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notesSlides/notesSlide6.xml" ContentType="application/vnd.openxmlformats-officedocument.presentationml.notesSlide+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notesSlides/notesSlide8.xml" ContentType="application/vnd.openxmlformats-officedocument.presentationml.notesSlide+xml"/>
  <Override PartName="/ppt/tags/tag77.xml" ContentType="application/vnd.openxmlformats-officedocument.presentationml.tags+xml"/>
  <Override PartName="/ppt/notesSlides/notesSlide9.xml" ContentType="application/vnd.openxmlformats-officedocument.presentationml.notesSlide+xml"/>
  <Override PartName="/ppt/tags/tag78.xml" ContentType="application/vnd.openxmlformats-officedocument.presentationml.tags+xml"/>
  <Override PartName="/ppt/notesSlides/notesSlide10.xml" ContentType="application/vnd.openxmlformats-officedocument.presentationml.notesSlide+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notesSlides/notesSlide22.xml" ContentType="application/vnd.openxmlformats-officedocument.presentationml.notesSlide+xml"/>
  <Override PartName="/ppt/tags/tag91.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notesSlides/notesSlide24.xml" ContentType="application/vnd.openxmlformats-officedocument.presentationml.notesSlide+xml"/>
  <Override PartName="/ppt/tags/tag93.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notesSlides/notesSlide29.xml" ContentType="application/vnd.openxmlformats-officedocument.presentationml.notesSlide+xml"/>
  <Override PartName="/ppt/tags/tag98.xml" ContentType="application/vnd.openxmlformats-officedocument.presentationml.tags+xml"/>
  <Override PartName="/ppt/notesSlides/notesSlide30.xml" ContentType="application/vnd.openxmlformats-officedocument.presentationml.notesSlide+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notesSlides/notesSlide33.xml" ContentType="application/vnd.openxmlformats-officedocument.presentationml.notesSlide+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notesSlides/notesSlide36.xml" ContentType="application/vnd.openxmlformats-officedocument.presentationml.notesSlide+xml"/>
  <Override PartName="/ppt/tags/tag105.xml" ContentType="application/vnd.openxmlformats-officedocument.presentationml.tags+xml"/>
  <Override PartName="/ppt/notesSlides/notesSlide37.xml" ContentType="application/vnd.openxmlformats-officedocument.presentationml.notesSlide+xml"/>
  <Override PartName="/ppt/tags/tag106.xml" ContentType="application/vnd.openxmlformats-officedocument.presentationml.tags+xml"/>
  <Override PartName="/ppt/notesSlides/notesSlide38.xml" ContentType="application/vnd.openxmlformats-officedocument.presentationml.notesSlide+xml"/>
  <Override PartName="/ppt/tags/tag107.xml" ContentType="application/vnd.openxmlformats-officedocument.presentationml.tags+xml"/>
  <Override PartName="/ppt/notesSlides/notesSlide39.xml" ContentType="application/vnd.openxmlformats-officedocument.presentationml.notesSlide+xml"/>
  <Override PartName="/ppt/tags/tag108.xml" ContentType="application/vnd.openxmlformats-officedocument.presentationml.tags+xml"/>
  <Override PartName="/ppt/notesSlides/notesSlide40.xml" ContentType="application/vnd.openxmlformats-officedocument.presentationml.notesSlide+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tags/tag111.xml" ContentType="application/vnd.openxmlformats-officedocument.presentationml.tags+xml"/>
  <Override PartName="/ppt/notesSlides/notesSlide43.xml" ContentType="application/vnd.openxmlformats-officedocument.presentationml.notesSlide+xml"/>
  <Override PartName="/ppt/tags/tag112.xml" ContentType="application/vnd.openxmlformats-officedocument.presentationml.tags+xml"/>
  <Override PartName="/ppt/notesSlides/notesSlide44.xml" ContentType="application/vnd.openxmlformats-officedocument.presentationml.notesSlide+xml"/>
  <Override PartName="/ppt/tags/tag113.xml" ContentType="application/vnd.openxmlformats-officedocument.presentationml.tags+xml"/>
  <Override PartName="/ppt/notesSlides/notesSlide45.xml" ContentType="application/vnd.openxmlformats-officedocument.presentationml.notesSlide+xml"/>
  <Override PartName="/ppt/tags/tag114.xml" ContentType="application/vnd.openxmlformats-officedocument.presentationml.tags+xml"/>
  <Override PartName="/ppt/notesSlides/notesSlide46.xml" ContentType="application/vnd.openxmlformats-officedocument.presentationml.notesSlide+xml"/>
  <Override PartName="/ppt/tags/tag115.xml" ContentType="application/vnd.openxmlformats-officedocument.presentationml.tags+xml"/>
  <Override PartName="/ppt/notesSlides/notesSlide47.xml" ContentType="application/vnd.openxmlformats-officedocument.presentationml.notesSlide+xml"/>
  <Override PartName="/ppt/tags/tag116.xml" ContentType="application/vnd.openxmlformats-officedocument.presentationml.tags+xml"/>
  <Override PartName="/ppt/notesSlides/notesSlide48.xml" ContentType="application/vnd.openxmlformats-officedocument.presentationml.notesSlide+xml"/>
  <Override PartName="/ppt/tags/tag117.xml" ContentType="application/vnd.openxmlformats-officedocument.presentationml.tags+xml"/>
  <Override PartName="/ppt/notesSlides/notesSlide49.xml" ContentType="application/vnd.openxmlformats-officedocument.presentationml.notesSlide+xml"/>
  <Override PartName="/ppt/tags/tag118.xml" ContentType="application/vnd.openxmlformats-officedocument.presentationml.tags+xml"/>
  <Override PartName="/ppt/notesSlides/notesSlide50.xml" ContentType="application/vnd.openxmlformats-officedocument.presentationml.notesSlide+xml"/>
  <Override PartName="/ppt/tags/tag119.xml" ContentType="application/vnd.openxmlformats-officedocument.presentationml.tags+xml"/>
  <Override PartName="/ppt/notesSlides/notesSlide51.xml" ContentType="application/vnd.openxmlformats-officedocument.presentationml.notesSlide+xml"/>
  <Override PartName="/ppt/tags/tag120.xml" ContentType="application/vnd.openxmlformats-officedocument.presentationml.tags+xml"/>
  <Override PartName="/ppt/notesSlides/notesSlide52.xml" ContentType="application/vnd.openxmlformats-officedocument.presentationml.notesSlide+xml"/>
  <Override PartName="/ppt/tags/tag121.xml" ContentType="application/vnd.openxmlformats-officedocument.presentationml.tags+xml"/>
  <Override PartName="/ppt/notesSlides/notesSlide53.xml" ContentType="application/vnd.openxmlformats-officedocument.presentationml.notesSlide+xml"/>
  <Override PartName="/ppt/tags/tag122.xml" ContentType="application/vnd.openxmlformats-officedocument.presentationml.tags+xml"/>
  <Override PartName="/ppt/notesSlides/notesSlide54.xml" ContentType="application/vnd.openxmlformats-officedocument.presentationml.notesSlide+xml"/>
  <Override PartName="/ppt/tags/tag123.xml" ContentType="application/vnd.openxmlformats-officedocument.presentationml.tags+xml"/>
  <Override PartName="/ppt/notesSlides/notesSlide55.xml" ContentType="application/vnd.openxmlformats-officedocument.presentationml.notesSlide+xml"/>
  <Override PartName="/ppt/tags/tag124.xml" ContentType="application/vnd.openxmlformats-officedocument.presentationml.tags+xml"/>
  <Override PartName="/ppt/notesSlides/notesSlide56.xml" ContentType="application/vnd.openxmlformats-officedocument.presentationml.notesSlide+xml"/>
  <Override PartName="/ppt/tags/tag125.xml" ContentType="application/vnd.openxmlformats-officedocument.presentationml.tags+xml"/>
  <Override PartName="/ppt/notesSlides/notesSlide57.xml" ContentType="application/vnd.openxmlformats-officedocument.presentationml.notesSlide+xml"/>
  <Override PartName="/ppt/tags/tag126.xml" ContentType="application/vnd.openxmlformats-officedocument.presentationml.tags+xml"/>
  <Override PartName="/ppt/notesSlides/notesSlide58.xml" ContentType="application/vnd.openxmlformats-officedocument.presentationml.notesSlide+xml"/>
  <Override PartName="/ppt/tags/tag127.xml" ContentType="application/vnd.openxmlformats-officedocument.presentationml.tags+xml"/>
  <Override PartName="/ppt/notesSlides/notesSlide59.xml" ContentType="application/vnd.openxmlformats-officedocument.presentationml.notesSlide+xml"/>
  <Override PartName="/ppt/tags/tag128.xml" ContentType="application/vnd.openxmlformats-officedocument.presentationml.tags+xml"/>
  <Override PartName="/ppt/notesSlides/notesSlide60.xml" ContentType="application/vnd.openxmlformats-officedocument.presentationml.notesSlide+xml"/>
  <Override PartName="/ppt/tags/tag129.xml" ContentType="application/vnd.openxmlformats-officedocument.presentationml.tags+xml"/>
  <Override PartName="/ppt/notesSlides/notesSlide61.xml" ContentType="application/vnd.openxmlformats-officedocument.presentationml.notesSlide+xml"/>
  <Override PartName="/ppt/tags/tag130.xml" ContentType="application/vnd.openxmlformats-officedocument.presentationml.tags+xml"/>
  <Override PartName="/ppt/notesSlides/notesSlide62.xml" ContentType="application/vnd.openxmlformats-officedocument.presentationml.notesSlide+xml"/>
  <Override PartName="/ppt/tags/tag131.xml" ContentType="application/vnd.openxmlformats-officedocument.presentationml.tags+xml"/>
  <Override PartName="/ppt/notesSlides/notesSlide63.xml" ContentType="application/vnd.openxmlformats-officedocument.presentationml.notesSlide+xml"/>
  <Override PartName="/ppt/tags/tag132.xml" ContentType="application/vnd.openxmlformats-officedocument.presentationml.tags+xml"/>
  <Override PartName="/ppt/notesSlides/notesSlide64.xml" ContentType="application/vnd.openxmlformats-officedocument.presentationml.notesSlide+xml"/>
  <Override PartName="/ppt/tags/tag133.xml" ContentType="application/vnd.openxmlformats-officedocument.presentationml.tags+xml"/>
  <Override PartName="/ppt/notesSlides/notesSlide65.xml" ContentType="application/vnd.openxmlformats-officedocument.presentationml.notesSlide+xml"/>
  <Override PartName="/ppt/tags/tag134.xml" ContentType="application/vnd.openxmlformats-officedocument.presentationml.tags+xml"/>
  <Override PartName="/ppt/notesSlides/notesSlide66.xml" ContentType="application/vnd.openxmlformats-officedocument.presentationml.notesSlide+xml"/>
  <Override PartName="/ppt/tags/tag135.xml" ContentType="application/vnd.openxmlformats-officedocument.presentationml.tags+xml"/>
  <Override PartName="/ppt/notesSlides/notesSlide67.xml" ContentType="application/vnd.openxmlformats-officedocument.presentationml.notesSlide+xml"/>
  <Override PartName="/ppt/tags/tag136.xml" ContentType="application/vnd.openxmlformats-officedocument.presentationml.tags+xml"/>
  <Override PartName="/ppt/notesSlides/notesSlide68.xml" ContentType="application/vnd.openxmlformats-officedocument.presentationml.notesSlide+xml"/>
  <Override PartName="/ppt/tags/tag137.xml" ContentType="application/vnd.openxmlformats-officedocument.presentationml.tags+xml"/>
  <Override PartName="/ppt/notesSlides/notesSlide69.xml" ContentType="application/vnd.openxmlformats-officedocument.presentationml.notesSlide+xml"/>
  <Override PartName="/ppt/tags/tag138.xml" ContentType="application/vnd.openxmlformats-officedocument.presentationml.tags+xml"/>
  <Override PartName="/ppt/notesSlides/notesSlide70.xml" ContentType="application/vnd.openxmlformats-officedocument.presentationml.notesSlide+xml"/>
  <Override PartName="/ppt/tags/tag139.xml" ContentType="application/vnd.openxmlformats-officedocument.presentationml.tags+xml"/>
  <Override PartName="/ppt/notesSlides/notesSlide71.xml" ContentType="application/vnd.openxmlformats-officedocument.presentationml.notesSlide+xml"/>
  <Override PartName="/ppt/tags/tag140.xml" ContentType="application/vnd.openxmlformats-officedocument.presentationml.tags+xml"/>
  <Override PartName="/ppt/notesSlides/notesSlide72.xml" ContentType="application/vnd.openxmlformats-officedocument.presentationml.notesSlide+xml"/>
  <Override PartName="/ppt/tags/tag141.xml" ContentType="application/vnd.openxmlformats-officedocument.presentationml.tags+xml"/>
  <Override PartName="/ppt/notesSlides/notesSlide73.xml" ContentType="application/vnd.openxmlformats-officedocument.presentationml.notesSlide+xml"/>
  <Override PartName="/ppt/tags/tag142.xml" ContentType="application/vnd.openxmlformats-officedocument.presentationml.tags+xml"/>
  <Override PartName="/ppt/notesSlides/notesSlide74.xml" ContentType="application/vnd.openxmlformats-officedocument.presentationml.notesSlide+xml"/>
  <Override PartName="/ppt/tags/tag143.xml" ContentType="application/vnd.openxmlformats-officedocument.presentationml.tags+xml"/>
  <Override PartName="/ppt/notesSlides/notesSlide75.xml" ContentType="application/vnd.openxmlformats-officedocument.presentationml.notesSlide+xml"/>
  <Override PartName="/ppt/tags/tag144.xml" ContentType="application/vnd.openxmlformats-officedocument.presentationml.tags+xml"/>
  <Override PartName="/ppt/notesSlides/notesSlide76.xml" ContentType="application/vnd.openxmlformats-officedocument.presentationml.notesSlide+xml"/>
  <Override PartName="/ppt/tags/tag145.xml" ContentType="application/vnd.openxmlformats-officedocument.presentationml.tags+xml"/>
  <Override PartName="/ppt/notesSlides/notesSlide77.xml" ContentType="application/vnd.openxmlformats-officedocument.presentationml.notesSlide+xml"/>
  <Override PartName="/ppt/tags/tag146.xml" ContentType="application/vnd.openxmlformats-officedocument.presentationml.tags+xml"/>
  <Override PartName="/ppt/notesSlides/notesSlide78.xml" ContentType="application/vnd.openxmlformats-officedocument.presentationml.notesSlide+xml"/>
  <Override PartName="/ppt/tags/tag147.xml" ContentType="application/vnd.openxmlformats-officedocument.presentationml.tags+xml"/>
  <Override PartName="/ppt/notesSlides/notesSlide79.xml" ContentType="application/vnd.openxmlformats-officedocument.presentationml.notesSlide+xml"/>
  <Override PartName="/ppt/tags/tag148.xml" ContentType="application/vnd.openxmlformats-officedocument.presentationml.tags+xml"/>
  <Override PartName="/ppt/notesSlides/notesSlide80.xml" ContentType="application/vnd.openxmlformats-officedocument.presentationml.notesSlide+xml"/>
  <Override PartName="/ppt/tags/tag149.xml" ContentType="application/vnd.openxmlformats-officedocument.presentationml.tags+xml"/>
  <Override PartName="/ppt/notesSlides/notesSlide81.xml" ContentType="application/vnd.openxmlformats-officedocument.presentationml.notesSlide+xml"/>
  <Override PartName="/ppt/tags/tag150.xml" ContentType="application/vnd.openxmlformats-officedocument.presentationml.tags+xml"/>
  <Override PartName="/ppt/notesSlides/notesSlide82.xml" ContentType="application/vnd.openxmlformats-officedocument.presentationml.notesSlide+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notesSlides/notesSlide85.xml" ContentType="application/vnd.openxmlformats-officedocument.presentationml.notesSlide+xml"/>
  <Override PartName="/ppt/tags/tag154.xml" ContentType="application/vnd.openxmlformats-officedocument.presentationml.tags+xml"/>
  <Override PartName="/ppt/notesSlides/notesSlide86.xml" ContentType="application/vnd.openxmlformats-officedocument.presentationml.notesSlide+xml"/>
  <Override PartName="/ppt/tags/tag155.xml" ContentType="application/vnd.openxmlformats-officedocument.presentationml.tags+xml"/>
  <Override PartName="/ppt/notesSlides/notesSlide87.xml" ContentType="application/vnd.openxmlformats-officedocument.presentationml.notesSlide+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notesSlides/notesSlide89.xml" ContentType="application/vnd.openxmlformats-officedocument.presentationml.notesSlide+xml"/>
  <Override PartName="/ppt/tags/tag158.xml" ContentType="application/vnd.openxmlformats-officedocument.presentationml.tags+xml"/>
  <Override PartName="/ppt/notesSlides/notesSlide90.xml" ContentType="application/vnd.openxmlformats-officedocument.presentationml.notesSlide+xml"/>
  <Override PartName="/ppt/tags/tag159.xml" ContentType="application/vnd.openxmlformats-officedocument.presentationml.tags+xml"/>
  <Override PartName="/ppt/notesSlides/notesSlide91.xml" ContentType="application/vnd.openxmlformats-officedocument.presentationml.notesSlide+xml"/>
  <Override PartName="/ppt/tags/tag160.xml" ContentType="application/vnd.openxmlformats-officedocument.presentationml.tags+xml"/>
  <Override PartName="/ppt/notesSlides/notesSlide92.xml" ContentType="application/vnd.openxmlformats-officedocument.presentationml.notesSlide+xml"/>
  <Override PartName="/ppt/tags/tag161.xml" ContentType="application/vnd.openxmlformats-officedocument.presentationml.tags+xml"/>
  <Override PartName="/ppt/notesSlides/notesSlide93.xml" ContentType="application/vnd.openxmlformats-officedocument.presentationml.notesSlide+xml"/>
  <Override PartName="/ppt/tags/tag162.xml" ContentType="application/vnd.openxmlformats-officedocument.presentationml.tags+xml"/>
  <Override PartName="/ppt/notesSlides/notesSlide94.xml" ContentType="application/vnd.openxmlformats-officedocument.presentationml.notesSlide+xml"/>
  <Override PartName="/ppt/tags/tag163.xml" ContentType="application/vnd.openxmlformats-officedocument.presentationml.tags+xml"/>
  <Override PartName="/ppt/notesSlides/notesSlide95.xml" ContentType="application/vnd.openxmlformats-officedocument.presentationml.notesSlide+xml"/>
  <Override PartName="/ppt/tags/tag164.xml" ContentType="application/vnd.openxmlformats-officedocument.presentationml.tags+xml"/>
  <Override PartName="/ppt/notesSlides/notesSlide96.xml" ContentType="application/vnd.openxmlformats-officedocument.presentationml.notesSlide+xml"/>
  <Override PartName="/ppt/tags/tag165.xml" ContentType="application/vnd.openxmlformats-officedocument.presentationml.tags+xml"/>
  <Override PartName="/ppt/notesSlides/notesSlide97.xml" ContentType="application/vnd.openxmlformats-officedocument.presentationml.notesSlide+xml"/>
  <Override PartName="/ppt/tags/tag166.xml" ContentType="application/vnd.openxmlformats-officedocument.presentationml.tags+xml"/>
  <Override PartName="/ppt/notesSlides/notesSlide98.xml" ContentType="application/vnd.openxmlformats-officedocument.presentationml.notesSlide+xml"/>
  <Override PartName="/ppt/tags/tag167.xml" ContentType="application/vnd.openxmlformats-officedocument.presentationml.tags+xml"/>
  <Override PartName="/ppt/notesSlides/notesSlide99.xml" ContentType="application/vnd.openxmlformats-officedocument.presentationml.notesSlide+xml"/>
  <Override PartName="/ppt/tags/tag168.xml" ContentType="application/vnd.openxmlformats-officedocument.presentationml.tags+xml"/>
  <Override PartName="/ppt/notesSlides/notesSlide100.xml" ContentType="application/vnd.openxmlformats-officedocument.presentationml.notesSlide+xml"/>
  <Override PartName="/ppt/tags/tag169.xml" ContentType="application/vnd.openxmlformats-officedocument.presentationml.tags+xml"/>
  <Override PartName="/ppt/notesSlides/notesSlide101.xml" ContentType="application/vnd.openxmlformats-officedocument.presentationml.notesSlide+xml"/>
  <Override PartName="/ppt/tags/tag170.xml" ContentType="application/vnd.openxmlformats-officedocument.presentationml.tags+xml"/>
  <Override PartName="/ppt/notesSlides/notesSlide102.xml" ContentType="application/vnd.openxmlformats-officedocument.presentationml.notesSlide+xml"/>
  <Override PartName="/ppt/tags/tag171.xml" ContentType="application/vnd.openxmlformats-officedocument.presentationml.tags+xml"/>
  <Override PartName="/ppt/notesSlides/notesSlide103.xml" ContentType="application/vnd.openxmlformats-officedocument.presentationml.notesSlide+xml"/>
  <Override PartName="/ppt/tags/tag172.xml" ContentType="application/vnd.openxmlformats-officedocument.presentationml.tags+xml"/>
  <Override PartName="/ppt/notesSlides/notesSlide104.xml" ContentType="application/vnd.openxmlformats-officedocument.presentationml.notesSlide+xml"/>
  <Override PartName="/ppt/tags/tag173.xml" ContentType="application/vnd.openxmlformats-officedocument.presentationml.tags+xml"/>
  <Override PartName="/ppt/notesSlides/notesSlide105.xml" ContentType="application/vnd.openxmlformats-officedocument.presentationml.notesSlide+xml"/>
  <Override PartName="/ppt/tags/tag174.xml" ContentType="application/vnd.openxmlformats-officedocument.presentationml.tags+xml"/>
  <Override PartName="/ppt/notesSlides/notesSlide106.xml" ContentType="application/vnd.openxmlformats-officedocument.presentationml.notesSlide+xml"/>
  <Override PartName="/ppt/tags/tag175.xml" ContentType="application/vnd.openxmlformats-officedocument.presentationml.tags+xml"/>
  <Override PartName="/ppt/notesSlides/notesSlide107.xml" ContentType="application/vnd.openxmlformats-officedocument.presentationml.notesSlide+xml"/>
  <Override PartName="/ppt/tags/tag176.xml" ContentType="application/vnd.openxmlformats-officedocument.presentationml.tags+xml"/>
  <Override PartName="/ppt/notesSlides/notesSlide108.xml" ContentType="application/vnd.openxmlformats-officedocument.presentationml.notesSlide+xml"/>
  <Override PartName="/ppt/tags/tag177.xml" ContentType="application/vnd.openxmlformats-officedocument.presentationml.tags+xml"/>
  <Override PartName="/ppt/notesSlides/notesSlide109.xml" ContentType="application/vnd.openxmlformats-officedocument.presentationml.notesSlide+xml"/>
  <Override PartName="/ppt/tags/tag178.xml" ContentType="application/vnd.openxmlformats-officedocument.presentationml.tags+xml"/>
  <Override PartName="/ppt/notesSlides/notesSlide110.xml" ContentType="application/vnd.openxmlformats-officedocument.presentationml.notesSlide+xml"/>
  <Override PartName="/ppt/tags/tag179.xml" ContentType="application/vnd.openxmlformats-officedocument.presentationml.tags+xml"/>
  <Override PartName="/ppt/notesSlides/notesSlide111.xml" ContentType="application/vnd.openxmlformats-officedocument.presentationml.notesSlide+xml"/>
  <Override PartName="/ppt/tags/tag180.xml" ContentType="application/vnd.openxmlformats-officedocument.presentationml.tags+xml"/>
  <Override PartName="/ppt/notesSlides/notesSlide1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 id="2147483729" r:id="rId5"/>
  </p:sldMasterIdLst>
  <p:notesMasterIdLst>
    <p:notesMasterId r:id="rId118"/>
  </p:notesMasterIdLst>
  <p:handoutMasterIdLst>
    <p:handoutMasterId r:id="rId119"/>
  </p:handoutMasterIdLst>
  <p:sldIdLst>
    <p:sldId id="359" r:id="rId6"/>
    <p:sldId id="360" r:id="rId7"/>
    <p:sldId id="483" r:id="rId8"/>
    <p:sldId id="484" r:id="rId9"/>
    <p:sldId id="498" r:id="rId10"/>
    <p:sldId id="389" r:id="rId11"/>
    <p:sldId id="390" r:id="rId12"/>
    <p:sldId id="391" r:id="rId13"/>
    <p:sldId id="392" r:id="rId14"/>
    <p:sldId id="550" r:id="rId15"/>
    <p:sldId id="294" r:id="rId16"/>
    <p:sldId id="548" r:id="rId17"/>
    <p:sldId id="544" r:id="rId18"/>
    <p:sldId id="482" r:id="rId19"/>
    <p:sldId id="2147377009" r:id="rId20"/>
    <p:sldId id="2147377010" r:id="rId21"/>
    <p:sldId id="2147377011" r:id="rId22"/>
    <p:sldId id="549" r:id="rId23"/>
    <p:sldId id="499" r:id="rId24"/>
    <p:sldId id="534" r:id="rId25"/>
    <p:sldId id="397" r:id="rId26"/>
    <p:sldId id="2147377030" r:id="rId27"/>
    <p:sldId id="552" r:id="rId28"/>
    <p:sldId id="2147377031" r:id="rId29"/>
    <p:sldId id="539" r:id="rId30"/>
    <p:sldId id="2147377025" r:id="rId31"/>
    <p:sldId id="2147377029" r:id="rId32"/>
    <p:sldId id="2147377023" r:id="rId33"/>
    <p:sldId id="2147377028" r:id="rId34"/>
    <p:sldId id="512" r:id="rId35"/>
    <p:sldId id="2147377032" r:id="rId36"/>
    <p:sldId id="2147377033" r:id="rId37"/>
    <p:sldId id="403" r:id="rId38"/>
    <p:sldId id="404" r:id="rId39"/>
    <p:sldId id="2147377013" r:id="rId40"/>
    <p:sldId id="477" r:id="rId41"/>
    <p:sldId id="500" r:id="rId42"/>
    <p:sldId id="406" r:id="rId43"/>
    <p:sldId id="2147377034" r:id="rId44"/>
    <p:sldId id="408" r:id="rId45"/>
    <p:sldId id="2147377035" r:id="rId46"/>
    <p:sldId id="413" r:id="rId47"/>
    <p:sldId id="414" r:id="rId48"/>
    <p:sldId id="519" r:id="rId49"/>
    <p:sldId id="416" r:id="rId50"/>
    <p:sldId id="417" r:id="rId51"/>
    <p:sldId id="418" r:id="rId52"/>
    <p:sldId id="419" r:id="rId53"/>
    <p:sldId id="423" r:id="rId54"/>
    <p:sldId id="494" r:id="rId55"/>
    <p:sldId id="421" r:id="rId56"/>
    <p:sldId id="422" r:id="rId57"/>
    <p:sldId id="520" r:id="rId58"/>
    <p:sldId id="2147377014" r:id="rId59"/>
    <p:sldId id="2147377015" r:id="rId60"/>
    <p:sldId id="2147377016" r:id="rId61"/>
    <p:sldId id="478" r:id="rId62"/>
    <p:sldId id="501" r:id="rId63"/>
    <p:sldId id="521" r:id="rId64"/>
    <p:sldId id="427" r:id="rId65"/>
    <p:sldId id="428" r:id="rId66"/>
    <p:sldId id="2147377036" r:id="rId67"/>
    <p:sldId id="2147377037" r:id="rId68"/>
    <p:sldId id="2147377008" r:id="rId69"/>
    <p:sldId id="535" r:id="rId70"/>
    <p:sldId id="2147377038" r:id="rId71"/>
    <p:sldId id="524" r:id="rId72"/>
    <p:sldId id="432" r:id="rId73"/>
    <p:sldId id="433" r:id="rId74"/>
    <p:sldId id="2147377027" r:id="rId75"/>
    <p:sldId id="436" r:id="rId76"/>
    <p:sldId id="492" r:id="rId77"/>
    <p:sldId id="532" r:id="rId78"/>
    <p:sldId id="2147377039" r:id="rId79"/>
    <p:sldId id="2147377040" r:id="rId80"/>
    <p:sldId id="437" r:id="rId81"/>
    <p:sldId id="438" r:id="rId82"/>
    <p:sldId id="439" r:id="rId83"/>
    <p:sldId id="2147377017" r:id="rId84"/>
    <p:sldId id="2147377018" r:id="rId85"/>
    <p:sldId id="479" r:id="rId86"/>
    <p:sldId id="502" r:id="rId87"/>
    <p:sldId id="526" r:id="rId88"/>
    <p:sldId id="2147377041" r:id="rId89"/>
    <p:sldId id="446" r:id="rId90"/>
    <p:sldId id="541" r:id="rId91"/>
    <p:sldId id="448" r:id="rId92"/>
    <p:sldId id="537" r:id="rId93"/>
    <p:sldId id="2147377024" r:id="rId94"/>
    <p:sldId id="449" r:id="rId95"/>
    <p:sldId id="451" r:id="rId96"/>
    <p:sldId id="452" r:id="rId97"/>
    <p:sldId id="542" r:id="rId98"/>
    <p:sldId id="453" r:id="rId99"/>
    <p:sldId id="454" r:id="rId100"/>
    <p:sldId id="371" r:id="rId101"/>
    <p:sldId id="2147377019" r:id="rId102"/>
    <p:sldId id="2147377020" r:id="rId103"/>
    <p:sldId id="481" r:id="rId104"/>
    <p:sldId id="503" r:id="rId105"/>
    <p:sldId id="465" r:id="rId106"/>
    <p:sldId id="466" r:id="rId107"/>
    <p:sldId id="563" r:id="rId108"/>
    <p:sldId id="2147377021" r:id="rId109"/>
    <p:sldId id="2147377022" r:id="rId110"/>
    <p:sldId id="469" r:id="rId111"/>
    <p:sldId id="375" r:id="rId112"/>
    <p:sldId id="384" r:id="rId113"/>
    <p:sldId id="471" r:id="rId114"/>
    <p:sldId id="376" r:id="rId115"/>
    <p:sldId id="472" r:id="rId116"/>
    <p:sldId id="362" r:id="rId117"/>
  </p:sldIdLst>
  <p:sldSz cx="12192000" cy="6858000"/>
  <p:notesSz cx="7315200" cy="96012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ED252955-A7C4-5767-FF9E-526FF7C4FFB4}" name="Lare, Kim (CMS/OC)" initials="LK(" userId="S::kim.lare@cms.hhs.gov::480d68cd-ca54-4970-9db8-059bd1cb6d10" providerId="AD"/>
  <p188:author id="{B013696D-DB46-073C-22CE-724EE773C1F6}" name="Kim Lare" initials="KL" userId="S-1-5-21-4095628063-3556742122-3606576086-10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hamad Al-Issa" initials="MA" lastIdx="118" clrIdx="6">
    <p:extLst>
      <p:ext uri="{19B8F6BF-5375-455C-9EA6-DF929625EA0E}">
        <p15:presenceInfo xmlns:p15="http://schemas.microsoft.com/office/powerpoint/2012/main" userId="S-1-5-21-4095628063-3556742122-3606576086-234970" providerId="AD"/>
      </p:ext>
    </p:extLst>
  </p:cmAuthor>
  <p:cmAuthor id="1" name="Kim Lare" initials="KL" lastIdx="176" clrIdx="0">
    <p:extLst>
      <p:ext uri="{19B8F6BF-5375-455C-9EA6-DF929625EA0E}">
        <p15:presenceInfo xmlns:p15="http://schemas.microsoft.com/office/powerpoint/2012/main" userId="S-1-5-21-4095628063-3556742122-3606576086-10900" providerId="AD"/>
      </p:ext>
    </p:extLst>
  </p:cmAuthor>
  <p:cmAuthor id="8" name="Alicia Lew" initials="AL" lastIdx="18" clrIdx="7">
    <p:extLst>
      <p:ext uri="{19B8F6BF-5375-455C-9EA6-DF929625EA0E}">
        <p15:presenceInfo xmlns:p15="http://schemas.microsoft.com/office/powerpoint/2012/main" userId="S-1-5-21-4095628063-3556742122-3606576086-224763" providerId="AD"/>
      </p:ext>
    </p:extLst>
  </p:cmAuthor>
  <p:cmAuthor id="2" name="Doria Diacogiannis" initials="DD" lastIdx="195" clrIdx="1">
    <p:extLst>
      <p:ext uri="{19B8F6BF-5375-455C-9EA6-DF929625EA0E}">
        <p15:presenceInfo xmlns:p15="http://schemas.microsoft.com/office/powerpoint/2012/main" userId="S-1-5-21-4095628063-3556742122-3606576086-197501" providerId="AD"/>
      </p:ext>
    </p:extLst>
  </p:cmAuthor>
  <p:cmAuthor id="9" name="Santana, David P. (CMS/OC)" initials="SDP(" lastIdx="3" clrIdx="8">
    <p:extLst>
      <p:ext uri="{19B8F6BF-5375-455C-9EA6-DF929625EA0E}">
        <p15:presenceInfo xmlns:p15="http://schemas.microsoft.com/office/powerpoint/2012/main" userId="S-1-5-21-4095628063-3556742122-3606576086-6751" providerId="AD"/>
      </p:ext>
    </p:extLst>
  </p:cmAuthor>
  <p:cmAuthor id="3" name="Leslie Long" initials="LL" lastIdx="108" clrIdx="2">
    <p:extLst>
      <p:ext uri="{19B8F6BF-5375-455C-9EA6-DF929625EA0E}">
        <p15:presenceInfo xmlns:p15="http://schemas.microsoft.com/office/powerpoint/2012/main" userId="S-1-5-21-4095628063-3556742122-3606576086-120535" providerId="AD"/>
      </p:ext>
    </p:extLst>
  </p:cmAuthor>
  <p:cmAuthor id="4" name="Carla McClure" initials="CM" lastIdx="109" clrIdx="3">
    <p:extLst>
      <p:ext uri="{19B8F6BF-5375-455C-9EA6-DF929625EA0E}">
        <p15:presenceInfo xmlns:p15="http://schemas.microsoft.com/office/powerpoint/2012/main" userId="Carla McClure" providerId="None"/>
      </p:ext>
    </p:extLst>
  </p:cmAuthor>
  <p:cmAuthor id="5" name="Chelsea Heffernan" initials="CH" lastIdx="19" clrIdx="4">
    <p:extLst>
      <p:ext uri="{19B8F6BF-5375-455C-9EA6-DF929625EA0E}">
        <p15:presenceInfo xmlns:p15="http://schemas.microsoft.com/office/powerpoint/2012/main" userId="S::CHeffernan@seiservices.com::7050c5c2-1bd2-4717-9519-2d7b917433fa" providerId="AD"/>
      </p:ext>
    </p:extLst>
  </p:cmAuthor>
  <p:cmAuthor id="6" name="Carla McClure" initials="CM [2]" lastIdx="11" clrIdx="5">
    <p:extLst>
      <p:ext uri="{19B8F6BF-5375-455C-9EA6-DF929625EA0E}">
        <p15:presenceInfo xmlns:p15="http://schemas.microsoft.com/office/powerpoint/2012/main" userId="S::cmcclure@seiservices.com::fde6e194-4821-4e48-b273-ef3313c9d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2E75B6"/>
    <a:srgbClr val="2F5597"/>
    <a:srgbClr val="00529B"/>
    <a:srgbClr val="395D9C"/>
    <a:srgbClr val="0070C0"/>
    <a:srgbClr val="DEEBF7"/>
    <a:srgbClr val="FFC000"/>
    <a:srgbClr val="259CFF"/>
    <a:srgbClr val="FED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48" autoAdjust="0"/>
    <p:restoredTop sz="79782" autoAdjust="0"/>
  </p:normalViewPr>
  <p:slideViewPr>
    <p:cSldViewPr snapToGrid="0">
      <p:cViewPr varScale="1">
        <p:scale>
          <a:sx n="84" d="100"/>
          <a:sy n="84" d="100"/>
        </p:scale>
        <p:origin x="1764" y="96"/>
      </p:cViewPr>
      <p:guideLst>
        <p:guide orient="horz" pos="3816"/>
        <p:guide pos="3840"/>
      </p:guideLst>
    </p:cSldViewPr>
  </p:slideViewPr>
  <p:outlineViewPr>
    <p:cViewPr>
      <p:scale>
        <a:sx n="33" d="100"/>
        <a:sy n="33" d="100"/>
      </p:scale>
      <p:origin x="0" y="-26916"/>
    </p:cViewPr>
  </p:outlineViewPr>
  <p:notesTextViewPr>
    <p:cViewPr>
      <p:scale>
        <a:sx n="100" d="100"/>
        <a:sy n="100" d="100"/>
      </p:scale>
      <p:origin x="0" y="0"/>
    </p:cViewPr>
  </p:notesTextViewPr>
  <p:sorterViewPr>
    <p:cViewPr varScale="1">
      <p:scale>
        <a:sx n="100" d="100"/>
        <a:sy n="100" d="100"/>
      </p:scale>
      <p:origin x="0" y="-21732"/>
    </p:cViewPr>
  </p:sorterViewPr>
  <p:notesViewPr>
    <p:cSldViewPr snapToGrid="0">
      <p:cViewPr>
        <p:scale>
          <a:sx n="69" d="100"/>
          <a:sy n="69" d="100"/>
        </p:scale>
        <p:origin x="4044"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handoutMaster" Target="handoutMasters/handout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CCB6EDC4-4B3F-6948-B71B-1CB10AB2DC17}" type="datetimeFigureOut">
              <a:rPr lang="en-US" smtClean="0"/>
              <a:t>11/15/2024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6288" y="341313"/>
            <a:ext cx="5762625" cy="3241675"/>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53" tIns="48327" rIns="96653" bIns="48327"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ms.gov/partbid-provider" TargetMode="External"/><Relationship Id="rId7"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5" Type="http://schemas.openxmlformats.org/officeDocument/2006/relationships/hyperlink" Target="https://www.cms.gov/files/document/cms-10798.pdf" TargetMode="External"/><Relationship Id="rId4" Type="http://schemas.openxmlformats.org/officeDocument/2006/relationships/hyperlink" Target="https://www.medicare.gov/basics/end-stage-renal-disease%23:~:text=Beginning%20January%201%2C%202023%2C%20Medicare,substitute%20for%20full%20health%20coverage"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Downloads/ModCovDetReqForm-and-Instrctns-Feb-2019-508-.zip"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es.medicare.gov/" TargetMode="External"/><Relationship Id="rId4" Type="http://schemas.openxmlformats.org/officeDocument/2006/relationships/hyperlink" Target="https://www.cms.gov/medicare/cms-forms/cms-forms/downloads/cms1696.pdf"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ms.gov/newsroom/fact-sheets/2024-medicare-parts-b-premiums-and-deductibl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inflation-reduction-act-and-medicare/inflation-rebates-medica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ongress.gov/bill/117th-congress/house-bill/5376/text" TargetMode="External"/><Relationship Id="rId4" Type="http://schemas.openxmlformats.org/officeDocument/2006/relationships/hyperlink" Target="https://www.cms.gov/inflation-reduction-act-and-medicare/resources-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Kim.Lare%40cms.hhs.gov%7Cc5cef31f8a26467748a108da0c0e0526%7Cd58addea50534a808499ba4d944910df%7C0%7C0%7C637835551601058392%7CUnknown%7CTWFpbGZsb3d8eyJWIjoiMC4wLjAwMDAiLCJQIjoiV2luMzIiLCJBTiI6Ik1haWwiLCJXVCI6Mn0%3D%7C3000&amp;sdata=9CGIH3SkExCcc%2FqULhTqoNyIslSCPa7DoaRhFcjtMF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health-drug-plans/medicare-health-plans/your-coverage-options/other-medicare-health-pla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edicare.gov/claims-appeals/how-do-i-file-an-appea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ncoa.org/article/medicare-part-d-cost-sharing-chart" TargetMode="External"/><Relationship Id="rId5" Type="http://schemas.openxmlformats.org/officeDocument/2006/relationships/hyperlink" Target="https://www.shiptacenter.org/" TargetMode="External"/><Relationship Id="rId4" Type="http://schemas.openxmlformats.org/officeDocument/2006/relationships/hyperlink" Target="https://www.medicare.gov/plan-compare/%23/?lang=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files/document/fact-sheet-medicare-prescription-payment-plan-final-part-one-guidance.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files/document/monthly-cap-cost-sharing-technical-memo-july-2023.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ms.gov/inflation-reduction-act-and-medicare/part-d-improvements/medicare-prescription-payment-pla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files/document/medicare-prescription-payment-plan-final-part-one-guidanc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cms.gov/inflation-reduction-act-and-medicare/part-d-improvements/medicare-prescription-payment-pla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lan-compare/%23/pharmaceutical-assistance-program?year=2023&amp;lang=e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lan-compare/%23/pharmaceutical-assistance-program/states/?year=2023&amp;lang=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23:~:text=Exceptions%20requests%20are%20granted%20when,plan%20sponsor%20supporting%20the%20request"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cms.gov/Medicare/Prescription-Drug-Coverage/PrescriptionDrugCovContra/Downloads/Part-D-Benefits-Manual-Chapter-6.pdf" TargetMode="External"/><Relationship Id="rId4" Type="http://schemas.openxmlformats.org/officeDocument/2006/relationships/hyperlink" Target="https://es.medicare.gov/about-us/prescription-drug-la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oig.hhs.gov/exclusion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ms.gov/files/document/faqs-medicare-insulin-cost-sharing.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s.medicare.gov/drug-coverage-part-d/what-medicare-part-d-drug-plans-cover/medication-therapy-management-programs-for-complex-health-need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cms.gov/files/document/memo-contract-year-2024-medication-therapy-management-mtm-program-submission-v042123.pdf"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ms.gov/files/document/cy-2024-pdp-enrollment-and-disenrollment-guidance.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cms.gov/medicare/health-drug-plans/managed-care-marketing/medicare-guidelin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ssa.gov/benefits/medicare/prescriptionhelp.htm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federalregister.gov/documents/2023/04/12/2023-07115/medicare-program-contract-year-2024-policy-and-technical-changes-to-the-medicare-advantage-program"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matically-qualify-automatically-enrol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retroactive"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cms.gov/files/document/auto-enrollment-retroactive-reimbursement-notice.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reminder-join-drug-plan"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humana.com/member/medicare-linet-advocate-resources"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www.humana.com/provider/pharmacy-resources/medicare-limited-income-net-program" TargetMode="External"/><Relationship Id="rId4" Type="http://schemas.openxmlformats.org/officeDocument/2006/relationships/hyperlink" Target="mailto:linetoutreach@humana.com"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humana.com/member/medicare-linet-beneficiary-resources"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cms.gov/medicare/coverage/prescription-drug-coverage"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medicare.gov/plan-compare/%23/?year=2022&amp;lang=en" TargetMode="External"/><Relationship Id="rId4" Type="http://schemas.openxmlformats.org/officeDocument/2006/relationships/hyperlink" Target="https://www.medicare.gov/basics/forms-publications-mailings/mailings/help-with-costs/drug-plan-changing-premium-increase"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drug-plan-changing-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www.medicare.gov/basics/forms-publications-mailings/mailings/help-with-costs/drug-plan-changing-premium-increase" TargetMode="External"/><Relationship Id="rId4" Type="http://schemas.openxmlformats.org/officeDocument/2006/relationships/hyperlink" Target="https://www.medicare.gov/basics/forms-publications-mailings/mailings/help-with-costs/drug-plan-changing-medicare-advantage-plan-termination"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loss-of-eligibility"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copayment-changing"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qualifying-for-help-with-costs/extra-help-annual-eligibility-decision"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secure.ssa.gov/poms.nsf/lnx/0603050020" TargetMode="External"/><Relationship Id="rId5" Type="http://schemas.openxmlformats.org/officeDocument/2006/relationships/hyperlink" Target="https://www.medicare.gov/basics/forms-publications-mailings/mailings/help-with-costs/copayment-changing" TargetMode="External"/><Relationship Id="rId4" Type="http://schemas.openxmlformats.org/officeDocument/2006/relationships/hyperlink" Target="https://www.medicare.gov/basics/forms-publications-mailings/mailings/help-with-costs/qualifying-for-help-with-costs/extra-help-eligibility-review"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reminder-join-drug-plan"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66496" y="3830118"/>
            <a:ext cx="5982208" cy="5505267"/>
          </a:xfrm>
        </p:spPr>
        <p:txBody>
          <a:bodyPr/>
          <a:lstStyle/>
          <a:p>
            <a:pPr marL="0" indent="0" algn="l" rtl="0" fontAlgn="base">
              <a:spcAft>
                <a:spcPts val="600"/>
              </a:spcAft>
              <a:buNone/>
            </a:pPr>
            <a:r>
              <a:rPr lang="es-US" b="1" i="0" dirty="0">
                <a:effectLst/>
                <a:cs typeface="Arial"/>
              </a:rPr>
              <a:t>Instrucciones para el presentador</a:t>
            </a:r>
          </a:p>
          <a:p>
            <a:pPr marL="0" indent="0" algn="l" rtl="0" fontAlgn="base">
              <a:spcAft>
                <a:spcPts val="600"/>
              </a:spcAft>
              <a:buNone/>
            </a:pPr>
            <a:r>
              <a:rPr lang="es-US" b="0" i="0" u="none" strike="noStrike" dirty="0">
                <a:effectLst/>
                <a:cs typeface="Arial"/>
              </a:rPr>
              <a:t>Puede utilizar la vista del presentador de Microsoft PowerPoint para ver su presentación con las notas del orador en una computadora (su portátil, por ejemplo), mientras que solo las diapositivas aparecerán en la pantalla que ve la audiencia (como una pantalla más grande a la que se están proyectando).</a:t>
            </a:r>
            <a:r>
              <a:rPr lang="es-US" b="0" i="0" u="none" strike="noStrike" dirty="0">
                <a:solidFill>
                  <a:srgbClr val="1E1E1E"/>
                </a:solidFill>
                <a:effectLst/>
                <a:cs typeface="Arial"/>
              </a:rPr>
              <a:t> </a:t>
            </a:r>
            <a:r>
              <a:rPr lang="es-US" b="0" i="0" dirty="0">
                <a:effectLst/>
                <a:cs typeface="Arial"/>
              </a:rPr>
              <a:t>Siga este enlace para ver las instrucciones:</a:t>
            </a:r>
            <a:r>
              <a:rPr lang="es-US" b="0" i="0" u="none" strike="noStrike" dirty="0">
                <a:solidFill>
                  <a:srgbClr val="1E1E1E"/>
                </a:solidFill>
                <a:effectLst/>
                <a:cs typeface="Arial"/>
              </a:rPr>
              <a:t> </a:t>
            </a:r>
            <a:r>
              <a:rPr lang="es-US" b="0" i="0" u="sng" strike="noStrike" dirty="0">
                <a:solidFill>
                  <a:srgbClr val="0563C1"/>
                </a:solidFill>
                <a:effectLst/>
                <a:cs typeface="Arial"/>
                <a:hlinkClick r:id="rId3"/>
              </a:rPr>
              <a:t>support.microsoft.com/en-</a:t>
            </a:r>
            <a:r>
              <a:rPr lang="es-US" b="0" i="0" u="sng" strike="noStrike" dirty="0" err="1">
                <a:solidFill>
                  <a:srgbClr val="0563C1"/>
                </a:solidFill>
                <a:effectLst/>
                <a:cs typeface="Arial"/>
                <a:hlinkClick r:id="rId3"/>
              </a:rPr>
              <a:t>us</a:t>
            </a:r>
            <a:r>
              <a:rPr lang="es-US" b="0" i="0" u="sng" strike="noStrike" dirty="0">
                <a:solidFill>
                  <a:srgbClr val="0563C1"/>
                </a:solidFill>
                <a:effectLst/>
                <a:cs typeface="Arial"/>
                <a:hlinkClick r:id="rId3"/>
              </a:rPr>
              <a:t>/office/start-the-presentation-and-see-your-notes-in-presenter-view-4de90e28-487e-435c-9401-eb49a3801257</a:t>
            </a:r>
            <a:r>
              <a:rPr lang="es-US" b="0" i="0" dirty="0">
                <a:solidFill>
                  <a:srgbClr val="444444"/>
                </a:solidFill>
                <a:effectLst/>
                <a:cs typeface="Arial"/>
              </a:rPr>
              <a:t>​.</a:t>
            </a:r>
          </a:p>
          <a:p>
            <a:pPr marL="0" indent="0" algn="l" rtl="0" fontAlgn="base">
              <a:spcAft>
                <a:spcPts val="600"/>
              </a:spcAft>
              <a:buNone/>
            </a:pPr>
            <a:r>
              <a:rPr lang="es-US" b="1" i="0" u="none" strike="noStrike" dirty="0">
                <a:effectLst/>
              </a:rPr>
              <a:t>Notas del presentador</a:t>
            </a:r>
            <a:r>
              <a:rPr lang="es-US" b="0" i="0" dirty="0">
                <a:solidFill>
                  <a:srgbClr val="444444"/>
                </a:solidFill>
                <a:effectLst/>
                <a:cs typeface="Arial"/>
              </a:rPr>
              <a:t>​</a:t>
            </a:r>
          </a:p>
          <a:p>
            <a:pPr marL="0" indent="0" algn="l" rtl="0" fontAlgn="base">
              <a:spcAft>
                <a:spcPts val="600"/>
              </a:spcAft>
              <a:buNone/>
            </a:pPr>
            <a:r>
              <a:rPr lang="es-US" b="0" i="0" dirty="0">
                <a:effectLst/>
                <a:cs typeface="Arial"/>
              </a:rPr>
              <a:t>Este módulo de capacitación explica la cobertura de medicamentos para los beneficiarios de Medicare.</a:t>
            </a:r>
          </a:p>
          <a:p>
            <a:pPr marL="0" indent="0" algn="l" rtl="0" fontAlgn="base">
              <a:spcAft>
                <a:spcPts val="600"/>
              </a:spcAft>
              <a:buNone/>
            </a:pPr>
            <a:r>
              <a:rPr lang="es-US" b="1" i="0" u="none" strike="noStrike" dirty="0">
                <a:solidFill>
                  <a:srgbClr val="000000"/>
                </a:solidFill>
                <a:effectLst/>
                <a:cs typeface="Arial"/>
              </a:rPr>
              <a:t>Descargo de responsabilidad</a:t>
            </a:r>
            <a:r>
              <a:rPr lang="es-US" b="0" i="0" dirty="0">
                <a:solidFill>
                  <a:srgbClr val="444444"/>
                </a:solidFill>
                <a:effectLst/>
                <a:cs typeface="Arial"/>
              </a:rPr>
              <a:t>​</a:t>
            </a:r>
          </a:p>
          <a:p>
            <a:pPr marL="0" indent="0" defTabSz="905591">
              <a:spcAft>
                <a:spcPts val="600"/>
              </a:spcAft>
              <a:buNone/>
              <a:defRPr/>
            </a:pPr>
            <a:r>
              <a:rPr lang="es-US" dirty="0">
                <a:solidFill>
                  <a:prstClr val="black"/>
                </a:solidFill>
                <a:cs typeface="Arial"/>
              </a:rPr>
              <a:t>Este módulo de capacitación fue elaborado y aprobado por los Centros de Servicios de Medicare y Medicaid (CMS), la agencia federal que administra Medicare, Medicaid, el Programa de Seguro Médico para Niños (CHIP) y el Mercado de Seguros Médicos. </a:t>
            </a:r>
          </a:p>
          <a:p>
            <a:pPr marL="0" indent="0" defTabSz="905591">
              <a:spcAft>
                <a:spcPts val="600"/>
              </a:spcAft>
              <a:buNone/>
              <a:defRPr/>
            </a:pPr>
            <a:r>
              <a:rPr lang="es-US" dirty="0">
                <a:solidFill>
                  <a:prstClr val="black"/>
                </a:solidFill>
                <a:cs typeface="Arial"/>
              </a:rPr>
              <a:t>La información de este módulo era correcta al mes de abril de 2024. Para buscar una versión más actualizada, visite </a:t>
            </a:r>
            <a:r>
              <a:rPr lang="es-US" dirty="0">
                <a:solidFill>
                  <a:prstClr val="black"/>
                </a:solidFill>
                <a:cs typeface="Arial"/>
                <a:hlinkClick r:id="rId4"/>
              </a:rPr>
              <a:t>CMSnationaltrainingprogram.cms.gov</a:t>
            </a:r>
            <a:r>
              <a:rPr lang="es-US" dirty="0">
                <a:solidFill>
                  <a:prstClr val="black"/>
                </a:solidFill>
                <a:cs typeface="Arial"/>
              </a:rPr>
              <a:t>.</a:t>
            </a:r>
            <a:r>
              <a:rPr lang="es-US" dirty="0">
                <a:solidFill>
                  <a:srgbClr val="0000FF"/>
                </a:solidFill>
                <a:cs typeface="Arial"/>
              </a:rPr>
              <a:t> </a:t>
            </a:r>
          </a:p>
          <a:p>
            <a:pPr marL="0" indent="0" defTabSz="905591">
              <a:spcAft>
                <a:spcPts val="600"/>
              </a:spcAft>
              <a:buNone/>
              <a:defRPr/>
            </a:pPr>
            <a:r>
              <a:rPr lang="es-US" dirty="0">
                <a:solidFill>
                  <a:prstClr val="black"/>
                </a:solidFill>
                <a:cs typeface="Arial"/>
              </a:rPr>
              <a:t>El Programa de Capacitación Nacional de los CMS proporciona esta información como un recurso para nuestros colaboradores. El presente no es un documento legal, ni tiene fines de prensa. La prensa puede contactar a la oficina de prensa de los CMS en </a:t>
            </a:r>
            <a:r>
              <a:rPr lang="es-US" dirty="0">
                <a:solidFill>
                  <a:prstClr val="black"/>
                </a:solidFill>
                <a:cs typeface="Arial"/>
                <a:hlinkClick r:id="rId5"/>
              </a:rPr>
              <a:t>CMS.gov/</a:t>
            </a:r>
            <a:r>
              <a:rPr lang="es-US" dirty="0" err="1">
                <a:solidFill>
                  <a:prstClr val="black"/>
                </a:solidFill>
                <a:cs typeface="Arial"/>
                <a:hlinkClick r:id="rId5"/>
              </a:rPr>
              <a:t>newsroom</a:t>
            </a:r>
            <a:r>
              <a:rPr lang="es-US" dirty="0">
                <a:solidFill>
                  <a:prstClr val="black"/>
                </a:solidFill>
                <a:cs typeface="Arial"/>
                <a:hlinkClick r:id="rId5"/>
              </a:rPr>
              <a:t>/media-</a:t>
            </a:r>
            <a:r>
              <a:rPr lang="es-US" dirty="0" err="1">
                <a:solidFill>
                  <a:prstClr val="black"/>
                </a:solidFill>
                <a:cs typeface="Arial"/>
                <a:hlinkClick r:id="rId5"/>
              </a:rPr>
              <a:t>inquiries</a:t>
            </a:r>
            <a:r>
              <a:rPr lang="es-US" dirty="0">
                <a:solidFill>
                  <a:prstClr val="black"/>
                </a:solidFill>
                <a:cs typeface="Arial"/>
              </a:rPr>
              <a:t>. La orientación legal oficial del Programa Medicare está contenida en los estatutos, reglamentos y resoluciones pertinentes.</a:t>
            </a:r>
          </a:p>
          <a:p>
            <a:pPr marL="0" indent="0" defTabSz="905591">
              <a:spcAft>
                <a:spcPts val="600"/>
              </a:spcAft>
              <a:buNone/>
              <a:defRPr/>
            </a:pPr>
            <a:r>
              <a:rPr lang="es-US" dirty="0">
                <a:solidFill>
                  <a:prstClr val="black"/>
                </a:solidFill>
                <a:cs typeface="Arial"/>
              </a:rPr>
              <a:t>Esta comunicación fue impresa, publicada o producida y difundida a expensas de los contribuyentes de los EE. UU.</a:t>
            </a:r>
          </a:p>
          <a:p>
            <a:pPr marL="0" indent="0" defTabSz="905591">
              <a:spcAft>
                <a:spcPts val="600"/>
              </a:spcAft>
              <a:buNone/>
              <a:defRPr/>
            </a:pPr>
            <a:r>
              <a:rPr lang="es-US" dirty="0"/>
              <a:t>Mercado de Seguros Médicos (</a:t>
            </a:r>
            <a:r>
              <a:rPr lang="es-US" dirty="0" err="1"/>
              <a:t>Health</a:t>
            </a:r>
            <a:r>
              <a:rPr lang="es-US" dirty="0"/>
              <a:t> </a:t>
            </a:r>
            <a:r>
              <a:rPr lang="es-US" dirty="0" err="1">
                <a:solidFill>
                  <a:schemeClr val="tx1"/>
                </a:solidFill>
                <a:effectLst/>
                <a:cs typeface="Arial"/>
              </a:rPr>
              <a:t>Insurance</a:t>
            </a:r>
            <a:r>
              <a:rPr lang="es-US" dirty="0">
                <a:solidFill>
                  <a:schemeClr val="tx1"/>
                </a:solidFill>
                <a:effectLst/>
                <a:cs typeface="Arial"/>
              </a:rPr>
              <a:t> Marketplace</a:t>
            </a:r>
            <a:r>
              <a:rPr lang="en-US" kern="1200" dirty="0">
                <a:solidFill>
                  <a:schemeClr val="tx1"/>
                </a:solidFill>
                <a:effectLst/>
                <a:cs typeface="Arial"/>
              </a:rPr>
              <a:t>®</a:t>
            </a:r>
            <a:r>
              <a:rPr lang="es-US" dirty="0">
                <a:solidFill>
                  <a:schemeClr val="tx1"/>
                </a:solidFill>
                <a:effectLst/>
                <a:cs typeface="Arial"/>
              </a:rPr>
              <a:t>) es una marca de servicio registrada del Departamento de Salud y Servicios Humanos de los EE. UU. (HHS).</a:t>
            </a:r>
          </a:p>
          <a:p>
            <a:pPr marL="0" indent="0" defTabSz="966529">
              <a:spcAft>
                <a:spcPts val="600"/>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16371"/>
          </a:xfrm>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a:spcAft>
                <a:spcPts val="600"/>
              </a:spcAft>
            </a:pPr>
            <a:r>
              <a:rPr lang="es-US" dirty="0"/>
              <a:t>La mayoría de las personas con enfermedad renal en etapa terminal tienen derecho a Medicare, independientemente de su edad. Cuando una persona con ESRD recibe un trasplante de riñón, la cobertura de Medicare finaliza 36 meses después del trasplante (a menos que la persona siga teniendo derecho a Medicare por edad o discapacidad). Una persona que pierda su cobertura de la Parte A 36 meses después de un trasplante de riñón y que no tenga otros tipos de cobertura médica puede inscribirse en la cobertura de medicamentos inmunosupresores de la Parte B. Este beneficio solo cubre los medicamentos inmunosupresores y ningún otro artículo o servicio. No sustituye a la cobertura médica completa. Los CMS denominan a este beneficio “beneficio de medicamentos inmunosupresores” o “beneficio de la Parte B-ID”. Las personas que califiquen para recibir el nuevo beneficio pueden inscribirse en cualquier momento una vez finalizada su cobertura de la Parte A. Para inscribirse, llame al Seguro Social al 1-877-465-0355; TTY: 1-800-325-0788.</a:t>
            </a:r>
          </a:p>
          <a:p>
            <a:pPr>
              <a:spcAft>
                <a:spcPts val="600"/>
              </a:spcAft>
            </a:pPr>
            <a:r>
              <a:rPr lang="es-US" dirty="0"/>
              <a:t>La información sobre la Parte B-ID para proveedores está disponible en </a:t>
            </a:r>
            <a:r>
              <a:rPr lang="es-US" dirty="0">
                <a:hlinkClick r:id="rId3"/>
              </a:rPr>
              <a:t>CMS.gov/</a:t>
            </a:r>
            <a:r>
              <a:rPr lang="es-US" dirty="0" err="1">
                <a:hlinkClick r:id="rId3"/>
              </a:rPr>
              <a:t>partbid-provider</a:t>
            </a:r>
            <a:r>
              <a:rPr lang="es-US" dirty="0"/>
              <a:t>. </a:t>
            </a:r>
          </a:p>
          <a:p>
            <a:pPr>
              <a:spcAft>
                <a:spcPts val="600"/>
              </a:spcAft>
            </a:pPr>
            <a:r>
              <a:rPr lang="es-US" dirty="0"/>
              <a:t>Si tiene Medicare debido a ESRD, visite </a:t>
            </a:r>
            <a:r>
              <a:rPr lang="es-US" dirty="0">
                <a:hlinkClick r:id="rId4"/>
              </a:rPr>
              <a:t>Medicare.gov/</a:t>
            </a:r>
            <a:r>
              <a:rPr lang="es-US" dirty="0" err="1">
                <a:hlinkClick r:id="rId4"/>
              </a:rPr>
              <a:t>basics</a:t>
            </a:r>
            <a:r>
              <a:rPr lang="es-US" dirty="0">
                <a:hlinkClick r:id="rId4"/>
              </a:rPr>
              <a:t>/</a:t>
            </a:r>
            <a:r>
              <a:rPr lang="es-US" dirty="0" err="1">
                <a:hlinkClick r:id="rId4"/>
              </a:rPr>
              <a:t>end</a:t>
            </a:r>
            <a:r>
              <a:rPr lang="es-US" dirty="0">
                <a:hlinkClick r:id="rId4"/>
              </a:rPr>
              <a:t>-</a:t>
            </a:r>
            <a:r>
              <a:rPr lang="es-US" dirty="0" err="1">
                <a:hlinkClick r:id="rId4"/>
              </a:rPr>
              <a:t>stage</a:t>
            </a:r>
            <a:r>
              <a:rPr lang="es-US" dirty="0">
                <a:hlinkClick r:id="rId4"/>
              </a:rPr>
              <a:t>-renal-</a:t>
            </a:r>
            <a:r>
              <a:rPr lang="es-US" dirty="0" err="1">
                <a:hlinkClick r:id="rId4"/>
              </a:rPr>
              <a:t>disease</a:t>
            </a:r>
            <a:r>
              <a:rPr lang="es-US" dirty="0">
                <a:hlinkClick r:id="rId4"/>
              </a:rPr>
              <a:t>#</a:t>
            </a:r>
            <a:r>
              <a:rPr lang="es-US" dirty="0"/>
              <a:t>.</a:t>
            </a:r>
          </a:p>
          <a:p>
            <a:pPr>
              <a:spcAft>
                <a:spcPts val="600"/>
              </a:spcAft>
            </a:pPr>
            <a:r>
              <a:rPr lang="es-US" dirty="0"/>
              <a:t>Solicite la Parte B-ID utilizando este formulario </a:t>
            </a:r>
            <a:r>
              <a:rPr lang="es-US" dirty="0">
                <a:hlinkClick r:id="rId5"/>
              </a:rPr>
              <a:t>CMS.gov/files/</a:t>
            </a:r>
            <a:r>
              <a:rPr lang="es-US" dirty="0" err="1">
                <a:hlinkClick r:id="rId5"/>
              </a:rPr>
              <a:t>document</a:t>
            </a:r>
            <a:r>
              <a:rPr lang="es-US" dirty="0">
                <a:hlinkClick r:id="rId5"/>
              </a:rPr>
              <a:t>/cms-10798.pdf</a:t>
            </a:r>
            <a:r>
              <a:rPr lang="es-US" dirty="0"/>
              <a:t>.</a:t>
            </a:r>
          </a:p>
          <a:p>
            <a:pPr>
              <a:spcAft>
                <a:spcPts val="600"/>
              </a:spcAft>
            </a:pPr>
            <a:r>
              <a:rPr lang="es-US" dirty="0"/>
              <a:t>Para ver una hoja informativa sobre la norma final, visite: </a:t>
            </a:r>
            <a:r>
              <a:rPr lang="es-US" u="sng" dirty="0">
                <a:hlinkClick r:id="rId6"/>
              </a:rPr>
              <a:t>CMS.gov/</a:t>
            </a:r>
            <a:r>
              <a:rPr lang="es-US" u="sng" dirty="0" err="1">
                <a:hlinkClick r:id="rId6"/>
              </a:rPr>
              <a:t>newsroom</a:t>
            </a:r>
            <a:r>
              <a:rPr lang="es-US" u="sng" dirty="0">
                <a:hlinkClick r:id="rId6"/>
              </a:rPr>
              <a:t>/</a:t>
            </a:r>
            <a:r>
              <a:rPr lang="es-US" u="sng" dirty="0" err="1">
                <a:hlinkClick r:id="rId6"/>
              </a:rPr>
              <a:t>fact-sheets</a:t>
            </a:r>
            <a:r>
              <a:rPr lang="es-US" u="sng" dirty="0">
                <a:hlinkClick r:id="rId6"/>
              </a:rPr>
              <a:t>/implementing-certain-provisions-consolidated-appropriations-act-2021-and-other-revisions-medicare-2</a:t>
            </a:r>
            <a:r>
              <a:rPr lang="es-US" dirty="0">
                <a:solidFill>
                  <a:prstClr val="black"/>
                </a:solidFill>
              </a:rPr>
              <a:t>.</a:t>
            </a:r>
          </a:p>
          <a:p>
            <a:pPr>
              <a:spcAft>
                <a:spcPts val="600"/>
              </a:spcAft>
            </a:pPr>
            <a:r>
              <a:rPr lang="es-US" dirty="0"/>
              <a:t>Para ver la norma final, visite: </a:t>
            </a:r>
            <a:r>
              <a:rPr lang="es-US" u="sng" dirty="0">
                <a:hlinkClick r:id="rId7"/>
              </a:rPr>
              <a:t>Federalregister.gov/</a:t>
            </a:r>
            <a:r>
              <a:rPr lang="es-US" u="sng" dirty="0" err="1">
                <a:hlinkClick r:id="rId7"/>
              </a:rPr>
              <a:t>public-inspection</a:t>
            </a:r>
            <a:r>
              <a:rPr lang="es-US" u="sng" dirty="0">
                <a:hlinkClick r:id="rId7"/>
              </a:rPr>
              <a:t>/2022-23407/medicare-program-implementing-certain-provisions-of-the-consolidated-appropriations-act-2021-and</a:t>
            </a:r>
            <a:r>
              <a:rPr lang="es-US" dirty="0">
                <a:solidFill>
                  <a:prstClr val="black"/>
                </a:solidFill>
              </a:rPr>
              <a:t>.</a:t>
            </a:r>
          </a:p>
        </p:txBody>
      </p:sp>
    </p:spTree>
    <p:extLst>
      <p:ext uri="{BB962C8B-B14F-4D97-AF65-F5344CB8AC3E}">
        <p14:creationId xmlns:p14="http://schemas.microsoft.com/office/powerpoint/2010/main" val="1974358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finalizar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las determinaciones de cobertura de medicamentos de Medicare que realizan los planes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cómo solicitar una excepción a las normas de cobertura de medicamentos de un plan</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los procesos estándares y acelerados para apelar una determinación de la Parte D (medicamentos)</a:t>
            </a:r>
          </a:p>
          <a:p>
            <a:pPr marL="0" lvl="1" indent="0" defTabSz="966529">
              <a:spcBef>
                <a:spcPts val="634"/>
              </a:spcBef>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29409328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69863"/>
            <a:ext cx="5762625" cy="3241675"/>
          </a:xfrm>
        </p:spPr>
      </p:sp>
      <p:sp>
        <p:nvSpPr>
          <p:cNvPr id="3" name="Notes Placeholder 2"/>
          <p:cNvSpPr>
            <a:spLocks noGrp="1"/>
          </p:cNvSpPr>
          <p:nvPr>
            <p:ph type="body" idx="1"/>
          </p:nvPr>
        </p:nvSpPr>
        <p:spPr>
          <a:xfrm>
            <a:off x="144462" y="3532909"/>
            <a:ext cx="7026275" cy="5839691"/>
          </a:xfrm>
        </p:spPr>
        <p:txBody>
          <a:bodyPr/>
          <a:lstStyle/>
          <a:p>
            <a:pPr marL="0" indent="0" defTabSz="966529">
              <a:spcAft>
                <a:spcPts val="600"/>
              </a:spcAft>
              <a:buNone/>
              <a:defRPr/>
            </a:pPr>
            <a:r>
              <a:rPr lang="es-US" b="1" dirty="0">
                <a:solidFill>
                  <a:prstClr val="black"/>
                </a:solidFill>
              </a:rPr>
              <a:t>Esta diapositiva tiene animación. </a:t>
            </a:r>
          </a:p>
          <a:p>
            <a:pPr marL="0" indent="0" defTabSz="966529">
              <a:spcAft>
                <a:spcPts val="600"/>
              </a:spcAft>
              <a:buNone/>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0" indent="0" defTabSz="966529">
              <a:spcAft>
                <a:spcPts val="600"/>
              </a:spcAft>
              <a:buNone/>
              <a:defRPr/>
            </a:pPr>
            <a:r>
              <a:rPr lang="es-US" b="1" dirty="0">
                <a:solidFill>
                  <a:prstClr val="black"/>
                </a:solidFill>
                <a:cs typeface="Arial" panose="020B0604020202020204" pitchFamily="34" charset="0"/>
              </a:rPr>
              <a:t>Una determinación de cobertura es la primera decisión tomada por su plan de Medicare</a:t>
            </a:r>
            <a:r>
              <a:rPr lang="es-US" dirty="0">
                <a:solidFill>
                  <a:prstClr val="black"/>
                </a:solidFill>
                <a:cs typeface="Arial" panose="020B0604020202020204" pitchFamily="34" charset="0"/>
              </a:rPr>
              <a:t> (no por la farmacia) sobre un medicamento recetado que usted solicita. Esto incluye si ciertos medicamentos están cubiertos, si usted cumple todos los requisitos para obtener el medicamento solicitado, cuánto debe pagar para obtenerlo, y si se realiza una excepción a una norma del plan cuando la solicita. Usted, el profesional que le receta o su representante designado deben comunicarse con su plan para solicitar una determinación de cobertura. No necesita una determinación de cobertura para recibir el medicamento, pero la determinación le permitirá saber si su plan ayudará a pagar el medicamento antes de que comience a tomarlo. Si obtiene el medicamento sin confirmación de su plan, tal vez deba pagarlo de su bolsillo. </a:t>
            </a:r>
          </a:p>
          <a:p>
            <a:pPr marL="118745" indent="-118745" defTabSz="966529">
              <a:spcAft>
                <a:spcPts val="600"/>
              </a:spcAft>
              <a:defRPr/>
            </a:pPr>
            <a:r>
              <a:rPr lang="es-US" b="1" dirty="0">
                <a:solidFill>
                  <a:prstClr val="black"/>
                </a:solidFill>
                <a:cs typeface="Arial" panose="020B0604020202020204" pitchFamily="34" charset="0"/>
              </a:rPr>
              <a:t>Usted, el profesional que le receta o su representante designado pueden solicitar una determinación de cobertura</a:t>
            </a:r>
            <a:r>
              <a:rPr lang="es-US" dirty="0">
                <a:solidFill>
                  <a:prstClr val="black"/>
                </a:solidFill>
                <a:cs typeface="Arial" panose="020B0604020202020204" pitchFamily="34" charset="0"/>
              </a:rPr>
              <a:t> llamando su plan o a través de una carta. Puede escribir una carta o utilizar el formulario “Modelo de solicitud de determinación de cobertura” que encontrará en </a:t>
            </a:r>
            <a:r>
              <a:rPr lang="es-US" dirty="0">
                <a:solidFill>
                  <a:prstClr val="black"/>
                </a:solidFill>
                <a:cs typeface="Arial" panose="020B0604020202020204" pitchFamily="34" charset="0"/>
                <a:hlinkClick r:id="rId3"/>
              </a:rPr>
              <a:t>CMS.gov/Medicare/Appeals-and-</a:t>
            </a:r>
            <a:r>
              <a:rPr lang="es-US" dirty="0" err="1">
                <a:solidFill>
                  <a:prstClr val="black"/>
                </a:solidFill>
                <a:cs typeface="Arial" panose="020B0604020202020204" pitchFamily="34" charset="0"/>
                <a:hlinkClick r:id="rId3"/>
              </a:rPr>
              <a:t>Grievances</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MedPrescriptDrugApplGriev</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Downloads</a:t>
            </a:r>
            <a:r>
              <a:rPr lang="es-US" dirty="0">
                <a:solidFill>
                  <a:prstClr val="black"/>
                </a:solidFill>
                <a:cs typeface="Arial" panose="020B0604020202020204" pitchFamily="34" charset="0"/>
                <a:hlinkClick r:id="rId3"/>
              </a:rPr>
              <a:t>/ModCovDetReqForm-and-Instrctns-Feb-2019-508-.zip</a:t>
            </a:r>
            <a:r>
              <a:rPr lang="es-US" dirty="0">
                <a:solidFill>
                  <a:prstClr val="black"/>
                </a:solidFill>
                <a:cs typeface="Arial" panose="020B0604020202020204" pitchFamily="34" charset="0"/>
              </a:rPr>
              <a:t>.</a:t>
            </a:r>
          </a:p>
          <a:p>
            <a:pPr marL="118745" indent="-118745" defTabSz="966529">
              <a:spcAft>
                <a:spcPts val="600"/>
              </a:spcAft>
              <a:defRPr/>
            </a:pPr>
            <a:r>
              <a:rPr lang="es-US" b="1" dirty="0">
                <a:solidFill>
                  <a:prstClr val="black"/>
                </a:solidFill>
                <a:cs typeface="Arial" panose="020B0604020202020204" pitchFamily="34" charset="0"/>
              </a:rPr>
              <a:t>Hay 2 tipos de determinaciones de cobertura:</a:t>
            </a:r>
            <a:r>
              <a:rPr lang="es-US" dirty="0">
                <a:solidFill>
                  <a:prstClr val="black"/>
                </a:solidFill>
                <a:cs typeface="Arial" panose="020B0604020202020204" pitchFamily="34" charset="0"/>
              </a:rPr>
              <a:t> determinaciones estándares y determinaciones aceleradas. Su solicitud será acelerada (más rápida) si el plan determina, o su médico le indica al plan, que su vida o salud pueden estar en grave riesgo al esperar el plazo de una solicitud estándar. </a:t>
            </a:r>
          </a:p>
          <a:p>
            <a:pPr marL="118745" indent="-11874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Un plan debe proporcionarle su decisión de determinación de cobertura con la mayor rapidez que su estado de salud requiera. </a:t>
            </a:r>
            <a:r>
              <a:rPr lang="es-US" dirty="0">
                <a:solidFill>
                  <a:prstClr val="black"/>
                </a:solidFill>
                <a:cs typeface="Arial" panose="020B0604020202020204" pitchFamily="34" charset="0"/>
              </a:rPr>
              <a:t>Una vez recibida su solicitud, el plan debe informarle su decisión con una demora que no supere las 72 horas para una determinación estándar o 24 horas para una determinación acelerada. Si su solicitud de determinación de cobertura implica una excepción (véase la siguiente diapositiva), el plazo empieza a correr cuando el plan recibe la declaración de respaldo de su médico.</a:t>
            </a:r>
          </a:p>
          <a:p>
            <a:pPr marL="118745" indent="-118745" defTabSz="966529">
              <a:spcAft>
                <a:spcPts val="600"/>
              </a:spcAft>
              <a:defRPr/>
            </a:pPr>
            <a:r>
              <a:rPr lang="es-US" b="1" dirty="0">
                <a:solidFill>
                  <a:prstClr val="black"/>
                </a:solidFill>
                <a:cs typeface="Arial" panose="020B0604020202020204" pitchFamily="34" charset="0"/>
              </a:rPr>
              <a:t>Si un plan no cumple con estos plazos,</a:t>
            </a:r>
            <a:r>
              <a:rPr lang="es-US" dirty="0">
                <a:solidFill>
                  <a:prstClr val="black"/>
                </a:solidFill>
                <a:cs typeface="Arial" panose="020B0604020202020204" pitchFamily="34" charset="0"/>
              </a:rPr>
              <a:t> debe reenviar automáticamente la solicitud y el expediente del caso a la Entidad de Revisión Independiente (IRE) para su revisión, y la solicitud omitirá el primer nivel de apelación (</a:t>
            </a:r>
            <a:r>
              <a:rPr lang="es-US" dirty="0" err="1">
                <a:solidFill>
                  <a:prstClr val="black"/>
                </a:solidFill>
                <a:cs typeface="Arial" panose="020B0604020202020204" pitchFamily="34" charset="0"/>
              </a:rPr>
              <a:t>redeterminación</a:t>
            </a:r>
            <a:r>
              <a:rPr lang="es-US" dirty="0">
                <a:solidFill>
                  <a:prstClr val="black"/>
                </a:solidFill>
                <a:cs typeface="Arial" panose="020B0604020202020204" pitchFamily="34" charset="0"/>
              </a:rPr>
              <a:t> por parte del plan). El plan también le enviará una carta informándole que su caso ha sido enviado a la IRE para su revisión. La IRE es C2C Innovative </a:t>
            </a:r>
            <a:r>
              <a:rPr lang="es-US" dirty="0" err="1">
                <a:solidFill>
                  <a:prstClr val="black"/>
                </a:solidFill>
                <a:cs typeface="Arial" panose="020B0604020202020204" pitchFamily="34" charset="0"/>
              </a:rPr>
              <a:t>Solutions</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Inc</a:t>
            </a:r>
            <a:r>
              <a:rPr lang="es-US" dirty="0">
                <a:solidFill>
                  <a:prstClr val="black"/>
                </a:solidFill>
                <a:cs typeface="Arial" panose="020B0604020202020204" pitchFamily="34" charset="0"/>
              </a:rPr>
              <a:t>®. Encontrará información de contacto de la IRE en </a:t>
            </a:r>
            <a:r>
              <a:rPr lang="es-US" dirty="0">
                <a:solidFill>
                  <a:prstClr val="black"/>
                </a:solidFill>
                <a:cs typeface="Arial" panose="020B0604020202020204" pitchFamily="34" charset="0"/>
                <a:hlinkClick r:id="rId4"/>
              </a:rPr>
              <a:t>CMS.gov/Medicare/Appeals-and-</a:t>
            </a:r>
            <a:r>
              <a:rPr lang="es-US" dirty="0" err="1">
                <a:solidFill>
                  <a:prstClr val="black"/>
                </a:solidFill>
                <a:cs typeface="Arial" panose="020B0604020202020204" pitchFamily="34" charset="0"/>
                <a:hlinkClick r:id="rId4"/>
              </a:rPr>
              <a:t>Grievances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MedPrescriptDrugApplGriev</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Reconsiderations</a:t>
            </a:r>
            <a:r>
              <a:rPr lang="es-US" dirty="0">
                <a:solidFill>
                  <a:prstClr val="black"/>
                </a:solidFill>
                <a:cs typeface="Arial" panose="020B0604020202020204" pitchFamily="34" charset="0"/>
              </a:rPr>
              <a:t>.</a:t>
            </a:r>
            <a:endParaRPr lang="en-US" dirty="0"/>
          </a:p>
        </p:txBody>
      </p:sp>
    </p:spTree>
    <p:extLst>
      <p:ext uri="{BB962C8B-B14F-4D97-AF65-F5344CB8AC3E}">
        <p14:creationId xmlns:p14="http://schemas.microsoft.com/office/powerpoint/2010/main" val="1708504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0350" y="3709882"/>
            <a:ext cx="6794500" cy="5651669"/>
          </a:xfrm>
        </p:spPr>
        <p:txBody>
          <a:bodyPr/>
          <a:lstStyle/>
          <a:p>
            <a:pPr marL="0" lvl="1" defTabSz="966529">
              <a:spcBef>
                <a:spcPts val="0"/>
              </a:spcBef>
              <a:spcAft>
                <a:spcPts val="600"/>
              </a:spcAft>
              <a:defRPr/>
            </a:pPr>
            <a:r>
              <a:rPr lang="es-US" sz="1100" b="1" dirty="0">
                <a:solidFill>
                  <a:prstClr val="black"/>
                </a:solidFill>
              </a:rPr>
              <a:t>Esta diapositiva tiene animación.</a:t>
            </a: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lvl="1" defTabSz="966529">
              <a:spcBef>
                <a:spcPts val="0"/>
              </a:spcBef>
              <a:spcAft>
                <a:spcPts val="600"/>
              </a:spcAft>
              <a:defRPr/>
            </a:pPr>
            <a:r>
              <a:rPr lang="es-US" sz="1100" b="1" dirty="0">
                <a:solidFill>
                  <a:prstClr val="black"/>
                </a:solidFill>
                <a:cs typeface="Arial" panose="020B0604020202020204" pitchFamily="34" charset="0"/>
              </a:rPr>
              <a:t>Una excepción es un tipo de determinación de cobertura. Existen 2 tipos de excepciones:</a:t>
            </a:r>
            <a:r>
              <a:rPr lang="es-US" sz="1100" dirty="0">
                <a:solidFill>
                  <a:prstClr val="black"/>
                </a:solidFill>
                <a:cs typeface="Arial" panose="020B0604020202020204" pitchFamily="34" charset="0"/>
              </a:rPr>
              <a:t> excepciones de nivel (por ejemplo, recibir un medicamento de nivel 4 al costo del nivel 3) y excepciones del formulario (ya sea, cobertura de un medicamento que no encuentra en el formulario del plan o requisitos de acceso flexibles). </a:t>
            </a:r>
          </a:p>
          <a:p>
            <a:pPr marL="118745" indent="-118745" defTabSz="966529">
              <a:spcAft>
                <a:spcPts val="600"/>
              </a:spcAft>
              <a:defRPr/>
            </a:pPr>
            <a:r>
              <a:rPr lang="es-US" sz="1100" b="1" dirty="0">
                <a:solidFill>
                  <a:prstClr val="black"/>
                </a:solidFill>
                <a:cs typeface="Arial" panose="020B0604020202020204" pitchFamily="34" charset="0"/>
              </a:rPr>
              <a:t>Si desea realizar una solicitud de excepción</a:t>
            </a:r>
            <a:r>
              <a:rPr lang="es-US" sz="1100" dirty="0">
                <a:solidFill>
                  <a:prstClr val="black"/>
                </a:solidFill>
                <a:cs typeface="Arial" panose="020B0604020202020204" pitchFamily="34" charset="0"/>
              </a:rPr>
              <a:t>, necesitará una declaración de respaldo del profesional que le receta. En general, la declaración debe señalar los motivos médicos para solicitar la excepción. Los profesionales que recetan pueden dar la declaración verbalmente (es posible que luego deban proporcionar la declaración por escrito) o por escrito al plan. </a:t>
            </a:r>
          </a:p>
          <a:p>
            <a:pPr marL="118745" indent="-118745" defTabSz="966529">
              <a:spcAft>
                <a:spcPts val="600"/>
              </a:spcAft>
              <a:defRPr/>
            </a:pPr>
            <a:r>
              <a:rPr lang="es-US" sz="1100" b="1" dirty="0">
                <a:solidFill>
                  <a:prstClr val="black"/>
                </a:solidFill>
                <a:cs typeface="Arial" panose="020B0604020202020204" pitchFamily="34" charset="0"/>
              </a:rPr>
              <a:t>Si se aprueba su solicitud de excepción</a:t>
            </a:r>
            <a:r>
              <a:rPr lang="es-US" sz="1100" dirty="0">
                <a:solidFill>
                  <a:prstClr val="black"/>
                </a:solidFill>
                <a:cs typeface="Arial" panose="020B0604020202020204" pitchFamily="34" charset="0"/>
              </a:rPr>
              <a:t>, esta será válida para los resurtidos del resto del año del plan, siempre que usted permanezca inscrito en el plan, su médico continúe recetando el medicamento y el medicamento siga siendo seguro para tratar su problema de salud. Para obtener más información sobre las excepciones de nivel y aprobaciones, visite </a:t>
            </a:r>
            <a:r>
              <a:rPr lang="es-US" sz="1100" dirty="0">
                <a:solidFill>
                  <a:prstClr val="black"/>
                </a:solidFill>
                <a:cs typeface="Arial" panose="020B0604020202020204" pitchFamily="34" charset="0"/>
                <a:hlinkClick r:id="rId3"/>
              </a:rPr>
              <a:t>CMS.gov/Medicare/Appeals-and-</a:t>
            </a:r>
            <a:r>
              <a:rPr lang="es-US" sz="1100" dirty="0" err="1">
                <a:solidFill>
                  <a:prstClr val="black"/>
                </a:solidFill>
                <a:cs typeface="Arial" panose="020B0604020202020204" pitchFamily="34" charset="0"/>
                <a:hlinkClick r:id="rId3"/>
              </a:rPr>
              <a:t>Grievances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MedPrescriptDrugApplGriev</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Exceptions</a:t>
            </a:r>
            <a:r>
              <a:rPr lang="es-US" sz="1100" dirty="0">
                <a:solidFill>
                  <a:prstClr val="black"/>
                </a:solidFill>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 plan puede optar por extender la cobertura de excepción a un nuevo año del plan.</a:t>
            </a:r>
            <a:r>
              <a:rPr lang="es-US" sz="1100" dirty="0">
                <a:solidFill>
                  <a:prstClr val="black"/>
                </a:solidFill>
                <a:cs typeface="Arial" panose="020B0604020202020204" pitchFamily="34" charset="0"/>
              </a:rPr>
              <a:t> Si no lo hace, debe indicarlo por escrito, ya sea al momento en que la excepción es aprobada o, al menos, 60 días antes de que finalice el año del plan. Si su plan no extiende su cobertura de excepción, debe pensar en cambiar a un medicamento que figure en el formulario del plan, solicitar otra excepción, o cambiar durante el Período de inscripción abierta (OEP) de Medicare (del 15 de octubre al 7 de diciembre de cada año) a un plan cuyo formulario cubra ese medicamento.</a:t>
            </a:r>
          </a:p>
          <a:p>
            <a:pPr marL="0" indent="0" defTabSz="966529">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Si desea elegir a un representante para que le ayude con una apelación o determinación de cobertura, usted y la persona que desea ayudarlo deben completar un formulario de Designación de representante (formulario CMS-1696). Puede obtener una copia del formulario en </a:t>
            </a:r>
            <a:r>
              <a:rPr lang="es-US" sz="1100" dirty="0">
                <a:solidFill>
                  <a:prstClr val="black"/>
                </a:solidFill>
                <a:cs typeface="Arial" panose="020B0604020202020204" pitchFamily="34" charset="0"/>
                <a:hlinkClick r:id="rId4"/>
              </a:rPr>
              <a:t>CMS.gov/medicare/</a:t>
            </a:r>
            <a:r>
              <a:rPr lang="es-US" sz="1100" dirty="0" err="1">
                <a:solidFill>
                  <a:prstClr val="black"/>
                </a:solidFill>
                <a:cs typeface="Arial" panose="020B0604020202020204" pitchFamily="34" charset="0"/>
                <a:hlinkClick r:id="rId4"/>
              </a:rPr>
              <a:t>cms-forms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cms-forms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downloads</a:t>
            </a:r>
            <a:r>
              <a:rPr lang="es-US" sz="1100" dirty="0">
                <a:solidFill>
                  <a:prstClr val="black"/>
                </a:solidFill>
                <a:cs typeface="Arial" panose="020B0604020202020204" pitchFamily="34" charset="0"/>
                <a:hlinkClick r:id="rId4"/>
              </a:rPr>
              <a:t>/cms1696.pdf</a:t>
            </a:r>
            <a:r>
              <a:rPr lang="es-US" sz="1100" dirty="0">
                <a:solidFill>
                  <a:prstClr val="black"/>
                </a:solidFill>
                <a:cs typeface="Arial" panose="020B0604020202020204" pitchFamily="34" charset="0"/>
              </a:rPr>
              <a:t>. 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 determinación de cobertura. Por último, si tiene una cuenta segura en </a:t>
            </a:r>
            <a:r>
              <a:rPr lang="es-US" sz="1100" dirty="0">
                <a:solidFill>
                  <a:prstClr val="black"/>
                </a:solidFill>
                <a:cs typeface="Arial" panose="020B0604020202020204" pitchFamily="34" charset="0"/>
                <a:hlinkClick r:id="rId5"/>
              </a:rPr>
              <a:t>Medicare.gov</a:t>
            </a:r>
            <a:r>
              <a:rPr lang="es-US" sz="1100" dirty="0">
                <a:solidFill>
                  <a:prstClr val="black"/>
                </a:solidFill>
                <a:cs typeface="Arial" panose="020B0604020202020204" pitchFamily="34" charset="0"/>
              </a:rPr>
              <a:t>, puede crear y modificar una lista de representantes autorizados.</a:t>
            </a:r>
            <a:endParaRPr lang="en-US" sz="1100" dirty="0"/>
          </a:p>
        </p:txBody>
      </p:sp>
    </p:spTree>
    <p:extLst>
      <p:ext uri="{BB962C8B-B14F-4D97-AF65-F5344CB8AC3E}">
        <p14:creationId xmlns:p14="http://schemas.microsoft.com/office/powerpoint/2010/main" val="20030743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4364" y="123377"/>
            <a:ext cx="7063881" cy="9166814"/>
          </a:xfrm>
        </p:spPr>
        <p:txBody>
          <a:bodyPr/>
          <a:lstStyle/>
          <a:p>
            <a:pPr defTabSz="966511">
              <a:spcBef>
                <a:spcPts val="617"/>
              </a:spcBef>
              <a:defRPr/>
            </a:pPr>
            <a:r>
              <a:rPr lang="es-US" sz="1050" b="1" dirty="0">
                <a:solidFill>
                  <a:prstClr val="black"/>
                </a:solidFill>
              </a:rPr>
              <a:t>Esta diapositiva tiene animación. </a:t>
            </a:r>
          </a:p>
          <a:p>
            <a:pPr>
              <a:spcBef>
                <a:spcPts val="641"/>
              </a:spcBef>
              <a:defRPr/>
            </a:pPr>
            <a:r>
              <a:rPr lang="es-US" sz="1050" b="1" dirty="0">
                <a:solidFill>
                  <a:prstClr val="black"/>
                </a:solidFill>
              </a:rPr>
              <a:t>Nota para los editores: Hay un tabla oculta detrás de este gráfico. Asegúrense de actualizar la tabla si actualizan la gráfica de la pirámide.</a:t>
            </a:r>
          </a:p>
          <a:p>
            <a:pPr>
              <a:spcBef>
                <a:spcPts val="641"/>
              </a:spcBef>
              <a:defRPr/>
            </a:pPr>
            <a:r>
              <a:rPr lang="es-US" sz="1050" b="1" dirty="0">
                <a:solidFill>
                  <a:prstClr val="black"/>
                </a:solidFill>
              </a:rPr>
              <a:t>Notas del presentador</a:t>
            </a:r>
          </a:p>
          <a:p>
            <a:pPr>
              <a:spcBef>
                <a:spcPts val="641"/>
              </a:spcBef>
              <a:defRPr/>
            </a:pPr>
            <a:r>
              <a:rPr lang="es-US" sz="1050" dirty="0">
                <a:solidFill>
                  <a:prstClr val="black"/>
                </a:solidFill>
              </a:rPr>
              <a:t>Si no está de acuerdo con la decisión de su plan, tiene derecho a apelar. </a:t>
            </a:r>
          </a:p>
          <a:p>
            <a:pPr>
              <a:spcBef>
                <a:spcPts val="641"/>
              </a:spcBef>
              <a:defRPr/>
            </a:pPr>
            <a:r>
              <a:rPr lang="es-US" sz="1050" dirty="0">
                <a:solidFill>
                  <a:prstClr val="black"/>
                </a:solidFill>
              </a:rPr>
              <a:t>Hay 5 niveles de apelación:</a:t>
            </a:r>
          </a:p>
          <a:p>
            <a:pPr marL="122493" lvl="1" indent="-115780" defTabSz="966511">
              <a:spcBef>
                <a:spcPts val="646"/>
              </a:spcBef>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1</a:t>
            </a:r>
            <a:r>
              <a:rPr lang="es-US" sz="1050" dirty="0">
                <a:solidFill>
                  <a:prstClr val="black"/>
                </a:solidFill>
                <a:latin typeface="Calibri" panose="020F0502020204030204" pitchFamily="34" charset="0"/>
                <a:cs typeface="Calibri" panose="020F0502020204030204" pitchFamily="34" charset="0"/>
              </a:rPr>
              <a:t>: </a:t>
            </a:r>
            <a:r>
              <a:rPr lang="es-US" sz="1050" b="1" dirty="0" err="1">
                <a:solidFill>
                  <a:prstClr val="black"/>
                </a:solidFill>
                <a:latin typeface="Calibri" panose="020F0502020204030204" pitchFamily="34" charset="0"/>
                <a:cs typeface="Calibri" panose="020F0502020204030204" pitchFamily="34" charset="0"/>
              </a:rPr>
              <a:t>Redeterminación</a:t>
            </a:r>
            <a:r>
              <a:rPr lang="es-US" sz="1050" b="1" dirty="0">
                <a:solidFill>
                  <a:prstClr val="black"/>
                </a:solidFill>
                <a:latin typeface="Calibri" panose="020F0502020204030204" pitchFamily="34" charset="0"/>
                <a:cs typeface="Calibri" panose="020F0502020204030204" pitchFamily="34" charset="0"/>
              </a:rPr>
              <a:t> por parte de su plan </a:t>
            </a:r>
          </a:p>
          <a:p>
            <a:pPr marL="244983" lvl="2" indent="-122493" defTabSz="966511">
              <a:spcBef>
                <a:spcPts val="646"/>
              </a:spcBef>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el rechazo inicial del plan (determinación de cobertura) o una limitación de cobertura bajo el programa de administración de medicamentos del plan, puede solicitar una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Deberá solicitar la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dentro de 60 días a partir de la fecha de la determinación de cobertura. </a:t>
            </a:r>
            <a:r>
              <a:rPr lang="es-US" sz="1050" dirty="0">
                <a:latin typeface="Calibri" panose="020F0502020204030204" pitchFamily="34" charset="0"/>
                <a:cs typeface="Calibri" panose="020F0502020204030204" pitchFamily="34" charset="0"/>
              </a:rPr>
              <a:t>Si no cumple con la fecha límite, debe proporcionar una razón para presentarla más tarde.</a:t>
            </a:r>
          </a:p>
          <a:p>
            <a:pPr marL="244983" lvl="2" indent="-122493" defTabSz="966511">
              <a:spcBef>
                <a:spcPts val="646"/>
              </a:spcBef>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del plan en el nivel 1, puede solicitar una reconsideración por parte de una Entidad de Revisión Independiente (IRE), lo cual es el nivel 2, dentro de 60 días a partir de la fecha de la decisión de </a:t>
            </a:r>
            <a:r>
              <a:rPr lang="es-US" sz="1050" dirty="0" err="1">
                <a:solidFill>
                  <a:prstClr val="black"/>
                </a:solidFill>
                <a:latin typeface="Calibri" panose="020F0502020204030204" pitchFamily="34" charset="0"/>
                <a:cs typeface="Calibri" panose="020F0502020204030204" pitchFamily="34" charset="0"/>
              </a:rPr>
              <a:t>redeterminación</a:t>
            </a:r>
            <a:r>
              <a:rPr lang="es-US" sz="1050" dirty="0">
                <a:solidFill>
                  <a:prstClr val="black"/>
                </a:solidFill>
                <a:latin typeface="Calibri" panose="020F0502020204030204" pitchFamily="34" charset="0"/>
                <a:cs typeface="Calibri" panose="020F0502020204030204" pitchFamily="34" charset="0"/>
              </a:rPr>
              <a:t>. Si se le vence el plazo, debe proporcionar un motivo para la presentación tardía.</a:t>
            </a:r>
          </a:p>
          <a:p>
            <a:pPr marL="244983" lvl="2" indent="-122493" defTabSz="966511">
              <a:spcBef>
                <a:spcPts val="646"/>
              </a:spcBef>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 </a:t>
            </a:r>
          </a:p>
          <a:p>
            <a:pPr marL="122493" lvl="1" indent="-115780" defTabSz="966511">
              <a:spcBef>
                <a:spcPts val="646"/>
              </a:spcBef>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2</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Reconsideración por parte de una IRE </a:t>
            </a:r>
          </a:p>
          <a:p>
            <a:pPr marL="244983" lvl="2" indent="-122493" defTabSz="966511">
              <a:spcBef>
                <a:spcPts val="646"/>
              </a:spcBef>
              <a:buSzTx/>
              <a:buFont typeface="Arial" panose="020B0604020202020204" pitchFamily="34" charset="0"/>
              <a:buChar char="•"/>
              <a:defRPr/>
            </a:pPr>
            <a:r>
              <a:rPr lang="es-US" sz="1050" dirty="0">
                <a:latin typeface="Calibri" panose="020F0502020204030204" pitchFamily="34" charset="0"/>
                <a:cs typeface="Calibri" panose="020F0502020204030204" pitchFamily="34" charset="0"/>
              </a:rPr>
              <a:t>Para solicitar una reconsideración por parte de una IRE, siga las indicaciones en la “Notificación de </a:t>
            </a:r>
            <a:r>
              <a:rPr lang="es-US" sz="1050" dirty="0" err="1">
                <a:latin typeface="Calibri" panose="020F0502020204030204" pitchFamily="34" charset="0"/>
                <a:cs typeface="Calibri" panose="020F0502020204030204" pitchFamily="34" charset="0"/>
              </a:rPr>
              <a:t>redeterminación</a:t>
            </a:r>
            <a:r>
              <a:rPr lang="es-US" sz="1050" dirty="0">
                <a:latin typeface="Calibri" panose="020F0502020204030204" pitchFamily="34" charset="0"/>
                <a:cs typeface="Calibri" panose="020F0502020204030204" pitchFamily="34" charset="0"/>
              </a:rPr>
              <a:t>” del plan. Si su plan emite una </a:t>
            </a:r>
            <a:r>
              <a:rPr lang="es-US" sz="1050" dirty="0" err="1">
                <a:latin typeface="Calibri" panose="020F0502020204030204" pitchFamily="34" charset="0"/>
                <a:cs typeface="Calibri" panose="020F0502020204030204" pitchFamily="34" charset="0"/>
              </a:rPr>
              <a:t>redeterminación</a:t>
            </a:r>
            <a:r>
              <a:rPr lang="es-US" sz="1050" dirty="0">
                <a:latin typeface="Calibri" panose="020F0502020204030204" pitchFamily="34" charset="0"/>
                <a:cs typeface="Calibri" panose="020F0502020204030204" pitchFamily="34" charset="0"/>
              </a:rPr>
              <a:t> adversa, debe enviarle un formulario de “Solicitud de reconsideración” que puede utilizar para solicitar una reconsideración. Si no recibe el formulario, llame a su plan y pida una copia.</a:t>
            </a:r>
          </a:p>
          <a:p>
            <a:pPr marL="244983" lvl="2" indent="-122493" defTabSz="966511">
              <a:spcBef>
                <a:spcPts val="646"/>
              </a:spcBef>
              <a:buSzTx/>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 la IRE en el nivel 2, tendrá 60 días a partir de la fecha en que reciba la decisión de la IRE para solicitar una decisión de la Oficina de Audiencias y Apelaciones de Medicare (OMHA), que representa el nivel 3. </a:t>
            </a:r>
          </a:p>
          <a:p>
            <a:pPr marL="120813" lvl="1" indent="-120813" defTabSz="966511">
              <a:spcBef>
                <a:spcPts val="646"/>
              </a:spcBef>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3</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Decisión de la OMHA </a:t>
            </a:r>
          </a:p>
          <a:p>
            <a:pPr marL="244983" lvl="2" indent="-122493" defTabSz="966511">
              <a:spcBef>
                <a:spcPts val="646"/>
              </a:spcBef>
              <a:buSzPct val="100000"/>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Para obtener una audiencia o revisión de la OMHA, el monto de su caso debe cumplir con un monto mínimo en dólares que cambia anualmente. El importe requerido para 2024 es de $180. </a:t>
            </a:r>
          </a:p>
          <a:p>
            <a:pPr marL="244983" lvl="2" indent="-122493" defTabSz="966511">
              <a:spcBef>
                <a:spcPts val="646"/>
              </a:spcBef>
              <a:buSzPct val="100000"/>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 la OMHA en el nivel 3, tiene 60 días después de recibir la decisión de OMHA para solicitar una revisión por parte del Consejo de Apelaciones de Medicare, lo cual es el nivel 4.</a:t>
            </a:r>
          </a:p>
          <a:p>
            <a:pPr marL="120813" lvl="1" indent="-120813" defTabSz="966511">
              <a:spcBef>
                <a:spcPts val="646"/>
              </a:spcBef>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4</a:t>
            </a:r>
            <a:r>
              <a:rPr lang="es-US" sz="1050" dirty="0">
                <a:solidFill>
                  <a:prstClr val="black"/>
                </a:solidFill>
                <a:latin typeface="Calibri" panose="020F0502020204030204" pitchFamily="34" charset="0"/>
                <a:cs typeface="Calibri" panose="020F0502020204030204" pitchFamily="34" charset="0"/>
              </a:rPr>
              <a:t>:</a:t>
            </a:r>
            <a:r>
              <a:rPr lang="es-US" sz="1050" b="1" dirty="0">
                <a:solidFill>
                  <a:prstClr val="black"/>
                </a:solidFill>
                <a:latin typeface="Calibri" panose="020F0502020204030204" pitchFamily="34" charset="0"/>
                <a:cs typeface="Calibri" panose="020F0502020204030204" pitchFamily="34" charset="0"/>
              </a:rPr>
              <a:t> Revisión por el Consejo de Apelaciones de Medicare </a:t>
            </a:r>
          </a:p>
          <a:p>
            <a:pPr marL="244983" lvl="1" indent="-122493" defTabSz="966511">
              <a:spcBef>
                <a:spcPts val="646"/>
              </a:spcBef>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Puede solicitar que el Consejo de Apelaciones revise su caso, independientemente del importe en dólares implicado. </a:t>
            </a:r>
          </a:p>
          <a:p>
            <a:pPr marL="244983" lvl="1" indent="-122493" defTabSz="966511">
              <a:spcBef>
                <a:spcPts val="646"/>
              </a:spcBef>
              <a:buFont typeface="Arial" panose="020B0604020202020204" pitchFamily="34" charset="0"/>
              <a:buChar char="•"/>
              <a:defRPr/>
            </a:pPr>
            <a:r>
              <a:rPr lang="es-US" sz="1050" dirty="0">
                <a:solidFill>
                  <a:prstClr val="black"/>
                </a:solidFill>
                <a:latin typeface="Calibri" panose="020F0502020204030204" pitchFamily="34" charset="0"/>
                <a:cs typeface="Calibri" panose="020F0502020204030204" pitchFamily="34" charset="0"/>
              </a:rPr>
              <a:t>Si no está de acuerdo con la decisión del Consejo de Apelaciones en el nivel 4, tendrá 60 días a partir de la fecha en que reciba la decisión del Consejo de Apelaciones para solicitar una Revisión Judicial por parte de un Tribunal Federal de Distrito, lo cual es el nivel 5.</a:t>
            </a:r>
          </a:p>
          <a:p>
            <a:pPr marL="120813" lvl="1" indent="-120813" defTabSz="966511">
              <a:spcBef>
                <a:spcPts val="646"/>
              </a:spcBef>
              <a:buFont typeface="Wingdings" panose="05000000000000000000" pitchFamily="2" charset="2"/>
              <a:buChar char="§"/>
              <a:defRPr/>
            </a:pPr>
            <a:r>
              <a:rPr lang="es-US" sz="1050" b="1" dirty="0">
                <a:solidFill>
                  <a:prstClr val="black"/>
                </a:solidFill>
                <a:latin typeface="Calibri" panose="020F0502020204030204" pitchFamily="34" charset="0"/>
                <a:cs typeface="Calibri" panose="020F0502020204030204" pitchFamily="34" charset="0"/>
              </a:rPr>
              <a:t>Nivel 5</a:t>
            </a:r>
            <a:r>
              <a:rPr lang="es-US" sz="1050" dirty="0">
                <a:solidFill>
                  <a:prstClr val="black"/>
                </a:solidFill>
                <a:latin typeface="Calibri" panose="020F0502020204030204" pitchFamily="34" charset="0"/>
                <a:cs typeface="Calibri" panose="020F0502020204030204" pitchFamily="34" charset="0"/>
              </a:rPr>
              <a:t>: </a:t>
            </a:r>
            <a:r>
              <a:rPr lang="es-US" sz="1050" b="1" dirty="0">
                <a:solidFill>
                  <a:prstClr val="black"/>
                </a:solidFill>
                <a:latin typeface="Calibri" panose="020F0502020204030204" pitchFamily="34" charset="0"/>
                <a:cs typeface="Calibri" panose="020F0502020204030204" pitchFamily="34" charset="0"/>
              </a:rPr>
              <a:t>Revisión judicial por parte de un Tribunal Federal de Distrito</a:t>
            </a:r>
            <a:br>
              <a:rPr lang="es-US" sz="1050" dirty="0">
                <a:solidFill>
                  <a:prstClr val="black"/>
                </a:solidFill>
                <a:latin typeface="Calibri" panose="020F0502020204030204" pitchFamily="34" charset="0"/>
                <a:cs typeface="Calibri" panose="020F0502020204030204" pitchFamily="34" charset="0"/>
              </a:rPr>
            </a:br>
            <a:r>
              <a:rPr lang="es-US" sz="1050" dirty="0">
                <a:solidFill>
                  <a:prstClr val="black"/>
                </a:solidFill>
                <a:latin typeface="Calibri" panose="020F0502020204030204" pitchFamily="34" charset="0"/>
                <a:cs typeface="Calibri" panose="020F0502020204030204" pitchFamily="34" charset="0"/>
              </a:rPr>
              <a:t>Para que se le conceda una revisión, el importe de su caso debe alcanzar un importe mínimo en dólares. El importe mínimo en dólares requerido para 2024 es $1,840. Puede combinar reclamaciones para cubrir este importe en dólares.</a:t>
            </a:r>
          </a:p>
          <a:p>
            <a:pPr>
              <a:spcBef>
                <a:spcPts val="641"/>
              </a:spcBef>
              <a:defRPr/>
            </a:pPr>
            <a:r>
              <a:rPr lang="es-US" sz="1050" b="1" dirty="0">
                <a:solidFill>
                  <a:prstClr val="black"/>
                </a:solidFill>
              </a:rPr>
              <a:t>Importante:</a:t>
            </a:r>
            <a:r>
              <a:rPr lang="es-US" sz="1050" dirty="0">
                <a:solidFill>
                  <a:prstClr val="black"/>
                </a:solidFill>
              </a:rPr>
              <a:t> El proceso de reconsideración de multas por inscripción tardía de la Parte D no está relacionado con el diagrama de flujo del proceso de apelaciones; el diagrama de flujo del proceso de apelaciones se relaciona con las apelaciones de beneficios de medicamentos. Existe solo un nivel de revisión independiente para disputas por multas por inscripción tardía. Para obtener más información, comuníquese con su plan o su SHIP en </a:t>
            </a:r>
            <a:r>
              <a:rPr lang="es-US" sz="1050" dirty="0">
                <a:solidFill>
                  <a:prstClr val="black"/>
                </a:solidFill>
                <a:hlinkClick r:id="rId3"/>
              </a:rPr>
              <a:t>shiphelp.org</a:t>
            </a:r>
            <a:r>
              <a:rPr lang="es-US" sz="1050" dirty="0">
                <a:solidFill>
                  <a:prstClr val="black"/>
                </a:solidFill>
              </a:rPr>
              <a:t>. </a:t>
            </a:r>
          </a:p>
          <a:p>
            <a:pPr>
              <a:spcBef>
                <a:spcPts val="641"/>
              </a:spcBef>
              <a:defRPr/>
            </a:pPr>
            <a:r>
              <a:rPr lang="es-US" sz="1050" b="1" dirty="0">
                <a:solidFill>
                  <a:prstClr val="black"/>
                </a:solidFill>
              </a:rPr>
              <a:t>NOTA</a:t>
            </a:r>
            <a:r>
              <a:rPr lang="es-US" sz="1050" dirty="0">
                <a:solidFill>
                  <a:prstClr val="black"/>
                </a:solidFill>
              </a:rPr>
              <a:t>:</a:t>
            </a:r>
            <a:r>
              <a:rPr lang="es-US" sz="1050" b="1" dirty="0">
                <a:solidFill>
                  <a:prstClr val="black"/>
                </a:solidFill>
              </a:rPr>
              <a:t> </a:t>
            </a:r>
            <a:r>
              <a:rPr lang="es-US" sz="1050" dirty="0">
                <a:solidFill>
                  <a:prstClr val="black"/>
                </a:solidFill>
              </a:rPr>
              <a:t>Para ver una copia completa del diagrama de flujo del proceso de apelaciones de la Parte D (medicamentos), visite </a:t>
            </a:r>
            <a:r>
              <a:rPr lang="es-US" sz="1050" dirty="0">
                <a:solidFill>
                  <a:prstClr val="black"/>
                </a:solidFill>
                <a:hlinkClick r:id="rId4"/>
              </a:rPr>
              <a:t>CMS.gov/Medicare/Appeals-and-</a:t>
            </a:r>
            <a:r>
              <a:rPr lang="es-US" sz="1050" dirty="0" err="1">
                <a:solidFill>
                  <a:prstClr val="black"/>
                </a:solidFill>
                <a:hlinkClick r:id="rId4"/>
              </a:rPr>
              <a:t>Grievances</a:t>
            </a:r>
            <a:r>
              <a:rPr lang="es-US" sz="1050" dirty="0">
                <a:solidFill>
                  <a:prstClr val="black"/>
                </a:solidFill>
                <a:hlinkClick r:id="rId4"/>
              </a:rPr>
              <a:t>/</a:t>
            </a:r>
            <a:r>
              <a:rPr lang="es-US" sz="1050" dirty="0" err="1">
                <a:solidFill>
                  <a:prstClr val="black"/>
                </a:solidFill>
                <a:hlinkClick r:id="rId4"/>
              </a:rPr>
              <a:t>MedPrescriptDrugApplGriev</a:t>
            </a:r>
            <a:r>
              <a:rPr lang="es-US" sz="1050" dirty="0">
                <a:solidFill>
                  <a:prstClr val="black"/>
                </a:solidFill>
                <a:hlinkClick r:id="rId4"/>
              </a:rPr>
              <a:t>/</a:t>
            </a:r>
            <a:r>
              <a:rPr lang="es-US" sz="1050" dirty="0" err="1">
                <a:solidFill>
                  <a:prstClr val="black"/>
                </a:solidFill>
                <a:hlinkClick r:id="rId4"/>
              </a:rPr>
              <a:t>Downloads</a:t>
            </a:r>
            <a:r>
              <a:rPr lang="es-US" sz="1050" dirty="0">
                <a:solidFill>
                  <a:prstClr val="black"/>
                </a:solidFill>
                <a:hlinkClick r:id="rId4"/>
              </a:rPr>
              <a:t>/Flowchart-Medicare-Part-D.pdf</a:t>
            </a:r>
            <a:r>
              <a:rPr lang="es-US" sz="1050" dirty="0">
                <a:solidFill>
                  <a:prstClr val="black"/>
                </a:solidFill>
              </a:rPr>
              <a:t>.  </a:t>
            </a:r>
          </a:p>
          <a:p>
            <a:pPr>
              <a:spcBef>
                <a:spcPts val="641"/>
              </a:spcBef>
              <a:defRPr/>
            </a:pPr>
            <a:r>
              <a:rPr lang="es-US" sz="1050" b="1" dirty="0">
                <a:solidFill>
                  <a:prstClr val="black"/>
                </a:solidFill>
              </a:rPr>
              <a:t>Fuente </a:t>
            </a:r>
            <a:r>
              <a:rPr lang="es-US" sz="1050" dirty="0">
                <a:solidFill>
                  <a:prstClr val="black"/>
                </a:solidFill>
              </a:rPr>
              <a:t>(para la 3</a:t>
            </a:r>
            <a:r>
              <a:rPr lang="es-US" sz="1050" baseline="30000" dirty="0">
                <a:solidFill>
                  <a:prstClr val="black"/>
                </a:solidFill>
              </a:rPr>
              <a:t>a</a:t>
            </a:r>
            <a:r>
              <a:rPr lang="es-US" sz="1050" dirty="0">
                <a:solidFill>
                  <a:prstClr val="black"/>
                </a:solidFill>
              </a:rPr>
              <a:t> </a:t>
            </a:r>
            <a:r>
              <a:rPr lang="es-US" sz="1050" dirty="0" err="1">
                <a:solidFill>
                  <a:prstClr val="black"/>
                </a:solidFill>
              </a:rPr>
              <a:t>subviñeta</a:t>
            </a:r>
            <a:r>
              <a:rPr lang="es-US" sz="1050" dirty="0">
                <a:solidFill>
                  <a:prstClr val="black"/>
                </a:solidFill>
              </a:rPr>
              <a:t> en el nivel 1): Norma Final de Medicare </a:t>
            </a:r>
            <a:r>
              <a:rPr lang="es-US" sz="1050" dirty="0" err="1">
                <a:solidFill>
                  <a:prstClr val="black"/>
                </a:solidFill>
              </a:rPr>
              <a:t>Advantage</a:t>
            </a:r>
            <a:r>
              <a:rPr lang="es-US" sz="1050" dirty="0">
                <a:solidFill>
                  <a:prstClr val="black"/>
                </a:solidFill>
              </a:rPr>
              <a:t> y la Parte D (CMS-4190-F2) (</a:t>
            </a:r>
            <a:r>
              <a:rPr lang="es-US" sz="1050" dirty="0">
                <a:solidFill>
                  <a:prstClr val="black"/>
                </a:solidFill>
                <a:hlinkClick r:id="rId5"/>
              </a:rPr>
              <a:t>Federalregister.gov/</a:t>
            </a:r>
            <a:r>
              <a:rPr lang="es-US" sz="1050" dirty="0" err="1">
                <a:solidFill>
                  <a:prstClr val="black"/>
                </a:solidFill>
                <a:hlinkClick r:id="rId5"/>
              </a:rPr>
              <a:t>documents</a:t>
            </a:r>
            <a:r>
              <a:rPr lang="es-US" sz="1050" dirty="0">
                <a:solidFill>
                  <a:prstClr val="black"/>
                </a:solidFill>
                <a:hlinkClick r:id="rId5"/>
              </a:rPr>
              <a:t>/2021/01/19/2021-00538/medicare-and-medicaid-programs-contract-year-2022-policy-and-technical-changes-to-the-medicare</a:t>
            </a:r>
            <a:r>
              <a:rPr lang="es-US" sz="105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13</a:t>
            </a:r>
          </a:p>
          <a:p>
            <a:pPr marL="0" lvl="0" indent="0" defTabSz="685800">
              <a:spcBef>
                <a:spcPts val="0"/>
              </a:spcBef>
              <a:spcAft>
                <a:spcPts val="600"/>
              </a:spcAft>
              <a:buNone/>
            </a:pPr>
            <a:r>
              <a:rPr lang="es-US" b="1" dirty="0">
                <a:solidFill>
                  <a:prstClr val="black"/>
                </a:solidFill>
                <a:cs typeface="Arial"/>
              </a:rPr>
              <a:t>Si le recetan un nuevo medicamento y no está seguro de que esté en el formulario de su plan, ______________.</a:t>
            </a:r>
          </a:p>
          <a:p>
            <a:pPr marL="228600" lvl="0" indent="-228600" defTabSz="685800">
              <a:spcBef>
                <a:spcPts val="0"/>
              </a:spcBef>
              <a:spcAft>
                <a:spcPts val="600"/>
              </a:spcAft>
              <a:buFont typeface="+mj-lt"/>
              <a:buAutoNum type="alphaLcPeriod"/>
            </a:pPr>
            <a:r>
              <a:rPr lang="es-US" dirty="0">
                <a:solidFill>
                  <a:prstClr val="black"/>
                </a:solidFill>
                <a:cs typeface="Arial"/>
              </a:rPr>
              <a:t>debe reprogramar la cita con el médico para más adelante, cuando haya tenido tiempo de investigar.</a:t>
            </a:r>
          </a:p>
          <a:p>
            <a:pPr marL="228600" lvl="0" indent="-228600" defTabSz="685800">
              <a:spcBef>
                <a:spcPts val="0"/>
              </a:spcBef>
              <a:spcAft>
                <a:spcPts val="600"/>
              </a:spcAft>
              <a:buFont typeface="+mj-lt"/>
              <a:buAutoNum type="alphaLcPeriod"/>
            </a:pPr>
            <a:r>
              <a:rPr lang="es-US" dirty="0">
                <a:solidFill>
                  <a:prstClr val="black"/>
                </a:solidFill>
                <a:cs typeface="Arial"/>
              </a:rPr>
              <a:t>puede solicitar una determinación de cobertura a su farmacia.</a:t>
            </a:r>
          </a:p>
          <a:p>
            <a:pPr marL="228600" lvl="0" indent="-228600" defTabSz="685800">
              <a:spcBef>
                <a:spcPts val="0"/>
              </a:spcBef>
              <a:spcAft>
                <a:spcPts val="600"/>
              </a:spcAft>
              <a:buFont typeface="+mj-lt"/>
              <a:buAutoNum type="alphaLcPeriod"/>
            </a:pPr>
            <a:r>
              <a:rPr lang="es-US" dirty="0">
                <a:solidFill>
                  <a:prstClr val="black"/>
                </a:solidFill>
                <a:cs typeface="Arial"/>
              </a:rPr>
              <a:t>puede solicitar una determinación de cobertura a su plan.</a:t>
            </a:r>
          </a:p>
          <a:p>
            <a:pPr marL="228600" lvl="0" indent="-228600" defTabSz="685800">
              <a:spcBef>
                <a:spcPts val="0"/>
              </a:spcBef>
              <a:spcAft>
                <a:spcPts val="600"/>
              </a:spcAft>
              <a:buFont typeface="+mj-lt"/>
              <a:buAutoNum type="alphaLcPeriod"/>
            </a:pPr>
            <a:r>
              <a:rPr lang="es-US" dirty="0">
                <a:solidFill>
                  <a:prstClr val="black"/>
                </a:solidFill>
                <a:cs typeface="Arial"/>
              </a:rPr>
              <a:t>Todas las opciones anteriores</a:t>
            </a:r>
          </a:p>
          <a:p>
            <a:pPr marL="457200" lvl="0" indent="-457200" defTabSz="685800">
              <a:spcBef>
                <a:spcPts val="0"/>
              </a:spcBef>
              <a:spcAft>
                <a:spcPts val="600"/>
              </a:spcAft>
              <a:buNone/>
            </a:pPr>
            <a:r>
              <a:rPr lang="es-US" b="1" dirty="0">
                <a:solidFill>
                  <a:prstClr val="black"/>
                </a:solidFill>
                <a:cs typeface="Arial"/>
              </a:rPr>
              <a:t>Respuesta: c. Puede solicitar una determinación de cobertura a su plan</a:t>
            </a:r>
          </a:p>
          <a:p>
            <a:pPr marL="0" lvl="0" indent="0" defTabSz="685800">
              <a:spcBef>
                <a:spcPts val="0"/>
              </a:spcBef>
              <a:spcAft>
                <a:spcPts val="600"/>
              </a:spcAft>
              <a:buNone/>
            </a:pPr>
            <a:r>
              <a:rPr lang="es-US" b="0" dirty="0">
                <a:solidFill>
                  <a:prstClr val="black"/>
                </a:solidFill>
                <a:cs typeface="Arial"/>
              </a:rPr>
              <a:t>Una determinación de cobertura es la primera decisión tomada por su plan de Medicare</a:t>
            </a:r>
            <a:r>
              <a:rPr lang="es-US" dirty="0">
                <a:solidFill>
                  <a:prstClr val="black"/>
                </a:solidFill>
                <a:cs typeface="Arial"/>
              </a:rPr>
              <a:t> (no por la farmacia) sobre un medicamento recetado que usted solicita. Esto incluye si ciertos medicamentos están cubiertos, si usted cumple todos los requisitos para obtener el medicamento solicitado, cuánto debe pagar para obtenerlo, y si se realiza una excepción a una norma del plan cuando la solicita. Usted, el profesional que le receta o su representante designado deben comunicarse con su plan para solicitar una determinación de cobertura. </a:t>
            </a:r>
          </a:p>
          <a:p>
            <a:pPr marL="0" lvl="0" indent="0" defTabSz="685800">
              <a:spcBef>
                <a:spcPts val="0"/>
              </a:spcBef>
              <a:spcAft>
                <a:spcPts val="600"/>
              </a:spcAft>
              <a:buNone/>
            </a:pPr>
            <a:r>
              <a:rPr lang="es-US" dirty="0">
                <a:solidFill>
                  <a:prstClr val="black"/>
                </a:solidFill>
                <a:cs typeface="Arial"/>
              </a:rPr>
              <a:t>No necesita una determinación de cobertura para recibir el medicamento, pero la determinación le permitirá saber si su plan ayudará a pagar el medicamento antes de que comience a tomarlo. Si obtiene el medicamento sin confirmación de su plan, tal vez deba pagarlo de su bolsillo. </a:t>
            </a: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4107406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4638348"/>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14</a:t>
            </a:r>
          </a:p>
          <a:p>
            <a:pPr marL="0" lvl="0" indent="0" defTabSz="685800">
              <a:spcAft>
                <a:spcPts val="600"/>
              </a:spcAft>
              <a:buNone/>
            </a:pPr>
            <a:r>
              <a:rPr lang="es-US" b="1" dirty="0">
                <a:solidFill>
                  <a:prstClr val="black"/>
                </a:solidFill>
                <a:cs typeface="Arial"/>
              </a:rPr>
              <a:t>El médico de Anita le receta un medicamento que no está en el formulario de su plan de Medicare. Después de trabajar con su médico para proporcionar documentación al plan de medicamentos, ahora puede obtener su receta en la farmacia y efectuar el copago de su plan. Esto es un ejemplo de:</a:t>
            </a:r>
          </a:p>
          <a:p>
            <a:pPr marL="117475" lvl="1">
              <a:spcBef>
                <a:spcPts val="0"/>
              </a:spcBef>
              <a:spcAft>
                <a:spcPts val="600"/>
              </a:spcAft>
            </a:pPr>
            <a:r>
              <a:rPr lang="es-US" dirty="0">
                <a:solidFill>
                  <a:prstClr val="black"/>
                </a:solidFill>
                <a:cs typeface="Arial"/>
              </a:rPr>
              <a:t>a. Una apelación</a:t>
            </a:r>
          </a:p>
          <a:p>
            <a:pPr marL="117475" lvl="1">
              <a:spcBef>
                <a:spcPts val="0"/>
              </a:spcBef>
              <a:spcAft>
                <a:spcPts val="600"/>
              </a:spcAft>
            </a:pPr>
            <a:r>
              <a:rPr lang="es-US" dirty="0">
                <a:solidFill>
                  <a:prstClr val="black"/>
                </a:solidFill>
                <a:cs typeface="Arial"/>
              </a:rPr>
              <a:t>b. Una excepción del formulario</a:t>
            </a:r>
          </a:p>
          <a:p>
            <a:pPr marL="117475" lvl="1">
              <a:spcBef>
                <a:spcPts val="0"/>
              </a:spcBef>
              <a:spcAft>
                <a:spcPts val="600"/>
              </a:spcAft>
            </a:pPr>
            <a:r>
              <a:rPr lang="es-US" dirty="0">
                <a:solidFill>
                  <a:prstClr val="black"/>
                </a:solidFill>
                <a:cs typeface="Arial"/>
              </a:rPr>
              <a:t>c. Una solicitud acelerada</a:t>
            </a:r>
          </a:p>
          <a:p>
            <a:pPr marL="117475" lvl="1">
              <a:spcBef>
                <a:spcPts val="0"/>
              </a:spcBef>
              <a:spcAft>
                <a:spcPts val="600"/>
              </a:spcAft>
            </a:pPr>
            <a:r>
              <a:rPr lang="es-US" dirty="0">
                <a:solidFill>
                  <a:prstClr val="black"/>
                </a:solidFill>
                <a:cs typeface="Arial"/>
              </a:rPr>
              <a:t>d. Una excepción de nivel</a:t>
            </a:r>
          </a:p>
          <a:p>
            <a:pPr marL="457200" lvl="0" indent="-457200" defTabSz="685800">
              <a:spcAft>
                <a:spcPts val="600"/>
              </a:spcAft>
              <a:buNone/>
            </a:pPr>
            <a:r>
              <a:rPr lang="es-US" b="1" dirty="0">
                <a:solidFill>
                  <a:prstClr val="black"/>
                </a:solidFill>
                <a:cs typeface="Arial"/>
              </a:rPr>
              <a:t>Respuesta: b. Una excepción del formulario</a:t>
            </a:r>
          </a:p>
          <a:p>
            <a:pPr marL="0" lvl="0" indent="0" defTabSz="685800">
              <a:spcBef>
                <a:spcPts val="0"/>
              </a:spcBef>
              <a:spcAft>
                <a:spcPts val="600"/>
              </a:spcAft>
              <a:buNone/>
            </a:pPr>
            <a:r>
              <a:rPr lang="es-US" dirty="0">
                <a:solidFill>
                  <a:prstClr val="black"/>
                </a:solidFill>
                <a:cs typeface="Arial"/>
              </a:rPr>
              <a:t>Una excepción es un tipo de determinación de cobertura. Existen 2 tipos de excepciones: </a:t>
            </a:r>
          </a:p>
          <a:p>
            <a:pPr marL="0" lvl="0" indent="0" defTabSz="685800">
              <a:spcBef>
                <a:spcPts val="0"/>
              </a:spcBef>
              <a:spcAft>
                <a:spcPts val="600"/>
              </a:spcAft>
              <a:buNone/>
            </a:pPr>
            <a:r>
              <a:rPr lang="es-US" dirty="0">
                <a:solidFill>
                  <a:prstClr val="black"/>
                </a:solidFill>
                <a:cs typeface="Arial"/>
              </a:rPr>
              <a:t>1. </a:t>
            </a:r>
            <a:r>
              <a:rPr lang="es-US" b="0" dirty="0">
                <a:solidFill>
                  <a:prstClr val="black"/>
                </a:solidFill>
                <a:cs typeface="Arial"/>
              </a:rPr>
              <a:t>Excepciones de nivel</a:t>
            </a:r>
            <a:r>
              <a:rPr lang="es-US" dirty="0">
                <a:solidFill>
                  <a:prstClr val="black"/>
                </a:solidFill>
                <a:cs typeface="Arial"/>
              </a:rPr>
              <a:t> (por ejemplo, recibir un medicamento de nivel 4 al costo del nivel 3) </a:t>
            </a:r>
          </a:p>
          <a:p>
            <a:pPr marL="0" lvl="0" indent="0" defTabSz="685800">
              <a:spcBef>
                <a:spcPts val="0"/>
              </a:spcBef>
              <a:spcAft>
                <a:spcPts val="600"/>
              </a:spcAft>
              <a:buNone/>
            </a:pPr>
            <a:r>
              <a:rPr lang="es-US" dirty="0">
                <a:solidFill>
                  <a:prstClr val="black"/>
                </a:solidFill>
                <a:cs typeface="Arial"/>
              </a:rPr>
              <a:t>2. </a:t>
            </a:r>
            <a:r>
              <a:rPr lang="es-US" b="0" dirty="0">
                <a:solidFill>
                  <a:prstClr val="black"/>
                </a:solidFill>
                <a:cs typeface="Arial"/>
              </a:rPr>
              <a:t>Excepciones del formulario</a:t>
            </a:r>
            <a:r>
              <a:rPr lang="es-US" dirty="0">
                <a:solidFill>
                  <a:prstClr val="black"/>
                </a:solidFill>
                <a:cs typeface="Arial"/>
              </a:rPr>
              <a:t> (sea una cobertura para un medicamento que no se encuentra en el formulario del plan, o requisitos de acceso más flexibles)</a:t>
            </a:r>
          </a:p>
        </p:txBody>
      </p:sp>
    </p:spTree>
    <p:extLst>
      <p:ext uri="{BB962C8B-B14F-4D97-AF65-F5344CB8AC3E}">
        <p14:creationId xmlns:p14="http://schemas.microsoft.com/office/powerpoint/2010/main" val="5518795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69863"/>
            <a:ext cx="5762625" cy="3241675"/>
          </a:xfrm>
        </p:spPr>
      </p:sp>
      <p:sp>
        <p:nvSpPr>
          <p:cNvPr id="3" name="Notes Placeholder 2"/>
          <p:cNvSpPr>
            <a:spLocks noGrp="1"/>
          </p:cNvSpPr>
          <p:nvPr>
            <p:ph type="body" idx="1"/>
          </p:nvPr>
        </p:nvSpPr>
        <p:spPr>
          <a:xfrm>
            <a:off x="193964" y="3546764"/>
            <a:ext cx="7010400" cy="589748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Bef>
                <a:spcPts val="0"/>
              </a:spcBef>
              <a:spcAft>
                <a:spcPts val="600"/>
              </a:spcAft>
              <a:buNone/>
              <a:defRPr/>
            </a:pPr>
            <a:r>
              <a:rPr lang="es-US" dirty="0">
                <a:solidFill>
                  <a:prstClr val="black"/>
                </a:solidFill>
                <a:cs typeface="Arial"/>
              </a:rPr>
              <a:t>Algunos de sus medicamentos recetados están cubiertos por la Parte A de Medicare (seguro de hospital) o la Parte B (seguro médico), y puede inscribirse en un la cobertura de medicamentos de Medicare (Parte D). Si tiene un plan de salud de Medicare con cobertura de medicamentos, recibirá toda la atención médica cubierta por Medicare en el plan, incluidos los medicamentos recetados cubiertos. La mayoría de los Planes Medicare </a:t>
            </a:r>
            <a:r>
              <a:rPr lang="es-US" dirty="0" err="1">
                <a:solidFill>
                  <a:prstClr val="black"/>
                </a:solidFill>
                <a:cs typeface="Arial"/>
              </a:rPr>
              <a:t>Advantage</a:t>
            </a:r>
            <a:r>
              <a:rPr lang="es-US" dirty="0">
                <a:solidFill>
                  <a:prstClr val="black"/>
                </a:solidFill>
                <a:cs typeface="Arial"/>
              </a:rPr>
              <a:t> ofrecen cobertura para medicamentos recetados.</a:t>
            </a:r>
          </a:p>
          <a:p>
            <a:pPr marL="0" indent="0" defTabSz="966529">
              <a:spcBef>
                <a:spcPts val="0"/>
              </a:spcBef>
              <a:spcAft>
                <a:spcPts val="600"/>
              </a:spcAft>
              <a:buNone/>
              <a:defRPr/>
            </a:pPr>
            <a:r>
              <a:rPr lang="es-US" b="1" dirty="0">
                <a:solidFill>
                  <a:prstClr val="black"/>
                </a:solidFill>
                <a:cs typeface="Arial"/>
              </a:rPr>
              <a:t>Los medicamentos recetados están cubiertos según:</a:t>
            </a:r>
          </a:p>
          <a:p>
            <a:pPr marL="118745" indent="-118745" defTabSz="966529">
              <a:spcBef>
                <a:spcPts val="0"/>
              </a:spcBef>
              <a:spcAft>
                <a:spcPts val="600"/>
              </a:spcAft>
              <a:defRPr/>
            </a:pPr>
            <a:r>
              <a:rPr lang="es-US" dirty="0">
                <a:solidFill>
                  <a:prstClr val="black"/>
                </a:solidFill>
                <a:cs typeface="Arial"/>
              </a:rPr>
              <a:t>Necesidad médica (¿este medicamento forma parte del estándar de atención clínica?)</a:t>
            </a:r>
          </a:p>
          <a:p>
            <a:pPr marL="118745" indent="-118745" defTabSz="966529">
              <a:spcBef>
                <a:spcPts val="0"/>
              </a:spcBef>
              <a:spcAft>
                <a:spcPts val="600"/>
              </a:spcAft>
              <a:defRPr/>
            </a:pPr>
            <a:r>
              <a:rPr lang="es-US" dirty="0"/>
              <a:t>Entorno en el que se brinda la atención médica, por ejemplo: domicilio, hospital (como paciente interno o ambulatorio) o centro quirúrgico.</a:t>
            </a:r>
          </a:p>
          <a:p>
            <a:pPr marL="118745" indent="-118745" defTabSz="966529">
              <a:spcBef>
                <a:spcPts val="0"/>
              </a:spcBef>
              <a:spcAft>
                <a:spcPts val="600"/>
              </a:spcAft>
              <a:defRPr/>
            </a:pPr>
            <a:r>
              <a:rPr lang="es-US" dirty="0">
                <a:solidFill>
                  <a:prstClr val="black"/>
                </a:solidFill>
                <a:cs typeface="Arial"/>
              </a:rPr>
              <a:t>Indicación médica o razón por la que necesita medicamentos (por ejemplo, para el tratamiento del cáncer)</a:t>
            </a:r>
          </a:p>
          <a:p>
            <a:pPr marL="118745" indent="-118745" defTabSz="966529">
              <a:spcBef>
                <a:spcPts val="0"/>
              </a:spcBef>
              <a:spcAft>
                <a:spcPts val="600"/>
              </a:spcAft>
              <a:defRPr/>
            </a:pPr>
            <a:r>
              <a:rPr lang="es-US" dirty="0">
                <a:solidFill>
                  <a:prstClr val="black"/>
                </a:solidFill>
                <a:cs typeface="Arial"/>
              </a:rPr>
              <a:t>Reglamento legal que determina qué parte de Medicare debe pagar ciertos medicamentos</a:t>
            </a:r>
          </a:p>
          <a:p>
            <a:pPr marL="118745" indent="-118745" defTabSz="966529">
              <a:spcBef>
                <a:spcPts val="0"/>
              </a:spcBef>
              <a:spcAft>
                <a:spcPts val="600"/>
              </a:spcAft>
              <a:defRPr/>
            </a:pPr>
            <a:r>
              <a:rPr lang="es-US" dirty="0">
                <a:solidFill>
                  <a:prstClr val="black"/>
                </a:solidFill>
                <a:cs typeface="Arial"/>
              </a:rPr>
              <a:t>Cualquier requisito especial de cobertura de medicamentos, como los de los medicamentos inmunosupresores que se usarían después de un trasplante de órganos</a:t>
            </a:r>
          </a:p>
          <a:p>
            <a:pPr marL="0" lvl="1" defTabSz="966529">
              <a:spcBef>
                <a:spcPts val="0"/>
              </a:spcBef>
              <a:spcAft>
                <a:spcPts val="600"/>
              </a:spcAft>
              <a:defRPr/>
            </a:pPr>
            <a:r>
              <a:rPr lang="es-US" b="1" dirty="0">
                <a:solidFill>
                  <a:prstClr val="black"/>
                </a:solidFill>
                <a:cs typeface="Arial"/>
              </a:rPr>
              <a:t>Puede obtener la cobertura de medicamentos de Medicare a través de un plan de medicamentos de Medicare o de un plan de salud de Medicare con cobertura de medicamentos.</a:t>
            </a:r>
          </a:p>
          <a:p>
            <a:pPr marL="118745" lvl="1" indent="-118745" defTabSz="966529">
              <a:spcBef>
                <a:spcPts val="0"/>
              </a:spcBef>
              <a:spcAft>
                <a:spcPts val="600"/>
              </a:spcAft>
              <a:buSzPct val="100000"/>
              <a:buFont typeface="Wingdings" panose="05000000000000000000" pitchFamily="2" charset="2"/>
              <a:buChar char="§"/>
              <a:defRPr/>
            </a:pPr>
            <a:r>
              <a:rPr lang="es-US" dirty="0">
                <a:solidFill>
                  <a:prstClr val="black"/>
                </a:solidFill>
                <a:cs typeface="Arial"/>
              </a:rPr>
              <a:t>La mayoría de las personas deben tomar medidas para inscribirse en un plan. La mayoría de los planes permiten inscribirse por Internet o a través del Buscador de Planes Medicare, pero los planes también deben aceptar solicitudes impresas.  </a:t>
            </a:r>
          </a:p>
          <a:p>
            <a:pPr marL="118872" lvl="1" indent="-118872" defTabSz="966529">
              <a:spcBef>
                <a:spcPts val="0"/>
              </a:spcBef>
              <a:spcAft>
                <a:spcPts val="600"/>
              </a:spcAft>
              <a:buSzPct val="100000"/>
              <a:buFont typeface="Wingdings" panose="05000000000000000000" pitchFamily="2" charset="2"/>
              <a:buChar char="§"/>
              <a:defRPr/>
            </a:pPr>
            <a:r>
              <a:rPr lang="es-US" dirty="0">
                <a:solidFill>
                  <a:prstClr val="black"/>
                </a:solidFill>
                <a:cs typeface="Arial"/>
              </a:rPr>
              <a:t>Una demora en la inscripción puede generar una multa por inscripción tardía. La multa por inscripción tardía se calculará en función de la cantidad de meses que pasó sin algún tipo de cobertura de medicamentos acreditable de medicamentos. </a:t>
            </a:r>
          </a:p>
          <a:p>
            <a:pPr marL="118745" lvl="1" indent="-118745" defTabSz="966529">
              <a:spcBef>
                <a:spcPts val="0"/>
              </a:spcBef>
              <a:spcAft>
                <a:spcPts val="600"/>
              </a:spcAft>
              <a:buSzPct val="100000"/>
              <a:buFont typeface="Wingdings" panose="05000000000000000000" pitchFamily="2" charset="2"/>
              <a:buChar char="§"/>
              <a:defRPr/>
            </a:pPr>
            <a:r>
              <a:rPr lang="es-US" dirty="0">
                <a:solidFill>
                  <a:prstClr val="black"/>
                </a:solidFill>
                <a:cs typeface="Arial"/>
              </a:rPr>
              <a:t>Ayuda Adicional está disponible para personas con ingresos y recursos limitados. Los límites de ingresos y recursos para calificar para recibir ayuda para pagar los costos de sus medicamentos recetados cambian cada año. </a:t>
            </a:r>
            <a:endParaRPr lang="en-US" dirty="0"/>
          </a:p>
        </p:txBody>
      </p:sp>
    </p:spTree>
    <p:extLst>
      <p:ext uri="{BB962C8B-B14F-4D97-AF65-F5344CB8AC3E}">
        <p14:creationId xmlns:p14="http://schemas.microsoft.com/office/powerpoint/2010/main" val="39050775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lgn="l" rtl="0" fontAlgn="base">
              <a:spcAft>
                <a:spcPts val="600"/>
              </a:spcAft>
              <a:buNone/>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algn="l" rtl="0" fontAlgn="base">
              <a:spcAft>
                <a:spcPts val="600"/>
              </a:spcAft>
              <a:buNone/>
            </a:pPr>
            <a:r>
              <a:rPr lang="es-US" sz="1200" b="0" i="0" u="none" strike="noStrike">
                <a:effectLst/>
                <a:cs typeface="Arial" panose="020B0604020202020204" pitchFamily="34" charset="0"/>
              </a:rPr>
              <a:t>Esta diapositiva y las tres siguientes presentan información sobre recursos y productos adicionales. </a:t>
            </a:r>
            <a:r>
              <a:rPr lang="es-US" sz="1200" b="0" i="0">
                <a:effectLst/>
                <a:cs typeface="Arial" panose="020B0604020202020204" pitchFamily="34" charset="0"/>
              </a:rPr>
              <a:t>Puede destacar aquellos que sean más relevantes para su audiencia.</a:t>
            </a:r>
          </a:p>
          <a:p>
            <a:pPr marL="0" indent="0" algn="l" rtl="0" fontAlgn="base">
              <a:spcAft>
                <a:spcPts val="600"/>
              </a:spcAft>
              <a:buNone/>
            </a:pPr>
            <a:r>
              <a:rPr lang="es-US" sz="1200" b="0" i="1" u="none" strike="noStrike">
                <a:effectLst/>
                <a:cs typeface="Arial" panose="020B0604020202020204" pitchFamily="34" charset="0"/>
              </a:rPr>
              <a:t>Continúa en la siguiente diapositiva.</a:t>
            </a:r>
          </a:p>
          <a:p>
            <a:pPr marL="0" indent="0" algn="l" rtl="0" fontAlgn="base">
              <a:spcAft>
                <a:spcPts val="600"/>
              </a:spcAft>
              <a:buNone/>
            </a:pPr>
            <a:endParaRPr lang="en-US" b="0" dirty="0"/>
          </a:p>
        </p:txBody>
      </p:sp>
    </p:spTree>
    <p:extLst>
      <p:ext uri="{BB962C8B-B14F-4D97-AF65-F5344CB8AC3E}">
        <p14:creationId xmlns:p14="http://schemas.microsoft.com/office/powerpoint/2010/main" val="40521379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b="0" dirty="0"/>
          </a:p>
        </p:txBody>
      </p:sp>
    </p:spTree>
    <p:extLst>
      <p:ext uri="{BB962C8B-B14F-4D97-AF65-F5344CB8AC3E}">
        <p14:creationId xmlns:p14="http://schemas.microsoft.com/office/powerpoint/2010/main" val="41856399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88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3388"/>
            <a:ext cx="5575300" cy="3136900"/>
          </a:xfrm>
        </p:spPr>
      </p:sp>
      <p:sp>
        <p:nvSpPr>
          <p:cNvPr id="3" name="Notes Placeholder 2"/>
          <p:cNvSpPr>
            <a:spLocks noGrp="1"/>
          </p:cNvSpPr>
          <p:nvPr>
            <p:ph type="body" idx="1"/>
          </p:nvPr>
        </p:nvSpPr>
        <p:spPr>
          <a:xfrm>
            <a:off x="219075" y="3745665"/>
            <a:ext cx="6877050" cy="5290051"/>
          </a:xfrm>
        </p:spPr>
        <p:txBody>
          <a:bodyPr>
            <a:noAutofit/>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indent="0">
              <a:spcAft>
                <a:spcPts val="600"/>
              </a:spcAft>
              <a:buNone/>
            </a:pPr>
            <a:r>
              <a:rPr lang="es-US" sz="1100" dirty="0"/>
              <a:t>Parte B-ID:</a:t>
            </a:r>
          </a:p>
          <a:p>
            <a:pPr marL="174708" indent="-174708">
              <a:spcAft>
                <a:spcPts val="600"/>
              </a:spcAft>
              <a:buFont typeface="Wingdings" panose="05000000000000000000" pitchFamily="2" charset="2"/>
              <a:buChar char="§"/>
            </a:pPr>
            <a:r>
              <a:rPr lang="es-US" sz="1100" dirty="0"/>
              <a:t>No tiene períodos de inscripción específicos. Si una persona reúne los requisitos, puede inscribirse, darse de baja o volver a inscribirse en cualquier momento de forma mensual. La cobertura comenzará (o finalizará) el mes siguiente al que el interesado se ponga en contacto con el Seguro Social.</a:t>
            </a:r>
          </a:p>
          <a:p>
            <a:pPr marL="174708" indent="-174708">
              <a:spcAft>
                <a:spcPts val="600"/>
              </a:spcAft>
              <a:buFont typeface="Wingdings" panose="05000000000000000000" pitchFamily="2" charset="2"/>
              <a:buChar char="§"/>
            </a:pPr>
            <a:r>
              <a:rPr lang="es-US" sz="1100" dirty="0"/>
              <a:t>Solo cubre medicamentos inmunosupresores y no incluye la cobertura de ningún otro beneficio o servicio de la Parte B.</a:t>
            </a:r>
          </a:p>
          <a:p>
            <a:pPr marL="174708" indent="-174708">
              <a:spcAft>
                <a:spcPts val="600"/>
              </a:spcAft>
              <a:buFont typeface="Wingdings" panose="05000000000000000000" pitchFamily="2" charset="2"/>
              <a:buChar char="§"/>
            </a:pPr>
            <a:r>
              <a:rPr lang="es-US" sz="1100" dirty="0"/>
              <a:t>Requiere que la persona certifique que no tiene ni espera obtener otros tipos de cobertura médica (como un plan de salud colectivo (GHP), TRICARE o Medicaid que cubra los medicamentos inmunosupresores) y que notificará al Seguro Social en un plazo de 60 días si se inscribe en ese otro tipo de cobertura (finalizando así su inscripción en Medicare). </a:t>
            </a:r>
          </a:p>
          <a:p>
            <a:pPr marL="174708" indent="-174708">
              <a:spcAft>
                <a:spcPts val="600"/>
              </a:spcAft>
              <a:buFont typeface="Wingdings" panose="05000000000000000000" pitchFamily="2" charset="2"/>
              <a:buChar char="§"/>
            </a:pPr>
            <a:r>
              <a:rPr lang="es-US" sz="1100" dirty="0"/>
              <a:t>Tiene una prima más baja que la prima estándar de la Parte B y no tiene penalizaciones por inscripción tardía. La prima en 2024 es de $103. Si su ingreso es superior a cierta cantidad, es posible que pague más. Para conocer las tarifas de 2024, visite </a:t>
            </a:r>
            <a:r>
              <a:rPr lang="es-US" sz="1100" dirty="0">
                <a:hlinkClick r:id="rId3"/>
              </a:rPr>
              <a:t>CMS.gov/</a:t>
            </a:r>
            <a:r>
              <a:rPr lang="es-US" sz="1100" dirty="0" err="1">
                <a:hlinkClick r:id="rId3"/>
              </a:rPr>
              <a:t>newsroom</a:t>
            </a:r>
            <a:r>
              <a:rPr lang="es-US" sz="1100" dirty="0">
                <a:hlinkClick r:id="rId3"/>
              </a:rPr>
              <a:t>/</a:t>
            </a:r>
            <a:r>
              <a:rPr lang="es-US" sz="1100" dirty="0" err="1">
                <a:hlinkClick r:id="rId3"/>
              </a:rPr>
              <a:t>fact-sheets</a:t>
            </a:r>
            <a:r>
              <a:rPr lang="es-US" sz="1100" dirty="0">
                <a:hlinkClick r:id="rId3"/>
              </a:rPr>
              <a:t>/2024-medicare-parts-b-premiums-and-deductibles</a:t>
            </a:r>
            <a:r>
              <a:rPr lang="es-US" sz="1100" dirty="0"/>
              <a:t>.</a:t>
            </a:r>
          </a:p>
          <a:p>
            <a:pPr marL="0" indent="0" defTabSz="931774">
              <a:spcAft>
                <a:spcPts val="600"/>
              </a:spcAft>
              <a:buNone/>
              <a:defRPr/>
            </a:pPr>
            <a:r>
              <a:rPr lang="es-US" sz="1100" b="1" dirty="0"/>
              <a:t>Nota:</a:t>
            </a:r>
            <a:r>
              <a:rPr lang="es-US" sz="1100" dirty="0"/>
              <a:t> De conformidad con lo dispuesto en la CAA, los Programas de Ahorro de Medicare (MSP) ahora pueden pagar las primas del beneficio de medicamentos inmunosupresores y, en algunos casos, los importes del deducible y el </a:t>
            </a:r>
            <a:r>
              <a:rPr lang="es-US" sz="1100" dirty="0" err="1"/>
              <a:t>coseguro</a:t>
            </a:r>
            <a:r>
              <a:rPr lang="es-US" sz="1100" dirty="0"/>
              <a:t> para determinadas personas de bajos ingresos. Estos cambios significan que las personas de bajos ingresos que tienen Medicare a través del beneficio de medicamentos inmunosupresores de la Parte B también pueden calificar para el programa Beneficiario Calificado de Medicare (QMB), el programa Beneficiario de bajos ingresos especificados de Medicare (SLMB) o el programa Persona calificada (QI). Estos programas ayudan a pagar una parte o la totalidad de las primas y los costos compartidos del beneficio de la Parte B-ID. </a:t>
            </a:r>
          </a:p>
          <a:p>
            <a:pPr marL="0" indent="0">
              <a:spcAft>
                <a:spcPts val="600"/>
              </a:spcAft>
              <a:buNone/>
            </a:pPr>
            <a:r>
              <a:rPr lang="es-US" sz="1100" dirty="0"/>
              <a:t>Para ver una hoja informativa sobre la norma final, visite: </a:t>
            </a:r>
            <a:r>
              <a:rPr lang="es-US" sz="1100" u="sng" dirty="0">
                <a:hlinkClick r:id="rId4"/>
              </a:rPr>
              <a:t>CMS.gov/</a:t>
            </a:r>
            <a:r>
              <a:rPr lang="es-US" sz="1100" u="sng" dirty="0" err="1">
                <a:hlinkClick r:id="rId4"/>
              </a:rPr>
              <a:t>newsroom</a:t>
            </a:r>
            <a:r>
              <a:rPr lang="es-US" sz="1100" u="sng" dirty="0">
                <a:hlinkClick r:id="rId4"/>
              </a:rPr>
              <a:t>/</a:t>
            </a:r>
            <a:r>
              <a:rPr lang="es-US" sz="1100" u="sng" dirty="0" err="1">
                <a:hlinkClick r:id="rId4"/>
              </a:rPr>
              <a:t>fact-sheets</a:t>
            </a:r>
            <a:r>
              <a:rPr lang="es-US" sz="1100" u="sng" dirty="0">
                <a:hlinkClick r:id="rId4"/>
              </a:rPr>
              <a:t>/implementing-certain-provisions-consolidated-appropriations-act-2021-and-other-revisions-medicare-2</a:t>
            </a:r>
          </a:p>
          <a:p>
            <a:pPr marL="0" indent="0">
              <a:spcAft>
                <a:spcPts val="600"/>
              </a:spcAft>
              <a:buNone/>
            </a:pPr>
            <a:r>
              <a:rPr lang="es-US" sz="1100" dirty="0"/>
              <a:t>Para ver la norma final, visite: </a:t>
            </a:r>
            <a:r>
              <a:rPr lang="es-US" sz="1100" u="sng" dirty="0">
                <a:hlinkClick r:id="rId5"/>
              </a:rPr>
              <a:t>Federalregister.gov/</a:t>
            </a:r>
            <a:r>
              <a:rPr lang="es-US" sz="1100" u="sng" dirty="0" err="1">
                <a:hlinkClick r:id="rId5"/>
              </a:rPr>
              <a:t>public-inspection</a:t>
            </a:r>
            <a:r>
              <a:rPr lang="es-US" sz="1100" u="sng" dirty="0">
                <a:hlinkClick r:id="rId5"/>
              </a:rPr>
              <a:t>/2022-23407/medicare-program-implementing-certain-provisions-of-the-consolidated-appropriations-act-2021-and</a:t>
            </a:r>
            <a:br>
              <a:rPr lang="es-US" sz="1100" dirty="0"/>
            </a:br>
            <a:endParaRPr lang="es-US" sz="1100" dirty="0"/>
          </a:p>
        </p:txBody>
      </p:sp>
    </p:spTree>
    <p:extLst>
      <p:ext uri="{BB962C8B-B14F-4D97-AF65-F5344CB8AC3E}">
        <p14:creationId xmlns:p14="http://schemas.microsoft.com/office/powerpoint/2010/main" val="37187459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Aft>
                <a:spcPts val="600"/>
              </a:spcAft>
              <a:buFont typeface="Wingdings" panose="05000000000000000000" pitchFamily="2" charset="2"/>
              <a:buNone/>
              <a:defRPr/>
            </a:pPr>
            <a:r>
              <a:rPr lang="es-US" b="1"/>
              <a:t>Notas del presentador</a:t>
            </a:r>
          </a:p>
          <a:p>
            <a:pPr marL="0" indent="0" defTabSz="948507">
              <a:spcAft>
                <a:spcPts val="600"/>
              </a:spcAft>
              <a:buFont typeface="Wingdings" panose="05000000000000000000" pitchFamily="2" charset="2"/>
              <a:buNone/>
              <a:defRPr/>
            </a:pPr>
            <a:r>
              <a:rPr lang="es-US"/>
              <a:t>Manténgase conectado. Visite </a:t>
            </a:r>
            <a:r>
              <a:rPr lang="es-US">
                <a:hlinkClick r:id="rId3"/>
              </a:rPr>
              <a:t>CMSnationaltrainingprogram.cms.gov</a:t>
            </a:r>
            <a:r>
              <a:rPr lang="es-US" baseline="0"/>
              <a:t> para ver los materiales de capacitación de NTP y para suscribirse a nuestra lista de correo electrónico. </a:t>
            </a:r>
            <a:r>
              <a:rPr lang="es-US"/>
              <a:t>Comuníquese con nosotros en </a:t>
            </a:r>
            <a:r>
              <a:rPr lang="es-US">
                <a:hlinkClick r:id="rId4"/>
              </a:rPr>
              <a:t>training@cms.hhs.gov</a:t>
            </a:r>
            <a:r>
              <a:rPr lang="es-US"/>
              <a:t>. </a:t>
            </a:r>
          </a:p>
          <a:p>
            <a:pPr>
              <a:spcBef>
                <a:spcPts val="622"/>
              </a:spcBef>
              <a:spcAft>
                <a:spcPts val="600"/>
              </a:spcAft>
            </a:pPr>
            <a:endParaRPr lang="en-US" dirty="0"/>
          </a:p>
          <a:p>
            <a:pPr marL="0" indent="0">
              <a:spcBef>
                <a:spcPts val="634"/>
              </a:spcBef>
              <a:spcAft>
                <a:spcPts val="600"/>
              </a:spcAft>
              <a:buNone/>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sz="1200" b="1" i="0">
                <a:solidFill>
                  <a:schemeClr val="tx1"/>
                </a:solidFill>
                <a:effectLst/>
                <a:latin typeface="+mn-lt"/>
                <a:ea typeface="+mn-ea"/>
                <a:cs typeface="+mn-cs"/>
              </a:rPr>
              <a:t>Notas del presentador</a:t>
            </a:r>
          </a:p>
          <a:p>
            <a:pPr marL="0" lvl="0" indent="0">
              <a:spcAft>
                <a:spcPts val="600"/>
              </a:spcAft>
              <a:buNone/>
              <a:defRPr/>
            </a:pPr>
            <a:r>
              <a:rPr lang="es-US" sz="1200" b="0" i="0">
                <a:solidFill>
                  <a:schemeClr val="tx1"/>
                </a:solidFill>
                <a:effectLst/>
                <a:latin typeface="+mn-lt"/>
                <a:ea typeface="+mn-ea"/>
                <a:cs typeface="+mn-cs"/>
              </a:rPr>
              <a:t>Varias disposiciones de la Ley de Reducción de la Inflación (IRA) introdujeron cambios para reducir los gastos de bolsillo de los beneficiarios de Medicare. </a:t>
            </a:r>
            <a:r>
              <a:rPr lang="es-US"/>
              <a:t>Para más información, visite </a:t>
            </a:r>
            <a:r>
              <a:rPr lang="es-US">
                <a:hlinkClick r:id="rId3"/>
              </a:rPr>
              <a:t>CMS.gov/inflation-reduction-act-and-medicare/inflation-rebates-medicare</a:t>
            </a:r>
            <a:r>
              <a:rPr lang="es-US"/>
              <a:t>.</a:t>
            </a:r>
          </a:p>
          <a:p>
            <a:pPr marL="0" lvl="0" indent="0">
              <a:spcAft>
                <a:spcPts val="600"/>
              </a:spcAft>
              <a:buNone/>
              <a:defRPr/>
            </a:pPr>
            <a:r>
              <a:rPr lang="es-US"/>
              <a:t>La ley obliga a las compañías farmacéuticas a pagar un reembolso si aumentan los precios de determinados medicamentos por encima de la tasa de inflación. Los CMS calcularán el reembolso y lo facturarán a las compañías. El Programa de Reembolso por Inflación de Medicamentos Recetados de Medicare puede disuadir a las compañías farmacéuticas de aumentar sus precios por encima de la tasa de inflación. </a:t>
            </a:r>
          </a:p>
          <a:p>
            <a:pPr marL="0" lvl="0" indent="0">
              <a:spcAft>
                <a:spcPts val="600"/>
              </a:spcAft>
              <a:buNone/>
              <a:defRPr/>
            </a:pPr>
            <a:r>
              <a:rPr lang="es-US"/>
              <a:t>A partir del 1 de abril de 2023, las personas con Medicare empezaron a ver menores gastos de bolsillo por ciertos medicamentos y productos biológicos de la Parte B cuyos precios han aumentado más rápido que la tasa de inflación. Para estos medicamentos y productos biológicos, el coseguro del beneficiario es del 20% del importe del pago ajustado a la inflación, que es inferior a lo que el beneficiario pagaría de otro modo en concepto de coseguro.</a:t>
            </a:r>
          </a:p>
          <a:p>
            <a:pPr marL="0" lvl="0" indent="0">
              <a:spcAft>
                <a:spcPts val="600"/>
              </a:spcAft>
              <a:buNone/>
              <a:defRPr/>
            </a:pPr>
            <a:r>
              <a:rPr lang="es-US"/>
              <a:t>.</a:t>
            </a:r>
          </a:p>
          <a:p>
            <a:pPr marL="0" lvl="0" indent="0">
              <a:spcAft>
                <a:spcPts val="600"/>
              </a:spcAft>
              <a:buNone/>
              <a:defRPr/>
            </a:pPr>
            <a:endParaRPr lang="en-US" dirty="0"/>
          </a:p>
          <a:p>
            <a:pPr marL="0" indent="0">
              <a:spcAft>
                <a:spcPts val="600"/>
              </a:spcAft>
              <a:buNone/>
            </a:pPr>
            <a:endParaRPr lang="en-US" dirty="0"/>
          </a:p>
        </p:txBody>
      </p:sp>
    </p:spTree>
    <p:extLst>
      <p:ext uri="{BB962C8B-B14F-4D97-AF65-F5344CB8AC3E}">
        <p14:creationId xmlns:p14="http://schemas.microsoft.com/office/powerpoint/2010/main" val="2904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20"/>
            <a:ext cx="6217920" cy="3600450"/>
          </a:xfrm>
        </p:spPr>
        <p:txBody>
          <a:bodyPr/>
          <a:lstStyle/>
          <a:p>
            <a:pPr marL="0" indent="0">
              <a:spcAft>
                <a:spcPts val="600"/>
              </a:spcAft>
              <a:buNone/>
            </a:pPr>
            <a:r>
              <a:rPr lang="es-US" b="1"/>
              <a:t>Notas del presentador</a:t>
            </a:r>
          </a:p>
          <a:p>
            <a:pPr marL="114300" indent="-114300">
              <a:spcAft>
                <a:spcPts val="600"/>
              </a:spcAft>
            </a:pPr>
            <a:r>
              <a:rPr lang="es-US"/>
              <a:t>Si un médico determina que usted debe recibir insulina administrada a través de una bomba, la Parte B de Medicare paga por la insulina y la bomba como DME.</a:t>
            </a:r>
          </a:p>
          <a:p>
            <a:pPr marL="114300" indent="-114300">
              <a:spcAft>
                <a:spcPts val="600"/>
              </a:spcAft>
            </a:pPr>
            <a:r>
              <a:rPr lang="es-US"/>
              <a:t>El tope del precio de la insulina de $35 por un suministro de un mes y la protección del deducible para la insulina cubierta por la Parte B entraron en vigor el 1 de julio de 2023.</a:t>
            </a:r>
          </a:p>
          <a:p>
            <a:pPr marL="114300" indent="-114300">
              <a:spcAft>
                <a:spcPts val="600"/>
              </a:spcAft>
            </a:pPr>
            <a:r>
              <a:rPr lang="es-US"/>
              <a:t>Para más información sobre la insulina cubierta por la Parte B y la IRA, visite </a:t>
            </a:r>
            <a:r>
              <a:rPr lang="es-US">
                <a:hlinkClick r:id="rId3"/>
              </a:rPr>
              <a:t>CMS.gov/inflation-reduction-act-and-medicare</a:t>
            </a:r>
            <a:r>
              <a:rPr lang="es-US"/>
              <a:t>, </a:t>
            </a:r>
            <a:r>
              <a:rPr lang="es-US">
                <a:hlinkClick r:id="rId4"/>
              </a:rPr>
              <a:t>CMS.gov/inflation-reduction-act-and-medicare/resources-0</a:t>
            </a:r>
            <a:r>
              <a:rPr lang="es-US"/>
              <a:t>, y revise la Sección 11407 de la ley en </a:t>
            </a:r>
            <a:r>
              <a:rPr lang="es-US" u="sng">
                <a:hlinkClick r:id="rId5"/>
              </a:rPr>
              <a:t>Congress.gov/bill/117th-congress/house-bill/5376/text</a:t>
            </a:r>
            <a:r>
              <a:rPr lang="es-US"/>
              <a:t>.</a:t>
            </a:r>
          </a:p>
          <a:p>
            <a:pPr marL="114300" indent="-114300">
              <a:spcAft>
                <a:spcPts val="600"/>
              </a:spcAft>
            </a:pPr>
            <a:endParaRPr lang="en-US" dirty="0"/>
          </a:p>
          <a:p>
            <a:pPr marL="0" indent="0">
              <a:spcAft>
                <a:spcPts val="600"/>
              </a:spcAft>
              <a:buNone/>
            </a:pPr>
            <a:endParaRPr lang="en-US" dirty="0"/>
          </a:p>
          <a:p>
            <a:pPr marL="0" indent="0">
              <a:spcAft>
                <a:spcPts val="600"/>
              </a:spcAft>
              <a:buNone/>
            </a:pPr>
            <a:endParaRPr lang="en-US" dirty="0"/>
          </a:p>
        </p:txBody>
      </p:sp>
    </p:spTree>
    <p:extLst>
      <p:ext uri="{BB962C8B-B14F-4D97-AF65-F5344CB8AC3E}">
        <p14:creationId xmlns:p14="http://schemas.microsoft.com/office/powerpoint/2010/main" val="115128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38545" y="3757506"/>
            <a:ext cx="7038110" cy="5726735"/>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indent="0" defTabSz="966529">
              <a:spcAft>
                <a:spcPts val="600"/>
              </a:spcAft>
              <a:buNone/>
              <a:defRPr/>
            </a:pPr>
            <a:r>
              <a:rPr lang="es-US" sz="1100" b="1" dirty="0">
                <a:solidFill>
                  <a:prstClr val="black"/>
                </a:solidFill>
                <a:cs typeface="Arial"/>
              </a:rPr>
              <a:t>Puede existir la necesidad de recibir medicamentos autoadministrados</a:t>
            </a:r>
            <a:r>
              <a:rPr lang="es-US" sz="1100" dirty="0">
                <a:solidFill>
                  <a:prstClr val="black"/>
                </a:solidFill>
                <a:cs typeface="Arial"/>
              </a:rPr>
              <a:t> </a:t>
            </a:r>
            <a:r>
              <a:rPr lang="es-US" sz="1100" b="1" dirty="0">
                <a:solidFill>
                  <a:prstClr val="black"/>
                </a:solidFill>
                <a:cs typeface="Arial"/>
              </a:rPr>
              <a:t>(medicamentos que suele tomar por su cuenta) en un entorno ambulatorio de hospital,</a:t>
            </a:r>
            <a:r>
              <a:rPr lang="es-US" sz="1100" dirty="0">
                <a:solidFill>
                  <a:prstClr val="black"/>
                </a:solidFill>
                <a:cs typeface="Arial"/>
              </a:rPr>
              <a:t> por ejemplo, en el departamento de emergencias, las unidades de observación, los centros quirúrgicos o las clínicas para el tratamiento del dolor. </a:t>
            </a:r>
          </a:p>
          <a:p>
            <a:pPr marL="0" indent="0" defTabSz="966529">
              <a:spcAft>
                <a:spcPts val="600"/>
              </a:spcAft>
              <a:buNone/>
              <a:defRPr/>
            </a:pPr>
            <a:r>
              <a:rPr lang="es-US" sz="1100" dirty="0">
                <a:solidFill>
                  <a:prstClr val="black"/>
                </a:solidFill>
                <a:cs typeface="Arial"/>
              </a:rPr>
              <a:t>Es posible que necesite, por ejemplo, tomar a diario medicamentos para controlar la presión arterial mientras se encuentra en la sala de emergencias por un esguince de tobillo.</a:t>
            </a:r>
            <a:r>
              <a:rPr lang="es-US" sz="1100" b="1" dirty="0">
                <a:solidFill>
                  <a:prstClr val="black"/>
                </a:solidFill>
                <a:cs typeface="Arial"/>
              </a:rPr>
              <a:t> </a:t>
            </a:r>
          </a:p>
          <a:p>
            <a:pPr marL="0" indent="0" defTabSz="966529">
              <a:spcAft>
                <a:spcPts val="600"/>
              </a:spcAft>
              <a:buNone/>
              <a:defRPr/>
            </a:pPr>
            <a:r>
              <a:rPr lang="es-US" sz="1100" b="1" dirty="0">
                <a:solidFill>
                  <a:prstClr val="black"/>
                </a:solidFill>
                <a:cs typeface="Arial"/>
              </a:rPr>
              <a:t>Las Partes A y B no cubren esa medicación</a:t>
            </a:r>
            <a:r>
              <a:rPr lang="es-US" sz="1100" dirty="0">
                <a:solidFill>
                  <a:prstClr val="black"/>
                </a:solidFill>
                <a:cs typeface="Arial"/>
              </a:rPr>
              <a:t> porque no está relacionada con los servicios ambulatorios que está recibiendo por su tobillo. Si usted recibe medicamentos autoadministrados que no están cubiertos por la Parte A o la Parte B mientras se encuentra en un entorno ambulatorio de hospital, este puede facturarle el medicamento. </a:t>
            </a:r>
          </a:p>
          <a:p>
            <a:pPr marL="0" indent="0" defTabSz="966529">
              <a:spcAft>
                <a:spcPts val="600"/>
              </a:spcAft>
              <a:buNone/>
              <a:defRPr/>
            </a:pPr>
            <a:r>
              <a:rPr lang="es-US" sz="1100" b="1" dirty="0">
                <a:solidFill>
                  <a:prstClr val="black"/>
                </a:solidFill>
                <a:cs typeface="Arial"/>
              </a:rPr>
              <a:t>Sin embargo, si está inscrito en la cobertura de medicamentos de Medicare (Parte D), estos medicamentos pueden estar cubiertos.</a:t>
            </a:r>
            <a:r>
              <a:rPr lang="es-US" sz="1100" dirty="0">
                <a:solidFill>
                  <a:prstClr val="black"/>
                </a:solidFill>
                <a:cs typeface="Arial"/>
              </a:rPr>
              <a:t> Es probable que deba pagar estos medicamentos como gastos de bolsillo y enviar una reclamación a su plan de medicamentos para recibir un reembolso. </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En general, su cobertura de medicamentos de Medicare no pagará los medicamentos de venta libre, como </a:t>
            </a:r>
            <a:r>
              <a:rPr lang="es-US" sz="1100" dirty="0" err="1">
                <a:solidFill>
                  <a:prstClr val="black"/>
                </a:solidFill>
                <a:cs typeface="Arial"/>
              </a:rPr>
              <a:t>Tylenol</a:t>
            </a:r>
            <a:r>
              <a:rPr lang="es-US" sz="1100" dirty="0">
                <a:solidFill>
                  <a:prstClr val="black"/>
                </a:solidFill>
                <a:cs typeface="Arial"/>
              </a:rPr>
              <a:t>®.</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El medicamento que necesita deber estar incluido en el formulario del plan (lista de medicamentos cubiertos) o puede solicitar una excepción.</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No puede recibir medicamentos autoadministrados en un entorno de paciente ambulatorio o en el departamento de emergencias de manera habitual.</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Su plan de medicamentos verificará si podría haber conseguido estos medicamentos autoadministrados en una farmacia dentro de la red.</a:t>
            </a:r>
          </a:p>
          <a:p>
            <a:pPr marL="121920" lvl="1" indent="-121920" defTabSz="966529">
              <a:spcBef>
                <a:spcPts val="0"/>
              </a:spcBef>
              <a:spcAft>
                <a:spcPts val="600"/>
              </a:spcAft>
              <a:buFont typeface="Wingdings" panose="05000000000000000000" pitchFamily="2" charset="2"/>
              <a:buChar char="§"/>
              <a:defRPr/>
            </a:pPr>
            <a:r>
              <a:rPr lang="es-US" sz="1100" dirty="0">
                <a:solidFill>
                  <a:schemeClr val="tx1"/>
                </a:solidFill>
                <a:effectLst/>
                <a:latin typeface="+mn-lt"/>
                <a:ea typeface="+mn-ea"/>
                <a:cs typeface="+mn-cs"/>
              </a:rPr>
              <a:t>Si la farmacia del hospital no pertenece a la red de su plan de medicamentos, es posible que deba pagar estos medicamentos como gastos de bolsillo y presentar una reclamación a su plan de medicamentos para recibir un reembolso.</a:t>
            </a:r>
          </a:p>
          <a:p>
            <a:pPr marL="0" lvl="1" defTabSz="966529">
              <a:spcBef>
                <a:spcPts val="0"/>
              </a:spcBef>
              <a:spcAft>
                <a:spcPts val="600"/>
              </a:spcAft>
              <a:defRPr/>
            </a:pPr>
            <a:r>
              <a:rPr lang="es-US" sz="1100" b="1" dirty="0">
                <a:solidFill>
                  <a:prstClr val="black"/>
                </a:solidFill>
                <a:cs typeface="Arial"/>
              </a:rPr>
              <a:t>NOTA</a:t>
            </a:r>
            <a:r>
              <a:rPr lang="es-US" sz="1100" dirty="0">
                <a:solidFill>
                  <a:prstClr val="black"/>
                </a:solidFill>
                <a:cs typeface="Arial"/>
              </a:rPr>
              <a:t>: </a:t>
            </a:r>
            <a:r>
              <a:rPr lang="es-US" sz="1100" dirty="0"/>
              <a:t>Si desea más información, visite</a:t>
            </a:r>
            <a:r>
              <a:rPr lang="es-US" sz="1100" dirty="0">
                <a:solidFill>
                  <a:prstClr val="black"/>
                </a:solidFill>
                <a:cs typeface="Arial"/>
              </a:rPr>
              <a:t> </a:t>
            </a:r>
            <a:r>
              <a:rPr lang="es-US" sz="1100" u="sng" dirty="0">
                <a:hlinkClick r:id="rId3"/>
              </a:rPr>
              <a:t>Medicare.gov/</a:t>
            </a:r>
            <a:r>
              <a:rPr lang="es-US" sz="1100" u="sng" dirty="0" err="1">
                <a:hlinkClick r:id="rId3"/>
              </a:rPr>
              <a:t>publications</a:t>
            </a:r>
            <a:r>
              <a:rPr lang="es-US" sz="1100" dirty="0">
                <a:solidFill>
                  <a:prstClr val="black"/>
                </a:solidFill>
                <a:cs typeface="Arial"/>
              </a:rPr>
              <a:t> para consultar “Cómo cubre Medicare los medicamentos autoadministrados en entornos ambulatorios de hospital” (Producto de los CMS n.º  11333) y “¿Es usted paciente hospitalizado o ambulatorio? Si tiene Medicare... ¡Pregunte!” (Producto de los CMS n.º 11435).</a:t>
            </a:r>
          </a:p>
          <a:p>
            <a:pPr marL="0" indent="0" defTabSz="966529">
              <a:spcAft>
                <a:spcPts val="600"/>
              </a:spcAft>
              <a:buNone/>
              <a:defRPr/>
            </a:pPr>
            <a:endParaRPr lang="en-US" sz="1100" dirty="0">
              <a:solidFill>
                <a:prstClr val="black"/>
              </a:solidFill>
              <a:cs typeface="Arial"/>
            </a:endParaRPr>
          </a:p>
        </p:txBody>
      </p:sp>
    </p:spTree>
    <p:extLst>
      <p:ext uri="{BB962C8B-B14F-4D97-AF65-F5344CB8AC3E}">
        <p14:creationId xmlns:p14="http://schemas.microsoft.com/office/powerpoint/2010/main" val="97301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a:t>
            </a:r>
          </a:p>
          <a:p>
            <a:pPr marL="0" lvl="0" indent="0" defTabSz="685800">
              <a:lnSpc>
                <a:spcPct val="100000"/>
              </a:lnSpc>
              <a:spcBef>
                <a:spcPts val="0"/>
              </a:spcBef>
              <a:spcAft>
                <a:spcPts val="600"/>
              </a:spcAft>
              <a:buNone/>
            </a:pPr>
            <a:r>
              <a:rPr lang="es-US" b="1" dirty="0">
                <a:solidFill>
                  <a:prstClr val="black"/>
                </a:solidFill>
                <a:cs typeface="Arial"/>
              </a:rPr>
              <a:t>SIEMPRE se factura a su cobertura de medicamentos de Medicare (Parte D) por sus medicamentos recetados.</a:t>
            </a:r>
          </a:p>
          <a:p>
            <a:pPr marL="241300" indent="-241300" defTabSz="966529">
              <a:spcAft>
                <a:spcPts val="600"/>
              </a:spcAft>
              <a:buFont typeface="+mj-lt"/>
              <a:buAutoNum type="alphaLcPeriod"/>
              <a:defRPr/>
            </a:pPr>
            <a:r>
              <a:rPr lang="es-US" dirty="0">
                <a:solidFill>
                  <a:prstClr val="black"/>
                </a:solidFill>
                <a:cs typeface="Arial"/>
              </a:rPr>
              <a:t>Verdadero</a:t>
            </a:r>
          </a:p>
          <a:p>
            <a:pPr marL="241300" indent="-241300" defTabSz="966529">
              <a:spcAft>
                <a:spcPts val="600"/>
              </a:spcAft>
              <a:buFont typeface="+mj-lt"/>
              <a:buAutoNum type="alphaLcPeriod"/>
              <a:defRPr/>
            </a:pPr>
            <a:r>
              <a:rPr lang="es-US" dirty="0">
                <a:solidFill>
                  <a:prstClr val="black"/>
                </a:solidFill>
                <a:cs typeface="Arial"/>
              </a:rPr>
              <a:t>Falso</a:t>
            </a:r>
          </a:p>
          <a:p>
            <a:pPr marL="0" indent="0" defTabSz="966529">
              <a:spcAft>
                <a:spcPts val="600"/>
              </a:spcAft>
              <a:buNone/>
              <a:defRPr/>
            </a:pPr>
            <a:r>
              <a:rPr lang="es-US" b="1" dirty="0">
                <a:solidFill>
                  <a:prstClr val="black"/>
                </a:solidFill>
                <a:cs typeface="Arial"/>
              </a:rPr>
              <a:t>RESPUESTA: b. Falso</a:t>
            </a:r>
          </a:p>
          <a:p>
            <a:pPr marL="0" indent="0" defTabSz="966529">
              <a:spcAft>
                <a:spcPts val="600"/>
              </a:spcAft>
              <a:buNone/>
              <a:defRPr/>
            </a:pPr>
            <a:r>
              <a:rPr lang="es-US" dirty="0">
                <a:solidFill>
                  <a:prstClr val="black"/>
                </a:solidFill>
                <a:cs typeface="Arial"/>
              </a:rPr>
              <a:t>Aunque la cobertura de medicamentos de Medicare (Parte D) ofrece cobertura para muchos medicamentos, dependiendo de la necesidad médica, el entorno de atención médica, la indicación médica y las leyes pertinentes, a veces se facturará a otras partes de Medicare que pagarán los medicamentos recetados. La cobertura fuera de Medicare, por ejemplo, a través de una empresa o sindicato, también podría cubrir (y recibir la factura) los medicamentos recetados.</a:t>
            </a: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75296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2</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b="1" dirty="0">
                <a:solidFill>
                  <a:prstClr val="black"/>
                </a:solidFill>
                <a:cs typeface="Arial"/>
              </a:rPr>
              <a:t>Si se sometió a un trasplante de riñón hace 36 meses pero sigue necesitando cobertura de medicamentos inmunosupresores, ¿qué parte de Medicare debe tener en cuenta?</a:t>
            </a:r>
          </a:p>
          <a:p>
            <a:pPr marL="228600" marR="0" lvl="0" indent="-228600">
              <a:spcBef>
                <a:spcPts val="0"/>
              </a:spcBef>
              <a:spcAft>
                <a:spcPts val="600"/>
              </a:spcAft>
              <a:buFont typeface="+mj-lt"/>
              <a:buAutoNum type="alphaLcPeriod"/>
            </a:pPr>
            <a:r>
              <a:rPr lang="es-US" dirty="0">
                <a:solidFill>
                  <a:prstClr val="black"/>
                </a:solidFill>
                <a:cs typeface="Arial"/>
              </a:rPr>
              <a:t>Parte A</a:t>
            </a:r>
          </a:p>
          <a:p>
            <a:pPr marL="228600" marR="0" lvl="0" indent="-228600">
              <a:spcBef>
                <a:spcPts val="0"/>
              </a:spcBef>
              <a:spcAft>
                <a:spcPts val="600"/>
              </a:spcAft>
              <a:buFont typeface="+mj-lt"/>
              <a:buAutoNum type="alphaLcPeriod"/>
              <a:tabLst>
                <a:tab pos="914400" algn="l"/>
              </a:tabLst>
            </a:pPr>
            <a:r>
              <a:rPr lang="es-US" dirty="0">
                <a:solidFill>
                  <a:prstClr val="black"/>
                </a:solidFill>
                <a:cs typeface="Arial"/>
              </a:rPr>
              <a:t>Parte B</a:t>
            </a:r>
          </a:p>
          <a:p>
            <a:pPr marL="228600" marR="0" lvl="0" indent="-228600">
              <a:spcBef>
                <a:spcPts val="0"/>
              </a:spcBef>
              <a:spcAft>
                <a:spcPts val="600"/>
              </a:spcAft>
              <a:buFont typeface="+mj-lt"/>
              <a:buAutoNum type="alphaLcPeriod"/>
              <a:tabLst>
                <a:tab pos="914400" algn="l"/>
              </a:tabLst>
            </a:pPr>
            <a:r>
              <a:rPr lang="es-US" dirty="0">
                <a:solidFill>
                  <a:prstClr val="black"/>
                </a:solidFill>
                <a:cs typeface="Arial"/>
              </a:rPr>
              <a:t>Parte B-ID</a:t>
            </a:r>
          </a:p>
          <a:p>
            <a:pPr marL="228600" marR="0" lvl="0" indent="-228600">
              <a:spcBef>
                <a:spcPts val="0"/>
              </a:spcBef>
              <a:spcAft>
                <a:spcPts val="600"/>
              </a:spcAft>
              <a:buFont typeface="+mj-lt"/>
              <a:buAutoNum type="alphaLcPeriod"/>
              <a:tabLst>
                <a:tab pos="914400" algn="l"/>
              </a:tabLst>
            </a:pPr>
            <a:r>
              <a:rPr lang="es-US" dirty="0">
                <a:solidFill>
                  <a:prstClr val="black"/>
                </a:solidFill>
                <a:cs typeface="Arial"/>
              </a:rPr>
              <a:t>Parte D</a:t>
            </a:r>
          </a:p>
          <a:p>
            <a:pPr marL="0" indent="0" defTabSz="966529">
              <a:spcAft>
                <a:spcPts val="600"/>
              </a:spcAft>
              <a:buNone/>
              <a:defRPr/>
            </a:pPr>
            <a:r>
              <a:rPr lang="es-US" b="1" dirty="0">
                <a:solidFill>
                  <a:prstClr val="black"/>
                </a:solidFill>
                <a:cs typeface="Arial"/>
              </a:rPr>
              <a:t>Respuesta: c. Parte B-ID </a:t>
            </a:r>
          </a:p>
          <a:p>
            <a:pPr marL="0" indent="0" defTabSz="966529">
              <a:spcAft>
                <a:spcPts val="600"/>
              </a:spcAft>
              <a:buNone/>
              <a:defRPr/>
            </a:pPr>
            <a:r>
              <a:rPr lang="es-US" dirty="0">
                <a:solidFill>
                  <a:prstClr val="black"/>
                </a:solidFill>
                <a:cs typeface="Arial"/>
              </a:rPr>
              <a:t>La mayoría de las personas con enfermedad renal en etapa terminal (ESRD) tienen derecho a Medicare, independientemente de su edad. Cuando una persona con ESRD recibe un trasplante de riñón, la cobertura de Medicare finaliza 36 meses después del trasplante (a menos que la persona siga teniendo derecho a Medicare por edad o discapacidad). Debido a los cambios promulgados por la Ley de Asignaciones Consolidadas (CAA), una persona que pierde su cobertura de la Parte A (seguro de hospital) de Medicare 36 meses después de un trasplante de riñón y que no tiene ciertos otros tipos de cobertura de salud puede inscribirse en la Parte B (seguro médico) de Medicare, beneficio de medicamentos inmunosupresores. Este beneficio solo cubre los medicamentos inmunosupresores y ningún otro artículo o servicio. No sustituye a la cobertura médica completa. Los CMS denominan a este beneficio “beneficio de medicamentos inmunosupresores” o “beneficio de la Parte B-ID”. Las personas que califiquen para recibir el nuevo beneficio pueden inscribirse en cualquier momento una vez finalizada su cobertura de la Parte A. Para inscribirse, llame al Seguro Social al 1-877-465-0355; TTY: 1-800-325-0788.</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30432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80109" y="3679242"/>
            <a:ext cx="7010399" cy="5816696"/>
          </a:xfrm>
        </p:spPr>
        <p:txBody>
          <a:bodyPr/>
          <a:lstStyle/>
          <a:p>
            <a:pPr marL="0" indent="-224155">
              <a:spcAft>
                <a:spcPts val="600"/>
              </a:spcAft>
              <a:buNone/>
              <a:defRPr/>
            </a:pPr>
            <a:r>
              <a:rPr lang="es-US" sz="1000" b="1" dirty="0"/>
              <a:t>Esta diapositiva tiene animación.</a:t>
            </a:r>
          </a:p>
          <a:p>
            <a:pPr marL="0" marR="0" lvl="0" indent="-224155" algn="l" defTabSz="914400" rtl="0" eaLnBrk="1" fontAlgn="auto" latinLnBrk="0" hangingPunct="1">
              <a:spcAft>
                <a:spcPts val="600"/>
              </a:spcAft>
              <a:buClrTx/>
              <a:buSzTx/>
              <a:buFontTx/>
              <a:buNone/>
              <a:tabLst/>
              <a:defRPr/>
            </a:pPr>
            <a:r>
              <a:rPr lang="es-US" sz="1000" b="1" i="0" u="none" strike="noStrike" dirty="0">
                <a:effectLst/>
                <a:cs typeface="Arial"/>
              </a:rPr>
              <a:t>Notas del presentador</a:t>
            </a:r>
            <a:r>
              <a:rPr lang="es-US" sz="1000" b="0" i="0" dirty="0">
                <a:effectLst/>
                <a:cs typeface="Arial"/>
              </a:rPr>
              <a:t>​</a:t>
            </a:r>
          </a:p>
          <a:p>
            <a:pPr marL="0" indent="0" defTabSz="966529">
              <a:spcAft>
                <a:spcPts val="600"/>
              </a:spcAft>
              <a:buNone/>
              <a:defRPr/>
            </a:pPr>
            <a:r>
              <a:rPr lang="es-US" sz="1000" dirty="0">
                <a:cs typeface="Arial"/>
              </a:rPr>
              <a:t>Compruebe sus conocimientos: Pregunta 3</a:t>
            </a:r>
          </a:p>
          <a:p>
            <a:pPr marL="0" indent="0" defTabSz="966529">
              <a:spcAft>
                <a:spcPts val="600"/>
              </a:spcAft>
              <a:buNone/>
              <a:defRPr/>
            </a:pPr>
            <a:r>
              <a:rPr lang="es-US" sz="1000" b="1" dirty="0">
                <a:cs typeface="Arial"/>
              </a:rPr>
              <a:t>¿Qué parte de Medicare cubre normalmente los medicamentos que su médico le administra durante una visita ambulatoria?</a:t>
            </a:r>
          </a:p>
          <a:p>
            <a:pPr marL="241300" indent="-241300" defTabSz="966529">
              <a:spcAft>
                <a:spcPts val="600"/>
              </a:spcAft>
              <a:buFont typeface="+mj-lt"/>
              <a:buAutoNum type="alphaLcPeriod"/>
              <a:defRPr/>
            </a:pPr>
            <a:r>
              <a:rPr lang="es-US" sz="1000" dirty="0">
                <a:cs typeface="Arial"/>
              </a:rPr>
              <a:t>Parte A</a:t>
            </a:r>
          </a:p>
          <a:p>
            <a:pPr marL="241300" indent="-241300" defTabSz="966529">
              <a:spcAft>
                <a:spcPts val="600"/>
              </a:spcAft>
              <a:buFont typeface="+mj-lt"/>
              <a:buAutoNum type="alphaLcPeriod"/>
              <a:defRPr/>
            </a:pPr>
            <a:r>
              <a:rPr lang="es-US" sz="1000" dirty="0">
                <a:cs typeface="Arial"/>
              </a:rPr>
              <a:t>Parte B</a:t>
            </a:r>
          </a:p>
          <a:p>
            <a:pPr marL="241300" indent="-241300" defTabSz="966529">
              <a:spcAft>
                <a:spcPts val="600"/>
              </a:spcAft>
              <a:buFont typeface="+mj-lt"/>
              <a:buAutoNum type="alphaLcPeriod"/>
              <a:defRPr/>
            </a:pPr>
            <a:r>
              <a:rPr lang="es-US" sz="1000" dirty="0">
                <a:cs typeface="Arial"/>
              </a:rPr>
              <a:t>Parte D</a:t>
            </a:r>
          </a:p>
          <a:p>
            <a:pPr marL="241300" indent="-241300" defTabSz="966529">
              <a:spcAft>
                <a:spcPts val="600"/>
              </a:spcAft>
              <a:buFont typeface="+mj-lt"/>
              <a:buAutoNum type="alphaLcPeriod"/>
              <a:defRPr/>
            </a:pPr>
            <a:r>
              <a:rPr lang="es-US" sz="1000" dirty="0">
                <a:cs typeface="Arial"/>
              </a:rPr>
              <a:t>Ninguna de las anteriores</a:t>
            </a:r>
          </a:p>
          <a:p>
            <a:pPr marL="0" indent="0" defTabSz="966529">
              <a:spcAft>
                <a:spcPts val="600"/>
              </a:spcAft>
              <a:buNone/>
              <a:defRPr/>
            </a:pPr>
            <a:r>
              <a:rPr lang="es-US" sz="1000" b="1" dirty="0">
                <a:cs typeface="Arial"/>
              </a:rPr>
              <a:t>Respuesta: b. Parte B </a:t>
            </a:r>
          </a:p>
          <a:p>
            <a:pPr marL="0" indent="0" defTabSz="966529">
              <a:spcAft>
                <a:spcPts val="600"/>
              </a:spcAft>
              <a:buNone/>
              <a:defRPr/>
            </a:pPr>
            <a:r>
              <a:rPr lang="es-US" sz="1000" dirty="0">
                <a:cs typeface="Arial"/>
              </a:rPr>
              <a:t>La Parte B (seguro médico) cubre una cantidad limitada de medicamentos para pacientes ambulatorios en ciertas condiciones. El plan no cubre la mayoría de los medicamentos que usted obtiene en la farmacia. Normalmente, la Parte B cubre medicamentos que usted no se administraría a sí mismo, como los que obtiene en la consulta del médico o en un entorno ambulatorio de hospital. Estos son algunos ejemplos de medicamentos cubiertos por la Parte B: </a:t>
            </a:r>
          </a:p>
          <a:p>
            <a:pPr defTabSz="966529">
              <a:spcAft>
                <a:spcPts val="600"/>
              </a:spcAft>
              <a:defRPr/>
            </a:pPr>
            <a:r>
              <a:rPr lang="es-US" sz="1000" dirty="0">
                <a:cs typeface="Arial"/>
              </a:rPr>
              <a:t>Nuevo medicamento contra el Alzheimer (</a:t>
            </a:r>
            <a:r>
              <a:rPr lang="es-US" sz="1000" dirty="0" err="1">
                <a:cs typeface="Arial"/>
              </a:rPr>
              <a:t>Leqembi</a:t>
            </a:r>
            <a:r>
              <a:rPr lang="es-US" sz="1000" dirty="0">
                <a:cs typeface="Arial"/>
              </a:rPr>
              <a:t>, nombre genérico: </a:t>
            </a:r>
            <a:r>
              <a:rPr lang="es-US" sz="1000" dirty="0" err="1">
                <a:cs typeface="Arial"/>
              </a:rPr>
              <a:t>lecanemab</a:t>
            </a:r>
            <a:r>
              <a:rPr lang="es-US" sz="1000" dirty="0">
                <a:cs typeface="Arial"/>
              </a:rPr>
              <a:t>)</a:t>
            </a:r>
          </a:p>
          <a:p>
            <a:pPr defTabSz="966529">
              <a:spcAft>
                <a:spcPts val="600"/>
              </a:spcAft>
              <a:defRPr/>
            </a:pPr>
            <a:r>
              <a:rPr lang="es-US" sz="1000" dirty="0">
                <a:cs typeface="Arial"/>
              </a:rPr>
              <a:t>Medicamentos utilizados con un equipo médico duradero (DME)</a:t>
            </a:r>
          </a:p>
          <a:p>
            <a:pPr defTabSz="966529">
              <a:spcAft>
                <a:spcPts val="600"/>
              </a:spcAft>
              <a:defRPr/>
            </a:pPr>
            <a:r>
              <a:rPr lang="es-US" sz="1000" dirty="0">
                <a:cs typeface="Arial"/>
              </a:rPr>
              <a:t>Algunos antígenos</a:t>
            </a:r>
          </a:p>
          <a:p>
            <a:pPr defTabSz="966529">
              <a:spcAft>
                <a:spcPts val="600"/>
              </a:spcAft>
              <a:defRPr/>
            </a:pPr>
            <a:r>
              <a:rPr lang="es-US" sz="1000" dirty="0">
                <a:cs typeface="Arial"/>
              </a:rPr>
              <a:t>Medicamentos inyectables para la osteoporosis</a:t>
            </a:r>
          </a:p>
          <a:p>
            <a:pPr marL="0" indent="0" algn="l">
              <a:spcAft>
                <a:spcPts val="600"/>
              </a:spcAft>
              <a:buNone/>
            </a:pPr>
            <a:r>
              <a:rPr lang="es-US" sz="1000" b="0" i="0" dirty="0">
                <a:effectLst/>
              </a:rPr>
              <a:t>Además, Medicare cubrirá los gastos de la enfermera o auxiliar de atención médica a domicilio que le administre la inyección si su familia y/o cuidadores no pueden o no quieren administrarle el medicamento mediante inyección.</a:t>
            </a:r>
          </a:p>
          <a:p>
            <a:pPr marL="0" indent="0" algn="l">
              <a:spcAft>
                <a:spcPts val="600"/>
              </a:spcAft>
              <a:buNone/>
            </a:pPr>
            <a:r>
              <a:rPr lang="es-US" sz="1000" b="1" i="0" dirty="0">
                <a:effectLst/>
              </a:rPr>
              <a:t>Agentes estimulantes de </a:t>
            </a:r>
            <a:r>
              <a:rPr lang="es-US" sz="1000" b="1" i="0" dirty="0" err="1">
                <a:effectLst/>
              </a:rPr>
              <a:t>eritrocitopoyesis</a:t>
            </a:r>
            <a:r>
              <a:rPr lang="es-US" sz="1000" b="1" i="0" dirty="0">
                <a:effectLst/>
              </a:rPr>
              <a:t>:</a:t>
            </a:r>
            <a:r>
              <a:rPr lang="es-US" sz="1000" b="0" i="0" dirty="0">
                <a:effectLst/>
              </a:rPr>
              <a:t> Medicare cubre la eritropoyetina inyectable si padece enfermedad renal en etapa terminal (ESRD) o si necesita este medicamento para tratar la anemia relacionada con otras enfermedades.</a:t>
            </a:r>
          </a:p>
          <a:p>
            <a:pPr marL="0" indent="0" algn="l">
              <a:spcAft>
                <a:spcPts val="600"/>
              </a:spcAft>
              <a:buNone/>
            </a:pPr>
            <a:r>
              <a:rPr lang="es-US" sz="1000" b="1" i="0" dirty="0">
                <a:effectLst/>
              </a:rPr>
              <a:t>Factores de coagulación de la sangre:</a:t>
            </a:r>
            <a:r>
              <a:rPr lang="es-US" sz="1000" b="0" i="0" dirty="0">
                <a:effectLst/>
              </a:rPr>
              <a:t> Medicare cubre los factores de coagulación que usted mismo se administra mediante inyección, si padece hemofilia.</a:t>
            </a:r>
          </a:p>
          <a:p>
            <a:pPr marL="0" indent="0" algn="l">
              <a:spcAft>
                <a:spcPts val="600"/>
              </a:spcAft>
              <a:buNone/>
            </a:pPr>
            <a:r>
              <a:rPr lang="es-US" sz="1000" b="1" i="0" dirty="0">
                <a:effectLst/>
              </a:rPr>
              <a:t>Medicamentos inyectables y de infusión</a:t>
            </a:r>
            <a:r>
              <a:rPr lang="es-US" sz="1000" b="0" i="0" dirty="0">
                <a:effectLst/>
              </a:rPr>
              <a:t>: Medicare cubre la mayoría de los medicamentos inyectables y de infusión cuando los administra un proveedor médico autorizado, ya que este tipo de medicamentos no suelen autoadministrarse.</a:t>
            </a:r>
          </a:p>
          <a:p>
            <a:pPr marL="0" indent="0" algn="l">
              <a:spcAft>
                <a:spcPts val="600"/>
              </a:spcAft>
              <a:buNone/>
            </a:pPr>
            <a:r>
              <a:rPr lang="es-US" sz="1000" b="1" i="0" dirty="0">
                <a:effectLst/>
              </a:rPr>
              <a:t>Medicamentos orales para enfermedad renal en etapa terminal (ESRD): </a:t>
            </a:r>
            <a:r>
              <a:rPr lang="es-US" sz="1000" b="0" i="0" dirty="0">
                <a:effectLst/>
              </a:rPr>
              <a:t>Medicare cubre algunos medicamentos orales para la ESRD si el mismo medicamento está disponible en forma inyectable y el beneficio de la Parte B para ESRD lo cubre.</a:t>
            </a:r>
          </a:p>
        </p:txBody>
      </p:sp>
    </p:spTree>
    <p:extLst>
      <p:ext uri="{BB962C8B-B14F-4D97-AF65-F5344CB8AC3E}">
        <p14:creationId xmlns:p14="http://schemas.microsoft.com/office/powerpoint/2010/main" val="404636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En la Lección 2 se explican los costos y beneficios de la cobertura de medicamentos de Medicare (Parte D). </a:t>
            </a:r>
          </a:p>
          <a:p>
            <a:pPr marL="0" indent="0">
              <a:buNone/>
            </a:pPr>
            <a:endParaRPr lang="en-US" dirty="0"/>
          </a:p>
        </p:txBody>
      </p:sp>
    </p:spTree>
    <p:extLst>
      <p:ext uri="{BB962C8B-B14F-4D97-AF65-F5344CB8AC3E}">
        <p14:creationId xmlns:p14="http://schemas.microsoft.com/office/powerpoint/2010/main" val="151759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effectLst/>
                <a:cs typeface="Arial"/>
              </a:rPr>
              <a:t>Notas del presentador</a:t>
            </a:r>
            <a:r>
              <a:rPr lang="es-US" b="0" i="0">
                <a:effectLst/>
                <a:cs typeface="Arial"/>
              </a:rPr>
              <a:t>​</a:t>
            </a:r>
          </a:p>
          <a:p>
            <a:pPr marL="0" indent="0" defTabSz="685800">
              <a:spcBef>
                <a:spcPts val="0"/>
              </a:spcBef>
              <a:spcAft>
                <a:spcPts val="600"/>
              </a:spcAft>
              <a:buNone/>
            </a:pPr>
            <a:r>
              <a:rPr lang="es-US" b="1">
                <a:cs typeface="Arial"/>
              </a:rPr>
              <a:t>Al finalizar esta lección, usted podrá: </a:t>
            </a:r>
          </a:p>
          <a:p>
            <a:pPr marL="121920" lvl="1" indent="-121920" defTabSz="966529">
              <a:spcBef>
                <a:spcPts val="0"/>
              </a:spcBef>
              <a:spcAft>
                <a:spcPts val="600"/>
              </a:spcAft>
              <a:buFont typeface="Wingdings" panose="05000000000000000000" pitchFamily="2" charset="2"/>
              <a:buChar char="§"/>
              <a:defRPr/>
            </a:pPr>
            <a:r>
              <a:rPr lang="es-US"/>
              <a:t>Describir las opciones y beneficios de la cobertura de medicamentos de Medicare (Parte D)</a:t>
            </a:r>
          </a:p>
          <a:p>
            <a:pPr marL="121920" lvl="1" indent="-121920" defTabSz="966529">
              <a:spcBef>
                <a:spcPts val="0"/>
              </a:spcBef>
              <a:spcAft>
                <a:spcPts val="600"/>
              </a:spcAft>
              <a:buFont typeface="Wingdings" panose="05000000000000000000" pitchFamily="2" charset="2"/>
              <a:buChar char="§"/>
              <a:defRPr/>
            </a:pPr>
            <a:r>
              <a:rPr lang="es-US"/>
              <a:t>Explicar los costos de la cobertura de medicamentos de Medicare</a:t>
            </a:r>
          </a:p>
        </p:txBody>
      </p:sp>
    </p:spTree>
    <p:extLst>
      <p:ext uri="{BB962C8B-B14F-4D97-AF65-F5344CB8AC3E}">
        <p14:creationId xmlns:p14="http://schemas.microsoft.com/office/powerpoint/2010/main" val="284635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600"/>
              </a:spcAft>
              <a:buClrTx/>
              <a:buSzTx/>
              <a:buFontTx/>
              <a:buNone/>
              <a:tabLst/>
              <a:defRPr/>
            </a:pPr>
            <a:r>
              <a:rPr lang="es-US" sz="1200" b="1" i="0" u="none" strike="noStrike" dirty="0">
                <a:solidFill>
                  <a:srgbClr val="000000"/>
                </a:solidFill>
                <a:effectLst/>
                <a:cs typeface="Arial" panose="020B0604020202020204" pitchFamily="34" charset="0"/>
              </a:rPr>
              <a:t>Notas del presentador</a:t>
            </a:r>
            <a:r>
              <a:rPr lang="es-US" sz="1200" b="0" i="0" dirty="0">
                <a:solidFill>
                  <a:srgbClr val="444444"/>
                </a:solidFill>
                <a:effectLst/>
                <a:cs typeface="Arial" panose="020B0604020202020204" pitchFamily="34" charset="0"/>
              </a:rPr>
              <a:t>​</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Estos materiales se diseñaron para capacitadores familiarizados con el programa Medicare que usan la información para sus presentaciones.  </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lang="es-US" dirty="0">
                <a:solidFill>
                  <a:prstClr val="black"/>
                </a:solidFill>
                <a:ea typeface="+mn-ea"/>
                <a:cs typeface="Arial" panose="020B0604020202020204" pitchFamily="34" charset="0"/>
              </a:rPr>
              <a:t>Este </a:t>
            </a: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módulo incluye 112</a:t>
            </a:r>
            <a:r>
              <a:rPr lang="es-US" dirty="0">
                <a:solidFill>
                  <a:prstClr val="black"/>
                </a:solidFill>
                <a:ea typeface="+mn-ea"/>
                <a:cs typeface="Arial" panose="020B0604020202020204" pitchFamily="34" charset="0"/>
              </a:rPr>
              <a:t> diapositivas y </a:t>
            </a: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notas del orador, así como preguntas para comprobar los conocimientos. La presentación se realiza en 120 minutos aproximadamente. </a:t>
            </a:r>
            <a:r>
              <a:rPr lang="es-US" dirty="0"/>
              <a:t>Calcule alrededor de 15-30 minutos adicionales para debate, preguntas y respuestas.</a:t>
            </a: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 Es posible que tenga que añadir más tiempo para las actividades adicionales que desee incluir. </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4695" y="3757507"/>
            <a:ext cx="6785810" cy="5403910"/>
          </a:xfrm>
        </p:spPr>
        <p:txBody>
          <a:bodyPr/>
          <a:lstStyle/>
          <a:p>
            <a:pPr marL="0" lvl="1" defTabSz="966529">
              <a:spcBef>
                <a:spcPts val="634"/>
              </a:spcBef>
              <a:spcAft>
                <a:spcPts val="600"/>
              </a:spcAft>
              <a:defRPr/>
            </a:pPr>
            <a:r>
              <a:rPr lang="es-US" sz="1100" b="1" dirty="0">
                <a:solidFill>
                  <a:prstClr val="black"/>
                </a:solidFill>
              </a:rPr>
              <a:t>Esta diapositiva tiene animación.</a:t>
            </a:r>
          </a:p>
          <a:p>
            <a:pPr marL="0" marR="0" lvl="1"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La cobertura de medicamentos de Medicare se agrega a su cobertura de cuidado de la salud de Medicare. Ayuda a pagar medicamentos recetados necesarios por razones médicas, tanto de marca como genéricos. Las compañías de seguros y otras compañías privadas aprobadas por Medicare ofrecen planes de medicamentos de Medicare y planes de salud de Medicare con cobertura de medicamentos. Todas las personas con Medicare son elegibles para inscribirse en un plan de medicamentos de Medicare. Para obtener cobertura, debe inscribirse en un plan: la inscripción no es automática para la mayoría de las personas. </a:t>
            </a:r>
          </a:p>
          <a:p>
            <a:pPr marL="122495" lvl="1" indent="-122495" defTabSz="966529">
              <a:spcBef>
                <a:spcPts val="0"/>
              </a:spcBef>
              <a:spcAft>
                <a:spcPts val="600"/>
              </a:spcAft>
              <a:buFont typeface="Wingdings" panose="05000000000000000000" pitchFamily="2" charset="2"/>
              <a:buChar char="§"/>
              <a:defRPr/>
            </a:pPr>
            <a:r>
              <a:rPr lang="es-US" sz="1100" dirty="0">
                <a:solidFill>
                  <a:prstClr val="black"/>
                </a:solidFill>
                <a:cs typeface="Arial"/>
              </a:rPr>
              <a:t>Hay 2 formas principales de obtener cobertura de medicamentos de Medicare:</a:t>
            </a:r>
          </a:p>
          <a:p>
            <a:pPr marL="287338" lvl="2" indent="-120650" defTabSz="966529">
              <a:spcBef>
                <a:spcPts val="0"/>
              </a:spcBef>
              <a:spcAft>
                <a:spcPts val="600"/>
              </a:spcAft>
              <a:buSzTx/>
              <a:buFont typeface="Arial" panose="020B0604020202020204" pitchFamily="34" charset="0"/>
              <a:buChar char="•"/>
              <a:defRPr/>
            </a:pPr>
            <a:r>
              <a:rPr lang="es-US" sz="1100" dirty="0">
                <a:solidFill>
                  <a:prstClr val="black"/>
                </a:solidFill>
                <a:cs typeface="Arial"/>
              </a:rPr>
              <a:t>Inscribirse en un plan de medicamentos de Medicare. Estos planes agregan cobertura de medicamentos a Medicare Original (Parte A y Parte B), algunos planes de costos de Medicare, algunos planes privados de pago por servicio (PFFS) de Medicare y planes de cuentas de ahorros médicos de Medicare (MSA).</a:t>
            </a:r>
          </a:p>
          <a:p>
            <a:pPr marL="287338" lvl="2" indent="-120650" defTabSz="966529">
              <a:spcBef>
                <a:spcPts val="0"/>
              </a:spcBef>
              <a:spcAft>
                <a:spcPts val="600"/>
              </a:spcAft>
              <a:buSzTx/>
              <a:buFont typeface="Arial" panose="020B0604020202020204" pitchFamily="34" charset="0"/>
              <a:buChar char="•"/>
              <a:defRPr/>
            </a:pPr>
            <a:r>
              <a:rPr lang="es-US" sz="1100" dirty="0">
                <a:solidFill>
                  <a:prstClr val="black"/>
                </a:solidFill>
                <a:cs typeface="Arial"/>
              </a:rPr>
              <a:t>Inscribirse en un plan Medicare </a:t>
            </a:r>
            <a:r>
              <a:rPr lang="es-US" sz="1100" dirty="0" err="1">
                <a:solidFill>
                  <a:prstClr val="black"/>
                </a:solidFill>
                <a:cs typeface="Arial"/>
              </a:rPr>
              <a:t>Advantage</a:t>
            </a:r>
            <a:r>
              <a:rPr lang="es-US" sz="1100" dirty="0">
                <a:solidFill>
                  <a:prstClr val="black"/>
                </a:solidFill>
                <a:cs typeface="Arial"/>
              </a:rPr>
              <a:t> con cobertura de medicamentos u otro plan de salud de Medicare que incluya cobertura de medicamentos. Con estos planes podrá recibir toda su cobertura de Medicare: Parte A (seguro de hospital), Parte B (seguro médico) y cobertura de medicamentos de Medicare (Parte D).</a:t>
            </a:r>
          </a:p>
          <a:p>
            <a:pPr>
              <a:spcAft>
                <a:spcPts val="600"/>
              </a:spcAft>
            </a:pPr>
            <a:r>
              <a:rPr lang="es-US" sz="1100" dirty="0"/>
              <a:t>Algunos tipos de planes de salud de Medicare que brindan cobertura médica no son planes Medicare </a:t>
            </a:r>
            <a:r>
              <a:rPr lang="es-US" sz="1100" dirty="0" err="1"/>
              <a:t>Advantage</a:t>
            </a:r>
            <a:r>
              <a:rPr lang="es-US" sz="1100" dirty="0"/>
              <a:t> pero siguen siendo parte de Medicare. Algunos de estos planes ofrecen cobertura de la Parte A y la Parte B, mientras que otros proporcionan cobertura solo de la Parte B. Algunos pueden brindar, además, cobertura de medicamentos de Medicare (Parte D). Estos planes tienen algunas de las mismas normas que los planes Medicare </a:t>
            </a:r>
            <a:r>
              <a:rPr lang="es-US" sz="1100" dirty="0" err="1"/>
              <a:t>Advantage</a:t>
            </a:r>
            <a:r>
              <a:rPr lang="es-US" sz="1100" dirty="0"/>
              <a:t>. Sin embargo, cada tipo de plan tiene normas y excepciones especiales, de modo que, para obtener más detalles, debe contactarse con el plan que le interese. Para obtener más información, visite </a:t>
            </a:r>
            <a:r>
              <a:rPr lang="es-US" sz="1100" dirty="0">
                <a:hlinkClick r:id="rId3"/>
              </a:rPr>
              <a:t>Medicare.gov/</a:t>
            </a:r>
            <a:r>
              <a:rPr lang="es-US" sz="1100" dirty="0" err="1">
                <a:hlinkClick r:id="rId3"/>
              </a:rPr>
              <a:t>health-drug-plans</a:t>
            </a:r>
            <a:r>
              <a:rPr lang="es-US" sz="1100" dirty="0">
                <a:hlinkClick r:id="rId3"/>
              </a:rPr>
              <a:t>/medicare-</a:t>
            </a:r>
            <a:r>
              <a:rPr lang="es-US" sz="1100" dirty="0" err="1">
                <a:hlinkClick r:id="rId3"/>
              </a:rPr>
              <a:t>health</a:t>
            </a:r>
            <a:r>
              <a:rPr lang="es-US" sz="1100" dirty="0">
                <a:hlinkClick r:id="rId3"/>
              </a:rPr>
              <a:t>-</a:t>
            </a:r>
            <a:r>
              <a:rPr lang="es-US" sz="1100" dirty="0" err="1">
                <a:hlinkClick r:id="rId3"/>
              </a:rPr>
              <a:t>plans</a:t>
            </a:r>
            <a:r>
              <a:rPr lang="es-US" sz="1100" dirty="0">
                <a:hlinkClick r:id="rId3"/>
              </a:rPr>
              <a:t>/</a:t>
            </a:r>
            <a:r>
              <a:rPr lang="es-US" sz="1100" dirty="0" err="1">
                <a:hlinkClick r:id="rId3"/>
              </a:rPr>
              <a:t>your-coverage-options</a:t>
            </a:r>
            <a:r>
              <a:rPr lang="es-US" sz="1100" dirty="0">
                <a:hlinkClick r:id="rId3"/>
              </a:rPr>
              <a:t>/</a:t>
            </a:r>
            <a:r>
              <a:rPr lang="es-US" sz="1100" dirty="0" err="1">
                <a:hlinkClick r:id="rId3"/>
              </a:rPr>
              <a:t>other</a:t>
            </a:r>
            <a:r>
              <a:rPr lang="es-US" sz="1100" dirty="0">
                <a:hlinkClick r:id="rId3"/>
              </a:rPr>
              <a:t>-medicare-</a:t>
            </a:r>
            <a:r>
              <a:rPr lang="es-US" sz="1100" dirty="0" err="1">
                <a:hlinkClick r:id="rId3"/>
              </a:rPr>
              <a:t>health</a:t>
            </a:r>
            <a:r>
              <a:rPr lang="es-US" sz="1100" dirty="0">
                <a:hlinkClick r:id="rId3"/>
              </a:rPr>
              <a:t>-</a:t>
            </a:r>
            <a:r>
              <a:rPr lang="es-US" sz="1100" dirty="0" err="1">
                <a:hlinkClick r:id="rId3"/>
              </a:rPr>
              <a:t>plans</a:t>
            </a:r>
            <a:r>
              <a:rPr lang="es-US" sz="1100" dirty="0"/>
              <a:t>.</a:t>
            </a:r>
          </a:p>
          <a:p>
            <a:pPr marL="0" indent="0">
              <a:spcAft>
                <a:spcPts val="600"/>
              </a:spcAft>
              <a:buNone/>
            </a:pPr>
            <a:r>
              <a:rPr lang="es-US" sz="1100" b="1" dirty="0">
                <a:solidFill>
                  <a:prstClr val="black"/>
                </a:solidFill>
                <a:cs typeface="Arial"/>
              </a:rPr>
              <a:t>NOTA</a:t>
            </a:r>
            <a:r>
              <a:rPr lang="es-US" sz="1100" dirty="0">
                <a:solidFill>
                  <a:prstClr val="black"/>
                </a:solidFill>
                <a:cs typeface="Arial"/>
              </a:rPr>
              <a:t>: </a:t>
            </a:r>
            <a:r>
              <a:rPr lang="es-US" sz="1100" dirty="0"/>
              <a:t>Las pólizas </a:t>
            </a:r>
            <a:r>
              <a:rPr lang="es-US" sz="1100" dirty="0" err="1"/>
              <a:t>Medigap</a:t>
            </a:r>
            <a:r>
              <a:rPr lang="es-US" sz="1100" dirty="0"/>
              <a:t> ya no pueden venderse con cobertura de medicamentos, pero si tiene una póliza </a:t>
            </a:r>
            <a:r>
              <a:rPr lang="es-US" sz="1100" dirty="0" err="1"/>
              <a:t>Medigap</a:t>
            </a:r>
            <a:r>
              <a:rPr lang="es-US" sz="1100" dirty="0"/>
              <a:t> antigua que se vendía con cobertura de medicamentos, puede conservarla. Puede optar por inscribirse en un plan de medicamentos de Medicare por separado porque la mayoría de las coberturas de medicamentos de </a:t>
            </a:r>
            <a:r>
              <a:rPr lang="es-US" sz="1100" dirty="0" err="1"/>
              <a:t>Medigap</a:t>
            </a:r>
            <a:r>
              <a:rPr lang="es-US" sz="1100" dirty="0"/>
              <a:t> no son acreditables y puede pagar más si se inscribe en un plan de medicamentos más adelante.</a:t>
            </a: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352975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Bef>
                <a:spcPts val="634"/>
              </a:spcBef>
              <a:spcAft>
                <a:spcPts val="600"/>
              </a:spcAft>
              <a:buNone/>
              <a:defRPr/>
            </a:pPr>
            <a:r>
              <a:rPr lang="es-US">
                <a:solidFill>
                  <a:prstClr val="black"/>
                </a:solidFill>
                <a:cs typeface="Arial"/>
              </a:rPr>
              <a:t>Los planes que ofrecen cobertura de medicamentos de Medicare pueden diferir entre sí en términos de los medicamentos que cubren, cuánto tiene que pagar y qué farmacias puede usar. Toda la cobertura de medicamentos de Medicare debe brindar al menos un nivel estándar de cobertura establecido por Medicare. Sin embargo, los planes ofrecen distintas combinaciones de cobertura y gastos compartidos. La mayoría de los planes continúan ofreciendo diferentes estructuras de beneficios, que incluyen “categorías” de copagos (pago de un monto determinado para todos los medicamentos de una categoría) o de coseguros (pago de un porcentaje del costo del medicamento), con diferentes costos para diferentes tipos de medicamentos. Los beneficios del plan y sus costos pueden cambiar cada año, por eso es importante que revise y compare sus opciones de plan una vez al año. </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3993707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19" y="3757507"/>
            <a:ext cx="5993371" cy="5144347"/>
          </a:xfrm>
        </p:spPr>
        <p:txBody>
          <a:bodyPr/>
          <a:lstStyle/>
          <a:p>
            <a:pPr marL="0" indent="0">
              <a:spcAft>
                <a:spcPts val="600"/>
              </a:spcAft>
              <a:buNone/>
            </a:pPr>
            <a:r>
              <a:rPr lang="es-US" b="1"/>
              <a:t>Notas del presentador</a:t>
            </a:r>
          </a:p>
          <a:p>
            <a:pPr marL="0" indent="0">
              <a:spcAft>
                <a:spcPts val="600"/>
              </a:spcAft>
              <a:buNone/>
            </a:pPr>
            <a:r>
              <a:rPr lang="es-US"/>
              <a:t>La IRA introdujo mejoras en Medicare que amplían los beneficios, reducen los costos de los medicamentos, mantienen estables las primas de los medicamentos recetados y mejoran la solidez del programa Medicare. Gracias a esta ley, Medicare puede negociar directamente con los fabricantes de medicamentos para reducir el precio de algunos de los medicamentos de marca más caros de la Parte B y la Parte D de Medicare. Esto significa que los beneficiarios de Medicare pagarán un costo compartido menor por estos medicamentos, ya que su costo compartido se basará en el precio negociado por Medicare. </a:t>
            </a:r>
          </a:p>
          <a:p>
            <a:pPr marL="0" indent="0">
              <a:spcAft>
                <a:spcPts val="600"/>
              </a:spcAft>
              <a:buNone/>
            </a:pPr>
            <a:r>
              <a:rPr lang="es-US"/>
              <a:t>Medicare negocia directamente con los fabricantes de medicamentos el precio de determinados medicamentos de marca cubiertos por la Parte B y la Parte D de Medicare que suponen un gasto elevado y que no tienen competencia. Los precios negociados para el primer grupo de medicamentos entrarán en vigor en 2026.  </a:t>
            </a:r>
          </a:p>
          <a:p>
            <a:pPr marL="0" indent="0">
              <a:spcAft>
                <a:spcPts val="600"/>
              </a:spcAft>
              <a:buNone/>
            </a:pPr>
            <a:r>
              <a:rPr lang="es-US"/>
              <a:t>Para más información sobre el Programa de Negociación de Precios de Medicamentos, visite </a:t>
            </a:r>
            <a:r>
              <a:rPr lang="es-US">
                <a:hlinkClick r:id="rId3"/>
              </a:rPr>
              <a:t>CMS.gov/inflation-reduction-act-and-medicare/medicare-drug-price-negotiation</a:t>
            </a:r>
            <a:r>
              <a:rPr lang="es-US"/>
              <a:t>.</a:t>
            </a:r>
          </a:p>
          <a:p>
            <a:pPr marL="0" indent="0">
              <a:spcAft>
                <a:spcPts val="600"/>
              </a:spcAft>
              <a:buNone/>
            </a:pPr>
            <a:endParaRPr lang="en-US" dirty="0"/>
          </a:p>
        </p:txBody>
      </p:sp>
    </p:spTree>
    <p:extLst>
      <p:ext uri="{BB962C8B-B14F-4D97-AF65-F5344CB8AC3E}">
        <p14:creationId xmlns:p14="http://schemas.microsoft.com/office/powerpoint/2010/main" val="2057653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691" y="3582989"/>
            <a:ext cx="7079673" cy="5925614"/>
          </a:xfrm>
        </p:spPr>
        <p:txBody>
          <a:bodyPr/>
          <a:lstStyle/>
          <a:p>
            <a:pPr marL="0" indent="0">
              <a:spcAft>
                <a:spcPts val="600"/>
              </a:spcAft>
              <a:buNone/>
            </a:pPr>
            <a:r>
              <a:rPr lang="es-US" sz="1000" b="1" i="0" u="none" strike="noStrike" dirty="0">
                <a:solidFill>
                  <a:srgbClr val="000000"/>
                </a:solidFill>
                <a:effectLst/>
                <a:cs typeface="Arial" panose="020B0604020202020204" pitchFamily="34" charset="0"/>
              </a:rPr>
              <a:t>Notas del presentador</a:t>
            </a:r>
            <a:r>
              <a:rPr lang="es-US" sz="1000" b="0" i="0" dirty="0">
                <a:solidFill>
                  <a:srgbClr val="444444"/>
                </a:solidFill>
                <a:effectLst/>
                <a:cs typeface="Arial" panose="020B0604020202020204" pitchFamily="34" charset="0"/>
              </a:rPr>
              <a:t>​</a:t>
            </a:r>
          </a:p>
          <a:p>
            <a:pPr marL="0" indent="0">
              <a:spcAft>
                <a:spcPts val="600"/>
              </a:spcAft>
              <a:buNone/>
            </a:pPr>
            <a:r>
              <a:rPr lang="es-US" sz="1000" dirty="0"/>
              <a:t>Gracias a la ley de medicamentos recetados, conocida como Ley de Reducción de la Inflación, Medicare puede negociar directamente con las compañías farmacéuticas para mejorar el acceso a algunos de los medicamentos de marca únicos más caros de la Parte B y la Parte D de Medicare. El primer ciclo de negociaciones para los 10 primeros medicamentos comenzó en 2023 y continuará durante todo el año de 2024. Los CMS anunciaron la primera ronda de medicamentos seleccionados en agosto de 2023. Los precios negociados acordados resultantes entrarán en vigor en 2026.</a:t>
            </a:r>
          </a:p>
          <a:p>
            <a:pPr marL="0" indent="0">
              <a:spcAft>
                <a:spcPts val="600"/>
              </a:spcAft>
              <a:buNone/>
            </a:pPr>
            <a:r>
              <a:rPr lang="es-US" sz="1000" dirty="0"/>
              <a:t>Los CMS están implementando la nueva ley de medicamentos, que incluye el Programa de Negociación de Precios de Medicamentos de Medicare, con el objetivo de promover la transparencia y la participación. Los CMS han establecido un proceso para la primera ronda de negociaciones en el que participan las compañías farmacéuticas y el público en general. El proceso incluye varios pasos.</a:t>
            </a:r>
          </a:p>
          <a:p>
            <a:pPr marL="0" indent="0">
              <a:spcAft>
                <a:spcPts val="600"/>
              </a:spcAft>
              <a:buNone/>
            </a:pPr>
            <a:r>
              <a:rPr lang="es-US" sz="1000" dirty="0"/>
              <a:t>Las compañías farmacéuticas participantes con un medicamento seleccionado para el Programa de Negociación y el público tuvieron la oportunidad de presentar datos e información sobre los medicamentos seleccionados y sus alternativas terapéuticas a los CMS a más tardar el 2 de octubre de 2023.</a:t>
            </a:r>
          </a:p>
          <a:p>
            <a:pPr marL="0" indent="0">
              <a:spcAft>
                <a:spcPts val="600"/>
              </a:spcAft>
              <a:buNone/>
            </a:pPr>
            <a:r>
              <a:rPr lang="es-US" sz="1000" dirty="0"/>
              <a:t>Durante el otoño de 2023, los CMS invitaron a cada compañía farmacéutica participante con un medicamento seleccionado a compartir sus aportaciones sobre la presentación de datos e información. Los CMS organizaron una serie de Sesiones de Escucha centradas en el paciente este otoño como parte del Programa de Negociación de Precios de Medicamentos de Medicare. Las Sesiones de Escucha públicas virtuales brindaron una oportunidad para que los pacientes, beneficiarios, cuidadores, organizaciones de consumidores y pacientes y otras partes interesadas compartieran información relevante sobre los medicamentos seleccionados para el primer ciclo de negociaciones. Las sesiones de escucha centradas en el paciente de cada medicamento seleccionado se celebraron entre el 30 de octubre de 2023 y el 15 de noviembre de 2023.</a:t>
            </a:r>
          </a:p>
          <a:p>
            <a:pPr marL="0" indent="0">
              <a:spcAft>
                <a:spcPts val="600"/>
              </a:spcAft>
              <a:buNone/>
            </a:pPr>
            <a:r>
              <a:rPr lang="es-US" sz="1000" dirty="0"/>
              <a:t>Al preparar una oferta inicial, los CMS comenzarán con las pruebas relacionadas con las alternativas terapéuticas y luego considerarán otros factores, como los costos de investigación y desarrollo y la producción y distribución del medicamento seleccionado. Los CMS enviarán una oferta inicial para cada medicamento seleccionado para el cual la compañía farmacéutica esté participando en el Programa de Negociación con la propuesta de los CMS sobre el precio máximo justo y una justificación concisa y la compañía farmacéutica tendrá 30 días para responder a la oferta inicial aceptando la oferta o presentando una contraoferta, si lo desea. Al preparar una oferta inicial, los CMS considerarán las pruebas relacionadas con las alternativas terapéuticas, así como otros factores, como los costos de investigación y desarrollo y la producción y distribución del medicamento seleccionado.</a:t>
            </a:r>
          </a:p>
          <a:p>
            <a:pPr marL="0" indent="0">
              <a:spcAft>
                <a:spcPts val="600"/>
              </a:spcAft>
              <a:buNone/>
            </a:pPr>
            <a:r>
              <a:rPr lang="es-US" sz="1000" dirty="0"/>
              <a:t>Si no se llega a un acuerdo sobre un precio máximo justo mediante la oferta inicial o la contraoferta, los CMS invitarán a cada compañía farmacéutica participante a un máximo de tres reuniones de negociación durante la primavera y el verano de 2024 antes de que finalice el período de negociación el 1 de agosto de 2024.</a:t>
            </a:r>
          </a:p>
          <a:p>
            <a:pPr marL="0" indent="0">
              <a:spcAft>
                <a:spcPts val="600"/>
              </a:spcAft>
              <a:buNone/>
            </a:pPr>
            <a:r>
              <a:rPr lang="es-US" sz="1000" dirty="0"/>
              <a:t>Para revisar el calendario de Negociación de Precios de Medicamentos para 2026, una hoja informativa sobre la Guía Revisada, y más información sobre los Medicamentos Seleccionados para el Año de Aplicabilidad Inicial del Precio 2026, visite  </a:t>
            </a:r>
            <a:r>
              <a:rPr lang="es-US" sz="1000" dirty="0">
                <a:hlinkClick r:id="rId3"/>
              </a:rPr>
              <a:t>CMS.gov/</a:t>
            </a:r>
            <a:r>
              <a:rPr lang="es-US" sz="1000" dirty="0" err="1">
                <a:hlinkClick r:id="rId3"/>
              </a:rPr>
              <a:t>inflation</a:t>
            </a:r>
            <a:r>
              <a:rPr lang="es-US" sz="1000" dirty="0">
                <a:hlinkClick r:id="rId3"/>
              </a:rPr>
              <a:t>-</a:t>
            </a:r>
            <a:r>
              <a:rPr lang="es-US" sz="1000" dirty="0" err="1">
                <a:hlinkClick r:id="rId3"/>
              </a:rPr>
              <a:t>reduction</a:t>
            </a:r>
            <a:r>
              <a:rPr lang="es-US" sz="1000" dirty="0">
                <a:hlinkClick r:id="rId3"/>
              </a:rPr>
              <a:t>-</a:t>
            </a:r>
            <a:r>
              <a:rPr lang="es-US" sz="1000" dirty="0" err="1">
                <a:hlinkClick r:id="rId3"/>
              </a:rPr>
              <a:t>act</a:t>
            </a:r>
            <a:r>
              <a:rPr lang="es-US" sz="1000" dirty="0">
                <a:hlinkClick r:id="rId3"/>
              </a:rPr>
              <a:t>-and-medicare/medicare-</a:t>
            </a:r>
            <a:r>
              <a:rPr lang="es-US" sz="1000" dirty="0" err="1">
                <a:hlinkClick r:id="rId3"/>
              </a:rPr>
              <a:t>drug</a:t>
            </a:r>
            <a:r>
              <a:rPr lang="es-US" sz="1000" dirty="0">
                <a:hlinkClick r:id="rId3"/>
              </a:rPr>
              <a:t>-</a:t>
            </a:r>
            <a:r>
              <a:rPr lang="es-US" sz="1000" dirty="0" err="1">
                <a:hlinkClick r:id="rId3"/>
              </a:rPr>
              <a:t>price-negotiation</a:t>
            </a:r>
            <a:r>
              <a:rPr lang="es-US" sz="1000" dirty="0"/>
              <a:t>.</a:t>
            </a:r>
          </a:p>
          <a:p>
            <a:pPr marL="0" indent="0">
              <a:spcAft>
                <a:spcPts val="600"/>
              </a:spcAft>
              <a:buNone/>
            </a:pPr>
            <a:endParaRPr lang="en-US" sz="900" dirty="0"/>
          </a:p>
        </p:txBody>
      </p:sp>
    </p:spTree>
    <p:extLst>
      <p:ext uri="{BB962C8B-B14F-4D97-AF65-F5344CB8AC3E}">
        <p14:creationId xmlns:p14="http://schemas.microsoft.com/office/powerpoint/2010/main" val="88055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0738" y="0"/>
            <a:ext cx="5673725" cy="3190875"/>
          </a:xfrm>
        </p:spPr>
      </p:sp>
      <p:sp>
        <p:nvSpPr>
          <p:cNvPr id="3" name="Notes Placeholder 2"/>
          <p:cNvSpPr>
            <a:spLocks noGrp="1"/>
          </p:cNvSpPr>
          <p:nvPr>
            <p:ph type="body" idx="1"/>
          </p:nvPr>
        </p:nvSpPr>
        <p:spPr>
          <a:xfrm>
            <a:off x="-1" y="3124200"/>
            <a:ext cx="7315201" cy="6296891"/>
          </a:xfrm>
        </p:spPr>
        <p:txBody>
          <a:bodyPr/>
          <a:lstStyle/>
          <a:p>
            <a:pPr marL="0" indent="0" defTabSz="966529">
              <a:spcAft>
                <a:spcPts val="600"/>
              </a:spcAft>
              <a:buNone/>
              <a:defRPr/>
            </a:pPr>
            <a:r>
              <a:rPr lang="es-US" sz="800" b="1" dirty="0">
                <a:solidFill>
                  <a:prstClr val="black"/>
                </a:solidFill>
              </a:rPr>
              <a:t>Esta diapositiva tiene animación. </a:t>
            </a:r>
            <a:r>
              <a:rPr lang="es-US" sz="800" b="1" dirty="0"/>
              <a:t>Notas del presentador</a:t>
            </a:r>
          </a:p>
          <a:p>
            <a:pPr marL="112395" indent="-112395" defTabSz="966529">
              <a:spcBef>
                <a:spcPts val="0"/>
              </a:spcBef>
              <a:spcAft>
                <a:spcPts val="600"/>
              </a:spcAft>
              <a:defRPr/>
            </a:pPr>
            <a:r>
              <a:rPr lang="es-US" sz="800" b="1" dirty="0">
                <a:solidFill>
                  <a:prstClr val="black"/>
                </a:solidFill>
                <a:cs typeface="Arial"/>
              </a:rPr>
              <a:t>Los costos de la cobertura de medicamentos dependerán del plan que elija y de algunos otros factores,</a:t>
            </a:r>
            <a:r>
              <a:rPr lang="es-US" sz="800" dirty="0">
                <a:solidFill>
                  <a:prstClr val="black"/>
                </a:solidFill>
                <a:cs typeface="Arial"/>
              </a:rPr>
              <a:t> como qué medicamentos usa, si va a una farmacia de la red de su plan y si recibe Ayuda Adicional para pagar los costos de sus medicamentos. Si recibe Ayuda Adicional, pagará los gastos establecidos ($0 de prima del plan, $0 de deducible del plan, hasta $4.50 por medicamentos genéricos y $11.20 por medicamentos de marca) y no pasará por todas las etapas descritas. Una vez que el gasto haya alcanzado los $8,000, pasará a la cobertura catastrófica y no pagará más de su bolsillo por los medicamentos cubiertos.</a:t>
            </a:r>
          </a:p>
          <a:p>
            <a:pPr marL="112395" indent="-112395" defTabSz="966529">
              <a:spcAft>
                <a:spcPts val="600"/>
              </a:spcAft>
              <a:buFont typeface="Wingdings" panose="05000000000000000000" pitchFamily="2" charset="2"/>
              <a:buChar char="§"/>
              <a:defRPr/>
            </a:pPr>
            <a:r>
              <a:rPr lang="es-US" sz="800" b="1" dirty="0">
                <a:solidFill>
                  <a:prstClr val="black"/>
                </a:solidFill>
                <a:cs typeface="Arial"/>
              </a:rPr>
              <a:t>La mayoría de las personas pagarán una prima mensual por la cobertura de medicamentos de Medicare.</a:t>
            </a:r>
            <a:r>
              <a:rPr lang="es-US" sz="800" dirty="0">
                <a:solidFill>
                  <a:prstClr val="black"/>
                </a:solidFill>
                <a:cs typeface="Arial"/>
              </a:rPr>
              <a:t> También pagará una parte de sus costos de recetas médicas, lo que incluye un deducible (si corresponde), copagos y/o </a:t>
            </a:r>
            <a:r>
              <a:rPr lang="es-US" sz="800" dirty="0" err="1">
                <a:solidFill>
                  <a:prstClr val="black"/>
                </a:solidFill>
                <a:cs typeface="Arial"/>
              </a:rPr>
              <a:t>coseguro</a:t>
            </a:r>
            <a:r>
              <a:rPr lang="es-US" sz="800" dirty="0">
                <a:solidFill>
                  <a:prstClr val="black"/>
                </a:solidFill>
                <a:cs typeface="Arial"/>
              </a:rPr>
              <a:t>. </a:t>
            </a:r>
          </a:p>
          <a:p>
            <a:pPr defTabSz="966529">
              <a:spcAft>
                <a:spcPts val="600"/>
              </a:spcAft>
              <a:defRPr/>
            </a:pPr>
            <a:r>
              <a:rPr lang="es-US" sz="800" b="1" dirty="0">
                <a:solidFill>
                  <a:prstClr val="black"/>
                </a:solidFill>
                <a:cs typeface="Arial"/>
              </a:rPr>
              <a:t>Puede elegir cómo desea que se le facture cuando se inscriba en el plan.</a:t>
            </a:r>
            <a:r>
              <a:rPr lang="es-US" sz="800" dirty="0">
                <a:solidFill>
                  <a:prstClr val="black"/>
                </a:solidFill>
                <a:cs typeface="Arial"/>
              </a:rPr>
              <a:t> </a:t>
            </a:r>
            <a:r>
              <a:rPr lang="es-US" sz="800" dirty="0"/>
              <a:t>Puede elegir una de estas opciones para pagar su prima: </a:t>
            </a:r>
          </a:p>
          <a:p>
            <a:pPr marL="285750" lvl="1" indent="-114300" defTabSz="966529">
              <a:spcBef>
                <a:spcPts val="0"/>
              </a:spcBef>
              <a:spcAft>
                <a:spcPts val="600"/>
              </a:spcAft>
              <a:buFont typeface="Arial" panose="020B0604020202020204" pitchFamily="34" charset="0"/>
              <a:buChar char="•"/>
              <a:defRPr/>
            </a:pPr>
            <a:r>
              <a:rPr lang="es-US" sz="800" dirty="0"/>
              <a:t>Inscribirse para que el plan se le deduzca de su cuenta corriente o de ahorro. </a:t>
            </a:r>
          </a:p>
          <a:p>
            <a:pPr marL="285750" lvl="1" indent="-114300" defTabSz="966529">
              <a:spcBef>
                <a:spcPts val="0"/>
              </a:spcBef>
              <a:spcAft>
                <a:spcPts val="600"/>
              </a:spcAft>
              <a:buFont typeface="Arial" panose="020B0604020202020204" pitchFamily="34" charset="0"/>
              <a:buChar char="•"/>
              <a:defRPr/>
            </a:pPr>
            <a:r>
              <a:rPr lang="es-US" sz="800" dirty="0"/>
              <a:t>Cargar el monto a una tarjeta de crédito o débito. </a:t>
            </a:r>
          </a:p>
          <a:p>
            <a:pPr marL="285750" lvl="1" indent="-114300" defTabSz="966529">
              <a:spcBef>
                <a:spcPts val="0"/>
              </a:spcBef>
              <a:spcAft>
                <a:spcPts val="600"/>
              </a:spcAft>
              <a:buFont typeface="Arial" panose="020B0604020202020204" pitchFamily="34" charset="0"/>
              <a:buChar char="•"/>
              <a:defRPr/>
            </a:pPr>
            <a:r>
              <a:rPr lang="es-US" sz="800" dirty="0"/>
              <a:t>Pedir que el plan le facture directamente cada mes. Algunos planes facturan por adelantado la cobertura del mes siguiente. Envíe el pago al plan, no a Medicare. Póngase en contacto con su plan para que le indiquen la dirección de pago. </a:t>
            </a:r>
          </a:p>
          <a:p>
            <a:pPr marL="285750" lvl="1" indent="-114300" defTabSz="966529">
              <a:spcBef>
                <a:spcPts val="0"/>
              </a:spcBef>
              <a:spcAft>
                <a:spcPts val="600"/>
              </a:spcAft>
              <a:buFont typeface="Arial" panose="020B0604020202020204" pitchFamily="34" charset="0"/>
              <a:buChar char="•"/>
              <a:defRPr/>
            </a:pPr>
            <a:r>
              <a:rPr lang="es-US" sz="800" dirty="0"/>
              <a:t>Pedir que le retengan los fondos de su pago del Seguro Social. Póngase en contacto con su plan, no con el Seguro Social, para solicitar esta opción de pago. Puede tardar hasta 3 meses en empezar. </a:t>
            </a:r>
            <a:r>
              <a:rPr lang="es-US" sz="800" dirty="0">
                <a:solidFill>
                  <a:prstClr val="black"/>
                </a:solidFill>
                <a:cs typeface="Arial"/>
              </a:rPr>
              <a:t> </a:t>
            </a:r>
          </a:p>
          <a:p>
            <a:pPr marL="285750" lvl="1" indent="-114300" defTabSz="966529">
              <a:spcBef>
                <a:spcPts val="0"/>
              </a:spcBef>
              <a:spcAft>
                <a:spcPts val="600"/>
              </a:spcAft>
              <a:buFont typeface="Arial" panose="020B0604020202020204" pitchFamily="34" charset="0"/>
              <a:buChar char="•"/>
              <a:defRPr/>
            </a:pPr>
            <a:r>
              <a:rPr lang="es-US" sz="800" dirty="0">
                <a:solidFill>
                  <a:prstClr val="black"/>
                </a:solidFill>
                <a:cs typeface="Arial"/>
              </a:rPr>
              <a:t>Si cambia de plan, es posible que se retrase la retención de las primas. Si ya no quiere que le deduzcan las primas y prefiere que se las facturen directamente, contacte a su plan de medicamentos. </a:t>
            </a:r>
          </a:p>
          <a:p>
            <a:pPr algn="l">
              <a:spcAft>
                <a:spcPts val="600"/>
              </a:spcAft>
            </a:pPr>
            <a:r>
              <a:rPr lang="es-US" sz="800" b="1" dirty="0">
                <a:solidFill>
                  <a:prstClr val="black"/>
                </a:solidFill>
                <a:latin typeface="Rubik"/>
                <a:cs typeface="Arial"/>
              </a:rPr>
              <a:t>En</a:t>
            </a:r>
            <a:r>
              <a:rPr lang="es-US" sz="800" dirty="0">
                <a:solidFill>
                  <a:prstClr val="black"/>
                </a:solidFill>
                <a:latin typeface="Rubik"/>
                <a:cs typeface="Arial"/>
              </a:rPr>
              <a:t> </a:t>
            </a:r>
            <a:r>
              <a:rPr lang="es-US" sz="800" b="1" dirty="0">
                <a:solidFill>
                  <a:prstClr val="black"/>
                </a:solidFill>
                <a:latin typeface="Rubik"/>
                <a:cs typeface="Arial"/>
              </a:rPr>
              <a:t>2024,</a:t>
            </a:r>
            <a:r>
              <a:rPr lang="es-US" sz="800" dirty="0">
                <a:solidFill>
                  <a:prstClr val="black"/>
                </a:solidFill>
                <a:latin typeface="Rubik"/>
                <a:cs typeface="Arial"/>
              </a:rPr>
              <a:t> una vez que usted y su plan hayan gastado $5,030 en medicamentos cubiertos, se encontrará en el período sin cobertura (también conocido como “interrupción de la cobertura”). No todo el mundo entrará en el período sin cobertura. El período sin cobertura es un límite temporal sobre lo que cubrirá el plan de medicamentos. Saldrá del período sin cobertura una vez que el </a:t>
            </a:r>
            <a:r>
              <a:rPr lang="es-US" sz="800" dirty="0" err="1">
                <a:solidFill>
                  <a:prstClr val="black"/>
                </a:solidFill>
                <a:latin typeface="Rubik"/>
                <a:cs typeface="Arial"/>
              </a:rPr>
              <a:t>TrOOP</a:t>
            </a:r>
            <a:r>
              <a:rPr lang="es-US" sz="800" dirty="0">
                <a:solidFill>
                  <a:prstClr val="black"/>
                </a:solidFill>
                <a:latin typeface="Rubik"/>
                <a:cs typeface="Arial"/>
              </a:rPr>
              <a:t> haya alcanzado los $8,000 (incluidos determinados pagos realizados por otras personas o entidades en su nombre, como el programa Ayuda Adicional de Medicare) y obtendrá automáticamente la cobertura catastrófica. La mayoría de las personas aportan aproximadamente entre $3,300 y $3,800 para alcanzar el límite de $8,000 y, a continuación, pagan $0 por los medicamentos cubiertos de la Parte D durante el resto del año.</a:t>
            </a:r>
          </a:p>
          <a:p>
            <a:pPr marL="0" lvl="1" defTabSz="966529">
              <a:spcBef>
                <a:spcPts val="0"/>
              </a:spcBef>
              <a:spcAft>
                <a:spcPts val="600"/>
              </a:spcAft>
              <a:defRPr/>
            </a:pPr>
            <a:r>
              <a:rPr lang="es-US" sz="800" b="1" baseline="0" dirty="0">
                <a:solidFill>
                  <a:prstClr val="black"/>
                </a:solidFill>
                <a:cs typeface="Arial"/>
              </a:rPr>
              <a:t>NOTA</a:t>
            </a:r>
            <a:r>
              <a:rPr lang="es-US" sz="800" baseline="0" dirty="0">
                <a:solidFill>
                  <a:prstClr val="black"/>
                </a:solidFill>
                <a:cs typeface="Arial"/>
              </a:rPr>
              <a:t>: </a:t>
            </a:r>
            <a:r>
              <a:rPr lang="es-US" sz="800" dirty="0"/>
              <a:t>Debido a la Ley de Reducción de la Inflación (IRA), a partir del 1 de enero de 2024, no tendrá que pagar ningún </a:t>
            </a:r>
            <a:r>
              <a:rPr lang="es-US" sz="800" dirty="0" err="1"/>
              <a:t>coseguro</a:t>
            </a:r>
            <a:r>
              <a:rPr lang="es-US" sz="800" dirty="0"/>
              <a:t> ni copago durante la etapa de cobertura catastrófica por los medicamentos recetados cubiertos por Medicare. Si se inscribió en un plan mejorado que ofrecía medicamentos excluidos, es posible que siga teniendo que compartir los costos de esos medicamentos.</a:t>
            </a:r>
          </a:p>
          <a:p>
            <a:pPr marL="0" indent="0" defTabSz="966529">
              <a:spcAft>
                <a:spcPts val="600"/>
              </a:spcAft>
              <a:buNone/>
              <a:defRPr/>
            </a:pPr>
            <a:r>
              <a:rPr lang="es-US" sz="800" b="1" dirty="0">
                <a:solidFill>
                  <a:prstClr val="black"/>
                </a:solidFill>
                <a:cs typeface="Arial" panose="020B0604020202020204" pitchFamily="34" charset="0"/>
              </a:rPr>
              <a:t>Lo que paga por medicamentos de marca cubiertos en período sin cobertura:</a:t>
            </a:r>
            <a:r>
              <a:rPr lang="es-US" sz="800" dirty="0">
                <a:solidFill>
                  <a:prstClr val="black"/>
                </a:solidFill>
                <a:cs typeface="Arial" panose="020B0604020202020204" pitchFamily="34" charset="0"/>
              </a:rPr>
              <a:t> Pagará 25% del costo del plan por los medicamentos recetados de marca cubiertos. Tendrá acceso a estos ahorros si compra los medicamentos recetados en una farmacia o los pide por correo. El descuento se hará sobre el precio que su plan haya establecido con la farmacia para ese medicamento específico. En 2024, 95% del precio (el 25% que usted paga más el 70% de descuento del fabricante) contará como gasto de su bolsillo, lo cual le ayudará a salir del período sin cobertura. Lo que el plan de Medicare paga por el costo de los medicamentos (5% del precio) y lo que paga el plan de medicamentos por la tarifa de suministro (75% de la tarifa) no se toma en cuenta para sus gastos de bolsillo.</a:t>
            </a:r>
          </a:p>
          <a:p>
            <a:pPr marL="0" indent="0" defTabSz="966529">
              <a:spcAft>
                <a:spcPts val="600"/>
              </a:spcAft>
              <a:buNone/>
              <a:defRPr/>
            </a:pPr>
            <a:r>
              <a:rPr lang="es-US" sz="800" b="1" dirty="0">
                <a:solidFill>
                  <a:prstClr val="black"/>
                </a:solidFill>
                <a:cs typeface="Arial" panose="020B0604020202020204" pitchFamily="34" charset="0"/>
              </a:rPr>
              <a:t>Lo que paga por medicamentos genéricos cubiertos en el período sin cobertura:</a:t>
            </a:r>
            <a:r>
              <a:rPr lang="es-US" sz="800" dirty="0">
                <a:solidFill>
                  <a:prstClr val="black"/>
                </a:solidFill>
                <a:cs typeface="Arial" panose="020B0604020202020204" pitchFamily="34" charset="0"/>
              </a:rPr>
              <a:t> Usted paga 25% por los medicamentos en 2024. La cobertura de medicamentos genéricos funciona de manera diferente al descuento para medicamentos de marca. Para los medicamentos genéricos, solo el monto que usted paga contará para ayudarle a salir del período sin cobertura. </a:t>
            </a:r>
          </a:p>
          <a:p>
            <a:pPr marL="118745" indent="-118745" defTabSz="966529">
              <a:spcAft>
                <a:spcPts val="600"/>
              </a:spcAft>
              <a:buFont typeface="Wingdings" panose="05000000000000000000" pitchFamily="2" charset="2"/>
              <a:buChar char="§"/>
              <a:defRPr/>
            </a:pPr>
            <a:r>
              <a:rPr lang="es-US" sz="800" dirty="0">
                <a:solidFill>
                  <a:prstClr val="black"/>
                </a:solidFill>
                <a:cs typeface="Arial" panose="020B0604020202020204" pitchFamily="34" charset="0"/>
              </a:rPr>
              <a:t>Visite </a:t>
            </a:r>
            <a:r>
              <a:rPr lang="es-US" sz="800" dirty="0">
                <a:solidFill>
                  <a:prstClr val="black"/>
                </a:solidFill>
                <a:cs typeface="Arial" panose="020B0604020202020204" pitchFamily="34" charset="0"/>
                <a:hlinkClick r:id="rId3"/>
              </a:rPr>
              <a:t>Medicare.gov/</a:t>
            </a:r>
            <a:r>
              <a:rPr lang="es-US" sz="800" dirty="0" err="1">
                <a:solidFill>
                  <a:prstClr val="black"/>
                </a:solidFill>
                <a:cs typeface="Arial" panose="020B0604020202020204" pitchFamily="34" charset="0"/>
                <a:hlinkClick r:id="rId3"/>
              </a:rPr>
              <a:t>drug</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coverage</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part</a:t>
            </a:r>
            <a:r>
              <a:rPr lang="es-US" sz="800" dirty="0">
                <a:solidFill>
                  <a:prstClr val="black"/>
                </a:solidFill>
                <a:cs typeface="Arial" panose="020B0604020202020204" pitchFamily="34" charset="0"/>
                <a:hlinkClick r:id="rId3"/>
              </a:rPr>
              <a:t>-d/</a:t>
            </a:r>
            <a:r>
              <a:rPr lang="es-US" sz="800" dirty="0" err="1">
                <a:solidFill>
                  <a:prstClr val="black"/>
                </a:solidFill>
                <a:cs typeface="Arial" panose="020B0604020202020204" pitchFamily="34" charset="0"/>
                <a:hlinkClick r:id="rId3"/>
              </a:rPr>
              <a:t>costs</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for</a:t>
            </a:r>
            <a:r>
              <a:rPr lang="es-US" sz="800" dirty="0">
                <a:solidFill>
                  <a:prstClr val="black"/>
                </a:solidFill>
                <a:cs typeface="Arial" panose="020B0604020202020204" pitchFamily="34" charset="0"/>
                <a:hlinkClick r:id="rId3"/>
              </a:rPr>
              <a:t>-medicare-</a:t>
            </a:r>
            <a:r>
              <a:rPr lang="es-US" sz="800" dirty="0" err="1">
                <a:solidFill>
                  <a:prstClr val="black"/>
                </a:solidFill>
                <a:cs typeface="Arial" panose="020B0604020202020204" pitchFamily="34" charset="0"/>
                <a:hlinkClick r:id="rId3"/>
              </a:rPr>
              <a:t>drug</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coverage</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costs</a:t>
            </a:r>
            <a:r>
              <a:rPr lang="es-US" sz="800" dirty="0">
                <a:solidFill>
                  <a:prstClr val="black"/>
                </a:solidFill>
                <a:cs typeface="Arial" panose="020B0604020202020204" pitchFamily="34" charset="0"/>
                <a:hlinkClick r:id="rId3"/>
              </a:rPr>
              <a:t>-</a:t>
            </a:r>
            <a:r>
              <a:rPr lang="es-US" sz="800" dirty="0" err="1">
                <a:solidFill>
                  <a:prstClr val="black"/>
                </a:solidFill>
                <a:cs typeface="Arial" panose="020B0604020202020204" pitchFamily="34" charset="0"/>
                <a:hlinkClick r:id="rId3"/>
              </a:rPr>
              <a:t>in-the-coverage-gap</a:t>
            </a:r>
            <a:r>
              <a:rPr lang="es-US" sz="800" dirty="0">
                <a:solidFill>
                  <a:prstClr val="black"/>
                </a:solidFill>
                <a:cs typeface="Arial" panose="020B0604020202020204" pitchFamily="34" charset="0"/>
              </a:rPr>
              <a:t> para ver algunos ejemplos de que usted paga por medicamentos genéricos y de marca en el período sin cobertura.</a:t>
            </a:r>
          </a:p>
          <a:p>
            <a:pPr marL="118745" indent="-118745" defTabSz="966529">
              <a:spcAft>
                <a:spcPts val="600"/>
              </a:spcAft>
              <a:buFont typeface="Wingdings" panose="05000000000000000000" pitchFamily="2" charset="2"/>
              <a:buChar char="§"/>
              <a:defRPr/>
            </a:pPr>
            <a:r>
              <a:rPr lang="es-US" sz="800" dirty="0">
                <a:solidFill>
                  <a:prstClr val="black"/>
                </a:solidFill>
                <a:cs typeface="Arial" panose="020B0604020202020204" pitchFamily="34" charset="0"/>
              </a:rPr>
              <a:t>Si tiene un plan Medicare que ya incluye cobertura de medicamentos en el período sin cobertura, es posible que obtenga un descuento después de que la cobertura de su plan se haya aplicado al precio del medicamento. El descuento en medicamentos de marca se aplicará al monto restante que adeude. Si cree que ha alcanzado el período sin cobertura y no obtiene un descuento cuando paga su medicamento de marca, revise su próxima Explicación de Beneficios (EOB). Si el descuento no aparece en la EOB, comuníquese con su plan de medicamentos para asegurarse de que sus registros de recetas estén correctos y actualizados.</a:t>
            </a:r>
          </a:p>
          <a:p>
            <a:pPr marL="118745" indent="-118745" defTabSz="966529">
              <a:spcAft>
                <a:spcPts val="600"/>
              </a:spcAft>
              <a:buFont typeface="Wingdings" panose="05000000000000000000" pitchFamily="2" charset="2"/>
              <a:buChar char="§"/>
              <a:defRPr/>
            </a:pPr>
            <a:r>
              <a:rPr lang="es-US" sz="800" dirty="0">
                <a:solidFill>
                  <a:prstClr val="black"/>
                </a:solidFill>
                <a:cs typeface="Arial" panose="020B0604020202020204" pitchFamily="34" charset="0"/>
              </a:rPr>
              <a:t>Si su plan no acepta que se le debe un descuento, puede presentar una apelación. Visite </a:t>
            </a:r>
            <a:r>
              <a:rPr lang="es-US" sz="800" dirty="0">
                <a:solidFill>
                  <a:prstClr val="black"/>
                </a:solidFill>
                <a:cs typeface="Arial" panose="020B0604020202020204" pitchFamily="34" charset="0"/>
                <a:hlinkClick r:id="rId4"/>
              </a:rPr>
              <a:t>Medicare.gov/</a:t>
            </a:r>
            <a:r>
              <a:rPr lang="es-US" sz="800" dirty="0" err="1">
                <a:solidFill>
                  <a:prstClr val="black"/>
                </a:solidFill>
                <a:cs typeface="Arial" panose="020B0604020202020204" pitchFamily="34" charset="0"/>
                <a:hlinkClick r:id="rId4"/>
              </a:rPr>
              <a:t>claims</a:t>
            </a:r>
            <a:r>
              <a:rPr lang="es-US" sz="800" dirty="0">
                <a:solidFill>
                  <a:prstClr val="black"/>
                </a:solidFill>
                <a:cs typeface="Arial" panose="020B0604020202020204" pitchFamily="34" charset="0"/>
                <a:hlinkClick r:id="rId4"/>
              </a:rPr>
              <a:t>-appeals/</a:t>
            </a:r>
            <a:r>
              <a:rPr lang="es-US" sz="800" dirty="0" err="1">
                <a:solidFill>
                  <a:prstClr val="black"/>
                </a:solidFill>
                <a:cs typeface="Arial" panose="020B0604020202020204" pitchFamily="34" charset="0"/>
                <a:hlinkClick r:id="rId4"/>
              </a:rPr>
              <a:t>how</a:t>
            </a:r>
            <a:r>
              <a:rPr lang="es-US" sz="800" dirty="0">
                <a:solidFill>
                  <a:prstClr val="black"/>
                </a:solidFill>
                <a:cs typeface="Arial" panose="020B0604020202020204" pitchFamily="34" charset="0"/>
                <a:hlinkClick r:id="rId4"/>
              </a:rPr>
              <a:t>-do-i-file-</a:t>
            </a:r>
            <a:r>
              <a:rPr lang="es-US" sz="800" dirty="0" err="1">
                <a:solidFill>
                  <a:prstClr val="black"/>
                </a:solidFill>
                <a:cs typeface="Arial" panose="020B0604020202020204" pitchFamily="34" charset="0"/>
                <a:hlinkClick r:id="rId4"/>
              </a:rPr>
              <a:t>an</a:t>
            </a:r>
            <a:r>
              <a:rPr lang="es-US" sz="800" dirty="0">
                <a:solidFill>
                  <a:prstClr val="black"/>
                </a:solidFill>
                <a:cs typeface="Arial" panose="020B0604020202020204" pitchFamily="34" charset="0"/>
                <a:hlinkClick r:id="rId4"/>
              </a:rPr>
              <a:t>-appeal</a:t>
            </a:r>
            <a:r>
              <a:rPr lang="es-US" sz="800" dirty="0">
                <a:solidFill>
                  <a:prstClr val="black"/>
                </a:solidFill>
                <a:cs typeface="Arial" panose="020B0604020202020204" pitchFamily="34" charset="0"/>
              </a:rPr>
              <a:t>.</a:t>
            </a:r>
          </a:p>
          <a:p>
            <a:pPr marL="0" lvl="1" indent="0" defTabSz="966529">
              <a:spcBef>
                <a:spcPts val="634"/>
              </a:spcBef>
              <a:spcAft>
                <a:spcPts val="600"/>
              </a:spcAft>
              <a:buFont typeface="Wingdings" panose="05000000000000000000" pitchFamily="2" charset="2"/>
              <a:buNone/>
              <a:defRPr/>
            </a:pPr>
            <a:endParaRPr lang="en-US" sz="800" dirty="0"/>
          </a:p>
          <a:p>
            <a:pPr marL="0" indent="0">
              <a:spcAft>
                <a:spcPts val="600"/>
              </a:spcAft>
              <a:buNone/>
            </a:pPr>
            <a:endParaRPr lang="en-US" sz="800" dirty="0"/>
          </a:p>
        </p:txBody>
      </p:sp>
    </p:spTree>
    <p:extLst>
      <p:ext uri="{BB962C8B-B14F-4D97-AF65-F5344CB8AC3E}">
        <p14:creationId xmlns:p14="http://schemas.microsoft.com/office/powerpoint/2010/main" val="260766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10836" y="3582989"/>
            <a:ext cx="7051964" cy="5858724"/>
          </a:xfrm>
        </p:spPr>
        <p:txBody>
          <a:bodyPr/>
          <a:lstStyle/>
          <a:p>
            <a:pPr marL="0" marR="0" lvl="0" indent="0" algn="l" defTabSz="966529" rtl="0" eaLnBrk="1" fontAlgn="auto" latinLnBrk="0" hangingPunct="1">
              <a:spcBef>
                <a:spcPts val="300"/>
              </a:spcBef>
              <a:spcAft>
                <a:spcPts val="400"/>
              </a:spcAft>
              <a:buClrTx/>
              <a:buSzTx/>
              <a:buFont typeface="Wingdings" panose="05000000000000000000" pitchFamily="2" charset="2"/>
              <a:buNone/>
              <a:tabLst/>
              <a:defRPr/>
            </a:pPr>
            <a:r>
              <a:rPr lang="es-US" sz="900" b="1" i="0" u="none" strike="noStrike" dirty="0">
                <a:solidFill>
                  <a:srgbClr val="000000"/>
                </a:solidFill>
                <a:effectLst/>
                <a:cs typeface="Arial" panose="020B0604020202020204" pitchFamily="34" charset="0"/>
              </a:rPr>
              <a:t>Notas del presentador</a:t>
            </a:r>
            <a:r>
              <a:rPr lang="es-US" sz="900" b="0" i="0" dirty="0">
                <a:solidFill>
                  <a:srgbClr val="444444"/>
                </a:solidFill>
                <a:effectLst/>
                <a:cs typeface="Arial" panose="020B0604020202020204" pitchFamily="34" charset="0"/>
              </a:rPr>
              <a:t>​</a:t>
            </a:r>
          </a:p>
          <a:p>
            <a:pPr marL="118872" indent="-118872" defTabSz="966529">
              <a:spcBef>
                <a:spcPts val="0"/>
              </a:spcBef>
              <a:spcAft>
                <a:spcPts val="400"/>
              </a:spcAft>
              <a:buFont typeface="Wingdings" panose="05000000000000000000" pitchFamily="2" charset="2"/>
              <a:buChar char="§"/>
              <a:defRPr/>
            </a:pPr>
            <a:r>
              <a:rPr lang="es-US" sz="900" dirty="0">
                <a:solidFill>
                  <a:prstClr val="black"/>
                </a:solidFill>
                <a:cs typeface="Arial" panose="020B0604020202020204" pitchFamily="34" charset="0"/>
              </a:rPr>
              <a:t>Este es un ejemplo que muestra lo que pagaría cada año en un plan de medicamentos Medicare. No todos los planes tienen este mismo diseño. Los costos de su plan de medicamentos pueden variar. </a:t>
            </a:r>
          </a:p>
          <a:p>
            <a:pPr marL="118872" indent="-118872" defTabSz="966529">
              <a:spcBef>
                <a:spcPts val="300"/>
              </a:spcBef>
              <a:spcAft>
                <a:spcPts val="400"/>
              </a:spcAft>
              <a:defRPr/>
            </a:pPr>
            <a:r>
              <a:rPr lang="es-US" sz="900" dirty="0">
                <a:solidFill>
                  <a:prstClr val="black"/>
                </a:solidFill>
                <a:cs typeface="Arial" panose="020B0604020202020204" pitchFamily="34" charset="0"/>
              </a:rPr>
              <a:t>Prima mensual: la mayoría de los planes para medicamentos cobran una tarifa mensual que varía de un plan a otro. Usted paga esto además de la prima de la Parte B (si tiene Parte B). Si pertenece a un Plan Medicare </a:t>
            </a:r>
            <a:r>
              <a:rPr lang="es-US" sz="900" dirty="0" err="1">
                <a:solidFill>
                  <a:prstClr val="black"/>
                </a:solidFill>
                <a:cs typeface="Arial" panose="020B0604020202020204" pitchFamily="34" charset="0"/>
              </a:rPr>
              <a:t>Advantage</a:t>
            </a:r>
            <a:r>
              <a:rPr lang="es-US" sz="900" dirty="0">
                <a:solidFill>
                  <a:prstClr val="black"/>
                </a:solidFill>
                <a:cs typeface="Arial" panose="020B0604020202020204" pitchFamily="34" charset="0"/>
              </a:rPr>
              <a:t> con cobertura de medicamentos (MA-PD), la prima mensual del plan puede incluir un importe por cobertura de medicamentos. </a:t>
            </a:r>
            <a:r>
              <a:rPr lang="es-US" sz="900" dirty="0"/>
              <a:t>La IRA prevé la estabilización de las primas de la Parte D limitando los aumentos anuales de las primas básicas de los beneficiarios a un máximo de 6%. </a:t>
            </a:r>
          </a:p>
          <a:p>
            <a:pPr marL="118872" indent="-118872" defTabSz="966529">
              <a:spcBef>
                <a:spcPts val="300"/>
              </a:spcBef>
              <a:spcAft>
                <a:spcPts val="400"/>
              </a:spcAft>
              <a:buFont typeface="Wingdings" panose="05000000000000000000" pitchFamily="2" charset="2"/>
              <a:buChar char="§"/>
              <a:defRPr/>
            </a:pPr>
            <a:r>
              <a:rPr lang="es-US" sz="900" dirty="0">
                <a:solidFill>
                  <a:prstClr val="black"/>
                </a:solidFill>
                <a:cs typeface="Arial" panose="020B0604020202020204" pitchFamily="34" charset="0"/>
              </a:rPr>
              <a:t>Deducible anual (usted paga hasta $545 en 2024): es la cantidad que usted paga cada año por sus medicamentos antes de que su plan empiece a pagar. Los montos del deducible son diferentes para cada plan, pero los planes de medicamentos de Medicare no pueden tener un deducible de más de $545 en 2024. En 2024, la mayoría de los deducibles de los planes son menos que el máximo de $545 y algunos planes de medicamentos no tienen deducibles. </a:t>
            </a:r>
          </a:p>
          <a:p>
            <a:pPr marL="118872" indent="-118872" defTabSz="966529">
              <a:spcBef>
                <a:spcPts val="300"/>
              </a:spcBef>
              <a:spcAft>
                <a:spcPts val="400"/>
              </a:spcAft>
              <a:buFont typeface="Wingdings" panose="05000000000000000000" pitchFamily="2" charset="2"/>
              <a:buChar char="§"/>
              <a:defRPr/>
            </a:pPr>
            <a:r>
              <a:rPr lang="es-US" sz="900" dirty="0">
                <a:solidFill>
                  <a:prstClr val="black"/>
                </a:solidFill>
                <a:cs typeface="Arial" panose="020B0604020202020204" pitchFamily="34" charset="0"/>
              </a:rPr>
              <a:t>Etapa de cobertura inicial: los copagos o </a:t>
            </a:r>
            <a:r>
              <a:rPr lang="es-US" sz="900" dirty="0" err="1">
                <a:solidFill>
                  <a:prstClr val="black"/>
                </a:solidFill>
                <a:cs typeface="Arial" panose="020B0604020202020204" pitchFamily="34" charset="0"/>
              </a:rPr>
              <a:t>coseguro</a:t>
            </a:r>
            <a:r>
              <a:rPr lang="es-US" sz="900" dirty="0">
                <a:solidFill>
                  <a:prstClr val="black"/>
                </a:solidFill>
                <a:cs typeface="Arial" panose="020B0604020202020204" pitchFamily="34" charset="0"/>
              </a:rPr>
              <a:t> son los montos que paga por sus recetas cubiertas después de pagar el deducible (si el plan lo tiene). Usted paga su parte y el plan de medicamentos paga la suya por los medicamentos cubiertos.</a:t>
            </a:r>
          </a:p>
          <a:p>
            <a:pPr marL="118872" indent="-118872" defTabSz="966529">
              <a:spcBef>
                <a:spcPts val="300"/>
              </a:spcBef>
              <a:spcAft>
                <a:spcPts val="400"/>
              </a:spcAft>
              <a:buFont typeface="Wingdings" panose="05000000000000000000" pitchFamily="2" charset="2"/>
              <a:buChar char="§"/>
              <a:defRPr/>
            </a:pPr>
            <a:r>
              <a:rPr lang="es-US" sz="900" dirty="0">
                <a:solidFill>
                  <a:prstClr val="black"/>
                </a:solidFill>
                <a:cs typeface="Arial" panose="020B0604020202020204" pitchFamily="34" charset="0"/>
              </a:rPr>
              <a:t>Período sin cobertura: entrará en el período sin cobertura después de que usted y su plan de medicamentos hayan gastado cierta cantidad de dinero en medicamentos cubiertos ($5,030 en 2024). En 2024, una vez que ingrese al período sin cobertura, usted paga 25% del costo del plan por sus medicamentos de marca cubiertos y 25% del costo del plan por los medicamentos genéricos cubiertos (se puede incluir una tarifa de suministro) hasta que llegue al final del período sin cobertura. Ciertos costos cuentan para que logre salir del período sin cobertura, incluso su deducible anual, los </a:t>
            </a:r>
            <a:r>
              <a:rPr lang="es-US" sz="900" dirty="0" err="1">
                <a:solidFill>
                  <a:prstClr val="black"/>
                </a:solidFill>
                <a:cs typeface="Arial" panose="020B0604020202020204" pitchFamily="34" charset="0"/>
              </a:rPr>
              <a:t>coseguros</a:t>
            </a:r>
            <a:r>
              <a:rPr lang="es-US" sz="900" dirty="0">
                <a:solidFill>
                  <a:prstClr val="black"/>
                </a:solidFill>
                <a:cs typeface="Arial" panose="020B0604020202020204" pitchFamily="34" charset="0"/>
              </a:rPr>
              <a:t> y copagos, el descuento que le hacen sobre medicamentos de marca cubiertos en el período sin cobertura y lo que paga en dicho período. Sin embargo, la prima del plan de medicamentos, lo que usted paga por medicamentos que no están cubiertos, lo que el plan de medicamentos paga del costo del medicamento (5% en 2024 en medicamentos cubiertos de marca y 75% en medicamentos cubiertos genéricos mientras se encuentra en el período sin cobertura) y cualquier porción de la tarifa de suministro pagada por el plan no cuentan para que salir del período sin cobertura. </a:t>
            </a:r>
          </a:p>
          <a:p>
            <a:pPr marL="118872" indent="-118872" defTabSz="966529">
              <a:spcBef>
                <a:spcPts val="0"/>
              </a:spcBef>
              <a:spcAft>
                <a:spcPts val="400"/>
              </a:spcAft>
              <a:buFont typeface="Wingdings" panose="05000000000000000000" pitchFamily="2" charset="2"/>
              <a:buChar char="§"/>
              <a:defRPr/>
            </a:pPr>
            <a:r>
              <a:rPr lang="es-US" sz="900" dirty="0">
                <a:solidFill>
                  <a:prstClr val="black"/>
                </a:solidFill>
                <a:cs typeface="Arial" panose="020B0604020202020204" pitchFamily="34" charset="0"/>
              </a:rPr>
              <a:t>Cobertura catastrófica: una vez que alcance el límite de gastos de su bolsillo ($8,000 en 2024), saldrá del período sin cobertura y obtendrá automáticamente la cobertura catastrófica, en la que no pagará más por los medicamentos cubiertos de la Parte D durante el resto del año. </a:t>
            </a:r>
          </a:p>
          <a:p>
            <a:pPr marL="0" indent="0" defTabSz="966529">
              <a:spcBef>
                <a:spcPts val="0"/>
              </a:spcBef>
              <a:spcAft>
                <a:spcPts val="400"/>
              </a:spcAft>
              <a:buNone/>
              <a:defRPr/>
            </a:pPr>
            <a:r>
              <a:rPr lang="es-US" sz="900" b="1" dirty="0">
                <a:solidFill>
                  <a:prstClr val="black"/>
                </a:solidFill>
                <a:cs typeface="Arial" panose="020B0604020202020204" pitchFamily="34" charset="0"/>
              </a:rPr>
              <a:t>NOTA</a:t>
            </a:r>
            <a:r>
              <a:rPr lang="es-US" sz="900" dirty="0">
                <a:solidFill>
                  <a:prstClr val="black"/>
                </a:solidFill>
                <a:cs typeface="Arial" panose="020B0604020202020204" pitchFamily="34" charset="0"/>
              </a:rPr>
              <a:t>: Si recibe Ayuda Adicional, no tendrá algunos de estos costos.</a:t>
            </a:r>
          </a:p>
          <a:p>
            <a:pPr marL="0" indent="0" defTabSz="966529">
              <a:spcAft>
                <a:spcPts val="400"/>
              </a:spcAft>
              <a:buNone/>
              <a:defRPr/>
            </a:pPr>
            <a:r>
              <a:rPr lang="es-US" sz="900" dirty="0">
                <a:solidFill>
                  <a:prstClr val="black"/>
                </a:solidFill>
                <a:cs typeface="Arial" panose="020B0604020202020204" pitchFamily="34" charset="0"/>
              </a:rPr>
              <a:t>Acceda a un artículo de uso libre: </a:t>
            </a:r>
            <a:r>
              <a:rPr lang="es-US" sz="900" dirty="0">
                <a:solidFill>
                  <a:prstClr val="black"/>
                </a:solidFill>
                <a:cs typeface="Arial" panose="020B0604020202020204" pitchFamily="34" charset="0"/>
                <a:hlinkClick r:id="rId3"/>
              </a:rPr>
              <a:t>CMS.gov/files/</a:t>
            </a:r>
            <a:r>
              <a:rPr lang="es-US" sz="900" dirty="0" err="1">
                <a:solidFill>
                  <a:prstClr val="black"/>
                </a:solidFill>
                <a:cs typeface="Arial" panose="020B0604020202020204" pitchFamily="34" charset="0"/>
                <a:hlinkClick r:id="rId3"/>
              </a:rPr>
              <a:t>document</a:t>
            </a:r>
            <a:r>
              <a:rPr lang="es-US" sz="900" dirty="0">
                <a:solidFill>
                  <a:prstClr val="black"/>
                </a:solidFill>
                <a:cs typeface="Arial" panose="020B0604020202020204" pitchFamily="34" charset="0"/>
                <a:hlinkClick r:id="rId3"/>
              </a:rPr>
              <a:t>/lower-out-pocket-drug-costs-2024-and-2025-article.pdf</a:t>
            </a:r>
          </a:p>
          <a:p>
            <a:pPr marL="0" indent="0" defTabSz="966529">
              <a:spcBef>
                <a:spcPts val="0"/>
              </a:spcBef>
              <a:spcAft>
                <a:spcPts val="400"/>
              </a:spcAft>
              <a:buNone/>
              <a:defRPr/>
            </a:pPr>
            <a:r>
              <a:rPr lang="es-US" sz="900" dirty="0">
                <a:solidFill>
                  <a:prstClr val="black"/>
                </a:solidFill>
                <a:cs typeface="Arial" panose="020B0604020202020204" pitchFamily="34" charset="0"/>
              </a:rPr>
              <a:t>Visite el Buscador de Planes Medicare </a:t>
            </a:r>
            <a:r>
              <a:rPr lang="es-US" sz="900" dirty="0">
                <a:cs typeface="Arial" panose="020B0604020202020204" pitchFamily="34" charset="0"/>
                <a:hlinkClick r:id="rId4"/>
              </a:rPr>
              <a:t>Medicare.gov/plan-compare</a:t>
            </a:r>
            <a:r>
              <a:rPr lang="es-US" sz="900" dirty="0">
                <a:cs typeface="Arial" panose="020B0604020202020204" pitchFamily="34" charset="0"/>
              </a:rPr>
              <a:t>,</a:t>
            </a:r>
            <a:r>
              <a:rPr lang="es-US" sz="900" dirty="0">
                <a:solidFill>
                  <a:prstClr val="black"/>
                </a:solidFill>
                <a:cs typeface="Arial" panose="020B0604020202020204" pitchFamily="34" charset="0"/>
              </a:rPr>
              <a:t> para comparar el costo de los planes de su zona. Si desea obtener ayuda para comparar los costos de los planes, comuníquese con su Programa Estatal de Asistencia sobre Seguros de Salud (SHIP) en </a:t>
            </a:r>
            <a:r>
              <a:rPr lang="es-US" sz="900" dirty="0">
                <a:solidFill>
                  <a:prstClr val="black"/>
                </a:solidFill>
                <a:cs typeface="Arial" panose="020B0604020202020204" pitchFamily="34" charset="0"/>
                <a:hlinkClick r:id="rId5"/>
              </a:rPr>
              <a:t>shiphelp.org</a:t>
            </a:r>
            <a:r>
              <a:rPr lang="es-US" sz="900" dirty="0">
                <a:solidFill>
                  <a:prstClr val="black"/>
                </a:solidFill>
                <a:cs typeface="Arial" panose="020B0604020202020204" pitchFamily="34" charset="0"/>
              </a:rPr>
              <a:t>.</a:t>
            </a:r>
          </a:p>
          <a:p>
            <a:pPr marL="0" indent="0" defTabSz="966529">
              <a:spcBef>
                <a:spcPts val="634"/>
              </a:spcBef>
              <a:spcAft>
                <a:spcPts val="400"/>
              </a:spcAft>
              <a:buNone/>
              <a:defRPr/>
            </a:pPr>
            <a:r>
              <a:rPr lang="es-US" sz="900" dirty="0">
                <a:solidFill>
                  <a:prstClr val="black"/>
                </a:solidFill>
                <a:cs typeface="Arial" panose="020B0604020202020204" pitchFamily="34" charset="0"/>
              </a:rPr>
              <a:t>El Consejo Nacional sobre el Envejecimiento (NCOA) tiene una infografía para mostrar quién paga la cobertura de Medicare en 2024 en </a:t>
            </a:r>
            <a:r>
              <a:rPr lang="es-US" sz="900" dirty="0">
                <a:solidFill>
                  <a:prstClr val="black"/>
                </a:solidFill>
                <a:cs typeface="Arial" panose="020B0604020202020204" pitchFamily="34" charset="0"/>
                <a:hlinkClick r:id="rId6"/>
              </a:rPr>
              <a:t>ncoa.org/</a:t>
            </a:r>
            <a:r>
              <a:rPr lang="es-US" sz="900" dirty="0" err="1">
                <a:solidFill>
                  <a:prstClr val="black"/>
                </a:solidFill>
                <a:cs typeface="Arial" panose="020B0604020202020204" pitchFamily="34" charset="0"/>
                <a:hlinkClick r:id="rId6"/>
              </a:rPr>
              <a:t>article</a:t>
            </a:r>
            <a:r>
              <a:rPr lang="es-US" sz="900" dirty="0">
                <a:solidFill>
                  <a:prstClr val="black"/>
                </a:solidFill>
                <a:cs typeface="Arial" panose="020B0604020202020204" pitchFamily="34" charset="0"/>
                <a:hlinkClick r:id="rId6"/>
              </a:rPr>
              <a:t>/medicare-</a:t>
            </a:r>
            <a:r>
              <a:rPr lang="es-US" sz="900" dirty="0" err="1">
                <a:solidFill>
                  <a:prstClr val="black"/>
                </a:solidFill>
                <a:cs typeface="Arial" panose="020B0604020202020204" pitchFamily="34" charset="0"/>
                <a:hlinkClick r:id="rId6"/>
              </a:rPr>
              <a:t>part</a:t>
            </a:r>
            <a:r>
              <a:rPr lang="es-US" sz="900" dirty="0">
                <a:solidFill>
                  <a:prstClr val="black"/>
                </a:solidFill>
                <a:cs typeface="Arial" panose="020B0604020202020204" pitchFamily="34" charset="0"/>
                <a:hlinkClick r:id="rId6"/>
              </a:rPr>
              <a:t>-d-</a:t>
            </a:r>
            <a:r>
              <a:rPr lang="es-US" sz="900" dirty="0" err="1">
                <a:solidFill>
                  <a:prstClr val="black"/>
                </a:solidFill>
                <a:cs typeface="Arial" panose="020B0604020202020204" pitchFamily="34" charset="0"/>
                <a:hlinkClick r:id="rId6"/>
              </a:rPr>
              <a:t>cost</a:t>
            </a:r>
            <a:r>
              <a:rPr lang="es-US" sz="900" dirty="0">
                <a:solidFill>
                  <a:prstClr val="black"/>
                </a:solidFill>
                <a:cs typeface="Arial" panose="020B0604020202020204" pitchFamily="34" charset="0"/>
                <a:hlinkClick r:id="rId6"/>
              </a:rPr>
              <a:t>-</a:t>
            </a:r>
            <a:r>
              <a:rPr lang="es-US" sz="900" dirty="0" err="1">
                <a:solidFill>
                  <a:prstClr val="black"/>
                </a:solidFill>
                <a:cs typeface="Arial" panose="020B0604020202020204" pitchFamily="34" charset="0"/>
                <a:hlinkClick r:id="rId6"/>
              </a:rPr>
              <a:t>sharing</a:t>
            </a:r>
            <a:r>
              <a:rPr lang="es-US" sz="900" dirty="0">
                <a:solidFill>
                  <a:prstClr val="black"/>
                </a:solidFill>
                <a:cs typeface="Arial" panose="020B0604020202020204" pitchFamily="34" charset="0"/>
                <a:hlinkClick r:id="rId6"/>
              </a:rPr>
              <a:t>-chart</a:t>
            </a:r>
            <a:r>
              <a:rPr lang="es-US" sz="900" dirty="0">
                <a:solidFill>
                  <a:prstClr val="black"/>
                </a:solidFill>
                <a:cs typeface="Arial" panose="020B0604020202020204" pitchFamily="34" charset="0"/>
              </a:rPr>
              <a:t>.</a:t>
            </a:r>
          </a:p>
          <a:p>
            <a:pPr marL="0" indent="0" defTabSz="966529">
              <a:spcBef>
                <a:spcPts val="634"/>
              </a:spcBef>
              <a:spcAft>
                <a:spcPts val="400"/>
              </a:spcAft>
              <a:buNone/>
              <a:defRPr/>
            </a:pPr>
            <a:endParaRPr lang="en-US" sz="900" dirty="0">
              <a:cs typeface="Arial" panose="020B0604020202020204" pitchFamily="34" charset="0"/>
            </a:endParaRPr>
          </a:p>
          <a:p>
            <a:pPr marL="0" indent="0" defTabSz="966529">
              <a:spcBef>
                <a:spcPts val="634"/>
              </a:spcBef>
              <a:spcAft>
                <a:spcPts val="400"/>
              </a:spcAft>
              <a:buNone/>
              <a:defRPr/>
            </a:pPr>
            <a:endParaRPr lang="en-US" sz="900" dirty="0">
              <a:solidFill>
                <a:prstClr val="black"/>
              </a:solidFill>
            </a:endParaRPr>
          </a:p>
          <a:p>
            <a:pPr>
              <a:spcAft>
                <a:spcPts val="400"/>
              </a:spcAft>
            </a:pPr>
            <a:endParaRPr lang="en-US" sz="1100" dirty="0"/>
          </a:p>
        </p:txBody>
      </p:sp>
    </p:spTree>
    <p:extLst>
      <p:ext uri="{BB962C8B-B14F-4D97-AF65-F5344CB8AC3E}">
        <p14:creationId xmlns:p14="http://schemas.microsoft.com/office/powerpoint/2010/main" val="1138558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0145" y="3582988"/>
            <a:ext cx="6945746" cy="5865812"/>
          </a:xfrm>
        </p:spPr>
        <p:txBody>
          <a:bodyPr/>
          <a:lstStyle/>
          <a:p>
            <a:pPr marL="0" indent="0" defTabSz="693687">
              <a:buNone/>
              <a:defRPr/>
            </a:pPr>
            <a:r>
              <a:rPr lang="es-US" sz="1100" b="1" dirty="0"/>
              <a:t>Notas del presentador </a:t>
            </a:r>
          </a:p>
          <a:p>
            <a:pPr marL="0" indent="0">
              <a:buNone/>
            </a:pPr>
            <a:r>
              <a:rPr lang="es-US" sz="1100" b="1" dirty="0"/>
              <a:t>La Ley de Reducción de la Inflación (IRA) rediseña el beneficio de la Parte D y revisa sus parámetros para el año del plan 2025 de la siguiente manera: </a:t>
            </a:r>
          </a:p>
          <a:p>
            <a:pPr marL="90487" lvl="0" indent="0" defTabSz="924916">
              <a:spcAft>
                <a:spcPts val="600"/>
              </a:spcAft>
              <a:buNone/>
              <a:defRPr/>
            </a:pPr>
            <a:r>
              <a:rPr lang="es-US" sz="1100" dirty="0"/>
              <a:t>Las personas con cobertura de medicamentos recetados de Medicare se beneficiarán de un tope anual ($2,000 en 2025) sobre lo que pagan de su bolsillo por los medicamentos recetados. A partir de 2026, este límite aumentará anualmente en función de la tasa de inflación. Por lo tanto, 2025 es el único año en que el tope será exactamente de $2,000. Además, a partir de 2025 tendrán la opción de pagar los gastos de medicamentos recetados en cantidades mensuales repartidas a lo largo del año, en lugar de hacerlo de una sola vez (véase la siguiente diapositiva).</a:t>
            </a:r>
          </a:p>
          <a:p>
            <a:pPr marL="90487" lvl="0" indent="0" defTabSz="924916">
              <a:spcAft>
                <a:spcPts val="600"/>
              </a:spcAft>
              <a:buNone/>
              <a:defRPr/>
            </a:pPr>
            <a:r>
              <a:rPr lang="es-US" sz="1100" dirty="0">
                <a:solidFill>
                  <a:prstClr val="black"/>
                </a:solidFill>
                <a:cs typeface="Arial" panose="020B0604020202020204" pitchFamily="34" charset="0"/>
              </a:rPr>
              <a:t>El nuevo programa de descuentos obligará a los fabricantes de medicamentos a pagar descuentos en determinados medicamentos de marca y otros tipos de medicamentos denominados biológicos y biosimilares, tanto en la etapa de cobertura inicial como en la etapa catastrófica del beneficio de medicamentos recetados de Medicare. En general, los fabricantes deben ofrecer un descuento de 10% en la etapa inicial y de 20% en la etapa catastrófica.</a:t>
            </a:r>
          </a:p>
          <a:p>
            <a:pPr marL="0" indent="0" defTabSz="966529">
              <a:spcBef>
                <a:spcPts val="0"/>
              </a:spcBef>
              <a:spcAft>
                <a:spcPts val="600"/>
              </a:spcAft>
              <a:buNone/>
              <a:defRPr/>
            </a:pPr>
            <a:r>
              <a:rPr lang="es-US" sz="1100" b="1" dirty="0">
                <a:solidFill>
                  <a:prstClr val="black"/>
                </a:solidFill>
                <a:cs typeface="Arial" panose="020B0604020202020204" pitchFamily="34" charset="0"/>
              </a:rPr>
              <a:t>He aquí un ejemplo de lo que pagará la Srta. Smith en 2025. No todos los planes tienen este mismo diseño. Los costos de su plan de medicamentos pueden variar. </a:t>
            </a:r>
          </a:p>
          <a:p>
            <a:pPr marL="118872" indent="-118872" defTabSz="966529">
              <a:spcBef>
                <a:spcPts val="300"/>
              </a:spcBef>
              <a:spcAft>
                <a:spcPts val="600"/>
              </a:spcAft>
              <a:defRPr/>
            </a:pPr>
            <a:r>
              <a:rPr lang="es-US" sz="1100" dirty="0">
                <a:solidFill>
                  <a:prstClr val="black"/>
                </a:solidFill>
                <a:cs typeface="Arial" panose="020B0604020202020204" pitchFamily="34" charset="0"/>
              </a:rPr>
              <a:t>Prima mensual: la mayoría de los planes para medicamentos cobran una tarifa mensual que varía de un plan a otro. Usted paga esto además de la prima de la Parte B (si tiene Parte B). Si pertenece a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con cobertura de medicamentos (MA-PD), la prima mensual del plan puede incluir un importe por cobertura de medicamentos. </a:t>
            </a:r>
            <a:r>
              <a:rPr lang="es-US" sz="1100" dirty="0"/>
              <a:t>La IRA prevé la estabilización de las primas de la Parte D limitando los aumentos anuales de las primas básicas de los beneficiarios a un máximo de 6%.. </a:t>
            </a:r>
          </a:p>
          <a:p>
            <a:pPr marL="118872" indent="-118872" defTabSz="966529">
              <a:spcAft>
                <a:spcPts val="600"/>
              </a:spcAft>
              <a:buFont typeface="Wingdings" panose="05000000000000000000" pitchFamily="2" charset="2"/>
              <a:buChar char="§"/>
              <a:defRPr/>
            </a:pPr>
            <a:r>
              <a:rPr lang="es-US" sz="1100" dirty="0">
                <a:solidFill>
                  <a:prstClr val="black"/>
                </a:solidFill>
                <a:cs typeface="Arial" panose="020B0604020202020204" pitchFamily="34" charset="0"/>
              </a:rPr>
              <a:t>Deducible anual: es la cantidad que usted paga cada año por sus medicamentos antes de que su plan empiece a pagar. Los montos del deducible son diferentes en cada plan. El deducible máximo para el año del plan 2025 no se ha publicado todavía. Algunos planes de medicamentos no tienen deducible. </a:t>
            </a:r>
          </a:p>
          <a:p>
            <a:pPr marL="118872" indent="-118872" defTabSz="966529">
              <a:spcAft>
                <a:spcPts val="600"/>
              </a:spcAft>
              <a:buFont typeface="Wingdings" panose="05000000000000000000" pitchFamily="2" charset="2"/>
              <a:buChar char="§"/>
              <a:defRPr/>
            </a:pPr>
            <a:r>
              <a:rPr lang="es-US" sz="1100" dirty="0">
                <a:solidFill>
                  <a:prstClr val="black"/>
                </a:solidFill>
                <a:cs typeface="Arial" panose="020B0604020202020204" pitchFamily="34" charset="0"/>
              </a:rPr>
              <a:t>Etapa de cobertura inicial: los copagos o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son los montos que paga por sus recetas cubiertas después de pagar el deducible (si el plan lo tiene). Usted paga su parte y el plan de medicamentos paga la suya por los medicamentos cubiertos. Los fabricantes suelen pagar un descuento de 10%.</a:t>
            </a:r>
          </a:p>
          <a:p>
            <a:pPr marL="118872" indent="-118872" defTabSz="966529">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Cobertura catastrófica: una vez que alcance el límite de gastos de su bolsillo ($2,000 en 2025), no pagará más por los medicamentos cubiertos de la Parte D durante el resto del año. Los fabricantes suelen pagar un descuento de 20%.</a:t>
            </a:r>
          </a:p>
          <a:p>
            <a:pPr marL="0" indent="0" defTabSz="966529">
              <a:spcBef>
                <a:spcPts val="0"/>
              </a:spcBef>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Si recibe Ayuda Adicional, no deberá afrontar algunos de estos costos.</a:t>
            </a:r>
          </a:p>
          <a:p>
            <a:endParaRPr lang="en-US" sz="1100" dirty="0"/>
          </a:p>
          <a:p>
            <a:pPr marL="0" indent="0">
              <a:buNone/>
            </a:pPr>
            <a:endParaRPr lang="en-US" sz="1100" dirty="0"/>
          </a:p>
        </p:txBody>
      </p:sp>
    </p:spTree>
    <p:extLst>
      <p:ext uri="{BB962C8B-B14F-4D97-AF65-F5344CB8AC3E}">
        <p14:creationId xmlns:p14="http://schemas.microsoft.com/office/powerpoint/2010/main" val="251637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66256" y="3757507"/>
            <a:ext cx="6982690" cy="5684205"/>
          </a:xfrm>
        </p:spPr>
        <p:txBody>
          <a:bodyPr/>
          <a:lstStyle/>
          <a:p>
            <a:pPr marL="0" marR="0" lvl="0" indent="0" algn="l" defTabSz="966529" rtl="0" eaLnBrk="1" fontAlgn="auto" latinLnBrk="0" hangingPunct="1">
              <a:spcBef>
                <a:spcPts val="30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indent="0" defTabSz="966529">
              <a:spcBef>
                <a:spcPts val="634"/>
              </a:spcBef>
              <a:spcAft>
                <a:spcPts val="600"/>
              </a:spcAft>
              <a:buNone/>
              <a:defRPr/>
            </a:pPr>
            <a:r>
              <a:rPr lang="es-US" sz="1100" dirty="0"/>
              <a:t>A partir de 2025, la IRA exige que todos los planes de medicamentos de Medicare (planes de la Parte D de Medicare), incluidos tanto los planes independientes de medicamentos de Medicare como los planes Medicare </a:t>
            </a:r>
            <a:r>
              <a:rPr lang="es-US" sz="1100" dirty="0" err="1"/>
              <a:t>Advantage</a:t>
            </a:r>
            <a:r>
              <a:rPr lang="es-US" sz="1100" dirty="0"/>
              <a:t> con cobertura de medicamentos, ofrezcan a las personas inscritas en la Parte D la opción de pagar los gastos de bolsillo de los medicamentos recetados en forma de pagos mensuales limitados a un tope máximo en lugar de todo de una vez a la farmacia en virtud del Plan de Pago de Medicamentos Recetados de Medicare (MPPP). </a:t>
            </a:r>
          </a:p>
          <a:p>
            <a:pPr marL="0" indent="0" defTabSz="966529">
              <a:spcBef>
                <a:spcPts val="634"/>
              </a:spcBef>
              <a:spcAft>
                <a:spcPts val="600"/>
              </a:spcAft>
              <a:buNone/>
              <a:defRPr/>
            </a:pPr>
            <a:r>
              <a:rPr lang="es-US" sz="1100" dirty="0"/>
              <a:t>Los patrocinadores del plan de la Parte D deben incluir información sobre el MPPP en los materiales de comunicación de la Parte D actualmente requeridos, incluidos sus sitios web, en los envíos por correo de tarjetas de identificación de afiliados y en los avisos a los afiliados (por ejemplo, la Evidencia de Cobertura, el Aviso Anual de Cambio y los documentos de Explicación de Beneficios).</a:t>
            </a:r>
          </a:p>
          <a:p>
            <a:pPr marL="0" indent="0" defTabSz="966529">
              <a:spcBef>
                <a:spcPts val="634"/>
              </a:spcBef>
              <a:spcAft>
                <a:spcPts val="600"/>
              </a:spcAft>
              <a:buNone/>
              <a:defRPr/>
            </a:pPr>
            <a:r>
              <a:rPr lang="es-US" sz="1100" dirty="0"/>
              <a:t>Durante el período de inscripción abierta de Medicare (del 15 de octubre de 2024 al 7 de diciembre de 2024), los afiliados a la Parte D de Medicare podrán optar por el MPPP para el año del plan 2025. Los afiliados a la Parte D también tendrán la oportunidad de optar por este programa a lo largo del año.</a:t>
            </a:r>
          </a:p>
          <a:p>
            <a:pPr marL="0" indent="0" defTabSz="966529">
              <a:spcBef>
                <a:spcPts val="634"/>
              </a:spcBef>
              <a:spcAft>
                <a:spcPts val="600"/>
              </a:spcAft>
              <a:buNone/>
              <a:defRPr/>
            </a:pPr>
            <a:r>
              <a:rPr lang="es-US" sz="1100" dirty="0"/>
              <a:t>Los participantes en el programa pagarán $0 a la farmacia por los medicamentos cubiertos de la Parte D, y los patrocinadores del plan de la Parte D facturarán mensualmente a los participantes en el programa los costos compartidos en los que incurran mientras estén en el programa. El patrocinador de la Parte D pagará íntegramente a las farmacias de acuerdo con los requisitos de pronto pago de la Parte D. </a:t>
            </a:r>
          </a:p>
          <a:p>
            <a:pPr marL="0" indent="0" defTabSz="966529">
              <a:spcBef>
                <a:spcPts val="634"/>
              </a:spcBef>
              <a:spcAft>
                <a:spcPts val="600"/>
              </a:spcAft>
              <a:buNone/>
              <a:defRPr/>
            </a:pPr>
            <a:r>
              <a:rPr lang="es-US" sz="1100" dirty="0"/>
              <a:t>Los afiliados con costos compartidos elevados a principios del año del plan tienen más probabilidades de beneficiarse del MPPP.</a:t>
            </a:r>
          </a:p>
          <a:p>
            <a:pPr marL="0" indent="0" defTabSz="966529">
              <a:spcBef>
                <a:spcPts val="634"/>
              </a:spcBef>
              <a:spcAft>
                <a:spcPts val="600"/>
              </a:spcAft>
              <a:buNone/>
              <a:defRPr/>
            </a:pPr>
            <a:r>
              <a:rPr lang="es-US" sz="1100" dirty="0"/>
              <a:t>Los beneficiarios de Medicare que son elegibles para recibir Ayuda Adicional (a veces denominada “subsidio por bajos ingresos” o LIS) se beneficiarán más de la Ayuda Adicional que del MPPP.</a:t>
            </a:r>
          </a:p>
          <a:p>
            <a:pPr marL="0" indent="0" defTabSz="966529">
              <a:spcBef>
                <a:spcPts val="634"/>
              </a:spcBef>
              <a:spcAft>
                <a:spcPts val="600"/>
              </a:spcAft>
              <a:buNone/>
              <a:defRPr/>
            </a:pPr>
            <a:r>
              <a:rPr lang="es-US" sz="1100" dirty="0"/>
              <a:t>Para más información, visite: </a:t>
            </a:r>
            <a:r>
              <a:rPr lang="es-US" sz="1100" dirty="0">
                <a:cs typeface="Arial" panose="020B0604020202020204" pitchFamily="34" charset="0"/>
                <a:hlinkClick r:id="rId3"/>
              </a:rPr>
              <a:t>CMS.gov/files/</a:t>
            </a:r>
            <a:r>
              <a:rPr lang="es-US" sz="1100" dirty="0" err="1">
                <a:cs typeface="Arial" panose="020B0604020202020204" pitchFamily="34" charset="0"/>
                <a:hlinkClick r:id="rId3"/>
              </a:rPr>
              <a:t>document</a:t>
            </a:r>
            <a:r>
              <a:rPr lang="es-US" sz="1100" dirty="0">
                <a:cs typeface="Arial" panose="020B0604020202020204" pitchFamily="34" charset="0"/>
                <a:hlinkClick r:id="rId3"/>
              </a:rPr>
              <a:t>/fact-sheet-medicare-prescription-payment-plan-final-part-one-guidance.pdf</a:t>
            </a:r>
            <a:r>
              <a:rPr lang="es-US" sz="1100" dirty="0"/>
              <a:t>.</a:t>
            </a:r>
          </a:p>
        </p:txBody>
      </p:sp>
    </p:spTree>
    <p:extLst>
      <p:ext uri="{BB962C8B-B14F-4D97-AF65-F5344CB8AC3E}">
        <p14:creationId xmlns:p14="http://schemas.microsoft.com/office/powerpoint/2010/main" val="2751197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10835" y="3582988"/>
            <a:ext cx="7065819" cy="5676899"/>
          </a:xfrm>
        </p:spPr>
        <p:txBody>
          <a:bodyPr/>
          <a:lstStyle/>
          <a:p>
            <a:pPr marL="0" marR="0" lvl="0" indent="0" algn="l" defTabSz="966529" rtl="0" eaLnBrk="1" fontAlgn="auto" latinLnBrk="0" hangingPunct="1">
              <a:spcBef>
                <a:spcPts val="30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indent="0" defTabSz="966529">
              <a:spcAft>
                <a:spcPts val="600"/>
              </a:spcAft>
              <a:buNone/>
              <a:defRPr/>
            </a:pPr>
            <a:r>
              <a:rPr lang="es-US" sz="1100" dirty="0"/>
              <a:t>Ejemplo # 1: Un afiliado a la Parte D de Medicare se inscribe en el programa en enero; hace su primer surtido en febrero </a:t>
            </a:r>
          </a:p>
          <a:p>
            <a:pPr marL="0" indent="0" defTabSz="966529">
              <a:spcAft>
                <a:spcPts val="600"/>
              </a:spcAft>
              <a:buNone/>
              <a:defRPr/>
            </a:pPr>
            <a:r>
              <a:rPr lang="es-US" sz="1100" u="sng" dirty="0"/>
              <a:t>Cálculo del límite máximo mensual en el primer mes</a:t>
            </a:r>
            <a:r>
              <a:rPr lang="es-US" sz="1100" dirty="0"/>
              <a:t>: Este ejemplo muestra cómo se calcularía el límite máximo mensual para un afiliado (Juan) sin recetas surtidas en el primer mes en el programa. Juan se inscribe en el programa en enero de 2025. No surte ninguna receta durante ese mes. </a:t>
            </a:r>
          </a:p>
          <a:p>
            <a:pPr marL="0" indent="0" defTabSz="966529">
              <a:spcAft>
                <a:spcPts val="600"/>
              </a:spcAft>
              <a:buNone/>
              <a:defRPr/>
            </a:pPr>
            <a:r>
              <a:rPr lang="es-US" sz="1100" b="1" dirty="0">
                <a:cs typeface="Arial" panose="020B0604020202020204" pitchFamily="34" charset="0"/>
              </a:rPr>
              <a:t>Paso 1</a:t>
            </a:r>
            <a:r>
              <a:rPr lang="es-US" sz="1100" dirty="0"/>
              <a:t>: Determinar los gastos anteriores a la inscripción. Juan no ha tenido ningún gasto farmacéutico previo en 2025; por lo tanto, los gastos realizados previamente son $0. </a:t>
            </a:r>
          </a:p>
          <a:p>
            <a:pPr marL="0" indent="0" defTabSz="966529">
              <a:spcAft>
                <a:spcPts val="600"/>
              </a:spcAft>
              <a:buNone/>
              <a:defRPr/>
            </a:pPr>
            <a:r>
              <a:rPr lang="es-US" sz="1100" b="1" dirty="0">
                <a:cs typeface="Arial" panose="020B0604020202020204" pitchFamily="34" charset="0"/>
              </a:rPr>
              <a:t>Paso 2</a:t>
            </a:r>
            <a:r>
              <a:rPr lang="es-US" sz="1100" dirty="0"/>
              <a:t>: Calcular el límite máximo mensual para el primer mes en el que Juan se inscribió en el programa. El límite anual de gastos de bolsillo para 2025 es de $2,000. El mes es enero, por lo que los meses restantes del año del plan son igual a 12.  ($2,000 - $0)/12 = $166.67 </a:t>
            </a:r>
          </a:p>
          <a:p>
            <a:pPr marL="0" indent="0" defTabSz="966529">
              <a:spcAft>
                <a:spcPts val="600"/>
              </a:spcAft>
              <a:buNone/>
              <a:defRPr/>
            </a:pPr>
            <a:r>
              <a:rPr lang="es-US" sz="1100" dirty="0"/>
              <a:t>El plan facturará $0 en enero, ya que Juan no ha incurrido en ningún gasto. </a:t>
            </a:r>
          </a:p>
          <a:p>
            <a:pPr marL="0" indent="0" defTabSz="966529">
              <a:spcAft>
                <a:spcPts val="600"/>
              </a:spcAft>
              <a:buNone/>
              <a:defRPr/>
            </a:pPr>
            <a:r>
              <a:rPr lang="es-US" sz="1100" u="sng" dirty="0"/>
              <a:t>Cálculo del límite máximo mensual en los meses siguientes:</a:t>
            </a:r>
            <a:r>
              <a:rPr lang="es-US" sz="1100" dirty="0"/>
              <a:t> </a:t>
            </a:r>
            <a:r>
              <a:rPr lang="es-US" sz="1100" u="none" dirty="0"/>
              <a:t>Juan va a la farmacia en febrero para surtir un tratamiento de alto costo y corta duración.</a:t>
            </a:r>
            <a:r>
              <a:rPr lang="es-US" sz="1100" dirty="0"/>
              <a:t> </a:t>
            </a:r>
          </a:p>
          <a:p>
            <a:pPr marL="0" indent="0" defTabSz="966529">
              <a:spcAft>
                <a:spcPts val="600"/>
              </a:spcAft>
              <a:buNone/>
              <a:defRPr/>
            </a:pPr>
            <a:r>
              <a:rPr lang="es-US" sz="1100" b="1" dirty="0">
                <a:cs typeface="Arial" panose="020B0604020202020204" pitchFamily="34" charset="0"/>
              </a:rPr>
              <a:t>Paso 1</a:t>
            </a:r>
            <a:r>
              <a:rPr lang="es-US" sz="1100" dirty="0"/>
              <a:t>: </a:t>
            </a:r>
            <a:r>
              <a:rPr lang="es-US" sz="1100" u="none" dirty="0"/>
              <a:t>Determinar los gastos restantes adeudados.</a:t>
            </a:r>
            <a:r>
              <a:rPr lang="es-US" sz="1100" dirty="0"/>
              <a:t> </a:t>
            </a:r>
            <a:r>
              <a:rPr lang="es-US" sz="1100" u="none" dirty="0"/>
              <a:t>Juan incurrió en $0 en enero y se le facturaron $0.</a:t>
            </a:r>
            <a:r>
              <a:rPr lang="es-US" sz="1100" dirty="0"/>
              <a:t>  $0 - $0 = $0 </a:t>
            </a:r>
          </a:p>
          <a:p>
            <a:pPr marL="0" indent="0" defTabSz="966529">
              <a:spcAft>
                <a:spcPts val="600"/>
              </a:spcAft>
              <a:buNone/>
              <a:defRPr/>
            </a:pPr>
            <a:r>
              <a:rPr lang="es-US" sz="1100" b="1" dirty="0">
                <a:cs typeface="Arial" panose="020B0604020202020204" pitchFamily="34" charset="0"/>
              </a:rPr>
              <a:t>Paso 2</a:t>
            </a:r>
            <a:r>
              <a:rPr lang="es-US" sz="1100" dirty="0"/>
              <a:t>: </a:t>
            </a:r>
            <a:r>
              <a:rPr lang="es-US" sz="1100" u="none" dirty="0"/>
              <a:t>Determinar los gastos de bolsillo adicionales realizados.</a:t>
            </a:r>
            <a:r>
              <a:rPr lang="es-US" sz="1100" dirty="0"/>
              <a:t> </a:t>
            </a:r>
            <a:r>
              <a:rPr lang="es-US" sz="1100" u="none" dirty="0"/>
              <a:t>Juan surte una sola receta con un gasto de bolsillo de $1,030.37.</a:t>
            </a:r>
            <a:r>
              <a:rPr lang="es-US" sz="1100" dirty="0"/>
              <a:t> </a:t>
            </a:r>
            <a:r>
              <a:rPr lang="es-US" sz="1100" u="none" dirty="0"/>
              <a:t>Gastos de bolsillo adicionales realizados = $1,030.37.</a:t>
            </a:r>
            <a:r>
              <a:rPr lang="es-US" sz="1100" dirty="0"/>
              <a:t> </a:t>
            </a:r>
          </a:p>
          <a:p>
            <a:pPr marL="0" indent="0" defTabSz="966529">
              <a:spcAft>
                <a:spcPts val="600"/>
              </a:spcAft>
              <a:buNone/>
              <a:defRPr/>
            </a:pPr>
            <a:r>
              <a:rPr lang="es-US" sz="1100" b="1" dirty="0"/>
              <a:t>Paso 3:</a:t>
            </a:r>
            <a:r>
              <a:rPr lang="es-US" sz="1100" dirty="0"/>
              <a:t> </a:t>
            </a:r>
            <a:r>
              <a:rPr lang="es-US" sz="1100" u="none" dirty="0"/>
              <a:t>Calcular el límite máximo mensual para el mes siguiente.</a:t>
            </a:r>
            <a:r>
              <a:rPr lang="es-US" sz="1100" dirty="0"/>
              <a:t> El mes es febrero, por lo que los meses restantes del año del plan son igual a 11.  ($0 + $1,030.37)/11 = $93.67 El cálculo del límite máximo mensual en los meses siguientes, descrito anteriormente, se repite para cada mes restante del año del plan y cambiará si el afiliado realiza gastos de bolsillo adicionales. Si Juan siguiera sin tener nuevos gastos cubiertos de medicamentos recetados de la Parte D, su límite mensual máximo sería de $93.67 para todos los meses que quedan del año del plan, como se muestra en la diapositiva. </a:t>
            </a:r>
          </a:p>
          <a:p>
            <a:pPr marL="0" indent="0" defTabSz="966529">
              <a:spcAft>
                <a:spcPts val="600"/>
              </a:spcAft>
              <a:buNone/>
              <a:defRPr/>
            </a:pPr>
            <a:r>
              <a:rPr lang="es-US" sz="1100" dirty="0"/>
              <a:t>El ejemplo que se muestra en la diapositiva es solo uno del Memorando Técnico publicado en julio de 2023: </a:t>
            </a:r>
            <a:r>
              <a:rPr lang="es-US" sz="1100" dirty="0">
                <a:cs typeface="Arial" panose="020B0604020202020204" pitchFamily="34" charset="0"/>
                <a:hlinkClick r:id="rId3"/>
              </a:rPr>
              <a:t>CMS.gov/files/</a:t>
            </a:r>
            <a:r>
              <a:rPr lang="es-US" sz="1100" dirty="0" err="1">
                <a:cs typeface="Arial" panose="020B0604020202020204" pitchFamily="34" charset="0"/>
                <a:hlinkClick r:id="rId3"/>
              </a:rPr>
              <a:t>document</a:t>
            </a:r>
            <a:r>
              <a:rPr lang="es-US" sz="1100" dirty="0">
                <a:cs typeface="Arial" panose="020B0604020202020204" pitchFamily="34" charset="0"/>
                <a:hlinkClick r:id="rId3"/>
              </a:rPr>
              <a:t>/monthly-cap-cost-sharing-technical-memo-july-2023.pdf</a:t>
            </a:r>
            <a:r>
              <a:rPr lang="es-US" sz="1100" dirty="0"/>
              <a:t>.</a:t>
            </a:r>
          </a:p>
          <a:p>
            <a:pPr marL="0" indent="0" defTabSz="966529">
              <a:spcAft>
                <a:spcPts val="600"/>
              </a:spcAft>
              <a:buNone/>
              <a:defRPr/>
            </a:pPr>
            <a:r>
              <a:rPr lang="es-US" sz="1100" dirty="0"/>
              <a:t>Para obtener más información, visite: </a:t>
            </a:r>
            <a:r>
              <a:rPr lang="es-US" sz="1100" dirty="0">
                <a:cs typeface="Arial" panose="020B0604020202020204" pitchFamily="34" charset="0"/>
                <a:hlinkClick r:id="rId4"/>
              </a:rPr>
              <a:t>CMS.gov/</a:t>
            </a:r>
            <a:r>
              <a:rPr lang="es-US" sz="1100" dirty="0" err="1">
                <a:cs typeface="Arial" panose="020B0604020202020204" pitchFamily="34" charset="0"/>
                <a:hlinkClick r:id="rId4"/>
              </a:rPr>
              <a:t>inflation</a:t>
            </a:r>
            <a:r>
              <a:rPr lang="es-US" sz="1100" dirty="0">
                <a:cs typeface="Arial" panose="020B0604020202020204" pitchFamily="34" charset="0"/>
                <a:hlinkClick r:id="rId4"/>
              </a:rPr>
              <a:t>-</a:t>
            </a:r>
            <a:r>
              <a:rPr lang="es-US" sz="1100" dirty="0" err="1">
                <a:cs typeface="Arial" panose="020B0604020202020204" pitchFamily="34" charset="0"/>
                <a:hlinkClick r:id="rId4"/>
              </a:rPr>
              <a:t>reduction</a:t>
            </a:r>
            <a:r>
              <a:rPr lang="es-US" sz="1100" dirty="0">
                <a:cs typeface="Arial" panose="020B0604020202020204" pitchFamily="34" charset="0"/>
                <a:hlinkClick r:id="rId4"/>
              </a:rPr>
              <a:t>-</a:t>
            </a:r>
            <a:r>
              <a:rPr lang="es-US" sz="1100" dirty="0" err="1">
                <a:cs typeface="Arial" panose="020B0604020202020204" pitchFamily="34" charset="0"/>
                <a:hlinkClick r:id="rId4"/>
              </a:rPr>
              <a:t>act</a:t>
            </a:r>
            <a:r>
              <a:rPr lang="es-US" sz="1100" dirty="0">
                <a:cs typeface="Arial" panose="020B0604020202020204" pitchFamily="34" charset="0"/>
                <a:hlinkClick r:id="rId4"/>
              </a:rPr>
              <a:t>-and-medicare/</a:t>
            </a:r>
            <a:r>
              <a:rPr lang="es-US" sz="1100" dirty="0" err="1">
                <a:cs typeface="Arial" panose="020B0604020202020204" pitchFamily="34" charset="0"/>
                <a:hlinkClick r:id="rId4"/>
              </a:rPr>
              <a:t>part</a:t>
            </a:r>
            <a:r>
              <a:rPr lang="es-US" sz="1100" dirty="0">
                <a:cs typeface="Arial" panose="020B0604020202020204" pitchFamily="34" charset="0"/>
                <a:hlinkClick r:id="rId4"/>
              </a:rPr>
              <a:t>-d-</a:t>
            </a:r>
            <a:r>
              <a:rPr lang="es-US" sz="1100" dirty="0" err="1">
                <a:cs typeface="Arial" panose="020B0604020202020204" pitchFamily="34" charset="0"/>
                <a:hlinkClick r:id="rId4"/>
              </a:rPr>
              <a:t>improvements</a:t>
            </a:r>
            <a:r>
              <a:rPr lang="es-US" sz="1100" dirty="0">
                <a:cs typeface="Arial" panose="020B0604020202020204" pitchFamily="34" charset="0"/>
                <a:hlinkClick r:id="rId4"/>
              </a:rPr>
              <a:t>/medicare-</a:t>
            </a:r>
            <a:r>
              <a:rPr lang="es-US" sz="1100" dirty="0" err="1">
                <a:cs typeface="Arial" panose="020B0604020202020204" pitchFamily="34" charset="0"/>
                <a:hlinkClick r:id="rId4"/>
              </a:rPr>
              <a:t>prescription</a:t>
            </a:r>
            <a:r>
              <a:rPr lang="es-US" sz="1100" dirty="0">
                <a:cs typeface="Arial" panose="020B0604020202020204" pitchFamily="34" charset="0"/>
                <a:hlinkClick r:id="rId4"/>
              </a:rPr>
              <a:t>-</a:t>
            </a:r>
            <a:r>
              <a:rPr lang="es-US" sz="1100" dirty="0" err="1">
                <a:cs typeface="Arial" panose="020B0604020202020204" pitchFamily="34" charset="0"/>
                <a:hlinkClick r:id="rId4"/>
              </a:rPr>
              <a:t>payment</a:t>
            </a:r>
            <a:r>
              <a:rPr lang="es-US" sz="1100" dirty="0">
                <a:cs typeface="Arial" panose="020B0604020202020204" pitchFamily="34" charset="0"/>
                <a:hlinkClick r:id="rId4"/>
              </a:rPr>
              <a:t>-plan</a:t>
            </a:r>
            <a:r>
              <a:rPr lang="es-US" sz="1100" dirty="0"/>
              <a:t>.</a:t>
            </a:r>
          </a:p>
        </p:txBody>
      </p:sp>
    </p:spTree>
    <p:extLst>
      <p:ext uri="{BB962C8B-B14F-4D97-AF65-F5344CB8AC3E}">
        <p14:creationId xmlns:p14="http://schemas.microsoft.com/office/powerpoint/2010/main" val="2665135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96982" y="3582987"/>
            <a:ext cx="7218218" cy="5838103"/>
          </a:xfrm>
        </p:spPr>
        <p:txBody>
          <a:bodyPr/>
          <a:lstStyle/>
          <a:p>
            <a:pPr marL="0" marR="0" lvl="0" indent="0" algn="l" defTabSz="966529" rtl="0" eaLnBrk="1" fontAlgn="auto" latinLnBrk="0" hangingPunct="1">
              <a:spcBef>
                <a:spcPts val="300"/>
              </a:spcBef>
              <a:spcAft>
                <a:spcPts val="4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indent="0" defTabSz="966529">
              <a:spcBef>
                <a:spcPts val="634"/>
              </a:spcBef>
              <a:spcAft>
                <a:spcPts val="400"/>
              </a:spcAft>
              <a:buNone/>
              <a:defRPr/>
            </a:pPr>
            <a:r>
              <a:rPr lang="es-US" sz="1100" u="sng" dirty="0">
                <a:cs typeface="Arial" panose="020B0604020202020204" pitchFamily="34" charset="0"/>
              </a:rPr>
              <a:t>Cálculo del límite máximo mensual en el primer mes</a:t>
            </a:r>
            <a:r>
              <a:rPr lang="es-US" sz="1100" dirty="0">
                <a:cs typeface="Arial" panose="020B0604020202020204" pitchFamily="34" charset="0"/>
              </a:rPr>
              <a:t>: Este ejemplo muestra cómo se calcularía el límite mensual máximo para un afiliado que recibe Ayuda Adicional. Carmen ya ha optado por el MPPP. Recibe Ayuda Adicional y no tiene cobertura adicional de medicamentos recetados a través de terceros. En enero de 2025 va a la farmacia a comprar cuatro medicamentos genéricos con copagos de $4.50* cada uno (*los importes de los copagos de Ayuda Adicional pueden cambiar cada año y ser diferentes en el año CY 2025) o $18.00 en total. Como se trata de medicamentos genéricos de bajo costo, no alcanzará el umbral anual de gastos de bolsillo en 2025.  </a:t>
            </a:r>
          </a:p>
          <a:p>
            <a:pPr marL="0" indent="0" defTabSz="966529">
              <a:spcBef>
                <a:spcPts val="634"/>
              </a:spcBef>
              <a:spcAft>
                <a:spcPts val="400"/>
              </a:spcAft>
              <a:buNone/>
              <a:defRPr/>
            </a:pPr>
            <a:r>
              <a:rPr lang="es-US" sz="1100" b="1" dirty="0">
                <a:cs typeface="Arial" panose="020B0604020202020204" pitchFamily="34" charset="0"/>
              </a:rPr>
              <a:t>Paso 1</a:t>
            </a:r>
            <a:r>
              <a:rPr lang="es-US" sz="1100" dirty="0">
                <a:cs typeface="Arial" panose="020B0604020202020204" pitchFamily="34" charset="0"/>
              </a:rPr>
              <a:t>: Determinar los gastos realizados anteriores. Carmen no ha tenido gastos de farmacia previos en enero de 2025; el Acumulador de </a:t>
            </a:r>
            <a:r>
              <a:rPr lang="es-US" sz="1100" dirty="0" err="1">
                <a:cs typeface="Arial" panose="020B0604020202020204" pitchFamily="34" charset="0"/>
              </a:rPr>
              <a:t>TrOOP</a:t>
            </a:r>
            <a:r>
              <a:rPr lang="es-US" sz="1100" dirty="0">
                <a:cs typeface="Arial" panose="020B0604020202020204" pitchFamily="34" charset="0"/>
              </a:rPr>
              <a:t> es $0.  </a:t>
            </a:r>
          </a:p>
          <a:p>
            <a:pPr marL="0" indent="0" defTabSz="966529">
              <a:spcBef>
                <a:spcPts val="634"/>
              </a:spcBef>
              <a:spcAft>
                <a:spcPts val="400"/>
              </a:spcAft>
              <a:buNone/>
              <a:defRPr/>
            </a:pPr>
            <a:r>
              <a:rPr lang="es-US" sz="1100" b="1" dirty="0">
                <a:cs typeface="Arial" panose="020B0604020202020204" pitchFamily="34" charset="0"/>
              </a:rPr>
              <a:t>Paso 2</a:t>
            </a:r>
            <a:r>
              <a:rPr lang="es-US" sz="1100" dirty="0">
                <a:cs typeface="Arial" panose="020B0604020202020204" pitchFamily="34" charset="0"/>
              </a:rPr>
              <a:t>: Calcular el límite mensual máximo para el primer mes en que la elección del MPPP sea efectiva para Carmen. El límite anual de gastos de bolsillo para 2025 es de $2,000. El mes es enero; los meses restantes del año del plan son 12 (incluido enero).   ($2,000 - $0)/12 = $166.67  El plan facturará $18.00 por el mes de enero, ya que el monto de OOP realizados es inferior al límite. </a:t>
            </a:r>
          </a:p>
          <a:p>
            <a:pPr marL="0" indent="0" defTabSz="966529">
              <a:spcBef>
                <a:spcPts val="634"/>
              </a:spcBef>
              <a:spcAft>
                <a:spcPts val="400"/>
              </a:spcAft>
              <a:buNone/>
              <a:defRPr/>
            </a:pPr>
            <a:r>
              <a:rPr lang="es-US" sz="1100" u="sng" dirty="0">
                <a:cs typeface="Arial" panose="020B0604020202020204" pitchFamily="34" charset="0"/>
              </a:rPr>
              <a:t>Cálculo del límite máximo mensual en los meses siguientes:</a:t>
            </a:r>
            <a:r>
              <a:rPr lang="es-US" sz="1100" dirty="0">
                <a:cs typeface="Arial" panose="020B0604020202020204" pitchFamily="34" charset="0"/>
              </a:rPr>
              <a:t> Carmen surte las cuatro recetas existentes en febrero.  </a:t>
            </a:r>
          </a:p>
          <a:p>
            <a:pPr marL="0" indent="0" defTabSz="966529">
              <a:spcBef>
                <a:spcPts val="634"/>
              </a:spcBef>
              <a:spcAft>
                <a:spcPts val="400"/>
              </a:spcAft>
              <a:buNone/>
              <a:defRPr/>
            </a:pPr>
            <a:r>
              <a:rPr lang="es-US" sz="1100" b="1" dirty="0">
                <a:cs typeface="Arial" panose="020B0604020202020204" pitchFamily="34" charset="0"/>
              </a:rPr>
              <a:t>Paso 1</a:t>
            </a:r>
            <a:r>
              <a:rPr lang="es-US" sz="1100" dirty="0">
                <a:cs typeface="Arial" panose="020B0604020202020204" pitchFamily="34" charset="0"/>
              </a:rPr>
              <a:t>: </a:t>
            </a:r>
            <a:r>
              <a:rPr lang="es-US" sz="1100" u="none" dirty="0">
                <a:cs typeface="Arial" panose="020B0604020202020204" pitchFamily="34" charset="0"/>
              </a:rPr>
              <a:t>Determinar los gastos restantes adeudados.</a:t>
            </a:r>
            <a:r>
              <a:rPr lang="es-US" sz="1100" dirty="0">
                <a:cs typeface="Arial" panose="020B0604020202020204" pitchFamily="34" charset="0"/>
              </a:rPr>
              <a:t> Carmen gastó</a:t>
            </a:r>
            <a:r>
              <a:rPr lang="es-US" sz="1100" u="none" dirty="0">
                <a:cs typeface="Arial" panose="020B0604020202020204" pitchFamily="34" charset="0"/>
              </a:rPr>
              <a:t> $18.00 en enero y se le facturaron $18.00.</a:t>
            </a:r>
            <a:r>
              <a:rPr lang="es-US" sz="1100" dirty="0">
                <a:cs typeface="Arial" panose="020B0604020202020204" pitchFamily="34" charset="0"/>
              </a:rPr>
              <a:t>   $18.00 - $18.00 = $0  </a:t>
            </a:r>
          </a:p>
          <a:p>
            <a:pPr marL="0" indent="0" defTabSz="966529">
              <a:spcBef>
                <a:spcPts val="634"/>
              </a:spcBef>
              <a:spcAft>
                <a:spcPts val="400"/>
              </a:spcAft>
              <a:buNone/>
              <a:defRPr/>
            </a:pPr>
            <a:r>
              <a:rPr lang="es-US" sz="1100" b="1" dirty="0">
                <a:cs typeface="Arial" panose="020B0604020202020204" pitchFamily="34" charset="0"/>
              </a:rPr>
              <a:t>Paso 2</a:t>
            </a:r>
            <a:r>
              <a:rPr lang="es-US" sz="1100" dirty="0">
                <a:cs typeface="Arial" panose="020B0604020202020204" pitchFamily="34" charset="0"/>
              </a:rPr>
              <a:t>: Determinar los gastos adicionales de bolsillo (OOP) que realizó Carmen. Ella surte cuatro recetas con copagos de $4.50 cada una, para un total de costos compartidos de OOP de $18.00. Gastos OOP adicionales en que incurre = $18.00.  </a:t>
            </a:r>
          </a:p>
          <a:p>
            <a:pPr marL="0" indent="0" defTabSz="966529">
              <a:spcBef>
                <a:spcPts val="634"/>
              </a:spcBef>
              <a:spcAft>
                <a:spcPts val="400"/>
              </a:spcAft>
              <a:buNone/>
              <a:defRPr/>
            </a:pPr>
            <a:r>
              <a:rPr lang="es-US" sz="1100" b="1" dirty="0">
                <a:cs typeface="Arial" panose="020B0604020202020204" pitchFamily="34" charset="0"/>
              </a:rPr>
              <a:t>Paso 3</a:t>
            </a:r>
            <a:r>
              <a:rPr lang="es-US" sz="1100" dirty="0">
                <a:cs typeface="Arial" panose="020B0604020202020204" pitchFamily="34" charset="0"/>
              </a:rPr>
              <a:t>: </a:t>
            </a:r>
            <a:r>
              <a:rPr lang="es-US" sz="1100" u="none" dirty="0">
                <a:cs typeface="Arial" panose="020B0604020202020204" pitchFamily="34" charset="0"/>
              </a:rPr>
              <a:t>Calcular el límite máximo mensual para el mes siguiente.</a:t>
            </a:r>
            <a:r>
              <a:rPr lang="es-US" sz="1100" dirty="0">
                <a:cs typeface="Arial" panose="020B0604020202020204" pitchFamily="34" charset="0"/>
              </a:rPr>
              <a:t> El mes es febrero; los meses restantes del año del plan son 11 (incluido febrero).  ($0 + $18.00)/11 = $1.64  Si Carmen sigue teniendo derecho a recibir Ayuda Adicional y continúa surtiendo sus cuatro recetas cada mes durante el resto del año, su límite máximo mensual se actualizaría como se muestra en la diapositiva. </a:t>
            </a:r>
          </a:p>
          <a:p>
            <a:pPr marL="0" indent="0" defTabSz="966529">
              <a:spcBef>
                <a:spcPts val="634"/>
              </a:spcBef>
              <a:spcAft>
                <a:spcPts val="400"/>
              </a:spcAft>
              <a:buNone/>
              <a:defRPr/>
            </a:pPr>
            <a:r>
              <a:rPr lang="es-US" sz="1100" dirty="0">
                <a:cs typeface="Arial" panose="020B0604020202020204" pitchFamily="34" charset="0"/>
              </a:rPr>
              <a:t>El ejemplo que se muestra en la diapositiva es solo uno de la Guía de la Parte 1 publicada en febrero de 2024: </a:t>
            </a:r>
            <a:r>
              <a:rPr lang="es-US" sz="1100" dirty="0">
                <a:cs typeface="Arial" panose="020B0604020202020204" pitchFamily="34" charset="0"/>
                <a:hlinkClick r:id="rId3"/>
              </a:rPr>
              <a:t>CMS.gov/files/</a:t>
            </a:r>
            <a:r>
              <a:rPr lang="es-US" sz="1100" dirty="0" err="1">
                <a:cs typeface="Arial" panose="020B0604020202020204" pitchFamily="34" charset="0"/>
                <a:hlinkClick r:id="rId3"/>
              </a:rPr>
              <a:t>document</a:t>
            </a:r>
            <a:r>
              <a:rPr lang="es-US" sz="1100" dirty="0">
                <a:cs typeface="Arial" panose="020B0604020202020204" pitchFamily="34" charset="0"/>
                <a:hlinkClick r:id="rId3"/>
              </a:rPr>
              <a:t>/medicare-prescription-payment-plan-final-part-one-guidance.pdf</a:t>
            </a:r>
            <a:r>
              <a:rPr lang="es-US" sz="1100" dirty="0">
                <a:cs typeface="Arial" panose="020B0604020202020204" pitchFamily="34" charset="0"/>
              </a:rPr>
              <a:t>.</a:t>
            </a:r>
          </a:p>
          <a:p>
            <a:pPr marL="0" indent="0" defTabSz="966529">
              <a:spcBef>
                <a:spcPts val="634"/>
              </a:spcBef>
              <a:spcAft>
                <a:spcPts val="400"/>
              </a:spcAft>
              <a:buNone/>
              <a:defRPr/>
            </a:pPr>
            <a:r>
              <a:rPr lang="es-US" sz="1100" dirty="0">
                <a:cs typeface="Arial" panose="020B0604020202020204" pitchFamily="34" charset="0"/>
              </a:rPr>
              <a:t>Para obtener más información, visite: </a:t>
            </a:r>
            <a:r>
              <a:rPr lang="es-US" sz="1100" dirty="0">
                <a:cs typeface="Arial" panose="020B0604020202020204" pitchFamily="34" charset="0"/>
                <a:hlinkClick r:id="rId4"/>
              </a:rPr>
              <a:t>CMS.gov/</a:t>
            </a:r>
            <a:r>
              <a:rPr lang="es-US" sz="1100" dirty="0" err="1">
                <a:cs typeface="Arial" panose="020B0604020202020204" pitchFamily="34" charset="0"/>
                <a:hlinkClick r:id="rId4"/>
              </a:rPr>
              <a:t>inflation</a:t>
            </a:r>
            <a:r>
              <a:rPr lang="es-US" sz="1100" dirty="0">
                <a:cs typeface="Arial" panose="020B0604020202020204" pitchFamily="34" charset="0"/>
                <a:hlinkClick r:id="rId4"/>
              </a:rPr>
              <a:t>-</a:t>
            </a:r>
            <a:r>
              <a:rPr lang="es-US" sz="1100" dirty="0" err="1">
                <a:cs typeface="Arial" panose="020B0604020202020204" pitchFamily="34" charset="0"/>
                <a:hlinkClick r:id="rId4"/>
              </a:rPr>
              <a:t>reduction</a:t>
            </a:r>
            <a:r>
              <a:rPr lang="es-US" sz="1100" dirty="0">
                <a:cs typeface="Arial" panose="020B0604020202020204" pitchFamily="34" charset="0"/>
                <a:hlinkClick r:id="rId4"/>
              </a:rPr>
              <a:t>-</a:t>
            </a:r>
            <a:r>
              <a:rPr lang="es-US" sz="1100" dirty="0" err="1">
                <a:cs typeface="Arial" panose="020B0604020202020204" pitchFamily="34" charset="0"/>
                <a:hlinkClick r:id="rId4"/>
              </a:rPr>
              <a:t>act</a:t>
            </a:r>
            <a:r>
              <a:rPr lang="es-US" sz="1100" dirty="0">
                <a:cs typeface="Arial" panose="020B0604020202020204" pitchFamily="34" charset="0"/>
                <a:hlinkClick r:id="rId4"/>
              </a:rPr>
              <a:t>-and-medicare/</a:t>
            </a:r>
            <a:r>
              <a:rPr lang="es-US" sz="1100" dirty="0" err="1">
                <a:cs typeface="Arial" panose="020B0604020202020204" pitchFamily="34" charset="0"/>
                <a:hlinkClick r:id="rId4"/>
              </a:rPr>
              <a:t>part</a:t>
            </a:r>
            <a:r>
              <a:rPr lang="es-US" sz="1100" dirty="0">
                <a:cs typeface="Arial" panose="020B0604020202020204" pitchFamily="34" charset="0"/>
                <a:hlinkClick r:id="rId4"/>
              </a:rPr>
              <a:t>-d-</a:t>
            </a:r>
            <a:r>
              <a:rPr lang="es-US" sz="1100" dirty="0" err="1">
                <a:cs typeface="Arial" panose="020B0604020202020204" pitchFamily="34" charset="0"/>
                <a:hlinkClick r:id="rId4"/>
              </a:rPr>
              <a:t>improvements</a:t>
            </a:r>
            <a:r>
              <a:rPr lang="es-US" sz="1100" dirty="0">
                <a:cs typeface="Arial" panose="020B0604020202020204" pitchFamily="34" charset="0"/>
                <a:hlinkClick r:id="rId4"/>
              </a:rPr>
              <a:t>/medicare-</a:t>
            </a:r>
            <a:r>
              <a:rPr lang="es-US" sz="1100" dirty="0" err="1">
                <a:cs typeface="Arial" panose="020B0604020202020204" pitchFamily="34" charset="0"/>
                <a:hlinkClick r:id="rId4"/>
              </a:rPr>
              <a:t>prescription</a:t>
            </a:r>
            <a:r>
              <a:rPr lang="es-US" sz="1100" dirty="0">
                <a:cs typeface="Arial" panose="020B0604020202020204" pitchFamily="34" charset="0"/>
                <a:hlinkClick r:id="rId4"/>
              </a:rPr>
              <a:t>-</a:t>
            </a:r>
            <a:r>
              <a:rPr lang="es-US" sz="1100" dirty="0" err="1">
                <a:cs typeface="Arial" panose="020B0604020202020204" pitchFamily="34" charset="0"/>
                <a:hlinkClick r:id="rId4"/>
              </a:rPr>
              <a:t>payment</a:t>
            </a:r>
            <a:r>
              <a:rPr lang="es-US" sz="1100" dirty="0">
                <a:cs typeface="Arial" panose="020B0604020202020204" pitchFamily="34" charset="0"/>
                <a:hlinkClick r:id="rId4"/>
              </a:rPr>
              <a:t>-plan</a:t>
            </a:r>
            <a:r>
              <a:rPr lang="es-US" sz="1100" dirty="0">
                <a:cs typeface="Arial" panose="020B0604020202020204" pitchFamily="34" charset="0"/>
              </a:rPr>
              <a:t>.</a:t>
            </a:r>
          </a:p>
        </p:txBody>
      </p:sp>
    </p:spTree>
    <p:extLst>
      <p:ext uri="{BB962C8B-B14F-4D97-AF65-F5344CB8AC3E}">
        <p14:creationId xmlns:p14="http://schemas.microsoft.com/office/powerpoint/2010/main" val="161430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Al finalizar esta sesión, usted podrá</a:t>
            </a:r>
            <a:r>
              <a:rPr lang="es-US" baseline="0">
                <a:solidFill>
                  <a:prstClr val="black"/>
                </a:solidFill>
                <a:cs typeface="Arial"/>
              </a:rPr>
              <a:t>:</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a:rPr>
              <a:t>Entender la cobertura de medicamentos conforme a las distintas partes de Medicare</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a:rPr>
              <a:t>Describir cómo funciona la cobertura de medicamentos de Medicare (Parte D)</a:t>
            </a:r>
          </a:p>
          <a:p>
            <a:pPr marL="120650" lvl="2" indent="-120650" defTabSz="966529">
              <a:spcBef>
                <a:spcPts val="0"/>
              </a:spcBef>
              <a:spcAft>
                <a:spcPts val="600"/>
              </a:spcAft>
              <a:buSzPct val="100000"/>
              <a:buFont typeface="Wingdings" panose="05000000000000000000" pitchFamily="2" charset="2"/>
              <a:buChar char="§"/>
              <a:defRPr/>
            </a:pPr>
            <a:r>
              <a:rPr lang="es-US">
                <a:solidFill>
                  <a:prstClr val="black"/>
                </a:solidFill>
                <a:cs typeface="Arial"/>
              </a:rPr>
              <a:t>Resumir los requisitos de elegibilidad e inscripción de la cobertura de medicamentos</a:t>
            </a:r>
          </a:p>
          <a:p>
            <a:pPr marL="120650" lvl="2" indent="-120650" defTabSz="966529">
              <a:spcBef>
                <a:spcPts val="0"/>
              </a:spcBef>
              <a:spcAft>
                <a:spcPts val="600"/>
              </a:spcAft>
              <a:buSzPct val="100000"/>
              <a:buFont typeface="Wingdings" panose="05000000000000000000" pitchFamily="2" charset="2"/>
              <a:buChar char="§"/>
              <a:defRPr/>
            </a:pPr>
            <a:r>
              <a:rPr lang="es-US">
                <a:solidFill>
                  <a:prstClr val="black"/>
                </a:solidFill>
                <a:cs typeface="Arial"/>
              </a:rPr>
              <a:t>Explicar las consideraciones a tener en cuenta al comparar y elegir la cobertura de medicamentos</a:t>
            </a:r>
          </a:p>
          <a:p>
            <a:pPr marL="120650" lvl="2" indent="-120650" defTabSz="966529">
              <a:spcBef>
                <a:spcPts val="0"/>
              </a:spcBef>
              <a:spcAft>
                <a:spcPts val="600"/>
              </a:spcAft>
              <a:buSzPct val="100000"/>
              <a:buFont typeface="Wingdings" panose="05000000000000000000" pitchFamily="2" charset="2"/>
              <a:buChar char="§"/>
              <a:defRPr/>
            </a:pPr>
            <a:r>
              <a:rPr lang="es-US">
                <a:solidFill>
                  <a:prstClr val="black"/>
                </a:solidFill>
                <a:cs typeface="Arial"/>
              </a:rPr>
              <a:t>Describir la Ayuda Adicional (también conocida como Subsidio por bajos ingresos, o LIS, por sus siglas en inglés) con los costos de la cobertura de medicamentos</a:t>
            </a:r>
          </a:p>
          <a:p>
            <a:pPr marL="120650" lvl="2" indent="-120650" defTabSz="966529">
              <a:spcBef>
                <a:spcPts val="0"/>
              </a:spcBef>
              <a:spcAft>
                <a:spcPts val="600"/>
              </a:spcAft>
              <a:buSzPct val="100000"/>
              <a:buFont typeface="Wingdings" panose="05000000000000000000" pitchFamily="2" charset="2"/>
              <a:buChar char="§"/>
              <a:defRPr/>
            </a:pPr>
            <a:r>
              <a:rPr lang="es-US">
                <a:solidFill>
                  <a:prstClr val="black"/>
                </a:solidFill>
                <a:cs typeface="Arial"/>
              </a:rPr>
              <a:t>Explicar el proceso de determinaciones y apelaciones de la cobertura de la Parte D</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48641" y="3757507"/>
            <a:ext cx="6374674" cy="5144347"/>
          </a:xfrm>
        </p:spPr>
        <p:txBody>
          <a:bodyPr/>
          <a:lstStyle/>
          <a:p>
            <a:pPr marL="0" indent="0" defTabSz="966529">
              <a:spcBef>
                <a:spcPts val="634"/>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118745" indent="-118745" defTabSz="966529">
              <a:spcBef>
                <a:spcPts val="0"/>
              </a:spcBef>
              <a:spcAft>
                <a:spcPts val="600"/>
              </a:spcAft>
              <a:buFont typeface="Wingdings" panose="05000000000000000000" pitchFamily="2" charset="2"/>
              <a:buChar char="§"/>
              <a:defRPr/>
            </a:pPr>
            <a:r>
              <a:rPr lang="es-US">
                <a:solidFill>
                  <a:prstClr val="black"/>
                </a:solidFill>
                <a:cs typeface="Arial"/>
              </a:rPr>
              <a:t>Un grupo pequeño, alrededor de 7% de todas las personas con Medicare, puede pagar una prima mensual más alta en función de sus ingresos (según lo informado en su declaración de impuestos al Servicio de Impuestos Internos (IRS) de hace 2 años). Si sus ingresos superan determinado límite, pagará este importe adicional, denominado Monto de ajuste mensual relacionado con el ingreso (IRMAA) de la Parte D, además de la prima de su plan. El Seguro Social usa los datos de ingresos provenientes del IRS para determinar si usted debe pagar una prima más elevada. Los límites de ingresos son los mismos que los de IRMAA de la Parte B. Por lo general, el monto adicional se tomará de su cheque del Seguro Social. Si no tiene suficiente dinero en su cheque del Seguro Social, o no recibe cheque del Seguro Social, Medicare (o la Junta de Retiro Ferroviario (RRB), en su caso) le facturarán el importe adicional cada mes.</a:t>
            </a:r>
            <a:r>
              <a:rPr lang="es-US" baseline="0">
                <a:solidFill>
                  <a:prstClr val="black"/>
                </a:solidFill>
                <a:cs typeface="Arial"/>
              </a:rPr>
              <a:t> </a:t>
            </a:r>
            <a:r>
              <a:rPr lang="es-US">
                <a:solidFill>
                  <a:prstClr val="black"/>
                </a:solidFill>
                <a:cs typeface="Arial"/>
              </a:rPr>
              <a:t>Esto significa que todos los meses pagará la prima mensual a su plan y además el monto de IRMAA a Medicare o RRB. En otras palabras, usted pagaría el monto de IRMAA de la Parte D directamente al gobierno y no a su plan. Esto también se aplica si obtiene cobertura de medicamentos a través de su empleador (pero no a través de un subsidio de medicamentos para jubilados u otra cobertura acreditable).</a:t>
            </a:r>
          </a:p>
          <a:p>
            <a:pPr marL="118745" indent="-118745" defTabSz="966529">
              <a:spcBef>
                <a:spcPts val="0"/>
              </a:spcBef>
              <a:spcAft>
                <a:spcPts val="600"/>
              </a:spcAft>
              <a:defRPr/>
            </a:pPr>
            <a:r>
              <a:rPr lang="es-US">
                <a:solidFill>
                  <a:prstClr val="black"/>
                </a:solidFill>
                <a:cs typeface="Arial"/>
              </a:rPr>
              <a:t>Si no paga el IRMAA de la Parte D, su plan de medicamentos cancelará su inscripción, incluso si obtiene su cobertura de la Parte D a través de un Plan Medicare Advantage o de un empleador. </a:t>
            </a:r>
          </a:p>
          <a:p>
            <a:pPr marL="118745" indent="-118745" defTabSz="966529">
              <a:spcBef>
                <a:spcPts val="0"/>
              </a:spcBef>
              <a:spcAft>
                <a:spcPts val="600"/>
              </a:spcAft>
              <a:buFont typeface="Wingdings" panose="05000000000000000000" pitchFamily="2" charset="2"/>
              <a:buChar char="§"/>
              <a:defRPr/>
            </a:pPr>
            <a:r>
              <a:rPr lang="es-US">
                <a:solidFill>
                  <a:prstClr val="black"/>
                </a:solidFill>
                <a:cs typeface="Arial"/>
              </a:rPr>
              <a:t>Para mantener la cobertura de medicamentos de Medicare, debe pagar cada mes tanto la cantidad adicional (el IRMAA de la Parte D) como la prima de su plan.</a:t>
            </a:r>
          </a:p>
        </p:txBody>
      </p:sp>
    </p:spTree>
    <p:extLst>
      <p:ext uri="{BB962C8B-B14F-4D97-AF65-F5344CB8AC3E}">
        <p14:creationId xmlns:p14="http://schemas.microsoft.com/office/powerpoint/2010/main" val="240278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59557" y="3670078"/>
            <a:ext cx="6398592" cy="5794927"/>
          </a:xfrm>
        </p:spPr>
        <p:txBody>
          <a:bodyPr/>
          <a:lstStyle/>
          <a:p>
            <a:pPr marL="0" indent="0">
              <a:spcAft>
                <a:spcPts val="600"/>
              </a:spcAft>
              <a:buNone/>
              <a:defRPr/>
            </a:pPr>
            <a:r>
              <a:rPr lang="es-US" sz="1100" b="1">
                <a:cs typeface="Arial" panose="020B0604020202020204" pitchFamily="34" charset="0"/>
              </a:rPr>
              <a:t>Notas del presentador</a:t>
            </a:r>
          </a:p>
          <a:p>
            <a:pPr marL="0" indent="0">
              <a:spcAft>
                <a:spcPts val="600"/>
              </a:spcAft>
              <a:buNone/>
              <a:defRPr/>
            </a:pPr>
            <a:r>
              <a:rPr lang="es-US" sz="1100">
                <a:cs typeface="Arial" panose="020B0604020202020204" pitchFamily="34" charset="0"/>
              </a:rPr>
              <a:t>La mayoría de las personas solo paga la prima de la Parte D. Si el ingreso bruto ajustado modificado está por encima de cierto monto, es posible que pague más por la cobertura de medicamentos de Medicare. A veces se denomina IRMAA de la Parte D. </a:t>
            </a:r>
            <a:r>
              <a:rPr lang="es-US" sz="1100">
                <a:solidFill>
                  <a:prstClr val="black"/>
                </a:solidFill>
                <a:cs typeface="Arial" panose="020B0604020202020204" pitchFamily="34" charset="0"/>
              </a:rPr>
              <a:t>En esta diapositiva se muestran las primas totales de la Parte D en 2024 para las personas con mayores ingresos.</a:t>
            </a:r>
            <a:r>
              <a:rPr lang="es-US" sz="1100">
                <a:solidFill>
                  <a:srgbClr val="FF0000"/>
                </a:solidFill>
                <a:cs typeface="Arial"/>
              </a:rPr>
              <a:t> </a:t>
            </a:r>
            <a:r>
              <a:rPr lang="es-US" sz="1100">
                <a:cs typeface="Arial"/>
              </a:rPr>
              <a:t>El IRMAA se ajusta cada año. Se calcula sobre la prima básica nacional del beneficiario ($34.70 en 2024).</a:t>
            </a:r>
          </a:p>
          <a:p>
            <a:pPr marL="0" indent="0" defTabSz="1041131">
              <a:spcAft>
                <a:spcPts val="600"/>
              </a:spcAft>
              <a:buNone/>
              <a:defRPr/>
            </a:pPr>
            <a:r>
              <a:rPr lang="es-US" sz="1100" b="1">
                <a:solidFill>
                  <a:prstClr val="black"/>
                </a:solidFill>
                <a:cs typeface="Arial" panose="020B0604020202020204" pitchFamily="34" charset="0"/>
              </a:rPr>
              <a:t>En 2024:</a:t>
            </a:r>
          </a:p>
          <a:p>
            <a:pPr marL="174708" indent="-174708" defTabSz="1041131">
              <a:spcAft>
                <a:spcPts val="600"/>
              </a:spcAft>
              <a:buFont typeface="Wingdings" panose="05000000000000000000" pitchFamily="2" charset="2"/>
              <a:buChar char="§"/>
              <a:defRPr/>
            </a:pPr>
            <a:r>
              <a:rPr lang="es-US" sz="1100">
                <a:solidFill>
                  <a:prstClr val="black"/>
                </a:solidFill>
                <a:cs typeface="Arial" panose="020B0604020202020204" pitchFamily="34" charset="0"/>
              </a:rPr>
              <a:t>Usted solo paga la prima de su plan si sus ingresos anuales en 2022 fueron de $103,000 o menos para una persona, o $206,000 o menos para una pareja casada.</a:t>
            </a:r>
          </a:p>
          <a:p>
            <a:pPr marL="174708" indent="-174708" defTabSz="1041131">
              <a:spcAft>
                <a:spcPts val="600"/>
              </a:spcAft>
              <a:buFont typeface="Wingdings" panose="05000000000000000000" pitchFamily="2" charset="2"/>
              <a:buChar char="§"/>
              <a:defRPr/>
            </a:pPr>
            <a:r>
              <a:rPr lang="es-US" sz="1100">
                <a:solidFill>
                  <a:prstClr val="black"/>
                </a:solidFill>
                <a:cs typeface="Arial" panose="020B0604020202020204" pitchFamily="34" charset="0"/>
              </a:rPr>
              <a:t>Si declaró un ingreso bruto ajustado modificado (MAGI) de más de $103,000 (individual) o $206,000 (personas casadas con presentación conjunta) en su declaración de impuestos al IRS de 2022 (la información de la declaración de impuestos más reciente que el IRS haya proporcionado al Seguro Social), deberá pagar el IRMAA de la Parte D, además de su prima de su plan (YPP). </a:t>
            </a:r>
          </a:p>
          <a:p>
            <a:pPr marL="174708" indent="-174708" defTabSz="1041131">
              <a:spcAft>
                <a:spcPts val="600"/>
              </a:spcAft>
              <a:defRPr/>
            </a:pPr>
            <a:r>
              <a:rPr lang="es-US" sz="1100">
                <a:solidFill>
                  <a:prstClr val="black"/>
                </a:solidFill>
                <a:cs typeface="Arial" panose="020B0604020202020204" pitchFamily="34" charset="0"/>
              </a:rPr>
              <a:t>Si declaró un MAGI mayor que $193,000 y hasta $500,000 y presenta una declaración de impuestos individual, o presenta una declaración de impuestos conjunta con un ingreso superior a $386,000 y hasta $750,000, pagará la prima de su plan y su IRMAA de $74.20 por mes.</a:t>
            </a:r>
          </a:p>
          <a:p>
            <a:pPr marL="0" indent="0">
              <a:spcAft>
                <a:spcPts val="600"/>
              </a:spcAft>
              <a:buNone/>
              <a:defRPr/>
            </a:pPr>
            <a:r>
              <a:rPr lang="es-US" sz="1100" b="1"/>
              <a:t>NOTA: </a:t>
            </a:r>
            <a:r>
              <a:rPr lang="es-US" sz="1100"/>
              <a:t>Si está casado y presenta declaración por separado, pero vivió con su cónyuge en cualquier momento durante el año fiscal, y sus ingresos son de $97,000 a $397,000, pagará YPP e IRMAA de $74.20 por mes.</a:t>
            </a:r>
          </a:p>
          <a:p>
            <a:pPr marL="0" indent="0">
              <a:spcAft>
                <a:spcPts val="600"/>
              </a:spcAft>
              <a:buNone/>
              <a:defRPr/>
            </a:pPr>
            <a:r>
              <a:rPr lang="es-US" sz="1100">
                <a:solidFill>
                  <a:prstClr val="black"/>
                </a:solidFill>
                <a:cs typeface="Arial"/>
              </a:rPr>
              <a:t>Si sus ingresos cambian por ciertas razones, como el divorcio o la jubilación, es posible que pueda reducir su IRMAA. Visite </a:t>
            </a:r>
            <a:r>
              <a:rPr lang="es-US" sz="1100">
                <a:solidFill>
                  <a:prstClr val="black"/>
                </a:solidFill>
                <a:cs typeface="Arial"/>
                <a:hlinkClick r:id="rId3"/>
              </a:rPr>
              <a:t>SSA.gov/forms/ssa-44.pdf</a:t>
            </a:r>
            <a:r>
              <a:rPr lang="es-US" sz="1100">
                <a:cs typeface="Arial"/>
              </a:rPr>
              <a:t> para ver e imprimir una copia del “formulario de Medicare Monto del ajuste mensual relacionado con el ingreso - Evento que cambia la vida”.</a:t>
            </a:r>
          </a:p>
          <a:p>
            <a:pPr marL="0" indent="0">
              <a:spcAft>
                <a:spcPts val="600"/>
              </a:spcAft>
              <a:buNone/>
            </a:pPr>
            <a:endParaRPr lang="en-US" sz="1100" dirty="0"/>
          </a:p>
        </p:txBody>
      </p:sp>
    </p:spTree>
    <p:extLst>
      <p:ext uri="{BB962C8B-B14F-4D97-AF65-F5344CB8AC3E}">
        <p14:creationId xmlns:p14="http://schemas.microsoft.com/office/powerpoint/2010/main" val="1854302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96982" y="3757508"/>
            <a:ext cx="7107382" cy="5502380"/>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a:rPr>
              <a:t>Notas del presentador</a:t>
            </a:r>
            <a:r>
              <a:rPr lang="es-US" b="0" i="0" dirty="0">
                <a:solidFill>
                  <a:srgbClr val="444444"/>
                </a:solidFill>
                <a:effectLst/>
                <a:cs typeface="Arial"/>
              </a:rPr>
              <a:t>​</a:t>
            </a:r>
          </a:p>
          <a:p>
            <a:pPr marL="112395" indent="-112395" defTabSz="966529">
              <a:spcAft>
                <a:spcPts val="600"/>
              </a:spcAft>
              <a:defRPr/>
            </a:pPr>
            <a:r>
              <a:rPr lang="es-US" b="1" dirty="0">
                <a:solidFill>
                  <a:prstClr val="black"/>
                </a:solidFill>
                <a:cs typeface="Arial"/>
              </a:rPr>
              <a:t>Los costos reales de su bolsillo</a:t>
            </a:r>
            <a:r>
              <a:rPr lang="es-US" dirty="0">
                <a:solidFill>
                  <a:prstClr val="black"/>
                </a:solidFill>
                <a:cs typeface="Arial"/>
              </a:rPr>
              <a:t> </a:t>
            </a:r>
            <a:r>
              <a:rPr lang="es-US" b="1" dirty="0">
                <a:solidFill>
                  <a:prstClr val="black"/>
                </a:solidFill>
                <a:cs typeface="Arial"/>
              </a:rPr>
              <a:t>(</a:t>
            </a:r>
            <a:r>
              <a:rPr lang="es-US" b="1" dirty="0" err="1">
                <a:solidFill>
                  <a:prstClr val="black"/>
                </a:solidFill>
                <a:cs typeface="Arial"/>
              </a:rPr>
              <a:t>TrOOP</a:t>
            </a:r>
            <a:r>
              <a:rPr lang="es-US" b="1" dirty="0">
                <a:solidFill>
                  <a:prstClr val="black"/>
                </a:solidFill>
                <a:cs typeface="Arial"/>
              </a:rPr>
              <a:t>)</a:t>
            </a:r>
            <a:r>
              <a:rPr lang="es-US" dirty="0">
                <a:solidFill>
                  <a:prstClr val="black"/>
                </a:solidFill>
                <a:cs typeface="Arial"/>
              </a:rPr>
              <a:t> son los montos que usted (u otros en su nombre) paga por los medicamentos cubiertos de la Parte D que cuentan para el límite de $8,000 (en 2024) de gastos de su bolsillo dentro de su plan de medicamentos. Los costos </a:t>
            </a:r>
            <a:r>
              <a:rPr lang="es-US" dirty="0" err="1">
                <a:solidFill>
                  <a:prstClr val="black"/>
                </a:solidFill>
                <a:cs typeface="Arial"/>
              </a:rPr>
              <a:t>TrOOP</a:t>
            </a:r>
            <a:r>
              <a:rPr lang="es-US" dirty="0">
                <a:solidFill>
                  <a:prstClr val="black"/>
                </a:solidFill>
                <a:cs typeface="Arial"/>
              </a:rPr>
              <a:t> determinan en qué momento comienza su cobertura catastrófica. Su deducible, </a:t>
            </a:r>
            <a:r>
              <a:rPr lang="es-US" dirty="0" err="1">
                <a:solidFill>
                  <a:prstClr val="black"/>
                </a:solidFill>
                <a:cs typeface="Arial"/>
              </a:rPr>
              <a:t>coseguro</a:t>
            </a:r>
            <a:r>
              <a:rPr lang="es-US" dirty="0">
                <a:solidFill>
                  <a:prstClr val="black"/>
                </a:solidFill>
                <a:cs typeface="Arial"/>
              </a:rPr>
              <a:t> o copagos anuales y lo que usted paga en el período sin cobertura, todo cuenta para el límite de gastos de su bolsillo. Las primas mensuales del plan de medicamentos que paga no cuentan para el límite de gastos de bolsillo. Su plan de medicamentos llevará la cuenta de sus costos </a:t>
            </a:r>
            <a:r>
              <a:rPr lang="es-US" dirty="0" err="1">
                <a:solidFill>
                  <a:prstClr val="black"/>
                </a:solidFill>
                <a:cs typeface="Arial"/>
              </a:rPr>
              <a:t>TrOOP</a:t>
            </a:r>
            <a:r>
              <a:rPr lang="es-US" dirty="0">
                <a:solidFill>
                  <a:prstClr val="black"/>
                </a:solidFill>
                <a:cs typeface="Arial"/>
              </a:rPr>
              <a:t>. Cada mes que use el beneficio de la Parte D, su plan de medicamentos le enviará una EOB por correo en la que aparecerán los costos </a:t>
            </a:r>
            <a:r>
              <a:rPr lang="es-US" dirty="0" err="1">
                <a:solidFill>
                  <a:prstClr val="black"/>
                </a:solidFill>
                <a:cs typeface="Arial"/>
              </a:rPr>
              <a:t>TrOOP</a:t>
            </a:r>
            <a:r>
              <a:rPr lang="es-US" dirty="0">
                <a:solidFill>
                  <a:prstClr val="black"/>
                </a:solidFill>
                <a:cs typeface="Arial"/>
              </a:rPr>
              <a:t> hasta la fecha. </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Para que los pagos cuenten para los</a:t>
            </a:r>
            <a:r>
              <a:rPr lang="es-US" dirty="0">
                <a:solidFill>
                  <a:prstClr val="black"/>
                </a:solidFill>
                <a:cs typeface="Arial"/>
              </a:rPr>
              <a:t> </a:t>
            </a:r>
            <a:r>
              <a:rPr lang="es-US" b="1" dirty="0">
                <a:solidFill>
                  <a:prstClr val="black"/>
                </a:solidFill>
                <a:cs typeface="Arial"/>
              </a:rPr>
              <a:t>costos </a:t>
            </a:r>
            <a:r>
              <a:rPr lang="es-US" b="1" dirty="0" err="1">
                <a:solidFill>
                  <a:prstClr val="black"/>
                </a:solidFill>
                <a:cs typeface="Arial"/>
              </a:rPr>
              <a:t>TrOOP</a:t>
            </a:r>
            <a:r>
              <a:rPr lang="es-US" b="1" dirty="0">
                <a:solidFill>
                  <a:prstClr val="black"/>
                </a:solidFill>
                <a:cs typeface="Arial"/>
              </a:rPr>
              <a:t>,</a:t>
            </a:r>
            <a:r>
              <a:rPr lang="es-US" dirty="0">
                <a:solidFill>
                  <a:prstClr val="black"/>
                </a:solidFill>
                <a:cs typeface="Arial"/>
              </a:rPr>
              <a:t> debe realizarlos usted o deben hacerse en su nombre. No pueden estar cubiertos por otro seguro y deben ser costos de ciertos tipos según las normas de su plan (por ejemplo, pueden incluir solamente medicamentos que figuran en el formulario del plan o que se surten en una farmacia dentro de la red del plan). Puede preguntar a su farmacéutico si hay alguna opción más barata disponible, pero si utiliza su plan para cada receta, el plan puede llevar a cabo las comprobaciones de seguridad adecuadas y las revisiones concurrentes del uso del medicamento. Como consecuencia de la Ley “Conozca el precio más bajo”, su farmacéutico debe informarle si es menos costoso pagar el medicamento de su bolsillo. También puede enviar sus recibos a su plan para que estos costos se consideren en su saldo </a:t>
            </a:r>
            <a:r>
              <a:rPr lang="es-US" dirty="0" err="1">
                <a:solidFill>
                  <a:prstClr val="black"/>
                </a:solidFill>
                <a:cs typeface="Arial"/>
              </a:rPr>
              <a:t>TrOOP</a:t>
            </a:r>
            <a:r>
              <a:rPr lang="es-US" dirty="0">
                <a:solidFill>
                  <a:prstClr val="black"/>
                </a:solidFill>
                <a:cs typeface="Arial"/>
              </a:rPr>
              <a:t> anual. Consulte con su plan para averiguar cómo. Para obtener información adicional sobre las reclamaciones que pueden ser reembolsables, visite: </a:t>
            </a:r>
            <a:r>
              <a:rPr lang="es-US" dirty="0">
                <a:solidFill>
                  <a:prstClr val="black"/>
                </a:solidFill>
                <a:cs typeface="Arial"/>
                <a:hlinkClick r:id="rId3"/>
              </a:rPr>
              <a:t>CMS.gov/Medicare/</a:t>
            </a:r>
            <a:r>
              <a:rPr lang="es-US" dirty="0" err="1">
                <a:solidFill>
                  <a:prstClr val="black"/>
                </a:solidFill>
                <a:cs typeface="Arial"/>
                <a:hlinkClick r:id="rId3"/>
              </a:rPr>
              <a:t>Prescription-Drug</a:t>
            </a:r>
            <a:r>
              <a:rPr lang="es-US" dirty="0">
                <a:solidFill>
                  <a:prstClr val="black"/>
                </a:solidFill>
                <a:cs typeface="Arial"/>
                <a:hlinkClick r:id="rId3"/>
              </a:rPr>
              <a:t> </a:t>
            </a:r>
            <a:r>
              <a:rPr lang="es-US" dirty="0" err="1">
                <a:solidFill>
                  <a:prstClr val="black"/>
                </a:solidFill>
                <a:cs typeface="Arial"/>
                <a:hlinkClick r:id="rId3"/>
              </a:rPr>
              <a:t>Coverage</a:t>
            </a:r>
            <a:r>
              <a:rPr lang="es-US" dirty="0">
                <a:solidFill>
                  <a:prstClr val="black"/>
                </a:solidFill>
                <a:cs typeface="Arial"/>
                <a:hlinkClick r:id="rId3"/>
              </a:rPr>
              <a:t>/</a:t>
            </a:r>
            <a:r>
              <a:rPr lang="es-US" dirty="0" err="1">
                <a:solidFill>
                  <a:prstClr val="black"/>
                </a:solidFill>
                <a:cs typeface="Arial"/>
                <a:hlinkClick r:id="rId3"/>
              </a:rPr>
              <a:t>PrescriptionDrugCovContra</a:t>
            </a:r>
            <a:r>
              <a:rPr lang="es-US" dirty="0">
                <a:solidFill>
                  <a:prstClr val="black"/>
                </a:solidFill>
                <a:cs typeface="Arial"/>
                <a:hlinkClick r:id="rId3"/>
              </a:rPr>
              <a:t>/</a:t>
            </a:r>
            <a:r>
              <a:rPr lang="es-US" dirty="0" err="1">
                <a:solidFill>
                  <a:prstClr val="black"/>
                </a:solidFill>
                <a:cs typeface="Arial"/>
                <a:hlinkClick r:id="rId3"/>
              </a:rPr>
              <a:t>Downloads</a:t>
            </a:r>
            <a:r>
              <a:rPr lang="es-US" dirty="0">
                <a:solidFill>
                  <a:prstClr val="black"/>
                </a:solidFill>
                <a:cs typeface="Arial"/>
                <a:hlinkClick r:id="rId3"/>
              </a:rPr>
              <a:t>/Chapter-14-Coordination-of-Benefits-v09-17-2018.pdf</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Si cambia de plan durante el año,</a:t>
            </a:r>
            <a:r>
              <a:rPr lang="es-US" dirty="0">
                <a:solidFill>
                  <a:prstClr val="black"/>
                </a:solidFill>
                <a:cs typeface="Arial"/>
              </a:rPr>
              <a:t> su saldo de </a:t>
            </a:r>
            <a:r>
              <a:rPr lang="es-US" dirty="0" err="1">
                <a:solidFill>
                  <a:prstClr val="black"/>
                </a:solidFill>
                <a:cs typeface="Arial"/>
              </a:rPr>
              <a:t>TrOOP</a:t>
            </a:r>
            <a:r>
              <a:rPr lang="es-US" dirty="0">
                <a:solidFill>
                  <a:prstClr val="black"/>
                </a:solidFill>
                <a:cs typeface="Arial"/>
              </a:rPr>
              <a:t> se transferirá al nuevo plan de medicamentos. Medicare ha establecido procesos para la transferencia de los saldos </a:t>
            </a:r>
            <a:r>
              <a:rPr lang="es-US" dirty="0" err="1">
                <a:solidFill>
                  <a:prstClr val="black"/>
                </a:solidFill>
                <a:cs typeface="Arial"/>
              </a:rPr>
              <a:t>TrOOP</a:t>
            </a:r>
            <a:r>
              <a:rPr lang="es-US" dirty="0">
                <a:solidFill>
                  <a:prstClr val="black"/>
                </a:solidFill>
                <a:cs typeface="Arial"/>
              </a:rPr>
              <a:t>. La transferencia comienza cuando usted se da de baja y se une a un nuevo plan. Si considera que existe un error en el saldo </a:t>
            </a:r>
            <a:r>
              <a:rPr lang="es-US" dirty="0" err="1">
                <a:solidFill>
                  <a:prstClr val="black"/>
                </a:solidFill>
                <a:cs typeface="Arial"/>
              </a:rPr>
              <a:t>TrOOP</a:t>
            </a:r>
            <a:r>
              <a:rPr lang="es-US" dirty="0">
                <a:solidFill>
                  <a:prstClr val="black"/>
                </a:solidFill>
                <a:cs typeface="Arial"/>
              </a:rPr>
              <a:t> transferido, puede que deba entregar una copia de su EOB más reciente al nuevo plan para demostrar su saldo actual de </a:t>
            </a:r>
            <a:r>
              <a:rPr lang="es-US" dirty="0" err="1">
                <a:solidFill>
                  <a:prstClr val="black"/>
                </a:solidFill>
                <a:cs typeface="Arial"/>
              </a:rPr>
              <a:t>TrOOP</a:t>
            </a:r>
            <a:r>
              <a:rPr lang="es-US" dirty="0">
                <a:solidFill>
                  <a:prstClr val="black"/>
                </a:solidFill>
                <a:cs typeface="Arial"/>
              </a:rPr>
              <a:t>. </a:t>
            </a:r>
          </a:p>
        </p:txBody>
      </p:sp>
    </p:spTree>
    <p:extLst>
      <p:ext uri="{BB962C8B-B14F-4D97-AF65-F5344CB8AC3E}">
        <p14:creationId xmlns:p14="http://schemas.microsoft.com/office/powerpoint/2010/main" val="28428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27017" y="3582988"/>
            <a:ext cx="6061165" cy="5890621"/>
          </a:xfrm>
        </p:spPr>
        <p:txBody>
          <a:bodyPr/>
          <a:lstStyle/>
          <a:p>
            <a:pPr marL="0" indent="0" defTabSz="966529">
              <a:spcBef>
                <a:spcPts val="634"/>
              </a:spcBef>
              <a:spcAft>
                <a:spcPts val="600"/>
              </a:spcAft>
              <a:buNone/>
              <a:defRPr/>
            </a:pPr>
            <a:r>
              <a:rPr lang="es-US" sz="1100"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a:solidFill>
                  <a:srgbClr val="000000"/>
                </a:solidFill>
                <a:effectLst/>
                <a:cs typeface="Arial" panose="020B0604020202020204" pitchFamily="34" charset="0"/>
              </a:rPr>
              <a:t>Notas del presentador</a:t>
            </a:r>
            <a:r>
              <a:rPr lang="es-US" sz="1100" b="0" i="0">
                <a:solidFill>
                  <a:srgbClr val="444444"/>
                </a:solidFill>
                <a:effectLst/>
                <a:cs typeface="Arial" panose="020B0604020202020204" pitchFamily="34" charset="0"/>
              </a:rPr>
              <a:t>​</a:t>
            </a:r>
          </a:p>
          <a:p>
            <a:pPr marL="0" indent="0" defTabSz="966529">
              <a:spcBef>
                <a:spcPts val="0"/>
              </a:spcBef>
              <a:spcAft>
                <a:spcPts val="600"/>
              </a:spcAft>
              <a:buNone/>
              <a:defRPr/>
            </a:pPr>
            <a:r>
              <a:rPr lang="es-US" sz="1100" b="1">
                <a:solidFill>
                  <a:prstClr val="black"/>
                </a:solidFill>
                <a:cs typeface="Arial" panose="020B0604020202020204" pitchFamily="34" charset="0"/>
              </a:rPr>
              <a:t>Pagos que cuentan para los TrOOP si los realizan algunas de las siguientes personas/entidades:</a:t>
            </a:r>
          </a:p>
          <a:p>
            <a:pPr marL="118745" indent="-118745" defTabSz="966529">
              <a:spcBef>
                <a:spcPts val="0"/>
              </a:spcBef>
              <a:spcAft>
                <a:spcPts val="600"/>
              </a:spcAft>
              <a:defRPr/>
            </a:pPr>
            <a:r>
              <a:rPr lang="es-US" sz="1100">
                <a:solidFill>
                  <a:prstClr val="black"/>
                </a:solidFill>
                <a:cs typeface="Arial" panose="020B0604020202020204" pitchFamily="34" charset="0"/>
              </a:rPr>
              <a:t>Usted (incluyendo los pagos de su Cuenta de Ahorros Médicos (MSA), Cuenta de Ahorros para la Salud (HSA) o Cuenta de Gastos Flexibles (FSA), si corresponde)</a:t>
            </a:r>
          </a:p>
          <a:p>
            <a:pPr marL="118745" indent="-118745" defTabSz="966529">
              <a:spcAft>
                <a:spcPts val="600"/>
              </a:spcAft>
              <a:defRPr/>
            </a:pPr>
            <a:r>
              <a:rPr lang="es-US" sz="1100">
                <a:solidFill>
                  <a:prstClr val="black"/>
                </a:solidFill>
                <a:cs typeface="Arial" panose="020B0604020202020204" pitchFamily="34" charset="0"/>
              </a:rPr>
              <a:t>Familiares o amigos </a:t>
            </a:r>
          </a:p>
          <a:p>
            <a:pPr marL="118745" indent="-118745" defTabSz="966529">
              <a:spcAft>
                <a:spcPts val="600"/>
              </a:spcAft>
              <a:defRPr/>
            </a:pPr>
            <a:r>
              <a:rPr lang="es-US" sz="1100">
                <a:solidFill>
                  <a:prstClr val="black"/>
                </a:solidFill>
                <a:cs typeface="Arial" panose="020B0604020202020204" pitchFamily="34" charset="0"/>
              </a:rPr>
              <a:t>Programas Estatales de Asistencia Farmacéutica Calificada (SPAP) </a:t>
            </a:r>
          </a:p>
          <a:p>
            <a:pPr marL="118745" indent="-118745" defTabSz="966529">
              <a:spcAft>
                <a:spcPts val="600"/>
              </a:spcAft>
              <a:defRPr/>
            </a:pPr>
            <a:r>
              <a:rPr lang="es-US" sz="1100">
                <a:solidFill>
                  <a:prstClr val="black"/>
                </a:solidFill>
                <a:cs typeface="Arial" panose="020B0604020202020204" pitchFamily="34" charset="0"/>
              </a:rPr>
              <a:t>Ayuda Adicional de Medicare (LIS) </a:t>
            </a:r>
          </a:p>
          <a:p>
            <a:pPr marL="118745" indent="-118745" defTabSz="966529">
              <a:spcAft>
                <a:spcPts val="600"/>
              </a:spcAft>
              <a:defRPr/>
            </a:pPr>
            <a:r>
              <a:rPr lang="es-US" sz="1100">
                <a:solidFill>
                  <a:prstClr val="black"/>
                </a:solidFill>
                <a:cs typeface="Arial" panose="020B0604020202020204" pitchFamily="34" charset="0"/>
              </a:rPr>
              <a:t>Servicio de Salud Indígena (IHS) </a:t>
            </a:r>
          </a:p>
          <a:p>
            <a:pPr marL="118745" indent="-118745" defTabSz="966529">
              <a:spcAft>
                <a:spcPts val="600"/>
              </a:spcAft>
              <a:defRPr/>
            </a:pPr>
            <a:r>
              <a:rPr lang="es-US" sz="1100">
                <a:solidFill>
                  <a:prstClr val="black"/>
                </a:solidFill>
                <a:cs typeface="Arial" panose="020B0604020202020204" pitchFamily="34" charset="0"/>
              </a:rPr>
              <a:t>La mayoría de las organizaciones de beneficencia (a menos que estén fundadas, administradas o controladas por el sindicato o el empleador actual o anterior de la persona o por un Programa de Asistencia a Pacientes de un laboratorio que opera fuera de la Parte D)</a:t>
            </a:r>
          </a:p>
          <a:p>
            <a:pPr marL="118745" indent="-118745" defTabSz="966529">
              <a:spcAft>
                <a:spcPts val="600"/>
              </a:spcAft>
              <a:defRPr/>
            </a:pPr>
            <a:r>
              <a:rPr lang="es-US" sz="1100">
                <a:solidFill>
                  <a:prstClr val="black"/>
                </a:solidFill>
                <a:cs typeface="Arial" panose="020B0604020202020204" pitchFamily="34" charset="0"/>
              </a:rPr>
              <a:t>Fabricantes de medicamentos que ofrecen descuentos en medicamentos de marca dentro del programa de descuentos del período sin cobertura de Medicare </a:t>
            </a:r>
          </a:p>
          <a:p>
            <a:pPr marL="118745" indent="-118745" defTabSz="966529">
              <a:spcAft>
                <a:spcPts val="600"/>
              </a:spcAft>
              <a:defRPr/>
            </a:pPr>
            <a:r>
              <a:rPr lang="es-US" sz="1100">
                <a:solidFill>
                  <a:prstClr val="black"/>
                </a:solidFill>
                <a:cs typeface="Arial" panose="020B0604020202020204" pitchFamily="34" charset="0"/>
              </a:rPr>
              <a:t>Programas de Asistencia para Medicamentos para el SIDA (ADAP) </a:t>
            </a:r>
          </a:p>
          <a:p>
            <a:pPr marL="0" indent="0" defTabSz="966529">
              <a:spcAft>
                <a:spcPts val="600"/>
              </a:spcAft>
              <a:buNone/>
              <a:defRPr/>
            </a:pPr>
            <a:r>
              <a:rPr lang="es-US" sz="1100" b="1">
                <a:solidFill>
                  <a:prstClr val="black"/>
                </a:solidFill>
                <a:cs typeface="Arial" panose="020B0604020202020204" pitchFamily="34" charset="0"/>
              </a:rPr>
              <a:t>Los pagos que cuentan para los costos reales de su bolsillo incluyen los destinados a recetas cubiertas:</a:t>
            </a:r>
          </a:p>
          <a:p>
            <a:pPr marL="118745" indent="-118745" defTabSz="966529">
              <a:spcAft>
                <a:spcPts val="600"/>
              </a:spcAft>
              <a:defRPr/>
            </a:pPr>
            <a:r>
              <a:rPr lang="es-US" sz="1100">
                <a:solidFill>
                  <a:prstClr val="black"/>
                </a:solidFill>
                <a:cs typeface="Arial" panose="020B0604020202020204" pitchFamily="34" charset="0"/>
              </a:rPr>
              <a:t>Antes de que su plan de Medicare comience a pagar (deducible anual, si lo hay)</a:t>
            </a:r>
          </a:p>
          <a:p>
            <a:pPr marL="118745" indent="-118745" defTabSz="966529">
              <a:spcAft>
                <a:spcPts val="600"/>
              </a:spcAft>
              <a:defRPr/>
            </a:pPr>
            <a:r>
              <a:rPr lang="es-US" sz="1100">
                <a:solidFill>
                  <a:prstClr val="black"/>
                </a:solidFill>
                <a:cs typeface="Arial" panose="020B0604020202020204" pitchFamily="34" charset="0"/>
              </a:rPr>
              <a:t>Después de que su plan comience a pagar (copagos o coseguro durante su período de cobertura inicial)</a:t>
            </a:r>
          </a:p>
          <a:p>
            <a:pPr marL="118745" indent="-118745" defTabSz="966529">
              <a:spcAft>
                <a:spcPts val="600"/>
              </a:spcAft>
              <a:defRPr/>
            </a:pPr>
            <a:r>
              <a:rPr lang="es-US" sz="1100">
                <a:solidFill>
                  <a:prstClr val="black"/>
                </a:solidFill>
                <a:cs typeface="Arial" panose="020B0604020202020204" pitchFamily="34" charset="0"/>
              </a:rPr>
              <a:t>Durante su brecha de cobertura, si el plan cuenta con una brecha</a:t>
            </a:r>
          </a:p>
          <a:p>
            <a:pPr marL="0" indent="0" defTabSz="966529">
              <a:spcAft>
                <a:spcPts val="600"/>
              </a:spcAft>
              <a:buNone/>
              <a:defRPr/>
            </a:pPr>
            <a:r>
              <a:rPr lang="es-US" sz="1100">
                <a:solidFill>
                  <a:prstClr val="black"/>
                </a:solidFill>
                <a:cs typeface="Arial" panose="020B0604020202020204" pitchFamily="34" charset="0"/>
              </a:rPr>
              <a:t>Para buscar programas de asistencia farmacéutica, visite: </a:t>
            </a:r>
            <a:r>
              <a:rPr lang="es-US" sz="1100">
                <a:solidFill>
                  <a:prstClr val="black"/>
                </a:solidFill>
                <a:cs typeface="Arial" panose="020B0604020202020204" pitchFamily="34" charset="0"/>
                <a:hlinkClick r:id="rId3"/>
              </a:rPr>
              <a:t>Medicare.gov/plan-compare/#/pharmaceutical-assistance-program</a:t>
            </a:r>
            <a:r>
              <a:rPr lang="es-US" sz="1100">
                <a:solidFill>
                  <a:prstClr val="black"/>
                </a:solidFill>
                <a:cs typeface="Arial" panose="020B0604020202020204" pitchFamily="34" charset="0"/>
              </a:rPr>
              <a:t> para ver los programas que ofrecen las compañías farmacéuticas y </a:t>
            </a:r>
            <a:r>
              <a:rPr lang="es-US" sz="1100">
                <a:solidFill>
                  <a:prstClr val="black"/>
                </a:solidFill>
                <a:cs typeface="Arial" panose="020B0604020202020204" pitchFamily="34" charset="0"/>
                <a:hlinkClick r:id="rId4"/>
              </a:rPr>
              <a:t>Medicare.gov/plan-compare/#/pharmaceutical-assistance-program/states</a:t>
            </a:r>
            <a:r>
              <a:rPr lang="es-US" sz="1100">
                <a:solidFill>
                  <a:prstClr val="black"/>
                </a:solidFill>
                <a:cs typeface="Arial" panose="020B0604020202020204" pitchFamily="34" charset="0"/>
              </a:rPr>
              <a:t> para ver si su estado ofrece un Programa Estatal de Asistencia Farmacéutica.</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80846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2400" y="3757507"/>
            <a:ext cx="6954982" cy="5502380"/>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0" indent="0" defTabSz="966529">
              <a:spcAft>
                <a:spcPts val="600"/>
              </a:spcAft>
              <a:buNone/>
              <a:defRPr/>
            </a:pPr>
            <a:r>
              <a:rPr lang="es-US" b="1" dirty="0">
                <a:solidFill>
                  <a:prstClr val="black"/>
                </a:solidFill>
                <a:cs typeface="Arial" panose="020B0604020202020204" pitchFamily="34" charset="0"/>
              </a:rPr>
              <a:t>Estos pagos no cuentan para los costos reales de su bolsillo (</a:t>
            </a:r>
            <a:r>
              <a:rPr lang="es-US" b="1" dirty="0" err="1">
                <a:solidFill>
                  <a:prstClr val="black"/>
                </a:solidFill>
                <a:cs typeface="Arial" panose="020B0604020202020204" pitchFamily="34" charset="0"/>
              </a:rPr>
              <a:t>TrOOP</a:t>
            </a:r>
            <a:r>
              <a:rPr lang="es-US" b="1" dirty="0">
                <a:solidFill>
                  <a:prstClr val="black"/>
                </a:solidFill>
                <a:cs typeface="Arial" panose="020B0604020202020204" pitchFamily="34" charset="0"/>
              </a:rPr>
              <a:t>): </a:t>
            </a:r>
          </a:p>
          <a:p>
            <a:pPr marL="118745" indent="-118745" defTabSz="966529">
              <a:spcAft>
                <a:spcPts val="600"/>
              </a:spcAft>
              <a:defRPr/>
            </a:pPr>
            <a:r>
              <a:rPr lang="es-US" dirty="0">
                <a:solidFill>
                  <a:prstClr val="black"/>
                </a:solidFill>
                <a:cs typeface="Arial" panose="020B0604020202020204" pitchFamily="34" charset="0"/>
              </a:rPr>
              <a:t>La parte del costo de los medicamentos que paga un plan de Medicare (para 2024, el 5% para los medicamentos de marca y el 75% para los genéricos) </a:t>
            </a:r>
          </a:p>
          <a:p>
            <a:pPr marL="118745" indent="-118745" defTabSz="966529">
              <a:spcAft>
                <a:spcPts val="600"/>
              </a:spcAft>
              <a:defRPr/>
            </a:pPr>
            <a:r>
              <a:rPr lang="es-US" dirty="0">
                <a:solidFill>
                  <a:prstClr val="black"/>
                </a:solidFill>
                <a:cs typeface="Arial" panose="020B0604020202020204" pitchFamily="34" charset="0"/>
              </a:rPr>
              <a:t>Prima mensual del plan  </a:t>
            </a:r>
          </a:p>
          <a:p>
            <a:pPr marL="118745" indent="-118745" defTabSz="966529">
              <a:spcAft>
                <a:spcPts val="600"/>
              </a:spcAft>
              <a:defRPr/>
            </a:pPr>
            <a:r>
              <a:rPr lang="es-US" dirty="0">
                <a:solidFill>
                  <a:prstClr val="black"/>
                </a:solidFill>
                <a:cs typeface="Arial" panose="020B0604020202020204" pitchFamily="34" charset="0"/>
              </a:rPr>
              <a:t>Medicamentos adquiridos fuera de EE. UU. y sus territorios (Puerto Rico, Islas Vírgenes Estadounidenses, Guam, Islas Marianas del Norte y Samoa Americana.)</a:t>
            </a:r>
          </a:p>
          <a:p>
            <a:pPr marL="118745" indent="-118745" defTabSz="966529">
              <a:spcAft>
                <a:spcPts val="600"/>
              </a:spcAft>
              <a:defRPr/>
            </a:pPr>
            <a:r>
              <a:rPr lang="es-US" dirty="0">
                <a:solidFill>
                  <a:prstClr val="black"/>
                </a:solidFill>
                <a:cs typeface="Arial" panose="020B0604020202020204" pitchFamily="34" charset="0"/>
              </a:rPr>
              <a:t>Medicamentos que el plan no cubre </a:t>
            </a:r>
          </a:p>
          <a:p>
            <a:pPr marL="118745" indent="-118745" defTabSz="966529">
              <a:spcAft>
                <a:spcPts val="600"/>
              </a:spcAft>
              <a:defRPr/>
            </a:pPr>
            <a:r>
              <a:rPr lang="es-US" dirty="0">
                <a:solidFill>
                  <a:prstClr val="black"/>
                </a:solidFill>
                <a:cs typeface="Arial" panose="020B0604020202020204" pitchFamily="34" charset="0"/>
              </a:rPr>
              <a:t>Medicamentos excluidos de la definición de medicamento de la Parte D, incluso en los casos en que el plan elige cubrirlos como un beneficio complementario (como medicamentos para el crecimiento del cabello)</a:t>
            </a:r>
          </a:p>
          <a:p>
            <a:pPr marL="118745" indent="-118745" defTabSz="966529">
              <a:spcAft>
                <a:spcPts val="600"/>
              </a:spcAft>
              <a:defRPr/>
            </a:pPr>
            <a:r>
              <a:rPr lang="es-US" dirty="0">
                <a:solidFill>
                  <a:prstClr val="black"/>
                </a:solidFill>
                <a:cs typeface="Arial" panose="020B0604020202020204" pitchFamily="34" charset="0"/>
              </a:rPr>
              <a:t>Si son hechos por (o reembolsados por usted) cualquiera de estos:</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Planes de salud grupales (GHP) o cobertura para jubilados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Programas de salud financiados por el gobierno, como Medicaid, TRICARE, Compensación por Accidentes de Trabajo, programas del Departamento de Asuntos de Veteranos (VA), Centros Médicos con Calificación Federal (FQHC), Clínicas de Salud Rurales (RRHC), Programa de Seguro Médico para Niños (CHIP) y los Beneficios por Enfermedad Pulmonar Minera.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Otros grupos de terceros con obligación legal de pagar los costos de medicamentos de la persona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Programas de asistencia a pacientes (PAP) que operan fuera de los beneficios de la Parte D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Otros tipos de seguro </a:t>
            </a:r>
          </a:p>
          <a:p>
            <a:pPr marL="118745" lvl="1" indent="-118745"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Medicamentos de venta libre o la mayoría de las vitaminas (incluso si son necesarios dentro del plan como parte de una terapia escalonada)</a:t>
            </a:r>
          </a:p>
        </p:txBody>
      </p:sp>
    </p:spTree>
    <p:extLst>
      <p:ext uri="{BB962C8B-B14F-4D97-AF65-F5344CB8AC3E}">
        <p14:creationId xmlns:p14="http://schemas.microsoft.com/office/powerpoint/2010/main" val="1188973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s-US" b="1">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Compruebe sus conocimientos: Pregunta 5</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a:solidFill>
                  <a:schemeClr val="tx1"/>
                </a:solidFill>
                <a:effectLst/>
                <a:latin typeface="+mn-lt"/>
                <a:ea typeface="+mn-ea"/>
                <a:cs typeface="+mn-cs"/>
              </a:rPr>
              <a:t>En 2024, una vez alcanzada la etapa catastrófica, pagará _______________ por las recetas cubiertas de la Parte D.</a:t>
            </a:r>
          </a:p>
          <a:p>
            <a:pPr marL="228600" lvl="0" indent="-228600">
              <a:spcAft>
                <a:spcPts val="600"/>
              </a:spcAft>
              <a:buAutoNum type="alphaLcPeriod"/>
            </a:pPr>
            <a:r>
              <a:rPr lang="es-US" sz="1200">
                <a:solidFill>
                  <a:schemeClr val="tx1"/>
                </a:solidFill>
                <a:effectLst/>
                <a:latin typeface="+mn-lt"/>
                <a:ea typeface="+mn-ea"/>
                <a:cs typeface="+mn-cs"/>
              </a:rPr>
              <a:t>Un copago pequeño</a:t>
            </a:r>
          </a:p>
          <a:p>
            <a:pPr marL="228600" lvl="0" indent="-228600">
              <a:spcAft>
                <a:spcPts val="600"/>
              </a:spcAft>
              <a:buAutoNum type="alphaLcPeriod"/>
            </a:pPr>
            <a:r>
              <a:rPr lang="es-US" sz="1200">
                <a:solidFill>
                  <a:schemeClr val="tx1"/>
                </a:solidFill>
                <a:effectLst/>
                <a:latin typeface="+mn-lt"/>
                <a:ea typeface="+mn-ea"/>
                <a:cs typeface="+mn-cs"/>
              </a:rPr>
              <a:t>Nada</a:t>
            </a:r>
          </a:p>
          <a:p>
            <a:pPr marL="228600" lvl="0" indent="-228600">
              <a:spcAft>
                <a:spcPts val="600"/>
              </a:spcAft>
              <a:buAutoNum type="alphaLcPeriod"/>
            </a:pPr>
            <a:r>
              <a:rPr lang="es-US" sz="1200">
                <a:solidFill>
                  <a:schemeClr val="tx1"/>
                </a:solidFill>
                <a:effectLst/>
                <a:latin typeface="+mn-lt"/>
                <a:ea typeface="+mn-ea"/>
                <a:cs typeface="+mn-cs"/>
              </a:rPr>
              <a:t>Todos los costos</a:t>
            </a:r>
          </a:p>
          <a:p>
            <a:pPr marL="228600" lvl="0" indent="-228600">
              <a:spcAft>
                <a:spcPts val="600"/>
              </a:spcAft>
              <a:buAutoNum type="alphaLcPeriod"/>
            </a:pPr>
            <a:r>
              <a:rPr lang="es-US" sz="1200">
                <a:solidFill>
                  <a:schemeClr val="tx1"/>
                </a:solidFill>
                <a:effectLst/>
                <a:latin typeface="+mn-lt"/>
                <a:ea typeface="+mn-ea"/>
                <a:cs typeface="+mn-cs"/>
              </a:rPr>
              <a:t>Ninguna de las opciones anteriores</a:t>
            </a:r>
          </a:p>
          <a:p>
            <a:pPr marL="0" indent="0" defTabSz="966529">
              <a:spcBef>
                <a:spcPts val="634"/>
              </a:spcBef>
              <a:spcAft>
                <a:spcPts val="600"/>
              </a:spcAft>
              <a:buNone/>
              <a:defRPr/>
            </a:pPr>
            <a:r>
              <a:rPr lang="es-US" b="1">
                <a:solidFill>
                  <a:prstClr val="black"/>
                </a:solidFill>
                <a:cs typeface="Arial"/>
              </a:rPr>
              <a:t>RESPUESTA</a:t>
            </a:r>
            <a:r>
              <a:rPr lang="es-US">
                <a:solidFill>
                  <a:prstClr val="black"/>
                </a:solidFill>
                <a:cs typeface="Arial"/>
              </a:rPr>
              <a:t>: </a:t>
            </a:r>
            <a:r>
              <a:rPr lang="es-US" b="1">
                <a:solidFill>
                  <a:prstClr val="black"/>
                </a:solidFill>
                <a:cs typeface="Arial"/>
              </a:rPr>
              <a:t>b. Nada </a:t>
            </a:r>
          </a:p>
          <a:p>
            <a:pPr marL="0" indent="0" defTabSz="966529">
              <a:spcBef>
                <a:spcPts val="634"/>
              </a:spcBef>
              <a:spcAft>
                <a:spcPts val="600"/>
              </a:spcAft>
              <a:buNone/>
              <a:defRPr/>
            </a:pPr>
            <a:r>
              <a:rPr lang="es-US">
                <a:solidFill>
                  <a:prstClr val="black"/>
                </a:solidFill>
                <a:cs typeface="Arial"/>
              </a:rPr>
              <a:t>Si tiene cobertura de medicamentos de Medicare (Parte D) y los costos de sus medicamentos son lo suficientemente elevados como para alcanzar la etapa de cobertura catastrófica, no tendrá que pagar coseguro ni copagos. Este cambio entró en vigor a partir del 1 de enero de 2024, como consecuencia de la Ley de Reducción de la Inflación (IRA).</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2230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3 explica las normas de cobertura de medicamentos de Medicare. Explica:</a:t>
            </a:r>
          </a:p>
          <a:p>
            <a:pPr marL="118872" indent="-118872" defTabSz="966529">
              <a:spcAft>
                <a:spcPts val="600"/>
              </a:spcAft>
              <a:defRPr/>
            </a:pPr>
            <a:r>
              <a:rPr lang="es-US">
                <a:solidFill>
                  <a:prstClr val="black"/>
                </a:solidFill>
                <a:cs typeface="Arial" panose="020B0604020202020204" pitchFamily="34" charset="0"/>
              </a:rPr>
              <a:t>Medicamentos cubiertos y no cubiertos </a:t>
            </a:r>
          </a:p>
          <a:p>
            <a:pPr marL="118872" indent="-118872" defTabSz="966529">
              <a:spcAft>
                <a:spcPts val="600"/>
              </a:spcAft>
              <a:defRPr/>
            </a:pPr>
            <a:r>
              <a:rPr lang="es-US">
                <a:solidFill>
                  <a:prstClr val="black"/>
                </a:solidFill>
                <a:cs typeface="Arial" panose="020B0604020202020204" pitchFamily="34" charset="0"/>
              </a:rPr>
              <a:t>Acceso a medicamentos cubiertos</a:t>
            </a:r>
          </a:p>
          <a:p>
            <a:pPr marL="118872" indent="-118872" defTabSz="966334">
              <a:spcAft>
                <a:spcPts val="600"/>
              </a:spcAft>
              <a:defRPr/>
            </a:pPr>
            <a:r>
              <a:rPr lang="es-US">
                <a:solidFill>
                  <a:prstClr val="black"/>
                </a:solidFill>
                <a:cs typeface="Arial" panose="020B0604020202020204" pitchFamily="34" charset="0"/>
              </a:rPr>
              <a:t>Cambios en el Formulario</a:t>
            </a:r>
          </a:p>
          <a:p>
            <a:pPr marL="118872" indent="-118872" defTabSz="966529">
              <a:spcAft>
                <a:spcPts val="600"/>
              </a:spcAft>
              <a:defRPr/>
            </a:pPr>
            <a:r>
              <a:rPr lang="es-US">
                <a:solidFill>
                  <a:prstClr val="black"/>
                </a:solidFill>
                <a:cs typeface="Arial" panose="020B0604020202020204" pitchFamily="34" charset="0"/>
              </a:rPr>
              <a:t>Requisitos para planes y prescriptores</a:t>
            </a:r>
          </a:p>
          <a:p>
            <a:pPr marL="118872" indent="-118872" defTabSz="966529">
              <a:spcAft>
                <a:spcPts val="600"/>
              </a:spcAft>
              <a:defRPr/>
            </a:pPr>
            <a:r>
              <a:rPr lang="es-US">
                <a:solidFill>
                  <a:prstClr val="black"/>
                </a:solidFill>
                <a:cs typeface="Arial" panose="020B0604020202020204" pitchFamily="34" charset="0"/>
              </a:rPr>
              <a:t>Administración de Terapia de Medicamentos (MTM)</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finalizar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las normas de Medicare para cubrir o excluir medicamentos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por qué y cómo los planes administran el acceso a los medicamentos cubiertos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por qué y cuándo los planes pueden cambiar los formularios (listas de medicamentos), y qué ocurre cuando lo hacen  </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cómo las normas de Medicare para planes y prescriptores protegen a Medicare y a las personas con Medicare </a:t>
            </a: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76749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10835" y="3757507"/>
            <a:ext cx="7024255"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Los planes de Medicare cubren medicamentos genéricos y de marca, y algunos incluyen productos biológicos originales y biosimilares. </a:t>
            </a:r>
            <a:r>
              <a:rPr lang="es-US" dirty="0">
                <a:solidFill>
                  <a:prstClr val="black"/>
                </a:solidFill>
                <a:cs typeface="Arial" panose="020B0604020202020204" pitchFamily="34" charset="0"/>
              </a:rPr>
              <a:t>Para que Medicare cubra un medicamento, debe estar disponible solo con receta médica, haber sido aprobado por la Administración de Alimentos y Medicamentos de EE.UU. (FDA), utilizarse y venderse en EE.UU., y utilizarse para una indicación médicamente aceptada.</a:t>
            </a:r>
          </a:p>
          <a:p>
            <a:pPr marL="118745" indent="-118745" defTabSz="966529">
              <a:spcAft>
                <a:spcPts val="600"/>
              </a:spcAft>
              <a:defRPr/>
            </a:pPr>
            <a:r>
              <a:rPr lang="es-US" b="1" dirty="0">
                <a:solidFill>
                  <a:prstClr val="black"/>
                </a:solidFill>
                <a:cs typeface="Arial" panose="020B0604020202020204" pitchFamily="34" charset="0"/>
              </a:rPr>
              <a:t>Medicare cubre </a:t>
            </a:r>
            <a:r>
              <a:rPr lang="es-US" dirty="0">
                <a:solidFill>
                  <a:prstClr val="black"/>
                </a:solidFill>
                <a:cs typeface="Arial" panose="020B0604020202020204" pitchFamily="34" charset="0"/>
              </a:rPr>
              <a:t>los medicamentos recetados, incluida la insulina y los productos biológicos (anticuerpos, proteínas, células, etc.). Medicare también cubre los suministros médicos asociados con la inyección de insulina, como jeringas, agujas, algodón y gasa. </a:t>
            </a:r>
          </a:p>
          <a:p>
            <a:pPr>
              <a:spcAft>
                <a:spcPts val="600"/>
              </a:spcAft>
            </a:pPr>
            <a:r>
              <a:rPr lang="es-US" dirty="0">
                <a:solidFill>
                  <a:prstClr val="black"/>
                </a:solidFill>
                <a:cs typeface="Arial" panose="020B0604020202020204" pitchFamily="34" charset="0"/>
              </a:rPr>
              <a:t>El formulario de cada plan debe incluir una variedad de medicamentos de cada categoría recetada</a:t>
            </a:r>
            <a:r>
              <a:rPr lang="es-US" b="1" dirty="0">
                <a:solidFill>
                  <a:prstClr val="black"/>
                </a:solidFill>
                <a:cs typeface="Arial" panose="020B0604020202020204" pitchFamily="34" charset="0"/>
              </a:rPr>
              <a:t> para garantizar que los beneficiarios que padecen distintos problemas de salud puedan recibir el tratamiento que necesitan.</a:t>
            </a:r>
            <a:r>
              <a:rPr lang="es-US" dirty="0">
                <a:solidFill>
                  <a:prstClr val="black"/>
                </a:solidFill>
                <a:cs typeface="Arial" panose="020B0604020202020204" pitchFamily="34" charset="0"/>
              </a:rPr>
              <a:t> Generalmente, todos los planes Medicare deben cubrir al menos 2 medicamentos por categoría de fármacos, pero los planes pueden elegir qué medicamentos específicos cubren.</a:t>
            </a:r>
            <a:r>
              <a:rPr lang="es-US" dirty="0"/>
              <a:t> </a:t>
            </a:r>
            <a:r>
              <a:rPr lang="es-US" dirty="0">
                <a:solidFill>
                  <a:prstClr val="black"/>
                </a:solidFill>
                <a:cs typeface="Arial" panose="020B0604020202020204" pitchFamily="34" charset="0"/>
              </a:rPr>
              <a:t>La cobertura y las normas varían de un plan a otro, lo que puede afectar lo que usted paga. </a:t>
            </a:r>
          </a:p>
          <a:p>
            <a:pPr marL="118745" indent="-118745" defTabSz="966529">
              <a:spcAft>
                <a:spcPts val="600"/>
              </a:spcAft>
              <a:defRPr/>
            </a:pPr>
            <a:r>
              <a:rPr lang="es-US" b="1" dirty="0">
                <a:solidFill>
                  <a:prstClr val="black"/>
                </a:solidFill>
                <a:cs typeface="Arial" panose="020B0604020202020204" pitchFamily="34" charset="0"/>
              </a:rPr>
              <a:t>Incluso si el formulario de un plan no incluye un medicamento específico, en la mayoría de los casos, debe estar disponible un medicamento similar.</a:t>
            </a:r>
            <a:r>
              <a:rPr lang="es-US" dirty="0">
                <a:solidFill>
                  <a:prstClr val="black"/>
                </a:solidFill>
                <a:cs typeface="Arial" panose="020B0604020202020204" pitchFamily="34" charset="0"/>
              </a:rPr>
              <a:t> Una persona con Medicare o su prescriptor (su médico u otro profesional de la salud legalmente autorizado para recetar medicamentos) cree que ninguno de los medicamentos de la lista de medicamentos de un plan solucionará la enfermedad, puede solicitar una excepción. Visite </a:t>
            </a:r>
            <a:r>
              <a:rPr lang="es-US" dirty="0">
                <a:solidFill>
                  <a:prstClr val="black"/>
                </a:solidFill>
                <a:cs typeface="Arial" panose="020B0604020202020204" pitchFamily="34" charset="0"/>
                <a:hlinkClick r:id="rId3"/>
              </a:rPr>
              <a:t>CMS.gov/Medicare/Appeals-and-</a:t>
            </a:r>
            <a:r>
              <a:rPr lang="es-US" dirty="0" err="1">
                <a:solidFill>
                  <a:prstClr val="black"/>
                </a:solidFill>
                <a:cs typeface="Arial" panose="020B0604020202020204" pitchFamily="34" charset="0"/>
                <a:hlinkClick r:id="rId3"/>
              </a:rPr>
              <a:t>Grievances</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MedPrescriptDrugApplGriev</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Exceptions</a:t>
            </a:r>
            <a:r>
              <a:rPr lang="es-US" dirty="0">
                <a:solidFill>
                  <a:prstClr val="black"/>
                </a:solidFill>
                <a:cs typeface="Arial" panose="020B0604020202020204" pitchFamily="34" charset="0"/>
                <a:hlinkClick r:id="rId3"/>
              </a:rPr>
              <a:t>#:~:text=Exceptions%20requests%20are%20granted%20when,plan%20sponsor%20supporting%20the%20request</a:t>
            </a:r>
            <a:r>
              <a:rPr lang="es-US" dirty="0">
                <a:solidFill>
                  <a:prstClr val="black"/>
                </a:solidFill>
                <a:cs typeface="Arial" panose="020B0604020202020204" pitchFamily="34" charset="0"/>
              </a:rPr>
              <a:t> para obtener más información sobre los tipos de excepciones y cómo solicitarlas.</a:t>
            </a:r>
          </a:p>
          <a:p>
            <a:pPr marL="118745" indent="-118745" defTabSz="966529">
              <a:spcAft>
                <a:spcPts val="600"/>
              </a:spcAft>
              <a:defRPr/>
            </a:pP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4"/>
              </a:rPr>
              <a:t>CMS.gov/medicare/appeals-</a:t>
            </a:r>
            <a:r>
              <a:rPr lang="es-US" dirty="0" err="1">
                <a:solidFill>
                  <a:prstClr val="black"/>
                </a:solidFill>
                <a:cs typeface="Arial" panose="020B0604020202020204" pitchFamily="34" charset="0"/>
                <a:hlinkClick r:id="rId4"/>
              </a:rPr>
              <a:t>grievances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prescription-drug</a:t>
            </a:r>
            <a:r>
              <a:rPr lang="es-US" dirty="0">
                <a:solidFill>
                  <a:prstClr val="black"/>
                </a:solidFill>
                <a:cs typeface="Arial" panose="020B0604020202020204" pitchFamily="34" charset="0"/>
              </a:rPr>
              <a:t> Guía de Apelaciones y Quejas sobre Medicamentos Recetados de Medicare.</a:t>
            </a:r>
          </a:p>
          <a:p>
            <a:pPr marL="0" indent="0" defTabSz="966529">
              <a:spcAft>
                <a:spcPts val="600"/>
              </a:spcAft>
              <a:buFont typeface="Wingdings" panose="05000000000000000000" pitchFamily="2" charset="2"/>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444525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10836" y="3757507"/>
            <a:ext cx="7093528" cy="5502380"/>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indent="0" defTabSz="966529">
              <a:spcAft>
                <a:spcPts val="600"/>
              </a:spcAft>
              <a:buNone/>
              <a:defRPr/>
            </a:pPr>
            <a:r>
              <a:rPr lang="es-US" sz="1100" b="1" dirty="0">
                <a:solidFill>
                  <a:prstClr val="black"/>
                </a:solidFill>
                <a:cs typeface="Arial"/>
              </a:rPr>
              <a:t>Los planes de Medicare deben cubrir todos los medicamentos dentro de 6 categorías protegidas, para tratar determinadas condiciones médicas: </a:t>
            </a:r>
          </a:p>
          <a:p>
            <a:pPr marL="118745" lvl="1" indent="-118745" defTabSz="966529">
              <a:spcBef>
                <a:spcPts val="0"/>
              </a:spcBef>
              <a:spcAft>
                <a:spcPts val="600"/>
              </a:spcAft>
              <a:buFont typeface="Calibri Light" panose="020F0302020204030204"/>
              <a:buAutoNum type="arabicPeriod"/>
              <a:defRPr/>
            </a:pPr>
            <a:r>
              <a:rPr lang="es-US" sz="1100" dirty="0">
                <a:solidFill>
                  <a:prstClr val="black"/>
                </a:solidFill>
                <a:cs typeface="Arial"/>
              </a:rPr>
              <a:t> </a:t>
            </a:r>
            <a:r>
              <a:rPr lang="es-US" sz="1100" dirty="0"/>
              <a:t>Medicamentos contra el </a:t>
            </a:r>
            <a:r>
              <a:rPr lang="es-US" sz="1100" dirty="0">
                <a:solidFill>
                  <a:prstClr val="black"/>
                </a:solidFill>
                <a:cs typeface="Arial"/>
              </a:rPr>
              <a:t>cáncer (</a:t>
            </a:r>
            <a:r>
              <a:rPr lang="es-US" sz="1100" dirty="0"/>
              <a:t>antineoplásicos)</a:t>
            </a:r>
          </a:p>
          <a:p>
            <a:pPr marL="118745" lvl="1" indent="-118745" defTabSz="966529">
              <a:spcBef>
                <a:spcPts val="0"/>
              </a:spcBef>
              <a:spcAft>
                <a:spcPts val="600"/>
              </a:spcAft>
              <a:buFont typeface="+mj-lt"/>
              <a:buAutoNum type="arabicPeriod"/>
              <a:defRPr/>
            </a:pPr>
            <a:r>
              <a:rPr lang="es-US" sz="1100" dirty="0">
                <a:solidFill>
                  <a:prstClr val="black"/>
                </a:solidFill>
                <a:cs typeface="Arial"/>
              </a:rPr>
              <a:t> </a:t>
            </a:r>
            <a:r>
              <a:rPr lang="es-US" sz="1100" dirty="0"/>
              <a:t>Medicamentos contra el VIH</a:t>
            </a:r>
            <a:r>
              <a:rPr lang="es-US" sz="1100" dirty="0">
                <a:solidFill>
                  <a:prstClr val="black"/>
                </a:solidFill>
                <a:cs typeface="Arial"/>
              </a:rPr>
              <a:t>/SIDA (</a:t>
            </a:r>
            <a:r>
              <a:rPr lang="es-US" sz="1100" dirty="0"/>
              <a:t>antirretrovirales)</a:t>
            </a:r>
          </a:p>
          <a:p>
            <a:pPr marL="118745" lvl="1" indent="-118745" defTabSz="966529">
              <a:spcBef>
                <a:spcPts val="0"/>
              </a:spcBef>
              <a:spcAft>
                <a:spcPts val="600"/>
              </a:spcAft>
              <a:buFont typeface="+mj-lt"/>
              <a:buAutoNum type="arabicPeriod"/>
              <a:defRPr/>
            </a:pPr>
            <a:r>
              <a:rPr lang="es-US" sz="1100" dirty="0">
                <a:solidFill>
                  <a:prstClr val="black"/>
                </a:solidFill>
                <a:cs typeface="Arial"/>
              </a:rPr>
              <a:t> Antidepresivos</a:t>
            </a:r>
          </a:p>
          <a:p>
            <a:pPr marL="118745" lvl="1" indent="-118745" defTabSz="966529">
              <a:spcBef>
                <a:spcPts val="0"/>
              </a:spcBef>
              <a:spcAft>
                <a:spcPts val="600"/>
              </a:spcAft>
              <a:buFont typeface="+mj-lt"/>
              <a:buAutoNum type="arabicPeriod"/>
              <a:defRPr/>
            </a:pPr>
            <a:r>
              <a:rPr lang="es-US" sz="1100" dirty="0">
                <a:solidFill>
                  <a:prstClr val="black"/>
                </a:solidFill>
                <a:cs typeface="Arial"/>
              </a:rPr>
              <a:t> Antipsicóticos </a:t>
            </a:r>
          </a:p>
          <a:p>
            <a:pPr marL="118745" lvl="1" indent="-118745" defTabSz="966529">
              <a:spcBef>
                <a:spcPts val="0"/>
              </a:spcBef>
              <a:spcAft>
                <a:spcPts val="600"/>
              </a:spcAft>
              <a:buFont typeface="+mj-lt"/>
              <a:buAutoNum type="arabicPeriod"/>
              <a:defRPr/>
            </a:pPr>
            <a:r>
              <a:rPr lang="es-US" sz="1100" dirty="0">
                <a:solidFill>
                  <a:prstClr val="black"/>
                </a:solidFill>
                <a:cs typeface="Arial"/>
              </a:rPr>
              <a:t> Anticonvulsivos </a:t>
            </a:r>
          </a:p>
          <a:p>
            <a:pPr marL="118745" lvl="1" indent="-118745" defTabSz="966529">
              <a:spcBef>
                <a:spcPts val="0"/>
              </a:spcBef>
              <a:spcAft>
                <a:spcPts val="600"/>
              </a:spcAft>
              <a:buFont typeface="+mj-lt"/>
              <a:buAutoNum type="arabicPeriod"/>
              <a:defRPr/>
            </a:pPr>
            <a:r>
              <a:rPr lang="es-US" sz="1100" dirty="0">
                <a:solidFill>
                  <a:prstClr val="black"/>
                </a:solidFill>
                <a:cs typeface="Arial"/>
              </a:rPr>
              <a:t> Inmunosupresores utilizados para la prevención del rechazo de trasplantes de órganos.</a:t>
            </a:r>
          </a:p>
          <a:p>
            <a:pPr marL="0" indent="0" defTabSz="966529">
              <a:spcAft>
                <a:spcPts val="600"/>
              </a:spcAft>
              <a:buNone/>
              <a:defRPr/>
            </a:pPr>
            <a:r>
              <a:rPr lang="es-US" sz="1100" dirty="0">
                <a:solidFill>
                  <a:prstClr val="black"/>
                </a:solidFill>
                <a:cs typeface="Arial"/>
              </a:rPr>
              <a:t>Algunos medicamentos de estas clases protegidas pueden estar cubiertos por la Parte B en algunos casos.</a:t>
            </a:r>
            <a:r>
              <a:rPr lang="es-US" sz="1100" baseline="0" dirty="0">
                <a:solidFill>
                  <a:prstClr val="black"/>
                </a:solidFill>
                <a:cs typeface="Arial"/>
              </a:rPr>
              <a:t> Por ejemplo, los inmunosupresores después de un trasplante de órganos cubierto por Medicare o los medicamentos utilizados con equipo médico duradero (DME) elegible.</a:t>
            </a:r>
            <a:r>
              <a:rPr lang="es-US" sz="1100" dirty="0">
                <a:solidFill>
                  <a:prstClr val="black"/>
                </a:solidFill>
                <a:cs typeface="Arial"/>
              </a:rPr>
              <a:t> </a:t>
            </a:r>
          </a:p>
          <a:p>
            <a:pPr marL="0" lvl="0" indent="0" defTabSz="966529">
              <a:spcAft>
                <a:spcPts val="600"/>
              </a:spcAft>
              <a:buNone/>
              <a:defRPr/>
            </a:pPr>
            <a:r>
              <a:rPr lang="es-US" sz="1100" b="1" dirty="0">
                <a:solidFill>
                  <a:prstClr val="black"/>
                </a:solidFill>
                <a:cs typeface="Arial"/>
              </a:rPr>
              <a:t>Además, los planes de la Parte D deben cubrir todas las vacunas disponibles comercialmente,</a:t>
            </a:r>
            <a:r>
              <a:rPr lang="es-US" sz="1100" dirty="0">
                <a:solidFill>
                  <a:prstClr val="black"/>
                </a:solidFill>
                <a:cs typeface="Arial"/>
              </a:rPr>
              <a:t> incluida la vacuna contra el herpes zóster, pero no las vacunas cubiertas por la Parte B de Medicare (seguro médico), como la vacuna contra COVID-19, la vacuna contra la gripe o influenza y la vacuna antineumocócica. </a:t>
            </a:r>
          </a:p>
          <a:p>
            <a:pPr marL="0" lvl="0" indent="0" defTabSz="966529">
              <a:spcAft>
                <a:spcPts val="600"/>
              </a:spcAft>
              <a:buNone/>
              <a:defRPr/>
            </a:pPr>
            <a:r>
              <a:rPr lang="es-US" sz="1100" dirty="0"/>
              <a:t>Las personas con cobertura de medicamentos de Medicare (Parte D) no pagarán nada de su bolsillo por las vacunas para adultos (incluida la vacuna contra el herpes zóster) recomendadas por el Comité Asesor sobre Prácticas de Inmunización (ACIP).</a:t>
            </a:r>
            <a:r>
              <a:rPr lang="es-US" sz="1100" b="0" i="0" dirty="0">
                <a:solidFill>
                  <a:schemeClr val="tx1"/>
                </a:solidFill>
                <a:effectLst/>
                <a:latin typeface="+mn-lt"/>
                <a:ea typeface="+mn-ea"/>
                <a:cs typeface="+mn-cs"/>
              </a:rPr>
              <a:t> </a:t>
            </a:r>
            <a:r>
              <a:rPr lang="es-US" sz="1100" dirty="0"/>
              <a:t>Para consultar las recomendaciones del ACIP, visite </a:t>
            </a:r>
            <a:r>
              <a:rPr lang="es-US" sz="1100" dirty="0">
                <a:hlinkClick r:id="rId3"/>
              </a:rPr>
              <a:t>CDC.gov/</a:t>
            </a:r>
            <a:r>
              <a:rPr lang="es-US" sz="1100" dirty="0" err="1">
                <a:hlinkClick r:id="rId3"/>
              </a:rPr>
              <a:t>vaccines</a:t>
            </a:r>
            <a:r>
              <a:rPr lang="es-US" sz="1100" dirty="0">
                <a:hlinkClick r:id="rId3"/>
              </a:rPr>
              <a:t>/</a:t>
            </a:r>
            <a:r>
              <a:rPr lang="es-US" sz="1100" dirty="0" err="1">
                <a:hlinkClick r:id="rId3"/>
              </a:rPr>
              <a:t>hcp</a:t>
            </a:r>
            <a:r>
              <a:rPr lang="es-US" sz="1100" dirty="0">
                <a:hlinkClick r:id="rId3"/>
              </a:rPr>
              <a:t>/</a:t>
            </a:r>
            <a:r>
              <a:rPr lang="es-US" sz="1100" dirty="0" err="1">
                <a:hlinkClick r:id="rId3"/>
              </a:rPr>
              <a:t>acip-recs</a:t>
            </a:r>
            <a:r>
              <a:rPr lang="es-US" sz="1100" dirty="0">
                <a:hlinkClick r:id="rId3"/>
              </a:rPr>
              <a:t>/index.html</a:t>
            </a:r>
            <a:r>
              <a:rPr lang="es-US" sz="1100" dirty="0"/>
              <a:t>.</a:t>
            </a:r>
          </a:p>
          <a:p>
            <a:pPr marL="0" lvl="0" indent="0" defTabSz="966529">
              <a:spcAft>
                <a:spcPts val="600"/>
              </a:spcAft>
              <a:buNone/>
              <a:defRPr/>
            </a:pPr>
            <a:r>
              <a:rPr lang="es-US" sz="1100" dirty="0"/>
              <a:t>Para más información sobre la Ley de Reducción de la Inflación (IRA), visite: </a:t>
            </a:r>
            <a:r>
              <a:rPr lang="es-US" sz="1100" dirty="0">
                <a:hlinkClick r:id="rId4"/>
              </a:rPr>
              <a:t>Medicare.gov/</a:t>
            </a:r>
            <a:r>
              <a:rPr lang="es-US" sz="1100" dirty="0" err="1">
                <a:hlinkClick r:id="rId4"/>
              </a:rPr>
              <a:t>about-us</a:t>
            </a:r>
            <a:r>
              <a:rPr lang="es-US" sz="1100" dirty="0">
                <a:hlinkClick r:id="rId4"/>
              </a:rPr>
              <a:t>/</a:t>
            </a:r>
            <a:r>
              <a:rPr lang="es-US" sz="1100" dirty="0" err="1">
                <a:hlinkClick r:id="rId4"/>
              </a:rPr>
              <a:t>prescription-drug-law</a:t>
            </a:r>
            <a:r>
              <a:rPr lang="es-US" sz="1100" dirty="0"/>
              <a:t>.</a:t>
            </a:r>
          </a:p>
          <a:p>
            <a:pPr marL="0" indent="0" defTabSz="966529">
              <a:spcAft>
                <a:spcPts val="600"/>
              </a:spcAft>
              <a:buNone/>
              <a:defRPr/>
            </a:pPr>
            <a:r>
              <a:rPr lang="es-US" sz="1100" b="1" dirty="0">
                <a:solidFill>
                  <a:prstClr val="black"/>
                </a:solidFill>
                <a:cs typeface="Arial"/>
              </a:rPr>
              <a:t>Para obtener más información sobre las clases protegidas,</a:t>
            </a:r>
            <a:r>
              <a:rPr lang="es-US" sz="1100" dirty="0">
                <a:solidFill>
                  <a:prstClr val="black"/>
                </a:solidFill>
                <a:cs typeface="Arial"/>
              </a:rPr>
              <a:t> visite: </a:t>
            </a:r>
            <a:r>
              <a:rPr lang="es-US" sz="1100" dirty="0">
                <a:cs typeface="Arial"/>
                <a:hlinkClick r:id="rId5"/>
              </a:rPr>
              <a:t>CMS.gov/Medicare/</a:t>
            </a:r>
            <a:r>
              <a:rPr lang="es-US" sz="1100" dirty="0" err="1">
                <a:cs typeface="Arial"/>
                <a:hlinkClick r:id="rId5"/>
              </a:rPr>
              <a:t>Prescription-Drug-Coverage</a:t>
            </a:r>
            <a:r>
              <a:rPr lang="es-US" sz="1100" dirty="0">
                <a:cs typeface="Arial"/>
                <a:hlinkClick r:id="rId5"/>
              </a:rPr>
              <a:t>/</a:t>
            </a:r>
            <a:r>
              <a:rPr lang="es-US" sz="1100" dirty="0" err="1">
                <a:cs typeface="Arial"/>
                <a:hlinkClick r:id="rId5"/>
              </a:rPr>
              <a:t>PrescriptionDrugCovContra</a:t>
            </a:r>
            <a:r>
              <a:rPr lang="es-US" sz="1100" dirty="0">
                <a:cs typeface="Arial"/>
                <a:hlinkClick r:id="rId5"/>
              </a:rPr>
              <a:t>/</a:t>
            </a:r>
            <a:r>
              <a:rPr lang="es-US" sz="1100" dirty="0" err="1">
                <a:cs typeface="Arial"/>
                <a:hlinkClick r:id="rId5"/>
              </a:rPr>
              <a:t>Downloads</a:t>
            </a:r>
            <a:r>
              <a:rPr lang="es-US" sz="1100" dirty="0">
                <a:cs typeface="Arial"/>
                <a:hlinkClick r:id="rId5"/>
              </a:rPr>
              <a:t>/Part-D-Benefits-Manual-Chapter-6.pdf</a:t>
            </a:r>
            <a:r>
              <a:rPr lang="es-US" sz="1100" dirty="0"/>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100" dirty="0">
                <a:solidFill>
                  <a:prstClr val="black"/>
                </a:solidFill>
              </a:rPr>
              <a:t>NOTA: </a:t>
            </a:r>
            <a:r>
              <a:rPr lang="es-US" sz="1100" dirty="0">
                <a:solidFill>
                  <a:srgbClr val="00529B"/>
                </a:solidFill>
              </a:rPr>
              <a:t>Algunas vacunas están cubiertas por la Parte B de Medicare (seguro médico), como la de la gripe, COVID-19 y la antineumocócica.</a:t>
            </a:r>
          </a:p>
          <a:p>
            <a:pPr marL="0" indent="0" defTabSz="966529">
              <a:spcAft>
                <a:spcPts val="600"/>
              </a:spcAft>
              <a:buNone/>
              <a:defRPr/>
            </a:pPr>
            <a:endParaRPr lang="en-US" sz="1100" dirty="0">
              <a:solidFill>
                <a:prstClr val="black"/>
              </a:solidFill>
            </a:endParaRPr>
          </a:p>
          <a:p>
            <a:pPr marL="0" indent="0" defTabSz="966529">
              <a:spcAft>
                <a:spcPts val="600"/>
              </a:spcAft>
              <a:buNone/>
              <a:defRPr/>
            </a:pPr>
            <a:endParaRPr lang="en-US" sz="1100" b="1" dirty="0">
              <a:solidFill>
                <a:prstClr val="black"/>
              </a:solidFill>
              <a:cs typeface="Calibri" panose="020F0502020204030204"/>
            </a:endParaRPr>
          </a:p>
        </p:txBody>
      </p:sp>
    </p:spTree>
    <p:extLst>
      <p:ext uri="{BB962C8B-B14F-4D97-AF65-F5344CB8AC3E}">
        <p14:creationId xmlns:p14="http://schemas.microsoft.com/office/powerpoint/2010/main" val="142079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1 explica la cobertura para medicamentos conforme a las distintas partes de </a:t>
            </a:r>
            <a:r>
              <a:rPr lang="es-US" baseline="0">
                <a:solidFill>
                  <a:prstClr val="black"/>
                </a:solidFill>
                <a:cs typeface="Arial" panose="020B0604020202020204" pitchFamily="34" charset="0"/>
              </a:rPr>
              <a:t>Medicare</a:t>
            </a:r>
            <a:r>
              <a:rPr lang="es-US">
                <a:solidFill>
                  <a:prstClr val="black"/>
                </a:solidFill>
                <a:cs typeface="Arial" panose="020B0604020202020204" pitchFamily="34" charset="0"/>
              </a:rPr>
              <a:t>.</a:t>
            </a:r>
          </a:p>
          <a:p>
            <a:pPr marL="0" indent="0" defTabSz="966529">
              <a:spcAft>
                <a:spcPts val="600"/>
              </a:spcAft>
              <a:buNone/>
              <a:defRPr/>
            </a:pPr>
            <a:endParaRPr lang="en-US" baseline="0" dirty="0">
              <a:solidFill>
                <a:prstClr val="black"/>
              </a:solidFill>
              <a:cs typeface="Arial" panose="020B0604020202020204" pitchFamily="34" charset="0"/>
            </a:endParaRPr>
          </a:p>
          <a:p>
            <a:pPr marL="0" indent="0" defTabSz="966529">
              <a:spcAft>
                <a:spcPts val="600"/>
              </a:spcAft>
              <a:buNone/>
              <a:defRPr/>
            </a:pPr>
            <a:endParaRPr lang="en-US" dirty="0"/>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38545" y="3757507"/>
            <a:ext cx="6982691" cy="5144347"/>
          </a:xfrm>
        </p:spPr>
        <p:txBody>
          <a:bodyPr/>
          <a:lstStyle/>
          <a:p>
            <a:pPr marL="0" lvl="1" defTabSz="966529">
              <a:spcBef>
                <a:spcPts val="0"/>
              </a:spcBef>
              <a:spcAft>
                <a:spcPts val="600"/>
              </a:spcAft>
              <a:defRPr/>
            </a:pPr>
            <a:r>
              <a:rPr lang="es-US" b="1" dirty="0">
                <a:solidFill>
                  <a:prstClr val="black"/>
                </a:solidFill>
              </a:rPr>
              <a:t>Esta diapositiva tiene animación.</a:t>
            </a: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lvl="1" defTabSz="966529">
              <a:spcBef>
                <a:spcPts val="0"/>
              </a:spcBef>
              <a:spcAft>
                <a:spcPts val="600"/>
              </a:spcAft>
              <a:defRPr/>
            </a:pPr>
            <a:r>
              <a:rPr lang="es-US" b="1" dirty="0">
                <a:solidFill>
                  <a:prstClr val="black"/>
                </a:solidFill>
                <a:cs typeface="Arial"/>
              </a:rPr>
              <a:t>Por ley, la cobertura de medicamentos de Medicare no cubre los siguientes medicamentos:</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anorexia, pérdida de peso o aumento de peso (incluso si se usa para fines no cosméticos, como la obesidad mórbida).</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disfunción eréctil cuando se usen para tratar una disfunción sexual o eréctil. Existe una excepción cuando se utilizan para tratar una enfermedad distinta de la disfunción sexual o eréctil, para la que la FDA haya aprobado los medicamentos. Por ejemplo, un plan de medicamentos puede cubrir un medicamento para la disfunción eréctil cuando se utiliza para tratar el agrandamiento de la próstata (también conocido como hiperplasia prostática benigna o BPH). </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fertilidad.</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fines cosméticos o de estilo de vida (por ejemplo, crecimiento del cabello).</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el alivio sintomático de tos y resfrío.</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Productos recetados vitamínicos y minerales (excepto vitaminas prenatales y preparaciones fluoradas).</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de venta libre</a:t>
            </a:r>
          </a:p>
          <a:p>
            <a:pPr marL="0" lvl="1" defTabSz="966529">
              <a:spcBef>
                <a:spcPts val="0"/>
              </a:spcBef>
              <a:spcAft>
                <a:spcPts val="600"/>
              </a:spcAft>
              <a:defRPr/>
            </a:pPr>
            <a:r>
              <a:rPr lang="es-US" dirty="0">
                <a:solidFill>
                  <a:prstClr val="black"/>
                </a:solidFill>
                <a:cs typeface="Arial"/>
              </a:rPr>
              <a:t>Los planes pueden decidir cubrir medicamentos excluidos a su propio costo o compartir el costo con el afiliado del plan. </a:t>
            </a:r>
          </a:p>
          <a:p>
            <a:pPr marL="0" lvl="1" defTabSz="966529">
              <a:spcBef>
                <a:spcPts val="0"/>
              </a:spcBef>
              <a:spcAft>
                <a:spcPts val="600"/>
              </a:spcAft>
              <a:defRPr/>
            </a:pPr>
            <a:r>
              <a:rPr lang="es-US" dirty="0">
                <a:solidFill>
                  <a:prstClr val="black"/>
                </a:solidFill>
                <a:cs typeface="Arial"/>
              </a:rPr>
              <a:t>Visite </a:t>
            </a:r>
            <a:r>
              <a:rPr lang="es-US" dirty="0">
                <a:cs typeface="Arial"/>
                <a:hlinkClick r:id="rId3"/>
              </a:rPr>
              <a:t>CMS.gov/Medicare/</a:t>
            </a:r>
            <a:r>
              <a:rPr lang="es-US" dirty="0" err="1">
                <a:cs typeface="Arial"/>
                <a:hlinkClick r:id="rId3"/>
              </a:rPr>
              <a:t>Prescription-Drug-Coverage</a:t>
            </a:r>
            <a:r>
              <a:rPr lang="es-US" dirty="0">
                <a:cs typeface="Arial"/>
                <a:hlinkClick r:id="rId3"/>
              </a:rPr>
              <a:t>/</a:t>
            </a:r>
            <a:r>
              <a:rPr lang="es-US" dirty="0" err="1">
                <a:cs typeface="Arial"/>
                <a:hlinkClick r:id="rId3"/>
              </a:rPr>
              <a:t>PrescriptionDrugCovContra</a:t>
            </a:r>
            <a:r>
              <a:rPr lang="es-US" dirty="0">
                <a:cs typeface="Arial"/>
                <a:hlinkClick r:id="rId3"/>
              </a:rPr>
              <a:t>/</a:t>
            </a:r>
            <a:r>
              <a:rPr lang="es-US" dirty="0" err="1">
                <a:cs typeface="Arial"/>
                <a:hlinkClick r:id="rId3"/>
              </a:rPr>
              <a:t>Downloads</a:t>
            </a:r>
            <a:r>
              <a:rPr lang="es-US" dirty="0">
                <a:cs typeface="Arial"/>
                <a:hlinkClick r:id="rId3"/>
              </a:rPr>
              <a:t>/Part-D-Benefits-Manual-Chapter-6.pdf</a:t>
            </a:r>
            <a:r>
              <a:rPr lang="es-US" dirty="0">
                <a:solidFill>
                  <a:prstClr val="black"/>
                </a:solidFill>
                <a:cs typeface="Arial"/>
              </a:rPr>
              <a:t> (42 CFR § 423.100) para obtener más información sobre medicamentos excluidos. </a:t>
            </a:r>
          </a:p>
          <a:p>
            <a:pPr>
              <a:spcAft>
                <a:spcPts val="600"/>
              </a:spcAft>
            </a:pPr>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0" y="3757507"/>
            <a:ext cx="7315200" cy="5631042"/>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panose="020B0604020202020204" pitchFamily="34" charset="0"/>
              </a:rPr>
              <a:t>Notas del presentador</a:t>
            </a:r>
            <a:r>
              <a:rPr lang="es-US" sz="1050" b="0" i="0" dirty="0">
                <a:solidFill>
                  <a:srgbClr val="444444"/>
                </a:solidFill>
                <a:effectLst/>
                <a:cs typeface="Arial" panose="020B0604020202020204" pitchFamily="34" charset="0"/>
              </a:rPr>
              <a:t>​</a:t>
            </a:r>
          </a:p>
          <a:p>
            <a:pPr marL="0" indent="0" defTabSz="966529">
              <a:spcAft>
                <a:spcPts val="600"/>
              </a:spcAft>
              <a:buNone/>
              <a:defRPr/>
            </a:pPr>
            <a:r>
              <a:rPr lang="es-US" sz="1050" dirty="0">
                <a:solidFill>
                  <a:prstClr val="black"/>
                </a:solidFill>
                <a:cs typeface="Arial" panose="020B0604020202020204" pitchFamily="34" charset="0"/>
              </a:rPr>
              <a:t>Los </a:t>
            </a:r>
            <a:r>
              <a:rPr lang="es-US" sz="1050" b="0" dirty="0">
                <a:solidFill>
                  <a:prstClr val="black"/>
                </a:solidFill>
                <a:cs typeface="Arial" panose="020B0604020202020204" pitchFamily="34" charset="0"/>
              </a:rPr>
              <a:t>planes de Medicare</a:t>
            </a:r>
            <a:r>
              <a:rPr lang="es-US" sz="1050" dirty="0">
                <a:solidFill>
                  <a:prstClr val="black"/>
                </a:solidFill>
                <a:cs typeface="Arial" panose="020B0604020202020204" pitchFamily="34" charset="0"/>
              </a:rPr>
              <a:t> administran el acceso a los medicamentos cubiertos de varias maneras, incluidos formularios, autorización previa, terapia escalonada y límites de cantidad. </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El formulario del plan es la lista de medicamentos cubiertos.</a:t>
            </a:r>
            <a:r>
              <a:rPr lang="es-US" sz="1050" dirty="0">
                <a:solidFill>
                  <a:prstClr val="black"/>
                </a:solidFill>
                <a:cs typeface="Arial" panose="020B0604020202020204" pitchFamily="34" charset="0"/>
              </a:rPr>
              <a:t> Se puede organizar en niveles. Más información sobre el formulario se encuentra en la siguiente diapositiva.</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Podría necesitar medicamentos que requieren autorización previa. </a:t>
            </a:r>
            <a:r>
              <a:rPr lang="es-US" sz="1050" dirty="0">
                <a:solidFill>
                  <a:prstClr val="black"/>
                </a:solidFill>
                <a:cs typeface="Arial" panose="020B0604020202020204" pitchFamily="34" charset="0"/>
              </a:rPr>
              <a:t>Esto significa que antes de que el plan cubra un medicamento en particular, su médico debe mostrarle al plan que un medicamento en particular es médicamente necesario para usted. Los planes también hacen esto para asegurarse de que esté usando estos medicamentos correctamente. Póngase en contacto con su plan para conocer los requisitos de autorización previa y hable con su médico. Puede solicitar una excepción a estos requisitos poniéndose en contacto con el plan. Es posible que el plan le exija una declaración del médico que le ha recetado el medicamento que justifique su solicitud. Si se aprueba la solicitud, el plan cubrirá el medicamento recetado originalmente sin que usted tenga que cumplir los requisitos de autorización previa. Los Centros de Servicios de Medicare y Medicaid (CMS) emitieron requisitos para la prescripción electrónica que agilizan las autorizaciones previas en la Norma Final 4189 de los CMS. Los CMS empezaron a aplicar los requisitos de la norma en enero de 2022. Visite </a:t>
            </a:r>
            <a:r>
              <a:rPr lang="es-US" sz="1050" dirty="0">
                <a:solidFill>
                  <a:prstClr val="black"/>
                </a:solidFill>
                <a:cs typeface="Arial" panose="020B0604020202020204" pitchFamily="34" charset="0"/>
                <a:hlinkClick r:id="rId3"/>
              </a:rPr>
              <a:t>CMS.gov/</a:t>
            </a:r>
            <a:r>
              <a:rPr lang="es-US" sz="1050" dirty="0" err="1">
                <a:solidFill>
                  <a:prstClr val="black"/>
                </a:solidFill>
                <a:cs typeface="Arial" panose="020B0604020202020204" pitchFamily="34" charset="0"/>
                <a:hlinkClick r:id="rId3"/>
              </a:rPr>
              <a:t>newsroom</a:t>
            </a:r>
            <a:r>
              <a:rPr lang="es-US" sz="1050" dirty="0">
                <a:solidFill>
                  <a:prstClr val="black"/>
                </a:solidFill>
                <a:cs typeface="Arial" panose="020B0604020202020204" pitchFamily="34" charset="0"/>
                <a:hlinkClick r:id="rId3"/>
              </a:rPr>
              <a:t>/</a:t>
            </a:r>
            <a:r>
              <a:rPr lang="es-US" sz="1050" dirty="0" err="1">
                <a:solidFill>
                  <a:prstClr val="black"/>
                </a:solidFill>
                <a:cs typeface="Arial" panose="020B0604020202020204" pitchFamily="34" charset="0"/>
                <a:hlinkClick r:id="rId3"/>
              </a:rPr>
              <a:t>news-alert</a:t>
            </a:r>
            <a:r>
              <a:rPr lang="es-US" sz="1050" dirty="0">
                <a:solidFill>
                  <a:prstClr val="black"/>
                </a:solidFill>
                <a:cs typeface="Arial" panose="020B0604020202020204" pitchFamily="34" charset="0"/>
                <a:hlinkClick r:id="rId3"/>
              </a:rPr>
              <a:t>/cms-names-e-prescribing-standard-reduce-provider-burden-and-expedite-patient-access-needed</a:t>
            </a:r>
            <a:r>
              <a:rPr lang="es-US" sz="1050" dirty="0">
                <a:solidFill>
                  <a:prstClr val="black"/>
                </a:solidFill>
                <a:cs typeface="Arial" panose="020B0604020202020204" pitchFamily="34" charset="0"/>
              </a:rPr>
              <a:t> para más información.</a:t>
            </a:r>
          </a:p>
          <a:p>
            <a:pPr marL="112395" indent="-112395" defTabSz="966529">
              <a:spcAft>
                <a:spcPts val="600"/>
              </a:spcAft>
              <a:defRPr/>
            </a:pPr>
            <a:r>
              <a:rPr lang="es-US" sz="1050" b="1" dirty="0">
                <a:solidFill>
                  <a:prstClr val="black"/>
                </a:solidFill>
                <a:cs typeface="Arial" panose="020B0604020202020204" pitchFamily="34" charset="0"/>
              </a:rPr>
              <a:t>La terapia escalonada requiere que primero debe probar un determinado medicamento más barato del formulario del plan</a:t>
            </a:r>
            <a:r>
              <a:rPr lang="es-US" sz="1050" dirty="0">
                <a:solidFill>
                  <a:prstClr val="black"/>
                </a:solidFill>
                <a:cs typeface="Arial" panose="020B0604020202020204" pitchFamily="34" charset="0"/>
              </a:rPr>
              <a:t> con efectividad comprobada en la mayoría de las personas con su afección, antes de subir al paso siguiente hacia un medicamento más costoso. Por ejemplo, algunos planes requieren que primero pruebe un medicamento genérico (si está disponible) y luego un medicamento más económico de marca de su lista de medicamentos, antes de que su plan cubra un medicamento similar de marca comercial más caro. Sin embargo</a:t>
            </a:r>
            <a:r>
              <a:rPr lang="es-US" sz="1050" b="0" dirty="0">
                <a:solidFill>
                  <a:prstClr val="black"/>
                </a:solidFill>
                <a:cs typeface="Arial" panose="020B0604020202020204" pitchFamily="34" charset="0"/>
              </a:rPr>
              <a:t>, si usted ya probó un medicamento similar y más barato, pero no funcionó, o si usted cree que por su enfermedad</a:t>
            </a:r>
            <a:r>
              <a:rPr lang="es-US" sz="1050" dirty="0">
                <a:solidFill>
                  <a:prstClr val="black"/>
                </a:solidFill>
                <a:cs typeface="Arial" panose="020B0604020202020204" pitchFamily="34" charset="0"/>
              </a:rPr>
              <a:t> es necesario que tome un medicamento de la terapia escalonada (el medicamento que recetó el médico originalmente) puede contactar al plan para solicitar una excepción. Es posible que el plan le exija una declaración del médico que le ha recetado el medicamento que justifique su solicitud. Si aprueban su solicitud, el plan cubrirá el medicamento que le recetó su médico originalmente.</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Por razones de seguridad y costos, los planes pueden limitar la cantidad de medicamentos que cubren durante un cierto período de tiempo.</a:t>
            </a:r>
            <a:r>
              <a:rPr lang="es-US" sz="1050" dirty="0">
                <a:solidFill>
                  <a:prstClr val="black"/>
                </a:solidFill>
                <a:cs typeface="Arial" panose="020B0604020202020204" pitchFamily="34" charset="0"/>
              </a:rPr>
              <a:t> Si la persona que le hace la receta considera que, debido a su condición médica, no es adecuado un límite de cantidad por razones médicas, usted o la persona encargada de la receta pueden contactar al plan para pedir una excepción. Si el plan aprueba su solicitud, el límite de cantidad no se aplicará a su receta.</a:t>
            </a:r>
          </a:p>
          <a:p>
            <a:pPr>
              <a:spcAft>
                <a:spcPts val="600"/>
              </a:spcAft>
            </a:pPr>
            <a:endParaRPr lang="en-US" sz="1050" dirty="0">
              <a:cs typeface="Arial" panose="020B0604020202020204" pitchFamily="34" charset="0"/>
            </a:endParaRPr>
          </a:p>
        </p:txBody>
      </p:sp>
    </p:spTree>
    <p:extLst>
      <p:ext uri="{BB962C8B-B14F-4D97-AF65-F5344CB8AC3E}">
        <p14:creationId xmlns:p14="http://schemas.microsoft.com/office/powerpoint/2010/main" val="3325337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96982" y="3582989"/>
            <a:ext cx="7121236" cy="5816192"/>
          </a:xfrm>
        </p:spPr>
        <p:txBody>
          <a:bodyPr/>
          <a:lstStyle/>
          <a:p>
            <a:pPr marL="0" indent="0" defTabSz="966529">
              <a:spcBef>
                <a:spcPts val="634"/>
              </a:spcBef>
              <a:spcAft>
                <a:spcPts val="600"/>
              </a:spcAft>
              <a:buNone/>
              <a:defRPr/>
            </a:pPr>
            <a:r>
              <a:rPr lang="es-US" b="1" dirty="0">
                <a:solidFill>
                  <a:prstClr val="black"/>
                </a:solidFill>
              </a:rPr>
              <a:t>Esta diapositiva tiene animación.</a:t>
            </a:r>
            <a:r>
              <a:rPr lang="es-US" dirty="0">
                <a:solidFill>
                  <a:srgbClr val="000000"/>
                </a:solidFill>
                <a:cs typeface="Arial"/>
              </a:rPr>
              <a:t> </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b="1" i="0" u="none" strike="noStrike" dirty="0">
                <a:solidFill>
                  <a:srgbClr val="000000"/>
                </a:solidFill>
                <a:effectLst/>
                <a:cs typeface="Arial"/>
              </a:rPr>
              <a:t>Notas del presentador</a:t>
            </a:r>
            <a:r>
              <a:rPr lang="es-US" b="0" i="0" dirty="0">
                <a:solidFill>
                  <a:srgbClr val="444444"/>
                </a:solidFill>
                <a:effectLst/>
                <a:cs typeface="Arial"/>
              </a:rPr>
              <a:t>​</a:t>
            </a:r>
          </a:p>
          <a:p>
            <a:pPr marL="0" indent="0" defTabSz="966529">
              <a:spcBef>
                <a:spcPts val="0"/>
              </a:spcBef>
              <a:spcAft>
                <a:spcPts val="600"/>
              </a:spcAft>
              <a:buNone/>
              <a:defRPr/>
            </a:pPr>
            <a:r>
              <a:rPr lang="es-US" dirty="0">
                <a:solidFill>
                  <a:prstClr val="black"/>
                </a:solidFill>
                <a:cs typeface="Arial"/>
              </a:rPr>
              <a:t>Cada formulario debe incluir una gama de medicamentos en las categorías y clases recetadas. Para ofrecer costos bajos, muchos planes colocan a los medicamentos en niveles diferentes, con distintos precios. Cada plan forma sus niveles de maneras diferentes. </a:t>
            </a:r>
          </a:p>
          <a:p>
            <a:pPr marL="0" indent="0" defTabSz="966529">
              <a:spcAft>
                <a:spcPts val="600"/>
              </a:spcAft>
              <a:buNone/>
              <a:defRPr/>
            </a:pPr>
            <a:r>
              <a:rPr lang="es-US" dirty="0">
                <a:solidFill>
                  <a:prstClr val="black"/>
                </a:solidFill>
                <a:cs typeface="Arial"/>
              </a:rPr>
              <a:t>Este es un ejemplo de cómo un plan </a:t>
            </a:r>
            <a:r>
              <a:rPr lang="es-US" b="1" dirty="0">
                <a:solidFill>
                  <a:prstClr val="black"/>
                </a:solidFill>
                <a:cs typeface="Arial"/>
              </a:rPr>
              <a:t>podría </a:t>
            </a:r>
            <a:r>
              <a:rPr lang="es-US" dirty="0">
                <a:solidFill>
                  <a:prstClr val="black"/>
                </a:solidFill>
                <a:cs typeface="Arial"/>
              </a:rPr>
              <a:t>formar sus categorías:</a:t>
            </a:r>
          </a:p>
          <a:p>
            <a:pPr marL="121920" lvl="1" indent="-121920" defTabSz="966529">
              <a:spcBef>
                <a:spcPts val="0"/>
              </a:spcBef>
              <a:spcAft>
                <a:spcPts val="600"/>
              </a:spcAft>
              <a:buFont typeface="Wingdings" panose="05000000000000000000" pitchFamily="2" charset="2"/>
              <a:buChar char="§"/>
              <a:defRPr/>
            </a:pPr>
            <a:r>
              <a:rPr lang="es-US" b="1" dirty="0">
                <a:solidFill>
                  <a:prstClr val="black"/>
                </a:solidFill>
                <a:cs typeface="Arial"/>
              </a:rPr>
              <a:t>Niveles 1 y 2</a:t>
            </a:r>
            <a:r>
              <a:rPr lang="es-US" dirty="0">
                <a:solidFill>
                  <a:prstClr val="black"/>
                </a:solidFill>
                <a:cs typeface="Arial"/>
              </a:rPr>
              <a:t> (medicamentos genéricos y medicamentos genéricos preferentes, los menos caros): Los medicamentos genéricos que son iguales que su contraparte de marca comercial en cuanto a seguridad, concentración, calidad, la manera en que actúa, la forma de administración y cómo debe usarse. Los medicamentos genéricos usan los mismos principios activos que los de marca comercial. Los fabricantes de medicamentos genéricos deben demostrar que sus productos funcionan de la misma manera que los medicamentos de marca comercial correspondientes. Son más económicos debido a la competencia del mercado. En algunos casos, podría no haber disponible un medicamento genérico para reemplazar el medicamento de marca comercial que usted toma. Consulte a su médico. </a:t>
            </a:r>
          </a:p>
          <a:p>
            <a:pPr marL="121920" lvl="1" indent="-121920" defTabSz="966529">
              <a:spcBef>
                <a:spcPts val="0"/>
              </a:spcBef>
              <a:spcAft>
                <a:spcPts val="600"/>
              </a:spcAft>
              <a:buFont typeface="Wingdings" panose="05000000000000000000" pitchFamily="2" charset="2"/>
              <a:buChar char="§"/>
              <a:defRPr/>
            </a:pPr>
            <a:r>
              <a:rPr lang="es-US" b="1" dirty="0">
                <a:solidFill>
                  <a:prstClr val="black"/>
                </a:solidFill>
                <a:cs typeface="Arial"/>
              </a:rPr>
              <a:t>Nivel 3</a:t>
            </a:r>
            <a:r>
              <a:rPr lang="es-US" dirty="0">
                <a:solidFill>
                  <a:prstClr val="black"/>
                </a:solidFill>
                <a:cs typeface="Arial"/>
              </a:rPr>
              <a:t> (medicamentos de marca preferidos): Los medicamentos del nivel 3 de este plan (medicamentos de marca) cuestan más que los medicamentos de los niveles 1 y 2. </a:t>
            </a:r>
          </a:p>
          <a:p>
            <a:pPr marL="121920" lvl="1" indent="-121920" defTabSz="966529">
              <a:spcBef>
                <a:spcPts val="0"/>
              </a:spcBef>
              <a:spcAft>
                <a:spcPts val="600"/>
              </a:spcAft>
              <a:buFont typeface="Wingdings" panose="05000000000000000000" pitchFamily="2" charset="2"/>
              <a:buChar char="§"/>
              <a:defRPr/>
            </a:pPr>
            <a:r>
              <a:rPr lang="es-US" b="1" dirty="0">
                <a:solidFill>
                  <a:prstClr val="black"/>
                </a:solidFill>
                <a:cs typeface="Arial"/>
              </a:rPr>
              <a:t>Nivel 4</a:t>
            </a:r>
            <a:r>
              <a:rPr lang="es-US" dirty="0">
                <a:solidFill>
                  <a:prstClr val="black"/>
                </a:solidFill>
                <a:cs typeface="Arial"/>
              </a:rPr>
              <a:t> (medicamentos no preferidos): Los medicamentos del nivel 4 de este plan (medicamentos de marca y genéricos no preferidos) cuestan más que los medicamentos del nivel 3.</a:t>
            </a:r>
          </a:p>
          <a:p>
            <a:pPr marL="121920" lvl="1" indent="-121920" defTabSz="966529">
              <a:spcBef>
                <a:spcPts val="0"/>
              </a:spcBef>
              <a:spcAft>
                <a:spcPts val="600"/>
              </a:spcAft>
              <a:buFont typeface="Wingdings" panose="05000000000000000000" pitchFamily="2" charset="2"/>
              <a:buChar char="§"/>
              <a:defRPr/>
            </a:pPr>
            <a:r>
              <a:rPr lang="es-US" b="1" dirty="0">
                <a:solidFill>
                  <a:prstClr val="black"/>
                </a:solidFill>
                <a:cs typeface="Arial"/>
              </a:rPr>
              <a:t>Nivel 5</a:t>
            </a:r>
            <a:r>
              <a:rPr lang="es-US" dirty="0">
                <a:solidFill>
                  <a:prstClr val="black"/>
                </a:solidFill>
                <a:cs typeface="Arial"/>
              </a:rPr>
              <a:t> (nivel de especialidad): Estos medicamentos son únicos y tienen un costo muy elevado. El umbral del nivel de especialidad de 2024 es de $950 por el costo total de un suministro de 30 días.</a:t>
            </a:r>
            <a:r>
              <a:rPr lang="es-US" dirty="0"/>
              <a:t> </a:t>
            </a:r>
          </a:p>
          <a:p>
            <a:pPr marL="118745" lvl="2" indent="0" defTabSz="966529">
              <a:spcBef>
                <a:spcPts val="0"/>
              </a:spcBef>
              <a:spcAft>
                <a:spcPts val="600"/>
              </a:spcAft>
              <a:buNone/>
              <a:defRPr/>
            </a:pPr>
            <a:r>
              <a:rPr lang="es-US" b="1" dirty="0">
                <a:solidFill>
                  <a:prstClr val="black"/>
                </a:solidFill>
                <a:cs typeface="Arial"/>
              </a:rPr>
              <a:t>NOTA</a:t>
            </a:r>
            <a:r>
              <a:rPr lang="es-US" dirty="0">
                <a:solidFill>
                  <a:prstClr val="black"/>
                </a:solidFill>
                <a:cs typeface="Arial"/>
              </a:rPr>
              <a:t>: En algunos casos, si su medicamento está en el nivel más elevado y el médico considera que necesita ese medicamento específico, en lugar de un medicamento similar de un nivel más económico, usted puede solicitar una excepción y pedir un copago menor a su plan. También puede solicitar una excepción para obtener un medicamento que no esté en el formulario poniéndose en contacto con el plan. Es posible que el plan le pida una declaración del médico que le receta el medicamento en la que explique por qué los medicamentos del formulario no satisfacen sus necesidades médicas.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34977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28600" y="3582988"/>
            <a:ext cx="6867525" cy="5676899"/>
          </a:xfrm>
        </p:spPr>
        <p:txBody>
          <a:bodyPr/>
          <a:lstStyle/>
          <a:p>
            <a:pPr marL="0" indent="0" defTabSz="966529">
              <a:spcAft>
                <a:spcPts val="600"/>
              </a:spcAft>
              <a:buNone/>
              <a:defRPr/>
            </a:pPr>
            <a:r>
              <a:rPr lang="es-US" sz="1100" b="1" dirty="0">
                <a:solidFill>
                  <a:prstClr val="black"/>
                </a:solidFill>
              </a:rPr>
              <a:t>Esta diapositiva tiene animación. </a:t>
            </a:r>
          </a:p>
          <a:p>
            <a:pPr marL="0" indent="0" defTabSz="966529">
              <a:spcAft>
                <a:spcPts val="600"/>
              </a:spcAft>
              <a:buNone/>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118745" indent="-118745" defTabSz="966529">
              <a:spcAft>
                <a:spcPts val="600"/>
              </a:spcAft>
              <a:defRPr/>
            </a:pPr>
            <a:r>
              <a:rPr lang="es-US" sz="1100" b="1" dirty="0">
                <a:solidFill>
                  <a:prstClr val="black"/>
                </a:solidFill>
                <a:cs typeface="Arial" panose="020B0604020202020204" pitchFamily="34" charset="0"/>
              </a:rPr>
              <a:t>Los planes de Medicare pueden cambiar su formulario de un año a otro,</a:t>
            </a:r>
            <a:r>
              <a:rPr lang="es-US" sz="1100" dirty="0">
                <a:solidFill>
                  <a:prstClr val="black"/>
                </a:solidFill>
                <a:cs typeface="Arial" panose="020B0604020202020204" pitchFamily="34" charset="0"/>
              </a:rPr>
              <a:t> por eso es importante que revise su cobertura cada año.</a:t>
            </a:r>
          </a:p>
          <a:p>
            <a:pPr marL="118745" indent="-118745" defTabSz="966529">
              <a:spcAft>
                <a:spcPts val="600"/>
              </a:spcAft>
              <a:defRPr/>
            </a:pPr>
            <a:r>
              <a:rPr lang="es-US" sz="1100" b="1" dirty="0">
                <a:solidFill>
                  <a:prstClr val="black"/>
                </a:solidFill>
                <a:cs typeface="Arial" panose="020B0604020202020204" pitchFamily="34" charset="0"/>
              </a:rPr>
              <a:t>Por lo general, los planes no pueden hacer cambios innecesarios en sus formularios durante el año del plan. </a:t>
            </a:r>
            <a:r>
              <a:rPr lang="es-US" sz="1100" dirty="0">
                <a:solidFill>
                  <a:prstClr val="black"/>
                </a:solidFill>
                <a:cs typeface="Arial" panose="020B0604020202020204" pitchFamily="34" charset="0"/>
              </a:rPr>
              <a:t>Sin embargo, los CMS permiten algunos tipos de cambios.</a:t>
            </a:r>
          </a:p>
          <a:p>
            <a:pPr marL="118745" indent="-118745" defTabSz="966529">
              <a:spcAft>
                <a:spcPts val="600"/>
              </a:spcAft>
              <a:defRPr/>
            </a:pPr>
            <a:r>
              <a:rPr lang="es-US" sz="1100" b="1" dirty="0">
                <a:solidFill>
                  <a:prstClr val="black"/>
                </a:solidFill>
                <a:cs typeface="Arial" panose="020B0604020202020204" pitchFamily="34" charset="0"/>
              </a:rPr>
              <a:t>Los planes de Medicare solo pueden cambiar sus categorías y clases terapéuticas</a:t>
            </a:r>
            <a:r>
              <a:rPr lang="es-US" sz="1100" dirty="0">
                <a:solidFill>
                  <a:prstClr val="black"/>
                </a:solidFill>
                <a:cs typeface="Arial" panose="020B0604020202020204" pitchFamily="34" charset="0"/>
              </a:rPr>
              <a:t> en un formulario al principio de cada año del plan, o para tener en cuenta los nuevos usos terapéuticos y los nuevos medicamentos cubiertos por la Parte D aprobados por la FDA. Un año del plan es un año natural, de enero a diciembre.</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de Medicare pueden realizar ciertos cambios inmediatos en sus formularios. </a:t>
            </a:r>
            <a:r>
              <a:rPr lang="es-US" sz="1100" dirty="0">
                <a:solidFill>
                  <a:prstClr val="black"/>
                </a:solidFill>
                <a:cs typeface="Arial" panose="020B0604020202020204" pitchFamily="34" charset="0"/>
              </a:rPr>
              <a:t>Un plan de Medicare que cumpla con ciertos requisitos puede eliminar inmediatamente un medicamento de marca de su formulario de la Parte D o cambiar el costo compartido preferido o escalonado de un medicamento de marca al añadir un nuevo medicamento genérico equivalente. Asimismo, los planes pueden retirar inmediatamente un medicamento cuando la FDA lo considere inseguro o cuando el fabricante lo retire del mercado. </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de Medicare pueden realizar cambios de mantenimiento y de otro tipo en sus formularios,</a:t>
            </a:r>
            <a:r>
              <a:rPr lang="es-US" sz="1100" dirty="0">
                <a:solidFill>
                  <a:prstClr val="black"/>
                </a:solidFill>
                <a:cs typeface="Arial" panose="020B0604020202020204" pitchFamily="34" charset="0"/>
              </a:rPr>
              <a:t> como sustituir los medicamentos de marca por nuevos genéricos o la producción biológica original por biosimilares intercambiables, o cambiar sus formularios como resultado de nueva información sobre la seguridad o eficacia de los medicamentos. Estos y otros cambios deben realizarse de acuerdo con los procedimientos de aprobación prescritos, y los planes deben avisar con 30 días de antelación a los CMS, a los Programas Estatales de Asistencia Farmacéutica (SPAP), a los prescriptores, a las farmacias de la red, a los farmacéuticos y a los miembros del plan afectados. Como alternativa a la notificación de un cambio con 30 días de antelación, los planes de la Parte D pueden notificar a los afiliados en el momento en que soliciten una reposición y proporcionarles la reposición de un mes del medicamento afectado. Usted puede continuar utilizando su medicamento cubierto hasta la finalización del año calendario. Puede solicitar una excepción si otros medicamentos no funcionan. </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que realicen cambios a mediados del año también deben actualizar los materiales de comunicación aplicables a los afiliados como revisar sus formularios en línea para que estén al día mensualmente.</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Puede solicitar una excepción para cubrir su medicamento si otros medicamentos no funcionan.</a:t>
            </a:r>
          </a:p>
        </p:txBody>
      </p:sp>
    </p:spTree>
    <p:extLst>
      <p:ext uri="{BB962C8B-B14F-4D97-AF65-F5344CB8AC3E}">
        <p14:creationId xmlns:p14="http://schemas.microsoft.com/office/powerpoint/2010/main" val="88784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2400" y="3582989"/>
            <a:ext cx="7010400" cy="5879988"/>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indent="0" defTabSz="966529">
              <a:spcAft>
                <a:spcPts val="600"/>
              </a:spcAft>
              <a:buNone/>
              <a:defRPr/>
            </a:pPr>
            <a:r>
              <a:rPr lang="es-US" sz="1100" b="1" dirty="0">
                <a:solidFill>
                  <a:prstClr val="black"/>
                </a:solidFill>
                <a:cs typeface="Arial" panose="020B0604020202020204" pitchFamily="34" charset="0"/>
              </a:rPr>
              <a:t>Un plan de Medicare puede eliminar inmediatamente un medicamento de marca de su formulario de la Parte D o cambiar el costo compartido preferido o escalonado del medicamento de marca sin notificar los cambios específicos por adelantado cuando el plan haga todo lo siguiente:</a:t>
            </a:r>
          </a:p>
          <a:p>
            <a:pPr marL="118745" indent="-118745" defTabSz="966529">
              <a:spcAft>
                <a:spcPts val="600"/>
              </a:spcAft>
              <a:defRPr/>
            </a:pPr>
            <a:r>
              <a:rPr lang="es-US" sz="1100" dirty="0">
                <a:solidFill>
                  <a:prstClr val="black"/>
                </a:solidFill>
                <a:cs typeface="Arial" panose="020B0604020202020204" pitchFamily="34" charset="0"/>
              </a:rPr>
              <a:t>Al mismo tiempo que retira dicho medicamento de marca o modifica su costo compartido preferido o escalonado, añade a su formulario un medicamento genérico terapéuticamente equivalente en el mismo nivel de costos compartidos o uno más bajo y con los mismos criterios de administración de la utilización u otros menos restrictivos.</a:t>
            </a:r>
          </a:p>
          <a:p>
            <a:pPr marL="118745" indent="-118745" defTabSz="966529">
              <a:spcAft>
                <a:spcPts val="600"/>
              </a:spcAft>
              <a:defRPr/>
            </a:pPr>
            <a:r>
              <a:rPr lang="es-US" sz="1100" dirty="0">
                <a:solidFill>
                  <a:prstClr val="black"/>
                </a:solidFill>
                <a:cs typeface="Arial" panose="020B0604020202020204" pitchFamily="34" charset="0"/>
              </a:rPr>
              <a:t>Anteriormente, el plan no podía incluir un medicamento genérico terapéuticamente equivalente en su formulario cuando presentaba su formulario inicial a la aprobación de los CMS porque dicho medicamento genérico aún no estaba disponible en el mercado.</a:t>
            </a:r>
          </a:p>
          <a:p>
            <a:pPr marL="118745" indent="-118745" defTabSz="966529">
              <a:spcAft>
                <a:spcPts val="600"/>
              </a:spcAft>
              <a:defRPr/>
            </a:pPr>
            <a:r>
              <a:rPr lang="es-US" sz="1100" dirty="0">
                <a:solidFill>
                  <a:prstClr val="black"/>
                </a:solidFill>
                <a:cs typeface="Arial" panose="020B0604020202020204" pitchFamily="34" charset="0"/>
              </a:rPr>
              <a:t>Antes de realizar sustituciones genéricas permitidas, el plan de medicamentos proporciona un aviso general a todos los afiliados actuales y potenciales en su formulario y otros materiales de comunicación aplicables a los afiliados que les informen que:</a:t>
            </a:r>
          </a:p>
          <a:p>
            <a:pPr marL="237490" lvl="1" indent="-118745" defTabSz="966529">
              <a:spcBef>
                <a:spcPts val="0"/>
              </a:spcBef>
              <a:spcAft>
                <a:spcPts val="600"/>
              </a:spcAft>
              <a:buFont typeface="Arial" panose="020B0604020202020204" pitchFamily="34" charset="0"/>
              <a:buChar char="•"/>
              <a:defRPr/>
            </a:pPr>
            <a:r>
              <a:rPr lang="es-US" sz="1100" dirty="0">
                <a:solidFill>
                  <a:prstClr val="black"/>
                </a:solidFill>
                <a:cs typeface="Arial" panose="020B0604020202020204" pitchFamily="34" charset="0"/>
              </a:rPr>
              <a:t>Dichos cambios se pueden hacer en cualquier momento cuando se agregue un nuevo genérico en lugar de un medicamento de marca, y es posible que no haya un aviso directo por adelantado a los afiliados afectados</a:t>
            </a:r>
          </a:p>
          <a:p>
            <a:pPr marL="245110" lvl="1" indent="-129540" defTabSz="966529">
              <a:spcBef>
                <a:spcPts val="0"/>
              </a:spcBef>
              <a:spcAft>
                <a:spcPts val="600"/>
              </a:spcAft>
              <a:buFont typeface="Arial" panose="020B0604020202020204" pitchFamily="34" charset="0"/>
              <a:buChar char="•"/>
              <a:defRPr/>
            </a:pPr>
            <a:r>
              <a:rPr lang="es-US" sz="1100" dirty="0">
                <a:solidFill>
                  <a:prstClr val="black"/>
                </a:solidFill>
                <a:cs typeface="Arial" panose="020B0604020202020204" pitchFamily="34" charset="0"/>
              </a:rPr>
              <a:t>Si se produjera dicha sustitución, los afiliados afectados recibirán un aviso directo con información sobre los medicamentos específicos de que se trate y los pasos que pueden tomar para solicitar determinaciones y excepciones de cobertura.</a:t>
            </a:r>
          </a:p>
          <a:p>
            <a:pPr marL="118745" indent="-118745" defTabSz="966529">
              <a:spcAft>
                <a:spcPts val="600"/>
              </a:spcAft>
              <a:defRPr/>
            </a:pPr>
            <a:r>
              <a:rPr lang="es-US" sz="1100" dirty="0">
                <a:solidFill>
                  <a:prstClr val="black"/>
                </a:solidFill>
                <a:cs typeface="Arial" panose="020B0604020202020204" pitchFamily="34" charset="0"/>
              </a:rPr>
              <a:t>Antes de realizar sustituciones genéricas permitidas, el plan de medicamentos proporciona un aviso general por adelantado a los CMS y otras entidades específicas.</a:t>
            </a:r>
          </a:p>
          <a:p>
            <a:pPr marL="118745" indent="-118745" defTabSz="966529">
              <a:spcAft>
                <a:spcPts val="600"/>
              </a:spcAft>
              <a:defRPr/>
            </a:pPr>
            <a:r>
              <a:rPr lang="es-US" sz="1100" dirty="0">
                <a:solidFill>
                  <a:prstClr val="black"/>
                </a:solidFill>
                <a:cs typeface="Arial" panose="020B0604020202020204" pitchFamily="34" charset="0"/>
              </a:rPr>
              <a:t>Después de realizar las sustituciones genéricas permitidas, el plan notifica los cambios en el formulario a los afiliados afectados, a los CMS y a otras entidades especificadas. Esto incluiría la notificación directa a los afiliados afectados y la presentación de los cambios a los CMS durante el siguiente período de actualización del formulario que esté disponible. Los planes también deben cumplir con los requisitos relativos a los materiales de comunicación, incluidas las actualizaciones mensuales de los formularios en línea.</a:t>
            </a:r>
          </a:p>
          <a:p>
            <a:pPr marL="0" indent="0" defTabSz="966529">
              <a:spcAft>
                <a:spcPts val="600"/>
              </a:spcAft>
              <a:buNone/>
              <a:defRPr/>
            </a:pPr>
            <a:endParaRPr lang="en-US" sz="1100" dirty="0">
              <a:solidFill>
                <a:prstClr val="black"/>
              </a:solidFill>
              <a:cs typeface="Arial" panose="020B0604020202020204" pitchFamily="34" charset="0"/>
            </a:endParaRPr>
          </a:p>
          <a:p>
            <a:pPr marL="0" indent="0" defTabSz="966529">
              <a:spcAft>
                <a:spcPts val="600"/>
              </a:spcAft>
              <a:buNone/>
              <a:defRPr/>
            </a:pPr>
            <a:endParaRPr lang="en-US" sz="1100" b="0" dirty="0">
              <a:solidFill>
                <a:prstClr val="black"/>
              </a:solidFill>
              <a:cs typeface="Arial" panose="020B0604020202020204" pitchFamily="34" charset="0"/>
            </a:endParaRPr>
          </a:p>
        </p:txBody>
      </p:sp>
    </p:spTree>
    <p:extLst>
      <p:ext uri="{BB962C8B-B14F-4D97-AF65-F5344CB8AC3E}">
        <p14:creationId xmlns:p14="http://schemas.microsoft.com/office/powerpoint/2010/main" val="2635019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2400" y="3757507"/>
            <a:ext cx="7010400" cy="5662337"/>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00" b="1" i="0" u="none" strike="noStrike" dirty="0">
                <a:solidFill>
                  <a:srgbClr val="000000"/>
                </a:solidFill>
                <a:effectLst/>
                <a:cs typeface="Arial"/>
              </a:rPr>
              <a:t>Notas del presentador</a:t>
            </a:r>
            <a:r>
              <a:rPr lang="es-US" sz="10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sz="1000" b="1" dirty="0">
                <a:solidFill>
                  <a:prstClr val="black"/>
                </a:solidFill>
                <a:cs typeface="Arial"/>
              </a:rPr>
              <a:t>Los planes de medicamentos de Medicare verifican el uso seguro y eficaz de los medicamentos recetados, incluso de los opioides y benzodiacepinas.</a:t>
            </a:r>
            <a:r>
              <a:rPr lang="es-US" sz="1000" dirty="0">
                <a:solidFill>
                  <a:prstClr val="black"/>
                </a:solidFill>
                <a:cs typeface="Arial"/>
              </a:rPr>
              <a:t> Los analgésicos opioides, como la oxicodona y la hidrocodona, pueden ayudar a tratar el dolor después de una cirugía o después de una lesión, pero conllevan riesgos graves, como adicción, sobredosis y muerte. Estos riesgos aumentan cuanto mayor es la dosis que toma o cuanto más tiempo usa estos medicamentos, incluso si los toma según lo prescrito. Sus riesgos también aumentan si toma ciertos otros medicamentos, como las benzodiacepinas, que se usan comúnmente para la ansiedad y el sueño.</a:t>
            </a:r>
          </a:p>
          <a:p>
            <a:pPr marL="112395" indent="-112395" defTabSz="966529">
              <a:spcAft>
                <a:spcPts val="600"/>
              </a:spcAft>
              <a:defRPr/>
            </a:pPr>
            <a:r>
              <a:rPr lang="es-US" sz="1000" b="1" dirty="0">
                <a:solidFill>
                  <a:prstClr val="black"/>
                </a:solidFill>
                <a:cs typeface="Arial"/>
              </a:rPr>
              <a:t>Todos los planes de medicamentos de Medicare cuentan con un programa de administración de medicamentos (DMP) para ayudar a los pacientes a consumir opioides de manera segura.</a:t>
            </a:r>
            <a:r>
              <a:rPr lang="es-US" sz="1000" dirty="0">
                <a:solidFill>
                  <a:prstClr val="black"/>
                </a:solidFill>
                <a:cs typeface="Arial"/>
              </a:rPr>
              <a:t> Si recibe opioides de varios médicos o farmacias, o si sufrió una sobredosis de opioides reciente, su plan puede hablar con sus médicos para asegurarse de que necesita estos medicamentos y de que los está usando de manera segura. Si su plan decide que su uso de opioides y benzodiacepinas recetados no es seguro, el plan puede limitar su cobertura de estos medicamentos. Por ejemplo, en virtud de su DMP, su plan puede exigirle que obtenga estos medicamentos solo de ciertos médicos o farmacias para coordinar mejor su atención médica. </a:t>
            </a:r>
          </a:p>
          <a:p>
            <a:pPr marL="112395" indent="-112395" defTabSz="966529">
              <a:spcAft>
                <a:spcPts val="600"/>
              </a:spcAft>
              <a:defRPr/>
            </a:pPr>
            <a:r>
              <a:rPr lang="es-US" sz="1000" b="1" dirty="0">
                <a:solidFill>
                  <a:prstClr val="black"/>
                </a:solidFill>
                <a:cs typeface="Arial"/>
              </a:rPr>
              <a:t>Antes de que su plan de medicamentos de Medicare lo coloque en su DMP, le enviará una carta. </a:t>
            </a:r>
            <a:r>
              <a:rPr lang="es-US" sz="1000" dirty="0">
                <a:solidFill>
                  <a:prstClr val="black"/>
                </a:solidFill>
                <a:cs typeface="Arial"/>
              </a:rPr>
              <a:t>Podrá decirle al plan qué médicos o farmacias prefiere utilizar para obtener sus opioides y/o benzodiacepinas recetados. Si su plan decide limitar su cobertura para estos medicamentos, le enviará otra carta confirmando su decisión e incluirá información sobre el proceso de apelación. Usted o su médico pueden apelar si no están de acuerdo con la decisión del plan o si creen que el plan ha cometido un error. </a:t>
            </a:r>
          </a:p>
          <a:p>
            <a:pPr marL="112395" indent="-112395" defTabSz="966529">
              <a:spcAft>
                <a:spcPts val="600"/>
              </a:spcAft>
              <a:defRPr/>
            </a:pPr>
            <a:r>
              <a:rPr lang="es-US" sz="1000" b="1" dirty="0">
                <a:solidFill>
                  <a:prstClr val="black"/>
                </a:solidFill>
                <a:cs typeface="Arial"/>
              </a:rPr>
              <a:t>Su plan de medicamentos de Medicare y su farmacéutico harán revisiones de seguridad de sus medicamentos opioides para el dolor cuando surta una receta. </a:t>
            </a:r>
            <a:r>
              <a:rPr lang="es-US" sz="1000" dirty="0">
                <a:solidFill>
                  <a:prstClr val="black"/>
                </a:solidFill>
                <a:cs typeface="Arial"/>
              </a:rPr>
              <a:t>Revisarán las cantidades potencialmente peligrosas cuando tome opioides con benzodiacepinas como alprazolam (</a:t>
            </a:r>
            <a:r>
              <a:rPr lang="es-US" sz="1000" dirty="0" err="1">
                <a:solidFill>
                  <a:prstClr val="black"/>
                </a:solidFill>
                <a:cs typeface="Arial"/>
              </a:rPr>
              <a:t>Xanax</a:t>
            </a:r>
            <a:r>
              <a:rPr lang="es-US" sz="1000" dirty="0">
                <a:solidFill>
                  <a:prstClr val="black"/>
                </a:solidFill>
                <a:cs typeface="Arial"/>
              </a:rPr>
              <a:t>®) diazepam (Valium®) y clonazepam (</a:t>
            </a:r>
            <a:r>
              <a:rPr lang="es-US" sz="1000" dirty="0" err="1">
                <a:solidFill>
                  <a:prstClr val="black"/>
                </a:solidFill>
                <a:cs typeface="Arial"/>
              </a:rPr>
              <a:t>Klonopin</a:t>
            </a:r>
            <a:r>
              <a:rPr lang="es-US" sz="1000" dirty="0">
                <a:solidFill>
                  <a:prstClr val="black"/>
                </a:solidFill>
                <a:cs typeface="Arial"/>
              </a:rPr>
              <a:t>®), y el uso de nuevos opioides (puede estar limitado a un suministro inicial de 7 días o menos). Estas revisiones son especialmente importantes si tiene más de un médico que prescribe estos medicamentos. En algunos casos, es posible que el plan o el farmacéutico deba hablar con su médico antes de surtir la receta. </a:t>
            </a:r>
          </a:p>
          <a:p>
            <a:pPr marL="112395" indent="-112395" defTabSz="966529">
              <a:spcAft>
                <a:spcPts val="600"/>
              </a:spcAft>
              <a:buFont typeface="Wingdings" panose="05000000000000000000" pitchFamily="2" charset="2"/>
              <a:buChar char="§"/>
              <a:defRPr/>
            </a:pPr>
            <a:r>
              <a:rPr lang="es-US" sz="1000" b="1" dirty="0">
                <a:solidFill>
                  <a:prstClr val="black"/>
                </a:solidFill>
                <a:cs typeface="Arial"/>
              </a:rPr>
              <a:t>Si su farmacia no puede surtir su receta como está escrita,</a:t>
            </a:r>
            <a:r>
              <a:rPr lang="es-US" sz="1000" dirty="0">
                <a:solidFill>
                  <a:prstClr val="black"/>
                </a:solidFill>
                <a:cs typeface="Arial"/>
              </a:rPr>
              <a:t> incluida la cantidad total en la receta, el farmacéutico le enviará un aviso explicando cómo usted o su médico pueden comunicarse con el plan para solicitar una decisión de cobertura. Si su salud lo requiere, puede solicitarle al plan una decisión de cobertura rápida. También puede solicitar al plan una excepción a sus normas antes de ir a la farmacia, para que sepa si su plan cubrirá el medicamento.</a:t>
            </a:r>
          </a:p>
          <a:p>
            <a:pPr marL="0" indent="0" defTabSz="966529">
              <a:spcAft>
                <a:spcPts val="600"/>
              </a:spcAft>
              <a:buNone/>
              <a:defRPr/>
            </a:pPr>
            <a:r>
              <a:rPr lang="es-US" sz="1000" b="1" dirty="0">
                <a:solidFill>
                  <a:prstClr val="black"/>
                </a:solidFill>
                <a:cs typeface="Arial"/>
              </a:rPr>
              <a:t>NOTA</a:t>
            </a:r>
            <a:r>
              <a:rPr lang="es-US" sz="1000" dirty="0">
                <a:solidFill>
                  <a:prstClr val="black"/>
                </a:solidFill>
                <a:cs typeface="Arial"/>
              </a:rPr>
              <a:t>: Los DMP y las revisiones de seguridad de los opioides generalmente no se aplican a usted si tiene cáncer, anemia de células falciformes, recibe cuidados paliativos, mitigantes del dolor o atención para el final de la vida, o si vive en un centro de atención a largo plazo. Consulte la Norma Final 4190-F2, sección § 423.100, de los CMS: </a:t>
            </a:r>
            <a:r>
              <a:rPr lang="es-US" sz="1000" dirty="0">
                <a:solidFill>
                  <a:prstClr val="black"/>
                </a:solidFill>
                <a:cs typeface="Arial"/>
                <a:hlinkClick r:id="rId3"/>
              </a:rPr>
              <a:t>Federalregister.gov/</a:t>
            </a:r>
            <a:r>
              <a:rPr lang="es-US" sz="1000" dirty="0" err="1">
                <a:solidFill>
                  <a:prstClr val="black"/>
                </a:solidFill>
                <a:cs typeface="Arial"/>
                <a:hlinkClick r:id="rId3"/>
              </a:rPr>
              <a:t>documents</a:t>
            </a:r>
            <a:r>
              <a:rPr lang="es-US" sz="1000" dirty="0">
                <a:solidFill>
                  <a:prstClr val="black"/>
                </a:solidFill>
                <a:cs typeface="Arial"/>
                <a:hlinkClick r:id="rId3"/>
              </a:rPr>
              <a:t>/2021/01/19/2021-00538/medicare-and-medicaid-programs-contract-year-2022-policy-and-technical-changes-to-the-medicare</a:t>
            </a:r>
            <a:r>
              <a:rPr lang="es-US" sz="1000" dirty="0">
                <a:solidFill>
                  <a:prstClr val="black"/>
                </a:solidFill>
                <a:cs typeface="Arial"/>
              </a:rPr>
              <a:t>.</a:t>
            </a:r>
          </a:p>
          <a:p>
            <a:pPr marL="0" indent="0" defTabSz="966529">
              <a:spcAft>
                <a:spcPts val="600"/>
              </a:spcAft>
              <a:buNone/>
              <a:defRPr/>
            </a:pPr>
            <a:endParaRPr lang="en-US" sz="1000" b="1" cap="all" dirty="0"/>
          </a:p>
          <a:p>
            <a:pPr marL="0" indent="0" defTabSz="966529">
              <a:spcAft>
                <a:spcPts val="600"/>
              </a:spcAft>
              <a:buNone/>
              <a:defRPr/>
            </a:pPr>
            <a:endParaRPr lang="en-US" sz="1000" dirty="0">
              <a:solidFill>
                <a:prstClr val="black"/>
              </a:solidFill>
            </a:endParaRPr>
          </a:p>
          <a:p>
            <a:pPr>
              <a:spcAft>
                <a:spcPts val="600"/>
              </a:spcAft>
            </a:pPr>
            <a:endParaRPr lang="en-US" sz="1000" dirty="0"/>
          </a:p>
        </p:txBody>
      </p:sp>
    </p:spTree>
    <p:extLst>
      <p:ext uri="{BB962C8B-B14F-4D97-AF65-F5344CB8AC3E}">
        <p14:creationId xmlns:p14="http://schemas.microsoft.com/office/powerpoint/2010/main" val="3842570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4691" y="3799070"/>
            <a:ext cx="7065818" cy="5700392"/>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defTabSz="966529">
              <a:lnSpc>
                <a:spcPct val="100000"/>
              </a:lnSpc>
              <a:spcBef>
                <a:spcPts val="0"/>
              </a:spcBef>
              <a:spcAft>
                <a:spcPts val="600"/>
              </a:spcAft>
              <a:defRPr/>
            </a:pPr>
            <a:r>
              <a:rPr lang="es-US" dirty="0">
                <a:solidFill>
                  <a:prstClr val="black"/>
                </a:solidFill>
                <a:cs typeface="Arial"/>
              </a:rPr>
              <a:t>La Lista de Exclusión es una lista de proveedores y prescriptores que no están autorizados a recibir pagos por artículos y servicios del Plan Medicare </a:t>
            </a:r>
            <a:r>
              <a:rPr lang="es-US" dirty="0" err="1">
                <a:solidFill>
                  <a:prstClr val="black"/>
                </a:solidFill>
                <a:cs typeface="Arial"/>
              </a:rPr>
              <a:t>Advantage</a:t>
            </a:r>
            <a:r>
              <a:rPr lang="es-US" dirty="0">
                <a:solidFill>
                  <a:prstClr val="black"/>
                </a:solidFill>
                <a:cs typeface="Arial"/>
              </a:rPr>
              <a:t> y tienen prohibido recetar medicamentos de la Parte D a personas con Medicare.</a:t>
            </a:r>
          </a:p>
          <a:p>
            <a:pPr defTabSz="966529">
              <a:lnSpc>
                <a:spcPct val="100000"/>
              </a:lnSpc>
              <a:spcBef>
                <a:spcPts val="0"/>
              </a:spcBef>
              <a:spcAft>
                <a:spcPts val="600"/>
              </a:spcAft>
              <a:defRPr/>
            </a:pPr>
            <a:r>
              <a:rPr lang="es-US" dirty="0">
                <a:solidFill>
                  <a:prstClr val="black"/>
                </a:solidFill>
                <a:cs typeface="Arial"/>
              </a:rPr>
              <a:t>Garantiza la seguridad de los pacientes y protege los fondos fiduciarios contra prescriptores y proveedores fraudulentos.</a:t>
            </a:r>
          </a:p>
          <a:p>
            <a:pPr marL="118745" indent="-118745" defTabSz="966529">
              <a:spcAft>
                <a:spcPts val="600"/>
              </a:spcAft>
              <a:defRPr/>
            </a:pPr>
            <a:r>
              <a:rPr lang="es-US" dirty="0">
                <a:solidFill>
                  <a:prstClr val="black"/>
                </a:solidFill>
                <a:cs typeface="Arial"/>
              </a:rPr>
              <a:t>Los planes de Medicare están obligados a rechazar una reclamación de farmacia (o denegar una solicitud de reembolso de un afiliado) por un medicamento de la Parte D recetado por una persona incluida en la Lista de exclusión. Los planes Medicare </a:t>
            </a:r>
            <a:r>
              <a:rPr lang="es-US" dirty="0" err="1">
                <a:solidFill>
                  <a:prstClr val="black"/>
                </a:solidFill>
                <a:cs typeface="Arial"/>
              </a:rPr>
              <a:t>Advantage</a:t>
            </a:r>
            <a:r>
              <a:rPr lang="es-US" dirty="0">
                <a:solidFill>
                  <a:prstClr val="black"/>
                </a:solidFill>
                <a:cs typeface="Arial"/>
              </a:rPr>
              <a:t> están obligados a denegar el pago de un artículo o servicio médico prestado por una persona o entidad incluida en la Lista de exclusión. </a:t>
            </a:r>
          </a:p>
          <a:p>
            <a:pPr marL="118872" indent="-118872" defTabSz="966529">
              <a:spcAft>
                <a:spcPts val="600"/>
              </a:spcAft>
              <a:defRPr/>
            </a:pPr>
            <a:r>
              <a:rPr lang="es-US" b="1" dirty="0">
                <a:solidFill>
                  <a:prstClr val="black"/>
                </a:solidFill>
                <a:cs typeface="Arial"/>
              </a:rPr>
              <a:t>La Lista de exclusión es una lista de personas y entidades que se encuentran dentro de estas categorías: </a:t>
            </a:r>
            <a:r>
              <a:rPr lang="es-US" dirty="0"/>
              <a:t>(1) Están actualmente revocados de Medicare, tienen una prohibición de reinscripción activa y los CMS determinan que la conducta subyacente que llevó a la revocación es perjudicial para los mejores intereses del Programa Medicare; o (2) han tenido un comportamiento por el cual los CMS podrían haber revocado a la persona o entidad en la medida aplicable si hubiera estado inscrita en Medicare, y los CMS determinan que la conducta subyacente que habría llevado a la revocación es perjudicial para los mejores intereses del Programa Medicare; o (3) Han sido condenados por un delito grave según la ley federal o estatal en los 10 años anteriores que los CMS consideran perjudicial para los mejores intereses del Programa Medicare.</a:t>
            </a:r>
          </a:p>
          <a:p>
            <a:pPr marL="118745" indent="-118745" defTabSz="966529">
              <a:spcAft>
                <a:spcPts val="600"/>
              </a:spcAft>
              <a:defRPr/>
            </a:pPr>
            <a:r>
              <a:rPr lang="es-US" dirty="0">
                <a:solidFill>
                  <a:prstClr val="black"/>
                </a:solidFill>
                <a:cs typeface="Arial"/>
              </a:rPr>
              <a:t>Para obtener más información, visite </a:t>
            </a:r>
            <a:r>
              <a:rPr lang="es-US" dirty="0">
                <a:solidFill>
                  <a:prstClr val="black"/>
                </a:solidFill>
                <a:cs typeface="Arial"/>
                <a:hlinkClick r:id="rId3"/>
              </a:rPr>
              <a:t>cms.gov/Medicare/</a:t>
            </a:r>
            <a:r>
              <a:rPr lang="es-US" dirty="0" err="1">
                <a:solidFill>
                  <a:prstClr val="black"/>
                </a:solidFill>
                <a:cs typeface="Arial"/>
                <a:hlinkClick r:id="rId3"/>
              </a:rPr>
              <a:t>Provider</a:t>
            </a:r>
            <a:r>
              <a:rPr lang="es-US" dirty="0">
                <a:solidFill>
                  <a:prstClr val="black"/>
                </a:solidFill>
                <a:cs typeface="Arial"/>
                <a:hlinkClick r:id="rId3"/>
              </a:rPr>
              <a:t>-</a:t>
            </a:r>
            <a:r>
              <a:rPr lang="es-US" dirty="0" err="1">
                <a:solidFill>
                  <a:prstClr val="black"/>
                </a:solidFill>
                <a:cs typeface="Arial"/>
                <a:hlinkClick r:id="rId3"/>
              </a:rPr>
              <a:t>Enrollment</a:t>
            </a:r>
            <a:r>
              <a:rPr lang="es-US" dirty="0">
                <a:solidFill>
                  <a:prstClr val="black"/>
                </a:solidFill>
                <a:cs typeface="Arial"/>
                <a:hlinkClick r:id="rId3"/>
              </a:rPr>
              <a:t>-and-</a:t>
            </a:r>
            <a:r>
              <a:rPr lang="es-US" dirty="0" err="1">
                <a:solidFill>
                  <a:prstClr val="black"/>
                </a:solidFill>
                <a:cs typeface="Arial"/>
                <a:hlinkClick r:id="rId3"/>
              </a:rPr>
              <a:t>Certification</a:t>
            </a:r>
            <a:r>
              <a:rPr lang="es-US" dirty="0">
                <a:solidFill>
                  <a:prstClr val="black"/>
                </a:solidFill>
                <a:cs typeface="Arial"/>
                <a:hlinkClick r:id="rId3"/>
              </a:rPr>
              <a:t>/</a:t>
            </a:r>
            <a:r>
              <a:rPr lang="es-US" dirty="0" err="1">
                <a:solidFill>
                  <a:prstClr val="black"/>
                </a:solidFill>
                <a:cs typeface="Arial"/>
                <a:hlinkClick r:id="rId3"/>
              </a:rPr>
              <a:t>MedicareProviderSupEnroll</a:t>
            </a:r>
            <a:r>
              <a:rPr lang="es-US" dirty="0">
                <a:solidFill>
                  <a:prstClr val="black"/>
                </a:solidFill>
                <a:cs typeface="Arial"/>
                <a:hlinkClick r:id="rId3"/>
              </a:rPr>
              <a:t>/Prescriber-Enrollment-Information.html</a:t>
            </a:r>
            <a:r>
              <a:rPr lang="es-US" dirty="0">
                <a:solidFill>
                  <a:prstClr val="black"/>
                </a:solidFill>
                <a:cs typeface="Arial"/>
              </a:rPr>
              <a:t>. </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La Oficina del Inspector General (OIG) del Departamento de Salud y Servicios Humanos (HHS) de EE. UU. mantiene la Lista de Personas/Entidades Excluidas, que incluye a quienes no pueden recibir pagos de los programas federales de atención médica por los artículos o servicios que suministran, ordenan o prescriben. Para más información, visite </a:t>
            </a:r>
            <a:r>
              <a:rPr lang="es-US" dirty="0">
                <a:solidFill>
                  <a:prstClr val="black"/>
                </a:solidFill>
                <a:cs typeface="Arial"/>
                <a:hlinkClick r:id="rId4"/>
              </a:rPr>
              <a:t>OIG.hhs.gov/</a:t>
            </a:r>
            <a:r>
              <a:rPr lang="es-US" dirty="0" err="1">
                <a:solidFill>
                  <a:prstClr val="black"/>
                </a:solidFill>
                <a:cs typeface="Arial"/>
                <a:hlinkClick r:id="rId4"/>
              </a:rPr>
              <a:t>exclusions</a:t>
            </a:r>
            <a:r>
              <a:rPr lang="es-US" dirty="0">
                <a:solidFill>
                  <a:prstClr val="black"/>
                </a:solidFill>
                <a:cs typeface="Arial"/>
              </a:rPr>
              <a:t>.</a:t>
            </a:r>
          </a:p>
        </p:txBody>
      </p:sp>
    </p:spTree>
    <p:extLst>
      <p:ext uri="{BB962C8B-B14F-4D97-AF65-F5344CB8AC3E}">
        <p14:creationId xmlns:p14="http://schemas.microsoft.com/office/powerpoint/2010/main" val="327979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90945" y="3757507"/>
            <a:ext cx="6622473" cy="5502380"/>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112395" indent="-112395" defTabSz="966529">
              <a:spcAft>
                <a:spcPts val="600"/>
              </a:spcAft>
              <a:defRPr/>
            </a:pPr>
            <a:r>
              <a:rPr lang="es-US" b="1" dirty="0">
                <a:solidFill>
                  <a:prstClr val="black"/>
                </a:solidFill>
                <a:cs typeface="Arial" panose="020B0604020202020204" pitchFamily="34" charset="0"/>
              </a:rPr>
              <a:t>Antes de que los</a:t>
            </a:r>
            <a:r>
              <a:rPr lang="es-US" dirty="0">
                <a:solidFill>
                  <a:prstClr val="black"/>
                </a:solidFill>
                <a:cs typeface="Arial" panose="020B0604020202020204" pitchFamily="34" charset="0"/>
              </a:rPr>
              <a:t> </a:t>
            </a:r>
            <a:r>
              <a:rPr lang="es-US" b="1" dirty="0">
                <a:solidFill>
                  <a:prstClr val="black"/>
                </a:solidFill>
                <a:cs typeface="Arial" panose="020B0604020202020204" pitchFamily="34" charset="0"/>
              </a:rPr>
              <a:t>CMS incorporen a un proveedor a la Lista de exclusión, </a:t>
            </a:r>
            <a:r>
              <a:rPr lang="es-US" dirty="0">
                <a:solidFill>
                  <a:prstClr val="black"/>
                </a:solidFill>
                <a:cs typeface="Arial" panose="020B0604020202020204" pitchFamily="34" charset="0"/>
              </a:rPr>
              <a:t>notificarán al proveedor de su posible inclusión en dicha lista y sus derechos de apelación aplicables. CMS agregará un proveedor a la Lista de exclusión solamente si se rechaza la apelación del proveedor a nivel de CMS o si se ha agotado el plazo para que el proveedor solicite una apelación de nivel de CMS. </a:t>
            </a:r>
            <a:r>
              <a:rPr lang="es-US" dirty="0"/>
              <a:t>Los</a:t>
            </a:r>
            <a:r>
              <a:rPr lang="es-US" b="1" dirty="0"/>
              <a:t> </a:t>
            </a:r>
            <a:r>
              <a:rPr lang="es-US" b="0" dirty="0"/>
              <a:t>proveedores</a:t>
            </a:r>
            <a:r>
              <a:rPr lang="es-US" dirty="0"/>
              <a:t> recibirán una carta de los Contratistas Administrativos de Medicare (MAC) de los CMS antes de ser añadidos a la Lista de exclusión. La carta contendrá el motivo de la exclusión, la fecha de entrada en vigor y los derechos de apelación aplicables.</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Una lista de exclusión con actualizaciones posteriores</a:t>
            </a:r>
            <a:r>
              <a:rPr lang="es-US" dirty="0">
                <a:solidFill>
                  <a:prstClr val="black"/>
                </a:solidFill>
                <a:cs typeface="Arial" panose="020B0604020202020204" pitchFamily="34" charset="0"/>
              </a:rPr>
              <a:t> Las actualizaciones de la Lista de exclusión se realizan cada 30 días, aproximadamente el primer día hábil de cada mes. Visite </a:t>
            </a:r>
            <a:r>
              <a:rPr lang="es-US" dirty="0">
                <a:solidFill>
                  <a:prstClr val="black"/>
                </a:solidFill>
                <a:cs typeface="Arial" panose="020B0604020202020204" pitchFamily="34" charset="0"/>
                <a:hlinkClick r:id="rId3"/>
              </a:rPr>
              <a:t>CMS.gov/Medicare/</a:t>
            </a:r>
            <a:r>
              <a:rPr lang="es-US" dirty="0" err="1">
                <a:solidFill>
                  <a:prstClr val="black"/>
                </a:solidFill>
                <a:cs typeface="Arial" panose="020B0604020202020204" pitchFamily="34" charset="0"/>
                <a:hlinkClick r:id="rId3"/>
              </a:rPr>
              <a:t>Provider</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Enrollment</a:t>
            </a:r>
            <a:r>
              <a:rPr lang="es-US" dirty="0">
                <a:solidFill>
                  <a:prstClr val="black"/>
                </a:solidFill>
                <a:cs typeface="Arial" panose="020B0604020202020204" pitchFamily="34" charset="0"/>
                <a:hlinkClick r:id="rId3"/>
              </a:rPr>
              <a:t>-and-</a:t>
            </a:r>
            <a:r>
              <a:rPr lang="es-US" dirty="0" err="1">
                <a:solidFill>
                  <a:prstClr val="black"/>
                </a:solidFill>
                <a:cs typeface="Arial" panose="020B0604020202020204" pitchFamily="34" charset="0"/>
                <a:hlinkClick r:id="rId3"/>
              </a:rPr>
              <a:t>Certification</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MedicareProviderSupEnroll</a:t>
            </a:r>
            <a:r>
              <a:rPr lang="es-US" dirty="0">
                <a:solidFill>
                  <a:prstClr val="black"/>
                </a:solidFill>
                <a:cs typeface="Arial" panose="020B0604020202020204" pitchFamily="34" charset="0"/>
                <a:hlinkClick r:id="rId3"/>
              </a:rPr>
              <a:t>/PreclusionList.html</a:t>
            </a:r>
            <a:r>
              <a:rPr lang="es-US" dirty="0">
                <a:solidFill>
                  <a:prstClr val="black"/>
                </a:solidFill>
                <a:cs typeface="Arial" panose="020B0604020202020204" pitchFamily="34" charset="0"/>
              </a:rPr>
              <a:t> para revisar la “Guía de Referencia del Usuario para la lista de exclusión de CMS” para obtener instrucciones sobre cómo acceder a la lista. Los recursos adicionales que se encuentran en este sitio incluyen, Preguntas frecuentes sobre listas de exclusión, un Diseño de archivo de lista de exclusión de CMS y un Archivo de muestra de lista de CMS.</a:t>
            </a:r>
          </a:p>
          <a:p>
            <a:pPr marL="112395" indent="-112395" defTabSz="966529">
              <a:spcAft>
                <a:spcPts val="600"/>
              </a:spcAft>
              <a:defRPr/>
            </a:pPr>
            <a:r>
              <a:rPr lang="es-US" b="1" dirty="0">
                <a:solidFill>
                  <a:prstClr val="black"/>
                </a:solidFill>
                <a:cs typeface="Arial" panose="020B0604020202020204" pitchFamily="34" charset="0"/>
              </a:rPr>
              <a:t>Los planes de salud y medicamentos de Medicare deben eliminar de su red a cualquier proveedor contratado que esté incluido en la Lista de exclusión lo antes posible. </a:t>
            </a:r>
            <a:r>
              <a:rPr lang="es-US" dirty="0">
                <a:solidFill>
                  <a:prstClr val="black"/>
                </a:solidFill>
                <a:cs typeface="Arial" panose="020B0604020202020204" pitchFamily="34" charset="0"/>
              </a:rPr>
              <a:t>Los planes de salud y medicamentos de Medicare deben revisar la Lista de Exclusión para este propósito de manera regular. </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Los planes de salud de Medicare y los planes de medicamentos deben notificar a los afiliados</a:t>
            </a:r>
            <a:r>
              <a:rPr lang="es-US" dirty="0">
                <a:solidFill>
                  <a:prstClr val="black"/>
                </a:solidFill>
                <a:cs typeface="Arial" panose="020B0604020202020204" pitchFamily="34" charset="0"/>
              </a:rPr>
              <a:t> que recibieron atención en los últimos 12 meses de un proveedor contratado o una receta de un proveedor incluido en la Lista de exclusión. El beneficiario debe ser notificado lo antes posible y, a más tardar, 30 días después de la publicación de la lista.</a:t>
            </a:r>
          </a:p>
          <a:p>
            <a:pPr>
              <a:spcAft>
                <a:spcPts val="600"/>
              </a:spcAft>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096540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19100" y="3757507"/>
            <a:ext cx="6375400" cy="5726345"/>
          </a:xfrm>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marL="118745" indent="-118745" defTabSz="966529">
              <a:spcAft>
                <a:spcPts val="600"/>
              </a:spcAft>
              <a:defRPr/>
            </a:pPr>
            <a:r>
              <a:rPr lang="es-US" b="1">
                <a:solidFill>
                  <a:prstClr val="black"/>
                </a:solidFill>
                <a:cs typeface="Arial" panose="020B0604020202020204" pitchFamily="34" charset="0"/>
              </a:rPr>
              <a:t>Los planes tienen 30 días para revisar la actualización mensual de la Lista de exclusión</a:t>
            </a:r>
            <a:r>
              <a:rPr lang="es-US">
                <a:solidFill>
                  <a:prstClr val="black"/>
                </a:solidFill>
                <a:cs typeface="Arial" panose="020B0604020202020204" pitchFamily="34" charset="0"/>
              </a:rPr>
              <a:t> y notificárselo a los afiliados a Medicare lo antes posible, pero no después de 30 días contados a partir de la publicación de la lista. Los afiliados a Medicare disponen de al menos 60 días para encontrar un nuevo proveedor u obtener una nueva receta. Los planes rechazarán las reclamaciones y denegarán el pago de cualquier servicio o medicamento del proveedor excluido a los 91 días de la fecha de exclusión del proveedor.  </a:t>
            </a:r>
          </a:p>
          <a:p>
            <a:pPr marL="118745" indent="-118745" defTabSz="966529">
              <a:spcAft>
                <a:spcPts val="600"/>
              </a:spcAft>
              <a:defRPr/>
            </a:pPr>
            <a:r>
              <a:rPr lang="es-US" b="1">
                <a:solidFill>
                  <a:prstClr val="black"/>
                </a:solidFill>
                <a:cs typeface="Arial" panose="020B0604020202020204" pitchFamily="34" charset="0"/>
              </a:rPr>
              <a:t>Los planes de salud y los planes de medicamentos de Medicare pueden notificar a los proveedores incluidos en la Lista de exclusión</a:t>
            </a:r>
            <a:r>
              <a:rPr lang="es-US">
                <a:solidFill>
                  <a:prstClr val="black"/>
                </a:solidFill>
                <a:cs typeface="Arial" panose="020B0604020202020204" pitchFamily="34" charset="0"/>
              </a:rPr>
              <a:t> copiando al proveedor en la notificación enviada al afiliado o por otros medios. Esto notificará a los proveedores sobre sus pacientes que se ven afectados por su exclusión del programa Medicare. </a:t>
            </a:r>
          </a:p>
          <a:p>
            <a:pPr marL="118745" indent="-118745" defTabSz="966529">
              <a:spcAft>
                <a:spcPts val="600"/>
              </a:spcAft>
              <a:buFont typeface="Wingdings" panose="05000000000000000000" pitchFamily="2" charset="2"/>
              <a:buChar char="§"/>
              <a:defRPr/>
            </a:pPr>
            <a:r>
              <a:rPr lang="es-US" b="1"/>
              <a:t>Para más información sobre la Lista de exclusión, </a:t>
            </a:r>
            <a:r>
              <a:rPr lang="es-US">
                <a:solidFill>
                  <a:prstClr val="black"/>
                </a:solidFill>
                <a:cs typeface="Arial" panose="020B0604020202020204" pitchFamily="34" charset="0"/>
              </a:rPr>
              <a:t>visite: </a:t>
            </a:r>
            <a:r>
              <a:rPr lang="es-US">
                <a:cs typeface="Arial" panose="020B0604020202020204" pitchFamily="34" charset="0"/>
                <a:hlinkClick r:id="rId3"/>
              </a:rPr>
              <a:t>CMS.gov/Medicare/Provider-Enrollment-and-Certification/MedicareProviderSupEnroll/PreclusionList</a:t>
            </a:r>
            <a:r>
              <a:rPr lang="es-US"/>
              <a:t>.</a:t>
            </a:r>
          </a:p>
          <a:p>
            <a:pPr marL="0" indent="0" defTabSz="966529">
              <a:spcAft>
                <a:spcPts val="600"/>
              </a:spcAft>
              <a:buNone/>
              <a:defRPr/>
            </a:pPr>
            <a:endParaRPr lang="en-US"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035793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06400" y="3768238"/>
            <a:ext cx="6502400" cy="5491649"/>
          </a:xfrm>
        </p:spPr>
        <p:txBody>
          <a:bodyPr/>
          <a:lstStyle/>
          <a:p>
            <a:pPr marL="0" indent="0" defTabSz="966529">
              <a:spcBef>
                <a:spcPts val="634"/>
              </a:spcBef>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112395" indent="-112395" defTabSz="966529">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Las </a:t>
            </a:r>
            <a:r>
              <a:rPr lang="es-US" sz="1100" b="1" dirty="0">
                <a:solidFill>
                  <a:prstClr val="black"/>
                </a:solidFill>
                <a:cs typeface="Arial" panose="020B0604020202020204" pitchFamily="34" charset="0"/>
              </a:rPr>
              <a:t>cláusulas de restricción</a:t>
            </a:r>
            <a:r>
              <a:rPr lang="es-US" sz="1100" dirty="0">
                <a:solidFill>
                  <a:prstClr val="black"/>
                </a:solidFill>
                <a:cs typeface="Arial" panose="020B0604020202020204" pitchFamily="34" charset="0"/>
              </a:rPr>
              <a:t> son disposiciones en contratos que las farmacias celebran con los planes de seguros y los administradores de beneficios de las farmacias. Estas cláusulas evitan que los farmacéuticos informen a los clientes cuándo podrían pagar menos por un medicamento al pagar en efectivo, en lugar de facturar a su seguro y pagar el copago o deducible requerido. </a:t>
            </a:r>
          </a:p>
          <a:p>
            <a:pPr marL="112395" indent="-112395" defTabSz="966529">
              <a:spcAft>
                <a:spcPts val="600"/>
              </a:spcAft>
              <a:defRPr/>
            </a:pPr>
            <a:r>
              <a:rPr lang="es-US" sz="1100" b="1" dirty="0">
                <a:solidFill>
                  <a:prstClr val="black"/>
                </a:solidFill>
                <a:cs typeface="Arial" panose="020B0604020202020204" pitchFamily="34" charset="0"/>
              </a:rPr>
              <a:t>La Ley “Conozca el precio más bajo” de 2018 prohíbe la limitación de cierta información sobre los precios de los medicamentos.</a:t>
            </a:r>
            <a:r>
              <a:rPr lang="es-US" sz="1100" dirty="0">
                <a:solidFill>
                  <a:prstClr val="black"/>
                </a:solidFill>
                <a:cs typeface="Arial" panose="020B0604020202020204" pitchFamily="34" charset="0"/>
              </a:rPr>
              <a:t> Los planes de medicamentos de Medicare y los planes de salud de Medicare con cobertura de medicamentos no pueden impedir que una farmacia comunique a un afiliado información sobre precios, como por ejemplo si pagaría de su bolsillo un precio inferior por un medicamento, ni penalizar a la farmacia por hacerlo.</a:t>
            </a:r>
          </a:p>
          <a:p>
            <a:pPr marL="112395" indent="-11239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Una ventaja de utilizar su plan para cada receta</a:t>
            </a:r>
            <a:r>
              <a:rPr lang="es-US" sz="1100" dirty="0">
                <a:solidFill>
                  <a:prstClr val="black"/>
                </a:solidFill>
                <a:cs typeface="Arial" panose="020B0604020202020204" pitchFamily="34" charset="0"/>
              </a:rPr>
              <a:t> es que el plan puede realizar las comprobaciones de seguridad adecuadas y las revisiones concurrentes de uso de medicamentos. Puede preguntar a su farmacéutico si hay una opción menos costosa disponible. Como resultado de la Ley "Conozca el precio más bajo”, el farmacéutico puede decirle si es menos costoso pagar el medicamento de su bolsillo. También puede enviar sus recibos a su plan para que estos costos se consideren en el saldo anual de los costos reales de su bolsillo (</a:t>
            </a:r>
            <a:r>
              <a:rPr lang="es-US" sz="1100" dirty="0" err="1">
                <a:solidFill>
                  <a:prstClr val="black"/>
                </a:solidFill>
                <a:cs typeface="Arial" panose="020B0604020202020204" pitchFamily="34" charset="0"/>
              </a:rPr>
              <a:t>TrOOP</a:t>
            </a:r>
            <a:r>
              <a:rPr lang="es-US" sz="1100" dirty="0">
                <a:solidFill>
                  <a:prstClr val="black"/>
                </a:solidFill>
                <a:cs typeface="Arial" panose="020B0604020202020204" pitchFamily="34" charset="0"/>
              </a:rPr>
              <a:t>). Consulte con su plan para averiguar cómo. Para obtener información adicional sobre qué reclamos pueden ser reembolsables, visite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PrescriptionDrugCovContra</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/Chapter-14-Coordination-of-Benefits-v09-17-2018.pdf</a:t>
            </a:r>
            <a:r>
              <a:rPr lang="es-US" sz="1100" dirty="0">
                <a:solidFill>
                  <a:prstClr val="black"/>
                </a:solidFill>
                <a:cs typeface="Arial" panose="020B0604020202020204" pitchFamily="34" charset="0"/>
              </a:rPr>
              <a:t>.</a:t>
            </a:r>
          </a:p>
          <a:p>
            <a:pPr marL="0" indent="0" defTabSz="966529">
              <a:spcAft>
                <a:spcPts val="600"/>
              </a:spcAft>
              <a:buNone/>
              <a:defRPr/>
            </a:pPr>
            <a:r>
              <a:rPr lang="es-US" sz="1100" b="1" dirty="0">
                <a:solidFill>
                  <a:prstClr val="black"/>
                </a:solidFill>
                <a:cs typeface="Arial" panose="020B0604020202020204" pitchFamily="34" charset="0"/>
              </a:rPr>
              <a:t>Fuentes:</a:t>
            </a:r>
            <a:r>
              <a:rPr lang="es-US" sz="1100" dirty="0">
                <a:solidFill>
                  <a:prstClr val="black"/>
                </a:solidFill>
                <a:cs typeface="Arial" panose="020B0604020202020204" pitchFamily="34" charset="0"/>
              </a:rPr>
              <a:t> </a:t>
            </a:r>
          </a:p>
          <a:p>
            <a:pPr defTabSz="966529">
              <a:spcAft>
                <a:spcPts val="600"/>
              </a:spcAft>
              <a:defRPr/>
            </a:pPr>
            <a:r>
              <a:rPr lang="es-US" sz="1100" dirty="0">
                <a:solidFill>
                  <a:prstClr val="black"/>
                </a:solidFill>
                <a:cs typeface="Arial" panose="020B0604020202020204" pitchFamily="34" charset="0"/>
                <a:hlinkClick r:id="rId4"/>
              </a:rPr>
              <a:t>Congress.gov/115/</a:t>
            </a:r>
            <a:r>
              <a:rPr lang="es-US" sz="1100" dirty="0" err="1">
                <a:solidFill>
                  <a:prstClr val="black"/>
                </a:solidFill>
                <a:cs typeface="Arial" panose="020B0604020202020204" pitchFamily="34" charset="0"/>
                <a:hlinkClick r:id="rId4"/>
              </a:rPr>
              <a:t>bills</a:t>
            </a:r>
            <a:r>
              <a:rPr lang="es-US" sz="1100" dirty="0">
                <a:solidFill>
                  <a:prstClr val="black"/>
                </a:solidFill>
                <a:cs typeface="Arial" panose="020B0604020202020204" pitchFamily="34" charset="0"/>
                <a:hlinkClick r:id="rId4"/>
              </a:rPr>
              <a:t>/s2553/BILLS-115s2553enr.pdf</a:t>
            </a:r>
            <a:r>
              <a:rPr lang="es-US" sz="1100" dirty="0">
                <a:solidFill>
                  <a:prstClr val="black"/>
                </a:solidFill>
                <a:cs typeface="Arial" panose="020B0604020202020204" pitchFamily="34" charset="0"/>
              </a:rPr>
              <a:t> </a:t>
            </a:r>
          </a:p>
          <a:p>
            <a:pPr defTabSz="966529">
              <a:spcAft>
                <a:spcPts val="600"/>
              </a:spcAft>
              <a:defRPr/>
            </a:pPr>
            <a:r>
              <a:rPr lang="es-US" sz="1100" dirty="0">
                <a:solidFill>
                  <a:prstClr val="black"/>
                </a:solidFill>
                <a:cs typeface="Arial" panose="020B0604020202020204" pitchFamily="34" charset="0"/>
              </a:rPr>
              <a:t>Manual de Beneficios de Medicamentos Recetados de Medicare Capítulo 14 - Coordinación de Beneficios - Sección 50.4 - Procesamiento de Reclamaciones y Seguimiento de </a:t>
            </a:r>
            <a:r>
              <a:rPr lang="es-US" sz="1100" dirty="0" err="1">
                <a:solidFill>
                  <a:prstClr val="black"/>
                </a:solidFill>
                <a:cs typeface="Arial" panose="020B0604020202020204" pitchFamily="34" charset="0"/>
              </a:rPr>
              <a:t>TrOOP</a:t>
            </a:r>
            <a:r>
              <a:rPr lang="es-US" sz="1100" dirty="0">
                <a:solidFill>
                  <a:prstClr val="black"/>
                </a:solidFill>
                <a:cs typeface="Arial" panose="020B0604020202020204" pitchFamily="34" charset="0"/>
              </a:rPr>
              <a:t>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PrescriptionDrugCovContra</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/Chapter-14-Coordination-of-Benefits-v09-17-2018.pdf</a:t>
            </a:r>
            <a:r>
              <a:rPr lang="es-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69081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Al finalizar esta lección, usted podrá:</a:t>
            </a:r>
          </a:p>
          <a:p>
            <a:pPr marL="118745" lvl="1" indent="-118745">
              <a:spcBef>
                <a:spcPts val="0"/>
              </a:spcBef>
              <a:spcAft>
                <a:spcPts val="600"/>
              </a:spcAft>
              <a:buFont typeface="Wingdings" panose="05000000000000000000" pitchFamily="2" charset="2"/>
              <a:buChar char="§"/>
            </a:pPr>
            <a:r>
              <a:rPr lang="es-US" sz="1200">
                <a:cs typeface="Arial"/>
              </a:rPr>
              <a:t>Describir cuándo las diferentes partes de Medicare cubren determinados medicamentos</a:t>
            </a:r>
            <a:r>
              <a:rPr lang="es-US"/>
              <a:t> </a:t>
            </a:r>
          </a:p>
          <a:p>
            <a:pPr marL="118745" lvl="1" indent="-118745" defTabSz="685800">
              <a:spcBef>
                <a:spcPts val="0"/>
              </a:spcBef>
              <a:spcAft>
                <a:spcPts val="600"/>
              </a:spcAft>
              <a:buFont typeface="Wingdings" panose="05000000000000000000" pitchFamily="2" charset="2"/>
              <a:buChar char="§"/>
            </a:pPr>
            <a:r>
              <a:rPr lang="es-US"/>
              <a:t>Explicar la cobertura de medicamentos en la Parte A (seguro de hospital) y la Parte B (seguro médico) de Medicare</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19978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defRPr/>
            </a:pPr>
            <a:r>
              <a:rPr lang="es-US" b="1" dirty="0">
                <a:solidFill>
                  <a:prstClr val="black"/>
                </a:solidFill>
              </a:rPr>
              <a:t>Esta diapositiva tiene animación.</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0" indent="0">
              <a:spcAft>
                <a:spcPts val="600"/>
              </a:spcAft>
              <a:buNone/>
            </a:pPr>
            <a:r>
              <a:rPr lang="es-US" dirty="0"/>
              <a:t>A partir del 1 de enero de 2023, su plan de medicamentos de Medicare no puede cobrarle más de $35 por un suministro para un mes de cada producto de insulina cubierto por la Parte D, y usted no tiene que pagar deducible por su insulina. Pagará $35 (o menos) por el suministro para un mes de cada producto de insulina cubierto por la Parte D, aunque reciba Ayuda Adicional para reducir los costos de los medicamentos recetados. Si recibe un suministro para 3 meses de insulina cubierta por la Parte D, su costo no puede ser superior a $105, es decir, $35 por cada mes de suministro.</a:t>
            </a:r>
          </a:p>
          <a:p>
            <a:pPr marL="0" indent="0">
              <a:spcAft>
                <a:spcPts val="600"/>
              </a:spcAft>
              <a:buNone/>
            </a:pPr>
            <a:r>
              <a:rPr lang="es-US" dirty="0"/>
              <a:t>Un producto de insulina cubierto es la insulina incluida en la lista de medicamentos del patrocinador de la Parte D (formulario). Esto incluye cualquier producto nuevo de insulina que esté disponible durante el año del plan. Un producto de insulina también puede considerarse cubierto en otros casos.</a:t>
            </a:r>
          </a:p>
          <a:p>
            <a:pPr marL="0" indent="0">
              <a:spcAft>
                <a:spcPts val="600"/>
              </a:spcAft>
              <a:buNone/>
            </a:pPr>
            <a:r>
              <a:rPr lang="es-US" dirty="0"/>
              <a:t>Como ocurre con otros medicamentos, no todos los planes cubren todos los productos de insulina y/o medicamentos para tratar la diabetes. En el caso de la insulina cubierta por un plan, este no puede cobrarle más de $35 por un suministro para un mes de cada insulina cubierta por la Parte D de Medicare que tome y no puede cobrarle deducible por la insulina. Si recibe un suministro de insulina para 60 o 90 días, su costo no puede ser superior a $35 por cada suministro mensual de cada insulina cubierta. Por ejemplo, si recibe un suministro para 60 días de una insulina cubierta por la Parte D, no pagará más de $70.</a:t>
            </a:r>
          </a:p>
          <a:p>
            <a:pPr marL="0" indent="0">
              <a:spcAft>
                <a:spcPts val="600"/>
              </a:spcAft>
              <a:buNone/>
            </a:pPr>
            <a:r>
              <a:rPr lang="es-US" dirty="0"/>
              <a:t>Para obtener más información sobre la IRA visite </a:t>
            </a:r>
            <a:r>
              <a:rPr lang="es-US" dirty="0">
                <a:hlinkClick r:id="rId3"/>
              </a:rPr>
              <a:t>CMS.gov/</a:t>
            </a:r>
            <a:r>
              <a:rPr lang="es-US" dirty="0" err="1">
                <a:hlinkClick r:id="rId3"/>
              </a:rPr>
              <a:t>inflation</a:t>
            </a:r>
            <a:r>
              <a:rPr lang="es-US" dirty="0">
                <a:hlinkClick r:id="rId3"/>
              </a:rPr>
              <a:t>-</a:t>
            </a:r>
            <a:r>
              <a:rPr lang="es-US" dirty="0" err="1">
                <a:hlinkClick r:id="rId3"/>
              </a:rPr>
              <a:t>reduction</a:t>
            </a:r>
            <a:r>
              <a:rPr lang="es-US" dirty="0">
                <a:hlinkClick r:id="rId3"/>
              </a:rPr>
              <a:t>-</a:t>
            </a:r>
            <a:r>
              <a:rPr lang="es-US" dirty="0" err="1">
                <a:hlinkClick r:id="rId3"/>
              </a:rPr>
              <a:t>act</a:t>
            </a:r>
            <a:r>
              <a:rPr lang="es-US" dirty="0">
                <a:hlinkClick r:id="rId3"/>
              </a:rPr>
              <a:t>-and-medicare</a:t>
            </a:r>
            <a:r>
              <a:rPr lang="es-US" dirty="0"/>
              <a:t> y </a:t>
            </a:r>
            <a:r>
              <a:rPr lang="es-US" dirty="0">
                <a:hlinkClick r:id="rId4"/>
              </a:rPr>
              <a:t>CMS.gov/files/</a:t>
            </a:r>
            <a:r>
              <a:rPr lang="es-US" dirty="0" err="1">
                <a:hlinkClick r:id="rId4"/>
              </a:rPr>
              <a:t>document</a:t>
            </a:r>
            <a:r>
              <a:rPr lang="es-US" dirty="0">
                <a:hlinkClick r:id="rId4"/>
              </a:rPr>
              <a:t>/faqs-medicare-insulin-cost-sharing.pdf</a:t>
            </a:r>
            <a:r>
              <a:rPr lang="es-US" dirty="0"/>
              <a:t>.</a:t>
            </a:r>
          </a:p>
          <a:p>
            <a:pPr marL="0" indent="0">
              <a:spcAft>
                <a:spcPts val="600"/>
              </a:spcAft>
              <a:buNone/>
            </a:pPr>
            <a:endParaRPr lang="en-US" dirty="0"/>
          </a:p>
          <a:p>
            <a:pPr marL="0" indent="0">
              <a:spcAft>
                <a:spcPts val="600"/>
              </a:spcAft>
              <a:buNone/>
            </a:pPr>
            <a:endParaRPr lang="en-US" dirty="0"/>
          </a:p>
          <a:p>
            <a:pPr marL="0" indent="0">
              <a:spcAft>
                <a:spcPts val="600"/>
              </a:spcAft>
              <a:buNone/>
            </a:pPr>
            <a:endParaRPr lang="en-US" dirty="0"/>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Los planes con cobertura de medicamentos de Medicare deben ofrecer Administración de terapia de medicamentos (MTM) si usted cumple con ciertos requisitos (que se explican en la siguiente diapositiva) o están en un DMP. Los afiliados que califican pueden obtener servicios de MTM para ayudarlos a entender cómo administrar sus medicamentos y utilizarlos en forma segura. </a:t>
            </a:r>
          </a:p>
          <a:p>
            <a:pPr marL="0" indent="0" defTabSz="966529">
              <a:spcAft>
                <a:spcPts val="600"/>
              </a:spcAft>
              <a:buNone/>
              <a:defRPr/>
            </a:pPr>
            <a:r>
              <a:rPr lang="es-US" baseline="0">
                <a:solidFill>
                  <a:prstClr val="black"/>
                </a:solidFill>
                <a:cs typeface="Arial"/>
              </a:rPr>
              <a:t>Los servicios de MTM pueden variar</a:t>
            </a:r>
            <a:r>
              <a:rPr lang="es-US">
                <a:solidFill>
                  <a:prstClr val="black"/>
                </a:solidFill>
                <a:cs typeface="Arial"/>
              </a:rPr>
              <a:t> según el plan. Los servicios MTM suelen incluir una conversación con un farmacéutico u otro profesional de la salud para revisar sus medicamentos. </a:t>
            </a:r>
          </a:p>
          <a:p>
            <a:pPr marL="0" indent="0" defTabSz="966529">
              <a:spcAft>
                <a:spcPts val="600"/>
              </a:spcAft>
              <a:buNone/>
              <a:defRPr/>
            </a:pPr>
            <a:r>
              <a:rPr lang="es-US" b="1">
                <a:solidFill>
                  <a:prstClr val="black"/>
                </a:solidFill>
                <a:cs typeface="Arial"/>
              </a:rPr>
              <a:t>El farmacéutico u otro proveedor de atención médica puede comentar con usted lo siguiente:</a:t>
            </a:r>
          </a:p>
          <a:p>
            <a:pPr marL="118745" indent="-118745" defTabSz="966529">
              <a:spcAft>
                <a:spcPts val="600"/>
              </a:spcAft>
              <a:defRPr/>
            </a:pPr>
            <a:r>
              <a:rPr lang="es-US">
                <a:solidFill>
                  <a:prstClr val="black"/>
                </a:solidFill>
                <a:cs typeface="Arial"/>
              </a:rPr>
              <a:t>Cómo funcionan sus medicamentos</a:t>
            </a:r>
          </a:p>
          <a:p>
            <a:pPr marL="118745" indent="-118745" defTabSz="966529">
              <a:spcAft>
                <a:spcPts val="600"/>
              </a:spcAft>
              <a:defRPr/>
            </a:pPr>
            <a:r>
              <a:rPr lang="es-US">
                <a:solidFill>
                  <a:prstClr val="black"/>
                </a:solidFill>
                <a:cs typeface="Arial"/>
              </a:rPr>
              <a:t>Si sus medicamentos tienen efectos secundarios</a:t>
            </a:r>
          </a:p>
          <a:p>
            <a:pPr marL="118745" indent="-118745" defTabSz="966529">
              <a:spcAft>
                <a:spcPts val="600"/>
              </a:spcAft>
              <a:defRPr/>
            </a:pPr>
            <a:r>
              <a:rPr lang="es-US">
                <a:solidFill>
                  <a:prstClr val="black"/>
                </a:solidFill>
                <a:cs typeface="Arial"/>
              </a:rPr>
              <a:t>Si podría haber interacciones entre los distintos medicamentos que toma</a:t>
            </a:r>
          </a:p>
          <a:p>
            <a:pPr marL="118745" indent="-118745" defTabSz="966529">
              <a:spcAft>
                <a:spcPts val="600"/>
              </a:spcAft>
              <a:defRPr/>
            </a:pPr>
            <a:r>
              <a:rPr lang="es-US">
                <a:solidFill>
                  <a:prstClr val="black"/>
                </a:solidFill>
                <a:cs typeface="Arial"/>
              </a:rPr>
              <a:t>Si puede disminuir sus costos</a:t>
            </a:r>
          </a:p>
          <a:p>
            <a:pPr marL="118745" indent="-118745" defTabSz="966529">
              <a:spcAft>
                <a:spcPts val="600"/>
              </a:spcAft>
              <a:defRPr/>
            </a:pPr>
            <a:r>
              <a:rPr lang="es-US">
                <a:solidFill>
                  <a:prstClr val="black"/>
                </a:solidFill>
                <a:cs typeface="Arial"/>
              </a:rPr>
              <a:t>Cómo deshacerse de forma segura de los medicamentos no utilizados</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89273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4500" y="3757507"/>
            <a:ext cx="6362700" cy="5716102"/>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0" indent="0" defTabSz="966529">
              <a:spcBef>
                <a:spcPts val="0"/>
              </a:spcBef>
              <a:spcAft>
                <a:spcPts val="600"/>
              </a:spcAft>
              <a:buNone/>
              <a:defRPr/>
            </a:pPr>
            <a:r>
              <a:rPr lang="es-US" sz="1100" b="1" dirty="0">
                <a:solidFill>
                  <a:prstClr val="black"/>
                </a:solidFill>
                <a:cs typeface="Arial" panose="020B0604020202020204" pitchFamily="34" charset="0"/>
              </a:rPr>
              <a:t>Su plan puede inscribirlo en un programa de MTM si está en un DMP o si cumple todas estas condiciones:</a:t>
            </a:r>
          </a:p>
          <a:p>
            <a:pPr marL="118745" indent="-118745" defTabSz="966529">
              <a:spcBef>
                <a:spcPts val="0"/>
              </a:spcBef>
              <a:spcAft>
                <a:spcPts val="600"/>
              </a:spcAft>
              <a:defRPr/>
            </a:pPr>
            <a:r>
              <a:rPr lang="es-US" sz="1100" dirty="0">
                <a:solidFill>
                  <a:prstClr val="black"/>
                </a:solidFill>
                <a:cs typeface="Arial" panose="020B0604020202020204" pitchFamily="34" charset="0"/>
              </a:rPr>
              <a:t>Tiene más de un enfermedad crónica. </a:t>
            </a:r>
          </a:p>
          <a:p>
            <a:pPr marL="118745" indent="-118745" defTabSz="966529">
              <a:spcBef>
                <a:spcPts val="634"/>
              </a:spcBef>
              <a:spcAft>
                <a:spcPts val="600"/>
              </a:spcAft>
              <a:defRPr/>
            </a:pPr>
            <a:r>
              <a:rPr lang="es-US" sz="1100" dirty="0">
                <a:solidFill>
                  <a:prstClr val="black"/>
                </a:solidFill>
                <a:cs typeface="Arial" panose="020B0604020202020204" pitchFamily="34" charset="0"/>
              </a:rPr>
              <a:t>Toma varios medicamentos diferentes.</a:t>
            </a:r>
          </a:p>
          <a:p>
            <a:pPr marL="118745" indent="-118745" defTabSz="966529">
              <a:spcBef>
                <a:spcPts val="634"/>
              </a:spcBef>
              <a:spcAft>
                <a:spcPts val="600"/>
              </a:spcAft>
              <a:defRPr/>
            </a:pPr>
            <a:r>
              <a:rPr lang="es-US" sz="1100" dirty="0">
                <a:solidFill>
                  <a:prstClr val="black"/>
                </a:solidFill>
                <a:cs typeface="Arial" panose="020B0604020202020204" pitchFamily="34" charset="0"/>
              </a:rPr>
              <a:t>Sus medicamentos tienen un costo combinado estimado de más de $5,330 al año (en 2024). Este monto en dólares (que puede cambiar todos los años) se calcula en función de sus gastos de bolsillo y el costo que su plan paga por estos medicamentos durante el año calendario. Su plan puede ayudarle a averiguar si puede alcanzar este límite en dólares.</a:t>
            </a:r>
          </a:p>
          <a:p>
            <a:pPr marL="0" indent="0" defTabSz="966529">
              <a:spcBef>
                <a:spcPts val="634"/>
              </a:spcBef>
              <a:spcAft>
                <a:spcPts val="600"/>
              </a:spcAft>
              <a:buNone/>
              <a:defRPr/>
            </a:pPr>
            <a:r>
              <a:rPr lang="es-US" sz="1100" dirty="0">
                <a:solidFill>
                  <a:prstClr val="black"/>
                </a:solidFill>
                <a:cs typeface="Arial" panose="020B0604020202020204" pitchFamily="34" charset="0"/>
              </a:rPr>
              <a:t>Estas condiciones lo califican para servicios MTM adicionales. NO son requisitos para inscribirse al plan de medicamentos de Medicare. </a:t>
            </a:r>
          </a:p>
          <a:p>
            <a:pPr marL="0" indent="0" defTabSz="966529">
              <a:spcBef>
                <a:spcPts val="634"/>
              </a:spcBef>
              <a:spcAft>
                <a:spcPts val="600"/>
              </a:spcAft>
              <a:buNone/>
              <a:defRPr/>
            </a:pPr>
            <a:r>
              <a:rPr lang="es-US" sz="1100" dirty="0">
                <a:solidFill>
                  <a:prstClr val="black"/>
                </a:solidFill>
                <a:cs typeface="Arial" panose="020B0604020202020204" pitchFamily="34" charset="0"/>
              </a:rPr>
              <a:t>Comuníquese con el plan directamente para obtener más información sobre sus servicios de MTM y qué se necesita para acceder a estos servicios. Los requisitos específicos de elegibilidad varían para el programa MTM de cada plan.</a:t>
            </a:r>
          </a:p>
          <a:p>
            <a:pPr marL="0" indent="0">
              <a:spcBef>
                <a:spcPts val="634"/>
              </a:spcBef>
              <a:spcAft>
                <a:spcPts val="600"/>
              </a:spcAft>
              <a:buNone/>
              <a:defRPr/>
            </a:pPr>
            <a:r>
              <a:rPr lang="es-US" sz="1100" b="1" dirty="0">
                <a:solidFill>
                  <a:prstClr val="black"/>
                </a:solidFill>
                <a:cs typeface="Arial" panose="020B0604020202020204" pitchFamily="34" charset="0"/>
              </a:rPr>
              <a:t>Para obtener más información, visite:</a:t>
            </a:r>
          </a:p>
          <a:p>
            <a:pPr marL="112395" indent="-112395">
              <a:spcBef>
                <a:spcPts val="634"/>
              </a:spcBef>
              <a:spcAft>
                <a:spcPts val="600"/>
              </a:spcAft>
              <a:defRPr/>
            </a:pP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drug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part</a:t>
            </a:r>
            <a:r>
              <a:rPr lang="es-US" sz="1100" dirty="0">
                <a:solidFill>
                  <a:prstClr val="black"/>
                </a:solidFill>
                <a:cs typeface="Arial" panose="020B0604020202020204" pitchFamily="34" charset="0"/>
                <a:hlinkClick r:id="rId3"/>
              </a:rPr>
              <a:t>-d/</a:t>
            </a:r>
            <a:r>
              <a:rPr lang="es-US" sz="1100" dirty="0" err="1">
                <a:solidFill>
                  <a:prstClr val="black"/>
                </a:solidFill>
                <a:cs typeface="Arial" panose="020B0604020202020204" pitchFamily="34" charset="0"/>
                <a:hlinkClick r:id="rId3"/>
              </a:rPr>
              <a:t>what</a:t>
            </a:r>
            <a:r>
              <a:rPr lang="es-US" sz="1100" dirty="0">
                <a:solidFill>
                  <a:prstClr val="black"/>
                </a:solidFill>
                <a:cs typeface="Arial" panose="020B0604020202020204" pitchFamily="34" charset="0"/>
                <a:hlinkClick r:id="rId3"/>
              </a:rPr>
              <a:t>-medicare-</a:t>
            </a:r>
            <a:r>
              <a:rPr lang="es-US" sz="1100" dirty="0" err="1">
                <a:solidFill>
                  <a:prstClr val="black"/>
                </a:solidFill>
                <a:cs typeface="Arial" panose="020B0604020202020204" pitchFamily="34" charset="0"/>
                <a:hlinkClick r:id="rId3"/>
              </a:rPr>
              <a:t>part</a:t>
            </a:r>
            <a:r>
              <a:rPr lang="es-US" sz="1100" dirty="0">
                <a:solidFill>
                  <a:prstClr val="black"/>
                </a:solidFill>
                <a:cs typeface="Arial" panose="020B0604020202020204" pitchFamily="34" charset="0"/>
                <a:hlinkClick r:id="rId3"/>
              </a:rPr>
              <a:t>-d-</a:t>
            </a:r>
            <a:r>
              <a:rPr lang="es-US" sz="1100" dirty="0" err="1">
                <a:solidFill>
                  <a:prstClr val="black"/>
                </a:solidFill>
                <a:cs typeface="Arial" panose="020B0604020202020204" pitchFamily="34" charset="0"/>
                <a:hlinkClick r:id="rId3"/>
              </a:rPr>
              <a:t>drug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plans-cover</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medication-therapy-management-programs-for-complex-health-needs</a:t>
            </a:r>
            <a:endParaRPr lang="es-US" sz="1100" dirty="0">
              <a:solidFill>
                <a:prstClr val="black"/>
              </a:solidFill>
              <a:cs typeface="Arial" panose="020B0604020202020204" pitchFamily="34" charset="0"/>
              <a:hlinkClick r:id="rId3"/>
            </a:endParaRPr>
          </a:p>
          <a:p>
            <a:pPr marL="112395" indent="-112395">
              <a:spcBef>
                <a:spcPts val="634"/>
              </a:spcBef>
              <a:spcAft>
                <a:spcPts val="600"/>
              </a:spcAft>
              <a:defRPr/>
            </a:pPr>
            <a:r>
              <a:rPr lang="es-US" sz="1100" dirty="0">
                <a:solidFill>
                  <a:prstClr val="black"/>
                </a:solidFill>
                <a:cs typeface="Arial" panose="020B0604020202020204" pitchFamily="34" charset="0"/>
              </a:rPr>
              <a:t>““Instrucciones de envío y guía del programa de administración de terapia de medicamentos para el año calendario 2024” en </a:t>
            </a:r>
            <a:r>
              <a:rPr lang="es-US" sz="1100" dirty="0">
                <a:solidFill>
                  <a:prstClr val="black"/>
                </a:solidFill>
                <a:cs typeface="Arial" panose="020B0604020202020204" pitchFamily="34" charset="0"/>
                <a:hlinkClick r:id="rId4"/>
              </a:rPr>
              <a:t>CMS.gov/files/</a:t>
            </a:r>
            <a:r>
              <a:rPr lang="es-US" sz="1100" dirty="0" err="1">
                <a:solidFill>
                  <a:prstClr val="black"/>
                </a:solidFill>
                <a:cs typeface="Arial" panose="020B0604020202020204" pitchFamily="34" charset="0"/>
                <a:hlinkClick r:id="rId4"/>
              </a:rPr>
              <a:t>document</a:t>
            </a:r>
            <a:r>
              <a:rPr lang="es-US" sz="1100" dirty="0">
                <a:solidFill>
                  <a:prstClr val="black"/>
                </a:solidFill>
                <a:cs typeface="Arial" panose="020B0604020202020204" pitchFamily="34" charset="0"/>
                <a:hlinkClick r:id="rId4"/>
              </a:rPr>
              <a:t>/memo-contract-year-2024-medication-therapy-management-mtm-program-submission-v042123.pdf</a:t>
            </a:r>
          </a:p>
          <a:p>
            <a:pPr marL="0" indent="0">
              <a:spcBef>
                <a:spcPts val="634"/>
              </a:spcBef>
              <a:spcAft>
                <a:spcPts val="600"/>
              </a:spcAft>
              <a:buNone/>
              <a:defRPr/>
            </a:pPr>
            <a:endParaRPr lang="en-US" sz="1100" dirty="0">
              <a:cs typeface="Arial" panose="020B0604020202020204" pitchFamily="34" charset="0"/>
            </a:endParaRPr>
          </a:p>
        </p:txBody>
      </p:sp>
    </p:spTree>
    <p:extLst>
      <p:ext uri="{BB962C8B-B14F-4D97-AF65-F5344CB8AC3E}">
        <p14:creationId xmlns:p14="http://schemas.microsoft.com/office/powerpoint/2010/main" val="2643419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Los planes pueden cambiar su lista de medicamentos y sus precios.</a:t>
            </a:r>
            <a:r>
              <a:rPr lang="es-US" dirty="0">
                <a:solidFill>
                  <a:prstClr val="black"/>
                </a:solidFill>
                <a:cs typeface="Arial" panose="020B0604020202020204" pitchFamily="34" charset="0"/>
              </a:rPr>
              <a:t> Llame al centro de atención a clientes de su plan o visite el sitio web de su plan para buscar la lista de medicamentos y precios más actualizada de Medicare.</a:t>
            </a:r>
          </a:p>
          <a:p>
            <a:pPr marL="118745" indent="-118745" defTabSz="966529">
              <a:spcAft>
                <a:spcPts val="600"/>
              </a:spcAft>
              <a:defRPr/>
            </a:pPr>
            <a:r>
              <a:rPr lang="es-US" b="1" baseline="0" dirty="0">
                <a:solidFill>
                  <a:prstClr val="black"/>
                </a:solidFill>
                <a:cs typeface="Arial" panose="020B0604020202020204" pitchFamily="34" charset="0"/>
              </a:rPr>
              <a:t>Su médico puede necesitar cambiar la receta,</a:t>
            </a:r>
            <a:r>
              <a:rPr lang="es-US" b="1" dirty="0">
                <a:solidFill>
                  <a:prstClr val="black"/>
                </a:solidFill>
                <a:cs typeface="Arial" panose="020B0604020202020204" pitchFamily="34" charset="0"/>
              </a:rPr>
              <a:t> recetar un nuevo medicamento o recomendar una alternativa terapéutica. </a:t>
            </a:r>
            <a:r>
              <a:rPr lang="es-US" dirty="0">
                <a:solidFill>
                  <a:prstClr val="black"/>
                </a:solidFill>
                <a:cs typeface="Arial" panose="020B0604020202020204" pitchFamily="34" charset="0"/>
              </a:rPr>
              <a:t>Si su médico emite recetas electrónicas, puede verificar qué medicamentos cubre su plan a través del sistema electrónico de recetas. Si su médico no emite recetas electrónicas, entréguele una copia del formulario actual de su plan de Medicare. </a:t>
            </a:r>
          </a:p>
          <a:p>
            <a:pPr marL="118745" indent="-118745" defTabSz="966529">
              <a:spcAft>
                <a:spcPts val="600"/>
              </a:spcAft>
              <a:defRPr/>
            </a:pPr>
            <a:r>
              <a:rPr lang="es-US" b="1" dirty="0">
                <a:solidFill>
                  <a:prstClr val="black"/>
                </a:solidFill>
                <a:cs typeface="Arial" panose="020B0604020202020204" pitchFamily="34" charset="0"/>
              </a:rPr>
              <a:t>Si su médico necesita recetarle un medicamento que no está en el formulario de su plan de Medicare</a:t>
            </a:r>
            <a:r>
              <a:rPr lang="es-US" dirty="0">
                <a:solidFill>
                  <a:prstClr val="black"/>
                </a:solidFill>
                <a:cs typeface="Arial" panose="020B0604020202020204" pitchFamily="34" charset="0"/>
              </a:rPr>
              <a:t> y usted no cuenta con otro seguro de salud que cubra medicamentos para pacientes ambulatorios, usted o su médico pueden solicitar una excepción al plan. Puede considerar la posibilidad de cambiar su cobertura de medicamentos de Medicare, si está permitido, por un plan que sí cubra el medicamento recetado específico. </a:t>
            </a:r>
          </a:p>
          <a:p>
            <a:pPr marL="288925" lvl="1" indent="-171450" defTabSz="966529">
              <a:spcAft>
                <a:spcPts val="600"/>
              </a:spcAft>
              <a:buFont typeface="Arial" panose="020B0604020202020204" pitchFamily="34" charset="0"/>
              <a:buChar char="•"/>
              <a:defRPr/>
            </a:pPr>
            <a:r>
              <a:rPr lang="es-US" b="1" dirty="0">
                <a:solidFill>
                  <a:prstClr val="black"/>
                </a:solidFill>
                <a:cs typeface="Arial" panose="020B0604020202020204" pitchFamily="34" charset="0"/>
              </a:rPr>
              <a:t>Si su</a:t>
            </a:r>
            <a:r>
              <a:rPr lang="es-US" dirty="0">
                <a:solidFill>
                  <a:prstClr val="black"/>
                </a:solidFill>
                <a:cs typeface="Arial" panose="020B0604020202020204" pitchFamily="34" charset="0"/>
              </a:rPr>
              <a:t> </a:t>
            </a:r>
            <a:r>
              <a:rPr lang="es-US" b="1" dirty="0">
                <a:solidFill>
                  <a:prstClr val="black"/>
                </a:solidFill>
                <a:cs typeface="Arial" panose="020B0604020202020204" pitchFamily="34" charset="0"/>
              </a:rPr>
              <a:t>plan sigue sin cubrir un medicamento específico que usted necesita,</a:t>
            </a:r>
            <a:r>
              <a:rPr lang="es-US" dirty="0">
                <a:solidFill>
                  <a:prstClr val="black"/>
                </a:solidFill>
                <a:cs typeface="Arial" panose="020B0604020202020204" pitchFamily="34" charset="0"/>
              </a:rPr>
              <a:t> puede apelar. Si desea obtener un medicamento antes de que se tome una decisión sobre la apelación, tal vez deba pagar la receta de su bolsillo. Conserve la receta y entregue una copia a la persona que debe decidir sobre su apelación. Si gana la apelación, el plan le devolverá el dinero.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076167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10836" y="3757507"/>
            <a:ext cx="7107381" cy="5646512"/>
          </a:xfrm>
        </p:spPr>
        <p:txBody>
          <a:bodyPr/>
          <a:lstStyle/>
          <a:p>
            <a:pPr marL="0" indent="-224155">
              <a:spcAft>
                <a:spcPts val="600"/>
              </a:spcAft>
              <a:buNone/>
              <a:defRPr/>
            </a:pPr>
            <a:r>
              <a:rPr lang="es-US" sz="1050"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050" b="1" i="0" u="none" strike="noStrike" dirty="0">
                <a:solidFill>
                  <a:srgbClr val="000000"/>
                </a:solidFill>
                <a:effectLst/>
                <a:cs typeface="Arial"/>
              </a:rPr>
              <a:t>Notas del presentador</a:t>
            </a:r>
            <a:r>
              <a:rPr lang="es-US" sz="1050" b="0" i="0" dirty="0">
                <a:solidFill>
                  <a:srgbClr val="444444"/>
                </a:solidFill>
                <a:effectLst/>
                <a:cs typeface="Arial"/>
              </a:rPr>
              <a:t>​</a:t>
            </a:r>
          </a:p>
          <a:p>
            <a:pPr marL="0" indent="0" defTabSz="966529">
              <a:spcAft>
                <a:spcPts val="600"/>
              </a:spcAft>
              <a:buNone/>
              <a:defRPr/>
            </a:pPr>
            <a:r>
              <a:rPr lang="es-US" sz="1050" dirty="0">
                <a:solidFill>
                  <a:prstClr val="black"/>
                </a:solidFill>
                <a:cs typeface="Arial"/>
              </a:rPr>
              <a:t>Compruebe sus conocimientos: Pregunta 6</a:t>
            </a:r>
          </a:p>
          <a:p>
            <a:pPr marL="0" indent="0" defTabSz="966529">
              <a:spcAft>
                <a:spcPts val="600"/>
              </a:spcAft>
              <a:buNone/>
              <a:defRPr/>
            </a:pPr>
            <a:r>
              <a:rPr lang="es-US" sz="1050" b="1" dirty="0">
                <a:solidFill>
                  <a:prstClr val="black"/>
                </a:solidFill>
                <a:cs typeface="Arial"/>
              </a:rPr>
              <a:t>Los planes de medicamentos de Medicare deben cubrir _______________.</a:t>
            </a:r>
          </a:p>
          <a:p>
            <a:pPr marL="342900" marR="0" lvl="0" indent="-342900">
              <a:spcBef>
                <a:spcPts val="0"/>
              </a:spcBef>
              <a:spcAft>
                <a:spcPts val="600"/>
              </a:spcAft>
              <a:buFont typeface="+mj-lt"/>
              <a:buAutoNum type="alphaLcPeriod"/>
            </a:pPr>
            <a:r>
              <a:rPr lang="es-US" sz="1050" dirty="0">
                <a:cs typeface="Times New Roman" panose="02020603050405020304" pitchFamily="18" charset="0"/>
              </a:rPr>
              <a:t>Inmunosupresores</a:t>
            </a:r>
          </a:p>
          <a:p>
            <a:pPr marL="342900" marR="0" lvl="0" indent="-342900">
              <a:spcBef>
                <a:spcPts val="0"/>
              </a:spcBef>
              <a:spcAft>
                <a:spcPts val="600"/>
              </a:spcAft>
              <a:buFont typeface="+mj-lt"/>
              <a:buAutoNum type="alphaLcPeriod"/>
            </a:pPr>
            <a:r>
              <a:rPr lang="es-US" sz="1050" dirty="0">
                <a:cs typeface="Times New Roman" panose="02020603050405020304" pitchFamily="18" charset="0"/>
              </a:rPr>
              <a:t>Vacunas comercialmente disponibles</a:t>
            </a:r>
          </a:p>
          <a:p>
            <a:pPr marL="342900" marR="0" lvl="0" indent="-342900">
              <a:spcBef>
                <a:spcPts val="0"/>
              </a:spcBef>
              <a:spcAft>
                <a:spcPts val="600"/>
              </a:spcAft>
              <a:buFont typeface="+mj-lt"/>
              <a:buAutoNum type="alphaLcPeriod"/>
            </a:pPr>
            <a:r>
              <a:rPr lang="es-US" sz="1050" dirty="0">
                <a:cs typeface="Times New Roman" panose="02020603050405020304" pitchFamily="18" charset="0"/>
              </a:rPr>
              <a:t>Antipsicóticos</a:t>
            </a:r>
          </a:p>
          <a:p>
            <a:pPr marL="342900" marR="0" lvl="0" indent="-342900">
              <a:spcBef>
                <a:spcPts val="0"/>
              </a:spcBef>
              <a:spcAft>
                <a:spcPts val="600"/>
              </a:spcAft>
              <a:buFont typeface="+mj-lt"/>
              <a:buAutoNum type="alphaLcPeriod"/>
            </a:pPr>
            <a:r>
              <a:rPr lang="es-US" sz="1050" dirty="0">
                <a:cs typeface="Times New Roman" panose="02020603050405020304" pitchFamily="18" charset="0"/>
              </a:rPr>
              <a:t>Todas las anteriores</a:t>
            </a:r>
          </a:p>
          <a:p>
            <a:pPr marL="0" indent="0" defTabSz="966281">
              <a:spcAft>
                <a:spcPts val="600"/>
              </a:spcAft>
              <a:buNone/>
              <a:defRPr/>
            </a:pPr>
            <a:r>
              <a:rPr lang="es-US" sz="1050" b="1" dirty="0"/>
              <a:t>RESPUESTA</a:t>
            </a:r>
            <a:r>
              <a:rPr lang="es-US" sz="1050" b="1" dirty="0">
                <a:solidFill>
                  <a:prstClr val="black"/>
                </a:solidFill>
                <a:cs typeface="Arial"/>
              </a:rPr>
              <a:t>:</a:t>
            </a:r>
            <a:r>
              <a:rPr lang="es-US" sz="1050" b="1" dirty="0"/>
              <a:t> d. Todas las anteriores</a:t>
            </a:r>
          </a:p>
          <a:p>
            <a:pPr marL="0" indent="0" defTabSz="966281">
              <a:spcAft>
                <a:spcPts val="600"/>
              </a:spcAft>
              <a:buNone/>
              <a:defRPr/>
            </a:pPr>
            <a:r>
              <a:rPr lang="es-US" sz="1050" b="1" dirty="0">
                <a:effectLst/>
                <a:ea typeface="Calibri" panose="020F0502020204030204" pitchFamily="34" charset="0"/>
                <a:cs typeface="Times New Roman" panose="02020603050405020304" pitchFamily="18" charset="0"/>
              </a:rPr>
              <a:t>Los planes de Medicare deben cubrir todos los medicamentos dentro de 6 categorías protegidas, para tratar determinadas condiciones médicas: </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Medicamentos contra el cáncer (antineoplásicos)</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Medicamentos contra el VIH / SIDA (antirretrovirales)</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Antidepresivos</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Antipsicóticos </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Anticonvulsivos </a:t>
            </a:r>
          </a:p>
          <a:p>
            <a:pPr marL="228600" marR="0" lvl="1" indent="-228600">
              <a:spcBef>
                <a:spcPts val="0"/>
              </a:spcBef>
              <a:spcAft>
                <a:spcPts val="600"/>
              </a:spcAft>
              <a:buFont typeface="+mj-lt"/>
              <a:buAutoNum type="arabicPeriod"/>
              <a:tabLst>
                <a:tab pos="914400" algn="l"/>
              </a:tabLst>
            </a:pPr>
            <a:r>
              <a:rPr lang="es-US" sz="1050" dirty="0">
                <a:effectLst/>
                <a:ea typeface="Calibri" panose="020F0502020204030204" pitchFamily="34" charset="0"/>
                <a:cs typeface="Times New Roman" panose="02020603050405020304" pitchFamily="18" charset="0"/>
              </a:rPr>
              <a:t> Inmunosupresores para la prevención del rechazo de órganos</a:t>
            </a:r>
          </a:p>
          <a:p>
            <a:pPr marL="112713" lvl="1">
              <a:spcBef>
                <a:spcPts val="0"/>
              </a:spcBef>
              <a:spcAft>
                <a:spcPts val="600"/>
              </a:spcAft>
              <a:tabLst>
                <a:tab pos="914400" algn="l"/>
              </a:tabLst>
            </a:pPr>
            <a:r>
              <a:rPr lang="es-US" sz="1050" dirty="0">
                <a:ea typeface="Calibri" panose="020F0502020204030204" pitchFamily="34" charset="0"/>
                <a:cs typeface="Times New Roman" panose="02020603050405020304" pitchFamily="18" charset="0"/>
              </a:rPr>
              <a:t>Algunos medicamentos de estas clases protegidas pueden estar cubiertos por la Parte B en algunos casos. Por ejemplo, los inmunosupresores después de un trasplante de órganos cubierto por Medicare o los medicamentos utilizados con equipo médico duradero (DME) elegible. </a:t>
            </a:r>
            <a:r>
              <a:rPr lang="es-US" sz="1050" b="1" dirty="0">
                <a:effectLst/>
                <a:ea typeface="Calibri" panose="020F0502020204030204" pitchFamily="34" charset="0"/>
                <a:cs typeface="Times New Roman" panose="02020603050405020304" pitchFamily="18" charset="0"/>
              </a:rPr>
              <a:t>Además, los planes de la Parte D deben cubrir todas las vacunas disponibles comercialmente,</a:t>
            </a:r>
            <a:r>
              <a:rPr lang="es-US" sz="1050" dirty="0">
                <a:effectLst/>
                <a:ea typeface="Calibri" panose="020F0502020204030204" pitchFamily="34" charset="0"/>
                <a:cs typeface="Times New Roman" panose="02020603050405020304" pitchFamily="18" charset="0"/>
              </a:rPr>
              <a:t> incluida la vacuna contra el herpes zóster, pero no las vacunas cubiertas por la Parte B de Medicare (seguro médico), como la vacuna contra COVID-19, la vacuna contra la gripe o influenza y la vacuna antineumocócica. Usted o su proveedor pueden comunicarse con su plan de medicamentos de Medicare para solicitar más información acerca de la cobertura de vacunas y cualquier otra información adicional que puedan necesitar. Las personas con cobertura de medicamentos de Medicare (Parte D) no pagarán nada de su bolsillo por las vacunas para adultos (incluida la vacuna contra el herpes zóster) recomendadas por el Comité Asesor sobre Prácticas de Inmunización (ACIP).</a:t>
            </a:r>
          </a:p>
        </p:txBody>
      </p:sp>
    </p:spTree>
    <p:extLst>
      <p:ext uri="{BB962C8B-B14F-4D97-AF65-F5344CB8AC3E}">
        <p14:creationId xmlns:p14="http://schemas.microsoft.com/office/powerpoint/2010/main" val="37390214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 y="3757507"/>
            <a:ext cx="7190508" cy="5646512"/>
          </a:xfrm>
        </p:spPr>
        <p:txBody>
          <a:bodyPr/>
          <a:lstStyle/>
          <a:p>
            <a:pPr marL="0" indent="-224155">
              <a:spcAft>
                <a:spcPts val="600"/>
              </a:spcAft>
              <a:buNone/>
              <a:defRPr/>
            </a:pPr>
            <a:r>
              <a:rPr lang="es-US" sz="1100"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indent="0" defTabSz="966529">
              <a:spcAft>
                <a:spcPts val="600"/>
              </a:spcAft>
              <a:buNone/>
              <a:defRPr/>
            </a:pPr>
            <a:r>
              <a:rPr lang="es-US" sz="1100" dirty="0">
                <a:solidFill>
                  <a:prstClr val="black"/>
                </a:solidFill>
                <a:cs typeface="Arial"/>
              </a:rPr>
              <a:t>Compruebe sus conocimientos: Pregunta 7</a:t>
            </a:r>
          </a:p>
          <a:p>
            <a:pPr marL="0" indent="0" defTabSz="966529">
              <a:spcAft>
                <a:spcPts val="600"/>
              </a:spcAft>
              <a:buNone/>
              <a:defRPr/>
            </a:pPr>
            <a:r>
              <a:rPr lang="es-US" sz="1100" b="1" dirty="0">
                <a:solidFill>
                  <a:prstClr val="black"/>
                </a:solidFill>
                <a:cs typeface="Arial"/>
              </a:rPr>
              <a:t>Una vez que los planes de medicamentos de Medicare publican sus formularios (lista de medicamentos cubiertos) para el año de cobertura, no pueden realizar ningún cambio en ellos durante el año.</a:t>
            </a:r>
          </a:p>
          <a:p>
            <a:pPr marL="228600" marR="0" lvl="0" indent="-228600">
              <a:spcBef>
                <a:spcPts val="0"/>
              </a:spcBef>
              <a:spcAft>
                <a:spcPts val="600"/>
              </a:spcAft>
              <a:buFont typeface="+mj-lt"/>
              <a:buAutoNum type="alphaLcPeriod"/>
            </a:pPr>
            <a:r>
              <a:rPr lang="es-US" sz="1100" dirty="0"/>
              <a:t>Verdadero</a:t>
            </a:r>
          </a:p>
          <a:p>
            <a:pPr marL="228600" marR="0" lvl="0" indent="-228600">
              <a:spcBef>
                <a:spcPts val="0"/>
              </a:spcBef>
              <a:spcAft>
                <a:spcPts val="600"/>
              </a:spcAft>
              <a:buFont typeface="+mj-lt"/>
              <a:buAutoNum type="alphaLcPeriod"/>
            </a:pPr>
            <a:r>
              <a:rPr lang="es-US" sz="1100" dirty="0"/>
              <a:t>Falso</a:t>
            </a:r>
          </a:p>
          <a:p>
            <a:pPr marL="0" indent="0" defTabSz="966281">
              <a:spcAft>
                <a:spcPts val="600"/>
              </a:spcAft>
              <a:buNone/>
              <a:defRPr/>
            </a:pPr>
            <a:r>
              <a:rPr lang="es-US" sz="1100" b="1" dirty="0"/>
              <a:t>RESPUESTA: b. Falso</a:t>
            </a:r>
          </a:p>
          <a:p>
            <a:pPr marL="118745" lvl="1" indent="-118745" defTabSz="966529">
              <a:spcBef>
                <a:spcPts val="0"/>
              </a:spcBef>
              <a:spcAft>
                <a:spcPts val="600"/>
              </a:spcAft>
              <a:buFont typeface="Wingdings" panose="05000000000000000000" pitchFamily="2" charset="2"/>
              <a:buChar char="§"/>
              <a:defRPr/>
            </a:pPr>
            <a:r>
              <a:rPr lang="es-US" sz="1100" b="0" dirty="0">
                <a:solidFill>
                  <a:prstClr val="black"/>
                </a:solidFill>
                <a:cs typeface="Arial"/>
              </a:rPr>
              <a:t>Los planes de Medicare pueden cambiar su formulario de un año a otro,</a:t>
            </a:r>
            <a:r>
              <a:rPr lang="es-US" sz="1100" dirty="0">
                <a:solidFill>
                  <a:prstClr val="black"/>
                </a:solidFill>
                <a:cs typeface="Arial"/>
              </a:rPr>
              <a:t> por eso es importante que revise su cobertura cada año. </a:t>
            </a:r>
            <a:r>
              <a:rPr lang="es-US" sz="1100" b="1" dirty="0">
                <a:solidFill>
                  <a:prstClr val="black"/>
                </a:solidFill>
                <a:cs typeface="Arial" panose="020B0604020202020204" pitchFamily="34" charset="0"/>
              </a:rPr>
              <a:t>Los planes de Medicare pueden realizar ciertos cambios inmediatos en sus formularios. </a:t>
            </a:r>
            <a:r>
              <a:rPr lang="es-US" sz="1100" dirty="0">
                <a:solidFill>
                  <a:prstClr val="black"/>
                </a:solidFill>
                <a:cs typeface="Arial" panose="020B0604020202020204" pitchFamily="34" charset="0"/>
              </a:rPr>
              <a:t>Un plan de Medicare que cumpla con ciertos requisitos puede eliminar inmediatamente un medicamento de marca de su formulario de la Parte D o cambiar el costo compartido preferido o escalonado de un medicamento de marca al añadir un nuevo medicamento genérico equivalente. Asimismo, los planes pueden retirar inmediatamente un medicamento cuando la Administración de Alimentos y Medicamentos de EE. UU. (FDA) lo considere inseguro o cuando el fabricante lo retire del mercado. </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de Medicare pueden realizar cambios de mantenimiento y de otro tipo en sus formularios,</a:t>
            </a:r>
            <a:r>
              <a:rPr lang="es-US" sz="1100" dirty="0">
                <a:solidFill>
                  <a:prstClr val="black"/>
                </a:solidFill>
                <a:cs typeface="Arial" panose="020B0604020202020204" pitchFamily="34" charset="0"/>
              </a:rPr>
              <a:t> como sustituir los medicamentos de marca por nuevos genéricos o la producción biológica original por biosimilares intercambiables, o cambiar sus formularios como resultado de nueva información sobre la seguridad o eficacia de los medicamentos. Estos y otros cambios deben realizarse de acuerdo con los procedimientos de aprobación prescritos, y los planes deben avisar con 30 días de antelación a los CMS, a los Programas Estatales de Asistencia Farmacéutica (SPAP), a los prescriptores, a las farmacias de la red, a los farmacéuticos y a los miembros del plan afectados. </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que realicen cambios a mediados del año también deben actualizar los materiales de comunicación aplicables a los afiliados como revisar sus formularios en línea para que estén al día mensualmente.</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Puede solicitar una excepción para cubrir su medicamento si otros medicamentos no funcionan.</a:t>
            </a:r>
          </a:p>
          <a:p>
            <a:pPr marL="0" indent="0" defTabSz="966281">
              <a:spcAft>
                <a:spcPts val="600"/>
              </a:spcAft>
              <a:buNone/>
              <a:defRPr/>
            </a:pPr>
            <a:endParaRPr lang="en-US" sz="1100" dirty="0"/>
          </a:p>
        </p:txBody>
      </p:sp>
    </p:spTree>
    <p:extLst>
      <p:ext uri="{BB962C8B-B14F-4D97-AF65-F5344CB8AC3E}">
        <p14:creationId xmlns:p14="http://schemas.microsoft.com/office/powerpoint/2010/main" val="3725823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22430" y="3757507"/>
            <a:ext cx="6270339" cy="5646512"/>
          </a:xfrm>
        </p:spPr>
        <p:txBody>
          <a:bodyPr/>
          <a:lstStyle/>
          <a:p>
            <a:pPr marL="0" indent="-224155">
              <a:spcAft>
                <a:spcPts val="600"/>
              </a:spcAft>
              <a:buNone/>
              <a:defRPr/>
            </a:pPr>
            <a:r>
              <a:rPr lang="es-US" b="1">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b="1" i="0" u="none" strike="noStrike">
                <a:solidFill>
                  <a:srgbClr val="000000"/>
                </a:solidFill>
                <a:effectLst/>
                <a:cs typeface="Arial"/>
              </a:rPr>
              <a:t>Notas del presentador</a:t>
            </a:r>
            <a:r>
              <a:rPr lang="es-US" b="0" i="0">
                <a:solidFill>
                  <a:srgbClr val="444444"/>
                </a:solidFill>
                <a:effectLst/>
                <a:cs typeface="Arial"/>
              </a:rPr>
              <a:t>​</a:t>
            </a:r>
          </a:p>
          <a:p>
            <a:pPr marL="0" indent="0" defTabSz="966529">
              <a:spcAft>
                <a:spcPts val="600"/>
              </a:spcAft>
              <a:buNone/>
              <a:defRPr/>
            </a:pPr>
            <a:r>
              <a:rPr lang="es-US">
                <a:solidFill>
                  <a:prstClr val="black"/>
                </a:solidFill>
                <a:cs typeface="Arial"/>
              </a:rPr>
              <a:t>Compruebe sus conocimientos: Pregunta 8</a:t>
            </a:r>
          </a:p>
          <a:p>
            <a:pPr marL="0" lvl="0" indent="0" defTabSz="685800">
              <a:spcBef>
                <a:spcPts val="0"/>
              </a:spcBef>
              <a:spcAft>
                <a:spcPts val="600"/>
              </a:spcAft>
              <a:buNone/>
            </a:pPr>
            <a:r>
              <a:rPr lang="es-US" b="1">
                <a:solidFill>
                  <a:prstClr val="black"/>
                </a:solidFill>
                <a:cs typeface="Arial"/>
              </a:rPr>
              <a:t>El médico de Beatrice acaba de recetarle un nuevo medicamento. Cuando va a recogerlo a la farmacia, se da cuenta de que no está cubierto por su plan de medicamentos de Medicare. ¿Qué puede hacer? </a:t>
            </a:r>
          </a:p>
          <a:p>
            <a:pPr marL="228600" lvl="0" indent="-228600" defTabSz="685800">
              <a:spcBef>
                <a:spcPts val="0"/>
              </a:spcBef>
              <a:spcAft>
                <a:spcPts val="600"/>
              </a:spcAft>
              <a:buAutoNum type="alphaLcPeriod"/>
            </a:pPr>
            <a:r>
              <a:rPr lang="es-US">
                <a:solidFill>
                  <a:prstClr val="black"/>
                </a:solidFill>
                <a:cs typeface="Arial"/>
              </a:rPr>
              <a:t>Pagar de su bolsillo</a:t>
            </a:r>
          </a:p>
          <a:p>
            <a:pPr marL="228600" lvl="0" indent="-228600" defTabSz="685800">
              <a:spcBef>
                <a:spcPts val="0"/>
              </a:spcBef>
              <a:spcAft>
                <a:spcPts val="600"/>
              </a:spcAft>
              <a:buAutoNum type="alphaLcPeriod"/>
            </a:pPr>
            <a:r>
              <a:rPr lang="es-US">
                <a:solidFill>
                  <a:prstClr val="black"/>
                </a:solidFill>
                <a:cs typeface="Arial"/>
              </a:rPr>
              <a:t>Solicitar una excepción</a:t>
            </a:r>
          </a:p>
          <a:p>
            <a:pPr marL="228600" lvl="0" indent="-228600" defTabSz="685800">
              <a:spcBef>
                <a:spcPts val="0"/>
              </a:spcBef>
              <a:spcAft>
                <a:spcPts val="600"/>
              </a:spcAft>
              <a:buAutoNum type="alphaLcPeriod"/>
            </a:pPr>
            <a:r>
              <a:rPr lang="es-US">
                <a:solidFill>
                  <a:prstClr val="black"/>
                </a:solidFill>
                <a:cs typeface="Arial"/>
              </a:rPr>
              <a:t>Preguntar a su médico si existe una alternativa terapéutica o un medicamento diferente.</a:t>
            </a:r>
          </a:p>
          <a:p>
            <a:pPr marL="228600" lvl="0" indent="-228600" defTabSz="685800">
              <a:spcBef>
                <a:spcPts val="0"/>
              </a:spcBef>
              <a:spcAft>
                <a:spcPts val="600"/>
              </a:spcAft>
              <a:buAutoNum type="alphaLcPeriod"/>
            </a:pPr>
            <a:r>
              <a:rPr lang="es-US">
                <a:solidFill>
                  <a:prstClr val="black"/>
                </a:solidFill>
                <a:cs typeface="Arial"/>
              </a:rPr>
              <a:t>Todo lo anterior.</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b="1">
                <a:solidFill>
                  <a:prstClr val="black"/>
                </a:solidFill>
                <a:cs typeface="Arial"/>
              </a:rPr>
              <a:t>RESPUESTA: d. Todo lo anterior.</a:t>
            </a:r>
          </a:p>
          <a:p>
            <a:pPr marL="0" marR="0" indent="0">
              <a:spcBef>
                <a:spcPts val="0"/>
              </a:spcBef>
              <a:spcAft>
                <a:spcPts val="600"/>
              </a:spcAft>
              <a:buNone/>
            </a:pPr>
            <a:r>
              <a:rPr lang="es-US" b="1">
                <a:effectLst/>
                <a:ea typeface="Calibri" panose="020F0502020204030204" pitchFamily="34" charset="0"/>
                <a:cs typeface="Times New Roman" panose="02020603050405020304" pitchFamily="18" charset="0"/>
              </a:rPr>
              <a:t>Si el nuevo medicamento recetado no está en el formulario del plan, usted: </a:t>
            </a:r>
          </a:p>
          <a:p>
            <a:pPr marL="171450" marR="0" lvl="1" indent="-171450">
              <a:spcBef>
                <a:spcPts val="0"/>
              </a:spcBef>
              <a:spcAft>
                <a:spcPts val="600"/>
              </a:spcAft>
              <a:buFont typeface="Wingdings" panose="05000000000000000000" pitchFamily="2" charset="2"/>
              <a:buChar char="§"/>
              <a:tabLst>
                <a:tab pos="914400" algn="l"/>
              </a:tabLst>
            </a:pPr>
            <a:r>
              <a:rPr lang="es-US">
                <a:effectLst/>
                <a:ea typeface="Calibri" panose="020F0502020204030204" pitchFamily="34" charset="0"/>
                <a:cs typeface="Times New Roman" panose="02020603050405020304" pitchFamily="18" charset="0"/>
              </a:rPr>
              <a:t>Puede solicitar una excepción al plan</a:t>
            </a:r>
          </a:p>
          <a:p>
            <a:pPr marL="171450" marR="0" lvl="1" indent="-171450">
              <a:spcBef>
                <a:spcPts val="0"/>
              </a:spcBef>
              <a:spcAft>
                <a:spcPts val="600"/>
              </a:spcAft>
              <a:buFont typeface="Wingdings" panose="05000000000000000000" pitchFamily="2" charset="2"/>
              <a:buChar char="§"/>
              <a:tabLst>
                <a:tab pos="914400" algn="l"/>
              </a:tabLst>
            </a:pPr>
            <a:r>
              <a:rPr lang="es-US">
                <a:effectLst/>
                <a:ea typeface="Calibri" panose="020F0502020204030204" pitchFamily="34" charset="0"/>
                <a:cs typeface="Times New Roman" panose="02020603050405020304" pitchFamily="18" charset="0"/>
              </a:rPr>
              <a:t>Puede tener que pagar el precio completo si el plan sigue sin cubrir el medicamento</a:t>
            </a:r>
          </a:p>
          <a:p>
            <a:pPr marL="171450" marR="0" lvl="1" indent="-171450">
              <a:spcBef>
                <a:spcPts val="0"/>
              </a:spcBef>
              <a:spcAft>
                <a:spcPts val="600"/>
              </a:spcAft>
              <a:buFont typeface="Wingdings" panose="05000000000000000000" pitchFamily="2" charset="2"/>
              <a:buChar char="§"/>
              <a:tabLst>
                <a:tab pos="914400" algn="l"/>
              </a:tabLst>
            </a:pPr>
            <a:r>
              <a:rPr lang="es-US">
                <a:effectLst/>
                <a:ea typeface="Calibri" panose="020F0502020204030204" pitchFamily="34" charset="0"/>
                <a:cs typeface="Times New Roman" panose="02020603050405020304" pitchFamily="18" charset="0"/>
              </a:rPr>
              <a:t>Puede considerar la posibilidad de cambiar su plan de medicamentos, si está permitido, por otro que sí cubra el medicamento.</a:t>
            </a:r>
          </a:p>
          <a:p>
            <a:pPr marL="171450" marR="0" lvl="1" indent="-171450">
              <a:spcBef>
                <a:spcPts val="0"/>
              </a:spcBef>
              <a:spcAft>
                <a:spcPts val="600"/>
              </a:spcAft>
              <a:buFont typeface="Wingdings" panose="05000000000000000000" pitchFamily="2" charset="2"/>
              <a:buChar char="§"/>
              <a:tabLst>
                <a:tab pos="914400" algn="l"/>
              </a:tabLst>
            </a:pPr>
            <a:r>
              <a:rPr lang="es-US">
                <a:effectLst/>
                <a:ea typeface="Calibri" panose="020F0502020204030204" pitchFamily="34" charset="0"/>
                <a:cs typeface="Times New Roman" panose="02020603050405020304" pitchFamily="18" charset="0"/>
              </a:rPr>
              <a:t>Puede consultar con su médico si hay cualquier alternativa terapéutica.</a:t>
            </a:r>
          </a:p>
          <a:p>
            <a:pPr marL="171450" marR="0" lvl="1" indent="-171450">
              <a:spcBef>
                <a:spcPts val="0"/>
              </a:spcBef>
              <a:spcAft>
                <a:spcPts val="600"/>
              </a:spcAft>
              <a:buFont typeface="Wingdings" panose="05000000000000000000" pitchFamily="2" charset="2"/>
              <a:buChar char="§"/>
              <a:tabLst>
                <a:tab pos="914400" algn="l"/>
              </a:tabLst>
            </a:pPr>
            <a:r>
              <a:rPr lang="es-US">
                <a:effectLst/>
                <a:ea typeface="Calibri" panose="020F0502020204030204" pitchFamily="34" charset="0"/>
                <a:cs typeface="Times New Roman" panose="02020603050405020304" pitchFamily="18" charset="0"/>
              </a:rPr>
              <a:t>Puede apelar</a:t>
            </a:r>
          </a:p>
          <a:p>
            <a:pPr marL="0" indent="0">
              <a:spcAft>
                <a:spcPts val="600"/>
              </a:spcAft>
              <a:buNone/>
            </a:pPr>
            <a:endParaRPr lang="en-US" dirty="0"/>
          </a:p>
        </p:txBody>
      </p:sp>
    </p:spTree>
    <p:extLst>
      <p:ext uri="{BB962C8B-B14F-4D97-AF65-F5344CB8AC3E}">
        <p14:creationId xmlns:p14="http://schemas.microsoft.com/office/powerpoint/2010/main" val="2497410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4 contiene información sobre la elegibilidad e inscripción de la cobertura de medicamentos de Medicare (Parte D). Explica:</a:t>
            </a:r>
          </a:p>
          <a:p>
            <a:pPr marL="171450" lvl="1" indent="-17145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Requisitos de elegibilidad</a:t>
            </a:r>
          </a:p>
          <a:p>
            <a:pPr marL="171450" lvl="1" indent="-17145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Cobertura acreditable</a:t>
            </a:r>
          </a:p>
          <a:p>
            <a:pPr marL="171450" lvl="1" indent="-17145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Cuando se puede inscribir o cambiar de plan </a:t>
            </a:r>
          </a:p>
          <a:p>
            <a:pPr marL="171450" lvl="1" indent="-17145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Inscribirse a un plan y que esperar</a:t>
            </a:r>
          </a:p>
          <a:p>
            <a:pPr marL="171450" lvl="1" indent="-17145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Multa de inscripción tardía</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finalizar esta lección, usted podrá:</a:t>
            </a:r>
          </a:p>
          <a:p>
            <a:pPr marL="122495" lvl="1" indent="-122495" defTabSz="966529">
              <a:spcBef>
                <a:spcPts val="0"/>
              </a:spcBef>
              <a:spcAft>
                <a:spcPts val="600"/>
              </a:spcAft>
              <a:buFont typeface="Wingdings" panose="05000000000000000000" pitchFamily="2" charset="2"/>
              <a:buChar char="§"/>
              <a:defRPr/>
            </a:pPr>
            <a:r>
              <a:rPr lang="es-US"/>
              <a:t>Describir los requisitos de elegibilidad para la cobertura de medicamentos de Medicare</a:t>
            </a:r>
          </a:p>
          <a:p>
            <a:pPr marL="122495" lvl="1" indent="-122495" defTabSz="966529">
              <a:spcBef>
                <a:spcPts val="0"/>
              </a:spcBef>
              <a:spcAft>
                <a:spcPts val="600"/>
              </a:spcAft>
              <a:buFont typeface="Wingdings" panose="05000000000000000000" pitchFamily="2" charset="2"/>
              <a:buChar char="§"/>
              <a:defRPr/>
            </a:pPr>
            <a:r>
              <a:rPr lang="es-US" sz="1200"/>
              <a:t>Explicar cuándo puede inscribirse, cambiar o cancelar un plan para obtener cobertura de medicamentos.</a:t>
            </a:r>
          </a:p>
          <a:p>
            <a:pPr marL="122495" lvl="1" indent="-122495" defTabSz="966529">
              <a:spcBef>
                <a:spcPts val="0"/>
              </a:spcBef>
              <a:spcAft>
                <a:spcPts val="600"/>
              </a:spcAft>
              <a:buFont typeface="Wingdings" panose="05000000000000000000" pitchFamily="2" charset="2"/>
              <a:buChar char="§"/>
              <a:defRPr/>
            </a:pPr>
            <a:r>
              <a:rPr lang="es-US"/>
              <a:t>Analizar las consideraciones a tener en cuenta al decidir inscribirse o cambiar de plan.</a:t>
            </a:r>
          </a:p>
          <a:p>
            <a:pPr marL="122495" marR="0" lvl="1" indent="-122495" algn="l" defTabSz="966529" rtl="0" eaLnBrk="1" fontAlgn="auto" latinLnBrk="0" hangingPunct="1">
              <a:spcBef>
                <a:spcPts val="0"/>
              </a:spcBef>
              <a:spcAft>
                <a:spcPts val="600"/>
              </a:spcAft>
              <a:buClrTx/>
              <a:buSzTx/>
              <a:buFont typeface="Wingdings" panose="05000000000000000000" pitchFamily="2" charset="2"/>
              <a:buChar char="§"/>
              <a:tabLst/>
              <a:defRPr/>
            </a:pPr>
            <a:r>
              <a:rPr lang="es-US">
                <a:solidFill>
                  <a:prstClr val="black"/>
                </a:solidFill>
                <a:cs typeface="Arial" panose="020B0604020202020204" pitchFamily="34" charset="0"/>
              </a:rPr>
              <a:t>Explicar la cobertura acreditable de medicamentos y por qué es importante</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lo que puede esperar cuando se afilie o cambie de plan</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98089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Para inscribirse en un plan de medicamentos de</a:t>
            </a:r>
            <a:r>
              <a:rPr lang="es-US" dirty="0">
                <a:solidFill>
                  <a:prstClr val="black"/>
                </a:solidFill>
                <a:cs typeface="Arial"/>
              </a:rPr>
              <a:t> </a:t>
            </a:r>
            <a:r>
              <a:rPr lang="es-US" b="1" dirty="0">
                <a:solidFill>
                  <a:prstClr val="black"/>
                </a:solidFill>
                <a:cs typeface="Arial"/>
              </a:rPr>
              <a:t>Medicare (Parte D),</a:t>
            </a:r>
            <a:r>
              <a:rPr lang="es-US" dirty="0">
                <a:solidFill>
                  <a:prstClr val="black"/>
                </a:solidFill>
                <a:cs typeface="Arial"/>
              </a:rPr>
              <a:t> debe tener la Parte A de Medicare (seguro de hospital) y/o la Parte B de Medicare (seguro médico). </a:t>
            </a:r>
            <a:r>
              <a:rPr lang="es-US" b="0" dirty="0">
                <a:solidFill>
                  <a:prstClr val="black"/>
                </a:solidFill>
                <a:cs typeface="Arial"/>
              </a:rPr>
              <a:t>Para inscribirse en un plan Medicare </a:t>
            </a:r>
            <a:r>
              <a:rPr lang="es-US" b="0" dirty="0" err="1">
                <a:solidFill>
                  <a:prstClr val="black"/>
                </a:solidFill>
                <a:cs typeface="Arial"/>
              </a:rPr>
              <a:t>Advantage</a:t>
            </a:r>
            <a:r>
              <a:rPr lang="es-US" b="0" dirty="0">
                <a:solidFill>
                  <a:prstClr val="black"/>
                </a:solidFill>
                <a:cs typeface="Arial"/>
              </a:rPr>
              <a:t> con cobertura de medicamentos,</a:t>
            </a:r>
            <a:r>
              <a:rPr lang="es-US" dirty="0">
                <a:solidFill>
                  <a:prstClr val="black"/>
                </a:solidFill>
                <a:cs typeface="Arial"/>
              </a:rPr>
              <a:t> debe tener tanto la Parte A como la Parte B. </a:t>
            </a:r>
          </a:p>
          <a:p>
            <a:pPr marL="118745" indent="-118745" defTabSz="966529">
              <a:spcAft>
                <a:spcPts val="600"/>
              </a:spcAft>
              <a:defRPr/>
            </a:pPr>
            <a:r>
              <a:rPr lang="es-US" b="1" dirty="0">
                <a:solidFill>
                  <a:prstClr val="black"/>
                </a:solidFill>
                <a:cs typeface="Arial"/>
              </a:rPr>
              <a:t>Cada</a:t>
            </a:r>
            <a:r>
              <a:rPr lang="es-US" dirty="0">
                <a:solidFill>
                  <a:prstClr val="black"/>
                </a:solidFill>
                <a:cs typeface="Arial"/>
              </a:rPr>
              <a:t> </a:t>
            </a:r>
            <a:r>
              <a:rPr lang="es-US" b="1" dirty="0">
                <a:solidFill>
                  <a:prstClr val="black"/>
                </a:solidFill>
                <a:cs typeface="Arial"/>
              </a:rPr>
              <a:t>plan tiene su propia área de servicio dentro de los EE. UU. y sus territorios</a:t>
            </a:r>
            <a:r>
              <a:rPr lang="es-US" dirty="0">
                <a:solidFill>
                  <a:prstClr val="black"/>
                </a:solidFill>
                <a:cs typeface="Arial"/>
              </a:rPr>
              <a:t>, donde usted debe vivir para inscribirse. Si vive fuera de Estados Unidos y sus territorios, está presente de forma ilegal, o si está en la cárcel, no es elegible para inscribirse en un plan y no puede tener cobertura de Medicare. Debe estar presente en los Estados Unidos en forma legal para ser elegible para inscribirse en un plan.</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Para que Medicare cubra sus medicamentos,</a:t>
            </a:r>
            <a:r>
              <a:rPr lang="es-US" dirty="0">
                <a:solidFill>
                  <a:prstClr val="black"/>
                </a:solidFill>
                <a:cs typeface="Arial"/>
              </a:rPr>
              <a:t> debe inscribirse en un plan de medicamentos de Medicare o en un plan Medicare </a:t>
            </a:r>
            <a:r>
              <a:rPr lang="es-US" dirty="0" err="1">
                <a:solidFill>
                  <a:prstClr val="black"/>
                </a:solidFill>
                <a:cs typeface="Arial"/>
              </a:rPr>
              <a:t>Advantage</a:t>
            </a:r>
            <a:r>
              <a:rPr lang="es-US" dirty="0">
                <a:solidFill>
                  <a:prstClr val="black"/>
                </a:solidFill>
                <a:cs typeface="Arial"/>
              </a:rPr>
              <a:t> con cobertura de medicamentos (también conocidos como MA-PD). Si califica automáticamente para recibir Ayuda Adicional para pagar sus medicamentos recetados, Medicare lo inscribirá en un plan de medicamentos de Medicare, a menos que renuncie a la cobertura o se inscriba en un plan usted mismo. Solo puede ser miembro de un plan de medicamentos a la vez.</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b="1" dirty="0">
                <a:cs typeface="Calibri" panose="020F0502020204030204"/>
              </a:rPr>
              <a:t>NOTA</a:t>
            </a:r>
            <a:r>
              <a:rPr lang="es-US" dirty="0"/>
              <a:t>: </a:t>
            </a:r>
            <a:r>
              <a:rPr lang="es-US" dirty="0">
                <a:solidFill>
                  <a:prstClr val="black"/>
                </a:solidFill>
                <a:cs typeface="Arial"/>
              </a:rPr>
              <a:t>Un Plan de Costos Medicare es un tipo de plan de salud de Medicare que está disponible en ciertas áreas limitadas del país. En general, usted puede inscribirse incluso si solo tiene la Parte B. Si recibe servicios fuera de la red del plan sin una derivación, los servicios cubiertos por Medicare se pagarán conforme a Medicare Original (su Plan de Costos Medicare paga los servicios de emergencia o los servicios de urgencia). </a:t>
            </a:r>
            <a:r>
              <a:rPr lang="es-US" sz="1200" dirty="0">
                <a:solidFill>
                  <a:schemeClr val="tx1"/>
                </a:solidFill>
                <a:effectLst/>
                <a:latin typeface="+mn-lt"/>
                <a:ea typeface="+mn-ea"/>
                <a:cs typeface="+mn-cs"/>
              </a:rPr>
              <a:t>Puede inscribirse en un plan de medicamentos de Medicare por separado u obtener la cobertura de medicamentos del Plan de Costos (si se le ofrece). Incluso si el Plan de Costos ofrece cobertura de medicamentos recetados, puede elegir obtener la cobertura de medicamentos de un plan de medicamentos de Medicare por separado.</a:t>
            </a:r>
            <a:endParaRPr lang="en-US" dirty="0">
              <a:cs typeface="Calibri" panose="020F0502020204030204"/>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1356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s-US" sz="1000"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00" b="1" i="0" u="none" strike="noStrike">
                <a:solidFill>
                  <a:srgbClr val="000000"/>
                </a:solidFill>
                <a:effectLst/>
                <a:cs typeface="Arial"/>
              </a:rPr>
              <a:t>Notas del presentador</a:t>
            </a:r>
            <a:r>
              <a:rPr lang="es-US" sz="1000" b="0" i="0">
                <a:solidFill>
                  <a:srgbClr val="444444"/>
                </a:solidFill>
                <a:effectLst/>
                <a:cs typeface="Arial"/>
              </a:rPr>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000">
                <a:solidFill>
                  <a:prstClr val="black"/>
                </a:solidFill>
                <a:cs typeface="Arial"/>
              </a:rPr>
              <a:t>Las distintas partes de Medicare cubren medicamentos diferentes. Algunos medicamentos están cubiertos por la Parte A (seguro de hospital), la Parte B (seguro médico) y la Parte D (cobertura de medicamentos de Medicare). La Parte A de Medicare cubre los medicamentos que necesite durante su estancia en un hospital o centro de enfermería especializada (SNF) cubiertos por Medicare. La Parte B de Medicare cubre un número limitado de medicamentos para pacientes ambulatorios en determinadas condiciones. Para obtener cobertura completa de medicamentos recetados, inscríbase en la cobertura de medicamentos de Medicare (Parte D). Debe tener la Parte A y/o la Parte B de Medicare para inscribirse en un plan independiente de medicamentos de Medicare. Un plan de salud de Medicare con cobertura de medicamentos proporciona asistencia médica (Parte A y Parte B) y cobertura de medicamentos recetados (Parte D). </a:t>
            </a:r>
          </a:p>
          <a:p>
            <a:pPr marL="0" indent="0" defTabSz="966529">
              <a:spcAft>
                <a:spcPts val="600"/>
              </a:spcAft>
              <a:buNone/>
              <a:defRPr/>
            </a:pPr>
            <a:r>
              <a:rPr lang="es-US" sz="1000" b="1">
                <a:solidFill>
                  <a:prstClr val="black"/>
                </a:solidFill>
                <a:cs typeface="Arial"/>
              </a:rPr>
              <a:t>La parte de Medicare que cubre los medicamentos recetados depende de:</a:t>
            </a:r>
          </a:p>
          <a:p>
            <a:pPr marL="118745" indent="-118745" defTabSz="966529">
              <a:spcAft>
                <a:spcPts val="600"/>
              </a:spcAft>
              <a:defRPr/>
            </a:pPr>
            <a:r>
              <a:rPr lang="es-US" sz="1000">
                <a:solidFill>
                  <a:prstClr val="black"/>
                </a:solidFill>
                <a:cs typeface="Arial"/>
              </a:rPr>
              <a:t>Necesidad médica (¿este medicamento forma parte del estándar de atención clínica</a:t>
            </a:r>
            <a:r>
              <a:rPr lang="es-US" sz="1000" baseline="0">
                <a:solidFill>
                  <a:prstClr val="black"/>
                </a:solidFill>
                <a:cs typeface="Arial"/>
              </a:rPr>
              <a:t>?)</a:t>
            </a:r>
          </a:p>
          <a:p>
            <a:pPr marL="118745" indent="-118745" defTabSz="966529">
              <a:spcAft>
                <a:spcPts val="600"/>
              </a:spcAft>
              <a:defRPr/>
            </a:pPr>
            <a:r>
              <a:rPr lang="es-US" sz="1000">
                <a:solidFill>
                  <a:prstClr val="black"/>
                </a:solidFill>
                <a:cs typeface="Arial"/>
              </a:rPr>
              <a:t>Entorno en el que se administra el medicamento (por ejemplo, domicilio, hospital [como paciente interno o externo] o centro quirúrgico).</a:t>
            </a:r>
          </a:p>
          <a:p>
            <a:pPr marL="118745" indent="-118745" defTabSz="966529">
              <a:spcAft>
                <a:spcPts val="600"/>
              </a:spcAft>
              <a:defRPr/>
            </a:pPr>
            <a:r>
              <a:rPr lang="es-US" sz="1000">
                <a:solidFill>
                  <a:prstClr val="black"/>
                </a:solidFill>
                <a:cs typeface="Arial"/>
              </a:rPr>
              <a:t>Indicación médica o razón por la que necesita medicamentos (por ejemplo, para el tratamiento del cáncer)</a:t>
            </a:r>
          </a:p>
          <a:p>
            <a:pPr marL="118745" indent="-118745" defTabSz="966529">
              <a:spcAft>
                <a:spcPts val="600"/>
              </a:spcAft>
              <a:defRPr/>
            </a:pPr>
            <a:r>
              <a:rPr lang="es-US" sz="1000">
                <a:solidFill>
                  <a:prstClr val="black"/>
                </a:solidFill>
                <a:cs typeface="Arial"/>
              </a:rPr>
              <a:t>La legislación que determina si Medicare cubre determinados medicamentos y qué parte de Medicare debe pagarlos.</a:t>
            </a:r>
          </a:p>
          <a:p>
            <a:pPr marL="118745" indent="-118745" defTabSz="966529">
              <a:spcAft>
                <a:spcPts val="600"/>
              </a:spcAft>
              <a:defRPr/>
            </a:pPr>
            <a:r>
              <a:rPr lang="es-US" sz="1000">
                <a:solidFill>
                  <a:prstClr val="black"/>
                </a:solidFill>
                <a:cs typeface="Arial"/>
              </a:rPr>
              <a:t>Cualquier requisito especial de cobertura de medicamentos, como los medicamentos inmunosupresores que se usarían después de un trasplante de órganos elegible para Medicare</a:t>
            </a:r>
          </a:p>
        </p:txBody>
      </p:sp>
    </p:spTree>
    <p:extLst>
      <p:ext uri="{BB962C8B-B14F-4D97-AF65-F5344CB8AC3E}">
        <p14:creationId xmlns:p14="http://schemas.microsoft.com/office/powerpoint/2010/main" val="32739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118745" indent="-118745" defTabSz="966529">
              <a:spcAft>
                <a:spcPts val="600"/>
              </a:spcAft>
              <a:defRPr/>
            </a:pPr>
            <a:r>
              <a:rPr lang="es-US" b="1">
                <a:solidFill>
                  <a:prstClr val="black"/>
                </a:solidFill>
                <a:cs typeface="Arial"/>
              </a:rPr>
              <a:t>Para evitar pagar una multa</a:t>
            </a:r>
            <a:r>
              <a:rPr lang="es-US">
                <a:solidFill>
                  <a:prstClr val="black"/>
                </a:solidFill>
                <a:cs typeface="Arial"/>
              </a:rPr>
              <a:t> si se vuelve elegible para Medicare y no se inscribe en la cobertura de medicamentos de Medicare, debe tener otra cobertura acreditable de medicamentos, es decir, cobertura que espera que pague, en promedio, al menos tanto como la cobertura estándar de medicamentos de Medicare. Podría incluir cobertura de medicamentos de un empleador o sindicato anterior, TRICARE, Asuntos de Veteranos (VA), el Programa de Beneficios de Salud para Empleados Federales (FEHB) o el Servicio de Salud Indígena (IHS). Si tiene otra cobertura de medicamentos, recibirá cada año información de su plan que le indicará si su cobertura es “acreditable” o “no acreditable”. Su plan debe enviarle esta información por escrito antes del 15 de octubre de cada año, o en otras ocasiones durante el año si hay algún cambio. Conserve esta información porque puede necesitarla si se inscribe en un plan de medicamentos de Medicare con posterioridad. </a:t>
            </a:r>
          </a:p>
          <a:p>
            <a:pPr marL="118745" indent="-118745" defTabSz="966529">
              <a:spcAft>
                <a:spcPts val="600"/>
              </a:spcAft>
              <a:defRPr/>
            </a:pPr>
            <a:r>
              <a:rPr lang="es-US" b="1">
                <a:solidFill>
                  <a:prstClr val="black"/>
                </a:solidFill>
                <a:cs typeface="Arial"/>
              </a:rPr>
              <a:t>Si tiene</a:t>
            </a:r>
            <a:r>
              <a:rPr lang="es-US">
                <a:solidFill>
                  <a:prstClr val="black"/>
                </a:solidFill>
                <a:cs typeface="Arial"/>
              </a:rPr>
              <a:t> </a:t>
            </a:r>
            <a:r>
              <a:rPr lang="es-US" b="1">
                <a:solidFill>
                  <a:prstClr val="black"/>
                </a:solidFill>
                <a:cs typeface="Arial"/>
              </a:rPr>
              <a:t>cobertura acreditable,</a:t>
            </a:r>
            <a:r>
              <a:rPr lang="es-US">
                <a:solidFill>
                  <a:prstClr val="black"/>
                </a:solidFill>
                <a:cs typeface="Arial"/>
              </a:rPr>
              <a:t> generalmente puede mantener esa cobertura y no tendrá que pagar una multa si decide inscribirse en un plan de medicamentos de Medicare posteriormente, siempre que se una dentro de los 63 días posteriores a la finalización de su otra cobertura de medicamentos. </a:t>
            </a:r>
          </a:p>
          <a:p>
            <a:pPr marL="0" indent="0" defTabSz="966529">
              <a:spcAft>
                <a:spcPts val="600"/>
              </a:spcAft>
              <a:buNone/>
              <a:defRPr/>
            </a:pPr>
            <a:r>
              <a:rPr lang="es-US" b="1">
                <a:solidFill>
                  <a:prstClr val="black"/>
                </a:solidFill>
                <a:cs typeface="Arial"/>
              </a:rPr>
              <a:t>NOTA</a:t>
            </a:r>
            <a:r>
              <a:rPr lang="es-US">
                <a:solidFill>
                  <a:prstClr val="black"/>
                </a:solidFill>
                <a:cs typeface="Arial"/>
              </a:rPr>
              <a:t>: Las pólizas Medigap ya no pueden venderse con cobertura de medicamentos, pero si tiene una póliza Medigap antigua que se vendía con cobertura de medicamentos, puede conservarla. Puede optar por inscribirse en un plan de medicamentos de Medicare por separado porque la mayoría de las coberturas de medicamentos de Medigap no son acreditables y puede pagar más si se inscribe en un plan de medicamentos más adelante.</a:t>
            </a:r>
          </a:p>
        </p:txBody>
      </p:sp>
    </p:spTree>
    <p:extLst>
      <p:ext uri="{BB962C8B-B14F-4D97-AF65-F5344CB8AC3E}">
        <p14:creationId xmlns:p14="http://schemas.microsoft.com/office/powerpoint/2010/main" val="34473055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112395" indent="-112395" defTabSz="966529">
              <a:spcAft>
                <a:spcPts val="600"/>
              </a:spcAft>
              <a:defRPr/>
            </a:pPr>
            <a:r>
              <a:rPr lang="es-US">
                <a:solidFill>
                  <a:prstClr val="black"/>
                </a:solidFill>
                <a:cs typeface="Arial"/>
              </a:rPr>
              <a:t>Hable con el administrador de beneficios de su plan antes de inscribirse en un plan de Medicare. En algunos planes para jubilados, si se inscribe en un plan de Medicare, usted y sus dependientes podrían perder la cobertura de salud y de medicamentos para jubilados. Por lo general, una vez que esto sucede, no podrá recuperar estos beneficios. </a:t>
            </a:r>
          </a:p>
          <a:p>
            <a:pPr marL="112395" indent="-112395" defTabSz="966529">
              <a:spcAft>
                <a:spcPts val="600"/>
              </a:spcAft>
              <a:defRPr/>
            </a:pPr>
            <a:r>
              <a:rPr lang="es-US">
                <a:solidFill>
                  <a:prstClr val="black"/>
                </a:solidFill>
                <a:cs typeface="Arial"/>
              </a:rPr>
              <a:t>Si se inscribe en un Programa de Atención Integral para Ancianos (PACE), obtendrá los medicamentos cubiertos por la Parte D y todos los demás medicamentos necesarios del programa PACE. No necesita inscribirse en un plan de medicamentos de Medicare por separado. Si lo hace, será dado de baja de sus beneficios de salud y medicamentos recetados de PACE. </a:t>
            </a:r>
          </a:p>
          <a:p>
            <a:pPr marL="112395" indent="-112395" defTabSz="966529">
              <a:spcAft>
                <a:spcPts val="600"/>
              </a:spcAft>
              <a:buFont typeface="Wingdings" panose="05000000000000000000" pitchFamily="2" charset="2"/>
              <a:buChar char="§"/>
              <a:defRPr/>
            </a:pPr>
            <a:r>
              <a:rPr lang="es-US">
                <a:solidFill>
                  <a:prstClr val="black"/>
                </a:solidFill>
                <a:cs typeface="Arial"/>
              </a:rPr>
              <a:t>Si está inscrito en un plan Medicare Advantage con cobertura de medicamentos y se inscribe en un plan Medicare de medicamentos de Medicare independiente, en la mayoría de los casos se le dará de baja de su plan Medicare Advantage y regresará al Medicare Original. No perderá Medicare, pero perderá cualquier beneficio adicional que haya proporcionado </a:t>
            </a:r>
            <a:r>
              <a:rPr lang="es-US" baseline="0">
                <a:solidFill>
                  <a:prstClr val="black"/>
                </a:solidFill>
                <a:cs typeface="Arial"/>
              </a:rPr>
              <a:t>su plan de Medicare Advantage.</a:t>
            </a:r>
          </a:p>
        </p:txBody>
      </p:sp>
    </p:spTree>
    <p:extLst>
      <p:ext uri="{BB962C8B-B14F-4D97-AF65-F5344CB8AC3E}">
        <p14:creationId xmlns:p14="http://schemas.microsoft.com/office/powerpoint/2010/main" val="75077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3907" y="3766216"/>
            <a:ext cx="6427385" cy="5144347"/>
          </a:xfrm>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Cuando se vuelva elegible por primera vez para obtener Medicare, dispondrá de un Período de Inscripción Inicial (IEP) de 7 meses durante el cual podrá elegir un plan Medicare Advantage (si tiene tanto la Parte A como la Parte B) con cobertura de medicamentos o inscribirse en un plan Medicare de medicamentos recetados (si está inscrito en la Parte A y/o en la Parte B):</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Puede inscribirse hasta 3 meses antes del mes en el que comience a ser elegible para Medicare. La cobertura empezará el primer día del mes en que cumpla los requisitos para ser elegible para Medicare.</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Si se inscribe durante su mes de elegibilidad, su cobertura de medicamentos de Medicare comenzará el primer día del mes siguiente.</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Puede inscribirse durante los 3 meses siguientes a su mes de elegibilidad. Su cobertura de la Parte A (si tiene que contratarla) y de la Parte B comenzará el primer día del mes siguiente a su inscripción.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a:t>Las personas elegibles para Medicare antes de los 65 años (por ejemplo, por discapacidad) tendrán otro IEP para la Parte D cuando cumplan 65 años.</a:t>
            </a:r>
          </a:p>
          <a:p>
            <a:pPr marL="0" indent="0" defTabSz="966529">
              <a:spcAft>
                <a:spcPts val="600"/>
              </a:spcAft>
              <a:buNone/>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Si recibe beneficios del Seguro Social o de la Junta de Retiro Ferroviario (RRB) cuando cumpla 65 años, se le inscribirá automáticamente en la Parte A y en la Parte B. Sin embargo, tendrá que elegir e inscribirse en un plan de medicamentos de Medicare durante su IEP si desea tener cobertura de medicamentos de Medicare. Si se inscribe después, es posible que deba pagar una multa por inscripción tardía en la Parte D y que tenga una interrupción en la cobertura de medicamentos.</a:t>
            </a:r>
          </a:p>
          <a:p>
            <a:pPr marL="0" indent="0" defTabSz="966529">
              <a:spcAft>
                <a:spcPts val="600"/>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67977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35266" y="3757507"/>
            <a:ext cx="6318985" cy="5144347"/>
          </a:xfrm>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marL="0" lvl="0" indent="0" defTabSz="966529">
              <a:spcAft>
                <a:spcPts val="600"/>
              </a:spcAft>
              <a:buNone/>
              <a:defRPr/>
            </a:pPr>
            <a:r>
              <a:rPr lang="es-US">
                <a:solidFill>
                  <a:prstClr val="black"/>
                </a:solidFill>
                <a:cs typeface="Arial"/>
              </a:rPr>
              <a:t>Veamos un ejemplo de alguien nuevo en Medicare que se afilia a la cobertura de medicamentos durante su IEP.</a:t>
            </a:r>
            <a:r>
              <a:rPr lang="es-US" b="0">
                <a:solidFill>
                  <a:prstClr val="black"/>
                </a:solidFill>
                <a:cs typeface="Arial"/>
              </a:rPr>
              <a:t> </a:t>
            </a:r>
          </a:p>
          <a:p>
            <a:pPr marL="0" lvl="0" indent="0" defTabSz="966529">
              <a:spcAft>
                <a:spcPts val="600"/>
              </a:spcAft>
              <a:buNone/>
              <a:defRPr/>
            </a:pPr>
            <a:r>
              <a:rPr lang="es-US">
                <a:solidFill>
                  <a:prstClr val="black"/>
                </a:solidFill>
                <a:cs typeface="Arial"/>
              </a:rPr>
              <a:t>Mary cumple 65 años el 5 de mayo. Su IEP de Medicare comienza en febrero y dura 7 meses, hasta agosto.</a:t>
            </a:r>
          </a:p>
          <a:p>
            <a:pPr marL="0" lvl="0" indent="0" defTabSz="966529">
              <a:spcAft>
                <a:spcPts val="600"/>
              </a:spcAft>
              <a:buNone/>
              <a:defRPr/>
            </a:pPr>
            <a:r>
              <a:rPr lang="es-US">
                <a:solidFill>
                  <a:prstClr val="black"/>
                </a:solidFill>
                <a:cs typeface="Arial"/>
              </a:rPr>
              <a:t>Mary puede inscribirse en la cobertura de medicamentos durante el mismo período en el que también se inscribe en la Parte A y/o la Parte B. Si se pone en contacto con el plan para inscribirse en la cobertura de medicamentos durante febrero, marzo o abril, su cobertura de medicamentos comenzará el 1 de mayo (el mes en el que es elegible para Medicare debido a que cumple 65 años). </a:t>
            </a:r>
          </a:p>
          <a:p>
            <a:pPr marL="0" lvl="0" indent="0" defTabSz="966529">
              <a:spcAft>
                <a:spcPts val="600"/>
              </a:spcAft>
              <a:buNone/>
              <a:defRPr/>
            </a:pPr>
            <a:r>
              <a:rPr lang="es-US">
                <a:solidFill>
                  <a:prstClr val="black"/>
                </a:solidFill>
                <a:cs typeface="Arial"/>
              </a:rPr>
              <a:t>Si se inscribe en mayo, su cobertura empezará el 1 de junio.</a:t>
            </a:r>
          </a:p>
          <a:p>
            <a:pPr marL="0" lvl="0" indent="0" defTabSz="966529">
              <a:spcAft>
                <a:spcPts val="600"/>
              </a:spcAft>
              <a:buNone/>
              <a:defRPr/>
            </a:pPr>
            <a:r>
              <a:rPr lang="es-US">
                <a:solidFill>
                  <a:prstClr val="black"/>
                </a:solidFill>
                <a:cs typeface="Arial"/>
              </a:rPr>
              <a:t>Si se pone en contacto con el plan para inscribirse durante los 3 últimos meses de su IEP (durante junio, julio o agosto), su cobertura empezará el primer día del mes siguiente.</a:t>
            </a:r>
          </a:p>
          <a:p>
            <a:pPr marL="0" lvl="0" indent="0" defTabSz="966529">
              <a:spcAft>
                <a:spcPts val="600"/>
              </a:spcAft>
              <a:buNone/>
              <a:defRPr/>
            </a:pPr>
            <a:r>
              <a:rPr lang="es-US" b="1">
                <a:solidFill>
                  <a:prstClr val="black"/>
                </a:solidFill>
                <a:cs typeface="Arial"/>
              </a:rPr>
              <a:t>NOTA</a:t>
            </a:r>
            <a:r>
              <a:rPr lang="es-US">
                <a:solidFill>
                  <a:prstClr val="black"/>
                </a:solidFill>
                <a:cs typeface="Arial"/>
              </a:rPr>
              <a:t>: Si Mary cumple años el primer día del mes, es decir, el 1 de mayo, su IEP se traslada un mes, de enero a julio. Puede inscribirse en enero, febrero o marzo para que la cobertura comience el 1 de abril.</a:t>
            </a:r>
          </a:p>
        </p:txBody>
      </p:sp>
    </p:spTree>
    <p:extLst>
      <p:ext uri="{BB962C8B-B14F-4D97-AF65-F5344CB8AC3E}">
        <p14:creationId xmlns:p14="http://schemas.microsoft.com/office/powerpoint/2010/main" val="29205266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559729" y="3757507"/>
            <a:ext cx="6195741" cy="5369076"/>
          </a:xfrm>
        </p:spPr>
        <p:txBody>
          <a:bodyPr/>
          <a:lstStyle/>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b="1" i="0" u="none" strike="noStrike">
                <a:solidFill>
                  <a:srgbClr val="000000"/>
                </a:solidFill>
                <a:effectLst/>
                <a:cs typeface="Calibri"/>
              </a:rPr>
              <a:t>Notas del presentador</a:t>
            </a:r>
            <a:r>
              <a:rPr lang="es-US" b="0" i="0">
                <a:solidFill>
                  <a:srgbClr val="444444"/>
                </a:solidFill>
                <a:effectLst/>
                <a:cs typeface="Calibri"/>
              </a:rPr>
              <a:t>​</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b="1">
                <a:solidFill>
                  <a:prstClr val="black"/>
                </a:solidFill>
              </a:rPr>
              <a:t>Esta diapositiva tiene animación.</a:t>
            </a:r>
          </a:p>
          <a:p>
            <a:pPr marL="0" indent="0">
              <a:spcAft>
                <a:spcPts val="600"/>
              </a:spcAft>
              <a:buNone/>
            </a:pPr>
            <a:r>
              <a:rPr lang="es-US">
                <a:solidFill>
                  <a:prstClr val="black"/>
                </a:solidFill>
                <a:cs typeface="Calibri"/>
              </a:rPr>
              <a:t>La Norma Final CMS-4201 modificó las reglas de inscripción de Medicare para la Parte A (si tiene que comprarla), la Parte B y la Parte D, durante el Período de Inscripción General (GEP). </a:t>
            </a:r>
            <a:r>
              <a:rPr lang="es-US"/>
              <a:t>A partir del 1 de enero de 2024, si se inscribe en la Parte B durante el GEP, será elegible para utilizar el Período de Inscripción Especial (SEP) para personas que se inscriben en la Parte B durante el GEP de la Parte B para solicitar la inscripción en la cobertura de medicamentos de Medicare (Parte D). Ese SEP comenzará cuando presente la solicitud de la Parte B, y continuará durante los 2 primeros meses de inscripción en la Parte B. </a:t>
            </a:r>
          </a:p>
          <a:p>
            <a:pPr marL="0" indent="0">
              <a:spcAft>
                <a:spcPts val="600"/>
              </a:spcAft>
              <a:buNone/>
            </a:pPr>
            <a:r>
              <a:rPr lang="es-US"/>
              <a:t>Si desea más información sobre la Parte D y los plazos de inscripción durante el GEP (SEP para condiciones excepcionales), visite: </a:t>
            </a:r>
            <a:r>
              <a:rPr lang="es-US" u="sng">
                <a:hlinkClick r:id="rId3"/>
              </a:rPr>
              <a:t>Federalregister.gov/public-inspection/2023-07115/medicare-program-contract-year-2024-policy-and-technical-changes-to-the-medicare-advantage-program</a:t>
            </a:r>
            <a:r>
              <a:rPr lang="es-US"/>
              <a:t>.</a:t>
            </a:r>
          </a:p>
          <a:p>
            <a:pPr marL="0" indent="0">
              <a:spcAft>
                <a:spcPts val="600"/>
              </a:spcAft>
              <a:buNone/>
            </a:pPr>
            <a:endParaRPr lang="en-US" b="1" dirty="0">
              <a:cs typeface="Calibri"/>
            </a:endParaRPr>
          </a:p>
          <a:p>
            <a:pPr marL="0" indent="0">
              <a:spcAft>
                <a:spcPts val="600"/>
              </a:spcAft>
              <a:buNone/>
            </a:pPr>
            <a:endParaRPr lang="en-US" b="1" dirty="0">
              <a:cs typeface="Calibri"/>
            </a:endParaRPr>
          </a:p>
        </p:txBody>
      </p:sp>
    </p:spTree>
    <p:extLst>
      <p:ext uri="{BB962C8B-B14F-4D97-AF65-F5344CB8AC3E}">
        <p14:creationId xmlns:p14="http://schemas.microsoft.com/office/powerpoint/2010/main" val="3911246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Font typeface="Wingdings" panose="05000000000000000000" pitchFamily="2" charset="2"/>
              <a:buNone/>
              <a:defRPr/>
            </a:pPr>
            <a:r>
              <a:rPr lang="es-US" sz="1200">
                <a:solidFill>
                  <a:prstClr val="black"/>
                </a:solidFill>
                <a:cs typeface="Arial"/>
              </a:rPr>
              <a:t>El Período de Inscripción Abierta (OEP) de Medicare abarca del 15 de octubre al 7 de diciembre de cada año y los cambios entran en vigor el 1 de enero del año siguiente. Durante este tiempo, puede realizar cambios en su cobertura de Medicare.</a:t>
            </a:r>
          </a:p>
          <a:p>
            <a:pPr marL="0" lvl="1" defTabSz="966529">
              <a:spcBef>
                <a:spcPts val="0"/>
              </a:spcBef>
              <a:spcAft>
                <a:spcPts val="600"/>
              </a:spcAft>
              <a:defRPr/>
            </a:pPr>
            <a:endParaRPr lang="en-US" sz="1200" dirty="0">
              <a:solidFill>
                <a:prstClr val="black"/>
              </a:solidFill>
              <a:cs typeface="Arial" panose="020B0604020202020204" pitchFamily="34" charset="0"/>
            </a:endParaRPr>
          </a:p>
          <a:p>
            <a:pPr marL="0" indent="0">
              <a:spcAft>
                <a:spcPts val="600"/>
              </a:spcAft>
              <a:buNone/>
            </a:pPr>
            <a:endParaRPr lang="en-US" sz="1200" b="1" dirty="0">
              <a:cs typeface="Arial" panose="020B0604020202020204" pitchFamily="34" charset="0"/>
            </a:endParaRPr>
          </a:p>
        </p:txBody>
      </p:sp>
    </p:spTree>
    <p:extLst>
      <p:ext uri="{BB962C8B-B14F-4D97-AF65-F5344CB8AC3E}">
        <p14:creationId xmlns:p14="http://schemas.microsoft.com/office/powerpoint/2010/main" val="656328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69850"/>
            <a:ext cx="5762625" cy="3241675"/>
          </a:xfrm>
        </p:spPr>
      </p:sp>
      <p:sp>
        <p:nvSpPr>
          <p:cNvPr id="3" name="Notes Placeholder 2"/>
          <p:cNvSpPr>
            <a:spLocks noGrp="1"/>
          </p:cNvSpPr>
          <p:nvPr>
            <p:ph type="body" idx="1"/>
          </p:nvPr>
        </p:nvSpPr>
        <p:spPr>
          <a:xfrm>
            <a:off x="182881" y="3319743"/>
            <a:ext cx="6940730" cy="6018211"/>
          </a:xfrm>
        </p:spPr>
        <p:txBody>
          <a:bodyPr/>
          <a:lstStyle/>
          <a:p>
            <a:pPr marL="0" indent="0" defTabSz="966529">
              <a:spcAft>
                <a:spcPts val="600"/>
              </a:spcAft>
              <a:buNone/>
              <a:defRPr/>
            </a:pPr>
            <a:r>
              <a:rPr lang="es-US" sz="1000" b="1" dirty="0">
                <a:solidFill>
                  <a:prstClr val="black"/>
                </a:solidFill>
              </a:rPr>
              <a:t>Esta diapositiva tiene animación.</a:t>
            </a:r>
            <a:r>
              <a:rPr lang="es-US" sz="1000" dirty="0">
                <a:solidFill>
                  <a:srgbClr val="000000"/>
                </a:solidFill>
                <a:cs typeface="Arial" panose="020B0604020202020204" pitchFamily="34" charset="0"/>
              </a:rPr>
              <a:t> </a:t>
            </a:r>
          </a:p>
          <a:p>
            <a:pPr marL="0" indent="0" defTabSz="966529">
              <a:spcAft>
                <a:spcPts val="600"/>
              </a:spcAft>
              <a:buNone/>
              <a:defRPr/>
            </a:pPr>
            <a:r>
              <a:rPr lang="es-US" sz="1000" b="1" i="0" u="none" strike="noStrike" dirty="0">
                <a:solidFill>
                  <a:srgbClr val="000000"/>
                </a:solidFill>
                <a:effectLst/>
                <a:cs typeface="Arial" panose="020B0604020202020204" pitchFamily="34" charset="0"/>
              </a:rPr>
              <a:t>Notas del presentador</a:t>
            </a:r>
            <a:r>
              <a:rPr lang="es-US" sz="1000" b="0" i="0" dirty="0">
                <a:solidFill>
                  <a:srgbClr val="444444"/>
                </a:solidFill>
                <a:effectLst/>
                <a:cs typeface="Arial" panose="020B0604020202020204" pitchFamily="34" charset="0"/>
              </a:rPr>
              <a:t>​</a:t>
            </a:r>
          </a:p>
          <a:p>
            <a:pPr marL="0" indent="0" defTabSz="966529">
              <a:spcAft>
                <a:spcPts val="600"/>
              </a:spcAft>
              <a:buNone/>
              <a:defRPr/>
            </a:pPr>
            <a:r>
              <a:rPr lang="es-US" sz="1000" b="1" dirty="0">
                <a:solidFill>
                  <a:prstClr val="black"/>
                </a:solidFill>
                <a:cs typeface="Arial" panose="020B0604020202020204" pitchFamily="34" charset="0"/>
              </a:rPr>
              <a:t>El</a:t>
            </a:r>
            <a:r>
              <a:rPr lang="es-US" sz="1000" dirty="0">
                <a:solidFill>
                  <a:prstClr val="black"/>
                </a:solidFill>
                <a:cs typeface="Arial" panose="020B0604020202020204" pitchFamily="34" charset="0"/>
              </a:rPr>
              <a:t> </a:t>
            </a:r>
            <a:r>
              <a:rPr lang="es-US" sz="1000" b="1" dirty="0">
                <a:solidFill>
                  <a:prstClr val="black"/>
                </a:solidFill>
                <a:cs typeface="Arial" panose="020B0604020202020204" pitchFamily="34" charset="0"/>
              </a:rPr>
              <a:t>Período Anual de Inscripción Abierta de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(OEP de MA) abarca del 1 de enero al 31 de marzo</a:t>
            </a:r>
            <a:r>
              <a:rPr lang="es-US" sz="1000" dirty="0">
                <a:solidFill>
                  <a:prstClr val="black"/>
                </a:solidFill>
                <a:cs typeface="Arial" panose="020B0604020202020204" pitchFamily="34" charset="0"/>
              </a:rPr>
              <a:t> de cada año. Su cobertura comienza el primer día del mes después de haberse inscrito en el plan. Usted debe estar inscrito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(en cualquier momento) durante los primeros 3 meses del año para usar este período de inscripción. Si está cambiando de plan, no cancele su inscripción en su plan actual. En su lugar, llame para inscribirse en el nuevo plan y este lo dará de baja automáticamente del plan anterior.</a:t>
            </a:r>
          </a:p>
          <a:p>
            <a:pPr marL="0" lvl="1" defTabSz="966529">
              <a:spcBef>
                <a:spcPts val="0"/>
              </a:spcBef>
              <a:spcAft>
                <a:spcPts val="600"/>
              </a:spcAft>
              <a:defRPr/>
            </a:pPr>
            <a:r>
              <a:rPr lang="es-US" sz="1000" b="1" dirty="0">
                <a:cs typeface="Arial" panose="020B0604020202020204" pitchFamily="34" charset="0"/>
              </a:rPr>
              <a:t>Si se inscribió en un plan Medicare </a:t>
            </a:r>
            <a:r>
              <a:rPr lang="es-US" sz="1000" b="1" dirty="0" err="1">
                <a:cs typeface="Arial" panose="020B0604020202020204" pitchFamily="34" charset="0"/>
              </a:rPr>
              <a:t>Advantage</a:t>
            </a:r>
            <a:r>
              <a:rPr lang="es-US" sz="1000" b="1" dirty="0">
                <a:cs typeface="Arial" panose="020B0604020202020204" pitchFamily="34" charset="0"/>
              </a:rPr>
              <a:t> durante los 3 primeros meses de tener Medicare Parte A y Parte B,</a:t>
            </a:r>
            <a:r>
              <a:rPr lang="es-US" sz="1000" dirty="0">
                <a:cs typeface="Arial" panose="020B0604020202020204" pitchFamily="34" charset="0"/>
              </a:rPr>
              <a:t> califica el OEP de MA individual y puede cambiar a otro plan Medicare </a:t>
            </a:r>
            <a:r>
              <a:rPr lang="es-US" sz="1000" dirty="0" err="1">
                <a:cs typeface="Arial" panose="020B0604020202020204" pitchFamily="34" charset="0"/>
              </a:rPr>
              <a:t>Advantage</a:t>
            </a:r>
            <a:r>
              <a:rPr lang="es-US" sz="1000" dirty="0">
                <a:cs typeface="Arial" panose="020B0604020202020204" pitchFamily="34" charset="0"/>
              </a:rPr>
              <a:t> (con o sin cobertura de medicamentos) o volver a Medicare Original (con o sin un plan de medicamentos de Medicare) dentro de los 3 primeros meses de tener la Parte A y la Parte B de Medicare. </a:t>
            </a:r>
          </a:p>
          <a:p>
            <a:pPr marL="0" lvl="1" defTabSz="966529">
              <a:spcBef>
                <a:spcPts val="0"/>
              </a:spcBef>
              <a:spcAft>
                <a:spcPts val="600"/>
              </a:spcAft>
              <a:defRPr/>
            </a:pPr>
            <a:r>
              <a:rPr lang="es-US" sz="1000" dirty="0">
                <a:cs typeface="Arial" panose="020B0604020202020204" pitchFamily="34" charset="0"/>
              </a:rPr>
              <a:t>He aquí un ejemplo, si su IEP es del 1 de marzo al 30 de septiembre y usted tiene:</a:t>
            </a:r>
          </a:p>
          <a:p>
            <a:pPr marL="171450" lvl="1" indent="-171450" defTabSz="966529">
              <a:spcBef>
                <a:spcPts val="0"/>
              </a:spcBef>
              <a:spcAft>
                <a:spcPts val="600"/>
              </a:spcAft>
              <a:buFont typeface="Wingdings" panose="05000000000000000000" pitchFamily="2" charset="2"/>
              <a:buChar char="§"/>
              <a:defRPr/>
            </a:pPr>
            <a:r>
              <a:rPr lang="es-US" sz="1000" dirty="0">
                <a:cs typeface="Arial" panose="020B0604020202020204" pitchFamily="34" charset="0"/>
              </a:rPr>
              <a:t>Parte A </a:t>
            </a:r>
            <a:r>
              <a:rPr lang="es-US" sz="1000" dirty="0" err="1">
                <a:cs typeface="Arial" panose="020B0604020202020204" pitchFamily="34" charset="0"/>
              </a:rPr>
              <a:t>a</a:t>
            </a:r>
            <a:r>
              <a:rPr lang="es-US" sz="1000" dirty="0">
                <a:cs typeface="Arial" panose="020B0604020202020204" pitchFamily="34" charset="0"/>
              </a:rPr>
              <a:t> partir del 1 de junio, pero espera a inscribirse en la Parte B y en un plan Medicare </a:t>
            </a:r>
            <a:r>
              <a:rPr lang="es-US" sz="1000" dirty="0" err="1">
                <a:cs typeface="Arial" panose="020B0604020202020204" pitchFamily="34" charset="0"/>
              </a:rPr>
              <a:t>Advantage</a:t>
            </a:r>
            <a:r>
              <a:rPr lang="es-US" sz="1000" dirty="0">
                <a:cs typeface="Arial" panose="020B0604020202020204" pitchFamily="34" charset="0"/>
              </a:rPr>
              <a:t>, a partir del 1 de septiembre, su OEP de MA es del 1 de septiembre al 30 de noviembre.</a:t>
            </a:r>
          </a:p>
          <a:p>
            <a:pPr marL="171450" lvl="1" indent="-171450" defTabSz="966529">
              <a:spcBef>
                <a:spcPts val="0"/>
              </a:spcBef>
              <a:spcAft>
                <a:spcPts val="600"/>
              </a:spcAft>
              <a:buFont typeface="Wingdings" panose="05000000000000000000" pitchFamily="2" charset="2"/>
              <a:buChar char="§"/>
              <a:defRPr/>
            </a:pPr>
            <a:r>
              <a:rPr lang="es-US" sz="1000" dirty="0">
                <a:cs typeface="Arial" panose="020B0604020202020204" pitchFamily="34" charset="0"/>
              </a:rPr>
              <a:t>Parte A y Parte B a partir del 1 de junio y se inscribe en un plan Medicare </a:t>
            </a:r>
            <a:r>
              <a:rPr lang="es-US" sz="1000" dirty="0" err="1">
                <a:cs typeface="Arial" panose="020B0604020202020204" pitchFamily="34" charset="0"/>
              </a:rPr>
              <a:t>Advantage</a:t>
            </a:r>
            <a:r>
              <a:rPr lang="es-US" sz="1000" dirty="0">
                <a:cs typeface="Arial" panose="020B0604020202020204" pitchFamily="34" charset="0"/>
              </a:rPr>
              <a:t> a partir del 1 de junio, su OEP de MA es del 1 de junio al 31 de agosto.</a:t>
            </a:r>
          </a:p>
          <a:p>
            <a:pPr marL="171450" lvl="1" indent="-171450" defTabSz="966529">
              <a:spcBef>
                <a:spcPts val="0"/>
              </a:spcBef>
              <a:spcAft>
                <a:spcPts val="600"/>
              </a:spcAft>
              <a:buFont typeface="Wingdings" panose="05000000000000000000" pitchFamily="2" charset="2"/>
              <a:buChar char="§"/>
              <a:defRPr/>
            </a:pPr>
            <a:r>
              <a:rPr lang="es-US" sz="1000" dirty="0">
                <a:cs typeface="Arial" panose="020B0604020202020204" pitchFamily="34" charset="0"/>
              </a:rPr>
              <a:t>Las Partes A y B entran en vigor el 1 de junio pero no se inscriba en un plan Medicare </a:t>
            </a:r>
            <a:r>
              <a:rPr lang="es-US" sz="1000" dirty="0" err="1">
                <a:cs typeface="Arial" panose="020B0604020202020204" pitchFamily="34" charset="0"/>
              </a:rPr>
              <a:t>Advantage</a:t>
            </a:r>
            <a:r>
              <a:rPr lang="es-US" sz="1000" dirty="0">
                <a:cs typeface="Arial" panose="020B0604020202020204" pitchFamily="34" charset="0"/>
              </a:rPr>
              <a:t> hasta el 1 de septiembre, su OEP de MA sigue siendo del 1 de junio al 31 de agosto.</a:t>
            </a:r>
            <a:r>
              <a:rPr lang="es-US" sz="1000" dirty="0">
                <a:solidFill>
                  <a:prstClr val="black"/>
                </a:solidFill>
                <a:cs typeface="Arial" panose="020B0604020202020204" pitchFamily="34" charset="0"/>
              </a:rPr>
              <a:t> No se inscribió en su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con tiempo suficiente para usar su OEP de MA.</a:t>
            </a:r>
          </a:p>
          <a:p>
            <a:pPr marL="0" indent="0" defTabSz="966529">
              <a:spcAft>
                <a:spcPts val="600"/>
              </a:spcAft>
              <a:buNone/>
              <a:defRPr/>
            </a:pPr>
            <a:r>
              <a:rPr lang="es-US" sz="1000" b="1" dirty="0">
                <a:solidFill>
                  <a:prstClr val="black"/>
                </a:solidFill>
                <a:cs typeface="Arial" panose="020B0604020202020204" pitchFamily="34" charset="0"/>
              </a:rPr>
              <a:t>Si está en un plan de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puede usar el OEP de MA para hacer lo siguiente:</a:t>
            </a:r>
          </a:p>
          <a:p>
            <a:pPr marL="121920" lvl="1" indent="-121920" defTabSz="966529">
              <a:spcBef>
                <a:spcPts val="0"/>
              </a:spcBef>
              <a:spcAft>
                <a:spcPts val="600"/>
              </a:spcAft>
              <a:buFont typeface="Wingdings" panose="05000000000000000000" pitchFamily="2" charset="2"/>
              <a:buChar char="§"/>
              <a:defRPr/>
            </a:pPr>
            <a:r>
              <a:rPr lang="es-US" sz="1000" dirty="0">
                <a:solidFill>
                  <a:prstClr val="black"/>
                </a:solidFill>
                <a:cs typeface="Arial" panose="020B0604020202020204" pitchFamily="34" charset="0"/>
              </a:rPr>
              <a:t>Cambiar de plan Medicare </a:t>
            </a:r>
            <a:r>
              <a:rPr lang="es-US" sz="1000" dirty="0" err="1">
                <a:solidFill>
                  <a:prstClr val="black"/>
                </a:solidFill>
                <a:cs typeface="Arial" panose="020B0604020202020204" pitchFamily="34" charset="0"/>
              </a:rPr>
              <a:t>Advantage</a:t>
            </a:r>
            <a:endParaRPr lang="es-US" sz="1000"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s-US" sz="1000" dirty="0">
                <a:solidFill>
                  <a:prstClr val="black"/>
                </a:solidFill>
                <a:cs typeface="Arial" panose="020B0604020202020204" pitchFamily="34" charset="0"/>
              </a:rPr>
              <a:t>Abandonar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para afiliarse a Medicare Original (existe un SEP de coordinación con el plan de medicamentos). </a:t>
            </a:r>
          </a:p>
          <a:p>
            <a:pPr marL="120650" indent="-120650" defTabSz="966529">
              <a:spcAft>
                <a:spcPts val="600"/>
              </a:spcAft>
              <a:defRPr/>
            </a:pPr>
            <a:r>
              <a:rPr lang="es-US" sz="1000" dirty="0">
                <a:solidFill>
                  <a:prstClr val="black"/>
                </a:solidFill>
                <a:cs typeface="Arial" panose="020B0604020202020204" pitchFamily="34" charset="0"/>
              </a:rPr>
              <a:t>Agregar o cancelar la cobertura de medicamentos de Medicare al cambiar de plan</a:t>
            </a:r>
          </a:p>
          <a:p>
            <a:pPr marL="0" indent="0" defTabSz="966529">
              <a:spcAft>
                <a:spcPts val="600"/>
              </a:spcAft>
              <a:buNone/>
              <a:defRPr/>
            </a:pPr>
            <a:r>
              <a:rPr lang="es-US" sz="1000" b="1" dirty="0">
                <a:solidFill>
                  <a:prstClr val="black"/>
                </a:solidFill>
                <a:cs typeface="Arial" panose="020B0604020202020204" pitchFamily="34" charset="0"/>
              </a:rPr>
              <a:t>Sin embargo, la obtención de un plan de medicamentos no está garantizada a menos que tenga un plan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No puede usar el OEP de MA para hacer lo siguiente:</a:t>
            </a:r>
          </a:p>
          <a:p>
            <a:pPr marL="120650" indent="-120650" defTabSz="966529">
              <a:spcAft>
                <a:spcPts val="600"/>
              </a:spcAft>
              <a:defRPr/>
            </a:pPr>
            <a:r>
              <a:rPr lang="es-US" sz="1000" dirty="0">
                <a:solidFill>
                  <a:prstClr val="black"/>
                </a:solidFill>
                <a:cs typeface="Arial" panose="020B0604020202020204" pitchFamily="34" charset="0"/>
              </a:rPr>
              <a:t>Cambiar de un plan de medicamentos de Medicare independiente a otro plan de medicamentos de Medicare independiente</a:t>
            </a:r>
          </a:p>
          <a:p>
            <a:pPr marL="120650" indent="-120650" defTabSz="966529">
              <a:spcAft>
                <a:spcPts val="600"/>
              </a:spcAft>
              <a:defRPr/>
            </a:pPr>
            <a:r>
              <a:rPr lang="es-US" sz="1000" dirty="0">
                <a:solidFill>
                  <a:prstClr val="black"/>
                </a:solidFill>
                <a:cs typeface="Arial" panose="020B0604020202020204" pitchFamily="34" charset="0"/>
              </a:rPr>
              <a:t>Inscribirse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si tiene Medicare Original</a:t>
            </a:r>
          </a:p>
          <a:p>
            <a:pPr marL="120650" indent="-120650" defTabSz="966529">
              <a:spcAft>
                <a:spcPts val="600"/>
              </a:spcAft>
              <a:defRPr/>
            </a:pPr>
            <a:r>
              <a:rPr lang="es-US" sz="1000" dirty="0">
                <a:solidFill>
                  <a:prstClr val="black"/>
                </a:solidFill>
                <a:cs typeface="Arial" panose="020B0604020202020204" pitchFamily="34" charset="0"/>
              </a:rPr>
              <a:t>Cambiar los planes de medicamentos de Medicare si está en Medicare Original</a:t>
            </a:r>
          </a:p>
          <a:p>
            <a:pPr marL="120650" indent="-120650" defTabSz="966529">
              <a:spcAft>
                <a:spcPts val="600"/>
              </a:spcAft>
              <a:defRPr/>
            </a:pPr>
            <a:r>
              <a:rPr lang="es-US" sz="1000" dirty="0">
                <a:solidFill>
                  <a:prstClr val="black"/>
                </a:solidFill>
                <a:cs typeface="Arial" panose="020B0604020202020204" pitchFamily="34" charset="0"/>
              </a:rPr>
              <a:t>Realizar cambios de inscripción si tiene una cuenta de ahorros de Medicare (MSA), un Plan de Costos Medicares o un plan PACE.</a:t>
            </a:r>
            <a:endParaRPr lang="en-US" sz="1050" b="0" dirty="0"/>
          </a:p>
        </p:txBody>
      </p:sp>
    </p:spTree>
    <p:extLst>
      <p:ext uri="{BB962C8B-B14F-4D97-AF65-F5344CB8AC3E}">
        <p14:creationId xmlns:p14="http://schemas.microsoft.com/office/powerpoint/2010/main" val="3684723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69850"/>
            <a:ext cx="5762625" cy="3241675"/>
          </a:xfrm>
        </p:spPr>
      </p:sp>
      <p:sp>
        <p:nvSpPr>
          <p:cNvPr id="3" name="Notes Placeholder 2"/>
          <p:cNvSpPr>
            <a:spLocks noGrp="1"/>
          </p:cNvSpPr>
          <p:nvPr>
            <p:ph type="body" idx="1"/>
          </p:nvPr>
        </p:nvSpPr>
        <p:spPr>
          <a:xfrm>
            <a:off x="156411" y="3361308"/>
            <a:ext cx="6841289" cy="5922963"/>
          </a:xfrm>
        </p:spPr>
        <p:txBody>
          <a:bodyPr/>
          <a:lstStyle/>
          <a:p>
            <a:pPr marL="0" indent="0" defTabSz="966529">
              <a:spcAft>
                <a:spcPts val="600"/>
              </a:spcAft>
              <a:buNone/>
              <a:defRPr/>
            </a:pPr>
            <a:r>
              <a:rPr lang="es-US" sz="900" b="1" dirty="0">
                <a:solidFill>
                  <a:prstClr val="black"/>
                </a:solidFill>
              </a:rPr>
              <a:t>Esta diapositiva tiene animación. </a:t>
            </a:r>
          </a:p>
          <a:p>
            <a:pPr marL="0" indent="0" defTabSz="966529">
              <a:spcAft>
                <a:spcPts val="600"/>
              </a:spcAft>
              <a:buNone/>
              <a:defRPr/>
            </a:pPr>
            <a:r>
              <a:rPr lang="es-US" sz="900" b="1" i="0" u="none" strike="noStrike" dirty="0">
                <a:solidFill>
                  <a:srgbClr val="000000"/>
                </a:solidFill>
                <a:effectLst/>
                <a:cs typeface="Arial"/>
              </a:rPr>
              <a:t>Notas del presentador</a:t>
            </a:r>
            <a:r>
              <a:rPr lang="es-US" sz="900" b="0" i="0" dirty="0">
                <a:solidFill>
                  <a:srgbClr val="444444"/>
                </a:solidFill>
                <a:effectLst/>
                <a:cs typeface="Arial"/>
              </a:rPr>
              <a:t>​</a:t>
            </a:r>
          </a:p>
          <a:p>
            <a:pPr marL="0" indent="0" defTabSz="966529">
              <a:spcAft>
                <a:spcPts val="600"/>
              </a:spcAft>
              <a:buNone/>
              <a:defRPr/>
            </a:pPr>
            <a:r>
              <a:rPr lang="es-US" sz="900" b="1" dirty="0">
                <a:solidFill>
                  <a:prstClr val="black"/>
                </a:solidFill>
                <a:cs typeface="Arial"/>
              </a:rPr>
              <a:t>Puede realizar cambios en su cobertura de medicamentos de Medicare cuando suceden ciertos eventos en la vida. </a:t>
            </a:r>
            <a:r>
              <a:rPr lang="es-US" sz="900" dirty="0">
                <a:solidFill>
                  <a:prstClr val="black"/>
                </a:solidFill>
                <a:cs typeface="Arial"/>
              </a:rPr>
              <a:t>Estas oportunidades para hacer cambios se llaman Períodos de Inscripción Especial (SEP). Cada SEP tiene reglas distintas sobre cuándo puede hacer cambios y el tipo de cambios que puede hacer. Estas oportunidades de hacer cambios se agregan a los períodos de inscripción regulares que ocurren cada año. </a:t>
            </a:r>
          </a:p>
          <a:p>
            <a:pPr marL="0" indent="0" defTabSz="966529">
              <a:spcAft>
                <a:spcPts val="600"/>
              </a:spcAft>
              <a:buNone/>
              <a:defRPr/>
            </a:pPr>
            <a:r>
              <a:rPr lang="es-US" sz="900" b="1" dirty="0">
                <a:solidFill>
                  <a:prstClr val="black"/>
                </a:solidFill>
                <a:cs typeface="Arial"/>
              </a:rPr>
              <a:t>Los ejemplos de SEP que se presentan a continuación no incluyen todas las situaciones: </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se muda permanentemente del área de servicio de su plan.</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pierde otra cobertura de medicamentos acreditable.</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no le informaron correctamente que su otra cobertura no era acreditable, o que la otra cobertura se redujo por lo que ya no es acreditable.</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ingresa, vive o deja un centro de atención a largo plazo, como un asilo de ancianos.</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pertenece a un Programa Estatal de Asistencia Farmacéutica (SPAP).</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Si se inscribe o cambia a un plan que tiene una calificación de 5 estrellas.</a:t>
            </a:r>
          </a:p>
          <a:p>
            <a:pPr marL="118745" indent="-118745" defTabSz="966529">
              <a:spcAft>
                <a:spcPts val="600"/>
              </a:spcAft>
              <a:defRPr/>
            </a:pPr>
            <a:r>
              <a:rPr lang="es-US" sz="900" dirty="0">
                <a:solidFill>
                  <a:prstClr val="black"/>
                </a:solidFill>
                <a:cs typeface="Arial"/>
              </a:rPr>
              <a:t>Si es elegible tanto para Medicare como para Medicaid (parcial o totalmente), o si tiene derecho a la Ayuda Adicional, puede cambiar de plan una vez por trimestre natural en los 3 primeros trimestres del año. Si se determina que está “potencialmente en riesgo” o “en riesgo” de abuso de opioides, no puede utilizar este SEP. </a:t>
            </a:r>
          </a:p>
          <a:p>
            <a:pPr marL="118745" indent="-118745" defTabSz="966529">
              <a:spcAft>
                <a:spcPts val="600"/>
              </a:spcAft>
              <a:defRPr/>
            </a:pPr>
            <a:r>
              <a:rPr lang="es-US" sz="900" dirty="0">
                <a:solidFill>
                  <a:prstClr val="black"/>
                </a:solidFill>
                <a:cs typeface="Arial"/>
              </a:rPr>
              <a:t>Si se produce un cambio en su situación respecto a Medicaid o la Ayuda Adicional (pérdida o ganancia), puede cambiar de plan en un plazo de 3 meses a partir del cambio o de la notificación de dicho cambio, lo que ocurra más tarde.</a:t>
            </a:r>
          </a:p>
          <a:p>
            <a:pPr marL="118745" indent="-118745" defTabSz="966529">
              <a:spcAft>
                <a:spcPts val="600"/>
              </a:spcAft>
              <a:defRPr/>
            </a:pPr>
            <a:r>
              <a:rPr lang="es-US" sz="900" dirty="0">
                <a:solidFill>
                  <a:prstClr val="black"/>
                </a:solidFill>
                <a:cs typeface="Arial"/>
              </a:rPr>
              <a:t>Si Medicare o su estado le han asignado un plan (por ejemplo, mediante asignación automática, reasignación e inscripción pasiva). </a:t>
            </a:r>
          </a:p>
          <a:p>
            <a:pPr marL="118745" lvl="1" indent="-118745" defTabSz="966529">
              <a:spcBef>
                <a:spcPts val="0"/>
              </a:spcBef>
              <a:spcAft>
                <a:spcPts val="600"/>
              </a:spcAft>
              <a:buFont typeface="Wingdings" panose="05000000000000000000" pitchFamily="2" charset="2"/>
              <a:buChar char="§"/>
              <a:defRPr/>
            </a:pPr>
            <a:r>
              <a:rPr lang="es-US" sz="900" dirty="0">
                <a:solidFill>
                  <a:prstClr val="black"/>
                </a:solidFill>
                <a:cs typeface="Arial"/>
              </a:rPr>
              <a:t>Otras circunstancias excepcionales, como si se da de baja en relación con una sanción de los CMS, el plan en el que se inscribió ha sido identificado como de bajo rendimiento constante por los CMS o se ha visto afectado por una emergencia o desastre grave declarado por una entidad gubernamental.</a:t>
            </a:r>
          </a:p>
          <a:p>
            <a:pPr marL="0" lvl="1" defTabSz="966529">
              <a:spcBef>
                <a:spcPts val="0"/>
              </a:spcBef>
              <a:spcAft>
                <a:spcPts val="600"/>
              </a:spcAft>
              <a:defRPr/>
            </a:pPr>
            <a:r>
              <a:rPr lang="es-US" sz="900" b="1" dirty="0">
                <a:solidFill>
                  <a:prstClr val="black"/>
                </a:solidFill>
                <a:cs typeface="Arial"/>
              </a:rPr>
              <a:t>NOTA</a:t>
            </a:r>
            <a:r>
              <a:rPr lang="es-US" sz="900" dirty="0">
                <a:solidFill>
                  <a:prstClr val="black"/>
                </a:solidFill>
                <a:cs typeface="Arial"/>
              </a:rPr>
              <a:t>: Si recibe un SEP por perder otra cobertura, la Parte B y la Parte D tienen plazos diferentes para cuando tenga que inscribirse en la cobertura. Es posible que sea elegible para un SEP para la Parte B si tiene más de 65 años y usted (o su cónyuge) todavía están trabajando y tienen seguro médico a través de un empleo activo. Su SEP de la Parte B durará 8 meses y comienza el mes después de que termine su empleo. Sin embargo, su SEP de la Parte D dura solo 2 meses completos después del mes en el que finaliza su cobertura. </a:t>
            </a:r>
          </a:p>
          <a:p>
            <a:pPr marL="0" indent="0" defTabSz="966529">
              <a:spcAft>
                <a:spcPts val="600"/>
              </a:spcAft>
              <a:buNone/>
              <a:defRPr/>
            </a:pPr>
            <a:r>
              <a:rPr lang="es-US" sz="900" dirty="0">
                <a:solidFill>
                  <a:prstClr val="black"/>
                </a:solidFill>
                <a:cs typeface="Arial"/>
              </a:rPr>
              <a:t>El buscador de planes de Medicare en </a:t>
            </a:r>
            <a:r>
              <a:rPr lang="es-US" sz="900" dirty="0">
                <a:cs typeface="Arial"/>
                <a:hlinkClick r:id="rId3"/>
              </a:rPr>
              <a:t>Medicare.gov/</a:t>
            </a:r>
            <a:r>
              <a:rPr lang="es-US" sz="900" dirty="0" err="1">
                <a:cs typeface="Arial"/>
                <a:hlinkClick r:id="rId3"/>
              </a:rPr>
              <a:t>find</a:t>
            </a:r>
            <a:r>
              <a:rPr lang="es-US" sz="900" dirty="0">
                <a:cs typeface="Arial"/>
                <a:hlinkClick r:id="rId3"/>
              </a:rPr>
              <a:t>-a-plan</a:t>
            </a:r>
            <a:r>
              <a:rPr lang="es-US" sz="900" dirty="0">
                <a:cs typeface="Arial"/>
              </a:rPr>
              <a:t> </a:t>
            </a:r>
            <a:r>
              <a:rPr lang="es-US" sz="900" dirty="0">
                <a:solidFill>
                  <a:prstClr val="black"/>
                </a:solidFill>
                <a:cs typeface="Arial"/>
              </a:rPr>
              <a:t> mostrará las opciones de SEP. Al verificar cualquiera de los SEP detallados usted certifica que, a su leal saber y entender, es elegible para un período de inscripción. Si después se determina que la información era incorrecta, es posible que cancelen su inscripción al plan.</a:t>
            </a:r>
          </a:p>
        </p:txBody>
      </p:sp>
    </p:spTree>
    <p:extLst>
      <p:ext uri="{BB962C8B-B14F-4D97-AF65-F5344CB8AC3E}">
        <p14:creationId xmlns:p14="http://schemas.microsoft.com/office/powerpoint/2010/main" val="3583785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387">
              <a:spcAft>
                <a:spcPts val="600"/>
              </a:spcAft>
              <a:buNone/>
              <a:defRPr/>
            </a:pPr>
            <a:r>
              <a:rPr lang="es-US" b="1" dirty="0">
                <a:solidFill>
                  <a:prstClr val="black"/>
                </a:solidFill>
              </a:rPr>
              <a:t>Esta diapositiva tiene animación.</a:t>
            </a:r>
          </a:p>
          <a:p>
            <a:pPr marL="0" marR="0" lvl="0" indent="0" algn="l" defTabSz="966387"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387">
              <a:spcAft>
                <a:spcPts val="600"/>
              </a:spcAft>
              <a:buNone/>
              <a:defRPr/>
            </a:pPr>
            <a:r>
              <a:rPr lang="es-US" dirty="0">
                <a:solidFill>
                  <a:prstClr val="black"/>
                </a:solidFill>
                <a:cs typeface="Arial"/>
              </a:rPr>
              <a:t>Las personas elegibles tanto para Medicare como para Medicaid (también denominadas “personas con doble elegibilidad” o “dobles”), las personas que obtienen ayuda para costos compartidos de Medicaid a través de los Programas de Ahorros de Medicare (a veces denominados “dobles parciales”) y las personas con ingresos inferiores al 150% del nivel federal de pobreza y que cumplen determinados requisitos de recursos son elegibles para recibir Ayuda Adicional (también conocida como Subsidio por bajos ingresos o LIS). Pueden cambiar de plan una vez por trimestre natural en los 3 primeros trimestres del año. En el cuarto trimestre pueden cambiar de plan durante el Período de Inscripción Abierta (OEP). </a:t>
            </a:r>
          </a:p>
          <a:p>
            <a:pPr marL="0" indent="0" defTabSz="966387">
              <a:spcAft>
                <a:spcPts val="600"/>
              </a:spcAft>
              <a:buNone/>
              <a:defRPr/>
            </a:pPr>
            <a:r>
              <a:rPr lang="es-US" b="1" dirty="0">
                <a:solidFill>
                  <a:prstClr val="black"/>
                </a:solidFill>
                <a:cs typeface="Arial"/>
              </a:rPr>
              <a:t>Las personas con Ayuda Adicional, doble elegibilidad y doble parcial también disponen de un Período de Inscripción Especial (SEP) en los 3 meses siguientes:</a:t>
            </a:r>
          </a:p>
          <a:p>
            <a:pPr marL="118745" indent="-118745" defTabSz="966529">
              <a:spcAft>
                <a:spcPts val="600"/>
              </a:spcAft>
              <a:defRPr/>
            </a:pPr>
            <a:r>
              <a:rPr lang="es-US" dirty="0">
                <a:solidFill>
                  <a:prstClr val="black"/>
                </a:solidFill>
                <a:cs typeface="Arial"/>
              </a:rPr>
              <a:t>Una ganancia, pérdida o cambio al estado de Medicaid o Ayuda Adicional</a:t>
            </a:r>
          </a:p>
          <a:p>
            <a:pPr marL="118745" indent="-118745" defTabSz="966529">
              <a:spcAft>
                <a:spcPts val="600"/>
              </a:spcAft>
              <a:defRPr/>
            </a:pPr>
            <a:r>
              <a:rPr lang="es-US" dirty="0">
                <a:solidFill>
                  <a:prstClr val="black"/>
                </a:solidFill>
                <a:cs typeface="Arial"/>
              </a:rPr>
              <a:t>Una acción de inscripción iniciada por los CMS o el estado</a:t>
            </a:r>
          </a:p>
          <a:p>
            <a:pPr marL="0" indent="0" defTabSz="966529">
              <a:spcAft>
                <a:spcPts val="600"/>
              </a:spcAft>
              <a:buNone/>
              <a:defRPr/>
            </a:pPr>
            <a:r>
              <a:rPr lang="es-US" b="1" dirty="0">
                <a:solidFill>
                  <a:prstClr val="black"/>
                </a:solidFill>
                <a:cs typeface="Arial"/>
              </a:rPr>
              <a:t>Las personas elegibles pueden hacer una elección en un plazo de 3 meses desde la notificación del cambio, o la fecha efectiva del cambio, lo que suceda más tarde. </a:t>
            </a:r>
            <a:r>
              <a:rPr lang="es-US" dirty="0">
                <a:solidFill>
                  <a:prstClr val="black"/>
                </a:solidFill>
                <a:cs typeface="Arial"/>
              </a:rPr>
              <a:t>Las personas pueden inscribirse hasta el último día del SEP y la cobertura comienza el primer día del mes siguiente. </a:t>
            </a:r>
          </a:p>
          <a:p>
            <a:pPr marL="0" indent="0" defTabSz="966529">
              <a:spcAft>
                <a:spcPts val="600"/>
              </a:spcAft>
              <a:buNone/>
              <a:defRPr/>
            </a:pPr>
            <a:r>
              <a:rPr lang="es-US" dirty="0">
                <a:solidFill>
                  <a:prstClr val="black"/>
                </a:solidFill>
                <a:cs typeface="Arial"/>
              </a:rPr>
              <a:t>Si desea más información sobre estos SEP, consulte la sección 30.3 del capítulo 3 del Manual de Beneficios de Medicamentos Recetados de Medicare en </a:t>
            </a:r>
            <a:r>
              <a:rPr lang="es-US" dirty="0">
                <a:solidFill>
                  <a:prstClr val="black"/>
                </a:solidFill>
                <a:cs typeface="Arial"/>
                <a:hlinkClick r:id="rId3"/>
              </a:rPr>
              <a:t>CMS.gov/files/</a:t>
            </a:r>
            <a:r>
              <a:rPr lang="es-US" dirty="0" err="1">
                <a:solidFill>
                  <a:prstClr val="black"/>
                </a:solidFill>
                <a:cs typeface="Arial"/>
                <a:hlinkClick r:id="rId3"/>
              </a:rPr>
              <a:t>document</a:t>
            </a:r>
            <a:r>
              <a:rPr lang="es-US" dirty="0">
                <a:solidFill>
                  <a:prstClr val="black"/>
                </a:solidFill>
                <a:cs typeface="Arial"/>
                <a:hlinkClick r:id="rId3"/>
              </a:rPr>
              <a:t>/cy-2024-pdp-enrollment-and-disenrollment-guidance.pdf</a:t>
            </a:r>
            <a:r>
              <a:rPr lang="es-US" dirty="0">
                <a:solidFill>
                  <a:prstClr val="black"/>
                </a:solidFill>
                <a:cs typeface="Arial"/>
              </a:rPr>
              <a:t>.</a:t>
            </a:r>
          </a:p>
          <a:p>
            <a:pPr marL="0" indent="0" defTabSz="966529">
              <a:spcAft>
                <a:spcPts val="600"/>
              </a:spcAft>
              <a:buNone/>
              <a:defRPr/>
            </a:pPr>
            <a:endParaRPr lang="en-US" dirty="0">
              <a:solidFill>
                <a:prstClr val="black"/>
              </a:solidFill>
              <a:cs typeface="Arial"/>
            </a:endParaRP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79400" y="3605822"/>
            <a:ext cx="6680200" cy="5899366"/>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Las personas con cobertura de medicamentos de Medicare que se consideren “en riesgo” de abuso de opioides serán inscritas en un programa de administración de medicamentos (DMP).</a:t>
            </a:r>
            <a:r>
              <a:rPr lang="es-US" dirty="0">
                <a:solidFill>
                  <a:prstClr val="black"/>
                </a:solidFill>
                <a:cs typeface="Arial" panose="020B0604020202020204" pitchFamily="34" charset="0"/>
              </a:rPr>
              <a:t> Una vez que un plan de Medicare identifica a una persona como “potencialmente en riesgo” o “en riesgo”, según un DMP, no pueden utilizar el SEP (“trimestral”) de Ayuda Extra, Doble Elegibilidad y Doble Parcial para cambiar de plan. Pueden seguir utilizando otros períodos de inscripción siempre que cumplan los requisitos.</a:t>
            </a:r>
          </a:p>
          <a:p>
            <a:pPr marL="112395" indent="-112395" defTabSz="966529">
              <a:spcAft>
                <a:spcPts val="600"/>
              </a:spcAft>
              <a:defRPr/>
            </a:pPr>
            <a:r>
              <a:rPr lang="es-US" b="1" dirty="0">
                <a:solidFill>
                  <a:prstClr val="black"/>
                </a:solidFill>
                <a:cs typeface="Arial" panose="020B0604020202020204" pitchFamily="34" charset="0"/>
              </a:rPr>
              <a:t>Aviso inicial de limitación:</a:t>
            </a:r>
            <a:r>
              <a:rPr lang="es-US" dirty="0">
                <a:solidFill>
                  <a:prstClr val="black"/>
                </a:solidFill>
                <a:cs typeface="Arial" panose="020B0604020202020204" pitchFamily="34" charset="0"/>
              </a:rPr>
              <a:t> una vez que un plan identifica a una persona con Medicare como “potencialmente en riesgo”, según un DMP, el plan está obligado a notificar a la persona que puede limitar la cobertura de estos medicamentos. Este aviso también informa a la persona que ya no puede usar el SEP. </a:t>
            </a:r>
          </a:p>
          <a:p>
            <a:pPr marL="112395" indent="-112395" defTabSz="966529">
              <a:spcAft>
                <a:spcPts val="600"/>
              </a:spcAft>
              <a:defRPr/>
            </a:pPr>
            <a:r>
              <a:rPr lang="es-US" b="1" dirty="0">
                <a:solidFill>
                  <a:prstClr val="black"/>
                </a:solidFill>
                <a:cs typeface="Arial" panose="020B0604020202020204" pitchFamily="34" charset="0"/>
              </a:rPr>
              <a:t>Segundo aviso (2 versiones)</a:t>
            </a:r>
          </a:p>
          <a:p>
            <a:pPr marL="285750" lvl="1" indent="-168275" defTabSz="966529">
              <a:spcAft>
                <a:spcPts val="600"/>
              </a:spcAft>
              <a:buFont typeface="Arial" panose="020B0604020202020204" pitchFamily="34" charset="0"/>
              <a:buChar char="•"/>
              <a:defRPr/>
            </a:pPr>
            <a:r>
              <a:rPr lang="es-US" dirty="0">
                <a:solidFill>
                  <a:prstClr val="black"/>
                </a:solidFill>
                <a:cs typeface="Arial" panose="020B0604020202020204" pitchFamily="34" charset="0"/>
              </a:rPr>
              <a:t>Si el plan de medicamentos determina que la persona </a:t>
            </a:r>
            <a:r>
              <a:rPr lang="es-US" u="sng" dirty="0">
                <a:solidFill>
                  <a:prstClr val="black"/>
                </a:solidFill>
                <a:cs typeface="Arial" panose="020B0604020202020204" pitchFamily="34" charset="0"/>
              </a:rPr>
              <a:t>no está</a:t>
            </a:r>
            <a:r>
              <a:rPr lang="es-US" dirty="0">
                <a:solidFill>
                  <a:prstClr val="black"/>
                </a:solidFill>
                <a:cs typeface="Arial" panose="020B0604020202020204" pitchFamily="34" charset="0"/>
              </a:rPr>
              <a:t> “en riesgo” dentro de los 60 días a partir del aviso inicial, el plan envía un segundo aviso explicando que no limitará el acceso y la limitación del SEP perderá vigencia. </a:t>
            </a:r>
          </a:p>
          <a:p>
            <a:pPr marL="285750" lvl="1" indent="-168275" defTabSz="966529">
              <a:spcAft>
                <a:spcPts val="600"/>
              </a:spcAft>
              <a:buFont typeface="Arial" panose="020B0604020202020204" pitchFamily="34" charset="0"/>
              <a:buChar char="•"/>
              <a:defRPr/>
            </a:pPr>
            <a:r>
              <a:rPr lang="es-US" dirty="0">
                <a:solidFill>
                  <a:prstClr val="black"/>
                </a:solidFill>
                <a:cs typeface="Arial" panose="020B0604020202020204" pitchFamily="34" charset="0"/>
              </a:rPr>
              <a:t>Si el plan determina que la persona está “en riesgo”, el segundo aviso explica la limitación de cobertura del DMP y reitera que no puede usar el SEP. </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Una vez identificada como “en riesgo”, la limitación del SEP para personas con doble elegibilidad perderá vigencia</a:t>
            </a:r>
            <a:r>
              <a:rPr lang="es-US" dirty="0">
                <a:solidFill>
                  <a:prstClr val="black"/>
                </a:solidFill>
                <a:cs typeface="Arial" panose="020B0604020202020204" pitchFamily="34" charset="0"/>
              </a:rPr>
              <a:t> después de un período de 12 meses o cuando haya una determinación posterior de que la persona ya no está “en riesgo” (incluida una apelación satisfactoria). El plan puede extender la limitación de cobertura del DMP y la limitación del SEP durante otros 12 meses después de una revisión clínica adicional una vez transcurrido el período de 12 meses inicial.</a:t>
            </a:r>
          </a:p>
          <a:p>
            <a:pPr marL="0" indent="0" defTabSz="966529">
              <a:spcAft>
                <a:spcPts val="600"/>
              </a:spcAft>
              <a:buNone/>
              <a:defRPr/>
            </a:pPr>
            <a:r>
              <a:rPr lang="es-US" b="1" dirty="0">
                <a:solidFill>
                  <a:prstClr val="black"/>
                </a:solidFill>
                <a:cs typeface="Arial" panose="020B0604020202020204" pitchFamily="34" charset="0"/>
              </a:rPr>
              <a:t>Para más información, </a:t>
            </a:r>
            <a:r>
              <a:rPr lang="es-US" dirty="0">
                <a:solidFill>
                  <a:prstClr val="black"/>
                </a:solidFill>
                <a:cs typeface="Arial" panose="020B0604020202020204" pitchFamily="34" charset="0"/>
              </a:rPr>
              <a:t>consulte la hoja informativa en </a:t>
            </a:r>
            <a:r>
              <a:rPr lang="es-US" dirty="0">
                <a:solidFill>
                  <a:prstClr val="black"/>
                </a:solidFill>
                <a:cs typeface="Arial" panose="020B0604020202020204" pitchFamily="34" charset="0"/>
                <a:hlinkClick r:id="rId3"/>
              </a:rPr>
              <a:t>CMS.gov/</a:t>
            </a:r>
            <a:r>
              <a:rPr lang="es-US" dirty="0" err="1">
                <a:solidFill>
                  <a:prstClr val="black"/>
                </a:solidFill>
                <a:cs typeface="Arial" panose="020B0604020202020204" pitchFamily="34" charset="0"/>
                <a:hlinkClick r:id="rId3"/>
              </a:rPr>
              <a:t>newsroom</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fact-sheets</a:t>
            </a:r>
            <a:r>
              <a:rPr lang="es-US" dirty="0">
                <a:solidFill>
                  <a:prstClr val="black"/>
                </a:solidFill>
                <a:cs typeface="Arial" panose="020B0604020202020204" pitchFamily="34" charset="0"/>
                <a:hlinkClick r:id="rId3"/>
              </a:rPr>
              <a:t>/cms-finalizes-policy-changes-and-updates-medicare-advantage-and-prescription-drug-benefit-program</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9211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63584"/>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Puede obtener medicamentos bajo la Parte A como parte de su tratamiento durante un período de internación cubierto en el hospital o en un Centro de Enfermería Especializada (SNF).</a:t>
            </a:r>
            <a:r>
              <a:rPr lang="es-US" dirty="0">
                <a:solidFill>
                  <a:prstClr val="black"/>
                </a:solidFill>
                <a:cs typeface="Arial"/>
              </a:rPr>
              <a:t> Los pagos que la Parte A realiza a los hospitales y los SNF suelen cubrir todos los medicamentos que usted recibe durante la internación. Existen algunas excepciones. Consulte el capítulo 8, secciones 10.2 y 70 del Manual de políticas de beneficios de Medicare en</a:t>
            </a:r>
            <a:r>
              <a:rPr lang="es-US" dirty="0">
                <a:solidFill>
                  <a:prstClr val="black"/>
                </a:solidFill>
                <a:cs typeface="Arial"/>
                <a:hlinkClick r:id="rId3"/>
              </a:rPr>
              <a:t>CMS.gov/</a:t>
            </a:r>
            <a:r>
              <a:rPr lang="es-US" dirty="0" err="1">
                <a:solidFill>
                  <a:prstClr val="black"/>
                </a:solidFill>
                <a:cs typeface="Arial"/>
                <a:hlinkClick r:id="rId3"/>
              </a:rPr>
              <a:t>RegulationsandGuidance</a:t>
            </a:r>
            <a:r>
              <a:rPr lang="es-US" dirty="0">
                <a:solidFill>
                  <a:prstClr val="black"/>
                </a:solidFill>
                <a:cs typeface="Arial"/>
                <a:hlinkClick r:id="rId3"/>
              </a:rPr>
              <a:t>/</a:t>
            </a:r>
            <a:r>
              <a:rPr lang="es-US" dirty="0" err="1">
                <a:solidFill>
                  <a:prstClr val="black"/>
                </a:solidFill>
                <a:cs typeface="Arial"/>
                <a:hlinkClick r:id="rId3"/>
              </a:rPr>
              <a:t>Guidance</a:t>
            </a:r>
            <a:r>
              <a:rPr lang="es-US" dirty="0">
                <a:solidFill>
                  <a:prstClr val="black"/>
                </a:solidFill>
                <a:cs typeface="Arial"/>
                <a:hlinkClick r:id="rId3"/>
              </a:rPr>
              <a:t>/</a:t>
            </a:r>
            <a:r>
              <a:rPr lang="es-US" dirty="0" err="1">
                <a:solidFill>
                  <a:prstClr val="black"/>
                </a:solidFill>
                <a:cs typeface="Arial"/>
                <a:hlinkClick r:id="rId3"/>
              </a:rPr>
              <a:t>Manuals</a:t>
            </a:r>
            <a:r>
              <a:rPr lang="es-US" dirty="0">
                <a:solidFill>
                  <a:prstClr val="black"/>
                </a:solidFill>
                <a:cs typeface="Arial"/>
                <a:hlinkClick r:id="rId3"/>
              </a:rPr>
              <a:t>/</a:t>
            </a:r>
            <a:r>
              <a:rPr lang="es-US" dirty="0" err="1">
                <a:solidFill>
                  <a:prstClr val="black"/>
                </a:solidFill>
                <a:cs typeface="Arial"/>
                <a:hlinkClick r:id="rId3"/>
              </a:rPr>
              <a:t>Downloads</a:t>
            </a:r>
            <a:r>
              <a:rPr lang="es-US" dirty="0">
                <a:solidFill>
                  <a:prstClr val="black"/>
                </a:solidFill>
                <a:cs typeface="Arial"/>
                <a:hlinkClick r:id="rId3"/>
              </a:rPr>
              <a:t>/bp102c08pdf.pdf</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Puede recibir medicamentos para el control de los síntomas o el alivio del dolor mientras utiliza el beneficio de cuidados paliativos de la Parte A. </a:t>
            </a:r>
            <a:r>
              <a:rPr lang="es-US" dirty="0">
                <a:solidFill>
                  <a:prstClr val="black"/>
                </a:solidFill>
                <a:cs typeface="Arial"/>
              </a:rPr>
              <a:t>Le pueden cobrar hasta $5 por cada medicamento recetado para pacientes ambulatorios u otros productos similares para el alivio del dolor y el control de los síntomas. </a:t>
            </a:r>
          </a:p>
          <a:p>
            <a:pPr marL="112395" indent="-112395" defTabSz="966529">
              <a:spcAft>
                <a:spcPts val="600"/>
              </a:spcAft>
              <a:buFont typeface="Wingdings" panose="05000000000000000000" pitchFamily="2" charset="2"/>
              <a:buChar char="§"/>
              <a:defRPr/>
            </a:pPr>
            <a:r>
              <a:rPr lang="es-US" dirty="0">
                <a:solidFill>
                  <a:prstClr val="black"/>
                </a:solidFill>
                <a:cs typeface="Arial"/>
              </a:rPr>
              <a:t>Una vez que empiece a recibir cuidados paliativos, su beneficio de cuidados paliativos debe cubrir todo lo que necesite relacionado con su enfermedad terminal. Los medicamentos cubiertos por el pago diario de la Parte A de Medicare a un programa de cuidados paliativos de Medicare están excluidos de la cobertura de la Parte D. La Parte D solo cubre medicamentos para tratamientos no relacionados con la enfermedad terminal o afecciones relacionadas. </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Si no tiene la Parte A, la Parte B puede pagar a los hospitales y SNF por ciertas categorías de medicamentos como beneficio de la Parte B. Si usted tiene la Parte A, la Parte B puede pagar si el beneficio de la Parte A para su estancia se ha agotado, o si su estancia no está cubierta por la Parte A. </a:t>
            </a:r>
          </a:p>
          <a:p>
            <a:pPr marL="0" indent="0" defTabSz="966529">
              <a:spcAft>
                <a:spcPts val="600"/>
              </a:spcAft>
              <a:buNone/>
              <a:defRPr/>
            </a:pPr>
            <a:r>
              <a:rPr lang="es-US" dirty="0">
                <a:solidFill>
                  <a:prstClr val="black"/>
                </a:solidFill>
                <a:cs typeface="Arial"/>
              </a:rPr>
              <a:t>Además, cuando recibe atención en un SNF como beneficio de la Parte A, el pago diario combinado del SNF excluye ciertos medicamentos de quimioterapia costosos e intensivos. Se facturan en forma separada dentro de la Parte B.</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1122868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12634" y="3722672"/>
            <a:ext cx="6889932" cy="5643001"/>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Medicare usa la información de las encuestas de satisfacción de los afiliados, los planes y los proveedores de servicios de salud para otorgar calificaciones de calidad generales por estrellas a los planes.</a:t>
            </a:r>
            <a:r>
              <a:rPr lang="es-US" sz="1100" dirty="0">
                <a:solidFill>
                  <a:prstClr val="black"/>
                </a:solidFill>
                <a:cs typeface="Arial" panose="020B0604020202020204" pitchFamily="34" charset="0"/>
              </a:rPr>
              <a:t> Los planes obtienen una calificación de 1 a 5 estrellas, y una calificación de 5 estrellas se considera excelente.</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a:t>
            </a:r>
            <a:r>
              <a:rPr lang="es-US" sz="1100" dirty="0">
                <a:solidFill>
                  <a:prstClr val="black"/>
                </a:solidFill>
                <a:cs typeface="Arial" panose="020B0604020202020204" pitchFamily="34" charset="0"/>
              </a:rPr>
              <a:t> </a:t>
            </a:r>
            <a:r>
              <a:rPr lang="es-US" sz="1100" b="1" dirty="0">
                <a:solidFill>
                  <a:prstClr val="black"/>
                </a:solidFill>
                <a:cs typeface="Arial" panose="020B0604020202020204" pitchFamily="34" charset="0"/>
              </a:rPr>
              <a:t>planes reciben su calificación de estrellas cada octubre</a:t>
            </a:r>
            <a:r>
              <a:rPr lang="es-US" sz="1100" dirty="0">
                <a:solidFill>
                  <a:prstClr val="black"/>
                </a:solidFill>
                <a:cs typeface="Arial" panose="020B0604020202020204" pitchFamily="34" charset="0"/>
              </a:rPr>
              <a:t> para el siguiente año natural.</a:t>
            </a:r>
            <a:r>
              <a:rPr lang="es-US" sz="1100" b="1" dirty="0">
                <a:solidFill>
                  <a:prstClr val="black"/>
                </a:solidFill>
                <a:cs typeface="Arial" panose="020B0604020202020204" pitchFamily="34" charset="0"/>
              </a:rPr>
              <a:t> </a:t>
            </a:r>
            <a:r>
              <a:rPr lang="es-US" sz="1100" dirty="0">
                <a:solidFill>
                  <a:prstClr val="black"/>
                </a:solidFill>
                <a:cs typeface="Arial" panose="020B0604020202020204" pitchFamily="34" charset="0"/>
              </a:rPr>
              <a:t>Para conocer la información sobre la calificación de calidad por estrellas, visite el Buscador de planes de Medicare en </a:t>
            </a:r>
            <a:r>
              <a:rPr lang="es-US" sz="1100" dirty="0">
                <a:cs typeface="Arial" panose="020B0604020202020204" pitchFamily="34" charset="0"/>
                <a:hlinkClick r:id="rId3"/>
              </a:rPr>
              <a:t>Medicare.gov/plan-compare</a:t>
            </a:r>
            <a:r>
              <a:rPr lang="es-US" sz="1100" dirty="0">
                <a:solidFill>
                  <a:prstClr val="black"/>
                </a:solidFill>
                <a:cs typeface="Arial" panose="020B0604020202020204" pitchFamily="34" charset="0"/>
              </a:rPr>
              <a:t>. Consulte la calificación general del plan para identificar los planes de 5 estrellas a los que puede cambiar durante este SEP. El manual “Medicare y usted” no tiene todas las calificaciones actualizadas para este SEP.</a:t>
            </a:r>
          </a:p>
          <a:p>
            <a:pPr marL="118745" indent="-118745" defTabSz="966529">
              <a:spcAft>
                <a:spcPts val="600"/>
              </a:spcAft>
              <a:defRPr/>
            </a:pPr>
            <a:r>
              <a:rPr lang="es-US" sz="1100" b="1" dirty="0"/>
              <a:t>Los</a:t>
            </a:r>
            <a:r>
              <a:rPr lang="es-US" sz="1100" dirty="0"/>
              <a:t> </a:t>
            </a:r>
            <a:r>
              <a:rPr lang="es-US" sz="1100" b="1" dirty="0">
                <a:cs typeface="Arial" panose="020B0604020202020204" pitchFamily="34" charset="0"/>
              </a:rPr>
              <a:t>planes de alta calidad que obtienen una clasificación de 5</a:t>
            </a:r>
            <a:r>
              <a:rPr lang="es-US" sz="1100" dirty="0"/>
              <a:t> </a:t>
            </a:r>
            <a:r>
              <a:rPr lang="es-US" sz="1100" b="1" dirty="0"/>
              <a:t>estrellas</a:t>
            </a:r>
            <a:r>
              <a:rPr lang="es-US" sz="1100" dirty="0"/>
              <a:t> tienen permitido aceptar nuevas inscripciones utilizando este SEP. </a:t>
            </a:r>
            <a:r>
              <a:rPr lang="es-US" sz="1100" dirty="0">
                <a:solidFill>
                  <a:prstClr val="black"/>
                </a:solidFill>
                <a:cs typeface="Arial" panose="020B0604020202020204" pitchFamily="34" charset="0"/>
              </a:rPr>
              <a:t>Puede usar el SEP de 5 estrellas una vez entre el 8 de diciembre y el 30 de noviembre del siguiente año para inscribirse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con cobertura de medicamentos, un plan de medicamentos de 5 estrellas, o un Plan de Costos de Medicare de 5 estrellas, siempre que cumpla con los requisitos de inscripción del plan (por ejemplo, si vive dentro del área de servicio). Si actualmente está inscrito en un plan con una calificación de calidad general de 5 estrellas, puede usar este SEP para cambiar a otro plan distinto con calificación de calidad de 5 estrellas. </a:t>
            </a:r>
          </a:p>
          <a:p>
            <a:pPr marL="118745" indent="-118745" defTabSz="966529">
              <a:spcAft>
                <a:spcPts val="600"/>
              </a:spcAft>
              <a:defRPr/>
            </a:pPr>
            <a:r>
              <a:rPr lang="es-US" sz="1100" b="1" dirty="0">
                <a:solidFill>
                  <a:prstClr val="black"/>
                </a:solidFill>
                <a:cs typeface="Arial" panose="020B0604020202020204" pitchFamily="34" charset="0"/>
              </a:rPr>
              <a:t>Los CMS también han creado un SEP de coordinación para la cobertura de medicamentos de Medicare. </a:t>
            </a:r>
            <a:r>
              <a:rPr lang="es-US" sz="1100" dirty="0">
                <a:solidFill>
                  <a:prstClr val="black"/>
                </a:solidFill>
                <a:cs typeface="Arial" panose="020B0604020202020204" pitchFamily="34" charset="0"/>
              </a:rPr>
              <a:t>Este SEP permite que las personas que se inscriben en ciertos tipos de planes de 5 estrellas sin cobertura de medicamentos elijan un plan de Medicare, si la combinación está permitida por las normas de CMS. Las personas que utilizan el SEP de 5 estrellas para inscribirse en un plan privado de pago por servicio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o para darse de baja de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para inscribirse en un plan de costos de 5 estrellas tienen un SEP para inscribirse en un plan de medicamentos recetados o en el beneficio complementario opcional de la Parte D del plan de costos. Este SEP comienza el mes en que la persona utiliza el SEP de 5 estrellas y continúa durante 2 meses adicionales. </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Puede perder la cobertura de medicamentos si</a:t>
            </a:r>
            <a:r>
              <a:rPr lang="es-US" sz="1100" dirty="0">
                <a:solidFill>
                  <a:prstClr val="black"/>
                </a:solidFill>
                <a:cs typeface="Arial" panose="020B0604020202020204" pitchFamily="34" charset="0"/>
              </a:rPr>
              <a:t> utiliza este SEP para cambiarse de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que tiene cobertura de medicamentos a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que no tiene cobertura de medicamentos. Tendrá que esperar al próximo período de inscripción aplicable para obtener cobertura de medicamentos y es posible que tenga que pagar una multa.</a:t>
            </a:r>
            <a:endParaRPr lang="en-US" sz="1100" dirty="0">
              <a:cs typeface="Arial" panose="020B0604020202020204" pitchFamily="34" charset="0"/>
            </a:endParaRPr>
          </a:p>
        </p:txBody>
      </p:sp>
    </p:spTree>
    <p:extLst>
      <p:ext uri="{BB962C8B-B14F-4D97-AF65-F5344CB8AC3E}">
        <p14:creationId xmlns:p14="http://schemas.microsoft.com/office/powerpoint/2010/main" val="3327610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21673" y="3626708"/>
            <a:ext cx="6871854" cy="5813383"/>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100" dirty="0">
                <a:solidFill>
                  <a:prstClr val="black"/>
                </a:solidFill>
                <a:cs typeface="Arial"/>
              </a:rPr>
              <a:t>Si un plan obtiene menos de 3 estrellas por su calificación resumida del plan Medicare </a:t>
            </a:r>
            <a:r>
              <a:rPr lang="es-US" sz="1100" dirty="0" err="1">
                <a:solidFill>
                  <a:prstClr val="black"/>
                </a:solidFill>
                <a:cs typeface="Arial"/>
              </a:rPr>
              <a:t>Advantage</a:t>
            </a:r>
            <a:r>
              <a:rPr lang="es-US" sz="1100" dirty="0">
                <a:solidFill>
                  <a:prstClr val="black"/>
                </a:solidFill>
                <a:cs typeface="Arial"/>
              </a:rPr>
              <a:t> o del plan de medicamentos durante al menos los últimos 3 años (es decir, calificación de 2.5 estrellas o menos en los años del plan 2021, 2022 y 2023 para los planes Medicare </a:t>
            </a:r>
            <a:r>
              <a:rPr lang="es-US" sz="1100" dirty="0" err="1">
                <a:solidFill>
                  <a:prstClr val="black"/>
                </a:solidFill>
                <a:cs typeface="Arial"/>
              </a:rPr>
              <a:t>Advantage</a:t>
            </a:r>
            <a:r>
              <a:rPr lang="es-US" sz="1100" dirty="0">
                <a:solidFill>
                  <a:prstClr val="black"/>
                </a:solidFill>
                <a:cs typeface="Arial"/>
              </a:rPr>
              <a:t> o la Parte D) estarán marcados con el icono de bajo rendimiento (LPI) en el Buscador de Planes de Medicare. Medicare puede enviar el aviso de “Bajo rendimiento constante” (producto CMS No. 11627) a los afiliados a estos planes. Este aviso alienta a las personas a utilizar el OEP como una oportunidad para revisar otros planes disponibles y considerar la posibilidad de inscribirse en un plan con una calificación de estrellas más alta.</a:t>
            </a:r>
            <a:r>
              <a:rPr lang="es-US" sz="1100" baseline="0" dirty="0">
                <a:solidFill>
                  <a:prstClr val="black"/>
                </a:solidFill>
                <a:cs typeface="Arial"/>
              </a:rPr>
              <a:t> También existe un SEP mientras la persona está inscrita en el plan de bajo rendimiento. </a:t>
            </a:r>
            <a:r>
              <a:rPr lang="es-US" sz="1100" dirty="0">
                <a:solidFill>
                  <a:prstClr val="black"/>
                </a:solidFill>
                <a:cs typeface="Arial"/>
              </a:rPr>
              <a:t>Para ver un ejemplo de este aviso visite </a:t>
            </a:r>
            <a:r>
              <a:rPr lang="es-US" sz="1100" dirty="0">
                <a:solidFill>
                  <a:prstClr val="black"/>
                </a:solidFill>
                <a:cs typeface="Arial"/>
                <a:hlinkClick r:id="rId3"/>
              </a:rPr>
              <a:t>CMS.gov/Medicare/</a:t>
            </a:r>
            <a:r>
              <a:rPr lang="es-US" sz="1100" dirty="0" err="1">
                <a:solidFill>
                  <a:prstClr val="black"/>
                </a:solidFill>
                <a:cs typeface="Arial"/>
                <a:hlinkClick r:id="rId3"/>
              </a:rPr>
              <a:t>Prescription-Drug-Coverage</a:t>
            </a:r>
            <a:r>
              <a:rPr lang="es-US" sz="1100" dirty="0">
                <a:solidFill>
                  <a:prstClr val="black"/>
                </a:solidFill>
                <a:cs typeface="Arial"/>
                <a:hlinkClick r:id="rId3"/>
              </a:rPr>
              <a:t>/</a:t>
            </a:r>
            <a:r>
              <a:rPr lang="es-US" sz="1100" dirty="0" err="1">
                <a:solidFill>
                  <a:prstClr val="black"/>
                </a:solidFill>
                <a:cs typeface="Arial"/>
                <a:hlinkClick r:id="rId3"/>
              </a:rPr>
              <a:t>LimitedIncomeandResources</a:t>
            </a:r>
            <a:r>
              <a:rPr lang="es-US" sz="1100" dirty="0">
                <a:solidFill>
                  <a:prstClr val="black"/>
                </a:solidFill>
                <a:cs typeface="Arial"/>
                <a:hlinkClick r:id="rId3"/>
              </a:rPr>
              <a:t>/</a:t>
            </a:r>
            <a:r>
              <a:rPr lang="es-US" sz="1100" dirty="0" err="1">
                <a:solidFill>
                  <a:prstClr val="black"/>
                </a:solidFill>
                <a:cs typeface="Arial"/>
                <a:hlinkClick r:id="rId3"/>
              </a:rPr>
              <a:t>Downloads</a:t>
            </a:r>
            <a:r>
              <a:rPr lang="es-US" sz="1100" dirty="0">
                <a:solidFill>
                  <a:prstClr val="black"/>
                </a:solidFill>
                <a:cs typeface="Arial"/>
                <a:hlinkClick r:id="rId3"/>
              </a:rPr>
              <a:t>/11627.pdf</a:t>
            </a:r>
            <a:r>
              <a:rPr lang="es-US" sz="1100" dirty="0">
                <a:solidFill>
                  <a:prstClr val="black"/>
                </a:solidFill>
                <a:cs typeface="Arial"/>
              </a:rPr>
              <a:t>. Durante algunos años, no hay planes de bajo rendimiento. En consecuencia, no hay indicadores LPI en el Buscador de Planes de Medicare y los CMS no envían un aviso.</a:t>
            </a:r>
          </a:p>
          <a:p>
            <a:pPr marL="0" indent="0" defTabSz="966529">
              <a:spcAft>
                <a:spcPts val="600"/>
              </a:spcAft>
              <a:buNone/>
              <a:defRPr/>
            </a:pPr>
            <a:r>
              <a:rPr lang="es-US" sz="1100" dirty="0">
                <a:solidFill>
                  <a:prstClr val="black"/>
                </a:solidFill>
                <a:cs typeface="Arial"/>
              </a:rPr>
              <a:t>La calificación resumida otorga una calificación general sobre la calidad y el rendimiento del plan en función de muchos temas organizados en 4 categorías: </a:t>
            </a:r>
          </a:p>
          <a:p>
            <a:pPr marL="241300" indent="-241300" defTabSz="966529">
              <a:spcAft>
                <a:spcPts val="600"/>
              </a:spcAft>
              <a:buFont typeface="+mj-lt"/>
              <a:buAutoNum type="arabicPeriod"/>
              <a:defRPr/>
            </a:pPr>
            <a:r>
              <a:rPr lang="es-US" sz="1100" dirty="0">
                <a:solidFill>
                  <a:prstClr val="black"/>
                </a:solidFill>
                <a:cs typeface="Arial"/>
              </a:rPr>
              <a:t>Atención a clientes del plan de medicamentos: incluye el desempeño de cada plan en la atención a clientes. Por ejemplo, muestra cómo maneja el plan las apelaciones de los miembros.</a:t>
            </a:r>
          </a:p>
          <a:p>
            <a:pPr marL="241300" indent="-241300" defTabSz="966529">
              <a:spcAft>
                <a:spcPts val="600"/>
              </a:spcAft>
              <a:buFont typeface="+mj-lt"/>
              <a:buAutoNum type="arabicPeriod"/>
              <a:defRPr/>
            </a:pPr>
            <a:r>
              <a:rPr lang="es-US" sz="1100" dirty="0">
                <a:solidFill>
                  <a:prstClr val="black"/>
                </a:solidFill>
                <a:cs typeface="Arial"/>
              </a:rPr>
              <a:t>Quejas de los afiliados y cambios en el desempeño del plan: incluye la frecuencia con la que los miembros tienen problemas y la frecuencia con la que eligen abandonar el plan. También incluye cuánto ha mejorado el desempeño del plan (si es que lo ha hecho) con el tiempo.</a:t>
            </a:r>
          </a:p>
          <a:p>
            <a:pPr marL="241300" indent="-241300" defTabSz="966529">
              <a:spcAft>
                <a:spcPts val="600"/>
              </a:spcAft>
              <a:buFont typeface="+mj-lt"/>
              <a:buAutoNum type="arabicPeriod"/>
              <a:defRPr/>
            </a:pPr>
            <a:r>
              <a:rPr lang="es-US" sz="1100" dirty="0">
                <a:solidFill>
                  <a:prstClr val="black"/>
                </a:solidFill>
                <a:cs typeface="Arial"/>
              </a:rPr>
              <a:t>Experiencia del afiliado con el plan: incluye cómo se desempeñó cada plan en la encuesta de experiencia del afiliado de Medicare.</a:t>
            </a:r>
          </a:p>
          <a:p>
            <a:pPr marL="241300" indent="-241300" defTabSz="966529">
              <a:spcAft>
                <a:spcPts val="600"/>
              </a:spcAft>
              <a:buFont typeface="+mj-lt"/>
              <a:buAutoNum type="arabicPeriod"/>
              <a:defRPr/>
            </a:pPr>
            <a:r>
              <a:rPr lang="es-US" sz="1100" dirty="0">
                <a:solidFill>
                  <a:prstClr val="black"/>
                </a:solidFill>
                <a:cs typeface="Arial"/>
              </a:rPr>
              <a:t>Seguridad de los medicamentos y precisión del precio de los medicamentos: incluye la precisión de la información de precios del plan y la frecuencia con que los miembros con ciertas enfermedades reciben medicamentos recetados de una manera que se considera segura y clínicamente recomendada para su afección.</a:t>
            </a:r>
          </a:p>
          <a:p>
            <a:pPr marL="0" indent="0" defTabSz="966529">
              <a:spcAft>
                <a:spcPts val="600"/>
              </a:spcAft>
              <a:buNone/>
              <a:defRPr/>
            </a:pPr>
            <a:r>
              <a:rPr lang="es-US" sz="1100" dirty="0">
                <a:solidFill>
                  <a:prstClr val="black"/>
                </a:solidFill>
                <a:cs typeface="Arial"/>
              </a:rPr>
              <a:t>Medicare recopila la información de varias fuentes diferentes, incluidas las encuestas de los afiliados, los planes de información de facturación enviados a Medicare y los resultados de las actividades de monitoreo regulares de Medicare.</a:t>
            </a:r>
          </a:p>
        </p:txBody>
      </p:sp>
    </p:spTree>
    <p:extLst>
      <p:ext uri="{BB962C8B-B14F-4D97-AF65-F5344CB8AC3E}">
        <p14:creationId xmlns:p14="http://schemas.microsoft.com/office/powerpoint/2010/main" val="3222215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80109" y="3757507"/>
            <a:ext cx="6941127" cy="5502380"/>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8745" indent="-118745" defTabSz="966529">
              <a:spcBef>
                <a:spcPts val="0"/>
              </a:spcBef>
              <a:spcAft>
                <a:spcPts val="600"/>
              </a:spcAft>
              <a:defRPr/>
            </a:pPr>
            <a:r>
              <a:rPr lang="es-US" b="1" dirty="0">
                <a:solidFill>
                  <a:prstClr val="black"/>
                </a:solidFill>
                <a:cs typeface="Arial"/>
              </a:rPr>
              <a:t>Hay varias cosas que deben tomarse en consideración antes de inscribirse en un plan de medicamentos de Medicare o en un plan de salud de Medicare con cobertura de medicamentos.</a:t>
            </a:r>
            <a:r>
              <a:rPr lang="es-US" dirty="0">
                <a:solidFill>
                  <a:prstClr val="black"/>
                </a:solidFill>
                <a:cs typeface="Arial"/>
              </a:rPr>
              <a:t> Cuando decida si la cobertura Medicare para medicamentos es correcta para usted, observe el tipo de seguro de salud que tiene en la actualidad y de qué manera afecta sus elecciones. </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Si cuenta con cobertura para medicamentos,</a:t>
            </a:r>
            <a:r>
              <a:rPr lang="es-US" dirty="0">
                <a:solidFill>
                  <a:prstClr val="black"/>
                </a:solidFill>
                <a:cs typeface="Arial"/>
              </a:rPr>
              <a:t> tiene que averiguar si es una cobertura de medicamentos acreditable; es decir, una cobertura que, en promedio, debería pagar al menos tanto como la cobertura estándar para medicamentos de Medicare. Su asegurador actual o el proveedor del plan deben notificarle cada año si su cobertura para medicamentos recetados es acreditable o no. Si no le han enviado ninguna información, llame al asegurador, al proveedor o a su administrador de beneficios para conocer su situación. Además, es posible que desee mantener su cobertura de medicamentos acreditable en lugar de elegir un cobertura de medicamentos de Medicare. Es importante averiguar cómo afecta la cobertura de Medicare a su plan de seguro de salud actual para asegurarse de no perder la cobertura médica o de hospital para usted o sus familiares.</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Si tiene</a:t>
            </a:r>
            <a:r>
              <a:rPr lang="es-US" dirty="0">
                <a:solidFill>
                  <a:prstClr val="black"/>
                </a:solidFill>
                <a:cs typeface="Arial"/>
              </a:rPr>
              <a:t> </a:t>
            </a:r>
            <a:r>
              <a:rPr lang="es-US" b="1" dirty="0">
                <a:solidFill>
                  <a:prstClr val="black"/>
                </a:solidFill>
                <a:cs typeface="Arial"/>
              </a:rPr>
              <a:t>cobertura de su empleador o sindicato,</a:t>
            </a:r>
            <a:r>
              <a:rPr lang="es-US" dirty="0">
                <a:solidFill>
                  <a:prstClr val="black"/>
                </a:solidFill>
                <a:cs typeface="Arial"/>
              </a:rPr>
              <a:t> llame a su administrador de beneficios antes de efectuar cualquier cambio o inscribirse en otra cobertura. Si cancela la cobertura de su empleador o sindicato, no podrá recuperarla nuevamente. Además, es posible que no pueda cancelar la cobertura de </a:t>
            </a:r>
            <a:r>
              <a:rPr lang="es-US" b="1" dirty="0">
                <a:solidFill>
                  <a:prstClr val="black"/>
                </a:solidFill>
                <a:cs typeface="Arial"/>
              </a:rPr>
              <a:t>medicamentos</a:t>
            </a:r>
            <a:r>
              <a:rPr lang="es-US" dirty="0">
                <a:solidFill>
                  <a:prstClr val="black"/>
                </a:solidFill>
                <a:cs typeface="Arial"/>
              </a:rPr>
              <a:t> de su empleador o sindicato sin perder también la cobertura de </a:t>
            </a:r>
            <a:r>
              <a:rPr lang="es-US" b="1" dirty="0">
                <a:solidFill>
                  <a:prstClr val="black"/>
                </a:solidFill>
                <a:cs typeface="Arial"/>
              </a:rPr>
              <a:t>salud</a:t>
            </a:r>
            <a:r>
              <a:rPr lang="es-US" dirty="0">
                <a:solidFill>
                  <a:prstClr val="black"/>
                </a:solidFill>
                <a:cs typeface="Arial"/>
              </a:rPr>
              <a:t> (médico y hospital) de su empleador o sindicato. Si cancela la cobertura para usted, también es posible que deba cancelar la cobertura para su cónyuge y dependientes.</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Obtenga información sobre cómo funcionan los distintos tipos de cobertura médica actual con la cobertura de medicamentos de Medicare</a:t>
            </a:r>
            <a:r>
              <a:rPr lang="es-US" dirty="0">
                <a:solidFill>
                  <a:prstClr val="black"/>
                </a:solidFill>
                <a:cs typeface="Arial"/>
              </a:rPr>
              <a:t> visitando </a:t>
            </a:r>
            <a:r>
              <a:rPr lang="es-US" dirty="0">
                <a:solidFill>
                  <a:prstClr val="black"/>
                </a:solidFill>
                <a:cs typeface="Arial"/>
                <a:hlinkClick r:id="rId3"/>
              </a:rPr>
              <a:t>Medicare.gov/</a:t>
            </a:r>
            <a:r>
              <a:rPr lang="es-US" dirty="0" err="1">
                <a:solidFill>
                  <a:prstClr val="black"/>
                </a:solidFill>
                <a:cs typeface="Arial"/>
                <a:hlinkClick r:id="rId3"/>
              </a:rPr>
              <a:t>drug</a:t>
            </a:r>
            <a:r>
              <a:rPr lang="es-US" dirty="0">
                <a:solidFill>
                  <a:prstClr val="black"/>
                </a:solidFill>
                <a:cs typeface="Arial"/>
                <a:hlinkClick r:id="rId3"/>
              </a:rPr>
              <a:t>-</a:t>
            </a:r>
            <a:r>
              <a:rPr lang="es-US" dirty="0" err="1">
                <a:solidFill>
                  <a:prstClr val="black"/>
                </a:solidFill>
                <a:cs typeface="Arial"/>
                <a:hlinkClick r:id="rId3"/>
              </a:rPr>
              <a:t>coverage</a:t>
            </a:r>
            <a:r>
              <a:rPr lang="es-US" dirty="0">
                <a:solidFill>
                  <a:prstClr val="black"/>
                </a:solidFill>
                <a:cs typeface="Arial"/>
                <a:hlinkClick r:id="rId3"/>
              </a:rPr>
              <a:t>-</a:t>
            </a:r>
            <a:r>
              <a:rPr lang="es-US" dirty="0" err="1">
                <a:solidFill>
                  <a:prstClr val="black"/>
                </a:solidFill>
                <a:cs typeface="Arial"/>
                <a:hlinkClick r:id="rId3"/>
              </a:rPr>
              <a:t>part</a:t>
            </a:r>
            <a:r>
              <a:rPr lang="es-US" dirty="0">
                <a:solidFill>
                  <a:prstClr val="black"/>
                </a:solidFill>
                <a:cs typeface="Arial"/>
                <a:hlinkClick r:id="rId3"/>
              </a:rPr>
              <a:t>-d/</a:t>
            </a:r>
            <a:r>
              <a:rPr lang="es-US" dirty="0" err="1">
                <a:solidFill>
                  <a:prstClr val="black"/>
                </a:solidFill>
                <a:cs typeface="Arial"/>
                <a:hlinkClick r:id="rId3"/>
              </a:rPr>
              <a:t>how</a:t>
            </a:r>
            <a:r>
              <a:rPr lang="es-US" dirty="0">
                <a:solidFill>
                  <a:prstClr val="black"/>
                </a:solidFill>
                <a:cs typeface="Arial"/>
                <a:hlinkClick r:id="rId3"/>
              </a:rPr>
              <a:t>-</a:t>
            </a:r>
            <a:r>
              <a:rPr lang="es-US" dirty="0" err="1">
                <a:solidFill>
                  <a:prstClr val="black"/>
                </a:solidFill>
                <a:cs typeface="Arial"/>
                <a:hlinkClick r:id="rId3"/>
              </a:rPr>
              <a:t>part</a:t>
            </a:r>
            <a:r>
              <a:rPr lang="es-US" dirty="0">
                <a:solidFill>
                  <a:prstClr val="black"/>
                </a:solidFill>
                <a:cs typeface="Arial"/>
                <a:hlinkClick r:id="rId3"/>
              </a:rPr>
              <a:t>-d-</a:t>
            </a:r>
            <a:r>
              <a:rPr lang="es-US" dirty="0" err="1">
                <a:solidFill>
                  <a:prstClr val="black"/>
                </a:solidFill>
                <a:cs typeface="Arial"/>
                <a:hlinkClick r:id="rId3"/>
              </a:rPr>
              <a:t>works</a:t>
            </a:r>
            <a:r>
              <a:rPr lang="es-US" dirty="0">
                <a:solidFill>
                  <a:prstClr val="black"/>
                </a:solidFill>
                <a:cs typeface="Arial"/>
                <a:hlinkClick r:id="rId3"/>
              </a:rPr>
              <a:t>-</a:t>
            </a:r>
            <a:r>
              <a:rPr lang="es-US" dirty="0" err="1">
                <a:solidFill>
                  <a:prstClr val="black"/>
                </a:solidFill>
                <a:cs typeface="Arial"/>
                <a:hlinkClick r:id="rId3"/>
              </a:rPr>
              <a:t>with-other-insurance</a:t>
            </a:r>
            <a:r>
              <a:rPr lang="es-US" dirty="0">
                <a:solidFill>
                  <a:prstClr val="black"/>
                </a:solidFill>
                <a:cs typeface="Arial"/>
              </a:rPr>
              <a:t> o llame al </a:t>
            </a:r>
            <a:r>
              <a:rPr lang="es-US" sz="1200" dirty="0">
                <a:solidFill>
                  <a:prstClr val="black"/>
                </a:solidFill>
                <a:cs typeface="Arial"/>
              </a:rPr>
              <a:t>1-800-MEDICARE (1-800-633-4227). Los usuarios de TTY pueden llamar al 1-877-486-2048. </a:t>
            </a:r>
          </a:p>
        </p:txBody>
      </p:sp>
    </p:spTree>
    <p:extLst>
      <p:ext uri="{BB962C8B-B14F-4D97-AF65-F5344CB8AC3E}">
        <p14:creationId xmlns:p14="http://schemas.microsoft.com/office/powerpoint/2010/main" val="2656442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70411" y="3696547"/>
            <a:ext cx="6174377" cy="5350471"/>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0" indent="0" defTabSz="966529">
              <a:spcBef>
                <a:spcPts val="0"/>
              </a:spcBef>
              <a:spcAft>
                <a:spcPts val="600"/>
              </a:spcAft>
              <a:buNone/>
              <a:defRPr/>
            </a:pPr>
            <a:r>
              <a:rPr lang="es-US" b="1" dirty="0">
                <a:solidFill>
                  <a:prstClr val="black"/>
                </a:solidFill>
                <a:cs typeface="Arial" panose="020B0604020202020204" pitchFamily="34" charset="0"/>
              </a:rPr>
              <a:t>Una vez que haya elegido un plan que satisfaga sus necesidades, llame a la compañía que se lo ofrece y solicite la inscripción. </a:t>
            </a:r>
            <a:br>
              <a:rPr lang="es-US" b="1" dirty="0">
                <a:solidFill>
                  <a:prstClr val="black"/>
                </a:solidFill>
                <a:cs typeface="Arial" panose="020B0604020202020204" pitchFamily="34" charset="0"/>
              </a:rPr>
            </a:br>
            <a:r>
              <a:rPr lang="es-US" dirty="0">
                <a:solidFill>
                  <a:prstClr val="black"/>
                </a:solidFill>
                <a:cs typeface="Arial" panose="020B0604020202020204" pitchFamily="34" charset="0"/>
              </a:rPr>
              <a:t>Tendrá que proporcionar el número de su tarjeta Medicare al inscribirse. </a:t>
            </a:r>
          </a:p>
          <a:p>
            <a:pPr marL="0" indent="0" defTabSz="966529">
              <a:spcAft>
                <a:spcPts val="600"/>
              </a:spcAft>
              <a:buNone/>
              <a:defRPr/>
            </a:pPr>
            <a:r>
              <a:rPr lang="es-US" dirty="0">
                <a:solidFill>
                  <a:prstClr val="black"/>
                </a:solidFill>
                <a:cs typeface="Arial" panose="020B0604020202020204" pitchFamily="34" charset="0"/>
              </a:rPr>
              <a:t>Puede inscribirse al plan directamente. Todos los planes deben ofrecer solicitudes de inscripción en papel. Además, el plan puede permitirle que se inscriba a través del sitio web o por teléfono. La mayoría de los planes también participan y ofrecen inscripción a través del sitio web de Medicare en </a:t>
            </a:r>
            <a:r>
              <a:rPr lang="es-US" dirty="0">
                <a:cs typeface="Arial" panose="020B0604020202020204" pitchFamily="34" charset="0"/>
                <a:hlinkClick r:id="rId3"/>
              </a:rPr>
              <a:t>Medicare.gov/plan-compare</a:t>
            </a:r>
            <a:r>
              <a:rPr lang="es-US" dirty="0">
                <a:solidFill>
                  <a:prstClr val="black"/>
                </a:solidFill>
                <a:cs typeface="Arial" panose="020B0604020202020204" pitchFamily="34" charset="0"/>
              </a:rPr>
              <a:t>. También puede llamar a Medicare para inscribirse al 1-800-MEDICARE (1-800-633-4227); los usuarios de TTY pueden llamar al 1-877-486-2048. </a:t>
            </a:r>
            <a:r>
              <a:rPr lang="es-US" dirty="0"/>
              <a:t>Si desea recibir asistencia personal, puede comunicarse con el Programa Estatal de Asistencia sobre Seguros de Salud (SHIP) de su localidad en</a:t>
            </a:r>
            <a:r>
              <a:rPr lang="es-US" baseline="0" dirty="0">
                <a:solidFill>
                  <a:prstClr val="black"/>
                </a:solidFill>
                <a:cs typeface="Arial" panose="020B0604020202020204" pitchFamily="34" charset="0"/>
              </a:rPr>
              <a:t> </a:t>
            </a:r>
            <a:r>
              <a:rPr lang="es-US" dirty="0">
                <a:cs typeface="Arial" panose="020B0604020202020204" pitchFamily="34" charset="0"/>
                <a:hlinkClick r:id="rId4"/>
              </a:rPr>
              <a:t>shiphelp.org</a:t>
            </a:r>
            <a:r>
              <a:rPr lang="es-US" dirty="0"/>
              <a:t>.</a:t>
            </a:r>
          </a:p>
          <a:p>
            <a:pPr marL="0" lvl="1" defTabSz="966529">
              <a:spcBef>
                <a:spcPts val="0"/>
              </a:spcBef>
              <a:spcAft>
                <a:spcPts val="600"/>
              </a:spcAft>
              <a:defRPr/>
            </a:pPr>
            <a:r>
              <a:rPr lang="es-US" dirty="0">
                <a:solidFill>
                  <a:prstClr val="black"/>
                </a:solidFill>
                <a:cs typeface="Arial" panose="020B0604020202020204" pitchFamily="34" charset="0"/>
              </a:rPr>
              <a:t>Los planes deben procesar las solicitudes puntualmente y, después de hecha la solicitud, el plan debe notificarle si ha sido rechazada o aceptada.</a:t>
            </a:r>
          </a:p>
          <a:p>
            <a:pPr marL="0" lvl="1" defTabSz="966529">
              <a:spcBef>
                <a:spcPts val="0"/>
              </a:spcBef>
              <a:spcAft>
                <a:spcPts val="600"/>
              </a:spcAft>
              <a:defRPr/>
            </a:pPr>
            <a:r>
              <a:rPr lang="es-US" dirty="0">
                <a:solidFill>
                  <a:prstClr val="black"/>
                </a:solidFill>
                <a:cs typeface="Arial" panose="020B0604020202020204" pitchFamily="34" charset="0"/>
              </a:rPr>
              <a:t>Le recomendamos que conserve una copia de su formulario de inscripción, el número de confirmación, cualquier otro documento que firme y las cartas o los materiales recibidos.</a:t>
            </a:r>
          </a:p>
          <a:p>
            <a:pPr marL="0" indent="0" defTabSz="966529">
              <a:spcAft>
                <a:spcPts val="600"/>
              </a:spcAft>
              <a:buNone/>
              <a:defRPr/>
            </a:pPr>
            <a:r>
              <a:rPr lang="es-US" dirty="0">
                <a:solidFill>
                  <a:prstClr val="black"/>
                </a:solidFill>
                <a:cs typeface="Arial" panose="020B0604020202020204" pitchFamily="34" charset="0"/>
              </a:rPr>
              <a:t>Encontrará los pasos y hojas de trabajo que le ayudarán en este proceso en “Su guía para la cobertura de medicamentos recetados de Medicare” (Producto CMS No. 11109) en </a:t>
            </a:r>
            <a:r>
              <a:rPr lang="es-US" dirty="0">
                <a:solidFill>
                  <a:prstClr val="black"/>
                </a:solidFill>
                <a:cs typeface="Arial" panose="020B0604020202020204" pitchFamily="34" charset="0"/>
                <a:hlinkClick r:id="rId5"/>
              </a:rPr>
              <a:t>Medicare.gov/</a:t>
            </a:r>
            <a:r>
              <a:rPr lang="es-US" dirty="0" err="1">
                <a:solidFill>
                  <a:prstClr val="black"/>
                </a:solidFill>
                <a:cs typeface="Arial" panose="020B0604020202020204" pitchFamily="34" charset="0"/>
                <a:hlinkClick r:id="rId5"/>
              </a:rPr>
              <a:t>publications</a:t>
            </a:r>
            <a:r>
              <a:rPr lang="es-US" dirty="0">
                <a:solidFill>
                  <a:prstClr val="black"/>
                </a:solidFill>
                <a:cs typeface="Arial" panose="020B0604020202020204" pitchFamily="34" charset="0"/>
              </a:rPr>
              <a:t>. </a:t>
            </a:r>
          </a:p>
          <a:p>
            <a:pPr marL="0" indent="0" defTabSz="966529">
              <a:spcBef>
                <a:spcPts val="0"/>
              </a:spcBef>
              <a:spcAft>
                <a:spcPts val="600"/>
              </a:spcAft>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Existe un pequeño número de planes que pueden tener opciones de inscripción más limitadas, entre ellos, algunos planes de necesidades especiales (SNP), planes de costos de Medicare y planes con bajo rendimiento constante que han obtenido una calificación de calidad de menos de 3 estrellas durante 3 años consecutivos. En estos casos, es posible que no pueda inscribirse en línea. De todos modos, puede llamar directamente al plan para inscribirse.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026380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Cuando se inscribe en un plan de Medicare o cuando Medicare lo inscribe en este tipo de plan de medicamentos,</a:t>
            </a:r>
            <a:r>
              <a:rPr lang="es-US">
                <a:solidFill>
                  <a:prstClr val="black"/>
                </a:solidFill>
                <a:cs typeface="Arial" panose="020B0604020202020204" pitchFamily="34" charset="0"/>
              </a:rPr>
              <a:t> el plan le enviará una carta de inscripción y los materiales de membresía, que incluyen una tarjeta de identificación y la información de atención a clientes con un número telefónico gratuito y la dirección del sitio web.</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Los planes también establecerán un proceso de transición para usted</a:t>
            </a:r>
            <a:r>
              <a:rPr lang="es-US">
                <a:solidFill>
                  <a:prstClr val="black"/>
                </a:solidFill>
                <a:cs typeface="Arial" panose="020B0604020202020204" pitchFamily="34" charset="0"/>
              </a:rPr>
              <a:t> si es nuevo en el plan y toma un medicamento que no está en el formulario del plan. El plan debe permitirle obtener un suministro temporal de 30 días de la receta. Esto le da tiempo para trabajar con su recetador para encontrar un medicamento diferente que esté en el formulario del plan y para enviar la documentación necesaria si existe una autorización previa u otra herramienta de administración del formulario. Si no hay disponible un medicamento alternativo aceptable, usted o su médico pueden solicitar una exención al plan, y usted puede apelar solicitudes denegadas.</a:t>
            </a: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404870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2395" indent="-112395" defTabSz="966529">
              <a:spcAft>
                <a:spcPts val="600"/>
              </a:spcAft>
              <a:defRPr/>
            </a:pPr>
            <a:r>
              <a:rPr lang="es-US" b="1" dirty="0">
                <a:solidFill>
                  <a:prstClr val="black"/>
                </a:solidFill>
                <a:cs typeface="Arial"/>
              </a:rPr>
              <a:t>Cada año, se requiere que los planes de Medicare envíen un Aviso Anual de Cambios (ANOC) a todos los afiliados del plan a más tardar el 30 de septiembre. </a:t>
            </a:r>
            <a:r>
              <a:rPr lang="es-US" dirty="0">
                <a:solidFill>
                  <a:prstClr val="black"/>
                </a:solidFill>
                <a:cs typeface="Arial"/>
              </a:rPr>
              <a:t>Los siguientes materiales pueden enviarse junto con el ANOC: un resumen de beneficios, notificación de disponibilidad de materiales electrónicos, un directorio de proveedores, un directorio de farmacias, un formulario para permitir suscribirse a listas de correo electrónico para recibir futuros avisos y una copia del formulario del próximo año. Lea el ANOC con cuidado. La carta explicará todos los cambios realizados a su plan actual, que incluyen cambios en la prima mensual y en la información sobre los costos compartidos, como los copagos o </a:t>
            </a:r>
            <a:r>
              <a:rPr lang="es-US" dirty="0" err="1">
                <a:solidFill>
                  <a:prstClr val="black"/>
                </a:solidFill>
                <a:cs typeface="Arial"/>
              </a:rPr>
              <a:t>coseguros</a:t>
            </a:r>
            <a:r>
              <a:rPr lang="es-US" dirty="0">
                <a:solidFill>
                  <a:prstClr val="black"/>
                </a:solidFill>
                <a:cs typeface="Arial"/>
              </a:rPr>
              <a:t>. </a:t>
            </a:r>
          </a:p>
          <a:p>
            <a:pPr marL="112395" indent="-112395" defTabSz="966529">
              <a:spcAft>
                <a:spcPts val="600"/>
              </a:spcAft>
              <a:defRPr/>
            </a:pPr>
            <a:r>
              <a:rPr lang="es-US" b="1" dirty="0">
                <a:solidFill>
                  <a:prstClr val="black"/>
                </a:solidFill>
                <a:cs typeface="Arial"/>
              </a:rPr>
              <a:t>Los planes deben enviar una Evidencia de Cobertura (EOC) a todos los miembros en una fecha no posterior al 15 de octubre de cada año. </a:t>
            </a:r>
            <a:r>
              <a:rPr lang="es-US" dirty="0">
                <a:solidFill>
                  <a:prstClr val="black"/>
                </a:solidFill>
                <a:cs typeface="Arial"/>
              </a:rPr>
              <a:t>Este documento detalla el área de servicio, los beneficios y el formulario del plan; cómo obtener información, beneficios y Ayuda Adicional (a veces llamada “cláusula LIS”) y cómo presentar una apelación. Revise el formulario del plan para ver si hay cambios en los medicamentos que toma para el próximo año.</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Los planes de Medicare deben entregar el ANOC antes del 30 de septiembre, 15 días antes del inicio del OEP anual (15 de octubre), y los afiliados deben tenerlo antes de recibir la EOC. La EOC del plan Medicare </a:t>
            </a:r>
            <a:r>
              <a:rPr lang="es-US" dirty="0" err="1">
                <a:solidFill>
                  <a:prstClr val="black"/>
                </a:solidFill>
                <a:cs typeface="Arial"/>
              </a:rPr>
              <a:t>Advantage</a:t>
            </a:r>
            <a:r>
              <a:rPr lang="es-US" dirty="0">
                <a:solidFill>
                  <a:prstClr val="black"/>
                </a:solidFill>
                <a:cs typeface="Arial"/>
              </a:rPr>
              <a:t> y la Parte D deben entregarse antes del 15 de octubre (el primer día del OEP), en lugar de los 15 días anteriores a esa fecha. </a:t>
            </a:r>
            <a:endParaRPr lang="es-US" dirty="0">
              <a:hlinkClick r:id="rId3"/>
            </a:endParaRPr>
          </a:p>
          <a:p>
            <a:pPr marL="0" indent="0" defTabSz="966529">
              <a:spcAft>
                <a:spcPts val="600"/>
              </a:spcAft>
              <a:buNone/>
              <a:defRPr/>
            </a:pPr>
            <a:r>
              <a:rPr lang="es-US" dirty="0"/>
              <a:t>Para más información, consulte las “Pautas de comunicación y marketing de Medicare” en</a:t>
            </a:r>
            <a:r>
              <a:rPr lang="es-US" dirty="0">
                <a:solidFill>
                  <a:prstClr val="black"/>
                </a:solidFill>
                <a:cs typeface="Arial"/>
              </a:rPr>
              <a:t> </a:t>
            </a:r>
            <a:r>
              <a:rPr lang="es-US" dirty="0">
                <a:hlinkClick r:id="rId3"/>
              </a:rPr>
              <a:t>Medicare Marketing </a:t>
            </a:r>
            <a:r>
              <a:rPr lang="es-US" dirty="0" err="1">
                <a:hlinkClick r:id="rId3"/>
              </a:rPr>
              <a:t>Guidelines</a:t>
            </a:r>
            <a:r>
              <a:rPr lang="es-US" dirty="0">
                <a:hlinkClick r:id="rId3"/>
              </a:rPr>
              <a:t> | CMS</a:t>
            </a:r>
            <a:r>
              <a:rPr lang="es-US" dirty="0"/>
              <a:t>.</a:t>
            </a:r>
          </a:p>
          <a:p>
            <a:pPr marL="0" indent="0" defTabSz="966529">
              <a:spcAft>
                <a:spcPts val="600"/>
              </a:spcAft>
              <a:buNone/>
              <a:defRPr/>
            </a:pPr>
            <a:endParaRPr lang="en-US" dirty="0">
              <a:solidFill>
                <a:prstClr val="black"/>
              </a:solidFill>
              <a:cs typeface="Arial"/>
            </a:endParaRPr>
          </a:p>
          <a:p>
            <a:pPr marL="0" indent="0">
              <a:spcAft>
                <a:spcPts val="600"/>
              </a:spcAft>
              <a:buNone/>
            </a:pPr>
            <a:endParaRPr lang="en-US" dirty="0"/>
          </a:p>
        </p:txBody>
      </p:sp>
    </p:spTree>
    <p:extLst>
      <p:ext uri="{BB962C8B-B14F-4D97-AF65-F5344CB8AC3E}">
        <p14:creationId xmlns:p14="http://schemas.microsoft.com/office/powerpoint/2010/main" val="36831029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07817" y="3757507"/>
            <a:ext cx="6968837" cy="5389491"/>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Si elige no obtener la</a:t>
            </a:r>
            <a:r>
              <a:rPr lang="es-US" dirty="0">
                <a:solidFill>
                  <a:prstClr val="black"/>
                </a:solidFill>
                <a:cs typeface="Arial"/>
              </a:rPr>
              <a:t> </a:t>
            </a:r>
            <a:r>
              <a:rPr lang="es-US" b="1" dirty="0">
                <a:solidFill>
                  <a:prstClr val="black"/>
                </a:solidFill>
                <a:cs typeface="Arial"/>
              </a:rPr>
              <a:t>cobertura de medicamentos de Medicare en su primera oportunidad</a:t>
            </a:r>
            <a:r>
              <a:rPr lang="es-US" dirty="0">
                <a:solidFill>
                  <a:prstClr val="black"/>
                </a:solidFill>
                <a:cs typeface="Arial"/>
              </a:rPr>
              <a:t> y no tiene otra cobertura de medicamentos acreditable, es posible que deba pagar una multa por inscripción tardía además de la prima mensual regular si se inscribe después. Si tenía otra cobertura de medicamentos acreditable o si califica para recibir Ayuda Adicional cuando se inscribió en un plan de Medicare, no tendrá que pagar una multa por inscripción tardía. </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Cuando se inscribe en un plan de Medicare,</a:t>
            </a:r>
            <a:r>
              <a:rPr lang="es-US" dirty="0">
                <a:solidFill>
                  <a:prstClr val="black"/>
                </a:solidFill>
                <a:cs typeface="Arial"/>
              </a:rPr>
              <a:t> el plan revisa su historial de cobertura para comprobar si ha tenido una interrupción en la cobertura acreditable de 63 días o más seguidos después de ser elegible por primera vez para la Parte D. Si es así, el plan le enviará un aviso solicitándole información sobre su cobertura de medicamentos anterior. Es importante que complete el formulario y lo devuelva antes de la fecha solicitada.</a:t>
            </a:r>
          </a:p>
          <a:p>
            <a:pPr marL="118745" indent="-118745" defTabSz="966529">
              <a:spcAft>
                <a:spcPts val="600"/>
              </a:spcAft>
              <a:defRPr/>
            </a:pPr>
            <a:r>
              <a:rPr lang="es-US" b="1" dirty="0">
                <a:solidFill>
                  <a:prstClr val="black"/>
                </a:solidFill>
                <a:cs typeface="Arial"/>
              </a:rPr>
              <a:t>El plan de Medicare debe informarle si adeuda una multa y cuál sería su pago. </a:t>
            </a:r>
            <a:r>
              <a:rPr lang="es-US" dirty="0">
                <a:solidFill>
                  <a:prstClr val="black"/>
                </a:solidFill>
                <a:cs typeface="Arial"/>
              </a:rPr>
              <a:t>La multa por inscripción tardía va al Fondo de Fideicomiso de Medicare, no al plan.</a:t>
            </a:r>
            <a:r>
              <a:rPr lang="es-US" dirty="0"/>
              <a:t> </a:t>
            </a:r>
            <a:r>
              <a:rPr lang="es-US" dirty="0">
                <a:solidFill>
                  <a:prstClr val="black"/>
                </a:solidFill>
                <a:cs typeface="Arial"/>
              </a:rPr>
              <a:t>Si el plan le notifica una multa por inscripción tardía o un aumento de la multa existente, puede solicitar una reconsideración de la multa nueva o del aumento a una Entidad de Revisión Independiente (IRE). Debe completar el formulario de solicitud de reconsideración (proporcionado por el plan) y devolverlo a la IRE dentro de 60 días a partir de la fecha de la notificación de la multa o el aumento. Si devuelve el formulario después de 60 días, debe explicar por escrito el motivo del retraso. Deberá enviar cualquier comprobante que respalde su caso, como información sobre la cobertura acreditable anterior. Medicare calcula la multa por inscripción tardía multiplicando el 1% por el número de meses completos sin cubrir que no tuvo cobertura de medicamentos (una vez que fue elegible) u otra cobertura de medicamentos acreditable por la “prima básica nacional del beneficiario” que rige actualmente ($34.70 en 2024). El importe final se redondea al $0.10 más próximo y se añade a la prima mensual del plan. La prima básica nacional del beneficiario puede cambiar cada año, por lo que el importe de la multa también puede cambiar cada año. </a:t>
            </a:r>
            <a:r>
              <a:rPr lang="es-US" b="1" dirty="0">
                <a:solidFill>
                  <a:prstClr val="black"/>
                </a:solidFill>
                <a:cs typeface="Arial"/>
              </a:rPr>
              <a:t>Por lo general, tendrá que pagar esta multa por inscripción tardía mientras tenga la cobertura de medicamentos de Medicare. </a:t>
            </a:r>
          </a:p>
        </p:txBody>
      </p:sp>
    </p:spTree>
    <p:extLst>
      <p:ext uri="{BB962C8B-B14F-4D97-AF65-F5344CB8AC3E}">
        <p14:creationId xmlns:p14="http://schemas.microsoft.com/office/powerpoint/2010/main" val="3843838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76288" y="3757507"/>
            <a:ext cx="5807392"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Veamos un ejemplo</a:t>
            </a:r>
            <a:r>
              <a:rPr lang="es-US" dirty="0">
                <a:solidFill>
                  <a:prstClr val="black"/>
                </a:solidFill>
                <a:cs typeface="Arial"/>
              </a:rPr>
              <a:t> a lo largo de 2 años naturales para ver cómo puede cambiar el cálculo. Ejemplo: Ann no se inscribió cuando fue elegible por primera vez, antes del 31 de mayo de 2020. No tenía cobertura de medicamentos de ninguna otra fuente. Se inscribió en el plan de medicamentos de Medicare durante el OEP de 2022 y la cobertura empezó el 1 de enero de 2023. </a:t>
            </a:r>
          </a:p>
          <a:p>
            <a:pPr marL="0" indent="0" defTabSz="966529">
              <a:spcAft>
                <a:spcPts val="600"/>
              </a:spcAft>
              <a:buNone/>
              <a:defRPr/>
            </a:pPr>
            <a:r>
              <a:rPr lang="es-US" dirty="0">
                <a:solidFill>
                  <a:prstClr val="black"/>
                </a:solidFill>
                <a:cs typeface="Arial"/>
              </a:rPr>
              <a:t>Estuvo sin cobertura de medicamentos acreditable desde junio de 2020 hasta diciembre de 2022. Su multa en 2023 fue de 31% (1% por cada mes de 31 meses) de $32.74 (prima básica nacional del beneficiario en 2023), que es de $10.15. La multa mensual se redondea al $0.10 más cercano, de modo que se le cobraron $10.20 por mes además de la prima mensual de su plan en 2023. </a:t>
            </a:r>
          </a:p>
          <a:p>
            <a:pPr marL="0" indent="0" defTabSz="966529">
              <a:spcAft>
                <a:spcPts val="600"/>
              </a:spcAft>
              <a:buNone/>
              <a:defRPr/>
            </a:pPr>
            <a:r>
              <a:rPr lang="es-US" b="1" dirty="0">
                <a:solidFill>
                  <a:prstClr val="black"/>
                </a:solidFill>
                <a:cs typeface="Arial"/>
              </a:rPr>
              <a:t>Este es el cálculo: </a:t>
            </a:r>
          </a:p>
          <a:p>
            <a:pPr marL="0" indent="0" defTabSz="966529">
              <a:spcAft>
                <a:spcPts val="600"/>
              </a:spcAft>
              <a:buNone/>
              <a:defRPr/>
            </a:pPr>
            <a:r>
              <a:rPr lang="es-US" dirty="0">
                <a:solidFill>
                  <a:prstClr val="black"/>
                </a:solidFill>
                <a:cs typeface="Arial"/>
              </a:rPr>
              <a:t>0.31 (31% de multa) × $32.74 (prima básica del beneficiario de 2023) = $10.15 </a:t>
            </a:r>
          </a:p>
          <a:p>
            <a:pPr marL="0" indent="0" defTabSz="966529">
              <a:spcAft>
                <a:spcPts val="600"/>
              </a:spcAft>
              <a:buNone/>
              <a:defRPr/>
            </a:pPr>
            <a:r>
              <a:rPr lang="es-US" dirty="0">
                <a:solidFill>
                  <a:prstClr val="black"/>
                </a:solidFill>
                <a:cs typeface="Arial"/>
              </a:rPr>
              <a:t>$10.15 (redondeado al $0.10 más cercano) = $10.20</a:t>
            </a:r>
          </a:p>
          <a:p>
            <a:pPr marL="0" indent="0" defTabSz="966529">
              <a:spcAft>
                <a:spcPts val="600"/>
              </a:spcAft>
              <a:buNone/>
              <a:defRPr/>
            </a:pPr>
            <a:r>
              <a:rPr lang="es-US" dirty="0">
                <a:solidFill>
                  <a:prstClr val="black"/>
                </a:solidFill>
                <a:cs typeface="Arial"/>
              </a:rPr>
              <a:t>$10.20 = multa mensual por inscripción tardía de Ann para 2023 	</a:t>
            </a:r>
          </a:p>
          <a:p>
            <a:pPr marL="0" indent="0" defTabSz="966529">
              <a:spcAft>
                <a:spcPts val="600"/>
              </a:spcAft>
              <a:buNone/>
              <a:defRPr/>
            </a:pPr>
            <a:r>
              <a:rPr lang="es-US" b="1" dirty="0">
                <a:solidFill>
                  <a:prstClr val="black"/>
                </a:solidFill>
                <a:cs typeface="Arial"/>
              </a:rPr>
              <a:t>La prima básica nacional del beneficiario cambia todos los años. </a:t>
            </a:r>
            <a:r>
              <a:rPr lang="es-US" dirty="0">
                <a:solidFill>
                  <a:prstClr val="black"/>
                </a:solidFill>
                <a:cs typeface="Arial"/>
              </a:rPr>
              <a:t>Esto significa que una vez por año Medicare usará el monto del año de cobertura actual para calcular el nuevo monto de la multa para una persona (consulte el ejemplo de la siguiente diapositiva). Si Ann resulta elegible para Ayuda Adicional, no tendría que seguir pagando la multa.</a:t>
            </a:r>
          </a:p>
          <a:p>
            <a:pPr marL="0" indent="0">
              <a:spcAft>
                <a:spcPts val="600"/>
              </a:spcAft>
              <a:buNone/>
            </a:pPr>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En 2024, Medicare recalcula la multa de Ann utilizando la prima básica del beneficiario de 2024 ($34.70). La multa es del 31% (1% para cada uno de los 31 meses) de $34.70 (prima base del beneficiario para 2024), que es de $10.76 La multa mensual se redondea al $0.10 más cercano, de modo que se le cobrará $10.80 por mes además de la prima mensual de su plan en 2024.</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602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9</a:t>
            </a:r>
          </a:p>
          <a:p>
            <a:pPr marL="0" lvl="0" indent="0" defTabSz="685800">
              <a:spcBef>
                <a:spcPts val="0"/>
              </a:spcBef>
              <a:spcAft>
                <a:spcPts val="600"/>
              </a:spcAft>
              <a:buNone/>
            </a:pPr>
            <a:r>
              <a:rPr lang="es-US" b="1" dirty="0">
                <a:solidFill>
                  <a:prstClr val="black"/>
                </a:solidFill>
                <a:cs typeface="Arial"/>
              </a:rPr>
              <a:t>¿Qué enunciado describe mejor uno de los requisitos para inscribirse en un plan de medicamentos de Medicare (Parte D)? </a:t>
            </a:r>
          </a:p>
          <a:p>
            <a:pPr marL="228600" lvl="0" indent="-228600" defTabSz="685800">
              <a:spcBef>
                <a:spcPts val="0"/>
              </a:spcBef>
              <a:spcAft>
                <a:spcPts val="600"/>
              </a:spcAft>
              <a:buAutoNum type="alphaLcPeriod"/>
              <a:tabLst>
                <a:tab pos="114300" algn="l"/>
              </a:tabLst>
            </a:pPr>
            <a:r>
              <a:rPr lang="es-US" dirty="0">
                <a:solidFill>
                  <a:prstClr val="black"/>
                </a:solidFill>
                <a:cs typeface="Arial"/>
              </a:rPr>
              <a:t>Debe tener la Parte A</a:t>
            </a:r>
          </a:p>
          <a:p>
            <a:pPr marL="228600" lvl="0" indent="-228600" defTabSz="685800">
              <a:spcBef>
                <a:spcPts val="0"/>
              </a:spcBef>
              <a:spcAft>
                <a:spcPts val="600"/>
              </a:spcAft>
              <a:buAutoNum type="alphaLcPeriod"/>
              <a:tabLst>
                <a:tab pos="114300" algn="l"/>
              </a:tabLst>
            </a:pPr>
            <a:r>
              <a:rPr lang="es-US" dirty="0">
                <a:solidFill>
                  <a:prstClr val="black"/>
                </a:solidFill>
                <a:cs typeface="Arial"/>
              </a:rPr>
              <a:t>Debe tener la Parte B</a:t>
            </a:r>
          </a:p>
          <a:p>
            <a:pPr marL="228600" lvl="0" indent="-228600" defTabSz="685800">
              <a:spcBef>
                <a:spcPts val="0"/>
              </a:spcBef>
              <a:spcAft>
                <a:spcPts val="600"/>
              </a:spcAft>
              <a:buAutoNum type="alphaLcPeriod"/>
              <a:tabLst>
                <a:tab pos="114300" algn="l"/>
              </a:tabLst>
            </a:pPr>
            <a:r>
              <a:rPr lang="es-US" dirty="0">
                <a:solidFill>
                  <a:prstClr val="black"/>
                </a:solidFill>
                <a:cs typeface="Arial"/>
              </a:rPr>
              <a:t>Puede tener solo la Parte A, solo la Parte B o ambas</a:t>
            </a:r>
          </a:p>
          <a:p>
            <a:pPr marL="228600" lvl="0" indent="-228600" defTabSz="685800">
              <a:spcBef>
                <a:spcPts val="0"/>
              </a:spcBef>
              <a:spcAft>
                <a:spcPts val="600"/>
              </a:spcAft>
              <a:buAutoNum type="alphaLcPeriod"/>
              <a:tabLst>
                <a:tab pos="114300" algn="l"/>
              </a:tabLst>
            </a:pPr>
            <a:r>
              <a:rPr lang="es-US" dirty="0">
                <a:solidFill>
                  <a:prstClr val="black"/>
                </a:solidFill>
                <a:cs typeface="Arial"/>
              </a:rPr>
              <a:t>Ninguna de las opciones anteriores</a:t>
            </a:r>
          </a:p>
          <a:p>
            <a:pPr marL="457200" lvl="0" indent="-457200" defTabSz="685800">
              <a:spcBef>
                <a:spcPts val="0"/>
              </a:spcBef>
              <a:spcAft>
                <a:spcPts val="600"/>
              </a:spcAft>
              <a:buNone/>
            </a:pPr>
            <a:r>
              <a:rPr lang="es-US" b="1" dirty="0">
                <a:solidFill>
                  <a:prstClr val="black"/>
                </a:solidFill>
                <a:cs typeface="Arial"/>
              </a:rPr>
              <a:t>Respuesta: c. Puede tener solo la Parte A, solo la Parte B o ambas</a:t>
            </a:r>
          </a:p>
          <a:p>
            <a:pPr marL="0" lvl="0" indent="0" defTabSz="685800">
              <a:spcBef>
                <a:spcPts val="0"/>
              </a:spcBef>
              <a:spcAft>
                <a:spcPts val="600"/>
              </a:spcAft>
              <a:buNone/>
            </a:pPr>
            <a:r>
              <a:rPr lang="es-US" b="0" dirty="0">
                <a:solidFill>
                  <a:prstClr val="black"/>
                </a:solidFill>
                <a:cs typeface="Arial"/>
              </a:rPr>
              <a:t>Para inscribirse en un plan de medicamentos de</a:t>
            </a:r>
            <a:r>
              <a:rPr lang="es-US" dirty="0">
                <a:solidFill>
                  <a:prstClr val="black"/>
                </a:solidFill>
                <a:cs typeface="Arial"/>
              </a:rPr>
              <a:t> Medicare (Parte D), debe tener la Parte A de Medicare (seguro de hospital) y/o la Parte B de Medicare (seguro médico). Sin embargo, para inscribirse a un Plan Medicare </a:t>
            </a:r>
            <a:r>
              <a:rPr lang="es-US" dirty="0" err="1">
                <a:solidFill>
                  <a:prstClr val="black"/>
                </a:solidFill>
                <a:cs typeface="Arial"/>
              </a:rPr>
              <a:t>Advantage</a:t>
            </a:r>
            <a:r>
              <a:rPr lang="es-US" dirty="0">
                <a:solidFill>
                  <a:prstClr val="black"/>
                </a:solidFill>
                <a:cs typeface="Arial"/>
              </a:rPr>
              <a:t> con cobertura de medicamentos, debe tener tanto la Parte A como la Parte B. Un Plan de Costos de Medicare es un tipo de plan de salud de Medicare disponible en algunas áreas limitadas del país. En general, usted puede inscribirse incluso si solo tiene la Parte B. Si recibe servicios fuera de la red del plan sin una derivación, los servicios cubiertos por Medicare se pagarán conforme a Medicare Original (su Plan de Costos Medicare paga los servicios de emergencia o los servicios de urgencia). Puede inscribirse en un plan de medicamentos de Medicare por separado u obtener la cobertura de medicamentos del Plan de Costos (si se le ofrece). Incluso si el plan de costo ofrece cobertura de medicamentos recetados, puede elegir obtener la cobertura de medicamentos de un plan de medicamentos de Medicare por separado.</a:t>
            </a:r>
          </a:p>
          <a:p>
            <a:pPr marL="0" indent="0">
              <a:spcAft>
                <a:spcPts val="600"/>
              </a:spcAft>
              <a:buNone/>
            </a:pPr>
            <a:endParaRPr lang="en-US" dirty="0"/>
          </a:p>
        </p:txBody>
      </p:sp>
    </p:spTree>
    <p:extLst>
      <p:ext uri="{BB962C8B-B14F-4D97-AF65-F5344CB8AC3E}">
        <p14:creationId xmlns:p14="http://schemas.microsoft.com/office/powerpoint/2010/main" val="403632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98425"/>
            <a:ext cx="5762625" cy="3241675"/>
          </a:xfrm>
        </p:spPr>
      </p:sp>
      <p:sp>
        <p:nvSpPr>
          <p:cNvPr id="3" name="Notes Placeholder 2"/>
          <p:cNvSpPr>
            <a:spLocks noGrp="1"/>
          </p:cNvSpPr>
          <p:nvPr>
            <p:ph type="body" idx="1"/>
          </p:nvPr>
        </p:nvSpPr>
        <p:spPr>
          <a:xfrm>
            <a:off x="138545" y="3340101"/>
            <a:ext cx="7024255" cy="6027184"/>
          </a:xfrm>
        </p:spPr>
        <p:txBody>
          <a:bodyPr/>
          <a:lstStyle/>
          <a:p>
            <a:pPr marL="0" indent="0" defTabSz="966529">
              <a:spcAft>
                <a:spcPts val="600"/>
              </a:spcAft>
              <a:buNone/>
              <a:defRPr/>
            </a:pPr>
            <a:r>
              <a:rPr lang="es-US" sz="10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00" b="1" i="0" u="none" strike="noStrike" dirty="0">
                <a:solidFill>
                  <a:srgbClr val="000000"/>
                </a:solidFill>
                <a:effectLst/>
                <a:cs typeface="Arial"/>
              </a:rPr>
              <a:t>Notas del presentador</a:t>
            </a:r>
            <a:r>
              <a:rPr lang="es-US" sz="1000" b="0" i="0" dirty="0">
                <a:solidFill>
                  <a:srgbClr val="444444"/>
                </a:solidFill>
                <a:effectLst/>
                <a:cs typeface="Arial"/>
              </a:rPr>
              <a:t>​</a:t>
            </a:r>
          </a:p>
          <a:p>
            <a:pPr marL="0" indent="0" defTabSz="966529">
              <a:spcAft>
                <a:spcPts val="600"/>
              </a:spcAft>
              <a:buNone/>
              <a:defRPr/>
            </a:pPr>
            <a:r>
              <a:rPr lang="es-US" sz="1000" dirty="0">
                <a:solidFill>
                  <a:prstClr val="black"/>
                </a:solidFill>
                <a:cs typeface="Arial"/>
              </a:rPr>
              <a:t>La Parte B cubre medicamentos limitados para pacientes ambulatorios. El plan no cubre la mayoría de los medicamentos que usted obtiene en la farmacia. Prácticamente todos los medicamentos cubiertos por la Parte B se incluyen en estas categorías:</a:t>
            </a:r>
          </a:p>
          <a:p>
            <a:pPr marL="118745" marR="0" lvl="0" indent="-118745" algn="l" defTabSz="966529"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000" b="1" dirty="0">
                <a:solidFill>
                  <a:prstClr val="black"/>
                </a:solidFill>
                <a:cs typeface="Arial"/>
              </a:rPr>
              <a:t>La mayoría de los medicamentos inyectables</a:t>
            </a:r>
            <a:r>
              <a:rPr lang="es-US" sz="1000" dirty="0">
                <a:solidFill>
                  <a:prstClr val="black"/>
                </a:solidFill>
                <a:cs typeface="Arial"/>
              </a:rPr>
              <a:t> </a:t>
            </a:r>
            <a:r>
              <a:rPr lang="es-US" sz="1000" b="1" dirty="0">
                <a:solidFill>
                  <a:prstClr val="black"/>
                </a:solidFill>
                <a:cs typeface="Arial"/>
              </a:rPr>
              <a:t>e </a:t>
            </a:r>
            <a:r>
              <a:rPr lang="es-US" sz="1000" b="1" dirty="0" err="1">
                <a:solidFill>
                  <a:prstClr val="black"/>
                </a:solidFill>
                <a:cs typeface="Arial"/>
              </a:rPr>
              <a:t>infundibles</a:t>
            </a:r>
            <a:r>
              <a:rPr lang="es-US" sz="1000" b="1" dirty="0">
                <a:solidFill>
                  <a:prstClr val="black"/>
                </a:solidFill>
                <a:cs typeface="Arial"/>
              </a:rPr>
              <a:t> que no suelen autoadministrarse y que se obtienen de forma ambulatoria,</a:t>
            </a:r>
            <a:r>
              <a:rPr lang="es-US" sz="1000" dirty="0">
                <a:solidFill>
                  <a:prstClr val="black"/>
                </a:solidFill>
                <a:cs typeface="Arial"/>
              </a:rPr>
              <a:t> como el consultorio de un médico. Por ejemplo, un proveedor administra un medicamento inyectable que se usa para tratar la anemia al mismo tiempo que la quimioterapia o los medicamentos inyectables para la osteoporosis. </a:t>
            </a:r>
            <a:r>
              <a:rPr lang="es-US" sz="1000" b="0" i="0" dirty="0">
                <a:effectLst/>
              </a:rPr>
              <a:t>Además, Medicare cubrirá los gastos de la enfermera o auxiliar de atención médica a domicilio que le administre la inyección si su familia y/o cuidadores no pueden o no quieren administrarle el medicamento mediante inyección. </a:t>
            </a:r>
            <a:r>
              <a:rPr lang="es-US" sz="1000" dirty="0">
                <a:solidFill>
                  <a:prstClr val="black"/>
                </a:solidFill>
                <a:cs typeface="Arial"/>
              </a:rPr>
              <a:t>Sin embargo, si la inyección suele autoadministrarse (como </a:t>
            </a:r>
            <a:r>
              <a:rPr lang="es-US" sz="1000" dirty="0" err="1">
                <a:solidFill>
                  <a:prstClr val="black"/>
                </a:solidFill>
                <a:cs typeface="Arial"/>
              </a:rPr>
              <a:t>Imitrex</a:t>
            </a:r>
            <a:r>
              <a:rPr lang="es-US" sz="1000" dirty="0">
                <a:solidFill>
                  <a:prstClr val="black"/>
                </a:solidFill>
                <a:cs typeface="Arial"/>
              </a:rPr>
              <a:t>® para las migrañas) o no se aplica como parte de la atención médica, no está cubierta por la Parte B. </a:t>
            </a:r>
          </a:p>
          <a:p>
            <a:pPr marL="118745" indent="-118745" defTabSz="966529">
              <a:spcAft>
                <a:spcPts val="600"/>
              </a:spcAft>
              <a:defRPr/>
            </a:pPr>
            <a:r>
              <a:rPr lang="es-US" sz="1000" b="1" dirty="0">
                <a:solidFill>
                  <a:prstClr val="black"/>
                </a:solidFill>
                <a:cs typeface="Arial"/>
              </a:rPr>
              <a:t>Los medicamentos y</a:t>
            </a:r>
            <a:r>
              <a:rPr lang="es-US" sz="1000" dirty="0">
                <a:solidFill>
                  <a:prstClr val="black"/>
                </a:solidFill>
                <a:cs typeface="Arial"/>
              </a:rPr>
              <a:t> </a:t>
            </a:r>
            <a:r>
              <a:rPr lang="es-US" sz="1000" b="1" dirty="0">
                <a:solidFill>
                  <a:prstClr val="black"/>
                </a:solidFill>
                <a:cs typeface="Arial"/>
              </a:rPr>
              <a:t>productos biológicos utilizados para el tratamiento de la enfermedad renal en etapa terminal (ESRD)</a:t>
            </a:r>
            <a:r>
              <a:rPr lang="es-US" sz="1000" dirty="0">
                <a:solidFill>
                  <a:prstClr val="black"/>
                </a:solidFill>
                <a:cs typeface="Arial"/>
              </a:rPr>
              <a:t> los administra el centro de ESRD responsable de la atención de la persona. Por ejemplo, la Parte B cubre cualquier medicamento y agente biológico utilizado para el tratamiento de la anemia cuando lo recibe en un centro de ESRD.</a:t>
            </a:r>
          </a:p>
          <a:p>
            <a:pPr marL="118745" indent="-118745" defTabSz="966529">
              <a:spcAft>
                <a:spcPts val="600"/>
              </a:spcAft>
              <a:defRPr/>
            </a:pPr>
            <a:r>
              <a:rPr lang="es-US" sz="1000" b="1" dirty="0">
                <a:solidFill>
                  <a:prstClr val="black"/>
                </a:solidFill>
                <a:cs typeface="Arial"/>
              </a:rPr>
              <a:t>Medicamentos administrados mediante equipos médicos duraderos</a:t>
            </a:r>
            <a:r>
              <a:rPr lang="es-US" sz="1000" dirty="0">
                <a:solidFill>
                  <a:prstClr val="black"/>
                </a:solidFill>
                <a:cs typeface="Arial"/>
              </a:rPr>
              <a:t> </a:t>
            </a:r>
            <a:r>
              <a:rPr lang="es-US" sz="1000" b="1" dirty="0">
                <a:solidFill>
                  <a:prstClr val="black"/>
                </a:solidFill>
                <a:cs typeface="Arial"/>
              </a:rPr>
              <a:t>(DME) cubiertos por la Parte B</a:t>
            </a:r>
            <a:r>
              <a:rPr lang="es-US" sz="1000" dirty="0">
                <a:solidFill>
                  <a:prstClr val="black"/>
                </a:solidFill>
                <a:cs typeface="Arial"/>
              </a:rPr>
              <a:t> en el hogar (por ejemplo, nebulizador o bomba de infusión). Para obtener medicamentos cubiertos por la Parte B, elija un médico y proveedor inscritos en Medicare utilizando el Directorio de Proveedores de Medicare en </a:t>
            </a:r>
            <a:r>
              <a:rPr lang="es-US" sz="1000" dirty="0">
                <a:solidFill>
                  <a:prstClr val="black"/>
                </a:solidFill>
                <a:cs typeface="Arial"/>
                <a:hlinkClick r:id="rId3"/>
              </a:rPr>
              <a:t>Medicare.gov/medical-</a:t>
            </a:r>
            <a:r>
              <a:rPr lang="es-US" sz="1000" dirty="0" err="1">
                <a:solidFill>
                  <a:prstClr val="black"/>
                </a:solidFill>
                <a:cs typeface="Arial"/>
                <a:hlinkClick r:id="rId3"/>
              </a:rPr>
              <a:t>equipment</a:t>
            </a:r>
            <a:r>
              <a:rPr lang="es-US" sz="1000" dirty="0">
                <a:solidFill>
                  <a:prstClr val="black"/>
                </a:solidFill>
                <a:cs typeface="Arial"/>
                <a:hlinkClick r:id="rId3"/>
              </a:rPr>
              <a:t>-</a:t>
            </a:r>
            <a:r>
              <a:rPr lang="es-US" sz="1000" dirty="0" err="1">
                <a:solidFill>
                  <a:prstClr val="black"/>
                </a:solidFill>
                <a:cs typeface="Arial"/>
                <a:hlinkClick r:id="rId3"/>
              </a:rPr>
              <a:t>suppliers</a:t>
            </a:r>
            <a:r>
              <a:rPr lang="es-US" sz="1000" dirty="0">
                <a:solidFill>
                  <a:prstClr val="black"/>
                </a:solidFill>
                <a:cs typeface="Arial"/>
              </a:rPr>
              <a:t> o llamando al 1-800-MEDICARE (1-800-633-4227). Los usuarios de TTY pueden llamar al 1-877-486-2048. </a:t>
            </a:r>
          </a:p>
          <a:p>
            <a:pPr marL="118745" indent="-118745" defTabSz="966529">
              <a:spcAft>
                <a:spcPts val="600"/>
              </a:spcAft>
              <a:defRPr/>
            </a:pPr>
            <a:r>
              <a:rPr lang="es-US" sz="1000" b="1" dirty="0">
                <a:solidFill>
                  <a:prstClr val="black"/>
                </a:solidFill>
                <a:cs typeface="Arial"/>
              </a:rPr>
              <a:t>Tres categorías de medicamentos orales con requisitos especiales de cobertura de la</a:t>
            </a:r>
            <a:r>
              <a:rPr lang="es-US" sz="1000" dirty="0">
                <a:solidFill>
                  <a:prstClr val="black"/>
                </a:solidFill>
                <a:cs typeface="Arial"/>
              </a:rPr>
              <a:t> </a:t>
            </a:r>
            <a:r>
              <a:rPr lang="es-US" sz="1000" b="1" dirty="0">
                <a:solidFill>
                  <a:prstClr val="black"/>
                </a:solidFill>
                <a:cs typeface="Arial"/>
              </a:rPr>
              <a:t>Parte B:</a:t>
            </a:r>
            <a:r>
              <a:rPr lang="es-US" sz="1000" dirty="0">
                <a:solidFill>
                  <a:prstClr val="black"/>
                </a:solidFill>
                <a:cs typeface="Arial"/>
              </a:rPr>
              <a:t> ciertos medicamentos orales contra el cáncer, antieméticos orales (para tratar las náuseas) e inmunosupresores después de un trasplante de órganos (en ciertas circunstancias). </a:t>
            </a:r>
          </a:p>
          <a:p>
            <a:pPr marL="118872" indent="-118872" defTabSz="966529">
              <a:spcAft>
                <a:spcPts val="600"/>
              </a:spcAft>
              <a:defRPr/>
            </a:pPr>
            <a:r>
              <a:rPr lang="es-US" sz="1000" b="1" dirty="0">
                <a:solidFill>
                  <a:prstClr val="black"/>
                </a:solidFill>
                <a:cs typeface="Arial"/>
              </a:rPr>
              <a:t>Algunos</a:t>
            </a:r>
            <a:r>
              <a:rPr lang="es-US" sz="1000" dirty="0">
                <a:solidFill>
                  <a:prstClr val="black"/>
                </a:solidFill>
                <a:cs typeface="Arial"/>
              </a:rPr>
              <a:t> </a:t>
            </a:r>
            <a:r>
              <a:rPr lang="es-US" sz="1000" b="1" dirty="0">
                <a:solidFill>
                  <a:prstClr val="black"/>
                </a:solidFill>
                <a:cs typeface="Arial"/>
              </a:rPr>
              <a:t>antígenos</a:t>
            </a:r>
            <a:r>
              <a:rPr lang="es-US" sz="1000" dirty="0">
                <a:solidFill>
                  <a:prstClr val="black"/>
                </a:solidFill>
                <a:cs typeface="Arial"/>
              </a:rPr>
              <a:t> si el médico los prepara y los administra una persona adecuadamente instruida (que podría ser el paciente mismo) bajo la supervisión adecuada.</a:t>
            </a:r>
          </a:p>
          <a:p>
            <a:pPr marL="118745" indent="-118745" defTabSz="966529">
              <a:spcAft>
                <a:spcPts val="600"/>
              </a:spcAft>
              <a:defRPr/>
            </a:pPr>
            <a:r>
              <a:rPr lang="es-US" sz="1000" b="1" dirty="0">
                <a:solidFill>
                  <a:prstClr val="black"/>
                </a:solidFill>
                <a:cs typeface="Arial"/>
              </a:rPr>
              <a:t>Factores de coagulación de la sangre</a:t>
            </a:r>
            <a:r>
              <a:rPr lang="es-US" sz="1000" dirty="0">
                <a:solidFill>
                  <a:prstClr val="black"/>
                </a:solidFill>
                <a:cs typeface="Arial"/>
              </a:rPr>
              <a:t> que las personas con hemofilia se inyectan.</a:t>
            </a:r>
          </a:p>
          <a:p>
            <a:pPr marL="118745" indent="-118745" defTabSz="966529">
              <a:spcAft>
                <a:spcPts val="600"/>
              </a:spcAft>
              <a:defRPr/>
            </a:pPr>
            <a:r>
              <a:rPr lang="es-US" sz="1000" b="1" dirty="0">
                <a:solidFill>
                  <a:prstClr val="black"/>
                </a:solidFill>
                <a:cs typeface="Arial"/>
              </a:rPr>
              <a:t>Una cantidad limitada de otros tipos de medicamentos para pacientes ambulatorios. </a:t>
            </a:r>
            <a:r>
              <a:rPr lang="es-US" sz="1000" dirty="0">
                <a:solidFill>
                  <a:prstClr val="black"/>
                </a:solidFill>
                <a:cs typeface="Arial"/>
              </a:rPr>
              <a:t>Pueden existir diferencias regionales en las políticas de cobertura de la Parte B en casos en los que no existe una decisión de cobertura a nivel nacional. </a:t>
            </a:r>
          </a:p>
          <a:p>
            <a:pPr marL="118745" marR="0" lvl="0" indent="-118745" algn="l" defTabSz="966529"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000" b="0" i="0" dirty="0">
                <a:effectLst/>
              </a:rPr>
              <a:t>Además, Medicare cubrirá los gastos de la enfermera o auxiliar de atención médica a domicilio que le administre la inyección si su familia y/o cuidadores no pueden o no quieren administrarle el medicamento mediante inyección.</a:t>
            </a:r>
          </a:p>
          <a:p>
            <a:pPr marL="0" indent="0" defTabSz="966529">
              <a:spcAft>
                <a:spcPts val="600"/>
              </a:spcAft>
              <a:buNone/>
              <a:defRPr/>
            </a:pPr>
            <a:endParaRPr lang="en-US" sz="1000" dirty="0">
              <a:solidFill>
                <a:prstClr val="black"/>
              </a:solidFill>
              <a:cs typeface="Arial" panose="020B0604020202020204" pitchFamily="34" charset="0"/>
            </a:endParaRPr>
          </a:p>
          <a:p>
            <a:pPr marL="0" indent="0" defTabSz="966529">
              <a:spcAft>
                <a:spcPts val="600"/>
              </a:spcAft>
              <a:buNone/>
              <a:defRPr/>
            </a:pPr>
            <a:r>
              <a:rPr lang="es-US" sz="1000" b="1" dirty="0">
                <a:solidFill>
                  <a:prstClr val="black"/>
                </a:solidFill>
                <a:cs typeface="Arial"/>
              </a:rPr>
              <a:t>NOTA</a:t>
            </a:r>
            <a:r>
              <a:rPr lang="es-US" sz="1000" dirty="0">
                <a:solidFill>
                  <a:prstClr val="black"/>
                </a:solidFill>
                <a:cs typeface="Arial"/>
              </a:rPr>
              <a:t>: Si desea obtener más detalles sobre la cobertura de medicamentos con requisitos de cobertura especial, visite el Capítulo 17 del Manual de Procesamiento de Reclamaciones de Medicare: Medicamentos y Productos Biológicos, en </a:t>
            </a:r>
            <a:r>
              <a:rPr lang="es-US" sz="1000" dirty="0">
                <a:solidFill>
                  <a:prstClr val="black"/>
                </a:solidFill>
                <a:cs typeface="Arial"/>
                <a:hlinkClick r:id="rId4"/>
              </a:rPr>
              <a:t>CMS.gov/</a:t>
            </a:r>
            <a:r>
              <a:rPr lang="es-US" sz="1000" dirty="0" err="1">
                <a:solidFill>
                  <a:prstClr val="black"/>
                </a:solidFill>
                <a:cs typeface="Arial"/>
                <a:hlinkClick r:id="rId4"/>
              </a:rPr>
              <a:t>Regulations</a:t>
            </a:r>
            <a:r>
              <a:rPr lang="es-US" sz="1000" dirty="0">
                <a:solidFill>
                  <a:prstClr val="black"/>
                </a:solidFill>
                <a:cs typeface="Arial"/>
                <a:hlinkClick r:id="rId4"/>
              </a:rPr>
              <a:t>-and-</a:t>
            </a:r>
            <a:r>
              <a:rPr lang="es-US" sz="1000" dirty="0" err="1">
                <a:solidFill>
                  <a:prstClr val="black"/>
                </a:solidFill>
                <a:cs typeface="Arial"/>
                <a:hlinkClick r:id="rId4"/>
              </a:rPr>
              <a:t>Guidance</a:t>
            </a:r>
            <a:r>
              <a:rPr lang="es-US" sz="1000" dirty="0">
                <a:solidFill>
                  <a:prstClr val="black"/>
                </a:solidFill>
                <a:cs typeface="Arial"/>
                <a:hlinkClick r:id="rId4"/>
              </a:rPr>
              <a:t>/</a:t>
            </a:r>
            <a:r>
              <a:rPr lang="es-US" sz="1000" dirty="0" err="1">
                <a:solidFill>
                  <a:prstClr val="black"/>
                </a:solidFill>
                <a:cs typeface="Arial"/>
                <a:hlinkClick r:id="rId4"/>
              </a:rPr>
              <a:t>Guidance</a:t>
            </a:r>
            <a:r>
              <a:rPr lang="es-US" sz="1000" dirty="0">
                <a:solidFill>
                  <a:prstClr val="black"/>
                </a:solidFill>
                <a:cs typeface="Arial"/>
                <a:hlinkClick r:id="rId4"/>
              </a:rPr>
              <a:t>/</a:t>
            </a:r>
            <a:r>
              <a:rPr lang="es-US" sz="1000" dirty="0" err="1">
                <a:solidFill>
                  <a:prstClr val="black"/>
                </a:solidFill>
                <a:cs typeface="Arial"/>
                <a:hlinkClick r:id="rId4"/>
              </a:rPr>
              <a:t>Manuals</a:t>
            </a:r>
            <a:r>
              <a:rPr lang="es-US" sz="1000" dirty="0">
                <a:solidFill>
                  <a:prstClr val="black"/>
                </a:solidFill>
                <a:cs typeface="Arial"/>
                <a:hlinkClick r:id="rId4"/>
              </a:rPr>
              <a:t>/</a:t>
            </a:r>
            <a:r>
              <a:rPr lang="es-US" sz="1000" dirty="0" err="1">
                <a:solidFill>
                  <a:prstClr val="black"/>
                </a:solidFill>
                <a:cs typeface="Arial"/>
                <a:hlinkClick r:id="rId4"/>
              </a:rPr>
              <a:t>downloads</a:t>
            </a:r>
            <a:r>
              <a:rPr lang="es-US" sz="1000" dirty="0">
                <a:solidFill>
                  <a:prstClr val="black"/>
                </a:solidFill>
                <a:cs typeface="Arial"/>
                <a:hlinkClick r:id="rId4"/>
              </a:rPr>
              <a:t>/clm104c17.pdf</a:t>
            </a:r>
            <a:r>
              <a:rPr lang="es-US" sz="1000" dirty="0">
                <a:solidFill>
                  <a:prstClr val="black"/>
                </a:solidFill>
                <a:cs typeface="Arial"/>
              </a:rPr>
              <a:t>.</a:t>
            </a:r>
          </a:p>
          <a:p>
            <a:pPr marL="0" indent="0">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1182062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10</a:t>
            </a:r>
          </a:p>
          <a:p>
            <a:pPr marL="0" lvl="0" indent="0" defTabSz="685800">
              <a:spcBef>
                <a:spcPts val="0"/>
              </a:spcBef>
              <a:spcAft>
                <a:spcPts val="600"/>
              </a:spcAft>
              <a:buNone/>
            </a:pPr>
            <a:r>
              <a:rPr lang="es-US" b="1" dirty="0">
                <a:solidFill>
                  <a:prstClr val="black"/>
                </a:solidFill>
                <a:cs typeface="Arial"/>
              </a:rPr>
              <a:t>Iván tiene cobertura médica y de medicamentos por su empresa, pero se inscribe en la Parte A sin prima durante su Período de Inscripción Inicial. ¿Debe obtener la cobertura de medicamentos de Medicare?</a:t>
            </a:r>
          </a:p>
          <a:p>
            <a:pPr marL="228600" lvl="1" indent="-228600">
              <a:spcBef>
                <a:spcPts val="0"/>
              </a:spcBef>
              <a:spcAft>
                <a:spcPts val="600"/>
              </a:spcAft>
              <a:buAutoNum type="alphaLcPeriod"/>
            </a:pPr>
            <a:r>
              <a:rPr lang="es-US" dirty="0">
                <a:solidFill>
                  <a:prstClr val="black"/>
                </a:solidFill>
                <a:cs typeface="Arial"/>
              </a:rPr>
              <a:t>Sí, porque si no lo hace pagará una multa por inscripción tardía.</a:t>
            </a:r>
          </a:p>
          <a:p>
            <a:pPr marL="228600" lvl="1" indent="-228600">
              <a:spcBef>
                <a:spcPts val="0"/>
              </a:spcBef>
              <a:spcAft>
                <a:spcPts val="600"/>
              </a:spcAft>
              <a:buAutoNum type="alphaLcPeriod"/>
            </a:pPr>
            <a:r>
              <a:rPr lang="es-US" dirty="0">
                <a:solidFill>
                  <a:prstClr val="black"/>
                </a:solidFill>
                <a:cs typeface="Arial"/>
              </a:rPr>
              <a:t>No, no la necesita porque tiene cobertura a través de su empresa.</a:t>
            </a:r>
          </a:p>
          <a:p>
            <a:pPr marL="228600" lvl="1" indent="-228600">
              <a:spcBef>
                <a:spcPts val="0"/>
              </a:spcBef>
              <a:spcAft>
                <a:spcPts val="600"/>
              </a:spcAft>
              <a:buAutoNum type="alphaLcPeriod"/>
            </a:pPr>
            <a:r>
              <a:rPr lang="es-US" dirty="0">
                <a:solidFill>
                  <a:prstClr val="black"/>
                </a:solidFill>
                <a:cs typeface="Arial"/>
              </a:rPr>
              <a:t>Depende de si la cobertura de su empresa se considera acreditable.</a:t>
            </a:r>
          </a:p>
          <a:p>
            <a:pPr marL="228600" lvl="1" indent="-228600">
              <a:spcBef>
                <a:spcPts val="0"/>
              </a:spcBef>
              <a:spcAft>
                <a:spcPts val="600"/>
              </a:spcAft>
              <a:buAutoNum type="alphaLcPeriod"/>
            </a:pPr>
            <a:r>
              <a:rPr lang="es-US" dirty="0">
                <a:solidFill>
                  <a:prstClr val="black"/>
                </a:solidFill>
                <a:cs typeface="Arial"/>
              </a:rPr>
              <a:t>Ninguna de las opciones anteriores</a:t>
            </a:r>
          </a:p>
          <a:p>
            <a:pPr marL="457200" lvl="0" indent="-457200" defTabSz="685800">
              <a:spcBef>
                <a:spcPts val="0"/>
              </a:spcBef>
              <a:spcAft>
                <a:spcPts val="600"/>
              </a:spcAft>
              <a:buNone/>
            </a:pPr>
            <a:r>
              <a:rPr lang="es-US" b="1" dirty="0">
                <a:solidFill>
                  <a:prstClr val="black"/>
                </a:solidFill>
                <a:cs typeface="Arial"/>
              </a:rPr>
              <a:t>Respuesta: c. Depende de si la cobertura de su empresa se considera acreditable.</a:t>
            </a:r>
          </a:p>
          <a:p>
            <a:pPr marL="0" lvl="0" indent="0" defTabSz="685800">
              <a:spcBef>
                <a:spcPts val="0"/>
              </a:spcBef>
              <a:spcAft>
                <a:spcPts val="600"/>
              </a:spcAft>
              <a:buNone/>
            </a:pPr>
            <a:r>
              <a:rPr lang="es-US" b="0" dirty="0">
                <a:solidFill>
                  <a:prstClr val="black"/>
                </a:solidFill>
                <a:cs typeface="Arial"/>
              </a:rPr>
              <a:t>Si elige no obtener la cobertura de medicamentos de Medicare en su primera oportunidad</a:t>
            </a:r>
            <a:r>
              <a:rPr lang="es-US" dirty="0">
                <a:solidFill>
                  <a:prstClr val="black"/>
                </a:solidFill>
                <a:cs typeface="Arial"/>
              </a:rPr>
              <a:t> y no tiene otra cobertura de medicamentos acreditable, es posible que deba pagar una multa por inscripción tardía además de la prima mensual regular si se inscribe después. Si tenía otra cobertura de medicamentos acreditable o si califica para recibir Ayuda Adicional cuando se inscribió en un plan de Medicare, no tendrá que pagar una multa por inscripción tardía. </a:t>
            </a:r>
          </a:p>
          <a:p>
            <a:pPr marL="0" lvl="0" indent="0" defTabSz="685800">
              <a:spcBef>
                <a:spcPts val="0"/>
              </a:spcBef>
              <a:spcAft>
                <a:spcPts val="600"/>
              </a:spcAft>
              <a:buNone/>
            </a:pPr>
            <a:r>
              <a:rPr lang="es-US" b="0" dirty="0">
                <a:solidFill>
                  <a:prstClr val="black"/>
                </a:solidFill>
                <a:cs typeface="Arial"/>
              </a:rPr>
              <a:t>Cuando se inscribe en un plan de Medicare,</a:t>
            </a:r>
            <a:r>
              <a:rPr lang="es-US" dirty="0">
                <a:solidFill>
                  <a:prstClr val="black"/>
                </a:solidFill>
                <a:cs typeface="Arial"/>
              </a:rPr>
              <a:t> el plan revisa su historial de cobertura para comprobar si ha tenido una interrupción en la cobertura acreditable de 63 días o más seguidos después de ser elegible por primera vez para la Parte D. Si es así, el plan le enviará un aviso solicitándole información sobre su cobertura de medicamentos anterior. Es importante que complete el formulario y lo devuelva antes de la fecha solicitada.</a:t>
            </a:r>
          </a:p>
          <a:p>
            <a:pPr marL="0" indent="0">
              <a:spcAft>
                <a:spcPts val="600"/>
              </a:spcAft>
              <a:buNone/>
            </a:pPr>
            <a:endParaRPr lang="en-US" dirty="0"/>
          </a:p>
        </p:txBody>
      </p:sp>
    </p:spTree>
    <p:extLst>
      <p:ext uri="{BB962C8B-B14F-4D97-AF65-F5344CB8AC3E}">
        <p14:creationId xmlns:p14="http://schemas.microsoft.com/office/powerpoint/2010/main" val="3717920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5 presenta información sobre la Ayuda Adicional (a veces denominada Subsidio por bajos ingresos o LIS) con la cobertura de medicamentos de Medicare (Parte D).</a:t>
            </a:r>
            <a:r>
              <a:rPr lang="es-US" baseline="0">
                <a:solidFill>
                  <a:prstClr val="black"/>
                </a:solidFill>
                <a:cs typeface="Arial" panose="020B0604020202020204" pitchFamily="34" charset="0"/>
              </a:rPr>
              <a:t> Explica:</a:t>
            </a:r>
          </a:p>
          <a:p>
            <a:pPr marL="119114" indent="-119114" defTabSz="966529">
              <a:spcAft>
                <a:spcPts val="600"/>
              </a:spcAft>
              <a:defRPr/>
            </a:pPr>
            <a:r>
              <a:rPr lang="es-US">
                <a:solidFill>
                  <a:prstClr val="black"/>
                </a:solidFill>
                <a:cs typeface="Arial" panose="020B0604020202020204" pitchFamily="34" charset="0"/>
              </a:rPr>
              <a:t>¿Qué es la Ayuda Adicional?</a:t>
            </a:r>
          </a:p>
          <a:p>
            <a:pPr marL="119114" indent="-119114" defTabSz="966529">
              <a:spcAft>
                <a:spcPts val="600"/>
              </a:spcAft>
              <a:defRPr/>
            </a:pPr>
            <a:r>
              <a:rPr lang="es-US">
                <a:solidFill>
                  <a:prstClr val="black"/>
                </a:solidFill>
                <a:cs typeface="Arial" panose="020B0604020202020204" pitchFamily="34" charset="0"/>
              </a:rPr>
              <a:t>Cómo calificar (límites de ingreso y recursos)</a:t>
            </a:r>
          </a:p>
          <a:p>
            <a:pPr marL="119114" indent="-119114" defTabSz="966529">
              <a:spcAft>
                <a:spcPts val="600"/>
              </a:spcAft>
              <a:defRPr/>
            </a:pPr>
            <a:r>
              <a:rPr lang="es-US">
                <a:solidFill>
                  <a:prstClr val="black"/>
                </a:solidFill>
                <a:cs typeface="Arial" panose="020B0604020202020204" pitchFamily="34" charset="0"/>
              </a:rPr>
              <a:t>Inscripción</a:t>
            </a:r>
          </a:p>
          <a:p>
            <a:pPr marL="119114" indent="-119114" defTabSz="966529">
              <a:spcAft>
                <a:spcPts val="600"/>
              </a:spcAft>
              <a:defRPr/>
            </a:pPr>
            <a:r>
              <a:rPr lang="es-US">
                <a:solidFill>
                  <a:prstClr val="black"/>
                </a:solidFill>
                <a:cs typeface="Arial" panose="020B0604020202020204" pitchFamily="34" charset="0"/>
              </a:rPr>
              <a:t>Continuidad de la elegibilidad</a:t>
            </a:r>
          </a:p>
          <a:p>
            <a:pPr>
              <a:spcAft>
                <a:spcPts val="600"/>
              </a:spcAft>
            </a:pPr>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finalizar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 Ayuda Adicional y los costos de medicamentos que cubre  </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cómo se puede calificar para recibir Ayuda Adicional</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la inscripción automática y facilitada en la Ayuda Adicional</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cómo el Seguro Social determina la elegibilidad continua para recibir Ayuda Adicional</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3280185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spcAft>
                <a:spcPts val="600"/>
              </a:spcAft>
              <a:buNone/>
              <a:defRPr/>
            </a:pPr>
            <a:r>
              <a:rPr lang="es-US" b="1">
                <a:solidFill>
                  <a:prstClr val="black"/>
                </a:solidFill>
              </a:rPr>
              <a:t>Esta diapositiva tiene animación.</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marL="118745" indent="-118745">
              <a:spcAft>
                <a:spcPts val="600"/>
              </a:spcAft>
            </a:pPr>
            <a:r>
              <a:rPr lang="es-US" b="1">
                <a:solidFill>
                  <a:prstClr val="black"/>
                </a:solidFill>
                <a:cs typeface="Arial" panose="020B0604020202020204" pitchFamily="34" charset="0"/>
              </a:rPr>
              <a:t>Si tiene ingresos y</a:t>
            </a:r>
            <a:r>
              <a:rPr lang="es-US">
                <a:solidFill>
                  <a:prstClr val="black"/>
                </a:solidFill>
                <a:cs typeface="Arial" panose="020B0604020202020204" pitchFamily="34" charset="0"/>
              </a:rPr>
              <a:t> </a:t>
            </a:r>
            <a:r>
              <a:rPr lang="es-US" b="1">
                <a:solidFill>
                  <a:prstClr val="black"/>
                </a:solidFill>
                <a:cs typeface="Arial" panose="020B0604020202020204" pitchFamily="34" charset="0"/>
              </a:rPr>
              <a:t>recursos limitados,</a:t>
            </a:r>
            <a:r>
              <a:rPr lang="es-US">
                <a:solidFill>
                  <a:prstClr val="black"/>
                </a:solidFill>
                <a:cs typeface="Arial" panose="020B0604020202020204" pitchFamily="34" charset="0"/>
              </a:rPr>
              <a:t> es posible que reciba Ayuda Adicional para pagar sus costos de medicamentos de Medicare. Ayuda Adicional también se denomina subsidio por bajos ingresos (LIS). Recibir “Ayuda Adicional” significa que Medicare le ayuda a pagar la prima mensual de su cobertura de medicamentos de Medicare y, en su caso, el deducible anual, coseguro y copagos por lo que tendrá costos compartidos mínimos. </a:t>
            </a:r>
          </a:p>
          <a:p>
            <a:pPr marL="118872" indent="-118872">
              <a:spcAft>
                <a:spcPts val="600"/>
              </a:spcAft>
              <a:buFont typeface="Wingdings" panose="05000000000000000000" pitchFamily="2" charset="2"/>
              <a:buChar char="§"/>
            </a:pPr>
            <a:r>
              <a:rPr lang="es-US" b="1">
                <a:solidFill>
                  <a:prstClr val="black"/>
                </a:solidFill>
                <a:cs typeface="Arial" panose="020B0604020202020204" pitchFamily="34" charset="0"/>
              </a:rPr>
              <a:t>Las personas que reciben Ayuda Adicional</a:t>
            </a:r>
            <a:r>
              <a:rPr lang="es-US">
                <a:solidFill>
                  <a:prstClr val="black"/>
                </a:solidFill>
                <a:cs typeface="Arial" panose="020B0604020202020204" pitchFamily="34" charset="0"/>
              </a:rPr>
              <a:t> no pagan primas ni deducibles, y los copagos son reducidos o inexistentes. </a:t>
            </a:r>
          </a:p>
          <a:p>
            <a:pPr marL="118745" indent="-118745">
              <a:spcAft>
                <a:spcPts val="600"/>
              </a:spcAft>
            </a:pPr>
            <a:r>
              <a:rPr lang="es-US" b="1">
                <a:solidFill>
                  <a:prstClr val="black"/>
                </a:solidFill>
                <a:cs typeface="Arial" panose="020B0604020202020204" pitchFamily="34" charset="0"/>
              </a:rPr>
              <a:t>Si califica para recibir Ayuda Adicional,</a:t>
            </a:r>
            <a:r>
              <a:rPr lang="es-US">
                <a:solidFill>
                  <a:prstClr val="black"/>
                </a:solidFill>
                <a:cs typeface="Arial" panose="020B0604020202020204" pitchFamily="34" charset="0"/>
              </a:rPr>
              <a:t> tendrá un Período de Inscripción Especial (SEP) y podrá cambiar de plan una vez por trimestre natural durante los primeros 9 meses de cada año. El plan nuevo entrará en vigor el primer día del mes siguiente. </a:t>
            </a:r>
          </a:p>
          <a:p>
            <a:pPr marL="0" indent="0">
              <a:spcAft>
                <a:spcPts val="600"/>
              </a:spcAft>
              <a:buNone/>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Los residentes de territorios estadounidenses no son elegibles para recibir Ayuda Adicional. Cada uno de los territorios ayuda a sus propios residentes con los costos de medicamentos de Medicare. Esta ayuda es, por lo general, para los residentes que califican para tener Medicaid y están inscritos en este programa. Esta asistencia no es lo mismo que la Ayuda Adicional. </a:t>
            </a: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757507"/>
            <a:ext cx="6629400" cy="5523653"/>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118745" indent="-118745" defTabSz="966529">
              <a:spcAft>
                <a:spcPts val="600"/>
              </a:spcAft>
              <a:defRPr/>
            </a:pPr>
            <a:r>
              <a:rPr lang="es-US" sz="1100" b="1" dirty="0">
                <a:solidFill>
                  <a:prstClr val="black"/>
                </a:solidFill>
                <a:cs typeface="Arial" panose="020B0604020202020204" pitchFamily="34" charset="0"/>
              </a:rPr>
              <a:t>Usted califica automáticamente para recibir Ayuda Adicional (y no necesita solicitarla) si</a:t>
            </a:r>
            <a:r>
              <a:rPr lang="es-US" sz="1100" dirty="0">
                <a:solidFill>
                  <a:prstClr val="black"/>
                </a:solidFill>
                <a:cs typeface="Arial" panose="020B0604020202020204" pitchFamily="34" charset="0"/>
              </a:rPr>
              <a:t> tiene Medicare y obtiene cobertura completa de Medicaid (estos beneficiarios se conocen en ocasiones como “doble completa”), beneficios de Seguridad de Ingreso Suplementario (SSI) o ayuda de Medicaid para pagar sus primas de Medicare (Programas de Ahorros de Medicare; en ocasiones denominado "parcial doble"). </a:t>
            </a:r>
          </a:p>
          <a:p>
            <a:pPr marL="118745" indent="-118745" defTabSz="966529">
              <a:spcAft>
                <a:spcPts val="600"/>
              </a:spcAft>
              <a:defRPr/>
            </a:pPr>
            <a:r>
              <a:rPr lang="es-US" sz="1100" b="1" dirty="0">
                <a:solidFill>
                  <a:prstClr val="black"/>
                </a:solidFill>
                <a:cs typeface="Arial" panose="020B0604020202020204" pitchFamily="34" charset="0"/>
              </a:rPr>
              <a:t>En 2024, la Ayuda Adicional se amplió a 150% del nivel federal de pobreza (FPL),</a:t>
            </a:r>
            <a:r>
              <a:rPr lang="es-US" sz="1100" dirty="0">
                <a:solidFill>
                  <a:prstClr val="black"/>
                </a:solidFill>
                <a:cs typeface="Arial" panose="020B0604020202020204" pitchFamily="34" charset="0"/>
              </a:rPr>
              <a:t> de modo que si antes solo cumplía los requisitos para recibir el subsidio parcial, ahora es elegible para recibir el beneficio completo. No tiene que hacer nada. Este cambio se produce automáticamente.</a:t>
            </a:r>
          </a:p>
          <a:p>
            <a:pPr marL="118745" indent="-118745" defTabSz="966529">
              <a:spcAft>
                <a:spcPts val="600"/>
              </a:spcAft>
              <a:defRPr/>
            </a:pPr>
            <a:r>
              <a:rPr lang="es-US" sz="1100" b="1" dirty="0">
                <a:solidFill>
                  <a:prstClr val="black"/>
                </a:solidFill>
                <a:cs typeface="Arial" panose="020B0604020202020204" pitchFamily="34" charset="0"/>
              </a:rPr>
              <a:t>Si no cumple con alguna de estas condiciones,</a:t>
            </a:r>
            <a:r>
              <a:rPr lang="es-US" sz="1100" dirty="0">
                <a:solidFill>
                  <a:prstClr val="black"/>
                </a:solidFill>
                <a:cs typeface="Arial" panose="020B0604020202020204" pitchFamily="34" charset="0"/>
              </a:rPr>
              <a:t> es posible que califique para recibir Ayuda Adicional, pero tendrá que iniciar una solicitud para obtenerla. Si cree usted que califica, pero no está seguro, debe iniciar la solicitud de todas maneras. Puede solicitar Ayuda Adicional en cualquier momento y, si se le niega, puede volver a solicitarla si cambian sus circunstancias. La elegibilidad para recibir Ayuda Adicional puede ser determinada por el Seguro Social o por la Oficina Estatal de Asistencia Médica (Medicaid). </a:t>
            </a:r>
          </a:p>
          <a:p>
            <a:pPr marL="0" indent="0" defTabSz="966529">
              <a:spcAft>
                <a:spcPts val="600"/>
              </a:spcAft>
              <a:buNone/>
              <a:defRPr/>
            </a:pPr>
            <a:r>
              <a:rPr lang="es-US" sz="1100" b="1" dirty="0">
                <a:solidFill>
                  <a:prstClr val="black"/>
                </a:solidFill>
                <a:cs typeface="Arial" panose="020B0604020202020204" pitchFamily="34" charset="0"/>
              </a:rPr>
              <a:t>Puede solicitar la Ayuda Adicional de la siguiente manera:</a:t>
            </a:r>
          </a:p>
          <a:p>
            <a:pPr marL="118745" lvl="1" indent="-118745" defTabSz="966529">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Solicitud en línea en </a:t>
            </a:r>
            <a:r>
              <a:rPr lang="es-US" sz="1100" dirty="0">
                <a:solidFill>
                  <a:prstClr val="black"/>
                </a:solidFill>
                <a:cs typeface="Arial" panose="020B0604020202020204" pitchFamily="34" charset="0"/>
                <a:hlinkClick r:id="rId3"/>
              </a:rPr>
              <a:t>SSA.gov/</a:t>
            </a:r>
            <a:r>
              <a:rPr lang="es-US" sz="1100" dirty="0" err="1">
                <a:solidFill>
                  <a:prstClr val="black"/>
                </a:solidFill>
                <a:cs typeface="Arial" panose="020B0604020202020204" pitchFamily="34" charset="0"/>
                <a:hlinkClick r:id="rId3"/>
              </a:rPr>
              <a:t>benefits</a:t>
            </a:r>
            <a:r>
              <a:rPr lang="es-US" sz="1100" dirty="0">
                <a:solidFill>
                  <a:prstClr val="black"/>
                </a:solidFill>
                <a:cs typeface="Arial" panose="020B0604020202020204" pitchFamily="34" charset="0"/>
                <a:hlinkClick r:id="rId3"/>
              </a:rPr>
              <a:t>/medicare/prescriptionhelp.html</a:t>
            </a:r>
            <a:r>
              <a:rPr lang="es-US" sz="1100" dirty="0">
                <a:solidFill>
                  <a:prstClr val="black"/>
                </a:solidFill>
                <a:cs typeface="Arial" panose="020B0604020202020204" pitchFamily="34" charset="0"/>
              </a:rPr>
              <a:t>.</a:t>
            </a:r>
          </a:p>
          <a:p>
            <a:pPr marL="118745" lvl="1" indent="-118745" defTabSz="966529">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Llame al Seguro Social al 1-800-772-1213 (TTY: 1-800-325-0778) y pida la </a:t>
            </a:r>
            <a:r>
              <a:rPr lang="es-US" sz="1100" dirty="0"/>
              <a:t>“Solicitud de Ayuda para pagar los costos del plan de medicamentos recetados de Medicare” (SSA-1020).</a:t>
            </a:r>
          </a:p>
          <a:p>
            <a:pPr marL="118745" lvl="1" indent="-118745" defTabSz="966529">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Solicitud a través de su oficina estatal de Asistencia Médica (Medicaid).</a:t>
            </a:r>
          </a:p>
          <a:p>
            <a:pPr marL="118745" indent="-118745" defTabSz="966529">
              <a:spcAft>
                <a:spcPts val="600"/>
              </a:spcAft>
              <a:defRPr/>
            </a:pPr>
            <a:r>
              <a:rPr lang="es-US" sz="1100" dirty="0">
                <a:solidFill>
                  <a:prstClr val="black"/>
                </a:solidFill>
                <a:cs typeface="Arial" panose="020B0604020202020204" pitchFamily="34" charset="0"/>
              </a:rPr>
              <a:t>Trabajar con una organización local, como un Programa Estatal de Asistencia sobre Seguros de Salud (SHIP). </a:t>
            </a:r>
          </a:p>
          <a:p>
            <a:pPr marL="118872" indent="-118872" defTabSz="966529">
              <a:spcAft>
                <a:spcPts val="600"/>
              </a:spcAft>
              <a:defRPr/>
            </a:pPr>
            <a:r>
              <a:rPr lang="es-US" sz="1100" dirty="0">
                <a:solidFill>
                  <a:prstClr val="black"/>
                </a:solidFill>
                <a:cs typeface="Arial" panose="020B0604020202020204" pitchFamily="34" charset="0"/>
              </a:rPr>
              <a:t>Puede presentar la solicitud usted mismo, o alguien con autoridad para actuar en su nombre (como un poder notarial), o puede pedir a otra persona que le ayude a presentar la solicitud.</a:t>
            </a:r>
          </a:p>
          <a:p>
            <a:pPr marL="0" indent="0" defTabSz="966529">
              <a:spcAft>
                <a:spcPts val="600"/>
              </a:spcAft>
              <a:buNone/>
              <a:defRPr/>
            </a:pPr>
            <a:r>
              <a:rPr lang="es-US" sz="1100" dirty="0">
                <a:solidFill>
                  <a:prstClr val="black"/>
                </a:solidFill>
                <a:cs typeface="Arial" panose="020B0604020202020204" pitchFamily="34" charset="0"/>
              </a:rPr>
              <a:t>Si solicita Ayuda Adicional, el Seguro Social también transmitirá los datos de su solicitud a la oficina de Asistencia Médica Estatal (Medicaid) para iniciar una solicitud para un Programa de Ahorros de Medicare, que puede ayudarlo a pagar sus primas de Medicare. </a:t>
            </a:r>
          </a:p>
        </p:txBody>
      </p:sp>
    </p:spTree>
    <p:extLst>
      <p:ext uri="{BB962C8B-B14F-4D97-AF65-F5344CB8AC3E}">
        <p14:creationId xmlns:p14="http://schemas.microsoft.com/office/powerpoint/2010/main" val="140686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41288"/>
            <a:ext cx="5762625" cy="3241675"/>
          </a:xfrm>
        </p:spPr>
      </p:sp>
      <p:sp>
        <p:nvSpPr>
          <p:cNvPr id="3" name="Notes Placeholder 2"/>
          <p:cNvSpPr>
            <a:spLocks noGrp="1"/>
          </p:cNvSpPr>
          <p:nvPr>
            <p:ph type="body" idx="1"/>
          </p:nvPr>
        </p:nvSpPr>
        <p:spPr>
          <a:xfrm>
            <a:off x="171449" y="3382963"/>
            <a:ext cx="7019925" cy="6083254"/>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950" b="1" i="0" u="none" strike="noStrike" dirty="0">
                <a:solidFill>
                  <a:srgbClr val="000000"/>
                </a:solidFill>
                <a:effectLst/>
                <a:cs typeface="Arial" panose="020B0604020202020204" pitchFamily="34" charset="0"/>
              </a:rPr>
              <a:t>Notas del presentador</a:t>
            </a:r>
            <a:r>
              <a:rPr lang="es-US" sz="950" b="0" i="0" dirty="0">
                <a:solidFill>
                  <a:srgbClr val="444444"/>
                </a:solidFill>
                <a:effectLst/>
                <a:cs typeface="Arial" panose="020B0604020202020204" pitchFamily="34" charset="0"/>
              </a:rPr>
              <a:t>​</a:t>
            </a:r>
          </a:p>
          <a:p>
            <a:pPr marL="0" indent="0" defTabSz="966529">
              <a:spcAft>
                <a:spcPts val="600"/>
              </a:spcAft>
              <a:buNone/>
              <a:defRPr/>
            </a:pPr>
            <a:r>
              <a:rPr lang="es-US" sz="950" dirty="0">
                <a:cs typeface="Arial" panose="020B0604020202020204" pitchFamily="34" charset="0"/>
              </a:rPr>
              <a:t>Puede recibir Ayuda Adicional si tiene Medicare, obtiene ingresos por debajo de 150% del nivel federal de pobreza (FPI) (con base en el tamaño de la familia) y tiene recursos limitados en 2024 como se muestra en la diapositiva. Si está casado y convive con su cónyuge, ambos ingresos y recursos cuentan, incluso si solo uno de los dos solicita la Ayuda adicional. Si está casado y no convive con su cónyuge cuando se postula, solo contarán sus ingresos y recursos propios. Los ingresos se comparan con el FPL para una persona sola o para una persona casada, según corresponda. Si usted o su cónyuge conviven con personas a cargo que dependen de usted(es) para por lo menos la mitad de su sustento, también se tendrá en cuenta. Esto significa que un abuelo que cría a sus nietos puede calificar, pero la misma persona podría no calificar como individuo que vive solo. </a:t>
            </a:r>
          </a:p>
          <a:p>
            <a:pPr marL="0" indent="0" defTabSz="966529">
              <a:spcAft>
                <a:spcPts val="600"/>
              </a:spcAft>
              <a:buNone/>
              <a:defRPr/>
            </a:pPr>
            <a:r>
              <a:rPr lang="es-US" sz="950" b="1" dirty="0">
                <a:cs typeface="Arial" panose="020B0604020202020204" pitchFamily="34" charset="0"/>
              </a:rPr>
              <a:t>Sus recursos incluyen el dinero en efectivo y otros recursos que normalmente pueden convertirse en dinero en efectivo en 20 días hábiles. Hay 2 tipos de recursos se utilizan para comprobar si es elegible para recibir Ayuda Adicional:</a:t>
            </a:r>
          </a:p>
          <a:p>
            <a:pPr marL="118745" indent="-118745" defTabSz="966529">
              <a:spcAft>
                <a:spcPts val="600"/>
              </a:spcAft>
              <a:defRPr/>
            </a:pPr>
            <a:r>
              <a:rPr lang="es-US" sz="950" dirty="0">
                <a:cs typeface="Arial" panose="020B0604020202020204" pitchFamily="34" charset="0"/>
              </a:rPr>
              <a:t>Recursos líquidos (como dinero en efectivo en casa o en cualquier otro lugar), cuentas bancarias (corriente, de ahorro y certificados de depósito), acciones, bonos, fondos de inversión, cuentas individuales de jubilación u otras inversiones similares), y </a:t>
            </a:r>
          </a:p>
          <a:p>
            <a:pPr marL="118745" indent="-118745" defTabSz="966529">
              <a:spcAft>
                <a:spcPts val="600"/>
              </a:spcAft>
              <a:defRPr/>
            </a:pPr>
            <a:r>
              <a:rPr lang="es-US" sz="950" dirty="0">
                <a:cs typeface="Arial" panose="020B0604020202020204" pitchFamily="34" charset="0"/>
              </a:rPr>
              <a:t>Valor de los bienes inmuebles </a:t>
            </a:r>
            <a:r>
              <a:rPr lang="es-US" sz="950" b="1" dirty="0">
                <a:cs typeface="Arial" panose="020B0604020202020204" pitchFamily="34" charset="0"/>
              </a:rPr>
              <a:t>que no sean</a:t>
            </a:r>
            <a:r>
              <a:rPr lang="es-US" sz="950" dirty="0">
                <a:cs typeface="Arial" panose="020B0604020202020204" pitchFamily="34" charset="0"/>
              </a:rPr>
              <a:t> su residencia principal (la casa en la que vive).</a:t>
            </a:r>
          </a:p>
          <a:p>
            <a:pPr marL="0" indent="0" defTabSz="966529">
              <a:spcAft>
                <a:spcPts val="600"/>
              </a:spcAft>
              <a:buNone/>
              <a:defRPr/>
            </a:pPr>
            <a:r>
              <a:rPr lang="es-US" sz="950" b="1" dirty="0">
                <a:cs typeface="Arial" panose="020B0604020202020204" pitchFamily="34" charset="0"/>
              </a:rPr>
              <a:t>Los recursos que </a:t>
            </a:r>
            <a:r>
              <a:rPr lang="es-US" sz="950" b="1" u="sng" dirty="0">
                <a:cs typeface="Arial" panose="020B0604020202020204" pitchFamily="34" charset="0"/>
              </a:rPr>
              <a:t>no</a:t>
            </a:r>
            <a:r>
              <a:rPr lang="es-US" sz="950" b="1" dirty="0">
                <a:cs typeface="Arial" panose="020B0604020202020204" pitchFamily="34" charset="0"/>
              </a:rPr>
              <a:t> se contabilizan para la Ayuda Adicional son:</a:t>
            </a:r>
          </a:p>
          <a:p>
            <a:pPr marL="118745" indent="-118745" defTabSz="966529">
              <a:spcAft>
                <a:spcPts val="600"/>
              </a:spcAft>
              <a:defRPr/>
            </a:pPr>
            <a:r>
              <a:rPr lang="es-US" sz="950" dirty="0">
                <a:cs typeface="Arial" panose="020B0604020202020204" pitchFamily="34" charset="0"/>
              </a:rPr>
              <a:t>Su residencia principal (la casa en la que vive) y el terreno en el que se encuentra </a:t>
            </a:r>
          </a:p>
          <a:p>
            <a:pPr marL="118745" indent="-118745" defTabSz="966529">
              <a:spcAft>
                <a:spcPts val="600"/>
              </a:spcAft>
              <a:defRPr/>
            </a:pPr>
            <a:r>
              <a:rPr lang="es-US" sz="950" dirty="0">
                <a:cs typeface="Arial" panose="020B0604020202020204" pitchFamily="34" charset="0"/>
              </a:rPr>
              <a:t>Sus posesiones personales </a:t>
            </a:r>
          </a:p>
          <a:p>
            <a:pPr marL="118745" indent="-118745" defTabSz="966529">
              <a:spcAft>
                <a:spcPts val="600"/>
              </a:spcAft>
              <a:defRPr/>
            </a:pPr>
            <a:r>
              <a:rPr lang="es-US" sz="950" dirty="0">
                <a:cs typeface="Arial" panose="020B0604020202020204" pitchFamily="34" charset="0"/>
              </a:rPr>
              <a:t>Sus automóviles o vehículos </a:t>
            </a:r>
          </a:p>
          <a:p>
            <a:pPr marL="118745" indent="-118745" defTabSz="966529">
              <a:spcAft>
                <a:spcPts val="600"/>
              </a:spcAft>
              <a:defRPr/>
            </a:pPr>
            <a:r>
              <a:rPr lang="es-US" sz="950" dirty="0">
                <a:cs typeface="Arial" panose="020B0604020202020204" pitchFamily="34" charset="0"/>
              </a:rPr>
              <a:t>Cosas que no se pueden convertir fácilmente en efectivo, como joyas o muebles </a:t>
            </a:r>
          </a:p>
          <a:p>
            <a:pPr marL="118745" indent="-118745" defTabSz="966529">
              <a:spcAft>
                <a:spcPts val="600"/>
              </a:spcAft>
              <a:defRPr/>
            </a:pPr>
            <a:r>
              <a:rPr lang="es-US" sz="950" dirty="0">
                <a:cs typeface="Arial" panose="020B0604020202020204" pitchFamily="34" charset="0"/>
              </a:rPr>
              <a:t>Gastos funerarios (hasta $1,500), parcelas de sepultura e intereses devengados por el dinero que piensa utilizar para gastos funerarios.</a:t>
            </a:r>
          </a:p>
          <a:p>
            <a:pPr marL="118745" indent="-118745" defTabSz="966529">
              <a:spcAft>
                <a:spcPts val="600"/>
              </a:spcAft>
              <a:defRPr/>
            </a:pPr>
            <a:r>
              <a:rPr lang="es-US" sz="950" dirty="0">
                <a:cs typeface="Arial" panose="020B0604020202020204" pitchFamily="34" charset="0"/>
              </a:rPr>
              <a:t>Pólizas de seguro de vida </a:t>
            </a:r>
          </a:p>
          <a:p>
            <a:pPr marL="118745" indent="-118745" defTabSz="966529">
              <a:spcAft>
                <a:spcPts val="600"/>
              </a:spcAft>
              <a:defRPr/>
            </a:pPr>
            <a:r>
              <a:rPr lang="es-US" sz="950" dirty="0">
                <a:cs typeface="Arial" panose="020B0604020202020204" pitchFamily="34" charset="0"/>
              </a:rPr>
              <a:t>Bienes necesarios para la manutención, como viviendas en alquiler o terrenos utilizados para cultivar productos para el consumo doméstico.</a:t>
            </a:r>
          </a:p>
          <a:p>
            <a:pPr marL="0" indent="0" defTabSz="966529">
              <a:spcAft>
                <a:spcPts val="600"/>
              </a:spcAft>
              <a:buNone/>
              <a:defRPr/>
            </a:pPr>
            <a:r>
              <a:rPr lang="es-US" sz="950" b="1" dirty="0">
                <a:latin typeface="Calibri body"/>
                <a:cs typeface="Arial" panose="020B0604020202020204" pitchFamily="34" charset="0"/>
              </a:rPr>
              <a:t>NOTA</a:t>
            </a:r>
            <a:r>
              <a:rPr lang="es-US" sz="950" dirty="0">
                <a:latin typeface="Calibri body"/>
                <a:cs typeface="Arial" panose="020B0604020202020204" pitchFamily="34" charset="0"/>
              </a:rPr>
              <a:t>: Los niveles de ingresos y recursos enumerados son para 2024 y pueden cambiar cada año. Los niveles de ingresos son superiores si usted vive en Alaska o Hawái, si su cónyuge paga por lo menos la mitad de la manutención de familiares dependientes que viven con usted o si usted trabaja. Los límites de recursos actualizados se suelen actualizar cada otoño para el siguiente año calendario. Visite </a:t>
            </a:r>
            <a:r>
              <a:rPr lang="es-US" sz="950" dirty="0">
                <a:effectLst/>
                <a:latin typeface="Calibri body"/>
                <a:cs typeface="Arial" panose="020B0604020202020204" pitchFamily="34" charset="0"/>
                <a:hlinkClick r:id="rId3"/>
              </a:rPr>
              <a:t>CMS.gov/files/</a:t>
            </a:r>
            <a:r>
              <a:rPr lang="es-US" sz="950" dirty="0" err="1">
                <a:effectLst/>
                <a:latin typeface="Calibri body"/>
                <a:cs typeface="Arial" panose="020B0604020202020204" pitchFamily="34" charset="0"/>
                <a:hlinkClick r:id="rId3"/>
              </a:rPr>
              <a:t>document</a:t>
            </a:r>
            <a:r>
              <a:rPr lang="es-US" sz="950" dirty="0">
                <a:effectLst/>
                <a:latin typeface="Calibri body"/>
                <a:cs typeface="Arial" panose="020B0604020202020204" pitchFamily="34" charset="0"/>
                <a:hlinkClick r:id="rId3"/>
              </a:rPr>
              <a:t>/lis-memo.pdf</a:t>
            </a:r>
            <a:r>
              <a:rPr lang="es-US" sz="950" dirty="0">
                <a:effectLst/>
                <a:latin typeface="Calibri body"/>
                <a:cs typeface="Arial" panose="020B0604020202020204" pitchFamily="34" charset="0"/>
              </a:rPr>
              <a:t> </a:t>
            </a:r>
            <a:r>
              <a:rPr lang="es-US" sz="950" dirty="0">
                <a:latin typeface="Calibri body"/>
                <a:cs typeface="Arial" panose="020B0604020202020204" pitchFamily="34" charset="0"/>
              </a:rPr>
              <a:t>para consultar el Memorando de límite de recursos y costos compartidos de 2024. Los límites de ingresos actualizados generalmente se publican cada primavera para el mismo año calendario. </a:t>
            </a:r>
          </a:p>
          <a:p>
            <a:pPr marL="0" indent="0" defTabSz="966529">
              <a:spcAft>
                <a:spcPts val="600"/>
              </a:spcAft>
              <a:buNone/>
              <a:defRPr/>
            </a:pPr>
            <a:r>
              <a:rPr lang="es-US" sz="950" b="1" dirty="0">
                <a:cs typeface="Arial" panose="020B0604020202020204" pitchFamily="34" charset="0"/>
              </a:rPr>
              <a:t>NOTA:</a:t>
            </a:r>
            <a:r>
              <a:rPr lang="es-US" sz="950" dirty="0">
                <a:cs typeface="Arial" panose="020B0604020202020204" pitchFamily="34" charset="0"/>
              </a:rPr>
              <a:t> </a:t>
            </a:r>
            <a:r>
              <a:rPr lang="es-US" sz="950" dirty="0"/>
              <a:t>La sección 11404 de la Ley de Reducción de la Inflación (IRA) modificó la sección 1860D-14 de la Ley para ampliar la elegibilidad para recibir Ayuda Extra completa a las personas con ingresos de hasta 150% del nivel federal de pobreza (FPL) a partir del 1 de enero de 2024. Además, la IRA permite que las personas puedan calificar para el subsidio completo con base en los requisitos de recursos más elevados que se aplican actualmente al grupo del LIS parcial. Véase la norma CMS-4201-F en </a:t>
            </a:r>
            <a:r>
              <a:rPr lang="es-US" sz="950" dirty="0">
                <a:hlinkClick r:id="rId4"/>
              </a:rPr>
              <a:t>Federalregister.gov/</a:t>
            </a:r>
            <a:r>
              <a:rPr lang="es-US" sz="950" dirty="0" err="1">
                <a:hlinkClick r:id="rId4"/>
              </a:rPr>
              <a:t>documents</a:t>
            </a:r>
            <a:r>
              <a:rPr lang="es-US" sz="950" dirty="0">
                <a:hlinkClick r:id="rId4"/>
              </a:rPr>
              <a:t>/2023/04/12/2023-07115/medicare-program-contract-year-2024-policy-and-technical-changes-to-the-medicare-advantage-program</a:t>
            </a:r>
            <a:r>
              <a:rPr lang="es-US" sz="950" dirty="0"/>
              <a:t>.</a:t>
            </a:r>
            <a:endParaRPr lang="en-US" sz="1000" dirty="0">
              <a:cs typeface="Arial" panose="020B0604020202020204" pitchFamily="34" charset="0"/>
            </a:endParaRPr>
          </a:p>
          <a:p>
            <a:pPr marL="0" indent="0">
              <a:spcAft>
                <a:spcPts val="600"/>
              </a:spcAft>
              <a:buNone/>
            </a:pPr>
            <a:endParaRPr lang="en-US" sz="1000" b="1"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b="1">
                <a:solidFill>
                  <a:prstClr val="black"/>
                </a:solidFill>
                <a:cs typeface="Arial"/>
              </a:rPr>
              <a:t>Los montos de copago varían si usted califica para Ayuda Adicional de acuerdo con lo siguiente:</a:t>
            </a:r>
          </a:p>
          <a:p>
            <a:pPr marL="118745" indent="-118745" defTabSz="966529">
              <a:spcAft>
                <a:spcPts val="600"/>
              </a:spcAft>
              <a:defRPr/>
            </a:pPr>
            <a:r>
              <a:rPr lang="es-US">
                <a:solidFill>
                  <a:prstClr val="black"/>
                </a:solidFill>
                <a:cs typeface="Arial"/>
              </a:rPr>
              <a:t>Si usted vive en una institución (por ejemplo, un asilo de ancianos), no tiene que efectuar copagos.</a:t>
            </a:r>
          </a:p>
          <a:p>
            <a:pPr marL="118745" indent="-118745" defTabSz="966529">
              <a:spcAft>
                <a:spcPts val="600"/>
              </a:spcAft>
              <a:defRPr/>
            </a:pPr>
            <a:r>
              <a:rPr lang="es-US">
                <a:solidFill>
                  <a:prstClr val="black"/>
                </a:solidFill>
                <a:cs typeface="Arial"/>
              </a:rPr>
              <a:t>Si recibe servicios basados en el hogar y la comunidad, no tiene que efectuar copagos.</a:t>
            </a:r>
          </a:p>
          <a:p>
            <a:pPr marL="118745" indent="-118745" defTabSz="966529">
              <a:spcAft>
                <a:spcPts val="600"/>
              </a:spcAft>
              <a:defRPr/>
            </a:pPr>
            <a:r>
              <a:rPr lang="es-US">
                <a:solidFill>
                  <a:prstClr val="black"/>
                </a:solidFill>
                <a:cs typeface="Arial"/>
              </a:rPr>
              <a:t>Si su ingreso es de hasta 100% del FPL en 2024, usted paga $1.55 por medicamento genérico (o medicamento de marca tratado como genérico), o $4.60 por medicamentos de marca cubiertos.</a:t>
            </a:r>
          </a:p>
          <a:p>
            <a:pPr marL="118745" indent="-118745" defTabSz="966529">
              <a:spcAft>
                <a:spcPts val="600"/>
              </a:spcAft>
              <a:defRPr/>
            </a:pPr>
            <a:r>
              <a:rPr lang="es-US">
                <a:solidFill>
                  <a:prstClr val="black"/>
                </a:solidFill>
                <a:cs typeface="Arial"/>
              </a:rPr>
              <a:t>Si califica para recibir Ayuda Adicional y sus ingresos superan 100% del FPL en 2024, o es un beneficiario de doble elegibilidad sin beneficio completo:</a:t>
            </a:r>
            <a:br>
              <a:rPr lang="es-US">
                <a:solidFill>
                  <a:prstClr val="black"/>
                </a:solidFill>
                <a:cs typeface="Arial"/>
              </a:rPr>
            </a:br>
            <a:r>
              <a:rPr lang="es-US">
                <a:solidFill>
                  <a:prstClr val="black"/>
                </a:solidFill>
                <a:cs typeface="Arial"/>
              </a:rPr>
              <a:t>- Ha solicitado o es elegible para el Programa de Ahorros de Medicare (solo QMB, solo SLMB o QI); </a:t>
            </a:r>
            <a:br>
              <a:rPr lang="es-US">
                <a:solidFill>
                  <a:prstClr val="black"/>
                </a:solidFill>
                <a:cs typeface="Arial"/>
              </a:rPr>
            </a:br>
            <a:r>
              <a:rPr lang="es-US">
                <a:solidFill>
                  <a:prstClr val="black"/>
                </a:solidFill>
                <a:cs typeface="Arial"/>
              </a:rPr>
              <a:t>- SSI (pero no Medicaid) </a:t>
            </a:r>
            <a:br>
              <a:rPr lang="es-US">
                <a:solidFill>
                  <a:prstClr val="black"/>
                </a:solidFill>
                <a:cs typeface="Arial"/>
              </a:rPr>
            </a:br>
            <a:r>
              <a:rPr lang="es-US">
                <a:solidFill>
                  <a:prstClr val="black"/>
                </a:solidFill>
                <a:cs typeface="Arial"/>
              </a:rPr>
              <a:t>- Ha solicitado y tiene ingresos ≤ 150% del FPL con recursos ≤ $17,220 ($34,360 si está casado),</a:t>
            </a:r>
            <a:br>
              <a:rPr lang="es-US">
                <a:solidFill>
                  <a:prstClr val="black"/>
                </a:solidFill>
                <a:cs typeface="Arial"/>
              </a:rPr>
            </a:br>
            <a:r>
              <a:rPr lang="es-US">
                <a:solidFill>
                  <a:prstClr val="black"/>
                </a:solidFill>
                <a:cs typeface="Arial"/>
              </a:rPr>
              <a:t>usted paga $4.50 por un medicamento genérico (o medicamento de marca tratado como genérico), u $11.20 por medicamentos de marca cubiertos.</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9316013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Bef>
                <a:spcPts val="600"/>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b="1" dirty="0">
                <a:solidFill>
                  <a:prstClr val="black"/>
                </a:solidFill>
                <a:cs typeface="Arial"/>
              </a:rPr>
              <a:t>Si obtiene elegibilidad</a:t>
            </a:r>
            <a:r>
              <a:rPr lang="es-US" dirty="0">
                <a:solidFill>
                  <a:prstClr val="black"/>
                </a:solidFill>
                <a:cs typeface="Arial"/>
              </a:rPr>
              <a:t> para la cobertura completa de Medicaid, un Programa de Ahorros de Medicare o SSI, Medicare le enviará por correo una carta en papel PÚRPURA para informarle que ahora califica automáticamente para recibir Ayuda Adicional. </a:t>
            </a:r>
            <a:r>
              <a:rPr lang="es-US" dirty="0"/>
              <a:t>Para más información y ver una muestra, visite </a:t>
            </a:r>
            <a:r>
              <a:rPr lang="es-US" dirty="0">
                <a:solidFill>
                  <a:prstClr val="black"/>
                </a:solidFill>
                <a:cs typeface="Arial"/>
              </a:rPr>
              <a:t> </a:t>
            </a:r>
            <a:r>
              <a:rPr lang="es-US" dirty="0">
                <a:hlinkClick r:id="rId3"/>
              </a:rPr>
              <a:t>Medicare.gov/</a:t>
            </a:r>
            <a:r>
              <a:rPr lang="es-US" dirty="0" err="1">
                <a:hlinkClick r:id="rId3"/>
              </a:rPr>
              <a:t>basics</a:t>
            </a:r>
            <a:r>
              <a:rPr lang="es-US" dirty="0">
                <a:hlinkClick r:id="rId3"/>
              </a:rPr>
              <a:t>/</a:t>
            </a:r>
            <a:r>
              <a:rPr lang="es-US" dirty="0" err="1">
                <a:hlinkClick r:id="rId3"/>
              </a:rPr>
              <a:t>forms-publications-mailings</a:t>
            </a:r>
            <a:r>
              <a:rPr lang="es-US" dirty="0">
                <a:hlinkClick r:id="rId3"/>
              </a:rPr>
              <a:t>/</a:t>
            </a:r>
            <a:r>
              <a:rPr lang="es-US" dirty="0" err="1">
                <a:hlinkClick r:id="rId3"/>
              </a:rPr>
              <a:t>mailings</a:t>
            </a:r>
            <a:r>
              <a:rPr lang="es-US" dirty="0">
                <a:hlinkClick r:id="rId3"/>
              </a:rPr>
              <a:t>/</a:t>
            </a:r>
            <a:r>
              <a:rPr lang="es-US" dirty="0" err="1">
                <a:hlinkClick r:id="rId3"/>
              </a:rPr>
              <a:t>help-with-costs</a:t>
            </a:r>
            <a:r>
              <a:rPr lang="es-US" dirty="0">
                <a:hlinkClick r:id="rId3"/>
              </a:rPr>
              <a:t>/</a:t>
            </a:r>
            <a:r>
              <a:rPr lang="es-US" dirty="0" err="1">
                <a:hlinkClick r:id="rId3"/>
              </a:rPr>
              <a:t>extra-help-automatically-qualify-automatically-enroll</a:t>
            </a:r>
            <a:r>
              <a:rPr lang="es-US" dirty="0"/>
              <a:t>. </a:t>
            </a:r>
          </a:p>
        </p:txBody>
      </p:sp>
    </p:spTree>
    <p:extLst>
      <p:ext uri="{BB962C8B-B14F-4D97-AF65-F5344CB8AC3E}">
        <p14:creationId xmlns:p14="http://schemas.microsoft.com/office/powerpoint/2010/main" val="31913709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118745" indent="-118745" defTabSz="966529">
              <a:spcAft>
                <a:spcPts val="600"/>
              </a:spcAft>
              <a:defRPr/>
            </a:pPr>
            <a:r>
              <a:rPr lang="es-US" b="1">
                <a:solidFill>
                  <a:prstClr val="black"/>
                </a:solidFill>
                <a:cs typeface="Arial"/>
              </a:rPr>
              <a:t>Los Centros de Servicios de Medicare y Medicaid (CMS) utilizan los datos estatales de Medicaid</a:t>
            </a:r>
            <a:r>
              <a:rPr lang="es-US">
                <a:solidFill>
                  <a:prstClr val="black"/>
                </a:solidFill>
                <a:cs typeface="Arial"/>
              </a:rPr>
              <a:t> para identificar a las personas con Medicare que disfrutan de todos los beneficios de Medicaid.</a:t>
            </a:r>
          </a:p>
          <a:p>
            <a:pPr marL="118745" indent="-118745" defTabSz="966529">
              <a:spcAft>
                <a:spcPts val="600"/>
              </a:spcAft>
              <a:defRPr/>
            </a:pPr>
            <a:r>
              <a:rPr lang="es-US" b="1">
                <a:solidFill>
                  <a:prstClr val="black"/>
                </a:solidFill>
                <a:cs typeface="Arial"/>
              </a:rPr>
              <a:t>Cada mes, CMS identifica y procesa nuevas inscripciones automáticas y facilitadas (ver la siguiente diapositiva).</a:t>
            </a:r>
            <a:r>
              <a:rPr lang="es-US">
                <a:solidFill>
                  <a:prstClr val="black"/>
                </a:solidFill>
                <a:cs typeface="Arial"/>
              </a:rPr>
              <a:t> Los CMS eligen los planes al azar entre los que tienen primas iguales o inferiores al monto del subsidio regional por bajos ingresos para las primas, de modo que usted no pagará la prima si califica para recibir Ayuda Adicional completa. </a:t>
            </a:r>
          </a:p>
          <a:p>
            <a:pPr marL="118745" indent="-118745" defTabSz="966529">
              <a:spcAft>
                <a:spcPts val="600"/>
              </a:spcAft>
              <a:defRPr/>
            </a:pPr>
            <a:r>
              <a:rPr lang="es-US" b="1">
                <a:solidFill>
                  <a:prstClr val="black"/>
                </a:solidFill>
                <a:cs typeface="Arial"/>
              </a:rPr>
              <a:t>Si tiene</a:t>
            </a:r>
            <a:r>
              <a:rPr lang="es-US">
                <a:solidFill>
                  <a:prstClr val="black"/>
                </a:solidFill>
                <a:cs typeface="Arial"/>
              </a:rPr>
              <a:t> </a:t>
            </a:r>
            <a:r>
              <a:rPr lang="es-US" b="1">
                <a:solidFill>
                  <a:prstClr val="black"/>
                </a:solidFill>
                <a:cs typeface="Arial"/>
              </a:rPr>
              <a:t>Medicare y beneficios completos de Medicaid y no elige ni se inscribe en el plan de medicamentos de Medicare por su cuenta,</a:t>
            </a:r>
            <a:r>
              <a:rPr lang="es-US">
                <a:solidFill>
                  <a:prstClr val="black"/>
                </a:solidFill>
                <a:cs typeface="Arial"/>
              </a:rPr>
              <a:t> los CMS lo inscribirán automáticamente en un plan de medicamentos de Medicare que entrará en vigor desde el primer día que tenga Medicare y Medicaid. Recibirá un aviso amarillo de inscripción automática con el nombre del plan que se le ha asignado. </a:t>
            </a:r>
          </a:p>
          <a:p>
            <a:pPr marL="118745" indent="-118745" defTabSz="966529">
              <a:spcAft>
                <a:spcPts val="600"/>
              </a:spcAft>
              <a:defRPr/>
            </a:pPr>
            <a:r>
              <a:rPr lang="es-US" b="1">
                <a:solidFill>
                  <a:prstClr val="black"/>
                </a:solidFill>
                <a:cs typeface="Arial"/>
              </a:rPr>
              <a:t>Otras personas que califican para recibir Ayuda Adicional se inscribirán en un plan de medicamentos de Medicare </a:t>
            </a:r>
          </a:p>
          <a:p>
            <a:pPr marL="118745" lvl="0" indent="-118745" defTabSz="966529">
              <a:spcAft>
                <a:spcPts val="600"/>
              </a:spcAft>
              <a:defRPr/>
            </a:pPr>
            <a:r>
              <a:rPr lang="es-US" b="1">
                <a:solidFill>
                  <a:prstClr val="black"/>
                </a:solidFill>
                <a:cs typeface="Arial"/>
              </a:rPr>
              <a:t>Para más información y ver una muestra,</a:t>
            </a:r>
            <a:r>
              <a:rPr lang="es-US">
                <a:solidFill>
                  <a:prstClr val="black"/>
                </a:solidFill>
                <a:cs typeface="Arial"/>
              </a:rPr>
              <a:t> visite </a:t>
            </a:r>
            <a:r>
              <a:rPr lang="es-US" b="1">
                <a:solidFill>
                  <a:prstClr val="black"/>
                </a:solidFill>
                <a:cs typeface="Arial"/>
              </a:rPr>
              <a:t> </a:t>
            </a:r>
            <a:r>
              <a:rPr lang="es-US">
                <a:solidFill>
                  <a:prstClr val="black"/>
                </a:solidFill>
                <a:cs typeface="Arial"/>
                <a:hlinkClick r:id="rId3"/>
              </a:rPr>
              <a:t>Medicare.gov/basics/forms-publications-mailings/mailings/help-with-costs/extra-help-auto-enrollment-future-coverage</a:t>
            </a:r>
            <a:r>
              <a:rPr lang="es-US">
                <a:solidFill>
                  <a:prstClr val="black"/>
                </a:solidFill>
                <a:cs typeface="Arial"/>
              </a:rPr>
              <a:t>. </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2572592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8745" lvl="0" indent="-118745" defTabSz="966529">
              <a:spcAft>
                <a:spcPts val="600"/>
              </a:spcAft>
              <a:defRPr/>
            </a:pPr>
            <a:r>
              <a:rPr lang="es-US" dirty="0">
                <a:solidFill>
                  <a:prstClr val="black"/>
                </a:solidFill>
                <a:cs typeface="Arial"/>
              </a:rPr>
              <a:t>Este aviso retroactivo de inscripción automática se envía a las personas que automáticamente califican para recibir Ayuda Adicional durante un período retroactivo porque cumplen los requisitos para recibir Medicare y los beneficios completos de Medicaid, o bien porque reciben Seguridad de Ingreso Suplementario (SSI). En el aviso se informa a las personas que Medicare les reembolsará los gastos cubiertos por recetas médicas que hayan pagado durante el periodo retroactivo.</a:t>
            </a:r>
          </a:p>
          <a:p>
            <a:pPr marL="118745" lvl="0" indent="-118745" defTabSz="966529">
              <a:spcAft>
                <a:spcPts val="600"/>
              </a:spcAft>
              <a:defRPr/>
            </a:pPr>
            <a:r>
              <a:rPr lang="es-US" dirty="0">
                <a:solidFill>
                  <a:prstClr val="black"/>
                </a:solidFill>
                <a:cs typeface="Arial"/>
              </a:rPr>
              <a:t>Medicare envía este aviso por correo a las personas que automáticamente califican para recibir Ayuda Adicional con fecha de entrada en vigor retroactiva ya sea porque reúnen los requisitos para recibir Medicare y los beneficios completos de Medicaid, o reciben Seguridad de Ingreso Suplementario (SSI). Este envío por correo se limita a las personas que actualmente reciben beneficios de Medicare a través de Medicare Original. </a:t>
            </a:r>
          </a:p>
          <a:p>
            <a:pPr marL="118745" lvl="0" indent="-118745" defTabSz="966529">
              <a:spcAft>
                <a:spcPts val="600"/>
              </a:spcAft>
              <a:defRPr/>
            </a:pPr>
            <a:r>
              <a:rPr lang="es-US" b="1" dirty="0">
                <a:solidFill>
                  <a:prstClr val="black"/>
                </a:solidFill>
                <a:cs typeface="Arial"/>
              </a:rPr>
              <a:t>Si desea más información y ver una muestra,</a:t>
            </a:r>
            <a:r>
              <a:rPr lang="es-US" dirty="0">
                <a:solidFill>
                  <a:prstClr val="black"/>
                </a:solidFill>
                <a:cs typeface="Arial"/>
              </a:rPr>
              <a:t> visite </a:t>
            </a:r>
            <a:r>
              <a:rPr lang="es-US" dirty="0">
                <a:solidFill>
                  <a:prstClr val="black"/>
                </a:solidFill>
                <a:cs typeface="Arial"/>
                <a:hlinkClick r:id="rId3"/>
              </a:rPr>
              <a:t>Medicare.gov/</a:t>
            </a:r>
            <a:r>
              <a:rPr lang="es-US" dirty="0" err="1">
                <a:solidFill>
                  <a:prstClr val="black"/>
                </a:solidFill>
                <a:cs typeface="Arial"/>
                <a:hlinkClick r:id="rId3"/>
              </a:rPr>
              <a:t>basics</a:t>
            </a:r>
            <a:r>
              <a:rPr lang="es-US" dirty="0">
                <a:solidFill>
                  <a:prstClr val="black"/>
                </a:solidFill>
                <a:cs typeface="Arial"/>
                <a:hlinkClick r:id="rId3"/>
              </a:rPr>
              <a:t>/</a:t>
            </a:r>
            <a:r>
              <a:rPr lang="es-US" dirty="0" err="1">
                <a:solidFill>
                  <a:prstClr val="black"/>
                </a:solidFill>
                <a:cs typeface="Arial"/>
                <a:hlinkClick r:id="rId3"/>
              </a:rPr>
              <a:t>forms-publications-mailings</a:t>
            </a:r>
            <a:r>
              <a:rPr lang="es-US" dirty="0">
                <a:solidFill>
                  <a:prstClr val="black"/>
                </a:solidFill>
                <a:cs typeface="Arial"/>
                <a:hlinkClick r:id="rId3"/>
              </a:rPr>
              <a:t>/</a:t>
            </a:r>
            <a:r>
              <a:rPr lang="es-US" dirty="0" err="1">
                <a:solidFill>
                  <a:prstClr val="black"/>
                </a:solidFill>
                <a:cs typeface="Arial"/>
                <a:hlinkClick r:id="rId3"/>
              </a:rPr>
              <a:t>mailings</a:t>
            </a:r>
            <a:r>
              <a:rPr lang="es-US" dirty="0">
                <a:solidFill>
                  <a:prstClr val="black"/>
                </a:solidFill>
                <a:cs typeface="Arial"/>
                <a:hlinkClick r:id="rId3"/>
              </a:rPr>
              <a:t>/</a:t>
            </a:r>
            <a:r>
              <a:rPr lang="es-US" dirty="0" err="1">
                <a:solidFill>
                  <a:prstClr val="black"/>
                </a:solidFill>
                <a:cs typeface="Arial"/>
                <a:hlinkClick r:id="rId3"/>
              </a:rPr>
              <a:t>help-with-costs</a:t>
            </a:r>
            <a:r>
              <a:rPr lang="es-US" dirty="0">
                <a:solidFill>
                  <a:prstClr val="black"/>
                </a:solidFill>
                <a:cs typeface="Arial"/>
                <a:hlinkClick r:id="rId3"/>
              </a:rPr>
              <a:t>/</a:t>
            </a:r>
            <a:r>
              <a:rPr lang="es-US" dirty="0" err="1">
                <a:solidFill>
                  <a:prstClr val="black"/>
                </a:solidFill>
                <a:cs typeface="Arial"/>
                <a:hlinkClick r:id="rId3"/>
              </a:rPr>
              <a:t>extra-help-auto-enrollment-retroactive</a:t>
            </a:r>
            <a:r>
              <a:rPr lang="es-US" dirty="0">
                <a:solidFill>
                  <a:prstClr val="black"/>
                </a:solidFill>
                <a:cs typeface="Arial"/>
              </a:rPr>
              <a:t> y </a:t>
            </a:r>
            <a:r>
              <a:rPr lang="es-US" dirty="0">
                <a:solidFill>
                  <a:prstClr val="black"/>
                </a:solidFill>
                <a:cs typeface="Arial"/>
                <a:hlinkClick r:id="rId4"/>
              </a:rPr>
              <a:t>CMS.gov/files/</a:t>
            </a:r>
            <a:r>
              <a:rPr lang="es-US" dirty="0" err="1">
                <a:solidFill>
                  <a:prstClr val="black"/>
                </a:solidFill>
                <a:cs typeface="Arial"/>
                <a:hlinkClick r:id="rId4"/>
              </a:rPr>
              <a:t>document</a:t>
            </a:r>
            <a:r>
              <a:rPr lang="es-US" dirty="0">
                <a:solidFill>
                  <a:prstClr val="black"/>
                </a:solidFill>
                <a:cs typeface="Arial"/>
                <a:hlinkClick r:id="rId4"/>
              </a:rPr>
              <a:t>/</a:t>
            </a:r>
            <a:r>
              <a:rPr lang="es-US" dirty="0" err="1">
                <a:solidFill>
                  <a:prstClr val="black"/>
                </a:solidFill>
                <a:cs typeface="Arial"/>
                <a:hlinkClick r:id="rId4"/>
              </a:rPr>
              <a:t>auto-enrollment-retroactive-reimbursement-notice.pdf</a:t>
            </a:r>
            <a:r>
              <a:rPr lang="es-US" dirty="0">
                <a:solidFill>
                  <a:prstClr val="black"/>
                </a:solidFill>
                <a:cs typeface="Arial"/>
              </a:rPr>
              <a:t>.</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04761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La Parte B cubre ciertas vacunas como parte de los servicios preventivos cubiertos de Medicare. Por lo general, no tendrá que pagar de su bolsillo la mayoría de los servicios preventivos cubiertos por Medicare si tiene la Parte B de Medicare y su proveedor acepta la asignación.  </a:t>
            </a:r>
          </a:p>
          <a:p>
            <a:pPr marL="0" indent="0" defTabSz="966529">
              <a:spcAft>
                <a:spcPts val="600"/>
              </a:spcAft>
              <a:buNone/>
              <a:defRPr/>
            </a:pPr>
            <a:r>
              <a:rPr lang="es-US" b="1" dirty="0">
                <a:solidFill>
                  <a:prstClr val="black"/>
                </a:solidFill>
                <a:cs typeface="Arial"/>
              </a:rPr>
              <a:t>Si cumple con los criterios, la Parte B cubre:</a:t>
            </a:r>
          </a:p>
          <a:p>
            <a:pPr marL="118745" indent="-118745" defTabSz="966529">
              <a:spcAft>
                <a:spcPts val="600"/>
              </a:spcAft>
              <a:defRPr/>
            </a:pPr>
            <a:r>
              <a:rPr lang="es-US" dirty="0">
                <a:solidFill>
                  <a:prstClr val="black"/>
                </a:solidFill>
                <a:cs typeface="Arial"/>
              </a:rPr>
              <a:t>Las inyecciones necesarias para la vacuna contra COVID-19 (incluidos los refuerzos) y el costo de administración.</a:t>
            </a:r>
          </a:p>
          <a:p>
            <a:pPr marL="118745" indent="-118745" defTabSz="966529">
              <a:spcAft>
                <a:spcPts val="600"/>
              </a:spcAft>
              <a:defRPr/>
            </a:pPr>
            <a:r>
              <a:rPr lang="es-US" dirty="0">
                <a:solidFill>
                  <a:prstClr val="black"/>
                </a:solidFill>
                <a:cs typeface="Arial"/>
              </a:rPr>
              <a:t>La vacuna contra la gripe o influenza.</a:t>
            </a:r>
          </a:p>
          <a:p>
            <a:pPr marL="118745" indent="-118745" defTabSz="966529">
              <a:spcAft>
                <a:spcPts val="600"/>
              </a:spcAft>
              <a:defRPr/>
            </a:pPr>
            <a:r>
              <a:rPr lang="es-US" dirty="0">
                <a:solidFill>
                  <a:prstClr val="black"/>
                </a:solidFill>
                <a:cs typeface="Arial"/>
              </a:rPr>
              <a:t>La vacuna neumocócica (para prevenir ciertos tipos de neumonía).</a:t>
            </a:r>
          </a:p>
          <a:p>
            <a:pPr marL="118745" indent="-118745" defTabSz="966529">
              <a:spcAft>
                <a:spcPts val="600"/>
              </a:spcAft>
              <a:defRPr/>
            </a:pPr>
            <a:r>
              <a:rPr lang="es-US" dirty="0">
                <a:solidFill>
                  <a:prstClr val="black"/>
                </a:solidFill>
                <a:cs typeface="Arial"/>
              </a:rPr>
              <a:t>La vacuna contra la hepatitis B (para personas con riesgo medio a alto de contraer hepatitis B). Algunos factores que lo ponen en riesgo medio a alto de contraer la hepatitis B son la hemofilia, la ESRD, la diabetes, vivir con alguien que tiene hepatitis B, o si usted es un profesional de la salud y tiene contacto frecuente con sangre o líquidos corporales. </a:t>
            </a:r>
          </a:p>
          <a:p>
            <a:pPr marL="118745" indent="-118745" defTabSz="966529">
              <a:spcAft>
                <a:spcPts val="600"/>
              </a:spcAft>
              <a:defRPr/>
            </a:pPr>
            <a:r>
              <a:rPr lang="es-US" dirty="0">
                <a:solidFill>
                  <a:prstClr val="black"/>
                </a:solidFill>
                <a:cs typeface="Arial"/>
              </a:rPr>
              <a:t>Otras vacunas (como la vacuna contra el tétanos) que se aplican para tratar una lesión o si ha estado expuesto directamente a una enfermedad o afección. </a:t>
            </a:r>
          </a:p>
        </p:txBody>
      </p:sp>
    </p:spTree>
    <p:extLst>
      <p:ext uri="{BB962C8B-B14F-4D97-AF65-F5344CB8AC3E}">
        <p14:creationId xmlns:p14="http://schemas.microsoft.com/office/powerpoint/2010/main" val="4007706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34">
              <a:spcAft>
                <a:spcPts val="600"/>
              </a:spcAft>
              <a:buNone/>
              <a:defRPr/>
            </a:pPr>
            <a:r>
              <a:rPr lang="es-US" b="1">
                <a:solidFill>
                  <a:prstClr val="black"/>
                </a:solidFill>
              </a:rPr>
              <a:t>Esta diapositiva tiene animación.</a:t>
            </a:r>
          </a:p>
          <a:p>
            <a:pPr marL="0" marR="0" lvl="0" indent="0" algn="l" defTabSz="966334"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118745" indent="-118745" defTabSz="966334">
              <a:spcAft>
                <a:spcPts val="600"/>
              </a:spcAft>
              <a:defRPr/>
            </a:pPr>
            <a:r>
              <a:rPr lang="es-US" b="1">
                <a:solidFill>
                  <a:prstClr val="black"/>
                </a:solidFill>
                <a:cs typeface="Arial"/>
              </a:rPr>
              <a:t>Además de los datos de Medicaid, los CMS también utilizan datos del Seguro Social</a:t>
            </a:r>
            <a:r>
              <a:rPr lang="es-US">
                <a:solidFill>
                  <a:prstClr val="black"/>
                </a:solidFill>
                <a:cs typeface="Arial"/>
              </a:rPr>
              <a:t> para identificar a las personas que tienen Medicare y derecho a beneficios de SSI pero no a Medicaid, o que han solicitado y calificado para recibir Ayuda Adicional y a las personas que reciben ayuda de su programa estatal de Medicaid para pagar sus primas de Medicare (en un Programa de Ahorros de Medicare). </a:t>
            </a:r>
          </a:p>
          <a:p>
            <a:pPr marL="118745" lvl="0" indent="-118745" defTabSz="966529">
              <a:spcAft>
                <a:spcPts val="600"/>
              </a:spcAft>
              <a:defRPr/>
            </a:pPr>
            <a:r>
              <a:rPr lang="es-US" b="1">
                <a:solidFill>
                  <a:prstClr val="black"/>
                </a:solidFill>
                <a:cs typeface="Arial"/>
              </a:rPr>
              <a:t>Si desea más información y ver ejemplos,</a:t>
            </a:r>
            <a:r>
              <a:rPr lang="es-US">
                <a:solidFill>
                  <a:prstClr val="black"/>
                </a:solidFill>
                <a:cs typeface="Arial"/>
              </a:rPr>
              <a:t> visite </a:t>
            </a:r>
            <a:r>
              <a:rPr lang="es-US">
                <a:solidFill>
                  <a:prstClr val="black"/>
                </a:solidFill>
                <a:cs typeface="Arial"/>
                <a:hlinkClick r:id="rId3"/>
              </a:rPr>
              <a:t>Medicare.gov/basics/forms-publications-mailings/mailings/help-with-costs/reminder-join-drug-plan</a:t>
            </a:r>
            <a:r>
              <a:rPr lang="es-US">
                <a:solidFill>
                  <a:prstClr val="black"/>
                </a:solidFill>
                <a:cs typeface="Arial"/>
              </a:rPr>
              <a:t>.</a:t>
            </a: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140205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6700" y="3757506"/>
            <a:ext cx="6756400" cy="5677439"/>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panose="020B0604020202020204" pitchFamily="34" charset="0"/>
              </a:rPr>
              <a:t>Notas del presentador</a:t>
            </a:r>
            <a:r>
              <a:rPr lang="es-US" sz="1050" b="0" i="0" dirty="0">
                <a:solidFill>
                  <a:srgbClr val="444444"/>
                </a:solidFill>
                <a:effectLst/>
                <a:cs typeface="Arial" panose="020B0604020202020204" pitchFamily="34" charset="0"/>
              </a:rPr>
              <a:t>​</a:t>
            </a:r>
          </a:p>
          <a:p>
            <a:pPr marL="112395" indent="-112395" defTabSz="966529">
              <a:spcBef>
                <a:spcPts val="0"/>
              </a:spcBef>
              <a:spcAft>
                <a:spcPts val="600"/>
              </a:spcAft>
              <a:defRPr/>
            </a:pPr>
            <a:r>
              <a:rPr lang="es-US" sz="1050" b="1" dirty="0">
                <a:solidFill>
                  <a:prstClr val="black"/>
                </a:solidFill>
                <a:cs typeface="Arial" panose="020B0604020202020204" pitchFamily="34" charset="0"/>
              </a:rPr>
              <a:t>El Programa de Transición para Recién Elegibles con Ingresos Limitados (LI NET) de Medicare</a:t>
            </a:r>
            <a:r>
              <a:rPr lang="es-US" sz="1050" dirty="0">
                <a:solidFill>
                  <a:prstClr val="black"/>
                </a:solidFill>
                <a:cs typeface="Arial" panose="020B0604020202020204" pitchFamily="34" charset="0"/>
              </a:rPr>
              <a:t> está diseñado para proporcionar cobertura de transición (y retroactiva) de la Parte D a personas con ingresos limitados. La inscripción en el Programa LI NET de Medicare es temporal y normalmente finaliza una vez que una persona con ingresos limitados con Medicare obtiene cobertura a través de un plan de Medicare. El programa permite la inscripción en el punto de venta (POS) a las personas identificadas como elegibles para recibir Ayuda Adicional que aún no tienen un plan de Medicare. También brinda cobertura retroactiva a las personas que tienen cobertura completa de Medicaid o que reciben beneficios de SSI. </a:t>
            </a:r>
          </a:p>
          <a:p>
            <a:pPr marL="112395" indent="-112395" defTabSz="966529">
              <a:spcBef>
                <a:spcPts val="0"/>
              </a:spcBef>
              <a:spcAft>
                <a:spcPts val="600"/>
              </a:spcAft>
              <a:defRPr/>
            </a:pPr>
            <a:r>
              <a:rPr lang="es-US" sz="1050" dirty="0">
                <a:solidFill>
                  <a:prstClr val="black"/>
                </a:solidFill>
                <a:cs typeface="Arial" panose="020B0604020202020204" pitchFamily="34" charset="0"/>
              </a:rPr>
              <a:t>El programa LI NET tiene un formulario abierto que cubre todos los medicamentos de la Parte D. Se han implementado procesos de revisión de la utilización de medicamentos para garantizar que los medicamentos se distribuyan correctamente. Cualquier farmacia que esté al día puede procesar los reclamos de medicamentos de LI NET. </a:t>
            </a:r>
          </a:p>
          <a:p>
            <a:pPr marL="112395" indent="-112395" defTabSz="966529">
              <a:spcBef>
                <a:spcPts val="0"/>
              </a:spcBef>
              <a:spcAft>
                <a:spcPts val="600"/>
              </a:spcAft>
              <a:defRPr/>
            </a:pPr>
            <a:r>
              <a:rPr lang="es-US" sz="1050" dirty="0">
                <a:solidFill>
                  <a:prstClr val="black"/>
                </a:solidFill>
                <a:cs typeface="Arial" panose="020B0604020202020204" pitchFamily="34" charset="0"/>
              </a:rPr>
              <a:t>El Programa LI NET ya no es un programa de demostración. A partir del 1 de enero de 2024, forma parte permanente de la Parte D de Medicare.</a:t>
            </a:r>
          </a:p>
          <a:p>
            <a:pPr marL="0" indent="0" defTabSz="966529">
              <a:spcBef>
                <a:spcPts val="0"/>
              </a:spcBef>
              <a:spcAft>
                <a:spcPts val="600"/>
              </a:spcAft>
              <a:buFont typeface="Wingdings" panose="05000000000000000000" pitchFamily="2" charset="2"/>
              <a:buNone/>
              <a:defRPr/>
            </a:pPr>
            <a:r>
              <a:rPr lang="es-US" sz="1050" b="1" dirty="0">
                <a:solidFill>
                  <a:prstClr val="black"/>
                </a:solidFill>
                <a:cs typeface="Arial" panose="020B0604020202020204" pitchFamily="34" charset="0"/>
              </a:rPr>
              <a:t>Los requisitos de elegibilidad del Programa LI NET, incluyen: </a:t>
            </a:r>
          </a:p>
          <a:p>
            <a:pPr marL="118745" indent="-118745" defTabSz="966529">
              <a:spcBef>
                <a:spcPts val="0"/>
              </a:spcBef>
              <a:spcAft>
                <a:spcPts val="600"/>
              </a:spcAft>
              <a:defRPr/>
            </a:pPr>
            <a:r>
              <a:rPr lang="es-US" sz="1050" dirty="0">
                <a:solidFill>
                  <a:prstClr val="black"/>
                </a:solidFill>
                <a:cs typeface="Arial" panose="020B0604020202020204" pitchFamily="34" charset="0"/>
              </a:rPr>
              <a:t>Elegibilidad para Medicare y la Parte D</a:t>
            </a:r>
          </a:p>
          <a:p>
            <a:pPr marL="118745" indent="-118745" defTabSz="966529">
              <a:spcBef>
                <a:spcPts val="0"/>
              </a:spcBef>
              <a:spcAft>
                <a:spcPts val="600"/>
              </a:spcAft>
              <a:defRPr/>
            </a:pPr>
            <a:r>
              <a:rPr lang="es-US" sz="1050" dirty="0">
                <a:solidFill>
                  <a:prstClr val="black"/>
                </a:solidFill>
                <a:cs typeface="Arial" panose="020B0604020202020204" pitchFamily="34" charset="0"/>
              </a:rPr>
              <a:t>Ser elegible para recibir Ayuda Adicional </a:t>
            </a:r>
          </a:p>
          <a:p>
            <a:pPr marL="118745" indent="-118745" defTabSz="966529">
              <a:spcBef>
                <a:spcPts val="0"/>
              </a:spcBef>
              <a:spcAft>
                <a:spcPts val="600"/>
              </a:spcAft>
              <a:defRPr/>
            </a:pPr>
            <a:r>
              <a:rPr lang="es-US" sz="1050" dirty="0">
                <a:solidFill>
                  <a:prstClr val="black"/>
                </a:solidFill>
                <a:cs typeface="Arial" panose="020B0604020202020204" pitchFamily="34" charset="0"/>
              </a:rPr>
              <a:t>No tener ninguna otra cobertura de medicamentos recetados, como un plan de Subsidio de Medicamentos para Jubilados, Asuntos de Veteranos (VA) o un plan de la Parte D</a:t>
            </a:r>
          </a:p>
          <a:p>
            <a:pPr marL="118745" indent="-118745" defTabSz="966529">
              <a:spcBef>
                <a:spcPts val="0"/>
              </a:spcBef>
              <a:spcAft>
                <a:spcPts val="600"/>
              </a:spcAft>
              <a:defRPr/>
            </a:pPr>
            <a:r>
              <a:rPr lang="es-US" sz="1050" dirty="0">
                <a:solidFill>
                  <a:prstClr val="black"/>
                </a:solidFill>
                <a:cs typeface="Arial" panose="020B0604020202020204" pitchFamily="34" charset="0"/>
              </a:rPr>
              <a:t>No estar inscrito en un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que no permita la inscripción asociada en un plan de medicamentos</a:t>
            </a:r>
          </a:p>
          <a:p>
            <a:pPr marL="118745" indent="-118745" defTabSz="966529">
              <a:spcBef>
                <a:spcPts val="0"/>
              </a:spcBef>
              <a:spcAft>
                <a:spcPts val="600"/>
              </a:spcAft>
              <a:defRPr/>
            </a:pPr>
            <a:r>
              <a:rPr lang="es-US" sz="1050" dirty="0">
                <a:solidFill>
                  <a:prstClr val="black"/>
                </a:solidFill>
                <a:cs typeface="Arial" panose="020B0604020202020204" pitchFamily="34" charset="0"/>
              </a:rPr>
              <a:t>No haber rechazado la inscripción automática</a:t>
            </a:r>
          </a:p>
          <a:p>
            <a:pPr marL="118745" indent="-118745" defTabSz="966529">
              <a:spcBef>
                <a:spcPts val="0"/>
              </a:spcBef>
              <a:spcAft>
                <a:spcPts val="600"/>
              </a:spcAft>
              <a:defRPr/>
            </a:pPr>
            <a:r>
              <a:rPr lang="es-US" sz="1050" dirty="0">
                <a:solidFill>
                  <a:prstClr val="black"/>
                </a:solidFill>
                <a:cs typeface="Arial" panose="020B0604020202020204" pitchFamily="34" charset="0"/>
              </a:rPr>
              <a:t>Tener una dirección permanente en los 50 estados contiguos o en el Distrito de Columbia</a:t>
            </a:r>
          </a:p>
          <a:p>
            <a:pPr marL="0" indent="0" defTabSz="966529">
              <a:spcBef>
                <a:spcPts val="0"/>
              </a:spcBef>
              <a:spcAft>
                <a:spcPts val="600"/>
              </a:spcAft>
              <a:buNone/>
              <a:defRPr/>
            </a:pPr>
            <a:r>
              <a:rPr lang="es-US" sz="1050" b="1" dirty="0">
                <a:solidFill>
                  <a:prstClr val="black"/>
                </a:solidFill>
                <a:cs typeface="Arial" panose="020B0604020202020204" pitchFamily="34" charset="0"/>
              </a:rPr>
              <a:t>NOTA</a:t>
            </a:r>
            <a:r>
              <a:rPr lang="es-US" sz="1050" dirty="0">
                <a:solidFill>
                  <a:prstClr val="black"/>
                </a:solidFill>
                <a:cs typeface="Arial" panose="020B0604020202020204" pitchFamily="34" charset="0"/>
              </a:rPr>
              <a:t>: Humana, Inc. administra el equipo de difusión del programa LI NET. El equipo imparte capacitación en vivo a través de seminarios web a los asesores de SHIP y los proveedores de farmacia. </a:t>
            </a:r>
            <a:r>
              <a:rPr lang="es-US" sz="1050" dirty="0"/>
              <a:t>Para obtener más información, visite</a:t>
            </a:r>
            <a:r>
              <a:rPr lang="es-US" sz="1050" dirty="0">
                <a:solidFill>
                  <a:prstClr val="black"/>
                </a:solidFill>
                <a:cs typeface="Arial" panose="020B0604020202020204" pitchFamily="34" charset="0"/>
              </a:rPr>
              <a:t> </a:t>
            </a:r>
            <a:r>
              <a:rPr lang="es-US" sz="1050" u="sng" dirty="0">
                <a:hlinkClick r:id="rId3"/>
              </a:rPr>
              <a:t>humana.com/</a:t>
            </a:r>
            <a:r>
              <a:rPr lang="es-US" sz="1050" u="sng" dirty="0" err="1">
                <a:hlinkClick r:id="rId3"/>
              </a:rPr>
              <a:t>member</a:t>
            </a:r>
            <a:r>
              <a:rPr lang="es-US" sz="1050" u="sng" dirty="0">
                <a:hlinkClick r:id="rId3"/>
              </a:rPr>
              <a:t>/medicare-</a:t>
            </a:r>
            <a:r>
              <a:rPr lang="es-US" sz="1050" u="sng" dirty="0" err="1">
                <a:hlinkClick r:id="rId3"/>
              </a:rPr>
              <a:t>linet</a:t>
            </a:r>
            <a:r>
              <a:rPr lang="es-US" sz="1050" u="sng" dirty="0">
                <a:hlinkClick r:id="rId3"/>
              </a:rPr>
              <a:t>-</a:t>
            </a:r>
            <a:r>
              <a:rPr lang="es-US" sz="1050" u="sng" dirty="0" err="1">
                <a:hlinkClick r:id="rId3"/>
              </a:rPr>
              <a:t>advocate-resources</a:t>
            </a:r>
            <a:r>
              <a:rPr lang="es-US" sz="1050" dirty="0"/>
              <a:t> o escriba por correo electrónico a</a:t>
            </a:r>
            <a:r>
              <a:rPr lang="es-US" sz="1050" dirty="0">
                <a:solidFill>
                  <a:prstClr val="black"/>
                </a:solidFill>
                <a:cs typeface="Arial" panose="020B0604020202020204" pitchFamily="34" charset="0"/>
              </a:rPr>
              <a:t> </a:t>
            </a:r>
            <a:r>
              <a:rPr lang="es-US" sz="1050" dirty="0">
                <a:solidFill>
                  <a:prstClr val="black"/>
                </a:solidFill>
                <a:cs typeface="Arial" panose="020B0604020202020204" pitchFamily="34" charset="0"/>
                <a:hlinkClick r:id="rId4"/>
              </a:rPr>
              <a:t>linetoutreach@humana.com</a:t>
            </a:r>
            <a:r>
              <a:rPr lang="es-US" sz="1050" dirty="0">
                <a:solidFill>
                  <a:prstClr val="black"/>
                </a:solidFill>
                <a:cs typeface="Arial" panose="020B0604020202020204" pitchFamily="34" charset="0"/>
              </a:rPr>
              <a:t>. Visite </a:t>
            </a:r>
            <a:r>
              <a:rPr lang="es-US" sz="1050" dirty="0">
                <a:solidFill>
                  <a:prstClr val="black"/>
                </a:solidFill>
                <a:cs typeface="Arial" panose="020B0604020202020204" pitchFamily="34" charset="0"/>
                <a:hlinkClick r:id="rId5"/>
              </a:rPr>
              <a:t>humana.com/</a:t>
            </a:r>
            <a:r>
              <a:rPr lang="es-US" sz="1050" dirty="0" err="1">
                <a:solidFill>
                  <a:prstClr val="black"/>
                </a:solidFill>
                <a:cs typeface="Arial" panose="020B0604020202020204" pitchFamily="34" charset="0"/>
                <a:hlinkClick r:id="rId5"/>
              </a:rPr>
              <a:t>provider</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pharmacy-resources</a:t>
            </a:r>
            <a:r>
              <a:rPr lang="es-US" sz="1050" dirty="0">
                <a:solidFill>
                  <a:prstClr val="black"/>
                </a:solidFill>
                <a:cs typeface="Arial" panose="020B0604020202020204" pitchFamily="34" charset="0"/>
                <a:hlinkClick r:id="rId5"/>
              </a:rPr>
              <a:t>/medicare-</a:t>
            </a:r>
            <a:r>
              <a:rPr lang="es-US" sz="1050" dirty="0" err="1">
                <a:solidFill>
                  <a:prstClr val="black"/>
                </a:solidFill>
                <a:cs typeface="Arial" panose="020B0604020202020204" pitchFamily="34" charset="0"/>
                <a:hlinkClick r:id="rId5"/>
              </a:rPr>
              <a:t>limited</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income</a:t>
            </a:r>
            <a:r>
              <a:rPr lang="es-US" sz="1050" dirty="0">
                <a:solidFill>
                  <a:prstClr val="black"/>
                </a:solidFill>
                <a:cs typeface="Arial" panose="020B0604020202020204" pitchFamily="34" charset="0"/>
                <a:hlinkClick r:id="rId5"/>
              </a:rPr>
              <a:t>-net-</a:t>
            </a:r>
            <a:r>
              <a:rPr lang="es-US" sz="1050" dirty="0" err="1">
                <a:solidFill>
                  <a:prstClr val="black"/>
                </a:solidFill>
                <a:cs typeface="Arial" panose="020B0604020202020204" pitchFamily="34" charset="0"/>
                <a:hlinkClick r:id="rId5"/>
              </a:rPr>
              <a:t>program</a:t>
            </a:r>
            <a:r>
              <a:rPr lang="es-US" sz="1050" dirty="0">
                <a:solidFill>
                  <a:prstClr val="black"/>
                </a:solidFill>
                <a:cs typeface="Arial" panose="020B0604020202020204" pitchFamily="34" charset="0"/>
              </a:rPr>
              <a:t> para obtener más información y documentos de apoyo como el “folleto del programa LI NET” y la “Hoja de pagadores del programa LI NET”-</a:t>
            </a:r>
            <a:endParaRPr lang="en-US" sz="1050" dirty="0">
              <a:cs typeface="Arial" panose="020B0604020202020204" pitchFamily="34" charset="0"/>
            </a:endParaRPr>
          </a:p>
        </p:txBody>
      </p:sp>
    </p:spTree>
    <p:extLst>
      <p:ext uri="{BB962C8B-B14F-4D97-AF65-F5344CB8AC3E}">
        <p14:creationId xmlns:p14="http://schemas.microsoft.com/office/powerpoint/2010/main" val="28427139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01600" y="3609976"/>
            <a:ext cx="7112000" cy="5843693"/>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Hay 4 formas en que puede inscribirse en el programa LI NET: </a:t>
            </a:r>
          </a:p>
          <a:p>
            <a:pPr marL="237490" indent="-237490" defTabSz="966529">
              <a:spcAft>
                <a:spcPts val="600"/>
              </a:spcAft>
              <a:buFont typeface="+mj-lt"/>
              <a:buAutoNum type="arabicPeriod"/>
              <a:defRPr/>
            </a:pPr>
            <a:r>
              <a:rPr lang="es-US" b="1" dirty="0" err="1">
                <a:solidFill>
                  <a:prstClr val="black"/>
                </a:solidFill>
                <a:cs typeface="Arial"/>
              </a:rPr>
              <a:t>Autoinscripción</a:t>
            </a:r>
            <a:r>
              <a:rPr lang="es-US" b="1" dirty="0">
                <a:solidFill>
                  <a:prstClr val="black"/>
                </a:solidFill>
                <a:cs typeface="Arial"/>
              </a:rPr>
              <a:t> por CMS.</a:t>
            </a:r>
            <a:r>
              <a:rPr lang="es-US" dirty="0">
                <a:solidFill>
                  <a:prstClr val="black"/>
                </a:solidFill>
                <a:cs typeface="Arial"/>
              </a:rPr>
              <a:t> Los CMS le inscriben automáticamente en este programa si reúne los requisitos para recibir Ayuda Adicional y su inscripción automática en un plan de la Parte D no ha entrado en vigor, a menos que usted haya rechazado definitivamente la inscripción en la Parte D. Si los CMS lo inscriben automáticamente, la cobertura de su Programa LI NET comenzará el primer día del mes en que se le identifica como elegible para recibir Ayuda Adicional y finaliza después de 2 meses, con una inscripción LI NET más prolongada para aquellos con cobertura retroactiva.</a:t>
            </a:r>
          </a:p>
          <a:p>
            <a:pPr marL="237490" indent="-237490" defTabSz="966529">
              <a:spcAft>
                <a:spcPts val="600"/>
              </a:spcAft>
              <a:buFont typeface="+mj-lt"/>
              <a:buAutoNum type="arabicPeriod"/>
              <a:defRPr/>
            </a:pPr>
            <a:r>
              <a:rPr lang="es-US" b="1" dirty="0">
                <a:solidFill>
                  <a:prstClr val="black"/>
                </a:solidFill>
                <a:cs typeface="Arial"/>
              </a:rPr>
              <a:t>Uso en un punto de venta</a:t>
            </a:r>
            <a:r>
              <a:rPr lang="es-US" dirty="0">
                <a:solidFill>
                  <a:prstClr val="black"/>
                </a:solidFill>
                <a:cs typeface="Arial"/>
              </a:rPr>
              <a:t> </a:t>
            </a:r>
            <a:r>
              <a:rPr lang="es-US" b="1" dirty="0">
                <a:solidFill>
                  <a:prstClr val="black"/>
                </a:solidFill>
                <a:cs typeface="Arial"/>
              </a:rPr>
              <a:t>(POS)</a:t>
            </a:r>
            <a:r>
              <a:rPr lang="es-US" dirty="0">
                <a:solidFill>
                  <a:prstClr val="black"/>
                </a:solidFill>
                <a:cs typeface="Arial"/>
              </a:rPr>
              <a:t>. Si los CMS no lo inscriben de forma automática y su reclamación se presenta en el punto de venta y es aceptada por el patrocinador de LI NET, quedará inscrito en el Programa LI NET por el patrocinador de LI Net. </a:t>
            </a:r>
          </a:p>
          <a:p>
            <a:pPr marL="228600" indent="0" defTabSz="966529">
              <a:spcAft>
                <a:spcPts val="600"/>
              </a:spcAft>
              <a:buNone/>
              <a:defRPr/>
            </a:pPr>
            <a:r>
              <a:rPr lang="es-US" b="0" i="0" dirty="0">
                <a:effectLst/>
              </a:rPr>
              <a:t>Pida al farmacéutico que envíe su reclamación a LI NET utilizando lo siguiente:</a:t>
            </a:r>
            <a:br>
              <a:rPr lang="es-US" b="0" i="0" dirty="0">
                <a:effectLst/>
              </a:rPr>
            </a:br>
            <a:r>
              <a:rPr lang="es-US" b="1" i="0" dirty="0">
                <a:effectLst/>
              </a:rPr>
              <a:t>BIN: </a:t>
            </a:r>
            <a:r>
              <a:rPr lang="es-US" b="0" i="0" dirty="0">
                <a:effectLst/>
              </a:rPr>
              <a:t>015599 </a:t>
            </a:r>
            <a:r>
              <a:rPr lang="es-US" b="1" i="0" dirty="0">
                <a:effectLst/>
              </a:rPr>
              <a:t>PCN:</a:t>
            </a:r>
            <a:r>
              <a:rPr lang="es-US" b="0" i="0" dirty="0">
                <a:effectLst/>
              </a:rPr>
              <a:t> 05440000</a:t>
            </a:r>
          </a:p>
          <a:p>
            <a:pPr marL="228600" indent="0" defTabSz="966529">
              <a:spcAft>
                <a:spcPts val="600"/>
              </a:spcAft>
              <a:buNone/>
              <a:defRPr/>
            </a:pPr>
            <a:r>
              <a:rPr lang="es-US" b="1" i="0" dirty="0">
                <a:effectLst/>
              </a:rPr>
              <a:t>NOTA:</a:t>
            </a:r>
            <a:r>
              <a:rPr lang="es-US" b="0" i="0" dirty="0">
                <a:effectLst/>
              </a:rPr>
              <a:t> Si tiene más preguntas, llame al servicio de ayuda de LI NET al 800-783-1307 (TTY: 711), de lunes a viernes, de 8 a.m. a 7 p.m., hora del Este.</a:t>
            </a:r>
          </a:p>
          <a:p>
            <a:pPr marL="228600" indent="-228600" defTabSz="966529">
              <a:spcAft>
                <a:spcPts val="600"/>
              </a:spcAft>
              <a:buFont typeface="+mj-lt"/>
              <a:buAutoNum type="arabicPeriod" startAt="3"/>
              <a:defRPr/>
            </a:pPr>
            <a:r>
              <a:rPr lang="es-US" b="1" dirty="0">
                <a:solidFill>
                  <a:prstClr val="black"/>
                </a:solidFill>
                <a:cs typeface="Arial"/>
              </a:rPr>
              <a:t>Solicitud de reembolso directo.</a:t>
            </a:r>
            <a:r>
              <a:rPr lang="es-US" dirty="0">
                <a:solidFill>
                  <a:prstClr val="black"/>
                </a:solidFill>
                <a:cs typeface="Arial"/>
              </a:rPr>
              <a:t> Si su inscripción automática no fue realizada por los CMS o en el Punto de Venta y presenta un formulario de solicitud de reembolso directo, los recibos de reembolso por reclamaciones elegibles pagadas de su bolsillo (con documentación opcional de elegibilidad para recibir Ayuda Adicional), quedará inscrito retroactivamente en el Programa LI NET por el patrocinador de LI NET. </a:t>
            </a:r>
          </a:p>
          <a:p>
            <a:pPr marL="237490" indent="-237490" defTabSz="966529">
              <a:spcAft>
                <a:spcPts val="600"/>
              </a:spcAft>
              <a:buFont typeface="+mj-lt"/>
              <a:buAutoNum type="arabicPeriod" startAt="3"/>
              <a:defRPr/>
            </a:pPr>
            <a:r>
              <a:rPr lang="es-US" b="1" dirty="0">
                <a:solidFill>
                  <a:prstClr val="black"/>
                </a:solidFill>
                <a:cs typeface="Arial"/>
              </a:rPr>
              <a:t>Formulario de solicitud de LI NET</a:t>
            </a:r>
            <a:r>
              <a:rPr lang="es-US" dirty="0">
                <a:solidFill>
                  <a:prstClr val="black"/>
                </a:solidFill>
                <a:cs typeface="Arial"/>
              </a:rPr>
              <a:t>. Si no se inscribe por medio de uno de los métodos anteriores, puede presentar un formulario de Solicitud de LI NET al patrocinador de LI NET (con documentación opcional de elegibilidad para recibir Ayuda Adicional).</a:t>
            </a:r>
          </a:p>
          <a:p>
            <a:pPr marL="0" indent="0" defTabSz="966529">
              <a:spcAft>
                <a:spcPts val="600"/>
              </a:spcAft>
              <a:buNone/>
              <a:defRPr/>
            </a:pPr>
            <a:r>
              <a:rPr lang="es-US" dirty="0">
                <a:solidFill>
                  <a:prstClr val="black"/>
                </a:solidFill>
                <a:cs typeface="Arial"/>
              </a:rPr>
              <a:t>Para acceder a los formularios de reembolso y a otros recursos para beneficiarios, visite </a:t>
            </a:r>
            <a:r>
              <a:rPr lang="es-US" dirty="0">
                <a:solidFill>
                  <a:prstClr val="black"/>
                </a:solidFill>
                <a:cs typeface="Arial"/>
                <a:hlinkClick r:id="rId3"/>
              </a:rPr>
              <a:t>Humana.com/</a:t>
            </a:r>
            <a:r>
              <a:rPr lang="es-US" dirty="0" err="1">
                <a:solidFill>
                  <a:prstClr val="black"/>
                </a:solidFill>
                <a:cs typeface="Arial"/>
                <a:hlinkClick r:id="rId3"/>
              </a:rPr>
              <a:t>member</a:t>
            </a:r>
            <a:r>
              <a:rPr lang="es-US" dirty="0">
                <a:solidFill>
                  <a:prstClr val="black"/>
                </a:solidFill>
                <a:cs typeface="Arial"/>
                <a:hlinkClick r:id="rId3"/>
              </a:rPr>
              <a:t>/medicare-</a:t>
            </a:r>
            <a:r>
              <a:rPr lang="es-US" dirty="0" err="1">
                <a:solidFill>
                  <a:prstClr val="black"/>
                </a:solidFill>
                <a:cs typeface="Arial"/>
                <a:hlinkClick r:id="rId3"/>
              </a:rPr>
              <a:t>linet</a:t>
            </a:r>
            <a:r>
              <a:rPr lang="es-US" dirty="0">
                <a:solidFill>
                  <a:prstClr val="black"/>
                </a:solidFill>
                <a:cs typeface="Arial"/>
                <a:hlinkClick r:id="rId3"/>
              </a:rPr>
              <a:t>-</a:t>
            </a:r>
            <a:r>
              <a:rPr lang="es-US" dirty="0" err="1">
                <a:solidFill>
                  <a:prstClr val="black"/>
                </a:solidFill>
                <a:cs typeface="Arial"/>
                <a:hlinkClick r:id="rId3"/>
              </a:rPr>
              <a:t>beneficiary-resources</a:t>
            </a:r>
            <a:r>
              <a:rPr lang="es-US" dirty="0">
                <a:solidFill>
                  <a:prstClr val="black"/>
                </a:solidFill>
                <a:cs typeface="Arial"/>
              </a:rPr>
              <a:t>.</a:t>
            </a:r>
            <a:endParaRPr lang="en-US" b="0" dirty="0"/>
          </a:p>
        </p:txBody>
      </p:sp>
    </p:spTree>
    <p:extLst>
      <p:ext uri="{BB962C8B-B14F-4D97-AF65-F5344CB8AC3E}">
        <p14:creationId xmlns:p14="http://schemas.microsoft.com/office/powerpoint/2010/main" val="18624663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653003"/>
            <a:ext cx="6723017" cy="5710343"/>
          </a:xfrm>
        </p:spPr>
        <p:txBody>
          <a:bodyPr/>
          <a:lstStyle/>
          <a:p>
            <a:pPr marL="0" indent="0" defTabSz="966387">
              <a:spcAft>
                <a:spcPts val="600"/>
              </a:spcAft>
              <a:buNone/>
              <a:defRPr/>
            </a:pPr>
            <a:r>
              <a:rPr lang="es-US" sz="1100" b="1" dirty="0">
                <a:solidFill>
                  <a:prstClr val="black"/>
                </a:solidFill>
              </a:rPr>
              <a:t>Esta diapositiva tiene animación. </a:t>
            </a:r>
          </a:p>
          <a:p>
            <a:pPr marL="0" indent="0" defTabSz="966387">
              <a:spcAft>
                <a:spcPts val="600"/>
              </a:spcAft>
              <a:buNone/>
              <a:defRPr/>
            </a:pPr>
            <a:r>
              <a:rPr lang="es-US" sz="1100" b="1" i="0" u="none" strike="noStrike" dirty="0">
                <a:solidFill>
                  <a:srgbClr val="000000"/>
                </a:solidFill>
                <a:effectLst/>
                <a:cs typeface="Arial" panose="020B0604020202020204" pitchFamily="34" charset="0"/>
              </a:rPr>
              <a:t>Notas del presentador</a:t>
            </a:r>
            <a:r>
              <a:rPr lang="es-US" sz="1100" b="0" i="0" dirty="0">
                <a:solidFill>
                  <a:srgbClr val="444444"/>
                </a:solidFill>
                <a:effectLst/>
                <a:cs typeface="Arial" panose="020B0604020202020204" pitchFamily="34" charset="0"/>
              </a:rPr>
              <a:t>​</a:t>
            </a:r>
          </a:p>
          <a:p>
            <a:pPr marL="118745" indent="-118745" defTabSz="966387">
              <a:spcAft>
                <a:spcPts val="600"/>
              </a:spcAft>
              <a:defRPr/>
            </a:pPr>
            <a:r>
              <a:rPr lang="es-US" sz="1100" b="1" dirty="0">
                <a:solidFill>
                  <a:prstClr val="black"/>
                </a:solidFill>
                <a:cs typeface="Arial" panose="020B0604020202020204" pitchFamily="34" charset="0"/>
              </a:rPr>
              <a:t>Si califica para recibir Ayuda Adicional</a:t>
            </a:r>
            <a:r>
              <a:rPr lang="es-US" sz="1100" dirty="0">
                <a:solidFill>
                  <a:prstClr val="black"/>
                </a:solidFill>
                <a:cs typeface="Arial" panose="020B0604020202020204" pitchFamily="34" charset="0"/>
              </a:rPr>
              <a:t> no tendrá que pagar la prima mensual del plan si selecciona un plan que se encuentre en el índice de referencia regional de subsidios por bajos ingresos o por debajo de este. Cada año, los CMS publican los archivos generales de los planes participantes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rPr>
              <a:t>). Una marca en la columna “¿Prima de $0 con subsidio total por bajos ingresos?” indica si la prima del plan es igual o inferior al nivel de referencia regional. Si se inscribe en un plan que tiene una prima superior al de referencia, es posible que tenga que pagar una parte de la prima mensual. Cada año, los CMS reasignan a los afiliados al subsidio por bajos ingresos que no eligieron activamente su plan entre los Planes de Medicare que superan el valor de referencia regional del subsidio de bajos ingresos (LIS) (y no lo hicieron, o no pudieron exentar la cantidad de minimis ($2.00 para 2024) de prima por encima del índice de referencia). </a:t>
            </a:r>
          </a:p>
          <a:p>
            <a:pPr marL="118745" indent="-118745" defTabSz="966387">
              <a:spcAft>
                <a:spcPts val="600"/>
              </a:spcAft>
              <a:defRPr/>
            </a:pPr>
            <a:r>
              <a:rPr lang="es-US" sz="1100" dirty="0">
                <a:solidFill>
                  <a:prstClr val="black"/>
                </a:solidFill>
                <a:cs typeface="Arial" panose="020B0604020202020204" pitchFamily="34" charset="0"/>
              </a:rPr>
              <a:t>De conformidad con lo dispuesto en la </a:t>
            </a:r>
            <a:r>
              <a:rPr lang="es-US" sz="1100" b="1" dirty="0">
                <a:solidFill>
                  <a:prstClr val="black"/>
                </a:solidFill>
                <a:cs typeface="Arial" panose="020B0604020202020204" pitchFamily="34" charset="0"/>
              </a:rPr>
              <a:t>Ley de Cuidado de Salud a Bajo Precio (ACA),</a:t>
            </a:r>
            <a:r>
              <a:rPr lang="es-US" sz="1100" dirty="0">
                <a:solidFill>
                  <a:prstClr val="black"/>
                </a:solidFill>
                <a:cs typeface="Arial" panose="020B0604020202020204" pitchFamily="34" charset="0"/>
              </a:rPr>
              <a:t> los planes de Medicare pueden exentar voluntariamente la parte de la prima básica ajustada del beneficiario que es una cierta cantidad por encima del valor de referencia del subsidio por bajos ingresos. Esta cantidad se conoce como la cantidad de minimis. Por ley, CMS no puede reasignar a los miembros de LIS de los planes que se ofrecieron a renunciar a la cantidad de minimis. </a:t>
            </a:r>
          </a:p>
          <a:p>
            <a:pPr marL="118745" indent="-118745" defTabSz="966387">
              <a:spcAft>
                <a:spcPts val="600"/>
              </a:spcAft>
              <a:defRPr/>
            </a:pPr>
            <a:r>
              <a:rPr lang="es-US" sz="1100" b="1" dirty="0">
                <a:solidFill>
                  <a:prstClr val="black"/>
                </a:solidFill>
                <a:cs typeface="Arial" panose="020B0604020202020204" pitchFamily="34" charset="0"/>
              </a:rPr>
              <a:t>Cada año se actualizan los puntos de referencia de subsidios regionales por bajos ingresos y los montos de minimis.</a:t>
            </a:r>
            <a:r>
              <a:rPr lang="es-US" sz="1100" dirty="0">
                <a:solidFill>
                  <a:prstClr val="black"/>
                </a:solidFill>
                <a:cs typeface="Arial" panose="020B0604020202020204" pitchFamily="34" charset="0"/>
              </a:rPr>
              <a:t> Para obtener más información, visite </a:t>
            </a:r>
            <a:r>
              <a:rPr lang="es-US" sz="1100" u="sng" dirty="0">
                <a:solidFill>
                  <a:srgbClr val="00539A"/>
                </a:solidFill>
                <a:hlinkClick r:id="rId3"/>
              </a:rPr>
              <a:t>CMS.gov/medicare/</a:t>
            </a:r>
            <a:r>
              <a:rPr lang="es-US" sz="1100" u="sng" dirty="0" err="1">
                <a:solidFill>
                  <a:srgbClr val="00539A"/>
                </a:solidFill>
                <a:hlinkClick r:id="rId3"/>
              </a:rPr>
              <a:t>coverage</a:t>
            </a:r>
            <a:r>
              <a:rPr lang="es-US" sz="1100" u="sng" dirty="0">
                <a:solidFill>
                  <a:srgbClr val="00539A"/>
                </a:solidFill>
                <a:hlinkClick r:id="rId3"/>
              </a:rPr>
              <a:t>/</a:t>
            </a:r>
            <a:r>
              <a:rPr lang="es-US" sz="1100" u="sng" dirty="0" err="1">
                <a:solidFill>
                  <a:srgbClr val="00539A"/>
                </a:solidFill>
                <a:hlinkClick r:id="rId3"/>
              </a:rPr>
              <a:t>prescription-drug-coverage</a:t>
            </a:r>
            <a:r>
              <a:rPr lang="es-US" sz="1100" u="sng" dirty="0">
                <a:solidFill>
                  <a:srgbClr val="00539A"/>
                </a:solidFill>
              </a:rPr>
              <a:t>.</a:t>
            </a:r>
          </a:p>
          <a:p>
            <a:pPr marL="118745" indent="-118745" defTabSz="966387">
              <a:spcAft>
                <a:spcPts val="600"/>
              </a:spcAft>
              <a:defRPr/>
            </a:pPr>
            <a:r>
              <a:rPr lang="es-US" sz="1100" dirty="0">
                <a:solidFill>
                  <a:prstClr val="black"/>
                </a:solidFill>
                <a:cs typeface="Arial" panose="020B0604020202020204" pitchFamily="34" charset="0"/>
              </a:rPr>
              <a:t>Los CMS envían por correo un “Aviso de reasignación” a los afectados (Producto CMS No. 11209, </a:t>
            </a:r>
            <a:r>
              <a:rPr lang="es-US" sz="1100" dirty="0">
                <a:solidFill>
                  <a:prstClr val="black"/>
                </a:solidFill>
                <a:cs typeface="Arial" panose="020B0604020202020204" pitchFamily="34" charset="0"/>
                <a:hlinkClick r:id="rId4"/>
              </a:rPr>
              <a:t>Medicare.gov/</a:t>
            </a:r>
            <a:r>
              <a:rPr lang="es-US" sz="1100" dirty="0" err="1">
                <a:solidFill>
                  <a:prstClr val="black"/>
                </a:solidFill>
                <a:cs typeface="Arial" panose="020B0604020202020204" pitchFamily="34" charset="0"/>
                <a:hlinkClick r:id="rId4"/>
              </a:rPr>
              <a:t>basics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forms-publications-mailings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mailings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help-with-costs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drug</a:t>
            </a:r>
            <a:r>
              <a:rPr lang="es-US" sz="1100" dirty="0">
                <a:solidFill>
                  <a:prstClr val="black"/>
                </a:solidFill>
                <a:cs typeface="Arial" panose="020B0604020202020204" pitchFamily="34" charset="0"/>
                <a:hlinkClick r:id="rId4"/>
              </a:rPr>
              <a:t>-plan-</a:t>
            </a:r>
            <a:r>
              <a:rPr lang="es-US" sz="1100" dirty="0" err="1">
                <a:solidFill>
                  <a:prstClr val="black"/>
                </a:solidFill>
                <a:cs typeface="Arial" panose="020B0604020202020204" pitchFamily="34" charset="0"/>
                <a:hlinkClick r:id="rId4"/>
              </a:rPr>
              <a:t>changing</a:t>
            </a:r>
            <a:r>
              <a:rPr lang="es-US" sz="1100" dirty="0">
                <a:solidFill>
                  <a:prstClr val="black"/>
                </a:solidFill>
                <a:cs typeface="Arial" panose="020B0604020202020204" pitchFamily="34" charset="0"/>
                <a:hlinkClick r:id="rId4"/>
              </a:rPr>
              <a:t>-premium-</a:t>
            </a:r>
            <a:r>
              <a:rPr lang="es-US" sz="1100" dirty="0" err="1">
                <a:solidFill>
                  <a:prstClr val="black"/>
                </a:solidFill>
                <a:cs typeface="Arial" panose="020B0604020202020204" pitchFamily="34" charset="0"/>
                <a:hlinkClick r:id="rId4"/>
              </a:rPr>
              <a:t>increase</a:t>
            </a:r>
            <a:r>
              <a:rPr lang="es-US" sz="1100" dirty="0">
                <a:solidFill>
                  <a:prstClr val="black"/>
                </a:solidFill>
                <a:cs typeface="Arial" panose="020B0604020202020204" pitchFamily="34" charset="0"/>
              </a:rPr>
              <a:t>)</a:t>
            </a:r>
            <a:r>
              <a:rPr lang="es-US" sz="1100" baseline="0" dirty="0">
                <a:solidFill>
                  <a:prstClr val="black"/>
                </a:solidFill>
                <a:cs typeface="Arial" panose="020B0604020202020204" pitchFamily="34" charset="0"/>
              </a:rPr>
              <a:t>.</a:t>
            </a:r>
            <a:r>
              <a:rPr lang="es-US" sz="1100" dirty="0">
                <a:solidFill>
                  <a:prstClr val="black"/>
                </a:solidFill>
                <a:cs typeface="Arial" panose="020B0604020202020204" pitchFamily="34" charset="0"/>
              </a:rPr>
              <a:t> Según la política de primas de minimis, los planes de Medicare deben cobrar a los afiliados una prima mensual de la Parte D equivalente al monto del subsidio por bajos ingresos aplicable, si la prima del beneficiario del plan para la cobertura de medicamentos básica excede e, monto del subsidio de la prima para bajos ingresos por $2 o menos. </a:t>
            </a:r>
          </a:p>
          <a:p>
            <a:pPr marL="0" lvl="0" indent="0" defTabSz="966387">
              <a:spcAft>
                <a:spcPts val="600"/>
              </a:spcAft>
              <a:buNone/>
              <a:defRPr/>
            </a:pPr>
            <a:r>
              <a:rPr lang="es-US" sz="1100" b="1" dirty="0">
                <a:solidFill>
                  <a:schemeClr val="tx1"/>
                </a:solidFill>
                <a:effectLst/>
                <a:latin typeface="+mn-lt"/>
                <a:ea typeface="+mn-ea"/>
                <a:cs typeface="+mn-cs"/>
              </a:rPr>
              <a:t>NOTA:</a:t>
            </a:r>
            <a:r>
              <a:rPr lang="es-US" sz="1100" dirty="0">
                <a:solidFill>
                  <a:schemeClr val="tx1"/>
                </a:solidFill>
                <a:effectLst/>
                <a:latin typeface="+mn-lt"/>
                <a:ea typeface="+mn-ea"/>
                <a:cs typeface="+mn-cs"/>
              </a:rPr>
              <a:t> </a:t>
            </a:r>
            <a:r>
              <a:rPr lang="es-US" sz="1100" dirty="0"/>
              <a:t>Para elegir el plan que mejor se adapte a sus necesidades y presupuesto, visite </a:t>
            </a:r>
            <a:r>
              <a:rPr lang="es-US" sz="1100" dirty="0">
                <a:hlinkClick r:id="rId5"/>
              </a:rPr>
              <a:t>Medicare.gov/plan-compare</a:t>
            </a:r>
            <a:r>
              <a:rPr lang="es-US" sz="1100" dirty="0"/>
              <a:t>. También puede llamar al </a:t>
            </a:r>
            <a:r>
              <a:rPr lang="es-US" sz="1100" dirty="0">
                <a:solidFill>
                  <a:schemeClr val="tx1"/>
                </a:solidFill>
                <a:effectLst/>
                <a:latin typeface="+mn-lt"/>
                <a:ea typeface="+mn-ea"/>
                <a:cs typeface="+mn-cs"/>
              </a:rPr>
              <a:t>1-800-MEDICARE (1-800-633-4227</a:t>
            </a:r>
            <a:r>
              <a:rPr lang="es-US" sz="1100" dirty="0"/>
              <a:t>).</a:t>
            </a:r>
            <a:r>
              <a:rPr lang="es-US" sz="1100" dirty="0">
                <a:solidFill>
                  <a:schemeClr val="tx1"/>
                </a:solidFill>
                <a:effectLst/>
                <a:latin typeface="+mn-lt"/>
                <a:ea typeface="+mn-ea"/>
                <a:cs typeface="+mn-cs"/>
              </a:rPr>
              <a:t> Los usuarios de TTY pueden llamar al 1-877-486-2048. </a:t>
            </a:r>
            <a:r>
              <a:rPr lang="es-US" sz="1100" dirty="0"/>
              <a:t>Si desea recibir asistencia personal, puede comunicarse con el Programa Estatal de Asistencia sobre Seguros de Salud (SHIP) de su localidad en </a:t>
            </a:r>
            <a:r>
              <a:rPr lang="es-US" sz="1100" dirty="0">
                <a:hlinkClick r:id="rId6"/>
              </a:rPr>
              <a:t>shiphelp.org</a:t>
            </a:r>
            <a:r>
              <a:rPr lang="es-US" sz="1100" dirty="0"/>
              <a:t>.</a:t>
            </a:r>
            <a:endParaRPr lang="en-US" sz="1100" b="0" dirty="0"/>
          </a:p>
        </p:txBody>
      </p:sp>
    </p:spTree>
    <p:extLst>
      <p:ext uri="{BB962C8B-B14F-4D97-AF65-F5344CB8AC3E}">
        <p14:creationId xmlns:p14="http://schemas.microsoft.com/office/powerpoint/2010/main" val="1676359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27000"/>
            <a:ext cx="5762625" cy="3241675"/>
          </a:xfrm>
        </p:spPr>
      </p:sp>
      <p:sp>
        <p:nvSpPr>
          <p:cNvPr id="3" name="Notes Placeholder 2"/>
          <p:cNvSpPr>
            <a:spLocks noGrp="1"/>
          </p:cNvSpPr>
          <p:nvPr>
            <p:ph type="body" idx="1"/>
          </p:nvPr>
        </p:nvSpPr>
        <p:spPr>
          <a:xfrm>
            <a:off x="124691" y="3411132"/>
            <a:ext cx="7093527" cy="5926832"/>
          </a:xfrm>
        </p:spPr>
        <p:txBody>
          <a:bodyPr/>
          <a:lstStyle/>
          <a:p>
            <a:pPr marL="0" indent="0" defTabSz="966529">
              <a:spcBef>
                <a:spcPts val="634"/>
              </a:spcBef>
              <a:spcAft>
                <a:spcPts val="400"/>
              </a:spcAft>
              <a:buNone/>
              <a:defRPr/>
            </a:pPr>
            <a:r>
              <a:rPr lang="es-US" sz="1000" b="1" dirty="0">
                <a:solidFill>
                  <a:prstClr val="black"/>
                </a:solidFill>
              </a:rPr>
              <a:t>Esta diapositiva tiene animación. </a:t>
            </a:r>
          </a:p>
          <a:p>
            <a:pPr marL="0" indent="0" defTabSz="966529">
              <a:spcBef>
                <a:spcPts val="634"/>
              </a:spcBef>
              <a:spcAft>
                <a:spcPts val="400"/>
              </a:spcAft>
              <a:buNone/>
              <a:defRPr/>
            </a:pPr>
            <a:r>
              <a:rPr lang="es-US" sz="1000" b="1" i="0" u="none" strike="noStrike" dirty="0">
                <a:solidFill>
                  <a:srgbClr val="000000"/>
                </a:solidFill>
                <a:effectLst/>
                <a:cs typeface="Arial" panose="020B0604020202020204" pitchFamily="34" charset="0"/>
              </a:rPr>
              <a:t>Notas del presentador</a:t>
            </a:r>
            <a:r>
              <a:rPr lang="es-US" sz="1000" b="0" i="0" dirty="0">
                <a:solidFill>
                  <a:srgbClr val="444444"/>
                </a:solidFill>
                <a:effectLst/>
                <a:cs typeface="Arial" panose="020B0604020202020204" pitchFamily="34" charset="0"/>
              </a:rPr>
              <a:t>​</a:t>
            </a:r>
          </a:p>
          <a:p>
            <a:pPr marL="0" indent="0" defTabSz="966529">
              <a:spcAft>
                <a:spcPts val="400"/>
              </a:spcAft>
              <a:buNone/>
              <a:defRPr/>
            </a:pPr>
            <a:r>
              <a:rPr lang="es-US" sz="1000" b="1" dirty="0">
                <a:solidFill>
                  <a:prstClr val="black"/>
                </a:solidFill>
                <a:cs typeface="Arial" panose="020B0604020202020204" pitchFamily="34" charset="0"/>
              </a:rPr>
              <a:t>En el otoño, los CMS reasignan a ciertas personas que califican para recibir Ayuda adicional a nuevos planes de medicamentos </a:t>
            </a:r>
            <a:r>
              <a:rPr lang="es-US" sz="1000" dirty="0">
                <a:solidFill>
                  <a:prstClr val="black"/>
                </a:solidFill>
                <a:cs typeface="Arial" panose="020B0604020202020204" pitchFamily="34" charset="0"/>
              </a:rPr>
              <a:t>para asegurarse de que continúen pagando una prima de $0 por su cobertura de medicamentos. Los CMS reasignan a las personas que reciben Ayuda Adicional si su plan de medicamentos de Medicare o su plan de salud de Medicare con cobertura de medicamentos abandona el programa Medicare. Estas personas son reasignadas a un nuevo plan de medicamentos de Medicare sin importar si se inscribieron en su plan actual por su cuenta o si Medicare las inscribió en un plan. </a:t>
            </a:r>
          </a:p>
          <a:p>
            <a:pPr marL="0" indent="0" defTabSz="966529">
              <a:spcAft>
                <a:spcPts val="400"/>
              </a:spcAft>
              <a:buNone/>
              <a:defRPr/>
            </a:pPr>
            <a:r>
              <a:rPr lang="es-US" sz="1000" b="1" dirty="0">
                <a:solidFill>
                  <a:prstClr val="black"/>
                </a:solidFill>
                <a:cs typeface="Arial" panose="020B0604020202020204" pitchFamily="34" charset="0"/>
              </a:rPr>
              <a:t>Las personas afectadas por la reasignación reciben una notificación por correo de los CMS en papel AZUL a principios de noviembre. Hay 3 versiones de notificación.</a:t>
            </a:r>
          </a:p>
          <a:p>
            <a:pPr marL="0" indent="0" defTabSz="966529">
              <a:spcAft>
                <a:spcPts val="400"/>
              </a:spcAft>
              <a:buNone/>
              <a:defRPr/>
            </a:pPr>
            <a:r>
              <a:rPr lang="es-US" sz="1000" b="0" dirty="0">
                <a:solidFill>
                  <a:prstClr val="black"/>
                </a:solidFill>
                <a:cs typeface="Arial" panose="020B0604020202020204" pitchFamily="34" charset="0"/>
              </a:rPr>
              <a:t>Dos de ellas son para personas cuyos planes van a salir de Medicare:</a:t>
            </a:r>
            <a:r>
              <a:rPr lang="es-US" sz="1000" dirty="0">
                <a:solidFill>
                  <a:prstClr val="black"/>
                </a:solidFill>
                <a:cs typeface="Arial" panose="020B0604020202020204" pitchFamily="34" charset="0"/>
              </a:rPr>
              <a:t> </a:t>
            </a:r>
          </a:p>
          <a:p>
            <a:pPr marL="118745" indent="-118745" defTabSz="966529">
              <a:spcAft>
                <a:spcPts val="400"/>
              </a:spcAft>
              <a:defRPr/>
            </a:pPr>
            <a:r>
              <a:rPr lang="es-US" sz="1000" dirty="0">
                <a:solidFill>
                  <a:prstClr val="black"/>
                </a:solidFill>
                <a:cs typeface="Arial" panose="020B0604020202020204" pitchFamily="34" charset="0"/>
              </a:rPr>
              <a:t>Producto CMS No. 11208: informa a las personas que califican para recibir Ayuda Adicional y cuyo plan de medicamentos de Medicare va a salir del Programa Medicare que se le reasignará a un nuevo plan de medicamentos de Medicare si no se inscriben en uno por su cuenta antes del 31 de diciembre. El aviso también incluye una lista de planes de medicamentos de Medicare en la región disponibles por una prima de $0 y sus números de teléfono. Si desea más información y ver un ejemplo, visite </a:t>
            </a:r>
            <a:r>
              <a:rPr lang="es-US" sz="1000" dirty="0">
                <a:solidFill>
                  <a:prstClr val="black"/>
                </a:solidFill>
                <a:cs typeface="Arial" panose="020B0604020202020204" pitchFamily="34" charset="0"/>
                <a:hlinkClick r:id="rId3"/>
              </a:rPr>
              <a:t>Medicare.gov/</a:t>
            </a:r>
            <a:r>
              <a:rPr lang="es-US" sz="1000" dirty="0" err="1">
                <a:solidFill>
                  <a:prstClr val="black"/>
                </a:solidFill>
                <a:cs typeface="Arial" panose="020B0604020202020204" pitchFamily="34" charset="0"/>
                <a:hlinkClick r:id="rId3"/>
              </a:rPr>
              <a:t>basics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forms-publications-mailings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mailings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help-with-costs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drug</a:t>
            </a:r>
            <a:r>
              <a:rPr lang="es-US" sz="1000" dirty="0">
                <a:solidFill>
                  <a:prstClr val="black"/>
                </a:solidFill>
                <a:cs typeface="Arial" panose="020B0604020202020204" pitchFamily="34" charset="0"/>
                <a:hlinkClick r:id="rId3"/>
              </a:rPr>
              <a:t>-plan-</a:t>
            </a:r>
            <a:r>
              <a:rPr lang="es-US" sz="1000" dirty="0" err="1">
                <a:solidFill>
                  <a:prstClr val="black"/>
                </a:solidFill>
                <a:cs typeface="Arial" panose="020B0604020202020204" pitchFamily="34" charset="0"/>
                <a:hlinkClick r:id="rId3"/>
              </a:rPr>
              <a:t>changing</a:t>
            </a:r>
            <a:r>
              <a:rPr lang="es-US" sz="1000" dirty="0">
                <a:solidFill>
                  <a:prstClr val="black"/>
                </a:solidFill>
                <a:cs typeface="Arial" panose="020B0604020202020204" pitchFamily="34" charset="0"/>
                <a:hlinkClick r:id="rId3"/>
              </a:rPr>
              <a:t>-plan-</a:t>
            </a:r>
            <a:r>
              <a:rPr lang="es-US" sz="1000" dirty="0" err="1">
                <a:solidFill>
                  <a:prstClr val="black"/>
                </a:solidFill>
                <a:cs typeface="Arial" panose="020B0604020202020204" pitchFamily="34" charset="0"/>
                <a:hlinkClick r:id="rId3"/>
              </a:rPr>
              <a:t>termination</a:t>
            </a:r>
            <a:r>
              <a:rPr lang="es-US" sz="1000" dirty="0">
                <a:solidFill>
                  <a:prstClr val="black"/>
                </a:solidFill>
                <a:cs typeface="Arial" panose="020B0604020202020204" pitchFamily="34" charset="0"/>
              </a:rPr>
              <a:t>.</a:t>
            </a:r>
          </a:p>
          <a:p>
            <a:pPr marL="118745" indent="-118745" defTabSz="966529">
              <a:spcAft>
                <a:spcPts val="400"/>
              </a:spcAft>
              <a:defRPr/>
            </a:pPr>
            <a:r>
              <a:rPr lang="es-US" sz="1000" dirty="0">
                <a:solidFill>
                  <a:prstClr val="black"/>
                </a:solidFill>
                <a:cs typeface="Arial" panose="020B0604020202020204" pitchFamily="34" charset="0"/>
              </a:rPr>
              <a:t>Producto CMS No. 11443: informa a las personas que califican para recibir Ayuda Adicional y cuyo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va a salir de Medicare que se inscribirán en un plan de medicamentos de Medicare si no se inscriben en un nuevo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o en un plan de medicamentos de Medicare por su cuenta antes del 31 de diciembre. El aviso también incluye una lista de planes de medicamentos de Medicare en la región disponibles por una prima de $0 y sus números de teléfono. Si desea más información y ver un ejemplo, visite </a:t>
            </a:r>
            <a:r>
              <a:rPr lang="es-US" sz="1000" dirty="0">
                <a:solidFill>
                  <a:prstClr val="black"/>
                </a:solidFill>
                <a:cs typeface="Arial" panose="020B0604020202020204" pitchFamily="34" charset="0"/>
                <a:hlinkClick r:id="rId4"/>
              </a:rPr>
              <a:t>Medicare.gov/</a:t>
            </a:r>
            <a:r>
              <a:rPr lang="es-US" sz="1000" dirty="0" err="1">
                <a:solidFill>
                  <a:prstClr val="black"/>
                </a:solidFill>
                <a:cs typeface="Arial" panose="020B0604020202020204" pitchFamily="34" charset="0"/>
                <a:hlinkClick r:id="rId4"/>
              </a:rPr>
              <a:t>basics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forms-publications-mailings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mailings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help-with-costs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drug</a:t>
            </a:r>
            <a:r>
              <a:rPr lang="es-US" sz="1000" dirty="0">
                <a:solidFill>
                  <a:prstClr val="black"/>
                </a:solidFill>
                <a:cs typeface="Arial" panose="020B0604020202020204" pitchFamily="34" charset="0"/>
                <a:hlinkClick r:id="rId4"/>
              </a:rPr>
              <a:t>-plan-</a:t>
            </a:r>
            <a:r>
              <a:rPr lang="es-US" sz="1000" dirty="0" err="1">
                <a:solidFill>
                  <a:prstClr val="black"/>
                </a:solidFill>
                <a:cs typeface="Arial" panose="020B0604020202020204" pitchFamily="34" charset="0"/>
                <a:hlinkClick r:id="rId4"/>
              </a:rPr>
              <a:t>changing</a:t>
            </a:r>
            <a:r>
              <a:rPr lang="es-US" sz="1000" dirty="0">
                <a:solidFill>
                  <a:prstClr val="black"/>
                </a:solidFill>
                <a:cs typeface="Arial" panose="020B0604020202020204" pitchFamily="34" charset="0"/>
                <a:hlinkClick r:id="rId4"/>
              </a:rPr>
              <a:t>-medicare-</a:t>
            </a:r>
            <a:r>
              <a:rPr lang="es-US" sz="1000" dirty="0" err="1">
                <a:solidFill>
                  <a:prstClr val="black"/>
                </a:solidFill>
                <a:cs typeface="Arial" panose="020B0604020202020204" pitchFamily="34" charset="0"/>
                <a:hlinkClick r:id="rId4"/>
              </a:rPr>
              <a:t>advantage</a:t>
            </a:r>
            <a:r>
              <a:rPr lang="es-US" sz="1000" dirty="0">
                <a:solidFill>
                  <a:prstClr val="black"/>
                </a:solidFill>
                <a:cs typeface="Arial" panose="020B0604020202020204" pitchFamily="34" charset="0"/>
                <a:hlinkClick r:id="rId4"/>
              </a:rPr>
              <a:t>-plan-</a:t>
            </a:r>
            <a:r>
              <a:rPr lang="es-US" sz="1000" dirty="0" err="1">
                <a:solidFill>
                  <a:prstClr val="black"/>
                </a:solidFill>
                <a:cs typeface="Arial" panose="020B0604020202020204" pitchFamily="34" charset="0"/>
                <a:hlinkClick r:id="rId4"/>
              </a:rPr>
              <a:t>termination</a:t>
            </a:r>
            <a:r>
              <a:rPr lang="es-US" sz="1000" dirty="0">
                <a:solidFill>
                  <a:prstClr val="black"/>
                </a:solidFill>
                <a:cs typeface="Arial" panose="020B0604020202020204" pitchFamily="34" charset="0"/>
              </a:rPr>
              <a:t>.</a:t>
            </a:r>
          </a:p>
          <a:p>
            <a:pPr marL="0" indent="0" defTabSz="966529">
              <a:spcAft>
                <a:spcPts val="400"/>
              </a:spcAft>
              <a:buNone/>
              <a:defRPr/>
            </a:pPr>
            <a:r>
              <a:rPr lang="es-US" sz="1000" dirty="0">
                <a:solidFill>
                  <a:prstClr val="black"/>
                </a:solidFill>
                <a:cs typeface="Arial" panose="020B0604020202020204" pitchFamily="34" charset="0"/>
              </a:rPr>
              <a:t>Una tercera versión del aviso es para personas cuyas primas están aumentando por encima del monto de referencia regional del subsidio por bajos ingresos (se explicó en la diapositiva anterior): </a:t>
            </a:r>
          </a:p>
          <a:p>
            <a:pPr defTabSz="966529">
              <a:spcAft>
                <a:spcPts val="400"/>
              </a:spcAft>
              <a:defRPr/>
            </a:pPr>
            <a:r>
              <a:rPr lang="es-US" sz="1000" dirty="0">
                <a:solidFill>
                  <a:prstClr val="black"/>
                </a:solidFill>
                <a:cs typeface="Arial" panose="020B0604020202020204" pitchFamily="34" charset="0"/>
              </a:rPr>
              <a:t>Producto de CMS No. 11209): indica a las personas a qué plan se les reasignará, les explica cómo quedarse en su plan de medicamentos actual si todavía está disponible y les informa cómo inscribirse en un nuevo plan. El aviso también incluye una lista de planes de medicamentos de Medicare en la región disponibles por una prima de $0 y sus números de teléfono. Si las personas que reciben el aviso no informan a su plan actual que quieren quedarse en él ni se inscriben a un nuevo plan por su cuenta antes del 31 de diciembre, Medicare las reasignará a un nuevo plan de medicamentos de Medicare con cobertura efectiva desde el 1 de enero del año siguiente. Si desea más información y ver un ejemplo, visite </a:t>
            </a:r>
            <a:r>
              <a:rPr lang="es-US" sz="1000" dirty="0">
                <a:solidFill>
                  <a:prstClr val="black"/>
                </a:solidFill>
                <a:cs typeface="Arial" panose="020B0604020202020204" pitchFamily="34" charset="0"/>
                <a:hlinkClick r:id="rId5"/>
              </a:rPr>
              <a:t>Medicare.gov/</a:t>
            </a:r>
            <a:r>
              <a:rPr lang="es-US" sz="1000" dirty="0" err="1">
                <a:solidFill>
                  <a:prstClr val="black"/>
                </a:solidFill>
                <a:cs typeface="Arial" panose="020B0604020202020204" pitchFamily="34" charset="0"/>
                <a:hlinkClick r:id="rId5"/>
              </a:rPr>
              <a:t>basics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forms-publications-mailings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mailings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help-with-costs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drug</a:t>
            </a:r>
            <a:r>
              <a:rPr lang="es-US" sz="1000" dirty="0">
                <a:solidFill>
                  <a:prstClr val="black"/>
                </a:solidFill>
                <a:cs typeface="Arial" panose="020B0604020202020204" pitchFamily="34" charset="0"/>
                <a:hlinkClick r:id="rId5"/>
              </a:rPr>
              <a:t>-plan-</a:t>
            </a:r>
            <a:r>
              <a:rPr lang="es-US" sz="1000" dirty="0" err="1">
                <a:solidFill>
                  <a:prstClr val="black"/>
                </a:solidFill>
                <a:cs typeface="Arial" panose="020B0604020202020204" pitchFamily="34" charset="0"/>
                <a:hlinkClick r:id="rId5"/>
              </a:rPr>
              <a:t>changing</a:t>
            </a:r>
            <a:r>
              <a:rPr lang="es-US" sz="1000" dirty="0">
                <a:solidFill>
                  <a:prstClr val="black"/>
                </a:solidFill>
                <a:cs typeface="Arial" panose="020B0604020202020204" pitchFamily="34" charset="0"/>
                <a:hlinkClick r:id="rId5"/>
              </a:rPr>
              <a:t>-premium-</a:t>
            </a:r>
            <a:r>
              <a:rPr lang="es-US" sz="1000" dirty="0" err="1">
                <a:solidFill>
                  <a:prstClr val="black"/>
                </a:solidFill>
                <a:cs typeface="Arial" panose="020B0604020202020204" pitchFamily="34" charset="0"/>
                <a:hlinkClick r:id="rId5"/>
              </a:rPr>
              <a:t>increase</a:t>
            </a:r>
            <a:r>
              <a:rPr lang="es-US" sz="1000" dirty="0">
                <a:solidFill>
                  <a:prstClr val="black"/>
                </a:solidFill>
                <a:cs typeface="Arial" panose="020B0604020202020204" pitchFamily="34" charset="0"/>
              </a:rPr>
              <a:t>.</a:t>
            </a:r>
          </a:p>
          <a:p>
            <a:pPr marL="0" indent="0" defTabSz="966529">
              <a:spcAft>
                <a:spcPts val="400"/>
              </a:spcAft>
              <a:buNone/>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Visite </a:t>
            </a:r>
            <a:r>
              <a:rPr lang="es-US" sz="1000" dirty="0">
                <a:solidFill>
                  <a:prstClr val="black"/>
                </a:solidFill>
                <a:cs typeface="Arial" panose="020B0604020202020204" pitchFamily="34" charset="0"/>
                <a:hlinkClick r:id="rId6"/>
              </a:rPr>
              <a:t>CMS.gov/</a:t>
            </a:r>
            <a:r>
              <a:rPr lang="es-US" sz="1000" dirty="0" err="1">
                <a:solidFill>
                  <a:prstClr val="black"/>
                </a:solidFill>
                <a:cs typeface="Arial" panose="020B0604020202020204" pitchFamily="34" charset="0"/>
                <a:hlinkClick r:id="rId6"/>
              </a:rPr>
              <a:t>Outreach</a:t>
            </a:r>
            <a:r>
              <a:rPr lang="es-US" sz="1000" dirty="0">
                <a:solidFill>
                  <a:prstClr val="black"/>
                </a:solidFill>
                <a:cs typeface="Arial" panose="020B0604020202020204" pitchFamily="34" charset="0"/>
                <a:hlinkClick r:id="rId6"/>
              </a:rPr>
              <a:t>-and-</a:t>
            </a:r>
            <a:r>
              <a:rPr lang="es-US" sz="1000" dirty="0" err="1">
                <a:solidFill>
                  <a:prstClr val="black"/>
                </a:solidFill>
                <a:cs typeface="Arial" panose="020B0604020202020204" pitchFamily="34" charset="0"/>
                <a:hlinkClick r:id="rId6"/>
              </a:rPr>
              <a:t>Education</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Outreach</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Partnerships</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Downloads</a:t>
            </a:r>
            <a:r>
              <a:rPr lang="es-US" sz="1000" dirty="0">
                <a:solidFill>
                  <a:prstClr val="black"/>
                </a:solidFill>
                <a:cs typeface="Arial" panose="020B0604020202020204" pitchFamily="34" charset="0"/>
                <a:hlinkClick r:id="rId6"/>
              </a:rPr>
              <a:t>/11221-P.pdf</a:t>
            </a:r>
            <a:r>
              <a:rPr lang="es-US" sz="1000" dirty="0">
                <a:solidFill>
                  <a:prstClr val="black"/>
                </a:solidFill>
                <a:cs typeface="Arial" panose="020B0604020202020204" pitchFamily="34" charset="0"/>
              </a:rPr>
              <a:t> para descargar la hoja de consejos: “Información útil para los socios: Reasignación” (CMS Producto No. 11221-P) y </a:t>
            </a:r>
            <a:r>
              <a:rPr lang="es-US" sz="1000" dirty="0">
                <a:solidFill>
                  <a:prstClr val="black"/>
                </a:solidFill>
                <a:cs typeface="Arial" panose="020B0604020202020204" pitchFamily="34" charset="0"/>
                <a:hlinkClick r:id="rId7"/>
              </a:rPr>
              <a:t>CMS.gov/Medicare/</a:t>
            </a:r>
            <a:r>
              <a:rPr lang="es-US" sz="1000" dirty="0" err="1">
                <a:solidFill>
                  <a:prstClr val="black"/>
                </a:solidFill>
                <a:cs typeface="Arial" panose="020B0604020202020204" pitchFamily="34" charset="0"/>
                <a:hlinkClick r:id="rId7"/>
              </a:rPr>
              <a:t>Prescription-Drug-Coverage</a:t>
            </a:r>
            <a:r>
              <a:rPr lang="es-US" sz="1000" dirty="0">
                <a:solidFill>
                  <a:prstClr val="black"/>
                </a:solidFill>
                <a:cs typeface="Arial" panose="020B0604020202020204" pitchFamily="34" charset="0"/>
                <a:hlinkClick r:id="rId7"/>
              </a:rPr>
              <a:t>/</a:t>
            </a:r>
            <a:r>
              <a:rPr lang="es-US" sz="1000" dirty="0" err="1">
                <a:solidFill>
                  <a:prstClr val="black"/>
                </a:solidFill>
                <a:cs typeface="Arial" panose="020B0604020202020204" pitchFamily="34" charset="0"/>
                <a:hlinkClick r:id="rId7"/>
              </a:rPr>
              <a:t>LimitedIncomeandResources</a:t>
            </a:r>
            <a:r>
              <a:rPr lang="es-US" sz="1000" dirty="0">
                <a:solidFill>
                  <a:prstClr val="black"/>
                </a:solidFill>
                <a:cs typeface="Arial" panose="020B0604020202020204" pitchFamily="34" charset="0"/>
                <a:hlinkClick r:id="rId7"/>
              </a:rPr>
              <a:t>/</a:t>
            </a:r>
            <a:r>
              <a:rPr lang="es-US" sz="1000" dirty="0" err="1">
                <a:solidFill>
                  <a:prstClr val="black"/>
                </a:solidFill>
                <a:cs typeface="Arial" panose="020B0604020202020204" pitchFamily="34" charset="0"/>
                <a:hlinkClick r:id="rId7"/>
              </a:rPr>
              <a:t>Downloads</a:t>
            </a:r>
            <a:r>
              <a:rPr lang="es-US" sz="1000" dirty="0">
                <a:solidFill>
                  <a:prstClr val="black"/>
                </a:solidFill>
                <a:cs typeface="Arial" panose="020B0604020202020204" pitchFamily="34" charset="0"/>
                <a:hlinkClick r:id="rId7"/>
              </a:rPr>
              <a:t>/Consumer-Mailings.pdf</a:t>
            </a:r>
            <a:r>
              <a:rPr lang="es-US" sz="1000" dirty="0">
                <a:solidFill>
                  <a:prstClr val="black"/>
                </a:solidFill>
                <a:cs typeface="Arial" panose="020B0604020202020204" pitchFamily="34" charset="0"/>
              </a:rPr>
              <a:t> para descargar la “Guía de direcciones para el consumidor”.</a:t>
            </a:r>
            <a:endParaRPr lang="en-US" sz="1000" b="0" dirty="0">
              <a:cs typeface="Arial" panose="020B0604020202020204" pitchFamily="34" charset="0"/>
            </a:endParaRPr>
          </a:p>
        </p:txBody>
      </p:sp>
    </p:spTree>
    <p:extLst>
      <p:ext uri="{BB962C8B-B14F-4D97-AF65-F5344CB8AC3E}">
        <p14:creationId xmlns:p14="http://schemas.microsoft.com/office/powerpoint/2010/main" val="17074664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680200"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Todos los meses de agosto, Medicare vuelve a establecer la elegibilidad para la Ayuda Adicional del siguiente año calendario para las personas que califican automáticamente. </a:t>
            </a:r>
            <a:r>
              <a:rPr lang="es-US" dirty="0">
                <a:solidFill>
                  <a:prstClr val="black"/>
                </a:solidFill>
                <a:cs typeface="Arial"/>
              </a:rPr>
              <a:t>Su Ayuda Adicional continúa o cambia dependiendo de si sigue siendo elegible para la cobertura completa de Medicaid, si obtiene ayuda de Medicaid para pagar las primas de Medicare o si recibe SSI. Todos los cambios entran en vigor en enero del año siguiente.</a:t>
            </a:r>
          </a:p>
          <a:p>
            <a:pPr marL="112395" indent="-112395" defTabSz="966529">
              <a:spcAft>
                <a:spcPts val="600"/>
              </a:spcAft>
              <a:defRPr/>
            </a:pPr>
            <a:r>
              <a:rPr lang="es-US" b="1" dirty="0">
                <a:solidFill>
                  <a:prstClr val="black"/>
                </a:solidFill>
                <a:cs typeface="Arial"/>
              </a:rPr>
              <a:t>Si usted fue elegible automáticamente en un</a:t>
            </a:r>
            <a:r>
              <a:rPr lang="es-US" dirty="0">
                <a:solidFill>
                  <a:prstClr val="black"/>
                </a:solidFill>
                <a:cs typeface="Arial"/>
              </a:rPr>
              <a:t> </a:t>
            </a:r>
            <a:r>
              <a:rPr lang="es-US" b="1" dirty="0">
                <a:solidFill>
                  <a:prstClr val="black"/>
                </a:solidFill>
                <a:cs typeface="Arial"/>
              </a:rPr>
              <a:t>año,</a:t>
            </a:r>
            <a:r>
              <a:rPr lang="es-US" dirty="0">
                <a:solidFill>
                  <a:prstClr val="black"/>
                </a:solidFill>
                <a:cs typeface="Arial"/>
              </a:rPr>
              <a:t> continúa calificando para Ayuda adicional hasta diciembre de ese año. Si deja de ser elegible, su estado automático finaliza el 31 de diciembre de ese año. Si no califica más en forma automática para recibir Ayuda adicional, recibirá una carta de Medicare en papel GRIS con una solicitud de Ayuda Adicional del Seguro Social. Para más información y ver un ejemplo, visite </a:t>
            </a:r>
            <a:r>
              <a:rPr lang="es-US" dirty="0">
                <a:solidFill>
                  <a:prstClr val="black"/>
                </a:solidFill>
                <a:cs typeface="Arial"/>
                <a:hlinkClick r:id="rId3"/>
              </a:rPr>
              <a:t>Medicare.gov/</a:t>
            </a:r>
            <a:r>
              <a:rPr lang="es-US" dirty="0" err="1">
                <a:solidFill>
                  <a:prstClr val="black"/>
                </a:solidFill>
                <a:cs typeface="Arial"/>
                <a:hlinkClick r:id="rId3"/>
              </a:rPr>
              <a:t>basics</a:t>
            </a:r>
            <a:r>
              <a:rPr lang="es-US" dirty="0">
                <a:solidFill>
                  <a:prstClr val="black"/>
                </a:solidFill>
                <a:cs typeface="Arial"/>
                <a:hlinkClick r:id="rId3"/>
              </a:rPr>
              <a:t>/</a:t>
            </a:r>
            <a:r>
              <a:rPr lang="es-US" dirty="0" err="1">
                <a:solidFill>
                  <a:prstClr val="black"/>
                </a:solidFill>
                <a:cs typeface="Arial"/>
                <a:hlinkClick r:id="rId3"/>
              </a:rPr>
              <a:t>forms-publications-mailings</a:t>
            </a:r>
            <a:r>
              <a:rPr lang="es-US" dirty="0">
                <a:solidFill>
                  <a:prstClr val="black"/>
                </a:solidFill>
                <a:cs typeface="Arial"/>
                <a:hlinkClick r:id="rId3"/>
              </a:rPr>
              <a:t>/</a:t>
            </a:r>
            <a:r>
              <a:rPr lang="es-US" dirty="0" err="1">
                <a:solidFill>
                  <a:prstClr val="black"/>
                </a:solidFill>
                <a:cs typeface="Arial"/>
                <a:hlinkClick r:id="rId3"/>
              </a:rPr>
              <a:t>mailings</a:t>
            </a:r>
            <a:r>
              <a:rPr lang="es-US" dirty="0">
                <a:solidFill>
                  <a:prstClr val="black"/>
                </a:solidFill>
                <a:cs typeface="Arial"/>
                <a:hlinkClick r:id="rId3"/>
              </a:rPr>
              <a:t>/</a:t>
            </a:r>
            <a:r>
              <a:rPr lang="es-US" dirty="0" err="1">
                <a:solidFill>
                  <a:prstClr val="black"/>
                </a:solidFill>
                <a:cs typeface="Arial"/>
                <a:hlinkClick r:id="rId3"/>
              </a:rPr>
              <a:t>help-with-costs</a:t>
            </a:r>
            <a:r>
              <a:rPr lang="es-US" dirty="0">
                <a:solidFill>
                  <a:prstClr val="black"/>
                </a:solidFill>
                <a:cs typeface="Arial"/>
                <a:hlinkClick r:id="rId3"/>
              </a:rPr>
              <a:t>/</a:t>
            </a:r>
            <a:r>
              <a:rPr lang="es-US" dirty="0" err="1">
                <a:solidFill>
                  <a:prstClr val="black"/>
                </a:solidFill>
                <a:cs typeface="Arial"/>
                <a:hlinkClick r:id="rId3"/>
              </a:rPr>
              <a:t>extra-help-loss-of-eligibility</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Además, puede continuar calificando automáticamente para recibir Ayuda Adicional, pero es posible que su nivel de copago cambie </a:t>
            </a:r>
            <a:r>
              <a:rPr lang="es-US" dirty="0">
                <a:solidFill>
                  <a:prstClr val="black"/>
                </a:solidFill>
                <a:cs typeface="Arial"/>
              </a:rPr>
              <a:t>debido a un traslado de una a otra de las siguientes categorías: si vive en una institución y tiene Medicare y Medicaid, si tiene Medicare y cobertura completa de Medicaid, si recibe ayuda de Medicaid con los pagos de las primas de Medicare (pertenece a un Programa de Ahorros Medicare) o si recibe beneficios de SSI, pero no Medicaid. En estos casos, recibirá una carta de Medicare en papel ANARANJADO donde se le indicarán los cambios en su nivel de copago para el año siguiente. Si desea más información y ver un ejemplo, visite </a:t>
            </a:r>
            <a:r>
              <a:rPr lang="es-US" dirty="0">
                <a:solidFill>
                  <a:prstClr val="black"/>
                </a:solidFill>
                <a:cs typeface="Arial"/>
                <a:hlinkClick r:id="rId4"/>
              </a:rPr>
              <a:t>Medicare.gov/</a:t>
            </a:r>
            <a:r>
              <a:rPr lang="es-US" dirty="0" err="1">
                <a:solidFill>
                  <a:prstClr val="black"/>
                </a:solidFill>
                <a:cs typeface="Arial"/>
                <a:hlinkClick r:id="rId4"/>
              </a:rPr>
              <a:t>basics</a:t>
            </a:r>
            <a:r>
              <a:rPr lang="es-US" dirty="0">
                <a:solidFill>
                  <a:prstClr val="black"/>
                </a:solidFill>
                <a:cs typeface="Arial"/>
                <a:hlinkClick r:id="rId4"/>
              </a:rPr>
              <a:t>/</a:t>
            </a:r>
            <a:r>
              <a:rPr lang="es-US" dirty="0" err="1">
                <a:solidFill>
                  <a:prstClr val="black"/>
                </a:solidFill>
                <a:cs typeface="Arial"/>
                <a:hlinkClick r:id="rId4"/>
              </a:rPr>
              <a:t>forms-publications-mailings</a:t>
            </a:r>
            <a:r>
              <a:rPr lang="es-US" dirty="0">
                <a:solidFill>
                  <a:prstClr val="black"/>
                </a:solidFill>
                <a:cs typeface="Arial"/>
                <a:hlinkClick r:id="rId4"/>
              </a:rPr>
              <a:t>/</a:t>
            </a:r>
            <a:r>
              <a:rPr lang="es-US" dirty="0" err="1">
                <a:solidFill>
                  <a:prstClr val="black"/>
                </a:solidFill>
                <a:cs typeface="Arial"/>
                <a:hlinkClick r:id="rId4"/>
              </a:rPr>
              <a:t>mailings</a:t>
            </a:r>
            <a:r>
              <a:rPr lang="es-US" dirty="0">
                <a:solidFill>
                  <a:prstClr val="black"/>
                </a:solidFill>
                <a:cs typeface="Arial"/>
                <a:hlinkClick r:id="rId4"/>
              </a:rPr>
              <a:t>/</a:t>
            </a:r>
            <a:r>
              <a:rPr lang="es-US" dirty="0" err="1">
                <a:solidFill>
                  <a:prstClr val="black"/>
                </a:solidFill>
                <a:cs typeface="Arial"/>
                <a:hlinkClick r:id="rId4"/>
              </a:rPr>
              <a:t>help-with-costs</a:t>
            </a:r>
            <a:r>
              <a:rPr lang="es-US" dirty="0">
                <a:solidFill>
                  <a:prstClr val="black"/>
                </a:solidFill>
                <a:cs typeface="Arial"/>
                <a:hlinkClick r:id="rId4"/>
              </a:rPr>
              <a:t>/</a:t>
            </a:r>
            <a:r>
              <a:rPr lang="es-US" dirty="0" err="1">
                <a:solidFill>
                  <a:prstClr val="black"/>
                </a:solidFill>
                <a:cs typeface="Arial"/>
                <a:hlinkClick r:id="rId4"/>
              </a:rPr>
              <a:t>copayment-changing</a:t>
            </a:r>
            <a:r>
              <a:rPr lang="es-US" dirty="0">
                <a:solidFill>
                  <a:prstClr val="black"/>
                </a:solidFill>
                <a:cs typeface="Arial"/>
              </a:rPr>
              <a:t>.</a:t>
            </a:r>
          </a:p>
          <a:p>
            <a:pPr marL="112395" indent="-112395" defTabSz="966529">
              <a:spcAft>
                <a:spcPts val="600"/>
              </a:spcAft>
              <a:defRPr/>
            </a:pPr>
            <a:endParaRPr lang="en-US" dirty="0">
              <a:solidFill>
                <a:prstClr val="black"/>
              </a:solidFill>
              <a:cs typeface="Arial"/>
            </a:endParaRP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035197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27000"/>
            <a:ext cx="5762625" cy="3241675"/>
          </a:xfrm>
        </p:spPr>
      </p:sp>
      <p:sp>
        <p:nvSpPr>
          <p:cNvPr id="3" name="Notes Placeholder 2"/>
          <p:cNvSpPr>
            <a:spLocks noGrp="1"/>
          </p:cNvSpPr>
          <p:nvPr>
            <p:ph type="body" idx="1"/>
          </p:nvPr>
        </p:nvSpPr>
        <p:spPr>
          <a:xfrm>
            <a:off x="207819" y="3416728"/>
            <a:ext cx="6954982" cy="6057472"/>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t>
            </a:r>
            <a:r>
              <a:rPr lang="es-US" sz="1100" b="0" i="0" dirty="0">
                <a:solidFill>
                  <a:srgbClr val="444444"/>
                </a:solidFill>
                <a:effectLst/>
                <a:cs typeface="Arial"/>
              </a:rPr>
              <a:t>​</a:t>
            </a:r>
          </a:p>
          <a:p>
            <a:pPr marL="0" indent="0" defTabSz="966529">
              <a:spcAft>
                <a:spcPts val="600"/>
              </a:spcAft>
              <a:buNone/>
              <a:defRPr/>
            </a:pPr>
            <a:r>
              <a:rPr lang="es-US" sz="1100" b="1" dirty="0">
                <a:solidFill>
                  <a:prstClr val="black"/>
                </a:solidFill>
                <a:cs typeface="Arial"/>
              </a:rPr>
              <a:t>Existen 4 tipos de procesos de </a:t>
            </a:r>
            <a:r>
              <a:rPr lang="es-US" sz="1100" b="1" dirty="0" err="1">
                <a:solidFill>
                  <a:prstClr val="black"/>
                </a:solidFill>
                <a:cs typeface="Arial"/>
              </a:rPr>
              <a:t>redeterminación</a:t>
            </a:r>
            <a:r>
              <a:rPr lang="es-US" sz="1100" b="1" dirty="0">
                <a:solidFill>
                  <a:prstClr val="black"/>
                </a:solidFill>
                <a:cs typeface="Arial"/>
              </a:rPr>
              <a:t> para personas que solicitaron y calificaron para recibir Ayuda Adicional:</a:t>
            </a:r>
          </a:p>
          <a:p>
            <a:pPr marL="241300" indent="-241300" defTabSz="966529">
              <a:spcAft>
                <a:spcPts val="600"/>
              </a:spcAft>
              <a:buFont typeface="+mj-lt"/>
              <a:buAutoNum type="arabicPeriod"/>
              <a:defRPr/>
            </a:pPr>
            <a:r>
              <a:rPr lang="es-US" sz="1100" b="1" dirty="0" err="1">
                <a:solidFill>
                  <a:prstClr val="black"/>
                </a:solidFill>
                <a:cs typeface="Arial"/>
              </a:rPr>
              <a:t>Redeterminación</a:t>
            </a:r>
            <a:r>
              <a:rPr lang="es-US" sz="1100" b="1" dirty="0">
                <a:solidFill>
                  <a:prstClr val="black"/>
                </a:solidFill>
                <a:cs typeface="Arial"/>
              </a:rPr>
              <a:t> inicial</a:t>
            </a:r>
            <a:r>
              <a:rPr lang="es-US" sz="1100" dirty="0">
                <a:solidFill>
                  <a:prstClr val="black"/>
                </a:solidFill>
                <a:cs typeface="Arial"/>
              </a:rPr>
              <a:t>: para </a:t>
            </a:r>
            <a:r>
              <a:rPr lang="es-US" sz="1100" dirty="0" err="1">
                <a:solidFill>
                  <a:prstClr val="black"/>
                </a:solidFill>
                <a:cs typeface="Arial"/>
              </a:rPr>
              <a:t>redeterminar</a:t>
            </a:r>
            <a:r>
              <a:rPr lang="es-US" sz="1100" dirty="0">
                <a:solidFill>
                  <a:prstClr val="black"/>
                </a:solidFill>
                <a:cs typeface="Arial"/>
              </a:rPr>
              <a:t> la elegibilidad, el Seguro Social selecciona a un grupo de personas que son elegibles para recibir Ayuda Adicional, pero su elegibilidad puede haber cambiado debido algún cambio en las circunstancias. Estas personas reciben un formulario de </a:t>
            </a:r>
            <a:r>
              <a:rPr lang="es-US" sz="1100" dirty="0" err="1">
                <a:solidFill>
                  <a:prstClr val="black"/>
                </a:solidFill>
                <a:cs typeface="Arial"/>
              </a:rPr>
              <a:t>redeterminación</a:t>
            </a:r>
            <a:r>
              <a:rPr lang="es-US" sz="1100" dirty="0">
                <a:solidFill>
                  <a:prstClr val="black"/>
                </a:solidFill>
                <a:cs typeface="Arial"/>
              </a:rPr>
              <a:t> por correo en el mes de setiembre. Deben completar y devolver el formulario dentro de los 30 días, incluso si nada ha cambiado, de lo contrario, el Seguro Social puede finalizar su elegibilidad para recibir Ayuda Adicional a partir del 1 de enero del año siguiente. </a:t>
            </a:r>
            <a:r>
              <a:rPr lang="es-US" sz="1100" dirty="0">
                <a:solidFill>
                  <a:prstClr val="black"/>
                </a:solidFill>
                <a:cs typeface="Arial"/>
                <a:hlinkClick r:id="rId3"/>
              </a:rPr>
              <a:t>Medicare.gov/</a:t>
            </a:r>
            <a:r>
              <a:rPr lang="es-US" sz="1100" dirty="0" err="1">
                <a:solidFill>
                  <a:prstClr val="black"/>
                </a:solidFill>
                <a:cs typeface="Arial"/>
                <a:hlinkClick r:id="rId3"/>
              </a:rPr>
              <a:t>basics</a:t>
            </a:r>
            <a:r>
              <a:rPr lang="es-US" sz="1100" dirty="0">
                <a:solidFill>
                  <a:prstClr val="black"/>
                </a:solidFill>
                <a:cs typeface="Arial"/>
                <a:hlinkClick r:id="rId3"/>
              </a:rPr>
              <a:t>/</a:t>
            </a:r>
            <a:r>
              <a:rPr lang="es-US" sz="1100" dirty="0" err="1">
                <a:solidFill>
                  <a:prstClr val="black"/>
                </a:solidFill>
                <a:cs typeface="Arial"/>
                <a:hlinkClick r:id="rId3"/>
              </a:rPr>
              <a:t>forms-publications-mailings</a:t>
            </a:r>
            <a:r>
              <a:rPr lang="es-US" sz="1100" dirty="0">
                <a:solidFill>
                  <a:prstClr val="black"/>
                </a:solidFill>
                <a:cs typeface="Arial"/>
                <a:hlinkClick r:id="rId3"/>
              </a:rPr>
              <a:t>/</a:t>
            </a:r>
            <a:r>
              <a:rPr lang="es-US" sz="1100" dirty="0" err="1">
                <a:solidFill>
                  <a:prstClr val="black"/>
                </a:solidFill>
                <a:cs typeface="Arial"/>
                <a:hlinkClick r:id="rId3"/>
              </a:rPr>
              <a:t>mailings</a:t>
            </a:r>
            <a:r>
              <a:rPr lang="es-US" sz="1100" dirty="0">
                <a:solidFill>
                  <a:prstClr val="black"/>
                </a:solidFill>
                <a:cs typeface="Arial"/>
                <a:hlinkClick r:id="rId3"/>
              </a:rPr>
              <a:t>/</a:t>
            </a:r>
            <a:r>
              <a:rPr lang="es-US" sz="1100" dirty="0" err="1">
                <a:solidFill>
                  <a:prstClr val="black"/>
                </a:solidFill>
                <a:cs typeface="Arial"/>
                <a:hlinkClick r:id="rId3"/>
              </a:rPr>
              <a:t>help-with-costs</a:t>
            </a:r>
            <a:r>
              <a:rPr lang="es-US" sz="1100" dirty="0">
                <a:solidFill>
                  <a:prstClr val="black"/>
                </a:solidFill>
                <a:cs typeface="Arial"/>
                <a:hlinkClick r:id="rId3"/>
              </a:rPr>
              <a:t>/</a:t>
            </a:r>
            <a:r>
              <a:rPr lang="es-US" sz="1100" dirty="0" err="1">
                <a:solidFill>
                  <a:prstClr val="black"/>
                </a:solidFill>
                <a:cs typeface="Arial"/>
                <a:hlinkClick r:id="rId3"/>
              </a:rPr>
              <a:t>qualifying-for-help-with-costs</a:t>
            </a:r>
            <a:r>
              <a:rPr lang="es-US" sz="1100" dirty="0">
                <a:solidFill>
                  <a:prstClr val="black"/>
                </a:solidFill>
                <a:cs typeface="Arial"/>
                <a:hlinkClick r:id="rId3"/>
              </a:rPr>
              <a:t>/</a:t>
            </a:r>
            <a:r>
              <a:rPr lang="es-US" sz="1100" dirty="0" err="1">
                <a:solidFill>
                  <a:prstClr val="black"/>
                </a:solidFill>
                <a:cs typeface="Arial"/>
                <a:hlinkClick r:id="rId3"/>
              </a:rPr>
              <a:t>extra-help-annual-eligibility-decision</a:t>
            </a:r>
            <a:endParaRPr lang="es-US" sz="1100" dirty="0">
              <a:solidFill>
                <a:prstClr val="black"/>
              </a:solidFill>
              <a:cs typeface="Arial"/>
              <a:hlinkClick r:id="rId3"/>
            </a:endParaRPr>
          </a:p>
          <a:p>
            <a:pPr marL="241300" indent="-241300" defTabSz="966529">
              <a:spcAft>
                <a:spcPts val="600"/>
              </a:spcAft>
              <a:buFont typeface="+mj-lt"/>
              <a:buAutoNum type="arabicPeriod"/>
              <a:defRPr/>
            </a:pPr>
            <a:r>
              <a:rPr lang="es-US" sz="1100" b="1" dirty="0" err="1">
                <a:solidFill>
                  <a:prstClr val="black"/>
                </a:solidFill>
                <a:cs typeface="Arial"/>
              </a:rPr>
              <a:t>Redeterminación</a:t>
            </a:r>
            <a:r>
              <a:rPr lang="es-US" sz="1100" b="1" dirty="0">
                <a:solidFill>
                  <a:prstClr val="black"/>
                </a:solidFill>
                <a:cs typeface="Arial"/>
              </a:rPr>
              <a:t> cíclica o recurrente:</a:t>
            </a:r>
            <a:r>
              <a:rPr lang="es-US" sz="1100" dirty="0">
                <a:solidFill>
                  <a:prstClr val="black"/>
                </a:solidFill>
                <a:cs typeface="Arial"/>
              </a:rPr>
              <a:t> todos los años, el Seguro Social también selecciona al azar un grupo de personas que reciben Ayuda Adicional para </a:t>
            </a:r>
            <a:r>
              <a:rPr lang="es-US" sz="1100" dirty="0" err="1">
                <a:solidFill>
                  <a:prstClr val="black"/>
                </a:solidFill>
                <a:cs typeface="Arial"/>
              </a:rPr>
              <a:t>redeterminar</a:t>
            </a:r>
            <a:r>
              <a:rPr lang="es-US" sz="1100" dirty="0">
                <a:solidFill>
                  <a:prstClr val="black"/>
                </a:solidFill>
                <a:cs typeface="Arial"/>
              </a:rPr>
              <a:t> su elegibilidad para el año siguiente. Estas personas reciben un formulario de </a:t>
            </a:r>
            <a:r>
              <a:rPr lang="es-US" sz="1100" dirty="0" err="1">
                <a:solidFill>
                  <a:prstClr val="black"/>
                </a:solidFill>
                <a:cs typeface="Arial"/>
              </a:rPr>
              <a:t>redeterminación</a:t>
            </a:r>
            <a:r>
              <a:rPr lang="es-US" sz="1100" dirty="0">
                <a:solidFill>
                  <a:prstClr val="black"/>
                </a:solidFill>
                <a:cs typeface="Arial"/>
              </a:rPr>
              <a:t> por correo en el mes de setiembre. Deben contestar y devolver el formulario dentro de los 30 días a partir de que lo reciban, incluso si nada ha cambiado; de lo contrario, el Seguro Social puede finalizar su elegibilidad para recibir Ayuda Adicional a partir del 1 de enero del año siguiente. </a:t>
            </a:r>
            <a:r>
              <a:rPr lang="es-US" sz="1100" dirty="0">
                <a:solidFill>
                  <a:prstClr val="black"/>
                </a:solidFill>
                <a:cs typeface="Arial"/>
                <a:hlinkClick r:id="rId4"/>
              </a:rPr>
              <a:t>Medicare.gov/</a:t>
            </a:r>
            <a:r>
              <a:rPr lang="es-US" sz="1100" dirty="0" err="1">
                <a:solidFill>
                  <a:prstClr val="black"/>
                </a:solidFill>
                <a:cs typeface="Arial"/>
                <a:hlinkClick r:id="rId4"/>
              </a:rPr>
              <a:t>basics</a:t>
            </a:r>
            <a:r>
              <a:rPr lang="es-US" sz="1100" dirty="0">
                <a:solidFill>
                  <a:prstClr val="black"/>
                </a:solidFill>
                <a:cs typeface="Arial"/>
                <a:hlinkClick r:id="rId4"/>
              </a:rPr>
              <a:t>/</a:t>
            </a:r>
            <a:r>
              <a:rPr lang="es-US" sz="1100" dirty="0" err="1">
                <a:solidFill>
                  <a:prstClr val="black"/>
                </a:solidFill>
                <a:cs typeface="Arial"/>
                <a:hlinkClick r:id="rId4"/>
              </a:rPr>
              <a:t>forms-publications-mailings</a:t>
            </a:r>
            <a:r>
              <a:rPr lang="es-US" sz="1100" dirty="0">
                <a:solidFill>
                  <a:prstClr val="black"/>
                </a:solidFill>
                <a:cs typeface="Arial"/>
                <a:hlinkClick r:id="rId4"/>
              </a:rPr>
              <a:t>/</a:t>
            </a:r>
            <a:r>
              <a:rPr lang="es-US" sz="1100" dirty="0" err="1">
                <a:solidFill>
                  <a:prstClr val="black"/>
                </a:solidFill>
                <a:cs typeface="Arial"/>
                <a:hlinkClick r:id="rId4"/>
              </a:rPr>
              <a:t>mailings</a:t>
            </a:r>
            <a:r>
              <a:rPr lang="es-US" sz="1100" dirty="0">
                <a:solidFill>
                  <a:prstClr val="black"/>
                </a:solidFill>
                <a:cs typeface="Arial"/>
                <a:hlinkClick r:id="rId4"/>
              </a:rPr>
              <a:t>/</a:t>
            </a:r>
            <a:r>
              <a:rPr lang="es-US" sz="1100" dirty="0" err="1">
                <a:solidFill>
                  <a:prstClr val="black"/>
                </a:solidFill>
                <a:cs typeface="Arial"/>
                <a:hlinkClick r:id="rId4"/>
              </a:rPr>
              <a:t>help-with-costs</a:t>
            </a:r>
            <a:r>
              <a:rPr lang="es-US" sz="1100" dirty="0">
                <a:solidFill>
                  <a:prstClr val="black"/>
                </a:solidFill>
                <a:cs typeface="Arial"/>
                <a:hlinkClick r:id="rId4"/>
              </a:rPr>
              <a:t>/</a:t>
            </a:r>
            <a:r>
              <a:rPr lang="es-US" sz="1100" dirty="0" err="1">
                <a:solidFill>
                  <a:prstClr val="black"/>
                </a:solidFill>
                <a:cs typeface="Arial"/>
                <a:hlinkClick r:id="rId4"/>
              </a:rPr>
              <a:t>qualifying-for-help-with-costs</a:t>
            </a:r>
            <a:r>
              <a:rPr lang="es-US" sz="1100" dirty="0">
                <a:solidFill>
                  <a:prstClr val="black"/>
                </a:solidFill>
                <a:cs typeface="Arial"/>
                <a:hlinkClick r:id="rId4"/>
              </a:rPr>
              <a:t>/</a:t>
            </a:r>
            <a:r>
              <a:rPr lang="es-US" sz="1100" dirty="0" err="1">
                <a:solidFill>
                  <a:prstClr val="black"/>
                </a:solidFill>
                <a:cs typeface="Arial"/>
                <a:hlinkClick r:id="rId4"/>
              </a:rPr>
              <a:t>extra-help-eligibility-review</a:t>
            </a:r>
            <a:endParaRPr lang="es-US" sz="1100" dirty="0">
              <a:solidFill>
                <a:prstClr val="black"/>
              </a:solidFill>
              <a:cs typeface="Arial"/>
              <a:hlinkClick r:id="rId4"/>
            </a:endParaRPr>
          </a:p>
          <a:p>
            <a:pPr marL="241300" indent="-241300" defTabSz="966529">
              <a:spcAft>
                <a:spcPts val="600"/>
              </a:spcAft>
              <a:buFont typeface="+mj-lt"/>
              <a:buAutoNum type="arabicPeriod"/>
              <a:defRPr/>
            </a:pPr>
            <a:r>
              <a:rPr lang="es-US" sz="1100" b="1" dirty="0">
                <a:solidFill>
                  <a:prstClr val="black"/>
                </a:solidFill>
                <a:cs typeface="Arial"/>
              </a:rPr>
              <a:t>Evento que afecta el subsidio</a:t>
            </a:r>
            <a:r>
              <a:rPr lang="es-US" sz="1100" dirty="0">
                <a:solidFill>
                  <a:prstClr val="black"/>
                </a:solidFill>
                <a:cs typeface="Arial"/>
              </a:rPr>
              <a:t> </a:t>
            </a:r>
            <a:r>
              <a:rPr lang="es-US" sz="1100" b="1" dirty="0">
                <a:solidFill>
                  <a:prstClr val="black"/>
                </a:solidFill>
                <a:cs typeface="Arial"/>
              </a:rPr>
              <a:t>(SCE)</a:t>
            </a:r>
            <a:r>
              <a:rPr lang="es-US" sz="1100" dirty="0">
                <a:solidFill>
                  <a:prstClr val="black"/>
                </a:solidFill>
                <a:cs typeface="Arial"/>
              </a:rPr>
              <a:t>: las personas que reciben Ayuda Adicional pueden experimentar eventos que cambian el monto de Ayuda Adicional que pueden recibir, por ejemplo, matrimonio, divorcio, separación, anulación o muerte del cónyuge. Están obligadas a informar al Seguro Social estos eventos y completar y devolver el formulario de </a:t>
            </a:r>
            <a:r>
              <a:rPr lang="es-US" sz="1100" dirty="0" err="1">
                <a:solidFill>
                  <a:prstClr val="black"/>
                </a:solidFill>
                <a:cs typeface="Arial"/>
              </a:rPr>
              <a:t>redeterminación</a:t>
            </a:r>
            <a:r>
              <a:rPr lang="es-US" sz="1100" dirty="0">
                <a:solidFill>
                  <a:prstClr val="black"/>
                </a:solidFill>
                <a:cs typeface="Arial"/>
              </a:rPr>
              <a:t> SCE, de lo contrario, pueden perder su elegibilidad para recibir Ayuda Adicional. Todo cambio entrará en vigor a partir del primer día del mes siguiente al mes del informe inicial del cambio. </a:t>
            </a:r>
            <a:r>
              <a:rPr lang="es-US" sz="1100" dirty="0">
                <a:solidFill>
                  <a:prstClr val="black"/>
                </a:solidFill>
                <a:cs typeface="Arial"/>
                <a:hlinkClick r:id="rId5"/>
              </a:rPr>
              <a:t>Medicare.gov/</a:t>
            </a:r>
            <a:r>
              <a:rPr lang="es-US" sz="1100" dirty="0" err="1">
                <a:solidFill>
                  <a:prstClr val="black"/>
                </a:solidFill>
                <a:cs typeface="Arial"/>
                <a:hlinkClick r:id="rId5"/>
              </a:rPr>
              <a:t>basics</a:t>
            </a:r>
            <a:r>
              <a:rPr lang="es-US" sz="1100" dirty="0">
                <a:solidFill>
                  <a:prstClr val="black"/>
                </a:solidFill>
                <a:cs typeface="Arial"/>
                <a:hlinkClick r:id="rId5"/>
              </a:rPr>
              <a:t>/</a:t>
            </a:r>
            <a:r>
              <a:rPr lang="es-US" sz="1100" dirty="0" err="1">
                <a:solidFill>
                  <a:prstClr val="black"/>
                </a:solidFill>
                <a:cs typeface="Arial"/>
                <a:hlinkClick r:id="rId5"/>
              </a:rPr>
              <a:t>forms-publications-mailings</a:t>
            </a:r>
            <a:r>
              <a:rPr lang="es-US" sz="1100" dirty="0">
                <a:solidFill>
                  <a:prstClr val="black"/>
                </a:solidFill>
                <a:cs typeface="Arial"/>
                <a:hlinkClick r:id="rId5"/>
              </a:rPr>
              <a:t>/</a:t>
            </a:r>
            <a:r>
              <a:rPr lang="es-US" sz="1100" dirty="0" err="1">
                <a:solidFill>
                  <a:prstClr val="black"/>
                </a:solidFill>
                <a:cs typeface="Arial"/>
                <a:hlinkClick r:id="rId5"/>
              </a:rPr>
              <a:t>mailings</a:t>
            </a:r>
            <a:r>
              <a:rPr lang="es-US" sz="1100" dirty="0">
                <a:solidFill>
                  <a:prstClr val="black"/>
                </a:solidFill>
                <a:cs typeface="Arial"/>
                <a:hlinkClick r:id="rId5"/>
              </a:rPr>
              <a:t>/</a:t>
            </a:r>
            <a:r>
              <a:rPr lang="es-US" sz="1100" dirty="0" err="1">
                <a:solidFill>
                  <a:prstClr val="black"/>
                </a:solidFill>
                <a:cs typeface="Arial"/>
                <a:hlinkClick r:id="rId5"/>
              </a:rPr>
              <a:t>help-with-costs</a:t>
            </a:r>
            <a:r>
              <a:rPr lang="es-US" sz="1100" dirty="0">
                <a:solidFill>
                  <a:prstClr val="black"/>
                </a:solidFill>
                <a:cs typeface="Arial"/>
                <a:hlinkClick r:id="rId5"/>
              </a:rPr>
              <a:t>/</a:t>
            </a:r>
            <a:r>
              <a:rPr lang="es-US" sz="1100" dirty="0" err="1">
                <a:solidFill>
                  <a:prstClr val="black"/>
                </a:solidFill>
                <a:cs typeface="Arial"/>
                <a:hlinkClick r:id="rId5"/>
              </a:rPr>
              <a:t>copayment-changing</a:t>
            </a:r>
            <a:endParaRPr lang="es-US" sz="1100" dirty="0">
              <a:solidFill>
                <a:prstClr val="black"/>
              </a:solidFill>
              <a:cs typeface="Arial"/>
              <a:hlinkClick r:id="rId5"/>
            </a:endParaRPr>
          </a:p>
          <a:p>
            <a:pPr marL="241300" indent="-241300" defTabSz="966529">
              <a:spcAft>
                <a:spcPts val="600"/>
              </a:spcAft>
              <a:buFont typeface="+mj-lt"/>
              <a:buAutoNum type="arabicPeriod"/>
              <a:defRPr/>
            </a:pPr>
            <a:r>
              <a:rPr lang="es-US" sz="1100" b="1" dirty="0">
                <a:solidFill>
                  <a:prstClr val="black"/>
                </a:solidFill>
                <a:cs typeface="Arial"/>
              </a:rPr>
              <a:t>Otros eventos:</a:t>
            </a:r>
            <a:r>
              <a:rPr lang="es-US" sz="1100" dirty="0">
                <a:solidFill>
                  <a:prstClr val="black"/>
                </a:solidFill>
                <a:cs typeface="Arial"/>
              </a:rPr>
              <a:t> el Seguro Social también puede </a:t>
            </a:r>
            <a:r>
              <a:rPr lang="es-US" sz="1100" dirty="0" err="1">
                <a:solidFill>
                  <a:prstClr val="black"/>
                </a:solidFill>
                <a:cs typeface="Arial"/>
              </a:rPr>
              <a:t>redeterminar</a:t>
            </a:r>
            <a:r>
              <a:rPr lang="es-US" sz="1100" dirty="0">
                <a:solidFill>
                  <a:prstClr val="black"/>
                </a:solidFill>
                <a:cs typeface="Arial"/>
              </a:rPr>
              <a:t> la Ayuda Adicional en función de otros cambios, además de los SCE, por ejemplo, una disminución reciente de ingresos debido a recortes en las horas de trabajo. </a:t>
            </a:r>
          </a:p>
          <a:p>
            <a:pPr marL="0" indent="0" defTabSz="966529">
              <a:spcAft>
                <a:spcPts val="600"/>
              </a:spcAft>
              <a:buNone/>
              <a:defRPr/>
            </a:pPr>
            <a:r>
              <a:rPr lang="es-US" sz="1100" dirty="0">
                <a:solidFill>
                  <a:prstClr val="black"/>
                </a:solidFill>
                <a:cs typeface="Arial"/>
              </a:rPr>
              <a:t>Para obtener más información, visite </a:t>
            </a:r>
            <a:r>
              <a:rPr lang="es-US" sz="1100" dirty="0">
                <a:solidFill>
                  <a:prstClr val="black"/>
                </a:solidFill>
                <a:cs typeface="Arial"/>
                <a:hlinkClick r:id="rId6"/>
              </a:rPr>
              <a:t>SSA.gov/</a:t>
            </a:r>
            <a:r>
              <a:rPr lang="es-US" sz="1100" dirty="0" err="1">
                <a:solidFill>
                  <a:prstClr val="black"/>
                </a:solidFill>
                <a:cs typeface="Arial"/>
                <a:hlinkClick r:id="rId6"/>
              </a:rPr>
              <a:t>poms.nsf</a:t>
            </a:r>
            <a:r>
              <a:rPr lang="es-US" sz="1100" dirty="0">
                <a:solidFill>
                  <a:prstClr val="black"/>
                </a:solidFill>
                <a:cs typeface="Arial"/>
                <a:hlinkClick r:id="rId6"/>
              </a:rPr>
              <a:t>/</a:t>
            </a:r>
            <a:r>
              <a:rPr lang="es-US" sz="1100" dirty="0" err="1">
                <a:solidFill>
                  <a:prstClr val="black"/>
                </a:solidFill>
                <a:cs typeface="Arial"/>
                <a:hlinkClick r:id="rId6"/>
              </a:rPr>
              <a:t>lnx</a:t>
            </a:r>
            <a:r>
              <a:rPr lang="es-US" sz="1100" dirty="0">
                <a:solidFill>
                  <a:prstClr val="black"/>
                </a:solidFill>
                <a:cs typeface="Arial"/>
                <a:hlinkClick r:id="rId6"/>
              </a:rPr>
              <a:t>/0603050020</a:t>
            </a:r>
            <a:r>
              <a:rPr lang="es-US" sz="1100" dirty="0">
                <a:solidFill>
                  <a:prstClr val="black"/>
                </a:solidFill>
                <a:cs typeface="Arial"/>
              </a:rPr>
              <a:t>.</a:t>
            </a:r>
            <a:endParaRPr lang="en-US" sz="1100" dirty="0">
              <a:solidFill>
                <a:prstClr val="black"/>
              </a:solidFill>
            </a:endParaRPr>
          </a:p>
          <a:p>
            <a:pPr>
              <a:spcAft>
                <a:spcPts val="600"/>
              </a:spcAft>
            </a:pPr>
            <a:endParaRPr lang="en-US" sz="1100" dirty="0"/>
          </a:p>
        </p:txBody>
      </p:sp>
    </p:spTree>
    <p:extLst>
      <p:ext uri="{BB962C8B-B14F-4D97-AF65-F5344CB8AC3E}">
        <p14:creationId xmlns:p14="http://schemas.microsoft.com/office/powerpoint/2010/main" val="33726485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11</a:t>
            </a:r>
          </a:p>
          <a:p>
            <a:pPr marL="0" lvl="0" indent="0" defTabSz="685800">
              <a:spcBef>
                <a:spcPts val="0"/>
              </a:spcBef>
              <a:spcAft>
                <a:spcPts val="600"/>
              </a:spcAft>
              <a:buNone/>
            </a:pPr>
            <a:r>
              <a:rPr lang="es-US" b="1" dirty="0">
                <a:solidFill>
                  <a:prstClr val="black"/>
                </a:solidFill>
                <a:cs typeface="Arial"/>
              </a:rPr>
              <a:t>Los beneficios de la Ayuda Adicional incluyen:</a:t>
            </a:r>
          </a:p>
          <a:p>
            <a:pPr marL="228600" lvl="0" indent="-228600" defTabSz="685800">
              <a:spcBef>
                <a:spcPts val="0"/>
              </a:spcBef>
              <a:spcAft>
                <a:spcPts val="600"/>
              </a:spcAft>
              <a:buFont typeface="+mj-lt"/>
              <a:buAutoNum type="alphaLcPeriod"/>
            </a:pPr>
            <a:r>
              <a:rPr lang="es-US" dirty="0">
                <a:solidFill>
                  <a:prstClr val="black"/>
                </a:solidFill>
                <a:cs typeface="Arial"/>
              </a:rPr>
              <a:t>Oportunidades de Período de Inscripción Especial (SEP) para cambiar de plan</a:t>
            </a:r>
          </a:p>
          <a:p>
            <a:pPr marL="228600" lvl="0" indent="-228600" defTabSz="685800">
              <a:spcBef>
                <a:spcPts val="0"/>
              </a:spcBef>
              <a:spcAft>
                <a:spcPts val="600"/>
              </a:spcAft>
              <a:buFont typeface="+mj-lt"/>
              <a:buAutoNum type="alphaLcPeriod"/>
            </a:pPr>
            <a:r>
              <a:rPr lang="es-US" dirty="0">
                <a:solidFill>
                  <a:prstClr val="black"/>
                </a:solidFill>
                <a:cs typeface="Arial"/>
              </a:rPr>
              <a:t>No hay multa por inscripción tardía en la Parte D</a:t>
            </a:r>
          </a:p>
          <a:p>
            <a:pPr marL="228600" lvl="0" indent="-228600" defTabSz="685800">
              <a:spcBef>
                <a:spcPts val="0"/>
              </a:spcBef>
              <a:spcAft>
                <a:spcPts val="600"/>
              </a:spcAft>
              <a:buFont typeface="+mj-lt"/>
              <a:buAutoNum type="alphaLcPeriod"/>
            </a:pPr>
            <a:r>
              <a:rPr lang="es-US" dirty="0">
                <a:solidFill>
                  <a:prstClr val="black"/>
                </a:solidFill>
                <a:cs typeface="Arial"/>
              </a:rPr>
              <a:t>Ayuda para pagar los costos de la cobertura de medicamentos de Medicare</a:t>
            </a:r>
          </a:p>
          <a:p>
            <a:pPr marL="228600" lvl="0" indent="-228600" defTabSz="685800">
              <a:spcBef>
                <a:spcPts val="0"/>
              </a:spcBef>
              <a:spcAft>
                <a:spcPts val="600"/>
              </a:spcAft>
              <a:buFont typeface="+mj-lt"/>
              <a:buAutoNum type="alphaLcPeriod"/>
            </a:pPr>
            <a:r>
              <a:rPr lang="es-US" dirty="0">
                <a:solidFill>
                  <a:prstClr val="black"/>
                </a:solidFill>
                <a:cs typeface="Arial"/>
              </a:rPr>
              <a:t>Todas las anteriores</a:t>
            </a:r>
          </a:p>
          <a:p>
            <a:pPr marL="457200" lvl="0" indent="-457200" defTabSz="685800">
              <a:spcBef>
                <a:spcPts val="0"/>
              </a:spcBef>
              <a:spcAft>
                <a:spcPts val="600"/>
              </a:spcAft>
              <a:buNone/>
            </a:pPr>
            <a:r>
              <a:rPr lang="es-US" b="1" dirty="0">
                <a:solidFill>
                  <a:prstClr val="black"/>
                </a:solidFill>
                <a:cs typeface="Arial"/>
              </a:rPr>
              <a:t>Respuesta: d. Todas las anteriores</a:t>
            </a:r>
          </a:p>
          <a:p>
            <a:pPr marL="0" lvl="0" indent="0" defTabSz="685800">
              <a:spcBef>
                <a:spcPts val="0"/>
              </a:spcBef>
              <a:spcAft>
                <a:spcPts val="600"/>
              </a:spcAft>
              <a:buNone/>
            </a:pPr>
            <a:r>
              <a:rPr lang="es-US" dirty="0">
                <a:solidFill>
                  <a:prstClr val="black"/>
                </a:solidFill>
                <a:cs typeface="Arial"/>
              </a:rPr>
              <a:t>Ayuda Adicional es un programa de Medicare para ayudar a las personas con ingresos y recursos limitados a pagar las primas, deducibles, </a:t>
            </a:r>
            <a:r>
              <a:rPr lang="es-US" dirty="0" err="1">
                <a:solidFill>
                  <a:prstClr val="black"/>
                </a:solidFill>
                <a:cs typeface="Arial"/>
              </a:rPr>
              <a:t>coseguro</a:t>
            </a:r>
            <a:r>
              <a:rPr lang="es-US" dirty="0">
                <a:solidFill>
                  <a:prstClr val="black"/>
                </a:solidFill>
                <a:cs typeface="Arial"/>
              </a:rPr>
              <a:t> y otros costos de la cobertura de medicamentos de Medicare (Parte D). Ayuda Adicional también se conoce como subsidio por bajos ingresos (LIS).</a:t>
            </a:r>
          </a:p>
          <a:p>
            <a:pPr marL="0" lvl="0" indent="0" defTabSz="685800">
              <a:spcBef>
                <a:spcPts val="0"/>
              </a:spcBef>
              <a:spcAft>
                <a:spcPts val="600"/>
              </a:spcAft>
              <a:buNone/>
            </a:pPr>
            <a:r>
              <a:rPr lang="es-US" b="0" dirty="0">
                <a:solidFill>
                  <a:prstClr val="black"/>
                </a:solidFill>
                <a:cs typeface="Arial"/>
              </a:rPr>
              <a:t>Las personas que califican para recibir Ayuda Adicional</a:t>
            </a:r>
            <a:r>
              <a:rPr lang="es-US" dirty="0">
                <a:solidFill>
                  <a:prstClr val="black"/>
                </a:solidFill>
                <a:cs typeface="Arial"/>
              </a:rPr>
              <a:t> no pagan primas ni deducibles, y los copagos son reducidos o inexistentes. </a:t>
            </a:r>
          </a:p>
          <a:p>
            <a:pPr marL="0" lvl="0" indent="0" defTabSz="685800">
              <a:spcBef>
                <a:spcPts val="0"/>
              </a:spcBef>
              <a:spcAft>
                <a:spcPts val="600"/>
              </a:spcAft>
              <a:buNone/>
            </a:pPr>
            <a:r>
              <a:rPr lang="es-US" b="0" dirty="0">
                <a:solidFill>
                  <a:prstClr val="black"/>
                </a:solidFill>
                <a:cs typeface="Arial"/>
              </a:rPr>
              <a:t>Si califica para recibir Ayuda Adicional,</a:t>
            </a:r>
            <a:r>
              <a:rPr lang="es-US" dirty="0">
                <a:solidFill>
                  <a:prstClr val="black"/>
                </a:solidFill>
                <a:cs typeface="Arial"/>
              </a:rPr>
              <a:t> tendrá un Período de Inscripción Especial (SEP) y podrá cambiar de plan una vez por trimestre natural durante los primeros 9 meses de cada año. El plan nuevo entrará en vigor el primer día del mes siguiente. </a:t>
            </a:r>
          </a:p>
          <a:p>
            <a:pPr marL="0" lvl="0" indent="0" defTabSz="685800">
              <a:spcBef>
                <a:spcPts val="0"/>
              </a:spcBef>
              <a:spcAft>
                <a:spcPts val="600"/>
              </a:spcAft>
              <a:buNone/>
            </a:pPr>
            <a:r>
              <a:rPr lang="es-US" dirty="0">
                <a:solidFill>
                  <a:prstClr val="black"/>
                </a:solidFill>
                <a:cs typeface="Arial"/>
              </a:rPr>
              <a:t>No ingresará al período sin cobertura ni pagará ninguna multa por inscripción tardía en la parte D si califica.</a:t>
            </a: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30236901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80109" y="3757507"/>
            <a:ext cx="7010400" cy="5344929"/>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Compruebe sus conocimientos: Pregunta 12</a:t>
            </a:r>
          </a:p>
          <a:p>
            <a:pPr marL="0" lvl="0" indent="0" defTabSz="685800">
              <a:spcBef>
                <a:spcPts val="0"/>
              </a:spcBef>
              <a:spcAft>
                <a:spcPts val="600"/>
              </a:spcAft>
              <a:buNone/>
            </a:pPr>
            <a:r>
              <a:rPr lang="es-US" b="1" dirty="0">
                <a:solidFill>
                  <a:prstClr val="black"/>
                </a:solidFill>
                <a:cs typeface="Arial"/>
              </a:rPr>
              <a:t>Si es beneficiario de Medicaid y Medicare, recibirá automáticamente Ayuda Adicional y se le inscribirá en un plan de medicamentos de Medicare.</a:t>
            </a:r>
          </a:p>
          <a:p>
            <a:pPr marL="228600" lvl="0" indent="-228600" defTabSz="685800">
              <a:spcBef>
                <a:spcPts val="0"/>
              </a:spcBef>
              <a:spcAft>
                <a:spcPts val="600"/>
              </a:spcAft>
              <a:buAutoNum type="alphaLcPeriod"/>
            </a:pPr>
            <a:r>
              <a:rPr lang="es-US" dirty="0">
                <a:solidFill>
                  <a:prstClr val="black"/>
                </a:solidFill>
                <a:cs typeface="Arial"/>
              </a:rPr>
              <a:t>Verdadero</a:t>
            </a:r>
          </a:p>
          <a:p>
            <a:pPr marL="228600" lvl="0" indent="-228600" defTabSz="685800">
              <a:spcBef>
                <a:spcPts val="0"/>
              </a:spcBef>
              <a:spcAft>
                <a:spcPts val="600"/>
              </a:spcAft>
              <a:buAutoNum type="alphaLcPeriod"/>
            </a:pPr>
            <a:r>
              <a:rPr lang="es-US" dirty="0">
                <a:solidFill>
                  <a:prstClr val="black"/>
                </a:solidFill>
                <a:cs typeface="Arial"/>
              </a:rPr>
              <a:t>Falso</a:t>
            </a:r>
          </a:p>
          <a:p>
            <a:pPr marL="457200" lvl="0" indent="-457200" defTabSz="685800">
              <a:spcBef>
                <a:spcPts val="0"/>
              </a:spcBef>
              <a:spcAft>
                <a:spcPts val="600"/>
              </a:spcAft>
              <a:buNone/>
            </a:pPr>
            <a:r>
              <a:rPr lang="es-US" b="1" dirty="0">
                <a:solidFill>
                  <a:prstClr val="black"/>
                </a:solidFill>
                <a:cs typeface="Arial"/>
              </a:rPr>
              <a:t>Respuesta: a. Verdadero</a:t>
            </a:r>
          </a:p>
          <a:p>
            <a:pPr marL="0" lvl="0" indent="0" defTabSz="685800">
              <a:spcBef>
                <a:spcPts val="0"/>
              </a:spcBef>
              <a:spcAft>
                <a:spcPts val="600"/>
              </a:spcAft>
              <a:buNone/>
            </a:pPr>
            <a:r>
              <a:rPr lang="es-US" dirty="0">
                <a:solidFill>
                  <a:prstClr val="black"/>
                </a:solidFill>
                <a:cs typeface="Arial"/>
              </a:rPr>
              <a:t>Los CMS utilizan datos estatales de Medicaid para identificar a las personas con Medicare que tienen beneficios completos de Medicaid y a las personas que obtienen ayuda a partir de su programa estatal de Medicaid pagando sus primas de Medicare (en un Programa de Ahorro de Medicare). </a:t>
            </a:r>
          </a:p>
          <a:p>
            <a:pPr marL="0" lvl="0" indent="0" defTabSz="685800">
              <a:spcBef>
                <a:spcPts val="0"/>
              </a:spcBef>
              <a:spcAft>
                <a:spcPts val="600"/>
              </a:spcAft>
              <a:buNone/>
            </a:pPr>
            <a:r>
              <a:rPr lang="es-US" dirty="0">
                <a:solidFill>
                  <a:prstClr val="black"/>
                </a:solidFill>
                <a:cs typeface="Arial"/>
              </a:rPr>
              <a:t>Todos los meses, CMS identifica y procesa nuevas inscripciones automáticas y facilitadas. Los CMS eligen los planes al azar de los que tienen primas iguales o inferiores al monto del subsidio regional para primas de bajos ingresos, de modo que no pagan la prima si califican para recibir Ayuda Adicional. </a:t>
            </a:r>
          </a:p>
          <a:p>
            <a:pPr marL="0" lvl="0" indent="0" defTabSz="685800">
              <a:spcBef>
                <a:spcPts val="0"/>
              </a:spcBef>
              <a:spcAft>
                <a:spcPts val="600"/>
              </a:spcAft>
              <a:buNone/>
            </a:pPr>
            <a:r>
              <a:rPr lang="es-US" b="0" dirty="0">
                <a:solidFill>
                  <a:prstClr val="black"/>
                </a:solidFill>
                <a:cs typeface="Arial"/>
              </a:rPr>
              <a:t>Si tiene</a:t>
            </a:r>
            <a:r>
              <a:rPr lang="es-US" dirty="0">
                <a:solidFill>
                  <a:prstClr val="black"/>
                </a:solidFill>
                <a:cs typeface="Arial"/>
              </a:rPr>
              <a:t> Medicare y beneficios completos de Medicaid y no elige ni se inscribe en el plan de medicamentos de Medicare por su cuenta, los CMS lo inscribirán automáticamente en un plan de medicamentos de Medicare que entrará en vigor desde el primer día que tenga Medicare y Medicaid. Recibirá una notificación amarilla de inscripción automática con el nombre del plan que se le ha asignado. </a:t>
            </a:r>
          </a:p>
          <a:p>
            <a:pPr marL="0" lvl="0" indent="0" defTabSz="685800">
              <a:spcBef>
                <a:spcPts val="0"/>
              </a:spcBef>
              <a:spcAft>
                <a:spcPts val="600"/>
              </a:spcAft>
              <a:buNone/>
            </a:pPr>
            <a:r>
              <a:rPr lang="es-US" dirty="0">
                <a:effectLst/>
                <a:ea typeface="Calibri" panose="020F0502020204030204" pitchFamily="34" charset="0"/>
                <a:cs typeface="Times New Roman" panose="02020603050405020304" pitchFamily="18" charset="0"/>
              </a:rPr>
              <a:t>Otras personas que califican para la Ayuda Adicional se inscribirán en un plan de medicamentos de Medicare </a:t>
            </a:r>
          </a:p>
          <a:p>
            <a:pPr marL="0" marR="0" lvl="0" indent="0" algn="l" defTabSz="6858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dirty="0"/>
              <a:t>Para obtener más información y ver ejemplos, visite</a:t>
            </a:r>
            <a:r>
              <a:rPr lang="es-US" dirty="0">
                <a:effectLst/>
                <a:ea typeface="Calibri" panose="020F0502020204030204" pitchFamily="34" charset="0"/>
                <a:cs typeface="Times New Roman" panose="02020603050405020304" pitchFamily="18" charset="0"/>
              </a:rPr>
              <a:t> </a:t>
            </a:r>
            <a:r>
              <a:rPr lang="es-US" u="sng" dirty="0">
                <a:solidFill>
                  <a:srgbClr val="0563C1"/>
                </a:solidFill>
                <a:effectLst/>
                <a:ea typeface="Calibri" panose="020F0502020204030204" pitchFamily="34" charset="0"/>
                <a:cs typeface="Times New Roman" panose="02020603050405020304" pitchFamily="18" charset="0"/>
                <a:hlinkClick r:id="rId3"/>
              </a:rPr>
              <a:t>Medicare.gov/</a:t>
            </a:r>
            <a:r>
              <a:rPr lang="es-US" u="sng" dirty="0" err="1">
                <a:solidFill>
                  <a:srgbClr val="0563C1"/>
                </a:solidFill>
                <a:effectLst/>
                <a:ea typeface="Calibri" panose="020F0502020204030204" pitchFamily="34" charset="0"/>
                <a:cs typeface="Times New Roman" panose="02020603050405020304" pitchFamily="18" charset="0"/>
                <a:hlinkClick r:id="rId3"/>
              </a:rPr>
              <a:t>basics</a:t>
            </a:r>
            <a:r>
              <a:rPr lang="es-US" u="sng" dirty="0">
                <a:solidFill>
                  <a:srgbClr val="0563C1"/>
                </a:solidFill>
                <a:effectLst/>
                <a:ea typeface="Calibri" panose="020F0502020204030204" pitchFamily="34" charset="0"/>
                <a:cs typeface="Times New Roman" panose="02020603050405020304" pitchFamily="18" charset="0"/>
                <a:hlinkClick r:id="rId3"/>
              </a:rPr>
              <a:t>/</a:t>
            </a:r>
            <a:r>
              <a:rPr lang="es-US" u="sng" dirty="0" err="1">
                <a:solidFill>
                  <a:srgbClr val="0563C1"/>
                </a:solidFill>
                <a:effectLst/>
                <a:ea typeface="Calibri" panose="020F0502020204030204" pitchFamily="34" charset="0"/>
                <a:cs typeface="Times New Roman" panose="02020603050405020304" pitchFamily="18" charset="0"/>
                <a:hlinkClick r:id="rId3"/>
              </a:rPr>
              <a:t>forms-publications-mailings</a:t>
            </a:r>
            <a:r>
              <a:rPr lang="es-US" u="sng" dirty="0">
                <a:solidFill>
                  <a:srgbClr val="0563C1"/>
                </a:solidFill>
                <a:effectLst/>
                <a:ea typeface="Calibri" panose="020F0502020204030204" pitchFamily="34" charset="0"/>
                <a:cs typeface="Times New Roman" panose="02020603050405020304" pitchFamily="18" charset="0"/>
                <a:hlinkClick r:id="rId3"/>
              </a:rPr>
              <a:t>/</a:t>
            </a:r>
            <a:r>
              <a:rPr lang="es-US" u="sng" dirty="0" err="1">
                <a:solidFill>
                  <a:srgbClr val="0563C1"/>
                </a:solidFill>
                <a:effectLst/>
                <a:ea typeface="Calibri" panose="020F0502020204030204" pitchFamily="34" charset="0"/>
                <a:cs typeface="Times New Roman" panose="02020603050405020304" pitchFamily="18" charset="0"/>
                <a:hlinkClick r:id="rId3"/>
              </a:rPr>
              <a:t>mailings</a:t>
            </a:r>
            <a:r>
              <a:rPr lang="es-US" u="sng" dirty="0">
                <a:solidFill>
                  <a:srgbClr val="0563C1"/>
                </a:solidFill>
                <a:effectLst/>
                <a:ea typeface="Calibri" panose="020F0502020204030204" pitchFamily="34" charset="0"/>
                <a:cs typeface="Times New Roman" panose="02020603050405020304" pitchFamily="18" charset="0"/>
                <a:hlinkClick r:id="rId3"/>
              </a:rPr>
              <a:t>/</a:t>
            </a:r>
            <a:r>
              <a:rPr lang="es-US" u="sng" dirty="0" err="1">
                <a:solidFill>
                  <a:srgbClr val="0563C1"/>
                </a:solidFill>
                <a:effectLst/>
                <a:ea typeface="Calibri" panose="020F0502020204030204" pitchFamily="34" charset="0"/>
                <a:cs typeface="Times New Roman" panose="02020603050405020304" pitchFamily="18" charset="0"/>
                <a:hlinkClick r:id="rId3"/>
              </a:rPr>
              <a:t>help-with-costs</a:t>
            </a:r>
            <a:r>
              <a:rPr lang="es-US" u="sng" dirty="0">
                <a:solidFill>
                  <a:srgbClr val="0563C1"/>
                </a:solidFill>
                <a:effectLst/>
                <a:ea typeface="Calibri" panose="020F0502020204030204" pitchFamily="34" charset="0"/>
                <a:cs typeface="Times New Roman" panose="02020603050405020304" pitchFamily="18" charset="0"/>
                <a:hlinkClick r:id="rId3"/>
              </a:rPr>
              <a:t>/</a:t>
            </a:r>
            <a:r>
              <a:rPr lang="es-US" u="sng" dirty="0" err="1">
                <a:solidFill>
                  <a:srgbClr val="0563C1"/>
                </a:solidFill>
                <a:effectLst/>
                <a:ea typeface="Calibri" panose="020F0502020204030204" pitchFamily="34" charset="0"/>
                <a:cs typeface="Times New Roman" panose="02020603050405020304" pitchFamily="18" charset="0"/>
                <a:hlinkClick r:id="rId3"/>
              </a:rPr>
              <a:t>extra-help-auto-enrollment-future-coverage</a:t>
            </a:r>
            <a:r>
              <a:rPr lang="es-US" u="none" dirty="0">
                <a:solidFill>
                  <a:srgbClr val="0563C1"/>
                </a:solidFill>
                <a:effectLst/>
                <a:ea typeface="Calibri" panose="020F0502020204030204" pitchFamily="34" charset="0"/>
                <a:cs typeface="Times New Roman" panose="02020603050405020304" pitchFamily="18" charset="0"/>
              </a:rPr>
              <a:t> y </a:t>
            </a:r>
            <a:r>
              <a:rPr lang="es-US" dirty="0">
                <a:solidFill>
                  <a:prstClr val="black"/>
                </a:solidFill>
                <a:cs typeface="Arial"/>
                <a:hlinkClick r:id="rId4"/>
              </a:rPr>
              <a:t>Medicare.gov/</a:t>
            </a:r>
            <a:r>
              <a:rPr lang="es-US" dirty="0" err="1">
                <a:solidFill>
                  <a:prstClr val="black"/>
                </a:solidFill>
                <a:cs typeface="Arial"/>
                <a:hlinkClick r:id="rId4"/>
              </a:rPr>
              <a:t>basics</a:t>
            </a:r>
            <a:r>
              <a:rPr lang="es-US" dirty="0">
                <a:solidFill>
                  <a:prstClr val="black"/>
                </a:solidFill>
                <a:cs typeface="Arial"/>
                <a:hlinkClick r:id="rId4"/>
              </a:rPr>
              <a:t>/</a:t>
            </a:r>
            <a:r>
              <a:rPr lang="es-US" dirty="0" err="1">
                <a:solidFill>
                  <a:prstClr val="black"/>
                </a:solidFill>
                <a:cs typeface="Arial"/>
                <a:hlinkClick r:id="rId4"/>
              </a:rPr>
              <a:t>forms-publications-mailings</a:t>
            </a:r>
            <a:r>
              <a:rPr lang="es-US" dirty="0">
                <a:solidFill>
                  <a:prstClr val="black"/>
                </a:solidFill>
                <a:cs typeface="Arial"/>
                <a:hlinkClick r:id="rId4"/>
              </a:rPr>
              <a:t>/</a:t>
            </a:r>
            <a:r>
              <a:rPr lang="es-US" dirty="0" err="1">
                <a:solidFill>
                  <a:prstClr val="black"/>
                </a:solidFill>
                <a:cs typeface="Arial"/>
                <a:hlinkClick r:id="rId4"/>
              </a:rPr>
              <a:t>mailings</a:t>
            </a:r>
            <a:r>
              <a:rPr lang="es-US" dirty="0">
                <a:solidFill>
                  <a:prstClr val="black"/>
                </a:solidFill>
                <a:cs typeface="Arial"/>
                <a:hlinkClick r:id="rId4"/>
              </a:rPr>
              <a:t>/</a:t>
            </a:r>
            <a:r>
              <a:rPr lang="es-US" dirty="0" err="1">
                <a:solidFill>
                  <a:prstClr val="black"/>
                </a:solidFill>
                <a:cs typeface="Arial"/>
                <a:hlinkClick r:id="rId4"/>
              </a:rPr>
              <a:t>help-with-costs</a:t>
            </a:r>
            <a:r>
              <a:rPr lang="es-US" dirty="0">
                <a:solidFill>
                  <a:prstClr val="black"/>
                </a:solidFill>
                <a:cs typeface="Arial"/>
                <a:hlinkClick r:id="rId4"/>
              </a:rPr>
              <a:t>/</a:t>
            </a:r>
            <a:r>
              <a:rPr lang="es-US" dirty="0" err="1">
                <a:solidFill>
                  <a:prstClr val="black"/>
                </a:solidFill>
                <a:cs typeface="Arial"/>
                <a:hlinkClick r:id="rId4"/>
              </a:rPr>
              <a:t>reminder</a:t>
            </a:r>
            <a:r>
              <a:rPr lang="es-US" dirty="0">
                <a:solidFill>
                  <a:prstClr val="black"/>
                </a:solidFill>
                <a:cs typeface="Arial"/>
                <a:hlinkClick r:id="rId4"/>
              </a:rPr>
              <a:t>-</a:t>
            </a:r>
            <a:r>
              <a:rPr lang="es-US" dirty="0" err="1">
                <a:solidFill>
                  <a:prstClr val="black"/>
                </a:solidFill>
                <a:cs typeface="Arial"/>
                <a:hlinkClick r:id="rId4"/>
              </a:rPr>
              <a:t>join</a:t>
            </a:r>
            <a:r>
              <a:rPr lang="es-US" dirty="0">
                <a:solidFill>
                  <a:prstClr val="black"/>
                </a:solidFill>
                <a:cs typeface="Arial"/>
                <a:hlinkClick r:id="rId4"/>
              </a:rPr>
              <a:t>-</a:t>
            </a:r>
            <a:r>
              <a:rPr lang="es-US" dirty="0" err="1">
                <a:solidFill>
                  <a:prstClr val="black"/>
                </a:solidFill>
                <a:cs typeface="Arial"/>
                <a:hlinkClick r:id="rId4"/>
              </a:rPr>
              <a:t>drug</a:t>
            </a:r>
            <a:r>
              <a:rPr lang="es-US" dirty="0">
                <a:solidFill>
                  <a:prstClr val="black"/>
                </a:solidFill>
                <a:cs typeface="Arial"/>
                <a:hlinkClick r:id="rId4"/>
              </a:rPr>
              <a:t>-plan</a:t>
            </a:r>
            <a:r>
              <a:rPr lang="es-US" dirty="0">
                <a:solidFill>
                  <a:prstClr val="black"/>
                </a:solidFill>
                <a:cs typeface="Arial"/>
              </a:rPr>
              <a:t>.</a:t>
            </a:r>
          </a:p>
          <a:p>
            <a:pPr marL="0" lvl="0" indent="0" defTabSz="685800">
              <a:spcBef>
                <a:spcPts val="0"/>
              </a:spcBef>
              <a:spcAft>
                <a:spcPts val="600"/>
              </a:spcAft>
              <a:buNone/>
            </a:pPr>
            <a:endParaRPr lang="en-US" u="sng" kern="100" dirty="0">
              <a:solidFill>
                <a:srgbClr val="0563C1"/>
              </a:solidFill>
              <a:effectLst/>
              <a:ea typeface="Calibri" panose="020F0502020204030204" pitchFamily="34" charset="0"/>
              <a:cs typeface="Times New Roman" panose="02020603050405020304" pitchFamily="18" charset="0"/>
            </a:endParaRPr>
          </a:p>
          <a:p>
            <a:pPr marL="0" lvl="0" indent="0" defTabSz="685800">
              <a:spcBef>
                <a:spcPts val="0"/>
              </a:spcBef>
              <a:spcAft>
                <a:spcPts val="600"/>
              </a:spcAft>
              <a:buNone/>
            </a:pPr>
            <a:r>
              <a:rPr lang="es-US" dirty="0">
                <a:effectLst/>
                <a:ea typeface="Calibri" panose="020F0502020204030204" pitchFamily="34" charset="0"/>
                <a:cs typeface="Times New Roman" panose="02020603050405020304" pitchFamily="18" charset="0"/>
              </a:rPr>
              <a:t> </a:t>
            </a:r>
          </a:p>
          <a:p>
            <a:pPr marL="0" lvl="0" indent="0" defTabSz="685800">
              <a:spcBef>
                <a:spcPts val="0"/>
              </a:spcBef>
              <a:spcAft>
                <a:spcPts val="600"/>
              </a:spcAft>
              <a:buNone/>
            </a:pPr>
            <a:endParaRPr lang="en-US" kern="100" dirty="0">
              <a:effectLst/>
              <a:ea typeface="Calibri" panose="020F0502020204030204" pitchFamily="34" charset="0"/>
              <a:cs typeface="Times New Roman" panose="02020603050405020304" pitchFamily="18" charset="0"/>
            </a:endParaRPr>
          </a:p>
          <a:p>
            <a:pPr marL="0" lvl="0" indent="0" defTabSz="685800">
              <a:spcBef>
                <a:spcPts val="0"/>
              </a:spcBef>
              <a:spcAft>
                <a:spcPts val="600"/>
              </a:spcAft>
              <a:buNone/>
            </a:pPr>
            <a:endParaRPr lang="en-US" dirty="0">
              <a:solidFill>
                <a:prstClr val="black"/>
              </a:solidFill>
              <a:cs typeface="Arial"/>
            </a:endParaRP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28438346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panose="020B0604020202020204" pitchFamily="34" charset="0"/>
              </a:rPr>
              <a:t>Notas del presentador</a:t>
            </a:r>
            <a:r>
              <a:rPr lang="es-US" sz="1200" b="0" i="0" dirty="0">
                <a:solidFill>
                  <a:srgbClr val="444444"/>
                </a:solidFill>
                <a:effectLst/>
                <a:cs typeface="Arial" panose="020B0604020202020204" pitchFamily="34" charset="0"/>
              </a:rPr>
              <a:t>​</a:t>
            </a:r>
          </a:p>
          <a:p>
            <a:pPr marL="0" indent="0" defTabSz="966529">
              <a:spcAft>
                <a:spcPts val="600"/>
              </a:spcAft>
              <a:buNone/>
              <a:defRPr/>
            </a:pPr>
            <a:r>
              <a:rPr lang="es-US" dirty="0">
                <a:solidFill>
                  <a:prstClr val="black"/>
                </a:solidFill>
                <a:cs typeface="Arial" panose="020B0604020202020204" pitchFamily="34" charset="0"/>
              </a:rPr>
              <a:t>La Lección 6 trata sobre las determinaciones de cobertura, las solicitudes de excepción y las apelaciones.</a:t>
            </a:r>
          </a:p>
        </p:txBody>
      </p:sp>
    </p:spTree>
    <p:extLst>
      <p:ext uri="{BB962C8B-B14F-4D97-AF65-F5344CB8AC3E}">
        <p14:creationId xmlns:p14="http://schemas.microsoft.com/office/powerpoint/2010/main" val="3502922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8186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8574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15334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5308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86229"/>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86229"/>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86229"/>
            <a:ext cx="2743200" cy="365125"/>
          </a:xfrm>
        </p:spPr>
        <p:txBody>
          <a:bodyPr/>
          <a:lstStyle/>
          <a:p>
            <a:r>
              <a:rPr lang="en-US"/>
              <a:t>April 2024</a:t>
            </a:r>
            <a:endParaRPr lang="en-US" dirty="0"/>
          </a:p>
        </p:txBody>
      </p:sp>
      <p:sp>
        <p:nvSpPr>
          <p:cNvPr id="4" name="Content Placeholder 3">
            <a:extLst>
              <a:ext uri="{FF2B5EF4-FFF2-40B4-BE49-F238E27FC236}">
                <a16:creationId xmlns:a16="http://schemas.microsoft.com/office/drawing/2014/main" id="{4754F795-6E8A-1953-CD3D-58B3B010BC35}"/>
              </a:ext>
            </a:extLst>
          </p:cNvPr>
          <p:cNvSpPr>
            <a:spLocks noGrp="1"/>
          </p:cNvSpPr>
          <p:nvPr>
            <p:ph sz="quarter" idx="13"/>
          </p:nvPr>
        </p:nvSpPr>
        <p:spPr>
          <a:xfrm>
            <a:off x="745110" y="1470025"/>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7C9AC50-D772-B505-9B7D-EA0C008574BC}"/>
              </a:ext>
            </a:extLst>
          </p:cNvPr>
          <p:cNvSpPr>
            <a:spLocks noGrp="1"/>
          </p:cNvSpPr>
          <p:nvPr>
            <p:ph sz="quarter" idx="14"/>
          </p:nvPr>
        </p:nvSpPr>
        <p:spPr>
          <a:xfrm>
            <a:off x="745110" y="3743456"/>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1040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DC74-55D8-22D5-282A-6402FC66E9D9}"/>
              </a:ext>
            </a:extLst>
          </p:cNvPr>
          <p:cNvSpPr>
            <a:spLocks noGrp="1"/>
          </p:cNvSpPr>
          <p:nvPr>
            <p:ph type="title"/>
          </p:nvPr>
        </p:nvSpPr>
        <p:spPr>
          <a:xfrm>
            <a:off x="0" y="0"/>
            <a:ext cx="12192000" cy="92928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88D8274B-1181-50A7-D979-E8A0EBC31816}"/>
              </a:ext>
            </a:extLst>
          </p:cNvPr>
          <p:cNvSpPr>
            <a:spLocks noGrp="1"/>
          </p:cNvSpPr>
          <p:nvPr>
            <p:ph type="ftr" sz="quarter" idx="10"/>
          </p:nvPr>
        </p:nvSpPr>
        <p:spPr>
          <a:xfrm>
            <a:off x="4038600" y="6486229"/>
            <a:ext cx="4114800" cy="365125"/>
          </a:xfrm>
        </p:spPr>
        <p:txBody>
          <a:bodyPr/>
          <a:lstStyle/>
          <a:p>
            <a:r>
              <a:rPr lang="en-US"/>
              <a:t>Medicare Drug Coverage</a:t>
            </a:r>
            <a:endParaRPr lang="en-US" dirty="0"/>
          </a:p>
        </p:txBody>
      </p:sp>
      <p:sp>
        <p:nvSpPr>
          <p:cNvPr id="4" name="Slide Number Placeholder 3">
            <a:extLst>
              <a:ext uri="{FF2B5EF4-FFF2-40B4-BE49-F238E27FC236}">
                <a16:creationId xmlns:a16="http://schemas.microsoft.com/office/drawing/2014/main" id="{8667E13D-D4EC-4D34-4285-088A71899ADD}"/>
              </a:ext>
            </a:extLst>
          </p:cNvPr>
          <p:cNvSpPr>
            <a:spLocks noGrp="1"/>
          </p:cNvSpPr>
          <p:nvPr>
            <p:ph type="sldNum" sz="quarter" idx="11"/>
          </p:nvPr>
        </p:nvSpPr>
        <p:spPr>
          <a:xfrm>
            <a:off x="8610600" y="6486229"/>
            <a:ext cx="2743200" cy="365125"/>
          </a:xfrm>
        </p:spPr>
        <p:txBody>
          <a:bodyPr/>
          <a:lstStyle/>
          <a:p>
            <a:fld id="{48F63A3B-78C7-47BE-AE5E-E10140E04643}" type="slidenum">
              <a:rPr lang="en-US" smtClean="0"/>
              <a:pPr/>
              <a:t>‹#›</a:t>
            </a:fld>
            <a:endParaRPr lang="en-US" dirty="0"/>
          </a:p>
        </p:txBody>
      </p:sp>
      <p:sp>
        <p:nvSpPr>
          <p:cNvPr id="5" name="Date Placeholder 4">
            <a:extLst>
              <a:ext uri="{FF2B5EF4-FFF2-40B4-BE49-F238E27FC236}">
                <a16:creationId xmlns:a16="http://schemas.microsoft.com/office/drawing/2014/main" id="{57DDF098-A632-B762-8A5A-C42FEC432C54}"/>
              </a:ext>
            </a:extLst>
          </p:cNvPr>
          <p:cNvSpPr>
            <a:spLocks noGrp="1"/>
          </p:cNvSpPr>
          <p:nvPr>
            <p:ph type="dt" sz="half" idx="12"/>
          </p:nvPr>
        </p:nvSpPr>
        <p:spPr>
          <a:xfrm>
            <a:off x="838200" y="6486229"/>
            <a:ext cx="2743200" cy="365125"/>
          </a:xfrm>
        </p:spPr>
        <p:txBody>
          <a:bodyPr/>
          <a:lstStyle/>
          <a:p>
            <a:r>
              <a:rPr lang="en-US"/>
              <a:t>April 2024</a:t>
            </a:r>
            <a:endParaRPr lang="en-US" dirty="0"/>
          </a:p>
        </p:txBody>
      </p:sp>
      <p:sp>
        <p:nvSpPr>
          <p:cNvPr id="7" name="Content Placeholder 6">
            <a:extLst>
              <a:ext uri="{FF2B5EF4-FFF2-40B4-BE49-F238E27FC236}">
                <a16:creationId xmlns:a16="http://schemas.microsoft.com/office/drawing/2014/main" id="{9439510C-AF0D-1F4A-73A1-100E258BDB3A}"/>
              </a:ext>
            </a:extLst>
          </p:cNvPr>
          <p:cNvSpPr>
            <a:spLocks noGrp="1"/>
          </p:cNvSpPr>
          <p:nvPr>
            <p:ph sz="quarter" idx="13"/>
          </p:nvPr>
        </p:nvSpPr>
        <p:spPr>
          <a:xfrm>
            <a:off x="904875" y="1517650"/>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97BD3088-130B-6795-9BF4-3A1E6C661EBB}"/>
              </a:ext>
            </a:extLst>
          </p:cNvPr>
          <p:cNvSpPr>
            <a:spLocks noGrp="1"/>
          </p:cNvSpPr>
          <p:nvPr>
            <p:ph sz="quarter" idx="14"/>
          </p:nvPr>
        </p:nvSpPr>
        <p:spPr>
          <a:xfrm>
            <a:off x="904875" y="3742442"/>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6704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8603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4791" y="4782312"/>
            <a:ext cx="9532327" cy="830997"/>
          </a:xfrm>
          <a:prstGeom prst="rect">
            <a:avLst/>
          </a:prstGeom>
          <a:noFill/>
        </p:spPr>
        <p:txBody>
          <a:bodyPr wrap="square" rtlCol="0">
            <a:spAutoFit/>
          </a:bodyPr>
          <a:lstStyle/>
          <a:p>
            <a:r>
              <a:rPr lang="es-ES" sz="2400" b="1" dirty="0">
                <a:solidFill>
                  <a:srgbClr val="00529B"/>
                </a:solidFill>
              </a:rPr>
              <a:t>Cuenta regresiva: </a:t>
            </a:r>
            <a:r>
              <a:rPr lang="es-ES" sz="2400" dirty="0">
                <a:solidFill>
                  <a:srgbClr val="00529B"/>
                </a:solidFill>
              </a:rPr>
              <a:t>Responde la pregunta antes de que la barra desaparezca</a:t>
            </a:r>
          </a:p>
          <a:p>
            <a:endParaRPr lang="en-US" sz="2400" dirty="0">
              <a:solidFill>
                <a:srgbClr val="00529B"/>
              </a:solidFill>
            </a:endParaRPr>
          </a:p>
        </p:txBody>
      </p:sp>
    </p:spTree>
    <p:custDataLst>
      <p:tags r:id="rId1"/>
    </p:custDataLst>
    <p:extLst>
      <p:ext uri="{BB962C8B-B14F-4D97-AF65-F5344CB8AC3E}">
        <p14:creationId xmlns:p14="http://schemas.microsoft.com/office/powerpoint/2010/main" val="23181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4797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737447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April 2024</a:t>
            </a:r>
            <a:endParaRPr lang="en-US" dirty="0"/>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Drug Coverage</a:t>
            </a:r>
            <a:endParaRPr lang="en-US" dirty="0"/>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96573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473237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TP 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84077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TP 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717876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TP 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58844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TP 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999709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TP 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63586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TP 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82025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TP 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91697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TP 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183511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TP 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511430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58347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3518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80708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1851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057289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62277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9684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66803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7989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64770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2562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34526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24595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81226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42911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73470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19508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278870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453793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99603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76935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27588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TP 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31168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86390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TP Title +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98896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Tree>
    <p:custDataLst>
      <p:tags r:id="rId1"/>
    </p:custDataLst>
    <p:extLst>
      <p:ext uri="{BB962C8B-B14F-4D97-AF65-F5344CB8AC3E}">
        <p14:creationId xmlns:p14="http://schemas.microsoft.com/office/powerpoint/2010/main" val="1969172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TP 10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p:nvPr>
        </p:nvSpPr>
        <p:spPr>
          <a:xfrm>
            <a:off x="-3344778" y="1203500"/>
            <a:ext cx="3705225" cy="723900"/>
          </a:xfrm>
        </p:spPr>
        <p:txBody>
          <a:bodyPr anchor="ctr">
            <a:noAutofit/>
          </a:bodyPr>
          <a:lstStyle>
            <a:lvl1pPr>
              <a:defRPr sz="1800"/>
            </a:lvl1pPr>
          </a:lstStyle>
          <a:p>
            <a:pPr lvl="0"/>
            <a:r>
              <a:rPr lang="en-US" dirty="0"/>
              <a:t>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p:nvPr>
        </p:nvSpPr>
        <p:spPr>
          <a:xfrm>
            <a:off x="11760868" y="1319871"/>
            <a:ext cx="3705225" cy="723900"/>
          </a:xfrm>
        </p:spPr>
        <p:txBody>
          <a:bodyPr anchor="ctr">
            <a:noAutofit/>
          </a:bodyPr>
          <a:lstStyle>
            <a:lvl1pPr>
              <a:defRPr sz="1800"/>
            </a:lvl1pPr>
          </a:lstStyle>
          <a:p>
            <a:pPr lvl="0"/>
            <a:r>
              <a:rPr lang="en-US" dirty="0"/>
              <a:t>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p:nvPr>
        </p:nvSpPr>
        <p:spPr>
          <a:xfrm>
            <a:off x="-3344778" y="2270693"/>
            <a:ext cx="3705225" cy="723900"/>
          </a:xfrm>
        </p:spPr>
        <p:txBody>
          <a:bodyPr anchor="ctr">
            <a:noAutofit/>
          </a:bodyPr>
          <a:lstStyle>
            <a:lvl1pPr>
              <a:defRPr sz="1800"/>
            </a:lvl1pPr>
          </a:lstStyle>
          <a:p>
            <a:pPr lvl="0"/>
            <a:r>
              <a:rPr lang="en-US" dirty="0"/>
              <a:t>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p:nvPr>
        </p:nvSpPr>
        <p:spPr>
          <a:xfrm>
            <a:off x="11760867" y="2312935"/>
            <a:ext cx="3705225" cy="723900"/>
          </a:xfrm>
        </p:spPr>
        <p:txBody>
          <a:bodyPr anchor="ctr">
            <a:noAutofit/>
          </a:bodyPr>
          <a:lstStyle>
            <a:lvl1pPr>
              <a:defRPr sz="1800"/>
            </a:lvl1pPr>
          </a:lstStyle>
          <a:p>
            <a:pPr lvl="0"/>
            <a:r>
              <a:rPr lang="en-US" dirty="0"/>
              <a:t>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p:nvPr>
        </p:nvSpPr>
        <p:spPr>
          <a:xfrm>
            <a:off x="-3344778" y="3268323"/>
            <a:ext cx="3705225" cy="723900"/>
          </a:xfrm>
        </p:spPr>
        <p:txBody>
          <a:bodyPr anchor="ctr">
            <a:noAutofit/>
          </a:bodyPr>
          <a:lstStyle>
            <a:lvl1pPr>
              <a:defRPr sz="1800"/>
            </a:lvl1pPr>
          </a:lstStyle>
          <a:p>
            <a:pPr lvl="0"/>
            <a:r>
              <a:rPr lang="en-US" dirty="0"/>
              <a:t>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p:nvPr>
        </p:nvSpPr>
        <p:spPr>
          <a:xfrm>
            <a:off x="11760866" y="3308463"/>
            <a:ext cx="3705225" cy="723900"/>
          </a:xfrm>
        </p:spPr>
        <p:txBody>
          <a:bodyPr anchor="ctr">
            <a:noAutofit/>
          </a:bodyPr>
          <a:lstStyle>
            <a:lvl1pPr>
              <a:defRPr sz="1800"/>
            </a:lvl1pPr>
          </a:lstStyle>
          <a:p>
            <a:pPr lvl="0"/>
            <a:r>
              <a:rPr lang="en-US" dirty="0"/>
              <a:t>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p:nvPr>
        </p:nvSpPr>
        <p:spPr>
          <a:xfrm>
            <a:off x="-3344778" y="4249367"/>
            <a:ext cx="3705225" cy="723900"/>
          </a:xfrm>
        </p:spPr>
        <p:txBody>
          <a:bodyPr anchor="ctr">
            <a:noAutofit/>
          </a:bodyPr>
          <a:lstStyle>
            <a:lvl1pPr>
              <a:defRPr sz="1800"/>
            </a:lvl1pPr>
          </a:lstStyle>
          <a:p>
            <a:pPr lvl="0"/>
            <a:r>
              <a:rPr lang="en-US" dirty="0"/>
              <a:t>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p:nvPr>
        </p:nvSpPr>
        <p:spPr>
          <a:xfrm>
            <a:off x="11760865" y="4293720"/>
            <a:ext cx="3705225" cy="723900"/>
          </a:xfrm>
        </p:spPr>
        <p:txBody>
          <a:bodyPr anchor="ctr">
            <a:noAutofit/>
          </a:bodyPr>
          <a:lstStyle>
            <a:lvl1pPr>
              <a:defRPr sz="1800"/>
            </a:lvl1pPr>
          </a:lstStyle>
          <a:p>
            <a:pPr lvl="0"/>
            <a:r>
              <a:rPr lang="en-US" dirty="0"/>
              <a:t>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p:nvPr>
        </p:nvSpPr>
        <p:spPr>
          <a:xfrm>
            <a:off x="-3344779" y="5202260"/>
            <a:ext cx="3705225" cy="723900"/>
          </a:xfrm>
        </p:spPr>
        <p:txBody>
          <a:bodyPr anchor="ctr">
            <a:noAutofit/>
          </a:bodyPr>
          <a:lstStyle>
            <a:lvl1pPr>
              <a:defRPr sz="1800"/>
            </a:lvl1pPr>
          </a:lstStyle>
          <a:p>
            <a:pPr lvl="0"/>
            <a:r>
              <a:rPr lang="en-US" dirty="0"/>
              <a:t>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p:nvPr>
        </p:nvSpPr>
        <p:spPr>
          <a:xfrm>
            <a:off x="11760865" y="5393191"/>
            <a:ext cx="3705225" cy="723900"/>
          </a:xfrm>
        </p:spPr>
        <p:txBody>
          <a:bodyPr anchor="ctr">
            <a:noAutofit/>
          </a:bodyPr>
          <a:lstStyle>
            <a:lvl1pPr>
              <a:defRPr sz="1800"/>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646720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TP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hasCustomPrompt="1"/>
          </p:nvPr>
        </p:nvSpPr>
        <p:spPr>
          <a:xfrm>
            <a:off x="-3344778" y="1203500"/>
            <a:ext cx="3705225" cy="723900"/>
          </a:xfrm>
        </p:spPr>
        <p:txBody>
          <a:bodyPr anchor="ctr">
            <a:noAutofit/>
          </a:bodyPr>
          <a:lstStyle>
            <a:lvl1pPr>
              <a:defRPr sz="1800"/>
            </a:lvl1pPr>
          </a:lstStyle>
          <a:p>
            <a:pPr lvl="0"/>
            <a:r>
              <a:rPr lang="en-US" dirty="0"/>
              <a:t>1 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hasCustomPrompt="1"/>
          </p:nvPr>
        </p:nvSpPr>
        <p:spPr>
          <a:xfrm>
            <a:off x="-3344780" y="2127064"/>
            <a:ext cx="3705225" cy="723900"/>
          </a:xfrm>
        </p:spPr>
        <p:txBody>
          <a:bodyPr anchor="ctr">
            <a:noAutofit/>
          </a:bodyPr>
          <a:lstStyle>
            <a:lvl1pPr>
              <a:defRPr sz="1800"/>
            </a:lvl1pPr>
          </a:lstStyle>
          <a:p>
            <a:pPr lvl="0"/>
            <a:r>
              <a:rPr lang="en-US" dirty="0"/>
              <a:t>2 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hasCustomPrompt="1"/>
          </p:nvPr>
        </p:nvSpPr>
        <p:spPr>
          <a:xfrm>
            <a:off x="-3344781" y="3111076"/>
            <a:ext cx="3705225" cy="723900"/>
          </a:xfrm>
        </p:spPr>
        <p:txBody>
          <a:bodyPr anchor="ctr">
            <a:noAutofit/>
          </a:bodyPr>
          <a:lstStyle>
            <a:lvl1pPr>
              <a:defRPr sz="1800"/>
            </a:lvl1pPr>
          </a:lstStyle>
          <a:p>
            <a:pPr lvl="0"/>
            <a:r>
              <a:rPr lang="en-US" dirty="0"/>
              <a:t>3 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hasCustomPrompt="1"/>
          </p:nvPr>
        </p:nvSpPr>
        <p:spPr>
          <a:xfrm>
            <a:off x="-3344782" y="4037856"/>
            <a:ext cx="3705225" cy="723900"/>
          </a:xfrm>
        </p:spPr>
        <p:txBody>
          <a:bodyPr anchor="ctr">
            <a:noAutofit/>
          </a:bodyPr>
          <a:lstStyle>
            <a:lvl1pPr>
              <a:defRPr sz="1800"/>
            </a:lvl1pPr>
          </a:lstStyle>
          <a:p>
            <a:pPr lvl="0"/>
            <a:r>
              <a:rPr lang="en-US" dirty="0"/>
              <a:t>4 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hasCustomPrompt="1"/>
          </p:nvPr>
        </p:nvSpPr>
        <p:spPr>
          <a:xfrm>
            <a:off x="-3344782" y="4930600"/>
            <a:ext cx="3705225" cy="723900"/>
          </a:xfrm>
        </p:spPr>
        <p:txBody>
          <a:bodyPr anchor="ctr">
            <a:noAutofit/>
          </a:bodyPr>
          <a:lstStyle>
            <a:lvl1pPr>
              <a:defRPr sz="1800"/>
            </a:lvl1pPr>
          </a:lstStyle>
          <a:p>
            <a:pPr lvl="0"/>
            <a:r>
              <a:rPr lang="en-US" dirty="0"/>
              <a:t>5 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hasCustomPrompt="1"/>
          </p:nvPr>
        </p:nvSpPr>
        <p:spPr>
          <a:xfrm>
            <a:off x="11811001" y="1152143"/>
            <a:ext cx="3705225" cy="723900"/>
          </a:xfrm>
        </p:spPr>
        <p:txBody>
          <a:bodyPr anchor="ctr">
            <a:noAutofit/>
          </a:bodyPr>
          <a:lstStyle>
            <a:lvl1pPr>
              <a:defRPr sz="1800"/>
            </a:lvl1pPr>
          </a:lstStyle>
          <a:p>
            <a:pPr lvl="0"/>
            <a:r>
              <a:rPr lang="en-US" dirty="0"/>
              <a:t>6 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hasCustomPrompt="1"/>
          </p:nvPr>
        </p:nvSpPr>
        <p:spPr>
          <a:xfrm>
            <a:off x="11811001" y="2083107"/>
            <a:ext cx="3705225" cy="723900"/>
          </a:xfrm>
        </p:spPr>
        <p:txBody>
          <a:bodyPr anchor="ctr">
            <a:noAutofit/>
          </a:bodyPr>
          <a:lstStyle>
            <a:lvl1pPr>
              <a:defRPr sz="1800"/>
            </a:lvl1pPr>
          </a:lstStyle>
          <a:p>
            <a:pPr lvl="0"/>
            <a:r>
              <a:rPr lang="en-US" dirty="0"/>
              <a:t>7 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hasCustomPrompt="1"/>
          </p:nvPr>
        </p:nvSpPr>
        <p:spPr>
          <a:xfrm>
            <a:off x="11811001" y="3036249"/>
            <a:ext cx="3705225" cy="723900"/>
          </a:xfrm>
        </p:spPr>
        <p:txBody>
          <a:bodyPr anchor="ctr">
            <a:noAutofit/>
          </a:bodyPr>
          <a:lstStyle>
            <a:lvl1pPr>
              <a:defRPr sz="1800"/>
            </a:lvl1pPr>
          </a:lstStyle>
          <a:p>
            <a:pPr lvl="0"/>
            <a:r>
              <a:rPr lang="en-US" dirty="0"/>
              <a:t>8 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hasCustomPrompt="1"/>
          </p:nvPr>
        </p:nvSpPr>
        <p:spPr>
          <a:xfrm>
            <a:off x="11811001" y="3999740"/>
            <a:ext cx="3705225" cy="723900"/>
          </a:xfrm>
        </p:spPr>
        <p:txBody>
          <a:bodyPr anchor="ctr">
            <a:noAutofit/>
          </a:bodyPr>
          <a:lstStyle>
            <a:lvl1pPr>
              <a:defRPr sz="1800"/>
            </a:lvl1pPr>
          </a:lstStyle>
          <a:p>
            <a:pPr lvl="0"/>
            <a:r>
              <a:rPr lang="en-US" dirty="0"/>
              <a:t>9 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hasCustomPrompt="1"/>
          </p:nvPr>
        </p:nvSpPr>
        <p:spPr>
          <a:xfrm>
            <a:off x="11811001" y="5015515"/>
            <a:ext cx="3705225" cy="723900"/>
          </a:xfrm>
        </p:spPr>
        <p:txBody>
          <a:bodyPr anchor="ctr">
            <a:noAutofit/>
          </a:bodyPr>
          <a:lstStyle>
            <a:lvl1pPr>
              <a:defRPr sz="1800"/>
            </a:lvl1pPr>
          </a:lstStyle>
          <a:p>
            <a:pPr lvl="0"/>
            <a:r>
              <a:rPr lang="en-US" dirty="0"/>
              <a:t>10 Click to edit Master text styles</a:t>
            </a:r>
          </a:p>
        </p:txBody>
      </p:sp>
      <p:sp>
        <p:nvSpPr>
          <p:cNvPr id="3" name="Text Placeholder 3">
            <a:extLst>
              <a:ext uri="{FF2B5EF4-FFF2-40B4-BE49-F238E27FC236}">
                <a16:creationId xmlns:a16="http://schemas.microsoft.com/office/drawing/2014/main" id="{9EAD33EF-8937-81DE-8CBC-72B5FBC58806}"/>
              </a:ext>
            </a:extLst>
          </p:cNvPr>
          <p:cNvSpPr>
            <a:spLocks noGrp="1"/>
          </p:cNvSpPr>
          <p:nvPr>
            <p:ph type="body" sz="quarter" idx="23" hasCustomPrompt="1"/>
          </p:nvPr>
        </p:nvSpPr>
        <p:spPr>
          <a:xfrm>
            <a:off x="11811000" y="5950902"/>
            <a:ext cx="3916820" cy="723900"/>
          </a:xfrm>
        </p:spPr>
        <p:txBody>
          <a:bodyPr anchor="ctr">
            <a:noAutofit/>
          </a:bodyPr>
          <a:lstStyle>
            <a:lvl1pPr>
              <a:defRPr sz="1800"/>
            </a:lvl1pPr>
          </a:lstStyle>
          <a:p>
            <a:pPr lvl="0"/>
            <a:r>
              <a:rPr lang="en-US" dirty="0"/>
              <a:t>11 Click to edit Master text styles</a:t>
            </a:r>
          </a:p>
        </p:txBody>
      </p:sp>
    </p:spTree>
    <p:custDataLst>
      <p:tags r:id="rId1"/>
    </p:custDataLst>
    <p:extLst>
      <p:ext uri="{BB962C8B-B14F-4D97-AF65-F5344CB8AC3E}">
        <p14:creationId xmlns:p14="http://schemas.microsoft.com/office/powerpoint/2010/main" val="4185608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AF178A4E-240A-3E49-5EF8-BD5F5C97C1CC}"/>
              </a:ext>
            </a:extLst>
          </p:cNvPr>
          <p:cNvSpPr>
            <a:spLocks noGrp="1"/>
          </p:cNvSpPr>
          <p:nvPr>
            <p:ph sz="quarter" idx="13"/>
          </p:nvPr>
        </p:nvSpPr>
        <p:spPr>
          <a:xfrm>
            <a:off x="838200" y="1343025"/>
            <a:ext cx="6553200" cy="1323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B7AF0E35-7F8D-3AD3-238C-DA16ACDF69A8}"/>
              </a:ext>
            </a:extLst>
          </p:cNvPr>
          <p:cNvSpPr>
            <a:spLocks noGrp="1"/>
          </p:cNvSpPr>
          <p:nvPr>
            <p:ph type="body" sz="quarter" idx="14"/>
          </p:nvPr>
        </p:nvSpPr>
        <p:spPr>
          <a:xfrm>
            <a:off x="9134475" y="1238052"/>
            <a:ext cx="3057525" cy="952108"/>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C3E429A6-475E-B8EB-48BB-E05C5AC89681}"/>
              </a:ext>
            </a:extLst>
          </p:cNvPr>
          <p:cNvSpPr>
            <a:spLocks noGrp="1"/>
          </p:cNvSpPr>
          <p:nvPr>
            <p:ph type="body" sz="quarter" idx="15"/>
          </p:nvPr>
        </p:nvSpPr>
        <p:spPr>
          <a:xfrm>
            <a:off x="838200" y="3428999"/>
            <a:ext cx="240030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5">
            <a:extLst>
              <a:ext uri="{FF2B5EF4-FFF2-40B4-BE49-F238E27FC236}">
                <a16:creationId xmlns:a16="http://schemas.microsoft.com/office/drawing/2014/main" id="{19B68B92-32F4-2FBD-5DAB-7BC8EE7B445F}"/>
              </a:ext>
            </a:extLst>
          </p:cNvPr>
          <p:cNvSpPr>
            <a:spLocks noGrp="1"/>
          </p:cNvSpPr>
          <p:nvPr>
            <p:ph type="body" sz="quarter" idx="16"/>
          </p:nvPr>
        </p:nvSpPr>
        <p:spPr>
          <a:xfrm>
            <a:off x="3781425" y="3428999"/>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5">
            <a:extLst>
              <a:ext uri="{FF2B5EF4-FFF2-40B4-BE49-F238E27FC236}">
                <a16:creationId xmlns:a16="http://schemas.microsoft.com/office/drawing/2014/main" id="{2B793C2F-69D8-E529-661A-33CF6E97727E}"/>
              </a:ext>
            </a:extLst>
          </p:cNvPr>
          <p:cNvSpPr>
            <a:spLocks noGrp="1"/>
          </p:cNvSpPr>
          <p:nvPr>
            <p:ph type="body" sz="quarter" idx="17"/>
          </p:nvPr>
        </p:nvSpPr>
        <p:spPr>
          <a:xfrm>
            <a:off x="7686675" y="3415075"/>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023490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BDDB1B90-3B3B-ABEE-7E62-044F2EB7BE1E}"/>
              </a:ext>
            </a:extLst>
          </p:cNvPr>
          <p:cNvSpPr>
            <a:spLocks noGrp="1"/>
          </p:cNvSpPr>
          <p:nvPr>
            <p:ph sz="quarter" idx="13"/>
          </p:nvPr>
        </p:nvSpPr>
        <p:spPr>
          <a:xfrm>
            <a:off x="971550" y="1479550"/>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998DF48-6572-9E95-8FBB-7ECDC3236718}"/>
              </a:ext>
            </a:extLst>
          </p:cNvPr>
          <p:cNvSpPr>
            <a:spLocks noGrp="1"/>
          </p:cNvSpPr>
          <p:nvPr>
            <p:ph sz="quarter" idx="14"/>
          </p:nvPr>
        </p:nvSpPr>
        <p:spPr>
          <a:xfrm>
            <a:off x="971549" y="3799199"/>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14864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TP 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9341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TP 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20238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NT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April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Medicare Drug Coverage</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849864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NTP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April 2024</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dirty="0"/>
              <a:t>Medicare Drug Coverage</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4747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49345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TP +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29092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276225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TP Title +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3679209" y="163071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3" name="Text Placeholder 7">
            <a:extLst>
              <a:ext uri="{FF2B5EF4-FFF2-40B4-BE49-F238E27FC236}">
                <a16:creationId xmlns:a16="http://schemas.microsoft.com/office/drawing/2014/main" id="{5BB43E30-2B59-47A1-EC65-3A6BC31420A4}"/>
              </a:ext>
            </a:extLst>
          </p:cNvPr>
          <p:cNvSpPr>
            <a:spLocks noGrp="1"/>
          </p:cNvSpPr>
          <p:nvPr>
            <p:ph type="body" sz="quarter" idx="14" hasCustomPrompt="1"/>
          </p:nvPr>
        </p:nvSpPr>
        <p:spPr>
          <a:xfrm>
            <a:off x="11749443" y="1649769"/>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7" name="Text Placeholder 7">
            <a:extLst>
              <a:ext uri="{FF2B5EF4-FFF2-40B4-BE49-F238E27FC236}">
                <a16:creationId xmlns:a16="http://schemas.microsoft.com/office/drawing/2014/main" id="{3F0A2688-0BCB-E049-BCB3-972F0EDF82C6}"/>
              </a:ext>
            </a:extLst>
          </p:cNvPr>
          <p:cNvSpPr>
            <a:spLocks noGrp="1"/>
          </p:cNvSpPr>
          <p:nvPr>
            <p:ph type="body" sz="quarter" idx="15" hasCustomPrompt="1"/>
          </p:nvPr>
        </p:nvSpPr>
        <p:spPr>
          <a:xfrm>
            <a:off x="-3679209" y="2687993"/>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3E6BC20B-CA43-58EE-A14F-958FD9795D43}"/>
              </a:ext>
            </a:extLst>
          </p:cNvPr>
          <p:cNvSpPr>
            <a:spLocks noGrp="1"/>
          </p:cNvSpPr>
          <p:nvPr>
            <p:ph type="body" sz="quarter" idx="16" hasCustomPrompt="1"/>
          </p:nvPr>
        </p:nvSpPr>
        <p:spPr>
          <a:xfrm>
            <a:off x="11749443" y="2631557"/>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0" name="Text Placeholder 7">
            <a:extLst>
              <a:ext uri="{FF2B5EF4-FFF2-40B4-BE49-F238E27FC236}">
                <a16:creationId xmlns:a16="http://schemas.microsoft.com/office/drawing/2014/main" id="{FA398F55-CA6B-F994-30D2-2B313DD00126}"/>
              </a:ext>
            </a:extLst>
          </p:cNvPr>
          <p:cNvSpPr>
            <a:spLocks noGrp="1"/>
          </p:cNvSpPr>
          <p:nvPr>
            <p:ph type="body" sz="quarter" idx="17" hasCustomPrompt="1"/>
          </p:nvPr>
        </p:nvSpPr>
        <p:spPr>
          <a:xfrm>
            <a:off x="-3679209"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1" name="Text Placeholder 7">
            <a:extLst>
              <a:ext uri="{FF2B5EF4-FFF2-40B4-BE49-F238E27FC236}">
                <a16:creationId xmlns:a16="http://schemas.microsoft.com/office/drawing/2014/main" id="{2927E6AD-E935-30AB-85AE-788E40E3E74C}"/>
              </a:ext>
            </a:extLst>
          </p:cNvPr>
          <p:cNvSpPr>
            <a:spLocks noGrp="1"/>
          </p:cNvSpPr>
          <p:nvPr>
            <p:ph type="body" sz="quarter" idx="18" hasCustomPrompt="1"/>
          </p:nvPr>
        </p:nvSpPr>
        <p:spPr>
          <a:xfrm>
            <a:off x="11749443"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2" name="Text Placeholder 7">
            <a:extLst>
              <a:ext uri="{FF2B5EF4-FFF2-40B4-BE49-F238E27FC236}">
                <a16:creationId xmlns:a16="http://schemas.microsoft.com/office/drawing/2014/main" id="{F4E0FFCB-2D37-E747-7B97-D8863F937911}"/>
              </a:ext>
            </a:extLst>
          </p:cNvPr>
          <p:cNvSpPr>
            <a:spLocks noGrp="1"/>
          </p:cNvSpPr>
          <p:nvPr>
            <p:ph type="body" sz="quarter" idx="19" hasCustomPrompt="1"/>
          </p:nvPr>
        </p:nvSpPr>
        <p:spPr>
          <a:xfrm>
            <a:off x="-3679209" y="454778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3" name="Text Placeholder 7">
            <a:extLst>
              <a:ext uri="{FF2B5EF4-FFF2-40B4-BE49-F238E27FC236}">
                <a16:creationId xmlns:a16="http://schemas.microsoft.com/office/drawing/2014/main" id="{9D2611C3-8789-CDDD-5EA8-8EEA4B16B37D}"/>
              </a:ext>
            </a:extLst>
          </p:cNvPr>
          <p:cNvSpPr>
            <a:spLocks noGrp="1"/>
          </p:cNvSpPr>
          <p:nvPr>
            <p:ph type="body" sz="quarter" idx="20" hasCustomPrompt="1"/>
          </p:nvPr>
        </p:nvSpPr>
        <p:spPr>
          <a:xfrm>
            <a:off x="11749443" y="457600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Tree>
    <p:custDataLst>
      <p:tags r:id="rId1"/>
    </p:custDataLst>
    <p:extLst>
      <p:ext uri="{BB962C8B-B14F-4D97-AF65-F5344CB8AC3E}">
        <p14:creationId xmlns:p14="http://schemas.microsoft.com/office/powerpoint/2010/main" val="2629459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TP Title +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4F1955D6-7B57-35D2-DAEC-A3EAD6037D04}"/>
              </a:ext>
            </a:extLst>
          </p:cNvPr>
          <p:cNvSpPr>
            <a:spLocks noGrp="1"/>
          </p:cNvSpPr>
          <p:nvPr>
            <p:ph sz="quarter" idx="13" hasCustomPrompt="1"/>
          </p:nvPr>
        </p:nvSpPr>
        <p:spPr>
          <a:xfrm>
            <a:off x="676275" y="1779588"/>
            <a:ext cx="2905125" cy="863600"/>
          </a:xfrm>
        </p:spPr>
        <p:txBody>
          <a:bodyPr>
            <a:normAutofit/>
          </a:bodyPr>
          <a:lstStyle>
            <a:lvl1pPr marL="0" indent="0">
              <a:buNone/>
              <a:defRPr sz="1800"/>
            </a:lvl1pPr>
          </a:lstStyle>
          <a:p>
            <a:pPr lvl="0"/>
            <a:r>
              <a:rPr lang="en-US" dirty="0"/>
              <a:t>1.Click to edit Master text styles</a:t>
            </a:r>
          </a:p>
        </p:txBody>
      </p:sp>
      <p:sp>
        <p:nvSpPr>
          <p:cNvPr id="16" name="Content Placeholder 14">
            <a:extLst>
              <a:ext uri="{FF2B5EF4-FFF2-40B4-BE49-F238E27FC236}">
                <a16:creationId xmlns:a16="http://schemas.microsoft.com/office/drawing/2014/main" id="{96FB881F-A950-D900-8023-B774EBC0DCBA}"/>
              </a:ext>
            </a:extLst>
          </p:cNvPr>
          <p:cNvSpPr>
            <a:spLocks noGrp="1"/>
          </p:cNvSpPr>
          <p:nvPr>
            <p:ph sz="quarter" idx="14" hasCustomPrompt="1"/>
          </p:nvPr>
        </p:nvSpPr>
        <p:spPr>
          <a:xfrm>
            <a:off x="676274" y="2745902"/>
            <a:ext cx="2905125" cy="863600"/>
          </a:xfrm>
        </p:spPr>
        <p:txBody>
          <a:bodyPr>
            <a:normAutofit/>
          </a:bodyPr>
          <a:lstStyle>
            <a:lvl1pPr marL="0" indent="0">
              <a:buNone/>
              <a:defRPr sz="1800"/>
            </a:lvl1pPr>
          </a:lstStyle>
          <a:p>
            <a:pPr lvl="0"/>
            <a:r>
              <a:rPr lang="en-US" dirty="0"/>
              <a:t>2.Click to edit Master text styles</a:t>
            </a:r>
          </a:p>
        </p:txBody>
      </p:sp>
      <p:sp>
        <p:nvSpPr>
          <p:cNvPr id="17" name="Content Placeholder 14">
            <a:extLst>
              <a:ext uri="{FF2B5EF4-FFF2-40B4-BE49-F238E27FC236}">
                <a16:creationId xmlns:a16="http://schemas.microsoft.com/office/drawing/2014/main" id="{40F4FC78-8C7F-0D97-0683-5D0D0B4BA300}"/>
              </a:ext>
            </a:extLst>
          </p:cNvPr>
          <p:cNvSpPr>
            <a:spLocks noGrp="1"/>
          </p:cNvSpPr>
          <p:nvPr>
            <p:ph sz="quarter" idx="15" hasCustomPrompt="1"/>
          </p:nvPr>
        </p:nvSpPr>
        <p:spPr>
          <a:xfrm>
            <a:off x="676274" y="3755471"/>
            <a:ext cx="2905125" cy="863600"/>
          </a:xfrm>
        </p:spPr>
        <p:txBody>
          <a:bodyPr>
            <a:normAutofit/>
          </a:bodyPr>
          <a:lstStyle>
            <a:lvl1pPr marL="0" indent="0">
              <a:buNone/>
              <a:defRPr sz="1800"/>
            </a:lvl1pPr>
          </a:lstStyle>
          <a:p>
            <a:pPr lvl="0"/>
            <a:r>
              <a:rPr lang="en-US" dirty="0"/>
              <a:t>3.Click to edit Master text styles</a:t>
            </a:r>
          </a:p>
        </p:txBody>
      </p:sp>
      <p:sp>
        <p:nvSpPr>
          <p:cNvPr id="18" name="Content Placeholder 14">
            <a:extLst>
              <a:ext uri="{FF2B5EF4-FFF2-40B4-BE49-F238E27FC236}">
                <a16:creationId xmlns:a16="http://schemas.microsoft.com/office/drawing/2014/main" id="{E5B43E1F-5B2D-2ED7-04B5-F22F4B807DB9}"/>
              </a:ext>
            </a:extLst>
          </p:cNvPr>
          <p:cNvSpPr>
            <a:spLocks noGrp="1"/>
          </p:cNvSpPr>
          <p:nvPr>
            <p:ph sz="quarter" idx="16" hasCustomPrompt="1"/>
          </p:nvPr>
        </p:nvSpPr>
        <p:spPr>
          <a:xfrm>
            <a:off x="7368621" y="1671567"/>
            <a:ext cx="2905125" cy="863600"/>
          </a:xfrm>
        </p:spPr>
        <p:txBody>
          <a:bodyPr>
            <a:normAutofit/>
          </a:bodyPr>
          <a:lstStyle>
            <a:lvl1pPr marL="0" indent="0">
              <a:buNone/>
              <a:defRPr sz="1800"/>
            </a:lvl1pPr>
          </a:lstStyle>
          <a:p>
            <a:pPr lvl="0"/>
            <a:r>
              <a:rPr lang="en-US" dirty="0"/>
              <a:t>4.Click to edit Master text styles</a:t>
            </a:r>
          </a:p>
        </p:txBody>
      </p:sp>
      <p:sp>
        <p:nvSpPr>
          <p:cNvPr id="19" name="Content Placeholder 14">
            <a:extLst>
              <a:ext uri="{FF2B5EF4-FFF2-40B4-BE49-F238E27FC236}">
                <a16:creationId xmlns:a16="http://schemas.microsoft.com/office/drawing/2014/main" id="{F0CDF6C4-25C0-4179-697B-B7458E42C172}"/>
              </a:ext>
            </a:extLst>
          </p:cNvPr>
          <p:cNvSpPr>
            <a:spLocks noGrp="1"/>
          </p:cNvSpPr>
          <p:nvPr>
            <p:ph sz="quarter" idx="17" hasCustomPrompt="1"/>
          </p:nvPr>
        </p:nvSpPr>
        <p:spPr>
          <a:xfrm>
            <a:off x="7368621" y="2865357"/>
            <a:ext cx="2905125" cy="863600"/>
          </a:xfrm>
        </p:spPr>
        <p:txBody>
          <a:bodyPr>
            <a:normAutofit/>
          </a:bodyPr>
          <a:lstStyle>
            <a:lvl1pPr marL="0" indent="0">
              <a:buNone/>
              <a:defRPr sz="1800"/>
            </a:lvl1pPr>
          </a:lstStyle>
          <a:p>
            <a:pPr lvl="0"/>
            <a:r>
              <a:rPr lang="en-US" dirty="0"/>
              <a:t>5.Click to edit Master text styles</a:t>
            </a:r>
          </a:p>
        </p:txBody>
      </p:sp>
    </p:spTree>
    <p:custDataLst>
      <p:tags r:id="rId1"/>
    </p:custDataLst>
    <p:extLst>
      <p:ext uri="{BB962C8B-B14F-4D97-AF65-F5344CB8AC3E}">
        <p14:creationId xmlns:p14="http://schemas.microsoft.com/office/powerpoint/2010/main" val="1427940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TP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3D93BF43-F414-D268-16A1-3698A738DE36}"/>
              </a:ext>
            </a:extLst>
          </p:cNvPr>
          <p:cNvSpPr>
            <a:spLocks noGrp="1"/>
          </p:cNvSpPr>
          <p:nvPr>
            <p:ph sz="quarter" idx="13"/>
          </p:nvPr>
        </p:nvSpPr>
        <p:spPr>
          <a:xfrm>
            <a:off x="838200" y="1138238"/>
            <a:ext cx="10775950" cy="546100"/>
          </a:xfrm>
        </p:spPr>
        <p:txBody>
          <a:bodyPr/>
          <a:lstStyle>
            <a:lvl5pPr marL="1783080" indent="0">
              <a:buNone/>
              <a:defRPr/>
            </a:lvl5pPr>
          </a:lstStyle>
          <a:p>
            <a:pPr lvl="0"/>
            <a:r>
              <a:rPr lang="en-US" dirty="0"/>
              <a:t>Click to edit Master text styles</a:t>
            </a:r>
          </a:p>
        </p:txBody>
      </p:sp>
      <p:sp>
        <p:nvSpPr>
          <p:cNvPr id="16" name="Content Placeholder 14">
            <a:extLst>
              <a:ext uri="{FF2B5EF4-FFF2-40B4-BE49-F238E27FC236}">
                <a16:creationId xmlns:a16="http://schemas.microsoft.com/office/drawing/2014/main" id="{EB7C708C-65A2-DA9D-E5E6-0281B8BEF404}"/>
              </a:ext>
            </a:extLst>
          </p:cNvPr>
          <p:cNvSpPr>
            <a:spLocks noGrp="1"/>
          </p:cNvSpPr>
          <p:nvPr>
            <p:ph sz="quarter" idx="14"/>
          </p:nvPr>
        </p:nvSpPr>
        <p:spPr>
          <a:xfrm>
            <a:off x="838200" y="2161702"/>
            <a:ext cx="4263189" cy="902340"/>
          </a:xfrm>
        </p:spPr>
        <p:txBody>
          <a:bodyPr/>
          <a:lstStyle>
            <a:lvl5pPr marL="1783080" indent="0">
              <a:buNone/>
              <a:defRPr/>
            </a:lvl5pPr>
          </a:lstStyle>
          <a:p>
            <a:pPr lvl="0"/>
            <a:r>
              <a:rPr lang="en-US" dirty="0"/>
              <a:t>Click to edit Master text styles</a:t>
            </a:r>
          </a:p>
        </p:txBody>
      </p:sp>
      <p:sp>
        <p:nvSpPr>
          <p:cNvPr id="17" name="Content Placeholder 14">
            <a:extLst>
              <a:ext uri="{FF2B5EF4-FFF2-40B4-BE49-F238E27FC236}">
                <a16:creationId xmlns:a16="http://schemas.microsoft.com/office/drawing/2014/main" id="{E0ECE1B0-023A-E30B-E281-7826046BB8FF}"/>
              </a:ext>
            </a:extLst>
          </p:cNvPr>
          <p:cNvSpPr>
            <a:spLocks noGrp="1"/>
          </p:cNvSpPr>
          <p:nvPr>
            <p:ph sz="quarter" idx="15"/>
          </p:nvPr>
        </p:nvSpPr>
        <p:spPr>
          <a:xfrm>
            <a:off x="5338010" y="2161701"/>
            <a:ext cx="1463843" cy="902339"/>
          </a:xfrm>
        </p:spPr>
        <p:txBody>
          <a:bodyPr/>
          <a:lstStyle>
            <a:lvl5pPr marL="1783080" indent="0">
              <a:buNone/>
              <a:defRPr/>
            </a:lvl5pPr>
          </a:lstStyle>
          <a:p>
            <a:pPr lvl="0"/>
            <a:r>
              <a:rPr lang="en-US" dirty="0"/>
              <a:t>Click to edit Master text styles</a:t>
            </a:r>
          </a:p>
        </p:txBody>
      </p:sp>
      <p:sp>
        <p:nvSpPr>
          <p:cNvPr id="18" name="Content Placeholder 14">
            <a:extLst>
              <a:ext uri="{FF2B5EF4-FFF2-40B4-BE49-F238E27FC236}">
                <a16:creationId xmlns:a16="http://schemas.microsoft.com/office/drawing/2014/main" id="{915D8142-6CAD-450F-E13A-737E05AC5D9E}"/>
              </a:ext>
            </a:extLst>
          </p:cNvPr>
          <p:cNvSpPr>
            <a:spLocks noGrp="1"/>
          </p:cNvSpPr>
          <p:nvPr>
            <p:ph sz="quarter" idx="16"/>
          </p:nvPr>
        </p:nvSpPr>
        <p:spPr>
          <a:xfrm>
            <a:off x="7038474" y="2161701"/>
            <a:ext cx="4575676" cy="902338"/>
          </a:xfrm>
        </p:spPr>
        <p:txBody>
          <a:bodyPr/>
          <a:lstStyle>
            <a:lvl5pPr marL="1783080" indent="0">
              <a:buNone/>
              <a:defRPr/>
            </a:lvl5pPr>
          </a:lstStyle>
          <a:p>
            <a:pPr lvl="0"/>
            <a:r>
              <a:rPr lang="en-US" dirty="0"/>
              <a:t>Click to edit Master text styles</a:t>
            </a:r>
          </a:p>
        </p:txBody>
      </p:sp>
      <p:sp>
        <p:nvSpPr>
          <p:cNvPr id="19" name="Content Placeholder 14">
            <a:extLst>
              <a:ext uri="{FF2B5EF4-FFF2-40B4-BE49-F238E27FC236}">
                <a16:creationId xmlns:a16="http://schemas.microsoft.com/office/drawing/2014/main" id="{49506EF4-F79F-0A73-4911-E1CCBD1C426C}"/>
              </a:ext>
            </a:extLst>
          </p:cNvPr>
          <p:cNvSpPr>
            <a:spLocks noGrp="1"/>
          </p:cNvSpPr>
          <p:nvPr>
            <p:ph sz="quarter" idx="17"/>
          </p:nvPr>
        </p:nvSpPr>
        <p:spPr>
          <a:xfrm>
            <a:off x="838200" y="3565382"/>
            <a:ext cx="4263189" cy="1070786"/>
          </a:xfrm>
        </p:spPr>
        <p:txBody>
          <a:bodyPr/>
          <a:lstStyle>
            <a:lvl5pPr marL="1783080" indent="0">
              <a:buNone/>
              <a:defRPr/>
            </a:lvl5pPr>
          </a:lstStyle>
          <a:p>
            <a:pPr lvl="0"/>
            <a:r>
              <a:rPr lang="en-US" dirty="0"/>
              <a:t>Click to edit Master text styles</a:t>
            </a:r>
          </a:p>
        </p:txBody>
      </p:sp>
      <p:sp>
        <p:nvSpPr>
          <p:cNvPr id="20" name="Content Placeholder 14">
            <a:extLst>
              <a:ext uri="{FF2B5EF4-FFF2-40B4-BE49-F238E27FC236}">
                <a16:creationId xmlns:a16="http://schemas.microsoft.com/office/drawing/2014/main" id="{69CFE67A-9A82-F47F-632D-2AF92354A7DF}"/>
              </a:ext>
            </a:extLst>
          </p:cNvPr>
          <p:cNvSpPr>
            <a:spLocks noGrp="1"/>
          </p:cNvSpPr>
          <p:nvPr>
            <p:ph sz="quarter" idx="18"/>
          </p:nvPr>
        </p:nvSpPr>
        <p:spPr>
          <a:xfrm>
            <a:off x="6804025" y="3554674"/>
            <a:ext cx="4810125" cy="1081493"/>
          </a:xfrm>
        </p:spPr>
        <p:txBody>
          <a:bodyPr/>
          <a:lstStyle>
            <a:lvl5pPr marL="1783080" indent="0">
              <a:buNone/>
              <a:defRPr/>
            </a:lvl5pPr>
          </a:lstStyle>
          <a:p>
            <a:pPr lvl="0"/>
            <a:r>
              <a:rPr lang="en-US" dirty="0"/>
              <a:t>Click to edit Master text styles</a:t>
            </a:r>
          </a:p>
        </p:txBody>
      </p:sp>
      <p:sp>
        <p:nvSpPr>
          <p:cNvPr id="21" name="Content Placeholder 14">
            <a:extLst>
              <a:ext uri="{FF2B5EF4-FFF2-40B4-BE49-F238E27FC236}">
                <a16:creationId xmlns:a16="http://schemas.microsoft.com/office/drawing/2014/main" id="{616E218E-A624-2AEC-D885-8F71DEE1CCD1}"/>
              </a:ext>
            </a:extLst>
          </p:cNvPr>
          <p:cNvSpPr>
            <a:spLocks noGrp="1"/>
          </p:cNvSpPr>
          <p:nvPr>
            <p:ph sz="quarter" idx="19"/>
          </p:nvPr>
        </p:nvSpPr>
        <p:spPr>
          <a:xfrm>
            <a:off x="990600" y="5251456"/>
            <a:ext cx="10775950" cy="54610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66168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293814"/>
            <a:ext cx="10644188" cy="1632902"/>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7" name="Text Placeholder 6">
            <a:extLst>
              <a:ext uri="{FF2B5EF4-FFF2-40B4-BE49-F238E27FC236}">
                <a16:creationId xmlns:a16="http://schemas.microsoft.com/office/drawing/2014/main" id="{AA5A2E58-EF5D-18A7-6086-8974D6CC1C64}"/>
              </a:ext>
            </a:extLst>
          </p:cNvPr>
          <p:cNvSpPr>
            <a:spLocks noGrp="1"/>
          </p:cNvSpPr>
          <p:nvPr>
            <p:ph type="body" sz="quarter" idx="14"/>
          </p:nvPr>
        </p:nvSpPr>
        <p:spPr>
          <a:xfrm>
            <a:off x="1096963"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9" name="Text Placeholder 6">
            <a:extLst>
              <a:ext uri="{FF2B5EF4-FFF2-40B4-BE49-F238E27FC236}">
                <a16:creationId xmlns:a16="http://schemas.microsoft.com/office/drawing/2014/main" id="{6D4279E0-C435-42EC-B00B-1B24D2476CA7}"/>
              </a:ext>
            </a:extLst>
          </p:cNvPr>
          <p:cNvSpPr>
            <a:spLocks noGrp="1"/>
          </p:cNvSpPr>
          <p:nvPr>
            <p:ph type="body" sz="quarter" idx="15"/>
          </p:nvPr>
        </p:nvSpPr>
        <p:spPr>
          <a:xfrm>
            <a:off x="4691196"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10" name="Text Placeholder 6">
            <a:extLst>
              <a:ext uri="{FF2B5EF4-FFF2-40B4-BE49-F238E27FC236}">
                <a16:creationId xmlns:a16="http://schemas.microsoft.com/office/drawing/2014/main" id="{41E00369-E28A-C05E-BA06-A7FBA40442A2}"/>
              </a:ext>
            </a:extLst>
          </p:cNvPr>
          <p:cNvSpPr>
            <a:spLocks noGrp="1"/>
          </p:cNvSpPr>
          <p:nvPr>
            <p:ph type="body" sz="quarter" idx="16"/>
          </p:nvPr>
        </p:nvSpPr>
        <p:spPr>
          <a:xfrm>
            <a:off x="8285430"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26142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20400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4404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April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dirty="0"/>
              <a:t>Medicare Drug Coverage</a:t>
            </a:r>
          </a:p>
        </p:txBody>
      </p:sp>
    </p:spTree>
    <p:custDataLst>
      <p:tags r:id="rId1"/>
    </p:custDataLst>
    <p:extLst>
      <p:ext uri="{BB962C8B-B14F-4D97-AF65-F5344CB8AC3E}">
        <p14:creationId xmlns:p14="http://schemas.microsoft.com/office/powerpoint/2010/main" val="187449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theme" Target="../theme/theme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image" Target="../media/image11.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tags" Target="../tags/tag2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21"/>
    </p:custDataLst>
    <p:extLst>
      <p:ext uri="{BB962C8B-B14F-4D97-AF65-F5344CB8AC3E}">
        <p14:creationId xmlns:p14="http://schemas.microsoft.com/office/powerpoint/2010/main" val="31746540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5" r:id="rId4"/>
    <p:sldLayoutId id="2147483707" r:id="rId5"/>
    <p:sldLayoutId id="2147483709" r:id="rId6"/>
    <p:sldLayoutId id="2147483711" r:id="rId7"/>
    <p:sldLayoutId id="2147483721" r:id="rId8"/>
    <p:sldLayoutId id="2147483722" r:id="rId9"/>
    <p:sldLayoutId id="2147483723" r:id="rId10"/>
    <p:sldLayoutId id="2147483724" r:id="rId11"/>
    <p:sldLayoutId id="2147483725" r:id="rId12"/>
    <p:sldLayoutId id="2147483804" r:id="rId13"/>
    <p:sldLayoutId id="2147483803" r:id="rId14"/>
    <p:sldLayoutId id="2147483726" r:id="rId15"/>
    <p:sldLayoutId id="2147483727" r:id="rId16"/>
    <p:sldLayoutId id="2147483770" r:id="rId17"/>
    <p:sldLayoutId id="2147483801" r:id="rId18"/>
    <p:sldLayoutId id="2147483802" r:id="rId19"/>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129501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1" r:id="rId31"/>
    <p:sldLayoutId id="2147483762" r:id="rId32"/>
    <p:sldLayoutId id="2147483810" r:id="rId33"/>
    <p:sldLayoutId id="2147483811" r:id="rId34"/>
    <p:sldLayoutId id="2147483808" r:id="rId35"/>
    <p:sldLayoutId id="2147483805" r:id="rId36"/>
    <p:sldLayoutId id="2147483763" r:id="rId37"/>
    <p:sldLayoutId id="2147483764" r:id="rId38"/>
    <p:sldLayoutId id="2147483765" r:id="rId39"/>
    <p:sldLayoutId id="2147483766" r:id="rId40"/>
    <p:sldLayoutId id="2147483806" r:id="rId41"/>
    <p:sldLayoutId id="2147483769" r:id="rId42"/>
    <p:sldLayoutId id="2147483809" r:id="rId43"/>
    <p:sldLayoutId id="2147483813" r:id="rId44"/>
    <p:sldLayoutId id="2147483812" r:id="rId45"/>
    <p:sldLayoutId id="2147483807" r:id="rId4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15.svg"/><Relationship Id="rId2" Type="http://schemas.openxmlformats.org/officeDocument/2006/relationships/slideLayout" Target="../slideLayouts/slideLayout65.xml"/><Relationship Id="rId1" Type="http://schemas.openxmlformats.org/officeDocument/2006/relationships/tags" Target="../tags/tag16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5.xml"/><Relationship Id="rId1" Type="http://schemas.openxmlformats.org/officeDocument/2006/relationships/tags" Target="../tags/tag170.xml"/><Relationship Id="rId5" Type="http://schemas.openxmlformats.org/officeDocument/2006/relationships/image" Target="../media/image117.svg"/><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9.xml"/><Relationship Id="rId1" Type="http://schemas.openxmlformats.org/officeDocument/2006/relationships/tags" Target="../tags/tag17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6.xml"/><Relationship Id="rId1" Type="http://schemas.openxmlformats.org/officeDocument/2006/relationships/tags" Target="../tags/tag17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6.xml"/><Relationship Id="rId1" Type="http://schemas.openxmlformats.org/officeDocument/2006/relationships/tags" Target="../tags/tag17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07.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107.xml"/><Relationship Id="rId7" Type="http://schemas.openxmlformats.org/officeDocument/2006/relationships/hyperlink" Target="https://www.ssa.gov/" TargetMode="External"/><Relationship Id="rId2" Type="http://schemas.openxmlformats.org/officeDocument/2006/relationships/slideLayout" Target="../slideLayouts/slideLayout11.xml"/><Relationship Id="rId1" Type="http://schemas.openxmlformats.org/officeDocument/2006/relationships/tags" Target="../tags/tag175.xml"/><Relationship Id="rId6" Type="http://schemas.openxmlformats.org/officeDocument/2006/relationships/hyperlink" Target="https://es.medicare.gov/drug-coverage-part-d" TargetMode="External"/><Relationship Id="rId11" Type="http://schemas.openxmlformats.org/officeDocument/2006/relationships/image" Target="../media/image118.png"/><Relationship Id="rId5" Type="http://schemas.openxmlformats.org/officeDocument/2006/relationships/hyperlink" Target="https://es.medicare.gov/coverage/prescription-drugs-outpatient" TargetMode="External"/><Relationship Id="rId10" Type="http://schemas.openxmlformats.org/officeDocument/2006/relationships/hyperlink" Target="https://www.humana.com/member/medicare-linet-advocate-resources" TargetMode="External"/><Relationship Id="rId4" Type="http://schemas.openxmlformats.org/officeDocument/2006/relationships/hyperlink" Target="https://www.medicare.gov/plan-compare/%23/?lang=en" TargetMode="External"/><Relationship Id="rId9" Type="http://schemas.openxmlformats.org/officeDocument/2006/relationships/hyperlink" Target="mailto:info@shiphelp.org"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es.medicare.gov/publications/11109-Medicare-Drug-Coverage-Guide.pdf" TargetMode="External"/><Relationship Id="rId3" Type="http://schemas.openxmlformats.org/officeDocument/2006/relationships/notesSlide" Target="../notesSlides/notesSlide108.xml"/><Relationship Id="rId7" Type="http://schemas.openxmlformats.org/officeDocument/2006/relationships/hyperlink" Target="https://cmsnationaltrainingprogram.cms.gov/resources?keys=job+aids" TargetMode="External"/><Relationship Id="rId2" Type="http://schemas.openxmlformats.org/officeDocument/2006/relationships/slideLayout" Target="../slideLayouts/slideLayout11.xml"/><Relationship Id="rId1" Type="http://schemas.openxmlformats.org/officeDocument/2006/relationships/tags" Target="../tags/tag176.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files/document/cy-2024-pdp-enrollment-and-disenrollment-guidance.pdf" TargetMode="External"/><Relationship Id="rId4" Type="http://schemas.openxmlformats.org/officeDocument/2006/relationships/hyperlink" Target="https://www.cms.gov/Medicare/Prescription-Drug-Coverage/PrescriptionDrugCovContra/PartDManuals" TargetMode="External"/><Relationship Id="rId9" Type="http://schemas.openxmlformats.org/officeDocument/2006/relationships/hyperlink" Target="https://www.medicare.gov/publications/11163-Compare-Medicare-Drug-Coverage.pdf"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109.xml"/><Relationship Id="rId7" Type="http://schemas.openxmlformats.org/officeDocument/2006/relationships/hyperlink" Target="https://www.medicare.gov/publications/11136-pharmacies-formularies-coverage-rules.pdf" TargetMode="External"/><Relationship Id="rId2" Type="http://schemas.openxmlformats.org/officeDocument/2006/relationships/slideLayout" Target="../slideLayouts/slideLayout11.xml"/><Relationship Id="rId1" Type="http://schemas.openxmlformats.org/officeDocument/2006/relationships/tags" Target="../tags/tag177.xml"/><Relationship Id="rId6" Type="http://schemas.openxmlformats.org/officeDocument/2006/relationships/hyperlink" Target="https://www.medicare.gov/publications/11417-Saving-on-health-care-costs.pdf"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cms.gov/files/document/11328-p-limited-income-net-people-pharmacy-counter.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2.xml"/><Relationship Id="rId1" Type="http://schemas.openxmlformats.org/officeDocument/2006/relationships/tags" Target="../tags/tag17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2.xml"/><Relationship Id="rId1" Type="http://schemas.openxmlformats.org/officeDocument/2006/relationships/tags" Target="../tags/tag179.xml"/></Relationships>
</file>

<file path=ppt/slides/_rels/slide112.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12.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180.xml"/><Relationship Id="rId6" Type="http://schemas.openxmlformats.org/officeDocument/2006/relationships/image" Target="../media/image67.png"/><Relationship Id="rId5" Type="http://schemas.openxmlformats.org/officeDocument/2006/relationships/hyperlink" Target="https://cmsnationaltrainingprogram.cms.gov/" TargetMode="Externa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8.xml"/><Relationship Id="rId1" Type="http://schemas.openxmlformats.org/officeDocument/2006/relationships/tags" Target="../tags/tag88.xml"/><Relationship Id="rId6" Type="http://schemas.openxmlformats.org/officeDocument/2006/relationships/image" Target="../media/image45.png"/><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png"/><Relationship Id="rId2" Type="http://schemas.openxmlformats.org/officeDocument/2006/relationships/slideLayout" Target="../slideLayouts/slideLayout65.xml"/><Relationship Id="rId1" Type="http://schemas.openxmlformats.org/officeDocument/2006/relationships/tags" Target="../tags/tag89.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90.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ags" Target="../tags/tag9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ags" Target="../tags/tag92.xml"/><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9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5.xml"/><Relationship Id="rId1" Type="http://schemas.openxmlformats.org/officeDocument/2006/relationships/tags" Target="../tags/tag9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5.xml"/><Relationship Id="rId1" Type="http://schemas.openxmlformats.org/officeDocument/2006/relationships/tags" Target="../tags/tag9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9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xml"/><Relationship Id="rId1" Type="http://schemas.openxmlformats.org/officeDocument/2006/relationships/tags" Target="../tags/tag98.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5.xml"/><Relationship Id="rId1" Type="http://schemas.openxmlformats.org/officeDocument/2006/relationships/tags" Target="../tags/tag9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2.xml"/><Relationship Id="rId1" Type="http://schemas.openxmlformats.org/officeDocument/2006/relationships/tags" Target="../tags/tag100.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5.xml"/><Relationship Id="rId1" Type="http://schemas.openxmlformats.org/officeDocument/2006/relationships/tags" Target="../tags/tag10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8.xml"/><Relationship Id="rId1" Type="http://schemas.openxmlformats.org/officeDocument/2006/relationships/tags" Target="../tags/tag10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10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0.xml"/><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8.xml"/><Relationship Id="rId1" Type="http://schemas.openxmlformats.org/officeDocument/2006/relationships/tags" Target="../tags/tag106.xml"/><Relationship Id="rId5" Type="http://schemas.openxmlformats.org/officeDocument/2006/relationships/image" Target="../media/image58.sv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2.xml"/><Relationship Id="rId1" Type="http://schemas.openxmlformats.org/officeDocument/2006/relationships/tags" Target="../tags/tag10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2.xml"/><Relationship Id="rId1" Type="http://schemas.openxmlformats.org/officeDocument/2006/relationships/tags" Target="../tags/tag10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1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2.png"/><Relationship Id="rId2" Type="http://schemas.openxmlformats.org/officeDocument/2006/relationships/slideLayout" Target="../slideLayouts/slideLayout65.xml"/><Relationship Id="rId1" Type="http://schemas.openxmlformats.org/officeDocument/2006/relationships/tags" Target="../tags/tag11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8.xml"/><Relationship Id="rId1"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6.svg"/><Relationship Id="rId2" Type="http://schemas.openxmlformats.org/officeDocument/2006/relationships/slideLayout" Target="../slideLayouts/slideLayout12.xml"/><Relationship Id="rId1" Type="http://schemas.openxmlformats.org/officeDocument/2006/relationships/tags" Target="../tags/tag113.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9.sv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8.xml"/><Relationship Id="rId1" Type="http://schemas.openxmlformats.org/officeDocument/2006/relationships/tags" Target="../tags/tag117.xml"/><Relationship Id="rId5" Type="http://schemas.openxmlformats.org/officeDocument/2006/relationships/image" Target="../media/image54.sv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ags" Target="../tags/tag119.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5.xml"/><Relationship Id="rId1" Type="http://schemas.openxmlformats.org/officeDocument/2006/relationships/tags" Target="../tags/tag120.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xml"/><Relationship Id="rId1" Type="http://schemas.openxmlformats.org/officeDocument/2006/relationships/tags" Target="../tags/tag12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tags" Target="../tags/tag1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tags" Target="../tags/tag12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12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5.xml"/><Relationship Id="rId1" Type="http://schemas.openxmlformats.org/officeDocument/2006/relationships/tags" Target="../tags/tag7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77.svg"/><Relationship Id="rId2"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image" Target="../media/image76.png"/><Relationship Id="rId5" Type="http://schemas.openxmlformats.org/officeDocument/2006/relationships/image" Target="../media/image60.sv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8.xml"/><Relationship Id="rId1" Type="http://schemas.openxmlformats.org/officeDocument/2006/relationships/tags" Target="../tags/tag129.xml"/><Relationship Id="rId5" Type="http://schemas.openxmlformats.org/officeDocument/2006/relationships/image" Target="../media/image79.sv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4.xml"/><Relationship Id="rId1" Type="http://schemas.openxmlformats.org/officeDocument/2006/relationships/tags" Target="../tags/tag130.xml"/><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9.xml"/><Relationship Id="rId1" Type="http://schemas.openxmlformats.org/officeDocument/2006/relationships/tags" Target="../tags/tag131.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132.xml"/><Relationship Id="rId5" Type="http://schemas.openxmlformats.org/officeDocument/2006/relationships/image" Target="../media/image54.sv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3.xml"/><Relationship Id="rId1" Type="http://schemas.openxmlformats.org/officeDocument/2006/relationships/tags" Target="../tags/tag133.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3.xml"/><Relationship Id="rId1" Type="http://schemas.openxmlformats.org/officeDocument/2006/relationships/tags" Target="../tags/tag134.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5.xml"/><Relationship Id="rId1" Type="http://schemas.openxmlformats.org/officeDocument/2006/relationships/tags" Target="../tags/tag13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5.xml"/><Relationship Id="rId1" Type="http://schemas.openxmlformats.org/officeDocument/2006/relationships/tags" Target="../tags/tag137.xml"/><Relationship Id="rId5" Type="http://schemas.openxmlformats.org/officeDocument/2006/relationships/image" Target="../media/image87.sv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9.xml"/><Relationship Id="rId1" Type="http://schemas.openxmlformats.org/officeDocument/2006/relationships/tags" Target="../tags/tag138.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5.xml"/><Relationship Id="rId1" Type="http://schemas.openxmlformats.org/officeDocument/2006/relationships/tags" Target="../tags/tag139.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3.xml"/><Relationship Id="rId1" Type="http://schemas.openxmlformats.org/officeDocument/2006/relationships/tags" Target="../tags/tag140.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notesSlide" Target="../notesSlides/notesSlide73.xml"/><Relationship Id="rId7" Type="http://schemas.openxmlformats.org/officeDocument/2006/relationships/image" Target="../media/image94.svg"/><Relationship Id="rId2" Type="http://schemas.openxmlformats.org/officeDocument/2006/relationships/slideLayout" Target="../slideLayouts/slideLayout53.xml"/><Relationship Id="rId1" Type="http://schemas.openxmlformats.org/officeDocument/2006/relationships/tags" Target="../tags/tag141.xml"/><Relationship Id="rId6" Type="http://schemas.openxmlformats.org/officeDocument/2006/relationships/image" Target="../media/image93.png"/><Relationship Id="rId5" Type="http://schemas.openxmlformats.org/officeDocument/2006/relationships/hyperlink" Target="https://www.shiphelp.org/" TargetMode="External"/><Relationship Id="rId10" Type="http://schemas.openxmlformats.org/officeDocument/2006/relationships/image" Target="../media/image97.svg"/><Relationship Id="rId4" Type="http://schemas.openxmlformats.org/officeDocument/2006/relationships/hyperlink" Target="https://www.medicare.gov/plan-compare/%23/?lang=en&amp;year=2023" TargetMode="External"/><Relationship Id="rId9" Type="http://schemas.openxmlformats.org/officeDocument/2006/relationships/image" Target="../media/image96.png"/></Relationships>
</file>

<file path=ppt/slides/_rels/slide7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notesSlide" Target="../notesSlides/notesSlide74.xml"/><Relationship Id="rId7" Type="http://schemas.openxmlformats.org/officeDocument/2006/relationships/image" Target="../media/image100.png"/><Relationship Id="rId2" Type="http://schemas.openxmlformats.org/officeDocument/2006/relationships/slideLayout" Target="../slideLayouts/slideLayout54.xml"/><Relationship Id="rId1" Type="http://schemas.openxmlformats.org/officeDocument/2006/relationships/tags" Target="../tags/tag14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4.xml"/><Relationship Id="rId1" Type="http://schemas.openxmlformats.org/officeDocument/2006/relationships/tags" Target="../tags/tag14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5.xml"/><Relationship Id="rId1" Type="http://schemas.openxmlformats.org/officeDocument/2006/relationships/tags" Target="../tags/tag145.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5.xml"/><Relationship Id="rId1" Type="http://schemas.openxmlformats.org/officeDocument/2006/relationships/tags" Target="../tags/tag146.xml"/><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6.xml"/><Relationship Id="rId1" Type="http://schemas.openxmlformats.org/officeDocument/2006/relationships/tags" Target="../tags/tag14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6.xml"/><Relationship Id="rId1" Type="http://schemas.openxmlformats.org/officeDocument/2006/relationships/tags" Target="../tags/tag14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14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1.xml"/><Relationship Id="rId1" Type="http://schemas.openxmlformats.org/officeDocument/2006/relationships/tags" Target="../tags/tag15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5.xml"/><Relationship Id="rId1" Type="http://schemas.openxmlformats.org/officeDocument/2006/relationships/tags" Target="../tags/tag152.xml"/><Relationship Id="rId5" Type="http://schemas.openxmlformats.org/officeDocument/2006/relationships/hyperlink" Target="https://www.shiphelp.org/" TargetMode="External"/><Relationship Id="rId4" Type="http://schemas.openxmlformats.org/officeDocument/2006/relationships/hyperlink" Target="https://www.ssa.gov/medicare/part-d-extra-help"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8.xml"/><Relationship Id="rId1" Type="http://schemas.openxmlformats.org/officeDocument/2006/relationships/tags" Target="../tags/tag1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2.xml"/><Relationship Id="rId1" Type="http://schemas.openxmlformats.org/officeDocument/2006/relationships/tags" Target="../tags/tag15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3.xml"/><Relationship Id="rId1" Type="http://schemas.openxmlformats.org/officeDocument/2006/relationships/tags" Target="../tags/tag155.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5.xml"/><Relationship Id="rId1" Type="http://schemas.openxmlformats.org/officeDocument/2006/relationships/tags" Target="../tags/tag156.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4.xml"/><Relationship Id="rId1" Type="http://schemas.openxmlformats.org/officeDocument/2006/relationships/tags" Target="../tags/tag157.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5.xml"/><Relationship Id="rId1" Type="http://schemas.openxmlformats.org/officeDocument/2006/relationships/tags" Target="../tags/tag158.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8.xml"/><Relationship Id="rId1" Type="http://schemas.openxmlformats.org/officeDocument/2006/relationships/tags" Target="../tags/tag159.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2.xml"/><Relationship Id="rId1" Type="http://schemas.openxmlformats.org/officeDocument/2006/relationships/tags" Target="../tags/tag16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5.xml"/><Relationship Id="rId1" Type="http://schemas.openxmlformats.org/officeDocument/2006/relationships/tags" Target="../tags/tag161.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4.xml"/><Relationship Id="rId1" Type="http://schemas.openxmlformats.org/officeDocument/2006/relationships/tags" Target="../tags/tag162.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5.xml"/><Relationship Id="rId1" Type="http://schemas.openxmlformats.org/officeDocument/2006/relationships/tags" Target="../tags/tag163.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xml"/><Relationship Id="rId1" Type="http://schemas.openxmlformats.org/officeDocument/2006/relationships/tags" Target="../tags/tag16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6.xml"/><Relationship Id="rId1" Type="http://schemas.openxmlformats.org/officeDocument/2006/relationships/tags" Target="../tags/tag16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US" dirty="0">
                <a:latin typeface="Arial Black" panose="020B0A04020102020204" pitchFamily="34" charset="0"/>
                <a:cs typeface="Arial"/>
              </a:rPr>
              <a:t>Cobertura de medicamentos </a:t>
            </a:r>
            <a:br>
              <a:rPr lang="es-US" dirty="0">
                <a:latin typeface="Arial Black" panose="020B0A04020102020204" pitchFamily="34" charset="0"/>
                <a:cs typeface="Arial"/>
              </a:rPr>
            </a:br>
            <a:r>
              <a:rPr lang="es-US" dirty="0">
                <a:latin typeface="Arial Black" panose="020B0A04020102020204" pitchFamily="34" charset="0"/>
                <a:cs typeface="Arial"/>
              </a:rPr>
              <a:t>cuando se utiliza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s-US" sz="2800" dirty="0"/>
              <a:t>Cobertura de medicamentos inmunosupresores de </a:t>
            </a:r>
            <a:br>
              <a:rPr lang="es-US" sz="2800" dirty="0"/>
            </a:br>
            <a:r>
              <a:rPr lang="es-US" sz="2800" dirty="0"/>
              <a:t>la Parte B (Parte B-ID) </a:t>
            </a:r>
          </a:p>
        </p:txBody>
      </p:sp>
      <p:grpSp>
        <p:nvGrpSpPr>
          <p:cNvPr id="15" name="Group 14" descr="Icono del Seguro Médico Parte B">
            <a:extLst>
              <a:ext uri="{FF2B5EF4-FFF2-40B4-BE49-F238E27FC236}">
                <a16:creationId xmlns:a16="http://schemas.microsoft.com/office/drawing/2014/main" id="{6C9AE955-43B7-4FCF-BE58-307B1E989DEE}"/>
              </a:ext>
            </a:extLst>
          </p:cNvPr>
          <p:cNvGrpSpPr>
            <a:grpSpLocks noChangeAspect="1"/>
          </p:cNvGrpSpPr>
          <p:nvPr/>
        </p:nvGrpSpPr>
        <p:grpSpPr>
          <a:xfrm>
            <a:off x="257481" y="2705530"/>
            <a:ext cx="3041070" cy="3178809"/>
            <a:chOff x="192482" y="1317648"/>
            <a:chExt cx="2941189" cy="3074405"/>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941189" cy="11609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Cobertura de medicamentos inmunosupresores</a:t>
              </a:r>
            </a:p>
          </p:txBody>
        </p:sp>
      </p:grpSp>
      <p:sp>
        <p:nvSpPr>
          <p:cNvPr id="5" name="Content Placeholder 4"/>
          <p:cNvSpPr>
            <a:spLocks noGrp="1"/>
          </p:cNvSpPr>
          <p:nvPr>
            <p:ph type="body" sz="quarter" idx="13"/>
          </p:nvPr>
        </p:nvSpPr>
        <p:spPr>
          <a:xfrm>
            <a:off x="419100" y="1201250"/>
            <a:ext cx="11353800" cy="1200329"/>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700" b="1" dirty="0">
                <a:solidFill>
                  <a:srgbClr val="00529B"/>
                </a:solidFill>
                <a:latin typeface="Arial"/>
                <a:ea typeface="Wingdings" panose="05000000000000000000" pitchFamily="2" charset="2"/>
                <a:cs typeface="Arial"/>
              </a:rPr>
              <a:t>Si pierde (o perderá) la cobertura de la Parte A 36 meses después de un trasplante de riñón, es posible que pueda obtener la cobertura de medicamentos inmunosupresores de la Parte B (Parte B-ID)</a:t>
            </a:r>
            <a:r>
              <a:rPr lang="es-US" sz="2700" dirty="0">
                <a:latin typeface="Arial"/>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s-US" sz="2400" dirty="0">
                <a:solidFill>
                  <a:srgbClr val="00529B"/>
                </a:solidFill>
                <a:latin typeface="Arial"/>
                <a:cs typeface="Arial"/>
              </a:rPr>
              <a:t>No puede estar inscrito en ciertos otros tipos de cobertura médica.</a:t>
            </a:r>
          </a:p>
          <a:p>
            <a:pPr marL="3657600" indent="-342900">
              <a:lnSpc>
                <a:spcPct val="100000"/>
              </a:lnSpc>
              <a:spcBef>
                <a:spcPts val="0"/>
              </a:spcBef>
              <a:spcAft>
                <a:spcPts val="1200"/>
              </a:spcAft>
            </a:pPr>
            <a:r>
              <a:rPr lang="es-US" sz="2400" dirty="0">
                <a:solidFill>
                  <a:srgbClr val="00529B"/>
                </a:solidFill>
                <a:latin typeface="Arial"/>
                <a:cs typeface="Arial"/>
              </a:rPr>
              <a:t>Sólo se aplica a medicamentos inmunosupresores; </a:t>
            </a:r>
            <a:br>
              <a:rPr lang="es-US" sz="2400" dirty="0">
                <a:solidFill>
                  <a:srgbClr val="00529B"/>
                </a:solidFill>
                <a:latin typeface="Arial"/>
                <a:cs typeface="Arial"/>
              </a:rPr>
            </a:br>
            <a:r>
              <a:rPr lang="es-US" sz="2400" dirty="0">
                <a:solidFill>
                  <a:srgbClr val="00529B"/>
                </a:solidFill>
                <a:latin typeface="Arial"/>
                <a:cs typeface="Arial"/>
              </a:rPr>
              <a:t>no tendrá cobertura de Medicare para ningún otro artículo o servicio</a:t>
            </a:r>
          </a:p>
          <a:p>
            <a:pPr marL="0" lvl="0" indent="0" defTabSz="685800">
              <a:lnSpc>
                <a:spcPct val="100000"/>
              </a:lnSpc>
              <a:spcBef>
                <a:spcPts val="0"/>
              </a:spcBef>
              <a:spcAft>
                <a:spcPts val="1200"/>
              </a:spcAft>
              <a:buNone/>
            </a:pPr>
            <a:endParaRPr lang="en-US" sz="2800" dirty="0">
              <a:ea typeface="Wingdings" panose="05000000000000000000" pitchFamily="2" charset="2"/>
              <a:cs typeface="Wingdings" panose="05000000000000000000" pitchFamily="2" charset="2"/>
            </a:endParaRPr>
          </a:p>
          <a:p>
            <a:pPr marL="274320" indent="0">
              <a:lnSpc>
                <a:spcPct val="100000"/>
              </a:lnSpc>
              <a:spcBef>
                <a:spcPts val="0"/>
              </a:spcBef>
              <a:spcAft>
                <a:spcPts val="1200"/>
              </a:spcAft>
              <a:buNone/>
            </a:pPr>
            <a:endParaRPr lang="en-US" sz="2800"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2921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6</a:t>
            </a:r>
          </a:p>
        </p:txBody>
      </p:sp>
      <p:sp>
        <p:nvSpPr>
          <p:cNvPr id="13" name="Content Placeholder 12"/>
          <p:cNvSpPr>
            <a:spLocks noGrp="1"/>
          </p:cNvSpPr>
          <p:nvPr>
            <p:ph type="body" sz="quarter" idx="13"/>
          </p:nvPr>
        </p:nvSpPr>
        <p:spPr>
          <a:xfrm>
            <a:off x="1371600" y="1371600"/>
            <a:ext cx="1011855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a:solidFill>
                  <a:srgbClr val="00529B"/>
                </a:solidFill>
                <a:latin typeface="Arial" panose="020B0604020202020204" pitchFamily="34" charset="0"/>
                <a:cs typeface="Arial" panose="020B0604020202020204" pitchFamily="34" charset="0"/>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Describir las determinaciones de cobertura de medicamentos de Medicare que realizan los planes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cómo solicitar una excepción a las normas de cobertura de medicamentos de un plan</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los procesos estándares y acelerados para apelar una determinación de la Parte D (medicamentos)</a:t>
            </a:r>
          </a:p>
        </p:txBody>
      </p:sp>
      <p:sp>
        <p:nvSpPr>
          <p:cNvPr id="6" name="Slide Number Placeholder 5">
            <a:extLst>
              <a:ext uri="{FF2B5EF4-FFF2-40B4-BE49-F238E27FC236}">
                <a16:creationId xmlns:a16="http://schemas.microsoft.com/office/drawing/2014/main" id="{BB325393-2FA0-42EB-A0A1-FE66A18D037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100</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0087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Solicitud de determinación de cobertura</a:t>
            </a:r>
          </a:p>
        </p:txBody>
      </p:sp>
      <p:sp>
        <p:nvSpPr>
          <p:cNvPr id="4" name="Text Placeholder 3">
            <a:extLst>
              <a:ext uri="{FF2B5EF4-FFF2-40B4-BE49-F238E27FC236}">
                <a16:creationId xmlns:a16="http://schemas.microsoft.com/office/drawing/2014/main" id="{C1CCEDF6-FF2C-2C48-C406-055DEB1D1F8F}"/>
              </a:ext>
            </a:extLst>
          </p:cNvPr>
          <p:cNvSpPr>
            <a:spLocks noGrp="1"/>
          </p:cNvSpPr>
          <p:nvPr>
            <p:ph type="body" sz="quarter" idx="14"/>
          </p:nvPr>
        </p:nvSpPr>
        <p:spPr>
          <a:xfrm flipH="1">
            <a:off x="5785952" y="1244609"/>
            <a:ext cx="6406048" cy="808375"/>
          </a:xfrm>
          <a:prstGeom prst="homePlate">
            <a:avLst/>
          </a:prstGeom>
          <a:solidFill>
            <a:srgbClr val="FFD966"/>
          </a:solidFill>
        </p:spPr>
        <p:txBody>
          <a:bodyPr>
            <a:noAutofit/>
          </a:bodyPr>
          <a:lstStyle/>
          <a:p>
            <a:pPr marL="1463040" lvl="0" defTabSz="685800">
              <a:lnSpc>
                <a:spcPts val="1900"/>
              </a:lnSpc>
              <a:spcBef>
                <a:spcPts val="600"/>
              </a:spcBef>
              <a:spcAft>
                <a:spcPts val="0"/>
              </a:spcAft>
              <a:buClrTx/>
            </a:pPr>
            <a:r>
              <a:rPr lang="es-US" sz="1800" dirty="0"/>
              <a:t>Usted, el profesional que le receta, </a:t>
            </a:r>
            <a:br>
              <a:rPr lang="es-US" sz="1800" dirty="0"/>
            </a:br>
            <a:r>
              <a:rPr lang="es-US" sz="1800" dirty="0"/>
              <a:t>o su representante designado </a:t>
            </a:r>
            <a:br>
              <a:rPr lang="es-US" sz="1800" dirty="0"/>
            </a:br>
            <a:r>
              <a:rPr lang="es-US" sz="1800" dirty="0"/>
              <a:t>pueden solicitarla. </a:t>
            </a:r>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7" name="Content Placeholder 6"/>
          <p:cNvSpPr>
            <a:spLocks noGrp="1"/>
          </p:cNvSpPr>
          <p:nvPr>
            <p:ph type="body" sz="quarter" idx="13"/>
          </p:nvPr>
        </p:nvSpPr>
        <p:spPr>
          <a:xfrm>
            <a:off x="773906" y="2071861"/>
            <a:ext cx="10914820" cy="1632902"/>
          </a:xfrm>
        </p:spPr>
        <p:txBody>
          <a:bodyPr>
            <a:noAutofit/>
          </a:bodyPr>
          <a:lstStyle/>
          <a:p>
            <a:pPr marL="0" lvl="0" indent="0">
              <a:lnSpc>
                <a:spcPct val="100000"/>
              </a:lnSpc>
              <a:spcBef>
                <a:spcPts val="0"/>
              </a:spcBef>
              <a:spcAft>
                <a:spcPts val="1200"/>
              </a:spcAft>
              <a:buNone/>
            </a:pPr>
            <a:r>
              <a:rPr lang="es-US" sz="2800" b="1" dirty="0">
                <a:solidFill>
                  <a:srgbClr val="00529B"/>
                </a:solidFill>
              </a:rPr>
              <a:t>La primera decisión que toma su plan en cuanto a sus beneficios de medicamentos incluye:</a:t>
            </a:r>
          </a:p>
          <a:p>
            <a:pPr marL="548640" lvl="1" indent="-274320">
              <a:lnSpc>
                <a:spcPct val="100000"/>
              </a:lnSpc>
              <a:spcBef>
                <a:spcPts val="0"/>
              </a:spcBef>
              <a:spcAft>
                <a:spcPts val="1000"/>
              </a:spcAft>
              <a:buFont typeface="Wingdings" panose="05000000000000000000" pitchFamily="2" charset="2"/>
              <a:buChar char="§"/>
            </a:pPr>
            <a:r>
              <a:rPr lang="es-US" sz="2400" dirty="0">
                <a:solidFill>
                  <a:srgbClr val="00529B"/>
                </a:solidFill>
              </a:rPr>
              <a:t>Si un </a:t>
            </a:r>
            <a:r>
              <a:rPr lang="es-US" sz="2400" b="1" dirty="0">
                <a:solidFill>
                  <a:srgbClr val="00529B"/>
                </a:solidFill>
              </a:rPr>
              <a:t>medicamento</a:t>
            </a:r>
            <a:r>
              <a:rPr lang="es-US" sz="2400" dirty="0">
                <a:solidFill>
                  <a:srgbClr val="00529B"/>
                </a:solidFill>
              </a:rPr>
              <a:t> en particular está cubierto</a:t>
            </a:r>
          </a:p>
          <a:p>
            <a:pPr marL="548640" lvl="1" indent="-274320">
              <a:lnSpc>
                <a:spcPct val="100000"/>
              </a:lnSpc>
              <a:spcBef>
                <a:spcPts val="0"/>
              </a:spcBef>
              <a:spcAft>
                <a:spcPts val="1000"/>
              </a:spcAft>
              <a:buFont typeface="Wingdings" panose="05000000000000000000" pitchFamily="2" charset="2"/>
              <a:buChar char="§"/>
            </a:pPr>
            <a:r>
              <a:rPr lang="es-US" sz="2400" dirty="0">
                <a:solidFill>
                  <a:srgbClr val="00529B"/>
                </a:solidFill>
              </a:rPr>
              <a:t>Si usted cumple con todos los </a:t>
            </a:r>
            <a:r>
              <a:rPr lang="es-US" sz="2400" b="1" dirty="0">
                <a:solidFill>
                  <a:srgbClr val="00529B"/>
                </a:solidFill>
              </a:rPr>
              <a:t>requisitos</a:t>
            </a:r>
            <a:r>
              <a:rPr lang="es-US" sz="2400" dirty="0">
                <a:solidFill>
                  <a:srgbClr val="00529B"/>
                </a:solidFill>
              </a:rPr>
              <a:t> para recibir un medicamento solicitado</a:t>
            </a:r>
          </a:p>
          <a:p>
            <a:pPr marL="548640" lvl="1" indent="-274320">
              <a:lnSpc>
                <a:spcPct val="100000"/>
              </a:lnSpc>
              <a:spcBef>
                <a:spcPts val="0"/>
              </a:spcBef>
              <a:spcAft>
                <a:spcPts val="1000"/>
              </a:spcAft>
              <a:buFont typeface="Wingdings" panose="05000000000000000000" pitchFamily="2" charset="2"/>
              <a:buChar char="§"/>
            </a:pPr>
            <a:r>
              <a:rPr lang="es-US" sz="2400" dirty="0">
                <a:solidFill>
                  <a:srgbClr val="00529B"/>
                </a:solidFill>
              </a:rPr>
              <a:t>Cuánto debe </a:t>
            </a:r>
            <a:r>
              <a:rPr lang="es-US" sz="2400" b="1" dirty="0">
                <a:solidFill>
                  <a:srgbClr val="00529B"/>
                </a:solidFill>
              </a:rPr>
              <a:t>pagar</a:t>
            </a:r>
            <a:r>
              <a:rPr lang="es-US" sz="2400" dirty="0">
                <a:solidFill>
                  <a:srgbClr val="00529B"/>
                </a:solidFill>
              </a:rPr>
              <a:t> usted por el medicamento</a:t>
            </a:r>
          </a:p>
          <a:p>
            <a:pPr marL="548640" lvl="1" indent="-274320">
              <a:lnSpc>
                <a:spcPct val="100000"/>
              </a:lnSpc>
              <a:spcBef>
                <a:spcPts val="0"/>
              </a:spcBef>
              <a:spcAft>
                <a:spcPts val="1000"/>
              </a:spcAft>
              <a:buFont typeface="Wingdings" panose="05000000000000000000" pitchFamily="2" charset="2"/>
              <a:buChar char="§"/>
            </a:pPr>
            <a:r>
              <a:rPr lang="es-US" sz="2400" dirty="0">
                <a:solidFill>
                  <a:srgbClr val="00529B"/>
                </a:solidFill>
              </a:rPr>
              <a:t>Si se hace una </a:t>
            </a:r>
            <a:r>
              <a:rPr lang="es-US" sz="2400" b="1" dirty="0">
                <a:solidFill>
                  <a:srgbClr val="00529B"/>
                </a:solidFill>
              </a:rPr>
              <a:t>excepción</a:t>
            </a:r>
            <a:r>
              <a:rPr lang="es-US" sz="2400" dirty="0">
                <a:solidFill>
                  <a:srgbClr val="00529B"/>
                </a:solidFill>
              </a:rPr>
              <a:t> a una norma del plan cuando usted lo solicita</a:t>
            </a:r>
          </a:p>
        </p:txBody>
      </p:sp>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213325"/>
            <a:ext cx="1015306" cy="1015306"/>
          </a:xfrm>
          <a:prstGeom prst="rect">
            <a:avLst/>
          </a:prstGeom>
        </p:spPr>
      </p:pic>
      <p:sp>
        <p:nvSpPr>
          <p:cNvPr id="5" name="Text Placeholder 4">
            <a:extLst>
              <a:ext uri="{FF2B5EF4-FFF2-40B4-BE49-F238E27FC236}">
                <a16:creationId xmlns:a16="http://schemas.microsoft.com/office/drawing/2014/main" id="{3D7674E6-290A-841B-1393-4E4E2516F465}"/>
              </a:ext>
            </a:extLst>
          </p:cNvPr>
          <p:cNvSpPr>
            <a:spLocks noGrp="1"/>
          </p:cNvSpPr>
          <p:nvPr>
            <p:ph type="body" sz="quarter" idx="15"/>
          </p:nvPr>
        </p:nvSpPr>
        <p:spPr>
          <a:xfrm>
            <a:off x="1235608" y="5492260"/>
            <a:ext cx="10587797" cy="461665"/>
          </a:xfrm>
          <a:solidFill>
            <a:srgbClr val="2E75B6"/>
          </a:solidFill>
        </p:spPr>
        <p:txBody>
          <a:bodyPr/>
          <a:lstStyle/>
          <a:p>
            <a:pPr lvl="0" algn="ctr">
              <a:spcAft>
                <a:spcPts val="0"/>
              </a:spcAft>
              <a:buClrTx/>
              <a:defRPr/>
            </a:pPr>
            <a:r>
              <a:rPr lang="es-US" sz="2400" b="1">
                <a:solidFill>
                  <a:prstClr val="white"/>
                </a:solidFill>
              </a:rPr>
              <a:t>Plazos para las decisiones: 72 horas (estándar) o 24 horas (acelerado)</a:t>
            </a:r>
          </a:p>
        </p:txBody>
      </p:sp>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9940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grpId="0" nodeType="afterEffect">
                                  <p:stCondLst>
                                    <p:cond delay="500"/>
                                  </p:stCondLst>
                                  <p:childTnLst>
                                    <p:set>
                                      <p:cBhvr>
                                        <p:cTn id="13" dur="1" fill="hold">
                                          <p:stCondLst>
                                            <p:cond delay="0"/>
                                          </p:stCondLst>
                                        </p:cTn>
                                        <p:tgtEl>
                                          <p:spTgt spid="4">
                                            <p:bg/>
                                          </p:spTgt>
                                        </p:tgtEl>
                                        <p:attrNameLst>
                                          <p:attrName>style.visibility</p:attrName>
                                        </p:attrNameLst>
                                      </p:cBhvr>
                                      <p:to>
                                        <p:strVal val="visible"/>
                                      </p:to>
                                    </p:set>
                                    <p:anim calcmode="lin" valueType="num">
                                      <p:cBhvr additive="base">
                                        <p:cTn id="14"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bg/>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bg/>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Solicitudes de excepciones</a:t>
            </a:r>
          </a:p>
        </p:txBody>
      </p:sp>
      <p:sp>
        <p:nvSpPr>
          <p:cNvPr id="4" name="Text Placeholder 3">
            <a:extLst>
              <a:ext uri="{FF2B5EF4-FFF2-40B4-BE49-F238E27FC236}">
                <a16:creationId xmlns:a16="http://schemas.microsoft.com/office/drawing/2014/main" id="{39FB6805-1A3B-49F1-3504-328EE16B7CA2}"/>
              </a:ext>
            </a:extLst>
          </p:cNvPr>
          <p:cNvSpPr>
            <a:spLocks noGrp="1"/>
          </p:cNvSpPr>
          <p:nvPr>
            <p:ph type="body" sz="quarter" idx="14"/>
          </p:nvPr>
        </p:nvSpPr>
        <p:spPr>
          <a:xfrm flipH="1">
            <a:off x="6295779" y="1351931"/>
            <a:ext cx="5896221" cy="780856"/>
          </a:xfrm>
          <a:prstGeom prst="homePlate">
            <a:avLst/>
          </a:prstGeom>
          <a:solidFill>
            <a:srgbClr val="FFD966"/>
          </a:solidFill>
        </p:spPr>
        <p:txBody>
          <a:bodyPr anchor="ctr">
            <a:normAutofit fontScale="85000" lnSpcReduction="20000"/>
          </a:bodyPr>
          <a:lstStyle/>
          <a:p>
            <a:pPr marL="1371600" lvl="0" defTabSz="685800">
              <a:spcBef>
                <a:spcPts val="600"/>
              </a:spcBef>
              <a:spcAft>
                <a:spcPts val="0"/>
              </a:spcAft>
              <a:buClrTx/>
            </a:pPr>
            <a:r>
              <a:rPr lang="es-US" dirty="0"/>
              <a:t>Se necesita una declaración de respaldo por parte del profesional que emite las recetas. </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7" name="Content Placeholder 6"/>
          <p:cNvSpPr>
            <a:spLocks noGrp="1"/>
          </p:cNvSpPr>
          <p:nvPr>
            <p:ph type="body" sz="quarter" idx="13"/>
          </p:nvPr>
        </p:nvSpPr>
        <p:spPr>
          <a:xfrm>
            <a:off x="838200" y="2281679"/>
            <a:ext cx="10515600" cy="2584085"/>
          </a:xfrm>
        </p:spPr>
        <p:txBody>
          <a:bodyPr>
            <a:noAutofit/>
          </a:bodyPr>
          <a:lstStyle/>
          <a:p>
            <a:pPr marL="0" lvl="0" indent="0" defTabSz="685800">
              <a:lnSpc>
                <a:spcPct val="100000"/>
              </a:lnSpc>
              <a:spcBef>
                <a:spcPts val="0"/>
              </a:spcBef>
              <a:spcAft>
                <a:spcPts val="1200"/>
              </a:spcAft>
              <a:buNone/>
            </a:pPr>
            <a:r>
              <a:rPr lang="es-US" sz="2800" b="1" dirty="0">
                <a:solidFill>
                  <a:srgbClr val="2F5597"/>
                </a:solidFill>
              </a:rPr>
              <a:t>Una excepción es un tipo de determinación de cobertura, y existen dos tipos:</a:t>
            </a:r>
          </a:p>
          <a:p>
            <a:pPr marL="548640" lvl="0" indent="-274320" defTabSz="685800">
              <a:lnSpc>
                <a:spcPct val="100000"/>
              </a:lnSpc>
              <a:spcBef>
                <a:spcPts val="0"/>
              </a:spcBef>
              <a:spcAft>
                <a:spcPts val="1200"/>
              </a:spcAft>
            </a:pPr>
            <a:r>
              <a:rPr lang="es-US" sz="2200" b="1" dirty="0">
                <a:solidFill>
                  <a:srgbClr val="2F5597"/>
                </a:solidFill>
              </a:rPr>
              <a:t>Excepciones de nivel</a:t>
            </a:r>
            <a:r>
              <a:rPr lang="es-US" sz="2200" dirty="0">
                <a:solidFill>
                  <a:srgbClr val="2F5597"/>
                </a:solidFill>
              </a:rPr>
              <a:t> (por ejemplo, recibir un medicamento de nivel 4 al costo del nivel 3)</a:t>
            </a:r>
          </a:p>
          <a:p>
            <a:pPr marL="548640" lvl="0" indent="-274320" defTabSz="685800">
              <a:lnSpc>
                <a:spcPct val="100000"/>
              </a:lnSpc>
              <a:spcBef>
                <a:spcPts val="0"/>
              </a:spcBef>
              <a:spcAft>
                <a:spcPts val="1200"/>
              </a:spcAft>
            </a:pPr>
            <a:r>
              <a:rPr lang="es-US" sz="2200" b="1" dirty="0">
                <a:solidFill>
                  <a:srgbClr val="2F5597"/>
                </a:solidFill>
              </a:rPr>
              <a:t>Excepciones del formulario</a:t>
            </a:r>
            <a:r>
              <a:rPr lang="es-US" sz="2200" dirty="0">
                <a:solidFill>
                  <a:srgbClr val="2F5597"/>
                </a:solidFill>
              </a:rPr>
              <a:t> (sea una cobertura para un medicamento </a:t>
            </a:r>
            <a:br>
              <a:rPr lang="es-US" sz="2200" dirty="0">
                <a:solidFill>
                  <a:srgbClr val="2F5597"/>
                </a:solidFill>
              </a:rPr>
            </a:br>
            <a:r>
              <a:rPr lang="es-US" sz="2200" dirty="0">
                <a:solidFill>
                  <a:srgbClr val="2F5597"/>
                </a:solidFill>
              </a:rPr>
              <a:t>que no se encuentra en el formulario del plan, o requisitos de acceso </a:t>
            </a:r>
            <a:br>
              <a:rPr lang="es-US" sz="2200" dirty="0">
                <a:solidFill>
                  <a:srgbClr val="2F5597"/>
                </a:solidFill>
              </a:rPr>
            </a:br>
            <a:r>
              <a:rPr lang="es-US" sz="2200" dirty="0">
                <a:solidFill>
                  <a:srgbClr val="2F5597"/>
                </a:solidFill>
              </a:rPr>
              <a:t>más flexibles)</a:t>
            </a:r>
          </a:p>
          <a:p>
            <a:endParaRPr lang="en-US" dirty="0"/>
          </a:p>
        </p:txBody>
      </p:sp>
      <p:sp>
        <p:nvSpPr>
          <p:cNvPr id="5" name="Text Placeholder 4">
            <a:extLst>
              <a:ext uri="{FF2B5EF4-FFF2-40B4-BE49-F238E27FC236}">
                <a16:creationId xmlns:a16="http://schemas.microsoft.com/office/drawing/2014/main" id="{B276C7B3-72A9-530F-6BAA-A7C1F76E094E}"/>
              </a:ext>
            </a:extLst>
          </p:cNvPr>
          <p:cNvSpPr>
            <a:spLocks noGrp="1"/>
          </p:cNvSpPr>
          <p:nvPr>
            <p:ph type="body" sz="quarter" idx="15"/>
          </p:nvPr>
        </p:nvSpPr>
        <p:spPr>
          <a:xfrm>
            <a:off x="1040605" y="5448170"/>
            <a:ext cx="10342016" cy="461665"/>
          </a:xfrm>
          <a:solidFill>
            <a:srgbClr val="2E75B6"/>
          </a:solidFill>
        </p:spPr>
        <p:txBody>
          <a:bodyPr/>
          <a:lstStyle/>
          <a:p>
            <a:pPr lvl="0" algn="ctr">
              <a:spcAft>
                <a:spcPts val="0"/>
              </a:spcAft>
              <a:buClrTx/>
              <a:defRPr/>
            </a:pPr>
            <a:r>
              <a:rPr lang="es-US" sz="2400" b="1">
                <a:solidFill>
                  <a:prstClr val="white"/>
                </a:solidFill>
              </a:rPr>
              <a:t>Una excepción puede tener validez para el resto del año.</a:t>
            </a:r>
          </a:p>
        </p:txBody>
      </p:sp>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395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dirty="0"/>
              <a:t>Proceso de apelaciones de la Parte D (medicamentos)</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nvPr>
        </p:nvGraphicFramePr>
        <p:xfrm>
          <a:off x="1735900" y="1037551"/>
          <a:ext cx="9033334" cy="4696870"/>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s-US" sz="1200">
                          <a:solidFill>
                            <a:schemeClr val="bg1"/>
                          </a:solidFill>
                        </a:rPr>
                        <a:t>Determinación de cobertura*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72 horas**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24 horas** </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Plan de medicamentos de Medicare (PDP)/Plan Medicare Advantage con cobertura de medicamentos (MA-PD) </a:t>
                      </a:r>
                    </a:p>
                    <a:p>
                      <a:pPr algn="ctr"/>
                      <a:r>
                        <a:rPr lang="es-US" sz="1200">
                          <a:solidFill>
                            <a:schemeClr val="bg1"/>
                          </a:solidFill>
                        </a:rPr>
                        <a:t>Plazo de 7 días (beneficios)</a:t>
                      </a:r>
                    </a:p>
                    <a:p>
                      <a:pPr algn="ctr"/>
                      <a:r>
                        <a:rPr lang="es-US" sz="1200">
                          <a:solidFill>
                            <a:schemeClr val="bg1"/>
                          </a:solidFill>
                        </a:rPr>
                        <a:t>Plazo de 14 días (pago)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Redeterminación acelerada </a:t>
                      </a:r>
                    </a:p>
                    <a:p>
                      <a:pPr algn="ctr"/>
                      <a:r>
                        <a:rPr lang="es-US" sz="1200">
                          <a:solidFill>
                            <a:schemeClr val="bg1"/>
                          </a:solidFill>
                        </a:rPr>
                        <a:t>Plazo de 72 horas</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2º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Entidad de Revisión Independiente (IRE) de la Parte D</a:t>
                      </a:r>
                    </a:p>
                    <a:p>
                      <a:pPr algn="ctr"/>
                      <a:r>
                        <a:rPr lang="es-US" sz="1200">
                          <a:solidFill>
                            <a:schemeClr val="bg1"/>
                          </a:solidFill>
                        </a:rPr>
                        <a:t>Plazo de 7 días (beneficios)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IRE de la Parte 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Importe en controversia (AIC) ≥ $180**** </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ALJ de OMHA</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4º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a:t>
                      </a:r>
                    </a:p>
                    <a:p>
                      <a:pPr algn="ctr"/>
                      <a:r>
                        <a:rPr lang="es-US" sz="1200">
                          <a:solidFill>
                            <a:schemeClr val="bg1"/>
                          </a:solidFill>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Tribunal Federal de Distrito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Tribunal Federal de Distrito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46146"/>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s-US" sz="1100">
                  <a:solidFill>
                    <a:schemeClr val="tx1"/>
                  </a:solidFill>
                </a:rPr>
                <a:t>Determinación</a:t>
              </a:r>
              <a:br>
                <a:rPr lang="es-US" sz="1100">
                  <a:solidFill>
                    <a:schemeClr val="tx1"/>
                  </a:solidFill>
                </a:rPr>
              </a:br>
              <a:r>
                <a:rPr lang="es-US" sz="1100">
                  <a:solidFill>
                    <a:schemeClr val="tx1"/>
                  </a:solidFill>
                </a:rPr>
                <a:t>de cobertura*</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dirty="0">
                  <a:solidFill>
                    <a:srgbClr val="184157"/>
                  </a:solidFill>
                  <a:latin typeface="Calibri" panose="020F0502020204030204"/>
                </a:rPr>
                <a:t>Plazo de 72 horas**</a:t>
              </a:r>
            </a:p>
            <a:p>
              <a:pPr algn="ctr"/>
              <a:r>
                <a:rPr lang="es-US" sz="1200" dirty="0">
                  <a:solidFill>
                    <a:srgbClr val="184157"/>
                  </a:solidFill>
                  <a:latin typeface="Calibri" panose="020F0502020204030204"/>
                </a:rPr>
                <a:t>Plazo de 14 días (pagos)</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24 horas**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91039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lnSpc>
                  <a:spcPts val="1200"/>
                </a:lnSpc>
              </a:pPr>
              <a:r>
                <a:rPr lang="es-US" sz="1100" dirty="0">
                  <a:solidFill>
                    <a:srgbClr val="184157"/>
                  </a:solidFill>
                  <a:latin typeface="Calibri" panose="020F0502020204030204"/>
                </a:rPr>
                <a:t>Plan de medicamentos de Medicare (PDP)/Plan Medicare </a:t>
              </a:r>
              <a:r>
                <a:rPr lang="es-US" sz="1100" dirty="0" err="1">
                  <a:solidFill>
                    <a:srgbClr val="184157"/>
                  </a:solidFill>
                  <a:latin typeface="Calibri" panose="020F0502020204030204"/>
                </a:rPr>
                <a:t>Advantage</a:t>
              </a:r>
              <a:r>
                <a:rPr lang="es-US" sz="1100" dirty="0">
                  <a:solidFill>
                    <a:srgbClr val="184157"/>
                  </a:solidFill>
                  <a:latin typeface="Calibri" panose="020F0502020204030204"/>
                </a:rPr>
                <a:t> con cobertura de medicamentos (MA-PD)</a:t>
              </a:r>
            </a:p>
            <a:p>
              <a:pPr algn="ctr">
                <a:lnSpc>
                  <a:spcPts val="1200"/>
                </a:lnSpc>
              </a:pPr>
              <a:r>
                <a:rPr lang="es-US" sz="1100" dirty="0">
                  <a:solidFill>
                    <a:srgbClr val="184157"/>
                  </a:solidFill>
                  <a:latin typeface="Calibri" panose="020F0502020204030204"/>
                </a:rPr>
                <a:t>Plazo de 7 días (beneficios)</a:t>
              </a:r>
            </a:p>
            <a:p>
              <a:pPr algn="ctr">
                <a:lnSpc>
                  <a:spcPts val="1200"/>
                </a:lnSpc>
              </a:pPr>
              <a:r>
                <a:rPr lang="es-US" sz="1100" dirty="0">
                  <a:solidFill>
                    <a:srgbClr val="184157"/>
                  </a:solidFill>
                  <a:latin typeface="Calibri" panose="020F0502020204030204"/>
                </a:rPr>
                <a:t>Plazo de 14 días (pagos)</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err="1">
                  <a:ln>
                    <a:noFill/>
                  </a:ln>
                  <a:solidFill>
                    <a:srgbClr val="184157"/>
                  </a:solidFill>
                  <a:effectLst/>
                  <a:uLnTx/>
                  <a:uFillTx/>
                  <a:latin typeface="Calibri" panose="020F0502020204030204"/>
                  <a:ea typeface="+mn-ea"/>
                  <a:cs typeface="+mn-cs"/>
                </a:rPr>
                <a:t>Redeterminación</a:t>
              </a: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 acelerada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72 horas</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dirty="0">
                  <a:solidFill>
                    <a:schemeClr val="tx1"/>
                  </a:solidFill>
                </a:rPr>
                <a:t>2º nivel</a:t>
              </a:r>
              <a:br>
                <a:rPr lang="es-US" sz="1200" dirty="0">
                  <a:solidFill>
                    <a:schemeClr val="tx1"/>
                  </a:solidFill>
                </a:rPr>
              </a:br>
              <a:r>
                <a:rPr lang="es-US" sz="1200" dirty="0">
                  <a:solidFill>
                    <a:schemeClr val="tx1"/>
                  </a:solidFill>
                </a:rPr>
                <a:t>de apelación</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ts val="1200"/>
                </a:lnSpc>
              </a:pPr>
              <a:r>
                <a:rPr lang="es-US" sz="1100" dirty="0">
                  <a:solidFill>
                    <a:srgbClr val="184157"/>
                  </a:solidFill>
                  <a:latin typeface="Calibri" panose="020F0502020204030204"/>
                </a:rPr>
                <a:t>Entidad de Revisión Independiente (IRE) </a:t>
              </a:r>
              <a:br>
                <a:rPr lang="es-US" sz="1100" dirty="0">
                  <a:solidFill>
                    <a:srgbClr val="184157"/>
                  </a:solidFill>
                  <a:latin typeface="Calibri" panose="020F0502020204030204"/>
                </a:rPr>
              </a:br>
              <a:r>
                <a:rPr lang="es-US" sz="1100" dirty="0">
                  <a:solidFill>
                    <a:srgbClr val="184157"/>
                  </a:solidFill>
                  <a:latin typeface="Calibri" panose="020F0502020204030204"/>
                </a:rPr>
                <a:t>de la Parte D</a:t>
              </a:r>
            </a:p>
            <a:p>
              <a:pPr algn="ctr">
                <a:lnSpc>
                  <a:spcPts val="1200"/>
                </a:lnSpc>
              </a:pPr>
              <a:r>
                <a:rPr lang="es-US" sz="1100" dirty="0">
                  <a:solidFill>
                    <a:srgbClr val="184157"/>
                  </a:solidFill>
                  <a:latin typeface="Calibri" panose="020F0502020204030204"/>
                </a:rPr>
                <a:t>Plazo de 7 días (beneficios)</a:t>
              </a:r>
            </a:p>
            <a:p>
              <a:pPr algn="ctr">
                <a:lnSpc>
                  <a:spcPts val="1200"/>
                </a:lnSpc>
              </a:pPr>
              <a:r>
                <a:rPr lang="es-US" sz="1100" dirty="0">
                  <a:solidFill>
                    <a:srgbClr val="184157"/>
                  </a:solidFill>
                  <a:latin typeface="Calibri" panose="020F0502020204030204"/>
                </a:rPr>
                <a:t>Plazo de 14 días (pagos)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IRE de la Parte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72 horas</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dirty="0">
                  <a:solidFill>
                    <a:schemeClr val="tx1"/>
                  </a:solidFill>
                </a:rPr>
                <a:t>3</a:t>
              </a:r>
              <a:r>
                <a:rPr lang="es-US" sz="1200" baseline="30000" dirty="0">
                  <a:solidFill>
                    <a:schemeClr val="tx1"/>
                  </a:solidFill>
                </a:rPr>
                <a:t>er</a:t>
              </a:r>
              <a:r>
                <a:rPr lang="es-US" sz="1200" dirty="0">
                  <a:solidFill>
                    <a:schemeClr val="tx1"/>
                  </a:solidFill>
                </a:rPr>
                <a:t> nivel</a:t>
              </a:r>
              <a:br>
                <a:rPr lang="es-US" sz="1200" dirty="0">
                  <a:solidFill>
                    <a:schemeClr val="tx1"/>
                  </a:solidFill>
                </a:rPr>
              </a:br>
              <a:r>
                <a:rPr lang="es-US" sz="1200" dirty="0">
                  <a:solidFill>
                    <a:schemeClr val="tx1"/>
                  </a:solidFill>
                </a:rPr>
                <a:t>de apelación</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88687"/>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s-US" sz="1050" i="0" u="none" strike="noStrike" cap="none" normalizeH="0" baseline="0" noProof="0" dirty="0">
                  <a:ln>
                    <a:noFill/>
                  </a:ln>
                  <a:solidFill>
                    <a:srgbClr val="184157"/>
                  </a:solidFill>
                  <a:effectLst/>
                  <a:uLnTx/>
                  <a:uFillTx/>
                  <a:latin typeface="Calibri" panose="020F0502020204030204"/>
                  <a:ea typeface="+mn-ea"/>
                  <a:cs typeface="+mn-cs"/>
                </a:rPr>
                <a:t>Audiencia de juez de tribunal administrativo (ALJ) en la Oficina de Audiencias y Apelaciones de Medicare (OMHA)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s-US" sz="1050" i="0" u="none" strike="noStrike" cap="none" normalizeH="0" baseline="0" noProof="0" dirty="0">
                  <a:ln>
                    <a:noFill/>
                  </a:ln>
                  <a:solidFill>
                    <a:srgbClr val="184157"/>
                  </a:solidFill>
                  <a:effectLst/>
                  <a:uLnTx/>
                  <a:uFillTx/>
                  <a:latin typeface="Calibri" panose="020F0502020204030204"/>
                  <a:ea typeface="+mn-ea"/>
                  <a:cs typeface="+mn-cs"/>
                </a:rPr>
                <a:t>Importe en controversia (AIC) ≥ $180*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s-US" sz="1050" i="0" u="none" strike="noStrike" cap="none" normalizeH="0" baseline="0" noProof="0" dirty="0">
                  <a:ln>
                    <a:noFill/>
                  </a:ln>
                  <a:solidFill>
                    <a:srgbClr val="184157"/>
                  </a:solidFill>
                  <a:effectLst/>
                  <a:uLnTx/>
                  <a:uFillTx/>
                  <a:latin typeface="Calibri" panose="020F0502020204030204"/>
                  <a:ea typeface="+mn-ea"/>
                  <a:cs typeface="+mn-cs"/>
                </a:rPr>
                <a:t>Plazo de 90 días</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dirty="0">
                  <a:solidFill>
                    <a:schemeClr val="tx1"/>
                  </a:solidFill>
                </a:rPr>
                <a:t>4º nivel</a:t>
              </a:r>
              <a:br>
                <a:rPr lang="es-US" sz="1200" dirty="0">
                  <a:solidFill>
                    <a:schemeClr val="tx1"/>
                  </a:solidFill>
                </a:rPr>
              </a:br>
              <a:r>
                <a:rPr lang="es-US" sz="1200" dirty="0">
                  <a:solidFill>
                    <a:schemeClr val="tx1"/>
                  </a:solidFill>
                </a:rPr>
                <a:t>de apelación</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Plazo de 90 días</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1" y="4965370"/>
              <a:ext cx="1458585"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200"/>
                </a:lnSpc>
              </a:pPr>
              <a:r>
                <a:rPr lang="es-US" sz="1200" dirty="0">
                  <a:solidFill>
                    <a:schemeClr val="tx1"/>
                  </a:solidFill>
                </a:rPr>
                <a:t>5º nivel</a:t>
              </a:r>
              <a:br>
                <a:rPr lang="es-US" sz="1200" dirty="0">
                  <a:solidFill>
                    <a:schemeClr val="tx1"/>
                  </a:solidFill>
                </a:rPr>
              </a:br>
              <a:r>
                <a:rPr lang="es-US" sz="1200" dirty="0">
                  <a:solidFill>
                    <a:schemeClr val="tx1"/>
                  </a:solidFill>
                </a:rPr>
                <a:t>de apelación</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Tribunal Federal de Distrito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AIC ≥ $1840****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60 días para</a:t>
              </a:r>
              <a:r>
                <a:rPr lang="es-US" sz="1200" dirty="0">
                  <a:solidFill>
                    <a:prstClr val="white"/>
                  </a:solidFill>
                  <a:latin typeface="Calibri" panose="020F0502020204030204"/>
                  <a:ea typeface="+mn-ea"/>
                  <a:cs typeface="+mn-cs"/>
                </a:rPr>
                <a:t> presentar ***</a:t>
              </a: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84522"/>
              <a:ext cx="2577900" cy="45720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60 días para</a:t>
              </a:r>
              <a:r>
                <a:rPr lang="es-US" sz="1200" dirty="0">
                  <a:solidFill>
                    <a:prstClr val="white"/>
                  </a:solidFill>
                  <a:latin typeface="Calibri" panose="020F0502020204030204"/>
                  <a:ea typeface="+mn-ea"/>
                  <a:cs typeface="+mn-cs"/>
                </a:rPr>
                <a:t> presentar</a:t>
              </a: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Audiencia de ALJ de OMHA</a:t>
              </a:r>
              <a:br>
                <a:rPr kumimoji="0" lang="es-US" sz="1200" i="0" u="none" strike="noStrike" cap="none" normalizeH="0" baseline="0" noProof="0" dirty="0">
                  <a:ln>
                    <a:noFill/>
                  </a:ln>
                  <a:solidFill>
                    <a:srgbClr val="184157"/>
                  </a:solidFill>
                  <a:effectLst/>
                  <a:uLnTx/>
                  <a:uFillTx/>
                  <a:latin typeface="Calibri" panose="020F0502020204030204"/>
                  <a:ea typeface="+mn-ea"/>
                  <a:cs typeface="+mn-cs"/>
                </a:rPr>
              </a:b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10 días</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Plazo de 10 días</a:t>
              </a:r>
            </a:p>
          </p:txBody>
        </p:sp>
      </p:grp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604560"/>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72455"/>
            <a:ext cx="5927844" cy="113177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*Una solicitud de determinación de cobertura incluye una solicitud para una excepción de nivel o una excepción del formulario. El afiliado, su representante designado o su médico u otro recetador autorizado puede presentar una solicitud de determinación de cobertura.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Arial" panose="020B0604020202020204" pitchFamily="34" charset="0"/>
              </a:rPr>
              <a:t>** Los plazos de adjudicación generalmente comienzan cuando la solicitud es recibida por el patrocinador del plan. No obstante, si la solicitud implica una solicitud de excepción, el plazo de adjudicación comienza cuando el patrocinador del plan recibe la declaración de respaldo del médico.</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81991"/>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86103"/>
            <a:ext cx="5672103" cy="101566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Si, en la </a:t>
            </a:r>
            <a:r>
              <a:rPr kumimoji="0" lang="es-US" sz="1000" b="0" i="0" u="none" strike="noStrike" cap="none" normalizeH="0" baseline="0" noProof="0" dirty="0" err="1">
                <a:ln>
                  <a:noFill/>
                </a:ln>
                <a:solidFill>
                  <a:srgbClr val="00529B"/>
                </a:solidFill>
                <a:effectLst/>
                <a:uLnTx/>
                <a:uFillTx/>
                <a:latin typeface="Calibri" panose="020F0502020204030204"/>
                <a:ea typeface="+mn-ea"/>
                <a:cs typeface="+mn-cs"/>
              </a:rPr>
              <a:t>redeterminación</a:t>
            </a: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un patrocinador del plan mantiene una determinación de riesgo hecha según 42 CFR § 423.153 (f), el patrocinador del plan debe reenviar automáticamente el caso a la IRE de la Parte 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El requisito de AIC para una audiencia ante ALJ y el Tribunal Federal de Distrito se ajusta anualmente según el componente de atención médica del índice de precios al consumidor. Este cuadro refleja las cantidades para el año calendario 2024.</a:t>
            </a:r>
          </a:p>
        </p:txBody>
      </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103</a:t>
            </a:fld>
            <a:endParaRPr lang="en-US" dirty="0"/>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s-US"/>
              <a:t>Cobertura de medicamentos de Medicare</a:t>
            </a:r>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Autofit/>
          </a:bodyPr>
          <a:lstStyle/>
          <a:p>
            <a:pPr algn="ctr"/>
            <a:r>
              <a:rPr lang="es-US" sz="3000" dirty="0"/>
              <a:t>Compruebe sus conocimientos: Pregunta 12</a:t>
            </a:r>
          </a:p>
        </p:txBody>
      </p:sp>
      <p:sp>
        <p:nvSpPr>
          <p:cNvPr id="5" name="Content Placeholder 4"/>
          <p:cNvSpPr>
            <a:spLocks noGrp="1"/>
          </p:cNvSpPr>
          <p:nvPr>
            <p:ph idx="4294967295"/>
          </p:nvPr>
        </p:nvSpPr>
        <p:spPr>
          <a:xfrm>
            <a:off x="1595663" y="1553831"/>
            <a:ext cx="10139137" cy="3480981"/>
          </a:xfrm>
        </p:spPr>
        <p:txBody>
          <a:bodyPr>
            <a:noAutofit/>
          </a:bodyPr>
          <a:lstStyle/>
          <a:p>
            <a:pPr marL="0" lvl="0" indent="0" defTabSz="685800">
              <a:lnSpc>
                <a:spcPct val="100000"/>
              </a:lnSpc>
              <a:spcBef>
                <a:spcPts val="0"/>
              </a:spcBef>
              <a:spcAft>
                <a:spcPts val="1200"/>
              </a:spcAft>
              <a:buNone/>
            </a:pPr>
            <a:r>
              <a:rPr lang="es-US" sz="2200" b="1" dirty="0">
                <a:solidFill>
                  <a:srgbClr val="00529B"/>
                </a:solidFill>
              </a:rPr>
              <a:t>Si le recetan un nuevo medicamento y no está seguro de que esté en el formulario de su plan, ______________.</a:t>
            </a:r>
          </a:p>
          <a:p>
            <a:pPr marL="914400" lvl="0" indent="-457200" defTabSz="685800">
              <a:lnSpc>
                <a:spcPct val="100000"/>
              </a:lnSpc>
              <a:spcBef>
                <a:spcPts val="0"/>
              </a:spcBef>
              <a:spcAft>
                <a:spcPts val="1200"/>
              </a:spcAft>
              <a:buAutoNum type="alphaLcPeriod"/>
            </a:pPr>
            <a:r>
              <a:rPr lang="es-US" sz="2200" dirty="0">
                <a:solidFill>
                  <a:srgbClr val="00529B"/>
                </a:solidFill>
                <a:ea typeface="Times New Roman"/>
                <a:cs typeface="Times New Roman"/>
              </a:rPr>
              <a:t>Debe reprogramar la cita con el médico para más adelante, cuando haya tenido tiempo de investigar</a:t>
            </a:r>
          </a:p>
          <a:p>
            <a:pPr marL="914400" lvl="0" indent="-457200" defTabSz="685800">
              <a:lnSpc>
                <a:spcPct val="100000"/>
              </a:lnSpc>
              <a:spcBef>
                <a:spcPts val="0"/>
              </a:spcBef>
              <a:spcAft>
                <a:spcPts val="1200"/>
              </a:spcAft>
              <a:buAutoNum type="alphaLcPeriod"/>
            </a:pPr>
            <a:r>
              <a:rPr lang="es-US" sz="2200" dirty="0">
                <a:solidFill>
                  <a:srgbClr val="00529B"/>
                </a:solidFill>
                <a:ea typeface="Times New Roman"/>
                <a:cs typeface="Times New Roman"/>
              </a:rPr>
              <a:t>Puede solicitar una determinación de cobertura a su farmacia</a:t>
            </a:r>
          </a:p>
          <a:p>
            <a:pPr marL="914400" lvl="0" indent="-457200" defTabSz="685800">
              <a:lnSpc>
                <a:spcPct val="100000"/>
              </a:lnSpc>
              <a:spcBef>
                <a:spcPts val="0"/>
              </a:spcBef>
              <a:spcAft>
                <a:spcPts val="1200"/>
              </a:spcAft>
              <a:buAutoNum type="alphaLcPeriod"/>
            </a:pPr>
            <a:r>
              <a:rPr lang="es-US" sz="2200" dirty="0">
                <a:solidFill>
                  <a:srgbClr val="00529B"/>
                </a:solidFill>
                <a:ea typeface="Times New Roman"/>
                <a:cs typeface="Times New Roman"/>
              </a:rPr>
              <a:t>Puede solicitar una determinación de cobertura a su plan</a:t>
            </a:r>
          </a:p>
          <a:p>
            <a:pPr marL="914400" lvl="0" indent="-457200" defTabSz="685800">
              <a:lnSpc>
                <a:spcPct val="100000"/>
              </a:lnSpc>
              <a:spcBef>
                <a:spcPts val="0"/>
              </a:spcBef>
              <a:spcAft>
                <a:spcPts val="1200"/>
              </a:spcAft>
              <a:buAutoNum type="alphaLcPeriod"/>
            </a:pPr>
            <a:r>
              <a:rPr lang="es-US" sz="2200" dirty="0">
                <a:solidFill>
                  <a:srgbClr val="00529B"/>
                </a:solidFill>
                <a:ea typeface="Times New Roman"/>
                <a:cs typeface="Times New Roman"/>
              </a:rPr>
              <a:t>Todas las opciones anteriores</a:t>
            </a:r>
          </a:p>
        </p:txBody>
      </p:sp>
      <p:sp>
        <p:nvSpPr>
          <p:cNvPr id="6" name="Rounded Rectangle 5" descr="Green box highlighting C as the correct answer"/>
          <p:cNvSpPr/>
          <p:nvPr/>
        </p:nvSpPr>
        <p:spPr>
          <a:xfrm>
            <a:off x="2036781" y="3709385"/>
            <a:ext cx="7836347" cy="46032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036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457604" cy="719643"/>
          </a:xfrm>
        </p:spPr>
        <p:txBody>
          <a:bodyPr>
            <a:noAutofit/>
          </a:bodyPr>
          <a:lstStyle/>
          <a:p>
            <a:pPr algn="ctr"/>
            <a:r>
              <a:rPr lang="es-US" sz="3000" dirty="0"/>
              <a:t>Compruebe sus conocimientos: Pregunta 13</a:t>
            </a:r>
          </a:p>
        </p:txBody>
      </p:sp>
      <p:sp>
        <p:nvSpPr>
          <p:cNvPr id="5" name="Content Placeholder 4"/>
          <p:cNvSpPr>
            <a:spLocks noGrp="1"/>
          </p:cNvSpPr>
          <p:nvPr>
            <p:ph idx="4294967295"/>
          </p:nvPr>
        </p:nvSpPr>
        <p:spPr>
          <a:xfrm>
            <a:off x="1595663" y="1593051"/>
            <a:ext cx="10139137" cy="3480981"/>
          </a:xfrm>
        </p:spPr>
        <p:txBody>
          <a:bodyPr>
            <a:noAutofit/>
          </a:bodyPr>
          <a:lstStyle/>
          <a:p>
            <a:pPr marL="0" lvl="0" indent="0" defTabSz="685800">
              <a:lnSpc>
                <a:spcPct val="100000"/>
              </a:lnSpc>
              <a:spcBef>
                <a:spcPts val="0"/>
              </a:spcBef>
              <a:spcAft>
                <a:spcPts val="1200"/>
              </a:spcAft>
              <a:buNone/>
            </a:pPr>
            <a:r>
              <a:rPr lang="es-US" sz="2000" b="1" dirty="0">
                <a:solidFill>
                  <a:srgbClr val="00529B"/>
                </a:solidFill>
              </a:rPr>
              <a:t>El médico de Anita le receta un medicamento que no está en el formulario de su plan de medicamentos de Medicare. Después de trabajar con su médico para proporcionar documentación al plan, ahora puede obtener su receta en la farmacia y efectuar su copago. Esto es un ejemplo de _____________.</a:t>
            </a:r>
          </a:p>
          <a:p>
            <a:pPr marL="457200" lvl="0" indent="0" defTabSz="685800">
              <a:lnSpc>
                <a:spcPct val="100000"/>
              </a:lnSpc>
              <a:spcBef>
                <a:spcPts val="0"/>
              </a:spcBef>
              <a:spcAft>
                <a:spcPts val="1200"/>
              </a:spcAft>
              <a:buNone/>
            </a:pPr>
            <a:r>
              <a:rPr lang="es-US" sz="2000" dirty="0">
                <a:solidFill>
                  <a:srgbClr val="00529B"/>
                </a:solidFill>
                <a:ea typeface="Times New Roman"/>
                <a:cs typeface="Times New Roman"/>
              </a:rPr>
              <a:t>a. Una apelación</a:t>
            </a:r>
          </a:p>
          <a:p>
            <a:pPr marL="457200" lvl="0" indent="0" defTabSz="685800">
              <a:lnSpc>
                <a:spcPct val="100000"/>
              </a:lnSpc>
              <a:spcBef>
                <a:spcPts val="0"/>
              </a:spcBef>
              <a:spcAft>
                <a:spcPts val="1200"/>
              </a:spcAft>
              <a:buNone/>
            </a:pPr>
            <a:r>
              <a:rPr lang="es-US" sz="2000" dirty="0">
                <a:solidFill>
                  <a:srgbClr val="00529B"/>
                </a:solidFill>
                <a:ea typeface="Times New Roman"/>
                <a:cs typeface="Times New Roman"/>
              </a:rPr>
              <a:t>b. Una excepción del formulario</a:t>
            </a:r>
          </a:p>
          <a:p>
            <a:pPr marL="457200" lvl="0" indent="0" defTabSz="685800">
              <a:lnSpc>
                <a:spcPct val="100000"/>
              </a:lnSpc>
              <a:spcBef>
                <a:spcPts val="0"/>
              </a:spcBef>
              <a:spcAft>
                <a:spcPts val="1200"/>
              </a:spcAft>
              <a:buNone/>
            </a:pPr>
            <a:r>
              <a:rPr lang="es-US" sz="2000" dirty="0">
                <a:solidFill>
                  <a:srgbClr val="00529B"/>
                </a:solidFill>
                <a:ea typeface="Times New Roman"/>
                <a:cs typeface="Times New Roman"/>
              </a:rPr>
              <a:t>c. Una solicitud acelerada</a:t>
            </a:r>
          </a:p>
          <a:p>
            <a:pPr marL="457200" lvl="0" indent="0" defTabSz="685800">
              <a:lnSpc>
                <a:spcPct val="100000"/>
              </a:lnSpc>
              <a:spcBef>
                <a:spcPts val="0"/>
              </a:spcBef>
              <a:spcAft>
                <a:spcPts val="1200"/>
              </a:spcAft>
              <a:buNone/>
            </a:pPr>
            <a:r>
              <a:rPr lang="es-US" sz="2000" dirty="0">
                <a:solidFill>
                  <a:srgbClr val="00529B"/>
                </a:solidFill>
                <a:ea typeface="Times New Roman"/>
                <a:cs typeface="Times New Roman"/>
              </a:rPr>
              <a:t>d. Una excepción de nivel</a:t>
            </a:r>
          </a:p>
        </p:txBody>
      </p:sp>
      <p:sp>
        <p:nvSpPr>
          <p:cNvPr id="6" name="Rounded Rectangle 5" descr="Green box highlighting B as the correct answer"/>
          <p:cNvSpPr/>
          <p:nvPr/>
        </p:nvSpPr>
        <p:spPr>
          <a:xfrm>
            <a:off x="1965063" y="3429000"/>
            <a:ext cx="3916358" cy="4318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1649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Puntos importantes que debe recordar</a:t>
            </a:r>
          </a:p>
        </p:txBody>
      </p:sp>
      <p:sp>
        <p:nvSpPr>
          <p:cNvPr id="7" name="Content Placeholder 6"/>
          <p:cNvSpPr>
            <a:spLocks noGrp="1"/>
          </p:cNvSpPr>
          <p:nvPr>
            <p:ph type="body" sz="quarter" idx="13"/>
          </p:nvPr>
        </p:nvSpPr>
        <p:spPr>
          <a:xfrm>
            <a:off x="1371600" y="1230920"/>
            <a:ext cx="9715500" cy="3878262"/>
          </a:xfrm>
        </p:spPr>
        <p:txBody>
          <a:bodyPr>
            <a:noAutofit/>
          </a:bodyPr>
          <a:lstStyle/>
          <a:p>
            <a:pPr marL="274320" lvl="0" indent="-274320" defTabSz="685800">
              <a:lnSpc>
                <a:spcPct val="100000"/>
              </a:lnSpc>
              <a:spcBef>
                <a:spcPts val="0"/>
              </a:spcBef>
              <a:spcAft>
                <a:spcPts val="1200"/>
              </a:spcAft>
            </a:pPr>
            <a:r>
              <a:rPr lang="es-US" sz="2300" dirty="0">
                <a:solidFill>
                  <a:srgbClr val="00529B"/>
                </a:solidFill>
              </a:rPr>
              <a:t>La cobertura de medicamentos conforme a las diferentes partes de Medicare depende de la necesidad médica, el entorno de atención médica, la indicación médica, el reglamento legal y cualesquiera requisitos especiales de cobertura de medicamentos</a:t>
            </a:r>
          </a:p>
          <a:p>
            <a:pPr marL="274320" lvl="0" indent="-274320" defTabSz="685800">
              <a:lnSpc>
                <a:spcPct val="100000"/>
              </a:lnSpc>
              <a:spcBef>
                <a:spcPts val="0"/>
              </a:spcBef>
              <a:spcAft>
                <a:spcPts val="1200"/>
              </a:spcAft>
            </a:pPr>
            <a:r>
              <a:rPr lang="es-US" sz="2300" dirty="0">
                <a:solidFill>
                  <a:srgbClr val="00529B"/>
                </a:solidFill>
              </a:rPr>
              <a:t>Puede obtener cobertura de medicamentos de Medicare a través de un plan de medicamentos de Medicare, un plan de salud de Medicare con cobertura de medicamentos u otro plan de salud de Medicare </a:t>
            </a:r>
            <a:r>
              <a:rPr lang="es-US" sz="2300" dirty="0" err="1">
                <a:solidFill>
                  <a:srgbClr val="00529B"/>
                </a:solidFill>
              </a:rPr>
              <a:t>Advantage</a:t>
            </a:r>
            <a:r>
              <a:rPr lang="es-US" sz="2300" dirty="0">
                <a:solidFill>
                  <a:srgbClr val="00529B"/>
                </a:solidFill>
              </a:rPr>
              <a:t> con cobertura de medicamentos.</a:t>
            </a:r>
          </a:p>
          <a:p>
            <a:pPr marL="548640" lvl="1" indent="-274320" defTabSz="685800">
              <a:lnSpc>
                <a:spcPct val="100000"/>
              </a:lnSpc>
              <a:spcBef>
                <a:spcPts val="0"/>
              </a:spcBef>
              <a:spcAft>
                <a:spcPts val="1200"/>
              </a:spcAft>
            </a:pPr>
            <a:r>
              <a:rPr lang="es-US" sz="2000" dirty="0">
                <a:solidFill>
                  <a:srgbClr val="00529B"/>
                </a:solidFill>
              </a:rPr>
              <a:t>La mayoría de las personas deben </a:t>
            </a:r>
            <a:r>
              <a:rPr lang="es-US" sz="2000" b="1" dirty="0">
                <a:solidFill>
                  <a:srgbClr val="00529B"/>
                </a:solidFill>
              </a:rPr>
              <a:t>tomar medidas</a:t>
            </a:r>
            <a:r>
              <a:rPr lang="es-US" sz="2000" dirty="0">
                <a:solidFill>
                  <a:srgbClr val="00529B"/>
                </a:solidFill>
              </a:rPr>
              <a:t> para inscribirse en un plan</a:t>
            </a:r>
          </a:p>
          <a:p>
            <a:pPr marL="548640" lvl="1" indent="-274320" defTabSz="685800">
              <a:lnSpc>
                <a:spcPct val="100000"/>
              </a:lnSpc>
              <a:spcBef>
                <a:spcPts val="0"/>
              </a:spcBef>
              <a:spcAft>
                <a:spcPts val="1200"/>
              </a:spcAft>
            </a:pPr>
            <a:r>
              <a:rPr lang="es-US" sz="2000" dirty="0">
                <a:solidFill>
                  <a:srgbClr val="00529B"/>
                </a:solidFill>
              </a:rPr>
              <a:t>Una demora en la inscripción puede generar una </a:t>
            </a:r>
            <a:r>
              <a:rPr lang="es-US" sz="2000" b="1" dirty="0">
                <a:solidFill>
                  <a:srgbClr val="00529B"/>
                </a:solidFill>
              </a:rPr>
              <a:t>multa </a:t>
            </a:r>
            <a:r>
              <a:rPr lang="es-US" sz="2000" dirty="0">
                <a:solidFill>
                  <a:srgbClr val="00529B"/>
                </a:solidFill>
              </a:rPr>
              <a:t>por inscripción tardía</a:t>
            </a:r>
          </a:p>
          <a:p>
            <a:pPr marL="548640" lvl="1" indent="-274320" defTabSz="685800">
              <a:lnSpc>
                <a:spcPct val="100000"/>
              </a:lnSpc>
              <a:spcBef>
                <a:spcPts val="0"/>
              </a:spcBef>
              <a:spcAft>
                <a:spcPts val="1200"/>
              </a:spcAft>
            </a:pPr>
            <a:r>
              <a:rPr lang="es-US" sz="2000" b="1" dirty="0">
                <a:solidFill>
                  <a:srgbClr val="00529B"/>
                </a:solidFill>
              </a:rPr>
              <a:t>Ayuda Adicional</a:t>
            </a:r>
            <a:r>
              <a:rPr lang="es-US" sz="2000" dirty="0">
                <a:solidFill>
                  <a:srgbClr val="00529B"/>
                </a:solidFill>
              </a:rPr>
              <a:t> está disponible para personas con ingresos y recursos limitados</a:t>
            </a:r>
          </a:p>
        </p:txBody>
      </p:sp>
      <p:sp>
        <p:nvSpPr>
          <p:cNvPr id="8" name="Slide Number Placeholder 5">
            <a:extLst>
              <a:ext uri="{FF2B5EF4-FFF2-40B4-BE49-F238E27FC236}">
                <a16:creationId xmlns:a16="http://schemas.microsoft.com/office/drawing/2014/main" id="{261A9FA4-91FD-4088-B7C5-BF261D1F9F1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165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s-US" dirty="0"/>
              <a:t>Guía de Recursos de Cobertura de </a:t>
            </a:r>
            <a:br>
              <a:rPr lang="es-US" dirty="0"/>
            </a:br>
            <a:r>
              <a:rPr lang="es-US" dirty="0"/>
              <a:t>Medicamentos de Medicare</a:t>
            </a:r>
          </a:p>
        </p:txBody>
      </p:sp>
      <p:graphicFrame>
        <p:nvGraphicFramePr>
          <p:cNvPr id="5"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64563085"/>
              </p:ext>
            </p:extLst>
          </p:nvPr>
        </p:nvGraphicFramePr>
        <p:xfrm>
          <a:off x="838200" y="1075279"/>
          <a:ext cx="10995991" cy="4910673"/>
        </p:xfrm>
        <a:graphic>
          <a:graphicData uri="http://schemas.openxmlformats.org/drawingml/2006/table">
            <a:tbl>
              <a:tblPr firstRow="1" bandRow="1">
                <a:tableStyleId>{BDBED569-4797-4DF1-A0F4-6AAB3CD982D8}</a:tableStyleId>
              </a:tblPr>
              <a:tblGrid>
                <a:gridCol w="4962754">
                  <a:extLst>
                    <a:ext uri="{9D8B030D-6E8A-4147-A177-3AD203B41FA5}">
                      <a16:colId xmlns:a16="http://schemas.microsoft.com/office/drawing/2014/main" val="20000"/>
                    </a:ext>
                  </a:extLst>
                </a:gridCol>
                <a:gridCol w="6033237">
                  <a:extLst>
                    <a:ext uri="{9D8B030D-6E8A-4147-A177-3AD203B41FA5}">
                      <a16:colId xmlns:a16="http://schemas.microsoft.com/office/drawing/2014/main" val="20001"/>
                    </a:ext>
                  </a:extLst>
                </a:gridCol>
              </a:tblGrid>
              <a:tr h="1463374">
                <a:tc>
                  <a:txBody>
                    <a:bodyPr/>
                    <a:lstStyle/>
                    <a:p>
                      <a:pPr marL="0" marR="0">
                        <a:lnSpc>
                          <a:spcPct val="100000"/>
                        </a:lnSpc>
                        <a:spcBef>
                          <a:spcPts val="600"/>
                        </a:spcBef>
                        <a:spcAft>
                          <a:spcPts val="0"/>
                        </a:spcAft>
                      </a:pPr>
                      <a:r>
                        <a:rPr lang="es-US" sz="1800" b="0">
                          <a:solidFill>
                            <a:srgbClr val="00529B"/>
                          </a:solidFill>
                          <a:effectLst/>
                          <a:latin typeface="+mn-lt"/>
                          <a:ea typeface="Calibri"/>
                          <a:cs typeface="Times New Roman"/>
                        </a:rPr>
                        <a:t>Centros de Servicios de Medicare y </a:t>
                      </a:r>
                      <a:br>
                        <a:rPr lang="es-US" sz="1800" b="0">
                          <a:solidFill>
                            <a:srgbClr val="00529B"/>
                          </a:solidFill>
                          <a:effectLst/>
                          <a:latin typeface="+mn-lt"/>
                          <a:ea typeface="Calibri"/>
                          <a:cs typeface="Times New Roman"/>
                        </a:rPr>
                      </a:br>
                      <a:r>
                        <a:rPr lang="es-US" sz="1800" b="0">
                          <a:solidFill>
                            <a:srgbClr val="00529B"/>
                          </a:solidFill>
                          <a:effectLst/>
                          <a:latin typeface="+mn-lt"/>
                          <a:ea typeface="Calibri"/>
                          <a:cs typeface="Times New Roman"/>
                        </a:rPr>
                        <a:t>Medicaid (CMS)</a:t>
                      </a:r>
                    </a:p>
                  </a:txBody>
                  <a:tcPr/>
                </a:tc>
                <a:tc>
                  <a:txBody>
                    <a:bodyPr/>
                    <a:lstStyle/>
                    <a:p>
                      <a:pPr marL="285750" marR="0" lvl="0" indent="-285750">
                        <a:lnSpc>
                          <a:spcPct val="100000"/>
                        </a:lnSpc>
                        <a:spcBef>
                          <a:spcPts val="600"/>
                        </a:spcBef>
                        <a:spcAft>
                          <a:spcPts val="0"/>
                        </a:spcAft>
                        <a:buFont typeface="Wingdings" panose="05000000000000000000" pitchFamily="2" charset="2"/>
                        <a:buChar char="§"/>
                      </a:pPr>
                      <a:r>
                        <a:rPr lang="es-US" b="0" u="none" dirty="0">
                          <a:solidFill>
                            <a:srgbClr val="00529B"/>
                          </a:solidFill>
                        </a:rPr>
                        <a:t>1-800-MEDICARE (1-800-633-4227) (TTY: 1-877-486-2048)</a:t>
                      </a:r>
                    </a:p>
                    <a:p>
                      <a:pPr marL="285750" marR="0" lvl="0" indent="-285750">
                        <a:lnSpc>
                          <a:spcPct val="100000"/>
                        </a:lnSpc>
                        <a:spcBef>
                          <a:spcPts val="600"/>
                        </a:spcBef>
                        <a:spcAft>
                          <a:spcPts val="0"/>
                        </a:spcAft>
                        <a:buFont typeface="Wingdings" panose="05000000000000000000" pitchFamily="2" charset="2"/>
                        <a:buChar char="§"/>
                      </a:pPr>
                      <a:r>
                        <a:rPr lang="es-US" b="0" dirty="0">
                          <a:solidFill>
                            <a:srgbClr val="00529B"/>
                          </a:solidFill>
                          <a:hlinkClick r:id="rId4">
                            <a:extLst>
                              <a:ext uri="{A12FA001-AC4F-418D-AE19-62706E023703}">
                                <ahyp:hlinkClr xmlns:ahyp="http://schemas.microsoft.com/office/drawing/2018/hyperlinkcolor" val="tx"/>
                              </a:ext>
                            </a:extLst>
                          </a:hlinkClick>
                        </a:rPr>
                        <a:t>Medicare.gov/plan-compare</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dirty="0">
                          <a:solidFill>
                            <a:srgbClr val="00529B"/>
                          </a:solidFill>
                          <a:hlinkClick r:id="rId5">
                            <a:extLst>
                              <a:ext uri="{A12FA001-AC4F-418D-AE19-62706E023703}">
                                <ahyp:hlinkClr xmlns:ahyp="http://schemas.microsoft.com/office/drawing/2018/hyperlinkcolor" val="tx"/>
                              </a:ext>
                            </a:extLst>
                          </a:hlinkClick>
                        </a:rPr>
                        <a:t>es.Medicare.gov/</a:t>
                      </a:r>
                      <a:r>
                        <a:rPr lang="es-US" sz="1800" b="0" dirty="0" err="1">
                          <a:solidFill>
                            <a:srgbClr val="00529B"/>
                          </a:solidFill>
                          <a:hlinkClick r:id="rId5">
                            <a:extLst>
                              <a:ext uri="{A12FA001-AC4F-418D-AE19-62706E023703}">
                                <ahyp:hlinkClr xmlns:ahyp="http://schemas.microsoft.com/office/drawing/2018/hyperlinkcolor" val="tx"/>
                              </a:ext>
                            </a:extLst>
                          </a:hlinkClick>
                        </a:rPr>
                        <a:t>coverage</a:t>
                      </a:r>
                      <a:r>
                        <a:rPr lang="es-US" sz="1800" b="0" dirty="0">
                          <a:solidFill>
                            <a:srgbClr val="00529B"/>
                          </a:solidFill>
                          <a:hlinkClick r:id="rId5">
                            <a:extLst>
                              <a:ext uri="{A12FA001-AC4F-418D-AE19-62706E023703}">
                                <ahyp:hlinkClr xmlns:ahyp="http://schemas.microsoft.com/office/drawing/2018/hyperlinkcolor" val="tx"/>
                              </a:ext>
                            </a:extLst>
                          </a:hlinkClick>
                        </a:rPr>
                        <a:t>/</a:t>
                      </a:r>
                      <a:r>
                        <a:rPr lang="es-US" sz="1800" b="0" dirty="0" err="1">
                          <a:solidFill>
                            <a:srgbClr val="00529B"/>
                          </a:solidFill>
                          <a:hlinkClick r:id="rId5">
                            <a:extLst>
                              <a:ext uri="{A12FA001-AC4F-418D-AE19-62706E023703}">
                                <ahyp:hlinkClr xmlns:ahyp="http://schemas.microsoft.com/office/drawing/2018/hyperlinkcolor" val="tx"/>
                              </a:ext>
                            </a:extLst>
                          </a:hlinkClick>
                        </a:rPr>
                        <a:t>prescription-drugs-outpatient</a:t>
                      </a:r>
                      <a:endParaRPr lang="es-US" sz="1800" b="0" dirty="0">
                        <a:solidFill>
                          <a:srgbClr val="00529B"/>
                        </a:solidFill>
                        <a:hlinkClick r:id="rId5">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dirty="0">
                          <a:solidFill>
                            <a:srgbClr val="00529B"/>
                          </a:solidFill>
                          <a:hlinkClick r:id="rId6">
                            <a:extLst>
                              <a:ext uri="{A12FA001-AC4F-418D-AE19-62706E023703}">
                                <ahyp:hlinkClr xmlns:ahyp="http://schemas.microsoft.com/office/drawing/2018/hyperlinkcolor" val="tx"/>
                              </a:ext>
                            </a:extLst>
                          </a:hlinkClick>
                        </a:rPr>
                        <a:t>es.Medicare.gov/</a:t>
                      </a:r>
                      <a:r>
                        <a:rPr lang="es-US" sz="1800" b="0" dirty="0" err="1">
                          <a:solidFill>
                            <a:srgbClr val="00529B"/>
                          </a:solidFill>
                          <a:hlinkClick r:id="rId6">
                            <a:extLst>
                              <a:ext uri="{A12FA001-AC4F-418D-AE19-62706E023703}">
                                <ahyp:hlinkClr xmlns:ahyp="http://schemas.microsoft.com/office/drawing/2018/hyperlinkcolor" val="tx"/>
                              </a:ext>
                            </a:extLst>
                          </a:hlinkClick>
                        </a:rPr>
                        <a:t>drug</a:t>
                      </a:r>
                      <a:r>
                        <a:rPr lang="es-US" sz="1800" b="0" dirty="0">
                          <a:solidFill>
                            <a:srgbClr val="00529B"/>
                          </a:solidFill>
                          <a:hlinkClick r:id="rId6">
                            <a:extLst>
                              <a:ext uri="{A12FA001-AC4F-418D-AE19-62706E023703}">
                                <ahyp:hlinkClr xmlns:ahyp="http://schemas.microsoft.com/office/drawing/2018/hyperlinkcolor" val="tx"/>
                              </a:ext>
                            </a:extLst>
                          </a:hlinkClick>
                        </a:rPr>
                        <a:t>-</a:t>
                      </a:r>
                      <a:r>
                        <a:rPr lang="es-US" sz="1800" b="0" dirty="0" err="1">
                          <a:solidFill>
                            <a:srgbClr val="00529B"/>
                          </a:solidFill>
                          <a:hlinkClick r:id="rId6">
                            <a:extLst>
                              <a:ext uri="{A12FA001-AC4F-418D-AE19-62706E023703}">
                                <ahyp:hlinkClr xmlns:ahyp="http://schemas.microsoft.com/office/drawing/2018/hyperlinkcolor" val="tx"/>
                              </a:ext>
                            </a:extLst>
                          </a:hlinkClick>
                        </a:rPr>
                        <a:t>coverage</a:t>
                      </a:r>
                      <a:r>
                        <a:rPr lang="es-US" sz="1800" b="0" dirty="0">
                          <a:solidFill>
                            <a:srgbClr val="00529B"/>
                          </a:solidFill>
                          <a:hlinkClick r:id="rId6">
                            <a:extLst>
                              <a:ext uri="{A12FA001-AC4F-418D-AE19-62706E023703}">
                                <ahyp:hlinkClr xmlns:ahyp="http://schemas.microsoft.com/office/drawing/2018/hyperlinkcolor" val="tx"/>
                              </a:ext>
                            </a:extLst>
                          </a:hlinkClick>
                        </a:rPr>
                        <a:t>-</a:t>
                      </a:r>
                      <a:r>
                        <a:rPr lang="es-US" sz="1800" b="0" dirty="0" err="1">
                          <a:solidFill>
                            <a:srgbClr val="00529B"/>
                          </a:solidFill>
                          <a:hlinkClick r:id="rId6">
                            <a:extLst>
                              <a:ext uri="{A12FA001-AC4F-418D-AE19-62706E023703}">
                                <ahyp:hlinkClr xmlns:ahyp="http://schemas.microsoft.com/office/drawing/2018/hyperlinkcolor" val="tx"/>
                              </a:ext>
                            </a:extLst>
                          </a:hlinkClick>
                        </a:rPr>
                        <a:t>part</a:t>
                      </a:r>
                      <a:r>
                        <a:rPr lang="es-US" sz="1800" b="0" dirty="0">
                          <a:solidFill>
                            <a:srgbClr val="00529B"/>
                          </a:solidFill>
                          <a:hlinkClick r:id="rId6">
                            <a:extLst>
                              <a:ext uri="{A12FA001-AC4F-418D-AE19-62706E023703}">
                                <ahyp:hlinkClr xmlns:ahyp="http://schemas.microsoft.com/office/drawing/2018/hyperlinkcolor" val="tx"/>
                              </a:ext>
                            </a:extLst>
                          </a:hlinkClick>
                        </a:rPr>
                        <a:t>-d</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300" b="0" dirty="0">
                        <a:solidFill>
                          <a:srgbClr val="00529B"/>
                        </a:solidFill>
                      </a:endParaRPr>
                    </a:p>
                  </a:txBody>
                  <a:tcPr/>
                </a:tc>
                <a:extLst>
                  <a:ext uri="{0D108BD9-81ED-4DB2-BD59-A6C34878D82A}">
                    <a16:rowId xmlns:a16="http://schemas.microsoft.com/office/drawing/2014/main" val="10000"/>
                  </a:ext>
                </a:extLst>
              </a:tr>
              <a:tr h="1100229">
                <a:tc>
                  <a:txBody>
                    <a:bodyPr/>
                    <a:lstStyle/>
                    <a:p>
                      <a:pPr marL="0" marR="0" indent="0">
                        <a:lnSpc>
                          <a:spcPct val="100000"/>
                        </a:lnSpc>
                        <a:spcBef>
                          <a:spcPts val="600"/>
                        </a:spcBef>
                        <a:spcAft>
                          <a:spcPts val="0"/>
                        </a:spcAft>
                        <a:buFont typeface="Arial" panose="020B0604020202020204" pitchFamily="34" charset="0"/>
                        <a:buNone/>
                      </a:pPr>
                      <a:r>
                        <a:rPr lang="es-US" sz="1800" b="0">
                          <a:solidFill>
                            <a:srgbClr val="00529B"/>
                          </a:solidFill>
                          <a:effectLst/>
                          <a:latin typeface="+mn-lt"/>
                          <a:ea typeface="Calibri"/>
                          <a:cs typeface="Times New Roman"/>
                        </a:rPr>
                        <a:t>Seguro Social</a:t>
                      </a:r>
                    </a:p>
                  </a:txBody>
                  <a:tcPr/>
                </a:tc>
                <a:tc>
                  <a:txBody>
                    <a:bodyPr/>
                    <a:lstStyle/>
                    <a:p>
                      <a:pPr marL="285750" marR="0" indent="-285750">
                        <a:lnSpc>
                          <a:spcPct val="100000"/>
                        </a:lnSpc>
                        <a:spcBef>
                          <a:spcPts val="0"/>
                        </a:spcBef>
                        <a:spcAft>
                          <a:spcPts val="0"/>
                        </a:spcAft>
                        <a:buFont typeface="Wingdings" panose="05000000000000000000" pitchFamily="2" charset="2"/>
                        <a:buChar char="§"/>
                      </a:pPr>
                      <a:r>
                        <a:rPr lang="es-US" sz="1800" b="0">
                          <a:solidFill>
                            <a:srgbClr val="00529B"/>
                          </a:solidFill>
                          <a:effectLst/>
                          <a:latin typeface="+mn-lt"/>
                          <a:ea typeface="Calibri"/>
                          <a:cs typeface="Times New Roman"/>
                        </a:rPr>
                        <a:t>Llame al 1‑800‑772‑1213; TTY: 1‑800‑325‑0778.</a:t>
                      </a:r>
                    </a:p>
                    <a:p>
                      <a:pPr marL="285750" marR="0" indent="-285750">
                        <a:lnSpc>
                          <a:spcPct val="100000"/>
                        </a:lnSpc>
                        <a:spcBef>
                          <a:spcPts val="600"/>
                        </a:spcBef>
                        <a:spcAft>
                          <a:spcPts val="0"/>
                        </a:spcAft>
                        <a:buFont typeface="Wingdings" panose="05000000000000000000" pitchFamily="2" charset="2"/>
                        <a:buChar char="§"/>
                      </a:pPr>
                      <a:r>
                        <a:rPr lang="es-US" sz="1800" b="0" u="sng">
                          <a:solidFill>
                            <a:srgbClr val="00529B"/>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SSA.gov</a:t>
                      </a:r>
                    </a:p>
                    <a:p>
                      <a:pPr marL="285750" marR="0" indent="-285750">
                        <a:lnSpc>
                          <a:spcPct val="100000"/>
                        </a:lnSpc>
                        <a:spcBef>
                          <a:spcPts val="600"/>
                        </a:spcBef>
                        <a:spcAft>
                          <a:spcPts val="0"/>
                        </a:spcAft>
                        <a:buFont typeface="Wingdings" panose="05000000000000000000" pitchFamily="2" charset="2"/>
                        <a:buChar char="§"/>
                      </a:pPr>
                      <a:r>
                        <a:rPr lang="es-US" sz="1800" b="0" u="sng">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SSA.gov/medicare/part-d-extra-help</a:t>
                      </a:r>
                    </a:p>
                  </a:txBody>
                  <a:tcPr/>
                </a:tc>
                <a:extLst>
                  <a:ext uri="{0D108BD9-81ED-4DB2-BD59-A6C34878D82A}">
                    <a16:rowId xmlns:a16="http://schemas.microsoft.com/office/drawing/2014/main" val="10001"/>
                  </a:ext>
                </a:extLst>
              </a:tr>
              <a:tr h="869331">
                <a:tc>
                  <a:txBody>
                    <a:bodyPr/>
                    <a:lstStyle/>
                    <a:p>
                      <a:pPr marL="0" marR="0">
                        <a:lnSpc>
                          <a:spcPct val="100000"/>
                        </a:lnSpc>
                        <a:spcBef>
                          <a:spcPts val="600"/>
                        </a:spcBef>
                        <a:spcAft>
                          <a:spcPts val="0"/>
                        </a:spcAft>
                      </a:pPr>
                      <a:r>
                        <a:rPr lang="es-US" sz="1800" b="0" dirty="0">
                          <a:solidFill>
                            <a:srgbClr val="00529B"/>
                          </a:solidFill>
                          <a:effectLst/>
                          <a:latin typeface="+mn-lt"/>
                          <a:ea typeface="Calibri"/>
                          <a:cs typeface="Times New Roman"/>
                        </a:rPr>
                        <a:t>Programas Estatales de Asistencia sobre Seguros </a:t>
                      </a:r>
                      <a:br>
                        <a:rPr lang="es-US" sz="1800" b="0" dirty="0">
                          <a:solidFill>
                            <a:srgbClr val="00529B"/>
                          </a:solidFill>
                          <a:effectLst/>
                          <a:latin typeface="+mn-lt"/>
                          <a:ea typeface="Calibri"/>
                          <a:cs typeface="Times New Roman"/>
                        </a:rPr>
                      </a:br>
                      <a:r>
                        <a:rPr lang="es-US" sz="1800" b="0" dirty="0">
                          <a:solidFill>
                            <a:srgbClr val="00529B"/>
                          </a:solidFill>
                          <a:effectLst/>
                          <a:latin typeface="+mn-lt"/>
                          <a:ea typeface="Calibri"/>
                          <a:cs typeface="Times New Roman"/>
                        </a:rPr>
                        <a:t>de Salud (SHIP) y los Departamentos Estatales </a:t>
                      </a:r>
                      <a:br>
                        <a:rPr lang="es-US" sz="1800" b="0" dirty="0">
                          <a:solidFill>
                            <a:srgbClr val="00529B"/>
                          </a:solidFill>
                          <a:effectLst/>
                          <a:latin typeface="+mn-lt"/>
                          <a:ea typeface="Calibri"/>
                          <a:cs typeface="Times New Roman"/>
                        </a:rPr>
                      </a:br>
                      <a:r>
                        <a:rPr lang="es-US" sz="1800" b="0" dirty="0">
                          <a:solidFill>
                            <a:srgbClr val="00529B"/>
                          </a:solidFill>
                          <a:effectLst/>
                          <a:latin typeface="+mn-lt"/>
                          <a:ea typeface="Calibri"/>
                          <a:cs typeface="Times New Roman"/>
                        </a:rPr>
                        <a:t>de Seguros</a:t>
                      </a:r>
                    </a:p>
                  </a:txBody>
                  <a:tcPr/>
                </a:tc>
                <a:tc>
                  <a:txBody>
                    <a:body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800" u="sng">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s-US" sz="1800" u="sng">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800">
                          <a:solidFill>
                            <a:srgbClr val="00529B"/>
                          </a:solidFill>
                          <a:effectLst/>
                          <a:latin typeface="+mn-lt"/>
                          <a:cs typeface="Arial" panose="020B0604020202020204" pitchFamily="34" charset="0"/>
                        </a:rPr>
                        <a:t>Llame al 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80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info@shiphelp.org</a:t>
                      </a:r>
                    </a:p>
                  </a:txBody>
                  <a:tcPr/>
                </a:tc>
                <a:extLst>
                  <a:ext uri="{0D108BD9-81ED-4DB2-BD59-A6C34878D82A}">
                    <a16:rowId xmlns:a16="http://schemas.microsoft.com/office/drawing/2014/main" val="10002"/>
                  </a:ext>
                </a:extLst>
              </a:tr>
              <a:tr h="1356804">
                <a:tc>
                  <a:txBody>
                    <a:bodyPr/>
                    <a:lstStyle/>
                    <a:p>
                      <a:pPr marL="0" marR="0" indent="0">
                        <a:lnSpc>
                          <a:spcPct val="100000"/>
                        </a:lnSpc>
                        <a:spcBef>
                          <a:spcPts val="600"/>
                        </a:spcBef>
                        <a:spcAft>
                          <a:spcPts val="0"/>
                        </a:spcAft>
                        <a:buFont typeface="Arial" panose="020B0604020202020204" pitchFamily="34" charset="0"/>
                        <a:buNone/>
                      </a:pPr>
                      <a:r>
                        <a:rPr lang="es-US" sz="1800" b="0" dirty="0">
                          <a:solidFill>
                            <a:srgbClr val="00529B"/>
                          </a:solidFill>
                          <a:effectLst/>
                          <a:latin typeface="+mn-lt"/>
                          <a:ea typeface="Calibri"/>
                          <a:cs typeface="Times New Roman"/>
                        </a:rPr>
                        <a:t>Programa NET para ingresos limitados (Humana)</a:t>
                      </a:r>
                    </a:p>
                  </a:txBody>
                  <a:tcPr/>
                </a:tc>
                <a:tc>
                  <a:txBody>
                    <a:bodyPr/>
                    <a:lstStyle/>
                    <a:p>
                      <a:pPr marL="285750" marR="0" indent="-285750">
                        <a:lnSpc>
                          <a:spcPct val="100000"/>
                        </a:lnSpc>
                        <a:spcBef>
                          <a:spcPts val="0"/>
                        </a:spcBef>
                        <a:spcAft>
                          <a:spcPts val="600"/>
                        </a:spcAft>
                        <a:buFont typeface="Wingdings" panose="05000000000000000000" pitchFamily="2" charset="2"/>
                        <a:buChar char="§"/>
                      </a:pPr>
                      <a:r>
                        <a:rPr lang="es-US" sz="1800" b="0" dirty="0">
                          <a:solidFill>
                            <a:srgbClr val="00529B"/>
                          </a:solidFill>
                          <a:effectLst/>
                          <a:latin typeface="+mn-lt"/>
                          <a:ea typeface="Calibri"/>
                          <a:cs typeface="Times New Roman"/>
                        </a:rPr>
                        <a:t>Llame al servicio de asistencia de defensa al 866-934-2019.</a:t>
                      </a:r>
                    </a:p>
                    <a:p>
                      <a:pPr marL="285750" marR="0" indent="-285750">
                        <a:lnSpc>
                          <a:spcPct val="100000"/>
                        </a:lnSpc>
                        <a:spcBef>
                          <a:spcPts val="0"/>
                        </a:spcBef>
                        <a:spcAft>
                          <a:spcPts val="600"/>
                        </a:spcAft>
                        <a:buFont typeface="Wingdings" panose="05000000000000000000" pitchFamily="2" charset="2"/>
                        <a:buChar char="§"/>
                      </a:pPr>
                      <a:r>
                        <a:rPr lang="es-US" sz="1800" b="0" u="sng" dirty="0">
                          <a:solidFill>
                            <a:srgbClr val="00529B"/>
                          </a:solidFill>
                          <a:effectLst/>
                          <a:latin typeface="+mn-lt"/>
                          <a:ea typeface="Calibri"/>
                          <a:cs typeface="Times New Roman"/>
                          <a:hlinkClick r:id="rId10"/>
                        </a:rPr>
                        <a:t>humana.com/</a:t>
                      </a:r>
                      <a:r>
                        <a:rPr lang="es-US" sz="1800" b="0" u="sng" dirty="0" err="1">
                          <a:solidFill>
                            <a:srgbClr val="00529B"/>
                          </a:solidFill>
                          <a:effectLst/>
                          <a:latin typeface="+mn-lt"/>
                          <a:ea typeface="Calibri"/>
                          <a:cs typeface="Times New Roman"/>
                          <a:hlinkClick r:id="rId10"/>
                        </a:rPr>
                        <a:t>member</a:t>
                      </a:r>
                      <a:r>
                        <a:rPr lang="es-US" sz="1800" b="0" u="sng" dirty="0">
                          <a:solidFill>
                            <a:srgbClr val="00529B"/>
                          </a:solidFill>
                          <a:effectLst/>
                          <a:latin typeface="+mn-lt"/>
                          <a:ea typeface="Calibri"/>
                          <a:cs typeface="Times New Roman"/>
                          <a:hlinkClick r:id="rId10"/>
                        </a:rPr>
                        <a:t>/medicare-</a:t>
                      </a:r>
                      <a:r>
                        <a:rPr lang="es-US" sz="1800" b="0" u="sng" dirty="0" err="1">
                          <a:solidFill>
                            <a:srgbClr val="00529B"/>
                          </a:solidFill>
                          <a:effectLst/>
                          <a:latin typeface="+mn-lt"/>
                          <a:ea typeface="Calibri"/>
                          <a:cs typeface="Times New Roman"/>
                          <a:hlinkClick r:id="rId10"/>
                        </a:rPr>
                        <a:t>linet</a:t>
                      </a:r>
                      <a:r>
                        <a:rPr lang="es-US" sz="1800" b="0" u="sng" dirty="0">
                          <a:solidFill>
                            <a:srgbClr val="00529B"/>
                          </a:solidFill>
                          <a:effectLst/>
                          <a:latin typeface="+mn-lt"/>
                          <a:ea typeface="Calibri"/>
                          <a:cs typeface="Times New Roman"/>
                          <a:hlinkClick r:id="rId10"/>
                        </a:rPr>
                        <a:t>-</a:t>
                      </a:r>
                      <a:r>
                        <a:rPr lang="es-US" sz="1800" b="0" u="sng" dirty="0" err="1">
                          <a:solidFill>
                            <a:srgbClr val="00529B"/>
                          </a:solidFill>
                          <a:effectLst/>
                          <a:latin typeface="+mn-lt"/>
                          <a:ea typeface="Calibri"/>
                          <a:cs typeface="Times New Roman"/>
                          <a:hlinkClick r:id="rId10"/>
                        </a:rPr>
                        <a:t>advocate-resources</a:t>
                      </a:r>
                      <a:endParaRPr lang="en-US" sz="1800" b="0" u="sng" dirty="0">
                        <a:solidFill>
                          <a:srgbClr val="00529B"/>
                        </a:solidFill>
                      </a:endParaRP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E1F6D4E-0BC8-4E2B-8E22-1A78DD83188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016598" y="3763051"/>
            <a:ext cx="1697118" cy="820274"/>
          </a:xfrm>
          <a:prstGeom prst="rect">
            <a:avLst/>
          </a:prstGeom>
        </p:spPr>
      </p:pic>
      <p:sp>
        <p:nvSpPr>
          <p:cNvPr id="6" name="Slide Number Placeholder 5">
            <a:extLst>
              <a:ext uri="{FF2B5EF4-FFF2-40B4-BE49-F238E27FC236}">
                <a16:creationId xmlns:a16="http://schemas.microsoft.com/office/drawing/2014/main" id="{644F56AC-FCC0-45EE-8556-AA0CE557FF6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74"/>
            <a:ext cx="12192000" cy="914400"/>
          </a:xfrm>
        </p:spPr>
        <p:txBody>
          <a:bodyPr>
            <a:normAutofit/>
          </a:bodyPr>
          <a:lstStyle/>
          <a:p>
            <a:r>
              <a:rPr lang="es-US" dirty="0"/>
              <a:t>Guía de Recursos de Cobertura de Medicamentos </a:t>
            </a:r>
            <a:br>
              <a:rPr lang="es-US" dirty="0"/>
            </a:br>
            <a:r>
              <a:rPr lang="es-US" dirty="0"/>
              <a:t>de Medicare: Publicaciones de Medicare</a:t>
            </a:r>
          </a:p>
        </p:txBody>
      </p:sp>
      <p:graphicFrame>
        <p:nvGraphicFramePr>
          <p:cNvPr id="5" name="Content Placeholder 6" descr="Table of Medicare Products" title="Medicare Prescription Drug Coverage Resource Guide--Medicare Products"/>
          <p:cNvGraphicFramePr>
            <a:graphicFrameLocks/>
          </p:cNvGraphicFramePr>
          <p:nvPr>
            <p:extLst>
              <p:ext uri="{D42A27DB-BD31-4B8C-83A1-F6EECF244321}">
                <p14:modId xmlns:p14="http://schemas.microsoft.com/office/powerpoint/2010/main" val="2581192256"/>
              </p:ext>
            </p:extLst>
          </p:nvPr>
        </p:nvGraphicFramePr>
        <p:xfrm>
          <a:off x="547145" y="1230087"/>
          <a:ext cx="11097710" cy="4836055"/>
        </p:xfrm>
        <a:graphic>
          <a:graphicData uri="http://schemas.openxmlformats.org/drawingml/2006/table">
            <a:tbl>
              <a:tblPr firstRow="1" bandRow="1">
                <a:tableStyleId>{BDBED569-4797-4DF1-A0F4-6AAB3CD982D8}</a:tableStyleId>
              </a:tblPr>
              <a:tblGrid>
                <a:gridCol w="4953000">
                  <a:extLst>
                    <a:ext uri="{9D8B030D-6E8A-4147-A177-3AD203B41FA5}">
                      <a16:colId xmlns:a16="http://schemas.microsoft.com/office/drawing/2014/main" val="20000"/>
                    </a:ext>
                  </a:extLst>
                </a:gridCol>
                <a:gridCol w="6144710">
                  <a:extLst>
                    <a:ext uri="{9D8B030D-6E8A-4147-A177-3AD203B41FA5}">
                      <a16:colId xmlns:a16="http://schemas.microsoft.com/office/drawing/2014/main" val="20001"/>
                    </a:ext>
                  </a:extLst>
                </a:gridCol>
              </a:tblGrid>
              <a:tr h="627476">
                <a:tc>
                  <a:txBody>
                    <a:bodyPr/>
                    <a:lstStyle/>
                    <a:p>
                      <a:pPr marL="0" marR="0">
                        <a:lnSpc>
                          <a:spcPct val="100000"/>
                        </a:lnSpc>
                        <a:spcBef>
                          <a:spcPts val="600"/>
                        </a:spcBef>
                        <a:spcAft>
                          <a:spcPts val="0"/>
                        </a:spcAft>
                      </a:pPr>
                      <a:r>
                        <a:rPr lang="es-US" sz="1600" b="0" baseline="0">
                          <a:solidFill>
                            <a:srgbClr val="00529B"/>
                          </a:solidFill>
                          <a:effectLst/>
                          <a:latin typeface="+mn-lt"/>
                          <a:ea typeface="Calibri"/>
                          <a:cs typeface="Times New Roman"/>
                        </a:rPr>
                        <a:t>Manual de</a:t>
                      </a:r>
                      <a:r>
                        <a:rPr lang="es-US" sz="1600" b="0">
                          <a:solidFill>
                            <a:srgbClr val="00529B"/>
                          </a:solidFill>
                          <a:effectLst/>
                          <a:latin typeface="+mn-lt"/>
                          <a:ea typeface="Calibri"/>
                          <a:cs typeface="Times New Roman"/>
                        </a:rPr>
                        <a:t> beneficios de medicamentos recetados</a:t>
                      </a:r>
                    </a:p>
                    <a:p>
                      <a:pPr algn="l" rtl="0">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4">
                            <a:extLst>
                              <a:ext uri="{A12FA001-AC4F-418D-AE19-62706E023703}">
                                <ahyp:hlinkClr xmlns:ahyp="http://schemas.microsoft.com/office/drawing/2018/hyperlinkcolor" val="tx"/>
                              </a:ext>
                            </a:extLst>
                          </a:hlinkClick>
                        </a:rPr>
                        <a:t>CMS.gov/Medicare/Prescription-Drug-Coverage/PrescriptionDrugCovContra/PartDManuals</a:t>
                      </a:r>
                    </a:p>
                  </a:txBody>
                  <a:tcPr/>
                </a:tc>
                <a:extLst>
                  <a:ext uri="{0D108BD9-81ED-4DB2-BD59-A6C34878D82A}">
                    <a16:rowId xmlns:a16="http://schemas.microsoft.com/office/drawing/2014/main" val="10000"/>
                  </a:ext>
                </a:extLst>
              </a:tr>
              <a:tr h="660505">
                <a:tc>
                  <a:txBody>
                    <a:bodyPr/>
                    <a:lstStyle/>
                    <a:p>
                      <a:pPr marL="0" marR="0">
                        <a:lnSpc>
                          <a:spcPct val="100000"/>
                        </a:lnSpc>
                        <a:spcBef>
                          <a:spcPts val="600"/>
                        </a:spcBef>
                        <a:spcAft>
                          <a:spcPts val="0"/>
                        </a:spcAft>
                      </a:pPr>
                      <a:r>
                        <a:rPr lang="es-US" sz="1600" b="0">
                          <a:solidFill>
                            <a:srgbClr val="00529B"/>
                          </a:solidFill>
                          <a:effectLst/>
                          <a:latin typeface="+mn-lt"/>
                          <a:ea typeface="Calibri"/>
                          <a:cs typeface="Times New Roman"/>
                        </a:rPr>
                        <a:t>Guía de Inscripción y Baja en el Plan de Medicamentos Recetados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5">
                            <a:extLst>
                              <a:ext uri="{A12FA001-AC4F-418D-AE19-62706E023703}">
                                <ahyp:hlinkClr xmlns:ahyp="http://schemas.microsoft.com/office/drawing/2018/hyperlinkcolor" val="tx"/>
                              </a:ext>
                            </a:extLst>
                          </a:hlinkClick>
                        </a:rPr>
                        <a:t>CMS.gov/files/document/cy-2024-pdp-enrollment-and-disenrollment-guidance.pdf</a:t>
                      </a:r>
                    </a:p>
                  </a:txBody>
                  <a:tcPr/>
                </a:tc>
                <a:extLst>
                  <a:ext uri="{0D108BD9-81ED-4DB2-BD59-A6C34878D82A}">
                    <a16:rowId xmlns:a16="http://schemas.microsoft.com/office/drawing/2014/main" val="10001"/>
                  </a:ext>
                </a:extLst>
              </a:tr>
              <a:tr h="1094434">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Guía de direcciones postales de CMS, Seguro Social y planes 2023/2024</a:t>
                      </a:r>
                    </a:p>
                    <a:p>
                      <a:pPr algn="l" rtl="0">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dirty="0">
                          <a:solidFill>
                            <a:srgbClr val="00529B"/>
                          </a:solidFill>
                          <a:hlinkClick r:id="rId6">
                            <a:extLst>
                              <a:ext uri="{A12FA001-AC4F-418D-AE19-62706E023703}">
                                <ahyp:hlinkClr xmlns:ahyp="http://schemas.microsoft.com/office/drawing/2018/hyperlinkcolor" val="tx"/>
                              </a:ext>
                            </a:extLst>
                          </a:hlinkClick>
                        </a:rPr>
                        <a:t>CMS.gov/medicare/</a:t>
                      </a:r>
                      <a:r>
                        <a:rPr lang="es-US" sz="1600" b="0" dirty="0" err="1">
                          <a:solidFill>
                            <a:srgbClr val="00529B"/>
                          </a:solidFill>
                          <a:hlinkClick r:id="rId6">
                            <a:extLst>
                              <a:ext uri="{A12FA001-AC4F-418D-AE19-62706E023703}">
                                <ahyp:hlinkClr xmlns:ahyp="http://schemas.microsoft.com/office/drawing/2018/hyperlinkcolor" val="tx"/>
                              </a:ext>
                            </a:extLst>
                          </a:hlinkClick>
                        </a:rPr>
                        <a:t>prescription-drug-coverage</a:t>
                      </a:r>
                      <a:r>
                        <a:rPr lang="es-US" sz="1600" b="0" dirty="0">
                          <a:solidFill>
                            <a:srgbClr val="00529B"/>
                          </a:solidFill>
                          <a:hlinkClick r:id="rId6">
                            <a:extLst>
                              <a:ext uri="{A12FA001-AC4F-418D-AE19-62706E023703}">
                                <ahyp:hlinkClr xmlns:ahyp="http://schemas.microsoft.com/office/drawing/2018/hyperlinkcolor" val="tx"/>
                              </a:ext>
                            </a:extLst>
                          </a:hlinkClick>
                        </a:rPr>
                        <a:t>/</a:t>
                      </a:r>
                      <a:r>
                        <a:rPr lang="es-US" sz="1600" b="0" dirty="0" err="1">
                          <a:solidFill>
                            <a:srgbClr val="00529B"/>
                          </a:solidFill>
                          <a:hlinkClick r:id="rId6">
                            <a:extLst>
                              <a:ext uri="{A12FA001-AC4F-418D-AE19-62706E023703}">
                                <ahyp:hlinkClr xmlns:ahyp="http://schemas.microsoft.com/office/drawing/2018/hyperlinkcolor" val="tx"/>
                              </a:ext>
                            </a:extLst>
                          </a:hlinkClick>
                        </a:rPr>
                        <a:t>limitedincomeandresources</a:t>
                      </a:r>
                      <a:r>
                        <a:rPr lang="es-US" sz="1600" b="0" dirty="0">
                          <a:solidFill>
                            <a:srgbClr val="00529B"/>
                          </a:solidFill>
                          <a:hlinkClick r:id="rId6">
                            <a:extLst>
                              <a:ext uri="{A12FA001-AC4F-418D-AE19-62706E023703}">
                                <ahyp:hlinkClr xmlns:ahyp="http://schemas.microsoft.com/office/drawing/2018/hyperlinkcolor" val="tx"/>
                              </a:ext>
                            </a:extLst>
                          </a:hlinkClick>
                        </a:rPr>
                        <a:t>/</a:t>
                      </a:r>
                      <a:r>
                        <a:rPr lang="es-US" sz="1600" b="0" dirty="0" err="1">
                          <a:solidFill>
                            <a:srgbClr val="00529B"/>
                          </a:solidFill>
                          <a:hlinkClick r:id="rId6">
                            <a:extLst>
                              <a:ext uri="{A12FA001-AC4F-418D-AE19-62706E023703}">
                                <ahyp:hlinkClr xmlns:ahyp="http://schemas.microsoft.com/office/drawing/2018/hyperlinkcolor" val="tx"/>
                              </a:ext>
                            </a:extLst>
                          </a:hlinkClick>
                        </a:rPr>
                        <a:t>downloads</a:t>
                      </a:r>
                      <a:r>
                        <a:rPr lang="es-US" sz="1600" b="0" dirty="0">
                          <a:solidFill>
                            <a:srgbClr val="00529B"/>
                          </a:solidFill>
                          <a:hlinkClick r:id="rId6">
                            <a:extLst>
                              <a:ext uri="{A12FA001-AC4F-418D-AE19-62706E023703}">
                                <ahyp:hlinkClr xmlns:ahyp="http://schemas.microsoft.com/office/drawing/2018/hyperlinkcolor" val="tx"/>
                              </a:ext>
                            </a:extLst>
                          </a:hlinkClick>
                        </a:rPr>
                        <a:t>/consumer-mailings.pdf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200" b="0" dirty="0">
                        <a:solidFill>
                          <a:srgbClr val="00529B"/>
                        </a:solidFill>
                      </a:endParaRPr>
                    </a:p>
                  </a:txBody>
                  <a:tcPr/>
                </a:tc>
                <a:extLst>
                  <a:ext uri="{0D108BD9-81ED-4DB2-BD59-A6C34878D82A}">
                    <a16:rowId xmlns:a16="http://schemas.microsoft.com/office/drawing/2014/main" val="10003"/>
                  </a:ext>
                </a:extLst>
              </a:tr>
              <a:tr h="860955">
                <a:tc>
                  <a:txBody>
                    <a:bodyPr/>
                    <a:lstStyle/>
                    <a:p>
                      <a:pPr marL="0" algn="l" defTabSz="685800" rtl="0" eaLnBrk="1" latinLnBrk="0" hangingPunct="1">
                        <a:lnSpc>
                          <a:spcPct val="100000"/>
                        </a:lnSpc>
                        <a:spcBef>
                          <a:spcPts val="600"/>
                        </a:spcBef>
                        <a:spcAft>
                          <a:spcPts val="0"/>
                        </a:spcAft>
                      </a:pPr>
                      <a:r>
                        <a:rPr lang="es-US" sz="1600" b="0" u="none">
                          <a:solidFill>
                            <a:srgbClr val="00529B"/>
                          </a:solidFill>
                          <a:latin typeface="+mn-lt"/>
                          <a:ea typeface="+mn-ea"/>
                          <a:cs typeface="+mn-cs"/>
                        </a:rPr>
                        <a:t>Programa de Capacitación Nacional: ayudas laborales para socios</a:t>
                      </a:r>
                    </a:p>
                    <a:p>
                      <a:pPr algn="l" rtl="0">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u="none"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CMSnationaltrainingprogram.cms.gov/</a:t>
                      </a:r>
                      <a:r>
                        <a:rPr lang="es-US" sz="1600" b="0" u="none" dirty="0" err="1">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resources?keys</a:t>
                      </a:r>
                      <a:r>
                        <a:rPr lang="es-US" sz="1600" b="0" u="none"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a:t>
                      </a:r>
                      <a:r>
                        <a:rPr lang="es-US" sz="1600" b="0" u="none" dirty="0" err="1">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job+aids</a:t>
                      </a:r>
                      <a:endParaRPr lang="es-US" sz="1600" b="0" u="none"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200" b="0" dirty="0">
                        <a:solidFill>
                          <a:srgbClr val="00529B"/>
                        </a:solidFill>
                      </a:endParaRPr>
                    </a:p>
                  </a:txBody>
                  <a:tcPr/>
                </a:tc>
                <a:extLst>
                  <a:ext uri="{0D108BD9-81ED-4DB2-BD59-A6C34878D82A}">
                    <a16:rowId xmlns:a16="http://schemas.microsoft.com/office/drawing/2014/main" val="10004"/>
                  </a:ext>
                </a:extLst>
              </a:tr>
              <a:tr h="627476">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a:solidFill>
                            <a:srgbClr val="00529B"/>
                          </a:solidFill>
                        </a:rPr>
                        <a:t>“Su Guía de Cobertura de Medicamentos Recetados de Medicare”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dirty="0">
                          <a:solidFill>
                            <a:srgbClr val="00529B"/>
                          </a:solidFill>
                          <a:hlinkClick r:id="rId8">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8">
                            <a:extLst>
                              <a:ext uri="{A12FA001-AC4F-418D-AE19-62706E023703}">
                                <ahyp:hlinkClr xmlns:ahyp="http://schemas.microsoft.com/office/drawing/2018/hyperlinkcolor" val="tx"/>
                              </a:ext>
                            </a:extLst>
                          </a:hlinkClick>
                        </a:rPr>
                        <a:t>publications</a:t>
                      </a:r>
                      <a:r>
                        <a:rPr lang="es-US" sz="1600" b="0" dirty="0">
                          <a:solidFill>
                            <a:srgbClr val="00529B"/>
                          </a:solidFill>
                          <a:hlinkClick r:id="rId8">
                            <a:extLst>
                              <a:ext uri="{A12FA001-AC4F-418D-AE19-62706E023703}">
                                <ahyp:hlinkClr xmlns:ahyp="http://schemas.microsoft.com/office/drawing/2018/hyperlinkcolor" val="tx"/>
                              </a:ext>
                            </a:extLst>
                          </a:hlinkClick>
                        </a:rPr>
                        <a:t>/11109-Medicare-Drug-Coverage-Guide.pdf</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200" b="0" dirty="0">
                        <a:solidFill>
                          <a:srgbClr val="00529B"/>
                        </a:solidFill>
                      </a:endParaRPr>
                    </a:p>
                  </a:txBody>
                  <a:tcPr/>
                </a:tc>
                <a:extLst>
                  <a:ext uri="{0D108BD9-81ED-4DB2-BD59-A6C34878D82A}">
                    <a16:rowId xmlns:a16="http://schemas.microsoft.com/office/drawing/2014/main" val="10005"/>
                  </a:ext>
                </a:extLst>
              </a:tr>
              <a:tr h="860955">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a:solidFill>
                            <a:srgbClr val="00529B"/>
                          </a:solidFill>
                        </a:rPr>
                        <a:t>“Cómo elegir la cobertura de medicamentos de Medicare”</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dirty="0">
                          <a:solidFill>
                            <a:srgbClr val="00529B"/>
                          </a:solidFill>
                          <a:hlinkClick r:id="rId9">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9">
                            <a:extLst>
                              <a:ext uri="{A12FA001-AC4F-418D-AE19-62706E023703}">
                                <ahyp:hlinkClr xmlns:ahyp="http://schemas.microsoft.com/office/drawing/2018/hyperlinkcolor" val="tx"/>
                              </a:ext>
                            </a:extLst>
                          </a:hlinkClick>
                        </a:rPr>
                        <a:t>publications</a:t>
                      </a:r>
                      <a:r>
                        <a:rPr lang="es-US" sz="1600" b="0" dirty="0">
                          <a:solidFill>
                            <a:srgbClr val="00529B"/>
                          </a:solidFill>
                          <a:hlinkClick r:id="rId9">
                            <a:extLst>
                              <a:ext uri="{A12FA001-AC4F-418D-AE19-62706E023703}">
                                <ahyp:hlinkClr xmlns:ahyp="http://schemas.microsoft.com/office/drawing/2018/hyperlinkcolor" val="tx"/>
                              </a:ext>
                            </a:extLst>
                          </a:hlinkClick>
                        </a:rPr>
                        <a:t>/11163-Compare-Medicare-Drug-Coverage.pdf</a:t>
                      </a: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200" b="0" dirty="0">
                        <a:solidFill>
                          <a:srgbClr val="00529B"/>
                        </a:solidFill>
                      </a:endParaRPr>
                    </a:p>
                  </a:txBody>
                  <a:tcPr/>
                </a:tc>
                <a:extLst>
                  <a:ext uri="{0D108BD9-81ED-4DB2-BD59-A6C34878D82A}">
                    <a16:rowId xmlns:a16="http://schemas.microsoft.com/office/drawing/2014/main" val="1839142113"/>
                  </a:ext>
                </a:extLst>
              </a:tr>
            </a:tbl>
          </a:graphicData>
        </a:graphic>
      </p:graphicFrame>
      <p:sp>
        <p:nvSpPr>
          <p:cNvPr id="6" name="Slide Number Placeholder 5">
            <a:extLst>
              <a:ext uri="{FF2B5EF4-FFF2-40B4-BE49-F238E27FC236}">
                <a16:creationId xmlns:a16="http://schemas.microsoft.com/office/drawing/2014/main" id="{B3197F08-E95D-4A0B-BDF5-8D84CA04E29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s-US"/>
              <a:t>Guía de Recursos de Cobertura de Medicamentos de Medicare: Hoja informativa y publicaciones de Medicare</a:t>
            </a:r>
          </a:p>
        </p:txBody>
      </p:sp>
      <p:graphicFrame>
        <p:nvGraphicFramePr>
          <p:cNvPr id="5" name="Table 4">
            <a:extLst>
              <a:ext uri="{FF2B5EF4-FFF2-40B4-BE49-F238E27FC236}">
                <a16:creationId xmlns:a16="http://schemas.microsoft.com/office/drawing/2014/main" id="{F88F29FB-E96E-4DCE-B535-EB549AA24D81}"/>
              </a:ext>
            </a:extLst>
          </p:cNvPr>
          <p:cNvGraphicFramePr>
            <a:graphicFrameLocks noGrp="1"/>
          </p:cNvGraphicFramePr>
          <p:nvPr>
            <p:extLst>
              <p:ext uri="{D42A27DB-BD31-4B8C-83A1-F6EECF244321}">
                <p14:modId xmlns:p14="http://schemas.microsoft.com/office/powerpoint/2010/main" val="3885160476"/>
              </p:ext>
            </p:extLst>
          </p:nvPr>
        </p:nvGraphicFramePr>
        <p:xfrm>
          <a:off x="937390" y="1265945"/>
          <a:ext cx="10416410" cy="3631779"/>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3967325475"/>
                    </a:ext>
                  </a:extLst>
                </a:gridCol>
                <a:gridCol w="5247511">
                  <a:extLst>
                    <a:ext uri="{9D8B030D-6E8A-4147-A177-3AD203B41FA5}">
                      <a16:colId xmlns:a16="http://schemas.microsoft.com/office/drawing/2014/main" val="1455359319"/>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“Programa NET de Medicare para personas de ingresos limitados (NET para ingresos limitados) en el mostrador de la farmacia”</a:t>
                      </a:r>
                    </a:p>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(Producto CMS No. 11328-P)</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4">
                            <a:extLst>
                              <a:ext uri="{A12FA001-AC4F-418D-AE19-62706E023703}">
                                <ahyp:hlinkClr xmlns:ahyp="http://schemas.microsoft.com/office/drawing/2018/hyperlinkcolor" val="tx"/>
                              </a:ext>
                            </a:extLst>
                          </a:hlinkClick>
                        </a:rPr>
                        <a:t>CMS.gov/files/document/11328-p-limited-income-net-people-pharmacy-counter.pdf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2779221393"/>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solidFill>
                            <a:srgbClr val="00529B"/>
                          </a:solidFill>
                        </a:rPr>
                        <a:t> “Comprensión de los períodos de inscripción de Medicare Advantage y los planes de medicamentos 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5">
                            <a:extLst>
                              <a:ext uri="{A12FA001-AC4F-418D-AE19-62706E023703}">
                                <ahyp:hlinkClr xmlns:ahyp="http://schemas.microsoft.com/office/drawing/2018/hyperlinkcolor" val="tx"/>
                              </a:ext>
                            </a:extLst>
                          </a:hlinkClick>
                        </a:rPr>
                        <a:t>Medicare.gov/Pubs/pdf/11219-understanding-medicare-part-c-d.pdf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3796766792"/>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solidFill>
                            <a:srgbClr val="00529B"/>
                          </a:solidFill>
                        </a:rPr>
                        <a:t>“Cómo ahorrar en los costos de cuidados de la salud”</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6"/>
                        </a:rPr>
                        <a:t>Medicare.gov/publications/11417-Saving-on-health-care-costs.pdf</a:t>
                      </a:r>
                    </a:p>
                  </a:txBody>
                  <a:tcPr/>
                </a:tc>
                <a:extLst>
                  <a:ext uri="{0D108BD9-81ED-4DB2-BD59-A6C34878D82A}">
                    <a16:rowId xmlns:a16="http://schemas.microsoft.com/office/drawing/2014/main" val="924972704"/>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solidFill>
                            <a:srgbClr val="00529B"/>
                          </a:solidFill>
                        </a:rPr>
                        <a:t>“Cómo los </a:t>
                      </a:r>
                      <a:r>
                        <a:rPr lang="es-US" sz="1600" b="0" u="none">
                          <a:solidFill>
                            <a:srgbClr val="00529B"/>
                          </a:solidFill>
                          <a:latin typeface="+mn-lt"/>
                          <a:ea typeface="+mn-ea"/>
                          <a:cs typeface="+mn-cs"/>
                        </a:rPr>
                        <a:t>Planes de Medicare usan las farmacias, formularios y normas de cobertura comunes”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7">
                            <a:extLst>
                              <a:ext uri="{A12FA001-AC4F-418D-AE19-62706E023703}">
                                <ahyp:hlinkClr xmlns:ahyp="http://schemas.microsoft.com/office/drawing/2018/hyperlinkcolor" val="tx"/>
                              </a:ext>
                            </a:extLst>
                          </a:hlinkClick>
                        </a:rPr>
                        <a:t>Medicare.gov/publications/11136-pharmacies-formularies-coverage-rules.pdf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776002748"/>
                  </a:ext>
                </a:extLst>
              </a:tr>
            </a:tbl>
          </a:graphicData>
        </a:graphic>
      </p:graphicFrame>
      <p:sp>
        <p:nvSpPr>
          <p:cNvPr id="11" name="Content Placeholder 9">
            <a:extLst>
              <a:ext uri="{FF2B5EF4-FFF2-40B4-BE49-F238E27FC236}">
                <a16:creationId xmlns:a16="http://schemas.microsoft.com/office/drawing/2014/main" id="{2ACC590F-91D5-44DF-B0D4-FECB4EDD4953}"/>
              </a:ext>
            </a:extLst>
          </p:cNvPr>
          <p:cNvSpPr txBox="1">
            <a:spLocks/>
          </p:cNvSpPr>
          <p:nvPr/>
        </p:nvSpPr>
        <p:spPr>
          <a:xfrm>
            <a:off x="937390" y="5214342"/>
            <a:ext cx="1041641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Para pedir varios ejemplares (solo socios), visite </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Debe registrar a 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7DD92B2-CAD8-46FF-9EF5-3705B26FA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79640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s-US" sz="2800" dirty="0"/>
              <a:t>Cobertura de medicamentos inmunosupresores de </a:t>
            </a:r>
            <a:br>
              <a:rPr lang="es-US" sz="2800" dirty="0"/>
            </a:br>
            <a:r>
              <a:rPr lang="es-US" sz="2800" dirty="0"/>
              <a:t>la Parte B (Parte B-ID) (continuación)</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1002656" y="1059917"/>
            <a:ext cx="10644188" cy="5031963"/>
          </a:xfrm>
        </p:spPr>
        <p:txBody>
          <a:bodyPr>
            <a:normAutofit fontScale="92500" lnSpcReduction="10000"/>
          </a:bodyPr>
          <a:lstStyle/>
          <a:p>
            <a:pPr marL="0" indent="0">
              <a:lnSpc>
                <a:spcPct val="120000"/>
              </a:lnSpc>
              <a:spcAft>
                <a:spcPts val="1200"/>
              </a:spcAft>
              <a:buNone/>
            </a:pPr>
            <a:r>
              <a:rPr lang="es-US" b="1" dirty="0">
                <a:solidFill>
                  <a:srgbClr val="00529B"/>
                </a:solidFill>
              </a:rPr>
              <a:t>Parte B-ID:</a:t>
            </a:r>
          </a:p>
          <a:p>
            <a:pPr marL="548640" indent="-274320">
              <a:lnSpc>
                <a:spcPct val="120000"/>
              </a:lnSpc>
              <a:spcBef>
                <a:spcPts val="0"/>
              </a:spcBef>
              <a:spcAft>
                <a:spcPts val="600"/>
              </a:spcAft>
            </a:pPr>
            <a:r>
              <a:rPr lang="es-US" sz="2200" dirty="0">
                <a:solidFill>
                  <a:srgbClr val="00529B"/>
                </a:solidFill>
              </a:rPr>
              <a:t>No tiene períodos de inscripción específicos. Si reúne los requisitos, puede inscribirse, darse de baja o volver a inscribirse en cualquier momento de forma mensual.</a:t>
            </a:r>
          </a:p>
          <a:p>
            <a:pPr marL="548640" indent="-274320">
              <a:lnSpc>
                <a:spcPct val="120000"/>
              </a:lnSpc>
              <a:spcBef>
                <a:spcPts val="0"/>
              </a:spcBef>
              <a:spcAft>
                <a:spcPts val="600"/>
              </a:spcAft>
            </a:pPr>
            <a:r>
              <a:rPr lang="es-US" sz="2200" dirty="0">
                <a:solidFill>
                  <a:srgbClr val="00529B"/>
                </a:solidFill>
              </a:rPr>
              <a:t>Requiere una certificación de que no tiene actualmente ni prevé tener otro tipo </a:t>
            </a:r>
            <a:br>
              <a:rPr lang="es-US" sz="2200" dirty="0">
                <a:solidFill>
                  <a:srgbClr val="00529B"/>
                </a:solidFill>
              </a:rPr>
            </a:br>
            <a:r>
              <a:rPr lang="es-US" sz="2200" dirty="0">
                <a:solidFill>
                  <a:srgbClr val="00529B"/>
                </a:solidFill>
              </a:rPr>
              <a:t>de cobertura.</a:t>
            </a:r>
          </a:p>
          <a:p>
            <a:pPr marL="548640" indent="-274320">
              <a:lnSpc>
                <a:spcPct val="120000"/>
              </a:lnSpc>
              <a:spcBef>
                <a:spcPts val="0"/>
              </a:spcBef>
              <a:spcAft>
                <a:spcPts val="600"/>
              </a:spcAft>
            </a:pPr>
            <a:r>
              <a:rPr lang="es-US" sz="2200" dirty="0">
                <a:solidFill>
                  <a:srgbClr val="00529B"/>
                </a:solidFill>
              </a:rPr>
              <a:t>Tiene una prima más baja que la prima estándar de la Parte B y no tiene penalizaciones por inscripción tardía.</a:t>
            </a:r>
          </a:p>
          <a:p>
            <a:pPr marL="822960" lvl="1" indent="-274320">
              <a:lnSpc>
                <a:spcPct val="120000"/>
              </a:lnSpc>
              <a:spcBef>
                <a:spcPts val="0"/>
              </a:spcBef>
              <a:spcAft>
                <a:spcPts val="600"/>
              </a:spcAft>
            </a:pPr>
            <a:r>
              <a:rPr lang="es-US" sz="1800" dirty="0">
                <a:solidFill>
                  <a:srgbClr val="00529B"/>
                </a:solidFill>
              </a:rPr>
              <a:t>La prima mensual de este beneficio es de $103 (o superior en función de sus ingresos) en 2024.</a:t>
            </a:r>
          </a:p>
          <a:p>
            <a:pPr marL="822960" lvl="1" indent="-274320">
              <a:lnSpc>
                <a:spcPct val="120000"/>
              </a:lnSpc>
              <a:spcBef>
                <a:spcPts val="0"/>
              </a:spcBef>
              <a:spcAft>
                <a:spcPts val="600"/>
              </a:spcAft>
            </a:pPr>
            <a:r>
              <a:rPr lang="es-US" sz="1800" dirty="0">
                <a:solidFill>
                  <a:srgbClr val="00529B"/>
                </a:solidFill>
              </a:rPr>
              <a:t>El deducible anual de la Parte B es de $240; una vez alcanzado el deducible, pagará el 20% de la cantidad aprobada por Medicare por sus medicamentos inmunosupresores.</a:t>
            </a:r>
          </a:p>
          <a:p>
            <a:pPr marL="58738" indent="0">
              <a:lnSpc>
                <a:spcPct val="120000"/>
              </a:lnSpc>
              <a:spcBef>
                <a:spcPts val="0"/>
              </a:spcBef>
              <a:spcAft>
                <a:spcPts val="1200"/>
              </a:spcAft>
              <a:buNone/>
            </a:pPr>
            <a:r>
              <a:rPr lang="es-US" sz="2200" b="1" dirty="0">
                <a:solidFill>
                  <a:srgbClr val="00529B"/>
                </a:solidFill>
              </a:rPr>
              <a:t>NOTA</a:t>
            </a:r>
            <a:r>
              <a:rPr lang="es-US" sz="2200" dirty="0">
                <a:solidFill>
                  <a:srgbClr val="00529B"/>
                </a:solidFill>
              </a:rPr>
              <a:t>: Si además reúne los requisitos para acogerse a los Programas de Ahorro de Medicare (MSP), estos pueden ayudarle a pagar la prima, el deducible y/o el </a:t>
            </a:r>
            <a:r>
              <a:rPr lang="es-US" sz="2200" dirty="0" err="1">
                <a:solidFill>
                  <a:srgbClr val="00529B"/>
                </a:solidFill>
              </a:rPr>
              <a:t>coseguro</a:t>
            </a:r>
            <a:r>
              <a:rPr lang="es-US" sz="2200" dirty="0">
                <a:solidFill>
                  <a:srgbClr val="00529B"/>
                </a:solidFill>
              </a:rPr>
              <a:t> de </a:t>
            </a:r>
            <a:br>
              <a:rPr lang="es-US" sz="2200" dirty="0">
                <a:solidFill>
                  <a:srgbClr val="00529B"/>
                </a:solidFill>
              </a:rPr>
            </a:br>
            <a:r>
              <a:rPr lang="es-US" sz="2200" dirty="0">
                <a:solidFill>
                  <a:srgbClr val="00529B"/>
                </a:solidFill>
              </a:rPr>
              <a:t>la Parte B-ID. </a:t>
            </a:r>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57596" y="493475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11</a:t>
            </a:fld>
            <a:endParaRPr lang="en-US"/>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s-US"/>
              <a:t>Cobertura de medicamentos de Medicare</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238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cs typeface="Calibri"/>
              </a:rPr>
              <a:t>Siglas y acrónimos (A–L)</a:t>
            </a:r>
          </a:p>
        </p:txBody>
      </p:sp>
      <p:sp>
        <p:nvSpPr>
          <p:cNvPr id="6" name="Content Placeholder 2"/>
          <p:cNvSpPr>
            <a:spLocks noGrp="1"/>
          </p:cNvSpPr>
          <p:nvPr>
            <p:ph idx="4294967295"/>
          </p:nvPr>
        </p:nvSpPr>
        <p:spPr>
          <a:xfrm>
            <a:off x="658368" y="1029652"/>
            <a:ext cx="11604753" cy="5115967"/>
          </a:xfrm>
        </p:spPr>
        <p:txBody>
          <a:bodyPr numCol="2">
            <a:noAutofit/>
          </a:bodyPr>
          <a:lstStyle/>
          <a:p>
            <a:pPr marL="0" indent="0">
              <a:lnSpc>
                <a:spcPct val="100000"/>
              </a:lnSpc>
              <a:spcBef>
                <a:spcPts val="0"/>
              </a:spcBef>
              <a:spcAft>
                <a:spcPts val="1100"/>
              </a:spcAft>
              <a:buNone/>
            </a:pPr>
            <a:r>
              <a:rPr lang="es-US" sz="1600" b="1" dirty="0">
                <a:solidFill>
                  <a:srgbClr val="00529B"/>
                </a:solidFill>
              </a:rPr>
              <a:t>ADAP: </a:t>
            </a:r>
            <a:r>
              <a:rPr lang="es-US" sz="1600" dirty="0">
                <a:solidFill>
                  <a:srgbClr val="00529B"/>
                </a:solidFill>
              </a:rPr>
              <a:t>Programas de Asistencia para </a:t>
            </a:r>
            <a:br>
              <a:rPr lang="es-US" sz="1600" dirty="0">
                <a:solidFill>
                  <a:srgbClr val="00529B"/>
                </a:solidFill>
              </a:rPr>
            </a:br>
            <a:r>
              <a:rPr lang="es-US" sz="1600" dirty="0">
                <a:solidFill>
                  <a:srgbClr val="00529B"/>
                </a:solidFill>
              </a:rPr>
              <a:t>Medicamentos contra el SIDA</a:t>
            </a:r>
          </a:p>
          <a:p>
            <a:pPr marL="0" indent="0">
              <a:lnSpc>
                <a:spcPct val="100000"/>
              </a:lnSpc>
              <a:spcBef>
                <a:spcPts val="0"/>
              </a:spcBef>
              <a:spcAft>
                <a:spcPts val="1100"/>
              </a:spcAft>
              <a:buNone/>
            </a:pPr>
            <a:r>
              <a:rPr lang="es-US" sz="1600" b="1" dirty="0">
                <a:solidFill>
                  <a:srgbClr val="00529B"/>
                </a:solidFill>
              </a:rPr>
              <a:t>AIC:</a:t>
            </a:r>
            <a:r>
              <a:rPr lang="es-US" sz="1600" dirty="0">
                <a:solidFill>
                  <a:srgbClr val="00529B"/>
                </a:solidFill>
              </a:rPr>
              <a:t> Monto en litigio </a:t>
            </a:r>
          </a:p>
          <a:p>
            <a:pPr marL="0" indent="0">
              <a:lnSpc>
                <a:spcPct val="100000"/>
              </a:lnSpc>
              <a:spcBef>
                <a:spcPts val="0"/>
              </a:spcBef>
              <a:spcAft>
                <a:spcPts val="1100"/>
              </a:spcAft>
              <a:buNone/>
            </a:pPr>
            <a:r>
              <a:rPr lang="es-US" sz="1600" b="1" dirty="0">
                <a:solidFill>
                  <a:srgbClr val="00529B"/>
                </a:solidFill>
              </a:rPr>
              <a:t>ALJ:</a:t>
            </a:r>
            <a:r>
              <a:rPr lang="es-US" sz="1600" dirty="0">
                <a:solidFill>
                  <a:srgbClr val="00529B"/>
                </a:solidFill>
              </a:rPr>
              <a:t> Juez de Derecho Administrativo </a:t>
            </a:r>
          </a:p>
          <a:p>
            <a:pPr marL="0" indent="0">
              <a:lnSpc>
                <a:spcPct val="100000"/>
              </a:lnSpc>
              <a:spcBef>
                <a:spcPts val="0"/>
              </a:spcBef>
              <a:spcAft>
                <a:spcPts val="1100"/>
              </a:spcAft>
              <a:buNone/>
            </a:pPr>
            <a:r>
              <a:rPr lang="es-US" sz="1600" b="1" dirty="0">
                <a:solidFill>
                  <a:srgbClr val="00529B"/>
                </a:solidFill>
              </a:rPr>
              <a:t>ANOC: </a:t>
            </a:r>
            <a:r>
              <a:rPr lang="es-US" sz="1600" dirty="0">
                <a:solidFill>
                  <a:srgbClr val="00529B"/>
                </a:solidFill>
              </a:rPr>
              <a:t>Aviso Anual de Cambios </a:t>
            </a:r>
          </a:p>
          <a:p>
            <a:pPr marL="0" indent="0">
              <a:lnSpc>
                <a:spcPct val="100000"/>
              </a:lnSpc>
              <a:spcBef>
                <a:spcPts val="0"/>
              </a:spcBef>
              <a:spcAft>
                <a:spcPts val="1100"/>
              </a:spcAft>
              <a:buNone/>
            </a:pPr>
            <a:r>
              <a:rPr lang="es-US" sz="1600" b="1" dirty="0">
                <a:solidFill>
                  <a:srgbClr val="00529B"/>
                </a:solidFill>
              </a:rPr>
              <a:t>BPH:</a:t>
            </a:r>
            <a:r>
              <a:rPr lang="es-US" sz="1600" dirty="0">
                <a:solidFill>
                  <a:srgbClr val="00529B"/>
                </a:solidFill>
              </a:rPr>
              <a:t> Hiperplasia benigna de próstata </a:t>
            </a:r>
          </a:p>
          <a:p>
            <a:pPr marL="0" indent="0">
              <a:lnSpc>
                <a:spcPct val="100000"/>
              </a:lnSpc>
              <a:spcBef>
                <a:spcPts val="0"/>
              </a:spcBef>
              <a:spcAft>
                <a:spcPts val="1100"/>
              </a:spcAft>
              <a:buNone/>
            </a:pPr>
            <a:r>
              <a:rPr lang="es-US" sz="1600" b="1" dirty="0">
                <a:solidFill>
                  <a:srgbClr val="00529B"/>
                </a:solidFill>
              </a:rPr>
              <a:t>CHIP:</a:t>
            </a:r>
            <a:r>
              <a:rPr lang="es-US" sz="1600" dirty="0">
                <a:solidFill>
                  <a:srgbClr val="00529B"/>
                </a:solidFill>
              </a:rPr>
              <a:t> Programa de Seguro Médico para Niños </a:t>
            </a:r>
          </a:p>
          <a:p>
            <a:pPr marL="0" indent="0">
              <a:lnSpc>
                <a:spcPct val="100000"/>
              </a:lnSpc>
              <a:spcBef>
                <a:spcPts val="0"/>
              </a:spcBef>
              <a:spcAft>
                <a:spcPts val="1100"/>
              </a:spcAft>
              <a:buNone/>
            </a:pPr>
            <a:r>
              <a:rPr lang="es-US" sz="1600" b="1" dirty="0">
                <a:solidFill>
                  <a:srgbClr val="00529B"/>
                </a:solidFill>
              </a:rPr>
              <a:t>CMS</a:t>
            </a:r>
            <a:r>
              <a:rPr lang="es-US" sz="1600" dirty="0">
                <a:solidFill>
                  <a:srgbClr val="00529B"/>
                </a:solidFill>
              </a:rPr>
              <a:t>: Centros de Servicios de Medicare y Medicaid </a:t>
            </a:r>
          </a:p>
          <a:p>
            <a:pPr marL="0" indent="0">
              <a:lnSpc>
                <a:spcPct val="100000"/>
              </a:lnSpc>
              <a:spcBef>
                <a:spcPts val="0"/>
              </a:spcBef>
              <a:spcAft>
                <a:spcPts val="1100"/>
              </a:spcAft>
              <a:buNone/>
            </a:pPr>
            <a:r>
              <a:rPr lang="es-US" sz="1600" b="1" dirty="0">
                <a:solidFill>
                  <a:srgbClr val="00529B"/>
                </a:solidFill>
              </a:rPr>
              <a:t>DME: </a:t>
            </a:r>
            <a:r>
              <a:rPr lang="es-US" sz="1600" dirty="0">
                <a:solidFill>
                  <a:srgbClr val="00529B"/>
                </a:solidFill>
              </a:rPr>
              <a:t>Equipo Médico Duradero </a:t>
            </a:r>
          </a:p>
          <a:p>
            <a:pPr marL="0" indent="0">
              <a:lnSpc>
                <a:spcPct val="100000"/>
              </a:lnSpc>
              <a:spcBef>
                <a:spcPts val="0"/>
              </a:spcBef>
              <a:spcAft>
                <a:spcPts val="1100"/>
              </a:spcAft>
              <a:buNone/>
            </a:pPr>
            <a:r>
              <a:rPr lang="es-US" sz="1600" b="1" dirty="0">
                <a:solidFill>
                  <a:srgbClr val="00529B"/>
                </a:solidFill>
              </a:rPr>
              <a:t>DMP: </a:t>
            </a:r>
            <a:r>
              <a:rPr lang="es-US" sz="1600" dirty="0">
                <a:solidFill>
                  <a:srgbClr val="00529B"/>
                </a:solidFill>
              </a:rPr>
              <a:t>Programas de Administración de Medicamentos </a:t>
            </a:r>
          </a:p>
          <a:p>
            <a:pPr marL="0" indent="0">
              <a:lnSpc>
                <a:spcPct val="100000"/>
              </a:lnSpc>
              <a:spcBef>
                <a:spcPts val="0"/>
              </a:spcBef>
              <a:spcAft>
                <a:spcPts val="1100"/>
              </a:spcAft>
              <a:buNone/>
            </a:pPr>
            <a:r>
              <a:rPr lang="es-US" sz="1600" b="1" dirty="0">
                <a:solidFill>
                  <a:srgbClr val="00529B"/>
                </a:solidFill>
              </a:rPr>
              <a:t>EOB:</a:t>
            </a:r>
            <a:r>
              <a:rPr lang="es-US" sz="1600" dirty="0">
                <a:solidFill>
                  <a:srgbClr val="00529B"/>
                </a:solidFill>
              </a:rPr>
              <a:t> Explicación de Beneficios </a:t>
            </a:r>
          </a:p>
          <a:p>
            <a:pPr marL="0" indent="0">
              <a:lnSpc>
                <a:spcPct val="100000"/>
              </a:lnSpc>
              <a:spcBef>
                <a:spcPts val="0"/>
              </a:spcBef>
              <a:spcAft>
                <a:spcPts val="1100"/>
              </a:spcAft>
              <a:buNone/>
            </a:pPr>
            <a:r>
              <a:rPr lang="es-US" sz="1600" b="1" dirty="0">
                <a:solidFill>
                  <a:srgbClr val="00529B"/>
                </a:solidFill>
              </a:rPr>
              <a:t>EOC:</a:t>
            </a:r>
            <a:r>
              <a:rPr lang="es-US" sz="1600" dirty="0">
                <a:solidFill>
                  <a:srgbClr val="00529B"/>
                </a:solidFill>
              </a:rPr>
              <a:t> Evidencia de Cobertura </a:t>
            </a:r>
          </a:p>
          <a:p>
            <a:pPr marL="0" indent="0">
              <a:lnSpc>
                <a:spcPct val="100000"/>
              </a:lnSpc>
              <a:spcBef>
                <a:spcPts val="0"/>
              </a:spcBef>
              <a:spcAft>
                <a:spcPts val="1100"/>
              </a:spcAft>
              <a:buNone/>
            </a:pPr>
            <a:r>
              <a:rPr lang="es-US" sz="1600" b="1" dirty="0">
                <a:solidFill>
                  <a:srgbClr val="00529B"/>
                </a:solidFill>
              </a:rPr>
              <a:t>ESRD: </a:t>
            </a:r>
            <a:r>
              <a:rPr lang="es-US" sz="1600" dirty="0">
                <a:solidFill>
                  <a:srgbClr val="00529B"/>
                </a:solidFill>
              </a:rPr>
              <a:t>Enfermedad Renal en Etapa Terminal </a:t>
            </a:r>
          </a:p>
          <a:p>
            <a:pPr marL="0" lvl="0" indent="0">
              <a:lnSpc>
                <a:spcPct val="100000"/>
              </a:lnSpc>
              <a:spcBef>
                <a:spcPts val="0"/>
              </a:spcBef>
              <a:spcAft>
                <a:spcPts val="1100"/>
              </a:spcAft>
              <a:buClrTx/>
              <a:buNone/>
            </a:pPr>
            <a:r>
              <a:rPr lang="es-US" sz="1600" b="1" dirty="0">
                <a:solidFill>
                  <a:srgbClr val="00529B"/>
                </a:solidFill>
              </a:rPr>
              <a:t>FDA:</a:t>
            </a:r>
            <a:r>
              <a:rPr lang="es-US" sz="1600" dirty="0">
                <a:solidFill>
                  <a:srgbClr val="00529B"/>
                </a:solidFill>
              </a:rPr>
              <a:t> Administración de Alimentos y Medicamentos </a:t>
            </a:r>
            <a:br>
              <a:rPr lang="es-US" sz="1600" dirty="0">
                <a:solidFill>
                  <a:srgbClr val="00529B"/>
                </a:solidFill>
              </a:rPr>
            </a:br>
            <a:r>
              <a:rPr lang="es-US" sz="1600" dirty="0">
                <a:solidFill>
                  <a:srgbClr val="00529B"/>
                </a:solidFill>
              </a:rPr>
              <a:t>de los Estados Unidos</a:t>
            </a:r>
          </a:p>
          <a:p>
            <a:pPr marL="0" lvl="0" indent="0">
              <a:lnSpc>
                <a:spcPct val="100000"/>
              </a:lnSpc>
              <a:spcBef>
                <a:spcPts val="0"/>
              </a:spcBef>
              <a:spcAft>
                <a:spcPts val="1100"/>
              </a:spcAft>
              <a:buClrTx/>
              <a:buNone/>
            </a:pPr>
            <a:r>
              <a:rPr lang="es-US" sz="1600" b="1" dirty="0">
                <a:solidFill>
                  <a:srgbClr val="00529B"/>
                </a:solidFill>
              </a:rPr>
              <a:t>FEHB:</a:t>
            </a:r>
            <a:r>
              <a:rPr lang="es-US" sz="1600" dirty="0">
                <a:solidFill>
                  <a:srgbClr val="00529B"/>
                </a:solidFill>
              </a:rPr>
              <a:t> Beneficios de Salud para Empleados Federales</a:t>
            </a:r>
          </a:p>
          <a:p>
            <a:pPr marL="0" lvl="0" indent="0">
              <a:lnSpc>
                <a:spcPct val="100000"/>
              </a:lnSpc>
              <a:spcBef>
                <a:spcPts val="0"/>
              </a:spcBef>
              <a:spcAft>
                <a:spcPts val="1100"/>
              </a:spcAft>
              <a:buClrTx/>
              <a:buNone/>
            </a:pPr>
            <a:r>
              <a:rPr lang="es-US" sz="1600" b="1" dirty="0">
                <a:solidFill>
                  <a:srgbClr val="00529B"/>
                </a:solidFill>
              </a:rPr>
              <a:t>FPL:</a:t>
            </a:r>
            <a:r>
              <a:rPr lang="es-US" sz="1600" dirty="0">
                <a:solidFill>
                  <a:srgbClr val="00529B"/>
                </a:solidFill>
              </a:rPr>
              <a:t> Nivel Federal de Pobreza </a:t>
            </a:r>
          </a:p>
          <a:p>
            <a:pPr marL="0" lvl="0" indent="0">
              <a:lnSpc>
                <a:spcPct val="100000"/>
              </a:lnSpc>
              <a:spcBef>
                <a:spcPts val="0"/>
              </a:spcBef>
              <a:spcAft>
                <a:spcPts val="1100"/>
              </a:spcAft>
              <a:buClrTx/>
              <a:buNone/>
            </a:pPr>
            <a:r>
              <a:rPr lang="es-US" sz="1600" b="1" dirty="0">
                <a:solidFill>
                  <a:srgbClr val="00529B"/>
                </a:solidFill>
              </a:rPr>
              <a:t>FSA: </a:t>
            </a:r>
            <a:r>
              <a:rPr lang="es-US" sz="1600" dirty="0">
                <a:solidFill>
                  <a:srgbClr val="00529B"/>
                </a:solidFill>
              </a:rPr>
              <a:t>Cuenta de Gastos Flexible</a:t>
            </a:r>
          </a:p>
          <a:p>
            <a:pPr marL="0" lvl="0" indent="0">
              <a:lnSpc>
                <a:spcPct val="100000"/>
              </a:lnSpc>
              <a:spcBef>
                <a:spcPts val="0"/>
              </a:spcBef>
              <a:spcAft>
                <a:spcPts val="1100"/>
              </a:spcAft>
              <a:buClrTx/>
              <a:buNone/>
            </a:pPr>
            <a:r>
              <a:rPr lang="es-US" sz="1600" b="1" dirty="0">
                <a:solidFill>
                  <a:srgbClr val="00529B"/>
                </a:solidFill>
              </a:rPr>
              <a:t>GEP: </a:t>
            </a:r>
            <a:r>
              <a:rPr lang="es-US" sz="1600" dirty="0">
                <a:solidFill>
                  <a:srgbClr val="00529B"/>
                </a:solidFill>
              </a:rPr>
              <a:t>Período de Inscripción General</a:t>
            </a:r>
          </a:p>
          <a:p>
            <a:pPr marL="0" lvl="0" indent="0">
              <a:lnSpc>
                <a:spcPct val="100000"/>
              </a:lnSpc>
              <a:spcBef>
                <a:spcPts val="0"/>
              </a:spcBef>
              <a:spcAft>
                <a:spcPts val="1100"/>
              </a:spcAft>
              <a:buClrTx/>
              <a:buNone/>
            </a:pPr>
            <a:r>
              <a:rPr lang="es-US" sz="1600" b="1" dirty="0">
                <a:solidFill>
                  <a:srgbClr val="00529B"/>
                </a:solidFill>
              </a:rPr>
              <a:t>GHP: </a:t>
            </a:r>
            <a:r>
              <a:rPr lang="es-US" sz="1600" dirty="0">
                <a:solidFill>
                  <a:srgbClr val="00529B"/>
                </a:solidFill>
              </a:rPr>
              <a:t>Plan de salud grupal</a:t>
            </a:r>
          </a:p>
          <a:p>
            <a:pPr marL="0" lvl="0" indent="0">
              <a:lnSpc>
                <a:spcPct val="100000"/>
              </a:lnSpc>
              <a:spcBef>
                <a:spcPts val="0"/>
              </a:spcBef>
              <a:spcAft>
                <a:spcPts val="1100"/>
              </a:spcAft>
              <a:buClrTx/>
              <a:buNone/>
            </a:pPr>
            <a:r>
              <a:rPr lang="es-US" sz="1600" b="1" dirty="0">
                <a:solidFill>
                  <a:srgbClr val="00529B"/>
                </a:solidFill>
              </a:rPr>
              <a:t>HSA:</a:t>
            </a:r>
            <a:r>
              <a:rPr lang="es-US" sz="1600" dirty="0">
                <a:solidFill>
                  <a:srgbClr val="00529B"/>
                </a:solidFill>
              </a:rPr>
              <a:t> Cuenta de Ahorros de Salud</a:t>
            </a:r>
          </a:p>
          <a:p>
            <a:pPr marL="0" lvl="0" indent="0">
              <a:lnSpc>
                <a:spcPct val="100000"/>
              </a:lnSpc>
              <a:spcBef>
                <a:spcPts val="0"/>
              </a:spcBef>
              <a:spcAft>
                <a:spcPts val="1100"/>
              </a:spcAft>
              <a:buClrTx/>
              <a:buNone/>
            </a:pPr>
            <a:r>
              <a:rPr lang="es-US" sz="1600" b="1" dirty="0">
                <a:solidFill>
                  <a:srgbClr val="00529B"/>
                </a:solidFill>
              </a:rPr>
              <a:t>ICEP: </a:t>
            </a:r>
            <a:r>
              <a:rPr lang="es-US" sz="1600" dirty="0">
                <a:solidFill>
                  <a:srgbClr val="00529B"/>
                </a:solidFill>
              </a:rPr>
              <a:t>Período de Elección de la Cobertura Inicial</a:t>
            </a:r>
          </a:p>
          <a:p>
            <a:pPr marL="0" lvl="0" indent="0">
              <a:lnSpc>
                <a:spcPct val="100000"/>
              </a:lnSpc>
              <a:spcBef>
                <a:spcPts val="0"/>
              </a:spcBef>
              <a:spcAft>
                <a:spcPts val="1100"/>
              </a:spcAft>
              <a:buClrTx/>
              <a:buNone/>
            </a:pPr>
            <a:r>
              <a:rPr lang="es-US" sz="1600" b="1" dirty="0">
                <a:solidFill>
                  <a:srgbClr val="00529B"/>
                </a:solidFill>
              </a:rPr>
              <a:t>IEP</a:t>
            </a:r>
            <a:r>
              <a:rPr lang="es-US" sz="1600" dirty="0">
                <a:solidFill>
                  <a:srgbClr val="00529B"/>
                </a:solidFill>
              </a:rPr>
              <a:t>: Período de Inscripción Inicial </a:t>
            </a:r>
          </a:p>
          <a:p>
            <a:pPr marL="0" lvl="0" indent="0">
              <a:lnSpc>
                <a:spcPct val="100000"/>
              </a:lnSpc>
              <a:spcBef>
                <a:spcPts val="0"/>
              </a:spcBef>
              <a:spcAft>
                <a:spcPts val="1100"/>
              </a:spcAft>
              <a:buClrTx/>
              <a:buNone/>
            </a:pPr>
            <a:r>
              <a:rPr lang="es-US" sz="1600" b="1" dirty="0">
                <a:solidFill>
                  <a:srgbClr val="00529B"/>
                </a:solidFill>
              </a:rPr>
              <a:t>IHS:</a:t>
            </a:r>
            <a:r>
              <a:rPr lang="es-US" sz="1600" dirty="0">
                <a:solidFill>
                  <a:srgbClr val="00529B"/>
                </a:solidFill>
              </a:rPr>
              <a:t> Servicios de Salud Indígena</a:t>
            </a:r>
          </a:p>
          <a:p>
            <a:pPr marL="0" lvl="0" indent="0">
              <a:lnSpc>
                <a:spcPct val="100000"/>
              </a:lnSpc>
              <a:spcBef>
                <a:spcPts val="0"/>
              </a:spcBef>
              <a:spcAft>
                <a:spcPts val="1100"/>
              </a:spcAft>
              <a:buClrTx/>
              <a:buNone/>
            </a:pPr>
            <a:r>
              <a:rPr lang="es-US" sz="1600" b="1" dirty="0">
                <a:solidFill>
                  <a:srgbClr val="00529B"/>
                </a:solidFill>
              </a:rPr>
              <a:t>IRE:</a:t>
            </a:r>
            <a:r>
              <a:rPr lang="es-US" sz="1600" dirty="0">
                <a:solidFill>
                  <a:srgbClr val="00529B"/>
                </a:solidFill>
              </a:rPr>
              <a:t> Entidad de Revisión Independiente </a:t>
            </a:r>
          </a:p>
          <a:p>
            <a:pPr marL="0" lvl="0" indent="0">
              <a:lnSpc>
                <a:spcPct val="100000"/>
              </a:lnSpc>
              <a:spcBef>
                <a:spcPts val="0"/>
              </a:spcBef>
              <a:spcAft>
                <a:spcPts val="1100"/>
              </a:spcAft>
              <a:buClrTx/>
              <a:buNone/>
            </a:pPr>
            <a:r>
              <a:rPr lang="es-US" sz="1600" b="1" dirty="0">
                <a:solidFill>
                  <a:srgbClr val="00529B"/>
                </a:solidFill>
              </a:rPr>
              <a:t>IRMAA:</a:t>
            </a:r>
            <a:r>
              <a:rPr lang="es-US" sz="1600" dirty="0">
                <a:solidFill>
                  <a:srgbClr val="00529B"/>
                </a:solidFill>
              </a:rPr>
              <a:t> Importe de Ajuste Mensual relacionado con </a:t>
            </a:r>
            <a:br>
              <a:rPr lang="es-US" sz="1600" dirty="0">
                <a:solidFill>
                  <a:srgbClr val="00529B"/>
                </a:solidFill>
              </a:rPr>
            </a:br>
            <a:r>
              <a:rPr lang="es-US" sz="1600" dirty="0">
                <a:solidFill>
                  <a:srgbClr val="00529B"/>
                </a:solidFill>
              </a:rPr>
              <a:t>el Ingreso </a:t>
            </a:r>
          </a:p>
          <a:p>
            <a:pPr marL="0" lvl="0" indent="0">
              <a:lnSpc>
                <a:spcPct val="100000"/>
              </a:lnSpc>
              <a:spcBef>
                <a:spcPts val="0"/>
              </a:spcBef>
              <a:spcAft>
                <a:spcPts val="1100"/>
              </a:spcAft>
              <a:buClrTx/>
              <a:buNone/>
            </a:pPr>
            <a:r>
              <a:rPr lang="es-US" sz="1600" b="1" dirty="0">
                <a:solidFill>
                  <a:srgbClr val="00529B"/>
                </a:solidFill>
              </a:rPr>
              <a:t>IRS:</a:t>
            </a:r>
            <a:r>
              <a:rPr lang="es-US" sz="1600" dirty="0">
                <a:solidFill>
                  <a:srgbClr val="00529B"/>
                </a:solidFill>
              </a:rPr>
              <a:t> Servicio de Impuestos Internos </a:t>
            </a:r>
          </a:p>
          <a:p>
            <a:pPr marL="0" indent="0">
              <a:lnSpc>
                <a:spcPct val="100000"/>
              </a:lnSpc>
              <a:spcBef>
                <a:spcPts val="0"/>
              </a:spcBef>
              <a:spcAft>
                <a:spcPts val="1100"/>
              </a:spcAft>
              <a:buNone/>
            </a:pPr>
            <a:r>
              <a:rPr lang="es-US" sz="1600" b="1" dirty="0">
                <a:solidFill>
                  <a:srgbClr val="00529B"/>
                </a:solidFill>
              </a:rPr>
              <a:t>LINET: </a:t>
            </a:r>
            <a:r>
              <a:rPr lang="es-US" sz="1600" dirty="0">
                <a:solidFill>
                  <a:srgbClr val="00529B"/>
                </a:solidFill>
              </a:rPr>
              <a:t>Transición para Recién Elegibles con </a:t>
            </a:r>
            <a:br>
              <a:rPr lang="es-US" sz="1600" dirty="0">
                <a:solidFill>
                  <a:srgbClr val="00529B"/>
                </a:solidFill>
              </a:rPr>
            </a:br>
            <a:r>
              <a:rPr lang="es-US" sz="1600" dirty="0">
                <a:solidFill>
                  <a:srgbClr val="00529B"/>
                </a:solidFill>
              </a:rPr>
              <a:t>Ingresos Limitados </a:t>
            </a:r>
          </a:p>
        </p:txBody>
      </p:sp>
      <p:cxnSp>
        <p:nvCxnSpPr>
          <p:cNvPr id="9" name="Straight Connector 8">
            <a:extLst>
              <a:ext uri="{FF2B5EF4-FFF2-40B4-BE49-F238E27FC236}">
                <a16:creationId xmlns:a16="http://schemas.microsoft.com/office/drawing/2014/main" id="{FFE68319-674C-46C0-BED0-8E34DE4524EC}"/>
              </a:ext>
              <a:ext uri="{C183D7F6-B498-43B3-948B-1728B52AA6E4}">
                <adec:decorative xmlns:adec="http://schemas.microsoft.com/office/drawing/2017/decorative" val="1"/>
              </a:ext>
            </a:extLst>
          </p:cNvPr>
          <p:cNvCxnSpPr/>
          <p:nvPr/>
        </p:nvCxnSpPr>
        <p:spPr>
          <a:xfrm>
            <a:off x="597896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B7405B-D69B-401A-9DCA-9F4B11ADDAF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cs typeface="Calibri"/>
              </a:rPr>
              <a:t>Siglas y acrónimos (L–V)</a:t>
            </a:r>
          </a:p>
        </p:txBody>
      </p:sp>
      <p:sp>
        <p:nvSpPr>
          <p:cNvPr id="6" name="Content Placeholder 8"/>
          <p:cNvSpPr>
            <a:spLocks noGrp="1"/>
          </p:cNvSpPr>
          <p:nvPr>
            <p:ph idx="4294967295"/>
          </p:nvPr>
        </p:nvSpPr>
        <p:spPr>
          <a:xfrm>
            <a:off x="651053" y="1029652"/>
            <a:ext cx="11312347" cy="5531573"/>
          </a:xfrm>
        </p:spPr>
        <p:txBody>
          <a:bodyPr numCol="2">
            <a:noAutofit/>
          </a:bodyPr>
          <a:lstStyle/>
          <a:p>
            <a:pPr marL="0" indent="0">
              <a:lnSpc>
                <a:spcPct val="120000"/>
              </a:lnSpc>
              <a:spcBef>
                <a:spcPts val="0"/>
              </a:spcBef>
              <a:spcAft>
                <a:spcPts val="400"/>
              </a:spcAft>
              <a:buNone/>
            </a:pPr>
            <a:r>
              <a:rPr lang="es-US" sz="1600" b="1" dirty="0">
                <a:solidFill>
                  <a:srgbClr val="00529B"/>
                </a:solidFill>
              </a:rPr>
              <a:t>LIS:</a:t>
            </a:r>
            <a:r>
              <a:rPr lang="es-US" sz="1600" dirty="0">
                <a:solidFill>
                  <a:srgbClr val="00529B"/>
                </a:solidFill>
              </a:rPr>
              <a:t> Subsidio por Bajos Ingresos</a:t>
            </a:r>
          </a:p>
          <a:p>
            <a:pPr marL="0" indent="0">
              <a:lnSpc>
                <a:spcPct val="120000"/>
              </a:lnSpc>
              <a:spcBef>
                <a:spcPts val="0"/>
              </a:spcBef>
              <a:spcAft>
                <a:spcPts val="400"/>
              </a:spcAft>
              <a:buNone/>
            </a:pPr>
            <a:r>
              <a:rPr lang="es-US" sz="1600" b="1" dirty="0">
                <a:solidFill>
                  <a:srgbClr val="00529B"/>
                </a:solidFill>
              </a:rPr>
              <a:t>LPI:</a:t>
            </a:r>
            <a:r>
              <a:rPr lang="es-US" sz="1600" dirty="0">
                <a:solidFill>
                  <a:srgbClr val="00529B"/>
                </a:solidFill>
              </a:rPr>
              <a:t> Ícono de Bajo Rendimiento </a:t>
            </a:r>
          </a:p>
          <a:p>
            <a:pPr marL="0" indent="0">
              <a:lnSpc>
                <a:spcPct val="120000"/>
              </a:lnSpc>
              <a:spcBef>
                <a:spcPts val="0"/>
              </a:spcBef>
              <a:spcAft>
                <a:spcPts val="400"/>
              </a:spcAft>
              <a:buNone/>
            </a:pPr>
            <a:r>
              <a:rPr lang="es-US" sz="1600" b="1" dirty="0">
                <a:solidFill>
                  <a:srgbClr val="00529B"/>
                </a:solidFill>
              </a:rPr>
              <a:t>MA OEP: </a:t>
            </a:r>
            <a:r>
              <a:rPr lang="es-US" sz="1600" dirty="0">
                <a:solidFill>
                  <a:srgbClr val="00529B"/>
                </a:solidFill>
              </a:rPr>
              <a:t>Período de Inscripción Abierta de </a:t>
            </a:r>
            <a:br>
              <a:rPr lang="es-US" sz="1600" dirty="0">
                <a:solidFill>
                  <a:srgbClr val="00529B"/>
                </a:solidFill>
              </a:rPr>
            </a:br>
            <a:r>
              <a:rPr lang="es-US" sz="1600" dirty="0">
                <a:solidFill>
                  <a:srgbClr val="00529B"/>
                </a:solidFill>
              </a:rPr>
              <a:t>Medicare </a:t>
            </a:r>
            <a:r>
              <a:rPr lang="es-US" sz="1600" dirty="0" err="1">
                <a:solidFill>
                  <a:srgbClr val="00529B"/>
                </a:solidFill>
              </a:rPr>
              <a:t>Advantage</a:t>
            </a:r>
            <a:endParaRPr lang="es-US" sz="1600" dirty="0">
              <a:solidFill>
                <a:srgbClr val="00529B"/>
              </a:solidFill>
            </a:endParaRPr>
          </a:p>
          <a:p>
            <a:pPr marL="0" indent="0">
              <a:lnSpc>
                <a:spcPct val="120000"/>
              </a:lnSpc>
              <a:spcBef>
                <a:spcPts val="0"/>
              </a:spcBef>
              <a:spcAft>
                <a:spcPts val="400"/>
              </a:spcAft>
              <a:buNone/>
            </a:pPr>
            <a:r>
              <a:rPr lang="es-US" sz="1600" b="1" dirty="0">
                <a:solidFill>
                  <a:srgbClr val="00529B"/>
                </a:solidFill>
              </a:rPr>
              <a:t>MAC</a:t>
            </a:r>
            <a:r>
              <a:rPr lang="es-US" sz="1600" dirty="0">
                <a:solidFill>
                  <a:srgbClr val="00529B"/>
                </a:solidFill>
              </a:rPr>
              <a:t>: Contratista Administrativo de Medicare </a:t>
            </a:r>
          </a:p>
          <a:p>
            <a:pPr marL="0" indent="0">
              <a:lnSpc>
                <a:spcPct val="120000"/>
              </a:lnSpc>
              <a:spcBef>
                <a:spcPts val="0"/>
              </a:spcBef>
              <a:spcAft>
                <a:spcPts val="400"/>
              </a:spcAft>
              <a:buNone/>
            </a:pPr>
            <a:r>
              <a:rPr lang="es-US" sz="1600" b="1" dirty="0">
                <a:solidFill>
                  <a:srgbClr val="00529B"/>
                </a:solidFill>
              </a:rPr>
              <a:t>MAGI</a:t>
            </a:r>
            <a:r>
              <a:rPr lang="es-US" sz="1600" dirty="0">
                <a:solidFill>
                  <a:srgbClr val="00529B"/>
                </a:solidFill>
              </a:rPr>
              <a:t>: Ingreso Bruto Ajustado Modificado</a:t>
            </a:r>
          </a:p>
          <a:p>
            <a:pPr marL="0" indent="0">
              <a:lnSpc>
                <a:spcPct val="120000"/>
              </a:lnSpc>
              <a:spcBef>
                <a:spcPts val="0"/>
              </a:spcBef>
              <a:spcAft>
                <a:spcPts val="400"/>
              </a:spcAft>
              <a:buNone/>
            </a:pPr>
            <a:r>
              <a:rPr lang="es-US" sz="1600" b="1" dirty="0">
                <a:solidFill>
                  <a:srgbClr val="00529B"/>
                </a:solidFill>
              </a:rPr>
              <a:t>MPPP:</a:t>
            </a:r>
            <a:r>
              <a:rPr lang="es-US" sz="1600" dirty="0">
                <a:solidFill>
                  <a:srgbClr val="00529B"/>
                </a:solidFill>
              </a:rPr>
              <a:t> Plan de Pago de Medicamentos Recetados </a:t>
            </a:r>
            <a:br>
              <a:rPr lang="es-US" sz="1600" dirty="0">
                <a:solidFill>
                  <a:srgbClr val="00529B"/>
                </a:solidFill>
              </a:rPr>
            </a:br>
            <a:r>
              <a:rPr lang="es-US" sz="1600" dirty="0">
                <a:solidFill>
                  <a:srgbClr val="00529B"/>
                </a:solidFill>
              </a:rPr>
              <a:t>de Medicare</a:t>
            </a:r>
          </a:p>
          <a:p>
            <a:pPr marL="0" indent="0">
              <a:lnSpc>
                <a:spcPct val="120000"/>
              </a:lnSpc>
              <a:spcBef>
                <a:spcPts val="0"/>
              </a:spcBef>
              <a:spcAft>
                <a:spcPts val="400"/>
              </a:spcAft>
              <a:buNone/>
            </a:pPr>
            <a:r>
              <a:rPr lang="es-US" sz="1600" b="1" dirty="0">
                <a:solidFill>
                  <a:srgbClr val="00529B"/>
                </a:solidFill>
              </a:rPr>
              <a:t>MSA</a:t>
            </a:r>
            <a:r>
              <a:rPr lang="es-US" sz="1600" dirty="0">
                <a:solidFill>
                  <a:srgbClr val="00529B"/>
                </a:solidFill>
              </a:rPr>
              <a:t>: Cuenta de Ahorros Médicos</a:t>
            </a:r>
          </a:p>
          <a:p>
            <a:pPr marL="0" indent="0">
              <a:lnSpc>
                <a:spcPct val="120000"/>
              </a:lnSpc>
              <a:spcBef>
                <a:spcPts val="0"/>
              </a:spcBef>
              <a:spcAft>
                <a:spcPts val="400"/>
              </a:spcAft>
              <a:buNone/>
            </a:pPr>
            <a:r>
              <a:rPr lang="es-US" sz="1600" b="1" dirty="0">
                <a:solidFill>
                  <a:srgbClr val="00529B"/>
                </a:solidFill>
              </a:rPr>
              <a:t>MSP:</a:t>
            </a:r>
            <a:r>
              <a:rPr lang="es-US" sz="1600" dirty="0">
                <a:solidFill>
                  <a:srgbClr val="00529B"/>
                </a:solidFill>
              </a:rPr>
              <a:t> Programa de Ahorros de Medicare</a:t>
            </a:r>
          </a:p>
          <a:p>
            <a:pPr marL="0" indent="0">
              <a:lnSpc>
                <a:spcPct val="120000"/>
              </a:lnSpc>
              <a:spcBef>
                <a:spcPts val="0"/>
              </a:spcBef>
              <a:spcAft>
                <a:spcPts val="400"/>
              </a:spcAft>
              <a:buNone/>
            </a:pPr>
            <a:r>
              <a:rPr lang="es-US" sz="1600" b="1" dirty="0">
                <a:solidFill>
                  <a:srgbClr val="00529B"/>
                </a:solidFill>
              </a:rPr>
              <a:t>MTM:</a:t>
            </a:r>
            <a:r>
              <a:rPr lang="es-US" sz="1600" dirty="0">
                <a:solidFill>
                  <a:srgbClr val="00529B"/>
                </a:solidFill>
              </a:rPr>
              <a:t> Administración de Terapia de Medicamentos </a:t>
            </a:r>
          </a:p>
          <a:p>
            <a:pPr marL="0" indent="0">
              <a:lnSpc>
                <a:spcPct val="120000"/>
              </a:lnSpc>
              <a:spcBef>
                <a:spcPts val="0"/>
              </a:spcBef>
              <a:spcAft>
                <a:spcPts val="400"/>
              </a:spcAft>
              <a:buNone/>
            </a:pPr>
            <a:r>
              <a:rPr lang="es-US" sz="1600" b="1" dirty="0">
                <a:solidFill>
                  <a:srgbClr val="00529B"/>
                </a:solidFill>
              </a:rPr>
              <a:t>NET:</a:t>
            </a:r>
            <a:r>
              <a:rPr lang="es-US" sz="1600" dirty="0">
                <a:solidFill>
                  <a:srgbClr val="00529B"/>
                </a:solidFill>
              </a:rPr>
              <a:t> Transición para Recién Elegibles </a:t>
            </a:r>
          </a:p>
          <a:p>
            <a:pPr marL="0" indent="0">
              <a:lnSpc>
                <a:spcPct val="120000"/>
              </a:lnSpc>
              <a:spcBef>
                <a:spcPts val="0"/>
              </a:spcBef>
              <a:spcAft>
                <a:spcPts val="400"/>
              </a:spcAft>
              <a:buNone/>
            </a:pPr>
            <a:r>
              <a:rPr lang="es-US" sz="1600" b="1" dirty="0">
                <a:solidFill>
                  <a:srgbClr val="00529B"/>
                </a:solidFill>
              </a:rPr>
              <a:t>NIH:</a:t>
            </a:r>
            <a:r>
              <a:rPr lang="es-US" sz="1600" dirty="0">
                <a:solidFill>
                  <a:srgbClr val="00529B"/>
                </a:solidFill>
              </a:rPr>
              <a:t> Institutos Nacionales de Salud</a:t>
            </a:r>
          </a:p>
          <a:p>
            <a:pPr marL="0" indent="0">
              <a:lnSpc>
                <a:spcPct val="120000"/>
              </a:lnSpc>
              <a:spcBef>
                <a:spcPts val="0"/>
              </a:spcBef>
              <a:spcAft>
                <a:spcPts val="400"/>
              </a:spcAft>
              <a:buNone/>
            </a:pPr>
            <a:r>
              <a:rPr lang="es-US" sz="1600" b="1" dirty="0">
                <a:solidFill>
                  <a:srgbClr val="00529B"/>
                </a:solidFill>
              </a:rPr>
              <a:t>NTP:</a:t>
            </a:r>
            <a:r>
              <a:rPr lang="es-US" sz="1600" dirty="0">
                <a:solidFill>
                  <a:srgbClr val="00529B"/>
                </a:solidFill>
              </a:rPr>
              <a:t> Programa Nacional de Capacitación </a:t>
            </a:r>
          </a:p>
          <a:p>
            <a:pPr marL="0" indent="0">
              <a:lnSpc>
                <a:spcPct val="120000"/>
              </a:lnSpc>
              <a:spcBef>
                <a:spcPts val="0"/>
              </a:spcBef>
              <a:spcAft>
                <a:spcPts val="400"/>
              </a:spcAft>
              <a:buNone/>
            </a:pPr>
            <a:r>
              <a:rPr lang="es-US" sz="1600" b="1" dirty="0">
                <a:solidFill>
                  <a:srgbClr val="00529B"/>
                </a:solidFill>
              </a:rPr>
              <a:t>OEP</a:t>
            </a:r>
            <a:r>
              <a:rPr lang="es-US" sz="1600" dirty="0">
                <a:solidFill>
                  <a:srgbClr val="00529B"/>
                </a:solidFill>
              </a:rPr>
              <a:t>: Período de Inscripción Abierta</a:t>
            </a:r>
          </a:p>
          <a:p>
            <a:pPr marL="0" indent="0">
              <a:lnSpc>
                <a:spcPct val="120000"/>
              </a:lnSpc>
              <a:spcBef>
                <a:spcPts val="0"/>
              </a:spcBef>
              <a:spcAft>
                <a:spcPts val="400"/>
              </a:spcAft>
              <a:buNone/>
            </a:pPr>
            <a:r>
              <a:rPr lang="es-US" sz="1600" b="1" dirty="0">
                <a:solidFill>
                  <a:srgbClr val="00529B"/>
                </a:solidFill>
              </a:rPr>
              <a:t>PFFS: </a:t>
            </a:r>
            <a:r>
              <a:rPr lang="es-US" sz="1600" dirty="0">
                <a:solidFill>
                  <a:srgbClr val="00529B"/>
                </a:solidFill>
              </a:rPr>
              <a:t>Plan Privado de Pago por Servicio</a:t>
            </a:r>
          </a:p>
          <a:p>
            <a:pPr marL="0" lvl="0" indent="0">
              <a:lnSpc>
                <a:spcPct val="120000"/>
              </a:lnSpc>
              <a:spcBef>
                <a:spcPts val="0"/>
              </a:spcBef>
              <a:spcAft>
                <a:spcPts val="400"/>
              </a:spcAft>
              <a:buClrTx/>
              <a:buNone/>
            </a:pPr>
            <a:r>
              <a:rPr lang="es-US" sz="1600" b="1" dirty="0">
                <a:solidFill>
                  <a:srgbClr val="00529B"/>
                </a:solidFill>
              </a:rPr>
              <a:t>RRB</a:t>
            </a:r>
            <a:r>
              <a:rPr lang="es-US" sz="1600" dirty="0">
                <a:solidFill>
                  <a:srgbClr val="00529B"/>
                </a:solidFill>
              </a:rPr>
              <a:t>: Junta de Retiro Ferroviario </a:t>
            </a:r>
          </a:p>
          <a:p>
            <a:pPr marL="0" lvl="0" indent="0">
              <a:lnSpc>
                <a:spcPct val="120000"/>
              </a:lnSpc>
              <a:spcBef>
                <a:spcPts val="0"/>
              </a:spcBef>
              <a:spcAft>
                <a:spcPts val="400"/>
              </a:spcAft>
              <a:buClrTx/>
              <a:buNone/>
            </a:pPr>
            <a:r>
              <a:rPr lang="es-US" sz="1600" b="1" dirty="0">
                <a:solidFill>
                  <a:srgbClr val="00529B"/>
                </a:solidFill>
              </a:rPr>
              <a:t>SCE:</a:t>
            </a:r>
            <a:r>
              <a:rPr lang="es-US" sz="1600" dirty="0">
                <a:solidFill>
                  <a:srgbClr val="00529B"/>
                </a:solidFill>
              </a:rPr>
              <a:t> Evento que afecta el subsidio </a:t>
            </a:r>
          </a:p>
          <a:p>
            <a:pPr marL="0" lvl="0" indent="0">
              <a:lnSpc>
                <a:spcPct val="120000"/>
              </a:lnSpc>
              <a:spcBef>
                <a:spcPts val="0"/>
              </a:spcBef>
              <a:spcAft>
                <a:spcPts val="400"/>
              </a:spcAft>
              <a:buClrTx/>
              <a:buNone/>
            </a:pPr>
            <a:r>
              <a:rPr lang="es-US" sz="1600" b="1" dirty="0">
                <a:solidFill>
                  <a:srgbClr val="00529B"/>
                </a:solidFill>
              </a:rPr>
              <a:t>Parte B-ID: </a:t>
            </a:r>
            <a:r>
              <a:rPr lang="es-US" sz="1600" dirty="0">
                <a:solidFill>
                  <a:srgbClr val="00529B"/>
                </a:solidFill>
              </a:rPr>
              <a:t>Beneficio de medicamentos inmunosupresores</a:t>
            </a:r>
          </a:p>
          <a:p>
            <a:pPr marL="0" lvl="0" indent="0">
              <a:lnSpc>
                <a:spcPct val="120000"/>
              </a:lnSpc>
              <a:spcBef>
                <a:spcPts val="0"/>
              </a:spcBef>
              <a:spcAft>
                <a:spcPts val="400"/>
              </a:spcAft>
              <a:buClrTx/>
              <a:buNone/>
            </a:pPr>
            <a:r>
              <a:rPr lang="es-US" sz="1600" b="1" dirty="0">
                <a:solidFill>
                  <a:srgbClr val="00529B"/>
                </a:solidFill>
              </a:rPr>
              <a:t>POS:</a:t>
            </a:r>
            <a:r>
              <a:rPr lang="es-US" sz="1600" dirty="0">
                <a:solidFill>
                  <a:srgbClr val="00529B"/>
                </a:solidFill>
              </a:rPr>
              <a:t> Punto de Venta </a:t>
            </a:r>
          </a:p>
          <a:p>
            <a:pPr marL="0" lvl="0" indent="0">
              <a:lnSpc>
                <a:spcPct val="120000"/>
              </a:lnSpc>
              <a:spcBef>
                <a:spcPts val="0"/>
              </a:spcBef>
              <a:spcAft>
                <a:spcPts val="400"/>
              </a:spcAft>
              <a:buClrTx/>
              <a:buNone/>
            </a:pPr>
            <a:r>
              <a:rPr lang="es-US" sz="1600" b="1" dirty="0">
                <a:solidFill>
                  <a:srgbClr val="00529B"/>
                </a:solidFill>
              </a:rPr>
              <a:t>RHC: </a:t>
            </a:r>
            <a:r>
              <a:rPr lang="es-US" sz="1600" dirty="0">
                <a:solidFill>
                  <a:srgbClr val="00529B"/>
                </a:solidFill>
              </a:rPr>
              <a:t>Clínicas de Salud Rural</a:t>
            </a:r>
          </a:p>
          <a:p>
            <a:pPr marL="0" lvl="0" indent="0">
              <a:lnSpc>
                <a:spcPct val="120000"/>
              </a:lnSpc>
              <a:spcBef>
                <a:spcPts val="0"/>
              </a:spcBef>
              <a:spcAft>
                <a:spcPts val="400"/>
              </a:spcAft>
              <a:buClrTx/>
              <a:buNone/>
            </a:pPr>
            <a:r>
              <a:rPr lang="es-US" sz="1600" b="1" dirty="0">
                <a:solidFill>
                  <a:srgbClr val="00529B"/>
                </a:solidFill>
              </a:rPr>
              <a:t>SEP:</a:t>
            </a:r>
            <a:r>
              <a:rPr lang="es-US" sz="1600" dirty="0">
                <a:solidFill>
                  <a:srgbClr val="00529B"/>
                </a:solidFill>
              </a:rPr>
              <a:t> Período de Inscripción Especial </a:t>
            </a:r>
          </a:p>
          <a:p>
            <a:pPr marL="0" lvl="0" indent="0">
              <a:lnSpc>
                <a:spcPct val="120000"/>
              </a:lnSpc>
              <a:spcBef>
                <a:spcPts val="0"/>
              </a:spcBef>
              <a:spcAft>
                <a:spcPts val="400"/>
              </a:spcAft>
              <a:buClrTx/>
              <a:buNone/>
            </a:pPr>
            <a:r>
              <a:rPr lang="es-US" sz="1600" b="1" dirty="0">
                <a:solidFill>
                  <a:srgbClr val="00529B"/>
                </a:solidFill>
              </a:rPr>
              <a:t>SHIP: </a:t>
            </a:r>
            <a:r>
              <a:rPr lang="es-US" sz="1600" dirty="0">
                <a:solidFill>
                  <a:srgbClr val="00529B"/>
                </a:solidFill>
              </a:rPr>
              <a:t>Programa Estatal de Asistencia sobre Seguros </a:t>
            </a:r>
            <a:br>
              <a:rPr lang="es-US" sz="1600" dirty="0">
                <a:solidFill>
                  <a:srgbClr val="00529B"/>
                </a:solidFill>
              </a:rPr>
            </a:br>
            <a:r>
              <a:rPr lang="es-US" sz="1600" dirty="0">
                <a:solidFill>
                  <a:srgbClr val="00529B"/>
                </a:solidFill>
              </a:rPr>
              <a:t>de Salud</a:t>
            </a:r>
          </a:p>
          <a:p>
            <a:pPr marL="0" lvl="0" indent="0">
              <a:lnSpc>
                <a:spcPct val="120000"/>
              </a:lnSpc>
              <a:spcBef>
                <a:spcPts val="0"/>
              </a:spcBef>
              <a:spcAft>
                <a:spcPts val="400"/>
              </a:spcAft>
              <a:buClrTx/>
              <a:buNone/>
            </a:pPr>
            <a:r>
              <a:rPr lang="es-US" sz="1600" b="1" dirty="0">
                <a:solidFill>
                  <a:srgbClr val="00529B"/>
                </a:solidFill>
              </a:rPr>
              <a:t>SNF:</a:t>
            </a:r>
            <a:r>
              <a:rPr lang="es-US" sz="1600" dirty="0">
                <a:solidFill>
                  <a:srgbClr val="00529B"/>
                </a:solidFill>
              </a:rPr>
              <a:t> Centro de Enfermería Especializada</a:t>
            </a:r>
          </a:p>
          <a:p>
            <a:pPr marL="0" lvl="0" indent="0">
              <a:lnSpc>
                <a:spcPct val="120000"/>
              </a:lnSpc>
              <a:spcBef>
                <a:spcPts val="0"/>
              </a:spcBef>
              <a:spcAft>
                <a:spcPts val="400"/>
              </a:spcAft>
              <a:buClrTx/>
              <a:buNone/>
            </a:pPr>
            <a:r>
              <a:rPr lang="es-US" sz="1600" b="1" dirty="0">
                <a:solidFill>
                  <a:srgbClr val="00529B"/>
                </a:solidFill>
              </a:rPr>
              <a:t>SNP: </a:t>
            </a:r>
            <a:r>
              <a:rPr lang="es-US" sz="1600" dirty="0">
                <a:solidFill>
                  <a:srgbClr val="00529B"/>
                </a:solidFill>
              </a:rPr>
              <a:t>Plan para Necesidades Especiales</a:t>
            </a:r>
          </a:p>
          <a:p>
            <a:pPr marL="0" lvl="0" indent="0">
              <a:lnSpc>
                <a:spcPct val="120000"/>
              </a:lnSpc>
              <a:spcBef>
                <a:spcPts val="0"/>
              </a:spcBef>
              <a:spcAft>
                <a:spcPts val="400"/>
              </a:spcAft>
              <a:buClrTx/>
              <a:buNone/>
            </a:pPr>
            <a:r>
              <a:rPr lang="es-US" sz="1600" b="1" dirty="0">
                <a:solidFill>
                  <a:srgbClr val="00529B"/>
                </a:solidFill>
              </a:rPr>
              <a:t>SPAP:</a:t>
            </a:r>
            <a:r>
              <a:rPr lang="es-US" sz="1600" dirty="0">
                <a:solidFill>
                  <a:srgbClr val="00529B"/>
                </a:solidFill>
              </a:rPr>
              <a:t> Programa Estatal de Ayuda para Farmacias </a:t>
            </a:r>
          </a:p>
          <a:p>
            <a:pPr marL="0" lvl="0" indent="0">
              <a:lnSpc>
                <a:spcPct val="120000"/>
              </a:lnSpc>
              <a:spcBef>
                <a:spcPts val="0"/>
              </a:spcBef>
              <a:spcAft>
                <a:spcPts val="400"/>
              </a:spcAft>
              <a:buClrTx/>
              <a:buNone/>
            </a:pPr>
            <a:r>
              <a:rPr lang="es-US" sz="1600" b="1" dirty="0">
                <a:solidFill>
                  <a:srgbClr val="00529B"/>
                </a:solidFill>
              </a:rPr>
              <a:t>SSI:</a:t>
            </a:r>
            <a:r>
              <a:rPr lang="es-US" sz="1600" dirty="0">
                <a:solidFill>
                  <a:srgbClr val="00529B"/>
                </a:solidFill>
              </a:rPr>
              <a:t> Seguridad de Ingreso Suplementario </a:t>
            </a:r>
          </a:p>
          <a:p>
            <a:pPr marL="0" lvl="0" indent="0">
              <a:lnSpc>
                <a:spcPct val="120000"/>
              </a:lnSpc>
              <a:spcBef>
                <a:spcPts val="0"/>
              </a:spcBef>
              <a:spcAft>
                <a:spcPts val="400"/>
              </a:spcAft>
              <a:buClrTx/>
              <a:buNone/>
            </a:pPr>
            <a:r>
              <a:rPr lang="es-US" sz="1600" b="1" dirty="0" err="1">
                <a:solidFill>
                  <a:srgbClr val="00529B"/>
                </a:solidFill>
              </a:rPr>
              <a:t>TrOOP</a:t>
            </a:r>
            <a:r>
              <a:rPr lang="es-US" sz="1600" b="1" dirty="0">
                <a:solidFill>
                  <a:srgbClr val="00529B"/>
                </a:solidFill>
              </a:rPr>
              <a:t>:</a:t>
            </a:r>
            <a:r>
              <a:rPr lang="es-US" sz="1600" dirty="0">
                <a:solidFill>
                  <a:srgbClr val="00529B"/>
                </a:solidFill>
              </a:rPr>
              <a:t> Costos reales de su bolsillo </a:t>
            </a:r>
          </a:p>
          <a:p>
            <a:pPr marL="0" lvl="0" indent="0">
              <a:lnSpc>
                <a:spcPct val="120000"/>
              </a:lnSpc>
              <a:spcBef>
                <a:spcPts val="0"/>
              </a:spcBef>
              <a:spcAft>
                <a:spcPts val="400"/>
              </a:spcAft>
              <a:buClrTx/>
              <a:buNone/>
            </a:pPr>
            <a:r>
              <a:rPr lang="es-US" sz="1600" b="1" dirty="0">
                <a:solidFill>
                  <a:srgbClr val="00529B"/>
                </a:solidFill>
              </a:rPr>
              <a:t>TTY:</a:t>
            </a:r>
            <a:r>
              <a:rPr lang="es-US" sz="1600" dirty="0">
                <a:solidFill>
                  <a:srgbClr val="00529B"/>
                </a:solidFill>
              </a:rPr>
              <a:t> Teletipo </a:t>
            </a:r>
          </a:p>
          <a:p>
            <a:pPr marL="0" lvl="0" indent="0">
              <a:lnSpc>
                <a:spcPct val="120000"/>
              </a:lnSpc>
              <a:spcBef>
                <a:spcPts val="0"/>
              </a:spcBef>
              <a:spcAft>
                <a:spcPts val="400"/>
              </a:spcAft>
              <a:buClrTx/>
              <a:buNone/>
            </a:pPr>
            <a:r>
              <a:rPr lang="es-US" sz="1600" b="1" dirty="0">
                <a:solidFill>
                  <a:srgbClr val="00529B"/>
                </a:solidFill>
              </a:rPr>
              <a:t>YPP</a:t>
            </a:r>
            <a:r>
              <a:rPr lang="es-US" sz="1600" dirty="0">
                <a:solidFill>
                  <a:srgbClr val="00529B"/>
                </a:solidFill>
              </a:rPr>
              <a:t>: Prima de su Plan</a:t>
            </a:r>
          </a:p>
          <a:p>
            <a:pPr marL="0" lvl="0" indent="0">
              <a:lnSpc>
                <a:spcPct val="120000"/>
              </a:lnSpc>
              <a:spcBef>
                <a:spcPts val="0"/>
              </a:spcBef>
              <a:spcAft>
                <a:spcPts val="400"/>
              </a:spcAft>
              <a:buClrTx/>
              <a:buNone/>
            </a:pPr>
            <a:r>
              <a:rPr lang="es-US" sz="1600" b="1" dirty="0">
                <a:solidFill>
                  <a:srgbClr val="00529B"/>
                </a:solidFill>
              </a:rPr>
              <a:t>VA:</a:t>
            </a:r>
            <a:r>
              <a:rPr lang="es-US" sz="1600" dirty="0">
                <a:solidFill>
                  <a:srgbClr val="00529B"/>
                </a:solidFill>
              </a:rPr>
              <a:t> Departamento de Asuntos de Veteranos de los EE. UU.</a:t>
            </a:r>
          </a:p>
        </p:txBody>
      </p:sp>
      <p:cxnSp>
        <p:nvCxnSpPr>
          <p:cNvPr id="8" name="Straight Connector 7">
            <a:extLst>
              <a:ext uri="{FF2B5EF4-FFF2-40B4-BE49-F238E27FC236}">
                <a16:creationId xmlns:a16="http://schemas.microsoft.com/office/drawing/2014/main" id="{78BD3D57-5632-41CF-A6B4-F202D741BF45}"/>
              </a:ext>
              <a:ext uri="{C183D7F6-B498-43B3-948B-1728B52AA6E4}">
                <adec:decorative xmlns:adec="http://schemas.microsoft.com/office/drawing/2017/decorative" val="1"/>
              </a:ext>
            </a:extLst>
          </p:cNvPr>
          <p:cNvCxnSpPr>
            <a:cxnSpLocks/>
          </p:cNvCxnSpPr>
          <p:nvPr/>
        </p:nvCxnSpPr>
        <p:spPr>
          <a:xfrm>
            <a:off x="5980176" y="1029652"/>
            <a:ext cx="0" cy="538577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F73744-54D9-498E-8A96-F2AD0A97483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111</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2675133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s-US" sz="3000"/>
              <a:t>Manténgase conectado</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200" dirty="0">
                <a:solidFill>
                  <a:srgbClr val="00529B"/>
                </a:solidFill>
                <a:latin typeface="Arial" panose="020B0604020202020204" pitchFamily="34" charset="0"/>
                <a:cs typeface="Arial" panose="020B0604020202020204" pitchFamily="34" charset="0"/>
              </a:rPr>
              <a:t>Para ver los materiales de capacitación disponibles, o para suscribirse a nuestra lista de correo electrónico, visite:</a:t>
            </a:r>
          </a:p>
          <a:p>
            <a:pPr marL="0" indent="0" algn="ctr">
              <a:buFont typeface="Arial" panose="020B0604020202020204" pitchFamily="34" charset="0"/>
              <a:buNone/>
            </a:pPr>
            <a:r>
              <a:rPr lang="es-US" sz="22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s-US" sz="22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508105"/>
          </a:xfrm>
          <a:prstGeom prst="rect">
            <a:avLst/>
          </a:prstGeom>
          <a:noFill/>
        </p:spPr>
        <p:txBody>
          <a:bodyPr wrap="square" rtlCol="0">
            <a:spAutoFit/>
          </a:bodyPr>
          <a:lstStyle/>
          <a:p>
            <a:pPr lvl="0" algn="ctr"/>
            <a:r>
              <a:rPr lang="es-US" sz="2200" dirty="0">
                <a:solidFill>
                  <a:srgbClr val="00529B"/>
                </a:solidFill>
                <a:latin typeface="Arial" panose="020B0604020202020204" pitchFamily="34" charset="0"/>
                <a:cs typeface="Arial" panose="020B0604020202020204" pitchFamily="34" charset="0"/>
              </a:rPr>
              <a:t>Comuníquese con nosotros en </a:t>
            </a:r>
            <a:r>
              <a:rPr lang="es-US" sz="22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s-US" sz="22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lstStyle/>
          <a:p>
            <a:r>
              <a:rPr lang="es-US" dirty="0"/>
              <a:t>Reembolsos y </a:t>
            </a:r>
            <a:r>
              <a:rPr lang="es-US" dirty="0" err="1"/>
              <a:t>coseguros</a:t>
            </a:r>
            <a:r>
              <a:rPr lang="es-US" dirty="0"/>
              <a:t> de los medicamentos </a:t>
            </a:r>
            <a:br>
              <a:rPr lang="es-US" dirty="0"/>
            </a:br>
            <a:r>
              <a:rPr lang="es-US" dirty="0"/>
              <a:t>de la Parte B de Medicare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a:xfrm>
            <a:off x="838200" y="1114313"/>
            <a:ext cx="10644188" cy="4753889"/>
          </a:xfrm>
        </p:spPr>
        <p:txBody>
          <a:bodyPr>
            <a:noAutofit/>
          </a:bodyPr>
          <a:lstStyle/>
          <a:p>
            <a:pPr marL="0" indent="0" defTabSz="685800">
              <a:spcAft>
                <a:spcPts val="600"/>
              </a:spcAft>
              <a:buNone/>
            </a:pPr>
            <a:r>
              <a:rPr lang="es-US" sz="2800" b="1" dirty="0"/>
              <a:t>La Ley de Reducción de la Inflación (IRA) introdujo cambios en los precios y </a:t>
            </a:r>
            <a:r>
              <a:rPr lang="es-US" sz="2800" b="1" dirty="0" err="1"/>
              <a:t>coseguros</a:t>
            </a:r>
            <a:r>
              <a:rPr lang="es-US" sz="2800" b="1" dirty="0"/>
              <a:t> de los medicamentos cubiertos por la Parte B de Medicare </a:t>
            </a:r>
          </a:p>
          <a:p>
            <a:pPr marL="548640">
              <a:spcAft>
                <a:spcPts val="600"/>
              </a:spcAft>
            </a:pPr>
            <a:r>
              <a:rPr lang="es-US" sz="2400" dirty="0"/>
              <a:t>1 de enero de 2023: Las compañías farmacéuticas pagarán reembolsos a Medicare si los precios de ciertos medicamentos de la Parte B aumentan más rápido que la tasa de inflación</a:t>
            </a:r>
          </a:p>
          <a:p>
            <a:pPr marL="548640">
              <a:spcAft>
                <a:spcPts val="600"/>
              </a:spcAft>
            </a:pPr>
            <a:r>
              <a:rPr lang="es-US" sz="2400" dirty="0"/>
              <a:t>1 de abril de 2023: Los beneficiarios de Medicare podrán pagar un </a:t>
            </a:r>
            <a:r>
              <a:rPr lang="es-US" sz="2400" dirty="0" err="1"/>
              <a:t>coseguro</a:t>
            </a:r>
            <a:r>
              <a:rPr lang="es-US" sz="2400" dirty="0"/>
              <a:t> más bajo por algunos medicamentos de la Parte B si el precio del medicamento aumentó más rápido que la tasa de inflación en un trimestre de referencia </a:t>
            </a:r>
          </a:p>
          <a:p>
            <a:pPr marL="548640">
              <a:spcAft>
                <a:spcPts val="600"/>
              </a:spcAft>
            </a:pPr>
            <a:r>
              <a:rPr lang="es-US" sz="2400" dirty="0"/>
              <a:t>Los CMS empezarán a facturar a las compañías farmacéuticas los reembolsos adeudados en 2025</a:t>
            </a:r>
          </a:p>
          <a:p>
            <a:endParaRPr lang="en-US" dirty="0"/>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r>
              <a:rPr lang="es-US"/>
              <a:t>Cobertura de medicamentos de Medicare</a:t>
            </a:r>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5787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s-US" sz="3000"/>
              <a:t>Insulina pagada por Medicare Parte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fontScale="92500" lnSpcReduction="10000"/>
          </a:bodyPr>
          <a:lstStyle/>
          <a:p>
            <a:pPr marL="0" indent="0" defTabSz="685800">
              <a:lnSpc>
                <a:spcPct val="110000"/>
              </a:lnSpc>
              <a:spcBef>
                <a:spcPts val="0"/>
              </a:spcBef>
              <a:buNone/>
            </a:pPr>
            <a:r>
              <a:rPr lang="es-US" sz="2800" b="1" dirty="0">
                <a:solidFill>
                  <a:srgbClr val="00529B"/>
                </a:solidFill>
              </a:rPr>
              <a:t>Si utiliza una bomba de insulina cubierta por el beneficios de DME de la Parte B, o si recibe la insulina cubierta por medio de un Plan Medicare </a:t>
            </a:r>
            <a:r>
              <a:rPr lang="es-US" sz="2800" b="1" dirty="0" err="1">
                <a:solidFill>
                  <a:srgbClr val="00529B"/>
                </a:solidFill>
              </a:rPr>
              <a:t>Advantage</a:t>
            </a:r>
            <a:r>
              <a:rPr lang="es-US" sz="2800" b="1" dirty="0">
                <a:solidFill>
                  <a:srgbClr val="00529B"/>
                </a:solidFill>
              </a:rPr>
              <a:t>, el costo de un mes de suministro de cada insulina cubierta no puede ser superior a $35. </a:t>
            </a:r>
          </a:p>
          <a:p>
            <a:pPr marL="548640" indent="-274320">
              <a:lnSpc>
                <a:spcPct val="110000"/>
              </a:lnSpc>
            </a:pPr>
            <a:r>
              <a:rPr lang="es-US" dirty="0">
                <a:solidFill>
                  <a:srgbClr val="00529B"/>
                </a:solidFill>
              </a:rPr>
              <a:t>No aplicará el deducible de la Parte B.</a:t>
            </a:r>
          </a:p>
          <a:p>
            <a:pPr marL="548640" indent="-274320">
              <a:lnSpc>
                <a:spcPct val="110000"/>
              </a:lnSpc>
            </a:pPr>
            <a:r>
              <a:rPr lang="es-US" dirty="0">
                <a:solidFill>
                  <a:srgbClr val="00529B"/>
                </a:solidFill>
              </a:rPr>
              <a:t>Si recibe un suministro para 3 meses de insulina, generalmente no pagará más de $105.</a:t>
            </a:r>
          </a:p>
          <a:p>
            <a:pPr marL="0" indent="0">
              <a:lnSpc>
                <a:spcPct val="110000"/>
              </a:lnSpc>
              <a:buNone/>
            </a:pPr>
            <a:endParaRPr lang="en-US" sz="2400" dirty="0">
              <a:solidFill>
                <a:srgbClr val="00529B"/>
              </a:solidFill>
            </a:endParaRPr>
          </a:p>
          <a:p>
            <a:pPr marL="0" indent="0">
              <a:lnSpc>
                <a:spcPct val="110000"/>
              </a:lnSpc>
              <a:buNone/>
            </a:pPr>
            <a:r>
              <a:rPr lang="es-US" sz="2200" b="1" dirty="0">
                <a:solidFill>
                  <a:srgbClr val="00529B"/>
                </a:solidFill>
              </a:rPr>
              <a:t>NOTA</a:t>
            </a:r>
            <a:r>
              <a:rPr lang="es-US" sz="2200" dirty="0"/>
              <a:t>: </a:t>
            </a:r>
            <a:r>
              <a:rPr lang="es-US" sz="2200" dirty="0">
                <a:solidFill>
                  <a:srgbClr val="00529B"/>
                </a:solidFill>
              </a:rPr>
              <a:t>La Parte D de Medicare cubre la insulina utilizada en una bomba </a:t>
            </a:r>
            <a:r>
              <a:rPr lang="es-US" sz="2200" b="1" dirty="0">
                <a:solidFill>
                  <a:srgbClr val="00529B"/>
                </a:solidFill>
              </a:rPr>
              <a:t>desechable</a:t>
            </a:r>
            <a:r>
              <a:rPr lang="es-US" sz="2200" dirty="0">
                <a:solidFill>
                  <a:srgbClr val="00529B"/>
                </a:solidFill>
              </a:rPr>
              <a:t>.</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40079" y="557022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s-US"/>
              <a:t>Cobertura de medicamentos de Medicare</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2"/>
            <a:ext cx="12192000" cy="967694"/>
          </a:xfrm>
        </p:spPr>
        <p:txBody>
          <a:bodyPr anchor="ctr">
            <a:noAutofit/>
          </a:bodyPr>
          <a:lstStyle/>
          <a:p>
            <a:r>
              <a:rPr lang="es-US" sz="2800"/>
              <a:t>Medicamentos autoadministrados en</a:t>
            </a:r>
            <a:br>
              <a:rPr lang="es-US" sz="2800"/>
            </a:br>
            <a:r>
              <a:rPr lang="es-US" sz="2800"/>
              <a:t>entornos ambulatorios de hospital</a:t>
            </a:r>
          </a:p>
        </p:txBody>
      </p:sp>
      <p:grpSp>
        <p:nvGrpSpPr>
          <p:cNvPr id="6" name="Group 5" descr="Icono del Seguro Médico Parte B">
            <a:extLst>
              <a:ext uri="{FF2B5EF4-FFF2-40B4-BE49-F238E27FC236}">
                <a16:creationId xmlns:a16="http://schemas.microsoft.com/office/drawing/2014/main" id="{87D50ECD-C554-44E3-A34B-F8840382AC73}"/>
              </a:ext>
            </a:extLst>
          </p:cNvPr>
          <p:cNvGrpSpPr>
            <a:grpSpLocks noChangeAspect="1"/>
          </p:cNvGrpSpPr>
          <p:nvPr/>
        </p:nvGrpSpPr>
        <p:grpSpPr>
          <a:xfrm>
            <a:off x="373026" y="1345363"/>
            <a:ext cx="2560311" cy="1734664"/>
            <a:chOff x="143101" y="2200207"/>
            <a:chExt cx="1989196" cy="1347721"/>
          </a:xfrm>
        </p:grpSpPr>
        <p:pic>
          <p:nvPicPr>
            <p:cNvPr id="7" name="Picture 6" descr="Part B Icon">
              <a:extLst>
                <a:ext uri="{FF2B5EF4-FFF2-40B4-BE49-F238E27FC236}">
                  <a16:creationId xmlns:a16="http://schemas.microsoft.com/office/drawing/2014/main" id="{713669BE-1C50-4443-8F17-E34BFE95DE4D}"/>
                </a:ext>
              </a:extLst>
            </p:cNvPr>
            <p:cNvPicPr>
              <a:picLocks noChangeAspect="1"/>
            </p:cNvPicPr>
            <p:nvPr/>
          </p:nvPicPr>
          <p:blipFill>
            <a:blip r:embed="rId4"/>
            <a:srcRect/>
            <a:stretch/>
          </p:blipFill>
          <p:spPr>
            <a:xfrm>
              <a:off x="590853" y="2200207"/>
              <a:ext cx="806027" cy="726110"/>
            </a:xfrm>
            <a:prstGeom prst="rect">
              <a:avLst/>
            </a:prstGeom>
          </p:spPr>
        </p:pic>
        <p:sp>
          <p:nvSpPr>
            <p:cNvPr id="8" name="TextBox 7">
              <a:extLst>
                <a:ext uri="{FF2B5EF4-FFF2-40B4-BE49-F238E27FC236}">
                  <a16:creationId xmlns:a16="http://schemas.microsoft.com/office/drawing/2014/main" id="{97D71CF4-F0FA-4803-8546-274BA4075E73}"/>
                </a:ext>
              </a:extLst>
            </p:cNvPr>
            <p:cNvSpPr txBox="1"/>
            <p:nvPr/>
          </p:nvSpPr>
          <p:spPr>
            <a:xfrm>
              <a:off x="143101" y="2994367"/>
              <a:ext cx="1989196" cy="5535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29B"/>
                  </a:solidFill>
                  <a:effectLst/>
                  <a:uLnTx/>
                  <a:uFillTx/>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Seguro médico</a:t>
              </a:r>
            </a:p>
          </p:txBody>
        </p:sp>
      </p:grpSp>
      <p:sp>
        <p:nvSpPr>
          <p:cNvPr id="17" name="Freeform: Shape 16">
            <a:extLst>
              <a:ext uri="{FF2B5EF4-FFF2-40B4-BE49-F238E27FC236}">
                <a16:creationId xmlns:a16="http://schemas.microsoft.com/office/drawing/2014/main" id="{FBC45385-9BC7-441A-B08F-0D3D30C4BA5A}"/>
              </a:ext>
              <a:ext uri="{C183D7F6-B498-43B3-948B-1728B52AA6E4}">
                <adec:decorative xmlns:adec="http://schemas.microsoft.com/office/drawing/2017/decorative" val="1"/>
              </a:ext>
            </a:extLst>
          </p:cNvPr>
          <p:cNvSpPr>
            <a:spLocks noChangeAspect="1"/>
          </p:cNvSpPr>
          <p:nvPr/>
        </p:nvSpPr>
        <p:spPr>
          <a:xfrm>
            <a:off x="2659017" y="1386785"/>
            <a:ext cx="548640" cy="5486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type="body" sz="quarter" idx="13"/>
          </p:nvPr>
        </p:nvSpPr>
        <p:spPr>
          <a:xfrm>
            <a:off x="3207657" y="1382490"/>
            <a:ext cx="8274730" cy="4688701"/>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sz="2400" dirty="0">
                <a:solidFill>
                  <a:srgbClr val="00529B"/>
                </a:solidFill>
                <a:latin typeface="Arial"/>
                <a:cs typeface="Arial"/>
              </a:rPr>
              <a:t>La Parte B </a:t>
            </a:r>
            <a:r>
              <a:rPr lang="es-US" sz="2400" b="1" dirty="0">
                <a:solidFill>
                  <a:srgbClr val="00529B"/>
                </a:solidFill>
                <a:latin typeface="Arial"/>
                <a:cs typeface="Arial"/>
              </a:rPr>
              <a:t>no cubre</a:t>
            </a:r>
            <a:r>
              <a:rPr lang="es-US" sz="2400" dirty="0">
                <a:solidFill>
                  <a:srgbClr val="00529B"/>
                </a:solidFill>
                <a:latin typeface="Arial"/>
                <a:cs typeface="Arial"/>
              </a:rPr>
              <a:t> medicamentos autoadministrados en un entorno ambulatorio de hospital</a:t>
            </a:r>
          </a:p>
          <a:p>
            <a:pPr marL="0" lvl="0" indent="0" defTabSz="685800">
              <a:lnSpc>
                <a:spcPct val="100000"/>
              </a:lnSpc>
              <a:spcBef>
                <a:spcPts val="8400"/>
              </a:spcBef>
              <a:spcAft>
                <a:spcPts val="600"/>
              </a:spcAft>
              <a:buClrTx/>
              <a:buNone/>
            </a:pPr>
            <a:r>
              <a:rPr lang="es-US" sz="2400" dirty="0">
                <a:solidFill>
                  <a:srgbClr val="00529B"/>
                </a:solidFill>
                <a:latin typeface="Arial"/>
                <a:cs typeface="Arial"/>
              </a:rPr>
              <a:t>Si está inscrito, la cobertura de medicamentos de Medicare (Parte D) </a:t>
            </a:r>
            <a:r>
              <a:rPr lang="es-US" sz="2400" b="1" dirty="0">
                <a:solidFill>
                  <a:srgbClr val="00529B"/>
                </a:solidFill>
                <a:latin typeface="Arial"/>
                <a:cs typeface="Arial"/>
              </a:rPr>
              <a:t>puede cubrir</a:t>
            </a:r>
            <a:r>
              <a:rPr lang="es-US" sz="2400" dirty="0">
                <a:solidFill>
                  <a:srgbClr val="00529B"/>
                </a:solidFill>
                <a:latin typeface="Arial"/>
                <a:cs typeface="Arial"/>
              </a:rPr>
              <a:t> los medicamentos autoadministrados: </a:t>
            </a:r>
          </a:p>
          <a:p>
            <a:pPr marL="548640" lvl="1" indent="-274320" defTabSz="685800">
              <a:lnSpc>
                <a:spcPct val="100000"/>
              </a:lnSpc>
              <a:spcBef>
                <a:spcPts val="0"/>
              </a:spcBef>
              <a:spcAft>
                <a:spcPts val="600"/>
              </a:spcAft>
              <a:buFont typeface="Wingdings" panose="020B0604020202020204" pitchFamily="34" charset="0"/>
              <a:buChar char="§"/>
            </a:pPr>
            <a:r>
              <a:rPr lang="es-US" sz="2000" dirty="0">
                <a:solidFill>
                  <a:srgbClr val="00529B"/>
                </a:solidFill>
                <a:latin typeface="Arial"/>
                <a:cs typeface="Arial"/>
              </a:rPr>
              <a:t>Si no está ingresado en un hospital</a:t>
            </a:r>
          </a:p>
          <a:p>
            <a:pPr marL="548640" lvl="1" indent="-274320" defTabSz="685800">
              <a:lnSpc>
                <a:spcPct val="100000"/>
              </a:lnSpc>
              <a:spcBef>
                <a:spcPts val="0"/>
              </a:spcBef>
              <a:spcAft>
                <a:spcPts val="600"/>
              </a:spcAft>
              <a:buFont typeface="Wingdings" panose="020B0604020202020204" pitchFamily="34" charset="0"/>
              <a:buChar char="§"/>
            </a:pPr>
            <a:r>
              <a:rPr lang="es-US" sz="2000" dirty="0">
                <a:solidFill>
                  <a:srgbClr val="00529B"/>
                </a:solidFill>
                <a:latin typeface="Arial"/>
                <a:cs typeface="Arial"/>
              </a:rPr>
              <a:t>Es posible que tenga que pagar y solicitar el reembolso</a:t>
            </a:r>
          </a:p>
          <a:p>
            <a:pPr marL="548640" lvl="1" indent="-274320" defTabSz="685800">
              <a:lnSpc>
                <a:spcPct val="100000"/>
              </a:lnSpc>
              <a:spcBef>
                <a:spcPts val="0"/>
              </a:spcBef>
              <a:spcAft>
                <a:spcPts val="600"/>
              </a:spcAft>
              <a:buFont typeface="Wingdings" panose="020B0604020202020204" pitchFamily="34" charset="0"/>
              <a:buChar char="§"/>
            </a:pPr>
            <a:r>
              <a:rPr lang="es-US" sz="2000" dirty="0">
                <a:solidFill>
                  <a:srgbClr val="00529B"/>
                </a:solidFill>
                <a:latin typeface="Arial"/>
                <a:cs typeface="Arial"/>
              </a:rPr>
              <a:t>El medicamento que necesita deber estar incluido en el formulario del plan (lista de medicamentos cubiertos)</a:t>
            </a:r>
          </a:p>
        </p:txBody>
      </p:sp>
      <p:sp>
        <p:nvSpPr>
          <p:cNvPr id="15" name="Freeform: Shape 14">
            <a:extLst>
              <a:ext uri="{FF2B5EF4-FFF2-40B4-BE49-F238E27FC236}">
                <a16:creationId xmlns:a16="http://schemas.microsoft.com/office/drawing/2014/main" id="{0737BB59-1B8B-471F-9E6A-22278B18FA6D}"/>
              </a:ext>
              <a:ext uri="{C183D7F6-B498-43B3-948B-1728B52AA6E4}">
                <adec:decorative xmlns:adec="http://schemas.microsoft.com/office/drawing/2017/decorative" val="1"/>
              </a:ext>
            </a:extLst>
          </p:cNvPr>
          <p:cNvSpPr>
            <a:spLocks noChangeAspect="1"/>
          </p:cNvSpPr>
          <p:nvPr/>
        </p:nvSpPr>
        <p:spPr>
          <a:xfrm>
            <a:off x="2654486" y="3390872"/>
            <a:ext cx="548640" cy="54864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descr="Icono del seguro de medicamentos de Medicare Parte D">
            <a:extLst>
              <a:ext uri="{FF2B5EF4-FFF2-40B4-BE49-F238E27FC236}">
                <a16:creationId xmlns:a16="http://schemas.microsoft.com/office/drawing/2014/main" id="{97C6A26B-BA11-4ACC-8DB2-686ECBC20649}"/>
              </a:ext>
            </a:extLst>
          </p:cNvPr>
          <p:cNvGrpSpPr/>
          <p:nvPr/>
        </p:nvGrpSpPr>
        <p:grpSpPr>
          <a:xfrm>
            <a:off x="473740" y="3522652"/>
            <a:ext cx="2339325" cy="2104067"/>
            <a:chOff x="6960685" y="2307844"/>
            <a:chExt cx="3046507" cy="2135987"/>
          </a:xfrm>
        </p:grpSpPr>
        <p:pic>
          <p:nvPicPr>
            <p:cNvPr id="10" name="Picture 9" descr="Part D Icon">
              <a:extLst>
                <a:ext uri="{FF2B5EF4-FFF2-40B4-BE49-F238E27FC236}">
                  <a16:creationId xmlns:a16="http://schemas.microsoft.com/office/drawing/2014/main" id="{A625C04D-7FCD-4C2F-9502-34A3042B9305}"/>
                </a:ext>
              </a:extLst>
            </p:cNvPr>
            <p:cNvPicPr>
              <a:picLocks noChangeAspect="1"/>
            </p:cNvPicPr>
            <p:nvPr/>
          </p:nvPicPr>
          <p:blipFill>
            <a:blip r:embed="rId5"/>
            <a:srcRect/>
            <a:stretch/>
          </p:blipFill>
          <p:spPr>
            <a:xfrm>
              <a:off x="7614052" y="2307844"/>
              <a:ext cx="1295618" cy="718626"/>
            </a:xfrm>
            <a:prstGeom prst="rect">
              <a:avLst/>
            </a:prstGeom>
          </p:spPr>
        </p:pic>
        <p:sp>
          <p:nvSpPr>
            <p:cNvPr id="11" name="TextBox 10" descr="Ícono de la Parte D">
              <a:extLst>
                <a:ext uri="{FF2B5EF4-FFF2-40B4-BE49-F238E27FC236}">
                  <a16:creationId xmlns:a16="http://schemas.microsoft.com/office/drawing/2014/main" id="{AAFD4584-628F-413F-A4A7-5011CE906793}"/>
                </a:ext>
              </a:extLst>
            </p:cNvPr>
            <p:cNvSpPr txBox="1"/>
            <p:nvPr/>
          </p:nvSpPr>
          <p:spPr>
            <a:xfrm>
              <a:off x="6960685" y="3100314"/>
              <a:ext cx="3046507" cy="13435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29B"/>
                  </a:solidFill>
                  <a:effectLst/>
                  <a:uLnTx/>
                  <a:uFillTx/>
                </a:rPr>
                <a:t>Parte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Cobertura de medicamentos </a:t>
              </a:r>
              <a:br>
                <a:rPr kumimoji="0" lang="es-US" sz="2000" b="0" i="0" u="none" strike="noStrike" cap="none" normalizeH="0" baseline="0" noProof="0" dirty="0">
                  <a:ln>
                    <a:noFill/>
                  </a:ln>
                  <a:solidFill>
                    <a:srgbClr val="00529B"/>
                  </a:solidFill>
                  <a:effectLst/>
                  <a:uLnTx/>
                  <a:uFillTx/>
                </a:rPr>
              </a:br>
              <a:r>
                <a:rPr kumimoji="0" lang="es-US" sz="2000" b="0" i="0" u="none" strike="noStrike" cap="none" normalizeH="0" baseline="0" noProof="0" dirty="0">
                  <a:ln>
                    <a:noFill/>
                  </a:ln>
                  <a:solidFill>
                    <a:srgbClr val="00529B"/>
                  </a:solidFill>
                  <a:effectLst/>
                  <a:uLnTx/>
                  <a:uFillTx/>
                </a:rPr>
                <a:t>de Medicare</a:t>
              </a:r>
            </a:p>
          </p:txBody>
        </p:sp>
      </p:grpSp>
      <p:cxnSp>
        <p:nvCxnSpPr>
          <p:cNvPr id="13" name="Straight Connector 12">
            <a:extLst>
              <a:ext uri="{FF2B5EF4-FFF2-40B4-BE49-F238E27FC236}">
                <a16:creationId xmlns:a16="http://schemas.microsoft.com/office/drawing/2014/main" id="{89821C39-681A-11C7-E825-DA520C565E09}"/>
              </a:ext>
              <a:ext uri="{C183D7F6-B498-43B3-948B-1728B52AA6E4}">
                <adec:decorative xmlns:adec="http://schemas.microsoft.com/office/drawing/2017/decorative" val="1"/>
              </a:ext>
            </a:extLst>
          </p:cNvPr>
          <p:cNvCxnSpPr/>
          <p:nvPr/>
        </p:nvCxnSpPr>
        <p:spPr>
          <a:xfrm>
            <a:off x="3581400" y="3052541"/>
            <a:ext cx="7008628" cy="1473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72052D74-13BB-4EAA-B37A-8AB08B43697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5734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776" y="282591"/>
            <a:ext cx="11881224" cy="719643"/>
          </a:xfrm>
        </p:spPr>
        <p:txBody>
          <a:bodyPr>
            <a:normAutofit/>
          </a:bodyPr>
          <a:lstStyle/>
          <a:p>
            <a:pPr algn="ctr"/>
            <a:r>
              <a:rPr lang="es-US" sz="3000" dirty="0">
                <a:cs typeface="Calibri"/>
              </a:rPr>
              <a:t>Compruebe sus conocimientos: Pregunta 1</a:t>
            </a:r>
          </a:p>
        </p:txBody>
      </p:sp>
      <p:sp>
        <p:nvSpPr>
          <p:cNvPr id="5" name="Content Placeholder 4"/>
          <p:cNvSpPr>
            <a:spLocks noGrp="1"/>
          </p:cNvSpPr>
          <p:nvPr>
            <p:ph idx="4294967295"/>
          </p:nvPr>
        </p:nvSpPr>
        <p:spPr>
          <a:xfrm>
            <a:off x="1828800" y="1620254"/>
            <a:ext cx="9286876" cy="4467084"/>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s-US" b="1">
                <a:solidFill>
                  <a:srgbClr val="00529B"/>
                </a:solidFill>
                <a:latin typeface="Arial"/>
                <a:cs typeface="Calibri"/>
              </a:rPr>
              <a:t>SIEMPRE se factura a su cobertura de medicamentos de Medicare (Parte D) por sus medicamentos recetados.</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a:solidFill>
                  <a:srgbClr val="00529B"/>
                </a:solidFill>
                <a:latin typeface="Arial"/>
                <a:cs typeface="Calibri"/>
              </a:rPr>
              <a:t>Verdadero</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a:solidFill>
                  <a:srgbClr val="00529B"/>
                </a:solidFill>
                <a:latin typeface="Arial"/>
                <a:cs typeface="Calibri"/>
              </a:rPr>
              <a:t>Falso</a:t>
            </a:r>
          </a:p>
        </p:txBody>
      </p:sp>
      <p:sp>
        <p:nvSpPr>
          <p:cNvPr id="6" name="Rounded Rectangle 5" descr="Casilla verde que resalta la respuesta correcta: B"/>
          <p:cNvSpPr/>
          <p:nvPr/>
        </p:nvSpPr>
        <p:spPr>
          <a:xfrm>
            <a:off x="2304381" y="3100634"/>
            <a:ext cx="1482759" cy="5614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31CFBDC4-BA72-4BA6-A8BB-1909F13F778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3127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273604"/>
            <a:ext cx="11684000" cy="719643"/>
          </a:xfrm>
        </p:spPr>
        <p:txBody>
          <a:bodyPr>
            <a:normAutofit/>
          </a:bodyPr>
          <a:lstStyle/>
          <a:p>
            <a:pPr algn="ctr"/>
            <a:r>
              <a:rPr lang="es-US" sz="3000" dirty="0">
                <a:cs typeface="Calibri"/>
              </a:rPr>
              <a:t>Compruebe sus conocimientos: Pregunta 2</a:t>
            </a:r>
          </a:p>
        </p:txBody>
      </p:sp>
      <p:sp>
        <p:nvSpPr>
          <p:cNvPr id="5" name="Content Placeholder 4"/>
          <p:cNvSpPr>
            <a:spLocks noGrp="1"/>
          </p:cNvSpPr>
          <p:nvPr>
            <p:ph idx="4294967295"/>
          </p:nvPr>
        </p:nvSpPr>
        <p:spPr>
          <a:xfrm>
            <a:off x="1801906" y="1518492"/>
            <a:ext cx="9687859" cy="434092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400" b="1" dirty="0">
                <a:solidFill>
                  <a:srgbClr val="00529B"/>
                </a:solidFill>
                <a:latin typeface="Arial"/>
                <a:cs typeface="Arial"/>
              </a:rPr>
              <a:t>Si se sometió a un trasplante de riñón hace 36 meses pero sigue necesitando medicamentos inmunosupresores, ¿qué parte de Medicare debe tener en cuenta?</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Arial"/>
              </a:rPr>
              <a:t>Parte A</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Arial"/>
              </a:rPr>
              <a:t>Parte B</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Arial"/>
              </a:rPr>
              <a:t>Parte B-ID</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Arial"/>
              </a:rPr>
              <a:t>Parte D</a:t>
            </a:r>
          </a:p>
        </p:txBody>
      </p:sp>
      <p:sp>
        <p:nvSpPr>
          <p:cNvPr id="6" name="Rounded Rectangle 5" descr="Casilla verde que resalta la respuesta correcta: C"/>
          <p:cNvSpPr/>
          <p:nvPr/>
        </p:nvSpPr>
        <p:spPr>
          <a:xfrm>
            <a:off x="2251494" y="3796531"/>
            <a:ext cx="1977606" cy="546535"/>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F901E6AE-8536-4312-A630-960AFB8FCF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06193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629" y="280591"/>
            <a:ext cx="11660372" cy="719643"/>
          </a:xfrm>
        </p:spPr>
        <p:txBody>
          <a:bodyPr>
            <a:normAutofit/>
          </a:bodyPr>
          <a:lstStyle/>
          <a:p>
            <a:pPr algn="ctr"/>
            <a:r>
              <a:rPr lang="es-US" sz="3000" dirty="0"/>
              <a:t>Compruebe sus conocimientos: Pregunta 3</a:t>
            </a:r>
          </a:p>
        </p:txBody>
      </p:sp>
      <p:sp>
        <p:nvSpPr>
          <p:cNvPr id="5" name="Content Placeholder 4"/>
          <p:cNvSpPr>
            <a:spLocks noGrp="1"/>
          </p:cNvSpPr>
          <p:nvPr>
            <p:ph idx="4294967295"/>
          </p:nvPr>
        </p:nvSpPr>
        <p:spPr>
          <a:xfrm>
            <a:off x="1882158" y="1670957"/>
            <a:ext cx="9466945" cy="3013338"/>
          </a:xfrm>
        </p:spPr>
        <p:txBody>
          <a:bodyPr>
            <a:normAutofit/>
          </a:bodyPr>
          <a:lstStyle/>
          <a:p>
            <a:pPr marL="0" indent="0" defTabSz="685800">
              <a:lnSpc>
                <a:spcPct val="100000"/>
              </a:lnSpc>
              <a:spcBef>
                <a:spcPts val="0"/>
              </a:spcBef>
              <a:spcAft>
                <a:spcPts val="1200"/>
              </a:spcAft>
              <a:buNone/>
            </a:pPr>
            <a:r>
              <a:rPr lang="es-US" sz="2400" b="1">
                <a:solidFill>
                  <a:srgbClr val="00529B"/>
                </a:solidFill>
              </a:rPr>
              <a:t>¿Qué parte de Medicare cubre normalmente los medicamentos que su médico le administra durante una visita ambulatoria?</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a:solidFill>
                  <a:srgbClr val="00529B"/>
                </a:solidFill>
              </a:rPr>
              <a:t>Parte A</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a:solidFill>
                  <a:srgbClr val="00529B"/>
                </a:solidFill>
              </a:rPr>
              <a:t>Parte B</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a:solidFill>
                  <a:srgbClr val="00529B"/>
                </a:solidFill>
              </a:rPr>
              <a:t>Parte D</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a:solidFill>
                  <a:srgbClr val="00529B"/>
                </a:solidFill>
              </a:rPr>
              <a:t>Ninguna de las anteriores</a:t>
            </a:r>
          </a:p>
        </p:txBody>
      </p:sp>
      <p:sp>
        <p:nvSpPr>
          <p:cNvPr id="6" name="Rounded Rectangle 5" descr="Casilla verde que resalta la respuesta correcta: B"/>
          <p:cNvSpPr/>
          <p:nvPr/>
        </p:nvSpPr>
        <p:spPr>
          <a:xfrm>
            <a:off x="2263588" y="3056232"/>
            <a:ext cx="1654499" cy="51379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B198867-9B13-4370-9FF9-A7BF80C2ACD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5668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81A-7610-47A4-8293-3244E79A4C6E}"/>
              </a:ext>
            </a:extLst>
          </p:cNvPr>
          <p:cNvSpPr>
            <a:spLocks noGrp="1"/>
          </p:cNvSpPr>
          <p:nvPr>
            <p:ph type="title"/>
          </p:nvPr>
        </p:nvSpPr>
        <p:spPr/>
        <p:txBody>
          <a:bodyPr>
            <a:noAutofit/>
          </a:bodyPr>
          <a:lstStyle/>
          <a:p>
            <a:r>
              <a:rPr lang="es-US">
                <a:latin typeface="Arial Black" panose="020B0A04020102020204" pitchFamily="34" charset="0"/>
              </a:rPr>
              <a:t>Lección 2</a:t>
            </a:r>
          </a:p>
        </p:txBody>
      </p:sp>
      <p:sp>
        <p:nvSpPr>
          <p:cNvPr id="5" name="Text Placeholder 4">
            <a:extLst>
              <a:ext uri="{FF2B5EF4-FFF2-40B4-BE49-F238E27FC236}">
                <a16:creationId xmlns:a16="http://schemas.microsoft.com/office/drawing/2014/main" id="{6F62818C-0E6F-4EE9-B393-FD2B3E88F999}"/>
              </a:ext>
            </a:extLst>
          </p:cNvPr>
          <p:cNvSpPr>
            <a:spLocks noGrp="1"/>
          </p:cNvSpPr>
          <p:nvPr>
            <p:ph type="body" idx="1"/>
          </p:nvPr>
        </p:nvSpPr>
        <p:spPr>
          <a:xfrm>
            <a:off x="3993063" y="2050868"/>
            <a:ext cx="7482657" cy="2756265"/>
          </a:xfrm>
        </p:spPr>
        <p:txBody>
          <a:bodyPr>
            <a:normAutofit/>
          </a:bodyPr>
          <a:lstStyle/>
          <a:p>
            <a:r>
              <a:rPr lang="es-US" dirty="0">
                <a:latin typeface="Arial Black" panose="020B0A04020102020204" pitchFamily="34" charset="0"/>
              </a:rPr>
              <a:t>Cómo funciona la </a:t>
            </a:r>
            <a:br>
              <a:rPr lang="es-US" dirty="0">
                <a:latin typeface="Arial Black" panose="020B0A04020102020204" pitchFamily="34" charset="0"/>
              </a:rPr>
            </a:br>
            <a:r>
              <a:rPr lang="es-US" dirty="0">
                <a:latin typeface="Arial Black" panose="020B0A04020102020204" pitchFamily="34" charset="0"/>
              </a:rPr>
              <a:t>cobertura de medicamentos de Medicare (Parte D)</a:t>
            </a:r>
          </a:p>
        </p:txBody>
      </p:sp>
    </p:spTree>
    <p:custDataLst>
      <p:tags r:id="rId1"/>
    </p:custDataLst>
    <p:extLst>
      <p:ext uri="{BB962C8B-B14F-4D97-AF65-F5344CB8AC3E}">
        <p14:creationId xmlns:p14="http://schemas.microsoft.com/office/powerpoint/2010/main" val="283578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5586"/>
            <a:ext cx="12192000" cy="914400"/>
          </a:xfrm>
        </p:spPr>
        <p:txBody>
          <a:bodyPr anchor="ctr">
            <a:normAutofit/>
          </a:bodyPr>
          <a:lstStyle/>
          <a:p>
            <a:r>
              <a:rPr lang="es-US" sz="3000"/>
              <a:t>Objetivos de la lección 2</a:t>
            </a:r>
          </a:p>
        </p:txBody>
      </p:sp>
      <p:sp>
        <p:nvSpPr>
          <p:cNvPr id="13" name="Content Placeholder 12"/>
          <p:cNvSpPr>
            <a:spLocks noGrp="1"/>
          </p:cNvSpPr>
          <p:nvPr>
            <p:ph type="body" sz="quarter" idx="13"/>
          </p:nvPr>
        </p:nvSpPr>
        <p:spPr>
          <a:xfrm>
            <a:off x="1371600" y="1371600"/>
            <a:ext cx="97297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las opciones y beneficios de la cobertura de medicamentos de Medicare (Parte D)</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los costos de la cobertura de medicamentos de Medicare</a:t>
            </a:r>
          </a:p>
        </p:txBody>
      </p:sp>
      <p:sp>
        <p:nvSpPr>
          <p:cNvPr id="6" name="Slide Number Placeholder 5">
            <a:extLst>
              <a:ext uri="{FF2B5EF4-FFF2-40B4-BE49-F238E27FC236}">
                <a16:creationId xmlns:a16="http://schemas.microsoft.com/office/drawing/2014/main" id="{2F451775-5B99-47EB-A4C8-3FD8B459F6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914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normAutofit/>
          </a:bodyPr>
          <a:lstStyle/>
          <a:p>
            <a:r>
              <a:rPr lang="es-US" sz="3000"/>
              <a:t>Contenido</a:t>
            </a:r>
          </a:p>
        </p:txBody>
      </p:sp>
      <p:sp>
        <p:nvSpPr>
          <p:cNvPr id="4" name="Content Placeholder 3"/>
          <p:cNvSpPr>
            <a:spLocks noGrp="1"/>
          </p:cNvSpPr>
          <p:nvPr>
            <p:ph type="body" sz="quarter" idx="13"/>
          </p:nvPr>
        </p:nvSpPr>
        <p:spPr>
          <a:xfrm>
            <a:off x="1538844" y="1587500"/>
            <a:ext cx="10069033" cy="4813300"/>
          </a:xfrm>
        </p:spPr>
        <p:txBody>
          <a:bodyPr vert="horz" lIns="91440" tIns="45720" rIns="91440" bIns="45720" rtlCol="0" anchor="t">
            <a:noAutofit/>
          </a:bodyPr>
          <a:lstStyle/>
          <a:p>
            <a:pPr marL="0" lvl="0" indent="0" defTabSz="685800">
              <a:lnSpc>
                <a:spcPct val="100000"/>
              </a:lnSpc>
              <a:spcBef>
                <a:spcPts val="0"/>
              </a:spcBef>
              <a:spcAft>
                <a:spcPts val="800"/>
              </a:spcAft>
              <a:buNone/>
            </a:pPr>
            <a:r>
              <a:rPr lang="es-US" sz="1700" b="1" dirty="0">
                <a:solidFill>
                  <a:srgbClr val="00529B"/>
                </a:solidFill>
                <a:latin typeface="Arial"/>
                <a:cs typeface="Arial"/>
              </a:rPr>
              <a:t>Lección 1: </a:t>
            </a:r>
            <a:r>
              <a:rPr lang="es-US" sz="1700" dirty="0">
                <a:solidFill>
                  <a:srgbClr val="00529B"/>
                </a:solidFill>
                <a:latin typeface="Arial"/>
                <a:cs typeface="Arial"/>
              </a:rPr>
              <a:t>Cobertura de Medicamentos conforme a las diferentes partes de Medicare…..……4–17</a:t>
            </a:r>
          </a:p>
          <a:p>
            <a:pPr lvl="0" defTabSz="685800">
              <a:spcBef>
                <a:spcPts val="0"/>
              </a:spcBef>
              <a:spcAft>
                <a:spcPts val="800"/>
              </a:spcAft>
            </a:pPr>
            <a:r>
              <a:rPr lang="es-US" sz="1700" b="1" dirty="0">
                <a:solidFill>
                  <a:srgbClr val="00529B"/>
                </a:solidFill>
                <a:latin typeface="Arial"/>
                <a:cs typeface="Arial"/>
              </a:rPr>
              <a:t>Lección 2: </a:t>
            </a:r>
            <a:r>
              <a:rPr lang="es-US" sz="1700" dirty="0">
                <a:solidFill>
                  <a:srgbClr val="00529B"/>
                </a:solidFill>
                <a:latin typeface="Arial"/>
                <a:cs typeface="Arial"/>
              </a:rPr>
              <a:t>Cómo funciona la cobertura de medicamentos de Medicare (Parte D)……………..18–35</a:t>
            </a:r>
          </a:p>
          <a:p>
            <a:pPr lvl="0" defTabSz="685800">
              <a:spcBef>
                <a:spcPts val="0"/>
              </a:spcBef>
              <a:spcAft>
                <a:spcPts val="800"/>
              </a:spcAft>
            </a:pPr>
            <a:r>
              <a:rPr lang="es-US" sz="1700" b="1" dirty="0">
                <a:solidFill>
                  <a:srgbClr val="00529B"/>
                </a:solidFill>
                <a:latin typeface="Arial"/>
                <a:cs typeface="Arial"/>
              </a:rPr>
              <a:t>Lección 3: </a:t>
            </a:r>
            <a:r>
              <a:rPr lang="es-US" sz="1700" dirty="0">
                <a:solidFill>
                  <a:srgbClr val="00529B"/>
                </a:solidFill>
                <a:latin typeface="Arial"/>
                <a:cs typeface="Arial"/>
              </a:rPr>
              <a:t>Normas de la cobertura de medicamentos de Medicare (Parte D)...........................36–56</a:t>
            </a:r>
          </a:p>
          <a:p>
            <a:pPr marL="1143000" indent="-1143000" defTabSz="685800">
              <a:spcBef>
                <a:spcPts val="0"/>
              </a:spcBef>
              <a:spcAft>
                <a:spcPts val="800"/>
              </a:spcAft>
            </a:pPr>
            <a:r>
              <a:rPr lang="es-US" sz="1700" b="1" dirty="0">
                <a:solidFill>
                  <a:srgbClr val="00529B"/>
                </a:solidFill>
                <a:latin typeface="Arial"/>
                <a:cs typeface="Arial"/>
              </a:rPr>
              <a:t>Lección 4: </a:t>
            </a:r>
            <a:r>
              <a:rPr lang="es-US" sz="1700" dirty="0">
                <a:solidFill>
                  <a:srgbClr val="00529B"/>
                </a:solidFill>
                <a:latin typeface="Arial"/>
                <a:cs typeface="Arial"/>
              </a:rPr>
              <a:t>Elegibilidad e inscripción en la cobertura de medicamentos de Medicare </a:t>
            </a:r>
            <a:br>
              <a:rPr lang="es-US" sz="1700" dirty="0">
                <a:solidFill>
                  <a:srgbClr val="00529B"/>
                </a:solidFill>
                <a:latin typeface="Arial"/>
                <a:cs typeface="Arial"/>
              </a:rPr>
            </a:br>
            <a:r>
              <a:rPr lang="es-US" sz="1700" dirty="0">
                <a:solidFill>
                  <a:srgbClr val="00529B"/>
                </a:solidFill>
                <a:latin typeface="Arial"/>
                <a:cs typeface="Arial"/>
              </a:rPr>
              <a:t>(Parte D) …………………………………………………………………………………...57–80</a:t>
            </a:r>
          </a:p>
          <a:p>
            <a:pPr marL="1143000" lvl="0" indent="-1143000" defTabSz="685800">
              <a:spcBef>
                <a:spcPts val="0"/>
              </a:spcBef>
              <a:spcAft>
                <a:spcPts val="800"/>
              </a:spcAft>
            </a:pPr>
            <a:r>
              <a:rPr lang="es-US" sz="1700" b="1" dirty="0">
                <a:solidFill>
                  <a:srgbClr val="00529B"/>
                </a:solidFill>
                <a:latin typeface="Arial"/>
                <a:cs typeface="Arial"/>
              </a:rPr>
              <a:t>Lección 5: </a:t>
            </a:r>
            <a:r>
              <a:rPr lang="es-US" sz="1700" dirty="0">
                <a:solidFill>
                  <a:srgbClr val="00529B"/>
                </a:solidFill>
                <a:latin typeface="Arial"/>
                <a:cs typeface="Arial"/>
              </a:rPr>
              <a:t>Ayuda adicional con los costos de la cobertura de medicamentos de Medicare </a:t>
            </a:r>
            <a:br>
              <a:rPr lang="es-US" sz="1700" dirty="0">
                <a:solidFill>
                  <a:srgbClr val="00529B"/>
                </a:solidFill>
                <a:latin typeface="Arial"/>
                <a:cs typeface="Arial"/>
              </a:rPr>
            </a:br>
            <a:r>
              <a:rPr lang="es-US" sz="1700" dirty="0">
                <a:solidFill>
                  <a:srgbClr val="00529B"/>
                </a:solidFill>
                <a:latin typeface="Arial"/>
                <a:cs typeface="Arial"/>
              </a:rPr>
              <a:t>(Parte D)...................................................................................................................81–98</a:t>
            </a:r>
          </a:p>
          <a:p>
            <a:pPr marL="1143000" indent="-1143000" defTabSz="685800">
              <a:spcBef>
                <a:spcPts val="0"/>
              </a:spcBef>
              <a:spcAft>
                <a:spcPts val="600"/>
              </a:spcAft>
            </a:pPr>
            <a:r>
              <a:rPr lang="es-US" sz="1700" b="1" dirty="0">
                <a:solidFill>
                  <a:srgbClr val="00529B"/>
                </a:solidFill>
                <a:latin typeface="Arial"/>
                <a:cs typeface="Arial"/>
              </a:rPr>
              <a:t>Lección 6: </a:t>
            </a:r>
            <a:r>
              <a:rPr lang="es-US" sz="1700" dirty="0">
                <a:solidFill>
                  <a:srgbClr val="00529B"/>
                </a:solidFill>
                <a:latin typeface="Arial"/>
                <a:cs typeface="Arial"/>
              </a:rPr>
              <a:t>Determinaciones y apelaciones de la cobertura de medicamentos de</a:t>
            </a:r>
            <a:br>
              <a:rPr lang="es-US" sz="1700" dirty="0">
                <a:solidFill>
                  <a:srgbClr val="00529B"/>
                </a:solidFill>
                <a:latin typeface="Arial"/>
                <a:cs typeface="Arial"/>
              </a:rPr>
            </a:br>
            <a:r>
              <a:rPr lang="es-US" sz="1700" dirty="0">
                <a:solidFill>
                  <a:srgbClr val="00529B"/>
                </a:solidFill>
                <a:latin typeface="Arial"/>
                <a:cs typeface="Arial"/>
              </a:rPr>
              <a:t>Medicare (Parte D)………………………………………………………………….….....99–105</a:t>
            </a:r>
          </a:p>
          <a:p>
            <a:pPr marL="0" lvl="0" indent="0" defTabSz="685800">
              <a:lnSpc>
                <a:spcPct val="100000"/>
              </a:lnSpc>
              <a:spcBef>
                <a:spcPts val="0"/>
              </a:spcBef>
              <a:spcAft>
                <a:spcPts val="600"/>
              </a:spcAft>
              <a:buNone/>
            </a:pPr>
            <a:r>
              <a:rPr lang="es-US" sz="1700" b="1" dirty="0">
                <a:solidFill>
                  <a:srgbClr val="00529B"/>
                </a:solidFill>
                <a:latin typeface="Arial"/>
                <a:cs typeface="Arial"/>
              </a:rPr>
              <a:t>Apéndices:</a:t>
            </a:r>
          </a:p>
          <a:p>
            <a:pPr marL="457200" lvl="0" indent="117475" defTabSz="685800">
              <a:lnSpc>
                <a:spcPct val="100000"/>
              </a:lnSpc>
              <a:spcBef>
                <a:spcPts val="0"/>
              </a:spcBef>
              <a:spcAft>
                <a:spcPts val="800"/>
              </a:spcAft>
              <a:buNone/>
            </a:pPr>
            <a:r>
              <a:rPr lang="es-US" sz="1700" dirty="0">
                <a:solidFill>
                  <a:srgbClr val="00529B"/>
                </a:solidFill>
                <a:latin typeface="Arial"/>
                <a:cs typeface="Arial"/>
              </a:rPr>
              <a:t>Diagrama del proceso de apelación de la Parte D………………..............................................103</a:t>
            </a:r>
          </a:p>
          <a:p>
            <a:pPr marL="457200" lvl="0" indent="117475" defTabSz="685800">
              <a:lnSpc>
                <a:spcPct val="100000"/>
              </a:lnSpc>
              <a:spcBef>
                <a:spcPts val="0"/>
              </a:spcBef>
              <a:spcAft>
                <a:spcPts val="800"/>
              </a:spcAft>
              <a:buNone/>
            </a:pPr>
            <a:r>
              <a:rPr lang="es-US" sz="1700" dirty="0">
                <a:solidFill>
                  <a:srgbClr val="00529B"/>
                </a:solidFill>
                <a:latin typeface="Arial"/>
                <a:cs typeface="Arial"/>
              </a:rPr>
              <a:t>Puntos más importantes que recordar......................................................................................106</a:t>
            </a:r>
          </a:p>
          <a:p>
            <a:pPr marL="457200" lvl="0" indent="117475" defTabSz="685800">
              <a:spcBef>
                <a:spcPts val="0"/>
              </a:spcBef>
              <a:spcAft>
                <a:spcPts val="800"/>
              </a:spcAft>
            </a:pPr>
            <a:r>
              <a:rPr lang="es-US" sz="1700" dirty="0">
                <a:solidFill>
                  <a:srgbClr val="00529B"/>
                </a:solidFill>
                <a:latin typeface="Arial"/>
                <a:cs typeface="Arial"/>
              </a:rPr>
              <a:t>Guía de Recursos de la cobertura de medicamentos de Medicare………………….........107–109</a:t>
            </a:r>
          </a:p>
          <a:p>
            <a:pPr marL="457200" lvl="0" indent="117475" defTabSz="685800">
              <a:spcBef>
                <a:spcPts val="0"/>
              </a:spcBef>
              <a:spcAft>
                <a:spcPts val="800"/>
              </a:spcAft>
            </a:pPr>
            <a:r>
              <a:rPr lang="es-US" sz="1700" dirty="0">
                <a:solidFill>
                  <a:srgbClr val="00529B"/>
                </a:solidFill>
                <a:latin typeface="Arial"/>
                <a:cs typeface="Arial"/>
              </a:rPr>
              <a:t>Siglas y acrónimos……………………………………………………………………………….110–111</a:t>
            </a:r>
          </a:p>
        </p:txBody>
      </p:sp>
      <p:sp>
        <p:nvSpPr>
          <p:cNvPr id="8" name="Slide Number Placeholder 5">
            <a:extLst>
              <a:ext uri="{FF2B5EF4-FFF2-40B4-BE49-F238E27FC236}">
                <a16:creationId xmlns:a16="http://schemas.microsoft.com/office/drawing/2014/main" id="{5BB71FE4-1D4E-4821-9E98-B71EB99935B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Cobertura de medicamentos de Medicare (Parte D)</a:t>
            </a:r>
          </a:p>
        </p:txBody>
      </p:sp>
      <p:sp>
        <p:nvSpPr>
          <p:cNvPr id="8" name="Content Placeholder 7">
            <a:extLst>
              <a:ext uri="{FF2B5EF4-FFF2-40B4-BE49-F238E27FC236}">
                <a16:creationId xmlns:a16="http://schemas.microsoft.com/office/drawing/2014/main" id="{230ACEF1-BAB0-FB09-2B12-3CEF4E87522F}"/>
              </a:ext>
            </a:extLst>
          </p:cNvPr>
          <p:cNvSpPr>
            <a:spLocks noGrp="1"/>
          </p:cNvSpPr>
          <p:nvPr>
            <p:ph sz="half" idx="2"/>
          </p:nvPr>
        </p:nvSpPr>
        <p:spPr>
          <a:xfrm flipH="1">
            <a:off x="7862016" y="1047721"/>
            <a:ext cx="4329984" cy="822961"/>
          </a:xfrm>
          <a:prstGeom prst="homePlate">
            <a:avLst/>
          </a:prstGeom>
          <a:solidFill>
            <a:srgbClr val="FFD966"/>
          </a:solidFill>
        </p:spPr>
        <p:txBody>
          <a:bodyPr anchor="ctr">
            <a:normAutofit fontScale="85000" lnSpcReduction="10000"/>
          </a:bodyPr>
          <a:lstStyle/>
          <a:p>
            <a:pPr marL="1005840" lvl="0" indent="0" defTabSz="685800">
              <a:spcBef>
                <a:spcPts val="600"/>
              </a:spcBef>
              <a:spcAft>
                <a:spcPts val="0"/>
              </a:spcAft>
              <a:buClrTx/>
              <a:buNone/>
            </a:pPr>
            <a:r>
              <a:rPr lang="es-US" sz="2000" dirty="0"/>
              <a:t>En la mayoría de los casos, debe tomar medidas para inscribirse en un plan</a:t>
            </a:r>
          </a:p>
        </p:txBody>
      </p:sp>
      <p:pic>
        <p:nvPicPr>
          <p:cNvPr id="15" name="Graphic 14">
            <a:extLst>
              <a:ext uri="{FF2B5EF4-FFF2-40B4-BE49-F238E27FC236}">
                <a16:creationId xmlns:a16="http://schemas.microsoft.com/office/drawing/2014/main" id="{F292C847-873B-4284-93E3-CD2555E9E40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2947" y="849320"/>
            <a:ext cx="1015306" cy="1015306"/>
          </a:xfrm>
          <a:prstGeom prst="rect">
            <a:avLst/>
          </a:prstGeom>
        </p:spPr>
      </p:pic>
      <p:grpSp>
        <p:nvGrpSpPr>
          <p:cNvPr id="13" name="Group 12" descr="Part D Medicare drug Insurance icon">
            <a:extLst>
              <a:ext uri="{FF2B5EF4-FFF2-40B4-BE49-F238E27FC236}">
                <a16:creationId xmlns:a16="http://schemas.microsoft.com/office/drawing/2014/main" id="{63391F7C-39E9-4849-B69C-2619CEEA9984}"/>
              </a:ext>
            </a:extLst>
          </p:cNvPr>
          <p:cNvGrpSpPr/>
          <p:nvPr/>
        </p:nvGrpSpPr>
        <p:grpSpPr>
          <a:xfrm>
            <a:off x="-190351" y="2809986"/>
            <a:ext cx="2057102" cy="1423063"/>
            <a:chOff x="7188039" y="2499267"/>
            <a:chExt cx="2678969" cy="1444650"/>
          </a:xfrm>
        </p:grpSpPr>
        <p:pic>
          <p:nvPicPr>
            <p:cNvPr id="14" name="Picture 13" descr="Ícono de la Parte D">
              <a:extLst>
                <a:ext uri="{FF2B5EF4-FFF2-40B4-BE49-F238E27FC236}">
                  <a16:creationId xmlns:a16="http://schemas.microsoft.com/office/drawing/2014/main" id="{3AB9A3EB-CF9E-415B-8402-97B9910ECBFD}"/>
                </a:ext>
              </a:extLst>
            </p:cNvPr>
            <p:cNvPicPr>
              <a:picLocks noChangeAspect="1"/>
            </p:cNvPicPr>
            <p:nvPr/>
          </p:nvPicPr>
          <p:blipFill>
            <a:blip r:embed="rId6"/>
            <a:srcRect/>
            <a:stretch/>
          </p:blipFill>
          <p:spPr>
            <a:xfrm>
              <a:off x="8052274" y="2499267"/>
              <a:ext cx="950501" cy="527204"/>
            </a:xfrm>
            <a:prstGeom prst="rect">
              <a:avLst/>
            </a:prstGeom>
          </p:spPr>
        </p:pic>
        <p:sp>
          <p:nvSpPr>
            <p:cNvPr id="20" name="TextBox 19">
              <a:extLst>
                <a:ext uri="{FF2B5EF4-FFF2-40B4-BE49-F238E27FC236}">
                  <a16:creationId xmlns:a16="http://schemas.microsoft.com/office/drawing/2014/main" id="{65BF53E2-F375-4893-B206-3997685BEB4E}"/>
                </a:ext>
              </a:extLst>
            </p:cNvPr>
            <p:cNvSpPr txBox="1"/>
            <p:nvPr/>
          </p:nvSpPr>
          <p:spPr>
            <a:xfrm>
              <a:off x="7188039" y="3100314"/>
              <a:ext cx="2678969" cy="8436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00529B"/>
                  </a:solidFill>
                  <a:effectLst/>
                  <a:uLnTx/>
                  <a:uFillTx/>
                </a:rPr>
                <a:t>Parte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rPr>
                <a:t>Cobertura de medicamentos de Medicare</a:t>
              </a:r>
            </a:p>
          </p:txBody>
        </p:sp>
      </p:grpSp>
      <p:sp>
        <p:nvSpPr>
          <p:cNvPr id="5" name="Content Placeholder 4"/>
          <p:cNvSpPr>
            <a:spLocks noGrp="1"/>
          </p:cNvSpPr>
          <p:nvPr>
            <p:ph sz="half" idx="1"/>
          </p:nvPr>
        </p:nvSpPr>
        <p:spPr>
          <a:xfrm>
            <a:off x="1648932" y="1864626"/>
            <a:ext cx="9377208" cy="4351338"/>
          </a:xfrm>
        </p:spPr>
        <p:txBody>
          <a:bodyPr vert="horz" lIns="91440" tIns="45720" rIns="91440" bIns="45720" rtlCol="0" anchor="t">
            <a:noAutofit/>
          </a:bodyPr>
          <a:lstStyle/>
          <a:p>
            <a:pPr marL="0" lvl="0" indent="0" defTabSz="685800">
              <a:lnSpc>
                <a:spcPct val="100000"/>
              </a:lnSpc>
              <a:spcBef>
                <a:spcPts val="0"/>
              </a:spcBef>
              <a:spcAft>
                <a:spcPts val="600"/>
              </a:spcAft>
              <a:buNone/>
            </a:pPr>
            <a:r>
              <a:rPr lang="es-US" sz="2800" b="1" dirty="0">
                <a:solidFill>
                  <a:srgbClr val="00529B"/>
                </a:solidFill>
              </a:rPr>
              <a:t>Los planes que ofrecen cobertura de medicamentos de Medicare son:</a:t>
            </a:r>
          </a:p>
          <a:p>
            <a:pPr marL="548640" lvl="1" indent="-274320" defTabSz="685800">
              <a:lnSpc>
                <a:spcPct val="100000"/>
              </a:lnSpc>
              <a:spcBef>
                <a:spcPts val="0"/>
              </a:spcBef>
              <a:buFont typeface="Wingdings" panose="05000000000000000000" pitchFamily="2" charset="2"/>
              <a:buChar char="§"/>
              <a:tabLst>
                <a:tab pos="1663700" algn="l"/>
              </a:tabLst>
            </a:pPr>
            <a:r>
              <a:rPr lang="es-US" sz="2400" dirty="0">
                <a:solidFill>
                  <a:srgbClr val="00529B"/>
                </a:solidFill>
              </a:rPr>
              <a:t>Aprobado por Medicare</a:t>
            </a:r>
          </a:p>
          <a:p>
            <a:pPr marL="548640" lvl="1" indent="-274320" defTabSz="685800">
              <a:lnSpc>
                <a:spcPct val="100000"/>
              </a:lnSpc>
              <a:spcBef>
                <a:spcPts val="0"/>
              </a:spcBef>
              <a:buFont typeface="Wingdings" panose="05000000000000000000" pitchFamily="2" charset="2"/>
              <a:buChar char="§"/>
              <a:tabLst>
                <a:tab pos="1663700" algn="l"/>
              </a:tabLst>
            </a:pPr>
            <a:r>
              <a:rPr lang="es-US" sz="2400" dirty="0">
                <a:solidFill>
                  <a:srgbClr val="00529B"/>
                </a:solidFill>
              </a:rPr>
              <a:t>Administrado por compañías privadas</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s-US" sz="2400" dirty="0">
                <a:solidFill>
                  <a:srgbClr val="00529B"/>
                </a:solidFill>
              </a:rPr>
              <a:t>Disponible para cualquier persona con Medicare</a:t>
            </a:r>
          </a:p>
          <a:p>
            <a:pPr marL="0" indent="0" defTabSz="685800">
              <a:lnSpc>
                <a:spcPct val="100000"/>
              </a:lnSpc>
              <a:spcBef>
                <a:spcPts val="0"/>
              </a:spcBef>
              <a:spcAft>
                <a:spcPts val="600"/>
              </a:spcAft>
              <a:buNone/>
            </a:pPr>
            <a:r>
              <a:rPr lang="es-US" sz="2800" b="1" dirty="0">
                <a:solidFill>
                  <a:srgbClr val="00529B"/>
                </a:solidFill>
              </a:rPr>
              <a:t>Hay 2 formas de obtener cobertura:</a:t>
            </a:r>
          </a:p>
          <a:p>
            <a:pPr marL="548640" indent="-274320" defTabSz="685800">
              <a:lnSpc>
                <a:spcPct val="100000"/>
              </a:lnSpc>
              <a:spcBef>
                <a:spcPts val="0"/>
              </a:spcBef>
              <a:spcAft>
                <a:spcPts val="600"/>
              </a:spcAft>
            </a:pPr>
            <a:r>
              <a:rPr lang="es-US" sz="2400" dirty="0">
                <a:solidFill>
                  <a:srgbClr val="00529B"/>
                </a:solidFill>
              </a:rPr>
              <a:t>Planes de medicamentos de Medicare </a:t>
            </a:r>
          </a:p>
          <a:p>
            <a:pPr marL="548640" indent="-274320" defTabSz="685800">
              <a:lnSpc>
                <a:spcPct val="100000"/>
              </a:lnSpc>
              <a:spcBef>
                <a:spcPts val="0"/>
              </a:spcBef>
              <a:spcAft>
                <a:spcPts val="600"/>
              </a:spcAft>
            </a:pPr>
            <a:r>
              <a:rPr lang="es-US" sz="2400" dirty="0">
                <a:solidFill>
                  <a:srgbClr val="00529B"/>
                </a:solidFill>
              </a:rPr>
              <a:t>Planes Medicare </a:t>
            </a:r>
            <a:r>
              <a:rPr lang="es-US" sz="2400" dirty="0" err="1">
                <a:solidFill>
                  <a:srgbClr val="00529B"/>
                </a:solidFill>
              </a:rPr>
              <a:t>Advantage</a:t>
            </a:r>
            <a:r>
              <a:rPr lang="es-US" sz="2400" dirty="0">
                <a:solidFill>
                  <a:srgbClr val="00529B"/>
                </a:solidFill>
              </a:rPr>
              <a:t> y otros planes de salud de Medicare con cobertura de medicamentos</a:t>
            </a:r>
          </a:p>
          <a:p>
            <a:pPr>
              <a:lnSpc>
                <a:spcPct val="100000"/>
              </a:lnSpc>
            </a:pPr>
            <a:endParaRPr lang="en-US" sz="2000" dirty="0">
              <a:solidFill>
                <a:srgbClr val="00529B"/>
              </a:solidFill>
            </a:endParaRPr>
          </a:p>
        </p:txBody>
      </p:sp>
      <p:sp>
        <p:nvSpPr>
          <p:cNvPr id="21" name="Slide Number Placeholder 5">
            <a:extLst>
              <a:ext uri="{FF2B5EF4-FFF2-40B4-BE49-F238E27FC236}">
                <a16:creationId xmlns:a16="http://schemas.microsoft.com/office/drawing/2014/main" id="{496C4FB7-16DA-4850-8228-8E69B0353CB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899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2" fill="hold" grpId="0" nodeType="afterEffect">
                                  <p:stCondLst>
                                    <p:cond delay="250"/>
                                  </p:stCondLst>
                                  <p:childTnLst>
                                    <p:set>
                                      <p:cBhvr>
                                        <p:cTn id="25" dur="1" fill="hold">
                                          <p:stCondLst>
                                            <p:cond delay="0"/>
                                          </p:stCondLst>
                                        </p:cTn>
                                        <p:tgtEl>
                                          <p:spTgt spid="8">
                                            <p:bg/>
                                          </p:spTgt>
                                        </p:tgtEl>
                                        <p:attrNameLst>
                                          <p:attrName>style.visibility</p:attrName>
                                        </p:attrNameLst>
                                      </p:cBhvr>
                                      <p:to>
                                        <p:strVal val="visible"/>
                                      </p:to>
                                    </p:set>
                                    <p:anim calcmode="lin" valueType="num">
                                      <p:cBhvr additive="base">
                                        <p:cTn id="26"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bg/>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25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Cobertura de medicamentos de Medicare</a:t>
            </a:r>
          </a:p>
        </p:txBody>
      </p:sp>
      <p:sp>
        <p:nvSpPr>
          <p:cNvPr id="5" name="Content Placeholder 4"/>
          <p:cNvSpPr>
            <a:spLocks noGrp="1"/>
          </p:cNvSpPr>
          <p:nvPr>
            <p:ph type="body" sz="quarter" idx="13"/>
          </p:nvPr>
        </p:nvSpPr>
        <p:spPr>
          <a:xfrm>
            <a:off x="1074103" y="995871"/>
            <a:ext cx="9753917" cy="1632902"/>
          </a:xfrm>
        </p:spPr>
        <p:txBody>
          <a:bodyPr vert="horz" lIns="91440" tIns="45720" rIns="91440" bIns="45720" rtlCol="0" anchor="t">
            <a:normAutofit/>
          </a:bodyPr>
          <a:lstStyle/>
          <a:p>
            <a:pPr lvl="0" defTabSz="685800">
              <a:lnSpc>
                <a:spcPct val="100000"/>
              </a:lnSpc>
              <a:spcBef>
                <a:spcPts val="0"/>
              </a:spcBef>
              <a:spcAft>
                <a:spcPts val="600"/>
              </a:spcAft>
            </a:pPr>
            <a:r>
              <a:rPr lang="es-US" sz="2400" dirty="0">
                <a:solidFill>
                  <a:srgbClr val="00529B"/>
                </a:solidFill>
              </a:rPr>
              <a:t>Debe ofrecer al menos un nivel estándar de cobertura establecido por Medicare. </a:t>
            </a:r>
          </a:p>
          <a:p>
            <a:pPr defTabSz="685800">
              <a:lnSpc>
                <a:spcPct val="100000"/>
              </a:lnSpc>
              <a:spcBef>
                <a:spcPts val="0"/>
              </a:spcBef>
              <a:spcAft>
                <a:spcPts val="1200"/>
              </a:spcAft>
            </a:pPr>
            <a:r>
              <a:rPr lang="es-US" sz="2400" dirty="0">
                <a:solidFill>
                  <a:srgbClr val="00529B"/>
                </a:solidFill>
              </a:rPr>
              <a:t>Estos planes pueden diferir en:</a:t>
            </a:r>
          </a:p>
        </p:txBody>
      </p:sp>
      <p:sp>
        <p:nvSpPr>
          <p:cNvPr id="9" name="Text Placeholder 8" descr="Cuadro de texto: Combinaciones de cobertura y costos compartidos&#10;">
            <a:extLst>
              <a:ext uri="{FF2B5EF4-FFF2-40B4-BE49-F238E27FC236}">
                <a16:creationId xmlns:a16="http://schemas.microsoft.com/office/drawing/2014/main" id="{607C6BC9-E2B1-82E7-F8C9-46E7DB26B4CB}"/>
              </a:ext>
            </a:extLst>
          </p:cNvPr>
          <p:cNvSpPr>
            <a:spLocks noGrp="1"/>
          </p:cNvSpPr>
          <p:nvPr>
            <p:ph type="body" sz="quarter" idx="14"/>
          </p:nvPr>
        </p:nvSpPr>
        <p:spPr>
          <a:xfrm>
            <a:off x="1877075" y="2456121"/>
            <a:ext cx="2743200" cy="3540647"/>
          </a:xfrm>
          <a:prstGeom prst="roundRect">
            <a:avLst/>
          </a:prstGeom>
          <a:ln w="38100">
            <a:solidFill>
              <a:srgbClr val="FFC000"/>
            </a:solidFill>
          </a:ln>
        </p:spPr>
        <p:txBody>
          <a:bodyPr tIns="1645920"/>
          <a:lstStyle/>
          <a:p>
            <a:pPr lvl="0" algn="ctr" defTabSz="685800">
              <a:spcAft>
                <a:spcPts val="0"/>
              </a:spcAft>
              <a:buClrTx/>
            </a:pPr>
            <a:r>
              <a:rPr lang="es-US" dirty="0"/>
              <a:t>Combinaciones </a:t>
            </a:r>
            <a:br>
              <a:rPr lang="es-US" dirty="0"/>
            </a:br>
            <a:r>
              <a:rPr lang="es-US" dirty="0"/>
              <a:t>de cobertura y </a:t>
            </a:r>
          </a:p>
          <a:p>
            <a:pPr lvl="0" algn="ctr" defTabSz="685800">
              <a:spcAft>
                <a:spcPts val="0"/>
              </a:spcAft>
              <a:buClrTx/>
            </a:pPr>
            <a:r>
              <a:rPr lang="es-US" dirty="0"/>
              <a:t>costos compartidos</a:t>
            </a:r>
          </a:p>
        </p:txBody>
      </p:sp>
      <p:pic>
        <p:nvPicPr>
          <p:cNvPr id="12" name="Graphic 11">
            <a:extLst>
              <a:ext uri="{FF2B5EF4-FFF2-40B4-BE49-F238E27FC236}">
                <a16:creationId xmlns:a16="http://schemas.microsoft.com/office/drawing/2014/main" id="{D13137AA-872D-46FF-A333-FD3A34266A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5184" y="2553681"/>
            <a:ext cx="1762389" cy="1762389"/>
          </a:xfrm>
          <a:prstGeom prst="rect">
            <a:avLst/>
          </a:prstGeom>
        </p:spPr>
      </p:pic>
      <p:sp>
        <p:nvSpPr>
          <p:cNvPr id="10" name="Text Placeholder 9" descr="Cuadro de texto: Estructuras de beneficios, incluidos los “niveles” de copagos y coseguro&#10; ">
            <a:extLst>
              <a:ext uri="{FF2B5EF4-FFF2-40B4-BE49-F238E27FC236}">
                <a16:creationId xmlns:a16="http://schemas.microsoft.com/office/drawing/2014/main" id="{CFD977D5-24A4-0CB4-BBF9-94D5847E2C93}"/>
              </a:ext>
            </a:extLst>
          </p:cNvPr>
          <p:cNvSpPr>
            <a:spLocks noGrp="1"/>
          </p:cNvSpPr>
          <p:nvPr>
            <p:ph type="body" sz="quarter" idx="15"/>
          </p:nvPr>
        </p:nvSpPr>
        <p:spPr>
          <a:xfrm>
            <a:off x="4832395"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s-US" dirty="0"/>
              <a:t>Estructuras de beneficios, incluidos los “niveles” de copagos y </a:t>
            </a:r>
            <a:r>
              <a:rPr lang="es-US" dirty="0" err="1"/>
              <a:t>coseguro</a:t>
            </a:r>
            <a:endParaRPr lang="es-US" dirty="0"/>
          </a:p>
        </p:txBody>
      </p:sp>
      <p:pic>
        <p:nvPicPr>
          <p:cNvPr id="14" name="Picture 13">
            <a:extLst>
              <a:ext uri="{FF2B5EF4-FFF2-40B4-BE49-F238E27FC236}">
                <a16:creationId xmlns:a16="http://schemas.microsoft.com/office/drawing/2014/main" id="{5B136E9E-957A-4425-9F50-436DD0C1CE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03518" y="2724096"/>
            <a:ext cx="1908213" cy="1243692"/>
          </a:xfrm>
          <a:prstGeom prst="rect">
            <a:avLst/>
          </a:prstGeom>
        </p:spPr>
      </p:pic>
      <p:sp>
        <p:nvSpPr>
          <p:cNvPr id="11" name="Text Placeholder 10" descr="Cuadro de texto: Costo de los distintos tipos de medicamentos&#10;">
            <a:extLst>
              <a:ext uri="{FF2B5EF4-FFF2-40B4-BE49-F238E27FC236}">
                <a16:creationId xmlns:a16="http://schemas.microsoft.com/office/drawing/2014/main" id="{84BE146F-70ED-BE93-CC6D-C6E7747DD633}"/>
              </a:ext>
            </a:extLst>
          </p:cNvPr>
          <p:cNvSpPr>
            <a:spLocks noGrp="1"/>
          </p:cNvSpPr>
          <p:nvPr>
            <p:ph type="body" sz="quarter" idx="16"/>
          </p:nvPr>
        </p:nvSpPr>
        <p:spPr>
          <a:xfrm>
            <a:off x="7787714"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s-US" dirty="0"/>
              <a:t>Costo de los distintos tipos de medicamentos</a:t>
            </a:r>
          </a:p>
          <a:p>
            <a:endParaRPr lang="en-US" dirty="0"/>
          </a:p>
        </p:txBody>
      </p:sp>
      <p:pic>
        <p:nvPicPr>
          <p:cNvPr id="13" name="Picture 12">
            <a:extLst>
              <a:ext uri="{FF2B5EF4-FFF2-40B4-BE49-F238E27FC236}">
                <a16:creationId xmlns:a16="http://schemas.microsoft.com/office/drawing/2014/main" id="{9FC59340-58EF-445B-ADD8-0404F4C269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077180" y="2876509"/>
            <a:ext cx="2164268" cy="1091279"/>
          </a:xfrm>
          <a:prstGeom prst="rect">
            <a:avLst/>
          </a:prstGeom>
        </p:spPr>
      </p:pic>
      <p:sp>
        <p:nvSpPr>
          <p:cNvPr id="26" name="Slide Number Placeholder 5">
            <a:extLst>
              <a:ext uri="{FF2B5EF4-FFF2-40B4-BE49-F238E27FC236}">
                <a16:creationId xmlns:a16="http://schemas.microsoft.com/office/drawing/2014/main" id="{0AD413B5-BC89-4D28-9AF4-50B39275AD8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974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s-US" sz="3000" dirty="0"/>
              <a:t>Programa de negociación de precios </a:t>
            </a:r>
            <a:br>
              <a:rPr lang="es-US" sz="3000" dirty="0"/>
            </a:br>
            <a:r>
              <a:rPr lang="es-US" sz="3000" dirty="0"/>
              <a:t>de medicamentos de Medicare</a:t>
            </a:r>
          </a:p>
        </p:txBody>
      </p:sp>
      <p:sp>
        <p:nvSpPr>
          <p:cNvPr id="7" name="Content Placeholder 6">
            <a:extLst>
              <a:ext uri="{FF2B5EF4-FFF2-40B4-BE49-F238E27FC236}">
                <a16:creationId xmlns:a16="http://schemas.microsoft.com/office/drawing/2014/main" id="{80241DBA-D9B6-9C79-0DC9-1ACA99AFFBF1}"/>
              </a:ext>
            </a:extLst>
          </p:cNvPr>
          <p:cNvSpPr>
            <a:spLocks noGrp="1"/>
          </p:cNvSpPr>
          <p:nvPr>
            <p:ph sz="quarter" idx="13"/>
          </p:nvPr>
        </p:nvSpPr>
        <p:spPr>
          <a:xfrm>
            <a:off x="745110" y="1073888"/>
            <a:ext cx="10401300" cy="5263117"/>
          </a:xfrm>
        </p:spPr>
        <p:txBody>
          <a:bodyPr>
            <a:normAutofit fontScale="85000" lnSpcReduction="20000"/>
          </a:bodyPr>
          <a:lstStyle/>
          <a:p>
            <a:pPr marL="0" lvl="0" indent="0" defTabSz="685800">
              <a:lnSpc>
                <a:spcPct val="120000"/>
              </a:lnSpc>
              <a:spcBef>
                <a:spcPts val="0"/>
              </a:spcBef>
              <a:spcAft>
                <a:spcPts val="1200"/>
              </a:spcAft>
              <a:buClrTx/>
              <a:buNone/>
            </a:pPr>
            <a:r>
              <a:rPr lang="es-US" b="1" dirty="0"/>
              <a:t>Medicare negociará directamente con las compañías farmacéuticas el precio de determinados medicamentos de marca cubiertos por la Parte B y la Parte D que suponen un gasto elevado y que no tienen competencia </a:t>
            </a:r>
          </a:p>
          <a:p>
            <a:pPr marL="457200" indent="-274320">
              <a:lnSpc>
                <a:spcPct val="110000"/>
              </a:lnSpc>
              <a:spcBef>
                <a:spcPts val="0"/>
              </a:spcBef>
              <a:spcAft>
                <a:spcPts val="1200"/>
              </a:spcAft>
              <a:buClrTx/>
            </a:pPr>
            <a:r>
              <a:rPr lang="es-US" sz="2400" dirty="0"/>
              <a:t>Medicare ha seleccionado y está negociando los costos de 10 medicamentos cubiertos por la Parte D (los precios entrarán en vigor en 2026)</a:t>
            </a:r>
          </a:p>
          <a:p>
            <a:pPr marL="457200" indent="-274320">
              <a:lnSpc>
                <a:spcPct val="110000"/>
              </a:lnSpc>
              <a:spcBef>
                <a:spcPts val="0"/>
              </a:spcBef>
              <a:spcAft>
                <a:spcPts val="1200"/>
              </a:spcAft>
              <a:buClrTx/>
            </a:pPr>
            <a:r>
              <a:rPr lang="es-US" sz="2400" dirty="0"/>
              <a:t>Las futuras selecciones incluyen:</a:t>
            </a:r>
          </a:p>
          <a:p>
            <a:pPr marL="822960" lvl="1" indent="-274320">
              <a:lnSpc>
                <a:spcPct val="120000"/>
              </a:lnSpc>
              <a:spcBef>
                <a:spcPts val="0"/>
              </a:spcBef>
              <a:spcAft>
                <a:spcPts val="1200"/>
              </a:spcAft>
            </a:pPr>
            <a:r>
              <a:rPr lang="es-US" dirty="0"/>
              <a:t>15 medicamentos cubiertos por la Parte D en 2025 </a:t>
            </a:r>
            <a:br>
              <a:rPr lang="es-US" dirty="0"/>
            </a:br>
            <a:r>
              <a:rPr lang="es-US" sz="1900" dirty="0"/>
              <a:t>(los precios entrarán en vigor en 2027)</a:t>
            </a:r>
          </a:p>
          <a:p>
            <a:pPr marL="822960" lvl="1" indent="-274320">
              <a:lnSpc>
                <a:spcPct val="120000"/>
              </a:lnSpc>
              <a:spcBef>
                <a:spcPts val="0"/>
              </a:spcBef>
              <a:spcAft>
                <a:spcPts val="1200"/>
              </a:spcAft>
            </a:pPr>
            <a:r>
              <a:rPr lang="es-US" dirty="0"/>
              <a:t>15 medicamentos cubiertos por las Partes B y D en  </a:t>
            </a:r>
            <a:br>
              <a:rPr lang="es-US" dirty="0"/>
            </a:br>
            <a:r>
              <a:rPr lang="es-US" dirty="0"/>
              <a:t>2026 </a:t>
            </a:r>
            <a:r>
              <a:rPr lang="es-US" sz="1900" dirty="0"/>
              <a:t>(los precios entrarán en vigor en 2028)</a:t>
            </a:r>
          </a:p>
          <a:p>
            <a:pPr marL="822960" lvl="1" indent="-274320">
              <a:lnSpc>
                <a:spcPct val="120000"/>
              </a:lnSpc>
              <a:spcBef>
                <a:spcPts val="0"/>
              </a:spcBef>
              <a:spcAft>
                <a:spcPts val="1200"/>
              </a:spcAft>
            </a:pPr>
            <a:r>
              <a:rPr lang="es-US" dirty="0"/>
              <a:t>20 medicamentos cubiertos por las Partes B y D en  </a:t>
            </a:r>
            <a:br>
              <a:rPr lang="es-US" dirty="0"/>
            </a:br>
            <a:r>
              <a:rPr lang="es-US" dirty="0"/>
              <a:t>2027 </a:t>
            </a:r>
            <a:r>
              <a:rPr lang="es-US" sz="1900" dirty="0"/>
              <a:t>(los precios entrarán en vigor en 2029)</a:t>
            </a:r>
          </a:p>
          <a:p>
            <a:pPr marL="822960" lvl="1" indent="-274320">
              <a:lnSpc>
                <a:spcPct val="120000"/>
              </a:lnSpc>
              <a:spcBef>
                <a:spcPts val="0"/>
              </a:spcBef>
              <a:spcAft>
                <a:spcPts val="1200"/>
              </a:spcAft>
            </a:pPr>
            <a:r>
              <a:rPr lang="es-US" dirty="0"/>
              <a:t>20 medicamentos cubiertos por las Partes B y D en  </a:t>
            </a:r>
            <a:br>
              <a:rPr lang="es-US" dirty="0"/>
            </a:br>
            <a:r>
              <a:rPr lang="es-US" dirty="0"/>
              <a:t>2028 </a:t>
            </a:r>
            <a:r>
              <a:rPr lang="es-US" sz="1900" dirty="0"/>
              <a:t>(los precios entrarán en vigor en 2030) </a:t>
            </a:r>
          </a:p>
        </p:txBody>
      </p:sp>
      <p:pic>
        <p:nvPicPr>
          <p:cNvPr id="10" name="Picture 9">
            <a:extLst>
              <a:ext uri="{FF2B5EF4-FFF2-40B4-BE49-F238E27FC236}">
                <a16:creationId xmlns:a16="http://schemas.microsoft.com/office/drawing/2014/main" id="{8C48D3F2-3CDB-201F-B8F4-64783D7C81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53272" y="3429000"/>
            <a:ext cx="4162425" cy="2581275"/>
          </a:xfrm>
          <a:prstGeom prst="rect">
            <a:avLst/>
          </a:prstGeom>
        </p:spPr>
      </p:pic>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22</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s-US"/>
              <a:t>Cobertura de medicamentos de Medicare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7104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s-US" dirty="0"/>
              <a:t>Programa de negociación de precios </a:t>
            </a:r>
            <a:br>
              <a:rPr lang="es-US" dirty="0"/>
            </a:br>
            <a:r>
              <a:rPr lang="es-US" dirty="0"/>
              <a:t>de medicamentos de Medicare (continuación)</a:t>
            </a:r>
          </a:p>
        </p:txBody>
      </p:sp>
      <p:sp>
        <p:nvSpPr>
          <p:cNvPr id="7" name="Content Placeholder 6">
            <a:extLst>
              <a:ext uri="{FF2B5EF4-FFF2-40B4-BE49-F238E27FC236}">
                <a16:creationId xmlns:a16="http://schemas.microsoft.com/office/drawing/2014/main" id="{F9023156-7EB7-0C79-BBA8-B96ACB86D9F9}"/>
              </a:ext>
            </a:extLst>
          </p:cNvPr>
          <p:cNvSpPr>
            <a:spLocks noGrp="1"/>
          </p:cNvSpPr>
          <p:nvPr>
            <p:ph sz="half" idx="1"/>
          </p:nvPr>
        </p:nvSpPr>
        <p:spPr>
          <a:xfrm>
            <a:off x="763772" y="1555149"/>
            <a:ext cx="10336620" cy="1055914"/>
          </a:xfrm>
        </p:spPr>
        <p:txBody>
          <a:bodyPr>
            <a:normAutofit lnSpcReduction="10000"/>
          </a:bodyPr>
          <a:lstStyle/>
          <a:p>
            <a:pPr marL="0" lvl="0" indent="0">
              <a:spcAft>
                <a:spcPts val="0"/>
              </a:spcAft>
              <a:buClrTx/>
              <a:buNone/>
            </a:pPr>
            <a:r>
              <a:rPr lang="es-US" sz="2800" b="1" dirty="0"/>
              <a:t>Se seleccionaron para negociación los siguientes medicamentos cubiertos por la Parte D:</a:t>
            </a:r>
          </a:p>
        </p:txBody>
      </p:sp>
      <p:sp>
        <p:nvSpPr>
          <p:cNvPr id="8" name="Content Placeholder 7">
            <a:extLst>
              <a:ext uri="{FF2B5EF4-FFF2-40B4-BE49-F238E27FC236}">
                <a16:creationId xmlns:a16="http://schemas.microsoft.com/office/drawing/2014/main" id="{AC752EE6-8571-8268-4311-8756AD25B028}"/>
              </a:ext>
            </a:extLst>
          </p:cNvPr>
          <p:cNvSpPr>
            <a:spLocks noGrp="1"/>
          </p:cNvSpPr>
          <p:nvPr>
            <p:ph sz="half" idx="2"/>
          </p:nvPr>
        </p:nvSpPr>
        <p:spPr>
          <a:xfrm>
            <a:off x="838200" y="2568218"/>
            <a:ext cx="10611292" cy="2881323"/>
          </a:xfrm>
        </p:spPr>
        <p:txBody>
          <a:bodyPr numCol="2">
            <a:normAutofit lnSpcReduction="10000"/>
          </a:bodyPr>
          <a:lstStyle/>
          <a:p>
            <a:pPr defTabSz="685800">
              <a:buClrTx/>
            </a:pPr>
            <a:r>
              <a:rPr lang="es-US" sz="2400" dirty="0" err="1"/>
              <a:t>Eliquis</a:t>
            </a:r>
            <a:endParaRPr lang="es-US" sz="2400" dirty="0"/>
          </a:p>
          <a:p>
            <a:pPr defTabSz="685800">
              <a:buClrTx/>
            </a:pPr>
            <a:r>
              <a:rPr lang="es-US" sz="2400" dirty="0" err="1"/>
              <a:t>Jardiance</a:t>
            </a:r>
            <a:endParaRPr lang="es-US" sz="2400" dirty="0"/>
          </a:p>
          <a:p>
            <a:pPr defTabSz="685800">
              <a:buClrTx/>
            </a:pPr>
            <a:r>
              <a:rPr lang="es-US" sz="2400" dirty="0" err="1"/>
              <a:t>Xarelto</a:t>
            </a:r>
            <a:endParaRPr lang="es-US" sz="2400" dirty="0"/>
          </a:p>
          <a:p>
            <a:pPr defTabSz="685800">
              <a:buClrTx/>
            </a:pPr>
            <a:r>
              <a:rPr lang="es-US" sz="2400" dirty="0" err="1"/>
              <a:t>Januvia</a:t>
            </a:r>
            <a:endParaRPr lang="es-US" sz="2400" dirty="0"/>
          </a:p>
          <a:p>
            <a:pPr defTabSz="685800">
              <a:buClrTx/>
            </a:pPr>
            <a:r>
              <a:rPr lang="es-US" sz="2400" dirty="0" err="1"/>
              <a:t>Farxiga</a:t>
            </a:r>
            <a:endParaRPr lang="es-US" sz="2400" dirty="0"/>
          </a:p>
          <a:p>
            <a:pPr defTabSz="685800">
              <a:buClrTx/>
            </a:pPr>
            <a:r>
              <a:rPr lang="es-US" sz="2400" dirty="0" err="1"/>
              <a:t>Entresto</a:t>
            </a:r>
            <a:endParaRPr lang="es-US" sz="2400" dirty="0"/>
          </a:p>
          <a:p>
            <a:pPr defTabSz="685800">
              <a:buClrTx/>
            </a:pPr>
            <a:r>
              <a:rPr lang="es-US" sz="2400" dirty="0" err="1"/>
              <a:t>Enbrel</a:t>
            </a:r>
            <a:endParaRPr lang="es-US" sz="2400" dirty="0"/>
          </a:p>
          <a:p>
            <a:pPr defTabSz="685800">
              <a:buClrTx/>
            </a:pPr>
            <a:r>
              <a:rPr lang="es-US" sz="2400" dirty="0" err="1"/>
              <a:t>Imbruvica</a:t>
            </a:r>
            <a:endParaRPr lang="es-US" sz="2400" dirty="0"/>
          </a:p>
          <a:p>
            <a:pPr defTabSz="685800">
              <a:buClrTx/>
            </a:pPr>
            <a:r>
              <a:rPr lang="es-US" sz="2400" dirty="0" err="1"/>
              <a:t>Stelara</a:t>
            </a:r>
            <a:endParaRPr lang="es-US" sz="2400" dirty="0"/>
          </a:p>
          <a:p>
            <a:pPr defTabSz="685800">
              <a:buClrTx/>
            </a:pPr>
            <a:r>
              <a:rPr lang="es-US" sz="2400" dirty="0" err="1"/>
              <a:t>Fiasp</a:t>
            </a:r>
            <a:r>
              <a:rPr lang="es-US" sz="2400" dirty="0"/>
              <a:t>; </a:t>
            </a:r>
            <a:r>
              <a:rPr lang="es-US" sz="2400" dirty="0" err="1"/>
              <a:t>Fiasp</a:t>
            </a:r>
            <a:r>
              <a:rPr lang="es-US" sz="2400" dirty="0"/>
              <a:t> </a:t>
            </a:r>
            <a:r>
              <a:rPr lang="es-US" sz="2400" dirty="0" err="1"/>
              <a:t>FlexTouch</a:t>
            </a:r>
            <a:r>
              <a:rPr lang="es-US" sz="2400" dirty="0"/>
              <a:t>; </a:t>
            </a:r>
            <a:r>
              <a:rPr lang="es-US" sz="2400" dirty="0" err="1"/>
              <a:t>Fiasp</a:t>
            </a:r>
            <a:r>
              <a:rPr lang="es-US" sz="2400" dirty="0"/>
              <a:t> </a:t>
            </a:r>
            <a:r>
              <a:rPr lang="es-US" sz="2400" dirty="0" err="1"/>
              <a:t>PenFill</a:t>
            </a:r>
            <a:r>
              <a:rPr lang="es-US" sz="2400" dirty="0"/>
              <a:t>; </a:t>
            </a:r>
            <a:r>
              <a:rPr lang="es-US" sz="2400" dirty="0" err="1"/>
              <a:t>NovoLog</a:t>
            </a:r>
            <a:r>
              <a:rPr lang="es-US" sz="2400" dirty="0"/>
              <a:t> FlexPen; </a:t>
            </a:r>
            <a:r>
              <a:rPr lang="es-US" sz="2400" dirty="0" err="1"/>
              <a:t>NovoLog</a:t>
            </a:r>
            <a:r>
              <a:rPr lang="es-US" sz="2400" dirty="0"/>
              <a:t> </a:t>
            </a:r>
            <a:r>
              <a:rPr lang="es-US" sz="2400" dirty="0" err="1"/>
              <a:t>PenFill</a:t>
            </a:r>
            <a:r>
              <a:rPr lang="es-US" sz="2400" dirty="0"/>
              <a:t> </a:t>
            </a:r>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23</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s-US"/>
              <a:t>Cobertura de medicamentos de Medicare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92310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Costos de las coberturas de medicamentos de Medicare</a:t>
            </a:r>
          </a:p>
        </p:txBody>
      </p:sp>
      <p:sp>
        <p:nvSpPr>
          <p:cNvPr id="9" name="Content Placeholder 8">
            <a:extLst>
              <a:ext uri="{FF2B5EF4-FFF2-40B4-BE49-F238E27FC236}">
                <a16:creationId xmlns:a16="http://schemas.microsoft.com/office/drawing/2014/main" id="{D3788DA0-8BBE-CCAF-1A82-0FE0C3C0449E}"/>
              </a:ext>
            </a:extLst>
          </p:cNvPr>
          <p:cNvSpPr>
            <a:spLocks noGrp="1"/>
          </p:cNvSpPr>
          <p:nvPr>
            <p:ph sz="quarter" idx="13"/>
          </p:nvPr>
        </p:nvSpPr>
        <p:spPr>
          <a:xfrm>
            <a:off x="662648" y="1488919"/>
            <a:ext cx="6858292" cy="1383081"/>
          </a:xfrm>
        </p:spPr>
        <p:txBody>
          <a:bodyPr>
            <a:noAutofit/>
          </a:bodyPr>
          <a:lstStyle/>
          <a:p>
            <a:pPr marL="0" lvl="0" indent="0" defTabSz="685800">
              <a:buNone/>
            </a:pPr>
            <a:r>
              <a:rPr lang="es-US" sz="2400" b="1" dirty="0"/>
              <a:t>En 2024, la mayoría de las personas pagarán:</a:t>
            </a:r>
          </a:p>
          <a:p>
            <a:pPr marL="548640" lvl="1" defTabSz="685800">
              <a:spcAft>
                <a:spcPts val="1200"/>
              </a:spcAft>
              <a:buFont typeface="Wingdings" panose="05000000000000000000" pitchFamily="2" charset="2"/>
              <a:buChar char="§"/>
            </a:pPr>
            <a:r>
              <a:rPr lang="es-US" sz="1900" dirty="0"/>
              <a:t>Prima mensual</a:t>
            </a:r>
          </a:p>
          <a:p>
            <a:pPr marL="548640" lvl="1" defTabSz="685800">
              <a:spcAft>
                <a:spcPts val="1200"/>
              </a:spcAft>
              <a:buFont typeface="Wingdings" panose="05000000000000000000" pitchFamily="2" charset="2"/>
              <a:buChar char="§"/>
            </a:pPr>
            <a:r>
              <a:rPr lang="es-US" sz="1900" dirty="0"/>
              <a:t>Deducible anual</a:t>
            </a:r>
          </a:p>
        </p:txBody>
      </p:sp>
      <p:sp>
        <p:nvSpPr>
          <p:cNvPr id="5" name="Content Placeholder 4"/>
          <p:cNvSpPr>
            <a:spLocks noGrp="1"/>
          </p:cNvSpPr>
          <p:nvPr>
            <p:ph type="body" sz="quarter" idx="14"/>
          </p:nvPr>
        </p:nvSpPr>
        <p:spPr>
          <a:xfrm flipH="1">
            <a:off x="7871604" y="1321734"/>
            <a:ext cx="4320396" cy="799488"/>
          </a:xfrm>
          <a:prstGeom prst="homePlate">
            <a:avLst/>
          </a:prstGeom>
          <a:solidFill>
            <a:srgbClr val="FFD966"/>
          </a:solidFill>
        </p:spPr>
        <p:txBody>
          <a:bodyPr anchor="ctr">
            <a:normAutofit/>
          </a:bodyPr>
          <a:lstStyle/>
          <a:p>
            <a:pPr marL="1828800" lvl="1" defTabSz="685800">
              <a:spcAft>
                <a:spcPts val="1200"/>
              </a:spcAft>
            </a:pPr>
            <a:r>
              <a:rPr lang="es-US" sz="2000" dirty="0"/>
              <a:t>Los costos varían según el plan</a:t>
            </a:r>
          </a:p>
        </p:txBody>
      </p:sp>
      <p:pic>
        <p:nvPicPr>
          <p:cNvPr id="8" name="Graphic 7">
            <a:extLst>
              <a:ext uri="{FF2B5EF4-FFF2-40B4-BE49-F238E27FC236}">
                <a16:creationId xmlns:a16="http://schemas.microsoft.com/office/drawing/2014/main" id="{70E0F50F-B9B1-44C6-BE1B-5B703537FB8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0456" y="1013694"/>
            <a:ext cx="1329096" cy="1329096"/>
          </a:xfrm>
          <a:prstGeom prst="rect">
            <a:avLst/>
          </a:prstGeom>
        </p:spPr>
      </p:pic>
      <p:sp>
        <p:nvSpPr>
          <p:cNvPr id="11" name="Text Placeholder 10">
            <a:extLst>
              <a:ext uri="{FF2B5EF4-FFF2-40B4-BE49-F238E27FC236}">
                <a16:creationId xmlns:a16="http://schemas.microsoft.com/office/drawing/2014/main" id="{E6B1F704-603E-1906-DEEC-16470B8C4B5C}"/>
              </a:ext>
            </a:extLst>
          </p:cNvPr>
          <p:cNvSpPr>
            <a:spLocks noGrp="1"/>
          </p:cNvSpPr>
          <p:nvPr>
            <p:ph type="body" sz="quarter" idx="15"/>
          </p:nvPr>
        </p:nvSpPr>
        <p:spPr>
          <a:xfrm>
            <a:off x="632207" y="3211972"/>
            <a:ext cx="1805327" cy="2800208"/>
          </a:xfrm>
          <a:prstGeom prst="roundRect">
            <a:avLst/>
          </a:prstGeom>
          <a:ln w="38100">
            <a:solidFill>
              <a:srgbClr val="395D9C"/>
            </a:solidFill>
          </a:ln>
        </p:spPr>
        <p:txBody>
          <a:bodyPr tIns="0" bIns="0"/>
          <a:lstStyle/>
          <a:p>
            <a:pPr marL="0" lvl="0" indent="0" algn="ctr">
              <a:spcAft>
                <a:spcPts val="600"/>
              </a:spcAft>
              <a:buClrTx/>
              <a:buNone/>
            </a:pPr>
            <a:r>
              <a:rPr lang="es-US" b="1" dirty="0">
                <a:latin typeface="Arial"/>
                <a:cs typeface="Arial"/>
              </a:rPr>
              <a:t>Durante la cobertura inicial</a:t>
            </a:r>
          </a:p>
          <a:p>
            <a:pPr marL="0" lvl="0" indent="0" algn="ctr">
              <a:spcBef>
                <a:spcPts val="600"/>
              </a:spcBef>
              <a:spcAft>
                <a:spcPts val="600"/>
              </a:spcAft>
              <a:buClrTx/>
              <a:buNone/>
            </a:pPr>
            <a:r>
              <a:rPr lang="es-US" dirty="0">
                <a:latin typeface="Arial"/>
                <a:cs typeface="Arial"/>
              </a:rPr>
              <a:t>Pagará </a:t>
            </a:r>
            <a:r>
              <a:rPr lang="es-US" dirty="0" err="1">
                <a:latin typeface="Arial"/>
                <a:cs typeface="Arial"/>
              </a:rPr>
              <a:t>coseguro</a:t>
            </a:r>
            <a:r>
              <a:rPr lang="es-US" dirty="0">
                <a:latin typeface="Arial"/>
                <a:cs typeface="Arial"/>
              </a:rPr>
              <a:t> o copagos</a:t>
            </a:r>
          </a:p>
        </p:txBody>
      </p:sp>
      <p:sp>
        <p:nvSpPr>
          <p:cNvPr id="12" name="Text Placeholder 11">
            <a:extLst>
              <a:ext uri="{FF2B5EF4-FFF2-40B4-BE49-F238E27FC236}">
                <a16:creationId xmlns:a16="http://schemas.microsoft.com/office/drawing/2014/main" id="{59199CF2-5927-3BD9-A823-2C99088C57C8}"/>
              </a:ext>
            </a:extLst>
          </p:cNvPr>
          <p:cNvSpPr>
            <a:spLocks noGrp="1"/>
          </p:cNvSpPr>
          <p:nvPr>
            <p:ph type="body" sz="quarter" idx="16"/>
          </p:nvPr>
        </p:nvSpPr>
        <p:spPr>
          <a:xfrm>
            <a:off x="2614453" y="3211972"/>
            <a:ext cx="4575804" cy="2800208"/>
          </a:xfrm>
          <a:prstGeom prst="roundRect">
            <a:avLst>
              <a:gd name="adj" fmla="val 14214"/>
            </a:avLst>
          </a:prstGeom>
          <a:ln w="38100">
            <a:solidFill>
              <a:srgbClr val="FFC000"/>
            </a:solidFill>
          </a:ln>
        </p:spPr>
        <p:txBody>
          <a:bodyPr tIns="0" bIns="0"/>
          <a:lstStyle/>
          <a:p>
            <a:pPr marL="0" lvl="0" indent="0" algn="ctr">
              <a:spcAft>
                <a:spcPts val="600"/>
              </a:spcAft>
              <a:buClrTx/>
              <a:buNone/>
            </a:pPr>
            <a:r>
              <a:rPr lang="es-US" b="1" dirty="0"/>
              <a:t>Durante el período sin cobertura</a:t>
            </a:r>
            <a:br>
              <a:rPr lang="es-US" b="1" dirty="0"/>
            </a:br>
            <a:r>
              <a:rPr lang="es-US" b="1" dirty="0"/>
              <a:t>(“interrupción en la cobertura”)</a:t>
            </a:r>
          </a:p>
          <a:p>
            <a:pPr marL="0" lvl="0" indent="0" algn="ctr">
              <a:spcBef>
                <a:spcPts val="600"/>
              </a:spcBef>
              <a:spcAft>
                <a:spcPts val="600"/>
              </a:spcAft>
              <a:buClrTx/>
              <a:buNone/>
            </a:pPr>
            <a:r>
              <a:rPr lang="es-US" dirty="0"/>
              <a:t>No pagará más del </a:t>
            </a:r>
            <a:r>
              <a:rPr lang="es-US" b="1" dirty="0"/>
              <a:t>25%</a:t>
            </a:r>
            <a:r>
              <a:rPr lang="es-US" dirty="0"/>
              <a:t> del costo de los medicamentos cubiertos una vez que usted y su plan hayan gastado conjuntamente </a:t>
            </a:r>
            <a:r>
              <a:rPr lang="es-US" b="1" dirty="0"/>
              <a:t>$5,030</a:t>
            </a:r>
            <a:r>
              <a:rPr lang="es-US" dirty="0"/>
              <a:t> en medicamentos cubiertos, incluido </a:t>
            </a:r>
            <a:br>
              <a:rPr lang="es-US" dirty="0"/>
            </a:br>
            <a:r>
              <a:rPr lang="es-US" dirty="0"/>
              <a:t>el deducible  </a:t>
            </a:r>
          </a:p>
        </p:txBody>
      </p:sp>
      <p:sp>
        <p:nvSpPr>
          <p:cNvPr id="13" name="Text Placeholder 12">
            <a:extLst>
              <a:ext uri="{FF2B5EF4-FFF2-40B4-BE49-F238E27FC236}">
                <a16:creationId xmlns:a16="http://schemas.microsoft.com/office/drawing/2014/main" id="{22B5DCDE-C626-9011-FA21-BE2724252F9D}"/>
              </a:ext>
            </a:extLst>
          </p:cNvPr>
          <p:cNvSpPr>
            <a:spLocks noGrp="1"/>
          </p:cNvSpPr>
          <p:nvPr>
            <p:ph type="body" sz="quarter" idx="17"/>
          </p:nvPr>
        </p:nvSpPr>
        <p:spPr>
          <a:xfrm>
            <a:off x="7391400" y="3206473"/>
            <a:ext cx="4443443" cy="2800208"/>
          </a:xfrm>
          <a:prstGeom prst="roundRect">
            <a:avLst>
              <a:gd name="adj" fmla="val 13002"/>
            </a:avLst>
          </a:prstGeom>
          <a:ln w="38100">
            <a:solidFill>
              <a:srgbClr val="395D9C"/>
            </a:solidFill>
          </a:ln>
        </p:spPr>
        <p:txBody>
          <a:bodyPr lIns="0" tIns="0" rIns="0" bIns="0"/>
          <a:lstStyle/>
          <a:p>
            <a:pPr marL="0" lvl="0" indent="0" algn="ctr">
              <a:spcAft>
                <a:spcPts val="600"/>
              </a:spcAft>
              <a:buClrTx/>
              <a:buNone/>
            </a:pPr>
            <a:r>
              <a:rPr lang="es-US" b="1" dirty="0">
                <a:latin typeface="Arial"/>
                <a:cs typeface="Arial"/>
              </a:rPr>
              <a:t>Durante la cobertura catastrófica</a:t>
            </a:r>
          </a:p>
          <a:p>
            <a:pPr marL="0" lvl="0" indent="0" algn="ctr">
              <a:spcAft>
                <a:spcPts val="0"/>
              </a:spcAft>
              <a:buClrTx/>
              <a:buNone/>
            </a:pPr>
            <a:r>
              <a:rPr lang="es-US" dirty="0">
                <a:latin typeface="Arial"/>
                <a:cs typeface="Arial"/>
              </a:rPr>
              <a:t>No pagará nada más de su bolsillo una vez que sus gastos de bolsillo reales alcancen los </a:t>
            </a:r>
            <a:r>
              <a:rPr lang="es-US" b="1" dirty="0">
                <a:latin typeface="Arial"/>
                <a:cs typeface="Arial"/>
              </a:rPr>
              <a:t>$8,000</a:t>
            </a:r>
            <a:r>
              <a:rPr lang="es-US" dirty="0">
                <a:latin typeface="Arial"/>
                <a:cs typeface="Arial"/>
              </a:rPr>
              <a:t> (incluidos determinados pagos realizados por otras personas o entidades en su nombre, como el programa Ayuda Adicional de Medicare).</a:t>
            </a:r>
          </a:p>
        </p:txBody>
      </p:sp>
      <p:sp>
        <p:nvSpPr>
          <p:cNvPr id="20" name="Slide Number Placeholder 5">
            <a:extLst>
              <a:ext uri="{FF2B5EF4-FFF2-40B4-BE49-F238E27FC236}">
                <a16:creationId xmlns:a16="http://schemas.microsoft.com/office/drawing/2014/main" id="{96AC6162-BD91-41DF-B7C1-E6673A41E9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5517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additive="base">
                                        <p:cTn id="19"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1" grpId="0" uiExpand="1" animBg="1"/>
      <p:bldP spid="12" grpId="0" uiExpand="1" animBg="1"/>
      <p:bldP spid="13" grpId="0" uiExpan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3000"/>
              <a:t>Ejemplo: Estructura estándar en 2024</a:t>
            </a:r>
          </a:p>
        </p:txBody>
      </p:sp>
      <p:sp>
        <p:nvSpPr>
          <p:cNvPr id="5" name="Content Placeholder 4"/>
          <p:cNvSpPr>
            <a:spLocks noGrp="1"/>
          </p:cNvSpPr>
          <p:nvPr>
            <p:ph idx="4294967295"/>
          </p:nvPr>
        </p:nvSpPr>
        <p:spPr>
          <a:xfrm>
            <a:off x="336331" y="1117228"/>
            <a:ext cx="11645462" cy="1222657"/>
          </a:xfrm>
        </p:spPr>
        <p:txBody>
          <a:bodyPr>
            <a:normAutofit/>
          </a:bodyPr>
          <a:lstStyle/>
          <a:p>
            <a:pPr marL="0" lvl="0" indent="0" defTabSz="685800">
              <a:lnSpc>
                <a:spcPct val="100000"/>
              </a:lnSpc>
              <a:spcBef>
                <a:spcPts val="0"/>
              </a:spcBef>
              <a:spcAft>
                <a:spcPts val="1200"/>
              </a:spcAft>
              <a:buNone/>
            </a:pPr>
            <a:r>
              <a:rPr lang="es-US" sz="2000">
                <a:solidFill>
                  <a:srgbClr val="00529B"/>
                </a:solidFill>
              </a:rPr>
              <a:t>La Srta. Smith se inscribe en un plan de medicamentos de Medicare. Su cobertura comienza el 1 de enero. No tiene Ayuda Adicional y usa su tarjeta de afiliación del plan de medicamentos de Medicare cuando compra medicamentos recetados. Ella paga una prima mensual durante el año.</a:t>
            </a:r>
          </a:p>
        </p:txBody>
      </p:sp>
      <p:graphicFrame>
        <p:nvGraphicFramePr>
          <p:cNvPr id="6" name="Table 5" descr="Tabla con información sobre el deducible anual, la etapa de cobertura inicial, el periodo sin cobertura y la cobertura catastrófica."/>
          <p:cNvGraphicFramePr>
            <a:graphicFrameLocks noGrp="1" noChangeAspect="1"/>
          </p:cNvGraphicFramePr>
          <p:nvPr>
            <p:extLst>
              <p:ext uri="{D42A27DB-BD31-4B8C-83A1-F6EECF244321}">
                <p14:modId xmlns:p14="http://schemas.microsoft.com/office/powerpoint/2010/main" val="2760062310"/>
              </p:ext>
            </p:extLst>
          </p:nvPr>
        </p:nvGraphicFramePr>
        <p:xfrm>
          <a:off x="362607" y="2172530"/>
          <a:ext cx="11493062" cy="4257248"/>
        </p:xfrm>
        <a:graphic>
          <a:graphicData uri="http://schemas.openxmlformats.org/drawingml/2006/table">
            <a:tbl>
              <a:tblPr firstRow="1" bandRow="1" bandCol="1">
                <a:tableStyleId>{5FD0F851-EC5A-4D38-B0AD-8093EC10F338}</a:tableStyleId>
              </a:tblPr>
              <a:tblGrid>
                <a:gridCol w="1600872">
                  <a:extLst>
                    <a:ext uri="{9D8B030D-6E8A-4147-A177-3AD203B41FA5}">
                      <a16:colId xmlns:a16="http://schemas.microsoft.com/office/drawing/2014/main" val="20000"/>
                    </a:ext>
                  </a:extLst>
                </a:gridCol>
                <a:gridCol w="2013098">
                  <a:extLst>
                    <a:ext uri="{9D8B030D-6E8A-4147-A177-3AD203B41FA5}">
                      <a16:colId xmlns:a16="http://schemas.microsoft.com/office/drawing/2014/main" val="20001"/>
                    </a:ext>
                  </a:extLst>
                </a:gridCol>
                <a:gridCol w="5709399">
                  <a:extLst>
                    <a:ext uri="{9D8B030D-6E8A-4147-A177-3AD203B41FA5}">
                      <a16:colId xmlns:a16="http://schemas.microsoft.com/office/drawing/2014/main" val="20002"/>
                    </a:ext>
                  </a:extLst>
                </a:gridCol>
                <a:gridCol w="2169693">
                  <a:extLst>
                    <a:ext uri="{9D8B030D-6E8A-4147-A177-3AD203B41FA5}">
                      <a16:colId xmlns:a16="http://schemas.microsoft.com/office/drawing/2014/main" val="20003"/>
                    </a:ext>
                  </a:extLst>
                </a:gridCol>
              </a:tblGrid>
              <a:tr h="616390">
                <a:tc>
                  <a:txBody>
                    <a:bodyPr/>
                    <a:lstStyle/>
                    <a:p>
                      <a:pPr marL="0" marR="0" lvl="0" indent="0" algn="l">
                        <a:lnSpc>
                          <a:spcPct val="100000"/>
                        </a:lnSpc>
                        <a:spcBef>
                          <a:spcPts val="0"/>
                        </a:spcBef>
                        <a:spcAft>
                          <a:spcPts val="1000"/>
                        </a:spcAft>
                        <a:buFont typeface="+mj-lt"/>
                        <a:buNone/>
                        <a:tabLst>
                          <a:tab pos="457200" algn="l"/>
                        </a:tabLst>
                      </a:pPr>
                      <a:r>
                        <a:rPr lang="es-US" sz="1900" dirty="0">
                          <a:solidFill>
                            <a:srgbClr val="2F5597"/>
                          </a:solidFill>
                          <a:latin typeface="+mn-lt"/>
                          <a:cs typeface="Arial" panose="020B0604020202020204" pitchFamily="34" charset="0"/>
                        </a:rPr>
                        <a:t>Deducible anual</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00000"/>
                        </a:lnSpc>
                        <a:spcBef>
                          <a:spcPts val="0"/>
                        </a:spcBef>
                        <a:spcAft>
                          <a:spcPts val="1000"/>
                        </a:spcAft>
                        <a:buFont typeface="+mj-lt"/>
                        <a:buNone/>
                      </a:pPr>
                      <a:r>
                        <a:rPr lang="es-US" sz="1900" dirty="0">
                          <a:solidFill>
                            <a:srgbClr val="2F5597"/>
                          </a:solidFill>
                          <a:latin typeface="+mn-lt"/>
                          <a:cs typeface="Arial" panose="020B0604020202020204" pitchFamily="34" charset="0"/>
                        </a:rPr>
                        <a:t>Etapa de cobertura inicial</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00000"/>
                        </a:lnSpc>
                        <a:spcBef>
                          <a:spcPts val="0"/>
                        </a:spcBef>
                        <a:spcAft>
                          <a:spcPts val="1000"/>
                        </a:spcAft>
                        <a:buFont typeface="+mj-lt"/>
                        <a:buNone/>
                      </a:pPr>
                      <a:r>
                        <a:rPr lang="es-US" sz="1900" dirty="0">
                          <a:solidFill>
                            <a:srgbClr val="2F5597"/>
                          </a:solidFill>
                          <a:latin typeface="+mn-lt"/>
                          <a:cs typeface="Arial" panose="020B0604020202020204" pitchFamily="34" charset="0"/>
                        </a:rPr>
                        <a:t>Período sin cobertura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00000"/>
                        </a:lnSpc>
                        <a:spcBef>
                          <a:spcPts val="0"/>
                        </a:spcBef>
                        <a:spcAft>
                          <a:spcPts val="1000"/>
                        </a:spcAft>
                        <a:buFont typeface="+mj-lt"/>
                        <a:buNone/>
                      </a:pPr>
                      <a:r>
                        <a:rPr lang="es-US" sz="1900" dirty="0">
                          <a:solidFill>
                            <a:srgbClr val="2F5597"/>
                          </a:solidFill>
                          <a:latin typeface="+mn-lt"/>
                          <a:cs typeface="Arial" panose="020B0604020202020204" pitchFamily="34" charset="0"/>
                        </a:rPr>
                        <a:t>Cobertura catastrófica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68515">
                <a:tc>
                  <a:txBody>
                    <a:bodyPr/>
                    <a:lstStyle/>
                    <a:p>
                      <a:pPr marL="0" marR="0">
                        <a:lnSpc>
                          <a:spcPct val="100000"/>
                        </a:lnSpc>
                        <a:spcBef>
                          <a:spcPts val="0"/>
                        </a:spcBef>
                        <a:spcAft>
                          <a:spcPts val="600"/>
                        </a:spcAft>
                      </a:pPr>
                      <a:r>
                        <a:rPr lang="es-US" sz="1800" dirty="0">
                          <a:solidFill>
                            <a:srgbClr val="2F5597"/>
                          </a:solidFill>
                          <a:latin typeface="+mn-lt"/>
                          <a:cs typeface="Arial" panose="020B0604020202020204" pitchFamily="34" charset="0"/>
                        </a:rPr>
                        <a:t>La Srta. Smith paga los primeros $545 del costo de sus medicamentos antes de que su plan comience a pagar su parte. </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s-US" sz="1800" baseline="0" dirty="0">
                          <a:solidFill>
                            <a:srgbClr val="2F5597"/>
                          </a:solidFill>
                          <a:latin typeface="+mn-lt"/>
                          <a:cs typeface="Arial" panose="020B0604020202020204" pitchFamily="34" charset="0"/>
                        </a:rPr>
                        <a:t>Hace un copago (que promedia 25% del costo), y el plan paga su parte (75%) por cada medicamento cubierto hasta</a:t>
                      </a:r>
                      <a:r>
                        <a:rPr lang="es-US" sz="1800" dirty="0">
                          <a:solidFill>
                            <a:srgbClr val="2F5597"/>
                          </a:solidFill>
                          <a:latin typeface="+mn-lt"/>
                          <a:cs typeface="Arial" panose="020B0604020202020204" pitchFamily="34" charset="0"/>
                        </a:rPr>
                        <a:t> que el monto combinado (más el deducible) alcanza $5,030. </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s-US" sz="1800" dirty="0">
                          <a:solidFill>
                            <a:srgbClr val="2F5597"/>
                          </a:solidFill>
                          <a:latin typeface="+mn-lt"/>
                          <a:cs typeface="Arial" panose="020B0604020202020204" pitchFamily="34" charset="0"/>
                        </a:rPr>
                        <a:t>Una vez que la Srta. Smith y su plan hayan gastado $5,030 por los medicamentos cubiertos, ella se encontrará en el período sin cobertura. No pagará más de 25% del costo de los medicamentos recetados hasta que su gasto real de bolsillo (o </a:t>
                      </a:r>
                      <a:r>
                        <a:rPr lang="es-US" sz="1800" dirty="0" err="1">
                          <a:solidFill>
                            <a:srgbClr val="2F5597"/>
                          </a:solidFill>
                          <a:latin typeface="+mn-lt"/>
                          <a:cs typeface="Arial" panose="020B0604020202020204" pitchFamily="34" charset="0"/>
                        </a:rPr>
                        <a:t>TrOOP</a:t>
                      </a:r>
                      <a:r>
                        <a:rPr lang="es-US" sz="1800" dirty="0">
                          <a:solidFill>
                            <a:srgbClr val="2F5597"/>
                          </a:solidFill>
                          <a:latin typeface="+mn-lt"/>
                          <a:cs typeface="Arial" panose="020B0604020202020204" pitchFamily="34" charset="0"/>
                        </a:rPr>
                        <a:t>) sea de $8,000. En 2024, obtiene un descuento de 70% por parte del fabricante sobre los medicamentos recetados de marca cubiertos que cuenta como gasto de bolsillo y le ayuda a salir del período sin cobertura. Para 2024, mientras se encuentra en el período sin cobertura, obtiene una cobertura adicional de 5% por parte de su plan en medicamentos de marca cubiertos y 75% de cobertura en medicamentos genéricos cubiertos.</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s-US" sz="1800" dirty="0">
                          <a:solidFill>
                            <a:srgbClr val="2F5597"/>
                          </a:solidFill>
                          <a:latin typeface="+mn-lt"/>
                          <a:cs typeface="Arial" panose="020B0604020202020204" pitchFamily="34" charset="0"/>
                        </a:rPr>
                        <a:t>Sale del período sin cobertura cuando su </a:t>
                      </a:r>
                      <a:r>
                        <a:rPr lang="es-US" sz="1800" dirty="0" err="1">
                          <a:solidFill>
                            <a:srgbClr val="2F5597"/>
                          </a:solidFill>
                          <a:latin typeface="+mn-lt"/>
                          <a:cs typeface="Arial" panose="020B0604020202020204" pitchFamily="34" charset="0"/>
                        </a:rPr>
                        <a:t>TrOOP</a:t>
                      </a:r>
                      <a:r>
                        <a:rPr lang="es-US" sz="1800" baseline="0" dirty="0">
                          <a:solidFill>
                            <a:srgbClr val="2F5597"/>
                          </a:solidFill>
                          <a:latin typeface="+mn-lt"/>
                          <a:cs typeface="Arial" panose="020B0604020202020204" pitchFamily="34" charset="0"/>
                        </a:rPr>
                        <a:t> alcanza</a:t>
                      </a:r>
                      <a:r>
                        <a:rPr lang="es-US" sz="1800" dirty="0">
                          <a:solidFill>
                            <a:srgbClr val="2F5597"/>
                          </a:solidFill>
                          <a:latin typeface="+mn-lt"/>
                          <a:cs typeface="Arial" panose="020B0604020202020204" pitchFamily="34" charset="0"/>
                        </a:rPr>
                        <a:t> $8,000, que equivale aproximadamente a entre $3,300 y $3,800 de gastos de bolsillo.</a:t>
                      </a:r>
                      <a:r>
                        <a:rPr lang="es-US" sz="1800" baseline="0" dirty="0">
                          <a:solidFill>
                            <a:srgbClr val="2F5597"/>
                          </a:solidFill>
                          <a:latin typeface="+mn-lt"/>
                          <a:cs typeface="Arial" panose="020B0604020202020204" pitchFamily="34" charset="0"/>
                        </a:rPr>
                        <a:t> </a:t>
                      </a:r>
                      <a:r>
                        <a:rPr lang="es-US" sz="1800" dirty="0">
                          <a:solidFill>
                            <a:srgbClr val="2F5597"/>
                          </a:solidFill>
                          <a:latin typeface="+mn-lt"/>
                          <a:cs typeface="Arial" panose="020B0604020202020204" pitchFamily="34" charset="0"/>
                        </a:rPr>
                        <a:t>No tendrá más gastos de bolsillo en medicamentos cubiertos durante el resto del año de cobertura. </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152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51E9-B78C-4179-5AED-84C703D69F2D}"/>
              </a:ext>
            </a:extLst>
          </p:cNvPr>
          <p:cNvSpPr>
            <a:spLocks noGrp="1"/>
          </p:cNvSpPr>
          <p:nvPr>
            <p:ph type="title"/>
          </p:nvPr>
        </p:nvSpPr>
        <p:spPr/>
        <p:txBody>
          <a:bodyPr/>
          <a:lstStyle/>
          <a:p>
            <a:r>
              <a:rPr lang="es-US"/>
              <a:t>Ejemplo: Estructura estándar en 2025</a:t>
            </a:r>
          </a:p>
        </p:txBody>
      </p:sp>
      <p:sp>
        <p:nvSpPr>
          <p:cNvPr id="8" name="Content Placeholder 7">
            <a:extLst>
              <a:ext uri="{FF2B5EF4-FFF2-40B4-BE49-F238E27FC236}">
                <a16:creationId xmlns:a16="http://schemas.microsoft.com/office/drawing/2014/main" id="{5FE08CC7-65FC-9A75-9BE3-9760FD87A5D2}"/>
              </a:ext>
            </a:extLst>
          </p:cNvPr>
          <p:cNvSpPr>
            <a:spLocks noGrp="1"/>
          </p:cNvSpPr>
          <p:nvPr>
            <p:ph sz="quarter" idx="13"/>
          </p:nvPr>
        </p:nvSpPr>
        <p:spPr>
          <a:xfrm>
            <a:off x="529807" y="1336503"/>
            <a:ext cx="11258510" cy="1828800"/>
          </a:xfrm>
        </p:spPr>
        <p:txBody>
          <a:bodyPr>
            <a:normAutofit/>
          </a:bodyPr>
          <a:lstStyle/>
          <a:p>
            <a:pPr marL="0" lvl="0" indent="0" defTabSz="685800">
              <a:buClrTx/>
              <a:buNone/>
            </a:pPr>
            <a:r>
              <a:rPr lang="es-US" sz="2000"/>
              <a:t>La Srta. Smith se inscribe en un plan de medicamentos de Medicare. Su cobertura comienza el 1 de enero. No tiene Ayuda Adicional y usa su tarjeta de afiliación del plan de medicamentos de Medicare cuando compra medicamentos recetados. Ella paga una prima mensual durante el año.</a:t>
            </a:r>
          </a:p>
        </p:txBody>
      </p:sp>
      <p:graphicFrame>
        <p:nvGraphicFramePr>
          <p:cNvPr id="6" name="Table 5" descr="Tabla con información sobre el deducible anual, la etapa de cobertura inicial, el periodo sin cobertura y la cobertura catastrófica.">
            <a:extLst>
              <a:ext uri="{FF2B5EF4-FFF2-40B4-BE49-F238E27FC236}">
                <a16:creationId xmlns:a16="http://schemas.microsoft.com/office/drawing/2014/main" id="{78C74459-C795-FC7A-A32E-BE161B2D8024}"/>
              </a:ext>
            </a:extLst>
          </p:cNvPr>
          <p:cNvGraphicFramePr>
            <a:graphicFrameLocks noGrp="1" noChangeAspect="1"/>
          </p:cNvGraphicFramePr>
          <p:nvPr>
            <p:extLst>
              <p:ext uri="{D42A27DB-BD31-4B8C-83A1-F6EECF244321}">
                <p14:modId xmlns:p14="http://schemas.microsoft.com/office/powerpoint/2010/main" val="3124512538"/>
              </p:ext>
            </p:extLst>
          </p:nvPr>
        </p:nvGraphicFramePr>
        <p:xfrm>
          <a:off x="529807" y="2647283"/>
          <a:ext cx="11258510" cy="3261314"/>
        </p:xfrm>
        <a:graphic>
          <a:graphicData uri="http://schemas.openxmlformats.org/drawingml/2006/table">
            <a:tbl>
              <a:tblPr firstRow="1" bandRow="1" bandCol="1">
                <a:tableStyleId>{5FD0F851-EC5A-4D38-B0AD-8093EC10F338}</a:tableStyleId>
              </a:tblPr>
              <a:tblGrid>
                <a:gridCol w="2735907">
                  <a:extLst>
                    <a:ext uri="{9D8B030D-6E8A-4147-A177-3AD203B41FA5}">
                      <a16:colId xmlns:a16="http://schemas.microsoft.com/office/drawing/2014/main" val="20000"/>
                    </a:ext>
                  </a:extLst>
                </a:gridCol>
                <a:gridCol w="4299067">
                  <a:extLst>
                    <a:ext uri="{9D8B030D-6E8A-4147-A177-3AD203B41FA5}">
                      <a16:colId xmlns:a16="http://schemas.microsoft.com/office/drawing/2014/main" val="20001"/>
                    </a:ext>
                  </a:extLst>
                </a:gridCol>
                <a:gridCol w="4223536">
                  <a:extLst>
                    <a:ext uri="{9D8B030D-6E8A-4147-A177-3AD203B41FA5}">
                      <a16:colId xmlns:a16="http://schemas.microsoft.com/office/drawing/2014/main" val="20003"/>
                    </a:ext>
                  </a:extLst>
                </a:gridCol>
              </a:tblGrid>
              <a:tr h="379887">
                <a:tc>
                  <a:txBody>
                    <a:bodyPr/>
                    <a:lstStyle/>
                    <a:p>
                      <a:pPr marL="0" marR="0" lvl="0" indent="0" algn="l">
                        <a:lnSpc>
                          <a:spcPct val="115000"/>
                        </a:lnSpc>
                        <a:spcBef>
                          <a:spcPts val="0"/>
                        </a:spcBef>
                        <a:spcAft>
                          <a:spcPts val="1000"/>
                        </a:spcAft>
                        <a:buFont typeface="+mj-lt"/>
                        <a:buNone/>
                        <a:tabLst>
                          <a:tab pos="457200" algn="l"/>
                        </a:tabLst>
                      </a:pPr>
                      <a:r>
                        <a:rPr lang="es-US" sz="2000">
                          <a:solidFill>
                            <a:srgbClr val="2F5597"/>
                          </a:solidFill>
                          <a:latin typeface="+mn-lt"/>
                          <a:cs typeface="Arial" panose="020B0604020202020204" pitchFamily="34" charset="0"/>
                        </a:rPr>
                        <a:t>Deducible anual </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s-US" sz="2000">
                          <a:solidFill>
                            <a:srgbClr val="2F5597"/>
                          </a:solidFill>
                          <a:latin typeface="+mn-lt"/>
                          <a:cs typeface="Arial" panose="020B0604020202020204" pitchFamily="34" charset="0"/>
                        </a:rPr>
                        <a:t>Etapa de cobertura inicial</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s-US" sz="2000">
                          <a:solidFill>
                            <a:srgbClr val="2F5597"/>
                          </a:solidFill>
                          <a:latin typeface="+mn-lt"/>
                          <a:cs typeface="Arial" panose="020B0604020202020204" pitchFamily="34" charset="0"/>
                        </a:rPr>
                        <a:t>Etapa de cobertura catastrófica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2767574">
                <a:tc>
                  <a:txBody>
                    <a:bodyPr/>
                    <a:lstStyle/>
                    <a:p>
                      <a:pPr marL="0" marR="0">
                        <a:lnSpc>
                          <a:spcPct val="100000"/>
                        </a:lnSpc>
                        <a:spcBef>
                          <a:spcPts val="0"/>
                        </a:spcBef>
                        <a:spcAft>
                          <a:spcPts val="600"/>
                        </a:spcAft>
                      </a:pPr>
                      <a:r>
                        <a:rPr lang="es-US" sz="2000">
                          <a:solidFill>
                            <a:srgbClr val="2F5597"/>
                          </a:solidFill>
                          <a:latin typeface="+mn-lt"/>
                          <a:cs typeface="Arial" panose="020B0604020202020204" pitchFamily="34" charset="0"/>
                        </a:rPr>
                        <a:t>La Srta. Smith paga una cantidad de su bolsillo por los medicamentos cubiertos antes de que su plan empiece a pagar la parte que le corresponde. </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s-US" sz="2000" b="0" dirty="0">
                          <a:solidFill>
                            <a:srgbClr val="2F5597"/>
                          </a:solidFill>
                          <a:latin typeface="+mn-lt"/>
                          <a:ea typeface="Calibri"/>
                          <a:cs typeface="Arial" panose="020B0604020202020204" pitchFamily="34" charset="0"/>
                        </a:rPr>
                        <a:t>Los fabricantes ofrecen un descuento de 10% en determinados medicamentos de marca, biológicos y biosimilares.</a:t>
                      </a:r>
                    </a:p>
                    <a:p>
                      <a:pPr marL="0" marR="0" lvl="0" indent="0" algn="l" defTabSz="685800" rtl="0" eaLnBrk="1" fontAlgn="auto" latinLnBrk="0" hangingPunct="1">
                        <a:lnSpc>
                          <a:spcPct val="100000"/>
                        </a:lnSpc>
                        <a:spcBef>
                          <a:spcPts val="0"/>
                        </a:spcBef>
                        <a:spcAft>
                          <a:spcPts val="600"/>
                        </a:spcAft>
                        <a:buClrTx/>
                        <a:buSzTx/>
                        <a:buFontTx/>
                        <a:buNone/>
                        <a:tabLst/>
                        <a:defRPr/>
                      </a:pPr>
                      <a:r>
                        <a:rPr lang="es-US" sz="2000" dirty="0">
                          <a:solidFill>
                            <a:srgbClr val="2F5597"/>
                          </a:solidFill>
                          <a:latin typeface="+mn-lt"/>
                          <a:cs typeface="Arial" panose="020B0604020202020204" pitchFamily="34" charset="0"/>
                        </a:rPr>
                        <a:t>La Srta. Smith hace un copago y su plan paga la parte que le corresponde por cada medicamento cubierto hasta que alcanza el límite de gastos de bolsillo de $2,000. </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US" sz="2000" b="0" dirty="0">
                          <a:solidFill>
                            <a:srgbClr val="2F5597"/>
                          </a:solidFill>
                          <a:latin typeface="+mn-lt"/>
                          <a:ea typeface="Calibri"/>
                          <a:cs typeface="Arial" panose="020B0604020202020204" pitchFamily="34" charset="0"/>
                        </a:rPr>
                        <a:t>Los fabricantes ofrecen un descuento de 20% en determinados medicamentos de marca, biológicos y biosimilares.</a:t>
                      </a:r>
                    </a:p>
                    <a:p>
                      <a:pPr marL="0" marR="0">
                        <a:lnSpc>
                          <a:spcPct val="100000"/>
                        </a:lnSpc>
                        <a:spcBef>
                          <a:spcPts val="0"/>
                        </a:spcBef>
                        <a:spcAft>
                          <a:spcPts val="600"/>
                        </a:spcAft>
                      </a:pPr>
                      <a:r>
                        <a:rPr lang="es-US" sz="2000" dirty="0">
                          <a:solidFill>
                            <a:srgbClr val="2F5597"/>
                          </a:solidFill>
                          <a:latin typeface="+mn-lt"/>
                          <a:cs typeface="Arial" panose="020B0604020202020204" pitchFamily="34" charset="0"/>
                        </a:rPr>
                        <a:t>No tendrá más gastos de bolsillo en medicamentos cubiertos durante el resto del año de cobertura una vez que alcance el límite de gastos de bolsillo de $2,000.</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634E9E6C-C7C4-1EA2-8201-324F5F0FDB23}"/>
              </a:ext>
            </a:extLst>
          </p:cNvPr>
          <p:cNvSpPr>
            <a:spLocks noGrp="1"/>
          </p:cNvSpPr>
          <p:nvPr>
            <p:ph type="sldNum" sz="quarter" idx="12"/>
          </p:nvPr>
        </p:nvSpPr>
        <p:spPr/>
        <p:txBody>
          <a:bodyPr/>
          <a:lstStyle/>
          <a:p>
            <a:fld id="{48F63A3B-78C7-47BE-AE5E-E10140E04643}" type="slidenum">
              <a:rPr lang="en-US" smtClean="0"/>
              <a:t>26</a:t>
            </a:fld>
            <a:endParaRPr lang="en-US"/>
          </a:p>
        </p:txBody>
      </p:sp>
      <p:sp>
        <p:nvSpPr>
          <p:cNvPr id="3" name="Footer Placeholder 2">
            <a:extLst>
              <a:ext uri="{FF2B5EF4-FFF2-40B4-BE49-F238E27FC236}">
                <a16:creationId xmlns:a16="http://schemas.microsoft.com/office/drawing/2014/main" id="{73FA019E-1FC9-C06C-D33D-EB7E981AEA2C}"/>
              </a:ext>
            </a:extLst>
          </p:cNvPr>
          <p:cNvSpPr>
            <a:spLocks noGrp="1"/>
          </p:cNvSpPr>
          <p:nvPr>
            <p:ph type="ftr" sz="quarter" idx="11"/>
          </p:nvPr>
        </p:nvSpPr>
        <p:spPr/>
        <p:txBody>
          <a:bodyPr/>
          <a:lstStyle/>
          <a:p>
            <a:r>
              <a:rPr lang="es-US"/>
              <a:t>Cobertura de medicamentos de Medicare</a:t>
            </a:r>
          </a:p>
        </p:txBody>
      </p:sp>
      <p:sp>
        <p:nvSpPr>
          <p:cNvPr id="5" name="Date Placeholder 4">
            <a:extLst>
              <a:ext uri="{FF2B5EF4-FFF2-40B4-BE49-F238E27FC236}">
                <a16:creationId xmlns:a16="http://schemas.microsoft.com/office/drawing/2014/main" id="{CC9EBD00-D3DD-FF4E-742A-AAEA4AB48B9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274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Plan de Pago de Medicamentos Recetados de Medicare (MPPP) en 2025</a:t>
            </a:r>
          </a:p>
        </p:txBody>
      </p:sp>
      <p:sp>
        <p:nvSpPr>
          <p:cNvPr id="5" name="Content Placeholder 4">
            <a:extLst>
              <a:ext uri="{FF2B5EF4-FFF2-40B4-BE49-F238E27FC236}">
                <a16:creationId xmlns:a16="http://schemas.microsoft.com/office/drawing/2014/main" id="{B09B6121-51D0-A93A-38D1-B122BE0AA3F7}"/>
              </a:ext>
            </a:extLst>
          </p:cNvPr>
          <p:cNvSpPr>
            <a:spLocks noGrp="1"/>
          </p:cNvSpPr>
          <p:nvPr>
            <p:ph sz="quarter" idx="13"/>
          </p:nvPr>
        </p:nvSpPr>
        <p:spPr>
          <a:xfrm>
            <a:off x="847060" y="1266898"/>
            <a:ext cx="10506740" cy="4910617"/>
          </a:xfrm>
        </p:spPr>
        <p:txBody>
          <a:bodyPr>
            <a:noAutofit/>
          </a:bodyPr>
          <a:lstStyle/>
          <a:p>
            <a:pPr marL="0" lvl="0" indent="0" defTabSz="685800">
              <a:spcAft>
                <a:spcPts val="600"/>
              </a:spcAft>
              <a:buClrTx/>
              <a:buNone/>
            </a:pPr>
            <a:r>
              <a:rPr lang="es-US" sz="2300" b="1" dirty="0"/>
              <a:t>La Ley de Reducción de la Inflación (IRA) exige que todos los planes de medicamentos de Medicare ofrezcan la opción de pagar los gastos de bolsillo de los medicamentos en pagos mensuales limitados a un tope máximo en lugar de hacerlo de una sola vez en la farmacia.</a:t>
            </a:r>
          </a:p>
          <a:p>
            <a:pPr marL="548640">
              <a:spcAft>
                <a:spcPts val="600"/>
              </a:spcAft>
              <a:buClrTx/>
            </a:pPr>
            <a:r>
              <a:rPr lang="es-US" sz="1800" dirty="0"/>
              <a:t>A partir del 1 de enero de 2025. </a:t>
            </a:r>
          </a:p>
          <a:p>
            <a:pPr marL="548640">
              <a:spcAft>
                <a:spcPts val="600"/>
              </a:spcAft>
              <a:buClrTx/>
            </a:pPr>
            <a:r>
              <a:rPr lang="es-US" sz="1800" dirty="0"/>
              <a:t>Los participantes en el programa pagarán $0 a la farmacia por los medicamentos de la </a:t>
            </a:r>
            <a:br>
              <a:rPr lang="es-US" sz="1800" dirty="0"/>
            </a:br>
            <a:r>
              <a:rPr lang="es-US" sz="1800" dirty="0"/>
              <a:t>Parte D cubiertos.</a:t>
            </a:r>
          </a:p>
          <a:p>
            <a:pPr marL="548640">
              <a:spcAft>
                <a:spcPts val="600"/>
              </a:spcAft>
              <a:buClrTx/>
            </a:pPr>
            <a:r>
              <a:rPr lang="es-US" sz="1800" dirty="0"/>
              <a:t>Los patrocinadores del plan de la Parte D facturarán mensualmente a los participantes en el programa los costos compartidos en los que incurran mientras estén en el programa. </a:t>
            </a:r>
          </a:p>
          <a:p>
            <a:pPr marL="548640">
              <a:spcAft>
                <a:spcPts val="600"/>
              </a:spcAft>
              <a:buClrTx/>
            </a:pPr>
            <a:r>
              <a:rPr lang="es-US" sz="1800" dirty="0"/>
              <a:t>El patrocinador de la Parte D pagará íntegramente a las farmacias de acuerdo con los requisitos de pronto pago de la Parte D. </a:t>
            </a:r>
          </a:p>
          <a:p>
            <a:pPr marL="548640">
              <a:spcAft>
                <a:spcPts val="600"/>
              </a:spcAft>
              <a:buClrTx/>
            </a:pPr>
            <a:r>
              <a:rPr lang="es-US" sz="1800" dirty="0"/>
              <a:t>Los afiliados con costos compartidos elevados a principios del año del plan tienen más probabilidades de beneficiarse del programa. </a:t>
            </a:r>
          </a:p>
          <a:p>
            <a:pPr marL="548640">
              <a:spcAft>
                <a:spcPts val="600"/>
              </a:spcAft>
              <a:buClrTx/>
            </a:pPr>
            <a:r>
              <a:rPr lang="es-US" sz="1800" dirty="0"/>
              <a:t>Para las personas con cobertura de medicamentos de Medicare que son elegibles para recibir Ayuda Adicional (también conocida como LIS), la inscripción en Ayuda Adicional es más ventajosa que el Plan de Pago de Medicamentos Recetados de Medicare (MPPP). </a:t>
            </a:r>
          </a:p>
        </p:txBody>
      </p:sp>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3713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2600" dirty="0"/>
              <a:t>Plan de Pago de Medicamentos Recetados de Medicare (MPPP): </a:t>
            </a:r>
            <a:br>
              <a:rPr lang="es-US" sz="2600" dirty="0"/>
            </a:br>
            <a:r>
              <a:rPr lang="es-US" sz="2600" dirty="0"/>
              <a:t>Ejemplo 1:</a:t>
            </a:r>
          </a:p>
        </p:txBody>
      </p:sp>
      <p:sp>
        <p:nvSpPr>
          <p:cNvPr id="5" name="Content Placeholder 4"/>
          <p:cNvSpPr>
            <a:spLocks noGrp="1"/>
          </p:cNvSpPr>
          <p:nvPr>
            <p:ph idx="4294967295"/>
          </p:nvPr>
        </p:nvSpPr>
        <p:spPr>
          <a:xfrm>
            <a:off x="838200" y="1142529"/>
            <a:ext cx="10240926" cy="1222657"/>
          </a:xfrm>
        </p:spPr>
        <p:txBody>
          <a:bodyPr>
            <a:noAutofit/>
          </a:bodyPr>
          <a:lstStyle/>
          <a:p>
            <a:pPr marL="0" indent="0">
              <a:spcAft>
                <a:spcPts val="1200"/>
              </a:spcAft>
              <a:buNone/>
            </a:pPr>
            <a:r>
              <a:rPr lang="es-US" sz="2000" b="1" dirty="0">
                <a:solidFill>
                  <a:srgbClr val="00529B"/>
                </a:solidFill>
              </a:rPr>
              <a:t>Juan opta por el MPPP en enero. Su primer surtido en la farmacia es en febrero:</a:t>
            </a:r>
          </a:p>
        </p:txBody>
      </p:sp>
      <p:graphicFrame>
        <p:nvGraphicFramePr>
          <p:cNvPr id="9" name="Table 8">
            <a:extLst>
              <a:ext uri="{FF2B5EF4-FFF2-40B4-BE49-F238E27FC236}">
                <a16:creationId xmlns:a16="http://schemas.microsoft.com/office/drawing/2014/main" id="{7E8E94BB-5BC8-3871-A4B9-542DDB944315}"/>
              </a:ext>
            </a:extLst>
          </p:cNvPr>
          <p:cNvGraphicFramePr>
            <a:graphicFrameLocks noGrp="1"/>
          </p:cNvGraphicFramePr>
          <p:nvPr>
            <p:extLst>
              <p:ext uri="{D42A27DB-BD31-4B8C-83A1-F6EECF244321}">
                <p14:modId xmlns:p14="http://schemas.microsoft.com/office/powerpoint/2010/main" val="4246346739"/>
              </p:ext>
            </p:extLst>
          </p:nvPr>
        </p:nvGraphicFramePr>
        <p:xfrm>
          <a:off x="928885" y="1627506"/>
          <a:ext cx="9892747" cy="4864734"/>
        </p:xfrm>
        <a:graphic>
          <a:graphicData uri="http://schemas.openxmlformats.org/drawingml/2006/table">
            <a:tbl>
              <a:tblPr firstRow="1" bandRow="1">
                <a:tableStyleId>{5FD0F851-EC5A-4D38-B0AD-8093EC10F338}</a:tableStyleId>
              </a:tblPr>
              <a:tblGrid>
                <a:gridCol w="1370153">
                  <a:extLst>
                    <a:ext uri="{9D8B030D-6E8A-4147-A177-3AD203B41FA5}">
                      <a16:colId xmlns:a16="http://schemas.microsoft.com/office/drawing/2014/main" val="483364639"/>
                    </a:ext>
                  </a:extLst>
                </a:gridCol>
                <a:gridCol w="2953997">
                  <a:extLst>
                    <a:ext uri="{9D8B030D-6E8A-4147-A177-3AD203B41FA5}">
                      <a16:colId xmlns:a16="http://schemas.microsoft.com/office/drawing/2014/main" val="1516687756"/>
                    </a:ext>
                  </a:extLst>
                </a:gridCol>
                <a:gridCol w="2488899">
                  <a:extLst>
                    <a:ext uri="{9D8B030D-6E8A-4147-A177-3AD203B41FA5}">
                      <a16:colId xmlns:a16="http://schemas.microsoft.com/office/drawing/2014/main" val="3957360752"/>
                    </a:ext>
                  </a:extLst>
                </a:gridCol>
                <a:gridCol w="3079698">
                  <a:extLst>
                    <a:ext uri="{9D8B030D-6E8A-4147-A177-3AD203B41FA5}">
                      <a16:colId xmlns:a16="http://schemas.microsoft.com/office/drawing/2014/main" val="3749728600"/>
                    </a:ext>
                  </a:extLst>
                </a:gridCol>
              </a:tblGrid>
              <a:tr h="347481">
                <a:tc>
                  <a:txBody>
                    <a:bodyPr/>
                    <a:lstStyle/>
                    <a:p>
                      <a:r>
                        <a:rPr lang="es-US" sz="1600">
                          <a:solidFill>
                            <a:srgbClr val="00529B"/>
                          </a:solidFill>
                          <a:latin typeface="+mn-lt"/>
                        </a:rPr>
                        <a:t>Mes</a:t>
                      </a:r>
                    </a:p>
                  </a:txBody>
                  <a:tcPr/>
                </a:tc>
                <a:tc>
                  <a:txBody>
                    <a:bodyPr/>
                    <a:lstStyle/>
                    <a:p>
                      <a:r>
                        <a:rPr lang="es-US" sz="1600">
                          <a:solidFill>
                            <a:srgbClr val="00529B"/>
                          </a:solidFill>
                          <a:latin typeface="+mn-lt"/>
                        </a:rPr>
                        <a:t>Gastos de bolsillo realizados</a:t>
                      </a:r>
                    </a:p>
                  </a:txBody>
                  <a:tcPr/>
                </a:tc>
                <a:tc>
                  <a:txBody>
                    <a:bodyPr/>
                    <a:lstStyle/>
                    <a:p>
                      <a:r>
                        <a:rPr lang="es-US" sz="1600">
                          <a:solidFill>
                            <a:srgbClr val="00529B"/>
                          </a:solidFill>
                          <a:latin typeface="+mn-lt"/>
                        </a:rPr>
                        <a:t>Límite máximo mensual</a:t>
                      </a:r>
                    </a:p>
                  </a:txBody>
                  <a:tcPr/>
                </a:tc>
                <a:tc>
                  <a:txBody>
                    <a:bodyPr/>
                    <a:lstStyle/>
                    <a:p>
                      <a:r>
                        <a:rPr lang="es-US" sz="1600">
                          <a:solidFill>
                            <a:srgbClr val="00529B"/>
                          </a:solidFill>
                          <a:latin typeface="+mn-lt"/>
                        </a:rPr>
                        <a:t>Pago mensual del participante</a:t>
                      </a:r>
                    </a:p>
                  </a:txBody>
                  <a:tcPr/>
                </a:tc>
                <a:extLst>
                  <a:ext uri="{0D108BD9-81ED-4DB2-BD59-A6C34878D82A}">
                    <a16:rowId xmlns:a16="http://schemas.microsoft.com/office/drawing/2014/main" val="558760102"/>
                  </a:ext>
                </a:extLst>
              </a:tr>
              <a:tr h="347481">
                <a:tc>
                  <a:txBody>
                    <a:bodyPr/>
                    <a:lstStyle/>
                    <a:p>
                      <a:r>
                        <a:rPr lang="es-US" sz="1600">
                          <a:solidFill>
                            <a:srgbClr val="00529B"/>
                          </a:solidFill>
                          <a:latin typeface="+mn-lt"/>
                        </a:rPr>
                        <a:t>Enero</a:t>
                      </a:r>
                    </a:p>
                  </a:txBody>
                  <a:tcPr/>
                </a:tc>
                <a:tc>
                  <a:txBody>
                    <a:bodyPr/>
                    <a:lstStyle/>
                    <a:p>
                      <a:r>
                        <a:rPr lang="es-US" sz="1600">
                          <a:solidFill>
                            <a:srgbClr val="00529B"/>
                          </a:solidFill>
                          <a:latin typeface="+mn-lt"/>
                        </a:rPr>
                        <a:t>$0</a:t>
                      </a:r>
                    </a:p>
                  </a:txBody>
                  <a:tcPr/>
                </a:tc>
                <a:tc>
                  <a:txBody>
                    <a:bodyPr/>
                    <a:lstStyle/>
                    <a:p>
                      <a:r>
                        <a:rPr lang="es-US" sz="1600">
                          <a:solidFill>
                            <a:srgbClr val="00529B"/>
                          </a:solidFill>
                          <a:latin typeface="+mn-lt"/>
                        </a:rPr>
                        <a:t>$166.67</a:t>
                      </a:r>
                    </a:p>
                  </a:txBody>
                  <a:tcPr/>
                </a:tc>
                <a:tc>
                  <a:txBody>
                    <a:bodyPr/>
                    <a:lstStyle/>
                    <a:p>
                      <a:r>
                        <a:rPr lang="es-US" sz="1600">
                          <a:solidFill>
                            <a:srgbClr val="00529B"/>
                          </a:solidFill>
                          <a:latin typeface="+mn-lt"/>
                        </a:rPr>
                        <a:t>$0</a:t>
                      </a:r>
                    </a:p>
                  </a:txBody>
                  <a:tcPr/>
                </a:tc>
                <a:extLst>
                  <a:ext uri="{0D108BD9-81ED-4DB2-BD59-A6C34878D82A}">
                    <a16:rowId xmlns:a16="http://schemas.microsoft.com/office/drawing/2014/main" val="4293933105"/>
                  </a:ext>
                </a:extLst>
              </a:tr>
              <a:tr h="347481">
                <a:tc>
                  <a:txBody>
                    <a:bodyPr/>
                    <a:lstStyle/>
                    <a:p>
                      <a:r>
                        <a:rPr lang="es-US" sz="1600">
                          <a:solidFill>
                            <a:srgbClr val="00529B"/>
                          </a:solidFill>
                          <a:latin typeface="+mn-lt"/>
                        </a:rPr>
                        <a:t>Febrero:</a:t>
                      </a:r>
                    </a:p>
                  </a:txBody>
                  <a:tcPr/>
                </a:tc>
                <a:tc>
                  <a:txBody>
                    <a:bodyPr/>
                    <a:lstStyle/>
                    <a:p>
                      <a:r>
                        <a:rPr lang="es-US" sz="1600">
                          <a:solidFill>
                            <a:srgbClr val="00529B"/>
                          </a:solidFill>
                          <a:latin typeface="+mn-lt"/>
                        </a:rPr>
                        <a:t>$1030.37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923214199"/>
                  </a:ext>
                </a:extLst>
              </a:tr>
              <a:tr h="347481">
                <a:tc>
                  <a:txBody>
                    <a:bodyPr/>
                    <a:lstStyle/>
                    <a:p>
                      <a:r>
                        <a:rPr lang="es-US" sz="1600">
                          <a:solidFill>
                            <a:srgbClr val="00529B"/>
                          </a:solidFill>
                          <a:latin typeface="+mn-lt"/>
                        </a:rPr>
                        <a:t>Marzo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dirty="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2063017487"/>
                  </a:ext>
                </a:extLst>
              </a:tr>
              <a:tr h="347481">
                <a:tc>
                  <a:txBody>
                    <a:bodyPr/>
                    <a:lstStyle/>
                    <a:p>
                      <a:r>
                        <a:rPr lang="es-US" sz="1600">
                          <a:solidFill>
                            <a:srgbClr val="00529B"/>
                          </a:solidFill>
                          <a:latin typeface="+mn-lt"/>
                        </a:rPr>
                        <a:t>Abril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3511727077"/>
                  </a:ext>
                </a:extLst>
              </a:tr>
              <a:tr h="347481">
                <a:tc>
                  <a:txBody>
                    <a:bodyPr/>
                    <a:lstStyle/>
                    <a:p>
                      <a:r>
                        <a:rPr lang="es-US" sz="1600">
                          <a:solidFill>
                            <a:srgbClr val="00529B"/>
                          </a:solidFill>
                          <a:latin typeface="+mn-lt"/>
                        </a:rPr>
                        <a:t>Mayo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10246109"/>
                  </a:ext>
                </a:extLst>
              </a:tr>
              <a:tr h="347481">
                <a:tc>
                  <a:txBody>
                    <a:bodyPr/>
                    <a:lstStyle/>
                    <a:p>
                      <a:r>
                        <a:rPr lang="es-US" sz="1600">
                          <a:solidFill>
                            <a:srgbClr val="00529B"/>
                          </a:solidFill>
                          <a:latin typeface="+mn-lt"/>
                        </a:rPr>
                        <a:t>Junio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2185956286"/>
                  </a:ext>
                </a:extLst>
              </a:tr>
              <a:tr h="347481">
                <a:tc>
                  <a:txBody>
                    <a:bodyPr/>
                    <a:lstStyle/>
                    <a:p>
                      <a:r>
                        <a:rPr lang="es-US" sz="1600">
                          <a:solidFill>
                            <a:srgbClr val="00529B"/>
                          </a:solidFill>
                          <a:latin typeface="+mn-lt"/>
                        </a:rPr>
                        <a:t>Julio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3963159989"/>
                  </a:ext>
                </a:extLst>
              </a:tr>
              <a:tr h="347481">
                <a:tc>
                  <a:txBody>
                    <a:bodyPr/>
                    <a:lstStyle/>
                    <a:p>
                      <a:r>
                        <a:rPr lang="es-US" sz="1600">
                          <a:solidFill>
                            <a:srgbClr val="00529B"/>
                          </a:solidFill>
                          <a:latin typeface="+mn-lt"/>
                        </a:rPr>
                        <a:t>Agosto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1824057823"/>
                  </a:ext>
                </a:extLst>
              </a:tr>
              <a:tr h="347481">
                <a:tc>
                  <a:txBody>
                    <a:bodyPr/>
                    <a:lstStyle/>
                    <a:p>
                      <a:r>
                        <a:rPr lang="es-US" sz="1600">
                          <a:solidFill>
                            <a:srgbClr val="00529B"/>
                          </a:solidFill>
                          <a:latin typeface="+mn-lt"/>
                        </a:rPr>
                        <a:t>Septiembre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3676333235"/>
                  </a:ext>
                </a:extLst>
              </a:tr>
              <a:tr h="347481">
                <a:tc>
                  <a:txBody>
                    <a:bodyPr/>
                    <a:lstStyle/>
                    <a:p>
                      <a:r>
                        <a:rPr lang="es-US" sz="1600">
                          <a:solidFill>
                            <a:srgbClr val="00529B"/>
                          </a:solidFill>
                          <a:latin typeface="+mn-lt"/>
                        </a:rPr>
                        <a:t>Octubre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1970991352"/>
                  </a:ext>
                </a:extLst>
              </a:tr>
              <a:tr h="347481">
                <a:tc>
                  <a:txBody>
                    <a:bodyPr/>
                    <a:lstStyle/>
                    <a:p>
                      <a:r>
                        <a:rPr lang="es-US" sz="1600">
                          <a:solidFill>
                            <a:srgbClr val="00529B"/>
                          </a:solidFill>
                          <a:latin typeface="+mn-lt"/>
                        </a:rPr>
                        <a:t>Noviembre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3754360165"/>
                  </a:ext>
                </a:extLst>
              </a:tr>
              <a:tr h="347481">
                <a:tc>
                  <a:txBody>
                    <a:bodyPr/>
                    <a:lstStyle/>
                    <a:p>
                      <a:r>
                        <a:rPr lang="es-US" sz="1600">
                          <a:solidFill>
                            <a:srgbClr val="00529B"/>
                          </a:solidFill>
                          <a:latin typeface="+mn-lt"/>
                        </a:rPr>
                        <a:t>Diciembre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$93.67</a:t>
                      </a:r>
                    </a:p>
                  </a:txBody>
                  <a:tcPr/>
                </a:tc>
                <a:extLst>
                  <a:ext uri="{0D108BD9-81ED-4DB2-BD59-A6C34878D82A}">
                    <a16:rowId xmlns:a16="http://schemas.microsoft.com/office/drawing/2014/main" val="1411491742"/>
                  </a:ext>
                </a:extLst>
              </a:tr>
              <a:tr h="347481">
                <a:tc>
                  <a:txBody>
                    <a:bodyPr/>
                    <a:lstStyle/>
                    <a:p>
                      <a:r>
                        <a:rPr lang="es-US" sz="1600">
                          <a:solidFill>
                            <a:srgbClr val="00529B"/>
                          </a:solidFill>
                          <a:latin typeface="+mn-lt"/>
                        </a:rPr>
                        <a:t>TOTAL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dirty="0">
                          <a:solidFill>
                            <a:srgbClr val="00529B"/>
                          </a:solidFill>
                          <a:latin typeface="+mn-lt"/>
                        </a:rPr>
                        <a:t>$1,030.37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dirty="0">
                          <a:solidFill>
                            <a:srgbClr val="00529B"/>
                          </a:solidFill>
                          <a:latin typeface="+mn-lt"/>
                        </a:rPr>
                        <a:t>$1,030.37</a:t>
                      </a:r>
                    </a:p>
                  </a:txBody>
                  <a:tcPr/>
                </a:tc>
                <a:extLst>
                  <a:ext uri="{0D108BD9-81ED-4DB2-BD59-A6C34878D82A}">
                    <a16:rowId xmlns:a16="http://schemas.microsoft.com/office/drawing/2014/main" val="3054135673"/>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52085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2600" dirty="0"/>
              <a:t>Plan de Pago de Medicamentos Recetados de Medicare (MPPP): </a:t>
            </a:r>
            <a:br>
              <a:rPr lang="es-US" sz="2600" dirty="0"/>
            </a:br>
            <a:r>
              <a:rPr lang="es-US" sz="2600" dirty="0"/>
              <a:t>Ejemplo 2:</a:t>
            </a:r>
          </a:p>
        </p:txBody>
      </p:sp>
      <p:sp>
        <p:nvSpPr>
          <p:cNvPr id="5" name="Content Placeholder 4"/>
          <p:cNvSpPr>
            <a:spLocks noGrp="1"/>
          </p:cNvSpPr>
          <p:nvPr>
            <p:ph idx="4294967295"/>
          </p:nvPr>
        </p:nvSpPr>
        <p:spPr>
          <a:xfrm>
            <a:off x="936170" y="1053751"/>
            <a:ext cx="10515601" cy="1222657"/>
          </a:xfrm>
        </p:spPr>
        <p:txBody>
          <a:bodyPr>
            <a:noAutofit/>
          </a:bodyPr>
          <a:lstStyle/>
          <a:p>
            <a:pPr marL="0" indent="0">
              <a:spcAft>
                <a:spcPts val="1200"/>
              </a:spcAft>
              <a:buNone/>
            </a:pPr>
            <a:r>
              <a:rPr lang="es-US" sz="2000" b="1">
                <a:solidFill>
                  <a:srgbClr val="00529B"/>
                </a:solidFill>
              </a:rPr>
              <a:t>Carmen recibe Ayuda Adicional. Se inscribió en el MPPP durante el período de inscripción abierta (OEP) de otoño. Su primer surtido en la farmacia es en enero:</a:t>
            </a:r>
          </a:p>
        </p:txBody>
      </p:sp>
      <p:graphicFrame>
        <p:nvGraphicFramePr>
          <p:cNvPr id="6" name="Table 5">
            <a:extLst>
              <a:ext uri="{FF2B5EF4-FFF2-40B4-BE49-F238E27FC236}">
                <a16:creationId xmlns:a16="http://schemas.microsoft.com/office/drawing/2014/main" id="{C9771C87-622C-EEDB-6C78-1BF5E70BBCCB}"/>
              </a:ext>
            </a:extLst>
          </p:cNvPr>
          <p:cNvGraphicFramePr>
            <a:graphicFrameLocks noGrp="1"/>
          </p:cNvGraphicFramePr>
          <p:nvPr>
            <p:extLst>
              <p:ext uri="{D42A27DB-BD31-4B8C-83A1-F6EECF244321}">
                <p14:modId xmlns:p14="http://schemas.microsoft.com/office/powerpoint/2010/main" val="1574041233"/>
              </p:ext>
            </p:extLst>
          </p:nvPr>
        </p:nvGraphicFramePr>
        <p:xfrm>
          <a:off x="936171" y="1748903"/>
          <a:ext cx="10417629" cy="4790633"/>
        </p:xfrm>
        <a:graphic>
          <a:graphicData uri="http://schemas.openxmlformats.org/drawingml/2006/table">
            <a:tbl>
              <a:tblPr firstRow="1" bandRow="1">
                <a:tableStyleId>{5FD0F851-EC5A-4D38-B0AD-8093EC10F338}</a:tableStyleId>
              </a:tblPr>
              <a:tblGrid>
                <a:gridCol w="1442850">
                  <a:extLst>
                    <a:ext uri="{9D8B030D-6E8A-4147-A177-3AD203B41FA5}">
                      <a16:colId xmlns:a16="http://schemas.microsoft.com/office/drawing/2014/main" val="483364639"/>
                    </a:ext>
                  </a:extLst>
                </a:gridCol>
                <a:gridCol w="3110728">
                  <a:extLst>
                    <a:ext uri="{9D8B030D-6E8A-4147-A177-3AD203B41FA5}">
                      <a16:colId xmlns:a16="http://schemas.microsoft.com/office/drawing/2014/main" val="1516687756"/>
                    </a:ext>
                  </a:extLst>
                </a:gridCol>
                <a:gridCol w="2620953">
                  <a:extLst>
                    <a:ext uri="{9D8B030D-6E8A-4147-A177-3AD203B41FA5}">
                      <a16:colId xmlns:a16="http://schemas.microsoft.com/office/drawing/2014/main" val="3957360752"/>
                    </a:ext>
                  </a:extLst>
                </a:gridCol>
                <a:gridCol w="3243098">
                  <a:extLst>
                    <a:ext uri="{9D8B030D-6E8A-4147-A177-3AD203B41FA5}">
                      <a16:colId xmlns:a16="http://schemas.microsoft.com/office/drawing/2014/main" val="3749728600"/>
                    </a:ext>
                  </a:extLst>
                </a:gridCol>
              </a:tblGrid>
              <a:tr h="420657">
                <a:tc>
                  <a:txBody>
                    <a:bodyPr/>
                    <a:lstStyle/>
                    <a:p>
                      <a:r>
                        <a:rPr lang="es-US" sz="1600">
                          <a:solidFill>
                            <a:srgbClr val="00529B"/>
                          </a:solidFill>
                          <a:latin typeface="+mn-lt"/>
                        </a:rPr>
                        <a:t>Mes</a:t>
                      </a:r>
                    </a:p>
                  </a:txBody>
                  <a:tcPr/>
                </a:tc>
                <a:tc>
                  <a:txBody>
                    <a:bodyPr/>
                    <a:lstStyle/>
                    <a:p>
                      <a:r>
                        <a:rPr lang="es-US" sz="1600">
                          <a:solidFill>
                            <a:srgbClr val="00529B"/>
                          </a:solidFill>
                          <a:latin typeface="+mn-lt"/>
                        </a:rPr>
                        <a:t>Gastos de bolsillo realizados</a:t>
                      </a:r>
                    </a:p>
                  </a:txBody>
                  <a:tcPr/>
                </a:tc>
                <a:tc>
                  <a:txBody>
                    <a:bodyPr/>
                    <a:lstStyle/>
                    <a:p>
                      <a:r>
                        <a:rPr lang="es-US" sz="1600">
                          <a:solidFill>
                            <a:srgbClr val="00529B"/>
                          </a:solidFill>
                          <a:latin typeface="+mn-lt"/>
                        </a:rPr>
                        <a:t>Límite máximo mensual</a:t>
                      </a:r>
                    </a:p>
                  </a:txBody>
                  <a:tcPr/>
                </a:tc>
                <a:tc>
                  <a:txBody>
                    <a:bodyPr/>
                    <a:lstStyle/>
                    <a:p>
                      <a:r>
                        <a:rPr lang="es-US" sz="1600">
                          <a:solidFill>
                            <a:srgbClr val="00529B"/>
                          </a:solidFill>
                          <a:latin typeface="+mn-lt"/>
                        </a:rPr>
                        <a:t>Pago mensual del participante</a:t>
                      </a:r>
                    </a:p>
                  </a:txBody>
                  <a:tcPr/>
                </a:tc>
                <a:extLst>
                  <a:ext uri="{0D108BD9-81ED-4DB2-BD59-A6C34878D82A}">
                    <a16:rowId xmlns:a16="http://schemas.microsoft.com/office/drawing/2014/main" val="558760102"/>
                  </a:ext>
                </a:extLst>
              </a:tr>
              <a:tr h="336152">
                <a:tc>
                  <a:txBody>
                    <a:bodyPr/>
                    <a:lstStyle/>
                    <a:p>
                      <a:r>
                        <a:rPr lang="es-US" sz="1600">
                          <a:solidFill>
                            <a:srgbClr val="00529B"/>
                          </a:solidFill>
                          <a:latin typeface="+mn-lt"/>
                        </a:rPr>
                        <a:t>Enero</a:t>
                      </a:r>
                    </a:p>
                  </a:txBody>
                  <a:tcPr/>
                </a:tc>
                <a:tc>
                  <a:txBody>
                    <a:bodyPr/>
                    <a:lstStyle/>
                    <a:p>
                      <a:r>
                        <a:rPr lang="es-US" sz="1600">
                          <a:solidFill>
                            <a:srgbClr val="00529B"/>
                          </a:solidFill>
                          <a:latin typeface="+mn-lt"/>
                        </a:rPr>
                        <a:t>$18.00</a:t>
                      </a:r>
                    </a:p>
                  </a:txBody>
                  <a:tcPr/>
                </a:tc>
                <a:tc>
                  <a:txBody>
                    <a:bodyPr/>
                    <a:lstStyle/>
                    <a:p>
                      <a:r>
                        <a:rPr lang="es-US" sz="1600">
                          <a:solidFill>
                            <a:srgbClr val="00529B"/>
                          </a:solidFill>
                          <a:latin typeface="+mn-lt"/>
                        </a:rPr>
                        <a:t>$166.67</a:t>
                      </a:r>
                    </a:p>
                  </a:txBody>
                  <a:tcPr/>
                </a:tc>
                <a:tc>
                  <a:txBody>
                    <a:bodyPr/>
                    <a:lstStyle/>
                    <a:p>
                      <a:r>
                        <a:rPr lang="es-US" sz="1600">
                          <a:solidFill>
                            <a:srgbClr val="00529B"/>
                          </a:solidFill>
                          <a:latin typeface="+mn-lt"/>
                        </a:rPr>
                        <a:t>$18.00</a:t>
                      </a:r>
                    </a:p>
                  </a:txBody>
                  <a:tcPr/>
                </a:tc>
                <a:extLst>
                  <a:ext uri="{0D108BD9-81ED-4DB2-BD59-A6C34878D82A}">
                    <a16:rowId xmlns:a16="http://schemas.microsoft.com/office/drawing/2014/main" val="4293933105"/>
                  </a:ext>
                </a:extLst>
              </a:tr>
              <a:tr h="336152">
                <a:tc>
                  <a:txBody>
                    <a:bodyPr/>
                    <a:lstStyle/>
                    <a:p>
                      <a:r>
                        <a:rPr lang="es-US" sz="1600">
                          <a:solidFill>
                            <a:srgbClr val="00529B"/>
                          </a:solidFill>
                          <a:latin typeface="+mn-lt"/>
                        </a:rPr>
                        <a:t>Febrero: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$1.64</a:t>
                      </a:r>
                    </a:p>
                  </a:txBody>
                  <a:tcPr/>
                </a:tc>
                <a:extLst>
                  <a:ext uri="{0D108BD9-81ED-4DB2-BD59-A6C34878D82A}">
                    <a16:rowId xmlns:a16="http://schemas.microsoft.com/office/drawing/2014/main" val="923214199"/>
                  </a:ext>
                </a:extLst>
              </a:tr>
              <a:tr h="336152">
                <a:tc>
                  <a:txBody>
                    <a:bodyPr/>
                    <a:lstStyle/>
                    <a:p>
                      <a:r>
                        <a:rPr lang="es-US" sz="1600">
                          <a:solidFill>
                            <a:srgbClr val="00529B"/>
                          </a:solidFill>
                          <a:latin typeface="+mn-lt"/>
                        </a:rPr>
                        <a:t>Marzo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$3.44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$3.44</a:t>
                      </a:r>
                    </a:p>
                  </a:txBody>
                  <a:tcPr/>
                </a:tc>
                <a:extLst>
                  <a:ext uri="{0D108BD9-81ED-4DB2-BD59-A6C34878D82A}">
                    <a16:rowId xmlns:a16="http://schemas.microsoft.com/office/drawing/2014/main" val="2063017487"/>
                  </a:ext>
                </a:extLst>
              </a:tr>
              <a:tr h="336152">
                <a:tc>
                  <a:txBody>
                    <a:bodyPr/>
                    <a:lstStyle/>
                    <a:p>
                      <a:r>
                        <a:rPr lang="es-US" sz="1600">
                          <a:solidFill>
                            <a:srgbClr val="00529B"/>
                          </a:solidFill>
                          <a:latin typeface="+mn-lt"/>
                        </a:rPr>
                        <a:t>Abril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$5.44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$5.44</a:t>
                      </a:r>
                    </a:p>
                  </a:txBody>
                  <a:tcPr/>
                </a:tc>
                <a:extLst>
                  <a:ext uri="{0D108BD9-81ED-4DB2-BD59-A6C34878D82A}">
                    <a16:rowId xmlns:a16="http://schemas.microsoft.com/office/drawing/2014/main" val="3511727077"/>
                  </a:ext>
                </a:extLst>
              </a:tr>
              <a:tr h="336152">
                <a:tc>
                  <a:txBody>
                    <a:bodyPr/>
                    <a:lstStyle/>
                    <a:p>
                      <a:r>
                        <a:rPr lang="es-US" sz="1600">
                          <a:solidFill>
                            <a:srgbClr val="00529B"/>
                          </a:solidFill>
                          <a:latin typeface="+mn-lt"/>
                        </a:rPr>
                        <a:t>mayo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$7.69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$7.69</a:t>
                      </a:r>
                    </a:p>
                  </a:txBody>
                  <a:tcPr/>
                </a:tc>
                <a:extLst>
                  <a:ext uri="{0D108BD9-81ED-4DB2-BD59-A6C34878D82A}">
                    <a16:rowId xmlns:a16="http://schemas.microsoft.com/office/drawing/2014/main" val="10246109"/>
                  </a:ext>
                </a:extLst>
              </a:tr>
              <a:tr h="336152">
                <a:tc>
                  <a:txBody>
                    <a:bodyPr/>
                    <a:lstStyle/>
                    <a:p>
                      <a:r>
                        <a:rPr lang="es-US" sz="1600">
                          <a:solidFill>
                            <a:srgbClr val="00529B"/>
                          </a:solidFill>
                          <a:latin typeface="+mn-lt"/>
                        </a:rPr>
                        <a:t>Junio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$10.26</a:t>
                      </a:r>
                    </a:p>
                  </a:txBody>
                  <a:tcPr/>
                </a:tc>
                <a:extLst>
                  <a:ext uri="{0D108BD9-81ED-4DB2-BD59-A6C34878D82A}">
                    <a16:rowId xmlns:a16="http://schemas.microsoft.com/office/drawing/2014/main" val="2185956286"/>
                  </a:ext>
                </a:extLst>
              </a:tr>
              <a:tr h="336152">
                <a:tc>
                  <a:txBody>
                    <a:bodyPr/>
                    <a:lstStyle/>
                    <a:p>
                      <a:r>
                        <a:rPr lang="es-US" sz="1600">
                          <a:solidFill>
                            <a:srgbClr val="00529B"/>
                          </a:solidFill>
                          <a:latin typeface="+mn-lt"/>
                        </a:rPr>
                        <a:t>Julio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$13.26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$13.26</a:t>
                      </a:r>
                    </a:p>
                  </a:txBody>
                  <a:tcPr/>
                </a:tc>
                <a:extLst>
                  <a:ext uri="{0D108BD9-81ED-4DB2-BD59-A6C34878D82A}">
                    <a16:rowId xmlns:a16="http://schemas.microsoft.com/office/drawing/2014/main" val="3963159989"/>
                  </a:ext>
                </a:extLst>
              </a:tr>
              <a:tr h="336152">
                <a:tc>
                  <a:txBody>
                    <a:bodyPr/>
                    <a:lstStyle/>
                    <a:p>
                      <a:r>
                        <a:rPr lang="es-US" sz="1600">
                          <a:solidFill>
                            <a:srgbClr val="00529B"/>
                          </a:solidFill>
                          <a:latin typeface="+mn-lt"/>
                        </a:rPr>
                        <a:t>Agosto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$16.85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$16.85</a:t>
                      </a:r>
                    </a:p>
                  </a:txBody>
                  <a:tcPr/>
                </a:tc>
                <a:extLst>
                  <a:ext uri="{0D108BD9-81ED-4DB2-BD59-A6C34878D82A}">
                    <a16:rowId xmlns:a16="http://schemas.microsoft.com/office/drawing/2014/main" val="1824057823"/>
                  </a:ext>
                </a:extLst>
              </a:tr>
              <a:tr h="336152">
                <a:tc>
                  <a:txBody>
                    <a:bodyPr/>
                    <a:lstStyle/>
                    <a:p>
                      <a:r>
                        <a:rPr lang="es-US" sz="1600">
                          <a:solidFill>
                            <a:srgbClr val="00529B"/>
                          </a:solidFill>
                          <a:latin typeface="+mn-lt"/>
                        </a:rPr>
                        <a:t>Septiembre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$21.36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$21.36</a:t>
                      </a:r>
                    </a:p>
                  </a:txBody>
                  <a:tcPr/>
                </a:tc>
                <a:extLst>
                  <a:ext uri="{0D108BD9-81ED-4DB2-BD59-A6C34878D82A}">
                    <a16:rowId xmlns:a16="http://schemas.microsoft.com/office/drawing/2014/main" val="3676333235"/>
                  </a:ext>
                </a:extLst>
              </a:tr>
              <a:tr h="336152">
                <a:tc>
                  <a:txBody>
                    <a:bodyPr/>
                    <a:lstStyle/>
                    <a:p>
                      <a:r>
                        <a:rPr lang="es-US" sz="1600">
                          <a:solidFill>
                            <a:srgbClr val="00529B"/>
                          </a:solidFill>
                          <a:latin typeface="+mn-lt"/>
                        </a:rPr>
                        <a:t>Octubre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$27.35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$27.35</a:t>
                      </a:r>
                    </a:p>
                  </a:txBody>
                  <a:tcPr/>
                </a:tc>
                <a:extLst>
                  <a:ext uri="{0D108BD9-81ED-4DB2-BD59-A6C34878D82A}">
                    <a16:rowId xmlns:a16="http://schemas.microsoft.com/office/drawing/2014/main" val="1970991352"/>
                  </a:ext>
                </a:extLst>
              </a:tr>
              <a:tr h="336152">
                <a:tc>
                  <a:txBody>
                    <a:bodyPr/>
                    <a:lstStyle/>
                    <a:p>
                      <a:r>
                        <a:rPr lang="es-US" sz="1600">
                          <a:solidFill>
                            <a:srgbClr val="00529B"/>
                          </a:solidFill>
                          <a:latin typeface="+mn-lt"/>
                        </a:rPr>
                        <a:t>Noviembre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$36.36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$36.36</a:t>
                      </a:r>
                    </a:p>
                  </a:txBody>
                  <a:tcPr/>
                </a:tc>
                <a:extLst>
                  <a:ext uri="{0D108BD9-81ED-4DB2-BD59-A6C34878D82A}">
                    <a16:rowId xmlns:a16="http://schemas.microsoft.com/office/drawing/2014/main" val="3754360165"/>
                  </a:ext>
                </a:extLst>
              </a:tr>
              <a:tr h="336152">
                <a:tc>
                  <a:txBody>
                    <a:bodyPr/>
                    <a:lstStyle/>
                    <a:p>
                      <a:r>
                        <a:rPr lang="es-US" sz="1600">
                          <a:solidFill>
                            <a:srgbClr val="00529B"/>
                          </a:solidFill>
                          <a:latin typeface="+mn-lt"/>
                        </a:rPr>
                        <a:t>Diciembre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$18.00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$54.35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$54.35</a:t>
                      </a:r>
                    </a:p>
                  </a:txBody>
                  <a:tcPr/>
                </a:tc>
                <a:extLst>
                  <a:ext uri="{0D108BD9-81ED-4DB2-BD59-A6C34878D82A}">
                    <a16:rowId xmlns:a16="http://schemas.microsoft.com/office/drawing/2014/main" val="1411491742"/>
                  </a:ext>
                </a:extLst>
              </a:tr>
              <a:tr h="336152">
                <a:tc>
                  <a:txBody>
                    <a:bodyPr/>
                    <a:lstStyle/>
                    <a:p>
                      <a:r>
                        <a:rPr lang="es-US" sz="1600">
                          <a:solidFill>
                            <a:srgbClr val="00529B"/>
                          </a:solidFill>
                          <a:latin typeface="+mn-lt"/>
                        </a:rPr>
                        <a:t>TOTAL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u="none" strike="noStrike" cap="none" normalizeH="0" baseline="0" noProof="0">
                          <a:ln>
                            <a:noFill/>
                          </a:ln>
                          <a:solidFill>
                            <a:srgbClr val="00529B"/>
                          </a:solidFill>
                          <a:effectLst/>
                          <a:uLnTx/>
                          <a:uFillTx/>
                          <a:latin typeface="+mn-lt"/>
                        </a:rPr>
                        <a:t>$216.00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dirty="0">
                          <a:solidFill>
                            <a:srgbClr val="00529B"/>
                          </a:solidFill>
                          <a:latin typeface="+mn-lt"/>
                        </a:rPr>
                        <a:t>$216.00</a:t>
                      </a:r>
                    </a:p>
                  </a:txBody>
                  <a:tcPr/>
                </a:tc>
                <a:extLst>
                  <a:ext uri="{0D108BD9-81ED-4DB2-BD59-A6C34878D82A}">
                    <a16:rowId xmlns:a16="http://schemas.microsoft.com/office/drawing/2014/main" val="3054135673"/>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359888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45611"/>
          </a:xfrm>
        </p:spPr>
        <p:txBody>
          <a:bodyPr anchor="ctr">
            <a:normAutofit/>
          </a:bodyPr>
          <a:lstStyle/>
          <a:p>
            <a:r>
              <a:rPr lang="es-US" sz="3000"/>
              <a:t>Objetivos de la Sesión</a:t>
            </a:r>
          </a:p>
        </p:txBody>
      </p:sp>
      <p:sp>
        <p:nvSpPr>
          <p:cNvPr id="13" name="Content Placeholder 12"/>
          <p:cNvSpPr>
            <a:spLocks noGrp="1"/>
          </p:cNvSpPr>
          <p:nvPr>
            <p:ph type="body" sz="quarter" idx="13"/>
          </p:nvPr>
        </p:nvSpPr>
        <p:spPr>
          <a:xfrm>
            <a:off x="947569" y="1112968"/>
            <a:ext cx="10589111" cy="4495352"/>
          </a:xfrm>
        </p:spPr>
        <p:txBody>
          <a:bodyPr vert="horz" lIns="91440" tIns="45720" rIns="91440" bIns="45720" rtlCol="0" anchor="t">
            <a:noAutofit/>
          </a:bodyPr>
          <a:lstStyle/>
          <a:p>
            <a:pPr marL="0" indent="0" defTabSz="685800">
              <a:lnSpc>
                <a:spcPct val="120000"/>
              </a:lnSpc>
              <a:spcBef>
                <a:spcPts val="0"/>
              </a:spcBef>
              <a:spcAft>
                <a:spcPts val="1200"/>
              </a:spcAft>
              <a:buNone/>
            </a:pPr>
            <a:r>
              <a:rPr lang="es-US" sz="2800" b="1" dirty="0">
                <a:solidFill>
                  <a:srgbClr val="00529B"/>
                </a:solidFill>
                <a:latin typeface="Arial"/>
                <a:cs typeface="Arial"/>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Entender la cobertura de medicamentos conforme a las distintas partes </a:t>
            </a:r>
            <a:br>
              <a:rPr lang="es-US" dirty="0">
                <a:solidFill>
                  <a:srgbClr val="00529B"/>
                </a:solidFill>
                <a:latin typeface="Arial"/>
                <a:cs typeface="Arial"/>
              </a:rPr>
            </a:br>
            <a:r>
              <a:rPr lang="es-US" dirty="0">
                <a:solidFill>
                  <a:srgbClr val="00529B"/>
                </a:solidFill>
                <a:latin typeface="Arial"/>
                <a:cs typeface="Arial"/>
              </a:rPr>
              <a:t>de Medicare</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Describir cómo funciona la cobertura de medicamentos de Medicare (Parte D)</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Resumir los requisitos de elegibilidad e inscripción de la cobertura de medicamentos</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Explicar las consideraciones a tener en cuenta al comparar y elegir la cobertura de medicamentos</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Describir la Ayuda Adicional con los costos de la cobertura de medicamentos</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latin typeface="Arial"/>
                <a:cs typeface="Arial"/>
              </a:rPr>
              <a:t>Explicar el proceso de determinaciones y apelaciones de la cobertura de la Parte D</a:t>
            </a:r>
          </a:p>
        </p:txBody>
      </p:sp>
      <p:sp>
        <p:nvSpPr>
          <p:cNvPr id="6" name="Slide Number Placeholder 5">
            <a:extLst>
              <a:ext uri="{FF2B5EF4-FFF2-40B4-BE49-F238E27FC236}">
                <a16:creationId xmlns:a16="http://schemas.microsoft.com/office/drawing/2014/main" id="{360F9EE8-E172-4ACD-BEB2-5910466D398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60000"/>
                    <a:lumOff val="40000"/>
                  </a:schemeClr>
                </a:solidFill>
              </a:rPr>
              <a:t>3</a:t>
            </a:fld>
            <a:endParaRPr lang="en-US">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solidFill>
                  <a:schemeClr val="accent1">
                    <a:lumMod val="60000"/>
                    <a:lumOff val="40000"/>
                  </a:schemeClr>
                </a:solidFill>
              </a:rPr>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solidFill>
                  <a:schemeClr val="accent1">
                    <a:lumMod val="60000"/>
                    <a:lumOff val="40000"/>
                  </a:schemeClr>
                </a:solidFill>
              </a:rPr>
              <a:t>Abril de 2024</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500" dirty="0"/>
              <a:t>Prima mensual de la cobertura de medicamentos de Medicare y montos de ajuste mensual relacionados con el ingreso (IRMAA)</a:t>
            </a:r>
          </a:p>
        </p:txBody>
      </p:sp>
      <p:sp>
        <p:nvSpPr>
          <p:cNvPr id="5" name="Q1" descr="Pregunta 1 de la casilla: Qué es IRMAA">
            <a:extLst>
              <a:ext uri="{FF2B5EF4-FFF2-40B4-BE49-F238E27FC236}">
                <a16:creationId xmlns:a16="http://schemas.microsoft.com/office/drawing/2014/main" id="{88FA0B81-5BD3-8409-00F8-759A162EEAA3}"/>
              </a:ext>
            </a:extLst>
          </p:cNvPr>
          <p:cNvSpPr>
            <a:spLocks noGrp="1"/>
          </p:cNvSpPr>
          <p:nvPr>
            <p:ph type="body" sz="quarter" idx="13"/>
          </p:nvPr>
        </p:nvSpPr>
        <p:spPr>
          <a:xfrm>
            <a:off x="1028110" y="1564607"/>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s-US" sz="1800" b="1"/>
              <a:t>¿Qué es IRMAA?</a:t>
            </a:r>
          </a:p>
        </p:txBody>
      </p:sp>
      <p:pic>
        <p:nvPicPr>
          <p:cNvPr id="13" name="Picture 12">
            <a:extLst>
              <a:ext uri="{FF2B5EF4-FFF2-40B4-BE49-F238E27FC236}">
                <a16:creationId xmlns:a16="http://schemas.microsoft.com/office/drawing/2014/main" id="{6C88CE30-5820-FA39-C4F4-87CD7E704C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1696200"/>
            <a:ext cx="310923" cy="676715"/>
          </a:xfrm>
          <a:prstGeom prst="rect">
            <a:avLst/>
          </a:prstGeom>
        </p:spPr>
      </p:pic>
      <p:sp>
        <p:nvSpPr>
          <p:cNvPr id="6" name="A1" descr="Respuesta 1 de la casilla: Es una cantidad extra que algunas personas tienen que pagar además de la prima de su plan. ">
            <a:extLst>
              <a:ext uri="{FF2B5EF4-FFF2-40B4-BE49-F238E27FC236}">
                <a16:creationId xmlns:a16="http://schemas.microsoft.com/office/drawing/2014/main" id="{C0BB306A-028E-BB60-04FB-972608BD34B1}"/>
              </a:ext>
            </a:extLst>
          </p:cNvPr>
          <p:cNvSpPr>
            <a:spLocks noGrp="1"/>
          </p:cNvSpPr>
          <p:nvPr>
            <p:ph type="body" sz="quarter" idx="14"/>
          </p:nvPr>
        </p:nvSpPr>
        <p:spPr>
          <a:xfrm>
            <a:off x="6317572" y="1549348"/>
            <a:ext cx="4846320" cy="914400"/>
          </a:xfrm>
          <a:prstGeom prst="roundRect">
            <a:avLst/>
          </a:prstGeom>
          <a:ln w="38100">
            <a:solidFill>
              <a:srgbClr val="FFC000"/>
            </a:solidFill>
          </a:ln>
        </p:spPr>
        <p:txBody>
          <a:bodyPr anchor="ctr">
            <a:normAutofit fontScale="92500" lnSpcReduction="10000"/>
          </a:bodyPr>
          <a:lstStyle/>
          <a:p>
            <a:pPr lvl="0" indent="0">
              <a:spcBef>
                <a:spcPts val="600"/>
              </a:spcBef>
              <a:spcAft>
                <a:spcPts val="600"/>
              </a:spcAft>
              <a:buClrTx/>
              <a:buNone/>
            </a:pPr>
            <a:r>
              <a:rPr lang="es-US" sz="1800"/>
              <a:t>Es una cantidad adicional que algunas personas tienen que pagar además de la prima de su plan.</a:t>
            </a:r>
          </a:p>
        </p:txBody>
      </p:sp>
      <p:sp>
        <p:nvSpPr>
          <p:cNvPr id="7" name="Q2" descr="Pregunta 2 de la casilla: ¿Todos pagan IRMAA? &#10;">
            <a:extLst>
              <a:ext uri="{FF2B5EF4-FFF2-40B4-BE49-F238E27FC236}">
                <a16:creationId xmlns:a16="http://schemas.microsoft.com/office/drawing/2014/main" id="{A20CC21E-5918-803A-23C3-E3F4DE0E1F1E}"/>
              </a:ext>
            </a:extLst>
          </p:cNvPr>
          <p:cNvSpPr>
            <a:spLocks noGrp="1"/>
          </p:cNvSpPr>
          <p:nvPr>
            <p:ph type="body" sz="quarter" idx="15"/>
          </p:nvPr>
        </p:nvSpPr>
        <p:spPr>
          <a:xfrm>
            <a:off x="1028110" y="2648130"/>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s-US" sz="1800" b="1" dirty="0"/>
              <a:t>¿Todos pagan IRMAA? </a:t>
            </a:r>
          </a:p>
        </p:txBody>
      </p:sp>
      <p:pic>
        <p:nvPicPr>
          <p:cNvPr id="14" name="Picture 13">
            <a:extLst>
              <a:ext uri="{FF2B5EF4-FFF2-40B4-BE49-F238E27FC236}">
                <a16:creationId xmlns:a16="http://schemas.microsoft.com/office/drawing/2014/main" id="{39E8AD98-B0A1-DDB4-1F9B-B5E4BDC34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2796255"/>
            <a:ext cx="310923" cy="676715"/>
          </a:xfrm>
          <a:prstGeom prst="rect">
            <a:avLst/>
          </a:prstGeom>
        </p:spPr>
      </p:pic>
      <p:sp>
        <p:nvSpPr>
          <p:cNvPr id="8" name="A2" descr="Respuesta 2 de la casilla: Se basa en los ingresos. Alrededor de 7% de las personas con la Parte D tienen que pagarla.">
            <a:extLst>
              <a:ext uri="{FF2B5EF4-FFF2-40B4-BE49-F238E27FC236}">
                <a16:creationId xmlns:a16="http://schemas.microsoft.com/office/drawing/2014/main" id="{36E28F3B-EED9-107A-76D0-D3D36D67919E}"/>
              </a:ext>
            </a:extLst>
          </p:cNvPr>
          <p:cNvSpPr>
            <a:spLocks noGrp="1"/>
          </p:cNvSpPr>
          <p:nvPr>
            <p:ph type="body" sz="quarter" idx="16"/>
          </p:nvPr>
        </p:nvSpPr>
        <p:spPr>
          <a:xfrm>
            <a:off x="6317572" y="2648130"/>
            <a:ext cx="4846320" cy="914400"/>
          </a:xfrm>
          <a:prstGeom prst="roundRect">
            <a:avLst/>
          </a:prstGeom>
          <a:ln w="38100">
            <a:solidFill>
              <a:srgbClr val="FFC000"/>
            </a:solidFill>
          </a:ln>
        </p:spPr>
        <p:txBody>
          <a:bodyPr anchor="ctr">
            <a:normAutofit fontScale="92500" lnSpcReduction="10000"/>
          </a:bodyPr>
          <a:lstStyle/>
          <a:p>
            <a:pPr lvl="0" indent="0">
              <a:spcBef>
                <a:spcPts val="600"/>
              </a:spcBef>
              <a:spcAft>
                <a:spcPts val="600"/>
              </a:spcAft>
              <a:buClrTx/>
              <a:buNone/>
              <a:defRPr/>
            </a:pPr>
            <a:r>
              <a:rPr lang="es-US" sz="1800" dirty="0"/>
              <a:t>No. Se basa en los ingresos. Alrededor de 7% de las personas con la Parte D tienen que pagarla.</a:t>
            </a:r>
          </a:p>
        </p:txBody>
      </p:sp>
      <p:sp>
        <p:nvSpPr>
          <p:cNvPr id="9" name="Q3" descr="Pregunta 3 de la casilla: ¿Qué ocurre si debo IRMAA de la Parte D pero no la pago?">
            <a:extLst>
              <a:ext uri="{FF2B5EF4-FFF2-40B4-BE49-F238E27FC236}">
                <a16:creationId xmlns:a16="http://schemas.microsoft.com/office/drawing/2014/main" id="{F649C9E0-FC52-E85E-B748-7D55E2133C19}"/>
              </a:ext>
            </a:extLst>
          </p:cNvPr>
          <p:cNvSpPr>
            <a:spLocks noGrp="1"/>
          </p:cNvSpPr>
          <p:nvPr>
            <p:ph type="body" sz="quarter" idx="17"/>
          </p:nvPr>
        </p:nvSpPr>
        <p:spPr>
          <a:xfrm>
            <a:off x="1016165" y="3731758"/>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s-US" sz="1800" b="1" dirty="0"/>
              <a:t>¿Qué sucede si debo IRMAA de la Parte D pero no lo pago? </a:t>
            </a:r>
          </a:p>
        </p:txBody>
      </p:sp>
      <p:pic>
        <p:nvPicPr>
          <p:cNvPr id="16" name="Picture 15">
            <a:extLst>
              <a:ext uri="{FF2B5EF4-FFF2-40B4-BE49-F238E27FC236}">
                <a16:creationId xmlns:a16="http://schemas.microsoft.com/office/drawing/2014/main" id="{77D5A1CC-4CBF-7677-8186-9251E96810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850600"/>
            <a:ext cx="310923" cy="676715"/>
          </a:xfrm>
          <a:prstGeom prst="rect">
            <a:avLst/>
          </a:prstGeom>
        </p:spPr>
      </p:pic>
      <p:sp>
        <p:nvSpPr>
          <p:cNvPr id="10" name="A3" descr="Respuesta 3 de la casilla: Se cancelará su inscripción en la cobertura de medicamentos de Medicare.&#10;">
            <a:extLst>
              <a:ext uri="{FF2B5EF4-FFF2-40B4-BE49-F238E27FC236}">
                <a16:creationId xmlns:a16="http://schemas.microsoft.com/office/drawing/2014/main" id="{AD35D544-5710-E73B-3918-A7FE039620D4}"/>
              </a:ext>
            </a:extLst>
          </p:cNvPr>
          <p:cNvSpPr>
            <a:spLocks noGrp="1"/>
          </p:cNvSpPr>
          <p:nvPr>
            <p:ph type="body" sz="quarter" idx="18"/>
          </p:nvPr>
        </p:nvSpPr>
        <p:spPr>
          <a:xfrm>
            <a:off x="6329517" y="3747259"/>
            <a:ext cx="4846320" cy="914400"/>
          </a:xfrm>
          <a:prstGeom prst="roundRect">
            <a:avLst/>
          </a:prstGeom>
          <a:ln w="38100">
            <a:solidFill>
              <a:srgbClr val="FFC000"/>
            </a:solidFill>
          </a:ln>
        </p:spPr>
        <p:txBody>
          <a:bodyPr anchor="ctr"/>
          <a:lstStyle/>
          <a:p>
            <a:pPr lvl="0" indent="0">
              <a:spcBef>
                <a:spcPts val="600"/>
              </a:spcBef>
              <a:spcAft>
                <a:spcPts val="600"/>
              </a:spcAft>
              <a:buClrTx/>
              <a:buNone/>
              <a:defRPr/>
            </a:pPr>
            <a:r>
              <a:rPr lang="es-US" sz="1800" dirty="0"/>
              <a:t>Se cancelará su inscripción en la cobertura de medicamentos de Medicare.</a:t>
            </a:r>
          </a:p>
        </p:txBody>
      </p:sp>
      <p:sp>
        <p:nvSpPr>
          <p:cNvPr id="11" name="Q4" descr="Pregunta 4 de la casilla: ¿Adónde va el dinero?">
            <a:extLst>
              <a:ext uri="{FF2B5EF4-FFF2-40B4-BE49-F238E27FC236}">
                <a16:creationId xmlns:a16="http://schemas.microsoft.com/office/drawing/2014/main" id="{5C007D08-21F0-AAB0-6EB8-636C95C5BA5E}"/>
              </a:ext>
            </a:extLst>
          </p:cNvPr>
          <p:cNvSpPr>
            <a:spLocks noGrp="1"/>
          </p:cNvSpPr>
          <p:nvPr>
            <p:ph type="body" sz="quarter" idx="19"/>
          </p:nvPr>
        </p:nvSpPr>
        <p:spPr>
          <a:xfrm>
            <a:off x="1028110" y="4805073"/>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s-US" sz="1800" b="1" dirty="0"/>
              <a:t>¿Adónde va el dinero? </a:t>
            </a:r>
          </a:p>
        </p:txBody>
      </p:sp>
      <p:pic>
        <p:nvPicPr>
          <p:cNvPr id="17" name="Picture 16">
            <a:extLst>
              <a:ext uri="{FF2B5EF4-FFF2-40B4-BE49-F238E27FC236}">
                <a16:creationId xmlns:a16="http://schemas.microsoft.com/office/drawing/2014/main" id="{422A0316-F131-4B70-C95E-203E05DC22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890" y="4949420"/>
            <a:ext cx="310923" cy="676715"/>
          </a:xfrm>
          <a:prstGeom prst="rect">
            <a:avLst/>
          </a:prstGeom>
        </p:spPr>
      </p:pic>
      <p:sp>
        <p:nvSpPr>
          <p:cNvPr id="12" name="A4" descr="Respuesta 4 de la casilla: El importe de IRMAA va al gobierno para el Fondo Fiduciario de Medicare">
            <a:extLst>
              <a:ext uri="{FF2B5EF4-FFF2-40B4-BE49-F238E27FC236}">
                <a16:creationId xmlns:a16="http://schemas.microsoft.com/office/drawing/2014/main" id="{D1728909-C8B5-F368-8BD0-CB8ADAC5C07D}"/>
              </a:ext>
            </a:extLst>
          </p:cNvPr>
          <p:cNvSpPr>
            <a:spLocks noGrp="1"/>
          </p:cNvSpPr>
          <p:nvPr>
            <p:ph type="body" sz="quarter" idx="20"/>
          </p:nvPr>
        </p:nvSpPr>
        <p:spPr>
          <a:xfrm>
            <a:off x="6329517" y="4830578"/>
            <a:ext cx="4846320" cy="914400"/>
          </a:xfrm>
          <a:prstGeom prst="roundRect">
            <a:avLst/>
          </a:prstGeom>
          <a:ln w="38100">
            <a:solidFill>
              <a:srgbClr val="FFC000"/>
            </a:solidFill>
          </a:ln>
        </p:spPr>
        <p:txBody>
          <a:bodyPr anchor="ctr">
            <a:normAutofit/>
          </a:bodyPr>
          <a:lstStyle/>
          <a:p>
            <a:pPr lvl="0" indent="0">
              <a:spcBef>
                <a:spcPts val="600"/>
              </a:spcBef>
              <a:spcAft>
                <a:spcPts val="600"/>
              </a:spcAft>
              <a:buClrTx/>
              <a:buNone/>
              <a:defRPr/>
            </a:pPr>
            <a:r>
              <a:rPr lang="es-US" sz="1800" dirty="0"/>
              <a:t>El importe de IRMAA va al gobierno para el Fondo Fiduciario de Medicare.</a:t>
            </a:r>
          </a:p>
        </p:txBody>
      </p:sp>
      <p:sp>
        <p:nvSpPr>
          <p:cNvPr id="15" name="Slide Number Placeholder 5">
            <a:extLst>
              <a:ext uri="{FF2B5EF4-FFF2-40B4-BE49-F238E27FC236}">
                <a16:creationId xmlns:a16="http://schemas.microsoft.com/office/drawing/2014/main" id="{540CFD3B-8EAA-4EE6-B037-BB82286C01F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97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animEffect transition="in" filter="wipe(left)">
                                      <p:cBhvr>
                                        <p:cTn id="41" dur="500"/>
                                        <p:tgtEl>
                                          <p:spTgt spid="1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bg/>
                                          </p:spTgt>
                                        </p:tgtEl>
                                        <p:attrNameLst>
                                          <p:attrName>style.visibility</p:attrName>
                                        </p:attrNameLst>
                                      </p:cBhvr>
                                      <p:to>
                                        <p:strVal val="visible"/>
                                      </p:to>
                                    </p:set>
                                    <p:animEffect transition="in" filter="wipe(left)">
                                      <p:cBhvr>
                                        <p:cTn id="55" dur="500"/>
                                        <p:tgtEl>
                                          <p:spTgt spid="1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wipe(left)">
                                      <p:cBhvr>
                                        <p:cTn id="5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build="p" animBg="1"/>
      <p:bldP spid="7" grpId="0" animBg="1"/>
      <p:bldP spid="8" grpId="0" uiExpand="1" build="p" animBg="1"/>
      <p:bldP spid="9" grpId="0" animBg="1"/>
      <p:bldP spid="10" grpId="0" uiExpand="1" build="p" animBg="1"/>
      <p:bldP spid="11" grpId="0" animBg="1"/>
      <p:bldP spid="12"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cs typeface="Calibri"/>
              </a:rPr>
              <a:t>Monto de ajuste mensual relacionado con el ingreso (IRMAA) de la Parte D: 2024</a:t>
            </a:r>
          </a:p>
        </p:txBody>
      </p:sp>
      <p:sp>
        <p:nvSpPr>
          <p:cNvPr id="5" name="Content Placeholder 4">
            <a:extLst>
              <a:ext uri="{FF2B5EF4-FFF2-40B4-BE49-F238E27FC236}">
                <a16:creationId xmlns:a16="http://schemas.microsoft.com/office/drawing/2014/main" id="{1E92FBCE-A776-5AF6-8749-6A797831A07D}"/>
              </a:ext>
            </a:extLst>
          </p:cNvPr>
          <p:cNvSpPr>
            <a:spLocks noGrp="1"/>
          </p:cNvSpPr>
          <p:nvPr>
            <p:ph sz="quarter" idx="13"/>
          </p:nvPr>
        </p:nvSpPr>
        <p:spPr>
          <a:xfrm>
            <a:off x="716978" y="1084222"/>
            <a:ext cx="10113963" cy="531579"/>
          </a:xfrm>
        </p:spPr>
        <p:txBody>
          <a:bodyPr/>
          <a:lstStyle/>
          <a:p>
            <a:pPr marL="0" lvl="0" indent="0" algn="ctr" defTabSz="914377">
              <a:spcAft>
                <a:spcPts val="0"/>
              </a:spcAft>
              <a:buClrTx/>
              <a:buNone/>
            </a:pPr>
            <a:r>
              <a:rPr lang="es-US" sz="2000" b="1"/>
              <a:t>La tabla se basa en su ingreso anual </a:t>
            </a:r>
            <a:r>
              <a:rPr lang="es-US" sz="2000" b="1" i="1"/>
              <a:t>en</a:t>
            </a:r>
            <a:r>
              <a:rPr lang="es-US" sz="2000" b="1"/>
              <a:t> </a:t>
            </a:r>
            <a:r>
              <a:rPr lang="es-US" sz="2000" b="1" i="1"/>
              <a:t>2022 </a:t>
            </a:r>
            <a:r>
              <a:rPr lang="es-US" sz="2000" b="1"/>
              <a:t>(para lo que pagará en 2024)</a:t>
            </a:r>
          </a:p>
        </p:txBody>
      </p:sp>
      <p:graphicFrame>
        <p:nvGraphicFramePr>
          <p:cNvPr id="8" name="Content Placeholder 8" descr="Tabla que muestra la prima mensual de la Parte B según tarifas y estados impositivos individuales y conjuntos. Los detalles se incluyen en las notas del orador.">
            <a:extLst>
              <a:ext uri="{FF2B5EF4-FFF2-40B4-BE49-F238E27FC236}">
                <a16:creationId xmlns:a16="http://schemas.microsoft.com/office/drawing/2014/main" id="{83A06A46-0F6F-4162-B60E-7D60D7F64729}"/>
              </a:ext>
            </a:extLst>
          </p:cNvPr>
          <p:cNvGraphicFramePr>
            <a:graphicFrameLocks/>
          </p:cNvGraphicFramePr>
          <p:nvPr>
            <p:extLst>
              <p:ext uri="{D42A27DB-BD31-4B8C-83A1-F6EECF244321}">
                <p14:modId xmlns:p14="http://schemas.microsoft.com/office/powerpoint/2010/main" val="2624066821"/>
              </p:ext>
            </p:extLst>
          </p:nvPr>
        </p:nvGraphicFramePr>
        <p:xfrm>
          <a:off x="261809" y="1621857"/>
          <a:ext cx="11618224" cy="4387893"/>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8713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una declaración de impuestos individual</a:t>
                      </a: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una declaración de impuestos conjunta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una declaración de impuestos conyugal y separada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Usted paga cada mes</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$103,000 o menos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$206,000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$103,000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La prima de su plan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$103,000 hasta $129,000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Más de $206,000 hasta $258,000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$12.90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$129,000 hasta $161,000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$258,000 hasta $322,000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$33.30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Más de $161,000 hasta $193,000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$322,000 hasta $386,000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$53.80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Más de $193,000 y menos de $500,000</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$386,000 y menos de $750,000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$103,000 y menos de $397,000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$74.20 + YPP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$500,000</a:t>
                      </a:r>
                      <a:r>
                        <a:rPr lang="es-US" sz="1800" baseline="0">
                          <a:solidFill>
                            <a:srgbClr val="00529B"/>
                          </a:solidFill>
                        </a:rPr>
                        <a:t> o más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$750,000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$397,000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dirty="0">
                          <a:solidFill>
                            <a:srgbClr val="00529B"/>
                          </a:solidFill>
                        </a:rPr>
                        <a:t>$81.00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472A34D2-C876-4DA8-8F10-F9A3DCB5C97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49367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Costos reales de su bolsillo (TrOOP)</a:t>
            </a:r>
          </a:p>
        </p:txBody>
      </p:sp>
      <p:sp>
        <p:nvSpPr>
          <p:cNvPr id="5" name="Text Placeholder 4">
            <a:extLst>
              <a:ext uri="{FF2B5EF4-FFF2-40B4-BE49-F238E27FC236}">
                <a16:creationId xmlns:a16="http://schemas.microsoft.com/office/drawing/2014/main" id="{AAF1F60C-CD89-4192-172C-E51A3615CAD8}"/>
              </a:ext>
            </a:extLst>
          </p:cNvPr>
          <p:cNvSpPr>
            <a:spLocks noGrp="1"/>
          </p:cNvSpPr>
          <p:nvPr>
            <p:ph type="body" sz="quarter" idx="13"/>
          </p:nvPr>
        </p:nvSpPr>
        <p:spPr>
          <a:xfrm>
            <a:off x="1082905" y="1167203"/>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s-US" b="1"/>
              <a:t>¿Cuáles son mis gastos TrOOP?</a:t>
            </a:r>
          </a:p>
        </p:txBody>
      </p:sp>
      <p:pic>
        <p:nvPicPr>
          <p:cNvPr id="49" name="Picture 48">
            <a:extLst>
              <a:ext uri="{FF2B5EF4-FFF2-40B4-BE49-F238E27FC236}">
                <a16:creationId xmlns:a16="http://schemas.microsoft.com/office/drawing/2014/main" id="{755419C5-9AC0-5632-BDF4-AEEF009DDF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1294163"/>
            <a:ext cx="310923" cy="676715"/>
          </a:xfrm>
          <a:prstGeom prst="rect">
            <a:avLst/>
          </a:prstGeom>
        </p:spPr>
      </p:pic>
      <p:sp>
        <p:nvSpPr>
          <p:cNvPr id="7" name="Text Placeholder 6">
            <a:extLst>
              <a:ext uri="{FF2B5EF4-FFF2-40B4-BE49-F238E27FC236}">
                <a16:creationId xmlns:a16="http://schemas.microsoft.com/office/drawing/2014/main" id="{99408A64-E204-C5EF-8500-93F1574FB078}"/>
              </a:ext>
            </a:extLst>
          </p:cNvPr>
          <p:cNvSpPr>
            <a:spLocks noGrp="1"/>
          </p:cNvSpPr>
          <p:nvPr>
            <p:ph type="body" sz="quarter" idx="14"/>
          </p:nvPr>
        </p:nvSpPr>
        <p:spPr>
          <a:xfrm>
            <a:off x="6361214" y="1167203"/>
            <a:ext cx="4846320" cy="914400"/>
          </a:xfrm>
          <a:prstGeom prst="roundRect">
            <a:avLst/>
          </a:prstGeom>
          <a:ln w="38100">
            <a:solidFill>
              <a:srgbClr val="FFC000"/>
            </a:solidFill>
          </a:ln>
        </p:spPr>
        <p:txBody>
          <a:bodyPr/>
          <a:lstStyle/>
          <a:p>
            <a:pPr marL="0" lvl="0" indent="0">
              <a:spcAft>
                <a:spcPts val="0"/>
              </a:spcAft>
              <a:buClrTx/>
              <a:buNone/>
            </a:pPr>
            <a:r>
              <a:rPr lang="es-US"/>
              <a:t>Son gastos que cuentan para su límite de gastos de bolsillo de $8,000 (en 2024).</a:t>
            </a:r>
          </a:p>
        </p:txBody>
      </p:sp>
      <p:sp>
        <p:nvSpPr>
          <p:cNvPr id="8" name="Text Placeholder 7">
            <a:extLst>
              <a:ext uri="{FF2B5EF4-FFF2-40B4-BE49-F238E27FC236}">
                <a16:creationId xmlns:a16="http://schemas.microsoft.com/office/drawing/2014/main" id="{EC9DD973-A823-06E1-30AC-B6847FB43C7C}"/>
              </a:ext>
            </a:extLst>
          </p:cNvPr>
          <p:cNvSpPr>
            <a:spLocks noGrp="1"/>
          </p:cNvSpPr>
          <p:nvPr>
            <p:ph type="body" sz="quarter" idx="15"/>
          </p:nvPr>
        </p:nvSpPr>
        <p:spPr>
          <a:xfrm>
            <a:off x="1082905" y="225664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s-US" b="1"/>
              <a:t>Si pago un medicamento de mi bolsillo porque es más barato, ¿puede contar como parte del TrOOP?</a:t>
            </a:r>
          </a:p>
        </p:txBody>
      </p:sp>
      <p:pic>
        <p:nvPicPr>
          <p:cNvPr id="50" name="Picture 49">
            <a:extLst>
              <a:ext uri="{FF2B5EF4-FFF2-40B4-BE49-F238E27FC236}">
                <a16:creationId xmlns:a16="http://schemas.microsoft.com/office/drawing/2014/main" id="{6062F56F-D23E-9645-0C60-1A1BD8E250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2400468"/>
            <a:ext cx="310923" cy="676715"/>
          </a:xfrm>
          <a:prstGeom prst="rect">
            <a:avLst/>
          </a:prstGeom>
        </p:spPr>
      </p:pic>
      <p:sp>
        <p:nvSpPr>
          <p:cNvPr id="9" name="Text Placeholder 8">
            <a:extLst>
              <a:ext uri="{FF2B5EF4-FFF2-40B4-BE49-F238E27FC236}">
                <a16:creationId xmlns:a16="http://schemas.microsoft.com/office/drawing/2014/main" id="{6D6E4DD6-639B-02F4-68DB-2303CD03AB9F}"/>
              </a:ext>
            </a:extLst>
          </p:cNvPr>
          <p:cNvSpPr>
            <a:spLocks noGrp="1"/>
          </p:cNvSpPr>
          <p:nvPr>
            <p:ph type="body" sz="quarter" idx="16"/>
          </p:nvPr>
        </p:nvSpPr>
        <p:spPr>
          <a:xfrm>
            <a:off x="6361214" y="2250971"/>
            <a:ext cx="4846320" cy="914400"/>
          </a:xfrm>
          <a:prstGeom prst="roundRect">
            <a:avLst/>
          </a:prstGeom>
          <a:ln w="38100">
            <a:solidFill>
              <a:srgbClr val="FFC000"/>
            </a:solidFill>
          </a:ln>
        </p:spPr>
        <p:txBody>
          <a:bodyPr/>
          <a:lstStyle/>
          <a:p>
            <a:pPr marL="0" lvl="0" indent="0">
              <a:spcAft>
                <a:spcPts val="600"/>
              </a:spcAft>
              <a:buClrTx/>
              <a:buNone/>
            </a:pPr>
            <a:r>
              <a:rPr lang="es-US"/>
              <a:t>Sí. Los farmacéuticos tienen que informarle si hay un mejor precio disponible sin pasar por su plan.</a:t>
            </a:r>
          </a:p>
        </p:txBody>
      </p:sp>
      <p:sp>
        <p:nvSpPr>
          <p:cNvPr id="10" name="Text Placeholder 9">
            <a:extLst>
              <a:ext uri="{FF2B5EF4-FFF2-40B4-BE49-F238E27FC236}">
                <a16:creationId xmlns:a16="http://schemas.microsoft.com/office/drawing/2014/main" id="{5F8B1A1D-795B-E365-58BD-BD46719CED6C}"/>
              </a:ext>
            </a:extLst>
          </p:cNvPr>
          <p:cNvSpPr>
            <a:spLocks noGrp="1"/>
          </p:cNvSpPr>
          <p:nvPr>
            <p:ph type="body" sz="quarter" idx="17"/>
          </p:nvPr>
        </p:nvSpPr>
        <p:spPr>
          <a:xfrm>
            <a:off x="1082905" y="3346089"/>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s-US" b="1"/>
              <a:t>¿Dónde puedo encontrar mis gastos TrOOP hasta la fecha?</a:t>
            </a:r>
          </a:p>
        </p:txBody>
      </p:sp>
      <p:pic>
        <p:nvPicPr>
          <p:cNvPr id="51" name="Picture 50">
            <a:extLst>
              <a:ext uri="{FF2B5EF4-FFF2-40B4-BE49-F238E27FC236}">
                <a16:creationId xmlns:a16="http://schemas.microsoft.com/office/drawing/2014/main" id="{D17EBA0D-3BF4-D1AE-1BBD-2FCCD30536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3440703"/>
            <a:ext cx="310923" cy="676715"/>
          </a:xfrm>
          <a:prstGeom prst="rect">
            <a:avLst/>
          </a:prstGeom>
        </p:spPr>
      </p:pic>
      <p:sp>
        <p:nvSpPr>
          <p:cNvPr id="11" name="Text Placeholder 10">
            <a:extLst>
              <a:ext uri="{FF2B5EF4-FFF2-40B4-BE49-F238E27FC236}">
                <a16:creationId xmlns:a16="http://schemas.microsoft.com/office/drawing/2014/main" id="{7F4C3262-14C8-E9C2-F6C5-D29945FCC928}"/>
              </a:ext>
            </a:extLst>
          </p:cNvPr>
          <p:cNvSpPr>
            <a:spLocks noGrp="1"/>
          </p:cNvSpPr>
          <p:nvPr>
            <p:ph type="body" sz="quarter" idx="18"/>
          </p:nvPr>
        </p:nvSpPr>
        <p:spPr>
          <a:xfrm>
            <a:off x="6361214" y="3346089"/>
            <a:ext cx="4846320" cy="914400"/>
          </a:xfrm>
          <a:prstGeom prst="roundRect">
            <a:avLst/>
          </a:prstGeom>
          <a:ln w="38100">
            <a:solidFill>
              <a:srgbClr val="FFC000"/>
            </a:solidFill>
          </a:ln>
        </p:spPr>
        <p:txBody>
          <a:bodyPr/>
          <a:lstStyle/>
          <a:p>
            <a:pPr marL="0" lvl="0" indent="0">
              <a:spcAft>
                <a:spcPts val="0"/>
              </a:spcAft>
              <a:buClrTx/>
              <a:buNone/>
            </a:pPr>
            <a:r>
              <a:rPr lang="es-US"/>
              <a:t>Consulte su Explicación de Beneficios (EOB).</a:t>
            </a:r>
          </a:p>
        </p:txBody>
      </p:sp>
      <p:sp>
        <p:nvSpPr>
          <p:cNvPr id="12" name="Text Placeholder 11">
            <a:extLst>
              <a:ext uri="{FF2B5EF4-FFF2-40B4-BE49-F238E27FC236}">
                <a16:creationId xmlns:a16="http://schemas.microsoft.com/office/drawing/2014/main" id="{834194C5-8AD9-5462-444B-965EFA52F3A2}"/>
              </a:ext>
            </a:extLst>
          </p:cNvPr>
          <p:cNvSpPr>
            <a:spLocks noGrp="1"/>
          </p:cNvSpPr>
          <p:nvPr>
            <p:ph type="body" sz="quarter" idx="19"/>
          </p:nvPr>
        </p:nvSpPr>
        <p:spPr>
          <a:xfrm>
            <a:off x="1082905" y="4435532"/>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s-US" b="1"/>
              <a:t>¿Qué ocurre si alcanzo el umbral?</a:t>
            </a:r>
          </a:p>
        </p:txBody>
      </p:sp>
      <p:pic>
        <p:nvPicPr>
          <p:cNvPr id="52" name="Picture 51">
            <a:extLst>
              <a:ext uri="{FF2B5EF4-FFF2-40B4-BE49-F238E27FC236}">
                <a16:creationId xmlns:a16="http://schemas.microsoft.com/office/drawing/2014/main" id="{00FC19A2-06B6-79E6-AC92-88DDE6A517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4547008"/>
            <a:ext cx="310923" cy="676715"/>
          </a:xfrm>
          <a:prstGeom prst="rect">
            <a:avLst/>
          </a:prstGeom>
        </p:spPr>
      </p:pic>
      <p:sp>
        <p:nvSpPr>
          <p:cNvPr id="13" name="Text Placeholder 12">
            <a:extLst>
              <a:ext uri="{FF2B5EF4-FFF2-40B4-BE49-F238E27FC236}">
                <a16:creationId xmlns:a16="http://schemas.microsoft.com/office/drawing/2014/main" id="{4011CA6D-9A53-B18B-7646-A89309B9545D}"/>
              </a:ext>
            </a:extLst>
          </p:cNvPr>
          <p:cNvSpPr>
            <a:spLocks noGrp="1"/>
          </p:cNvSpPr>
          <p:nvPr>
            <p:ph type="body" sz="quarter" idx="20"/>
          </p:nvPr>
        </p:nvSpPr>
        <p:spPr>
          <a:xfrm>
            <a:off x="6361214" y="4436842"/>
            <a:ext cx="4846320" cy="914400"/>
          </a:xfrm>
          <a:prstGeom prst="roundRect">
            <a:avLst/>
          </a:prstGeom>
          <a:ln w="38100">
            <a:solidFill>
              <a:srgbClr val="FFC000"/>
            </a:solidFill>
          </a:ln>
        </p:spPr>
        <p:txBody>
          <a:bodyPr/>
          <a:lstStyle/>
          <a:p>
            <a:pPr marL="0" lvl="0" indent="0">
              <a:spcAft>
                <a:spcPts val="0"/>
              </a:spcAft>
              <a:buClrTx/>
              <a:buNone/>
            </a:pPr>
            <a:r>
              <a:rPr lang="es-US"/>
              <a:t>Tendrá cobertura catastrófica.</a:t>
            </a:r>
          </a:p>
        </p:txBody>
      </p:sp>
      <p:sp>
        <p:nvSpPr>
          <p:cNvPr id="14" name="Text Placeholder 13">
            <a:extLst>
              <a:ext uri="{FF2B5EF4-FFF2-40B4-BE49-F238E27FC236}">
                <a16:creationId xmlns:a16="http://schemas.microsoft.com/office/drawing/2014/main" id="{3B2C6847-A84C-3166-07A4-296D133E42B1}"/>
              </a:ext>
            </a:extLst>
          </p:cNvPr>
          <p:cNvSpPr>
            <a:spLocks noGrp="1"/>
          </p:cNvSpPr>
          <p:nvPr>
            <p:ph type="body" sz="quarter" idx="21"/>
          </p:nvPr>
        </p:nvSpPr>
        <p:spPr>
          <a:xfrm>
            <a:off x="1082905" y="552497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s-US" b="1" dirty="0"/>
              <a:t>¿Qué ocurre si cambio de plan durante </a:t>
            </a:r>
            <a:br>
              <a:rPr lang="es-US" b="1" dirty="0"/>
            </a:br>
            <a:r>
              <a:rPr lang="es-US" b="1" dirty="0"/>
              <a:t>el año?</a:t>
            </a:r>
          </a:p>
        </p:txBody>
      </p:sp>
      <p:pic>
        <p:nvPicPr>
          <p:cNvPr id="53" name="Picture 52">
            <a:extLst>
              <a:ext uri="{FF2B5EF4-FFF2-40B4-BE49-F238E27FC236}">
                <a16:creationId xmlns:a16="http://schemas.microsoft.com/office/drawing/2014/main" id="{BA7B8490-2CD9-3B1A-C19C-E20AAAE62B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5656860"/>
            <a:ext cx="310923" cy="676715"/>
          </a:xfrm>
          <a:prstGeom prst="rect">
            <a:avLst/>
          </a:prstGeom>
        </p:spPr>
      </p:pic>
      <p:sp>
        <p:nvSpPr>
          <p:cNvPr id="15" name="Text Placeholder 14">
            <a:extLst>
              <a:ext uri="{FF2B5EF4-FFF2-40B4-BE49-F238E27FC236}">
                <a16:creationId xmlns:a16="http://schemas.microsoft.com/office/drawing/2014/main" id="{E4BE1FA0-FDA2-820A-0430-36EDD0FD92BA}"/>
              </a:ext>
            </a:extLst>
          </p:cNvPr>
          <p:cNvSpPr>
            <a:spLocks noGrp="1"/>
          </p:cNvSpPr>
          <p:nvPr>
            <p:ph type="body" sz="quarter" idx="22"/>
          </p:nvPr>
        </p:nvSpPr>
        <p:spPr>
          <a:xfrm>
            <a:off x="6361214" y="5524976"/>
            <a:ext cx="4846320" cy="914400"/>
          </a:xfrm>
          <a:prstGeom prst="roundRect">
            <a:avLst/>
          </a:prstGeom>
          <a:ln w="38100">
            <a:solidFill>
              <a:srgbClr val="FFC000"/>
            </a:solidFill>
          </a:ln>
        </p:spPr>
        <p:txBody>
          <a:bodyPr/>
          <a:lstStyle/>
          <a:p>
            <a:pPr marL="0" lvl="0" indent="0">
              <a:spcAft>
                <a:spcPts val="0"/>
              </a:spcAft>
              <a:buClrTx/>
              <a:buNone/>
            </a:pPr>
            <a:r>
              <a:rPr lang="es-US"/>
              <a:t>El saldo de TrOOP se transfiere a su nuevo plan de medicamentos.</a:t>
            </a:r>
          </a:p>
        </p:txBody>
      </p:sp>
      <p:sp>
        <p:nvSpPr>
          <p:cNvPr id="6" name="Slide Number Placeholder 5">
            <a:extLst>
              <a:ext uri="{FF2B5EF4-FFF2-40B4-BE49-F238E27FC236}">
                <a16:creationId xmlns:a16="http://schemas.microsoft.com/office/drawing/2014/main" id="{89AAF21D-0460-4A42-A12E-BCD3D72E1A3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683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bg/>
                                          </p:spTgt>
                                        </p:tgtEl>
                                        <p:attrNameLst>
                                          <p:attrName>style.visibility</p:attrName>
                                        </p:attrNameLst>
                                      </p:cBhvr>
                                      <p:to>
                                        <p:strVal val="visible"/>
                                      </p:to>
                                    </p:set>
                                    <p:animEffect transition="in" filter="wipe(left)">
                                      <p:cBhvr>
                                        <p:cTn id="52" dur="500"/>
                                        <p:tgtEl>
                                          <p:spTgt spid="13">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wipe(left)">
                                      <p:cBhvr>
                                        <p:cTn id="55" dur="500"/>
                                        <p:tgtEl>
                                          <p:spTgt spid="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bg/>
                                          </p:spTgt>
                                        </p:tgtEl>
                                        <p:attrNameLst>
                                          <p:attrName>style.visibility</p:attrName>
                                        </p:attrNameLst>
                                      </p:cBhvr>
                                      <p:to>
                                        <p:strVal val="visible"/>
                                      </p:to>
                                    </p:set>
                                    <p:animEffect transition="in" filter="wipe(left)">
                                      <p:cBhvr>
                                        <p:cTn id="66" dur="500"/>
                                        <p:tgtEl>
                                          <p:spTgt spid="15">
                                            <p:bg/>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wipe(left)">
                                      <p:cBhvr>
                                        <p:cTn id="6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p" animBg="1"/>
      <p:bldP spid="8" grpId="0" animBg="1"/>
      <p:bldP spid="9" grpId="0" uiExpand="1" build="p" animBg="1"/>
      <p:bldP spid="10" grpId="0" animBg="1"/>
      <p:bldP spid="11" grpId="0" uiExpand="1" animBg="1"/>
      <p:bldP spid="12" grpId="0" uiExpand="1" animBg="1"/>
      <p:bldP spid="13" grpId="0" build="p" animBg="1"/>
      <p:bldP spid="14" grpId="0" animBg="1"/>
      <p:bldP spid="15"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dirty="0"/>
              <a:t>¿Qué pagos cuentan para los Costos </a:t>
            </a:r>
            <a:br>
              <a:rPr lang="es-US" sz="2800" dirty="0"/>
            </a:br>
            <a:r>
              <a:rPr lang="es-US" sz="2800" dirty="0"/>
              <a:t>Reales de su Bolsillo (</a:t>
            </a:r>
            <a:r>
              <a:rPr lang="es-US" sz="2800" dirty="0" err="1"/>
              <a:t>TrOOP</a:t>
            </a:r>
            <a:r>
              <a:rPr lang="es-US" sz="2800" dirty="0"/>
              <a:t>)?</a:t>
            </a:r>
          </a:p>
        </p:txBody>
      </p:sp>
      <p:sp>
        <p:nvSpPr>
          <p:cNvPr id="5" name="Content Placeholder 4"/>
          <p:cNvSpPr>
            <a:spLocks noGrp="1"/>
          </p:cNvSpPr>
          <p:nvPr>
            <p:ph type="body" sz="quarter" idx="13"/>
          </p:nvPr>
        </p:nvSpPr>
        <p:spPr>
          <a:xfrm>
            <a:off x="-247714" y="1148784"/>
            <a:ext cx="12192000" cy="965675"/>
          </a:xfrm>
        </p:spPr>
        <p:txBody>
          <a:bodyPr vert="horz" wrap="square" lIns="91440" tIns="45720" rIns="91440" bIns="91440" numCol="2" rtlCol="0" anchor="ctr">
            <a:normAutofit/>
          </a:bodyPr>
          <a:lstStyle/>
          <a:p>
            <a:pPr marL="0" lvl="0" indent="0" algn="ctr">
              <a:spcAft>
                <a:spcPts val="0"/>
              </a:spcAft>
              <a:buClrTx/>
              <a:buNone/>
            </a:pPr>
            <a:r>
              <a:rPr lang="es-US" sz="2800" b="1" dirty="0">
                <a:latin typeface="Arial"/>
                <a:cs typeface="Arial"/>
              </a:rPr>
              <a:t>Pagos realizados por:</a:t>
            </a:r>
          </a:p>
        </p:txBody>
      </p:sp>
      <p:sp>
        <p:nvSpPr>
          <p:cNvPr id="9" name="Text Placeholder 8">
            <a:extLst>
              <a:ext uri="{FF2B5EF4-FFF2-40B4-BE49-F238E27FC236}">
                <a16:creationId xmlns:a16="http://schemas.microsoft.com/office/drawing/2014/main" id="{0CEC19AD-E32A-EBEE-1FCE-B172BDD6B918}"/>
              </a:ext>
            </a:extLst>
          </p:cNvPr>
          <p:cNvSpPr>
            <a:spLocks noGrp="1"/>
          </p:cNvSpPr>
          <p:nvPr>
            <p:ph type="body" sz="quarter" idx="14"/>
          </p:nvPr>
        </p:nvSpPr>
        <p:spPr>
          <a:xfrm>
            <a:off x="716914" y="2140520"/>
            <a:ext cx="5280026" cy="3406840"/>
          </a:xfrm>
        </p:spPr>
        <p:txBody>
          <a:bodyPr>
            <a:noAutofit/>
          </a:bodyPr>
          <a:lstStyle/>
          <a:p>
            <a:pPr marL="548640" lvl="1" defTabSz="685800">
              <a:spcAft>
                <a:spcPts val="1200"/>
              </a:spcAft>
              <a:buFont typeface="Wingdings" panose="05000000000000000000" pitchFamily="2" charset="2"/>
              <a:buChar char="§"/>
            </a:pPr>
            <a:r>
              <a:rPr lang="es-US" sz="2400" dirty="0">
                <a:latin typeface="Arial"/>
                <a:cs typeface="Arial"/>
              </a:rPr>
              <a:t>Usted</a:t>
            </a:r>
          </a:p>
          <a:p>
            <a:pPr marL="548640" lvl="1" defTabSz="685800">
              <a:spcAft>
                <a:spcPts val="1200"/>
              </a:spcAft>
              <a:buFont typeface="Wingdings" panose="05000000000000000000" pitchFamily="2" charset="2"/>
              <a:buChar char="§"/>
            </a:pPr>
            <a:r>
              <a:rPr lang="es-US" sz="2400" dirty="0">
                <a:latin typeface="Arial"/>
                <a:cs typeface="Arial"/>
              </a:rPr>
              <a:t>Familiares o amigos </a:t>
            </a:r>
          </a:p>
          <a:p>
            <a:pPr marL="548640" lvl="1" defTabSz="685800">
              <a:spcAft>
                <a:spcPts val="1200"/>
              </a:spcAft>
              <a:buFont typeface="Wingdings" panose="05000000000000000000" pitchFamily="2" charset="2"/>
              <a:buChar char="§"/>
            </a:pPr>
            <a:r>
              <a:rPr lang="es-US" sz="2400" dirty="0">
                <a:latin typeface="Arial"/>
                <a:cs typeface="Arial"/>
              </a:rPr>
              <a:t>Programas Estatales de Asistencia Farmacéutica Calificada (SPAP)</a:t>
            </a:r>
          </a:p>
          <a:p>
            <a:pPr marL="548640" lvl="1" defTabSz="685800">
              <a:spcAft>
                <a:spcPts val="1200"/>
              </a:spcAft>
              <a:buFont typeface="Wingdings" panose="05000000000000000000" pitchFamily="2" charset="2"/>
              <a:buChar char="§"/>
            </a:pPr>
            <a:r>
              <a:rPr lang="es-US" sz="2400" dirty="0">
                <a:latin typeface="Arial"/>
                <a:cs typeface="Arial"/>
              </a:rPr>
              <a:t>Ayuda Adicional de Medicare (LIS)</a:t>
            </a:r>
          </a:p>
          <a:p>
            <a:pPr marL="548640" lvl="1" defTabSz="685800">
              <a:spcAft>
                <a:spcPts val="9600"/>
              </a:spcAft>
              <a:buFont typeface="Wingdings" panose="05000000000000000000" pitchFamily="2" charset="2"/>
              <a:buChar char="§"/>
            </a:pPr>
            <a:r>
              <a:rPr lang="es-US" sz="2400" dirty="0">
                <a:latin typeface="Arial"/>
                <a:cs typeface="Arial"/>
              </a:rPr>
              <a:t>Servicio de Salud Indígena (IHS)</a:t>
            </a:r>
          </a:p>
        </p:txBody>
      </p:sp>
      <p:sp>
        <p:nvSpPr>
          <p:cNvPr id="10" name="Text Placeholder 9">
            <a:extLst>
              <a:ext uri="{FF2B5EF4-FFF2-40B4-BE49-F238E27FC236}">
                <a16:creationId xmlns:a16="http://schemas.microsoft.com/office/drawing/2014/main" id="{C2EF8233-5BCB-A26F-D92E-699829806C33}"/>
              </a:ext>
            </a:extLst>
          </p:cNvPr>
          <p:cNvSpPr>
            <a:spLocks noGrp="1"/>
          </p:cNvSpPr>
          <p:nvPr>
            <p:ph type="body" sz="quarter" idx="15"/>
          </p:nvPr>
        </p:nvSpPr>
        <p:spPr>
          <a:xfrm>
            <a:off x="6066650" y="2140520"/>
            <a:ext cx="5751970" cy="4565080"/>
          </a:xfrm>
        </p:spPr>
        <p:txBody>
          <a:bodyPr>
            <a:noAutofit/>
          </a:bodyPr>
          <a:lstStyle/>
          <a:p>
            <a:pPr marL="548640" lvl="1">
              <a:spcAft>
                <a:spcPts val="1200"/>
              </a:spcAft>
              <a:buFont typeface="Wingdings" panose="05000000000000000000" pitchFamily="2" charset="2"/>
              <a:buChar char="§"/>
            </a:pPr>
            <a:r>
              <a:rPr lang="es-US" sz="2400" dirty="0">
                <a:latin typeface="Arial"/>
                <a:cs typeface="Arial"/>
              </a:rPr>
              <a:t>La mayoría de las organizaciones de beneficencia</a:t>
            </a:r>
          </a:p>
          <a:p>
            <a:pPr marL="548640" lvl="1">
              <a:spcAft>
                <a:spcPts val="1200"/>
              </a:spcAft>
              <a:buFont typeface="Wingdings" panose="05000000000000000000" pitchFamily="2" charset="2"/>
              <a:buChar char="§"/>
            </a:pPr>
            <a:r>
              <a:rPr lang="es-US" sz="2400" dirty="0">
                <a:latin typeface="Arial"/>
                <a:cs typeface="Arial"/>
              </a:rPr>
              <a:t>Fabricantes de medicamentos que ofrecen descuentos en medicamentos de marca dentro del programa de descuentos del período sin cobertura de Medicare</a:t>
            </a:r>
          </a:p>
          <a:p>
            <a:pPr marL="548640" lvl="1">
              <a:spcAft>
                <a:spcPts val="1200"/>
              </a:spcAft>
              <a:buFont typeface="Wingdings" panose="05000000000000000000" pitchFamily="2" charset="2"/>
              <a:buChar char="§"/>
            </a:pPr>
            <a:r>
              <a:rPr lang="es-US" sz="2400" dirty="0">
                <a:latin typeface="Arial"/>
                <a:cs typeface="Arial"/>
              </a:rPr>
              <a:t>Programas de Asistencia para Medicamentos para el SIDA (ADAP)</a:t>
            </a:r>
          </a:p>
        </p:txBody>
      </p:sp>
      <p:cxnSp>
        <p:nvCxnSpPr>
          <p:cNvPr id="16" name="Straight Connector 15">
            <a:extLst>
              <a:ext uri="{FF2B5EF4-FFF2-40B4-BE49-F238E27FC236}">
                <a16:creationId xmlns:a16="http://schemas.microsoft.com/office/drawing/2014/main" id="{734AF692-1779-4A70-91EC-680FA87578A0}"/>
              </a:ext>
              <a:ext uri="{C183D7F6-B498-43B3-948B-1728B52AA6E4}">
                <adec:decorative xmlns:adec="http://schemas.microsoft.com/office/drawing/2017/decorative" val="1"/>
              </a:ext>
            </a:extLst>
          </p:cNvPr>
          <p:cNvCxnSpPr>
            <a:cxnSpLocks/>
          </p:cNvCxnSpPr>
          <p:nvPr/>
        </p:nvCxnSpPr>
        <p:spPr>
          <a:xfrm>
            <a:off x="6130891" y="2088398"/>
            <a:ext cx="0" cy="3847582"/>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5F58E81-1822-4A35-9B99-BF539AB8E99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1347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¿Qué pagos no cuentan para los Costos </a:t>
            </a:r>
            <a:br>
              <a:rPr lang="es-US" sz="2800" dirty="0"/>
            </a:br>
            <a:r>
              <a:rPr lang="es-US" sz="2800" dirty="0"/>
              <a:t>Reales de su Bolsillo (</a:t>
            </a:r>
            <a:r>
              <a:rPr lang="es-US" sz="2800" dirty="0" err="1"/>
              <a:t>TrOOP</a:t>
            </a:r>
            <a:r>
              <a:rPr lang="es-US" sz="2800" dirty="0"/>
              <a:t>):</a:t>
            </a:r>
          </a:p>
        </p:txBody>
      </p:sp>
      <p:sp>
        <p:nvSpPr>
          <p:cNvPr id="5" name="Content Placeholder 4"/>
          <p:cNvSpPr>
            <a:spLocks noGrp="1"/>
          </p:cNvSpPr>
          <p:nvPr>
            <p:ph sz="half" idx="1"/>
          </p:nvPr>
        </p:nvSpPr>
        <p:spPr>
          <a:xfrm>
            <a:off x="838200" y="1181908"/>
            <a:ext cx="5181600" cy="4351338"/>
          </a:xfrm>
        </p:spPr>
        <p:txBody>
          <a:bodyPr vert="horz" lIns="91440" tIns="45720" rIns="91440" bIns="45720" rtlCol="0" anchor="t">
            <a:noAutofit/>
          </a:bodyPr>
          <a:lstStyle/>
          <a:p>
            <a:pPr marL="274320" indent="-274320">
              <a:lnSpc>
                <a:spcPct val="100000"/>
              </a:lnSpc>
              <a:spcBef>
                <a:spcPts val="0"/>
              </a:spcBef>
              <a:spcAft>
                <a:spcPts val="600"/>
              </a:spcAft>
            </a:pPr>
            <a:r>
              <a:rPr lang="es-US" sz="2200" dirty="0">
                <a:solidFill>
                  <a:srgbClr val="00529B"/>
                </a:solidFill>
                <a:latin typeface="Arial"/>
                <a:cs typeface="Arial"/>
              </a:rPr>
              <a:t>El monto pagado por un plan de medicamentos </a:t>
            </a:r>
          </a:p>
          <a:p>
            <a:pPr marL="274320" indent="-274320">
              <a:lnSpc>
                <a:spcPct val="100000"/>
              </a:lnSpc>
              <a:spcBef>
                <a:spcPts val="0"/>
              </a:spcBef>
              <a:spcAft>
                <a:spcPts val="600"/>
              </a:spcAft>
            </a:pPr>
            <a:r>
              <a:rPr lang="es-US" sz="2200" dirty="0">
                <a:solidFill>
                  <a:srgbClr val="00529B"/>
                </a:solidFill>
                <a:latin typeface="Arial"/>
                <a:cs typeface="Arial"/>
              </a:rPr>
              <a:t>La prima mensual del plan de medicamentos </a:t>
            </a:r>
          </a:p>
          <a:p>
            <a:pPr marL="274320" indent="-274320">
              <a:lnSpc>
                <a:spcPct val="100000"/>
              </a:lnSpc>
              <a:spcBef>
                <a:spcPts val="0"/>
              </a:spcBef>
              <a:spcAft>
                <a:spcPts val="600"/>
              </a:spcAft>
            </a:pPr>
            <a:r>
              <a:rPr lang="es-US" sz="2200" dirty="0">
                <a:solidFill>
                  <a:srgbClr val="00529B"/>
                </a:solidFill>
                <a:latin typeface="Arial"/>
                <a:cs typeface="Arial"/>
              </a:rPr>
              <a:t>Medicamentos adquiridos fuera de EE. UU. y sus territorios </a:t>
            </a:r>
          </a:p>
          <a:p>
            <a:pPr marL="274320" indent="-274320">
              <a:lnSpc>
                <a:spcPct val="100000"/>
              </a:lnSpc>
              <a:spcBef>
                <a:spcPts val="0"/>
              </a:spcBef>
              <a:spcAft>
                <a:spcPts val="600"/>
              </a:spcAft>
            </a:pPr>
            <a:r>
              <a:rPr lang="es-US" sz="2200" dirty="0">
                <a:solidFill>
                  <a:srgbClr val="00529B"/>
                </a:solidFill>
                <a:latin typeface="Arial"/>
                <a:cs typeface="Arial"/>
              </a:rPr>
              <a:t>Medicamentos no cubiertos por </a:t>
            </a:r>
            <a:br>
              <a:rPr lang="es-US" sz="2200" dirty="0">
                <a:solidFill>
                  <a:srgbClr val="00529B"/>
                </a:solidFill>
                <a:latin typeface="Arial"/>
                <a:cs typeface="Arial"/>
              </a:rPr>
            </a:br>
            <a:r>
              <a:rPr lang="es-US" sz="2200" dirty="0">
                <a:solidFill>
                  <a:srgbClr val="00529B"/>
                </a:solidFill>
                <a:latin typeface="Arial"/>
                <a:cs typeface="Arial"/>
              </a:rPr>
              <a:t>el plan </a:t>
            </a:r>
          </a:p>
          <a:p>
            <a:pPr marL="274320" indent="-274320">
              <a:lnSpc>
                <a:spcPct val="100000"/>
              </a:lnSpc>
              <a:spcBef>
                <a:spcPts val="0"/>
              </a:spcBef>
              <a:spcAft>
                <a:spcPts val="600"/>
              </a:spcAft>
            </a:pPr>
            <a:r>
              <a:rPr lang="es-US" sz="2200" dirty="0">
                <a:solidFill>
                  <a:srgbClr val="00529B"/>
                </a:solidFill>
                <a:latin typeface="Arial"/>
                <a:cs typeface="Arial"/>
              </a:rPr>
              <a:t>Medicamentos excluidos de la definición de medicamento de </a:t>
            </a:r>
            <a:br>
              <a:rPr lang="es-US" sz="2200" dirty="0">
                <a:solidFill>
                  <a:srgbClr val="00529B"/>
                </a:solidFill>
                <a:latin typeface="Arial"/>
                <a:cs typeface="Arial"/>
              </a:rPr>
            </a:br>
            <a:r>
              <a:rPr lang="es-US" sz="2200" dirty="0">
                <a:solidFill>
                  <a:srgbClr val="00529B"/>
                </a:solidFill>
                <a:latin typeface="Arial"/>
                <a:cs typeface="Arial"/>
              </a:rPr>
              <a:t>la Parte D </a:t>
            </a:r>
          </a:p>
          <a:p>
            <a:pPr marL="274320" indent="-274320">
              <a:lnSpc>
                <a:spcPct val="100000"/>
              </a:lnSpc>
              <a:spcBef>
                <a:spcPts val="0"/>
              </a:spcBef>
              <a:spcAft>
                <a:spcPts val="600"/>
              </a:spcAft>
            </a:pPr>
            <a:r>
              <a:rPr lang="es-US" sz="2200" dirty="0">
                <a:solidFill>
                  <a:srgbClr val="00529B"/>
                </a:solidFill>
                <a:latin typeface="Arial"/>
                <a:cs typeface="Arial"/>
              </a:rPr>
              <a:t>Medicamentos de venta libre o la mayoría de vitaminas </a:t>
            </a:r>
          </a:p>
        </p:txBody>
      </p:sp>
      <p:sp>
        <p:nvSpPr>
          <p:cNvPr id="7" name="Content Placeholder 6">
            <a:extLst>
              <a:ext uri="{FF2B5EF4-FFF2-40B4-BE49-F238E27FC236}">
                <a16:creationId xmlns:a16="http://schemas.microsoft.com/office/drawing/2014/main" id="{60F0F0C7-3A97-D2FD-5599-8D4FB0286136}"/>
              </a:ext>
            </a:extLst>
          </p:cNvPr>
          <p:cNvSpPr>
            <a:spLocks noGrp="1"/>
          </p:cNvSpPr>
          <p:nvPr>
            <p:ph sz="half" idx="2"/>
          </p:nvPr>
        </p:nvSpPr>
        <p:spPr>
          <a:xfrm>
            <a:off x="6096000" y="1181908"/>
            <a:ext cx="5181600" cy="4351338"/>
          </a:xfrm>
        </p:spPr>
        <p:txBody>
          <a:bodyPr/>
          <a:lstStyle/>
          <a:p>
            <a:pPr>
              <a:buClrTx/>
            </a:pPr>
            <a:r>
              <a:rPr lang="es-US" sz="2200" dirty="0">
                <a:latin typeface="Arial"/>
                <a:cs typeface="Arial"/>
              </a:rPr>
              <a:t>Pagos realizados por usted o reembolsados a usted por:</a:t>
            </a:r>
          </a:p>
          <a:p>
            <a:pPr marL="548640" lvl="0">
              <a:buClrTx/>
              <a:buFont typeface="Arial" panose="020B0604020202020204" pitchFamily="34" charset="0"/>
              <a:buChar char="•"/>
            </a:pPr>
            <a:r>
              <a:rPr lang="es-US" sz="2000" dirty="0">
                <a:latin typeface="Arial"/>
                <a:cs typeface="Arial"/>
              </a:rPr>
              <a:t>Planes de salud grupales (GHP) o cobertura para jubilados</a:t>
            </a:r>
          </a:p>
          <a:p>
            <a:pPr marL="548640" lvl="0">
              <a:buClrTx/>
              <a:buFont typeface="Arial" panose="020B0604020202020204" pitchFamily="34" charset="0"/>
              <a:buChar char="•"/>
            </a:pPr>
            <a:r>
              <a:rPr lang="es-US" sz="2000" dirty="0">
                <a:latin typeface="Arial"/>
                <a:cs typeface="Arial"/>
              </a:rPr>
              <a:t>Programas financiados por el gobierno</a:t>
            </a:r>
          </a:p>
          <a:p>
            <a:pPr marL="548640" lvl="0">
              <a:buClrTx/>
              <a:buFont typeface="Arial" panose="020B0604020202020204" pitchFamily="34" charset="0"/>
              <a:buChar char="•"/>
            </a:pPr>
            <a:r>
              <a:rPr lang="es-US" sz="2000" dirty="0">
                <a:latin typeface="Arial"/>
                <a:cs typeface="Arial"/>
              </a:rPr>
              <a:t>Otros grupos de terceros</a:t>
            </a:r>
          </a:p>
          <a:p>
            <a:pPr marL="548640" lvl="0">
              <a:buClrTx/>
              <a:buFont typeface="Arial" panose="020B0604020202020204" pitchFamily="34" charset="0"/>
              <a:buChar char="•"/>
            </a:pPr>
            <a:r>
              <a:rPr lang="es-US" sz="2000" dirty="0">
                <a:latin typeface="Arial"/>
                <a:cs typeface="Arial"/>
              </a:rPr>
              <a:t>Programas de Asistencia a Pacientes (PAP) que operan fuera de los beneficios de la Parte D</a:t>
            </a:r>
          </a:p>
          <a:p>
            <a:pPr marL="548640" lvl="0">
              <a:buClrTx/>
              <a:buFont typeface="Arial" panose="020B0604020202020204" pitchFamily="34" charset="0"/>
              <a:buChar char="•"/>
            </a:pPr>
            <a:r>
              <a:rPr lang="es-US" sz="2000" dirty="0">
                <a:latin typeface="Arial"/>
                <a:cs typeface="Arial"/>
              </a:rPr>
              <a:t>Otros tipos de seguro</a:t>
            </a:r>
          </a:p>
        </p:txBody>
      </p:sp>
      <p:cxnSp>
        <p:nvCxnSpPr>
          <p:cNvPr id="16" name="Straight Connector 15">
            <a:extLst>
              <a:ext uri="{FF2B5EF4-FFF2-40B4-BE49-F238E27FC236}">
                <a16:creationId xmlns:a16="http://schemas.microsoft.com/office/drawing/2014/main" id="{CD7D3251-5F9F-4A18-AF13-0E31DCB31B63}"/>
              </a:ext>
              <a:ext uri="{C183D7F6-B498-43B3-948B-1728B52AA6E4}">
                <adec:decorative xmlns:adec="http://schemas.microsoft.com/office/drawing/2017/decorative" val="1"/>
              </a:ext>
            </a:extLst>
          </p:cNvPr>
          <p:cNvCxnSpPr>
            <a:cxnSpLocks/>
          </p:cNvCxnSpPr>
          <p:nvPr/>
        </p:nvCxnSpPr>
        <p:spPr>
          <a:xfrm>
            <a:off x="5907503" y="1303020"/>
            <a:ext cx="0" cy="452828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B934E25-0139-4449-A922-892B94A623D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dirty="0"/>
              <a:t>Abril de 2024</a:t>
            </a:r>
          </a:p>
        </p:txBody>
      </p:sp>
    </p:spTree>
    <p:custDataLst>
      <p:tags r:id="rId1"/>
    </p:custDataLst>
    <p:extLst>
      <p:ext uri="{BB962C8B-B14F-4D97-AF65-F5344CB8AC3E}">
        <p14:creationId xmlns:p14="http://schemas.microsoft.com/office/powerpoint/2010/main" val="3343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88873"/>
            <a:ext cx="12192000" cy="719643"/>
          </a:xfrm>
        </p:spPr>
        <p:txBody>
          <a:bodyPr>
            <a:noAutofit/>
          </a:bodyPr>
          <a:lstStyle/>
          <a:p>
            <a:pPr algn="ctr"/>
            <a:r>
              <a:rPr lang="es-US" sz="3000" dirty="0"/>
              <a:t>Compruebe sus conocimientos: Pregunta 4</a:t>
            </a:r>
          </a:p>
        </p:txBody>
      </p:sp>
      <p:sp>
        <p:nvSpPr>
          <p:cNvPr id="5" name="Content Placeholder 4"/>
          <p:cNvSpPr>
            <a:spLocks noGrp="1"/>
          </p:cNvSpPr>
          <p:nvPr>
            <p:ph idx="4294967295"/>
          </p:nvPr>
        </p:nvSpPr>
        <p:spPr>
          <a:xfrm>
            <a:off x="1857374" y="1600200"/>
            <a:ext cx="9456511" cy="3228474"/>
          </a:xfrm>
        </p:spPr>
        <p:txBody>
          <a:bodyPr>
            <a:normAutofit/>
          </a:bodyPr>
          <a:lstStyle/>
          <a:p>
            <a:pPr marL="0" lvl="0" indent="0" defTabSz="685800">
              <a:lnSpc>
                <a:spcPct val="110000"/>
              </a:lnSpc>
              <a:spcBef>
                <a:spcPts val="0"/>
              </a:spcBef>
              <a:spcAft>
                <a:spcPts val="1200"/>
              </a:spcAft>
              <a:buNone/>
            </a:pPr>
            <a:r>
              <a:rPr lang="es-US" sz="2400" b="1" dirty="0">
                <a:solidFill>
                  <a:srgbClr val="00529B"/>
                </a:solidFill>
              </a:rPr>
              <a:t>En 2024, una vez alcanzada la etapa catastrófica, pagará ___________ por las recetas cubiertas de la Parte D.</a:t>
            </a:r>
          </a:p>
          <a:p>
            <a:pPr marL="804672" lvl="0" indent="-347472" defTabSz="685800">
              <a:lnSpc>
                <a:spcPct val="110000"/>
              </a:lnSpc>
              <a:spcBef>
                <a:spcPts val="0"/>
              </a:spcBef>
              <a:spcAft>
                <a:spcPts val="1200"/>
              </a:spcAft>
              <a:buFont typeface="Wingdings" panose="05000000000000000000" pitchFamily="2" charset="2"/>
              <a:buAutoNum type="alphaLcPeriod"/>
            </a:pPr>
            <a:r>
              <a:rPr lang="es-US" sz="2400" dirty="0">
                <a:solidFill>
                  <a:srgbClr val="00529B"/>
                </a:solidFill>
              </a:rPr>
              <a:t>Un copago pequeño</a:t>
            </a:r>
          </a:p>
          <a:p>
            <a:pPr marL="804672" lvl="0" indent="-347472" defTabSz="685800">
              <a:lnSpc>
                <a:spcPct val="110000"/>
              </a:lnSpc>
              <a:spcBef>
                <a:spcPts val="0"/>
              </a:spcBef>
              <a:spcAft>
                <a:spcPts val="1200"/>
              </a:spcAft>
              <a:buFont typeface="Wingdings" panose="05000000000000000000" pitchFamily="2" charset="2"/>
              <a:buAutoNum type="alphaLcPeriod"/>
            </a:pPr>
            <a:r>
              <a:rPr lang="es-US" sz="2400" dirty="0">
                <a:solidFill>
                  <a:srgbClr val="00529B"/>
                </a:solidFill>
              </a:rPr>
              <a:t>Nada</a:t>
            </a:r>
          </a:p>
          <a:p>
            <a:pPr marL="804672" lvl="0" indent="-347472" defTabSz="685800">
              <a:lnSpc>
                <a:spcPct val="110000"/>
              </a:lnSpc>
              <a:spcBef>
                <a:spcPts val="0"/>
              </a:spcBef>
              <a:spcAft>
                <a:spcPts val="1200"/>
              </a:spcAft>
              <a:buFont typeface="Wingdings" panose="05000000000000000000" pitchFamily="2" charset="2"/>
              <a:buAutoNum type="alphaLcPeriod"/>
            </a:pPr>
            <a:r>
              <a:rPr lang="es-US" sz="2400" dirty="0">
                <a:solidFill>
                  <a:srgbClr val="00529B"/>
                </a:solidFill>
              </a:rPr>
              <a:t>Todos los costos</a:t>
            </a:r>
          </a:p>
          <a:p>
            <a:pPr marL="804672" lvl="0" indent="-347472" defTabSz="685800">
              <a:lnSpc>
                <a:spcPct val="110000"/>
              </a:lnSpc>
              <a:spcBef>
                <a:spcPts val="0"/>
              </a:spcBef>
              <a:spcAft>
                <a:spcPts val="1200"/>
              </a:spcAft>
              <a:buFont typeface="Wingdings" panose="05000000000000000000" pitchFamily="2" charset="2"/>
              <a:buAutoNum type="alphaLcPeriod"/>
            </a:pPr>
            <a:r>
              <a:rPr lang="es-US" sz="2400" dirty="0">
                <a:solidFill>
                  <a:srgbClr val="00529B"/>
                </a:solidFill>
              </a:rPr>
              <a:t>Ninguna de las opciones anteriores</a:t>
            </a:r>
          </a:p>
        </p:txBody>
      </p:sp>
      <p:sp>
        <p:nvSpPr>
          <p:cNvPr id="6" name="Rounded Rectangle 5" descr="Casilla verde que resalta la respuesta correcta: B"/>
          <p:cNvSpPr/>
          <p:nvPr/>
        </p:nvSpPr>
        <p:spPr>
          <a:xfrm>
            <a:off x="2116865" y="3138246"/>
            <a:ext cx="1632176" cy="45479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ED1330F4-A7F8-41C3-9355-31F25F79E7A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5785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F635-D33B-5F2B-4933-C457E47C4934}"/>
              </a:ext>
            </a:extLst>
          </p:cNvPr>
          <p:cNvSpPr>
            <a:spLocks noGrp="1"/>
          </p:cNvSpPr>
          <p:nvPr>
            <p:ph type="title"/>
          </p:nvPr>
        </p:nvSpPr>
        <p:spPr>
          <a:xfrm>
            <a:off x="3993063" y="1508242"/>
            <a:ext cx="5647326" cy="688930"/>
          </a:xfrm>
        </p:spPr>
        <p:txBody>
          <a:bodyPr/>
          <a:lstStyle/>
          <a:p>
            <a:r>
              <a:rPr lang="es-US"/>
              <a:t>Lección 3</a:t>
            </a:r>
          </a:p>
        </p:txBody>
      </p:sp>
      <p:sp>
        <p:nvSpPr>
          <p:cNvPr id="4" name="Text Placeholder 3">
            <a:extLst>
              <a:ext uri="{FF2B5EF4-FFF2-40B4-BE49-F238E27FC236}">
                <a16:creationId xmlns:a16="http://schemas.microsoft.com/office/drawing/2014/main" id="{05256BF2-5EB6-CF94-43BB-ED4E5B9A065B}"/>
              </a:ext>
            </a:extLst>
          </p:cNvPr>
          <p:cNvSpPr>
            <a:spLocks noGrp="1"/>
          </p:cNvSpPr>
          <p:nvPr>
            <p:ph type="body" idx="1"/>
          </p:nvPr>
        </p:nvSpPr>
        <p:spPr/>
        <p:txBody>
          <a:bodyPr/>
          <a:lstStyle/>
          <a:p>
            <a:r>
              <a:rPr kumimoji="0" lang="es-US" b="1" i="0" u="none" strike="noStrike" cap="none" normalizeH="0" baseline="0" noProof="0" dirty="0">
                <a:ln>
                  <a:noFill/>
                </a:ln>
                <a:solidFill>
                  <a:srgbClr val="00539A"/>
                </a:solidFill>
                <a:effectLst/>
                <a:uLnTx/>
                <a:uFillTx/>
                <a:latin typeface="Arial Black" panose="020B0A04020102020204" pitchFamily="34" charset="0"/>
                <a:ea typeface="+mj-ea"/>
              </a:rPr>
              <a:t>Normas de la Cobertura </a:t>
            </a:r>
            <a:br>
              <a:rPr kumimoji="0" lang="es-US" b="1" i="0" u="none" strike="noStrike" cap="none" normalizeH="0" baseline="0" noProof="0" dirty="0">
                <a:ln>
                  <a:noFill/>
                </a:ln>
                <a:solidFill>
                  <a:srgbClr val="00539A"/>
                </a:solidFill>
                <a:effectLst/>
                <a:uLnTx/>
                <a:uFillTx/>
                <a:latin typeface="Arial Black" panose="020B0A04020102020204" pitchFamily="34" charset="0"/>
                <a:ea typeface="+mj-ea"/>
              </a:rPr>
            </a:br>
            <a:r>
              <a:rPr kumimoji="0" lang="es-US" b="1" i="0" u="none" strike="noStrike" cap="none" normalizeH="0" baseline="0" noProof="0" dirty="0">
                <a:ln>
                  <a:noFill/>
                </a:ln>
                <a:solidFill>
                  <a:srgbClr val="00539A"/>
                </a:solidFill>
                <a:effectLst/>
                <a:uLnTx/>
                <a:uFillTx/>
                <a:latin typeface="Arial Black" panose="020B0A04020102020204" pitchFamily="34" charset="0"/>
                <a:ea typeface="+mj-ea"/>
              </a:rPr>
              <a:t>de Medicamentos de Medicare (Parte D)</a:t>
            </a:r>
            <a:r>
              <a:rPr kumimoji="0" lang="es-US" sz="3200" b="1" i="0" u="none" strike="noStrike" cap="none" normalizeH="0" baseline="0" noProof="0" dirty="0">
                <a:ln>
                  <a:noFill/>
                </a:ln>
                <a:solidFill>
                  <a:srgbClr val="00539A"/>
                </a:solidFill>
                <a:effectLst/>
                <a:uLnTx/>
                <a:uFillTx/>
                <a:latin typeface="Arial Black" panose="020B0A04020102020204" pitchFamily="34" charset="0"/>
                <a:ea typeface="+mj-ea"/>
              </a:rPr>
              <a:t>	</a:t>
            </a:r>
          </a:p>
        </p:txBody>
      </p:sp>
    </p:spTree>
    <p:custDataLst>
      <p:tags r:id="rId1"/>
    </p:custDataLst>
    <p:extLst>
      <p:ext uri="{BB962C8B-B14F-4D97-AF65-F5344CB8AC3E}">
        <p14:creationId xmlns:p14="http://schemas.microsoft.com/office/powerpoint/2010/main" val="1672648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34927"/>
            <a:ext cx="12192000" cy="914400"/>
          </a:xfrm>
        </p:spPr>
        <p:txBody>
          <a:bodyPr anchor="ctr">
            <a:normAutofit/>
          </a:bodyPr>
          <a:lstStyle/>
          <a:p>
            <a:r>
              <a:rPr lang="es-US" sz="3000"/>
              <a:t>Objetivos de la lección 3</a:t>
            </a:r>
          </a:p>
        </p:txBody>
      </p:sp>
      <p:sp>
        <p:nvSpPr>
          <p:cNvPr id="13" name="Content Placeholder 12"/>
          <p:cNvSpPr>
            <a:spLocks noGrp="1"/>
          </p:cNvSpPr>
          <p:nvPr>
            <p:ph type="body" sz="quarter" idx="13"/>
          </p:nvPr>
        </p:nvSpPr>
        <p:spPr>
          <a:xfrm>
            <a:off x="1371600" y="1371600"/>
            <a:ext cx="106441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las normas de Medicare para cubrir o excluir medicamentos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por qué y cómo los planes administran el acceso a los medicamentos cubiertos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por qué y cuándo los planes pueden cambiar los formularios, </a:t>
            </a:r>
            <a:br>
              <a:rPr lang="es-US" sz="2400" dirty="0">
                <a:solidFill>
                  <a:srgbClr val="00529B"/>
                </a:solidFill>
              </a:rPr>
            </a:br>
            <a:r>
              <a:rPr lang="es-US" sz="2400" dirty="0">
                <a:solidFill>
                  <a:srgbClr val="00529B"/>
                </a:solidFill>
              </a:rPr>
              <a:t>y qué ocurre cuando lo hacen</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cómo las normas de Medicare para planes y prescriptores protegen a Medicare y a las personas con Medicare</a:t>
            </a:r>
          </a:p>
        </p:txBody>
      </p:sp>
      <p:sp>
        <p:nvSpPr>
          <p:cNvPr id="6" name="Slide Number Placeholder 5">
            <a:extLst>
              <a:ext uri="{FF2B5EF4-FFF2-40B4-BE49-F238E27FC236}">
                <a16:creationId xmlns:a16="http://schemas.microsoft.com/office/drawing/2014/main" id="{1F703D14-C500-4D95-A169-AFC500B74F2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112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Cobertura de medicamentos de Medicare: </a:t>
            </a:r>
            <a:br>
              <a:rPr lang="es-US" sz="3000" dirty="0"/>
            </a:br>
            <a:r>
              <a:rPr lang="es-US" sz="3000" dirty="0"/>
              <a:t>Medicamentos cubiertos</a:t>
            </a:r>
          </a:p>
        </p:txBody>
      </p:sp>
      <p:sp>
        <p:nvSpPr>
          <p:cNvPr id="9" name="Banner" descr="Lectura del anuncio informativo: La cobertura y las normas varían de un plan a otro.">
            <a:extLst>
              <a:ext uri="{FF2B5EF4-FFF2-40B4-BE49-F238E27FC236}">
                <a16:creationId xmlns:a16="http://schemas.microsoft.com/office/drawing/2014/main" id="{2E1FC2D6-58DA-2376-DC1F-85709F8F1C0F}"/>
              </a:ext>
            </a:extLst>
          </p:cNvPr>
          <p:cNvSpPr>
            <a:spLocks noGrp="1"/>
          </p:cNvSpPr>
          <p:nvPr>
            <p:ph sz="half" idx="2"/>
          </p:nvPr>
        </p:nvSpPr>
        <p:spPr>
          <a:xfrm flipH="1">
            <a:off x="7206916" y="1218255"/>
            <a:ext cx="4985084" cy="822961"/>
          </a:xfrm>
          <a:prstGeom prst="homePlate">
            <a:avLst/>
          </a:prstGeom>
          <a:solidFill>
            <a:srgbClr val="FFD966"/>
          </a:solidFill>
        </p:spPr>
        <p:txBody>
          <a:bodyPr anchor="ctr">
            <a:noAutofit/>
          </a:bodyPr>
          <a:lstStyle/>
          <a:p>
            <a:pPr marL="822960" lvl="0" indent="0" defTabSz="685800">
              <a:spcBef>
                <a:spcPts val="600"/>
              </a:spcBef>
              <a:spcAft>
                <a:spcPts val="0"/>
              </a:spcAft>
              <a:buClrTx/>
              <a:buNone/>
            </a:pPr>
            <a:r>
              <a:rPr lang="es-US" sz="2000" dirty="0"/>
              <a:t>La cobertura y las normas varían de un plan a otro.</a:t>
            </a:r>
          </a:p>
        </p:txBody>
      </p:sp>
      <p:pic>
        <p:nvPicPr>
          <p:cNvPr id="7" name="Graphic 6">
            <a:extLst>
              <a:ext uri="{FF2B5EF4-FFF2-40B4-BE49-F238E27FC236}">
                <a16:creationId xmlns:a16="http://schemas.microsoft.com/office/drawing/2014/main" id="{103F6C13-E459-4ACE-85C5-1BAE7C4133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97286" y="1079794"/>
            <a:ext cx="949390" cy="949390"/>
          </a:xfrm>
          <a:prstGeom prst="rect">
            <a:avLst/>
          </a:prstGeom>
        </p:spPr>
      </p:pic>
      <p:sp>
        <p:nvSpPr>
          <p:cNvPr id="5" name="Content Placeholder 4"/>
          <p:cNvSpPr>
            <a:spLocks noGrp="1"/>
          </p:cNvSpPr>
          <p:nvPr>
            <p:ph sz="half" idx="1"/>
          </p:nvPr>
        </p:nvSpPr>
        <p:spPr>
          <a:xfrm>
            <a:off x="717883" y="2268266"/>
            <a:ext cx="10318711" cy="3509940"/>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s-US" sz="2400" dirty="0">
                <a:solidFill>
                  <a:srgbClr val="00529B"/>
                </a:solidFill>
              </a:rPr>
              <a:t>Los medicamentos recetados de marca y genéricos deben ser:</a:t>
            </a:r>
          </a:p>
          <a:p>
            <a:pPr marL="548640" lvl="1" indent="-274320" defTabSz="685800">
              <a:lnSpc>
                <a:spcPct val="100000"/>
              </a:lnSpc>
              <a:spcBef>
                <a:spcPts val="0"/>
              </a:spcBef>
              <a:spcAft>
                <a:spcPts val="1200"/>
              </a:spcAft>
            </a:pPr>
            <a:r>
              <a:rPr lang="es-US" sz="2000" dirty="0">
                <a:solidFill>
                  <a:srgbClr val="00529B"/>
                </a:solidFill>
              </a:rPr>
              <a:t>Aprobados por la Administración de Alimentos y Medicamentos de EE. UU. (FDA) </a:t>
            </a:r>
          </a:p>
          <a:p>
            <a:pPr marL="548640" lvl="1" indent="-274320" defTabSz="685800">
              <a:lnSpc>
                <a:spcPct val="100000"/>
              </a:lnSpc>
              <a:spcBef>
                <a:spcPts val="0"/>
              </a:spcBef>
              <a:spcAft>
                <a:spcPts val="1200"/>
              </a:spcAft>
            </a:pPr>
            <a:r>
              <a:rPr lang="es-US" sz="2000" dirty="0">
                <a:solidFill>
                  <a:srgbClr val="00529B"/>
                </a:solidFill>
              </a:rPr>
              <a:t>Usados y vendidos en los EE. UU.</a:t>
            </a:r>
          </a:p>
          <a:p>
            <a:pPr marL="548640" lvl="1" indent="-274320" defTabSz="685800">
              <a:lnSpc>
                <a:spcPct val="100000"/>
              </a:lnSpc>
              <a:spcBef>
                <a:spcPts val="0"/>
              </a:spcBef>
              <a:spcAft>
                <a:spcPts val="1200"/>
              </a:spcAft>
            </a:pPr>
            <a:r>
              <a:rPr lang="es-US" sz="2000" dirty="0">
                <a:solidFill>
                  <a:srgbClr val="00529B"/>
                </a:solidFill>
              </a:rPr>
              <a:t>Usados para indicaciones médicamente aceptadas</a:t>
            </a:r>
          </a:p>
          <a:p>
            <a:pPr marL="274320" lvl="0" indent="-274320" defTabSz="685800">
              <a:lnSpc>
                <a:spcPct val="100000"/>
              </a:lnSpc>
              <a:spcBef>
                <a:spcPts val="0"/>
              </a:spcBef>
              <a:spcAft>
                <a:spcPts val="1200"/>
              </a:spcAft>
            </a:pPr>
            <a:r>
              <a:rPr lang="es-US" sz="2400" dirty="0">
                <a:solidFill>
                  <a:srgbClr val="00529B"/>
                </a:solidFill>
              </a:rPr>
              <a:t>Incluye medicamentos de venta con receta, como productos biológicos, y suministros relacionados con la inyección de insulina.</a:t>
            </a:r>
          </a:p>
          <a:p>
            <a:pPr marL="274320" lvl="0" indent="-274320" defTabSz="685800">
              <a:lnSpc>
                <a:spcPct val="100000"/>
              </a:lnSpc>
              <a:spcBef>
                <a:spcPts val="0"/>
              </a:spcBef>
              <a:spcAft>
                <a:spcPts val="1200"/>
              </a:spcAft>
            </a:pPr>
            <a:r>
              <a:rPr lang="es-US" sz="2400" dirty="0">
                <a:solidFill>
                  <a:srgbClr val="00529B"/>
                </a:solidFill>
              </a:rPr>
              <a:t>Los planes deben cubrir un rango de medicamentos de cada categoría</a:t>
            </a:r>
          </a:p>
        </p:txBody>
      </p:sp>
      <p:sp>
        <p:nvSpPr>
          <p:cNvPr id="12" name="Slide Number Placeholder 5">
            <a:extLst>
              <a:ext uri="{FF2B5EF4-FFF2-40B4-BE49-F238E27FC236}">
                <a16:creationId xmlns:a16="http://schemas.microsoft.com/office/drawing/2014/main" id="{D634E6ED-FE98-4D14-8345-C009967E3D2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388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anim calcmode="lin" valueType="num">
                                      <p:cBhvr additive="base">
                                        <p:cTn id="19"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requerida</a:t>
            </a:r>
          </a:p>
        </p:txBody>
      </p:sp>
      <p:sp>
        <p:nvSpPr>
          <p:cNvPr id="26" name="Text Placeholder 25">
            <a:extLst>
              <a:ext uri="{FF2B5EF4-FFF2-40B4-BE49-F238E27FC236}">
                <a16:creationId xmlns:a16="http://schemas.microsoft.com/office/drawing/2014/main" id="{0DBA47E1-69B5-E644-A5F1-CEFFB95D2BDD}"/>
              </a:ext>
            </a:extLst>
          </p:cNvPr>
          <p:cNvSpPr>
            <a:spLocks noGrp="1"/>
          </p:cNvSpPr>
          <p:nvPr>
            <p:ph type="body" sz="quarter" idx="13"/>
          </p:nvPr>
        </p:nvSpPr>
        <p:spPr>
          <a:xfrm>
            <a:off x="878628" y="1057911"/>
            <a:ext cx="10025592" cy="723900"/>
          </a:xfrm>
        </p:spPr>
        <p:txBody>
          <a:bodyPr/>
          <a:lstStyle/>
          <a:p>
            <a:pPr marL="0" marR="0" lvl="0" indent="0" algn="l" defTabSz="685800" rtl="0" eaLnBrk="1" fontAlgn="auto" latinLnBrk="0" hangingPunct="1">
              <a:lnSpc>
                <a:spcPct val="100000"/>
              </a:lnSpc>
              <a:spcBef>
                <a:spcPts val="600"/>
              </a:spcBef>
              <a:spcAft>
                <a:spcPts val="0"/>
              </a:spcAft>
              <a:buClrTx/>
              <a:buSzTx/>
              <a:buFont typeface="Wingdings" pitchFamily="2" charset="2"/>
              <a:buNone/>
              <a:tabLst/>
              <a:defRPr/>
            </a:pPr>
            <a:r>
              <a:rPr kumimoji="0" lang="es-US" sz="2400" b="1" i="0" u="none" strike="noStrike" cap="none" normalizeH="0" baseline="0" noProof="0" dirty="0">
                <a:ln>
                  <a:noFill/>
                </a:ln>
                <a:solidFill>
                  <a:srgbClr val="00529B"/>
                </a:solidFill>
                <a:effectLst/>
                <a:uLnTx/>
                <a:uFillTx/>
              </a:rPr>
              <a:t>Todos los medicamentos de las 6 categorías protegidas</a:t>
            </a:r>
          </a:p>
        </p:txBody>
      </p:sp>
      <p:sp>
        <p:nvSpPr>
          <p:cNvPr id="8" name="1">
            <a:extLst>
              <a:ext uri="{FF2B5EF4-FFF2-40B4-BE49-F238E27FC236}">
                <a16:creationId xmlns:a16="http://schemas.microsoft.com/office/drawing/2014/main" id="{3D0A2A23-4560-3EF5-A51E-EA9D95DC7DE0}"/>
              </a:ext>
              <a:ext uri="{C183D7F6-B498-43B3-948B-1728B52AA6E4}">
                <adec:decorative xmlns:adec="http://schemas.microsoft.com/office/drawing/2017/decorative" val="1"/>
              </a:ext>
            </a:extLst>
          </p:cNvPr>
          <p:cNvSpPr/>
          <p:nvPr/>
        </p:nvSpPr>
        <p:spPr bwMode="auto">
          <a:xfrm rot="16200000">
            <a:off x="789613" y="2042454"/>
            <a:ext cx="583882" cy="3865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1</a:t>
            </a:r>
          </a:p>
        </p:txBody>
      </p:sp>
      <p:sp>
        <p:nvSpPr>
          <p:cNvPr id="28" name="Text Placeholder 27" descr="Lectura de la casilla 1: Medicamentos contra el cáncer (antineoplásicos)">
            <a:extLst>
              <a:ext uri="{FF2B5EF4-FFF2-40B4-BE49-F238E27FC236}">
                <a16:creationId xmlns:a16="http://schemas.microsoft.com/office/drawing/2014/main" id="{E02F08EA-FB93-E56D-1DE4-B223D637FABE}"/>
              </a:ext>
            </a:extLst>
          </p:cNvPr>
          <p:cNvSpPr>
            <a:spLocks noGrp="1"/>
          </p:cNvSpPr>
          <p:nvPr>
            <p:ph type="body" sz="quarter" idx="15"/>
          </p:nvPr>
        </p:nvSpPr>
        <p:spPr>
          <a:xfrm>
            <a:off x="1295400" y="1915713"/>
            <a:ext cx="4572000" cy="640080"/>
          </a:xfrm>
          <a:ln w="57150">
            <a:solidFill>
              <a:schemeClr val="accent5">
                <a:lumMod val="50000"/>
              </a:schemeClr>
            </a:solidFill>
          </a:ln>
        </p:spPr>
        <p: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Medicamentos contra el cáncer (antineoplásicos)</a:t>
            </a:r>
          </a:p>
        </p:txBody>
      </p:sp>
      <p:sp>
        <p:nvSpPr>
          <p:cNvPr id="11" name="2">
            <a:extLst>
              <a:ext uri="{FF2B5EF4-FFF2-40B4-BE49-F238E27FC236}">
                <a16:creationId xmlns:a16="http://schemas.microsoft.com/office/drawing/2014/main" id="{449AC634-DBA0-B7B1-EF08-0A18B0E340C6}"/>
              </a:ext>
              <a:ext uri="{C183D7F6-B498-43B3-948B-1728B52AA6E4}">
                <adec:decorative xmlns:adec="http://schemas.microsoft.com/office/drawing/2017/decorative" val="1"/>
              </a:ext>
            </a:extLst>
          </p:cNvPr>
          <p:cNvSpPr/>
          <p:nvPr/>
        </p:nvSpPr>
        <p:spPr bwMode="auto">
          <a:xfrm rot="16200000">
            <a:off x="787670" y="2890640"/>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2</a:t>
            </a:r>
          </a:p>
        </p:txBody>
      </p:sp>
      <p:sp>
        <p:nvSpPr>
          <p:cNvPr id="30" name="Text Placeholder 29" descr="Lectura de la casilla 2: Medicamentos contra el VIH / SIDA (antirretrovirales)&#10;">
            <a:extLst>
              <a:ext uri="{FF2B5EF4-FFF2-40B4-BE49-F238E27FC236}">
                <a16:creationId xmlns:a16="http://schemas.microsoft.com/office/drawing/2014/main" id="{2A8274AF-724A-A694-4DD3-3B13CC4D4E9A}"/>
              </a:ext>
            </a:extLst>
          </p:cNvPr>
          <p:cNvSpPr>
            <a:spLocks noGrp="1"/>
          </p:cNvSpPr>
          <p:nvPr>
            <p:ph type="body" sz="quarter" idx="17"/>
          </p:nvPr>
        </p:nvSpPr>
        <p:spPr>
          <a:xfrm>
            <a:off x="1295400" y="2737193"/>
            <a:ext cx="4572000" cy="640080"/>
          </a:xfrm>
          <a:ln w="57150">
            <a:solidFill>
              <a:schemeClr val="accent5">
                <a:lumMod val="50000"/>
              </a:schemeClr>
            </a:solidFill>
          </a:ln>
        </p:spPr>
        <p: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Medicamentos contra el VIH / SIDA (antirretrovirales)</a:t>
            </a:r>
          </a:p>
        </p:txBody>
      </p:sp>
      <p:sp>
        <p:nvSpPr>
          <p:cNvPr id="14" name="3">
            <a:extLst>
              <a:ext uri="{FF2B5EF4-FFF2-40B4-BE49-F238E27FC236}">
                <a16:creationId xmlns:a16="http://schemas.microsoft.com/office/drawing/2014/main" id="{9E10D966-D7AE-7F50-5D7F-6074B78AE9FD}"/>
              </a:ext>
              <a:ext uri="{C183D7F6-B498-43B3-948B-1728B52AA6E4}">
                <adec:decorative xmlns:adec="http://schemas.microsoft.com/office/drawing/2017/decorative" val="1"/>
              </a:ext>
            </a:extLst>
          </p:cNvPr>
          <p:cNvSpPr/>
          <p:nvPr/>
        </p:nvSpPr>
        <p:spPr bwMode="auto">
          <a:xfrm rot="16200000">
            <a:off x="787670" y="3726086"/>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3</a:t>
            </a:r>
          </a:p>
        </p:txBody>
      </p:sp>
      <p:sp>
        <p:nvSpPr>
          <p:cNvPr id="32" name="Text Placeholder 31" descr="Lectura de la casilla 3: Antidepresivos">
            <a:extLst>
              <a:ext uri="{FF2B5EF4-FFF2-40B4-BE49-F238E27FC236}">
                <a16:creationId xmlns:a16="http://schemas.microsoft.com/office/drawing/2014/main" id="{3694B140-0D0A-27CE-E70A-E022AA38629B}"/>
              </a:ext>
            </a:extLst>
          </p:cNvPr>
          <p:cNvSpPr>
            <a:spLocks noGrp="1"/>
          </p:cNvSpPr>
          <p:nvPr>
            <p:ph type="body" sz="quarter" idx="19"/>
          </p:nvPr>
        </p:nvSpPr>
        <p:spPr>
          <a:xfrm>
            <a:off x="1295400" y="3572924"/>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cap="none" normalizeH="0" baseline="0" noProof="0" dirty="0">
                <a:ln>
                  <a:noFill/>
                </a:ln>
                <a:solidFill>
                  <a:srgbClr val="00529B"/>
                </a:solidFill>
                <a:effectLst/>
                <a:uLnTx/>
                <a:uFillTx/>
              </a:rPr>
              <a:t>Antidepresivos</a:t>
            </a:r>
          </a:p>
        </p:txBody>
      </p:sp>
      <p:sp>
        <p:nvSpPr>
          <p:cNvPr id="18" name="4">
            <a:extLst>
              <a:ext uri="{FF2B5EF4-FFF2-40B4-BE49-F238E27FC236}">
                <a16:creationId xmlns:a16="http://schemas.microsoft.com/office/drawing/2014/main" id="{D7052E99-8568-91A0-611B-D65AA516009C}"/>
              </a:ext>
              <a:ext uri="{C183D7F6-B498-43B3-948B-1728B52AA6E4}">
                <adec:decorative xmlns:adec="http://schemas.microsoft.com/office/drawing/2017/decorative" val="1"/>
              </a:ext>
            </a:extLst>
          </p:cNvPr>
          <p:cNvSpPr/>
          <p:nvPr/>
        </p:nvSpPr>
        <p:spPr bwMode="auto">
          <a:xfrm rot="16200000">
            <a:off x="6168374" y="200971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4</a:t>
            </a:r>
          </a:p>
        </p:txBody>
      </p:sp>
      <p:sp>
        <p:nvSpPr>
          <p:cNvPr id="29" name="Text Placeholder 28" descr="Lectura de la casilla 4: Antipsicóticos">
            <a:extLst>
              <a:ext uri="{FF2B5EF4-FFF2-40B4-BE49-F238E27FC236}">
                <a16:creationId xmlns:a16="http://schemas.microsoft.com/office/drawing/2014/main" id="{783AFBE2-39E7-7B41-B736-70983B1B41A6}"/>
              </a:ext>
            </a:extLst>
          </p:cNvPr>
          <p:cNvSpPr>
            <a:spLocks noGrp="1"/>
          </p:cNvSpPr>
          <p:nvPr>
            <p:ph type="body" sz="quarter" idx="16"/>
          </p:nvPr>
        </p:nvSpPr>
        <p:spPr>
          <a:xfrm>
            <a:off x="6660359" y="1881695"/>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cap="none" normalizeH="0" baseline="0" noProof="0">
                <a:ln>
                  <a:noFill/>
                </a:ln>
                <a:solidFill>
                  <a:srgbClr val="00529B"/>
                </a:solidFill>
                <a:effectLst/>
                <a:uLnTx/>
                <a:uFillTx/>
              </a:rPr>
              <a:t>Antipsicóticos</a:t>
            </a:r>
            <a:endParaRPr kumimoji="0" lang="es-US" sz="2200" b="0" i="0" u="none" strike="noStrike" cap="none" normalizeH="0" baseline="0" noProof="0" dirty="0">
              <a:ln>
                <a:noFill/>
              </a:ln>
              <a:solidFill>
                <a:srgbClr val="00529B"/>
              </a:solidFill>
              <a:effectLst/>
              <a:uLnTx/>
              <a:uFillTx/>
            </a:endParaRPr>
          </a:p>
        </p:txBody>
      </p:sp>
      <p:sp>
        <p:nvSpPr>
          <p:cNvPr id="21" name="5">
            <a:extLst>
              <a:ext uri="{FF2B5EF4-FFF2-40B4-BE49-F238E27FC236}">
                <a16:creationId xmlns:a16="http://schemas.microsoft.com/office/drawing/2014/main" id="{6A78CD8D-D60F-B064-EA67-95365D84F2BF}"/>
              </a:ext>
              <a:ext uri="{C183D7F6-B498-43B3-948B-1728B52AA6E4}">
                <adec:decorative xmlns:adec="http://schemas.microsoft.com/office/drawing/2017/decorative" val="1"/>
              </a:ext>
            </a:extLst>
          </p:cNvPr>
          <p:cNvSpPr/>
          <p:nvPr/>
        </p:nvSpPr>
        <p:spPr bwMode="auto">
          <a:xfrm rot="16200000">
            <a:off x="6168374" y="2852644"/>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5</a:t>
            </a:r>
          </a:p>
        </p:txBody>
      </p:sp>
      <p:sp>
        <p:nvSpPr>
          <p:cNvPr id="31" name="Text Placeholder 30" descr="Lectura de la casilla 5: Anticonvulsivos">
            <a:extLst>
              <a:ext uri="{FF2B5EF4-FFF2-40B4-BE49-F238E27FC236}">
                <a16:creationId xmlns:a16="http://schemas.microsoft.com/office/drawing/2014/main" id="{4D1D2AFC-65EA-E4C7-7C5F-1C3B1A041A22}"/>
              </a:ext>
            </a:extLst>
          </p:cNvPr>
          <p:cNvSpPr>
            <a:spLocks noGrp="1"/>
          </p:cNvSpPr>
          <p:nvPr>
            <p:ph type="body" sz="quarter" idx="18"/>
          </p:nvPr>
        </p:nvSpPr>
        <p:spPr>
          <a:xfrm>
            <a:off x="6670382" y="2729654"/>
            <a:ext cx="4572000" cy="640080"/>
          </a:xfrm>
          <a:ln w="57150">
            <a:solidFill>
              <a:schemeClr val="accent5">
                <a:lumMod val="50000"/>
              </a:schemeClr>
            </a:solidFill>
          </a:ln>
        </p:spPr>
        <p:txBody>
          <a:bodyPr/>
          <a:lstStyle/>
          <a:p>
            <a:pPr marL="0" indent="0">
              <a:buNone/>
            </a:pPr>
            <a:r>
              <a:rPr lang="es-US" sz="2200" dirty="0">
                <a:solidFill>
                  <a:srgbClr val="00529B"/>
                </a:solidFill>
              </a:rPr>
              <a:t>Anticonvulsivos</a:t>
            </a:r>
          </a:p>
        </p:txBody>
      </p:sp>
      <p:sp>
        <p:nvSpPr>
          <p:cNvPr id="24" name="6">
            <a:extLst>
              <a:ext uri="{FF2B5EF4-FFF2-40B4-BE49-F238E27FC236}">
                <a16:creationId xmlns:a16="http://schemas.microsoft.com/office/drawing/2014/main" id="{CE6F01DA-C9CF-51E8-D0B7-4EB5D70397B8}"/>
              </a:ext>
              <a:ext uri="{C183D7F6-B498-43B3-948B-1728B52AA6E4}">
                <adec:decorative xmlns:adec="http://schemas.microsoft.com/office/drawing/2017/decorative" val="1"/>
              </a:ext>
            </a:extLst>
          </p:cNvPr>
          <p:cNvSpPr/>
          <p:nvPr/>
        </p:nvSpPr>
        <p:spPr bwMode="auto">
          <a:xfrm rot="16200000">
            <a:off x="6168374" y="372868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6</a:t>
            </a:r>
          </a:p>
        </p:txBody>
      </p:sp>
      <p:sp>
        <p:nvSpPr>
          <p:cNvPr id="33" name="Text Placeholder 32" descr="Lectura de la casilla 6: Inmunosupresores">
            <a:extLst>
              <a:ext uri="{FF2B5EF4-FFF2-40B4-BE49-F238E27FC236}">
                <a16:creationId xmlns:a16="http://schemas.microsoft.com/office/drawing/2014/main" id="{2D574620-B363-823D-F2E4-16836EB3386F}"/>
              </a:ext>
            </a:extLst>
          </p:cNvPr>
          <p:cNvSpPr>
            <a:spLocks noGrp="1"/>
          </p:cNvSpPr>
          <p:nvPr>
            <p:ph type="body" sz="quarter" idx="20"/>
          </p:nvPr>
        </p:nvSpPr>
        <p:spPr>
          <a:xfrm>
            <a:off x="6670382" y="3591538"/>
            <a:ext cx="4572000" cy="640080"/>
          </a:xfrm>
          <a:ln w="57150">
            <a:solidFill>
              <a:schemeClr val="accent5">
                <a:lumMod val="50000"/>
              </a:schemeClr>
            </a:solidFill>
          </a:ln>
        </p:spPr>
        <p:txBody>
          <a:bodyPr/>
          <a:lstStyle/>
          <a:p>
            <a:pPr marL="0" indent="0">
              <a:buNone/>
            </a:pPr>
            <a:r>
              <a:rPr lang="es-US" sz="2200">
                <a:solidFill>
                  <a:srgbClr val="00529B"/>
                </a:solidFill>
              </a:rPr>
              <a:t>Inmunosupresores</a:t>
            </a:r>
          </a:p>
        </p:txBody>
      </p:sp>
      <p:sp>
        <p:nvSpPr>
          <p:cNvPr id="34" name="Text Placeholder 33">
            <a:extLst>
              <a:ext uri="{FF2B5EF4-FFF2-40B4-BE49-F238E27FC236}">
                <a16:creationId xmlns:a16="http://schemas.microsoft.com/office/drawing/2014/main" id="{3FA71F9D-58A4-096D-A580-B78E66469045}"/>
              </a:ext>
            </a:extLst>
          </p:cNvPr>
          <p:cNvSpPr>
            <a:spLocks noGrp="1"/>
          </p:cNvSpPr>
          <p:nvPr>
            <p:ph type="body" sz="quarter" idx="21"/>
          </p:nvPr>
        </p:nvSpPr>
        <p:spPr>
          <a:xfrm>
            <a:off x="878628" y="4501538"/>
            <a:ext cx="10353731" cy="1597518"/>
          </a:xfrm>
        </p:spPr>
        <p:txBody>
          <a:bodyPr/>
          <a:lstStyle/>
          <a:p>
            <a:pPr marL="0" marR="0" lvl="0" indent="0" defTabSz="685800" rtl="0" eaLnBrk="1" fontAlgn="auto" latinLnBrk="0" hangingPunct="1">
              <a:lnSpc>
                <a:spcPct val="100000"/>
              </a:lnSpc>
              <a:spcBef>
                <a:spcPts val="0"/>
              </a:spcBef>
              <a:spcAft>
                <a:spcPts val="1200"/>
              </a:spcAft>
              <a:buClrTx/>
              <a:buSzTx/>
              <a:buFontTx/>
              <a:buNone/>
              <a:tabLst/>
              <a:defRPr/>
            </a:pPr>
            <a:r>
              <a:rPr kumimoji="0" lang="es-US" sz="2400" b="0" i="0" u="none" strike="noStrike" cap="none" normalizeH="0" baseline="0" noProof="0" dirty="0">
                <a:ln>
                  <a:noFill/>
                </a:ln>
                <a:solidFill>
                  <a:srgbClr val="395D9C"/>
                </a:solidFill>
                <a:effectLst/>
                <a:uLnTx/>
                <a:uFillTx/>
              </a:rPr>
              <a:t>Todas las vacunas comercialmente disponibles. Las personas con cobertura de medicamentos de Medicare (Parte D) no pagarán nada de su bolsillo por las vacunas para adultos (incluida la vacuna contra el herpes zóster), recomendadas por el Comité Asesor sobre Prácticas de Inmunización (ACIP).</a:t>
            </a:r>
          </a:p>
        </p:txBody>
      </p:sp>
      <p:sp>
        <p:nvSpPr>
          <p:cNvPr id="15" name="Slide Number Placeholder 5">
            <a:extLst>
              <a:ext uri="{FF2B5EF4-FFF2-40B4-BE49-F238E27FC236}">
                <a16:creationId xmlns:a16="http://schemas.microsoft.com/office/drawing/2014/main" id="{6EC3D664-8F46-4724-AF97-5B23414CB04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39</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1620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a:latin typeface="Arial Black" panose="020B0A04020102020204" pitchFamily="34" charset="0"/>
              </a:rPr>
              <a:t>Lección 1</a:t>
            </a:r>
          </a:p>
        </p:txBody>
      </p:sp>
      <p:sp>
        <p:nvSpPr>
          <p:cNvPr id="4" name="Text Placeholder 3">
            <a:extLst>
              <a:ext uri="{FF2B5EF4-FFF2-40B4-BE49-F238E27FC236}">
                <a16:creationId xmlns:a16="http://schemas.microsoft.com/office/drawing/2014/main" id="{3B5D5026-BE70-0DE5-A6AA-F761C137540A}"/>
              </a:ext>
            </a:extLst>
          </p:cNvPr>
          <p:cNvSpPr>
            <a:spLocks noGrp="1"/>
          </p:cNvSpPr>
          <p:nvPr>
            <p:ph type="body" idx="1"/>
          </p:nvPr>
        </p:nvSpPr>
        <p:spPr>
          <a:xfrm>
            <a:off x="3993063" y="2050868"/>
            <a:ext cx="7383597" cy="2756265"/>
          </a:xfrm>
        </p:spPr>
        <p:txBody>
          <a:bodyPr/>
          <a:lstStyle/>
          <a:p>
            <a:r>
              <a:rPr lang="es-US" dirty="0">
                <a:latin typeface="Arial Black" panose="020B0A04020102020204" pitchFamily="34" charset="0"/>
              </a:rPr>
              <a:t>Cobertura de medicamentos conforme a las distintas partes de Medicare</a:t>
            </a:r>
          </a:p>
        </p:txBody>
      </p:sp>
    </p:spTree>
    <p:custDataLst>
      <p:tags r:id="rId1"/>
    </p:custDataLst>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8"/>
            <a:ext cx="12192000" cy="914400"/>
          </a:xfrm>
        </p:spPr>
        <p:txBody>
          <a:bodyPr anchor="ctr">
            <a:noAutofit/>
          </a:bodyPr>
          <a:lstStyle/>
          <a:p>
            <a:r>
              <a:rPr lang="es-US" sz="2800" dirty="0"/>
              <a:t>Medicamentos excluidos por ley de la cobertura </a:t>
            </a:r>
            <a:br>
              <a:rPr lang="es-US" sz="2800" dirty="0"/>
            </a:br>
            <a:r>
              <a:rPr lang="es-US" sz="2800" dirty="0"/>
              <a:t>de medicamentos de Medicare</a:t>
            </a:r>
          </a:p>
        </p:txBody>
      </p:sp>
      <p:sp>
        <p:nvSpPr>
          <p:cNvPr id="5" name="Content Placeholder 4"/>
          <p:cNvSpPr>
            <a:spLocks noGrp="1"/>
          </p:cNvSpPr>
          <p:nvPr>
            <p:ph type="body" sz="quarter" idx="13"/>
          </p:nvPr>
        </p:nvSpPr>
        <p:spPr>
          <a:xfrm>
            <a:off x="1066800" y="1707064"/>
            <a:ext cx="10706100" cy="4556576"/>
          </a:xfrm>
        </p:spPr>
        <p:txBody>
          <a:bodyPr numCol="2" spcCol="914400">
            <a:noAutofit/>
          </a:bodyPr>
          <a:lstStyle/>
          <a:p>
            <a:pPr marL="288925" lvl="0" indent="-242888" defTabSz="685800">
              <a:lnSpc>
                <a:spcPct val="100000"/>
              </a:lnSpc>
              <a:spcBef>
                <a:spcPts val="0"/>
              </a:spcBef>
              <a:spcAft>
                <a:spcPts val="1200"/>
              </a:spcAft>
            </a:pPr>
            <a:r>
              <a:rPr lang="es-US" dirty="0">
                <a:solidFill>
                  <a:srgbClr val="00529B"/>
                </a:solidFill>
              </a:rPr>
              <a:t>Medicamentos para la anorexia, la pérdida o el aumento de peso</a:t>
            </a:r>
          </a:p>
          <a:p>
            <a:pPr marL="288925" lvl="0" indent="-242888" defTabSz="685800">
              <a:lnSpc>
                <a:spcPct val="100000"/>
              </a:lnSpc>
              <a:spcBef>
                <a:spcPts val="0"/>
              </a:spcBef>
              <a:spcAft>
                <a:spcPts val="1200"/>
              </a:spcAft>
            </a:pPr>
            <a:r>
              <a:rPr lang="es-US" dirty="0">
                <a:solidFill>
                  <a:srgbClr val="00529B"/>
                </a:solidFill>
              </a:rPr>
              <a:t>Medicamentos para la disfunción eréctil cuando se usen para tratar una disfunción sexual o eréctil</a:t>
            </a:r>
          </a:p>
          <a:p>
            <a:pPr marL="288925" lvl="0" indent="-273050" defTabSz="685800">
              <a:lnSpc>
                <a:spcPct val="100000"/>
              </a:lnSpc>
              <a:spcBef>
                <a:spcPts val="0"/>
              </a:spcBef>
              <a:spcAft>
                <a:spcPts val="1200"/>
              </a:spcAft>
            </a:pPr>
            <a:r>
              <a:rPr lang="es-US" dirty="0">
                <a:solidFill>
                  <a:srgbClr val="00529B"/>
                </a:solidFill>
              </a:rPr>
              <a:t>Medicamentos para </a:t>
            </a:r>
            <a:br>
              <a:rPr lang="es-US" dirty="0">
                <a:solidFill>
                  <a:srgbClr val="00529B"/>
                </a:solidFill>
              </a:rPr>
            </a:br>
            <a:r>
              <a:rPr lang="es-US" dirty="0">
                <a:solidFill>
                  <a:srgbClr val="00529B"/>
                </a:solidFill>
              </a:rPr>
              <a:t>la fertilidad</a:t>
            </a:r>
          </a:p>
          <a:p>
            <a:pPr marL="0" lvl="0" indent="0" defTabSz="685800">
              <a:lnSpc>
                <a:spcPct val="100000"/>
              </a:lnSpc>
              <a:spcBef>
                <a:spcPts val="0"/>
              </a:spcBef>
              <a:spcAft>
                <a:spcPts val="1200"/>
              </a:spcAft>
              <a:buNone/>
            </a:pPr>
            <a:endParaRPr lang="en-US" dirty="0">
              <a:solidFill>
                <a:srgbClr val="00529B"/>
              </a:solidFill>
            </a:endParaRPr>
          </a:p>
          <a:p>
            <a:pPr marL="288925" lvl="0" indent="-273050" defTabSz="685800">
              <a:lnSpc>
                <a:spcPct val="100000"/>
              </a:lnSpc>
              <a:spcBef>
                <a:spcPts val="0"/>
              </a:spcBef>
              <a:spcAft>
                <a:spcPts val="1200"/>
              </a:spcAft>
            </a:pPr>
            <a:r>
              <a:rPr lang="es-US" dirty="0">
                <a:solidFill>
                  <a:srgbClr val="00529B"/>
                </a:solidFill>
              </a:rPr>
              <a:t>Medicamentos para fines cosméticos o de estilo de vida</a:t>
            </a:r>
          </a:p>
          <a:p>
            <a:pPr marL="288925" lvl="0" indent="-273050" defTabSz="685800">
              <a:lnSpc>
                <a:spcPct val="100000"/>
              </a:lnSpc>
              <a:spcBef>
                <a:spcPts val="0"/>
              </a:spcBef>
              <a:spcAft>
                <a:spcPts val="1200"/>
              </a:spcAft>
            </a:pPr>
            <a:r>
              <a:rPr lang="es-US" dirty="0">
                <a:solidFill>
                  <a:srgbClr val="00529B"/>
                </a:solidFill>
              </a:rPr>
              <a:t>Medicamentos para el alivio sintomático de tos y resfrío</a:t>
            </a:r>
          </a:p>
          <a:p>
            <a:pPr marL="288925" lvl="0" indent="-273050" defTabSz="685800">
              <a:lnSpc>
                <a:spcPct val="100000"/>
              </a:lnSpc>
              <a:spcBef>
                <a:spcPts val="0"/>
              </a:spcBef>
              <a:spcAft>
                <a:spcPts val="1200"/>
              </a:spcAft>
            </a:pPr>
            <a:r>
              <a:rPr lang="es-US" dirty="0">
                <a:solidFill>
                  <a:srgbClr val="00529B"/>
                </a:solidFill>
              </a:rPr>
              <a:t>Productos recetados vitamínicos y minerales</a:t>
            </a:r>
          </a:p>
          <a:p>
            <a:pPr marL="288925" lvl="0" indent="-273050" defTabSz="685800">
              <a:lnSpc>
                <a:spcPct val="100000"/>
              </a:lnSpc>
              <a:spcBef>
                <a:spcPts val="0"/>
              </a:spcBef>
              <a:spcAft>
                <a:spcPts val="1200"/>
              </a:spcAft>
            </a:pPr>
            <a:r>
              <a:rPr lang="es-US" dirty="0">
                <a:solidFill>
                  <a:srgbClr val="00529B"/>
                </a:solidFill>
              </a:rPr>
              <a:t>Medicamentos de venta libre</a:t>
            </a:r>
          </a:p>
        </p:txBody>
      </p:sp>
      <p:cxnSp>
        <p:nvCxnSpPr>
          <p:cNvPr id="9" name="Straight Connector 8">
            <a:extLst>
              <a:ext uri="{FF2B5EF4-FFF2-40B4-BE49-F238E27FC236}">
                <a16:creationId xmlns:a16="http://schemas.microsoft.com/office/drawing/2014/main" id="{FE162F7F-3E88-4FFA-85D4-B00D1ABED5D1}"/>
              </a:ext>
              <a:ext uri="{C183D7F6-B498-43B3-948B-1728B52AA6E4}">
                <adec:decorative xmlns:adec="http://schemas.microsoft.com/office/drawing/2017/decorative" val="1"/>
              </a:ext>
            </a:extLst>
          </p:cNvPr>
          <p:cNvCxnSpPr/>
          <p:nvPr/>
        </p:nvCxnSpPr>
        <p:spPr>
          <a:xfrm>
            <a:off x="6188248" y="1756406"/>
            <a:ext cx="0" cy="38294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478975F-6735-4B8B-9465-D8FB3092DA1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1572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Cómo Manejan los Planes el Acceso a los Medicamentos</a:t>
            </a:r>
          </a:p>
        </p:txBody>
      </p:sp>
      <p:sp>
        <p:nvSpPr>
          <p:cNvPr id="17" name="Rectangle 16">
            <a:extLst>
              <a:ext uri="{FF2B5EF4-FFF2-40B4-BE49-F238E27FC236}">
                <a16:creationId xmlns:a16="http://schemas.microsoft.com/office/drawing/2014/main" id="{CEF85D1F-E97E-FF61-EA30-66DF5BF034B0}"/>
              </a:ext>
              <a:ext uri="{C183D7F6-B498-43B3-948B-1728B52AA6E4}">
                <adec:decorative xmlns:adec="http://schemas.microsoft.com/office/drawing/2017/decorative" val="1"/>
              </a:ext>
            </a:extLst>
          </p:cNvPr>
          <p:cNvSpPr/>
          <p:nvPr/>
        </p:nvSpPr>
        <p:spPr>
          <a:xfrm>
            <a:off x="2652522" y="1317426"/>
            <a:ext cx="8339328" cy="112436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012DC7E-15AC-8120-AB30-0F6C6CE2FE26}"/>
              </a:ext>
            </a:extLst>
          </p:cNvPr>
          <p:cNvSpPr>
            <a:spLocks noGrp="1"/>
          </p:cNvSpPr>
          <p:nvPr>
            <p:ph type="body" sz="quarter" idx="13"/>
          </p:nvPr>
        </p:nvSpPr>
        <p:spPr>
          <a:xfrm>
            <a:off x="847725" y="128041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s-US" sz="2000" b="1">
                <a:solidFill>
                  <a:prstClr val="white"/>
                </a:solidFill>
                <a:latin typeface="Calibri" panose="020F0502020204030204"/>
                <a:cs typeface="+mn-cs"/>
              </a:rPr>
              <a:t>Formulario</a:t>
            </a:r>
          </a:p>
        </p:txBody>
      </p:sp>
      <p:sp>
        <p:nvSpPr>
          <p:cNvPr id="8" name="Text Placeholder 7" descr="Cuadro de texto: Formulario:  Los planes usan listas de medicamentos para asegurarse de que ciertos medicamentos se usan correctamente y solo cuando son médicamente necesarios ">
            <a:extLst>
              <a:ext uri="{FF2B5EF4-FFF2-40B4-BE49-F238E27FC236}">
                <a16:creationId xmlns:a16="http://schemas.microsoft.com/office/drawing/2014/main" id="{9376A743-753E-F8F2-930D-3893D65EEFAA}"/>
              </a:ext>
            </a:extLst>
          </p:cNvPr>
          <p:cNvSpPr>
            <a:spLocks noGrp="1"/>
          </p:cNvSpPr>
          <p:nvPr>
            <p:ph type="body" sz="quarter" idx="14"/>
          </p:nvPr>
        </p:nvSpPr>
        <p:spPr>
          <a:xfrm>
            <a:off x="2652714" y="1317423"/>
            <a:ext cx="8339136" cy="1139031"/>
          </a:xfrm>
          <a:ln w="38100">
            <a:noFill/>
          </a:ln>
        </p:spPr>
        <p:txBody>
          <a:bodyPr wrap="square" lIns="182880" rIns="182880">
            <a:noAutofit/>
          </a:bodyPr>
          <a:lstStyle/>
          <a:p>
            <a:pPr lvl="0">
              <a:lnSpc>
                <a:spcPts val="2000"/>
              </a:lnSpc>
              <a:spcAft>
                <a:spcPts val="0"/>
              </a:spcAft>
              <a:buClrTx/>
            </a:pPr>
            <a:r>
              <a:rPr lang="es-US" sz="2000" dirty="0">
                <a:solidFill>
                  <a:srgbClr val="1B64A6"/>
                </a:solidFill>
                <a:latin typeface="Calibri" panose="020F0502020204030204"/>
                <a:cs typeface="+mn-cs"/>
              </a:rPr>
              <a:t>Todos los planes deben cubrir una amplia gama de medicamentos que toman los beneficiarios de Medicare.</a:t>
            </a:r>
          </a:p>
          <a:p>
            <a:pPr lvl="0">
              <a:lnSpc>
                <a:spcPts val="2000"/>
              </a:lnSpc>
              <a:spcBef>
                <a:spcPts val="600"/>
              </a:spcBef>
              <a:spcAft>
                <a:spcPts val="0"/>
              </a:spcAft>
              <a:buClrTx/>
            </a:pPr>
            <a:r>
              <a:rPr lang="es-US" sz="2000" dirty="0">
                <a:solidFill>
                  <a:srgbClr val="1B64A6"/>
                </a:solidFill>
                <a:latin typeface="Calibri" panose="020F0502020204030204"/>
                <a:cs typeface="+mn-cs"/>
              </a:rPr>
              <a:t>Lista de medicamentos cubiertos de un plan, clasificados por niveles</a:t>
            </a:r>
          </a:p>
        </p:txBody>
      </p:sp>
      <p:sp>
        <p:nvSpPr>
          <p:cNvPr id="20" name="Rectangle 19">
            <a:extLst>
              <a:ext uri="{FF2B5EF4-FFF2-40B4-BE49-F238E27FC236}">
                <a16:creationId xmlns:a16="http://schemas.microsoft.com/office/drawing/2014/main" id="{3FB0F53B-35F2-B10F-AB79-D069833D8FFC}"/>
              </a:ext>
              <a:ext uri="{C183D7F6-B498-43B3-948B-1728B52AA6E4}">
                <adec:decorative xmlns:adec="http://schemas.microsoft.com/office/drawing/2017/decorative" val="1"/>
              </a:ext>
            </a:extLst>
          </p:cNvPr>
          <p:cNvSpPr/>
          <p:nvPr/>
        </p:nvSpPr>
        <p:spPr>
          <a:xfrm>
            <a:off x="2652522" y="2611223"/>
            <a:ext cx="8339328" cy="112436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496105C1-80CE-4973-1987-8F5D1922B21C}"/>
              </a:ext>
            </a:extLst>
          </p:cNvPr>
          <p:cNvSpPr>
            <a:spLocks noGrp="1"/>
          </p:cNvSpPr>
          <p:nvPr>
            <p:ph type="body" sz="quarter" idx="15"/>
          </p:nvPr>
        </p:nvSpPr>
        <p:spPr>
          <a:xfrm>
            <a:off x="847725" y="2566722"/>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s-US" sz="2000" b="1">
                <a:solidFill>
                  <a:prstClr val="white"/>
                </a:solidFill>
                <a:latin typeface="Calibri" panose="020F0502020204030204"/>
                <a:cs typeface="+mn-cs"/>
              </a:rPr>
              <a:t>Autorización previa</a:t>
            </a:r>
          </a:p>
        </p:txBody>
      </p:sp>
      <p:sp>
        <p:nvSpPr>
          <p:cNvPr id="10" name="Text Placeholder 9" descr="Cuadro de texto: Autorización previa: Usted o su médico deben ponerse en contacto con el plan para obtener la aprobación previa y demostrar la necesidad médica antes de que se cubra el medicamento.  ">
            <a:extLst>
              <a:ext uri="{FF2B5EF4-FFF2-40B4-BE49-F238E27FC236}">
                <a16:creationId xmlns:a16="http://schemas.microsoft.com/office/drawing/2014/main" id="{A9B8DC8C-9BCB-8EA2-09E4-DE917581DAD5}"/>
              </a:ext>
            </a:extLst>
          </p:cNvPr>
          <p:cNvSpPr>
            <a:spLocks noGrp="1"/>
          </p:cNvSpPr>
          <p:nvPr>
            <p:ph type="body" sz="quarter" idx="16"/>
          </p:nvPr>
        </p:nvSpPr>
        <p:spPr>
          <a:xfrm>
            <a:off x="2652714" y="2608763"/>
            <a:ext cx="8339136" cy="1109611"/>
          </a:xfrm>
          <a:ln w="38100">
            <a:noFill/>
          </a:ln>
        </p:spPr>
        <p:txBody>
          <a:bodyPr wrap="square" lIns="182880" rIns="182880">
            <a:noAutofit/>
          </a:bodyPr>
          <a:lstStyle/>
          <a:p>
            <a:pPr lvl="0">
              <a:lnSpc>
                <a:spcPts val="2000"/>
              </a:lnSpc>
              <a:spcAft>
                <a:spcPts val="0"/>
              </a:spcAft>
              <a:buClrTx/>
            </a:pPr>
            <a:r>
              <a:rPr lang="es-US" sz="2000" dirty="0">
                <a:solidFill>
                  <a:srgbClr val="1B64A6"/>
                </a:solidFill>
                <a:latin typeface="Calibri" panose="020F0502020204030204"/>
                <a:cs typeface="+mn-cs"/>
              </a:rPr>
              <a:t>Usted o su médico deben comunicarse con el plan para obtener autorización previa y demostrar la necesidad médica antes de que se cubra el medicamento </a:t>
            </a:r>
          </a:p>
          <a:p>
            <a:pPr lvl="0">
              <a:lnSpc>
                <a:spcPts val="2000"/>
              </a:lnSpc>
              <a:spcBef>
                <a:spcPts val="300"/>
              </a:spcBef>
              <a:spcAft>
                <a:spcPts val="0"/>
              </a:spcAft>
              <a:buClrTx/>
            </a:pPr>
            <a:r>
              <a:rPr lang="es-US" sz="2000" dirty="0">
                <a:solidFill>
                  <a:srgbClr val="1B64A6"/>
                </a:solidFill>
                <a:latin typeface="Calibri" panose="020F0502020204030204"/>
                <a:cs typeface="+mn-cs"/>
              </a:rPr>
              <a:t>El médico puede pedir una excepción</a:t>
            </a:r>
          </a:p>
        </p:txBody>
      </p:sp>
      <p:sp>
        <p:nvSpPr>
          <p:cNvPr id="21" name="Rectangle 20">
            <a:extLst>
              <a:ext uri="{FF2B5EF4-FFF2-40B4-BE49-F238E27FC236}">
                <a16:creationId xmlns:a16="http://schemas.microsoft.com/office/drawing/2014/main" id="{641E7237-ECD3-36B3-1FCC-12CA8A227049}"/>
              </a:ext>
              <a:ext uri="{C183D7F6-B498-43B3-948B-1728B52AA6E4}">
                <adec:decorative xmlns:adec="http://schemas.microsoft.com/office/drawing/2017/decorative" val="1"/>
              </a:ext>
            </a:extLst>
          </p:cNvPr>
          <p:cNvSpPr/>
          <p:nvPr/>
        </p:nvSpPr>
        <p:spPr>
          <a:xfrm>
            <a:off x="2642997" y="3895072"/>
            <a:ext cx="8339328" cy="110243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E2CAF95-3F23-0087-AFE4-9C2EE222563F}"/>
              </a:ext>
            </a:extLst>
          </p:cNvPr>
          <p:cNvSpPr>
            <a:spLocks noGrp="1"/>
          </p:cNvSpPr>
          <p:nvPr>
            <p:ph type="body" sz="quarter" idx="17"/>
          </p:nvPr>
        </p:nvSpPr>
        <p:spPr>
          <a:xfrm>
            <a:off x="847725" y="3845858"/>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s-US" sz="2000" b="1">
                <a:solidFill>
                  <a:prstClr val="white"/>
                </a:solidFill>
                <a:latin typeface="Calibri" panose="020F0502020204030204"/>
                <a:cs typeface="+mn-cs"/>
              </a:rPr>
              <a:t>Paso </a:t>
            </a:r>
          </a:p>
          <a:p>
            <a:pPr marL="0" lvl="0" indent="0" algn="ctr">
              <a:spcAft>
                <a:spcPts val="0"/>
              </a:spcAft>
              <a:buClrTx/>
              <a:buNone/>
            </a:pPr>
            <a:r>
              <a:rPr lang="es-US" sz="2000" b="1">
                <a:solidFill>
                  <a:prstClr val="white"/>
                </a:solidFill>
                <a:latin typeface="Calibri" panose="020F0502020204030204"/>
                <a:cs typeface="+mn-cs"/>
              </a:rPr>
              <a:t>Terapia</a:t>
            </a:r>
          </a:p>
        </p:txBody>
      </p:sp>
      <p:sp>
        <p:nvSpPr>
          <p:cNvPr id="12" name="Text Placeholder 11" descr="Cuadro de texto: Paso de la terapia:  - Debe probar primero con medicamento similar, menos caro - el prescriptor puede solicitar una excepción.  ">
            <a:extLst>
              <a:ext uri="{FF2B5EF4-FFF2-40B4-BE49-F238E27FC236}">
                <a16:creationId xmlns:a16="http://schemas.microsoft.com/office/drawing/2014/main" id="{592E63E5-DC34-5D79-2D9F-A05990854E10}"/>
              </a:ext>
            </a:extLst>
          </p:cNvPr>
          <p:cNvSpPr>
            <a:spLocks noGrp="1"/>
          </p:cNvSpPr>
          <p:nvPr>
            <p:ph type="body" sz="quarter" idx="18"/>
          </p:nvPr>
        </p:nvSpPr>
        <p:spPr>
          <a:xfrm>
            <a:off x="2643189" y="3895070"/>
            <a:ext cx="8339136" cy="1158159"/>
          </a:xfrm>
          <a:ln w="38100">
            <a:noFill/>
          </a:ln>
        </p:spPr>
        <p:txBody>
          <a:bodyPr wrap="square" lIns="182880" rIns="182880">
            <a:noAutofit/>
          </a:bodyPr>
          <a:lstStyle/>
          <a:p>
            <a:pPr lvl="0">
              <a:spcAft>
                <a:spcPts val="0"/>
              </a:spcAft>
              <a:buClrTx/>
            </a:pPr>
            <a:r>
              <a:rPr lang="es-US" sz="2000" dirty="0">
                <a:solidFill>
                  <a:srgbClr val="1B64A6"/>
                </a:solidFill>
                <a:latin typeface="Calibri" panose="020F0502020204030204"/>
                <a:cs typeface="+mn-cs"/>
              </a:rPr>
              <a:t>Primero debe probar un medicamento similar y menos costoso </a:t>
            </a:r>
          </a:p>
          <a:p>
            <a:pPr lvl="0">
              <a:spcAft>
                <a:spcPts val="0"/>
              </a:spcAft>
              <a:buClrTx/>
            </a:pPr>
            <a:r>
              <a:rPr lang="es-US" sz="2000" dirty="0">
                <a:solidFill>
                  <a:srgbClr val="1B64A6"/>
                </a:solidFill>
                <a:latin typeface="Calibri" panose="020F0502020204030204"/>
                <a:cs typeface="+mn-cs"/>
              </a:rPr>
              <a:t>El médico puede pedir una excepción </a:t>
            </a:r>
          </a:p>
        </p:txBody>
      </p:sp>
      <p:sp>
        <p:nvSpPr>
          <p:cNvPr id="22" name="Rectangle 21">
            <a:extLst>
              <a:ext uri="{FF2B5EF4-FFF2-40B4-BE49-F238E27FC236}">
                <a16:creationId xmlns:a16="http://schemas.microsoft.com/office/drawing/2014/main" id="{A8221B70-CBA9-9278-3C59-20F4CE50ED79}"/>
              </a:ext>
              <a:ext uri="{C183D7F6-B498-43B3-948B-1728B52AA6E4}">
                <adec:decorative xmlns:adec="http://schemas.microsoft.com/office/drawing/2017/decorative" val="1"/>
              </a:ext>
            </a:extLst>
          </p:cNvPr>
          <p:cNvSpPr/>
          <p:nvPr/>
        </p:nvSpPr>
        <p:spPr>
          <a:xfrm>
            <a:off x="2642997" y="5174207"/>
            <a:ext cx="8339328" cy="114133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D10C79F-249C-45A7-7CCB-E0E3DD2E9F93}"/>
              </a:ext>
            </a:extLst>
          </p:cNvPr>
          <p:cNvSpPr>
            <a:spLocks noGrp="1"/>
          </p:cNvSpPr>
          <p:nvPr>
            <p:ph type="body" sz="quarter" idx="19"/>
          </p:nvPr>
        </p:nvSpPr>
        <p:spPr>
          <a:xfrm>
            <a:off x="847725" y="512682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s-US" sz="2000" b="1">
                <a:solidFill>
                  <a:prstClr val="white"/>
                </a:solidFill>
                <a:latin typeface="Calibri" panose="020F0502020204030204"/>
                <a:cs typeface="+mn-cs"/>
              </a:rPr>
              <a:t>Cantidad</a:t>
            </a:r>
          </a:p>
          <a:p>
            <a:pPr marL="0" lvl="0" indent="0" algn="ctr">
              <a:spcAft>
                <a:spcPts val="0"/>
              </a:spcAft>
              <a:buClrTx/>
              <a:buNone/>
            </a:pPr>
            <a:r>
              <a:rPr lang="es-US" sz="2000" b="1">
                <a:solidFill>
                  <a:prstClr val="white"/>
                </a:solidFill>
                <a:latin typeface="Calibri" panose="020F0502020204030204"/>
                <a:cs typeface="+mn-cs"/>
              </a:rPr>
              <a:t>Límites</a:t>
            </a:r>
          </a:p>
        </p:txBody>
      </p:sp>
      <p:sp>
        <p:nvSpPr>
          <p:cNvPr id="14" name="Text Placeholder 13" descr="Cuadro de texto: Límites en la cantidad: - El plan puede limitar la cantidad de medicamentos durante un periodo de tiempo por motivos de seguridad o costo. El prescriptor puede solicitar una excepción si la cantidad adicional es médicamente necesaria. ">
            <a:extLst>
              <a:ext uri="{FF2B5EF4-FFF2-40B4-BE49-F238E27FC236}">
                <a16:creationId xmlns:a16="http://schemas.microsoft.com/office/drawing/2014/main" id="{033FE1AE-A313-1E66-82F4-710F1C2EA704}"/>
              </a:ext>
            </a:extLst>
          </p:cNvPr>
          <p:cNvSpPr>
            <a:spLocks noGrp="1"/>
          </p:cNvSpPr>
          <p:nvPr>
            <p:ph type="body" sz="quarter" idx="20"/>
          </p:nvPr>
        </p:nvSpPr>
        <p:spPr>
          <a:xfrm>
            <a:off x="2630630" y="5126822"/>
            <a:ext cx="8339136" cy="1328350"/>
          </a:xfrm>
          <a:ln w="38100">
            <a:noFill/>
          </a:ln>
        </p:spPr>
        <p:txBody>
          <a:bodyPr wrap="square" lIns="182880" rIns="182880">
            <a:noAutofit/>
          </a:bodyPr>
          <a:lstStyle/>
          <a:p>
            <a:pPr lvl="0">
              <a:lnSpc>
                <a:spcPts val="2000"/>
              </a:lnSpc>
              <a:spcAft>
                <a:spcPts val="0"/>
              </a:spcAft>
              <a:buClrTx/>
            </a:pPr>
            <a:r>
              <a:rPr lang="es-US" sz="2000" dirty="0">
                <a:solidFill>
                  <a:srgbClr val="1B64A6"/>
                </a:solidFill>
                <a:latin typeface="Calibri" panose="020F0502020204030204"/>
                <a:cs typeface="+mn-cs"/>
              </a:rPr>
              <a:t>El plan puede limitar las cantidades de medicamentos durante un período por seguridad o costo</a:t>
            </a:r>
          </a:p>
          <a:p>
            <a:pPr lvl="0">
              <a:lnSpc>
                <a:spcPts val="2000"/>
              </a:lnSpc>
              <a:spcBef>
                <a:spcPts val="200"/>
              </a:spcBef>
              <a:spcAft>
                <a:spcPts val="0"/>
              </a:spcAft>
              <a:buClrTx/>
            </a:pPr>
            <a:r>
              <a:rPr lang="es-US" sz="2000" dirty="0">
                <a:solidFill>
                  <a:srgbClr val="1B64A6"/>
                </a:solidFill>
                <a:latin typeface="Calibri" panose="020F0502020204030204"/>
                <a:cs typeface="+mn-cs"/>
              </a:rPr>
              <a:t>El médico puede solicitar una excepción si la cantidad adicional es necesaria por razones médicas</a:t>
            </a:r>
          </a:p>
        </p:txBody>
      </p:sp>
      <p:sp>
        <p:nvSpPr>
          <p:cNvPr id="18" name="Slide Number Placeholder 5">
            <a:extLst>
              <a:ext uri="{FF2B5EF4-FFF2-40B4-BE49-F238E27FC236}">
                <a16:creationId xmlns:a16="http://schemas.microsoft.com/office/drawing/2014/main" id="{2A63D707-85BD-4260-AEE8-77221C5943D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a:p>
        </p:txBody>
      </p:sp>
      <p:sp>
        <p:nvSpPr>
          <p:cNvPr id="3" name="Footer Placeholder 2"/>
          <p:cNvSpPr>
            <a:spLocks noGrp="1"/>
          </p:cNvSpPr>
          <p:nvPr>
            <p:ph type="ftr" sz="quarter" idx="11"/>
          </p:nvPr>
        </p:nvSpPr>
        <p:spPr/>
        <p:txBody>
          <a:bodyPr/>
          <a:lstStyle/>
          <a:p>
            <a:r>
              <a:rPr lang="es-US" dirty="0"/>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7147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left)">
                                      <p:cBhvr>
                                        <p:cTn id="44" dur="500"/>
                                        <p:tgtEl>
                                          <p:spTgt spid="12">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left)">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wipe(left)">
                                      <p:cBhvr>
                                        <p:cTn id="56" dur="500"/>
                                        <p:tgtEl>
                                          <p:spTgt spid="14">
                                            <p:txEl>
                                              <p:pRg st="0" end="0"/>
                                            </p:tx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wipe(left)">
                                      <p:cBhvr>
                                        <p:cTn id="59" dur="500"/>
                                        <p:tgtEl>
                                          <p:spTgt spid="14">
                                            <p:txEl>
                                              <p:pRg st="1" end="1"/>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uiExpand="1" animBg="1"/>
      <p:bldP spid="8" grpId="0" uiExpand="1" build="p"/>
      <p:bldP spid="20" grpId="0" animBg="1"/>
      <p:bldP spid="9" grpId="0" uiExpand="1" animBg="1"/>
      <p:bldP spid="10" grpId="0" uiExpand="1" build="p"/>
      <p:bldP spid="21" grpId="0" animBg="1"/>
      <p:bldP spid="11" grpId="0" uiExpand="1" animBg="1"/>
      <p:bldP spid="12" grpId="0" build="p"/>
      <p:bldP spid="22" grpId="0" animBg="1"/>
      <p:bldP spid="13" grpId="0" animBg="1"/>
      <p:bldP spid="1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8"/>
            <a:ext cx="12192000" cy="914400"/>
          </a:xfrm>
        </p:spPr>
        <p:txBody>
          <a:bodyPr anchor="ctr">
            <a:normAutofit/>
          </a:bodyPr>
          <a:lstStyle/>
          <a:p>
            <a:r>
              <a:rPr lang="es-US" sz="3000"/>
              <a:t>Niveles del Formulario</a:t>
            </a:r>
          </a:p>
        </p:txBody>
      </p:sp>
      <p:sp>
        <p:nvSpPr>
          <p:cNvPr id="5" name="Content Placeholder 4"/>
          <p:cNvSpPr>
            <a:spLocks noGrp="1"/>
          </p:cNvSpPr>
          <p:nvPr>
            <p:ph type="body" sz="quarter" idx="4294967295"/>
          </p:nvPr>
        </p:nvSpPr>
        <p:spPr>
          <a:xfrm>
            <a:off x="773906" y="1032458"/>
            <a:ext cx="10644187" cy="1309688"/>
          </a:xfrm>
        </p:spPr>
        <p:txBody>
          <a:bodyPr/>
          <a:lstStyle/>
          <a:p>
            <a:pPr marL="0" lvl="0" indent="0" defTabSz="685800">
              <a:lnSpc>
                <a:spcPct val="100000"/>
              </a:lnSpc>
              <a:spcBef>
                <a:spcPts val="0"/>
              </a:spcBef>
              <a:spcAft>
                <a:spcPts val="1200"/>
              </a:spcAft>
              <a:buNone/>
            </a:pPr>
            <a:r>
              <a:rPr lang="es-US" b="1">
                <a:solidFill>
                  <a:srgbClr val="00529B"/>
                </a:solidFill>
              </a:rPr>
              <a:t>Los planes pueden tener niveles con importes diferentes.</a:t>
            </a:r>
          </a:p>
          <a:p>
            <a:pPr marL="0" lvl="0" indent="0" algn="ctr" defTabSz="685800">
              <a:lnSpc>
                <a:spcPct val="100000"/>
              </a:lnSpc>
              <a:spcBef>
                <a:spcPts val="0"/>
              </a:spcBef>
              <a:spcAft>
                <a:spcPts val="1200"/>
              </a:spcAft>
              <a:buNone/>
            </a:pPr>
            <a:r>
              <a:rPr lang="es-US">
                <a:solidFill>
                  <a:srgbClr val="00529B"/>
                </a:solidFill>
              </a:rPr>
              <a:t>Ejemplo de estructura de niveles</a:t>
            </a:r>
          </a:p>
        </p:txBody>
      </p:sp>
      <p:graphicFrame>
        <p:nvGraphicFramePr>
          <p:cNvPr id="6" name="Table 5" descr="Formulario Ejemplo de estructura por niveles en formato de tabla"/>
          <p:cNvGraphicFramePr>
            <a:graphicFrameLocks noGrp="1"/>
          </p:cNvGraphicFramePr>
          <p:nvPr>
            <p:extLst>
              <p:ext uri="{D42A27DB-BD31-4B8C-83A1-F6EECF244321}">
                <p14:modId xmlns:p14="http://schemas.microsoft.com/office/powerpoint/2010/main" val="690476989"/>
              </p:ext>
            </p:extLst>
          </p:nvPr>
        </p:nvGraphicFramePr>
        <p:xfrm>
          <a:off x="608656" y="2227846"/>
          <a:ext cx="11103275" cy="3992880"/>
        </p:xfrm>
        <a:graphic>
          <a:graphicData uri="http://schemas.openxmlformats.org/drawingml/2006/table">
            <a:tbl>
              <a:tblPr firstRow="1" bandRow="1">
                <a:tableStyleId>{5FD0F851-EC5A-4D38-B0AD-8093EC10F338}</a:tableStyleId>
              </a:tblPr>
              <a:tblGrid>
                <a:gridCol w="1561107">
                  <a:extLst>
                    <a:ext uri="{9D8B030D-6E8A-4147-A177-3AD203B41FA5}">
                      <a16:colId xmlns:a16="http://schemas.microsoft.com/office/drawing/2014/main" val="20000"/>
                    </a:ext>
                  </a:extLst>
                </a:gridCol>
                <a:gridCol w="5189571">
                  <a:extLst>
                    <a:ext uri="{9D8B030D-6E8A-4147-A177-3AD203B41FA5}">
                      <a16:colId xmlns:a16="http://schemas.microsoft.com/office/drawing/2014/main" val="20001"/>
                    </a:ext>
                  </a:extLst>
                </a:gridCol>
                <a:gridCol w="4352597">
                  <a:extLst>
                    <a:ext uri="{9D8B030D-6E8A-4147-A177-3AD203B41FA5}">
                      <a16:colId xmlns:a16="http://schemas.microsoft.com/office/drawing/2014/main" val="20002"/>
                    </a:ext>
                  </a:extLst>
                </a:gridCol>
              </a:tblGrid>
              <a:tr h="655403">
                <a:tc>
                  <a:txBody>
                    <a:bodyPr/>
                    <a:lstStyle/>
                    <a:p>
                      <a:pPr algn="ctr">
                        <a:spcBef>
                          <a:spcPts val="600"/>
                        </a:spcBef>
                      </a:pPr>
                      <a:r>
                        <a:rPr lang="es-US" sz="2400">
                          <a:solidFill>
                            <a:srgbClr val="2F5597"/>
                          </a:solidFill>
                        </a:rPr>
                        <a:t>Niveles:</a:t>
                      </a:r>
                    </a:p>
                  </a:txBody>
                  <a:tcPr anchor="ctr"/>
                </a:tc>
                <a:tc>
                  <a:txBody>
                    <a:bodyPr/>
                    <a:lstStyle/>
                    <a:p>
                      <a:pPr algn="ctr">
                        <a:spcBef>
                          <a:spcPts val="600"/>
                        </a:spcBef>
                      </a:pPr>
                      <a:r>
                        <a:rPr lang="es-US" sz="2400">
                          <a:solidFill>
                            <a:srgbClr val="2F5597"/>
                          </a:solidFill>
                        </a:rPr>
                        <a:t>Usted paga</a:t>
                      </a:r>
                    </a:p>
                  </a:txBody>
                  <a:tcPr anchor="ctr"/>
                </a:tc>
                <a:tc>
                  <a:txBody>
                    <a:bodyPr/>
                    <a:lstStyle/>
                    <a:p>
                      <a:pPr algn="ctr">
                        <a:spcBef>
                          <a:spcPts val="600"/>
                        </a:spcBef>
                      </a:pPr>
                      <a:r>
                        <a:rPr lang="es-US" sz="2400" dirty="0">
                          <a:solidFill>
                            <a:srgbClr val="2F5597"/>
                          </a:solidFill>
                        </a:rPr>
                        <a:t>Cobertura de </a:t>
                      </a:r>
                      <a:br>
                        <a:rPr lang="es-US" sz="2400" dirty="0">
                          <a:solidFill>
                            <a:srgbClr val="2F5597"/>
                          </a:solidFill>
                        </a:rPr>
                      </a:br>
                      <a:r>
                        <a:rPr lang="es-US" sz="2400" dirty="0">
                          <a:solidFill>
                            <a:srgbClr val="2F5597"/>
                          </a:solidFill>
                        </a:rPr>
                        <a:t>medicamentos recetados</a:t>
                      </a:r>
                    </a:p>
                  </a:txBody>
                  <a:tcPr anchor="ctr"/>
                </a:tc>
                <a:extLst>
                  <a:ext uri="{0D108BD9-81ED-4DB2-BD59-A6C34878D82A}">
                    <a16:rowId xmlns:a16="http://schemas.microsoft.com/office/drawing/2014/main" val="10000"/>
                  </a:ext>
                </a:extLst>
              </a:tr>
              <a:tr h="822960">
                <a:tc>
                  <a:txBody>
                    <a:bodyPr/>
                    <a:lstStyle/>
                    <a:p>
                      <a:pPr algn="ctr">
                        <a:spcBef>
                          <a:spcPts val="600"/>
                        </a:spcBef>
                      </a:pPr>
                      <a:r>
                        <a:rPr lang="es-US" sz="2400">
                          <a:solidFill>
                            <a:srgbClr val="2F5597"/>
                          </a:solidFill>
                        </a:rPr>
                        <a:t>1 y 2</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más bajo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Genéricos preferidos y genéricos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822960">
                <a:tc>
                  <a:txBody>
                    <a:bodyPr/>
                    <a:lstStyle/>
                    <a:p>
                      <a:pPr algn="ctr">
                        <a:spcBef>
                          <a:spcPts val="600"/>
                        </a:spcBef>
                      </a:pPr>
                      <a:r>
                        <a:rPr lang="es-US" sz="2400">
                          <a:solidFill>
                            <a:srgbClr val="2F5597"/>
                          </a:solidFill>
                        </a:rPr>
                        <a:t>3</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Copago mediano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Medicamentos de </a:t>
                      </a:r>
                      <a:br>
                        <a:rPr lang="es-US" sz="2400" dirty="0">
                          <a:solidFill>
                            <a:srgbClr val="2F5597"/>
                          </a:solidFill>
                        </a:rPr>
                      </a:br>
                      <a:r>
                        <a:rPr lang="es-US" sz="2400" dirty="0">
                          <a:solidFill>
                            <a:srgbClr val="2F5597"/>
                          </a:solidFill>
                        </a:rPr>
                        <a:t>marcas preferidas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2960">
                <a:tc>
                  <a:txBody>
                    <a:bodyPr/>
                    <a:lstStyle/>
                    <a:p>
                      <a:pPr algn="ctr">
                        <a:spcBef>
                          <a:spcPts val="600"/>
                        </a:spcBef>
                      </a:pPr>
                      <a:r>
                        <a:rPr lang="es-US" sz="2400">
                          <a:solidFill>
                            <a:srgbClr val="2F5597"/>
                          </a:solidFill>
                        </a:rPr>
                        <a:t>4</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alto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Medicamentos de marcas </a:t>
                      </a:r>
                      <a:br>
                        <a:rPr lang="es-US" sz="2400" dirty="0">
                          <a:solidFill>
                            <a:srgbClr val="2F5597"/>
                          </a:solidFill>
                        </a:rPr>
                      </a:br>
                      <a:r>
                        <a:rPr lang="es-US" sz="2400" dirty="0">
                          <a:solidFill>
                            <a:srgbClr val="2F5597"/>
                          </a:solidFill>
                        </a:rPr>
                        <a:t>no preferidas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55403">
                <a:tc>
                  <a:txBody>
                    <a:bodyPr/>
                    <a:lstStyle/>
                    <a:p>
                      <a:pPr algn="ctr">
                        <a:spcBef>
                          <a:spcPts val="600"/>
                        </a:spcBef>
                      </a:pPr>
                      <a:r>
                        <a:rPr lang="es-US" sz="2400" dirty="0">
                          <a:solidFill>
                            <a:srgbClr val="2F5597"/>
                          </a:solidFill>
                        </a:rPr>
                        <a:t>5 </a:t>
                      </a:r>
                      <a:br>
                        <a:rPr lang="es-US" sz="2400" dirty="0">
                          <a:solidFill>
                            <a:srgbClr val="2F5597"/>
                          </a:solidFill>
                        </a:rPr>
                      </a:br>
                      <a:r>
                        <a:rPr lang="es-US" sz="1600" dirty="0">
                          <a:solidFill>
                            <a:srgbClr val="2F5597"/>
                          </a:solidFill>
                        </a:rPr>
                        <a:t>(O especialidad)</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Copago o </a:t>
                      </a:r>
                      <a:r>
                        <a:rPr lang="es-US" sz="2400" dirty="0" err="1">
                          <a:solidFill>
                            <a:srgbClr val="2F5597"/>
                          </a:solidFill>
                        </a:rPr>
                        <a:t>coseguro</a:t>
                      </a:r>
                      <a:r>
                        <a:rPr lang="es-US" sz="2400" dirty="0">
                          <a:solidFill>
                            <a:srgbClr val="2F5597"/>
                          </a:solidFill>
                        </a:rPr>
                        <a:t> más alto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Único, muy </a:t>
                      </a:r>
                      <a:r>
                        <a:rPr lang="es-US" sz="2400" baseline="0" dirty="0">
                          <a:solidFill>
                            <a:srgbClr val="2F5597"/>
                          </a:solidFill>
                        </a:rPr>
                        <a:t>alto costo </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Slide Number Placeholder 5">
            <a:extLst>
              <a:ext uri="{FF2B5EF4-FFF2-40B4-BE49-F238E27FC236}">
                <a16:creationId xmlns:a16="http://schemas.microsoft.com/office/drawing/2014/main" id="{AA7D341C-EDD6-40AE-8E87-C3C5A3788C3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244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Cambios en el Formulario</a:t>
            </a:r>
          </a:p>
        </p:txBody>
      </p:sp>
      <p:sp>
        <p:nvSpPr>
          <p:cNvPr id="5" name="Content Placeholder 4"/>
          <p:cNvSpPr>
            <a:spLocks noGrp="1"/>
          </p:cNvSpPr>
          <p:nvPr>
            <p:ph type="body" sz="quarter" idx="13"/>
          </p:nvPr>
        </p:nvSpPr>
        <p:spPr>
          <a:xfrm>
            <a:off x="1673829" y="1080849"/>
            <a:ext cx="7229475" cy="601689"/>
          </a:xfrm>
        </p:spPr>
        <p:txBody>
          <a:bodyPr>
            <a:noAutofit/>
          </a:bodyPr>
          <a:lstStyle/>
          <a:p>
            <a:pPr marL="0" lvl="0" indent="0" defTabSz="685800">
              <a:lnSpc>
                <a:spcPct val="100000"/>
              </a:lnSpc>
              <a:spcBef>
                <a:spcPts val="600"/>
              </a:spcBef>
              <a:buNone/>
            </a:pPr>
            <a:r>
              <a:rPr lang="es-US" sz="2800" b="1">
                <a:solidFill>
                  <a:srgbClr val="00529B"/>
                </a:solidFill>
              </a:rPr>
              <a:t>Planes Medicare:</a:t>
            </a:r>
          </a:p>
        </p:txBody>
      </p:sp>
      <p:pic>
        <p:nvPicPr>
          <p:cNvPr id="11" name="Graphic 10">
            <a:extLst>
              <a:ext uri="{FF2B5EF4-FFF2-40B4-BE49-F238E27FC236}">
                <a16:creationId xmlns:a16="http://schemas.microsoft.com/office/drawing/2014/main" id="{4F83B6BF-EF84-40C3-B3A7-96A70435E5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9941" y="2000042"/>
            <a:ext cx="1317171" cy="1317171"/>
          </a:xfrm>
          <a:prstGeom prst="rect">
            <a:avLst/>
          </a:prstGeom>
        </p:spPr>
      </p:pic>
      <p:sp>
        <p:nvSpPr>
          <p:cNvPr id="6" name="Text Placeholder 5" descr="Cuadro de texto: Sólo puede cambiar de categorías terapéuticas y clases al principio de cada año del plan  ">
            <a:extLst>
              <a:ext uri="{FF2B5EF4-FFF2-40B4-BE49-F238E27FC236}">
                <a16:creationId xmlns:a16="http://schemas.microsoft.com/office/drawing/2014/main" id="{0E5858C3-3091-6F53-44CC-71BF43B56991}"/>
              </a:ext>
            </a:extLst>
          </p:cNvPr>
          <p:cNvSpPr>
            <a:spLocks noGrp="1"/>
          </p:cNvSpPr>
          <p:nvPr>
            <p:ph type="body" sz="quarter" idx="14"/>
          </p:nvPr>
        </p:nvSpPr>
        <p:spPr>
          <a:xfrm>
            <a:off x="1768367" y="1847878"/>
            <a:ext cx="2560320" cy="4206240"/>
          </a:xfrm>
          <a:prstGeom prst="roundRect">
            <a:avLst/>
          </a:prstGeom>
          <a:ln w="38100">
            <a:solidFill>
              <a:srgbClr val="FFC000"/>
            </a:solidFill>
          </a:ln>
        </p:spPr>
        <p:txBody>
          <a:bodyPr tIns="1463040" bIns="0"/>
          <a:lstStyle/>
          <a:p>
            <a:pPr lvl="0" algn="ctr">
              <a:spcAft>
                <a:spcPts val="600"/>
              </a:spcAft>
              <a:buClrTx/>
            </a:pPr>
            <a:r>
              <a:rPr lang="es-US" sz="1800" dirty="0">
                <a:latin typeface="Calibri" panose="020F0502020204030204"/>
                <a:cs typeface="+mn-cs"/>
              </a:rPr>
              <a:t>Solo pueden cambiar las categorías y clases terapéuticas al inicio de cada año del plan </a:t>
            </a:r>
          </a:p>
          <a:p>
            <a:endParaRPr lang="en-US" dirty="0"/>
          </a:p>
        </p:txBody>
      </p:sp>
      <p:pic>
        <p:nvPicPr>
          <p:cNvPr id="1026" name="Graphic 30" descr="Open envelope">
            <a:extLst>
              <a:ext uri="{FF2B5EF4-FFF2-40B4-BE49-F238E27FC236}">
                <a16:creationId xmlns:a16="http://schemas.microsoft.com/office/drawing/2014/main" id="{32C6E87B-BB0D-485F-FF5D-217C4A9040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5337" y="2033516"/>
            <a:ext cx="1281156" cy="12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descr="Cuadro de texto: Le notificarán 30 días antes de los cambios o cuando solicite una reposición y le proporcionarán un suministro para &#10;un mes">
            <a:extLst>
              <a:ext uri="{FF2B5EF4-FFF2-40B4-BE49-F238E27FC236}">
                <a16:creationId xmlns:a16="http://schemas.microsoft.com/office/drawing/2014/main" id="{F4D31ED4-D07F-0EEF-3E4C-2E654CF52881}"/>
              </a:ext>
            </a:extLst>
          </p:cNvPr>
          <p:cNvSpPr>
            <a:spLocks noGrp="1"/>
          </p:cNvSpPr>
          <p:nvPr>
            <p:ph type="body" sz="quarter" idx="15"/>
          </p:nvPr>
        </p:nvSpPr>
        <p:spPr>
          <a:xfrm>
            <a:off x="4695755" y="1850419"/>
            <a:ext cx="2560320" cy="4206240"/>
          </a:xfrm>
          <a:prstGeom prst="roundRect">
            <a:avLst/>
          </a:prstGeom>
          <a:ln w="38100">
            <a:solidFill>
              <a:srgbClr val="FFC000"/>
            </a:solidFill>
          </a:ln>
        </p:spPr>
        <p:txBody>
          <a:bodyPr tIns="1463040" bIns="0"/>
          <a:lstStyle/>
          <a:p>
            <a:pPr lvl="0" algn="ctr">
              <a:spcAft>
                <a:spcPts val="600"/>
              </a:spcAft>
              <a:buClrTx/>
            </a:pPr>
            <a:r>
              <a:rPr lang="es-US" sz="1800" dirty="0">
                <a:latin typeface="Calibri" panose="020F0502020204030204"/>
                <a:cs typeface="+mn-cs"/>
              </a:rPr>
              <a:t>Le notificarán 30 días antes de los cambios </a:t>
            </a:r>
            <a:br>
              <a:rPr lang="es-US" sz="1800" dirty="0">
                <a:latin typeface="Calibri" panose="020F0502020204030204"/>
                <a:cs typeface="+mn-cs"/>
              </a:rPr>
            </a:br>
            <a:r>
              <a:rPr lang="es-US" sz="1800" dirty="0">
                <a:latin typeface="Calibri" panose="020F0502020204030204"/>
                <a:cs typeface="+mn-cs"/>
              </a:rPr>
              <a:t>o cuando solicite una reposición y le proporcionarán un suministro para </a:t>
            </a:r>
            <a:br>
              <a:rPr lang="es-US" sz="1800" dirty="0">
                <a:latin typeface="Calibri" panose="020F0502020204030204"/>
                <a:cs typeface="+mn-cs"/>
              </a:rPr>
            </a:br>
            <a:r>
              <a:rPr lang="es-US" sz="1800" dirty="0">
                <a:latin typeface="Calibri" panose="020F0502020204030204"/>
                <a:cs typeface="+mn-cs"/>
              </a:rPr>
              <a:t>un mes</a:t>
            </a:r>
          </a:p>
        </p:txBody>
      </p:sp>
      <p:pic>
        <p:nvPicPr>
          <p:cNvPr id="7" name="Picture 6">
            <a:extLst>
              <a:ext uri="{FF2B5EF4-FFF2-40B4-BE49-F238E27FC236}">
                <a16:creationId xmlns:a16="http://schemas.microsoft.com/office/drawing/2014/main" id="{5D3F6332-0B1C-4A08-9EC0-85D543EC519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97644" y="2002671"/>
            <a:ext cx="1411320" cy="1415208"/>
          </a:xfrm>
          <a:prstGeom prst="rect">
            <a:avLst/>
          </a:prstGeom>
        </p:spPr>
      </p:pic>
      <p:sp>
        <p:nvSpPr>
          <p:cNvPr id="13" name="Text Placeholder 12" descr="Cuadro de texto: Puede retirar inmediatamente un medicamento del formulario (sin previo aviso y en cualquier momento) cuando la FDA lo considere inseguro o el fabricante lo retire del mercado.&#10; ">
            <a:extLst>
              <a:ext uri="{FF2B5EF4-FFF2-40B4-BE49-F238E27FC236}">
                <a16:creationId xmlns:a16="http://schemas.microsoft.com/office/drawing/2014/main" id="{BCC51A4F-A613-A18E-5C95-13BD3056D996}"/>
              </a:ext>
            </a:extLst>
          </p:cNvPr>
          <p:cNvSpPr>
            <a:spLocks noGrp="1"/>
          </p:cNvSpPr>
          <p:nvPr>
            <p:ph type="body" sz="quarter" idx="16"/>
          </p:nvPr>
        </p:nvSpPr>
        <p:spPr>
          <a:xfrm>
            <a:off x="7623144" y="1847878"/>
            <a:ext cx="2560320" cy="4206240"/>
          </a:xfrm>
          <a:prstGeom prst="roundRect">
            <a:avLst/>
          </a:prstGeom>
          <a:ln w="38100">
            <a:solidFill>
              <a:srgbClr val="FFC000"/>
            </a:solidFill>
          </a:ln>
        </p:spPr>
        <p:txBody>
          <a:bodyPr tIns="1463040" bIns="0">
            <a:normAutofit lnSpcReduction="10000"/>
          </a:bodyPr>
          <a:lstStyle/>
          <a:p>
            <a:pPr lvl="0" algn="ctr">
              <a:spcAft>
                <a:spcPts val="600"/>
              </a:spcAft>
              <a:buClrTx/>
            </a:pPr>
            <a:r>
              <a:rPr lang="es-US" sz="1800" dirty="0">
                <a:latin typeface="Calibri" panose="020F0502020204030204"/>
                <a:cs typeface="+mn-cs"/>
              </a:rPr>
              <a:t>Puede retirar inmediatamente un medicamento del formulario (sin previo aviso y en cualquier momento) cuando la FDA lo considere inseguro o el fabricante lo retire </a:t>
            </a:r>
            <a:br>
              <a:rPr lang="es-US" sz="1800" dirty="0">
                <a:latin typeface="Calibri" panose="020F0502020204030204"/>
                <a:cs typeface="+mn-cs"/>
              </a:rPr>
            </a:br>
            <a:r>
              <a:rPr lang="es-US" sz="1800" dirty="0">
                <a:latin typeface="Calibri" panose="020F0502020204030204"/>
                <a:cs typeface="+mn-cs"/>
              </a:rPr>
              <a:t>del mercado.</a:t>
            </a:r>
          </a:p>
        </p:txBody>
      </p:sp>
      <p:sp>
        <p:nvSpPr>
          <p:cNvPr id="15" name="Slide Number Placeholder 5">
            <a:extLst>
              <a:ext uri="{FF2B5EF4-FFF2-40B4-BE49-F238E27FC236}">
                <a16:creationId xmlns:a16="http://schemas.microsoft.com/office/drawing/2014/main" id="{977BA01B-F9E0-4EF1-8046-6A7ACBF18B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976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Cambios en el Formulario (continuación)</a:t>
            </a:r>
          </a:p>
        </p:txBody>
      </p:sp>
      <p:sp>
        <p:nvSpPr>
          <p:cNvPr id="6" name="Content Placeholder 5">
            <a:extLst>
              <a:ext uri="{FF2B5EF4-FFF2-40B4-BE49-F238E27FC236}">
                <a16:creationId xmlns:a16="http://schemas.microsoft.com/office/drawing/2014/main" id="{BD2BC6D3-B3D3-C492-C3BC-0AAE98D03555}"/>
              </a:ext>
            </a:extLst>
          </p:cNvPr>
          <p:cNvSpPr>
            <a:spLocks noGrp="1"/>
          </p:cNvSpPr>
          <p:nvPr>
            <p:ph sz="half" idx="1"/>
          </p:nvPr>
        </p:nvSpPr>
        <p:spPr>
          <a:xfrm>
            <a:off x="704007" y="1379221"/>
            <a:ext cx="5257800" cy="4482464"/>
          </a:xfrm>
          <a:prstGeom prst="roundRect">
            <a:avLst/>
          </a:prstGeom>
          <a:ln w="38100">
            <a:solidFill>
              <a:srgbClr val="FFC000"/>
            </a:solidFill>
          </a:ln>
        </p:spPr>
        <p:txBody>
          <a:bodyPr>
            <a:noAutofit/>
          </a:bodyPr>
          <a:lstStyle/>
          <a:p>
            <a:pPr marL="0" lvl="0" indent="0" defTabSz="685800">
              <a:spcAft>
                <a:spcPts val="4800"/>
              </a:spcAft>
              <a:buClrTx/>
              <a:buNone/>
            </a:pPr>
            <a:r>
              <a:rPr lang="es-US" sz="2100" b="1" dirty="0"/>
              <a:t>Los planes pueden eliminar o cambiar inmediatamente el precio de un medicamento de marca si:</a:t>
            </a:r>
          </a:p>
          <a:p>
            <a:pPr marL="274320" lvl="1" defTabSz="685800">
              <a:spcBef>
                <a:spcPts val="2400"/>
              </a:spcBef>
              <a:buFont typeface="Wingdings" panose="05000000000000000000" pitchFamily="2" charset="2"/>
              <a:buChar char="§"/>
            </a:pPr>
            <a:r>
              <a:rPr lang="es-US" sz="1900" dirty="0"/>
              <a:t>El </a:t>
            </a:r>
            <a:r>
              <a:rPr lang="es-US" sz="1900" b="1" dirty="0"/>
              <a:t>medicamento genérico empieza a estar disponible</a:t>
            </a:r>
            <a:r>
              <a:rPr lang="es-US" sz="1900" dirty="0"/>
              <a:t> en el mercado después de que el plan presentara su formulario inicial</a:t>
            </a:r>
          </a:p>
          <a:p>
            <a:pPr marL="274320" lvl="1" defTabSz="685800">
              <a:buFont typeface="Wingdings" panose="05000000000000000000" pitchFamily="2" charset="2"/>
              <a:buChar char="§"/>
            </a:pPr>
            <a:r>
              <a:rPr lang="es-US" sz="1900" b="1" dirty="0"/>
              <a:t>Añade un medicamento genérico terapéuticamente equivalente</a:t>
            </a:r>
            <a:r>
              <a:rPr lang="es-US" sz="1900" dirty="0"/>
              <a:t> al formulario</a:t>
            </a:r>
          </a:p>
        </p:txBody>
      </p:sp>
      <p:cxnSp>
        <p:nvCxnSpPr>
          <p:cNvPr id="7" name="Straight Connector 6">
            <a:extLst>
              <a:ext uri="{FF2B5EF4-FFF2-40B4-BE49-F238E27FC236}">
                <a16:creationId xmlns:a16="http://schemas.microsoft.com/office/drawing/2014/main" id="{FE4BB065-62A1-40E6-B20F-59BA9EC9141D}"/>
              </a:ext>
              <a:ext uri="{C183D7F6-B498-43B3-948B-1728B52AA6E4}">
                <adec:decorative xmlns:adec="http://schemas.microsoft.com/office/drawing/2017/decorative" val="1"/>
              </a:ext>
            </a:extLst>
          </p:cNvPr>
          <p:cNvCxnSpPr/>
          <p:nvPr/>
        </p:nvCxnSpPr>
        <p:spPr>
          <a:xfrm>
            <a:off x="709843"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5C1A2241-85FC-E94B-BCB0-D5C04F040A1C}"/>
              </a:ext>
            </a:extLst>
          </p:cNvPr>
          <p:cNvSpPr>
            <a:spLocks noGrp="1"/>
          </p:cNvSpPr>
          <p:nvPr>
            <p:ph sz="half" idx="2"/>
          </p:nvPr>
        </p:nvSpPr>
        <p:spPr>
          <a:xfrm>
            <a:off x="6324600" y="1379221"/>
            <a:ext cx="5257800" cy="4482464"/>
          </a:xfrm>
          <a:prstGeom prst="roundRect">
            <a:avLst/>
          </a:prstGeom>
          <a:ln w="38100">
            <a:solidFill>
              <a:srgbClr val="FFC000"/>
            </a:solidFill>
          </a:ln>
        </p:spPr>
        <p:txBody>
          <a:bodyPr>
            <a:noAutofit/>
          </a:bodyPr>
          <a:lstStyle/>
          <a:p>
            <a:pPr marL="0" lvl="1" indent="0" defTabSz="685800">
              <a:spcAft>
                <a:spcPts val="2400"/>
              </a:spcAft>
              <a:buNone/>
            </a:pPr>
            <a:r>
              <a:rPr lang="es-US" sz="2100" b="1" dirty="0"/>
              <a:t>Los planes deben dar aviso </a:t>
            </a:r>
            <a:br>
              <a:rPr lang="es-US" sz="2100" b="1" dirty="0"/>
            </a:br>
            <a:r>
              <a:rPr lang="es-US" sz="2100" b="1" dirty="0"/>
              <a:t>general con antelación cuando se produzcan estos cambios. Cuando los planes realicen un cambio específico, deben:</a:t>
            </a:r>
          </a:p>
          <a:p>
            <a:pPr marL="274320" lvl="2" indent="-231775" defTabSz="685800">
              <a:buSzTx/>
              <a:buFont typeface="Wingdings" panose="05000000000000000000" pitchFamily="2" charset="2"/>
              <a:buChar char="§"/>
            </a:pPr>
            <a:r>
              <a:rPr lang="es-US" sz="1900" dirty="0">
                <a:latin typeface="Arial" panose="020B0604020202020204" pitchFamily="34" charset="0"/>
                <a:cs typeface="Arial" panose="020B0604020202020204" pitchFamily="34" charset="0"/>
              </a:rPr>
              <a:t>Notificar directamente el cambio a los afiliados afectados</a:t>
            </a:r>
          </a:p>
          <a:p>
            <a:pPr marL="274320" lvl="2" indent="-231775" defTabSz="685800">
              <a:buSzTx/>
              <a:buFont typeface="Wingdings" panose="05000000000000000000" pitchFamily="2" charset="2"/>
              <a:buChar char="§"/>
            </a:pPr>
            <a:r>
              <a:rPr lang="es-US" sz="1900" dirty="0">
                <a:latin typeface="Arial" panose="020B0604020202020204" pitchFamily="34" charset="0"/>
                <a:cs typeface="Arial" panose="020B0604020202020204" pitchFamily="34" charset="0"/>
              </a:rPr>
              <a:t>Reflejar el cambio en su próxima actualización del formulario a los CMS</a:t>
            </a:r>
          </a:p>
          <a:p>
            <a:pPr marL="274320" lvl="2" indent="-231775" defTabSz="685800">
              <a:buSzTx/>
              <a:buFont typeface="Wingdings" panose="05000000000000000000" pitchFamily="2" charset="2"/>
              <a:buChar char="§"/>
            </a:pPr>
            <a:r>
              <a:rPr lang="es-US" sz="1900" dirty="0">
                <a:latin typeface="Arial" panose="020B0604020202020204" pitchFamily="34" charset="0"/>
                <a:cs typeface="Arial" panose="020B0604020202020204" pitchFamily="34" charset="0"/>
              </a:rPr>
              <a:t>Cumplir con los requisitos de comunicación, como la actualización </a:t>
            </a:r>
            <a:br>
              <a:rPr lang="es-US" sz="1900" dirty="0">
                <a:latin typeface="Arial" panose="020B0604020202020204" pitchFamily="34" charset="0"/>
                <a:cs typeface="Arial" panose="020B0604020202020204" pitchFamily="34" charset="0"/>
              </a:rPr>
            </a:br>
            <a:r>
              <a:rPr lang="es-US" sz="1900" dirty="0">
                <a:latin typeface="Arial" panose="020B0604020202020204" pitchFamily="34" charset="0"/>
                <a:cs typeface="Arial" panose="020B0604020202020204" pitchFamily="34" charset="0"/>
              </a:rPr>
              <a:t>de los formularios en línea</a:t>
            </a:r>
          </a:p>
        </p:txBody>
      </p:sp>
      <p:cxnSp>
        <p:nvCxnSpPr>
          <p:cNvPr id="14" name="Straight Connector 13">
            <a:extLst>
              <a:ext uri="{FF2B5EF4-FFF2-40B4-BE49-F238E27FC236}">
                <a16:creationId xmlns:a16="http://schemas.microsoft.com/office/drawing/2014/main" id="{538B112F-23B2-48D1-A839-1583DF0AC1CE}"/>
              </a:ext>
              <a:ext uri="{C183D7F6-B498-43B3-948B-1728B52AA6E4}">
                <adec:decorative xmlns:adec="http://schemas.microsoft.com/office/drawing/2017/decorative" val="1"/>
              </a:ext>
            </a:extLst>
          </p:cNvPr>
          <p:cNvCxnSpPr/>
          <p:nvPr/>
        </p:nvCxnSpPr>
        <p:spPr>
          <a:xfrm>
            <a:off x="6330436"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A1315E5-5A28-4643-BB9F-4F1B30FA28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84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3000"/>
              <a:t>Cómo manejan los planes el uso inseguro de opioides </a:t>
            </a:r>
          </a:p>
        </p:txBody>
      </p:sp>
      <p:graphicFrame>
        <p:nvGraphicFramePr>
          <p:cNvPr id="6" name="Table 5" descr="Normativas que el plan usa para administrar el acceso a medicamentos&#10;&#10;La información de las tablas está incluida en las notas del orador."/>
          <p:cNvGraphicFramePr>
            <a:graphicFrameLocks noGrp="1"/>
          </p:cNvGraphicFramePr>
          <p:nvPr>
            <p:extLst>
              <p:ext uri="{D42A27DB-BD31-4B8C-83A1-F6EECF244321}">
                <p14:modId xmlns:p14="http://schemas.microsoft.com/office/powerpoint/2010/main" val="3465959369"/>
              </p:ext>
            </p:extLst>
          </p:nvPr>
        </p:nvGraphicFramePr>
        <p:xfrm>
          <a:off x="454079" y="1079653"/>
          <a:ext cx="11283841" cy="5225513"/>
        </p:xfrm>
        <a:graphic>
          <a:graphicData uri="http://schemas.openxmlformats.org/drawingml/2006/table">
            <a:tbl>
              <a:tblPr firstRow="1" bandRow="1">
                <a:tableStyleId>{5FD0F851-EC5A-4D38-B0AD-8093EC10F338}</a:tableStyleId>
              </a:tblPr>
              <a:tblGrid>
                <a:gridCol w="2603306">
                  <a:extLst>
                    <a:ext uri="{9D8B030D-6E8A-4147-A177-3AD203B41FA5}">
                      <a16:colId xmlns:a16="http://schemas.microsoft.com/office/drawing/2014/main" val="20000"/>
                    </a:ext>
                  </a:extLst>
                </a:gridCol>
                <a:gridCol w="8680535">
                  <a:extLst>
                    <a:ext uri="{9D8B030D-6E8A-4147-A177-3AD203B41FA5}">
                      <a16:colId xmlns:a16="http://schemas.microsoft.com/office/drawing/2014/main" val="20001"/>
                    </a:ext>
                  </a:extLst>
                </a:gridCol>
              </a:tblGrid>
              <a:tr h="2769333">
                <a:tc>
                  <a:txBody>
                    <a:bodyPr/>
                    <a:lstStyle/>
                    <a:p>
                      <a:pPr marL="0" marR="0" indent="0" algn="l" defTabSz="914400" rtl="0" eaLnBrk="1" fontAlgn="auto" latinLnBrk="0" hangingPunct="1">
                        <a:lnSpc>
                          <a:spcPts val="2600"/>
                        </a:lnSpc>
                        <a:spcBef>
                          <a:spcPts val="0"/>
                        </a:spcBef>
                        <a:spcAft>
                          <a:spcPts val="1200"/>
                        </a:spcAft>
                        <a:buClrTx/>
                        <a:buSzTx/>
                        <a:buFontTx/>
                        <a:buNone/>
                        <a:tabLst/>
                        <a:defRPr/>
                      </a:pPr>
                      <a:r>
                        <a:rPr lang="es-US" sz="2400" b="0" dirty="0">
                          <a:solidFill>
                            <a:srgbClr val="2F5597"/>
                          </a:solidFill>
                        </a:rPr>
                        <a:t>Programas de Administración </a:t>
                      </a:r>
                      <a:br>
                        <a:rPr lang="es-US" sz="2400" b="0" dirty="0">
                          <a:solidFill>
                            <a:srgbClr val="2F5597"/>
                          </a:solidFill>
                        </a:rPr>
                      </a:br>
                      <a:r>
                        <a:rPr lang="es-US" sz="2400" b="0" dirty="0">
                          <a:solidFill>
                            <a:srgbClr val="2F5597"/>
                          </a:solidFill>
                        </a:rPr>
                        <a:t>de Medicamentos (DMP)</a:t>
                      </a:r>
                    </a:p>
                    <a:p>
                      <a:pPr marL="0" marR="0" indent="0" algn="l" defTabSz="914400" rtl="0" eaLnBrk="1" fontAlgn="auto" latinLnBrk="0" hangingPunct="1">
                        <a:lnSpc>
                          <a:spcPct val="100000"/>
                        </a:lnSpc>
                        <a:spcBef>
                          <a:spcPts val="600"/>
                        </a:spcBef>
                        <a:spcAft>
                          <a:spcPts val="1200"/>
                        </a:spcAft>
                        <a:buClrTx/>
                        <a:buSzTx/>
                        <a:buFontTx/>
                        <a:buNone/>
                        <a:tabLst/>
                        <a:defRPr/>
                      </a:pPr>
                      <a:endParaRPr lang="en-US" sz="2000" b="0" dirty="0">
                        <a:solidFill>
                          <a:srgbClr val="2F5597"/>
                        </a:solidFill>
                      </a:endParaRPr>
                    </a:p>
                  </a:txBody>
                  <a:tcPr marL="68580" marR="68580" marT="34290" marB="34290"/>
                </a:tc>
                <a:tc>
                  <a:txBody>
                    <a:bodyPr/>
                    <a:lstStyle/>
                    <a:p>
                      <a:pPr marL="548640" indent="-274320" algn="l" defTabSz="685800" rtl="0" eaLnBrk="1" latinLnBrk="0" hangingPunct="1">
                        <a:lnSpc>
                          <a:spcPts val="2600"/>
                        </a:lnSpc>
                        <a:spcBef>
                          <a:spcPts val="0"/>
                        </a:spcBef>
                        <a:spcAft>
                          <a:spcPts val="600"/>
                        </a:spcAft>
                        <a:buFont typeface="Wingdings" pitchFamily="2" charset="2"/>
                        <a:buChar char="§"/>
                        <a:defRPr/>
                      </a:pPr>
                      <a:r>
                        <a:rPr lang="es-US" sz="2400" b="0" baseline="0" dirty="0">
                          <a:solidFill>
                            <a:srgbClr val="2F5597"/>
                          </a:solidFill>
                        </a:rPr>
                        <a:t>Los planes pueden consultar con los proveedores para asegurarse de que los afiliados/pacientes utilizan los opioides </a:t>
                      </a:r>
                      <a:br>
                        <a:rPr lang="es-US" sz="2400" b="0" baseline="0" dirty="0">
                          <a:solidFill>
                            <a:srgbClr val="2F5597"/>
                          </a:solidFill>
                        </a:rPr>
                      </a:br>
                      <a:r>
                        <a:rPr lang="es-US" sz="2400" b="0" baseline="0" dirty="0">
                          <a:solidFill>
                            <a:srgbClr val="2F5597"/>
                          </a:solidFill>
                        </a:rPr>
                        <a:t>de forma segura.</a:t>
                      </a:r>
                    </a:p>
                    <a:p>
                      <a:pPr marL="548640" marR="0" indent="-274320" algn="l" defTabSz="685800" rtl="0" eaLnBrk="1" fontAlgn="auto" latinLnBrk="0" hangingPunct="1">
                        <a:lnSpc>
                          <a:spcPts val="2600"/>
                        </a:lnSpc>
                        <a:spcBef>
                          <a:spcPts val="0"/>
                        </a:spcBef>
                        <a:spcAft>
                          <a:spcPts val="600"/>
                        </a:spcAft>
                        <a:buClrTx/>
                        <a:buSzTx/>
                        <a:buFont typeface="Wingdings" pitchFamily="2" charset="2"/>
                        <a:buChar char="§"/>
                        <a:tabLst/>
                        <a:defRPr/>
                      </a:pPr>
                      <a:r>
                        <a:rPr lang="es-US" sz="2400" b="0" baseline="0" dirty="0">
                          <a:solidFill>
                            <a:srgbClr val="2F5597"/>
                          </a:solidFill>
                        </a:rPr>
                        <a:t>El plan puede limitar la cobertura de opioides y/o benzodiacepinas y notificárselo al afiliado al plan. </a:t>
                      </a:r>
                    </a:p>
                    <a:p>
                      <a:pPr marL="548640" indent="-274320" algn="l" defTabSz="685800" rtl="0" eaLnBrk="1" latinLnBrk="0" hangingPunct="1">
                        <a:lnSpc>
                          <a:spcPts val="2600"/>
                        </a:lnSpc>
                        <a:spcBef>
                          <a:spcPts val="0"/>
                        </a:spcBef>
                        <a:spcAft>
                          <a:spcPts val="600"/>
                        </a:spcAft>
                        <a:buFont typeface="Wingdings" pitchFamily="2" charset="2"/>
                        <a:buChar char="§"/>
                        <a:defRPr/>
                      </a:pPr>
                      <a:r>
                        <a:rPr lang="es-US" sz="2400" b="0" baseline="0" dirty="0">
                          <a:solidFill>
                            <a:srgbClr val="2F5597"/>
                          </a:solidFill>
                        </a:rPr>
                        <a:t>Si el afiliado no está de acuerdo con la inclusión en un DMP, puede apelar. </a:t>
                      </a:r>
                    </a:p>
                  </a:txBody>
                  <a:tcPr marL="68580" marR="68580" marT="34290" marB="34290"/>
                </a:tc>
                <a:extLst>
                  <a:ext uri="{0D108BD9-81ED-4DB2-BD59-A6C34878D82A}">
                    <a16:rowId xmlns:a16="http://schemas.microsoft.com/office/drawing/2014/main" val="10000"/>
                  </a:ext>
                </a:extLst>
              </a:tr>
              <a:tr h="1782436">
                <a:tc>
                  <a:txBody>
                    <a:bodyPr/>
                    <a:lstStyle/>
                    <a:p>
                      <a:pPr marL="0" marR="0" lvl="2" indent="0" algn="l" defTabSz="914400" rtl="0" eaLnBrk="1" fontAlgn="auto" latinLnBrk="0" hangingPunct="1">
                        <a:lnSpc>
                          <a:spcPts val="2600"/>
                        </a:lnSpc>
                        <a:spcBef>
                          <a:spcPts val="0"/>
                        </a:spcBef>
                        <a:spcAft>
                          <a:spcPts val="1200"/>
                        </a:spcAft>
                        <a:buClrTx/>
                        <a:buSzTx/>
                        <a:buFontTx/>
                        <a:buNone/>
                        <a:tabLst/>
                        <a:defRPr/>
                      </a:pPr>
                      <a:r>
                        <a:rPr lang="es-US" sz="2400" dirty="0">
                          <a:solidFill>
                            <a:srgbClr val="2F5597"/>
                          </a:solidFill>
                        </a:rPr>
                        <a:t>Revisiones de seguridad en </a:t>
                      </a:r>
                      <a:br>
                        <a:rPr lang="es-US" sz="2400" dirty="0">
                          <a:solidFill>
                            <a:srgbClr val="2F5597"/>
                          </a:solidFill>
                        </a:rPr>
                      </a:br>
                      <a:r>
                        <a:rPr lang="es-US" sz="2400" dirty="0">
                          <a:solidFill>
                            <a:srgbClr val="2F5597"/>
                          </a:solidFill>
                        </a:rPr>
                        <a:t>la farmacia</a:t>
                      </a:r>
                    </a:p>
                  </a:txBody>
                  <a:tcPr marL="68580" marR="68580" marT="34290" marB="34290"/>
                </a:tc>
                <a:tc>
                  <a:txBody>
                    <a:bodyPr/>
                    <a:lstStyle/>
                    <a:p>
                      <a:pPr marL="548640" indent="-274320" algn="l" defTabSz="685800" rtl="0" eaLnBrk="1" latinLnBrk="0" hangingPunct="1">
                        <a:lnSpc>
                          <a:spcPts val="2600"/>
                        </a:lnSpc>
                        <a:spcBef>
                          <a:spcPts val="0"/>
                        </a:spcBef>
                        <a:spcAft>
                          <a:spcPts val="600"/>
                        </a:spcAft>
                        <a:buFont typeface="Wingdings" pitchFamily="2" charset="2"/>
                        <a:buChar char="§"/>
                        <a:defRPr/>
                      </a:pPr>
                      <a:r>
                        <a:rPr lang="es-US" sz="2400" dirty="0">
                          <a:solidFill>
                            <a:srgbClr val="2F5597"/>
                          </a:solidFill>
                        </a:rPr>
                        <a:t>Una alerta de farmacia se activa en caso de cantidades potencialmente inseguras de opioides, uso de opioides con benzodiacepinas o nuevo uso de opioides.</a:t>
                      </a:r>
                    </a:p>
                    <a:p>
                      <a:pPr marL="548640" indent="-274320" algn="l" defTabSz="685800" rtl="0" eaLnBrk="1" latinLnBrk="0" hangingPunct="1">
                        <a:lnSpc>
                          <a:spcPts val="2600"/>
                        </a:lnSpc>
                        <a:spcBef>
                          <a:spcPts val="0"/>
                        </a:spcBef>
                        <a:spcAft>
                          <a:spcPts val="600"/>
                        </a:spcAft>
                        <a:buFont typeface="Wingdings" pitchFamily="2" charset="2"/>
                        <a:buChar char="§"/>
                        <a:defRPr/>
                      </a:pPr>
                      <a:r>
                        <a:rPr lang="es-US" sz="2400" dirty="0">
                          <a:solidFill>
                            <a:srgbClr val="2F5597"/>
                          </a:solidFill>
                          <a:effectLst/>
                        </a:rPr>
                        <a:t>Si la farmacia no puede surtir una receta tal como está escrita, emite un aviso explicando que usted o su prescriptor pueden ponerse en contacto con el plan para solicitar una determinación de cobertura. </a:t>
                      </a:r>
                    </a:p>
                  </a:txBody>
                  <a:tcPr marL="68580" marR="68580" marT="34290" marB="34290"/>
                </a:tc>
                <a:extLst>
                  <a:ext uri="{0D108BD9-81ED-4DB2-BD59-A6C34878D82A}">
                    <a16:rowId xmlns:a16="http://schemas.microsoft.com/office/drawing/2014/main" val="10001"/>
                  </a:ext>
                </a:extLst>
              </a:tr>
            </a:tbl>
          </a:graphicData>
        </a:graphic>
      </p:graphicFrame>
      <p:pic>
        <p:nvPicPr>
          <p:cNvPr id="10" name="Graphic 9">
            <a:extLst>
              <a:ext uri="{FF2B5EF4-FFF2-40B4-BE49-F238E27FC236}">
                <a16:creationId xmlns:a16="http://schemas.microsoft.com/office/drawing/2014/main" id="{E4FC0011-528B-4C5F-BA68-836BC72192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1320" y="2238187"/>
            <a:ext cx="1465132" cy="1465132"/>
          </a:xfrm>
          <a:prstGeom prst="rect">
            <a:avLst/>
          </a:prstGeom>
        </p:spPr>
      </p:pic>
      <p:pic>
        <p:nvPicPr>
          <p:cNvPr id="9" name="Graphic 8">
            <a:extLst>
              <a:ext uri="{FF2B5EF4-FFF2-40B4-BE49-F238E27FC236}">
                <a16:creationId xmlns:a16="http://schemas.microsoft.com/office/drawing/2014/main" id="{0182D3B9-B9CD-45FB-A2BA-5FD3E9FC0FE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6686" y="5088611"/>
            <a:ext cx="914400" cy="914400"/>
          </a:xfrm>
          <a:prstGeom prst="rect">
            <a:avLst/>
          </a:prstGeom>
        </p:spPr>
      </p:pic>
      <p:sp>
        <p:nvSpPr>
          <p:cNvPr id="8" name="Slide Number Placeholder 5">
            <a:extLst>
              <a:ext uri="{FF2B5EF4-FFF2-40B4-BE49-F238E27FC236}">
                <a16:creationId xmlns:a16="http://schemas.microsoft.com/office/drawing/2014/main" id="{D3E97B46-A1B8-4AAD-AF7C-290664531F1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364898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03536"/>
          </a:xfrm>
        </p:spPr>
        <p:txBody>
          <a:bodyPr anchor="ctr">
            <a:normAutofit/>
          </a:bodyPr>
          <a:lstStyle/>
          <a:p>
            <a:r>
              <a:rPr lang="es-US" sz="3000"/>
              <a:t>Requisitos de los planes de Medicare</a:t>
            </a:r>
          </a:p>
        </p:txBody>
      </p:sp>
      <p:sp>
        <p:nvSpPr>
          <p:cNvPr id="10" name="Text Placeholder 9">
            <a:extLst>
              <a:ext uri="{FF2B5EF4-FFF2-40B4-BE49-F238E27FC236}">
                <a16:creationId xmlns:a16="http://schemas.microsoft.com/office/drawing/2014/main" id="{65C4E74D-3B23-4F7C-B9CA-2BCDD1198A83}"/>
              </a:ext>
            </a:extLst>
          </p:cNvPr>
          <p:cNvSpPr>
            <a:spLocks noGrp="1"/>
          </p:cNvSpPr>
          <p:nvPr>
            <p:ph type="body" sz="quarter" idx="13"/>
          </p:nvPr>
        </p:nvSpPr>
        <p:spPr>
          <a:xfrm>
            <a:off x="1065048" y="1064970"/>
            <a:ext cx="10288752" cy="4868470"/>
          </a:xfrm>
        </p:spPr>
        <p:txBody>
          <a:bodyPr>
            <a:noAutofit/>
          </a:bodyPr>
          <a:lstStyle/>
          <a:p>
            <a:pPr indent="-274320">
              <a:lnSpc>
                <a:spcPct val="100000"/>
              </a:lnSpc>
              <a:spcBef>
                <a:spcPts val="0"/>
              </a:spcBef>
              <a:spcAft>
                <a:spcPts val="600"/>
              </a:spcAft>
            </a:pPr>
            <a:r>
              <a:rPr lang="es-US" sz="2400" dirty="0">
                <a:solidFill>
                  <a:srgbClr val="00529B"/>
                </a:solidFill>
              </a:rPr>
              <a:t>Lista de exclusión: </a:t>
            </a:r>
          </a:p>
          <a:p>
            <a:pPr marL="548640" indent="-274320">
              <a:lnSpc>
                <a:spcPct val="100000"/>
              </a:lnSpc>
              <a:spcBef>
                <a:spcPts val="0"/>
              </a:spcBef>
              <a:spcAft>
                <a:spcPts val="600"/>
              </a:spcAft>
              <a:buFont typeface="Arial" panose="020B0604020202020204" pitchFamily="34" charset="0"/>
              <a:buChar char="•"/>
            </a:pPr>
            <a:r>
              <a:rPr lang="es-US" sz="2000" dirty="0">
                <a:solidFill>
                  <a:srgbClr val="00529B"/>
                </a:solidFill>
              </a:rPr>
              <a:t>Es una lista de proveedores y prescriptores que no están autorizados a recibir pagos por artículos y servicios del Plan Medicare </a:t>
            </a:r>
            <a:r>
              <a:rPr lang="es-US" sz="2000" dirty="0" err="1">
                <a:solidFill>
                  <a:srgbClr val="00529B"/>
                </a:solidFill>
              </a:rPr>
              <a:t>Advantage</a:t>
            </a:r>
            <a:r>
              <a:rPr lang="es-US" sz="2000" dirty="0">
                <a:solidFill>
                  <a:srgbClr val="00529B"/>
                </a:solidFill>
              </a:rPr>
              <a:t> y tienen prohibido recetar medicamentos de la Parte D a personas con Medicare.</a:t>
            </a:r>
          </a:p>
          <a:p>
            <a:pPr marL="548640" indent="-274320">
              <a:lnSpc>
                <a:spcPct val="100000"/>
              </a:lnSpc>
              <a:spcBef>
                <a:spcPts val="0"/>
              </a:spcBef>
              <a:spcAft>
                <a:spcPts val="600"/>
              </a:spcAft>
              <a:buFont typeface="Arial" panose="020B0604020202020204" pitchFamily="34" charset="0"/>
              <a:buChar char="•"/>
            </a:pPr>
            <a:r>
              <a:rPr lang="es-US" sz="2000" dirty="0">
                <a:solidFill>
                  <a:srgbClr val="00529B"/>
                </a:solidFill>
              </a:rPr>
              <a:t>Garantiza la seguridad de los pacientes y protege los fondos fiduciarios contra prescriptores y proveedores fraudulentos</a:t>
            </a:r>
          </a:p>
          <a:p>
            <a:pPr marL="274320" indent="-274320" defTabSz="685800">
              <a:lnSpc>
                <a:spcPct val="100000"/>
              </a:lnSpc>
              <a:spcBef>
                <a:spcPts val="0"/>
              </a:spcBef>
              <a:spcAft>
                <a:spcPts val="600"/>
              </a:spcAft>
            </a:pPr>
            <a:r>
              <a:rPr lang="es-US" sz="2400" dirty="0">
                <a:solidFill>
                  <a:srgbClr val="00529B"/>
                </a:solidFill>
              </a:rPr>
              <a:t>Los planes de Medicare deben rechazar o exigir al administrador de beneficios de farmacia que rechace una reclamación de farmacia por un medicamento de la Parte D que haya sido recetado por una persona incluida en la Lista de exclusión</a:t>
            </a:r>
          </a:p>
          <a:p>
            <a:pPr marL="274320" indent="-274320" defTabSz="685800">
              <a:lnSpc>
                <a:spcPct val="100000"/>
              </a:lnSpc>
              <a:spcBef>
                <a:spcPts val="0"/>
              </a:spcBef>
              <a:spcAft>
                <a:spcPts val="1200"/>
              </a:spcAft>
            </a:pPr>
            <a:r>
              <a:rPr lang="es-US" sz="2400" dirty="0">
                <a:solidFill>
                  <a:srgbClr val="00529B"/>
                </a:solidFill>
              </a:rPr>
              <a:t>Los planes Medicare </a:t>
            </a:r>
            <a:r>
              <a:rPr lang="es-US" sz="2400" dirty="0" err="1">
                <a:solidFill>
                  <a:srgbClr val="00529B"/>
                </a:solidFill>
              </a:rPr>
              <a:t>Advantage</a:t>
            </a:r>
            <a:r>
              <a:rPr lang="es-US" sz="2400" dirty="0">
                <a:solidFill>
                  <a:srgbClr val="00529B"/>
                </a:solidFill>
              </a:rPr>
              <a:t> deben denegar el pago de un artículo o servicio médico prestado por una persona o entidad incluida en la Lista de exclusión.</a:t>
            </a:r>
          </a:p>
        </p:txBody>
      </p:sp>
      <p:sp>
        <p:nvSpPr>
          <p:cNvPr id="8" name="Slide Number Placeholder 5">
            <a:extLst>
              <a:ext uri="{FF2B5EF4-FFF2-40B4-BE49-F238E27FC236}">
                <a16:creationId xmlns:a16="http://schemas.microsoft.com/office/drawing/2014/main" id="{7B0D2095-4EB1-4026-965C-00835AD46C9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678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Lista de exclusión</a:t>
            </a:r>
          </a:p>
        </p:txBody>
      </p:sp>
      <p:sp>
        <p:nvSpPr>
          <p:cNvPr id="5" name="Content Placeholder 4"/>
          <p:cNvSpPr>
            <a:spLocks noGrp="1"/>
          </p:cNvSpPr>
          <p:nvPr>
            <p:ph type="body" sz="quarter" idx="13"/>
          </p:nvPr>
        </p:nvSpPr>
        <p:spPr>
          <a:xfrm>
            <a:off x="1456954" y="1533592"/>
            <a:ext cx="10415005" cy="4167187"/>
          </a:xfrm>
        </p:spPr>
        <p:txBody>
          <a:bodyPr>
            <a:noAutofit/>
          </a:bodyPr>
          <a:lstStyle/>
          <a:p>
            <a:pPr marL="0" indent="0" defTabSz="685800">
              <a:lnSpc>
                <a:spcPct val="100000"/>
              </a:lnSpc>
              <a:spcBef>
                <a:spcPts val="0"/>
              </a:spcBef>
              <a:spcAft>
                <a:spcPts val="2400"/>
              </a:spcAft>
              <a:buNone/>
            </a:pPr>
            <a:r>
              <a:rPr lang="es-US" sz="2800" b="1" dirty="0">
                <a:solidFill>
                  <a:srgbClr val="00529B"/>
                </a:solidFill>
              </a:rPr>
              <a:t>Los CMS actualizan la Lista de exclusión cada 30 días</a:t>
            </a:r>
          </a:p>
          <a:p>
            <a:pPr marL="548640" lvl="4" indent="-274320" defTabSz="685800">
              <a:lnSpc>
                <a:spcPct val="100000"/>
              </a:lnSpc>
              <a:spcBef>
                <a:spcPts val="0"/>
              </a:spcBef>
              <a:spcAft>
                <a:spcPts val="3000"/>
              </a:spcAft>
              <a:buFont typeface="Wingdings" panose="05000000000000000000" pitchFamily="2" charset="2"/>
              <a:buChar char="§"/>
            </a:pPr>
            <a:r>
              <a:rPr lang="es-US" sz="2400" dirty="0">
                <a:solidFill>
                  <a:srgbClr val="00529B"/>
                </a:solidFill>
              </a:rPr>
              <a:t>Los</a:t>
            </a:r>
            <a:r>
              <a:rPr lang="es-US" sz="2400" b="1" dirty="0">
                <a:solidFill>
                  <a:srgbClr val="00529B"/>
                </a:solidFill>
              </a:rPr>
              <a:t> proveedores</a:t>
            </a:r>
            <a:r>
              <a:rPr lang="es-US" sz="2400" dirty="0">
                <a:solidFill>
                  <a:srgbClr val="00529B"/>
                </a:solidFill>
              </a:rPr>
              <a:t> reciben una carta de los Contratistas Administrativos de Medicare (MAC) de los CMS antes de ser añadidos a la Lista de exclusión</a:t>
            </a:r>
          </a:p>
          <a:p>
            <a:pPr marL="548640" lvl="4" indent="-274320" defTabSz="685800">
              <a:lnSpc>
                <a:spcPct val="100000"/>
              </a:lnSpc>
              <a:spcBef>
                <a:spcPts val="0"/>
              </a:spcBef>
              <a:spcAft>
                <a:spcPts val="1200"/>
              </a:spcAft>
              <a:buFont typeface="Wingdings" panose="05000000000000000000" pitchFamily="2" charset="2"/>
              <a:buChar char="§"/>
            </a:pPr>
            <a:r>
              <a:rPr lang="es-US" sz="2400" b="1" dirty="0">
                <a:solidFill>
                  <a:srgbClr val="00529B"/>
                </a:solidFill>
              </a:rPr>
              <a:t>Los planes de salud de Medicare y los planes de la Parte D deben:</a:t>
            </a:r>
          </a:p>
          <a:p>
            <a:pPr marL="822960" lvl="5" indent="-27432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Eliminar a los proveedores y farmacias contratados de la lista de sus redes </a:t>
            </a:r>
          </a:p>
          <a:p>
            <a:pPr marL="822960" lvl="5" indent="-27432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Notificar a los afiliados que recibieron atención o una receta en los últimos 12 meses de un proveedor que está en la lista</a:t>
            </a:r>
          </a:p>
        </p:txBody>
      </p:sp>
      <p:pic>
        <p:nvPicPr>
          <p:cNvPr id="11" name="Picture 10">
            <a:extLst>
              <a:ext uri="{FF2B5EF4-FFF2-40B4-BE49-F238E27FC236}">
                <a16:creationId xmlns:a16="http://schemas.microsoft.com/office/drawing/2014/main" id="{CB569C97-AF4D-450F-9307-F00FEE56531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395" t="12477" r="14852" b="13865"/>
          <a:stretch/>
        </p:blipFill>
        <p:spPr>
          <a:xfrm>
            <a:off x="667190" y="2175015"/>
            <a:ext cx="995505" cy="1036371"/>
          </a:xfrm>
          <a:prstGeom prst="rect">
            <a:avLst/>
          </a:prstGeom>
        </p:spPr>
      </p:pic>
      <p:pic>
        <p:nvPicPr>
          <p:cNvPr id="9" name="Graphic 8">
            <a:extLst>
              <a:ext uri="{FF2B5EF4-FFF2-40B4-BE49-F238E27FC236}">
                <a16:creationId xmlns:a16="http://schemas.microsoft.com/office/drawing/2014/main" id="{FB67586E-C0FE-4CD1-AB6B-223CD86A831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943" y="3484528"/>
            <a:ext cx="1523999" cy="1523999"/>
          </a:xfrm>
          <a:prstGeom prst="rect">
            <a:avLst/>
          </a:prstGeom>
        </p:spPr>
      </p:pic>
      <p:sp>
        <p:nvSpPr>
          <p:cNvPr id="10" name="Slide Number Placeholder 5">
            <a:extLst>
              <a:ext uri="{FF2B5EF4-FFF2-40B4-BE49-F238E27FC236}">
                <a16:creationId xmlns:a16="http://schemas.microsoft.com/office/drawing/2014/main" id="{AB2ADB54-17C5-4AE9-A7EA-D8CC5C382B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4695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Lista de exclusión: Aviso a los beneficiarios</a:t>
            </a:r>
          </a:p>
        </p:txBody>
      </p:sp>
      <p:sp>
        <p:nvSpPr>
          <p:cNvPr id="5" name="Content Placeholder 4"/>
          <p:cNvSpPr>
            <a:spLocks noGrp="1"/>
          </p:cNvSpPr>
          <p:nvPr>
            <p:ph type="body" sz="quarter" idx="13"/>
          </p:nvPr>
        </p:nvSpPr>
        <p:spPr>
          <a:xfrm>
            <a:off x="1015624" y="1658938"/>
            <a:ext cx="10011770" cy="4167187"/>
          </a:xfrm>
        </p:spPr>
        <p:txBody>
          <a:bodyPr>
            <a:noAutofit/>
          </a:bodyPr>
          <a:lstStyle/>
          <a:p>
            <a:pPr marL="0" lvl="0" indent="0" defTabSz="685800">
              <a:lnSpc>
                <a:spcPct val="100000"/>
              </a:lnSpc>
              <a:spcBef>
                <a:spcPts val="0"/>
              </a:spcBef>
              <a:spcAft>
                <a:spcPts val="1200"/>
              </a:spcAft>
              <a:buNone/>
            </a:pPr>
            <a:r>
              <a:rPr lang="es-US" sz="2800" b="1" dirty="0">
                <a:solidFill>
                  <a:srgbClr val="00529B"/>
                </a:solidFill>
              </a:rPr>
              <a:t>Los planes de Medicare deben: </a:t>
            </a:r>
          </a:p>
          <a:p>
            <a:pPr marL="457200" lvl="1" indent="-273050" defTabSz="685800">
              <a:lnSpc>
                <a:spcPct val="100000"/>
              </a:lnSpc>
              <a:spcBef>
                <a:spcPts val="0"/>
              </a:spcBef>
              <a:spcAft>
                <a:spcPts val="1200"/>
              </a:spcAft>
              <a:buClr>
                <a:schemeClr val="bg1"/>
              </a:buClr>
              <a:buFont typeface="Wingdings" panose="05000000000000000000" pitchFamily="2" charset="2"/>
              <a:buChar char="§"/>
            </a:pPr>
            <a:r>
              <a:rPr lang="es-US" sz="2400" dirty="0">
                <a:solidFill>
                  <a:srgbClr val="00529B"/>
                </a:solidFill>
              </a:rPr>
              <a:t>Avisar a los afiliados con al menos 60 días de antelación para </a:t>
            </a:r>
            <a:br>
              <a:rPr lang="es-US" sz="2400" dirty="0">
                <a:solidFill>
                  <a:srgbClr val="00529B"/>
                </a:solidFill>
              </a:rPr>
            </a:br>
            <a:r>
              <a:rPr lang="es-US" sz="2400" dirty="0">
                <a:solidFill>
                  <a:srgbClr val="00529B"/>
                </a:solidFill>
              </a:rPr>
              <a:t>que busquen un nuevo proveedor u obtengan una nueva receta antes de denegar el pago o rechazar las reclamaciones de un proveedor excluido.</a:t>
            </a:r>
          </a:p>
          <a:p>
            <a:pPr marL="457200" lvl="1" indent="-273050" defTabSz="685800">
              <a:lnSpc>
                <a:spcPct val="100000"/>
              </a:lnSpc>
              <a:spcBef>
                <a:spcPts val="0"/>
              </a:spcBef>
              <a:spcAft>
                <a:spcPts val="1200"/>
              </a:spcAft>
              <a:buClr>
                <a:schemeClr val="bg1"/>
              </a:buClr>
              <a:buFont typeface="Wingdings" panose="05000000000000000000" pitchFamily="2" charset="2"/>
              <a:buChar char="§"/>
            </a:pPr>
            <a:r>
              <a:rPr lang="es-US" sz="2400" dirty="0">
                <a:solidFill>
                  <a:srgbClr val="00529B"/>
                </a:solidFill>
              </a:rPr>
              <a:t>No reembolsar ni efectuar pagos por reclamaciones o recetas relacionadas con proveedores incluidos en la Lista de exclusión </a:t>
            </a:r>
            <a:br>
              <a:rPr lang="es-US" sz="2400" dirty="0">
                <a:solidFill>
                  <a:srgbClr val="00529B"/>
                </a:solidFill>
              </a:rPr>
            </a:br>
            <a:r>
              <a:rPr lang="es-US" sz="2400" dirty="0">
                <a:solidFill>
                  <a:srgbClr val="00529B"/>
                </a:solidFill>
              </a:rPr>
              <a:t>para fechas de servicio a partir de la fecha de entrada en vigor de </a:t>
            </a:r>
            <a:br>
              <a:rPr lang="es-US" sz="2400" dirty="0">
                <a:solidFill>
                  <a:srgbClr val="00529B"/>
                </a:solidFill>
              </a:rPr>
            </a:br>
            <a:r>
              <a:rPr lang="es-US" sz="2400" dirty="0">
                <a:solidFill>
                  <a:srgbClr val="00529B"/>
                </a:solidFill>
              </a:rPr>
              <a:t>la exclusión.</a:t>
            </a:r>
          </a:p>
        </p:txBody>
      </p:sp>
      <p:pic>
        <p:nvPicPr>
          <p:cNvPr id="10" name="Picture 9">
            <a:extLst>
              <a:ext uri="{FF2B5EF4-FFF2-40B4-BE49-F238E27FC236}">
                <a16:creationId xmlns:a16="http://schemas.microsoft.com/office/drawing/2014/main" id="{72383B9D-0CC2-4F40-9C04-2117CDCC7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435" y="2248130"/>
            <a:ext cx="457948" cy="457200"/>
          </a:xfrm>
          <a:prstGeom prst="rect">
            <a:avLst/>
          </a:prstGeom>
        </p:spPr>
      </p:pic>
      <p:pic>
        <p:nvPicPr>
          <p:cNvPr id="12" name="Picture 11">
            <a:extLst>
              <a:ext uri="{FF2B5EF4-FFF2-40B4-BE49-F238E27FC236}">
                <a16:creationId xmlns:a16="http://schemas.microsoft.com/office/drawing/2014/main" id="{E3620FDA-23C0-4BEC-845A-7056A95D29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435" y="3891784"/>
            <a:ext cx="457200" cy="456452"/>
          </a:xfrm>
          <a:prstGeom prst="rect">
            <a:avLst/>
          </a:prstGeom>
        </p:spPr>
      </p:pic>
      <p:sp>
        <p:nvSpPr>
          <p:cNvPr id="8" name="Slide Number Placeholder 5">
            <a:extLst>
              <a:ext uri="{FF2B5EF4-FFF2-40B4-BE49-F238E27FC236}">
                <a16:creationId xmlns:a16="http://schemas.microsoft.com/office/drawing/2014/main" id="{E142467F-F9FA-462B-876F-7A32275AF3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7435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Eliminación de las Cláusulas de Restricción</a:t>
            </a:r>
          </a:p>
        </p:txBody>
      </p:sp>
      <p:sp>
        <p:nvSpPr>
          <p:cNvPr id="8" name="Content Placeholder 7">
            <a:extLst>
              <a:ext uri="{FF2B5EF4-FFF2-40B4-BE49-F238E27FC236}">
                <a16:creationId xmlns:a16="http://schemas.microsoft.com/office/drawing/2014/main" id="{9A20F910-1A0E-82B1-E7F2-7B131A8665A1}"/>
              </a:ext>
            </a:extLst>
          </p:cNvPr>
          <p:cNvSpPr>
            <a:spLocks noGrp="1"/>
          </p:cNvSpPr>
          <p:nvPr>
            <p:ph sz="half" idx="2"/>
          </p:nvPr>
        </p:nvSpPr>
        <p:spPr>
          <a:xfrm flipH="1">
            <a:off x="6337080" y="1140750"/>
            <a:ext cx="5830111" cy="822962"/>
          </a:xfrm>
          <a:prstGeom prst="homePlate">
            <a:avLst/>
          </a:prstGeom>
          <a:solidFill>
            <a:srgbClr val="FFD966"/>
          </a:solidFill>
        </p:spPr>
        <p:txBody>
          <a:bodyPr anchor="ctr">
            <a:normAutofit fontScale="92500"/>
          </a:bodyPr>
          <a:lstStyle/>
          <a:p>
            <a:pPr marL="1920240" lvl="0" indent="0" defTabSz="685800">
              <a:spcBef>
                <a:spcPts val="600"/>
              </a:spcBef>
              <a:spcAft>
                <a:spcPts val="0"/>
              </a:spcAft>
              <a:buClrTx/>
              <a:buNone/>
            </a:pPr>
            <a:r>
              <a:rPr lang="es-US" sz="2000" dirty="0"/>
              <a:t>Pregunte a su farmacéutico si hay una opción menos costosa. </a:t>
            </a:r>
          </a:p>
        </p:txBody>
      </p:sp>
      <p:pic>
        <p:nvPicPr>
          <p:cNvPr id="9" name="Graphic 8">
            <a:extLst>
              <a:ext uri="{FF2B5EF4-FFF2-40B4-BE49-F238E27FC236}">
                <a16:creationId xmlns:a16="http://schemas.microsoft.com/office/drawing/2014/main" id="{E3AC986F-0BC2-4F31-BBC7-C1F90A5600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552" y="843862"/>
            <a:ext cx="1416738" cy="1416738"/>
          </a:xfrm>
          <a:prstGeom prst="rect">
            <a:avLst/>
          </a:prstGeom>
        </p:spPr>
      </p:pic>
      <p:sp>
        <p:nvSpPr>
          <p:cNvPr id="5" name="Content Placeholder 4"/>
          <p:cNvSpPr>
            <a:spLocks noGrp="1"/>
          </p:cNvSpPr>
          <p:nvPr>
            <p:ph sz="half" idx="1"/>
          </p:nvPr>
        </p:nvSpPr>
        <p:spPr>
          <a:xfrm>
            <a:off x="1330842" y="2052307"/>
            <a:ext cx="10358237" cy="4351338"/>
          </a:xfrm>
        </p:spPr>
        <p:txBody>
          <a:bodyPr>
            <a:noAutofit/>
          </a:bodyPr>
          <a:lstStyle/>
          <a:p>
            <a:pPr marL="0" lvl="0" indent="0" defTabSz="685800">
              <a:lnSpc>
                <a:spcPct val="100000"/>
              </a:lnSpc>
              <a:spcBef>
                <a:spcPts val="0"/>
              </a:spcBef>
              <a:spcAft>
                <a:spcPts val="1200"/>
              </a:spcAft>
              <a:buNone/>
            </a:pPr>
            <a:r>
              <a:rPr lang="es-US" sz="2800" b="1" dirty="0">
                <a:solidFill>
                  <a:srgbClr val="00529B"/>
                </a:solidFill>
              </a:rPr>
              <a:t>Ley “Conozca el precio más bajo”:</a:t>
            </a:r>
          </a:p>
          <a:p>
            <a:pPr marL="457200" lvl="1" indent="0" defTabSz="685800">
              <a:lnSpc>
                <a:spcPct val="100000"/>
              </a:lnSpc>
              <a:spcBef>
                <a:spcPts val="0"/>
              </a:spcBef>
              <a:spcAft>
                <a:spcPts val="1200"/>
              </a:spcAft>
              <a:buNone/>
            </a:pPr>
            <a:r>
              <a:rPr lang="es-US" sz="2300" b="1" dirty="0">
                <a:solidFill>
                  <a:srgbClr val="00529B"/>
                </a:solidFill>
              </a:rPr>
              <a:t>Prohíbe</a:t>
            </a:r>
            <a:r>
              <a:rPr lang="es-US" sz="2300" dirty="0">
                <a:solidFill>
                  <a:srgbClr val="00529B"/>
                </a:solidFill>
              </a:rPr>
              <a:t> a los planes de medicamentos de Medicare restringir o penalizar a una farmacia por revelar información sobre precios a un afiliado</a:t>
            </a:r>
          </a:p>
          <a:p>
            <a:pPr marL="457200" lvl="1" indent="0" defTabSz="685800">
              <a:lnSpc>
                <a:spcPct val="100000"/>
              </a:lnSpc>
              <a:spcBef>
                <a:spcPts val="0"/>
              </a:spcBef>
              <a:spcAft>
                <a:spcPts val="1200"/>
              </a:spcAft>
              <a:buNone/>
            </a:pPr>
            <a:r>
              <a:rPr lang="es-US" sz="2300" b="1" dirty="0">
                <a:solidFill>
                  <a:srgbClr val="00529B"/>
                </a:solidFill>
              </a:rPr>
              <a:t>Permite</a:t>
            </a:r>
            <a:r>
              <a:rPr lang="es-US" sz="2300" dirty="0">
                <a:solidFill>
                  <a:srgbClr val="00529B"/>
                </a:solidFill>
              </a:rPr>
              <a:t> a las farmacias revelar la diferencia entre el precio negociado </a:t>
            </a:r>
            <a:br>
              <a:rPr lang="es-US" sz="2300" dirty="0">
                <a:solidFill>
                  <a:srgbClr val="00529B"/>
                </a:solidFill>
              </a:rPr>
            </a:br>
            <a:r>
              <a:rPr lang="es-US" sz="2300" dirty="0">
                <a:solidFill>
                  <a:srgbClr val="00529B"/>
                </a:solidFill>
              </a:rPr>
              <a:t>y un precio más bajo disponible sin utilizar ninguna cobertura de </a:t>
            </a:r>
            <a:br>
              <a:rPr lang="es-US" sz="2300" dirty="0">
                <a:solidFill>
                  <a:srgbClr val="00529B"/>
                </a:solidFill>
              </a:rPr>
            </a:br>
            <a:r>
              <a:rPr lang="es-US" sz="2300" dirty="0">
                <a:solidFill>
                  <a:srgbClr val="00529B"/>
                </a:solidFill>
              </a:rPr>
              <a:t>seguro médico</a:t>
            </a:r>
          </a:p>
          <a:p>
            <a:pPr marL="457200" lvl="1" indent="0" defTabSz="685800">
              <a:lnSpc>
                <a:spcPct val="100000"/>
              </a:lnSpc>
              <a:spcBef>
                <a:spcPts val="0"/>
              </a:spcBef>
              <a:spcAft>
                <a:spcPts val="1200"/>
              </a:spcAft>
              <a:buNone/>
            </a:pPr>
            <a:r>
              <a:rPr lang="es-US" sz="2300" b="1" dirty="0">
                <a:solidFill>
                  <a:srgbClr val="00529B"/>
                </a:solidFill>
              </a:rPr>
              <a:t>Da</a:t>
            </a:r>
            <a:r>
              <a:rPr lang="es-US" sz="2300" dirty="0">
                <a:solidFill>
                  <a:srgbClr val="00529B"/>
                </a:solidFill>
              </a:rPr>
              <a:t> a los afiliados la opción de pagar en efectivo en la farmacia y presentar una reclamación al plan para reembolso y para que cuente para los costos reales de bolsillo (</a:t>
            </a:r>
            <a:r>
              <a:rPr lang="es-US" sz="2300" dirty="0" err="1">
                <a:solidFill>
                  <a:srgbClr val="00529B"/>
                </a:solidFill>
              </a:rPr>
              <a:t>TrOOP</a:t>
            </a:r>
            <a:r>
              <a:rPr lang="es-US" sz="2300" dirty="0">
                <a:solidFill>
                  <a:srgbClr val="00529B"/>
                </a:solidFill>
              </a:rPr>
              <a:t>)</a:t>
            </a:r>
          </a:p>
        </p:txBody>
      </p:sp>
      <p:sp>
        <p:nvSpPr>
          <p:cNvPr id="14" name="Freeform: Shape 13">
            <a:extLst>
              <a:ext uri="{FF2B5EF4-FFF2-40B4-BE49-F238E27FC236}">
                <a16:creationId xmlns:a16="http://schemas.microsoft.com/office/drawing/2014/main" id="{1AFA44F0-3663-4332-ABA6-7D5DCDE3226C}"/>
              </a:ext>
              <a:ext uri="{C183D7F6-B498-43B3-948B-1728B52AA6E4}">
                <adec:decorative xmlns:adec="http://schemas.microsoft.com/office/drawing/2017/decorative" val="1"/>
              </a:ext>
            </a:extLst>
          </p:cNvPr>
          <p:cNvSpPr>
            <a:spLocks noChangeAspect="1"/>
          </p:cNvSpPr>
          <p:nvPr/>
        </p:nvSpPr>
        <p:spPr>
          <a:xfrm>
            <a:off x="1325880" y="264743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6FEEA79-3A41-41CF-A3A5-A63C17BBF471}"/>
              </a:ext>
              <a:ext uri="{C183D7F6-B498-43B3-948B-1728B52AA6E4}">
                <adec:decorative xmlns:adec="http://schemas.microsoft.com/office/drawing/2017/decorative" val="1"/>
              </a:ext>
            </a:extLst>
          </p:cNvPr>
          <p:cNvSpPr>
            <a:spLocks noChangeAspect="1"/>
          </p:cNvSpPr>
          <p:nvPr/>
        </p:nvSpPr>
        <p:spPr>
          <a:xfrm>
            <a:off x="1341120" y="350851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1A63B65-DB48-4249-9BE2-E1BAEF8CCC47}"/>
              </a:ext>
              <a:ext uri="{C183D7F6-B498-43B3-948B-1728B52AA6E4}">
                <adec:decorative xmlns:adec="http://schemas.microsoft.com/office/drawing/2017/decorative" val="1"/>
              </a:ext>
            </a:extLst>
          </p:cNvPr>
          <p:cNvSpPr>
            <a:spLocks noChangeAspect="1"/>
          </p:cNvSpPr>
          <p:nvPr/>
        </p:nvSpPr>
        <p:spPr>
          <a:xfrm>
            <a:off x="1348740" y="468096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00D1E78A-0916-418A-8CFB-BABFF8964E2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49</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2847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grpId="0" nodeType="afterEffect">
                                  <p:stCondLst>
                                    <p:cond delay="500"/>
                                  </p:stCondLst>
                                  <p:childTnLst>
                                    <p:set>
                                      <p:cBhvr>
                                        <p:cTn id="17" dur="1" fill="hold">
                                          <p:stCondLst>
                                            <p:cond delay="0"/>
                                          </p:stCondLst>
                                        </p:cTn>
                                        <p:tgtEl>
                                          <p:spTgt spid="8">
                                            <p:bg/>
                                          </p:spTgt>
                                        </p:tgtEl>
                                        <p:attrNameLst>
                                          <p:attrName>style.visibility</p:attrName>
                                        </p:attrNameLst>
                                      </p:cBhvr>
                                      <p:to>
                                        <p:strVal val="visible"/>
                                      </p:to>
                                    </p:set>
                                    <p:anim calcmode="lin" valueType="num">
                                      <p:cBhvr additive="base">
                                        <p:cTn id="18"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bg/>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50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66158"/>
          </a:xfrm>
        </p:spPr>
        <p:txBody>
          <a:bodyPr anchor="ctr">
            <a:normAutofit/>
          </a:bodyPr>
          <a:lstStyle/>
          <a:p>
            <a:r>
              <a:rPr lang="es-US" sz="3000"/>
              <a:t>Objetivos de la lección 1</a:t>
            </a:r>
          </a:p>
        </p:txBody>
      </p:sp>
      <p:sp>
        <p:nvSpPr>
          <p:cNvPr id="13" name="Content Placeholder 12"/>
          <p:cNvSpPr>
            <a:spLocks noGrp="1"/>
          </p:cNvSpPr>
          <p:nvPr>
            <p:ph type="body" sz="quarter" idx="13"/>
          </p:nvPr>
        </p:nvSpPr>
        <p:spPr>
          <a:xfrm>
            <a:off x="9144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Describir cuándo las diferentes partes de Medicare cubren determinados medicamentos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Explicar la cobertura de medicamentos en la Parte A (seguro de hospital) y la Parte B (seguro médico) de Medicare</a:t>
            </a:r>
          </a:p>
        </p:txBody>
      </p:sp>
      <p:sp>
        <p:nvSpPr>
          <p:cNvPr id="6" name="Slide Number Placeholder 5">
            <a:extLst>
              <a:ext uri="{FF2B5EF4-FFF2-40B4-BE49-F238E27FC236}">
                <a16:creationId xmlns:a16="http://schemas.microsoft.com/office/drawing/2014/main" id="{5AE1EC48-6E5D-4168-B5A5-F82D703A9B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0064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s-US" dirty="0"/>
              <a:t>Productos de insulina y planes </a:t>
            </a:r>
            <a:br>
              <a:rPr lang="es-US" dirty="0"/>
            </a:br>
            <a:r>
              <a:rPr lang="es-US" dirty="0"/>
              <a:t>de Medicamentos de Medicare</a:t>
            </a:r>
          </a:p>
        </p:txBody>
      </p:sp>
      <p:sp>
        <p:nvSpPr>
          <p:cNvPr id="5" name="Content Placeholder 4"/>
          <p:cNvSpPr>
            <a:spLocks noGrp="1"/>
          </p:cNvSpPr>
          <p:nvPr>
            <p:ph type="body" sz="quarter" idx="13"/>
          </p:nvPr>
        </p:nvSpPr>
        <p:spPr>
          <a:xfrm>
            <a:off x="822960" y="1371600"/>
            <a:ext cx="10776374" cy="4736417"/>
          </a:xfrm>
        </p:spPr>
        <p:txBody>
          <a:bodyPr>
            <a:normAutofit/>
          </a:bodyPr>
          <a:lstStyle/>
          <a:p>
            <a:pPr>
              <a:lnSpc>
                <a:spcPct val="100000"/>
              </a:lnSpc>
              <a:spcBef>
                <a:spcPts val="0"/>
              </a:spcBef>
              <a:spcAft>
                <a:spcPts val="1200"/>
              </a:spcAft>
            </a:pPr>
            <a:r>
              <a:rPr lang="es-US" sz="2800">
                <a:solidFill>
                  <a:srgbClr val="00529B"/>
                </a:solidFill>
              </a:rPr>
              <a:t>El costo del suministro para un mes de cada insulina cubierta por la Parte D tiene un límite de $35, y no tiene que pagar deducible por la insulina</a:t>
            </a:r>
          </a:p>
          <a:p>
            <a:pPr marL="292100" indent="-273050">
              <a:lnSpc>
                <a:spcPct val="100000"/>
              </a:lnSpc>
              <a:spcBef>
                <a:spcPts val="0"/>
              </a:spcBef>
              <a:spcAft>
                <a:spcPts val="1200"/>
              </a:spcAft>
            </a:pPr>
            <a:r>
              <a:rPr lang="es-US" sz="2800">
                <a:solidFill>
                  <a:srgbClr val="00529B"/>
                </a:solidFill>
              </a:rPr>
              <a:t>Si recibe un suministro de insulina para 60 o 90 días, su costo no puede ser superior a $35 por cada mes de suministro de cada insulina cubierta</a:t>
            </a:r>
          </a:p>
          <a:p>
            <a:pPr marL="548640" indent="-274320">
              <a:lnSpc>
                <a:spcPct val="10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234186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Administración de Terapia de Medicamentos (MTM)</a:t>
            </a:r>
          </a:p>
        </p:txBody>
      </p:sp>
      <p:sp>
        <p:nvSpPr>
          <p:cNvPr id="5" name="Content Placeholder 4">
            <a:extLst>
              <a:ext uri="{FF2B5EF4-FFF2-40B4-BE49-F238E27FC236}">
                <a16:creationId xmlns:a16="http://schemas.microsoft.com/office/drawing/2014/main" id="{587344FF-4264-9CCB-B8E9-AB00C8159B84}"/>
              </a:ext>
            </a:extLst>
          </p:cNvPr>
          <p:cNvSpPr>
            <a:spLocks noGrp="1"/>
          </p:cNvSpPr>
          <p:nvPr>
            <p:ph sz="quarter" idx="13"/>
          </p:nvPr>
        </p:nvSpPr>
        <p:spPr>
          <a:xfrm>
            <a:off x="985684" y="1457643"/>
            <a:ext cx="10439400" cy="4537075"/>
          </a:xfrm>
        </p:spPr>
        <p:txBody>
          <a:bodyPr>
            <a:normAutofit fontScale="92500" lnSpcReduction="10000"/>
          </a:bodyPr>
          <a:lstStyle/>
          <a:p>
            <a:pPr marL="0" lvl="0" indent="0" defTabSz="685800">
              <a:buClrTx/>
              <a:buNone/>
            </a:pPr>
            <a:r>
              <a:rPr lang="es-US" sz="2800" b="1" dirty="0"/>
              <a:t>Un farmacéutico u otro proveedor de la salud realiza una revisión completa de todos sus medicamentos y comenta con usted lo siguiente:</a:t>
            </a:r>
          </a:p>
          <a:p>
            <a:pPr marL="4864100" lvl="3" defTabSz="685800">
              <a:buFont typeface="Wingdings" panose="05000000000000000000" pitchFamily="2" charset="2"/>
              <a:buChar char="§"/>
            </a:pPr>
            <a:r>
              <a:rPr lang="es-US" sz="2400" dirty="0">
                <a:latin typeface="Arial" panose="020B0604020202020204" pitchFamily="34" charset="0"/>
                <a:cs typeface="Arial" panose="020B0604020202020204" pitchFamily="34" charset="0"/>
              </a:rPr>
              <a:t>Cómo están funcionando sus medicamentos y cualquier problema </a:t>
            </a:r>
            <a:br>
              <a:rPr lang="es-US" sz="2400" dirty="0">
                <a:latin typeface="Arial" panose="020B0604020202020204" pitchFamily="34" charset="0"/>
                <a:cs typeface="Arial" panose="020B0604020202020204" pitchFamily="34" charset="0"/>
              </a:rPr>
            </a:br>
            <a:r>
              <a:rPr lang="es-US" sz="2400" dirty="0">
                <a:latin typeface="Arial" panose="020B0604020202020204" pitchFamily="34" charset="0"/>
                <a:cs typeface="Arial" panose="020B0604020202020204" pitchFamily="34" charset="0"/>
              </a:rPr>
              <a:t>que tenga con ellos</a:t>
            </a:r>
          </a:p>
          <a:p>
            <a:pPr marL="4864100" lvl="3" defTabSz="685800">
              <a:buFont typeface="Wingdings" panose="05000000000000000000" pitchFamily="2" charset="2"/>
              <a:buChar char="§"/>
            </a:pPr>
            <a:r>
              <a:rPr lang="es-US" sz="2400" dirty="0">
                <a:latin typeface="Arial" panose="020B0604020202020204" pitchFamily="34" charset="0"/>
                <a:cs typeface="Arial" panose="020B0604020202020204" pitchFamily="34" charset="0"/>
              </a:rPr>
              <a:t>Posibles efectos secundarios</a:t>
            </a:r>
          </a:p>
          <a:p>
            <a:pPr marL="4864100" lvl="3" defTabSz="685800">
              <a:buFont typeface="Wingdings" panose="05000000000000000000" pitchFamily="2" charset="2"/>
              <a:buChar char="§"/>
            </a:pPr>
            <a:r>
              <a:rPr lang="es-US" sz="2400" dirty="0">
                <a:latin typeface="Arial" panose="020B0604020202020204" pitchFamily="34" charset="0"/>
                <a:cs typeface="Arial" panose="020B0604020202020204" pitchFamily="34" charset="0"/>
              </a:rPr>
              <a:t>Posibles interacciones farmacológicas</a:t>
            </a:r>
          </a:p>
          <a:p>
            <a:pPr marL="4864100" lvl="3" defTabSz="685800">
              <a:buFont typeface="Wingdings" panose="05000000000000000000" pitchFamily="2" charset="2"/>
              <a:buChar char="§"/>
            </a:pPr>
            <a:r>
              <a:rPr lang="es-US" sz="2400" dirty="0">
                <a:latin typeface="Arial" panose="020B0604020202020204" pitchFamily="34" charset="0"/>
                <a:cs typeface="Arial" panose="020B0604020202020204" pitchFamily="34" charset="0"/>
              </a:rPr>
              <a:t>Si puede disminuir sus costos</a:t>
            </a:r>
          </a:p>
          <a:p>
            <a:pPr marL="4864100" lvl="3" defTabSz="685800">
              <a:buFont typeface="Wingdings" panose="05000000000000000000" pitchFamily="2" charset="2"/>
              <a:buChar char="§"/>
            </a:pPr>
            <a:r>
              <a:rPr lang="es-US" sz="2400" dirty="0">
                <a:latin typeface="Arial" panose="020B0604020202020204" pitchFamily="34" charset="0"/>
                <a:cs typeface="Arial" panose="020B0604020202020204" pitchFamily="34" charset="0"/>
              </a:rPr>
              <a:t>Cómo deshacerse de forma segura de los medicamentos no utilizados</a:t>
            </a:r>
          </a:p>
        </p:txBody>
      </p:sp>
      <p:pic>
        <p:nvPicPr>
          <p:cNvPr id="9" name="Picture 8">
            <a:extLst>
              <a:ext uri="{FF2B5EF4-FFF2-40B4-BE49-F238E27FC236}">
                <a16:creationId xmlns:a16="http://schemas.microsoft.com/office/drawing/2014/main" id="{F97AE74A-8754-401F-A7F0-ABAC327AE5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684" y="2695307"/>
            <a:ext cx="4242344" cy="2828229"/>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70983AA5-151E-4AEE-95FA-B692D448115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8408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Requisitos de elegibilidad para la Administración </a:t>
            </a:r>
            <a:br>
              <a:rPr lang="es-US" sz="2800" dirty="0"/>
            </a:br>
            <a:r>
              <a:rPr lang="es-US" sz="2800" dirty="0"/>
              <a:t>de Terapia de Medicamentos (MTM)</a:t>
            </a:r>
          </a:p>
        </p:txBody>
      </p:sp>
      <p:sp>
        <p:nvSpPr>
          <p:cNvPr id="5" name="Content Placeholder 4"/>
          <p:cNvSpPr>
            <a:spLocks noGrp="1"/>
          </p:cNvSpPr>
          <p:nvPr>
            <p:ph type="body" sz="quarter" idx="13"/>
          </p:nvPr>
        </p:nvSpPr>
        <p:spPr>
          <a:xfrm>
            <a:off x="838200" y="1293814"/>
            <a:ext cx="10644188" cy="624715"/>
          </a:xfrm>
        </p:spPr>
        <p:txBody>
          <a:bodyPr vert="horz" lIns="91440" tIns="45720" rIns="91440" bIns="45720" rtlCol="0" anchor="t">
            <a:normAutofit/>
          </a:bodyPr>
          <a:lstStyle/>
          <a:p>
            <a:pPr marL="0" lvl="0" indent="0" defTabSz="685800">
              <a:lnSpc>
                <a:spcPct val="100000"/>
              </a:lnSpc>
              <a:spcBef>
                <a:spcPts val="0"/>
              </a:spcBef>
              <a:spcAft>
                <a:spcPts val="1200"/>
              </a:spcAft>
              <a:buNone/>
              <a:tabLst>
                <a:tab pos="3211513" algn="l"/>
              </a:tabLst>
            </a:pPr>
            <a:r>
              <a:rPr lang="es-US" sz="2400" b="1">
                <a:solidFill>
                  <a:srgbClr val="00529B"/>
                </a:solidFill>
              </a:rPr>
              <a:t>Para calificar para los servicios de MTM, necesita estar en un DMP o:</a:t>
            </a:r>
          </a:p>
        </p:txBody>
      </p:sp>
      <p:pic>
        <p:nvPicPr>
          <p:cNvPr id="14" name="Picture 13">
            <a:extLst>
              <a:ext uri="{FF2B5EF4-FFF2-40B4-BE49-F238E27FC236}">
                <a16:creationId xmlns:a16="http://schemas.microsoft.com/office/drawing/2014/main" id="{526978D7-208D-432D-BF44-A31A3AE34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3608" y="2161673"/>
            <a:ext cx="3291840" cy="2194560"/>
          </a:xfrm>
          <a:prstGeom prst="rect">
            <a:avLst/>
          </a:prstGeom>
          <a:ln>
            <a:noFill/>
          </a:ln>
          <a:effectLst>
            <a:softEdge rad="112500"/>
          </a:effectLst>
        </p:spPr>
      </p:pic>
      <p:sp>
        <p:nvSpPr>
          <p:cNvPr id="6" name="Text Placeholder 5" descr="Cuadro de texto: TTener más de una enfermedad crónica&#10;">
            <a:extLst>
              <a:ext uri="{FF2B5EF4-FFF2-40B4-BE49-F238E27FC236}">
                <a16:creationId xmlns:a16="http://schemas.microsoft.com/office/drawing/2014/main" id="{91324DE2-9C84-1027-BA94-8A61D861A04B}"/>
              </a:ext>
            </a:extLst>
          </p:cNvPr>
          <p:cNvSpPr>
            <a:spLocks noGrp="1"/>
          </p:cNvSpPr>
          <p:nvPr>
            <p:ph type="body" sz="quarter" idx="14"/>
          </p:nvPr>
        </p:nvSpPr>
        <p:spPr>
          <a:xfrm>
            <a:off x="851348" y="1918529"/>
            <a:ext cx="3300984" cy="3785616"/>
          </a:xfrm>
          <a:prstGeom prst="roundRect">
            <a:avLst/>
          </a:prstGeom>
          <a:ln w="38100">
            <a:solidFill>
              <a:srgbClr val="FFC000"/>
            </a:solidFill>
          </a:ln>
        </p:spPr>
        <p:txBody>
          <a:bodyPr tIns="2286000"/>
          <a:lstStyle/>
          <a:p>
            <a:pPr lvl="0" algn="ctr">
              <a:spcAft>
                <a:spcPts val="600"/>
              </a:spcAft>
              <a:buClrTx/>
            </a:pPr>
            <a:r>
              <a:rPr lang="es-US" dirty="0"/>
              <a:t>Tener más de una enfermedad crónica</a:t>
            </a:r>
          </a:p>
        </p:txBody>
      </p:sp>
      <p:pic>
        <p:nvPicPr>
          <p:cNvPr id="12" name="Picture 11">
            <a:extLst>
              <a:ext uri="{FF2B5EF4-FFF2-40B4-BE49-F238E27FC236}">
                <a16:creationId xmlns:a16="http://schemas.microsoft.com/office/drawing/2014/main" id="{35B9BDE1-8725-4E07-BFB7-7245E612EE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6178" y="2145631"/>
            <a:ext cx="3287461" cy="2194560"/>
          </a:xfrm>
          <a:prstGeom prst="rect">
            <a:avLst/>
          </a:prstGeom>
          <a:ln>
            <a:noFill/>
          </a:ln>
          <a:effectLst>
            <a:softEdge rad="112500"/>
          </a:effectLst>
        </p:spPr>
      </p:pic>
      <p:sp>
        <p:nvSpPr>
          <p:cNvPr id="7" name="Text Placeholder 6" descr="Cuadro de texto: Tomar varios medicamentos diferentes&#10; ">
            <a:extLst>
              <a:ext uri="{FF2B5EF4-FFF2-40B4-BE49-F238E27FC236}">
                <a16:creationId xmlns:a16="http://schemas.microsoft.com/office/drawing/2014/main" id="{34C240A9-332D-13E5-7521-9F7D74FEA0F5}"/>
              </a:ext>
            </a:extLst>
          </p:cNvPr>
          <p:cNvSpPr>
            <a:spLocks noGrp="1"/>
          </p:cNvSpPr>
          <p:nvPr>
            <p:ph type="body" sz="quarter" idx="15"/>
          </p:nvPr>
        </p:nvSpPr>
        <p:spPr>
          <a:xfrm>
            <a:off x="4373062" y="1918529"/>
            <a:ext cx="3300984" cy="3785616"/>
          </a:xfrm>
          <a:prstGeom prst="roundRect">
            <a:avLst/>
          </a:prstGeom>
          <a:ln w="38100">
            <a:solidFill>
              <a:srgbClr val="FFC000"/>
            </a:solidFill>
          </a:ln>
        </p:spPr>
        <p:txBody>
          <a:bodyPr tIns="2286000"/>
          <a:lstStyle/>
          <a:p>
            <a:pPr lvl="0" algn="ctr">
              <a:spcAft>
                <a:spcPts val="600"/>
              </a:spcAft>
              <a:buClrTx/>
            </a:pPr>
            <a:r>
              <a:rPr lang="es-US" dirty="0"/>
              <a:t>Tomar varios medicamentos diferentes</a:t>
            </a:r>
          </a:p>
        </p:txBody>
      </p:sp>
      <p:pic>
        <p:nvPicPr>
          <p:cNvPr id="17" name="Picture 16">
            <a:extLst>
              <a:ext uri="{FF2B5EF4-FFF2-40B4-BE49-F238E27FC236}">
                <a16:creationId xmlns:a16="http://schemas.microsoft.com/office/drawing/2014/main" id="{8A2FE5FF-E323-4C56-B149-277DFF809BC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0380" y="2049379"/>
            <a:ext cx="3291840" cy="2194560"/>
          </a:xfrm>
          <a:prstGeom prst="rect">
            <a:avLst/>
          </a:prstGeom>
          <a:ln>
            <a:noFill/>
          </a:ln>
          <a:effectLst>
            <a:softEdge rad="112500"/>
          </a:effectLst>
        </p:spPr>
      </p:pic>
      <p:sp>
        <p:nvSpPr>
          <p:cNvPr id="11" name="Text Placeholder 10" descr="Cuadro de texto: Tener un costo combinado de más de $5,330 al año por sus medicamentos&#10;">
            <a:extLst>
              <a:ext uri="{FF2B5EF4-FFF2-40B4-BE49-F238E27FC236}">
                <a16:creationId xmlns:a16="http://schemas.microsoft.com/office/drawing/2014/main" id="{8AED31D8-84B8-2F2F-3EED-8AB13BF07805}"/>
              </a:ext>
            </a:extLst>
          </p:cNvPr>
          <p:cNvSpPr>
            <a:spLocks noGrp="1"/>
          </p:cNvSpPr>
          <p:nvPr>
            <p:ph type="body" sz="quarter" idx="16"/>
          </p:nvPr>
        </p:nvSpPr>
        <p:spPr>
          <a:xfrm>
            <a:off x="7860633" y="1918529"/>
            <a:ext cx="3300984" cy="3785616"/>
          </a:xfrm>
          <a:prstGeom prst="roundRect">
            <a:avLst/>
          </a:prstGeom>
          <a:ln w="38100">
            <a:solidFill>
              <a:srgbClr val="FFC000"/>
            </a:solidFill>
          </a:ln>
        </p:spPr>
        <p:txBody>
          <a:bodyPr tIns="2286000" bIns="0">
            <a:noAutofit/>
          </a:bodyPr>
          <a:lstStyle/>
          <a:p>
            <a:pPr lvl="0" algn="ctr">
              <a:spcAft>
                <a:spcPts val="0"/>
              </a:spcAft>
              <a:buClrTx/>
            </a:pPr>
            <a:r>
              <a:rPr lang="es-US" dirty="0"/>
              <a:t>Tener un costo combinado de más de $5,330 al año por sus medicamentos</a:t>
            </a:r>
          </a:p>
        </p:txBody>
      </p:sp>
      <p:sp>
        <p:nvSpPr>
          <p:cNvPr id="21" name="Slide Number Placeholder 5">
            <a:extLst>
              <a:ext uri="{FF2B5EF4-FFF2-40B4-BE49-F238E27FC236}">
                <a16:creationId xmlns:a16="http://schemas.microsoft.com/office/drawing/2014/main" id="{60ACA7E0-D77F-4DB5-920A-5DD3006DBC5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169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1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Si su receta cambia </a:t>
            </a:r>
          </a:p>
        </p:txBody>
      </p:sp>
      <p:sp>
        <p:nvSpPr>
          <p:cNvPr id="5" name="Content Placeholder 4"/>
          <p:cNvSpPr>
            <a:spLocks noGrp="1"/>
          </p:cNvSpPr>
          <p:nvPr>
            <p:ph type="body" sz="quarter" idx="13"/>
          </p:nvPr>
        </p:nvSpPr>
        <p:spPr>
          <a:xfrm>
            <a:off x="1078302" y="1223493"/>
            <a:ext cx="10077378" cy="4976024"/>
          </a:xfrm>
        </p:spPr>
        <p:txBody>
          <a:bodyPr vert="horz" lIns="91440" tIns="45720" rIns="91440" bIns="45720" rtlCol="0" anchor="t">
            <a:normAutofit lnSpcReduction="10000"/>
          </a:bodyPr>
          <a:lstStyle/>
          <a:p>
            <a:pPr marL="274320" lvl="0" indent="-274320" defTabSz="685800">
              <a:lnSpc>
                <a:spcPct val="100000"/>
              </a:lnSpc>
              <a:spcBef>
                <a:spcPts val="0"/>
              </a:spcBef>
              <a:spcAft>
                <a:spcPts val="1200"/>
              </a:spcAft>
            </a:pPr>
            <a:r>
              <a:rPr lang="es-US" dirty="0">
                <a:solidFill>
                  <a:srgbClr val="00529B"/>
                </a:solidFill>
              </a:rPr>
              <a:t>Obtenga información actualizada del formulario de su plan</a:t>
            </a:r>
          </a:p>
          <a:p>
            <a:pPr marL="274320" lvl="0" indent="-274320" defTabSz="685800">
              <a:lnSpc>
                <a:spcPct val="100000"/>
              </a:lnSpc>
              <a:spcBef>
                <a:spcPts val="0"/>
              </a:spcBef>
              <a:spcAft>
                <a:spcPts val="1200"/>
              </a:spcAft>
            </a:pPr>
            <a:r>
              <a:rPr lang="es-US" dirty="0">
                <a:solidFill>
                  <a:srgbClr val="00529B"/>
                </a:solidFill>
              </a:rPr>
              <a:t>Pida a la persona que le dio la receta que compruebe qué medicamentos cubre su plan de medicamentos </a:t>
            </a:r>
          </a:p>
          <a:p>
            <a:pPr marL="274320" lvl="0" indent="-274320" defTabSz="685800">
              <a:lnSpc>
                <a:spcPct val="100000"/>
              </a:lnSpc>
              <a:spcBef>
                <a:spcPts val="0"/>
              </a:spcBef>
              <a:spcAft>
                <a:spcPts val="1200"/>
              </a:spcAft>
            </a:pPr>
            <a:r>
              <a:rPr lang="es-US" dirty="0">
                <a:solidFill>
                  <a:srgbClr val="00529B"/>
                </a:solidFill>
                <a:latin typeface="Arial"/>
                <a:cs typeface="Arial"/>
              </a:rPr>
              <a:t>Si el nuevo medicamento no está en el formulario del plan, usted:</a:t>
            </a:r>
          </a:p>
          <a:p>
            <a:pPr marL="548640" lvl="1" indent="-274320" defTabSz="685800">
              <a:lnSpc>
                <a:spcPct val="100000"/>
              </a:lnSpc>
              <a:spcBef>
                <a:spcPts val="0"/>
              </a:spcBef>
              <a:spcAft>
                <a:spcPts val="1200"/>
              </a:spcAft>
            </a:pPr>
            <a:r>
              <a:rPr lang="es-US" dirty="0">
                <a:solidFill>
                  <a:srgbClr val="00529B"/>
                </a:solidFill>
              </a:rPr>
              <a:t>Puede solicitar una excepción al plan</a:t>
            </a:r>
          </a:p>
          <a:p>
            <a:pPr marL="548640" lvl="1" indent="-274320" defTabSz="685800">
              <a:lnSpc>
                <a:spcPct val="100000"/>
              </a:lnSpc>
              <a:spcBef>
                <a:spcPts val="0"/>
              </a:spcBef>
              <a:spcAft>
                <a:spcPts val="1200"/>
              </a:spcAft>
            </a:pPr>
            <a:r>
              <a:rPr lang="es-US" dirty="0">
                <a:solidFill>
                  <a:srgbClr val="00529B"/>
                </a:solidFill>
              </a:rPr>
              <a:t>Puede tener que pagar el precio completo si el plan sigue sin cubrir </a:t>
            </a:r>
            <a:br>
              <a:rPr lang="es-US" dirty="0">
                <a:solidFill>
                  <a:srgbClr val="00529B"/>
                </a:solidFill>
              </a:rPr>
            </a:br>
            <a:r>
              <a:rPr lang="es-US" dirty="0">
                <a:solidFill>
                  <a:srgbClr val="00529B"/>
                </a:solidFill>
              </a:rPr>
              <a:t>el medicamento</a:t>
            </a:r>
          </a:p>
          <a:p>
            <a:pPr marL="548640" lvl="1" indent="-274320" defTabSz="685800">
              <a:lnSpc>
                <a:spcPct val="100000"/>
              </a:lnSpc>
              <a:spcBef>
                <a:spcPts val="0"/>
              </a:spcBef>
              <a:spcAft>
                <a:spcPts val="1200"/>
              </a:spcAft>
            </a:pPr>
            <a:r>
              <a:rPr lang="es-US" dirty="0">
                <a:solidFill>
                  <a:srgbClr val="00529B"/>
                </a:solidFill>
              </a:rPr>
              <a:t>Puede considerar la posibilidad de cambiar su plan de medicamentos, si está permitido, por otro que sí cubra el medicamento.</a:t>
            </a:r>
          </a:p>
          <a:p>
            <a:pPr marL="548640" lvl="1" indent="-274320" defTabSz="685800">
              <a:lnSpc>
                <a:spcPct val="100000"/>
              </a:lnSpc>
              <a:spcBef>
                <a:spcPts val="0"/>
              </a:spcBef>
              <a:spcAft>
                <a:spcPts val="1200"/>
              </a:spcAft>
            </a:pPr>
            <a:r>
              <a:rPr lang="es-US" dirty="0">
                <a:solidFill>
                  <a:srgbClr val="00529B"/>
                </a:solidFill>
              </a:rPr>
              <a:t>Puede consultar a su médico por cualquier alternativa terapéutica.</a:t>
            </a:r>
          </a:p>
          <a:p>
            <a:pPr marL="548640" lvl="1" indent="-274320" defTabSz="685800">
              <a:lnSpc>
                <a:spcPct val="100000"/>
              </a:lnSpc>
              <a:spcBef>
                <a:spcPts val="0"/>
              </a:spcBef>
              <a:spcAft>
                <a:spcPts val="1200"/>
              </a:spcAft>
            </a:pPr>
            <a:r>
              <a:rPr lang="es-US" dirty="0">
                <a:solidFill>
                  <a:srgbClr val="00529B"/>
                </a:solidFill>
              </a:rPr>
              <a:t>Puede apelar</a:t>
            </a:r>
          </a:p>
        </p:txBody>
      </p:sp>
      <p:sp>
        <p:nvSpPr>
          <p:cNvPr id="14" name="Slide Number Placeholder 5">
            <a:extLst>
              <a:ext uri="{FF2B5EF4-FFF2-40B4-BE49-F238E27FC236}">
                <a16:creationId xmlns:a16="http://schemas.microsoft.com/office/drawing/2014/main" id="{E89771ED-8C1F-4AA7-96A5-6C2FC799E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886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3049"/>
            <a:ext cx="11887199" cy="719643"/>
          </a:xfrm>
        </p:spPr>
        <p:txBody>
          <a:bodyPr>
            <a:normAutofit/>
          </a:bodyPr>
          <a:lstStyle/>
          <a:p>
            <a:pPr algn="ctr"/>
            <a:r>
              <a:rPr lang="es-US" sz="3000" dirty="0"/>
              <a:t>Compruebe sus conocimientos: Pregunta 5</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s-US" sz="2400" b="1" dirty="0">
                <a:solidFill>
                  <a:srgbClr val="00529B"/>
                </a:solidFill>
              </a:rPr>
              <a:t>Los planes de medicamentos de Medicare deben cubrir __________. </a:t>
            </a:r>
          </a:p>
          <a:p>
            <a:pPr marL="804672" lvl="0" indent="-347472" defTabSz="685800">
              <a:lnSpc>
                <a:spcPct val="100000"/>
              </a:lnSpc>
              <a:spcBef>
                <a:spcPts val="0"/>
              </a:spcBef>
              <a:spcAft>
                <a:spcPts val="1200"/>
              </a:spcAft>
              <a:buFont typeface="+mj-lt"/>
              <a:buAutoNum type="alphaLcPeriod"/>
            </a:pPr>
            <a:r>
              <a:rPr lang="es-US" sz="2400" dirty="0">
                <a:solidFill>
                  <a:srgbClr val="00529B"/>
                </a:solidFill>
                <a:ea typeface="Times New Roman"/>
                <a:cs typeface="Times New Roman"/>
              </a:rPr>
              <a:t>Inmunosupresores</a:t>
            </a:r>
          </a:p>
          <a:p>
            <a:pPr marL="804672" lvl="0" indent="-347472" defTabSz="685800">
              <a:lnSpc>
                <a:spcPct val="100000"/>
              </a:lnSpc>
              <a:spcBef>
                <a:spcPts val="0"/>
              </a:spcBef>
              <a:spcAft>
                <a:spcPts val="1200"/>
              </a:spcAft>
              <a:buFont typeface="+mj-lt"/>
              <a:buAutoNum type="alphaLcPeriod"/>
            </a:pPr>
            <a:r>
              <a:rPr lang="es-US" sz="2400" dirty="0">
                <a:solidFill>
                  <a:srgbClr val="00529B"/>
                </a:solidFill>
                <a:ea typeface="Times New Roman"/>
                <a:cs typeface="Times New Roman"/>
              </a:rPr>
              <a:t>Vacunas comercialmente disponibles</a:t>
            </a:r>
          </a:p>
          <a:p>
            <a:pPr marL="804672" lvl="0" indent="-347472" defTabSz="685800">
              <a:lnSpc>
                <a:spcPct val="100000"/>
              </a:lnSpc>
              <a:spcBef>
                <a:spcPts val="0"/>
              </a:spcBef>
              <a:spcAft>
                <a:spcPts val="1200"/>
              </a:spcAft>
              <a:buFont typeface="+mj-lt"/>
              <a:buAutoNum type="alphaLcPeriod"/>
            </a:pPr>
            <a:r>
              <a:rPr lang="es-US" sz="2400" dirty="0">
                <a:solidFill>
                  <a:srgbClr val="00529B"/>
                </a:solidFill>
                <a:ea typeface="Times New Roman"/>
                <a:cs typeface="Times New Roman"/>
              </a:rPr>
              <a:t>Antipsicóticos</a:t>
            </a:r>
          </a:p>
          <a:p>
            <a:pPr marL="804672" lvl="0" indent="-347472" defTabSz="685800">
              <a:lnSpc>
                <a:spcPct val="100000"/>
              </a:lnSpc>
              <a:spcBef>
                <a:spcPts val="0"/>
              </a:spcBef>
              <a:spcAft>
                <a:spcPts val="1200"/>
              </a:spcAft>
              <a:buFont typeface="+mj-lt"/>
              <a:buAutoNum type="alphaLcPeriod"/>
            </a:pPr>
            <a:r>
              <a:rPr lang="es-US" sz="2400" dirty="0">
                <a:solidFill>
                  <a:srgbClr val="00529B"/>
                </a:solidFill>
                <a:ea typeface="Times New Roman"/>
                <a:cs typeface="Times New Roman"/>
              </a:rPr>
              <a:t>Todas las anteriores</a:t>
            </a:r>
          </a:p>
        </p:txBody>
      </p:sp>
      <p:sp>
        <p:nvSpPr>
          <p:cNvPr id="6" name="Rounded Rectangle 5" descr="Casilla verde que resalta la respuesta correcta: D"/>
          <p:cNvSpPr/>
          <p:nvPr/>
        </p:nvSpPr>
        <p:spPr>
          <a:xfrm>
            <a:off x="2011680" y="3642359"/>
            <a:ext cx="3299460" cy="53340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6159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856" y="273049"/>
            <a:ext cx="12043144" cy="719643"/>
          </a:xfrm>
        </p:spPr>
        <p:txBody>
          <a:bodyPr>
            <a:normAutofit/>
          </a:bodyPr>
          <a:lstStyle/>
          <a:p>
            <a:pPr algn="ctr"/>
            <a:r>
              <a:rPr lang="es-US" sz="3000" dirty="0"/>
              <a:t>Compruebe sus conocimientos: Pregunta 6</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s-US" b="1" dirty="0">
                <a:solidFill>
                  <a:srgbClr val="00529B"/>
                </a:solidFill>
              </a:rPr>
              <a:t>Una vez que los planes de medicamentos de Medicare publican sus formularios (lista de medicamentos cubiertos) para el año de cobertura, no pueden realizar ningún cambio en ellos durante el año. </a:t>
            </a:r>
          </a:p>
          <a:p>
            <a:pPr marL="804672" lvl="0" indent="-347472" defTabSz="685800">
              <a:lnSpc>
                <a:spcPct val="100000"/>
              </a:lnSpc>
              <a:spcBef>
                <a:spcPts val="0"/>
              </a:spcBef>
              <a:spcAft>
                <a:spcPts val="1200"/>
              </a:spcAft>
              <a:buFont typeface="+mj-lt"/>
              <a:buAutoNum type="alphaLcPeriod"/>
            </a:pPr>
            <a:r>
              <a:rPr lang="es-US" dirty="0">
                <a:solidFill>
                  <a:srgbClr val="00529B"/>
                </a:solidFill>
                <a:ea typeface="Times New Roman"/>
                <a:cs typeface="Times New Roman"/>
              </a:rPr>
              <a:t>Verdadero</a:t>
            </a:r>
          </a:p>
          <a:p>
            <a:pPr marL="804672" lvl="0" indent="-347472" defTabSz="685800">
              <a:lnSpc>
                <a:spcPct val="100000"/>
              </a:lnSpc>
              <a:spcBef>
                <a:spcPts val="0"/>
              </a:spcBef>
              <a:spcAft>
                <a:spcPts val="1200"/>
              </a:spcAft>
              <a:buFont typeface="+mj-lt"/>
              <a:buAutoNum type="alphaLcPeriod"/>
            </a:pPr>
            <a:r>
              <a:rPr lang="es-US" dirty="0">
                <a:solidFill>
                  <a:srgbClr val="00529B"/>
                </a:solidFill>
                <a:ea typeface="Times New Roman"/>
                <a:cs typeface="Times New Roman"/>
              </a:rPr>
              <a:t>Falso</a:t>
            </a:r>
          </a:p>
        </p:txBody>
      </p:sp>
      <p:sp>
        <p:nvSpPr>
          <p:cNvPr id="6" name="Rounded Rectangle 5" descr="Casilla verde que resalta la respuesta correcta: B"/>
          <p:cNvSpPr/>
          <p:nvPr/>
        </p:nvSpPr>
        <p:spPr>
          <a:xfrm>
            <a:off x="1894393" y="3840182"/>
            <a:ext cx="1687007" cy="5378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6349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rmAutofit/>
          </a:bodyPr>
          <a:lstStyle/>
          <a:p>
            <a:pPr algn="ctr"/>
            <a:r>
              <a:rPr lang="es-US" sz="3000" dirty="0"/>
              <a:t>Compruebe sus conocimientos: Pregunta 7</a:t>
            </a:r>
          </a:p>
        </p:txBody>
      </p:sp>
      <p:sp>
        <p:nvSpPr>
          <p:cNvPr id="5" name="Content Placeholder 4"/>
          <p:cNvSpPr>
            <a:spLocks noGrp="1"/>
          </p:cNvSpPr>
          <p:nvPr>
            <p:ph idx="4294967295"/>
          </p:nvPr>
        </p:nvSpPr>
        <p:spPr>
          <a:xfrm>
            <a:off x="1803251" y="1498600"/>
            <a:ext cx="9862969" cy="3355052"/>
          </a:xfrm>
        </p:spPr>
        <p:txBody>
          <a:bodyPr>
            <a:noAutofit/>
          </a:bodyPr>
          <a:lstStyle/>
          <a:p>
            <a:pPr marL="0" lvl="0" indent="0" defTabSz="685800">
              <a:lnSpc>
                <a:spcPct val="100000"/>
              </a:lnSpc>
              <a:spcBef>
                <a:spcPts val="0"/>
              </a:spcBef>
              <a:spcAft>
                <a:spcPts val="800"/>
              </a:spcAft>
              <a:buNone/>
            </a:pPr>
            <a:r>
              <a:rPr lang="es-US" sz="2200" b="1" dirty="0">
                <a:solidFill>
                  <a:srgbClr val="00529B"/>
                </a:solidFill>
              </a:rPr>
              <a:t>El médico de Beatrice acaba de recetarle un nuevo medicamento. Cuando va a recogerlo a la farmacia, se da cuenta de que no está cubierto por su plan de medicamentos de Medicare. ¿Qué puede hacer? </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a. Pagar de su bolsillo</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b. Solicitar una excepción</a:t>
            </a:r>
          </a:p>
          <a:p>
            <a:pPr marL="746125" lvl="0" indent="-288925" defTabSz="685800">
              <a:lnSpc>
                <a:spcPct val="100000"/>
              </a:lnSpc>
              <a:spcBef>
                <a:spcPts val="0"/>
              </a:spcBef>
              <a:spcAft>
                <a:spcPts val="800"/>
              </a:spcAft>
              <a:buNone/>
            </a:pPr>
            <a:r>
              <a:rPr lang="es-US" sz="2200" dirty="0">
                <a:solidFill>
                  <a:srgbClr val="00529B"/>
                </a:solidFill>
                <a:ea typeface="Times New Roman"/>
                <a:cs typeface="Times New Roman"/>
              </a:rPr>
              <a:t>c. Preguntar a su médico si existe una alternativa terapéutica o un medicamento diferente</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d. Todo lo anterior</a:t>
            </a:r>
          </a:p>
        </p:txBody>
      </p:sp>
      <p:sp>
        <p:nvSpPr>
          <p:cNvPr id="6" name="Rounded Rectangle 5" descr="Casilla verde que resalta la respuesta correcta: D"/>
          <p:cNvSpPr/>
          <p:nvPr/>
        </p:nvSpPr>
        <p:spPr>
          <a:xfrm>
            <a:off x="2209800" y="4241546"/>
            <a:ext cx="2566296" cy="47494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3354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latin typeface="Arial Black" panose="020B0A04020102020204" pitchFamily="34" charset="0"/>
                <a:cs typeface="Arial" panose="020B0604020202020204" pitchFamily="34" charset="0"/>
              </a:rPr>
              <a:t>Lección 4</a:t>
            </a:r>
          </a:p>
        </p:txBody>
      </p:sp>
      <p:sp>
        <p:nvSpPr>
          <p:cNvPr id="4" name="Text Placeholder 3">
            <a:extLst>
              <a:ext uri="{FF2B5EF4-FFF2-40B4-BE49-F238E27FC236}">
                <a16:creationId xmlns:a16="http://schemas.microsoft.com/office/drawing/2014/main" id="{E55B4737-8F57-31F5-4317-89C76A16B717}"/>
              </a:ext>
            </a:extLst>
          </p:cNvPr>
          <p:cNvSpPr>
            <a:spLocks noGrp="1"/>
          </p:cNvSpPr>
          <p:nvPr>
            <p:ph type="body" idx="1"/>
          </p:nvPr>
        </p:nvSpPr>
        <p:spPr/>
        <p:txBody>
          <a:bodyPr/>
          <a:lstStyle/>
          <a:p>
            <a:r>
              <a:rPr lang="es-US"/>
              <a:t>Elegibilidad e inscripción de la cobertura de medicamentos de Medicare (Parte D)</a:t>
            </a:r>
          </a:p>
        </p:txBody>
      </p:sp>
    </p:spTree>
    <p:custDataLst>
      <p:tags r:id="rId1"/>
    </p:custDataLst>
    <p:extLst>
      <p:ext uri="{BB962C8B-B14F-4D97-AF65-F5344CB8AC3E}">
        <p14:creationId xmlns:p14="http://schemas.microsoft.com/office/powerpoint/2010/main" val="3021373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4</a:t>
            </a:r>
          </a:p>
        </p:txBody>
      </p:sp>
      <p:sp>
        <p:nvSpPr>
          <p:cNvPr id="13" name="Content Placeholder 12"/>
          <p:cNvSpPr>
            <a:spLocks noGrp="1"/>
          </p:cNvSpPr>
          <p:nvPr>
            <p:ph type="body" sz="quarter" idx="13"/>
          </p:nvPr>
        </p:nvSpPr>
        <p:spPr>
          <a:xfrm>
            <a:off x="1371600" y="1371600"/>
            <a:ext cx="9772650" cy="4442460"/>
          </a:xfrm>
        </p:spPr>
        <p:txBody>
          <a:bodyPr vert="horz" lIns="91440" tIns="45720" rIns="91440" bIns="45720" rtlCol="0" anchor="t">
            <a:normAutofit lnSpcReduction="10000"/>
          </a:bodyPr>
          <a:lstStyle/>
          <a:p>
            <a:pPr marL="0" indent="0" defTabSz="685800">
              <a:lnSpc>
                <a:spcPct val="100000"/>
              </a:lnSpc>
              <a:spcBef>
                <a:spcPts val="0"/>
              </a:spcBef>
              <a:spcAft>
                <a:spcPts val="1200"/>
              </a:spcAft>
              <a:buNone/>
            </a:pPr>
            <a:r>
              <a:rPr lang="es-US" sz="2800" b="1" dirty="0">
                <a:solidFill>
                  <a:srgbClr val="00529B"/>
                </a:solidFill>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los requisitos de elegibilidad para la cobertura de medicamentos de Medicare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cuándo puede inscribirse, cambiar o cancelar un plan para obtener cobertura de medicamentos.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Analizar las consideraciones a tener en cuenta al decidir inscribirse o cambiar de plan.</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la cobertura acreditable de medicamentos y por qué </a:t>
            </a:r>
            <a:br>
              <a:rPr lang="es-US" sz="2400" dirty="0">
                <a:solidFill>
                  <a:srgbClr val="00529B"/>
                </a:solidFill>
              </a:rPr>
            </a:br>
            <a:r>
              <a:rPr lang="es-US" sz="2400" dirty="0">
                <a:solidFill>
                  <a:srgbClr val="00529B"/>
                </a:solidFill>
              </a:rPr>
              <a:t>es importante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lo que puede esperar cuando se afilie o cambie de plan</a:t>
            </a:r>
          </a:p>
        </p:txBody>
      </p:sp>
      <p:sp>
        <p:nvSpPr>
          <p:cNvPr id="6" name="Slide Number Placeholder 5">
            <a:extLst>
              <a:ext uri="{FF2B5EF4-FFF2-40B4-BE49-F238E27FC236}">
                <a16:creationId xmlns:a16="http://schemas.microsoft.com/office/drawing/2014/main" id="{FD10DA37-BDAE-4DA2-916B-339509D14AC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6678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Requisitos de elegibilidad para la cobertura de medicamentos de Medicare</a:t>
            </a:r>
          </a:p>
        </p:txBody>
      </p:sp>
      <p:graphicFrame>
        <p:nvGraphicFramePr>
          <p:cNvPr id="13" name="Table 5">
            <a:extLst>
              <a:ext uri="{FF2B5EF4-FFF2-40B4-BE49-F238E27FC236}">
                <a16:creationId xmlns:a16="http://schemas.microsoft.com/office/drawing/2014/main" id="{0D814582-222F-466B-B5C7-57F20790E408}"/>
              </a:ext>
            </a:extLst>
          </p:cNvPr>
          <p:cNvGraphicFramePr>
            <a:graphicFrameLocks noGrp="1"/>
          </p:cNvGraphicFramePr>
          <p:nvPr>
            <p:extLst>
              <p:ext uri="{D42A27DB-BD31-4B8C-83A1-F6EECF244321}">
                <p14:modId xmlns:p14="http://schemas.microsoft.com/office/powerpoint/2010/main" val="2335600873"/>
              </p:ext>
            </p:extLst>
          </p:nvPr>
        </p:nvGraphicFramePr>
        <p:xfrm>
          <a:off x="605973" y="1322007"/>
          <a:ext cx="10980054" cy="4507975"/>
        </p:xfrm>
        <a:graphic>
          <a:graphicData uri="http://schemas.openxmlformats.org/drawingml/2006/table">
            <a:tbl>
              <a:tblPr firstRow="1" bandRow="1">
                <a:tableStyleId>{5FD0F851-EC5A-4D38-B0AD-8093EC10F338}</a:tableStyleId>
              </a:tblPr>
              <a:tblGrid>
                <a:gridCol w="3660018">
                  <a:extLst>
                    <a:ext uri="{9D8B030D-6E8A-4147-A177-3AD203B41FA5}">
                      <a16:colId xmlns:a16="http://schemas.microsoft.com/office/drawing/2014/main" val="12145258"/>
                    </a:ext>
                  </a:extLst>
                </a:gridCol>
                <a:gridCol w="3660018">
                  <a:extLst>
                    <a:ext uri="{9D8B030D-6E8A-4147-A177-3AD203B41FA5}">
                      <a16:colId xmlns:a16="http://schemas.microsoft.com/office/drawing/2014/main" val="3786121425"/>
                    </a:ext>
                  </a:extLst>
                </a:gridCol>
                <a:gridCol w="3660018">
                  <a:extLst>
                    <a:ext uri="{9D8B030D-6E8A-4147-A177-3AD203B41FA5}">
                      <a16:colId xmlns:a16="http://schemas.microsoft.com/office/drawing/2014/main" val="2983801956"/>
                    </a:ext>
                  </a:extLst>
                </a:gridCol>
              </a:tblGrid>
              <a:tr h="434012">
                <a:tc>
                  <a:txBody>
                    <a:bodyPr/>
                    <a:lstStyle/>
                    <a:p>
                      <a:pPr algn="ctr">
                        <a:spcAft>
                          <a:spcPts val="600"/>
                        </a:spcAft>
                      </a:pPr>
                      <a:r>
                        <a:rPr lang="es-US" sz="2400">
                          <a:solidFill>
                            <a:srgbClr val="2F5597"/>
                          </a:solidFill>
                        </a:rPr>
                        <a:t>Debe tener</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s-US" sz="2400" dirty="0">
                          <a:solidFill>
                            <a:srgbClr val="2F5597"/>
                          </a:solidFill>
                        </a:rPr>
                        <a:t>También debe</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s-US" sz="2400">
                          <a:solidFill>
                            <a:srgbClr val="2F5597"/>
                          </a:solidFill>
                        </a:rPr>
                        <a:t>No puede</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4050775">
                <a:tc>
                  <a:txBody>
                    <a:bodyPr/>
                    <a:lstStyle/>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s-US" sz="2200" dirty="0">
                          <a:solidFill>
                            <a:srgbClr val="2F5597"/>
                          </a:solidFill>
                        </a:rPr>
                        <a:t>La Parte A (seguro de hospital) y/o la Parte B (seguro médico) de Medicare para inscribirse en un plan de medicamentos de Medicare</a:t>
                      </a:r>
                    </a:p>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s-US" sz="2200" dirty="0">
                          <a:solidFill>
                            <a:srgbClr val="2F5597"/>
                          </a:solidFill>
                        </a:rPr>
                        <a:t>La Parte A y la Parte B para inscribirse en un plan Medicare </a:t>
                      </a:r>
                      <a:r>
                        <a:rPr lang="es-US" sz="2200" dirty="0" err="1">
                          <a:solidFill>
                            <a:srgbClr val="2F5597"/>
                          </a:solidFill>
                        </a:rPr>
                        <a:t>Advantage</a:t>
                      </a:r>
                      <a:r>
                        <a:rPr lang="es-US" sz="2200" dirty="0">
                          <a:solidFill>
                            <a:srgbClr val="2F5597"/>
                          </a:solidFill>
                        </a:rPr>
                        <a:t> con cobertura de medicamentos.</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a:spcAft>
                          <a:spcPts val="600"/>
                        </a:spcAft>
                        <a:buFont typeface="Wingdings" panose="020B0604020202020204" pitchFamily="34" charset="0"/>
                        <a:buChar char="§"/>
                      </a:pPr>
                      <a:r>
                        <a:rPr lang="es-US" sz="2200" dirty="0">
                          <a:solidFill>
                            <a:srgbClr val="2F5597"/>
                          </a:solidFill>
                        </a:rPr>
                        <a:t>Inscribirse en un plan para tener cobertura de medicamentos (en la mayoría de los casos)</a:t>
                      </a:r>
                    </a:p>
                    <a:p>
                      <a:pPr marL="274320" indent="-274320" algn="l">
                        <a:spcAft>
                          <a:spcPts val="600"/>
                        </a:spcAft>
                        <a:buFont typeface="Wingdings" panose="020B0604020202020204" pitchFamily="34" charset="0"/>
                        <a:buChar char="§"/>
                      </a:pPr>
                      <a:r>
                        <a:rPr lang="es-US" sz="2200" dirty="0">
                          <a:solidFill>
                            <a:srgbClr val="2F5597"/>
                          </a:solidFill>
                        </a:rPr>
                        <a:t>Vivir en el área de servicio del plan </a:t>
                      </a:r>
                    </a:p>
                    <a:p>
                      <a:pPr algn="l" rtl="0">
                        <a:spcAft>
                          <a:spcPts val="600"/>
                        </a:spcAft>
                      </a:pPr>
                      <a:endParaRPr lang="en-US" sz="22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defTabSz="914400" rtl="0" eaLnBrk="1" latinLnBrk="0" hangingPunct="1">
                        <a:spcAft>
                          <a:spcPts val="600"/>
                        </a:spcAft>
                        <a:buFont typeface="Wingdings" panose="020B0604020202020204" pitchFamily="34" charset="0"/>
                        <a:buChar char="§"/>
                      </a:pPr>
                      <a:r>
                        <a:rPr lang="es-US" sz="2200" dirty="0">
                          <a:solidFill>
                            <a:srgbClr val="2F5597"/>
                          </a:solidFill>
                        </a:rPr>
                        <a:t>Estar en la cárcel.</a:t>
                      </a:r>
                    </a:p>
                    <a:p>
                      <a:pPr marL="274320" indent="-274320" algn="l" defTabSz="914400" rtl="0" eaLnBrk="1" latinLnBrk="0" hangingPunct="1">
                        <a:spcAft>
                          <a:spcPts val="600"/>
                        </a:spcAft>
                        <a:buFont typeface="Wingdings" panose="020B0604020202020204" pitchFamily="34" charset="0"/>
                        <a:buChar char="§"/>
                      </a:pPr>
                      <a:r>
                        <a:rPr lang="es-US" sz="2200" dirty="0">
                          <a:solidFill>
                            <a:srgbClr val="2F5597"/>
                          </a:solidFill>
                        </a:rPr>
                        <a:t>Estar presente en los Estados Unidos de </a:t>
                      </a:r>
                      <a:br>
                        <a:rPr lang="es-US" sz="2200" dirty="0">
                          <a:solidFill>
                            <a:srgbClr val="2F5597"/>
                          </a:solidFill>
                        </a:rPr>
                      </a:br>
                      <a:r>
                        <a:rPr lang="es-US" sz="2200" dirty="0">
                          <a:solidFill>
                            <a:srgbClr val="2F5597"/>
                          </a:solidFill>
                        </a:rPr>
                        <a:t>forma ilegal.</a:t>
                      </a:r>
                    </a:p>
                    <a:p>
                      <a:pPr marL="274320" indent="-274320" algn="l" defTabSz="914400" rtl="0" eaLnBrk="1" latinLnBrk="0" hangingPunct="1">
                        <a:spcAft>
                          <a:spcPts val="600"/>
                        </a:spcAft>
                        <a:buFont typeface="Wingdings" panose="020B0604020202020204" pitchFamily="34" charset="0"/>
                        <a:buChar char="§"/>
                      </a:pPr>
                      <a:r>
                        <a:rPr lang="es-US" sz="2200" dirty="0">
                          <a:solidFill>
                            <a:srgbClr val="2F5597"/>
                          </a:solidFill>
                        </a:rPr>
                        <a:t>Vivir fuera de los Estados Unidos.</a:t>
                      </a:r>
                    </a:p>
                    <a:p>
                      <a:pPr algn="l" rtl="0">
                        <a:spcAft>
                          <a:spcPts val="600"/>
                        </a:spcAft>
                      </a:pPr>
                      <a:endParaRPr lang="en-US" sz="22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6" name="Slide Number Placeholder 5">
            <a:extLst>
              <a:ext uri="{FF2B5EF4-FFF2-40B4-BE49-F238E27FC236}">
                <a16:creationId xmlns:a16="http://schemas.microsoft.com/office/drawing/2014/main" id="{947A961F-4376-4A8D-91CE-772AE1870A6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64035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de medicamentos conforme a Medicare </a:t>
            </a:r>
          </a:p>
        </p:txBody>
      </p:sp>
      <p:sp>
        <p:nvSpPr>
          <p:cNvPr id="8" name="Content Placeholder 7">
            <a:extLst>
              <a:ext uri="{FF2B5EF4-FFF2-40B4-BE49-F238E27FC236}">
                <a16:creationId xmlns:a16="http://schemas.microsoft.com/office/drawing/2014/main" id="{67BE6B9B-A7E9-B0C6-7816-C3911EBEA1DD}"/>
              </a:ext>
            </a:extLst>
          </p:cNvPr>
          <p:cNvSpPr>
            <a:spLocks noGrp="1"/>
          </p:cNvSpPr>
          <p:nvPr>
            <p:ph sz="quarter" idx="13"/>
          </p:nvPr>
        </p:nvSpPr>
        <p:spPr>
          <a:xfrm>
            <a:off x="838200" y="1136773"/>
            <a:ext cx="10641597" cy="3551954"/>
          </a:xfrm>
        </p:spPr>
        <p:txBody>
          <a:bodyPr>
            <a:noAutofit/>
          </a:bodyPr>
          <a:lstStyle/>
          <a:p>
            <a:pPr marL="342900" lvl="0" indent="-342900" defTabSz="685800">
              <a:buClrTx/>
            </a:pPr>
            <a:r>
              <a:rPr lang="es-US" sz="2100" dirty="0">
                <a:latin typeface="Arial"/>
                <a:cs typeface="Arial"/>
              </a:rPr>
              <a:t>La Parte A de Medicare cubre los medicamentos que necesite durante su estancia en un hospital o centro de enfermería especializada (SNF) cubiertos por Medicare.</a:t>
            </a:r>
          </a:p>
          <a:p>
            <a:pPr marL="342900" lvl="0" indent="-342900" defTabSz="685800">
              <a:buClrTx/>
            </a:pPr>
            <a:r>
              <a:rPr lang="es-US" sz="2100" dirty="0">
                <a:latin typeface="Arial"/>
                <a:cs typeface="Arial"/>
              </a:rPr>
              <a:t>La Parte B de Medicare cubre un número limitado de medicamentos para pacientes ambulatorios en determinadas condiciones</a:t>
            </a:r>
          </a:p>
          <a:p>
            <a:pPr marL="342900" lvl="0" indent="-342900" defTabSz="685800">
              <a:buClrTx/>
            </a:pPr>
            <a:r>
              <a:rPr lang="es-US" sz="2100" dirty="0">
                <a:latin typeface="Arial"/>
                <a:cs typeface="Arial"/>
              </a:rPr>
              <a:t>Para obtener cobertura completa de medicamentos recetados, inscríbase en la cobertura de medicamentos de Medicare (Parte D) </a:t>
            </a:r>
          </a:p>
          <a:p>
            <a:pPr marL="342900" lvl="0" indent="-342900" defTabSz="685800">
              <a:spcAft>
                <a:spcPts val="600"/>
              </a:spcAft>
              <a:buClrTx/>
            </a:pPr>
            <a:r>
              <a:rPr lang="es-US" sz="2100" dirty="0">
                <a:latin typeface="Arial"/>
                <a:cs typeface="Arial"/>
              </a:rPr>
              <a:t>Un plan Medicare </a:t>
            </a:r>
            <a:r>
              <a:rPr lang="es-US" sz="2100" dirty="0" err="1">
                <a:latin typeface="Arial"/>
                <a:cs typeface="Arial"/>
              </a:rPr>
              <a:t>Advantage</a:t>
            </a:r>
            <a:r>
              <a:rPr lang="es-US" sz="2100" dirty="0">
                <a:latin typeface="Arial"/>
                <a:cs typeface="Arial"/>
              </a:rPr>
              <a:t> u otro plan de salud con cobertura de medicamentos proporciona asistencia médica (Parte A y Parte B) y cobertura de medicamentos recetados (Parte D)</a:t>
            </a:r>
          </a:p>
          <a:p>
            <a:pPr marL="342900" lvl="0" indent="-342900" defTabSz="685800">
              <a:buClrTx/>
            </a:pPr>
            <a:r>
              <a:rPr lang="es-US" sz="2100" dirty="0">
                <a:latin typeface="Arial"/>
                <a:cs typeface="Arial"/>
              </a:rPr>
              <a:t>La parte de Medicare que cubre los medicamentos recetados depende de</a:t>
            </a:r>
            <a:r>
              <a:rPr lang="es-US" sz="2400" dirty="0">
                <a:latin typeface="Arial"/>
                <a:cs typeface="Arial"/>
              </a:rPr>
              <a:t>:</a:t>
            </a:r>
          </a:p>
        </p:txBody>
      </p:sp>
      <p:sp>
        <p:nvSpPr>
          <p:cNvPr id="7" name="Content Placeholder 6">
            <a:extLst>
              <a:ext uri="{FF2B5EF4-FFF2-40B4-BE49-F238E27FC236}">
                <a16:creationId xmlns:a16="http://schemas.microsoft.com/office/drawing/2014/main" id="{80C6855B-80DE-2A54-D882-D7981B454874}"/>
              </a:ext>
            </a:extLst>
          </p:cNvPr>
          <p:cNvSpPr>
            <a:spLocks noGrp="1"/>
          </p:cNvSpPr>
          <p:nvPr>
            <p:ph sz="quarter" idx="14"/>
          </p:nvPr>
        </p:nvSpPr>
        <p:spPr>
          <a:xfrm>
            <a:off x="1230532" y="5046058"/>
            <a:ext cx="10046495" cy="1514076"/>
          </a:xfrm>
        </p:spPr>
        <p:txBody>
          <a:bodyPr numCol="2" spcCol="0">
            <a:noAutofit/>
          </a:bodyPr>
          <a:lstStyle/>
          <a:p>
            <a:pPr marL="548640" lvl="1" indent="-342900" defTabSz="685800"/>
            <a:r>
              <a:rPr lang="es-US" sz="2000" dirty="0">
                <a:solidFill>
                  <a:srgbClr val="1B64A6"/>
                </a:solidFill>
              </a:rPr>
              <a:t>Necesidad médica </a:t>
            </a:r>
          </a:p>
          <a:p>
            <a:pPr marL="548640" lvl="1" indent="-342900" defTabSz="685800"/>
            <a:r>
              <a:rPr lang="es-US" sz="2000" dirty="0">
                <a:solidFill>
                  <a:srgbClr val="1B64A6"/>
                </a:solidFill>
              </a:rPr>
              <a:t>Marco de atención médica</a:t>
            </a:r>
          </a:p>
          <a:p>
            <a:pPr marL="548640" lvl="1" indent="-342900" defTabSz="685800"/>
            <a:r>
              <a:rPr lang="es-US" sz="2000" dirty="0">
                <a:solidFill>
                  <a:srgbClr val="1B64A6"/>
                </a:solidFill>
              </a:rPr>
              <a:t>Indicación médica (la razón por la que lo necesita)</a:t>
            </a:r>
          </a:p>
          <a:p>
            <a:pPr marL="548640" lvl="1" indent="-342900" defTabSz="685800"/>
            <a:r>
              <a:rPr lang="es-US" sz="2000" dirty="0">
                <a:solidFill>
                  <a:srgbClr val="1B64A6"/>
                </a:solidFill>
              </a:rPr>
              <a:t>Ley pertinente</a:t>
            </a:r>
          </a:p>
          <a:p>
            <a:pPr marL="548640" lvl="1" indent="-342900" defTabSz="685800"/>
            <a:r>
              <a:rPr lang="es-US" sz="2000" dirty="0">
                <a:solidFill>
                  <a:srgbClr val="1B64A6"/>
                </a:solidFill>
              </a:rPr>
              <a:t>Cualquier requisito especial de cobertura de medicamentos, como los inmunosupresores tras un trasplante.</a:t>
            </a:r>
          </a:p>
        </p:txBody>
      </p:sp>
      <p:sp>
        <p:nvSpPr>
          <p:cNvPr id="16" name="Slide Number Placeholder 5">
            <a:extLst>
              <a:ext uri="{FF2B5EF4-FFF2-40B4-BE49-F238E27FC236}">
                <a16:creationId xmlns:a16="http://schemas.microsoft.com/office/drawing/2014/main" id="{EE537ACB-1C35-4D58-A79E-277D2316256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8551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Cobertura acreditable de medicamentos</a:t>
            </a:r>
          </a:p>
        </p:txBody>
      </p:sp>
      <p:sp>
        <p:nvSpPr>
          <p:cNvPr id="5" name="Content Placeholder 4"/>
          <p:cNvSpPr>
            <a:spLocks noGrp="1"/>
          </p:cNvSpPr>
          <p:nvPr>
            <p:ph type="body" sz="quarter" idx="13"/>
          </p:nvPr>
        </p:nvSpPr>
        <p:spPr>
          <a:xfrm>
            <a:off x="1399672" y="1204131"/>
            <a:ext cx="10189816" cy="4373709"/>
          </a:xfrm>
        </p:spPr>
        <p:txBody>
          <a:bodyPr>
            <a:noAutofit/>
          </a:bodyPr>
          <a:lstStyle/>
          <a:p>
            <a:pPr marL="0" lvl="0" indent="0" defTabSz="685800">
              <a:lnSpc>
                <a:spcPct val="100000"/>
              </a:lnSpc>
              <a:spcBef>
                <a:spcPts val="0"/>
              </a:spcBef>
              <a:spcAft>
                <a:spcPts val="1800"/>
              </a:spcAft>
              <a:buNone/>
            </a:pPr>
            <a:r>
              <a:rPr lang="es-US" b="1" dirty="0">
                <a:solidFill>
                  <a:srgbClr val="00529B"/>
                </a:solidFill>
              </a:rPr>
              <a:t>Cobertura que se espera que pague, en promedio, al menos tanto como la cobertura estándar de medicamentos de Medicare: </a:t>
            </a:r>
          </a:p>
          <a:p>
            <a:pPr marL="1005840" lvl="2" defTabSz="685800">
              <a:lnSpc>
                <a:spcPct val="100000"/>
              </a:lnSpc>
              <a:spcBef>
                <a:spcPts val="0"/>
              </a:spcBef>
              <a:spcAft>
                <a:spcPts val="3000"/>
              </a:spcAft>
              <a:buClr>
                <a:schemeClr val="bg1"/>
              </a:buClr>
              <a:buFont typeface="Wingdings" panose="05000000000000000000" pitchFamily="2" charset="2"/>
              <a:buChar char="§"/>
            </a:pPr>
            <a:r>
              <a:rPr lang="es-US" sz="2400" dirty="0">
                <a:solidFill>
                  <a:srgbClr val="00529B"/>
                </a:solidFill>
              </a:rPr>
              <a:t>Cada año, los planes le informan si su cobertura es “acreditable” o “no acreditable”</a:t>
            </a:r>
          </a:p>
          <a:p>
            <a:pPr marL="1005840" lvl="2" defTabSz="685800">
              <a:lnSpc>
                <a:spcPct val="100000"/>
              </a:lnSpc>
              <a:spcBef>
                <a:spcPts val="0"/>
              </a:spcBef>
              <a:spcAft>
                <a:spcPts val="1200"/>
              </a:spcAft>
              <a:buClr>
                <a:schemeClr val="bg1"/>
              </a:buClr>
              <a:buFont typeface="Wingdings" panose="05000000000000000000" pitchFamily="2" charset="2"/>
              <a:buChar char="§"/>
            </a:pPr>
            <a:r>
              <a:rPr lang="es-US" sz="2400" dirty="0">
                <a:solidFill>
                  <a:srgbClr val="00529B"/>
                </a:solidFill>
              </a:rPr>
              <a:t>Cualquier lapso de 63 días o más en la cobertura acreditable, y es posible que tenga que pagar una multa por inscripción tardía si se inscribe después en la cobertura de medicamentos de Medicare</a:t>
            </a:r>
          </a:p>
          <a:p>
            <a:pPr marL="914400" lvl="2" indent="-914400" defTabSz="685800">
              <a:lnSpc>
                <a:spcPct val="100000"/>
              </a:lnSpc>
              <a:spcBef>
                <a:spcPts val="1800"/>
              </a:spcBef>
              <a:spcAft>
                <a:spcPts val="1200"/>
              </a:spcAft>
              <a:buNone/>
            </a:pPr>
            <a:r>
              <a:rPr lang="es-US" sz="2400" b="1" dirty="0">
                <a:solidFill>
                  <a:srgbClr val="00529B"/>
                </a:solidFill>
              </a:rPr>
              <a:t> </a:t>
            </a:r>
            <a:r>
              <a:rPr lang="es-US" b="1" dirty="0">
                <a:solidFill>
                  <a:srgbClr val="00529B"/>
                </a:solidFill>
              </a:rPr>
              <a:t>NOTA</a:t>
            </a:r>
            <a:r>
              <a:rPr lang="es-US" dirty="0">
                <a:solidFill>
                  <a:srgbClr val="00529B"/>
                </a:solidFill>
              </a:rPr>
              <a:t>: Si su cobertura de medicamentos es acreditable, puede optar por conservarla.</a:t>
            </a:r>
          </a:p>
        </p:txBody>
      </p:sp>
      <p:pic>
        <p:nvPicPr>
          <p:cNvPr id="8" name="Graphic 7">
            <a:extLst>
              <a:ext uri="{FF2B5EF4-FFF2-40B4-BE49-F238E27FC236}">
                <a16:creationId xmlns:a16="http://schemas.microsoft.com/office/drawing/2014/main" id="{2244122D-4D3C-408A-9637-4A6854371E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673" y="2631442"/>
            <a:ext cx="914400" cy="914400"/>
          </a:xfrm>
          <a:prstGeom prst="rect">
            <a:avLst/>
          </a:prstGeom>
        </p:spPr>
      </p:pic>
      <p:pic>
        <p:nvPicPr>
          <p:cNvPr id="10" name="Graphic 9">
            <a:extLst>
              <a:ext uri="{FF2B5EF4-FFF2-40B4-BE49-F238E27FC236}">
                <a16:creationId xmlns:a16="http://schemas.microsoft.com/office/drawing/2014/main" id="{835FCD3E-F220-4EB0-937A-10E83C5AE5D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673" y="3877010"/>
            <a:ext cx="914400" cy="914400"/>
          </a:xfrm>
          <a:prstGeom prst="rect">
            <a:avLst/>
          </a:prstGeom>
        </p:spPr>
      </p:pic>
      <p:sp>
        <p:nvSpPr>
          <p:cNvPr id="11" name="Freeform: Shape 10">
            <a:extLst>
              <a:ext uri="{FF2B5EF4-FFF2-40B4-BE49-F238E27FC236}">
                <a16:creationId xmlns:a16="http://schemas.microsoft.com/office/drawing/2014/main" id="{A6B234A4-C697-4969-9653-B676C62C0CB5}"/>
              </a:ext>
              <a:ext uri="{C183D7F6-B498-43B3-948B-1728B52AA6E4}">
                <adec:decorative xmlns:adec="http://schemas.microsoft.com/office/drawing/2017/decorative" val="1"/>
              </a:ext>
            </a:extLst>
          </p:cNvPr>
          <p:cNvSpPr>
            <a:spLocks noChangeAspect="1"/>
          </p:cNvSpPr>
          <p:nvPr/>
        </p:nvSpPr>
        <p:spPr>
          <a:xfrm>
            <a:off x="1257020" y="531822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05E9DDB-8CA1-4F2F-AE7F-1D4BB599AE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dirty="0"/>
              <a:t>Abril de 2024</a:t>
            </a:r>
          </a:p>
        </p:txBody>
      </p:sp>
    </p:spTree>
    <p:custDataLst>
      <p:tags r:id="rId1"/>
    </p:custDataLst>
    <p:extLst>
      <p:ext uri="{BB962C8B-B14F-4D97-AF65-F5344CB8AC3E}">
        <p14:creationId xmlns:p14="http://schemas.microsoft.com/office/powerpoint/2010/main" val="40613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Pérdida potencial de otra cobertura</a:t>
            </a:r>
          </a:p>
        </p:txBody>
      </p:sp>
      <p:sp>
        <p:nvSpPr>
          <p:cNvPr id="9" name="Content Placeholder 8">
            <a:extLst>
              <a:ext uri="{FF2B5EF4-FFF2-40B4-BE49-F238E27FC236}">
                <a16:creationId xmlns:a16="http://schemas.microsoft.com/office/drawing/2014/main" id="{738E85F6-FF77-759B-BD06-9DD8D9E201EA}"/>
              </a:ext>
            </a:extLst>
          </p:cNvPr>
          <p:cNvSpPr>
            <a:spLocks noGrp="1"/>
          </p:cNvSpPr>
          <p:nvPr>
            <p:ph sz="half" idx="2"/>
          </p:nvPr>
        </p:nvSpPr>
        <p:spPr>
          <a:xfrm flipH="1">
            <a:off x="7429285" y="1295305"/>
            <a:ext cx="4762715" cy="818270"/>
          </a:xfrm>
          <a:prstGeom prst="homePlate">
            <a:avLst/>
          </a:prstGeom>
          <a:solidFill>
            <a:srgbClr val="FFD966"/>
          </a:solidFill>
        </p:spPr>
        <p:txBody>
          <a:bodyPr anchor="ctr">
            <a:normAutofit/>
          </a:bodyPr>
          <a:lstStyle/>
          <a:p>
            <a:pPr marL="1005840" lvl="0" indent="0" defTabSz="685800">
              <a:spcAft>
                <a:spcPts val="0"/>
              </a:spcAft>
              <a:buClrTx/>
              <a:buNone/>
            </a:pPr>
            <a:r>
              <a:rPr lang="es-US" sz="2000"/>
              <a:t>¿Tiene otra cobertura?</a:t>
            </a:r>
          </a:p>
        </p:txBody>
      </p:sp>
      <p:pic>
        <p:nvPicPr>
          <p:cNvPr id="10" name="Graphic 9">
            <a:extLst>
              <a:ext uri="{FF2B5EF4-FFF2-40B4-BE49-F238E27FC236}">
                <a16:creationId xmlns:a16="http://schemas.microsoft.com/office/drawing/2014/main" id="{C5485767-C1ED-4DD3-B9D0-F9DD76EA25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7018" y="1122356"/>
            <a:ext cx="1015306" cy="1015306"/>
          </a:xfrm>
          <a:prstGeom prst="rect">
            <a:avLst/>
          </a:prstGeom>
        </p:spPr>
      </p:pic>
      <p:sp>
        <p:nvSpPr>
          <p:cNvPr id="5" name="Content Placeholder 4"/>
          <p:cNvSpPr>
            <a:spLocks noGrp="1"/>
          </p:cNvSpPr>
          <p:nvPr>
            <p:ph sz="half" idx="1"/>
          </p:nvPr>
        </p:nvSpPr>
        <p:spPr>
          <a:xfrm>
            <a:off x="1049964" y="2286524"/>
            <a:ext cx="10738175" cy="4351338"/>
          </a:xfrm>
        </p:spPr>
        <p:txBody>
          <a:bodyPr>
            <a:normAutofit/>
          </a:bodyPr>
          <a:lstStyle/>
          <a:p>
            <a:pPr marL="0" lvl="0" indent="0" defTabSz="685800">
              <a:lnSpc>
                <a:spcPct val="100000"/>
              </a:lnSpc>
              <a:spcBef>
                <a:spcPts val="0"/>
              </a:spcBef>
              <a:spcAft>
                <a:spcPts val="1200"/>
              </a:spcAft>
              <a:buNone/>
            </a:pPr>
            <a:r>
              <a:rPr lang="es-US" sz="2800" b="1" dirty="0">
                <a:solidFill>
                  <a:srgbClr val="00529B"/>
                </a:solidFill>
              </a:rPr>
              <a:t>Inscribirse en un plan de Medicare podría anular otras coberturas para usted y sus dependientes que estén en </a:t>
            </a:r>
            <a:br>
              <a:rPr lang="es-US" sz="2800" b="1" dirty="0">
                <a:solidFill>
                  <a:srgbClr val="00529B"/>
                </a:solidFill>
              </a:rPr>
            </a:br>
            <a:r>
              <a:rPr lang="es-US" sz="2800" b="1" dirty="0">
                <a:solidFill>
                  <a:srgbClr val="00529B"/>
                </a:solidFill>
              </a:rPr>
              <a:t>su plan.</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rPr>
              <a:t>Podría perder tanto sus beneficios de salud como de medicamentos.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Es posible que no pueda recuperar su cobertura</a:t>
            </a:r>
          </a:p>
          <a:p>
            <a:pPr marL="0" indent="0" defTabSz="685800">
              <a:lnSpc>
                <a:spcPct val="100000"/>
              </a:lnSpc>
              <a:spcBef>
                <a:spcPts val="600"/>
              </a:spcBef>
              <a:buNone/>
            </a:pPr>
            <a:r>
              <a:rPr lang="es-US" sz="2800" b="1" dirty="0">
                <a:solidFill>
                  <a:srgbClr val="00529B"/>
                </a:solidFill>
              </a:rPr>
              <a:t>Hable con su administrador de beneficios antes de inscribirse en un plan de Medicare</a:t>
            </a:r>
          </a:p>
        </p:txBody>
      </p:sp>
      <p:sp>
        <p:nvSpPr>
          <p:cNvPr id="6" name="Slide Number Placeholder 5">
            <a:extLst>
              <a:ext uri="{FF2B5EF4-FFF2-40B4-BE49-F238E27FC236}">
                <a16:creationId xmlns:a16="http://schemas.microsoft.com/office/drawing/2014/main" id="{42DF3C3A-7760-4290-9F93-C9E7F3D2EC6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0867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a:t>Cómo utilizar el Período de Inscripción Inicial (IEP) para obtener la cobertura de medicamentos de Medicare</a:t>
            </a:r>
          </a:p>
        </p:txBody>
      </p:sp>
      <p:sp>
        <p:nvSpPr>
          <p:cNvPr id="5" name="Content Placeholder 4">
            <a:extLst>
              <a:ext uri="{FF2B5EF4-FFF2-40B4-BE49-F238E27FC236}">
                <a16:creationId xmlns:a16="http://schemas.microsoft.com/office/drawing/2014/main" id="{8936978A-C359-BFCB-1AA3-91764A9A302F}"/>
              </a:ext>
            </a:extLst>
          </p:cNvPr>
          <p:cNvSpPr>
            <a:spLocks noGrp="1"/>
          </p:cNvSpPr>
          <p:nvPr>
            <p:ph sz="quarter" idx="13"/>
          </p:nvPr>
        </p:nvSpPr>
        <p:spPr>
          <a:xfrm>
            <a:off x="0" y="1214927"/>
            <a:ext cx="12192000" cy="546100"/>
          </a:xfrm>
        </p:spPr>
        <p:txBody>
          <a:bodyPr/>
          <a:lstStyle/>
          <a:p>
            <a:pPr marL="0" lvl="0" indent="0" algn="ctr">
              <a:spcAft>
                <a:spcPts val="0"/>
              </a:spcAft>
              <a:buClrTx/>
              <a:buNone/>
            </a:pPr>
            <a:r>
              <a:rPr lang="es-US" sz="2800" b="1"/>
              <a:t>Período de 7 meses</a:t>
            </a:r>
          </a:p>
          <a:p>
            <a:pPr marL="0" indent="0">
              <a:buNone/>
            </a:pPr>
            <a:endParaRPr lang="en-US" dirty="0"/>
          </a:p>
        </p:txBody>
      </p:sp>
      <p:pic>
        <p:nvPicPr>
          <p:cNvPr id="16" name="Content Placeholder 15" descr="Tres iconos de calendario que indican los 3 meses anteriores al mes de su cumpleaños">
            <a:extLst>
              <a:ext uri="{FF2B5EF4-FFF2-40B4-BE49-F238E27FC236}">
                <a16:creationId xmlns:a16="http://schemas.microsoft.com/office/drawing/2014/main" id="{D57D42D0-9E62-4AB9-74B9-13CAC8584764}"/>
              </a:ext>
            </a:extLst>
          </p:cNvPr>
          <p:cNvPicPr>
            <a:picLocks noGrp="1" noChangeAspect="1"/>
          </p:cNvPicPr>
          <p:nvPr>
            <p:ph sz="quarter" idx="14"/>
          </p:nvPr>
        </p:nvPicPr>
        <p:blipFill>
          <a:blip r:embed="rId4"/>
          <a:stretch>
            <a:fillRect/>
          </a:stretch>
        </p:blipFill>
        <p:spPr>
          <a:xfrm>
            <a:off x="1166703" y="2231687"/>
            <a:ext cx="3562786" cy="1516894"/>
          </a:xfrm>
          <a:prstGeom prst="rect">
            <a:avLst/>
          </a:prstGeom>
        </p:spPr>
      </p:pic>
      <p:sp>
        <p:nvSpPr>
          <p:cNvPr id="12" name="TextBox 119">
            <a:extLst>
              <a:ext uri="{FF2B5EF4-FFF2-40B4-BE49-F238E27FC236}">
                <a16:creationId xmlns:a16="http://schemas.microsoft.com/office/drawing/2014/main" id="{35B185C9-2543-1597-CD6A-40FC16D362B4}"/>
              </a:ext>
            </a:extLst>
          </p:cNvPr>
          <p:cNvSpPr txBox="1"/>
          <p:nvPr/>
        </p:nvSpPr>
        <p:spPr>
          <a:xfrm>
            <a:off x="1314331" y="2688295"/>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11" name="TextBox 119">
            <a:extLst>
              <a:ext uri="{FF2B5EF4-FFF2-40B4-BE49-F238E27FC236}">
                <a16:creationId xmlns:a16="http://schemas.microsoft.com/office/drawing/2014/main" id="{4CF46D2A-EBB4-9A4E-AD33-60C000C50C75}"/>
              </a:ext>
            </a:extLst>
          </p:cNvPr>
          <p:cNvSpPr txBox="1"/>
          <p:nvPr/>
        </p:nvSpPr>
        <p:spPr>
          <a:xfrm>
            <a:off x="2550336" y="2693551"/>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10" name="TextBox 119">
            <a:extLst>
              <a:ext uri="{FF2B5EF4-FFF2-40B4-BE49-F238E27FC236}">
                <a16:creationId xmlns:a16="http://schemas.microsoft.com/office/drawing/2014/main" id="{781C625E-0683-1A53-CA09-D16F514E66C0}"/>
              </a:ext>
            </a:extLst>
          </p:cNvPr>
          <p:cNvSpPr txBox="1"/>
          <p:nvPr/>
        </p:nvSpPr>
        <p:spPr>
          <a:xfrm>
            <a:off x="3824731" y="2688295"/>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13" name="Content Placeholder 12" descr="Casilla: Si se inscribe antes de cumplir 65 años, su cobertura empezará el 1° día del mes de su cumpleaños. &#10;">
            <a:extLst>
              <a:ext uri="{FF2B5EF4-FFF2-40B4-BE49-F238E27FC236}">
                <a16:creationId xmlns:a16="http://schemas.microsoft.com/office/drawing/2014/main" id="{ECBBB517-5D10-87AF-6752-71B1D4ADA67D}"/>
              </a:ext>
            </a:extLst>
          </p:cNvPr>
          <p:cNvSpPr>
            <a:spLocks noGrp="1"/>
          </p:cNvSpPr>
          <p:nvPr>
            <p:ph sz="quarter" idx="17"/>
          </p:nvPr>
        </p:nvSpPr>
        <p:spPr>
          <a:xfrm>
            <a:off x="1166702" y="3777702"/>
            <a:ext cx="3562783" cy="1106424"/>
          </a:xfrm>
          <a:solidFill>
            <a:srgbClr val="DEEBF7"/>
          </a:solidFill>
        </p:spPr>
        <p:txBody>
          <a:bodyPr anchor="ctr">
            <a:normAutofit lnSpcReduction="10000"/>
          </a:bodyPr>
          <a:lstStyle/>
          <a:p>
            <a:pPr marL="0" lvl="0" indent="0">
              <a:spcAft>
                <a:spcPts val="0"/>
              </a:spcAft>
              <a:buClrTx/>
              <a:buNone/>
            </a:pPr>
            <a:r>
              <a:rPr lang="es-US" sz="1800" dirty="0"/>
              <a:t>Si se inscribe </a:t>
            </a:r>
            <a:r>
              <a:rPr lang="es-US" sz="1800" b="1" dirty="0"/>
              <a:t>antes</a:t>
            </a:r>
            <a:r>
              <a:rPr lang="es-US" sz="1800" dirty="0"/>
              <a:t> de cumplir 65 años, su cobertura empezará el 1° día del mes de su cumpleaños. </a:t>
            </a:r>
          </a:p>
        </p:txBody>
      </p:sp>
      <p:cxnSp>
        <p:nvCxnSpPr>
          <p:cNvPr id="163" name="Straight Connector 162">
            <a:extLst>
              <a:ext uri="{FF2B5EF4-FFF2-40B4-BE49-F238E27FC236}">
                <a16:creationId xmlns:a16="http://schemas.microsoft.com/office/drawing/2014/main" id="{508323FA-1FF7-43FB-B88C-818FAD2972C8}"/>
              </a:ext>
              <a:ext uri="{C183D7F6-B498-43B3-948B-1728B52AA6E4}">
                <adec:decorative xmlns:adec="http://schemas.microsoft.com/office/drawing/2017/decorative" val="1"/>
              </a:ext>
            </a:extLst>
          </p:cNvPr>
          <p:cNvCxnSpPr>
            <a:cxnSpLocks/>
          </p:cNvCxnSpPr>
          <p:nvPr/>
        </p:nvCxnSpPr>
        <p:spPr>
          <a:xfrm>
            <a:off x="5514390" y="2311897"/>
            <a:ext cx="0" cy="258128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Content Placeholder 16" descr="Un icono de calendario que representa el mes en que cumple 65 años">
            <a:extLst>
              <a:ext uri="{FF2B5EF4-FFF2-40B4-BE49-F238E27FC236}">
                <a16:creationId xmlns:a16="http://schemas.microsoft.com/office/drawing/2014/main" id="{1F914D67-94B5-C325-6B89-9DD94CECC68E}"/>
              </a:ext>
            </a:extLst>
          </p:cNvPr>
          <p:cNvPicPr>
            <a:picLocks noGrp="1" noChangeAspect="1"/>
          </p:cNvPicPr>
          <p:nvPr>
            <p:ph sz="quarter" idx="15"/>
          </p:nvPr>
        </p:nvPicPr>
        <p:blipFill>
          <a:blip r:embed="rId5"/>
          <a:stretch>
            <a:fillRect/>
          </a:stretch>
        </p:blipFill>
        <p:spPr>
          <a:xfrm>
            <a:off x="6140445" y="1712565"/>
            <a:ext cx="1780186" cy="1713126"/>
          </a:xfrm>
          <a:prstGeom prst="rect">
            <a:avLst/>
          </a:prstGeom>
        </p:spPr>
      </p:pic>
      <p:sp>
        <p:nvSpPr>
          <p:cNvPr id="25" name="TextBox 119">
            <a:extLst>
              <a:ext uri="{FF2B5EF4-FFF2-40B4-BE49-F238E27FC236}">
                <a16:creationId xmlns:a16="http://schemas.microsoft.com/office/drawing/2014/main" id="{12285090-F2F2-E23D-B237-5671970580DA}"/>
              </a:ext>
            </a:extLst>
          </p:cNvPr>
          <p:cNvSpPr txBox="1"/>
          <p:nvPr/>
        </p:nvSpPr>
        <p:spPr>
          <a:xfrm>
            <a:off x="6214366" y="2712973"/>
            <a:ext cx="803732" cy="546303"/>
          </a:xfrm>
          <a:prstGeom prst="rect">
            <a:avLst/>
          </a:prstGeom>
          <a:solidFill>
            <a:schemeClr val="accent4"/>
          </a:solidFill>
        </p:spPr>
        <p:txBody>
          <a:bodyPr wrap="square" lIns="0" rIns="0" rtlCol="0">
            <a:spAutoFit/>
          </a:bodyPr>
          <a:lstStyle/>
          <a:p>
            <a:pPr algn="ctr"/>
            <a:r>
              <a:rPr lang="es-US" sz="1100" b="1" dirty="0">
                <a:latin typeface="Arial" panose="020B0604020202020204" pitchFamily="34" charset="0"/>
                <a:cs typeface="Arial" panose="020B0604020202020204" pitchFamily="34" charset="0"/>
              </a:rPr>
              <a:t>MES</a:t>
            </a:r>
            <a:r>
              <a:rPr lang="es-US" sz="1000" b="1" dirty="0">
                <a:latin typeface="Arial" panose="020B0604020202020204" pitchFamily="34" charset="0"/>
                <a:cs typeface="Arial" panose="020B0604020202020204" pitchFamily="34" charset="0"/>
              </a:rPr>
              <a:t> </a:t>
            </a:r>
            <a:br>
              <a:rPr lang="es-US" sz="1000" b="1" dirty="0">
                <a:latin typeface="Arial" panose="020B0604020202020204" pitchFamily="34" charset="0"/>
                <a:cs typeface="Arial" panose="020B0604020202020204" pitchFamily="34" charset="0"/>
              </a:rPr>
            </a:br>
            <a:r>
              <a:rPr lang="es-US" sz="1000" b="1" dirty="0">
                <a:latin typeface="Arial" panose="020B0604020202020204" pitchFamily="34" charset="0"/>
                <a:cs typeface="Arial" panose="020B0604020202020204" pitchFamily="34" charset="0"/>
              </a:rPr>
              <a:t>de su </a:t>
            </a:r>
            <a:r>
              <a:rPr lang="es-US" sz="850" b="1" dirty="0">
                <a:latin typeface="Arial" panose="020B0604020202020204" pitchFamily="34" charset="0"/>
                <a:cs typeface="Arial" panose="020B0604020202020204" pitchFamily="34" charset="0"/>
              </a:rPr>
              <a:t>CUMPLEAÑOS</a:t>
            </a:r>
          </a:p>
        </p:txBody>
      </p:sp>
      <p:pic>
        <p:nvPicPr>
          <p:cNvPr id="18" name="Content Placeholder 17" descr="Tres iconos de calendario que indican los 3 meses después del mes de su cumpleaños">
            <a:extLst>
              <a:ext uri="{FF2B5EF4-FFF2-40B4-BE49-F238E27FC236}">
                <a16:creationId xmlns:a16="http://schemas.microsoft.com/office/drawing/2014/main" id="{2975EC43-8646-3620-A12E-518C1BCD5140}"/>
              </a:ext>
            </a:extLst>
          </p:cNvPr>
          <p:cNvPicPr>
            <a:picLocks noGrp="1" noChangeAspect="1"/>
          </p:cNvPicPr>
          <p:nvPr>
            <p:ph sz="quarter" idx="16"/>
          </p:nvPr>
        </p:nvPicPr>
        <p:blipFill>
          <a:blip r:embed="rId4"/>
          <a:stretch>
            <a:fillRect/>
          </a:stretch>
        </p:blipFill>
        <p:spPr>
          <a:xfrm>
            <a:off x="7733713" y="2247531"/>
            <a:ext cx="3491751" cy="1486650"/>
          </a:xfrm>
          <a:prstGeom prst="rect">
            <a:avLst/>
          </a:prstGeom>
        </p:spPr>
      </p:pic>
      <p:sp>
        <p:nvSpPr>
          <p:cNvPr id="7" name="TextBox 119">
            <a:extLst>
              <a:ext uri="{FF2B5EF4-FFF2-40B4-BE49-F238E27FC236}">
                <a16:creationId xmlns:a16="http://schemas.microsoft.com/office/drawing/2014/main" id="{89A94DAB-40A5-CF79-E1EC-3E9119E27FDE}"/>
              </a:ext>
            </a:extLst>
          </p:cNvPr>
          <p:cNvSpPr txBox="1"/>
          <p:nvPr/>
        </p:nvSpPr>
        <p:spPr>
          <a:xfrm>
            <a:off x="7838318" y="2692126"/>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8" name="TextBox 119">
            <a:extLst>
              <a:ext uri="{FF2B5EF4-FFF2-40B4-BE49-F238E27FC236}">
                <a16:creationId xmlns:a16="http://schemas.microsoft.com/office/drawing/2014/main" id="{ACFB1538-DB88-E76F-1CC3-8A4ADAEB1842}"/>
              </a:ext>
            </a:extLst>
          </p:cNvPr>
          <p:cNvSpPr txBox="1"/>
          <p:nvPr/>
        </p:nvSpPr>
        <p:spPr>
          <a:xfrm>
            <a:off x="9067115" y="2695313"/>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9" name="TextBox 119">
            <a:extLst>
              <a:ext uri="{FF2B5EF4-FFF2-40B4-BE49-F238E27FC236}">
                <a16:creationId xmlns:a16="http://schemas.microsoft.com/office/drawing/2014/main" id="{A4B086F1-ADBB-906D-B082-B3D369DCD56B}"/>
              </a:ext>
            </a:extLst>
          </p:cNvPr>
          <p:cNvSpPr txBox="1"/>
          <p:nvPr/>
        </p:nvSpPr>
        <p:spPr>
          <a:xfrm>
            <a:off x="10334100" y="2692188"/>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14" name="Content Placeholder 13" descr="Casilla: Si se inscribe durante los últimos 4 meses de su IEP, su cobertura comenzará el 1° día del mes posterior a que se inscriba.&#10;">
            <a:extLst>
              <a:ext uri="{FF2B5EF4-FFF2-40B4-BE49-F238E27FC236}">
                <a16:creationId xmlns:a16="http://schemas.microsoft.com/office/drawing/2014/main" id="{4D01F97A-4FC1-EF69-7A9A-E1F7C99313BB}"/>
              </a:ext>
            </a:extLst>
          </p:cNvPr>
          <p:cNvSpPr>
            <a:spLocks noGrp="1"/>
          </p:cNvSpPr>
          <p:nvPr>
            <p:ph sz="quarter" idx="18"/>
          </p:nvPr>
        </p:nvSpPr>
        <p:spPr>
          <a:xfrm>
            <a:off x="6140444" y="3706550"/>
            <a:ext cx="5085009" cy="1106424"/>
          </a:xfrm>
          <a:solidFill>
            <a:srgbClr val="DEEBF7"/>
          </a:solidFill>
        </p:spPr>
        <p:txBody>
          <a:bodyPr/>
          <a:lstStyle/>
          <a:p>
            <a:pPr marL="0" lvl="0" indent="0">
              <a:spcAft>
                <a:spcPts val="0"/>
              </a:spcAft>
              <a:buClrTx/>
              <a:buNone/>
            </a:pPr>
            <a:r>
              <a:rPr lang="es-US" sz="1800" dirty="0"/>
              <a:t>Si se inscribe durante los últimos 4 meses de su IEP, su cobertura comenzará el 1° día del mes posterior a que se inscriba.</a:t>
            </a:r>
          </a:p>
        </p:txBody>
      </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39510" y="520301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8243AB4E-6F58-928A-A474-F54C229DBA30}"/>
              </a:ext>
            </a:extLst>
          </p:cNvPr>
          <p:cNvSpPr>
            <a:spLocks noGrp="1"/>
          </p:cNvSpPr>
          <p:nvPr>
            <p:ph sz="quarter" idx="19"/>
          </p:nvPr>
        </p:nvSpPr>
        <p:spPr>
          <a:xfrm>
            <a:off x="1239467" y="5158569"/>
            <a:ext cx="9713066" cy="546100"/>
          </a:xfrm>
        </p:spPr>
        <p:txBody>
          <a:bodyPr>
            <a:noAutofit/>
          </a:bodyPr>
          <a:lstStyle/>
          <a:p>
            <a:pPr marL="0" lvl="0" indent="0" defTabSz="685800">
              <a:buClrTx/>
              <a:buNone/>
              <a:defRPr/>
            </a:pPr>
            <a:r>
              <a:rPr lang="es-US" sz="1600" b="1" dirty="0"/>
              <a:t>NOTA: </a:t>
            </a:r>
            <a:r>
              <a:rPr lang="es-US" sz="1600" dirty="0"/>
              <a:t>Si está inscrito automáticamente en la Parte A y en la Parte B, tendrá que elegir e inscribirse en un plan de medicamentos (un Plan Medicare </a:t>
            </a:r>
            <a:r>
              <a:rPr lang="es-US" sz="1600" dirty="0" err="1"/>
              <a:t>Advantage</a:t>
            </a:r>
            <a:r>
              <a:rPr lang="es-US" sz="1600" dirty="0"/>
              <a:t> o Parte D) durante su IEP si desea tener la cobertura de medicamentos de Medicare. </a:t>
            </a:r>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0037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13" grpId="0" animBg="1"/>
      <p:bldP spid="7" grpId="0" animBg="1"/>
      <p:bldP spid="8" grpId="0" animBg="1"/>
      <p:bldP spid="9" grpId="0" animBg="1"/>
      <p:bldP spid="14" grpId="0" animBg="1"/>
      <p:bldP spid="119" grpId="0" animBg="1"/>
      <p:bldP spid="1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500" dirty="0"/>
              <a:t>Cómo utilizar el Período de Inscripción Inicial (IEP) para obtener </a:t>
            </a:r>
            <a:br>
              <a:rPr lang="es-US" sz="2500" dirty="0"/>
            </a:br>
            <a:r>
              <a:rPr lang="es-US" sz="2500" dirty="0"/>
              <a:t>la cobertura de medicamentos de Medicare: Ejemplo</a:t>
            </a:r>
          </a:p>
        </p:txBody>
      </p:sp>
      <p:sp>
        <p:nvSpPr>
          <p:cNvPr id="7" name="Text Placeholder 6">
            <a:extLst>
              <a:ext uri="{FF2B5EF4-FFF2-40B4-BE49-F238E27FC236}">
                <a16:creationId xmlns:a16="http://schemas.microsoft.com/office/drawing/2014/main" id="{CF72E06C-FCC0-D9A6-EFC6-3061415DB8F9}"/>
              </a:ext>
            </a:extLst>
          </p:cNvPr>
          <p:cNvSpPr>
            <a:spLocks noGrp="1"/>
          </p:cNvSpPr>
          <p:nvPr>
            <p:ph type="body" idx="1"/>
          </p:nvPr>
        </p:nvSpPr>
        <p:spPr>
          <a:xfrm>
            <a:off x="1195452" y="1216145"/>
            <a:ext cx="9796370" cy="3093743"/>
          </a:xfrm>
        </p:spPr>
        <p:txBody>
          <a:bodyPr>
            <a:normAutofit/>
          </a:bodyPr>
          <a:lstStyle/>
          <a:p>
            <a:pPr lvl="0">
              <a:buClrTx/>
            </a:pPr>
            <a:r>
              <a:rPr lang="es-US" sz="2200" dirty="0">
                <a:solidFill>
                  <a:srgbClr val="2F5597"/>
                </a:solidFill>
              </a:rPr>
              <a:t>Mary cumple 65 años el 5 de mayo</a:t>
            </a:r>
          </a:p>
          <a:p>
            <a:pPr marL="548640" lvl="0" indent="-274320">
              <a:buClrTx/>
              <a:buFont typeface="Wingdings" panose="05000000000000000000" pitchFamily="2" charset="2"/>
              <a:buChar char="§"/>
            </a:pPr>
            <a:r>
              <a:rPr lang="es-US" sz="1800" b="0" dirty="0">
                <a:solidFill>
                  <a:srgbClr val="2F5597"/>
                </a:solidFill>
              </a:rPr>
              <a:t>Su IEP de Medicare comienza en febrero y dura 7 meses, hasta agosto.</a:t>
            </a:r>
          </a:p>
          <a:p>
            <a:pPr marL="548640" lvl="0" indent="-274320">
              <a:buClrTx/>
              <a:buFont typeface="Wingdings" panose="05000000000000000000" pitchFamily="2" charset="2"/>
              <a:buChar char="§"/>
            </a:pPr>
            <a:r>
              <a:rPr lang="es-US" sz="1800" b="0" dirty="0">
                <a:solidFill>
                  <a:srgbClr val="2F5597"/>
                </a:solidFill>
              </a:rPr>
              <a:t>Si se inscribe en la cobertura de medicamentos de Medicare en febrero, marzo o abril, su cobertura comenzará el 1 de mayo.</a:t>
            </a:r>
          </a:p>
          <a:p>
            <a:pPr marL="548640" lvl="0" indent="-274320">
              <a:buClrTx/>
              <a:buFont typeface="Wingdings" panose="05000000000000000000" pitchFamily="2" charset="2"/>
              <a:buChar char="§"/>
            </a:pPr>
            <a:r>
              <a:rPr lang="es-US" sz="1800" b="0" dirty="0">
                <a:solidFill>
                  <a:srgbClr val="2F5597"/>
                </a:solidFill>
              </a:rPr>
              <a:t>Si se inscribe en cualquier momento de mayo, su cobertura empezará el 1 de junio.</a:t>
            </a:r>
          </a:p>
          <a:p>
            <a:pPr marL="548640" lvl="0" indent="-274320">
              <a:buClrTx/>
              <a:buFont typeface="Wingdings" panose="05000000000000000000" pitchFamily="2" charset="2"/>
              <a:buChar char="§"/>
            </a:pPr>
            <a:r>
              <a:rPr lang="es-US" sz="1800" b="0" dirty="0">
                <a:solidFill>
                  <a:srgbClr val="2F5597"/>
                </a:solidFill>
              </a:rPr>
              <a:t>Si se inscribe en junio, julio o agosto, su cobertura comenzará el primer día del </a:t>
            </a:r>
            <a:br>
              <a:rPr lang="es-US" sz="1800" b="0" dirty="0">
                <a:solidFill>
                  <a:srgbClr val="2F5597"/>
                </a:solidFill>
              </a:rPr>
            </a:br>
            <a:r>
              <a:rPr lang="es-US" sz="1800" b="0" dirty="0">
                <a:solidFill>
                  <a:srgbClr val="2F5597"/>
                </a:solidFill>
              </a:rPr>
              <a:t>mes siguiente. </a:t>
            </a:r>
          </a:p>
          <a:p>
            <a:pPr lvl="0">
              <a:buClrTx/>
            </a:pPr>
            <a:endParaRPr lang="en-US" sz="2000" b="0" dirty="0">
              <a:solidFill>
                <a:srgbClr val="2F5597"/>
              </a:solidFill>
            </a:endParaRPr>
          </a:p>
        </p:txBody>
      </p:sp>
      <p:pic>
        <p:nvPicPr>
          <p:cNvPr id="13" name="Content Placeholder 12" descr="Icono de calendario de 9 meses de febrero a agosto con el 4to mes de mayo resaltado con una estrella que indica el cumpleaños número 65">
            <a:extLst>
              <a:ext uri="{FF2B5EF4-FFF2-40B4-BE49-F238E27FC236}">
                <a16:creationId xmlns:a16="http://schemas.microsoft.com/office/drawing/2014/main" id="{A953B571-19E7-3580-E7A5-A878ADECFF06}"/>
              </a:ext>
            </a:extLst>
          </p:cNvPr>
          <p:cNvPicPr>
            <a:picLocks noGrp="1" noChangeAspect="1"/>
          </p:cNvPicPr>
          <p:nvPr>
            <p:ph sz="half" idx="2"/>
          </p:nvPr>
        </p:nvPicPr>
        <p:blipFill>
          <a:blip r:embed="rId4"/>
          <a:stretch>
            <a:fillRect/>
          </a:stretch>
        </p:blipFill>
        <p:spPr>
          <a:xfrm>
            <a:off x="2032788" y="3329244"/>
            <a:ext cx="7949412" cy="2083205"/>
          </a:xfrm>
          <a:prstGeom prst="rect">
            <a:avLst/>
          </a:prstGeom>
        </p:spPr>
      </p:pic>
      <p:sp>
        <p:nvSpPr>
          <p:cNvPr id="5" name="TextBox 119">
            <a:extLst>
              <a:ext uri="{FF2B5EF4-FFF2-40B4-BE49-F238E27FC236}">
                <a16:creationId xmlns:a16="http://schemas.microsoft.com/office/drawing/2014/main" id="{E324A4A3-E3F5-F4D4-EE74-EA16378FE8B0}"/>
              </a:ext>
            </a:extLst>
          </p:cNvPr>
          <p:cNvSpPr txBox="1"/>
          <p:nvPr/>
        </p:nvSpPr>
        <p:spPr>
          <a:xfrm>
            <a:off x="2157102" y="4353900"/>
            <a:ext cx="792846" cy="153888"/>
          </a:xfrm>
          <a:prstGeom prst="rect">
            <a:avLst/>
          </a:prstGeom>
          <a:solidFill>
            <a:schemeClr val="accent5">
              <a:lumMod val="75000"/>
            </a:schemeClr>
          </a:solidFill>
        </p:spPr>
        <p:txBody>
          <a:bodyPr wrap="square" lIns="0" tIns="0" r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FEBRERO</a:t>
            </a:r>
          </a:p>
        </p:txBody>
      </p:sp>
      <p:sp>
        <p:nvSpPr>
          <p:cNvPr id="8" name="TextBox 119">
            <a:extLst>
              <a:ext uri="{FF2B5EF4-FFF2-40B4-BE49-F238E27FC236}">
                <a16:creationId xmlns:a16="http://schemas.microsoft.com/office/drawing/2014/main" id="{9DB44CB2-FBFE-D6A3-5D6A-96380415FAC9}"/>
              </a:ext>
            </a:extLst>
          </p:cNvPr>
          <p:cNvSpPr txBox="1"/>
          <p:nvPr/>
        </p:nvSpPr>
        <p:spPr>
          <a:xfrm>
            <a:off x="3301344" y="4353900"/>
            <a:ext cx="792845"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MARZO</a:t>
            </a:r>
          </a:p>
        </p:txBody>
      </p:sp>
      <p:sp>
        <p:nvSpPr>
          <p:cNvPr id="9" name="TextBox 119">
            <a:extLst>
              <a:ext uri="{FF2B5EF4-FFF2-40B4-BE49-F238E27FC236}">
                <a16:creationId xmlns:a16="http://schemas.microsoft.com/office/drawing/2014/main" id="{9AEE26F8-D743-7405-F041-DB342060C1A2}"/>
              </a:ext>
            </a:extLst>
          </p:cNvPr>
          <p:cNvSpPr txBox="1"/>
          <p:nvPr/>
        </p:nvSpPr>
        <p:spPr>
          <a:xfrm>
            <a:off x="4454902" y="4353900"/>
            <a:ext cx="792845"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ABRIL</a:t>
            </a:r>
          </a:p>
        </p:txBody>
      </p:sp>
      <p:sp>
        <p:nvSpPr>
          <p:cNvPr id="10" name="TextBox 119">
            <a:extLst>
              <a:ext uri="{FF2B5EF4-FFF2-40B4-BE49-F238E27FC236}">
                <a16:creationId xmlns:a16="http://schemas.microsoft.com/office/drawing/2014/main" id="{9310563F-1D80-A4BA-7722-9C176DC880FE}"/>
              </a:ext>
            </a:extLst>
          </p:cNvPr>
          <p:cNvSpPr txBox="1"/>
          <p:nvPr/>
        </p:nvSpPr>
        <p:spPr>
          <a:xfrm>
            <a:off x="5633859" y="4357430"/>
            <a:ext cx="792844" cy="153888"/>
          </a:xfrm>
          <a:prstGeom prst="rect">
            <a:avLst/>
          </a:prstGeom>
          <a:solidFill>
            <a:schemeClr val="accent4"/>
          </a:solidFill>
        </p:spPr>
        <p:txBody>
          <a:bodyPr wrap="square" tIns="0" bIns="0" rtlCol="0">
            <a:spAutoFit/>
          </a:bodyPr>
          <a:lstStyle/>
          <a:p>
            <a:pPr algn="ctr"/>
            <a:r>
              <a:rPr lang="es-US" sz="1000" b="1" dirty="0">
                <a:latin typeface="Arial" panose="020B0604020202020204" pitchFamily="34" charset="0"/>
                <a:cs typeface="Arial" panose="020B0604020202020204" pitchFamily="34" charset="0"/>
              </a:rPr>
              <a:t>MAYO</a:t>
            </a:r>
          </a:p>
        </p:txBody>
      </p:sp>
      <p:sp>
        <p:nvSpPr>
          <p:cNvPr id="12" name="TextBox 119">
            <a:extLst>
              <a:ext uri="{FF2B5EF4-FFF2-40B4-BE49-F238E27FC236}">
                <a16:creationId xmlns:a16="http://schemas.microsoft.com/office/drawing/2014/main" id="{0368AD41-B99A-F455-C5D2-328776405F38}"/>
              </a:ext>
            </a:extLst>
          </p:cNvPr>
          <p:cNvSpPr txBox="1"/>
          <p:nvPr/>
        </p:nvSpPr>
        <p:spPr>
          <a:xfrm>
            <a:off x="6750370" y="4354974"/>
            <a:ext cx="820579"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JUNIO</a:t>
            </a:r>
          </a:p>
        </p:txBody>
      </p:sp>
      <p:sp>
        <p:nvSpPr>
          <p:cNvPr id="14" name="TextBox 119">
            <a:extLst>
              <a:ext uri="{FF2B5EF4-FFF2-40B4-BE49-F238E27FC236}">
                <a16:creationId xmlns:a16="http://schemas.microsoft.com/office/drawing/2014/main" id="{412AD70A-E3D9-171F-8275-577E1F61EDE2}"/>
              </a:ext>
            </a:extLst>
          </p:cNvPr>
          <p:cNvSpPr txBox="1"/>
          <p:nvPr/>
        </p:nvSpPr>
        <p:spPr>
          <a:xfrm>
            <a:off x="7911546" y="4353900"/>
            <a:ext cx="792844"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JULIO</a:t>
            </a:r>
          </a:p>
        </p:txBody>
      </p:sp>
      <p:sp>
        <p:nvSpPr>
          <p:cNvPr id="15" name="TextBox 119">
            <a:extLst>
              <a:ext uri="{FF2B5EF4-FFF2-40B4-BE49-F238E27FC236}">
                <a16:creationId xmlns:a16="http://schemas.microsoft.com/office/drawing/2014/main" id="{658F0AC2-9461-FD62-B284-AE5026E7E46D}"/>
              </a:ext>
            </a:extLst>
          </p:cNvPr>
          <p:cNvSpPr txBox="1"/>
          <p:nvPr/>
        </p:nvSpPr>
        <p:spPr>
          <a:xfrm>
            <a:off x="9060868" y="4353900"/>
            <a:ext cx="820579"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AGOSTO</a:t>
            </a:r>
          </a:p>
        </p:txBody>
      </p:sp>
      <p:sp>
        <p:nvSpPr>
          <p:cNvPr id="11" name="Text Placeholder 10">
            <a:extLst>
              <a:ext uri="{FF2B5EF4-FFF2-40B4-BE49-F238E27FC236}">
                <a16:creationId xmlns:a16="http://schemas.microsoft.com/office/drawing/2014/main" id="{FAFEA05A-4AD3-92FA-2750-187170A2E25F}"/>
              </a:ext>
            </a:extLst>
          </p:cNvPr>
          <p:cNvSpPr>
            <a:spLocks noGrp="1"/>
          </p:cNvSpPr>
          <p:nvPr>
            <p:ph type="body" sz="quarter" idx="3"/>
          </p:nvPr>
        </p:nvSpPr>
        <p:spPr>
          <a:xfrm>
            <a:off x="1316570" y="5224998"/>
            <a:ext cx="10153535" cy="823912"/>
          </a:xfrm>
        </p:spPr>
        <p:txBody>
          <a:bodyPr>
            <a:normAutofit/>
          </a:bodyPr>
          <a:lstStyle/>
          <a:p>
            <a:pPr lvl="0">
              <a:buClrTx/>
            </a:pPr>
            <a:r>
              <a:rPr lang="es-US" sz="1400" dirty="0">
                <a:solidFill>
                  <a:srgbClr val="1B64A6"/>
                </a:solidFill>
              </a:rPr>
              <a:t>NOTA: </a:t>
            </a:r>
            <a:r>
              <a:rPr lang="es-US" sz="1400" b="0" dirty="0">
                <a:solidFill>
                  <a:srgbClr val="1B64A6"/>
                </a:solidFill>
              </a:rPr>
              <a:t>Si se inscribe para la Parte A y/o la Parte B durante los primeros 3 meses de su IEP, en la mayoría de los casos, su cobertura comenzará el primer día del mes de su cumpleaños. Sin embargo, si su cumpleaños cae el primer día del mes, su cobertura comenzará el primer día del mes anterior.</a:t>
            </a:r>
          </a:p>
        </p:txBody>
      </p:sp>
      <p:sp>
        <p:nvSpPr>
          <p:cNvPr id="78" name="Freeform: Shape 77">
            <a:extLst>
              <a:ext uri="{FF2B5EF4-FFF2-40B4-BE49-F238E27FC236}">
                <a16:creationId xmlns:a16="http://schemas.microsoft.com/office/drawing/2014/main" id="{2036214A-6858-4152-868A-8BD173B971F9}"/>
              </a:ext>
              <a:ext uri="{C183D7F6-B498-43B3-948B-1728B52AA6E4}">
                <adec:decorative xmlns:adec="http://schemas.microsoft.com/office/drawing/2017/decorative" val="1"/>
              </a:ext>
            </a:extLst>
          </p:cNvPr>
          <p:cNvSpPr>
            <a:spLocks noChangeAspect="1"/>
          </p:cNvSpPr>
          <p:nvPr/>
        </p:nvSpPr>
        <p:spPr>
          <a:xfrm>
            <a:off x="1058292" y="535229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281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14" grpId="0" animBg="1"/>
      <p:bldP spid="15" grpId="0" animBg="1"/>
      <p:bldP spid="11" grpId="0" build="p"/>
      <p:bldP spid="7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2800" dirty="0"/>
              <a:t>Cómo utilizar el Período de Inscripción General (GEP) para obtener la cobertura de medicamentos de Medicare - Cambio en 2024</a:t>
            </a:r>
          </a:p>
        </p:txBody>
      </p:sp>
      <p:sp>
        <p:nvSpPr>
          <p:cNvPr id="14" name="Text Placeholder 13">
            <a:extLst>
              <a:ext uri="{FF2B5EF4-FFF2-40B4-BE49-F238E27FC236}">
                <a16:creationId xmlns:a16="http://schemas.microsoft.com/office/drawing/2014/main" id="{2DEDF110-C341-72F7-1016-7F093589E9E4}"/>
              </a:ext>
            </a:extLst>
          </p:cNvPr>
          <p:cNvSpPr>
            <a:spLocks noGrp="1"/>
          </p:cNvSpPr>
          <p:nvPr>
            <p:ph type="body" sz="quarter" idx="21"/>
          </p:nvPr>
        </p:nvSpPr>
        <p:spPr>
          <a:xfrm>
            <a:off x="18929" y="1078267"/>
            <a:ext cx="6085063" cy="703823"/>
          </a:xfrm>
          <a:prstGeom prst="homePlate">
            <a:avLst/>
          </a:prstGeom>
          <a:solidFill>
            <a:srgbClr val="FFD966"/>
          </a:solidFill>
        </p:spPr>
        <p:txBody>
          <a:bodyPr rIns="1463040">
            <a:no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US" b="0" i="0" u="none" strike="noStrike" cap="none" normalizeH="0" baseline="0" noProof="0" dirty="0">
                <a:ln>
                  <a:noFill/>
                </a:ln>
                <a:solidFill>
                  <a:srgbClr val="00529B"/>
                </a:solidFill>
                <a:effectLst/>
                <a:uLnTx/>
                <a:uFillTx/>
              </a:rPr>
              <a:t>Si se inscribe después del IEP, es posible que deba pagar una multa por inscripción tardía</a:t>
            </a: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281793" y="823609"/>
            <a:ext cx="1291899" cy="1086575"/>
          </a:xfrm>
          <a:prstGeom prst="rect">
            <a:avLst/>
          </a:prstGeom>
        </p:spPr>
      </p:pic>
      <p:grpSp>
        <p:nvGrpSpPr>
          <p:cNvPr id="57" name="Group 56">
            <a:extLst>
              <a:ext uri="{FF2B5EF4-FFF2-40B4-BE49-F238E27FC236}">
                <a16:creationId xmlns:a16="http://schemas.microsoft.com/office/drawing/2014/main" id="{5964AB60-1BA1-4F01-8EFD-03B0F173886E}"/>
              </a:ext>
              <a:ext uri="{C183D7F6-B498-43B3-948B-1728B52AA6E4}">
                <adec:decorative xmlns:adec="http://schemas.microsoft.com/office/drawing/2017/decorative" val="1"/>
              </a:ext>
            </a:extLst>
          </p:cNvPr>
          <p:cNvGrpSpPr/>
          <p:nvPr/>
        </p:nvGrpSpPr>
        <p:grpSpPr>
          <a:xfrm>
            <a:off x="2628264" y="1783375"/>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 name="Group 105">
                <a:extLst>
                  <a:ext uri="{FF2B5EF4-FFF2-40B4-BE49-F238E27FC236}">
                    <a16:creationId xmlns:a16="http://schemas.microsoft.com/office/drawing/2014/main" id="{AE342004-6211-413B-8D79-4D757F970483}"/>
                  </a:ext>
                </a:extLst>
              </p:cNvPr>
              <p:cNvGrpSpPr/>
              <p:nvPr/>
            </p:nvGrpSpPr>
            <p:grpSpPr>
              <a:xfrm>
                <a:off x="1357450" y="2032941"/>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AA6D12CB-324E-4EA8-AE27-AD1803EAFD9A}"/>
                  </a:ext>
                </a:extLst>
              </p:cNvPr>
              <p:cNvGrpSpPr/>
              <p:nvPr/>
            </p:nvGrpSpPr>
            <p:grpSpPr>
              <a:xfrm>
                <a:off x="1357450" y="2032941"/>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01F5B688-299A-40A1-B23B-EB0B7CD8F566}"/>
                  </a:ext>
                </a:extLst>
              </p:cNvPr>
              <p:cNvGrpSpPr/>
              <p:nvPr/>
            </p:nvGrpSpPr>
            <p:grpSpPr>
              <a:xfrm>
                <a:off x="1357450" y="2032941"/>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ext Placeholder 4">
            <a:extLst>
              <a:ext uri="{FF2B5EF4-FFF2-40B4-BE49-F238E27FC236}">
                <a16:creationId xmlns:a16="http://schemas.microsoft.com/office/drawing/2014/main" id="{FCE9076E-C86D-8E58-F3BB-B62D62D3C14B}"/>
              </a:ext>
            </a:extLst>
          </p:cNvPr>
          <p:cNvSpPr>
            <a:spLocks noGrp="1"/>
          </p:cNvSpPr>
          <p:nvPr>
            <p:ph type="body" sz="quarter" idx="13"/>
          </p:nvPr>
        </p:nvSpPr>
        <p:spPr>
          <a:xfrm>
            <a:off x="2734559" y="2295761"/>
            <a:ext cx="1005840" cy="822960"/>
          </a:xfrm>
          <a:ln>
            <a:solidFill>
              <a:schemeClr val="bg1"/>
            </a:solidFill>
          </a:ln>
        </p:spPr>
        <p:txBody>
          <a:bodyP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prstClr val="white"/>
                </a:solidFill>
                <a:effectLst/>
                <a:uLnTx/>
                <a:uFillTx/>
                <a:latin typeface="Calibri" panose="020F0502020204030204"/>
                <a:ea typeface="+mn-ea"/>
                <a:cs typeface="+mn-cs"/>
              </a:rPr>
              <a:t>COMIENZA</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s-US" sz="2700" b="1" i="0" u="none" strike="noStrike" cap="none" normalizeH="0" baseline="0" noProof="0" dirty="0">
                <a:ln>
                  <a:noFill/>
                </a:ln>
                <a:solidFill>
                  <a:prstClr val="white"/>
                </a:solidFill>
                <a:effectLst/>
                <a:uLnTx/>
                <a:uFillTx/>
                <a:latin typeface="Calibri" panose="020F0502020204030204"/>
                <a:ea typeface="+mn-ea"/>
                <a:cs typeface="+mn-cs"/>
              </a:rPr>
              <a:t>1 de enero</a:t>
            </a:r>
          </a:p>
        </p:txBody>
      </p:sp>
      <p:sp>
        <p:nvSpPr>
          <p:cNvPr id="8" name="Text Placeholder 7">
            <a:extLst>
              <a:ext uri="{FF2B5EF4-FFF2-40B4-BE49-F238E27FC236}">
                <a16:creationId xmlns:a16="http://schemas.microsoft.com/office/drawing/2014/main" id="{8A98F6BF-BDC5-7448-7C08-D8F651976D23}"/>
              </a:ext>
            </a:extLst>
          </p:cNvPr>
          <p:cNvSpPr>
            <a:spLocks noGrp="1"/>
          </p:cNvSpPr>
          <p:nvPr>
            <p:ph type="body" sz="quarter" idx="15"/>
          </p:nvPr>
        </p:nvSpPr>
        <p:spPr>
          <a:xfrm>
            <a:off x="4361028" y="2289147"/>
            <a:ext cx="1005840" cy="822960"/>
          </a:xfrm>
          <a:ln>
            <a:solidFill>
              <a:schemeClr val="bg1"/>
            </a:solidFill>
          </a:ln>
        </p:spPr>
        <p:txBody>
          <a:bodyPr lIns="0" rIns="0">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prstClr val="white"/>
                </a:solidFill>
                <a:effectLst/>
                <a:uLnTx/>
                <a:uFillTx/>
                <a:latin typeface="Calibri" panose="020F0502020204030204"/>
                <a:ea typeface="+mn-ea"/>
                <a:cs typeface="+mn-cs"/>
              </a:rPr>
              <a:t>CONTINÚA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1" i="0" u="none" strike="noStrike" cap="none" normalizeH="0" baseline="0" noProof="0" dirty="0">
                <a:ln>
                  <a:noFill/>
                </a:ln>
                <a:solidFill>
                  <a:prstClr val="white"/>
                </a:solidFill>
                <a:effectLst/>
                <a:uLnTx/>
                <a:uFillTx/>
                <a:latin typeface="Calibri" panose="020F0502020204030204"/>
                <a:ea typeface="+mn-ea"/>
                <a:cs typeface="+mn-cs"/>
              </a:rPr>
              <a:t>febrero</a:t>
            </a:r>
          </a:p>
        </p:txBody>
      </p:sp>
      <p:sp>
        <p:nvSpPr>
          <p:cNvPr id="10" name="Text Placeholder 9">
            <a:extLst>
              <a:ext uri="{FF2B5EF4-FFF2-40B4-BE49-F238E27FC236}">
                <a16:creationId xmlns:a16="http://schemas.microsoft.com/office/drawing/2014/main" id="{99202DD5-340A-FF5D-5248-0F7940A6799E}"/>
              </a:ext>
            </a:extLst>
          </p:cNvPr>
          <p:cNvSpPr>
            <a:spLocks noGrp="1"/>
          </p:cNvSpPr>
          <p:nvPr>
            <p:ph type="body" sz="quarter" idx="17"/>
          </p:nvPr>
        </p:nvSpPr>
        <p:spPr>
          <a:xfrm>
            <a:off x="5971075" y="2289569"/>
            <a:ext cx="1005840" cy="822960"/>
          </a:xfrm>
          <a:ln>
            <a:solidFill>
              <a:schemeClr val="bg1"/>
            </a:solidFill>
          </a:ln>
        </p:spPr>
        <p:txBody>
          <a:bodyPr lIns="0" rIns="0">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prstClr val="white"/>
                </a:solidFill>
                <a:effectLst/>
                <a:uLnTx/>
                <a:uFillTx/>
                <a:latin typeface="Calibri" panose="020F0502020204030204"/>
                <a:ea typeface="+mn-ea"/>
                <a:cs typeface="+mn-cs"/>
              </a:rPr>
              <a:t>FINALIZA</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s-US" sz="2500" b="1" i="0" u="none" strike="noStrike" cap="none" normalizeH="0" baseline="0" noProof="0" dirty="0">
                <a:ln>
                  <a:noFill/>
                </a:ln>
                <a:solidFill>
                  <a:prstClr val="white"/>
                </a:solidFill>
                <a:effectLst/>
                <a:uLnTx/>
                <a:uFillTx/>
                <a:latin typeface="Calibri" panose="020F0502020204030204"/>
                <a:ea typeface="+mn-ea"/>
                <a:cs typeface="+mn-cs"/>
              </a:rPr>
              <a:t>31 de marzo</a:t>
            </a:r>
          </a:p>
        </p:txBody>
      </p:sp>
      <p:grpSp>
        <p:nvGrpSpPr>
          <p:cNvPr id="41" name="Group 40">
            <a:extLst>
              <a:ext uri="{FF2B5EF4-FFF2-40B4-BE49-F238E27FC236}">
                <a16:creationId xmlns:a16="http://schemas.microsoft.com/office/drawing/2014/main" id="{2F627286-D2DB-402F-A0B0-D925036BC6CE}"/>
              </a:ext>
              <a:ext uri="{C183D7F6-B498-43B3-948B-1728B52AA6E4}">
                <adec:decorative xmlns:adec="http://schemas.microsoft.com/office/drawing/2017/decorative" val="1"/>
              </a:ext>
            </a:extLst>
          </p:cNvPr>
          <p:cNvGrpSpPr/>
          <p:nvPr/>
        </p:nvGrpSpPr>
        <p:grpSpPr>
          <a:xfrm>
            <a:off x="7509412" y="1546924"/>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 Placeholder 11">
            <a:extLst>
              <a:ext uri="{FF2B5EF4-FFF2-40B4-BE49-F238E27FC236}">
                <a16:creationId xmlns:a16="http://schemas.microsoft.com/office/drawing/2014/main" id="{869E9811-C485-CCDD-F589-48B9F53A8251}"/>
              </a:ext>
            </a:extLst>
          </p:cNvPr>
          <p:cNvSpPr>
            <a:spLocks noGrp="1"/>
          </p:cNvSpPr>
          <p:nvPr>
            <p:ph type="body" sz="quarter" idx="19"/>
          </p:nvPr>
        </p:nvSpPr>
        <p:spPr>
          <a:xfrm>
            <a:off x="7556501" y="1979855"/>
            <a:ext cx="1796605" cy="1526440"/>
          </a:xfrm>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2F5597"/>
                </a:solidFill>
                <a:effectLst/>
                <a:uLnTx/>
                <a:uFillTx/>
                <a:latin typeface="Calibri" panose="020F0502020204030204"/>
                <a:ea typeface="+mn-ea"/>
                <a:cs typeface="+mn-cs"/>
              </a:rPr>
              <a:t>La cobertura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2F5597"/>
                </a:solidFill>
                <a:effectLst/>
                <a:uLnTx/>
                <a:uFillTx/>
                <a:latin typeface="Calibri" panose="020F0502020204030204"/>
                <a:ea typeface="+mn-ea"/>
                <a:cs typeface="+mn-cs"/>
              </a:rPr>
              <a:t>inicia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2F5597"/>
                </a:solidFill>
                <a:effectLst/>
                <a:uLnTx/>
                <a:uFillTx/>
                <a:latin typeface="Calibri" panose="020F0502020204030204"/>
                <a:ea typeface="+mn-ea"/>
                <a:cs typeface="+mn-cs"/>
              </a:rPr>
              <a:t>el primer día del mes después de que se inscriba</a:t>
            </a:r>
          </a:p>
        </p:txBody>
      </p:sp>
      <p:sp>
        <p:nvSpPr>
          <p:cNvPr id="7" name="Text Placeholder 6">
            <a:extLst>
              <a:ext uri="{FF2B5EF4-FFF2-40B4-BE49-F238E27FC236}">
                <a16:creationId xmlns:a16="http://schemas.microsoft.com/office/drawing/2014/main" id="{B77C5F49-077A-8A78-D5D1-B04A29E71967}"/>
              </a:ext>
            </a:extLst>
          </p:cNvPr>
          <p:cNvSpPr>
            <a:spLocks noGrp="1"/>
          </p:cNvSpPr>
          <p:nvPr>
            <p:ph type="body" sz="quarter" idx="14"/>
          </p:nvPr>
        </p:nvSpPr>
        <p:spPr>
          <a:xfrm>
            <a:off x="591421" y="3531580"/>
            <a:ext cx="10805160" cy="926927"/>
          </a:xfrm>
        </p:spPr>
        <p:txBody>
          <a:bodyP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US" sz="2000" b="1" i="0" u="none" strike="noStrike" cap="none" normalizeH="0" noProof="0" dirty="0">
                <a:ln>
                  <a:noFill/>
                </a:ln>
                <a:solidFill>
                  <a:srgbClr val="00529B"/>
                </a:solidFill>
                <a:effectLst/>
                <a:uLnTx/>
                <a:uFillTx/>
                <a:latin typeface="Arial" panose="020B0604020202020204" pitchFamily="34" charset="0"/>
                <a:ea typeface="+mn-ea"/>
                <a:cs typeface="Arial" panose="020B0604020202020204" pitchFamily="34" charset="0"/>
              </a:rPr>
              <a:t>Si paga una prima por la Parte A y obtiene la Parte B durante el GEP, puede obtener un Período de Inscripción Especial (SEP) para la cobertura de medicamentos de Medicare:</a:t>
            </a:r>
          </a:p>
          <a:p>
            <a:endParaRPr lang="en-US" sz="2200" dirty="0"/>
          </a:p>
        </p:txBody>
      </p:sp>
      <p:grpSp>
        <p:nvGrpSpPr>
          <p:cNvPr id="49" name="Group 48">
            <a:extLst>
              <a:ext uri="{FF2B5EF4-FFF2-40B4-BE49-F238E27FC236}">
                <a16:creationId xmlns:a16="http://schemas.microsoft.com/office/drawing/2014/main" id="{B8A6F989-05F4-416A-A086-E6DA3F01B49F}"/>
              </a:ext>
              <a:ext uri="{C183D7F6-B498-43B3-948B-1728B52AA6E4}">
                <adec:decorative xmlns:adec="http://schemas.microsoft.com/office/drawing/2017/decorative" val="1"/>
              </a:ext>
            </a:extLst>
          </p:cNvPr>
          <p:cNvGrpSpPr/>
          <p:nvPr/>
        </p:nvGrpSpPr>
        <p:grpSpPr>
          <a:xfrm>
            <a:off x="2290799" y="4333089"/>
            <a:ext cx="4855105" cy="1876108"/>
            <a:chOff x="1755493" y="758085"/>
            <a:chExt cx="4498465" cy="1469425"/>
          </a:xfrm>
        </p:grpSpPr>
        <p:sp>
          <p:nvSpPr>
            <p:cNvPr id="50" name="Isosceles Triangle 49">
              <a:extLst>
                <a:ext uri="{FF2B5EF4-FFF2-40B4-BE49-F238E27FC236}">
                  <a16:creationId xmlns:a16="http://schemas.microsoft.com/office/drawing/2014/main" id="{5AB26922-92D8-42BC-93DF-0AD39E95559C}"/>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DFC42931-4CAA-43D8-AF6E-08A1ECFE68E4}"/>
                </a:ext>
              </a:extLst>
            </p:cNvPr>
            <p:cNvGrpSpPr>
              <a:grpSpLocks noChangeAspect="1"/>
            </p:cNvGrpSpPr>
            <p:nvPr/>
          </p:nvGrpSpPr>
          <p:grpSpPr>
            <a:xfrm>
              <a:off x="4989068" y="758085"/>
              <a:ext cx="1264890" cy="1463041"/>
              <a:chOff x="1357450" y="2032941"/>
              <a:chExt cx="1051560" cy="1216293"/>
            </a:xfrm>
          </p:grpSpPr>
          <p:sp>
            <p:nvSpPr>
              <p:cNvPr id="92" name="Rectangle 91">
                <a:extLst>
                  <a:ext uri="{FF2B5EF4-FFF2-40B4-BE49-F238E27FC236}">
                    <a16:creationId xmlns:a16="http://schemas.microsoft.com/office/drawing/2014/main" id="{41C98D6F-47D9-412A-992B-6D169703477E}"/>
                  </a:ext>
                </a:extLst>
              </p:cNvPr>
              <p:cNvSpPr/>
              <p:nvPr/>
            </p:nvSpPr>
            <p:spPr>
              <a:xfrm>
                <a:off x="1357450" y="2353122"/>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F7633BC6-165A-498C-9821-12C3E7008C16}"/>
                  </a:ext>
                </a:extLst>
              </p:cNvPr>
              <p:cNvGrpSpPr/>
              <p:nvPr/>
            </p:nvGrpSpPr>
            <p:grpSpPr>
              <a:xfrm>
                <a:off x="1357450" y="2032941"/>
                <a:ext cx="1051560" cy="274320"/>
                <a:chOff x="4837371" y="4207752"/>
                <a:chExt cx="1051560" cy="274320"/>
              </a:xfrm>
            </p:grpSpPr>
            <p:sp>
              <p:nvSpPr>
                <p:cNvPr id="96" name="Rectangle 95">
                  <a:extLst>
                    <a:ext uri="{FF2B5EF4-FFF2-40B4-BE49-F238E27FC236}">
                      <a16:creationId xmlns:a16="http://schemas.microsoft.com/office/drawing/2014/main" id="{60014CC4-F508-4855-A482-A530A27A3C2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Flowchart: Terminator 96">
                  <a:extLst>
                    <a:ext uri="{FF2B5EF4-FFF2-40B4-BE49-F238E27FC236}">
                      <a16:creationId xmlns:a16="http://schemas.microsoft.com/office/drawing/2014/main" id="{BDE8EAD8-0AF1-4839-9828-EF2060B3D9B1}"/>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Flowchart: Terminator 97">
                  <a:extLst>
                    <a:ext uri="{FF2B5EF4-FFF2-40B4-BE49-F238E27FC236}">
                      <a16:creationId xmlns:a16="http://schemas.microsoft.com/office/drawing/2014/main" id="{6FC2EC7C-C00C-4055-8DD0-9C245B91753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lowchart: Terminator 98">
                  <a:extLst>
                    <a:ext uri="{FF2B5EF4-FFF2-40B4-BE49-F238E27FC236}">
                      <a16:creationId xmlns:a16="http://schemas.microsoft.com/office/drawing/2014/main" id="{A98B919C-B95A-4661-B050-2E68A088BAA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B8F688AD-A390-4296-811F-206A88F7CEEC}"/>
                </a:ext>
              </a:extLst>
            </p:cNvPr>
            <p:cNvGrpSpPr>
              <a:grpSpLocks noChangeAspect="1"/>
            </p:cNvGrpSpPr>
            <p:nvPr/>
          </p:nvGrpSpPr>
          <p:grpSpPr>
            <a:xfrm>
              <a:off x="3376729" y="758087"/>
              <a:ext cx="1264890" cy="1463040"/>
              <a:chOff x="1357450" y="2032941"/>
              <a:chExt cx="1051560" cy="1216292"/>
            </a:xfrm>
          </p:grpSpPr>
          <p:sp>
            <p:nvSpPr>
              <p:cNvPr id="84" name="Rectangle 83">
                <a:extLst>
                  <a:ext uri="{FF2B5EF4-FFF2-40B4-BE49-F238E27FC236}">
                    <a16:creationId xmlns:a16="http://schemas.microsoft.com/office/drawing/2014/main" id="{D01536B0-21BF-4137-A15A-E98F0B067E7A}"/>
                  </a:ext>
                </a:extLst>
              </p:cNvPr>
              <p:cNvSpPr/>
              <p:nvPr/>
            </p:nvSpPr>
            <p:spPr>
              <a:xfrm>
                <a:off x="1357450" y="2353120"/>
                <a:ext cx="1051560" cy="896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041E51C2-1F87-4846-B50D-4DC351AEBB93}"/>
                  </a:ext>
                </a:extLst>
              </p:cNvPr>
              <p:cNvGrpSpPr/>
              <p:nvPr/>
            </p:nvGrpSpPr>
            <p:grpSpPr>
              <a:xfrm>
                <a:off x="1357450" y="2032941"/>
                <a:ext cx="1051560" cy="274320"/>
                <a:chOff x="4837371" y="4207752"/>
                <a:chExt cx="1051560" cy="274320"/>
              </a:xfrm>
            </p:grpSpPr>
            <p:sp>
              <p:nvSpPr>
                <p:cNvPr id="88" name="Rectangle 87">
                  <a:extLst>
                    <a:ext uri="{FF2B5EF4-FFF2-40B4-BE49-F238E27FC236}">
                      <a16:creationId xmlns:a16="http://schemas.microsoft.com/office/drawing/2014/main" id="{06F8FA9A-CE45-4333-BFA9-F9D604950E2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Flowchart: Terminator 88">
                  <a:extLst>
                    <a:ext uri="{FF2B5EF4-FFF2-40B4-BE49-F238E27FC236}">
                      <a16:creationId xmlns:a16="http://schemas.microsoft.com/office/drawing/2014/main" id="{984987BB-1EC8-4BDD-B607-EAA4F8DF868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Flowchart: Terminator 89">
                  <a:extLst>
                    <a:ext uri="{FF2B5EF4-FFF2-40B4-BE49-F238E27FC236}">
                      <a16:creationId xmlns:a16="http://schemas.microsoft.com/office/drawing/2014/main" id="{A7D128E7-482E-4EF7-96B5-A54FCFA70C99}"/>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Flowchart: Terminator 90">
                  <a:extLst>
                    <a:ext uri="{FF2B5EF4-FFF2-40B4-BE49-F238E27FC236}">
                      <a16:creationId xmlns:a16="http://schemas.microsoft.com/office/drawing/2014/main" id="{731F9ED0-C4B2-4253-9195-D850019E2F2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3" name="Group 52">
              <a:extLst>
                <a:ext uri="{FF2B5EF4-FFF2-40B4-BE49-F238E27FC236}">
                  <a16:creationId xmlns:a16="http://schemas.microsoft.com/office/drawing/2014/main" id="{15E3F6F1-A315-43BF-916A-DB50663C5EDE}"/>
                </a:ext>
              </a:extLst>
            </p:cNvPr>
            <p:cNvGrpSpPr>
              <a:grpSpLocks noChangeAspect="1"/>
            </p:cNvGrpSpPr>
            <p:nvPr/>
          </p:nvGrpSpPr>
          <p:grpSpPr>
            <a:xfrm>
              <a:off x="1755493" y="764470"/>
              <a:ext cx="1264890" cy="1463040"/>
              <a:chOff x="1357450" y="2032941"/>
              <a:chExt cx="1051560" cy="1216292"/>
            </a:xfrm>
          </p:grpSpPr>
          <p:sp>
            <p:nvSpPr>
              <p:cNvPr id="55" name="Rectangle 54">
                <a:extLst>
                  <a:ext uri="{FF2B5EF4-FFF2-40B4-BE49-F238E27FC236}">
                    <a16:creationId xmlns:a16="http://schemas.microsoft.com/office/drawing/2014/main" id="{9D6284CB-0AD1-42CC-9C6A-3BDE7199FB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B4A110D0-B3B1-487B-AAA6-A5963E7008C4}"/>
                  </a:ext>
                </a:extLst>
              </p:cNvPr>
              <p:cNvGrpSpPr/>
              <p:nvPr/>
            </p:nvGrpSpPr>
            <p:grpSpPr>
              <a:xfrm>
                <a:off x="1357450" y="2032941"/>
                <a:ext cx="1051560" cy="274320"/>
                <a:chOff x="4837371" y="4207752"/>
                <a:chExt cx="1051560" cy="274320"/>
              </a:xfrm>
            </p:grpSpPr>
            <p:sp>
              <p:nvSpPr>
                <p:cNvPr id="80" name="Rectangle 79">
                  <a:extLst>
                    <a:ext uri="{FF2B5EF4-FFF2-40B4-BE49-F238E27FC236}">
                      <a16:creationId xmlns:a16="http://schemas.microsoft.com/office/drawing/2014/main" id="{EF8C466F-C567-4435-AAA2-85A1DE339478}"/>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lowchart: Terminator 80">
                  <a:extLst>
                    <a:ext uri="{FF2B5EF4-FFF2-40B4-BE49-F238E27FC236}">
                      <a16:creationId xmlns:a16="http://schemas.microsoft.com/office/drawing/2014/main" id="{F666E9F2-D4E9-4BDE-A8DF-700D0B56713A}"/>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lowchart: Terminator 81">
                  <a:extLst>
                    <a:ext uri="{FF2B5EF4-FFF2-40B4-BE49-F238E27FC236}">
                      <a16:creationId xmlns:a16="http://schemas.microsoft.com/office/drawing/2014/main" id="{69321EBA-7EB4-4B23-969D-41DB91A4A113}"/>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lowchart: Terminator 82">
                  <a:extLst>
                    <a:ext uri="{FF2B5EF4-FFF2-40B4-BE49-F238E27FC236}">
                      <a16:creationId xmlns:a16="http://schemas.microsoft.com/office/drawing/2014/main" id="{C111779A-90C3-4060-8FB4-125BA34DA09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4" name="Isosceles Triangle 53">
              <a:extLst>
                <a:ext uri="{FF2B5EF4-FFF2-40B4-BE49-F238E27FC236}">
                  <a16:creationId xmlns:a16="http://schemas.microsoft.com/office/drawing/2014/main" id="{88F2EEE9-330E-4A0A-A594-151ABB943376}"/>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 Placeholder 8">
            <a:extLst>
              <a:ext uri="{FF2B5EF4-FFF2-40B4-BE49-F238E27FC236}">
                <a16:creationId xmlns:a16="http://schemas.microsoft.com/office/drawing/2014/main" id="{30DB375F-C9E4-7451-F075-A81DA4677882}"/>
              </a:ext>
            </a:extLst>
          </p:cNvPr>
          <p:cNvSpPr>
            <a:spLocks noGrp="1"/>
          </p:cNvSpPr>
          <p:nvPr>
            <p:ph type="body" sz="quarter" idx="16"/>
          </p:nvPr>
        </p:nvSpPr>
        <p:spPr>
          <a:xfrm>
            <a:off x="2397342" y="4972696"/>
            <a:ext cx="1167161" cy="1097280"/>
          </a:xfrm>
          <a:ln>
            <a:solidFill>
              <a:schemeClr val="bg1"/>
            </a:solidFill>
          </a:ln>
        </p:spPr>
        <p:txBody>
          <a:bodyPr>
            <a:noAutofit/>
          </a:bodyPr>
          <a:lstStyle/>
          <a:p>
            <a:pPr algn="ctr">
              <a:lnSpc>
                <a:spcPct val="100000"/>
              </a:lnSpc>
            </a:pPr>
            <a:r>
              <a:rPr lang="es-US" b="1" u="sng" dirty="0">
                <a:solidFill>
                  <a:schemeClr val="bg1"/>
                </a:solidFill>
                <a:latin typeface="+mn-lt"/>
              </a:rPr>
              <a:t>COMIENZA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dirty="0">
                <a:ln>
                  <a:noFill/>
                </a:ln>
                <a:solidFill>
                  <a:schemeClr val="bg1"/>
                </a:solidFill>
                <a:effectLst/>
                <a:uLnTx/>
                <a:uFillTx/>
                <a:latin typeface="+mn-lt"/>
              </a:rPr>
              <a:t>Presentar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dirty="0">
                <a:ln>
                  <a:noFill/>
                </a:ln>
                <a:solidFill>
                  <a:schemeClr val="bg1"/>
                </a:solidFill>
                <a:effectLst/>
                <a:uLnTx/>
                <a:uFillTx/>
                <a:latin typeface="+mn-lt"/>
              </a:rPr>
              <a:t>solicitud de la Parte B</a:t>
            </a:r>
          </a:p>
        </p:txBody>
      </p:sp>
      <p:sp>
        <p:nvSpPr>
          <p:cNvPr id="11" name="Text Placeholder 10">
            <a:extLst>
              <a:ext uri="{FF2B5EF4-FFF2-40B4-BE49-F238E27FC236}">
                <a16:creationId xmlns:a16="http://schemas.microsoft.com/office/drawing/2014/main" id="{CAEAF818-C4D8-DC62-9095-7F58443EEDD4}"/>
              </a:ext>
            </a:extLst>
          </p:cNvPr>
          <p:cNvSpPr>
            <a:spLocks noGrp="1"/>
          </p:cNvSpPr>
          <p:nvPr>
            <p:ph type="body" sz="quarter" idx="18"/>
          </p:nvPr>
        </p:nvSpPr>
        <p:spPr>
          <a:xfrm>
            <a:off x="4127841" y="4967148"/>
            <a:ext cx="1168833" cy="1097280"/>
          </a:xfrm>
          <a:ln>
            <a:solidFill>
              <a:schemeClr val="bg1"/>
            </a:solidFill>
          </a:ln>
        </p:spPr>
        <p:txBody>
          <a:bodyPr lIns="0" rIns="0">
            <a:noAutofit/>
          </a:bodyPr>
          <a:lstStyle/>
          <a:p>
            <a:pPr algn="ctr"/>
            <a:r>
              <a:rPr lang="es-US" b="1" u="sng" dirty="0">
                <a:solidFill>
                  <a:schemeClr val="bg1"/>
                </a:solidFill>
                <a:latin typeface="+mn-lt"/>
              </a:rPr>
              <a:t>CONTINÚA</a:t>
            </a:r>
          </a:p>
          <a:p>
            <a:pPr algn="ctr">
              <a:lnSpc>
                <a:spcPct val="120000"/>
              </a:lnSpc>
              <a:spcBef>
                <a:spcPts val="600"/>
              </a:spcBef>
              <a:spcAft>
                <a:spcPts val="0"/>
              </a:spcAft>
            </a:pPr>
            <a:r>
              <a:rPr lang="es-US" dirty="0">
                <a:solidFill>
                  <a:schemeClr val="bg1"/>
                </a:solidFill>
                <a:latin typeface="+mn-lt"/>
              </a:rPr>
              <a:t>Parte B </a:t>
            </a:r>
          </a:p>
          <a:p>
            <a:pPr algn="ctr">
              <a:lnSpc>
                <a:spcPct val="120000"/>
              </a:lnSpc>
              <a:spcBef>
                <a:spcPts val="600"/>
              </a:spcBef>
              <a:spcAft>
                <a:spcPts val="0"/>
              </a:spcAft>
            </a:pPr>
            <a:r>
              <a:rPr lang="es-US" dirty="0">
                <a:solidFill>
                  <a:schemeClr val="bg1"/>
                </a:solidFill>
                <a:latin typeface="+mn-lt"/>
              </a:rPr>
              <a:t>Mes 1</a:t>
            </a:r>
          </a:p>
        </p:txBody>
      </p:sp>
      <p:sp>
        <p:nvSpPr>
          <p:cNvPr id="13" name="Text Placeholder 12">
            <a:extLst>
              <a:ext uri="{FF2B5EF4-FFF2-40B4-BE49-F238E27FC236}">
                <a16:creationId xmlns:a16="http://schemas.microsoft.com/office/drawing/2014/main" id="{4E24056E-B294-6D98-8548-A3ED56A3E0DA}"/>
              </a:ext>
            </a:extLst>
          </p:cNvPr>
          <p:cNvSpPr>
            <a:spLocks noGrp="1"/>
          </p:cNvSpPr>
          <p:nvPr>
            <p:ph type="body" sz="quarter" idx="20"/>
          </p:nvPr>
        </p:nvSpPr>
        <p:spPr>
          <a:xfrm>
            <a:off x="5854597" y="4979298"/>
            <a:ext cx="1190668" cy="1097280"/>
          </a:xfrm>
          <a:ln>
            <a:solidFill>
              <a:schemeClr val="bg1"/>
            </a:solidFill>
          </a:ln>
        </p:spPr>
        <p:txBody>
          <a:bodyPr>
            <a:noAutofit/>
          </a:bodyPr>
          <a:lstStyle/>
          <a:p>
            <a:pPr algn="ctr"/>
            <a:r>
              <a:rPr lang="es-US" b="1" u="sng" dirty="0">
                <a:solidFill>
                  <a:schemeClr val="bg1"/>
                </a:solidFill>
                <a:latin typeface="+mn-lt"/>
              </a:rPr>
              <a:t>FINALIZA</a:t>
            </a:r>
          </a:p>
          <a:p>
            <a:pPr algn="ctr">
              <a:spcBef>
                <a:spcPts val="600"/>
              </a:spcBef>
              <a:spcAft>
                <a:spcPts val="0"/>
              </a:spcAft>
            </a:pPr>
            <a:r>
              <a:rPr lang="es-US" dirty="0">
                <a:solidFill>
                  <a:schemeClr val="lt1"/>
                </a:solidFill>
                <a:latin typeface="+mn-lt"/>
              </a:rPr>
              <a:t>Parte B</a:t>
            </a:r>
            <a:br>
              <a:rPr lang="es-US" dirty="0">
                <a:solidFill>
                  <a:schemeClr val="lt1"/>
                </a:solidFill>
                <a:latin typeface="+mn-lt"/>
              </a:rPr>
            </a:br>
            <a:r>
              <a:rPr lang="es-US" dirty="0">
                <a:solidFill>
                  <a:schemeClr val="lt1"/>
                </a:solidFill>
                <a:latin typeface="+mn-lt"/>
              </a:rPr>
              <a:t>fin del </a:t>
            </a:r>
            <a:br>
              <a:rPr lang="es-US" dirty="0">
                <a:solidFill>
                  <a:schemeClr val="lt1"/>
                </a:solidFill>
                <a:latin typeface="+mn-lt"/>
              </a:rPr>
            </a:br>
            <a:r>
              <a:rPr lang="es-US" dirty="0">
                <a:solidFill>
                  <a:schemeClr val="lt1"/>
                </a:solidFill>
                <a:latin typeface="+mn-lt"/>
              </a:rPr>
              <a:t>mes 2 </a:t>
            </a:r>
          </a:p>
          <a:p>
            <a:pPr algn="ctr">
              <a:spcBef>
                <a:spcPts val="600"/>
              </a:spcBef>
              <a:spcAft>
                <a:spcPts val="0"/>
              </a:spcAft>
            </a:pPr>
            <a:endParaRPr lang="en-US" dirty="0">
              <a:solidFill>
                <a:schemeClr val="lt1"/>
              </a:solidFill>
              <a:latin typeface="+mn-lt"/>
            </a:endParaRPr>
          </a:p>
        </p:txBody>
      </p:sp>
      <p:grpSp>
        <p:nvGrpSpPr>
          <p:cNvPr id="43" name="Group 42">
            <a:extLst>
              <a:ext uri="{FF2B5EF4-FFF2-40B4-BE49-F238E27FC236}">
                <a16:creationId xmlns:a16="http://schemas.microsoft.com/office/drawing/2014/main" id="{1A8BA942-BD6D-4F53-996D-9A0B82029C45}"/>
              </a:ext>
              <a:ext uri="{C183D7F6-B498-43B3-948B-1728B52AA6E4}">
                <adec:decorative xmlns:adec="http://schemas.microsoft.com/office/drawing/2017/decorative" val="1"/>
              </a:ext>
            </a:extLst>
          </p:cNvPr>
          <p:cNvGrpSpPr/>
          <p:nvPr/>
        </p:nvGrpSpPr>
        <p:grpSpPr>
          <a:xfrm>
            <a:off x="7523785" y="4460002"/>
            <a:ext cx="2507141" cy="1917582"/>
            <a:chOff x="7664742" y="718797"/>
            <a:chExt cx="1890319" cy="1917582"/>
          </a:xfrm>
        </p:grpSpPr>
        <p:sp>
          <p:nvSpPr>
            <p:cNvPr id="44" name="Freeform: Shape 43">
              <a:extLst>
                <a:ext uri="{FF2B5EF4-FFF2-40B4-BE49-F238E27FC236}">
                  <a16:creationId xmlns:a16="http://schemas.microsoft.com/office/drawing/2014/main" id="{6495D038-6636-41A8-9ABC-32634D6D0774}"/>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8663DA2-CD8C-4ED8-9A83-C19538CA4B82}"/>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 Placeholder 14">
            <a:extLst>
              <a:ext uri="{FF2B5EF4-FFF2-40B4-BE49-F238E27FC236}">
                <a16:creationId xmlns:a16="http://schemas.microsoft.com/office/drawing/2014/main" id="{BA49F70F-76FF-1120-ED7C-2503F47300F1}"/>
              </a:ext>
            </a:extLst>
          </p:cNvPr>
          <p:cNvSpPr>
            <a:spLocks noGrp="1"/>
          </p:cNvSpPr>
          <p:nvPr>
            <p:ph type="body" sz="quarter" idx="22"/>
          </p:nvPr>
        </p:nvSpPr>
        <p:spPr>
          <a:xfrm>
            <a:off x="7568570" y="4848343"/>
            <a:ext cx="2337430" cy="1599213"/>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cap="none" normalizeH="0" baseline="0" noProof="0">
                <a:ln>
                  <a:noFill/>
                </a:ln>
                <a:solidFill>
                  <a:srgbClr val="2F5597"/>
                </a:solidFill>
                <a:effectLst/>
                <a:uLnTx/>
                <a:uFillTx/>
                <a:latin typeface="Calibri" panose="020F0502020204030204"/>
                <a:ea typeface="+mn-ea"/>
                <a:cs typeface="+mn-cs"/>
              </a:rPr>
              <a:t>La cobertura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US" sz="2200" b="1">
                <a:solidFill>
                  <a:srgbClr val="2F5597"/>
                </a:solidFill>
                <a:latin typeface="Calibri" panose="020F0502020204030204"/>
                <a:ea typeface="+mn-ea"/>
                <a:cs typeface="+mn-cs"/>
              </a:rPr>
              <a:t>inicia el primer día del mes siguiente al que se reciba la solicitud</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Cobertura de medicamentos de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Abril de 2024</a:t>
            </a:r>
          </a:p>
        </p:txBody>
      </p:sp>
    </p:spTree>
    <p:custDataLst>
      <p:tags r:id="rId1"/>
    </p:custDataLst>
    <p:extLst>
      <p:ext uri="{BB962C8B-B14F-4D97-AF65-F5344CB8AC3E}">
        <p14:creationId xmlns:p14="http://schemas.microsoft.com/office/powerpoint/2010/main" val="3796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anim calcmode="lin" valueType="num">
                                      <p:cBhvr additive="base">
                                        <p:cTn id="3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
                                            <p:bg/>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0-#ppt_w/2"/>
                                          </p:val>
                                        </p:tav>
                                        <p:tav tm="100000">
                                          <p:val>
                                            <p:strVal val="#ppt_x"/>
                                          </p:val>
                                        </p:tav>
                                      </p:tavLst>
                                    </p:anim>
                                    <p:anim calcmode="lin" valueType="num">
                                      <p:cBhvr additive="base">
                                        <p:cTn id="42" dur="500" fill="hold"/>
                                        <p:tgtEl>
                                          <p:spTgt spid="11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
                                            <p:bg/>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1">
                                            <p:bg/>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xEl>
                                              <p:pRg st="1" end="1"/>
                                            </p:tx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3">
                                            <p:bg/>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3">
                                            <p:txEl>
                                              <p:pRg st="0" end="0"/>
                                            </p:tx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xEl>
                                              <p:pRg st="1" end="1"/>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5" grpId="0" build="p" animBg="1"/>
      <p:bldP spid="8" grpId="0" build="p" animBg="1"/>
      <p:bldP spid="10" grpId="0" build="p" animBg="1"/>
      <p:bldP spid="12" grpId="0" build="p"/>
      <p:bldP spid="7" grpId="0"/>
      <p:bldP spid="9" grpId="0" build="p" animBg="1"/>
      <p:bldP spid="11" grpId="0" build="p" animBg="1"/>
      <p:bldP spid="13" grpId="0" build="p" animBg="1"/>
      <p:bldP spid="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 de Inscripción Abierta</a:t>
            </a:r>
          </a:p>
        </p:txBody>
      </p:sp>
      <p:sp>
        <p:nvSpPr>
          <p:cNvPr id="11" name="Text Placeholder 10">
            <a:extLst>
              <a:ext uri="{FF2B5EF4-FFF2-40B4-BE49-F238E27FC236}">
                <a16:creationId xmlns:a16="http://schemas.microsoft.com/office/drawing/2014/main" id="{7DE5849A-2447-AE90-B369-CDE55B8F8418}"/>
              </a:ext>
            </a:extLst>
          </p:cNvPr>
          <p:cNvSpPr>
            <a:spLocks noGrp="1"/>
          </p:cNvSpPr>
          <p:nvPr>
            <p:ph type="body" sz="quarter" idx="13"/>
          </p:nvPr>
        </p:nvSpPr>
        <p:spPr>
          <a:xfrm>
            <a:off x="-23268" y="1104213"/>
            <a:ext cx="12215268" cy="723900"/>
          </a:xfrm>
        </p:spPr>
        <p:txBody>
          <a:bodyPr/>
          <a:lstStyle/>
          <a:p>
            <a:pPr marL="0" lvl="0" indent="0" algn="ctr">
              <a:spcAft>
                <a:spcPts val="0"/>
              </a:spcAft>
              <a:buClrTx/>
              <a:buNone/>
            </a:pPr>
            <a:r>
              <a:rPr lang="es-US" sz="2800" b="1"/>
              <a:t>Período de 7 semanas</a:t>
            </a:r>
          </a:p>
        </p:txBody>
      </p:sp>
      <p:pic>
        <p:nvPicPr>
          <p:cNvPr id="22" name="Picture 21">
            <a:extLst>
              <a:ext uri="{FF2B5EF4-FFF2-40B4-BE49-F238E27FC236}">
                <a16:creationId xmlns:a16="http://schemas.microsoft.com/office/drawing/2014/main" id="{B8E866B1-CFFD-B26A-4EB6-15229FC22A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8831" y="2182882"/>
            <a:ext cx="1268078" cy="1481456"/>
          </a:xfrm>
          <a:prstGeom prst="rect">
            <a:avLst/>
          </a:prstGeom>
        </p:spPr>
      </p:pic>
      <p:sp>
        <p:nvSpPr>
          <p:cNvPr id="12" name="Text Placeholder 11">
            <a:extLst>
              <a:ext uri="{FF2B5EF4-FFF2-40B4-BE49-F238E27FC236}">
                <a16:creationId xmlns:a16="http://schemas.microsoft.com/office/drawing/2014/main" id="{5426997A-B5BF-66EF-EB9A-2BF8C0A88A45}"/>
              </a:ext>
            </a:extLst>
          </p:cNvPr>
          <p:cNvSpPr>
            <a:spLocks noGrp="1"/>
          </p:cNvSpPr>
          <p:nvPr>
            <p:ph type="body" sz="quarter" idx="14"/>
          </p:nvPr>
        </p:nvSpPr>
        <p:spPr>
          <a:xfrm>
            <a:off x="2647869" y="2730865"/>
            <a:ext cx="1060704" cy="822960"/>
          </a:xfrm>
          <a:solidFill>
            <a:srgbClr val="0070C0"/>
          </a:solidFill>
          <a:ln>
            <a:solidFill>
              <a:schemeClr val="bg1"/>
            </a:solidFill>
          </a:ln>
        </p:spPr>
        <p:txBody>
          <a:bodyPr lIns="0" tIns="0" rIns="0" bIns="0"/>
          <a:lstStyle/>
          <a:p>
            <a:pPr marL="0" lvl="0" indent="0" algn="ctr">
              <a:lnSpc>
                <a:spcPts val="2300"/>
              </a:lnSpc>
              <a:spcAft>
                <a:spcPts val="0"/>
              </a:spcAft>
              <a:buClrTx/>
              <a:buNone/>
            </a:pPr>
            <a:r>
              <a:rPr lang="es-US" sz="1600" b="1" dirty="0">
                <a:solidFill>
                  <a:prstClr val="white"/>
                </a:solidFill>
                <a:latin typeface="Calibri" panose="020F0502020204030204"/>
                <a:cs typeface="+mn-cs"/>
              </a:rPr>
              <a:t>COMIENZA</a:t>
            </a:r>
          </a:p>
          <a:p>
            <a:pPr marL="0" lvl="0" indent="0" algn="ctr">
              <a:lnSpc>
                <a:spcPts val="2300"/>
              </a:lnSpc>
              <a:spcAft>
                <a:spcPts val="0"/>
              </a:spcAft>
              <a:buClrTx/>
              <a:buNone/>
            </a:pPr>
            <a:r>
              <a:rPr lang="es-US" sz="2400" b="1" dirty="0">
                <a:solidFill>
                  <a:prstClr val="white"/>
                </a:solidFill>
                <a:latin typeface="Calibri" panose="020F0502020204030204"/>
                <a:cs typeface="+mn-cs"/>
              </a:rPr>
              <a:t>15 de octubre</a:t>
            </a:r>
          </a:p>
        </p:txBody>
      </p:sp>
      <p:sp>
        <p:nvSpPr>
          <p:cNvPr id="58" name="Isosceles Triangle 57">
            <a:extLst>
              <a:ext uri="{FF2B5EF4-FFF2-40B4-BE49-F238E27FC236}">
                <a16:creationId xmlns:a16="http://schemas.microsoft.com/office/drawing/2014/main" id="{45975E1C-E437-4360-9806-365C852953A7}"/>
              </a:ext>
              <a:ext uri="{C183D7F6-B498-43B3-948B-1728B52AA6E4}">
                <adec:decorative xmlns:adec="http://schemas.microsoft.com/office/drawing/2017/decorative" val="1"/>
              </a:ext>
            </a:extLst>
          </p:cNvPr>
          <p:cNvSpPr/>
          <p:nvPr/>
        </p:nvSpPr>
        <p:spPr>
          <a:xfrm rot="5400000">
            <a:off x="3729714"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6D87FDA-464B-DA32-4E70-E95DF753AF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01818" y="2182882"/>
            <a:ext cx="1268078" cy="1481456"/>
          </a:xfrm>
          <a:prstGeom prst="rect">
            <a:avLst/>
          </a:prstGeom>
        </p:spPr>
      </p:pic>
      <p:sp>
        <p:nvSpPr>
          <p:cNvPr id="62" name="Isosceles Triangle 61">
            <a:extLst>
              <a:ext uri="{FF2B5EF4-FFF2-40B4-BE49-F238E27FC236}">
                <a16:creationId xmlns:a16="http://schemas.microsoft.com/office/drawing/2014/main" id="{0F208169-92E2-4D06-9096-5DF479DC63D9}"/>
              </a:ext>
              <a:ext uri="{C183D7F6-B498-43B3-948B-1728B52AA6E4}">
                <adec:decorative xmlns:adec="http://schemas.microsoft.com/office/drawing/2017/decorative" val="1"/>
              </a:ext>
            </a:extLst>
          </p:cNvPr>
          <p:cNvSpPr/>
          <p:nvPr/>
        </p:nvSpPr>
        <p:spPr>
          <a:xfrm rot="5400000">
            <a:off x="5367590"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0C920E2D-669F-C152-8446-E78A6602CC45}"/>
              </a:ext>
            </a:extLst>
          </p:cNvPr>
          <p:cNvSpPr>
            <a:spLocks noGrp="1"/>
          </p:cNvSpPr>
          <p:nvPr>
            <p:ph type="body" sz="quarter" idx="15"/>
          </p:nvPr>
        </p:nvSpPr>
        <p:spPr>
          <a:xfrm>
            <a:off x="4254528" y="2730865"/>
            <a:ext cx="1164465" cy="822960"/>
          </a:xfrm>
          <a:solidFill>
            <a:srgbClr val="0070C0"/>
          </a:solidFill>
          <a:ln>
            <a:solidFill>
              <a:schemeClr val="bg1"/>
            </a:solidFill>
          </a:ln>
        </p:spPr>
        <p:txBody>
          <a:bodyPr lIns="0" tIns="0" rIns="0" bIns="0"/>
          <a:lstStyle/>
          <a:p>
            <a:pPr marL="0" lvl="0" indent="0" algn="ctr">
              <a:spcAft>
                <a:spcPts val="0"/>
              </a:spcAft>
              <a:buClrTx/>
              <a:buNone/>
            </a:pPr>
            <a:r>
              <a:rPr lang="es-US" sz="1600" b="1" dirty="0">
                <a:solidFill>
                  <a:prstClr val="white"/>
                </a:solidFill>
                <a:latin typeface="Calibri" panose="020F0502020204030204"/>
                <a:cs typeface="+mn-cs"/>
              </a:rPr>
              <a:t>CONTINÚA</a:t>
            </a:r>
          </a:p>
          <a:p>
            <a:pPr marL="0" lvl="0" indent="0" algn="ctr">
              <a:spcAft>
                <a:spcPts val="0"/>
              </a:spcAft>
              <a:buClrTx/>
              <a:buNone/>
            </a:pPr>
            <a:r>
              <a:rPr kumimoji="0" lang="es-US" sz="2000" b="1" i="0" u="none" strike="noStrike" kern="1200" cap="none" spc="0" normalizeH="0" baseline="0" noProof="0" dirty="0">
                <a:ln>
                  <a:noFill/>
                </a:ln>
                <a:solidFill>
                  <a:prstClr val="white"/>
                </a:solidFill>
                <a:effectLst/>
                <a:uLnTx/>
                <a:uFillTx/>
                <a:latin typeface="Calibri" panose="020F0502020204030204"/>
                <a:ea typeface="+mn-ea"/>
                <a:cs typeface="+mn-cs"/>
              </a:rPr>
              <a:t>noviembre</a:t>
            </a:r>
            <a:endParaRPr lang="es-US" sz="2800" b="1" dirty="0">
              <a:solidFill>
                <a:prstClr val="white"/>
              </a:solidFill>
              <a:latin typeface="Calibri" panose="020F0502020204030204"/>
              <a:cs typeface="+mn-cs"/>
            </a:endParaRPr>
          </a:p>
        </p:txBody>
      </p:sp>
      <p:pic>
        <p:nvPicPr>
          <p:cNvPr id="24" name="Picture 23">
            <a:extLst>
              <a:ext uri="{FF2B5EF4-FFF2-40B4-BE49-F238E27FC236}">
                <a16:creationId xmlns:a16="http://schemas.microsoft.com/office/drawing/2014/main" id="{0EB7FF93-AC3A-F0DD-474F-1EF45CCF1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2181" y="2182882"/>
            <a:ext cx="1268078" cy="1481456"/>
          </a:xfrm>
          <a:prstGeom prst="rect">
            <a:avLst/>
          </a:prstGeom>
        </p:spPr>
      </p:pic>
      <p:sp>
        <p:nvSpPr>
          <p:cNvPr id="14" name="Text Placeholder 13">
            <a:extLst>
              <a:ext uri="{FF2B5EF4-FFF2-40B4-BE49-F238E27FC236}">
                <a16:creationId xmlns:a16="http://schemas.microsoft.com/office/drawing/2014/main" id="{3BCC7FAC-768C-D862-7CA8-AEA889A30859}"/>
              </a:ext>
            </a:extLst>
          </p:cNvPr>
          <p:cNvSpPr>
            <a:spLocks noGrp="1"/>
          </p:cNvSpPr>
          <p:nvPr>
            <p:ph type="body" sz="quarter" idx="16"/>
          </p:nvPr>
        </p:nvSpPr>
        <p:spPr>
          <a:xfrm>
            <a:off x="5939551" y="2730865"/>
            <a:ext cx="1060704" cy="822960"/>
          </a:xfrm>
          <a:solidFill>
            <a:srgbClr val="0070C0"/>
          </a:solidFill>
          <a:ln>
            <a:solidFill>
              <a:schemeClr val="bg1"/>
            </a:solidFill>
          </a:ln>
        </p:spPr>
        <p:txBody>
          <a:bodyPr lIns="0" tIns="0" rIns="0" bIns="0"/>
          <a:lstStyle/>
          <a:p>
            <a:pPr marL="0" lvl="0" indent="0" algn="ctr">
              <a:lnSpc>
                <a:spcPts val="2300"/>
              </a:lnSpc>
              <a:spcAft>
                <a:spcPts val="0"/>
              </a:spcAft>
              <a:buClrTx/>
              <a:buNone/>
            </a:pPr>
            <a:r>
              <a:rPr lang="es-US" sz="1600" b="1" dirty="0">
                <a:solidFill>
                  <a:prstClr val="white"/>
                </a:solidFill>
                <a:latin typeface="Calibri" panose="020F0502020204030204"/>
                <a:cs typeface="+mn-cs"/>
              </a:rPr>
              <a:t>FINALIZA</a:t>
            </a:r>
          </a:p>
          <a:p>
            <a:pPr marL="0" lvl="0" indent="0" algn="ctr">
              <a:lnSpc>
                <a:spcPts val="2100"/>
              </a:lnSpc>
              <a:spcAft>
                <a:spcPts val="0"/>
              </a:spcAft>
              <a:buClrTx/>
              <a:buNone/>
            </a:pPr>
            <a:r>
              <a:rPr lang="es-US" sz="2400" b="1" dirty="0">
                <a:solidFill>
                  <a:prstClr val="white"/>
                </a:solidFill>
                <a:latin typeface="Calibri" panose="020F0502020204030204"/>
                <a:cs typeface="+mn-cs"/>
              </a:rPr>
              <a:t>7 de </a:t>
            </a:r>
            <a:r>
              <a:rPr kumimoji="0" lang="es-US" sz="2000" b="1" i="0" u="none" strike="noStrike" kern="1200" cap="none" spc="0" normalizeH="0" baseline="0" noProof="0" dirty="0">
                <a:ln>
                  <a:noFill/>
                </a:ln>
                <a:solidFill>
                  <a:prstClr val="white"/>
                </a:solidFill>
                <a:effectLst/>
                <a:uLnTx/>
                <a:uFillTx/>
                <a:latin typeface="Calibri" panose="020F0502020204030204"/>
                <a:ea typeface="+mn-ea"/>
                <a:cs typeface="+mn-cs"/>
              </a:rPr>
              <a:t>diciembre</a:t>
            </a:r>
            <a:endParaRPr lang="es-US" sz="2700" b="1" dirty="0">
              <a:solidFill>
                <a:prstClr val="white"/>
              </a:solidFill>
              <a:latin typeface="Calibri" panose="020F0502020204030204"/>
              <a:cs typeface="+mn-cs"/>
            </a:endParaRPr>
          </a:p>
        </p:txBody>
      </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7968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14">
            <a:extLst>
              <a:ext uri="{FF2B5EF4-FFF2-40B4-BE49-F238E27FC236}">
                <a16:creationId xmlns:a16="http://schemas.microsoft.com/office/drawing/2014/main" id="{61543E60-08D5-DBDF-07AA-6B05B2145EA7}"/>
              </a:ext>
            </a:extLst>
          </p:cNvPr>
          <p:cNvSpPr>
            <a:spLocks noGrp="1"/>
          </p:cNvSpPr>
          <p:nvPr>
            <p:ph type="body" sz="quarter" idx="17"/>
          </p:nvPr>
        </p:nvSpPr>
        <p:spPr>
          <a:xfrm>
            <a:off x="7492033" y="2260613"/>
            <a:ext cx="1887374" cy="1453844"/>
          </a:xfrm>
        </p:spPr>
        <p:txBody>
          <a:bodyPr/>
          <a:lstStyle/>
          <a:p>
            <a:pPr marL="0" lvl="0" indent="0" algn="ctr">
              <a:spcAft>
                <a:spcPts val="0"/>
              </a:spcAft>
              <a:buClrTx/>
              <a:buNone/>
            </a:pPr>
            <a:r>
              <a:rPr lang="es-US" sz="2400" b="1" dirty="0">
                <a:solidFill>
                  <a:srgbClr val="2F5597"/>
                </a:solidFill>
                <a:latin typeface="Calibri" panose="020F0502020204030204"/>
                <a:cs typeface="+mn-cs"/>
              </a:rPr>
              <a:t>Cobertura</a:t>
            </a:r>
          </a:p>
          <a:p>
            <a:pPr marL="0" lvl="0" indent="0" algn="ctr">
              <a:spcAft>
                <a:spcPts val="0"/>
              </a:spcAft>
              <a:buClrTx/>
              <a:buNone/>
            </a:pPr>
            <a:r>
              <a:rPr lang="es-US" sz="2400" b="1" dirty="0">
                <a:solidFill>
                  <a:srgbClr val="2F5597"/>
                </a:solidFill>
                <a:latin typeface="Calibri" panose="020F0502020204030204"/>
                <a:cs typeface="+mn-cs"/>
              </a:rPr>
              <a:t>inicia</a:t>
            </a:r>
          </a:p>
          <a:p>
            <a:pPr marL="0" lvl="0" indent="0" algn="ctr">
              <a:spcAft>
                <a:spcPts val="0"/>
              </a:spcAft>
              <a:buClrTx/>
              <a:buNone/>
            </a:pPr>
            <a:r>
              <a:rPr lang="es-US" sz="2400" b="1" dirty="0">
                <a:solidFill>
                  <a:srgbClr val="2F5597"/>
                </a:solidFill>
                <a:latin typeface="Calibri" panose="020F0502020204030204"/>
                <a:cs typeface="+mn-cs"/>
              </a:rPr>
              <a:t>1 de enero</a:t>
            </a:r>
          </a:p>
        </p:txBody>
      </p:sp>
      <p:sp>
        <p:nvSpPr>
          <p:cNvPr id="16" name="Text Placeholder 15">
            <a:extLst>
              <a:ext uri="{FF2B5EF4-FFF2-40B4-BE49-F238E27FC236}">
                <a16:creationId xmlns:a16="http://schemas.microsoft.com/office/drawing/2014/main" id="{49045BF2-3A52-C3C9-F3AC-80AB64F92E8B}"/>
              </a:ext>
            </a:extLst>
          </p:cNvPr>
          <p:cNvSpPr>
            <a:spLocks noGrp="1"/>
          </p:cNvSpPr>
          <p:nvPr>
            <p:ph type="body" sz="quarter" idx="18"/>
          </p:nvPr>
        </p:nvSpPr>
        <p:spPr>
          <a:xfrm>
            <a:off x="838200" y="3965890"/>
            <a:ext cx="10880057" cy="1745977"/>
          </a:xfrm>
        </p:spPr>
        <p:txBody>
          <a:bodyPr/>
          <a:lstStyle/>
          <a:p>
            <a:pPr marL="274320" lvl="1">
              <a:spcAft>
                <a:spcPts val="1200"/>
              </a:spcAft>
              <a:buFont typeface="Wingdings" panose="05000000000000000000" pitchFamily="2" charset="2"/>
              <a:buChar char="§"/>
              <a:defRPr/>
            </a:pPr>
            <a:r>
              <a:rPr lang="es-US" sz="2400" dirty="0"/>
              <a:t>Período de 7 semanas cada año en el que puede inscribirse, cancelar </a:t>
            </a:r>
            <a:br>
              <a:rPr lang="es-US" sz="2400" dirty="0"/>
            </a:br>
            <a:r>
              <a:rPr lang="es-US" sz="2400" dirty="0"/>
              <a:t>la inscripción o cambiar de plan Medicare </a:t>
            </a:r>
            <a:r>
              <a:rPr lang="es-US" sz="2400" dirty="0" err="1"/>
              <a:t>Advantage</a:t>
            </a:r>
            <a:r>
              <a:rPr lang="es-US" sz="2400" dirty="0"/>
              <a:t> o de plan de medicamentos de Medicare </a:t>
            </a:r>
          </a:p>
          <a:p>
            <a:pPr>
              <a:buClrTx/>
              <a:defRPr/>
            </a:pPr>
            <a:r>
              <a:rPr lang="es-US" sz="2400" dirty="0"/>
              <a:t>Es el momento para revisar las opciones de su plan de salud </a:t>
            </a:r>
            <a:br>
              <a:rPr lang="es-US" sz="2400" dirty="0"/>
            </a:br>
            <a:r>
              <a:rPr lang="es-US" sz="2400" dirty="0"/>
              <a:t>y medicamentos</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65</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870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 de Inscripción Abierta de Medicare Advantage </a:t>
            </a:r>
          </a:p>
        </p:txBody>
      </p:sp>
      <p:sp>
        <p:nvSpPr>
          <p:cNvPr id="9" name="Content Placeholder 8">
            <a:extLst>
              <a:ext uri="{FF2B5EF4-FFF2-40B4-BE49-F238E27FC236}">
                <a16:creationId xmlns:a16="http://schemas.microsoft.com/office/drawing/2014/main" id="{AF748F31-F9E3-342C-FF3B-3EB7423BE06F}"/>
              </a:ext>
            </a:extLst>
          </p:cNvPr>
          <p:cNvSpPr>
            <a:spLocks noGrp="1"/>
          </p:cNvSpPr>
          <p:nvPr>
            <p:ph sz="quarter" idx="14"/>
          </p:nvPr>
        </p:nvSpPr>
        <p:spPr>
          <a:xfrm>
            <a:off x="3593712" y="1176597"/>
            <a:ext cx="731520" cy="731520"/>
          </a:xfrm>
          <a:prstGeom prst="ellipse">
            <a:avLst/>
          </a:prstGeom>
          <a:solidFill>
            <a:srgbClr val="FFC000"/>
          </a:solidFill>
          <a:effectLst>
            <a:outerShdw blurRad="50800" dist="38100" dir="2700000" algn="tl" rotWithShape="0">
              <a:prstClr val="black">
                <a:alpha val="40000"/>
              </a:prstClr>
            </a:outerShdw>
          </a:effectLst>
        </p:spPr>
        <p:txBody>
          <a:bodyPr wrap="none" lIns="0" tIns="0" rIns="0" bIns="0" anchor="ctr">
            <a:noAutofit/>
          </a:bodyPr>
          <a:lstStyle/>
          <a:p>
            <a:pPr algn="ctr"/>
            <a:r>
              <a:rPr lang="es-US" sz="1700" b="1" dirty="0"/>
              <a:t>O </a:t>
            </a:r>
            <a:br>
              <a:rPr lang="es-US" sz="1700" b="1" dirty="0"/>
            </a:br>
            <a:r>
              <a:rPr lang="es-US" sz="1700" b="1" dirty="0"/>
              <a:t> bien,</a:t>
            </a:r>
          </a:p>
        </p:txBody>
      </p:sp>
      <p:grpSp>
        <p:nvGrpSpPr>
          <p:cNvPr id="13" name="Group 12" descr="Un grupo de tres iconos de calendario que indican las fechas de inicio, continuación y finalización de la cobertura">
            <a:extLst>
              <a:ext uri="{FF2B5EF4-FFF2-40B4-BE49-F238E27FC236}">
                <a16:creationId xmlns:a16="http://schemas.microsoft.com/office/drawing/2014/main" id="{545C8F4B-5518-4163-97CB-AE39A1B01E51}"/>
              </a:ext>
            </a:extLst>
          </p:cNvPr>
          <p:cNvGrpSpPr/>
          <p:nvPr/>
        </p:nvGrpSpPr>
        <p:grpSpPr>
          <a:xfrm>
            <a:off x="287439" y="1970747"/>
            <a:ext cx="3450166" cy="1221676"/>
            <a:chOff x="172330" y="2022260"/>
            <a:chExt cx="3450166" cy="1221676"/>
          </a:xfrm>
        </p:grpSpPr>
        <p:grpSp>
          <p:nvGrpSpPr>
            <p:cNvPr id="143" name="Group 142">
              <a:extLst>
                <a:ext uri="{FF2B5EF4-FFF2-40B4-BE49-F238E27FC236}">
                  <a16:creationId xmlns:a16="http://schemas.microsoft.com/office/drawing/2014/main" id="{5A2BA0FD-B1DF-4147-8E13-06971C18C742}"/>
                </a:ext>
              </a:extLst>
            </p:cNvPr>
            <p:cNvGrpSpPr/>
            <p:nvPr/>
          </p:nvGrpSpPr>
          <p:grpSpPr>
            <a:xfrm>
              <a:off x="2570936" y="2027644"/>
              <a:ext cx="1051560" cy="1216292"/>
              <a:chOff x="1357450" y="2032941"/>
              <a:chExt cx="1051560" cy="1216292"/>
            </a:xfrm>
          </p:grpSpPr>
          <p:sp>
            <p:nvSpPr>
              <p:cNvPr id="144" name="Rectangle 143">
                <a:extLst>
                  <a:ext uri="{FF2B5EF4-FFF2-40B4-BE49-F238E27FC236}">
                    <a16:creationId xmlns:a16="http://schemas.microsoft.com/office/drawing/2014/main" id="{77A7BFEE-31BE-41A6-B1EC-D6FFE3C514AD}"/>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998B2DC6-E40C-4D17-B9B6-B6B15D81BF1E}"/>
                  </a:ext>
                </a:extLst>
              </p:cNvPr>
              <p:cNvGrpSpPr/>
              <p:nvPr/>
            </p:nvGrpSpPr>
            <p:grpSpPr>
              <a:xfrm>
                <a:off x="1357450" y="2032941"/>
                <a:ext cx="1051560" cy="1161327"/>
                <a:chOff x="1709328" y="3588409"/>
                <a:chExt cx="1051560" cy="1161327"/>
              </a:xfrm>
            </p:grpSpPr>
            <p:grpSp>
              <p:nvGrpSpPr>
                <p:cNvPr id="146" name="Group 145">
                  <a:extLst>
                    <a:ext uri="{FF2B5EF4-FFF2-40B4-BE49-F238E27FC236}">
                      <a16:creationId xmlns:a16="http://schemas.microsoft.com/office/drawing/2014/main" id="{E3576C4A-C5E7-486F-9FA8-60FDEC8EF0D1}"/>
                    </a:ext>
                  </a:extLst>
                </p:cNvPr>
                <p:cNvGrpSpPr/>
                <p:nvPr/>
              </p:nvGrpSpPr>
              <p:grpSpPr>
                <a:xfrm>
                  <a:off x="1709328" y="3588409"/>
                  <a:ext cx="1051560" cy="274320"/>
                  <a:chOff x="4837371" y="4207752"/>
                  <a:chExt cx="1051560" cy="274320"/>
                </a:xfrm>
              </p:grpSpPr>
              <p:sp>
                <p:nvSpPr>
                  <p:cNvPr id="148" name="Rectangle 147">
                    <a:extLst>
                      <a:ext uri="{FF2B5EF4-FFF2-40B4-BE49-F238E27FC236}">
                        <a16:creationId xmlns:a16="http://schemas.microsoft.com/office/drawing/2014/main" id="{132719E7-7C6E-4FFD-80EB-D1C3B4C8F7BD}"/>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lowchart: Terminator 148">
                    <a:extLst>
                      <a:ext uri="{FF2B5EF4-FFF2-40B4-BE49-F238E27FC236}">
                        <a16:creationId xmlns:a16="http://schemas.microsoft.com/office/drawing/2014/main" id="{29031939-2E5F-4203-817D-25591D06CDB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lowchart: Terminator 149">
                    <a:extLst>
                      <a:ext uri="{FF2B5EF4-FFF2-40B4-BE49-F238E27FC236}">
                        <a16:creationId xmlns:a16="http://schemas.microsoft.com/office/drawing/2014/main" id="{3A7D5A9F-5DC7-4E29-B40F-441494913EB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Flowchart: Terminator 150">
                    <a:extLst>
                      <a:ext uri="{FF2B5EF4-FFF2-40B4-BE49-F238E27FC236}">
                        <a16:creationId xmlns:a16="http://schemas.microsoft.com/office/drawing/2014/main" id="{389A5647-C67C-4899-B31E-EBFA1FCFE7E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TextBox 146">
                  <a:extLst>
                    <a:ext uri="{FF2B5EF4-FFF2-40B4-BE49-F238E27FC236}">
                      <a16:creationId xmlns:a16="http://schemas.microsoft.com/office/drawing/2014/main" id="{A523D675-C92C-4FA5-9759-6820419400A8}"/>
                    </a:ext>
                  </a:extLst>
                </p:cNvPr>
                <p:cNvSpPr txBox="1"/>
                <p:nvPr/>
              </p:nvSpPr>
              <p:spPr>
                <a:xfrm>
                  <a:off x="1788035" y="3969907"/>
                  <a:ext cx="877824" cy="779829"/>
                </a:xfrm>
                <a:prstGeom prst="rect">
                  <a:avLst/>
                </a:prstGeom>
                <a:solidFill>
                  <a:srgbClr val="0070C0"/>
                </a:solidFill>
                <a:ln>
                  <a:solidFill>
                    <a:schemeClr val="bg1"/>
                  </a:solidFill>
                </a:ln>
              </p:spPr>
              <p:txBody>
                <a:bodyPr wrap="square" lIns="0" tIns="0" rIns="0" bIns="0" rtlCol="0" anchor="ctr">
                  <a:spAutoFit/>
                </a:bodyPr>
                <a:lstStyle/>
                <a:p>
                  <a:pPr algn="ctr">
                    <a:lnSpc>
                      <a:spcPts val="2000"/>
                    </a:lnSpc>
                  </a:pPr>
                  <a:r>
                    <a:rPr lang="es-US" sz="1400" b="1" dirty="0">
                      <a:solidFill>
                        <a:schemeClr val="bg1"/>
                      </a:solidFill>
                    </a:rPr>
                    <a:t>FINALIZA</a:t>
                  </a:r>
                </a:p>
                <a:p>
                  <a:pPr algn="ctr">
                    <a:lnSpc>
                      <a:spcPts val="2000"/>
                    </a:lnSpc>
                  </a:pPr>
                  <a:r>
                    <a:rPr lang="es-US" sz="2200" b="1" dirty="0">
                      <a:solidFill>
                        <a:schemeClr val="bg1"/>
                      </a:solidFill>
                    </a:rPr>
                    <a:t>31 de marzo</a:t>
                  </a:r>
                </a:p>
              </p:txBody>
            </p:sp>
          </p:grpSp>
        </p:grpSp>
        <p:grpSp>
          <p:nvGrpSpPr>
            <p:cNvPr id="152" name="Group 151">
              <a:extLst>
                <a:ext uri="{FF2B5EF4-FFF2-40B4-BE49-F238E27FC236}">
                  <a16:creationId xmlns:a16="http://schemas.microsoft.com/office/drawing/2014/main" id="{1B9F481A-7ABC-4033-9189-F6F1198A2EA4}"/>
                </a:ext>
              </a:extLst>
            </p:cNvPr>
            <p:cNvGrpSpPr/>
            <p:nvPr/>
          </p:nvGrpSpPr>
          <p:grpSpPr>
            <a:xfrm>
              <a:off x="1365105" y="2022260"/>
              <a:ext cx="1051560" cy="1216292"/>
              <a:chOff x="1357450" y="2032941"/>
              <a:chExt cx="1051560" cy="1216292"/>
            </a:xfrm>
          </p:grpSpPr>
          <p:sp>
            <p:nvSpPr>
              <p:cNvPr id="153" name="Rectangle 152">
                <a:extLst>
                  <a:ext uri="{FF2B5EF4-FFF2-40B4-BE49-F238E27FC236}">
                    <a16:creationId xmlns:a16="http://schemas.microsoft.com/office/drawing/2014/main" id="{E5A45676-2FCC-4FDF-B0E9-F458E1B0231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0CA0C7C7-F0E5-4046-ACFC-2E5C02B94C62}"/>
                  </a:ext>
                </a:extLst>
              </p:cNvPr>
              <p:cNvGrpSpPr/>
              <p:nvPr/>
            </p:nvGrpSpPr>
            <p:grpSpPr>
              <a:xfrm>
                <a:off x="1357450" y="2032941"/>
                <a:ext cx="1051560" cy="1140740"/>
                <a:chOff x="1709328" y="3588409"/>
                <a:chExt cx="1051560" cy="1140740"/>
              </a:xfrm>
            </p:grpSpPr>
            <p:grpSp>
              <p:nvGrpSpPr>
                <p:cNvPr id="155" name="Group 154">
                  <a:extLst>
                    <a:ext uri="{FF2B5EF4-FFF2-40B4-BE49-F238E27FC236}">
                      <a16:creationId xmlns:a16="http://schemas.microsoft.com/office/drawing/2014/main" id="{4000D425-2070-4B4A-9C49-17FD336E3C62}"/>
                    </a:ext>
                  </a:extLst>
                </p:cNvPr>
                <p:cNvGrpSpPr/>
                <p:nvPr/>
              </p:nvGrpSpPr>
              <p:grpSpPr>
                <a:xfrm>
                  <a:off x="1709328" y="3588409"/>
                  <a:ext cx="1051560" cy="274320"/>
                  <a:chOff x="4837371" y="4207752"/>
                  <a:chExt cx="1051560" cy="274320"/>
                </a:xfrm>
              </p:grpSpPr>
              <p:sp>
                <p:nvSpPr>
                  <p:cNvPr id="157" name="Rectangle 156">
                    <a:extLst>
                      <a:ext uri="{FF2B5EF4-FFF2-40B4-BE49-F238E27FC236}">
                        <a16:creationId xmlns:a16="http://schemas.microsoft.com/office/drawing/2014/main" id="{01FCE8CB-B4AE-4774-9221-5A20B5707DD6}"/>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Flowchart: Terminator 157">
                    <a:extLst>
                      <a:ext uri="{FF2B5EF4-FFF2-40B4-BE49-F238E27FC236}">
                        <a16:creationId xmlns:a16="http://schemas.microsoft.com/office/drawing/2014/main" id="{849C7525-CE48-49D8-BCF3-BFAA7888CB4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Flowchart: Terminator 158">
                    <a:extLst>
                      <a:ext uri="{FF2B5EF4-FFF2-40B4-BE49-F238E27FC236}">
                        <a16:creationId xmlns:a16="http://schemas.microsoft.com/office/drawing/2014/main" id="{7FB442A6-5E67-4EC5-A1CE-F34FE6C9F991}"/>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lowchart: Terminator 159">
                    <a:extLst>
                      <a:ext uri="{FF2B5EF4-FFF2-40B4-BE49-F238E27FC236}">
                        <a16:creationId xmlns:a16="http://schemas.microsoft.com/office/drawing/2014/main" id="{4BFD3687-B3EB-46FA-B6AD-2C575C5FB6BF}"/>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6" name="TextBox 155">
                  <a:extLst>
                    <a:ext uri="{FF2B5EF4-FFF2-40B4-BE49-F238E27FC236}">
                      <a16:creationId xmlns:a16="http://schemas.microsoft.com/office/drawing/2014/main" id="{773806ED-14B8-4806-870C-CFB40802139D}"/>
                    </a:ext>
                  </a:extLst>
                </p:cNvPr>
                <p:cNvSpPr txBox="1"/>
                <p:nvPr/>
              </p:nvSpPr>
              <p:spPr>
                <a:xfrm>
                  <a:off x="1788035" y="399762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s-US" sz="1350" b="1" dirty="0">
                      <a:solidFill>
                        <a:schemeClr val="bg1"/>
                      </a:solidFill>
                    </a:rPr>
                    <a:t>CONTINÚA</a:t>
                  </a:r>
                </a:p>
                <a:p>
                  <a:pPr algn="ctr"/>
                  <a:r>
                    <a:rPr lang="es-US" sz="2200" b="1" dirty="0">
                      <a:solidFill>
                        <a:schemeClr val="bg1"/>
                      </a:solidFill>
                    </a:rPr>
                    <a:t>febrero</a:t>
                  </a:r>
                </a:p>
              </p:txBody>
            </p:sp>
          </p:grpSp>
        </p:grpSp>
        <p:grpSp>
          <p:nvGrpSpPr>
            <p:cNvPr id="161" name="Group 160">
              <a:extLst>
                <a:ext uri="{FF2B5EF4-FFF2-40B4-BE49-F238E27FC236}">
                  <a16:creationId xmlns:a16="http://schemas.microsoft.com/office/drawing/2014/main" id="{37E4D850-AF4B-40D1-B112-8E789893FC5B}"/>
                </a:ext>
              </a:extLst>
            </p:cNvPr>
            <p:cNvGrpSpPr/>
            <p:nvPr/>
          </p:nvGrpSpPr>
          <p:grpSpPr>
            <a:xfrm>
              <a:off x="172330" y="2022260"/>
              <a:ext cx="1051560" cy="1216292"/>
              <a:chOff x="1357450" y="2032941"/>
              <a:chExt cx="1051560" cy="1216292"/>
            </a:xfrm>
          </p:grpSpPr>
          <p:sp>
            <p:nvSpPr>
              <p:cNvPr id="162" name="Rectangle 161">
                <a:extLst>
                  <a:ext uri="{FF2B5EF4-FFF2-40B4-BE49-F238E27FC236}">
                    <a16:creationId xmlns:a16="http://schemas.microsoft.com/office/drawing/2014/main" id="{12822B3E-B592-4108-B606-364C1C078850}"/>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a:extLst>
                  <a:ext uri="{FF2B5EF4-FFF2-40B4-BE49-F238E27FC236}">
                    <a16:creationId xmlns:a16="http://schemas.microsoft.com/office/drawing/2014/main" id="{65C18F82-2E7D-47DA-A24E-DDCC7D90204C}"/>
                  </a:ext>
                </a:extLst>
              </p:cNvPr>
              <p:cNvGrpSpPr/>
              <p:nvPr/>
            </p:nvGrpSpPr>
            <p:grpSpPr>
              <a:xfrm>
                <a:off x="1357450" y="2032941"/>
                <a:ext cx="1051560" cy="1167538"/>
                <a:chOff x="1709328" y="3588409"/>
                <a:chExt cx="1051560" cy="1167538"/>
              </a:xfrm>
            </p:grpSpPr>
            <p:grpSp>
              <p:nvGrpSpPr>
                <p:cNvPr id="164" name="Group 163">
                  <a:extLst>
                    <a:ext uri="{FF2B5EF4-FFF2-40B4-BE49-F238E27FC236}">
                      <a16:creationId xmlns:a16="http://schemas.microsoft.com/office/drawing/2014/main" id="{BA71FE60-611A-47FA-B93D-C7E410148129}"/>
                    </a:ext>
                  </a:extLst>
                </p:cNvPr>
                <p:cNvGrpSpPr/>
                <p:nvPr/>
              </p:nvGrpSpPr>
              <p:grpSpPr>
                <a:xfrm>
                  <a:off x="1709328" y="3588409"/>
                  <a:ext cx="1051560" cy="274320"/>
                  <a:chOff x="4837371" y="4207752"/>
                  <a:chExt cx="1051560" cy="274320"/>
                </a:xfrm>
              </p:grpSpPr>
              <p:sp>
                <p:nvSpPr>
                  <p:cNvPr id="166" name="Rectangle 165">
                    <a:extLst>
                      <a:ext uri="{FF2B5EF4-FFF2-40B4-BE49-F238E27FC236}">
                        <a16:creationId xmlns:a16="http://schemas.microsoft.com/office/drawing/2014/main" id="{A4DD57E9-5451-4205-B7FA-59114DF52BB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Flowchart: Terminator 166">
                    <a:extLst>
                      <a:ext uri="{FF2B5EF4-FFF2-40B4-BE49-F238E27FC236}">
                        <a16:creationId xmlns:a16="http://schemas.microsoft.com/office/drawing/2014/main" id="{468A35B2-B19D-4ECF-99AB-15B45F57AC02}"/>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lowchart: Terminator 167">
                    <a:extLst>
                      <a:ext uri="{FF2B5EF4-FFF2-40B4-BE49-F238E27FC236}">
                        <a16:creationId xmlns:a16="http://schemas.microsoft.com/office/drawing/2014/main" id="{6BC9DFC8-E44D-42DA-957C-38696D448D6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Flowchart: Terminator 168">
                    <a:extLst>
                      <a:ext uri="{FF2B5EF4-FFF2-40B4-BE49-F238E27FC236}">
                        <a16:creationId xmlns:a16="http://schemas.microsoft.com/office/drawing/2014/main" id="{57276395-0176-409A-9181-94F5D4CEDD7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TextBox 164">
                  <a:extLst>
                    <a:ext uri="{FF2B5EF4-FFF2-40B4-BE49-F238E27FC236}">
                      <a16:creationId xmlns:a16="http://schemas.microsoft.com/office/drawing/2014/main" id="{75FC6833-9AB7-4D60-BB59-1F63DE68BFD1}"/>
                    </a:ext>
                  </a:extLst>
                </p:cNvPr>
                <p:cNvSpPr txBox="1"/>
                <p:nvPr/>
              </p:nvSpPr>
              <p:spPr>
                <a:xfrm>
                  <a:off x="1788035" y="3976118"/>
                  <a:ext cx="877824" cy="779829"/>
                </a:xfrm>
                <a:prstGeom prst="rect">
                  <a:avLst/>
                </a:prstGeom>
                <a:solidFill>
                  <a:srgbClr val="0070C0"/>
                </a:solidFill>
                <a:ln>
                  <a:solidFill>
                    <a:schemeClr val="bg1"/>
                  </a:solidFill>
                </a:ln>
              </p:spPr>
              <p:txBody>
                <a:bodyPr wrap="square" lIns="0" tIns="0" rIns="0" bIns="0" rtlCol="0" anchor="ctr">
                  <a:spAutoFit/>
                </a:bodyPr>
                <a:lstStyle/>
                <a:p>
                  <a:pPr algn="ctr">
                    <a:lnSpc>
                      <a:spcPts val="2000"/>
                    </a:lnSpc>
                  </a:pPr>
                  <a:r>
                    <a:rPr lang="es-US" sz="1400" b="1" dirty="0">
                      <a:solidFill>
                        <a:schemeClr val="bg1"/>
                      </a:solidFill>
                    </a:rPr>
                    <a:t>COMIENZA</a:t>
                  </a:r>
                </a:p>
                <a:p>
                  <a:pPr algn="ctr">
                    <a:lnSpc>
                      <a:spcPts val="2000"/>
                    </a:lnSpc>
                  </a:pPr>
                  <a:r>
                    <a:rPr lang="es-US" sz="2200" b="1" dirty="0">
                      <a:solidFill>
                        <a:schemeClr val="bg1"/>
                      </a:solidFill>
                    </a:rPr>
                    <a:t>1 de enero</a:t>
                  </a:r>
                </a:p>
              </p:txBody>
            </p:sp>
          </p:grpSp>
        </p:grpSp>
      </p:grpSp>
      <p:pic>
        <p:nvPicPr>
          <p:cNvPr id="7" name="Picture 6">
            <a:extLst>
              <a:ext uri="{FF2B5EF4-FFF2-40B4-BE49-F238E27FC236}">
                <a16:creationId xmlns:a16="http://schemas.microsoft.com/office/drawing/2014/main" id="{4D2261F4-BD04-4089-8B35-787893DF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574" y="3167578"/>
            <a:ext cx="3188484" cy="548688"/>
          </a:xfrm>
          <a:prstGeom prst="rect">
            <a:avLst/>
          </a:prstGeom>
        </p:spPr>
      </p:pic>
      <p:sp>
        <p:nvSpPr>
          <p:cNvPr id="8" name="Content Placeholder 7">
            <a:extLst>
              <a:ext uri="{FF2B5EF4-FFF2-40B4-BE49-F238E27FC236}">
                <a16:creationId xmlns:a16="http://schemas.microsoft.com/office/drawing/2014/main" id="{981B925C-7C48-3B84-881F-1B3ACF12772B}"/>
              </a:ext>
            </a:extLst>
          </p:cNvPr>
          <p:cNvSpPr>
            <a:spLocks noGrp="1"/>
          </p:cNvSpPr>
          <p:nvPr>
            <p:ph sz="quarter" idx="13"/>
          </p:nvPr>
        </p:nvSpPr>
        <p:spPr>
          <a:xfrm>
            <a:off x="585253" y="3792989"/>
            <a:ext cx="2905125" cy="863600"/>
          </a:xfrm>
        </p:spPr>
        <p:txBody>
          <a:bodyPr/>
          <a:lstStyle/>
          <a:p>
            <a:pPr lvl="0" algn="ctr">
              <a:spcAft>
                <a:spcPts val="0"/>
              </a:spcAft>
              <a:buClrTx/>
            </a:pPr>
            <a:r>
              <a:rPr lang="es-US" sz="1600" b="1" dirty="0"/>
              <a:t>OEP anual de </a:t>
            </a:r>
            <a:br>
              <a:rPr lang="es-US" sz="1600" b="1" dirty="0"/>
            </a:br>
            <a:r>
              <a:rPr lang="es-US" sz="1600" b="1" dirty="0"/>
              <a:t>Medicare </a:t>
            </a:r>
            <a:r>
              <a:rPr lang="es-US" sz="1600" b="1" dirty="0" err="1"/>
              <a:t>Advantage</a:t>
            </a:r>
            <a:endParaRPr lang="es-US" sz="1600" b="1" dirty="0"/>
          </a:p>
          <a:p>
            <a:pPr lvl="0" algn="ctr">
              <a:spcAft>
                <a:spcPts val="0"/>
              </a:spcAft>
              <a:buClrTx/>
            </a:pPr>
            <a:r>
              <a:rPr lang="es-US" sz="1600" dirty="0"/>
              <a:t>del 1 de enero al 31 de marzo</a:t>
            </a:r>
          </a:p>
        </p:txBody>
      </p:sp>
      <p:grpSp>
        <p:nvGrpSpPr>
          <p:cNvPr id="170" name="Group 169" descr="Un grupo de 3 iconos de calendario que indican los meses 12 y 3">
            <a:extLst>
              <a:ext uri="{FF2B5EF4-FFF2-40B4-BE49-F238E27FC236}">
                <a16:creationId xmlns:a16="http://schemas.microsoft.com/office/drawing/2014/main" id="{9650D163-215A-45B0-9530-E1D8E86FAEA2}"/>
              </a:ext>
            </a:extLst>
          </p:cNvPr>
          <p:cNvGrpSpPr/>
          <p:nvPr/>
        </p:nvGrpSpPr>
        <p:grpSpPr>
          <a:xfrm>
            <a:off x="4176041" y="1970747"/>
            <a:ext cx="3450166" cy="1221676"/>
            <a:chOff x="172330" y="2022260"/>
            <a:chExt cx="3450166" cy="1221676"/>
          </a:xfrm>
        </p:grpSpPr>
        <p:grpSp>
          <p:nvGrpSpPr>
            <p:cNvPr id="171" name="Group 170">
              <a:extLst>
                <a:ext uri="{FF2B5EF4-FFF2-40B4-BE49-F238E27FC236}">
                  <a16:creationId xmlns:a16="http://schemas.microsoft.com/office/drawing/2014/main" id="{1A87F680-45E5-43CC-A7A0-4DB1BEC0EE20}"/>
                </a:ext>
              </a:extLst>
            </p:cNvPr>
            <p:cNvGrpSpPr/>
            <p:nvPr/>
          </p:nvGrpSpPr>
          <p:grpSpPr>
            <a:xfrm>
              <a:off x="2570936" y="2027644"/>
              <a:ext cx="1051560" cy="1216292"/>
              <a:chOff x="1357450" y="2032941"/>
              <a:chExt cx="1051560" cy="1216292"/>
            </a:xfrm>
          </p:grpSpPr>
          <p:sp>
            <p:nvSpPr>
              <p:cNvPr id="190" name="Rectangle 189">
                <a:extLst>
                  <a:ext uri="{FF2B5EF4-FFF2-40B4-BE49-F238E27FC236}">
                    <a16:creationId xmlns:a16="http://schemas.microsoft.com/office/drawing/2014/main" id="{3CC708EE-E8AB-4972-93CE-0FD3519C44C2}"/>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190">
                <a:extLst>
                  <a:ext uri="{FF2B5EF4-FFF2-40B4-BE49-F238E27FC236}">
                    <a16:creationId xmlns:a16="http://schemas.microsoft.com/office/drawing/2014/main" id="{B38CC837-8ECA-424A-A1DD-C2CACAADA7B8}"/>
                  </a:ext>
                </a:extLst>
              </p:cNvPr>
              <p:cNvGrpSpPr/>
              <p:nvPr/>
            </p:nvGrpSpPr>
            <p:grpSpPr>
              <a:xfrm>
                <a:off x="1357450" y="2032941"/>
                <a:ext cx="1051560" cy="1125356"/>
                <a:chOff x="1709328" y="3588409"/>
                <a:chExt cx="1051560" cy="1125356"/>
              </a:xfrm>
            </p:grpSpPr>
            <p:grpSp>
              <p:nvGrpSpPr>
                <p:cNvPr id="192" name="Group 191">
                  <a:extLst>
                    <a:ext uri="{FF2B5EF4-FFF2-40B4-BE49-F238E27FC236}">
                      <a16:creationId xmlns:a16="http://schemas.microsoft.com/office/drawing/2014/main" id="{3ACC47EC-54B7-4431-A9C8-8E546A4F4817}"/>
                    </a:ext>
                  </a:extLst>
                </p:cNvPr>
                <p:cNvGrpSpPr/>
                <p:nvPr/>
              </p:nvGrpSpPr>
              <p:grpSpPr>
                <a:xfrm>
                  <a:off x="1709328" y="3588409"/>
                  <a:ext cx="1051560" cy="274320"/>
                  <a:chOff x="4837371" y="4207752"/>
                  <a:chExt cx="1051560" cy="274320"/>
                </a:xfrm>
              </p:grpSpPr>
              <p:sp>
                <p:nvSpPr>
                  <p:cNvPr id="194" name="Rectangle 193">
                    <a:extLst>
                      <a:ext uri="{FF2B5EF4-FFF2-40B4-BE49-F238E27FC236}">
                        <a16:creationId xmlns:a16="http://schemas.microsoft.com/office/drawing/2014/main" id="{BF306E94-E8A2-4B13-9191-DFA7F3F20674}"/>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Flowchart: Terminator 194">
                    <a:extLst>
                      <a:ext uri="{FF2B5EF4-FFF2-40B4-BE49-F238E27FC236}">
                        <a16:creationId xmlns:a16="http://schemas.microsoft.com/office/drawing/2014/main" id="{E973B4EB-EE3C-4D0F-BDA9-28CE81BC12F3}"/>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lowchart: Terminator 195">
                    <a:extLst>
                      <a:ext uri="{FF2B5EF4-FFF2-40B4-BE49-F238E27FC236}">
                        <a16:creationId xmlns:a16="http://schemas.microsoft.com/office/drawing/2014/main" id="{B701DF05-A591-44A7-83D3-A4F001B9A0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lowchart: Terminator 196">
                    <a:extLst>
                      <a:ext uri="{FF2B5EF4-FFF2-40B4-BE49-F238E27FC236}">
                        <a16:creationId xmlns:a16="http://schemas.microsoft.com/office/drawing/2014/main" id="{337E2FBE-9667-417C-84F5-F456302F95AB}"/>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3" name="TextBox 192">
                  <a:extLst>
                    <a:ext uri="{FF2B5EF4-FFF2-40B4-BE49-F238E27FC236}">
                      <a16:creationId xmlns:a16="http://schemas.microsoft.com/office/drawing/2014/main" id="{0C960FED-36C1-4C8A-9F65-28E102E8F391}"/>
                    </a:ext>
                  </a:extLst>
                </p:cNvPr>
                <p:cNvSpPr txBox="1"/>
                <p:nvPr/>
              </p:nvSpPr>
              <p:spPr>
                <a:xfrm>
                  <a:off x="1788035" y="4005879"/>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3</a:t>
                  </a:r>
                </a:p>
              </p:txBody>
            </p:sp>
          </p:grpSp>
        </p:grpSp>
        <p:grpSp>
          <p:nvGrpSpPr>
            <p:cNvPr id="172" name="Group 171">
              <a:extLst>
                <a:ext uri="{FF2B5EF4-FFF2-40B4-BE49-F238E27FC236}">
                  <a16:creationId xmlns:a16="http://schemas.microsoft.com/office/drawing/2014/main" id="{494249E3-3E7E-4BDF-82AC-79ABA55BE092}"/>
                </a:ext>
              </a:extLst>
            </p:cNvPr>
            <p:cNvGrpSpPr/>
            <p:nvPr/>
          </p:nvGrpSpPr>
          <p:grpSpPr>
            <a:xfrm>
              <a:off x="1365105" y="2022260"/>
              <a:ext cx="1051560" cy="1216292"/>
              <a:chOff x="1357450" y="2032941"/>
              <a:chExt cx="1051560" cy="1216292"/>
            </a:xfrm>
          </p:grpSpPr>
          <p:sp>
            <p:nvSpPr>
              <p:cNvPr id="182" name="Rectangle 181">
                <a:extLst>
                  <a:ext uri="{FF2B5EF4-FFF2-40B4-BE49-F238E27FC236}">
                    <a16:creationId xmlns:a16="http://schemas.microsoft.com/office/drawing/2014/main" id="{EBA91E86-BC87-4D8F-94B3-55FC99ED7E0C}"/>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oup 182">
                <a:extLst>
                  <a:ext uri="{FF2B5EF4-FFF2-40B4-BE49-F238E27FC236}">
                    <a16:creationId xmlns:a16="http://schemas.microsoft.com/office/drawing/2014/main" id="{B76A2895-FDEF-4680-A33F-3F65C5B33187}"/>
                  </a:ext>
                </a:extLst>
              </p:cNvPr>
              <p:cNvGrpSpPr/>
              <p:nvPr/>
            </p:nvGrpSpPr>
            <p:grpSpPr>
              <a:xfrm>
                <a:off x="1357450" y="2032941"/>
                <a:ext cx="1051560" cy="1125076"/>
                <a:chOff x="1709328" y="3588409"/>
                <a:chExt cx="1051560" cy="1125076"/>
              </a:xfrm>
            </p:grpSpPr>
            <p:grpSp>
              <p:nvGrpSpPr>
                <p:cNvPr id="184" name="Group 183">
                  <a:extLst>
                    <a:ext uri="{FF2B5EF4-FFF2-40B4-BE49-F238E27FC236}">
                      <a16:creationId xmlns:a16="http://schemas.microsoft.com/office/drawing/2014/main" id="{F585DE63-88B5-4A90-A5D3-3C866A971939}"/>
                    </a:ext>
                  </a:extLst>
                </p:cNvPr>
                <p:cNvGrpSpPr/>
                <p:nvPr/>
              </p:nvGrpSpPr>
              <p:grpSpPr>
                <a:xfrm>
                  <a:off x="1709328" y="3588409"/>
                  <a:ext cx="1051560" cy="274320"/>
                  <a:chOff x="4837371" y="4207752"/>
                  <a:chExt cx="1051560" cy="274320"/>
                </a:xfrm>
              </p:grpSpPr>
              <p:sp>
                <p:nvSpPr>
                  <p:cNvPr id="186" name="Rectangle 185">
                    <a:extLst>
                      <a:ext uri="{FF2B5EF4-FFF2-40B4-BE49-F238E27FC236}">
                        <a16:creationId xmlns:a16="http://schemas.microsoft.com/office/drawing/2014/main" id="{094EA238-E8D5-42C8-9481-45E880E0669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Flowchart: Terminator 186">
                    <a:extLst>
                      <a:ext uri="{FF2B5EF4-FFF2-40B4-BE49-F238E27FC236}">
                        <a16:creationId xmlns:a16="http://schemas.microsoft.com/office/drawing/2014/main" id="{36C0B373-9565-464B-BB25-088CF2C2D985}"/>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Flowchart: Terminator 187">
                    <a:extLst>
                      <a:ext uri="{FF2B5EF4-FFF2-40B4-BE49-F238E27FC236}">
                        <a16:creationId xmlns:a16="http://schemas.microsoft.com/office/drawing/2014/main" id="{D1F9C3A3-1DE1-44A3-A0A7-55510906E38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lowchart: Terminator 188">
                    <a:extLst>
                      <a:ext uri="{FF2B5EF4-FFF2-40B4-BE49-F238E27FC236}">
                        <a16:creationId xmlns:a16="http://schemas.microsoft.com/office/drawing/2014/main" id="{FEE841A7-EEB9-47A9-BFCC-25241BA3036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5" name="TextBox 184">
                  <a:extLst>
                    <a:ext uri="{FF2B5EF4-FFF2-40B4-BE49-F238E27FC236}">
                      <a16:creationId xmlns:a16="http://schemas.microsoft.com/office/drawing/2014/main" id="{BFD04590-9D2B-4DE2-837B-1F1913E54D91}"/>
                    </a:ext>
                  </a:extLst>
                </p:cNvPr>
                <p:cNvSpPr txBox="1"/>
                <p:nvPr/>
              </p:nvSpPr>
              <p:spPr>
                <a:xfrm>
                  <a:off x="1788035" y="4013293"/>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s-US" sz="1350" b="1">
                      <a:solidFill>
                        <a:schemeClr val="bg1"/>
                      </a:solidFill>
                    </a:rPr>
                    <a:t>MES</a:t>
                  </a:r>
                </a:p>
                <a:p>
                  <a:pPr algn="ctr"/>
                  <a:r>
                    <a:rPr lang="es-US" sz="3200" b="1">
                      <a:solidFill>
                        <a:schemeClr val="bg1"/>
                      </a:solidFill>
                    </a:rPr>
                    <a:t>2</a:t>
                  </a:r>
                </a:p>
              </p:txBody>
            </p:sp>
          </p:grpSp>
        </p:grpSp>
        <p:grpSp>
          <p:nvGrpSpPr>
            <p:cNvPr id="173" name="Group 172">
              <a:extLst>
                <a:ext uri="{FF2B5EF4-FFF2-40B4-BE49-F238E27FC236}">
                  <a16:creationId xmlns:a16="http://schemas.microsoft.com/office/drawing/2014/main" id="{F2BD3A42-507B-4AF0-8F42-B47247549545}"/>
                </a:ext>
              </a:extLst>
            </p:cNvPr>
            <p:cNvGrpSpPr/>
            <p:nvPr/>
          </p:nvGrpSpPr>
          <p:grpSpPr>
            <a:xfrm>
              <a:off x="172330" y="2022260"/>
              <a:ext cx="1051560" cy="1216292"/>
              <a:chOff x="1357450" y="2032941"/>
              <a:chExt cx="1051560" cy="1216292"/>
            </a:xfrm>
          </p:grpSpPr>
          <p:sp>
            <p:nvSpPr>
              <p:cNvPr id="174" name="Rectangle 173">
                <a:extLst>
                  <a:ext uri="{FF2B5EF4-FFF2-40B4-BE49-F238E27FC236}">
                    <a16:creationId xmlns:a16="http://schemas.microsoft.com/office/drawing/2014/main" id="{ED739880-A508-4E3F-A666-D735495B686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5" name="Group 174">
                <a:extLst>
                  <a:ext uri="{FF2B5EF4-FFF2-40B4-BE49-F238E27FC236}">
                    <a16:creationId xmlns:a16="http://schemas.microsoft.com/office/drawing/2014/main" id="{D3ABA747-5FDA-4EBE-8480-BE344983A81A}"/>
                  </a:ext>
                </a:extLst>
              </p:cNvPr>
              <p:cNvGrpSpPr/>
              <p:nvPr/>
            </p:nvGrpSpPr>
            <p:grpSpPr>
              <a:xfrm>
                <a:off x="1357450" y="2032941"/>
                <a:ext cx="1051560" cy="1131567"/>
                <a:chOff x="1709328" y="3588409"/>
                <a:chExt cx="1051560" cy="1131567"/>
              </a:xfrm>
            </p:grpSpPr>
            <p:grpSp>
              <p:nvGrpSpPr>
                <p:cNvPr id="176" name="Group 175">
                  <a:extLst>
                    <a:ext uri="{FF2B5EF4-FFF2-40B4-BE49-F238E27FC236}">
                      <a16:creationId xmlns:a16="http://schemas.microsoft.com/office/drawing/2014/main" id="{23ABA417-A1A1-408A-AC1C-9FF0E5EBBA20}"/>
                    </a:ext>
                  </a:extLst>
                </p:cNvPr>
                <p:cNvGrpSpPr/>
                <p:nvPr/>
              </p:nvGrpSpPr>
              <p:grpSpPr>
                <a:xfrm>
                  <a:off x="1709328" y="3588409"/>
                  <a:ext cx="1051560" cy="274320"/>
                  <a:chOff x="4837371" y="4207752"/>
                  <a:chExt cx="1051560" cy="274320"/>
                </a:xfrm>
              </p:grpSpPr>
              <p:sp>
                <p:nvSpPr>
                  <p:cNvPr id="178" name="Rectangle 177">
                    <a:extLst>
                      <a:ext uri="{FF2B5EF4-FFF2-40B4-BE49-F238E27FC236}">
                        <a16:creationId xmlns:a16="http://schemas.microsoft.com/office/drawing/2014/main" id="{8F36486A-8D37-4E60-9EB8-9A52842AC419}"/>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Flowchart: Terminator 178">
                    <a:extLst>
                      <a:ext uri="{FF2B5EF4-FFF2-40B4-BE49-F238E27FC236}">
                        <a16:creationId xmlns:a16="http://schemas.microsoft.com/office/drawing/2014/main" id="{2B90CF22-BB7B-4FD5-B74E-BE4A3C382E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Flowchart: Terminator 179">
                    <a:extLst>
                      <a:ext uri="{FF2B5EF4-FFF2-40B4-BE49-F238E27FC236}">
                        <a16:creationId xmlns:a16="http://schemas.microsoft.com/office/drawing/2014/main" id="{68286C3C-7C4D-497C-A3F4-9A4CFFA67B5F}"/>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Flowchart: Terminator 180">
                    <a:extLst>
                      <a:ext uri="{FF2B5EF4-FFF2-40B4-BE49-F238E27FC236}">
                        <a16:creationId xmlns:a16="http://schemas.microsoft.com/office/drawing/2014/main" id="{B9CD064B-9FCF-40A6-B1CF-7D063F82C66E}"/>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7" name="TextBox 176">
                  <a:extLst>
                    <a:ext uri="{FF2B5EF4-FFF2-40B4-BE49-F238E27FC236}">
                      <a16:creationId xmlns:a16="http://schemas.microsoft.com/office/drawing/2014/main" id="{6C8953FF-0A24-438A-B531-2479C67E4D0E}"/>
                    </a:ext>
                  </a:extLst>
                </p:cNvPr>
                <p:cNvSpPr txBox="1"/>
                <p:nvPr/>
              </p:nvSpPr>
              <p:spPr>
                <a:xfrm>
                  <a:off x="1788035" y="4012090"/>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1</a:t>
                  </a:r>
                </a:p>
              </p:txBody>
            </p:sp>
          </p:grpSp>
        </p:grpSp>
      </p:grpSp>
      <p:pic>
        <p:nvPicPr>
          <p:cNvPr id="5" name="Picture 4">
            <a:extLst>
              <a:ext uri="{FF2B5EF4-FFF2-40B4-BE49-F238E27FC236}">
                <a16:creationId xmlns:a16="http://schemas.microsoft.com/office/drawing/2014/main" id="{2C0724A8-D5E7-4044-AA2D-3EE0A659D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2468" y="3244301"/>
            <a:ext cx="3188484" cy="548688"/>
          </a:xfrm>
          <a:prstGeom prst="rect">
            <a:avLst/>
          </a:prstGeom>
        </p:spPr>
      </p:pic>
      <p:sp>
        <p:nvSpPr>
          <p:cNvPr id="10" name="Content Placeholder 9">
            <a:extLst>
              <a:ext uri="{FF2B5EF4-FFF2-40B4-BE49-F238E27FC236}">
                <a16:creationId xmlns:a16="http://schemas.microsoft.com/office/drawing/2014/main" id="{4ACC3A22-D477-66EF-1E25-2AACB8339C6D}"/>
              </a:ext>
            </a:extLst>
          </p:cNvPr>
          <p:cNvSpPr>
            <a:spLocks noGrp="1"/>
          </p:cNvSpPr>
          <p:nvPr>
            <p:ph sz="quarter" idx="15"/>
          </p:nvPr>
        </p:nvSpPr>
        <p:spPr>
          <a:xfrm>
            <a:off x="3959473" y="3858071"/>
            <a:ext cx="3937534" cy="1262797"/>
          </a:xfrm>
        </p:spPr>
        <p:txBody>
          <a:bodyPr>
            <a:normAutofit/>
          </a:bodyPr>
          <a:lstStyle/>
          <a:p>
            <a:pPr lvl="0" algn="ctr">
              <a:spcAft>
                <a:spcPts val="0"/>
              </a:spcAft>
              <a:buClrTx/>
            </a:pPr>
            <a:r>
              <a:rPr lang="es-US" sz="1600" b="1" dirty="0"/>
              <a:t>OEP de Medicare </a:t>
            </a:r>
            <a:r>
              <a:rPr lang="es-US" sz="1600" b="1" dirty="0" err="1"/>
              <a:t>Advantage</a:t>
            </a:r>
            <a:r>
              <a:rPr lang="es-US" sz="1600" b="1" dirty="0"/>
              <a:t> individual</a:t>
            </a:r>
          </a:p>
          <a:p>
            <a:pPr lvl="0" algn="ctr">
              <a:spcAft>
                <a:spcPts val="0"/>
              </a:spcAft>
              <a:buClrTx/>
            </a:pPr>
            <a:r>
              <a:rPr lang="es-US" sz="1600" dirty="0"/>
              <a:t>3 primeros meses de inscripción en las Partes A y B de Medicare si se inscribe en un plan Medicare </a:t>
            </a:r>
            <a:r>
              <a:rPr lang="es-US" sz="1600" dirty="0" err="1"/>
              <a:t>Advantage</a:t>
            </a:r>
            <a:endParaRPr lang="es-US" sz="1600" dirty="0"/>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flipH="1">
            <a:off x="7842469" y="1487232"/>
            <a:ext cx="14456" cy="363363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F4E430AE-C4FA-18BA-8ECB-B5C4E5170BFB}"/>
              </a:ext>
            </a:extLst>
          </p:cNvPr>
          <p:cNvSpPr>
            <a:spLocks noGrp="1"/>
          </p:cNvSpPr>
          <p:nvPr>
            <p:ph sz="quarter" idx="16"/>
          </p:nvPr>
        </p:nvSpPr>
        <p:spPr>
          <a:xfrm>
            <a:off x="7895187" y="1547670"/>
            <a:ext cx="4211743" cy="4305620"/>
          </a:xfrm>
        </p:spPr>
        <p:txBody>
          <a:bodyPr>
            <a:normAutofit/>
          </a:bodyPr>
          <a:lstStyle/>
          <a:p>
            <a:pPr marL="0" lvl="1" indent="0">
              <a:spcAft>
                <a:spcPts val="1200"/>
              </a:spcAft>
              <a:buNone/>
              <a:defRPr/>
            </a:pPr>
            <a:r>
              <a:rPr lang="es-US" sz="2400" b="1"/>
              <a:t>Usted puede:</a:t>
            </a:r>
          </a:p>
          <a:p>
            <a:pPr marL="457200" lvl="1">
              <a:spcAft>
                <a:spcPts val="1200"/>
              </a:spcAft>
              <a:buFont typeface="Wingdings" panose="05000000000000000000" pitchFamily="2" charset="2"/>
              <a:buChar char="§"/>
              <a:defRPr/>
            </a:pPr>
            <a:r>
              <a:rPr lang="es-US" sz="2000"/>
              <a:t>Cambiarse a otro plan Medicare Advantage, con o sin cobertura de medicamentos </a:t>
            </a:r>
          </a:p>
          <a:p>
            <a:pPr marL="457200" lvl="1">
              <a:spcAft>
                <a:spcPts val="1200"/>
              </a:spcAft>
              <a:buFont typeface="Wingdings" panose="05000000000000000000" pitchFamily="2" charset="2"/>
              <a:buChar char="§"/>
              <a:defRPr/>
            </a:pPr>
            <a:r>
              <a:rPr lang="es-US" sz="2000"/>
              <a:t>Abandonar su plan Medicare Advantage y volver a Medicare Original Si lo hace: </a:t>
            </a:r>
          </a:p>
          <a:p>
            <a:pPr marL="822960" lvl="2">
              <a:spcAft>
                <a:spcPts val="1200"/>
              </a:spcAft>
              <a:buSzPct val="100000"/>
              <a:buFont typeface="Arial" panose="020B0604020202020204" pitchFamily="34" charset="0"/>
              <a:buChar char="•"/>
              <a:defRPr/>
            </a:pPr>
            <a:r>
              <a:rPr lang="es-US" sz="1600">
                <a:latin typeface="Arial" panose="020B0604020202020204" pitchFamily="34" charset="0"/>
                <a:cs typeface="Arial" panose="020B0604020202020204" pitchFamily="34" charset="0"/>
              </a:rPr>
              <a:t>Puede inscribirse en un plan de la Parte D</a:t>
            </a:r>
          </a:p>
          <a:p>
            <a:pPr marL="822960" lvl="2">
              <a:spcAft>
                <a:spcPts val="1200"/>
              </a:spcAft>
              <a:buSzPct val="100000"/>
              <a:buFont typeface="Arial" panose="020B0604020202020204" pitchFamily="34" charset="0"/>
              <a:buChar char="•"/>
              <a:defRPr/>
            </a:pPr>
            <a:r>
              <a:rPr lang="es-US" sz="1600">
                <a:latin typeface="Arial" panose="020B0604020202020204" pitchFamily="34" charset="0"/>
                <a:cs typeface="Arial" panose="020B0604020202020204" pitchFamily="34" charset="0"/>
              </a:rPr>
              <a:t>La cobertura comienza el primer día del mes después de haberse inscrito en el plan</a:t>
            </a:r>
          </a:p>
          <a:p>
            <a:pPr marL="233362" lvl="2" indent="0">
              <a:lnSpc>
                <a:spcPct val="110000"/>
              </a:lnSpc>
              <a:spcBef>
                <a:spcPts val="600"/>
              </a:spcBef>
              <a:spcAft>
                <a:spcPts val="1200"/>
              </a:spcAft>
              <a:buSzPct val="100000"/>
              <a:buNone/>
              <a:defRPr/>
            </a:pPr>
            <a:endParaRPr lang="en-US" sz="1800"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C726A21A-B1D1-7DD7-B6E8-9A1ADC343B5F}"/>
              </a:ext>
            </a:extLst>
          </p:cNvPr>
          <p:cNvSpPr>
            <a:spLocks noGrp="1"/>
          </p:cNvSpPr>
          <p:nvPr>
            <p:ph sz="quarter" idx="17"/>
          </p:nvPr>
        </p:nvSpPr>
        <p:spPr>
          <a:xfrm>
            <a:off x="838200" y="5628650"/>
            <a:ext cx="7039925" cy="340920"/>
          </a:xfrm>
        </p:spPr>
        <p:txBody>
          <a:bodyPr>
            <a:normAutofit fontScale="85000" lnSpcReduction="10000"/>
          </a:bodyPr>
          <a:lstStyle/>
          <a:p>
            <a:pPr marL="0" lvl="1" indent="0" defTabSz="685750">
              <a:spcBef>
                <a:spcPts val="600"/>
              </a:spcBef>
              <a:spcAft>
                <a:spcPts val="0"/>
              </a:spcAft>
              <a:buNone/>
              <a:defRPr/>
            </a:pPr>
            <a:r>
              <a:rPr lang="es-US" sz="1400" b="1" dirty="0"/>
              <a:t>NOTA</a:t>
            </a:r>
            <a:r>
              <a:rPr lang="es-US" sz="1400" dirty="0"/>
              <a:t>: Para usar este período de inscripción, deberá estar inscrito en un plan Medicare </a:t>
            </a:r>
            <a:r>
              <a:rPr lang="es-US" sz="1400" dirty="0" err="1"/>
              <a:t>Advantage</a:t>
            </a:r>
            <a:r>
              <a:rPr lang="es-US" sz="1400" dirty="0"/>
              <a:t>.</a:t>
            </a: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586395" y="56191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94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170"/>
                                        </p:tgtEl>
                                        <p:attrNameLst>
                                          <p:attrName>style.visibility</p:attrName>
                                        </p:attrNameLst>
                                      </p:cBhvr>
                                      <p:to>
                                        <p:strVal val="visible"/>
                                      </p:to>
                                    </p:set>
                                  </p:childTnLst>
                                </p:cTn>
                              </p:par>
                              <p:par>
                                <p:cTn id="20" presetID="1" presetClass="entr" presetSubtype="0"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par>
                                <p:cTn id="24" presetID="1" presetClass="entr" presetSubtype="0" fill="hold" grpId="0" nodeType="withEffect">
                                  <p:stCondLst>
                                    <p:cond delay="250"/>
                                  </p:stCondLst>
                                  <p:childTnLst>
                                    <p:set>
                                      <p:cBhvr>
                                        <p:cTn id="2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98"/>
                                        </p:tgtEl>
                                        <p:attrNameLst>
                                          <p:attrName>style.visibility</p:attrName>
                                        </p:attrNameLst>
                                      </p:cBhvr>
                                      <p:to>
                                        <p:strVal val="visible"/>
                                      </p:to>
                                    </p:set>
                                  </p:childTnLst>
                                </p:cTn>
                              </p:par>
                            </p:childTnLst>
                          </p:cTn>
                        </p:par>
                        <p:par>
                          <p:cTn id="33" fill="hold">
                            <p:stCondLst>
                              <p:cond delay="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8" grpId="0" uiExpand="1" build="p"/>
      <p:bldP spid="10" grpId="0" uiExpand="1" build="p"/>
      <p:bldP spid="12" grpId="0" uiExpand="1" build="p"/>
      <p:bldP spid="14" grpId="0" build="p"/>
      <p:bldP spid="19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Períodos de Inscripción Especial (SEP)</a:t>
            </a:r>
          </a:p>
        </p:txBody>
      </p:sp>
      <p:sp>
        <p:nvSpPr>
          <p:cNvPr id="7" name="Content Placeholder 6">
            <a:extLst>
              <a:ext uri="{FF2B5EF4-FFF2-40B4-BE49-F238E27FC236}">
                <a16:creationId xmlns:a16="http://schemas.microsoft.com/office/drawing/2014/main" id="{966E5C71-F555-D666-605A-1FFCF6245204}"/>
              </a:ext>
            </a:extLst>
          </p:cNvPr>
          <p:cNvSpPr>
            <a:spLocks noGrp="1"/>
          </p:cNvSpPr>
          <p:nvPr>
            <p:ph sz="quarter" idx="13"/>
          </p:nvPr>
        </p:nvSpPr>
        <p:spPr>
          <a:xfrm>
            <a:off x="838200" y="1101549"/>
            <a:ext cx="10113963" cy="492443"/>
          </a:xfrm>
        </p:spPr>
        <p:txBody>
          <a:bodyPr/>
          <a:lstStyle/>
          <a:p>
            <a:pPr marL="0" lvl="0" indent="0">
              <a:spcAft>
                <a:spcPts val="0"/>
              </a:spcAft>
              <a:buClrTx/>
              <a:buNone/>
            </a:pPr>
            <a:r>
              <a:rPr lang="es-US" b="1"/>
              <a:t>Los eventos de la vida que permiten un SEP incluyen:</a:t>
            </a:r>
          </a:p>
          <a:p>
            <a:pPr marL="0" indent="0">
              <a:buNone/>
            </a:pPr>
            <a:endParaRPr lang="en-US" dirty="0"/>
          </a:p>
        </p:txBody>
      </p:sp>
      <p:sp>
        <p:nvSpPr>
          <p:cNvPr id="8" name="Content Placeholder 7">
            <a:extLst>
              <a:ext uri="{FF2B5EF4-FFF2-40B4-BE49-F238E27FC236}">
                <a16:creationId xmlns:a16="http://schemas.microsoft.com/office/drawing/2014/main" id="{FBF97B70-C85D-4507-AA23-D899ADC9A353}"/>
              </a:ext>
            </a:extLst>
          </p:cNvPr>
          <p:cNvSpPr>
            <a:spLocks noGrp="1"/>
          </p:cNvSpPr>
          <p:nvPr>
            <p:ph sz="quarter" idx="14"/>
          </p:nvPr>
        </p:nvSpPr>
        <p:spPr>
          <a:xfrm>
            <a:off x="1104899" y="1937075"/>
            <a:ext cx="10113963" cy="4193189"/>
          </a:xfrm>
        </p:spPr>
        <p:txBody>
          <a:bodyPr numCol="2" spcCol="457200">
            <a:normAutofit lnSpcReduction="10000"/>
          </a:bodyPr>
          <a:lstStyle/>
          <a:p>
            <a:pPr lvl="0">
              <a:spcAft>
                <a:spcPts val="800"/>
              </a:spcAft>
              <a:buClrTx/>
            </a:pPr>
            <a:r>
              <a:rPr lang="es-US" sz="2100" dirty="0">
                <a:solidFill>
                  <a:srgbClr val="395D9C"/>
                </a:solidFill>
              </a:rPr>
              <a:t>Si se traslada permanentemente a </a:t>
            </a:r>
            <a:br>
              <a:rPr lang="es-US" sz="2100" dirty="0">
                <a:solidFill>
                  <a:srgbClr val="395D9C"/>
                </a:solidFill>
              </a:rPr>
            </a:br>
            <a:r>
              <a:rPr lang="es-US" sz="2100" dirty="0">
                <a:solidFill>
                  <a:srgbClr val="395D9C"/>
                </a:solidFill>
              </a:rPr>
              <a:t>un sitio fuera del área de servicio </a:t>
            </a:r>
            <a:br>
              <a:rPr lang="es-US" sz="2100" dirty="0">
                <a:solidFill>
                  <a:srgbClr val="395D9C"/>
                </a:solidFill>
              </a:rPr>
            </a:br>
            <a:r>
              <a:rPr lang="es-US" sz="2100" dirty="0">
                <a:solidFill>
                  <a:srgbClr val="395D9C"/>
                </a:solidFill>
              </a:rPr>
              <a:t>del plan.</a:t>
            </a:r>
          </a:p>
          <a:p>
            <a:pPr lvl="0">
              <a:spcAft>
                <a:spcPts val="800"/>
              </a:spcAft>
              <a:buClrTx/>
            </a:pPr>
            <a:r>
              <a:rPr lang="es-US" sz="2100" dirty="0">
                <a:solidFill>
                  <a:srgbClr val="395D9C"/>
                </a:solidFill>
              </a:rPr>
              <a:t>Pierde otra cobertura</a:t>
            </a:r>
          </a:p>
          <a:p>
            <a:pPr lvl="0">
              <a:spcAft>
                <a:spcPts val="800"/>
              </a:spcAft>
              <a:buClrTx/>
            </a:pPr>
            <a:r>
              <a:rPr lang="es-US" sz="2100" dirty="0">
                <a:solidFill>
                  <a:srgbClr val="395D9C"/>
                </a:solidFill>
              </a:rPr>
              <a:t>Si no se le informó adecuadamente que su otra cobertura no era acreditable, o que la cobertura </a:t>
            </a:r>
            <a:br>
              <a:rPr lang="es-US" sz="2100" dirty="0">
                <a:solidFill>
                  <a:srgbClr val="395D9C"/>
                </a:solidFill>
              </a:rPr>
            </a:br>
            <a:r>
              <a:rPr lang="es-US" sz="2100" dirty="0">
                <a:solidFill>
                  <a:srgbClr val="395D9C"/>
                </a:solidFill>
              </a:rPr>
              <a:t>se redujo, por lo que ya no es acreditable.</a:t>
            </a:r>
          </a:p>
          <a:p>
            <a:pPr lvl="0">
              <a:spcAft>
                <a:spcPts val="800"/>
              </a:spcAft>
              <a:buClrTx/>
            </a:pPr>
            <a:r>
              <a:rPr lang="es-US" sz="2100" dirty="0">
                <a:solidFill>
                  <a:srgbClr val="395D9C"/>
                </a:solidFill>
              </a:rPr>
              <a:t>Si ingresa a un centro de cuidados </a:t>
            </a:r>
            <a:br>
              <a:rPr lang="es-US" sz="2100" dirty="0">
                <a:solidFill>
                  <a:srgbClr val="395D9C"/>
                </a:solidFill>
              </a:rPr>
            </a:br>
            <a:r>
              <a:rPr lang="es-US" sz="2100" dirty="0">
                <a:solidFill>
                  <a:srgbClr val="395D9C"/>
                </a:solidFill>
              </a:rPr>
              <a:t>a largo plazo, vive allí o se retira </a:t>
            </a:r>
            <a:br>
              <a:rPr lang="es-US" sz="2100" dirty="0">
                <a:solidFill>
                  <a:srgbClr val="395D9C"/>
                </a:solidFill>
              </a:rPr>
            </a:br>
            <a:r>
              <a:rPr lang="es-US" sz="2100" dirty="0">
                <a:solidFill>
                  <a:srgbClr val="395D9C"/>
                </a:solidFill>
              </a:rPr>
              <a:t>de este.</a:t>
            </a:r>
          </a:p>
          <a:p>
            <a:pPr lvl="0">
              <a:spcAft>
                <a:spcPts val="600"/>
              </a:spcAft>
              <a:buClrTx/>
            </a:pPr>
            <a:r>
              <a:rPr lang="es-US" sz="2100" dirty="0">
                <a:solidFill>
                  <a:srgbClr val="395D9C"/>
                </a:solidFill>
              </a:rPr>
              <a:t>Usted pertenece a un Programa Estatal de Asistencia Farmacéutica (SPAP)</a:t>
            </a:r>
          </a:p>
          <a:p>
            <a:pPr lvl="0">
              <a:spcAft>
                <a:spcPts val="600"/>
              </a:spcAft>
              <a:buClrTx/>
            </a:pPr>
            <a:r>
              <a:rPr lang="es-US" sz="2100" dirty="0">
                <a:solidFill>
                  <a:srgbClr val="395D9C"/>
                </a:solidFill>
              </a:rPr>
              <a:t>Si se inscribe o cambia a un plan de 5 estrellas. </a:t>
            </a:r>
          </a:p>
          <a:p>
            <a:pPr lvl="0">
              <a:spcAft>
                <a:spcPts val="600"/>
              </a:spcAft>
              <a:buClrTx/>
            </a:pPr>
            <a:r>
              <a:rPr lang="es-US" sz="2100" dirty="0">
                <a:solidFill>
                  <a:srgbClr val="395D9C"/>
                </a:solidFill>
              </a:rPr>
              <a:t>Ganan, pierden o tienen un cambio en su estado de doble elegibilidad (incluidos los dobles parciales) o Ayuda Adicional</a:t>
            </a:r>
          </a:p>
          <a:p>
            <a:pPr lvl="0">
              <a:spcAft>
                <a:spcPts val="600"/>
              </a:spcAft>
              <a:buClrTx/>
            </a:pPr>
            <a:r>
              <a:rPr lang="es-US" sz="2100" dirty="0">
                <a:solidFill>
                  <a:srgbClr val="395D9C"/>
                </a:solidFill>
              </a:rPr>
              <a:t>Medicare o su estado le han asignado un plan</a:t>
            </a:r>
          </a:p>
          <a:p>
            <a:pPr lvl="0">
              <a:spcAft>
                <a:spcPts val="600"/>
              </a:spcAft>
              <a:buClrTx/>
            </a:pPr>
            <a:r>
              <a:rPr lang="es-US" sz="2100" dirty="0">
                <a:solidFill>
                  <a:srgbClr val="395D9C"/>
                </a:solidFill>
              </a:rPr>
              <a:t>Otras circunstancias excepcionales.</a:t>
            </a:r>
          </a:p>
        </p:txBody>
      </p:sp>
      <p:cxnSp>
        <p:nvCxnSpPr>
          <p:cNvPr id="53" name="Straight Connector 52">
            <a:extLst>
              <a:ext uri="{FF2B5EF4-FFF2-40B4-BE49-F238E27FC236}">
                <a16:creationId xmlns:a16="http://schemas.microsoft.com/office/drawing/2014/main" id="{EAFDDD99-AA05-4699-9CAD-CC8472BD1732}"/>
              </a:ext>
              <a:ext uri="{C183D7F6-B498-43B3-948B-1728B52AA6E4}">
                <adec:decorative xmlns:adec="http://schemas.microsoft.com/office/drawing/2017/decorative" val="1"/>
              </a:ext>
            </a:extLst>
          </p:cNvPr>
          <p:cNvCxnSpPr/>
          <p:nvPr/>
        </p:nvCxnSpPr>
        <p:spPr>
          <a:xfrm>
            <a:off x="6192252" y="1937076"/>
            <a:ext cx="0" cy="38501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DCF0D1B-C0C0-411D-9A29-6F8A3B6ED1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67</a:t>
            </a:fld>
            <a:endParaRPr lang="en-US"/>
          </a:p>
        </p:txBody>
      </p:sp>
      <p:sp>
        <p:nvSpPr>
          <p:cNvPr id="2" name="Date Placeholder 1"/>
          <p:cNvSpPr>
            <a:spLocks noGrp="1"/>
          </p:cNvSpPr>
          <p:nvPr>
            <p:ph type="dt" sz="half" idx="10"/>
          </p:nvPr>
        </p:nvSpPr>
        <p:spPr/>
        <p:txBody>
          <a:bodyPr/>
          <a:lstStyle/>
          <a:p>
            <a:r>
              <a:rPr lang="es-US"/>
              <a:t>Abril de 2024</a:t>
            </a:r>
          </a:p>
        </p:txBody>
      </p:sp>
      <p:sp>
        <p:nvSpPr>
          <p:cNvPr id="3" name="Footer Placeholder 2"/>
          <p:cNvSpPr>
            <a:spLocks noGrp="1"/>
          </p:cNvSpPr>
          <p:nvPr>
            <p:ph type="ftr" sz="quarter" idx="11"/>
          </p:nvPr>
        </p:nvSpPr>
        <p:spPr/>
        <p:txBody>
          <a:bodyPr/>
          <a:lstStyle/>
          <a:p>
            <a:r>
              <a:rPr lang="es-US"/>
              <a:t>Cobertura de medicamentos de Medicare</a:t>
            </a:r>
          </a:p>
        </p:txBody>
      </p:sp>
    </p:spTree>
    <p:custDataLst>
      <p:tags r:id="rId1"/>
    </p:custDataLst>
    <p:extLst>
      <p:ext uri="{BB962C8B-B14F-4D97-AF65-F5344CB8AC3E}">
        <p14:creationId xmlns:p14="http://schemas.microsoft.com/office/powerpoint/2010/main" val="21956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cs typeface="Calibri"/>
              </a:rPr>
              <a:t>Período de Inscripción Especial (SEP) para </a:t>
            </a:r>
            <a:br>
              <a:rPr lang="es-US" sz="2800" dirty="0">
                <a:cs typeface="Calibri"/>
              </a:rPr>
            </a:br>
            <a:r>
              <a:rPr lang="es-US" sz="2800" dirty="0">
                <a:cs typeface="Calibri"/>
              </a:rPr>
              <a:t>Ayuda Adicional, Elegibilidad Doble y Doble Parcial</a:t>
            </a:r>
          </a:p>
        </p:txBody>
      </p:sp>
      <p:sp>
        <p:nvSpPr>
          <p:cNvPr id="5" name="Content Placeholder 4"/>
          <p:cNvSpPr>
            <a:spLocks noGrp="1"/>
          </p:cNvSpPr>
          <p:nvPr>
            <p:ph type="body" sz="quarter" idx="13"/>
          </p:nvPr>
        </p:nvSpPr>
        <p:spPr>
          <a:xfrm>
            <a:off x="510363" y="1345406"/>
            <a:ext cx="8368434" cy="4167187"/>
          </a:xfrm>
        </p:spPr>
        <p:txBody>
          <a:bodyPr>
            <a:noAutofit/>
          </a:bodyPr>
          <a:lstStyle/>
          <a:p>
            <a:pPr marL="0" indent="0" defTabSz="685800">
              <a:lnSpc>
                <a:spcPct val="100000"/>
              </a:lnSpc>
              <a:spcBef>
                <a:spcPts val="0"/>
              </a:spcBef>
              <a:spcAft>
                <a:spcPts val="1200"/>
              </a:spcAft>
              <a:buNone/>
            </a:pPr>
            <a:r>
              <a:rPr lang="es-US" sz="2800" b="1" dirty="0">
                <a:solidFill>
                  <a:srgbClr val="00529B"/>
                </a:solidFill>
              </a:rPr>
              <a:t>Si tiene Medicare y cualquier forma de Medicaid, usted puede:</a:t>
            </a:r>
          </a:p>
          <a:p>
            <a:pPr marL="548640" indent="-274320" defTabSz="685800">
              <a:lnSpc>
                <a:spcPct val="100000"/>
              </a:lnSpc>
              <a:spcBef>
                <a:spcPts val="0"/>
              </a:spcBef>
              <a:spcAft>
                <a:spcPts val="1200"/>
              </a:spcAft>
            </a:pPr>
            <a:r>
              <a:rPr lang="es-US" sz="2400" dirty="0">
                <a:solidFill>
                  <a:srgbClr val="00529B"/>
                </a:solidFill>
              </a:rPr>
              <a:t>Cambiar de plan una vez por trimestre calendario durante los primeros 3 trimestres del año </a:t>
            </a:r>
          </a:p>
          <a:p>
            <a:pPr marL="548640" indent="-274320" defTabSz="685800">
              <a:lnSpc>
                <a:spcPct val="100000"/>
              </a:lnSpc>
              <a:spcBef>
                <a:spcPts val="0"/>
              </a:spcBef>
              <a:spcAft>
                <a:spcPts val="1200"/>
              </a:spcAft>
            </a:pPr>
            <a:r>
              <a:rPr lang="es-US" sz="2400" dirty="0">
                <a:solidFill>
                  <a:srgbClr val="00529B"/>
                </a:solidFill>
              </a:rPr>
              <a:t>Usar el OEP anual en el cuarto trimestre</a:t>
            </a:r>
          </a:p>
          <a:p>
            <a:pPr marL="548640" indent="-274320" defTabSz="685800">
              <a:lnSpc>
                <a:spcPct val="100000"/>
              </a:lnSpc>
              <a:spcBef>
                <a:spcPts val="0"/>
              </a:spcBef>
              <a:spcAft>
                <a:spcPts val="1200"/>
              </a:spcAft>
            </a:pPr>
            <a:r>
              <a:rPr lang="es-US" sz="2400" dirty="0">
                <a:solidFill>
                  <a:srgbClr val="00529B"/>
                </a:solidFill>
              </a:rPr>
              <a:t>Tiene otro SEP de tres meses después de:</a:t>
            </a:r>
          </a:p>
          <a:p>
            <a:pPr marL="822960" lvl="1" indent="-274320" defTabSz="685800">
              <a:lnSpc>
                <a:spcPct val="100000"/>
              </a:lnSpc>
              <a:spcBef>
                <a:spcPts val="0"/>
              </a:spcBef>
              <a:spcAft>
                <a:spcPts val="1200"/>
              </a:spcAft>
            </a:pPr>
            <a:r>
              <a:rPr lang="es-US" sz="2000" dirty="0">
                <a:solidFill>
                  <a:srgbClr val="00529B"/>
                </a:solidFill>
              </a:rPr>
              <a:t>Una ganancia, pérdida o cambio de estado de Medicaid o</a:t>
            </a:r>
            <a:br>
              <a:rPr lang="es-US" sz="2000" dirty="0">
                <a:solidFill>
                  <a:srgbClr val="00529B"/>
                </a:solidFill>
              </a:rPr>
            </a:br>
            <a:r>
              <a:rPr lang="es-US" sz="2000" dirty="0">
                <a:solidFill>
                  <a:srgbClr val="00529B"/>
                </a:solidFill>
              </a:rPr>
              <a:t> Ayuda Adicional</a:t>
            </a:r>
          </a:p>
          <a:p>
            <a:pPr marL="822960" lvl="1" indent="-274320" defTabSz="685800">
              <a:lnSpc>
                <a:spcPct val="100000"/>
              </a:lnSpc>
              <a:spcBef>
                <a:spcPts val="0"/>
              </a:spcBef>
              <a:spcAft>
                <a:spcPts val="1200"/>
              </a:spcAft>
            </a:pPr>
            <a:r>
              <a:rPr lang="es-US" sz="2000" dirty="0">
                <a:solidFill>
                  <a:srgbClr val="00529B"/>
                </a:solidFill>
              </a:rPr>
              <a:t>Notificación de una acción de inscripción iniciada por los CMS </a:t>
            </a:r>
            <a:br>
              <a:rPr lang="es-US" sz="2000" dirty="0">
                <a:solidFill>
                  <a:srgbClr val="00529B"/>
                </a:solidFill>
              </a:rPr>
            </a:br>
            <a:r>
              <a:rPr lang="es-US" sz="2000" dirty="0">
                <a:solidFill>
                  <a:srgbClr val="00529B"/>
                </a:solidFill>
              </a:rPr>
              <a:t>o el estado</a:t>
            </a:r>
          </a:p>
        </p:txBody>
      </p:sp>
      <p:pic>
        <p:nvPicPr>
          <p:cNvPr id="6" name="Picture 5" descr="Un gráfico que muestra la doble cobertura como una superposición de la cobertura de Medicare y Medicaid">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dirty="0"/>
              <a:t>Limitaciones del Período de Inscripción Especial (SEP) </a:t>
            </a:r>
            <a:br>
              <a:rPr lang="es-US" sz="2800" dirty="0"/>
            </a:br>
            <a:r>
              <a:rPr lang="es-US" sz="2800" dirty="0"/>
              <a:t>de Ayuda Adicional y Doble Elegibilidad</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0826" y="1693305"/>
            <a:ext cx="1266142" cy="1266142"/>
          </a:xfrm>
          <a:prstGeom prst="rect">
            <a:avLst/>
          </a:prstGeom>
        </p:spPr>
      </p:pic>
      <p:sp>
        <p:nvSpPr>
          <p:cNvPr id="11" name="Text Placeholder 10" descr="Casilla: Los programas de administración de medicamentos (DMP) ayudan a los afiliados a usar los opioides de manera segura&#10;">
            <a:extLst>
              <a:ext uri="{FF2B5EF4-FFF2-40B4-BE49-F238E27FC236}">
                <a16:creationId xmlns:a16="http://schemas.microsoft.com/office/drawing/2014/main" id="{D7AD2345-114E-378E-F7DA-9B5EEC62EAD6}"/>
              </a:ext>
            </a:extLst>
          </p:cNvPr>
          <p:cNvSpPr>
            <a:spLocks noGrp="1"/>
          </p:cNvSpPr>
          <p:nvPr>
            <p:ph type="body" sz="quarter" idx="14"/>
          </p:nvPr>
        </p:nvSpPr>
        <p:spPr>
          <a:xfrm>
            <a:off x="1294781" y="1380744"/>
            <a:ext cx="3017520" cy="4494276"/>
          </a:xfrm>
          <a:prstGeom prst="roundRect">
            <a:avLst/>
          </a:prstGeom>
          <a:ln w="38100">
            <a:solidFill>
              <a:srgbClr val="FFC000"/>
            </a:solidFill>
          </a:ln>
        </p:spPr>
        <p:txBody>
          <a:bodyPr tIns="1645920" bIns="0"/>
          <a:lstStyle/>
          <a:p>
            <a:pPr lvl="0" algn="ctr">
              <a:spcAft>
                <a:spcPts val="600"/>
              </a:spcAft>
              <a:buClrTx/>
            </a:pPr>
            <a:r>
              <a:rPr lang="es-US" dirty="0"/>
              <a:t>Los programas de administración de medicamentos (DMP) ayudan a los afiliados a usar los opioides de manera segura</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69330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descr="Recuadro: Las personas consideradas “potencialmente en riesgo” o “en riesgo” de consumo indebido de opioides no pueden usar el SEP de Ayuda Adicional y Doble Elegibilidad&#10;">
            <a:extLst>
              <a:ext uri="{FF2B5EF4-FFF2-40B4-BE49-F238E27FC236}">
                <a16:creationId xmlns:a16="http://schemas.microsoft.com/office/drawing/2014/main" id="{54AC282C-CB18-D3D5-1EA6-AFF16C86021E}"/>
              </a:ext>
            </a:extLst>
          </p:cNvPr>
          <p:cNvSpPr>
            <a:spLocks noGrp="1"/>
          </p:cNvSpPr>
          <p:nvPr>
            <p:ph type="body" sz="quarter" idx="15"/>
          </p:nvPr>
        </p:nvSpPr>
        <p:spPr>
          <a:xfrm>
            <a:off x="4587239" y="1380744"/>
            <a:ext cx="3017520" cy="4494276"/>
          </a:xfrm>
          <a:prstGeom prst="roundRect">
            <a:avLst/>
          </a:prstGeom>
          <a:ln w="38100">
            <a:solidFill>
              <a:srgbClr val="FFC000"/>
            </a:solidFill>
          </a:ln>
        </p:spPr>
        <p:txBody>
          <a:bodyPr lIns="0" tIns="1554480" rIns="0" bIns="0">
            <a:noAutofit/>
          </a:bodyPr>
          <a:lstStyle/>
          <a:p>
            <a:pPr lvl="0" algn="ctr">
              <a:spcBef>
                <a:spcPts val="600"/>
              </a:spcBef>
              <a:spcAft>
                <a:spcPts val="600"/>
              </a:spcAft>
              <a:buClrTx/>
            </a:pPr>
            <a:r>
              <a:rPr lang="es-US" sz="1900" dirty="0"/>
              <a:t>Las personas consideradas “potencialmente en riesgo” o “en riesgo” de consumo indebido de opioides </a:t>
            </a:r>
            <a:r>
              <a:rPr lang="es-US" sz="1900" b="1" dirty="0"/>
              <a:t>no pueden</a:t>
            </a:r>
            <a:r>
              <a:rPr lang="es-US" sz="1900" dirty="0"/>
              <a:t> usar el SEP de </a:t>
            </a:r>
            <a:br>
              <a:rPr lang="es-US" sz="1900" dirty="0"/>
            </a:br>
            <a:r>
              <a:rPr lang="es-US" sz="1900" dirty="0"/>
              <a:t>Ayuda Adicional y </a:t>
            </a:r>
            <a:br>
              <a:rPr lang="es-US" sz="1900" dirty="0"/>
            </a:br>
            <a:r>
              <a:rPr lang="es-US" sz="1900" dirty="0"/>
              <a:t>Doble Elegibilidad</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69330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descr="Recuadro: Otros períodos de inscripción aún están disponibles: OEP, otros SEP ">
            <a:extLst>
              <a:ext uri="{FF2B5EF4-FFF2-40B4-BE49-F238E27FC236}">
                <a16:creationId xmlns:a16="http://schemas.microsoft.com/office/drawing/2014/main" id="{76FF2F55-99AE-73F6-F3E2-6CC030B0BB34}"/>
              </a:ext>
            </a:extLst>
          </p:cNvPr>
          <p:cNvSpPr>
            <a:spLocks noGrp="1"/>
          </p:cNvSpPr>
          <p:nvPr>
            <p:ph type="body" sz="quarter" idx="16"/>
          </p:nvPr>
        </p:nvSpPr>
        <p:spPr>
          <a:xfrm>
            <a:off x="7879699" y="1380744"/>
            <a:ext cx="3017520" cy="4494276"/>
          </a:xfrm>
          <a:prstGeom prst="roundRect">
            <a:avLst/>
          </a:prstGeom>
          <a:ln w="38100">
            <a:solidFill>
              <a:srgbClr val="FFC000"/>
            </a:solidFill>
          </a:ln>
        </p:spPr>
        <p:txBody>
          <a:bodyPr tIns="1645920" bIns="0"/>
          <a:lstStyle/>
          <a:p>
            <a:pPr lvl="0" algn="ctr">
              <a:spcAft>
                <a:spcPts val="600"/>
              </a:spcAft>
              <a:buClrTx/>
            </a:pPr>
            <a:r>
              <a:rPr lang="es-US" dirty="0"/>
              <a:t>Otros períodos de inscripción aún están disponibles: OEP, otros SEP</a:t>
            </a:r>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69</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3"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70451"/>
          </a:xfrm>
        </p:spPr>
        <p:txBody>
          <a:bodyPr anchor="ctr">
            <a:normAutofit/>
          </a:bodyPr>
          <a:lstStyle/>
          <a:p>
            <a:r>
              <a:rPr lang="es-US" dirty="0"/>
              <a:t>Cobertura de medicamentos en la Parte A </a:t>
            </a:r>
            <a:br>
              <a:rPr lang="es-US" dirty="0"/>
            </a:br>
            <a:r>
              <a:rPr lang="es-US" dirty="0"/>
              <a:t>(seguro de hospital)</a:t>
            </a:r>
          </a:p>
        </p:txBody>
      </p:sp>
      <p:grpSp>
        <p:nvGrpSpPr>
          <p:cNvPr id="6" name="Group 5" descr="Icono del seguro hospitalario de la Parte A">
            <a:extLst>
              <a:ext uri="{FF2B5EF4-FFF2-40B4-BE49-F238E27FC236}">
                <a16:creationId xmlns:a16="http://schemas.microsoft.com/office/drawing/2014/main" id="{8E39CB43-03F4-4044-AC2F-CF88CFABCE6B}"/>
              </a:ext>
            </a:extLst>
          </p:cNvPr>
          <p:cNvGrpSpPr/>
          <p:nvPr/>
        </p:nvGrpSpPr>
        <p:grpSpPr>
          <a:xfrm>
            <a:off x="793210" y="2479592"/>
            <a:ext cx="2976123" cy="2362056"/>
            <a:chOff x="159794" y="1229607"/>
            <a:chExt cx="2174452" cy="1574752"/>
          </a:xfrm>
        </p:grpSpPr>
        <p:pic>
          <p:nvPicPr>
            <p:cNvPr id="7" name="Picture 6" descr="Part A Icon&#10;">
              <a:extLst>
                <a:ext uri="{FF2B5EF4-FFF2-40B4-BE49-F238E27FC236}">
                  <a16:creationId xmlns:a16="http://schemas.microsoft.com/office/drawing/2014/main" id="{177DF70B-F3DF-4694-A777-F12A79A5D3A8}"/>
                </a:ext>
              </a:extLst>
            </p:cNvPr>
            <p:cNvPicPr>
              <a:picLocks noChangeAspect="1"/>
            </p:cNvPicPr>
            <p:nvPr/>
          </p:nvPicPr>
          <p:blipFill>
            <a:blip r:embed="rId4"/>
            <a:srcRect/>
            <a:stretch/>
          </p:blipFill>
          <p:spPr>
            <a:xfrm>
              <a:off x="181390" y="1229607"/>
              <a:ext cx="2131259" cy="1118140"/>
            </a:xfrm>
            <a:prstGeom prst="rect">
              <a:avLst/>
            </a:prstGeom>
          </p:spPr>
        </p:pic>
        <p:sp>
          <p:nvSpPr>
            <p:cNvPr id="8" name="TextBox 7">
              <a:extLst>
                <a:ext uri="{FF2B5EF4-FFF2-40B4-BE49-F238E27FC236}">
                  <a16:creationId xmlns:a16="http://schemas.microsoft.com/office/drawing/2014/main" id="{DBCAD676-FC1D-4668-B2AD-FA2F63D9391D}"/>
                </a:ext>
              </a:extLst>
            </p:cNvPr>
            <p:cNvSpPr txBox="1"/>
            <p:nvPr/>
          </p:nvSpPr>
          <p:spPr>
            <a:xfrm>
              <a:off x="159794" y="2397234"/>
              <a:ext cx="2174452" cy="4071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de hospital</a:t>
              </a:r>
            </a:p>
          </p:txBody>
        </p:sp>
      </p:grpSp>
      <p:sp>
        <p:nvSpPr>
          <p:cNvPr id="5" name="Content Placeholder 4"/>
          <p:cNvSpPr>
            <a:spLocks noGrp="1"/>
          </p:cNvSpPr>
          <p:nvPr>
            <p:ph type="body" sz="quarter" idx="13"/>
          </p:nvPr>
        </p:nvSpPr>
        <p:spPr>
          <a:xfrm>
            <a:off x="5027811" y="1747429"/>
            <a:ext cx="6251178" cy="278888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sz="2800" b="1" dirty="0">
                <a:solidFill>
                  <a:srgbClr val="00529B"/>
                </a:solidFill>
                <a:latin typeface="Arial"/>
                <a:cs typeface="Arial"/>
              </a:rPr>
              <a:t>Generalmente paga:</a:t>
            </a:r>
            <a:r>
              <a:rPr lang="es-US" sz="2400" dirty="0">
                <a:solidFill>
                  <a:srgbClr val="00529B"/>
                </a:solidFill>
                <a:latin typeface="Arial"/>
                <a:cs typeface="Arial"/>
              </a:rPr>
              <a:t> </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s-US" sz="2400" dirty="0">
                <a:solidFill>
                  <a:srgbClr val="00529B"/>
                </a:solidFill>
                <a:latin typeface="Arial"/>
                <a:cs typeface="Arial"/>
              </a:rPr>
              <a:t>Medicamentos administrados como parte de su tratamiento durante un</a:t>
            </a:r>
            <a:r>
              <a:rPr lang="es-US" sz="2400" b="1" dirty="0">
                <a:solidFill>
                  <a:srgbClr val="00529B"/>
                </a:solidFill>
                <a:latin typeface="Arial"/>
                <a:cs typeface="Arial"/>
              </a:rPr>
              <a:t> período de internación</a:t>
            </a:r>
            <a:r>
              <a:rPr lang="es-US" sz="2400" dirty="0">
                <a:solidFill>
                  <a:srgbClr val="00529B"/>
                </a:solidFill>
                <a:latin typeface="Arial"/>
                <a:cs typeface="Arial"/>
              </a:rPr>
              <a:t> cubierto en un hospital o centro de enfermería especializada (SNF)</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s-US" sz="2400" dirty="0">
                <a:solidFill>
                  <a:srgbClr val="00529B"/>
                </a:solidFill>
                <a:latin typeface="Arial"/>
                <a:cs typeface="Arial"/>
              </a:rPr>
              <a:t>Medicamentos utilizados en </a:t>
            </a:r>
            <a:br>
              <a:rPr lang="es-US" sz="2400" dirty="0">
                <a:solidFill>
                  <a:srgbClr val="00529B"/>
                </a:solidFill>
                <a:latin typeface="Arial"/>
                <a:cs typeface="Arial"/>
              </a:rPr>
            </a:br>
            <a:r>
              <a:rPr lang="es-US" sz="2400" b="1" dirty="0">
                <a:solidFill>
                  <a:srgbClr val="00529B"/>
                </a:solidFill>
                <a:latin typeface="Arial"/>
                <a:cs typeface="Arial"/>
              </a:rPr>
              <a:t>cuidados paliativos</a:t>
            </a:r>
            <a:r>
              <a:rPr lang="es-US" sz="2400" dirty="0">
                <a:solidFill>
                  <a:srgbClr val="00529B"/>
                </a:solidFill>
                <a:latin typeface="Arial"/>
                <a:cs typeface="Arial"/>
              </a:rPr>
              <a:t> relacionados </a:t>
            </a:r>
            <a:br>
              <a:rPr lang="es-US" sz="2400" dirty="0">
                <a:solidFill>
                  <a:srgbClr val="00529B"/>
                </a:solidFill>
                <a:latin typeface="Arial"/>
                <a:cs typeface="Arial"/>
              </a:rPr>
            </a:br>
            <a:r>
              <a:rPr lang="es-US" sz="2400" dirty="0">
                <a:solidFill>
                  <a:srgbClr val="00529B"/>
                </a:solidFill>
                <a:latin typeface="Arial"/>
                <a:cs typeface="Arial"/>
              </a:rPr>
              <a:t>con su enfermedad terminal</a:t>
            </a:r>
          </a:p>
        </p:txBody>
      </p:sp>
      <p:sp>
        <p:nvSpPr>
          <p:cNvPr id="12" name="Freeform: Shape 11">
            <a:extLst>
              <a:ext uri="{FF2B5EF4-FFF2-40B4-BE49-F238E27FC236}">
                <a16:creationId xmlns:a16="http://schemas.microsoft.com/office/drawing/2014/main" id="{C17F42E8-2E6B-4105-B478-309F964C0748}"/>
              </a:ext>
              <a:ext uri="{C183D7F6-B498-43B3-948B-1728B52AA6E4}">
                <adec:decorative xmlns:adec="http://schemas.microsoft.com/office/drawing/2017/decorative" val="1"/>
              </a:ext>
            </a:extLst>
          </p:cNvPr>
          <p:cNvSpPr>
            <a:spLocks noChangeAspect="1"/>
          </p:cNvSpPr>
          <p:nvPr/>
        </p:nvSpPr>
        <p:spPr>
          <a:xfrm>
            <a:off x="4998252" y="234142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213C893-35E3-4D60-98A8-1D0C0AEB1081}"/>
              </a:ext>
              <a:ext uri="{C183D7F6-B498-43B3-948B-1728B52AA6E4}">
                <adec:decorative xmlns:adec="http://schemas.microsoft.com/office/drawing/2017/decorative" val="1"/>
              </a:ext>
            </a:extLst>
          </p:cNvPr>
          <p:cNvSpPr>
            <a:spLocks noChangeAspect="1"/>
          </p:cNvSpPr>
          <p:nvPr/>
        </p:nvSpPr>
        <p:spPr>
          <a:xfrm>
            <a:off x="4998252" y="431731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664AE4F9-171F-492D-9E55-90F2725D9B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88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Período de Inscripción Especial (SEP) de 5 estrellas</a:t>
            </a:r>
          </a:p>
        </p:txBody>
      </p:sp>
      <p:pic>
        <p:nvPicPr>
          <p:cNvPr id="13" name="Content Placeholder 12" descr="El icono de 5 estrellas que utiliza Medicare. Consiste en una estrella con el número 5 en el medio. La estrella tiene un triángulo amarillo detrás.">
            <a:extLst>
              <a:ext uri="{FF2B5EF4-FFF2-40B4-BE49-F238E27FC236}">
                <a16:creationId xmlns:a16="http://schemas.microsoft.com/office/drawing/2014/main" id="{B7AC04F6-7A4E-147F-CD27-416F02EDFAA4}"/>
              </a:ext>
            </a:extLst>
          </p:cNvPr>
          <p:cNvPicPr>
            <a:picLocks noGrp="1" noChangeAspect="1"/>
          </p:cNvPicPr>
          <p:nvPr>
            <p:ph sz="quarter" idx="4"/>
          </p:nvPr>
        </p:nvPicPr>
        <p:blipFill>
          <a:blip r:embed="rId4"/>
          <a:stretch>
            <a:fillRect/>
          </a:stretch>
        </p:blipFill>
        <p:spPr>
          <a:xfrm>
            <a:off x="5463240" y="1097215"/>
            <a:ext cx="1231499" cy="1463167"/>
          </a:xfrm>
          <a:prstGeom prst="rect">
            <a:avLst/>
          </a:prstGeom>
        </p:spPr>
      </p:pic>
      <p:sp>
        <p:nvSpPr>
          <p:cNvPr id="24" name="Rectangle: Rounded Corners 23">
            <a:extLst>
              <a:ext uri="{FF2B5EF4-FFF2-40B4-BE49-F238E27FC236}">
                <a16:creationId xmlns:a16="http://schemas.microsoft.com/office/drawing/2014/main" id="{E9392DBD-AB4D-44A2-AA5A-521C92A4233D}"/>
              </a:ext>
              <a:ext uri="{C183D7F6-B498-43B3-948B-1728B52AA6E4}">
                <adec:decorative xmlns:adec="http://schemas.microsoft.com/office/drawing/2017/decorative" val="1"/>
              </a:ext>
            </a:extLst>
          </p:cNvPr>
          <p:cNvSpPr/>
          <p:nvPr/>
        </p:nvSpPr>
        <p:spPr>
          <a:xfrm>
            <a:off x="1179388" y="1828800"/>
            <a:ext cx="4114800" cy="4219074"/>
          </a:xfrm>
          <a:prstGeom prst="roundRect">
            <a:avLst>
              <a:gd name="adj" fmla="val 1148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25" name="Rectangle: Rounded Corners 24">
            <a:extLst>
              <a:ext uri="{FF2B5EF4-FFF2-40B4-BE49-F238E27FC236}">
                <a16:creationId xmlns:a16="http://schemas.microsoft.com/office/drawing/2014/main" id="{5FC263B0-E72B-4A1F-BB12-B6BF57036F46}"/>
              </a:ext>
              <a:ext uri="{C183D7F6-B498-43B3-948B-1728B52AA6E4}">
                <adec:decorative xmlns:adec="http://schemas.microsoft.com/office/drawing/2017/decorative" val="1"/>
              </a:ext>
            </a:extLst>
          </p:cNvPr>
          <p:cNvSpPr/>
          <p:nvPr/>
        </p:nvSpPr>
        <p:spPr>
          <a:xfrm>
            <a:off x="1179389" y="2400298"/>
            <a:ext cx="4114799" cy="3358818"/>
          </a:xfrm>
          <a:prstGeom prst="roundRect">
            <a:avLst>
              <a:gd name="adj" fmla="val 1339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fontAlgn="base">
              <a:spcAft>
                <a:spcPts val="600"/>
              </a:spcAft>
            </a:pPr>
            <a:endParaRPr lang="en-US" sz="2000" dirty="0">
              <a:solidFill>
                <a:schemeClr val="accent1">
                  <a:lumMod val="50000"/>
                </a:schemeClr>
              </a:solidFill>
              <a:cs typeface="Calibri" panose="020F0502020204030204"/>
            </a:endParaRPr>
          </a:p>
        </p:txBody>
      </p:sp>
      <p:sp>
        <p:nvSpPr>
          <p:cNvPr id="5" name="Text Placeholder 4">
            <a:extLst>
              <a:ext uri="{FF2B5EF4-FFF2-40B4-BE49-F238E27FC236}">
                <a16:creationId xmlns:a16="http://schemas.microsoft.com/office/drawing/2014/main" id="{74AF5AAD-5FDD-96EE-A3A2-A5EB8194D2E1}"/>
              </a:ext>
            </a:extLst>
          </p:cNvPr>
          <p:cNvSpPr>
            <a:spLocks noGrp="1"/>
          </p:cNvSpPr>
          <p:nvPr>
            <p:ph type="body" idx="1"/>
          </p:nvPr>
        </p:nvSpPr>
        <p:spPr>
          <a:xfrm>
            <a:off x="1179071" y="1797341"/>
            <a:ext cx="4067403" cy="4219073"/>
          </a:xfrm>
          <a:prstGeom prst="roundRect">
            <a:avLst/>
          </a:prstGeom>
        </p:spPr>
        <p:txBody>
          <a:bodyPr tIns="0" anchor="t">
            <a:normAutofit/>
          </a:bodyPr>
          <a:lstStyle/>
          <a:p>
            <a:pPr lvl="0" algn="ctr" fontAlgn="base">
              <a:spcBef>
                <a:spcPts val="200"/>
              </a:spcBef>
              <a:spcAft>
                <a:spcPts val="3000"/>
              </a:spcAft>
              <a:buClrTx/>
            </a:pPr>
            <a:r>
              <a:rPr lang="es-US" sz="2600" dirty="0">
                <a:solidFill>
                  <a:schemeClr val="bg1"/>
                </a:solidFill>
                <a:latin typeface="Calibri" panose="020F0502020204030204"/>
                <a:cs typeface="+mn-cs"/>
              </a:rPr>
              <a:t>Usted puede</a:t>
            </a:r>
          </a:p>
          <a:p>
            <a:pPr marL="274320" lvl="0" indent="-274320" fontAlgn="base">
              <a:spcAft>
                <a:spcPts val="600"/>
              </a:spcAft>
              <a:buClrTx/>
              <a:buFont typeface="Wingdings" panose="020B0604020202020204" pitchFamily="34" charset="0"/>
              <a:buChar char="§"/>
            </a:pPr>
            <a:r>
              <a:rPr lang="es-US" sz="2000" b="0" dirty="0">
                <a:solidFill>
                  <a:srgbClr val="4472C4">
                    <a:lumMod val="50000"/>
                  </a:srgbClr>
                </a:solidFill>
                <a:latin typeface="Calibri" panose="020F0502020204030204"/>
                <a:cs typeface="+mn-cs"/>
              </a:rPr>
              <a:t>Cambiar a un plan Medicare </a:t>
            </a:r>
            <a:r>
              <a:rPr lang="es-US" sz="2000" b="0" dirty="0" err="1">
                <a:solidFill>
                  <a:srgbClr val="4472C4">
                    <a:lumMod val="50000"/>
                  </a:srgbClr>
                </a:solidFill>
                <a:latin typeface="Calibri" panose="020F0502020204030204"/>
                <a:cs typeface="+mn-cs"/>
              </a:rPr>
              <a:t>Advantage</a:t>
            </a:r>
            <a:r>
              <a:rPr lang="es-US" sz="2000" b="0" dirty="0">
                <a:solidFill>
                  <a:srgbClr val="4472C4">
                    <a:lumMod val="50000"/>
                  </a:srgbClr>
                </a:solidFill>
                <a:latin typeface="Calibri" panose="020F0502020204030204"/>
                <a:cs typeface="+mn-cs"/>
              </a:rPr>
              <a:t> de 5 estrellas (con o sin cobertura de medicamentos recetados), o a un plan de medicamentos</a:t>
            </a:r>
          </a:p>
          <a:p>
            <a:pPr marL="274320" lvl="0" indent="-274320" fontAlgn="base">
              <a:spcAft>
                <a:spcPts val="600"/>
              </a:spcAft>
              <a:buClrTx/>
              <a:buFont typeface="Wingdings" panose="020B0604020202020204" pitchFamily="34" charset="0"/>
              <a:buChar char="§"/>
            </a:pPr>
            <a:r>
              <a:rPr lang="es-US" sz="2000" b="0" dirty="0">
                <a:solidFill>
                  <a:srgbClr val="4472C4">
                    <a:lumMod val="50000"/>
                  </a:srgbClr>
                </a:solidFill>
                <a:latin typeface="Calibri" panose="020F0502020204030204"/>
                <a:cs typeface="+mn-cs"/>
              </a:rPr>
              <a:t>Inscríbase una vez por año </a:t>
            </a:r>
            <a:br>
              <a:rPr lang="es-US" sz="2000" b="0" dirty="0">
                <a:solidFill>
                  <a:srgbClr val="4472C4">
                    <a:lumMod val="50000"/>
                  </a:srgbClr>
                </a:solidFill>
                <a:latin typeface="Calibri" panose="020F0502020204030204"/>
                <a:cs typeface="+mn-cs"/>
              </a:rPr>
            </a:br>
            <a:r>
              <a:rPr lang="es-US" sz="2000" b="0" dirty="0">
                <a:solidFill>
                  <a:srgbClr val="4472C4">
                    <a:lumMod val="50000"/>
                  </a:srgbClr>
                </a:solidFill>
                <a:latin typeface="Calibri" panose="020F0502020204030204"/>
                <a:cs typeface="+mn-cs"/>
              </a:rPr>
              <a:t>del 8 de diciembre al 30 de noviembre.</a:t>
            </a:r>
          </a:p>
        </p:txBody>
      </p:sp>
      <p:sp>
        <p:nvSpPr>
          <p:cNvPr id="6" name="Rectangle: Rounded Corners 5">
            <a:extLst>
              <a:ext uri="{FF2B5EF4-FFF2-40B4-BE49-F238E27FC236}">
                <a16:creationId xmlns:a16="http://schemas.microsoft.com/office/drawing/2014/main" id="{CCE9292D-F467-4E73-88F2-B03B08321260}"/>
              </a:ext>
              <a:ext uri="{C183D7F6-B498-43B3-948B-1728B52AA6E4}">
                <adec:decorative xmlns:adec="http://schemas.microsoft.com/office/drawing/2017/decorative" val="1"/>
              </a:ext>
            </a:extLst>
          </p:cNvPr>
          <p:cNvSpPr/>
          <p:nvPr/>
        </p:nvSpPr>
        <p:spPr>
          <a:xfrm>
            <a:off x="6959220" y="1828799"/>
            <a:ext cx="4330992" cy="4219073"/>
          </a:xfrm>
          <a:prstGeom prst="roundRect">
            <a:avLst>
              <a:gd name="adj" fmla="val 1056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8" name="Rectangle: Rounded Corners 7">
            <a:extLst>
              <a:ext uri="{FF2B5EF4-FFF2-40B4-BE49-F238E27FC236}">
                <a16:creationId xmlns:a16="http://schemas.microsoft.com/office/drawing/2014/main" id="{C9B96B3B-FBA8-4307-9CC1-E7A7A5F967AB}"/>
              </a:ext>
              <a:ext uri="{C183D7F6-B498-43B3-948B-1728B52AA6E4}">
                <adec:decorative xmlns:adec="http://schemas.microsoft.com/office/drawing/2017/decorative" val="1"/>
              </a:ext>
            </a:extLst>
          </p:cNvPr>
          <p:cNvSpPr/>
          <p:nvPr/>
        </p:nvSpPr>
        <p:spPr>
          <a:xfrm>
            <a:off x="6959537" y="2463618"/>
            <a:ext cx="4330992" cy="3295498"/>
          </a:xfrm>
          <a:prstGeom prst="roundRect">
            <a:avLst>
              <a:gd name="adj" fmla="val 1354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Ins="91440" rtlCol="0" anchor="t" anchorCtr="0"/>
          <a:lstStyle/>
          <a:p>
            <a:pPr marL="274320" indent="-274320" fontAlgn="base">
              <a:spcAft>
                <a:spcPts val="600"/>
              </a:spcAft>
              <a:buFont typeface="Wingdings" panose="020B0604020202020204" pitchFamily="34" charset="0"/>
              <a:buChar char="§"/>
            </a:pPr>
            <a:endParaRPr lang="en-US" sz="2000" dirty="0">
              <a:solidFill>
                <a:schemeClr val="accent1">
                  <a:lumMod val="50000"/>
                </a:schemeClr>
              </a:solidFill>
              <a:cs typeface="Calibri" panose="020F0502020204030204"/>
            </a:endParaRPr>
          </a:p>
        </p:txBody>
      </p:sp>
      <p:sp>
        <p:nvSpPr>
          <p:cNvPr id="11" name="Text Placeholder 10">
            <a:extLst>
              <a:ext uri="{FF2B5EF4-FFF2-40B4-BE49-F238E27FC236}">
                <a16:creationId xmlns:a16="http://schemas.microsoft.com/office/drawing/2014/main" id="{464CE20C-ECC8-4D1F-BEDD-8CA78F27F8F6}"/>
              </a:ext>
            </a:extLst>
          </p:cNvPr>
          <p:cNvSpPr>
            <a:spLocks noGrp="1"/>
          </p:cNvSpPr>
          <p:nvPr>
            <p:ph type="body" sz="quarter" idx="3"/>
          </p:nvPr>
        </p:nvSpPr>
        <p:spPr>
          <a:xfrm>
            <a:off x="6958903" y="1788481"/>
            <a:ext cx="4330992" cy="4123823"/>
          </a:xfrm>
          <a:prstGeom prst="roundRect">
            <a:avLst/>
          </a:prstGeom>
        </p:spPr>
        <p:txBody>
          <a:bodyPr wrap="square" lIns="0" tIns="0" rIns="0" bIns="0">
            <a:noAutofit/>
          </a:bodyPr>
          <a:lstStyle/>
          <a:p>
            <a:pPr lvl="0" algn="ctr" fontAlgn="base">
              <a:lnSpc>
                <a:spcPct val="110000"/>
              </a:lnSpc>
              <a:buClrTx/>
            </a:pPr>
            <a:r>
              <a:rPr lang="es-US" sz="2600" dirty="0">
                <a:solidFill>
                  <a:schemeClr val="bg1"/>
                </a:solidFill>
                <a:latin typeface="Calibri" panose="020F0502020204030204"/>
                <a:cs typeface="+mn-cs"/>
              </a:rPr>
              <a:t>No lo olvide</a:t>
            </a:r>
          </a:p>
          <a:p>
            <a:pPr marL="274320" lvl="0" indent="-274320" fontAlgn="base">
              <a:spcAft>
                <a:spcPts val="400"/>
              </a:spcAft>
              <a:buClrTx/>
              <a:buFont typeface="Wingdings" panose="020B0604020202020204" pitchFamily="34" charset="0"/>
              <a:buChar char="§"/>
            </a:pPr>
            <a:r>
              <a:rPr lang="es-US" sz="1800" b="0" dirty="0">
                <a:solidFill>
                  <a:srgbClr val="4472C4">
                    <a:lumMod val="50000"/>
                  </a:srgbClr>
                </a:solidFill>
                <a:latin typeface="Calibri" panose="020F0502020204030204"/>
                <a:cs typeface="+mn-cs"/>
              </a:rPr>
              <a:t>El nuevo plan comienza el primer día del mes siguiente a la inscripción. </a:t>
            </a:r>
          </a:p>
          <a:p>
            <a:pPr marL="274320" lvl="0" indent="-274320" fontAlgn="base">
              <a:lnSpc>
                <a:spcPct val="90000"/>
              </a:lnSpc>
              <a:spcAft>
                <a:spcPts val="400"/>
              </a:spcAft>
              <a:buClrTx/>
              <a:buFont typeface="Wingdings" panose="020B0604020202020204" pitchFamily="34" charset="0"/>
              <a:buChar char="§"/>
            </a:pPr>
            <a:r>
              <a:rPr lang="es-US" sz="1800" b="0" dirty="0">
                <a:solidFill>
                  <a:srgbClr val="4472C4">
                    <a:lumMod val="50000"/>
                  </a:srgbClr>
                </a:solidFill>
                <a:latin typeface="Calibri" panose="020F0502020204030204"/>
                <a:cs typeface="+mn-cs"/>
              </a:rPr>
              <a:t>Las calificaciones por estrellas se asignan en octubre y entran en vigor </a:t>
            </a:r>
            <a:br>
              <a:rPr lang="es-US" sz="1800" b="0" dirty="0">
                <a:solidFill>
                  <a:srgbClr val="4472C4">
                    <a:lumMod val="50000"/>
                  </a:srgbClr>
                </a:solidFill>
                <a:latin typeface="Calibri" panose="020F0502020204030204"/>
                <a:cs typeface="+mn-cs"/>
              </a:rPr>
            </a:br>
            <a:r>
              <a:rPr lang="es-US" sz="1800" b="0" dirty="0">
                <a:solidFill>
                  <a:srgbClr val="4472C4">
                    <a:lumMod val="50000"/>
                  </a:srgbClr>
                </a:solidFill>
                <a:latin typeface="Calibri" panose="020F0502020204030204"/>
                <a:cs typeface="+mn-cs"/>
              </a:rPr>
              <a:t>el 1 de enero</a:t>
            </a:r>
          </a:p>
          <a:p>
            <a:pPr marL="274320" lvl="0" indent="-274320" fontAlgn="base">
              <a:lnSpc>
                <a:spcPct val="90000"/>
              </a:lnSpc>
              <a:spcAft>
                <a:spcPts val="400"/>
              </a:spcAft>
              <a:buClrTx/>
              <a:buFont typeface="Wingdings" panose="020B0604020202020204" pitchFamily="34" charset="0"/>
              <a:buChar char="§"/>
            </a:pPr>
            <a:r>
              <a:rPr lang="es-US" sz="1800" b="0" dirty="0">
                <a:solidFill>
                  <a:srgbClr val="4472C4">
                    <a:lumMod val="50000"/>
                  </a:srgbClr>
                </a:solidFill>
                <a:latin typeface="Calibri" panose="020F0502020204030204"/>
                <a:cs typeface="+mn-cs"/>
              </a:rPr>
              <a:t>Si cambia a un plan sin cobertura de medicamentos, es posible que sufra una interrupción de la cobertura</a:t>
            </a:r>
          </a:p>
          <a:p>
            <a:pPr marL="274320" lvl="0" indent="-274320" fontAlgn="base">
              <a:lnSpc>
                <a:spcPct val="90000"/>
              </a:lnSpc>
              <a:spcAft>
                <a:spcPts val="400"/>
              </a:spcAft>
              <a:buClrTx/>
              <a:buFont typeface="Wingdings" panose="020B0604020202020204" pitchFamily="34" charset="0"/>
              <a:buChar char="§"/>
            </a:pPr>
            <a:r>
              <a:rPr lang="es-US" sz="1800" b="0" dirty="0">
                <a:solidFill>
                  <a:srgbClr val="4472C4">
                    <a:lumMod val="50000"/>
                  </a:srgbClr>
                </a:solidFill>
                <a:latin typeface="Calibri" panose="020F0502020204030204"/>
                <a:cs typeface="Calibri" panose="020F0502020204030204"/>
              </a:rPr>
              <a:t>Si decide contratar la cobertura de medicamentos más adelante, es probable que tenga que pagar una penalización.</a:t>
            </a:r>
          </a:p>
        </p:txBody>
      </p:sp>
      <p:sp>
        <p:nvSpPr>
          <p:cNvPr id="7" name="Slide Number Placeholder 5">
            <a:extLst>
              <a:ext uri="{FF2B5EF4-FFF2-40B4-BE49-F238E27FC236}">
                <a16:creationId xmlns:a16="http://schemas.microsoft.com/office/drawing/2014/main" id="{218D9D23-A040-4849-9428-03CEA4E49BF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70</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2089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5" grpId="0" uiExpand="1"/>
      <p:bldP spid="6" grpId="0" animBg="1"/>
      <p:bldP spid="8" grpId="0" animBg="1"/>
      <p:bldP spid="11" grpId="0" uiExpan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Planes de bajo rendimiento constante</a:t>
            </a:r>
          </a:p>
        </p:txBody>
      </p:sp>
      <p:sp>
        <p:nvSpPr>
          <p:cNvPr id="5" name="Text Placeholder 4">
            <a:extLst>
              <a:ext uri="{FF2B5EF4-FFF2-40B4-BE49-F238E27FC236}">
                <a16:creationId xmlns:a16="http://schemas.microsoft.com/office/drawing/2014/main" id="{A859EFD4-8879-7366-7251-DB9FE114A2D8}"/>
              </a:ext>
            </a:extLst>
          </p:cNvPr>
          <p:cNvSpPr>
            <a:spLocks noGrp="1"/>
          </p:cNvSpPr>
          <p:nvPr>
            <p:ph type="body" sz="quarter" idx="13"/>
          </p:nvPr>
        </p:nvSpPr>
        <p:spPr>
          <a:xfrm>
            <a:off x="877007" y="1285313"/>
            <a:ext cx="10644188" cy="1226339"/>
          </a:xfrm>
        </p:spPr>
        <p:txBody>
          <a:bodyPr>
            <a:normAutofit fontScale="92500" lnSpcReduction="10000"/>
          </a:bodyPr>
          <a:lstStyle/>
          <a:p>
            <a:pPr marL="0" lvl="0" indent="0">
              <a:buClrTx/>
              <a:buNone/>
            </a:pPr>
            <a:r>
              <a:rPr lang="es-US" sz="2800" b="1" dirty="0"/>
              <a:t>La clasificación por estrellas de bajo rendimiento se da si los planes tienen una clasificación general por estrellas “baja” o inferior al “promedio”.</a:t>
            </a:r>
          </a:p>
        </p:txBody>
      </p:sp>
      <p:pic>
        <p:nvPicPr>
          <p:cNvPr id="9" name="Picture 8" descr="Icono del plan de bajo rendimiento, que consiste en un triángulo rojo invertido con un signo de exclamación negro sobrepuesto.">
            <a:extLst>
              <a:ext uri="{FF2B5EF4-FFF2-40B4-BE49-F238E27FC236}">
                <a16:creationId xmlns:a16="http://schemas.microsoft.com/office/drawing/2014/main" id="{8BB57DB0-DE7A-494C-9C72-F59E63464296}"/>
              </a:ext>
              <a:ext uri="{C183D7F6-B498-43B3-948B-1728B52AA6E4}">
                <adec:decorative xmlns:adec="http://schemas.microsoft.com/office/drawing/2017/decorative" val="0"/>
              </a:ext>
            </a:extLst>
          </p:cNvPr>
          <p:cNvPicPr>
            <a:picLocks noChangeAspect="1"/>
          </p:cNvPicPr>
          <p:nvPr/>
        </p:nvPicPr>
        <p:blipFill rotWithShape="1">
          <a:blip r:embed="rId4"/>
          <a:srcRect l="19155" t="25723" r="16469" b="31192"/>
          <a:stretch/>
        </p:blipFill>
        <p:spPr>
          <a:xfrm>
            <a:off x="3974990" y="2806076"/>
            <a:ext cx="1112037" cy="1054768"/>
          </a:xfrm>
          <a:prstGeom prst="rect">
            <a:avLst/>
          </a:prstGeom>
        </p:spPr>
      </p:pic>
      <p:sp>
        <p:nvSpPr>
          <p:cNvPr id="7" name="Text Placeholder 6">
            <a:extLst>
              <a:ext uri="{FF2B5EF4-FFF2-40B4-BE49-F238E27FC236}">
                <a16:creationId xmlns:a16="http://schemas.microsoft.com/office/drawing/2014/main" id="{2A32DC01-8229-3CDD-D1EA-F5B779EC8E69}"/>
              </a:ext>
            </a:extLst>
          </p:cNvPr>
          <p:cNvSpPr>
            <a:spLocks noGrp="1"/>
          </p:cNvSpPr>
          <p:nvPr>
            <p:ph type="body" sz="quarter" idx="14"/>
          </p:nvPr>
        </p:nvSpPr>
        <p:spPr>
          <a:xfrm>
            <a:off x="2964755" y="2511652"/>
            <a:ext cx="2997634" cy="3410712"/>
          </a:xfrm>
          <a:prstGeom prst="roundRect">
            <a:avLst/>
          </a:prstGeom>
          <a:ln w="38100">
            <a:solidFill>
              <a:srgbClr val="FFC000"/>
            </a:solidFill>
          </a:ln>
        </p:spPr>
        <p:txBody>
          <a:bodyPr tIns="1463040" bIns="0"/>
          <a:lstStyle/>
          <a:p>
            <a:pPr lvl="0" algn="ctr">
              <a:buClrTx/>
            </a:pPr>
            <a:r>
              <a:rPr lang="es-US" sz="1800" dirty="0"/>
              <a:t>Los planes se marcan con el icono de bajo rendimiento (LPI) en el Buscador de Planes.</a:t>
            </a:r>
          </a:p>
        </p:txBody>
      </p:sp>
      <p:pic>
        <p:nvPicPr>
          <p:cNvPr id="22" name="Graphic 21">
            <a:extLst>
              <a:ext uri="{FF2B5EF4-FFF2-40B4-BE49-F238E27FC236}">
                <a16:creationId xmlns:a16="http://schemas.microsoft.com/office/drawing/2014/main" id="{289ED8E9-2C79-43EB-9D8D-785FE9ACC80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2552" y="2749217"/>
            <a:ext cx="1168486" cy="1168486"/>
          </a:xfrm>
          <a:prstGeom prst="rect">
            <a:avLst/>
          </a:prstGeom>
        </p:spPr>
      </p:pic>
      <p:sp>
        <p:nvSpPr>
          <p:cNvPr id="10" name="Text Placeholder 9">
            <a:extLst>
              <a:ext uri="{FF2B5EF4-FFF2-40B4-BE49-F238E27FC236}">
                <a16:creationId xmlns:a16="http://schemas.microsoft.com/office/drawing/2014/main" id="{E5CCE826-E6B1-B756-B269-24CB259A88F4}"/>
              </a:ext>
            </a:extLst>
          </p:cNvPr>
          <p:cNvSpPr>
            <a:spLocks noGrp="1"/>
          </p:cNvSpPr>
          <p:nvPr>
            <p:ph type="body" sz="quarter" idx="15"/>
          </p:nvPr>
        </p:nvSpPr>
        <p:spPr>
          <a:xfrm>
            <a:off x="6484046" y="2511652"/>
            <a:ext cx="2858073" cy="3410712"/>
          </a:xfrm>
          <a:prstGeom prst="roundRect">
            <a:avLst/>
          </a:prstGeom>
          <a:ln w="38100">
            <a:solidFill>
              <a:srgbClr val="FFC000">
                <a:alpha val="99000"/>
              </a:srgbClr>
            </a:solidFill>
          </a:ln>
        </p:spPr>
        <p:txBody>
          <a:bodyPr tIns="1463040" bIns="0">
            <a:normAutofit fontScale="92500"/>
          </a:bodyPr>
          <a:lstStyle/>
          <a:p>
            <a:pPr lvl="0" algn="ctr">
              <a:buClrTx/>
            </a:pPr>
            <a:r>
              <a:rPr lang="es-US" sz="1800" dirty="0"/>
              <a:t>Los CMS pueden enviar un aviso por correo a los afiliados en octubre para que consideren la posibilidad de cambiar de plan durante el OEP.</a:t>
            </a:r>
          </a:p>
        </p:txBody>
      </p:sp>
      <p:sp>
        <p:nvSpPr>
          <p:cNvPr id="8" name="Slide Number Placeholder 5">
            <a:extLst>
              <a:ext uri="{FF2B5EF4-FFF2-40B4-BE49-F238E27FC236}">
                <a16:creationId xmlns:a16="http://schemas.microsoft.com/office/drawing/2014/main" id="{EBB95515-0975-4713-BDDF-705A4FABD5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699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dirty="0"/>
              <a:t>Cuestiones que deben tenerse en cuenta antes </a:t>
            </a:r>
            <a:br>
              <a:rPr lang="es-US" sz="3000" dirty="0"/>
            </a:br>
            <a:r>
              <a:rPr lang="es-US" sz="3000" dirty="0"/>
              <a:t>de inscribirse en un plan</a:t>
            </a:r>
          </a:p>
        </p:txBody>
      </p:sp>
      <p:pic>
        <p:nvPicPr>
          <p:cNvPr id="34" name="Picture 33">
            <a:extLst>
              <a:ext uri="{FF2B5EF4-FFF2-40B4-BE49-F238E27FC236}">
                <a16:creationId xmlns:a16="http://schemas.microsoft.com/office/drawing/2014/main" id="{D4EC18EC-E6FC-B286-3AEB-AB7A0DA011D2}"/>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blip>
          <a:stretch>
            <a:fillRect/>
          </a:stretch>
        </p:blipFill>
        <p:spPr>
          <a:xfrm>
            <a:off x="4038600" y="2988261"/>
            <a:ext cx="3151905" cy="3151905"/>
          </a:xfrm>
          <a:prstGeom prst="rect">
            <a:avLst/>
          </a:prstGeom>
        </p:spPr>
      </p:pic>
      <p:sp>
        <p:nvSpPr>
          <p:cNvPr id="23" name="Text Placeholder 22">
            <a:extLst>
              <a:ext uri="{FF2B5EF4-FFF2-40B4-BE49-F238E27FC236}">
                <a16:creationId xmlns:a16="http://schemas.microsoft.com/office/drawing/2014/main" id="{5DDB6772-42B0-7039-2143-0C2B377167BC}"/>
              </a:ext>
            </a:extLst>
          </p:cNvPr>
          <p:cNvSpPr>
            <a:spLocks noGrp="1"/>
          </p:cNvSpPr>
          <p:nvPr>
            <p:ph type="body" sz="quarter" idx="13"/>
          </p:nvPr>
        </p:nvSpPr>
        <p:spPr>
          <a:xfrm>
            <a:off x="838200" y="4338931"/>
            <a:ext cx="3149082" cy="1448260"/>
          </a:xfrm>
          <a:prstGeom prst="wedgeEllipseCallout">
            <a:avLst>
              <a:gd name="adj1" fmla="val 58961"/>
              <a:gd name="adj2" fmla="val -38521"/>
            </a:avLst>
          </a:prstGeom>
          <a:ln w="38100">
            <a:solidFill>
              <a:srgbClr val="FFC000"/>
            </a:solidFill>
          </a:ln>
        </p:spPr>
        <p:txBody>
          <a:bodyPr/>
          <a:lstStyle/>
          <a:p>
            <a:pPr marL="0" lvl="0" indent="0" algn="ctr">
              <a:spcAft>
                <a:spcPts val="600"/>
              </a:spcAft>
              <a:buClrTx/>
              <a:buNone/>
            </a:pPr>
            <a:r>
              <a:rPr lang="es-US" b="1"/>
              <a:t>¿Tengo otro seguro de salud actualmente?</a:t>
            </a:r>
          </a:p>
        </p:txBody>
      </p:sp>
      <p:sp>
        <p:nvSpPr>
          <p:cNvPr id="24" name="Text Placeholder 23">
            <a:extLst>
              <a:ext uri="{FF2B5EF4-FFF2-40B4-BE49-F238E27FC236}">
                <a16:creationId xmlns:a16="http://schemas.microsoft.com/office/drawing/2014/main" id="{06E9AF95-6056-F2D2-25F7-908AA4481EB1}"/>
              </a:ext>
            </a:extLst>
          </p:cNvPr>
          <p:cNvSpPr>
            <a:spLocks noGrp="1"/>
          </p:cNvSpPr>
          <p:nvPr>
            <p:ph type="body" sz="quarter" idx="14"/>
          </p:nvPr>
        </p:nvSpPr>
        <p:spPr>
          <a:xfrm>
            <a:off x="342901" y="1689876"/>
            <a:ext cx="4327712" cy="1818864"/>
          </a:xfrm>
          <a:prstGeom prst="wedgeEllipseCallout">
            <a:avLst>
              <a:gd name="adj1" fmla="val 45331"/>
              <a:gd name="adj2" fmla="val 57473"/>
            </a:avLst>
          </a:prstGeom>
          <a:ln w="38100">
            <a:solidFill>
              <a:srgbClr val="FFC000"/>
            </a:solidFill>
          </a:ln>
        </p:spPr>
        <p:txBody>
          <a:bodyPr/>
          <a:lstStyle/>
          <a:p>
            <a:pPr marL="0" lvl="0" indent="0" algn="ctr">
              <a:spcAft>
                <a:spcPts val="0"/>
              </a:spcAft>
              <a:buClrTx/>
              <a:buNone/>
            </a:pPr>
            <a:r>
              <a:rPr lang="es-US" b="1" dirty="0"/>
              <a:t>¿Mi cobertura de medicamentos es tan buena como la cobertura de medicamentos de Medicare (acreditable)? </a:t>
            </a:r>
          </a:p>
        </p:txBody>
      </p:sp>
      <p:sp>
        <p:nvSpPr>
          <p:cNvPr id="25" name="Text Placeholder 24">
            <a:extLst>
              <a:ext uri="{FF2B5EF4-FFF2-40B4-BE49-F238E27FC236}">
                <a16:creationId xmlns:a16="http://schemas.microsoft.com/office/drawing/2014/main" id="{4FB513E6-9457-DC81-A90C-82F1118146E5}"/>
              </a:ext>
            </a:extLst>
          </p:cNvPr>
          <p:cNvSpPr>
            <a:spLocks noGrp="1"/>
          </p:cNvSpPr>
          <p:nvPr>
            <p:ph type="body" sz="quarter" idx="15"/>
          </p:nvPr>
        </p:nvSpPr>
        <p:spPr>
          <a:xfrm>
            <a:off x="6671455" y="1610136"/>
            <a:ext cx="3468855" cy="1653051"/>
          </a:xfrm>
          <a:prstGeom prst="wedgeEllipseCallout">
            <a:avLst>
              <a:gd name="adj1" fmla="val -50736"/>
              <a:gd name="adj2" fmla="val 59735"/>
            </a:avLst>
          </a:prstGeom>
          <a:ln w="38100">
            <a:solidFill>
              <a:srgbClr val="FFC000"/>
            </a:solidFill>
          </a:ln>
        </p:spPr>
        <p:txBody>
          <a:bodyPr/>
          <a:lstStyle/>
          <a:p>
            <a:pPr marL="0" lvl="0" indent="0" algn="ctr">
              <a:spcAft>
                <a:spcPts val="0"/>
              </a:spcAft>
              <a:buClrTx/>
              <a:buNone/>
            </a:pPr>
            <a:r>
              <a:rPr lang="es-US" b="1"/>
              <a:t>¿Cómo funciona mi cobertura actual con Medicare?</a:t>
            </a:r>
          </a:p>
        </p:txBody>
      </p:sp>
      <p:sp>
        <p:nvSpPr>
          <p:cNvPr id="26" name="Text Placeholder 25">
            <a:extLst>
              <a:ext uri="{FF2B5EF4-FFF2-40B4-BE49-F238E27FC236}">
                <a16:creationId xmlns:a16="http://schemas.microsoft.com/office/drawing/2014/main" id="{78AE38B9-E86B-DEC6-569C-BD76CD2A25A3}"/>
              </a:ext>
            </a:extLst>
          </p:cNvPr>
          <p:cNvSpPr>
            <a:spLocks noGrp="1"/>
          </p:cNvSpPr>
          <p:nvPr>
            <p:ph type="body" sz="quarter" idx="16"/>
          </p:nvPr>
        </p:nvSpPr>
        <p:spPr>
          <a:xfrm>
            <a:off x="7453392" y="4212816"/>
            <a:ext cx="3705225" cy="1700489"/>
          </a:xfrm>
          <a:prstGeom prst="wedgeEllipseCallout">
            <a:avLst>
              <a:gd name="adj1" fmla="val -60730"/>
              <a:gd name="adj2" fmla="val -31986"/>
            </a:avLst>
          </a:prstGeom>
          <a:ln w="38100">
            <a:solidFill>
              <a:srgbClr val="FFC000"/>
            </a:solidFill>
          </a:ln>
        </p:spPr>
        <p:txBody>
          <a:bodyPr/>
          <a:lstStyle/>
          <a:p>
            <a:pPr marL="0" lvl="0" indent="0" algn="ctr">
              <a:spcAft>
                <a:spcPts val="0"/>
              </a:spcAft>
              <a:buClrTx/>
              <a:buNone/>
            </a:pPr>
            <a:r>
              <a:rPr lang="es-US" b="1"/>
              <a:t>¿Inscribirme en un plan podría afectar mi cobertura actual o la cobertura de un familiar?</a:t>
            </a:r>
          </a:p>
        </p:txBody>
      </p:sp>
      <p:sp>
        <p:nvSpPr>
          <p:cNvPr id="8" name="Slide Number Placeholder 5">
            <a:extLst>
              <a:ext uri="{FF2B5EF4-FFF2-40B4-BE49-F238E27FC236}">
                <a16:creationId xmlns:a16="http://schemas.microsoft.com/office/drawing/2014/main" id="{E041ACA1-783A-4332-AEB4-DBB365BE31D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001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dirty="0"/>
              <a:t>Formas de inscribirse en la cobertura de </a:t>
            </a:r>
            <a:br>
              <a:rPr lang="es-US" sz="3000" dirty="0"/>
            </a:br>
            <a:r>
              <a:rPr lang="es-US" sz="3000" dirty="0"/>
              <a:t>medicamentos de Medicare (Parte D)</a:t>
            </a:r>
          </a:p>
        </p:txBody>
      </p:sp>
      <p:sp>
        <p:nvSpPr>
          <p:cNvPr id="4" name="Text Placeholder 3">
            <a:extLst>
              <a:ext uri="{FF2B5EF4-FFF2-40B4-BE49-F238E27FC236}">
                <a16:creationId xmlns:a16="http://schemas.microsoft.com/office/drawing/2014/main" id="{574A0280-ED90-B04F-48D2-8A801BDC2989}"/>
              </a:ext>
            </a:extLst>
          </p:cNvPr>
          <p:cNvSpPr>
            <a:spLocks noGrp="1"/>
          </p:cNvSpPr>
          <p:nvPr>
            <p:ph type="body" sz="quarter" idx="13"/>
          </p:nvPr>
        </p:nvSpPr>
        <p:spPr>
          <a:xfrm>
            <a:off x="1512409" y="2139264"/>
            <a:ext cx="1413421" cy="578681"/>
          </a:xfrm>
        </p:spPr>
        <p:txBody>
          <a:bodyPr/>
          <a:lstStyle/>
          <a:p>
            <a:pPr marL="0" indent="0">
              <a:buNone/>
            </a:pPr>
            <a:r>
              <a:rPr lang="es-US" sz="2800" b="1" dirty="0">
                <a:solidFill>
                  <a:schemeClr val="tx1"/>
                </a:solidFill>
                <a:latin typeface="+mn-lt"/>
              </a:rPr>
              <a:t>En línea</a:t>
            </a:r>
          </a:p>
        </p:txBody>
      </p:sp>
      <p:sp>
        <p:nvSpPr>
          <p:cNvPr id="7" name="Text Placeholder 6">
            <a:extLst>
              <a:ext uri="{FF2B5EF4-FFF2-40B4-BE49-F238E27FC236}">
                <a16:creationId xmlns:a16="http://schemas.microsoft.com/office/drawing/2014/main" id="{CFCD9F12-AA07-DDD1-CB23-4ADD7B8C1CE1}"/>
              </a:ext>
            </a:extLst>
          </p:cNvPr>
          <p:cNvSpPr>
            <a:spLocks noGrp="1"/>
          </p:cNvSpPr>
          <p:nvPr>
            <p:ph type="body" sz="quarter" idx="14"/>
          </p:nvPr>
        </p:nvSpPr>
        <p:spPr>
          <a:xfrm>
            <a:off x="1181997" y="1148815"/>
            <a:ext cx="9628632" cy="1490472"/>
          </a:xfrm>
          <a:prstGeom prst="roundRect">
            <a:avLst/>
          </a:prstGeom>
          <a:ln w="38100">
            <a:solidFill>
              <a:srgbClr val="395D9C"/>
            </a:solidFill>
          </a:ln>
        </p:spPr>
        <p:txBody>
          <a:bodyPr/>
          <a:lstStyle/>
          <a:p>
            <a:pPr marL="2011680" lvl="0" defTabSz="685800">
              <a:spcAft>
                <a:spcPts val="0"/>
              </a:spcAft>
              <a:buClrTx/>
            </a:pPr>
            <a:r>
              <a:rPr lang="es-US" sz="2200" dirty="0"/>
              <a:t>Visite </a:t>
            </a:r>
            <a:r>
              <a:rPr lang="es-US" sz="2200" dirty="0">
                <a:hlinkClick r:id="rId4">
                  <a:extLst>
                    <a:ext uri="{A12FA001-AC4F-418D-AE19-62706E023703}">
                      <ahyp:hlinkClr xmlns:ahyp="http://schemas.microsoft.com/office/drawing/2018/hyperlinkcolor" val="tx"/>
                    </a:ext>
                  </a:extLst>
                </a:hlinkClick>
              </a:rPr>
              <a:t>es.Medicare.gov/plan-compare</a:t>
            </a:r>
          </a:p>
          <a:p>
            <a:pPr marL="2011680" lvl="0" defTabSz="685800">
              <a:spcAft>
                <a:spcPts val="0"/>
              </a:spcAft>
              <a:buClrTx/>
            </a:pPr>
            <a:r>
              <a:rPr lang="es-US" sz="2200" dirty="0"/>
              <a:t>Visite el sitio web del plan para ver si puede inscribirse </a:t>
            </a:r>
            <a:br>
              <a:rPr lang="es-US" sz="2200" dirty="0"/>
            </a:br>
            <a:r>
              <a:rPr lang="es-US" sz="2200" dirty="0"/>
              <a:t>en línea</a:t>
            </a:r>
          </a:p>
          <a:p>
            <a:pPr marL="2011680" lvl="0" defTabSz="685800">
              <a:spcAft>
                <a:spcPts val="0"/>
              </a:spcAft>
              <a:buClrTx/>
            </a:pPr>
            <a:r>
              <a:rPr lang="es-US" sz="2200" dirty="0"/>
              <a:t>Comuníquese con su SHIP en </a:t>
            </a:r>
            <a:r>
              <a:rPr lang="es-US" sz="2200" dirty="0">
                <a:hlinkClick r:id="rId5">
                  <a:extLst>
                    <a:ext uri="{A12FA001-AC4F-418D-AE19-62706E023703}">
                      <ahyp:hlinkClr xmlns:ahyp="http://schemas.microsoft.com/office/drawing/2018/hyperlinkcolor" val="tx"/>
                    </a:ext>
                  </a:extLst>
                </a:hlinkClick>
              </a:rPr>
              <a:t>shiphelp.org</a:t>
            </a:r>
          </a:p>
        </p:txBody>
      </p:sp>
      <p:pic>
        <p:nvPicPr>
          <p:cNvPr id="23" name="Graphic 22">
            <a:extLst>
              <a:ext uri="{FF2B5EF4-FFF2-40B4-BE49-F238E27FC236}">
                <a16:creationId xmlns:a16="http://schemas.microsoft.com/office/drawing/2014/main" id="{1823DA1B-32B0-42DA-AFF5-0C99B4DBF1A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0332" y="1177378"/>
            <a:ext cx="1256119" cy="1256119"/>
          </a:xfrm>
          <a:prstGeom prst="rect">
            <a:avLst/>
          </a:prstGeom>
        </p:spPr>
      </p:pic>
      <p:sp>
        <p:nvSpPr>
          <p:cNvPr id="9" name="Text Placeholder 8">
            <a:extLst>
              <a:ext uri="{FF2B5EF4-FFF2-40B4-BE49-F238E27FC236}">
                <a16:creationId xmlns:a16="http://schemas.microsoft.com/office/drawing/2014/main" id="{AB1B06C5-0B0F-656C-15BA-A6328D5147EC}"/>
              </a:ext>
            </a:extLst>
          </p:cNvPr>
          <p:cNvSpPr>
            <a:spLocks noGrp="1"/>
          </p:cNvSpPr>
          <p:nvPr>
            <p:ph type="body" sz="quarter" idx="15"/>
          </p:nvPr>
        </p:nvSpPr>
        <p:spPr>
          <a:xfrm>
            <a:off x="1117401" y="3807131"/>
            <a:ext cx="2293221" cy="532718"/>
          </a:xfrm>
        </p:spPr>
        <p:txBody>
          <a:bodyPr/>
          <a:lstStyle/>
          <a:p>
            <a:pPr marL="0" lvl="0" indent="0" algn="ctr">
              <a:spcAft>
                <a:spcPts val="0"/>
              </a:spcAft>
              <a:buClrTx/>
              <a:buNone/>
            </a:pPr>
            <a:r>
              <a:rPr lang="es-US" sz="2800" b="1">
                <a:solidFill>
                  <a:prstClr val="black"/>
                </a:solidFill>
                <a:latin typeface="Calibri" panose="020F0502020204030204"/>
                <a:cs typeface="+mn-cs"/>
              </a:rPr>
              <a:t>Por teléfono</a:t>
            </a:r>
          </a:p>
        </p:txBody>
      </p:sp>
      <p:sp>
        <p:nvSpPr>
          <p:cNvPr id="10" name="Text Placeholder 9">
            <a:extLst>
              <a:ext uri="{FF2B5EF4-FFF2-40B4-BE49-F238E27FC236}">
                <a16:creationId xmlns:a16="http://schemas.microsoft.com/office/drawing/2014/main" id="{064083A6-EC42-1904-82BE-F70D3501756C}"/>
              </a:ext>
            </a:extLst>
          </p:cNvPr>
          <p:cNvSpPr>
            <a:spLocks noGrp="1"/>
          </p:cNvSpPr>
          <p:nvPr>
            <p:ph type="body" sz="quarter" idx="16"/>
          </p:nvPr>
        </p:nvSpPr>
        <p:spPr>
          <a:xfrm>
            <a:off x="1181997" y="2810624"/>
            <a:ext cx="9628632" cy="1490472"/>
          </a:xfrm>
          <a:prstGeom prst="roundRect">
            <a:avLst/>
          </a:prstGeom>
          <a:ln w="38100">
            <a:solidFill>
              <a:srgbClr val="395D9C"/>
            </a:solidFill>
          </a:ln>
        </p:spPr>
        <p:txBody>
          <a:bodyPr/>
          <a:lstStyle/>
          <a:p>
            <a:pPr marL="2011680" lvl="0" defTabSz="685800">
              <a:spcAft>
                <a:spcPts val="600"/>
              </a:spcAft>
              <a:buClrTx/>
            </a:pPr>
            <a:r>
              <a:rPr lang="es-US" sz="2200" dirty="0"/>
              <a:t>Llame al plan en el que desea inscribirse.</a:t>
            </a:r>
          </a:p>
          <a:p>
            <a:pPr marL="2011680" lvl="0" defTabSz="685800">
              <a:spcAft>
                <a:spcPts val="600"/>
              </a:spcAft>
              <a:buClrTx/>
            </a:pPr>
            <a:r>
              <a:rPr lang="es-US" sz="2200" dirty="0"/>
              <a:t>Llame al 1-800-MEDICARE (1-800-633-4227) </a:t>
            </a:r>
            <a:br>
              <a:rPr lang="es-US" sz="2200" dirty="0"/>
            </a:br>
            <a:r>
              <a:rPr lang="es-US" sz="2200" dirty="0"/>
              <a:t>(TTY: 1-877-486-2048)</a:t>
            </a:r>
          </a:p>
        </p:txBody>
      </p:sp>
      <p:pic>
        <p:nvPicPr>
          <p:cNvPr id="5" name="Picture 4">
            <a:extLst>
              <a:ext uri="{FF2B5EF4-FFF2-40B4-BE49-F238E27FC236}">
                <a16:creationId xmlns:a16="http://schemas.microsoft.com/office/drawing/2014/main" id="{95C335E7-7857-4E80-AD41-137C5A0A7321}"/>
              </a:ext>
              <a:ext uri="{C183D7F6-B498-43B3-948B-1728B52AA6E4}">
                <adec:decorative xmlns:adec="http://schemas.microsoft.com/office/drawing/2017/decorative" val="1"/>
              </a:ext>
            </a:extLst>
          </p:cNvPr>
          <p:cNvPicPr>
            <a:picLocks noChangeAspect="1"/>
          </p:cNvPicPr>
          <p:nvPr/>
        </p:nvPicPr>
        <p:blipFill rotWithShape="1">
          <a:blip r:embed="rId8"/>
          <a:srcRect l="30236" t="11722" r="30424" b="11155"/>
          <a:stretch/>
        </p:blipFill>
        <p:spPr>
          <a:xfrm>
            <a:off x="2040054" y="2930094"/>
            <a:ext cx="481891" cy="944716"/>
          </a:xfrm>
          <a:prstGeom prst="rect">
            <a:avLst/>
          </a:prstGeom>
        </p:spPr>
      </p:pic>
      <p:sp>
        <p:nvSpPr>
          <p:cNvPr id="11" name="Text Placeholder 10">
            <a:extLst>
              <a:ext uri="{FF2B5EF4-FFF2-40B4-BE49-F238E27FC236}">
                <a16:creationId xmlns:a16="http://schemas.microsoft.com/office/drawing/2014/main" id="{B77E425C-C8BD-0D71-6CE2-3209EFC90738}"/>
              </a:ext>
            </a:extLst>
          </p:cNvPr>
          <p:cNvSpPr>
            <a:spLocks noGrp="1"/>
          </p:cNvSpPr>
          <p:nvPr>
            <p:ph type="body" sz="quarter" idx="17"/>
          </p:nvPr>
        </p:nvSpPr>
        <p:spPr>
          <a:xfrm>
            <a:off x="1367510" y="5317797"/>
            <a:ext cx="2023390" cy="723900"/>
          </a:xfrm>
        </p:spPr>
        <p:txBody>
          <a:bodyPr/>
          <a:lstStyle/>
          <a:p>
            <a:pPr marL="0" indent="0">
              <a:buNone/>
            </a:pPr>
            <a:r>
              <a:rPr lang="es-US" sz="2800" b="1" dirty="0">
                <a:solidFill>
                  <a:schemeClr val="tx1"/>
                </a:solidFill>
                <a:latin typeface="+mn-lt"/>
              </a:rPr>
              <a:t>Por correo</a:t>
            </a:r>
          </a:p>
        </p:txBody>
      </p:sp>
      <p:sp>
        <p:nvSpPr>
          <p:cNvPr id="12" name="Text Placeholder 11">
            <a:extLst>
              <a:ext uri="{FF2B5EF4-FFF2-40B4-BE49-F238E27FC236}">
                <a16:creationId xmlns:a16="http://schemas.microsoft.com/office/drawing/2014/main" id="{13D4A659-223A-35FA-24C3-18BF85F5D220}"/>
              </a:ext>
            </a:extLst>
          </p:cNvPr>
          <p:cNvSpPr>
            <a:spLocks noGrp="1"/>
          </p:cNvSpPr>
          <p:nvPr>
            <p:ph type="body" sz="quarter" idx="18"/>
          </p:nvPr>
        </p:nvSpPr>
        <p:spPr>
          <a:xfrm>
            <a:off x="1181997" y="4508438"/>
            <a:ext cx="9628632" cy="1490472"/>
          </a:xfrm>
          <a:prstGeom prst="roundRect">
            <a:avLst/>
          </a:prstGeom>
          <a:ln w="38100">
            <a:solidFill>
              <a:srgbClr val="395D9C"/>
            </a:solidFill>
          </a:ln>
        </p:spPr>
        <p:txBody>
          <a:bodyPr/>
          <a:lstStyle/>
          <a:p>
            <a:pPr marL="2011680" lvl="1" defTabSz="685800">
              <a:buFont typeface="Wingdings" panose="05000000000000000000" pitchFamily="2" charset="2"/>
              <a:buChar char="§"/>
              <a:defRPr/>
            </a:pPr>
            <a:r>
              <a:rPr lang="es-US" dirty="0"/>
              <a:t>Llene un formulario de inscripción impreso</a:t>
            </a:r>
          </a:p>
        </p:txBody>
      </p:sp>
      <p:pic>
        <p:nvPicPr>
          <p:cNvPr id="25" name="Graphic 24">
            <a:extLst>
              <a:ext uri="{FF2B5EF4-FFF2-40B4-BE49-F238E27FC236}">
                <a16:creationId xmlns:a16="http://schemas.microsoft.com/office/drawing/2014/main" id="{08AF40D3-E326-40CB-8C4F-9B9A25AD65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1042" y="4496131"/>
            <a:ext cx="1197515" cy="1197515"/>
          </a:xfrm>
          <a:prstGeom prst="rect">
            <a:avLst/>
          </a:prstGeom>
        </p:spPr>
      </p:pic>
      <p:sp>
        <p:nvSpPr>
          <p:cNvPr id="8" name="Slide Number Placeholder 5">
            <a:extLst>
              <a:ext uri="{FF2B5EF4-FFF2-40B4-BE49-F238E27FC236}">
                <a16:creationId xmlns:a16="http://schemas.microsoft.com/office/drawing/2014/main" id="{81534CFA-4939-4C71-9A91-EF4B512057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3311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9" grpId="0"/>
      <p:bldP spid="10" grpId="0" uiExpand="1" build="p" animBg="1"/>
      <p:bldP spid="11" grpId="0"/>
      <p:bldP spid="12"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Qué puede esperar un nuevo afiliado</a:t>
            </a:r>
          </a:p>
        </p:txBody>
      </p:sp>
      <p:sp>
        <p:nvSpPr>
          <p:cNvPr id="4" name="Content Placeholder 3">
            <a:extLst>
              <a:ext uri="{FF2B5EF4-FFF2-40B4-BE49-F238E27FC236}">
                <a16:creationId xmlns:a16="http://schemas.microsoft.com/office/drawing/2014/main" id="{86C1BDB6-9909-2402-8C00-43B5EC3EB5BB}"/>
              </a:ext>
            </a:extLst>
          </p:cNvPr>
          <p:cNvSpPr>
            <a:spLocks noGrp="1"/>
          </p:cNvSpPr>
          <p:nvPr>
            <p:ph sz="quarter" idx="13"/>
          </p:nvPr>
        </p:nvSpPr>
        <p:spPr>
          <a:xfrm>
            <a:off x="1544057" y="1223788"/>
            <a:ext cx="6553200" cy="557988"/>
          </a:xfrm>
        </p:spPr>
        <p:txBody>
          <a:bodyPr/>
          <a:lstStyle/>
          <a:p>
            <a:pPr marL="0" indent="0">
              <a:buNone/>
            </a:pPr>
            <a:r>
              <a:rPr lang="es-US"/>
              <a:t>Su plan le enviará:</a:t>
            </a:r>
          </a:p>
        </p:txBody>
      </p:sp>
      <p:pic>
        <p:nvPicPr>
          <p:cNvPr id="12" name="Graphic 11">
            <a:extLst>
              <a:ext uri="{FF2B5EF4-FFF2-40B4-BE49-F238E27FC236}">
                <a16:creationId xmlns:a16="http://schemas.microsoft.com/office/drawing/2014/main" id="{6DF1C4D4-A80C-4223-8EF5-5F4E717657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9918" y="2046075"/>
            <a:ext cx="1097599" cy="1097599"/>
          </a:xfrm>
          <a:prstGeom prst="rect">
            <a:avLst/>
          </a:prstGeom>
        </p:spPr>
      </p:pic>
      <p:sp>
        <p:nvSpPr>
          <p:cNvPr id="13" name="Text Placeholder 12" descr="Cuadro 1: Una carta de inscripción&#10;&#10;">
            <a:extLst>
              <a:ext uri="{FF2B5EF4-FFF2-40B4-BE49-F238E27FC236}">
                <a16:creationId xmlns:a16="http://schemas.microsoft.com/office/drawing/2014/main" id="{E9D4CC37-2FC6-D994-0A23-CB48A0929E3D}"/>
              </a:ext>
            </a:extLst>
          </p:cNvPr>
          <p:cNvSpPr>
            <a:spLocks noGrp="1"/>
          </p:cNvSpPr>
          <p:nvPr>
            <p:ph type="body" sz="quarter" idx="15"/>
          </p:nvPr>
        </p:nvSpPr>
        <p:spPr>
          <a:xfrm>
            <a:off x="1963130" y="1913925"/>
            <a:ext cx="2551176" cy="2441448"/>
          </a:xfrm>
          <a:prstGeom prst="roundRect">
            <a:avLst/>
          </a:prstGeom>
          <a:ln w="38100">
            <a:solidFill>
              <a:srgbClr val="FFC000"/>
            </a:solidFill>
          </a:ln>
        </p:spPr>
        <p:txBody>
          <a:bodyPr tIns="1280160"/>
          <a:lstStyle/>
          <a:p>
            <a:pPr marL="0" indent="0" algn="ctr">
              <a:buNone/>
            </a:pPr>
            <a:r>
              <a:rPr lang="es-US" dirty="0"/>
              <a:t>Una carta de inscripción</a:t>
            </a:r>
          </a:p>
        </p:txBody>
      </p:sp>
      <p:pic>
        <p:nvPicPr>
          <p:cNvPr id="5" name="Picture 4">
            <a:extLst>
              <a:ext uri="{FF2B5EF4-FFF2-40B4-BE49-F238E27FC236}">
                <a16:creationId xmlns:a16="http://schemas.microsoft.com/office/drawing/2014/main" id="{1A465E0A-FE8C-4B91-977B-B69A6713C2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00761" y="2295323"/>
            <a:ext cx="1190477" cy="793651"/>
          </a:xfrm>
          <a:prstGeom prst="rect">
            <a:avLst/>
          </a:prstGeom>
        </p:spPr>
      </p:pic>
      <p:sp>
        <p:nvSpPr>
          <p:cNvPr id="14" name="Text Placeholder 13" descr="Cuadro 2: Materiales de membresía, entre &#10;ellos, la tarjeta de identificación&#10;">
            <a:extLst>
              <a:ext uri="{FF2B5EF4-FFF2-40B4-BE49-F238E27FC236}">
                <a16:creationId xmlns:a16="http://schemas.microsoft.com/office/drawing/2014/main" id="{21F9D2F0-2266-3D8A-C9F3-226B69440B34}"/>
              </a:ext>
            </a:extLst>
          </p:cNvPr>
          <p:cNvSpPr>
            <a:spLocks noGrp="1"/>
          </p:cNvSpPr>
          <p:nvPr>
            <p:ph type="body" sz="quarter" idx="16"/>
          </p:nvPr>
        </p:nvSpPr>
        <p:spPr>
          <a:xfrm>
            <a:off x="4820657" y="1913925"/>
            <a:ext cx="2551176" cy="2441448"/>
          </a:xfrm>
          <a:prstGeom prst="roundRect">
            <a:avLst/>
          </a:prstGeom>
          <a:ln w="38100">
            <a:solidFill>
              <a:srgbClr val="FFC000"/>
            </a:solidFill>
          </a:ln>
        </p:spPr>
        <p:txBody>
          <a:bodyPr tIns="118872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Materiales de membresía, entre </a:t>
            </a:r>
            <a:br>
              <a:rPr kumimoji="0" lang="es-US" sz="16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6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ellos, la tarjeta de identificación</a:t>
            </a:r>
          </a:p>
        </p:txBody>
      </p:sp>
      <p:pic>
        <p:nvPicPr>
          <p:cNvPr id="15" name="Graphic 14">
            <a:extLst>
              <a:ext uri="{FF2B5EF4-FFF2-40B4-BE49-F238E27FC236}">
                <a16:creationId xmlns:a16="http://schemas.microsoft.com/office/drawing/2014/main" id="{8609A07B-3801-4349-BABF-88D31940F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89004" y="1930106"/>
            <a:ext cx="1329536" cy="1329536"/>
          </a:xfrm>
          <a:prstGeom prst="rect">
            <a:avLst/>
          </a:prstGeom>
        </p:spPr>
      </p:pic>
      <p:sp>
        <p:nvSpPr>
          <p:cNvPr id="16" name="Text Placeholder 15" descr="Cuadro 3: Información de contacto de atención a clientes&#10;">
            <a:extLst>
              <a:ext uri="{FF2B5EF4-FFF2-40B4-BE49-F238E27FC236}">
                <a16:creationId xmlns:a16="http://schemas.microsoft.com/office/drawing/2014/main" id="{8BC21A94-633D-1CC2-1BFA-24D62BAA9652}"/>
              </a:ext>
            </a:extLst>
          </p:cNvPr>
          <p:cNvSpPr>
            <a:spLocks noGrp="1"/>
          </p:cNvSpPr>
          <p:nvPr>
            <p:ph type="body" sz="quarter" idx="17"/>
          </p:nvPr>
        </p:nvSpPr>
        <p:spPr>
          <a:xfrm>
            <a:off x="7678184" y="1913925"/>
            <a:ext cx="2551176" cy="2441448"/>
          </a:xfrm>
          <a:prstGeom prst="roundRect">
            <a:avLst/>
          </a:prstGeom>
          <a:ln w="38100">
            <a:solidFill>
              <a:srgbClr val="FFC000"/>
            </a:solidFill>
          </a:ln>
        </p:spPr>
        <p:txBody>
          <a:bodyPr tIns="128016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Información de contacto de atención a clientes</a:t>
            </a:r>
          </a:p>
        </p:txBody>
      </p:sp>
      <p:sp>
        <p:nvSpPr>
          <p:cNvPr id="7" name="Content Placeholder 6"/>
          <p:cNvSpPr>
            <a:spLocks noGrp="1"/>
          </p:cNvSpPr>
          <p:nvPr>
            <p:ph type="body" sz="quarter" idx="14"/>
          </p:nvPr>
        </p:nvSpPr>
        <p:spPr>
          <a:xfrm>
            <a:off x="1658330" y="4487523"/>
            <a:ext cx="10282210" cy="2004717"/>
          </a:xfrm>
        </p:spPr>
        <p:txBody>
          <a:bodyPr>
            <a:noAutofit/>
          </a:bodyPr>
          <a:lstStyle/>
          <a:p>
            <a:pPr marL="0" lvl="1" indent="0" defTabSz="685800">
              <a:lnSpc>
                <a:spcPct val="120000"/>
              </a:lnSpc>
              <a:spcBef>
                <a:spcPts val="0"/>
              </a:spcBef>
              <a:buNone/>
            </a:pPr>
            <a:r>
              <a:rPr lang="es-US" sz="2400" b="1" dirty="0">
                <a:solidFill>
                  <a:srgbClr val="00529B"/>
                </a:solidFill>
              </a:rPr>
              <a:t>Si su medicamento actual no está cubierto por el plan, usted puede:</a:t>
            </a:r>
          </a:p>
          <a:p>
            <a:pPr marL="548640" lvl="3" indent="-274320" defTabSz="685800">
              <a:lnSpc>
                <a:spcPct val="100000"/>
              </a:lnSpc>
              <a:spcBef>
                <a:spcPts val="0"/>
              </a:spcBef>
              <a:buFont typeface="Wingdings" panose="05000000000000000000" pitchFamily="2" charset="2"/>
              <a:buChar char="§"/>
            </a:pPr>
            <a:r>
              <a:rPr lang="es-US" sz="2000" dirty="0">
                <a:solidFill>
                  <a:srgbClr val="00529B"/>
                </a:solidFill>
              </a:rPr>
              <a:t>Obtener un suministro temporal (en general, para 30 días)</a:t>
            </a:r>
          </a:p>
          <a:p>
            <a:pPr marL="548640" lvl="1" indent="-274320" defTabSz="685800">
              <a:lnSpc>
                <a:spcPct val="100000"/>
              </a:lnSpc>
              <a:spcBef>
                <a:spcPts val="0"/>
              </a:spcBef>
              <a:buFont typeface="Wingdings" panose="05000000000000000000" pitchFamily="2" charset="2"/>
              <a:buChar char="§"/>
            </a:pPr>
            <a:r>
              <a:rPr lang="es-US" sz="2000" dirty="0">
                <a:solidFill>
                  <a:srgbClr val="00529B"/>
                </a:solidFill>
              </a:rPr>
              <a:t>Trabajar con el médico que le receta para encontrar un medicamento que </a:t>
            </a:r>
            <a:br>
              <a:rPr lang="es-US" sz="2000" dirty="0">
                <a:solidFill>
                  <a:srgbClr val="00529B"/>
                </a:solidFill>
              </a:rPr>
            </a:br>
            <a:r>
              <a:rPr lang="es-US" sz="2000" dirty="0">
                <a:solidFill>
                  <a:srgbClr val="00529B"/>
                </a:solidFill>
              </a:rPr>
              <a:t>esté cubierto</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rPr>
              <a:t>Solicitar una excepción si no existe un medicamento alternativo aceptable en la lista</a:t>
            </a:r>
          </a:p>
          <a:p>
            <a:pPr marL="319882" lvl="0" indent="-227013" defTabSz="685800">
              <a:lnSpc>
                <a:spcPct val="100000"/>
              </a:lnSpc>
              <a:spcBef>
                <a:spcPts val="600"/>
              </a:spcBef>
            </a:pPr>
            <a:endParaRPr lang="en-US" dirty="0">
              <a:solidFill>
                <a:srgbClr val="00529B"/>
              </a:solidFill>
            </a:endParaRPr>
          </a:p>
          <a:p>
            <a:endParaRPr lang="en-US" dirty="0">
              <a:solidFill>
                <a:srgbClr val="00529B"/>
              </a:solidFill>
            </a:endParaRPr>
          </a:p>
        </p:txBody>
      </p:sp>
      <p:sp>
        <p:nvSpPr>
          <p:cNvPr id="8" name="Slide Number Placeholder 5">
            <a:extLst>
              <a:ext uri="{FF2B5EF4-FFF2-40B4-BE49-F238E27FC236}">
                <a16:creationId xmlns:a16="http://schemas.microsoft.com/office/drawing/2014/main" id="{AFC5FAEF-9236-4524-A511-7F1A816CE18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666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uiExpand="1" animBg="1"/>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Autofit/>
          </a:bodyPr>
          <a:lstStyle/>
          <a:p>
            <a:r>
              <a:rPr lang="es-US" sz="2800" dirty="0"/>
              <a:t>Aviso Anual de Cambios (ANOC) y </a:t>
            </a:r>
            <a:br>
              <a:rPr lang="es-US" sz="2800" dirty="0"/>
            </a:br>
            <a:r>
              <a:rPr lang="es-US" sz="2800" dirty="0"/>
              <a:t>Evidencia de Cobertura (EOC)</a:t>
            </a:r>
          </a:p>
        </p:txBody>
      </p:sp>
      <p:sp>
        <p:nvSpPr>
          <p:cNvPr id="5" name="Content Placeholder 4">
            <a:extLst>
              <a:ext uri="{FF2B5EF4-FFF2-40B4-BE49-F238E27FC236}">
                <a16:creationId xmlns:a16="http://schemas.microsoft.com/office/drawing/2014/main" id="{7EA8B26E-45ED-3384-CEB7-617CC32A86D0}"/>
              </a:ext>
            </a:extLst>
          </p:cNvPr>
          <p:cNvSpPr>
            <a:spLocks noGrp="1"/>
          </p:cNvSpPr>
          <p:nvPr>
            <p:ph sz="quarter" idx="13"/>
          </p:nvPr>
        </p:nvSpPr>
        <p:spPr>
          <a:xfrm>
            <a:off x="1206691" y="1076540"/>
            <a:ext cx="10985309" cy="1323975"/>
          </a:xfrm>
        </p:spPr>
        <p:txBody>
          <a:bodyPr/>
          <a:lstStyle/>
          <a:p>
            <a:pPr marL="0" lvl="0" indent="0">
              <a:spcAft>
                <a:spcPts val="0"/>
              </a:spcAft>
              <a:buClrTx/>
              <a:buNone/>
            </a:pPr>
            <a:r>
              <a:rPr lang="es-US" b="1"/>
              <a:t>Todos los planes de Medicare deben enviar a los afiliados:</a:t>
            </a:r>
          </a:p>
        </p:txBody>
      </p:sp>
      <p:sp>
        <p:nvSpPr>
          <p:cNvPr id="8" name="Text Placeholder 7">
            <a:extLst>
              <a:ext uri="{FF2B5EF4-FFF2-40B4-BE49-F238E27FC236}">
                <a16:creationId xmlns:a16="http://schemas.microsoft.com/office/drawing/2014/main" id="{2E261B52-50C1-1589-2513-F1DCC2621551}"/>
              </a:ext>
            </a:extLst>
          </p:cNvPr>
          <p:cNvSpPr>
            <a:spLocks noGrp="1"/>
          </p:cNvSpPr>
          <p:nvPr>
            <p:ph type="body" sz="quarter" idx="15"/>
          </p:nvPr>
        </p:nvSpPr>
        <p:spPr>
          <a:xfrm>
            <a:off x="271272" y="1587169"/>
            <a:ext cx="1133856" cy="1133856"/>
          </a:xfrm>
          <a:prstGeom prst="ellipse">
            <a:avLst/>
          </a:prstGeom>
          <a:solidFill>
            <a:srgbClr val="FFC000"/>
          </a:solidFill>
        </p:spPr>
        <p:txBody>
          <a:bodyPr lIns="0" tIns="0" rIns="0" bIns="0" anchor="ctr"/>
          <a:lstStyle/>
          <a:p>
            <a:pPr marL="0" indent="0" algn="ctr">
              <a:buNone/>
            </a:pPr>
            <a:r>
              <a:rPr lang="es-US" sz="2400" b="1">
                <a:latin typeface="+mn-lt"/>
              </a:rPr>
              <a:t>ANOC</a:t>
            </a:r>
          </a:p>
        </p:txBody>
      </p:sp>
      <p:sp>
        <p:nvSpPr>
          <p:cNvPr id="9" name="Text Placeholder 8">
            <a:extLst>
              <a:ext uri="{FF2B5EF4-FFF2-40B4-BE49-F238E27FC236}">
                <a16:creationId xmlns:a16="http://schemas.microsoft.com/office/drawing/2014/main" id="{E59DFABD-D956-9E3B-1FAD-A3F2417851AC}"/>
              </a:ext>
            </a:extLst>
          </p:cNvPr>
          <p:cNvSpPr>
            <a:spLocks noGrp="1"/>
          </p:cNvSpPr>
          <p:nvPr>
            <p:ph type="body" sz="quarter" idx="16"/>
          </p:nvPr>
        </p:nvSpPr>
        <p:spPr>
          <a:xfrm>
            <a:off x="912760" y="2154097"/>
            <a:ext cx="4892040" cy="4032504"/>
          </a:xfrm>
          <a:prstGeom prst="roundRect">
            <a:avLst/>
          </a:prstGeom>
          <a:ln w="38100">
            <a:solidFill>
              <a:srgbClr val="FFC000"/>
            </a:solidFill>
          </a:ln>
        </p:spPr>
        <p:txBody>
          <a:bodyPr lIns="0" tIns="36576" rIns="0"/>
          <a:lstStyle/>
          <a:p>
            <a:pPr marL="640080" lvl="0" indent="0">
              <a:spcAft>
                <a:spcPts val="0"/>
              </a:spcAft>
              <a:buClrTx/>
              <a:buNone/>
            </a:pPr>
            <a:r>
              <a:rPr lang="es-US" sz="2200" b="1" dirty="0">
                <a:solidFill>
                  <a:srgbClr val="2F5597"/>
                </a:solidFill>
              </a:rPr>
              <a:t>A más tardar el 30 </a:t>
            </a:r>
            <a:br>
              <a:rPr lang="es-US" sz="2200" b="1" dirty="0">
                <a:solidFill>
                  <a:srgbClr val="2F5597"/>
                </a:solidFill>
              </a:rPr>
            </a:br>
            <a:r>
              <a:rPr lang="es-US" sz="2200" b="1" dirty="0">
                <a:solidFill>
                  <a:srgbClr val="2F5597"/>
                </a:solidFill>
              </a:rPr>
              <a:t>de septiembre:</a:t>
            </a:r>
          </a:p>
          <a:p>
            <a:pPr marL="640080" lvl="0" indent="0">
              <a:spcAft>
                <a:spcPts val="0"/>
              </a:spcAft>
              <a:buClrTx/>
              <a:buNone/>
            </a:pPr>
            <a:endParaRPr lang="en-US" sz="400" b="1" dirty="0">
              <a:solidFill>
                <a:srgbClr val="2F5597"/>
              </a:solidFill>
            </a:endParaRP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Carta explicando los cambios en su plan actual (como primas y costos compartidos)</a:t>
            </a:r>
            <a:r>
              <a:rPr lang="es-US" sz="1800" dirty="0">
                <a:solidFill>
                  <a:prstClr val="black"/>
                </a:solidFill>
                <a:latin typeface="Calibri" panose="020F0502020204030204"/>
                <a:cs typeface="Arial"/>
              </a:rPr>
              <a:t> </a:t>
            </a: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Resumen de beneficios</a:t>
            </a: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Notificación de disponibilidad de materiales electrónicos</a:t>
            </a: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Directorio de proveedores y farmacias</a:t>
            </a: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Opción de suscripción a listas de correo electrónico para futuros avisos</a:t>
            </a:r>
          </a:p>
          <a:p>
            <a:pPr lvl="0" defTabSz="685800">
              <a:spcAft>
                <a:spcPts val="200"/>
              </a:spcAft>
              <a:buClrTx/>
              <a:buFont typeface="Wingdings" panose="020B0604020202020204" pitchFamily="34" charset="0"/>
              <a:buChar char="§"/>
            </a:pPr>
            <a:r>
              <a:rPr lang="es-US" sz="1800" dirty="0">
                <a:solidFill>
                  <a:srgbClr val="2F5597"/>
                </a:solidFill>
                <a:latin typeface="Arial"/>
                <a:cs typeface="Arial"/>
              </a:rPr>
              <a:t>Copia del formulario del año siguiente</a:t>
            </a:r>
          </a:p>
        </p:txBody>
      </p:sp>
      <p:sp>
        <p:nvSpPr>
          <p:cNvPr id="16" name="Text Placeholder 15">
            <a:extLst>
              <a:ext uri="{FF2B5EF4-FFF2-40B4-BE49-F238E27FC236}">
                <a16:creationId xmlns:a16="http://schemas.microsoft.com/office/drawing/2014/main" id="{BABF7502-2EA4-B8EF-FA41-8E4EF00DCAAB}"/>
              </a:ext>
            </a:extLst>
          </p:cNvPr>
          <p:cNvSpPr>
            <a:spLocks noGrp="1"/>
          </p:cNvSpPr>
          <p:nvPr>
            <p:ph type="body" sz="quarter" idx="17"/>
          </p:nvPr>
        </p:nvSpPr>
        <p:spPr>
          <a:xfrm>
            <a:off x="6096000" y="1595568"/>
            <a:ext cx="1133856" cy="1133856"/>
          </a:xfrm>
          <a:prstGeom prst="ellipse">
            <a:avLst/>
          </a:prstGeom>
          <a:solidFill>
            <a:srgbClr val="FFC000"/>
          </a:solidFill>
        </p:spPr>
        <p:txBody>
          <a:bodyPr lIns="0" tIns="0" rIns="0" bIns="0" anchor="ctr"/>
          <a:lstStyle/>
          <a:p>
            <a:pPr marL="0" indent="0" algn="ctr">
              <a:buNone/>
            </a:pPr>
            <a:r>
              <a:rPr lang="es-US" sz="2400" b="1">
                <a:latin typeface="+mn-lt"/>
              </a:rPr>
              <a:t>EOC</a:t>
            </a:r>
          </a:p>
        </p:txBody>
      </p:sp>
      <p:sp>
        <p:nvSpPr>
          <p:cNvPr id="7" name="Text Placeholder 6">
            <a:extLst>
              <a:ext uri="{FF2B5EF4-FFF2-40B4-BE49-F238E27FC236}">
                <a16:creationId xmlns:a16="http://schemas.microsoft.com/office/drawing/2014/main" id="{828EF5B3-FDD3-0193-0E18-E81D7C9048C7}"/>
              </a:ext>
            </a:extLst>
          </p:cNvPr>
          <p:cNvSpPr>
            <a:spLocks noGrp="1"/>
          </p:cNvSpPr>
          <p:nvPr>
            <p:ph type="body" sz="quarter" idx="14"/>
          </p:nvPr>
        </p:nvSpPr>
        <p:spPr>
          <a:xfrm>
            <a:off x="6699345" y="2157709"/>
            <a:ext cx="4892040" cy="4032504"/>
          </a:xfrm>
          <a:prstGeom prst="roundRect">
            <a:avLst/>
          </a:prstGeom>
          <a:ln w="38100">
            <a:solidFill>
              <a:srgbClr val="FFC000"/>
            </a:solidFill>
          </a:ln>
        </p:spPr>
        <p:txBody>
          <a:bodyPr/>
          <a:lstStyle/>
          <a:p>
            <a:pPr marL="640080" lvl="0" indent="0">
              <a:spcAft>
                <a:spcPts val="0"/>
              </a:spcAft>
              <a:buClrTx/>
              <a:buNone/>
            </a:pPr>
            <a:r>
              <a:rPr lang="es-US" sz="2200" b="1" dirty="0">
                <a:solidFill>
                  <a:srgbClr val="2F5597"/>
                </a:solidFill>
              </a:rPr>
              <a:t>A más tardar el 15 </a:t>
            </a:r>
            <a:br>
              <a:rPr lang="es-US" sz="2200" b="1" dirty="0">
                <a:solidFill>
                  <a:srgbClr val="2F5597"/>
                </a:solidFill>
              </a:rPr>
            </a:br>
            <a:r>
              <a:rPr lang="es-US" sz="2200" b="1" dirty="0">
                <a:solidFill>
                  <a:srgbClr val="2F5597"/>
                </a:solidFill>
              </a:rPr>
              <a:t>de octubre:</a:t>
            </a:r>
          </a:p>
          <a:p>
            <a:pPr marL="0" lvl="0" indent="0" algn="ctr">
              <a:spcAft>
                <a:spcPts val="0"/>
              </a:spcAft>
              <a:buClrTx/>
              <a:buNone/>
            </a:pPr>
            <a:endParaRPr lang="en-US" sz="400" b="1" dirty="0">
              <a:latin typeface="Arial"/>
              <a:cs typeface="Arial"/>
            </a:endParaRPr>
          </a:p>
          <a:p>
            <a:pPr marL="274320" lvl="1" indent="-274320" defTabSz="685800">
              <a:buFont typeface="Wingdings" panose="020B0604020202020204" pitchFamily="34" charset="0"/>
              <a:buChar char="§"/>
            </a:pPr>
            <a:r>
              <a:rPr lang="es-US" dirty="0">
                <a:latin typeface="Arial"/>
                <a:cs typeface="Arial"/>
              </a:rPr>
              <a:t>Detalles del área de servicio del plan</a:t>
            </a:r>
          </a:p>
          <a:p>
            <a:pPr marL="274320" lvl="1" indent="-274320" defTabSz="685800">
              <a:buFont typeface="Wingdings" panose="020B0604020202020204" pitchFamily="34" charset="0"/>
              <a:buChar char="§"/>
            </a:pPr>
            <a:r>
              <a:rPr lang="es-US" dirty="0">
                <a:latin typeface="Arial"/>
                <a:cs typeface="Arial"/>
              </a:rPr>
              <a:t>Beneficios</a:t>
            </a:r>
          </a:p>
          <a:p>
            <a:pPr marL="274320" lvl="1" indent="-274320" defTabSz="685800">
              <a:buFont typeface="Wingdings" panose="020B0604020202020204" pitchFamily="34" charset="0"/>
              <a:buChar char="§"/>
            </a:pPr>
            <a:r>
              <a:rPr lang="es-US" dirty="0">
                <a:latin typeface="Arial"/>
                <a:cs typeface="Arial"/>
              </a:rPr>
              <a:t>Formulario</a:t>
            </a:r>
          </a:p>
          <a:p>
            <a:pPr marL="274320" lvl="1" indent="-274320" defTabSz="685800">
              <a:buFont typeface="Wingdings" panose="020B0604020202020204" pitchFamily="34" charset="0"/>
              <a:buChar char="§"/>
            </a:pPr>
            <a:r>
              <a:rPr lang="es-US" dirty="0">
                <a:latin typeface="Arial"/>
                <a:cs typeface="Arial"/>
              </a:rPr>
              <a:t>Cómo obtener información, beneficios y Ayuda Adicional</a:t>
            </a:r>
          </a:p>
          <a:p>
            <a:pPr marL="274320" lvl="1" indent="-274320" defTabSz="685800">
              <a:buFont typeface="Wingdings" panose="020B0604020202020204" pitchFamily="34" charset="0"/>
              <a:buChar char="§"/>
            </a:pPr>
            <a:r>
              <a:rPr lang="es-US" dirty="0">
                <a:latin typeface="Arial"/>
                <a:cs typeface="Arial"/>
              </a:rPr>
              <a:t>Cómo presentar una apelación</a:t>
            </a:r>
          </a:p>
        </p:txBody>
      </p:sp>
      <p:sp>
        <p:nvSpPr>
          <p:cNvPr id="11" name="Slide Number Placeholder 5">
            <a:extLst>
              <a:ext uri="{FF2B5EF4-FFF2-40B4-BE49-F238E27FC236}">
                <a16:creationId xmlns:a16="http://schemas.microsoft.com/office/drawing/2014/main" id="{E405BAF5-C909-48D0-8B47-7D2C8EE901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75</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4523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9" grpId="0" animBg="1"/>
      <p:bldP spid="1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Multa por inscripción tardía en la cobertura </a:t>
            </a:r>
            <a:br>
              <a:rPr lang="es-US" sz="3000" dirty="0"/>
            </a:br>
            <a:r>
              <a:rPr lang="es-US" sz="3000" dirty="0"/>
              <a:t>de medicamentos de Medicare</a:t>
            </a:r>
          </a:p>
        </p:txBody>
      </p:sp>
      <p:sp>
        <p:nvSpPr>
          <p:cNvPr id="5" name="Content Placeholder 4"/>
          <p:cNvSpPr>
            <a:spLocks noGrp="1"/>
          </p:cNvSpPr>
          <p:nvPr>
            <p:ph type="body" sz="quarter" idx="13"/>
          </p:nvPr>
        </p:nvSpPr>
        <p:spPr>
          <a:xfrm>
            <a:off x="614363" y="1185864"/>
            <a:ext cx="10944225" cy="4986336"/>
          </a:xfrm>
        </p:spPr>
        <p:txBody>
          <a:bodyPr>
            <a:noAutofit/>
          </a:bodyPr>
          <a:lstStyle/>
          <a:p>
            <a:pPr marL="548640" lvl="0" indent="-274320" defTabSz="685800">
              <a:lnSpc>
                <a:spcPct val="100000"/>
              </a:lnSpc>
              <a:spcBef>
                <a:spcPts val="0"/>
              </a:spcBef>
              <a:spcAft>
                <a:spcPts val="600"/>
              </a:spcAft>
            </a:pPr>
            <a:r>
              <a:rPr lang="es-US" dirty="0">
                <a:solidFill>
                  <a:srgbClr val="00529B"/>
                </a:solidFill>
              </a:rPr>
              <a:t>Es posible que deba pagar más si espera para inscribirse, a menos que tenga:</a:t>
            </a:r>
          </a:p>
          <a:p>
            <a:pPr marL="822960" lvl="1" indent="-274320" defTabSz="685800">
              <a:lnSpc>
                <a:spcPct val="100000"/>
              </a:lnSpc>
              <a:spcBef>
                <a:spcPts val="0"/>
              </a:spcBef>
              <a:spcAft>
                <a:spcPts val="600"/>
              </a:spcAft>
              <a:buSzPct val="100000"/>
            </a:pPr>
            <a:r>
              <a:rPr lang="es-US" dirty="0">
                <a:solidFill>
                  <a:srgbClr val="00529B"/>
                </a:solidFill>
              </a:rPr>
              <a:t>Cobertura acreditable para medicamentos </a:t>
            </a:r>
          </a:p>
          <a:p>
            <a:pPr marL="822960" lvl="1" indent="-274320" defTabSz="685800">
              <a:lnSpc>
                <a:spcPct val="100000"/>
              </a:lnSpc>
              <a:spcBef>
                <a:spcPts val="0"/>
              </a:spcBef>
              <a:spcAft>
                <a:spcPts val="600"/>
              </a:spcAft>
              <a:buSzPct val="100000"/>
            </a:pPr>
            <a:r>
              <a:rPr lang="es-US" dirty="0">
                <a:solidFill>
                  <a:srgbClr val="00529B"/>
                </a:solidFill>
              </a:rPr>
              <a:t>Ayuda adicional</a:t>
            </a:r>
          </a:p>
          <a:p>
            <a:pPr marL="548640" lvl="0" indent="-274320" defTabSz="685800">
              <a:lnSpc>
                <a:spcPct val="100000"/>
              </a:lnSpc>
              <a:spcBef>
                <a:spcPts val="600"/>
              </a:spcBef>
              <a:spcAft>
                <a:spcPts val="600"/>
              </a:spcAft>
            </a:pPr>
            <a:r>
              <a:rPr lang="es-US" dirty="0">
                <a:solidFill>
                  <a:srgbClr val="00529B"/>
                </a:solidFill>
              </a:rPr>
              <a:t>Su plan de Medicare está obligado a informarle si adeuda una multa</a:t>
            </a:r>
          </a:p>
          <a:p>
            <a:pPr marL="822960" lvl="1" indent="-274320" defTabSz="685800">
              <a:lnSpc>
                <a:spcPct val="100000"/>
              </a:lnSpc>
              <a:spcBef>
                <a:spcPts val="0"/>
              </a:spcBef>
              <a:spcAft>
                <a:spcPts val="600"/>
              </a:spcAft>
            </a:pPr>
            <a:r>
              <a:rPr lang="es-US" dirty="0">
                <a:solidFill>
                  <a:srgbClr val="00529B"/>
                </a:solidFill>
              </a:rPr>
              <a:t>1% por cada mes completo elegible y sin cobertura de medicamentos acreditable</a:t>
            </a:r>
          </a:p>
          <a:p>
            <a:pPr marL="822960" lvl="1" indent="-274320" defTabSz="685800">
              <a:lnSpc>
                <a:spcPct val="100000"/>
              </a:lnSpc>
              <a:spcBef>
                <a:spcPts val="0"/>
              </a:spcBef>
              <a:spcAft>
                <a:spcPts val="600"/>
              </a:spcAft>
            </a:pPr>
            <a:r>
              <a:rPr lang="es-US" dirty="0">
                <a:solidFill>
                  <a:srgbClr val="00529B"/>
                </a:solidFill>
              </a:rPr>
              <a:t>Multiplique el porcentaje por la prima básica del beneficiario ($34.70 en 2024)</a:t>
            </a:r>
          </a:p>
          <a:p>
            <a:pPr marL="822960" lvl="1" indent="-274320" defTabSz="685800">
              <a:lnSpc>
                <a:spcPct val="100000"/>
              </a:lnSpc>
              <a:spcBef>
                <a:spcPts val="0"/>
              </a:spcBef>
              <a:spcAft>
                <a:spcPts val="600"/>
              </a:spcAft>
            </a:pPr>
            <a:r>
              <a:rPr lang="es-US" dirty="0">
                <a:solidFill>
                  <a:srgbClr val="00529B"/>
                </a:solidFill>
              </a:rPr>
              <a:t>El monto cambia cada año</a:t>
            </a:r>
          </a:p>
          <a:p>
            <a:pPr marL="514350" defTabSz="685800">
              <a:lnSpc>
                <a:spcPct val="100000"/>
              </a:lnSpc>
              <a:spcBef>
                <a:spcPts val="600"/>
              </a:spcBef>
              <a:spcAft>
                <a:spcPts val="600"/>
              </a:spcAft>
            </a:pPr>
            <a:r>
              <a:rPr lang="es-US" dirty="0">
                <a:solidFill>
                  <a:srgbClr val="00529B"/>
                </a:solidFill>
              </a:rPr>
              <a:t>Por lo genera tendrá que pagar esta multa mientras tenga cobertura de medicamentos de Medicare</a:t>
            </a:r>
          </a:p>
        </p:txBody>
      </p:sp>
      <p:sp>
        <p:nvSpPr>
          <p:cNvPr id="6" name="Slide Number Placeholder 5">
            <a:extLst>
              <a:ext uri="{FF2B5EF4-FFF2-40B4-BE49-F238E27FC236}">
                <a16:creationId xmlns:a16="http://schemas.microsoft.com/office/drawing/2014/main" id="{67039B3A-7CD1-40BF-8780-911753291FD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329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Ejemplo de multa de la cobertura de medicamentos </a:t>
            </a:r>
            <a:br>
              <a:rPr lang="es-US" sz="2800" dirty="0"/>
            </a:br>
            <a:r>
              <a:rPr lang="es-US" sz="2800" dirty="0"/>
              <a:t>de Medicare: Ann</a:t>
            </a:r>
          </a:p>
        </p:txBody>
      </p:sp>
      <p:pic>
        <p:nvPicPr>
          <p:cNvPr id="9" name="Picture 8">
            <a:extLst>
              <a:ext uri="{FF2B5EF4-FFF2-40B4-BE49-F238E27FC236}">
                <a16:creationId xmlns:a16="http://schemas.microsoft.com/office/drawing/2014/main" id="{7A1F49EB-6BD2-4E3D-BBBF-5A8A2714D80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5" name="Content Placeholder 4"/>
          <p:cNvSpPr>
            <a:spLocks noGrp="1"/>
          </p:cNvSpPr>
          <p:nvPr>
            <p:ph sz="quarter" idx="13"/>
          </p:nvPr>
        </p:nvSpPr>
        <p:spPr>
          <a:xfrm>
            <a:off x="3104805" y="1642803"/>
            <a:ext cx="8416636" cy="3745924"/>
          </a:xfrm>
          <a:noFill/>
        </p:spPr>
        <p:txBody>
          <a:bodyPr>
            <a:normAutofit fontScale="92500"/>
          </a:bodyPr>
          <a:lstStyle/>
          <a:p>
            <a:pPr marL="0" indent="0" defTabSz="685800">
              <a:lnSpc>
                <a:spcPct val="100000"/>
              </a:lnSpc>
              <a:spcBef>
                <a:spcPts val="0"/>
              </a:spcBef>
              <a:spcAft>
                <a:spcPts val="1200"/>
              </a:spcAft>
              <a:buNone/>
            </a:pPr>
            <a:r>
              <a:rPr lang="es-US" sz="2400" b="1" dirty="0">
                <a:solidFill>
                  <a:srgbClr val="00529B"/>
                </a:solidFill>
              </a:rPr>
              <a:t>No se inscribió cuando fue elegible por primera vez (antes del 31 de mayo de 2020), pero se inscribió en un plan de medicamentos de Medicare durante el OEP de 2022:</a:t>
            </a:r>
          </a:p>
          <a:p>
            <a:pPr marL="548640" indent="-274320" defTabSz="685800">
              <a:lnSpc>
                <a:spcPct val="100000"/>
              </a:lnSpc>
              <a:spcBef>
                <a:spcPts val="0"/>
              </a:spcBef>
              <a:spcAft>
                <a:spcPts val="1200"/>
              </a:spcAft>
            </a:pPr>
            <a:r>
              <a:rPr lang="es-US" sz="2000" dirty="0">
                <a:solidFill>
                  <a:srgbClr val="00529B"/>
                </a:solidFill>
              </a:rPr>
              <a:t>La cobertura comenzó el 1 de enero de 2023</a:t>
            </a:r>
          </a:p>
          <a:p>
            <a:pPr marL="548640" indent="-274320" defTabSz="685800">
              <a:lnSpc>
                <a:spcPct val="100000"/>
              </a:lnSpc>
              <a:spcBef>
                <a:spcPts val="0"/>
              </a:spcBef>
              <a:spcAft>
                <a:spcPts val="1200"/>
              </a:spcAft>
            </a:pPr>
            <a:r>
              <a:rPr lang="es-US" sz="2000" dirty="0">
                <a:solidFill>
                  <a:srgbClr val="00529B"/>
                </a:solidFill>
              </a:rPr>
              <a:t>No tuvo cobertura de medicamentos acreditable de junio de 2020 a diciembre de 2022 (31 meses)</a:t>
            </a:r>
          </a:p>
          <a:p>
            <a:pPr marL="548640" indent="-274320" defTabSz="685800">
              <a:lnSpc>
                <a:spcPct val="100000"/>
              </a:lnSpc>
              <a:spcBef>
                <a:spcPts val="0"/>
              </a:spcBef>
              <a:spcAft>
                <a:spcPts val="1200"/>
              </a:spcAft>
            </a:pPr>
            <a:r>
              <a:rPr lang="es-US" sz="2000" dirty="0">
                <a:solidFill>
                  <a:srgbClr val="00529B"/>
                </a:solidFill>
              </a:rPr>
              <a:t>La multa en 2023 fue de 31% (1% por cada uno de los 31 meses) de $32.74 (prima básica del beneficiario para 2023), es decir, $10.15. </a:t>
            </a:r>
          </a:p>
          <a:p>
            <a:pPr marL="548640" indent="-274320" defTabSz="685800">
              <a:lnSpc>
                <a:spcPct val="100000"/>
              </a:lnSpc>
              <a:spcBef>
                <a:spcPts val="0"/>
              </a:spcBef>
              <a:spcAft>
                <a:spcPts val="1200"/>
              </a:spcAft>
            </a:pPr>
            <a:r>
              <a:rPr lang="es-US" sz="2000" dirty="0">
                <a:solidFill>
                  <a:srgbClr val="00529B"/>
                </a:solidFill>
              </a:rPr>
              <a:t>La multa mensual se redondea al $0.10 más próximo.</a:t>
            </a:r>
          </a:p>
        </p:txBody>
      </p:sp>
      <p:sp>
        <p:nvSpPr>
          <p:cNvPr id="7" name="Content Placeholder 6">
            <a:extLst>
              <a:ext uri="{FF2B5EF4-FFF2-40B4-BE49-F238E27FC236}">
                <a16:creationId xmlns:a16="http://schemas.microsoft.com/office/drawing/2014/main" id="{9C3EA40B-7323-7DAF-3D80-E1372A79F358}"/>
              </a:ext>
            </a:extLst>
          </p:cNvPr>
          <p:cNvSpPr>
            <a:spLocks noGrp="1"/>
          </p:cNvSpPr>
          <p:nvPr>
            <p:ph sz="quarter" idx="14"/>
          </p:nvPr>
        </p:nvSpPr>
        <p:spPr>
          <a:xfrm>
            <a:off x="609600" y="5587873"/>
            <a:ext cx="10972800" cy="491550"/>
          </a:xfrm>
          <a:solidFill>
            <a:srgbClr val="FFD966"/>
          </a:solidFill>
        </p:spPr>
        <p:txBody>
          <a:bodyPr anchor="ctr"/>
          <a:lstStyle/>
          <a:p>
            <a:pPr marL="0" lvl="0" indent="0" algn="ctr">
              <a:spcAft>
                <a:spcPts val="0"/>
              </a:spcAft>
              <a:buClrTx/>
              <a:buNone/>
              <a:defRPr/>
            </a:pPr>
            <a:r>
              <a:rPr lang="es-US" sz="2000"/>
              <a:t>A Ann se le cobran $10.20 cada mes además de la prima mensual de su plan en 2023.</a:t>
            </a:r>
          </a:p>
        </p:txBody>
      </p:sp>
      <p:sp>
        <p:nvSpPr>
          <p:cNvPr id="6" name="Slide Number Placeholder 5">
            <a:extLst>
              <a:ext uri="{FF2B5EF4-FFF2-40B4-BE49-F238E27FC236}">
                <a16:creationId xmlns:a16="http://schemas.microsoft.com/office/drawing/2014/main" id="{2C72A1F3-15C8-4EAE-B39E-5357A1E0E29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77</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724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Ejemplo de multa de la cobertura de medicamentos </a:t>
            </a:r>
            <a:br>
              <a:rPr lang="es-US" sz="2800" dirty="0"/>
            </a:br>
            <a:r>
              <a:rPr lang="es-US" sz="2800" dirty="0"/>
              <a:t>de Medicare: Ann (continuación)</a:t>
            </a:r>
          </a:p>
        </p:txBody>
      </p:sp>
      <p:pic>
        <p:nvPicPr>
          <p:cNvPr id="11" name="Picture 10">
            <a:extLst>
              <a:ext uri="{FF2B5EF4-FFF2-40B4-BE49-F238E27FC236}">
                <a16:creationId xmlns:a16="http://schemas.microsoft.com/office/drawing/2014/main" id="{DC19BFAB-9A67-4044-8EA9-5EFAF4DE23D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5" name="Content Placeholder 4"/>
          <p:cNvSpPr>
            <a:spLocks noGrp="1"/>
          </p:cNvSpPr>
          <p:nvPr>
            <p:ph sz="quarter" idx="13"/>
          </p:nvPr>
        </p:nvSpPr>
        <p:spPr>
          <a:xfrm>
            <a:off x="3333751" y="1642803"/>
            <a:ext cx="8858250" cy="3745924"/>
          </a:xfrm>
        </p:spPr>
        <p:txBody>
          <a:bodyPr>
            <a:normAutofit/>
          </a:bodyPr>
          <a:lstStyle/>
          <a:p>
            <a:pPr marL="0" lvl="0" indent="0" defTabSz="685800">
              <a:lnSpc>
                <a:spcPct val="100000"/>
              </a:lnSpc>
              <a:spcBef>
                <a:spcPts val="0"/>
              </a:spcBef>
              <a:spcAft>
                <a:spcPts val="1200"/>
              </a:spcAft>
              <a:buNone/>
            </a:pPr>
            <a:r>
              <a:rPr lang="es-US" sz="2400" b="1">
                <a:solidFill>
                  <a:srgbClr val="00529B"/>
                </a:solidFill>
              </a:rPr>
              <a:t>En 2024, Medicare recalculó la multa de Ann utilizando la prima básica del beneficiario de 2024 ($34.70):</a:t>
            </a:r>
          </a:p>
          <a:p>
            <a:pPr marL="548640" indent="-274320" defTabSz="685800">
              <a:lnSpc>
                <a:spcPct val="100000"/>
              </a:lnSpc>
              <a:spcBef>
                <a:spcPts val="0"/>
              </a:spcBef>
              <a:spcAft>
                <a:spcPts val="1200"/>
              </a:spcAft>
            </a:pPr>
            <a:r>
              <a:rPr lang="es-US" sz="2000">
                <a:solidFill>
                  <a:srgbClr val="00529B"/>
                </a:solidFill>
              </a:rPr>
              <a:t>La multa sigue siendo de 31% (1% por cada uno de los 31 meses que estuvo sin cobertura acreditable de medicamentos) </a:t>
            </a:r>
          </a:p>
          <a:p>
            <a:pPr marL="548640" indent="-274320" defTabSz="685800">
              <a:lnSpc>
                <a:spcPct val="100000"/>
              </a:lnSpc>
              <a:spcBef>
                <a:spcPts val="0"/>
              </a:spcBef>
              <a:spcAft>
                <a:spcPts val="1200"/>
              </a:spcAft>
            </a:pPr>
            <a:r>
              <a:rPr lang="es-US" sz="2000">
                <a:solidFill>
                  <a:srgbClr val="00529B"/>
                </a:solidFill>
              </a:rPr>
              <a:t>La prima básica del beneficiario 2024 es de $34.70 </a:t>
            </a:r>
          </a:p>
          <a:p>
            <a:pPr marL="548640" indent="-274320" defTabSz="685800">
              <a:lnSpc>
                <a:spcPct val="100000"/>
              </a:lnSpc>
              <a:spcBef>
                <a:spcPts val="0"/>
              </a:spcBef>
              <a:spcAft>
                <a:spcPts val="1200"/>
              </a:spcAft>
            </a:pPr>
            <a:r>
              <a:rPr lang="es-US" sz="2000">
                <a:solidFill>
                  <a:srgbClr val="00529B"/>
                </a:solidFill>
              </a:rPr>
              <a:t>La multa en 2024 es de 31% de $34.70, que es $10.76</a:t>
            </a:r>
          </a:p>
          <a:p>
            <a:pPr marL="548640" indent="-274320" defTabSz="685800">
              <a:lnSpc>
                <a:spcPct val="100000"/>
              </a:lnSpc>
              <a:spcBef>
                <a:spcPts val="0"/>
              </a:spcBef>
              <a:spcAft>
                <a:spcPts val="1200"/>
              </a:spcAft>
            </a:pPr>
            <a:r>
              <a:rPr lang="es-US" sz="2000">
                <a:solidFill>
                  <a:srgbClr val="00529B"/>
                </a:solidFill>
              </a:rPr>
              <a:t>La multa mensual se redondea al $0.10 más próximo.</a:t>
            </a:r>
          </a:p>
        </p:txBody>
      </p:sp>
      <p:sp>
        <p:nvSpPr>
          <p:cNvPr id="7" name="Content Placeholder 6">
            <a:extLst>
              <a:ext uri="{FF2B5EF4-FFF2-40B4-BE49-F238E27FC236}">
                <a16:creationId xmlns:a16="http://schemas.microsoft.com/office/drawing/2014/main" id="{958A06F7-FD54-C3C3-5A90-E27FC8746F44}"/>
              </a:ext>
            </a:extLst>
          </p:cNvPr>
          <p:cNvSpPr>
            <a:spLocks noGrp="1"/>
          </p:cNvSpPr>
          <p:nvPr>
            <p:ph sz="quarter" idx="14"/>
          </p:nvPr>
        </p:nvSpPr>
        <p:spPr>
          <a:xfrm>
            <a:off x="612648" y="5586984"/>
            <a:ext cx="10972800" cy="493776"/>
          </a:xfrm>
          <a:solidFill>
            <a:srgbClr val="FFD966"/>
          </a:solidFill>
        </p:spPr>
        <p:txBody>
          <a:bodyPr anchor="ctr"/>
          <a:lstStyle/>
          <a:p>
            <a:pPr marL="0" lvl="0" indent="0" algn="ctr">
              <a:spcAft>
                <a:spcPts val="0"/>
              </a:spcAft>
              <a:buClrTx/>
              <a:buNone/>
              <a:defRPr/>
            </a:pPr>
            <a:r>
              <a:rPr lang="es-US" sz="2000"/>
              <a:t>A Ann se le cobran $10.80 cada mes además de la prima mensual de su plan en 2024.</a:t>
            </a:r>
          </a:p>
        </p:txBody>
      </p:sp>
      <p:sp>
        <p:nvSpPr>
          <p:cNvPr id="6" name="Slide Number Placeholder 5">
            <a:extLst>
              <a:ext uri="{FF2B5EF4-FFF2-40B4-BE49-F238E27FC236}">
                <a16:creationId xmlns:a16="http://schemas.microsoft.com/office/drawing/2014/main" id="{C5416781-DF45-4810-AC77-438EA37A6F3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78</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884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Autofit/>
          </a:bodyPr>
          <a:lstStyle/>
          <a:p>
            <a:pPr algn="ctr"/>
            <a:r>
              <a:rPr lang="es-US" sz="3000" dirty="0"/>
              <a:t>Compruebe sus conocimientos: Pregunta 8</a:t>
            </a:r>
          </a:p>
        </p:txBody>
      </p:sp>
      <p:sp>
        <p:nvSpPr>
          <p:cNvPr id="5" name="Content Placeholder 4"/>
          <p:cNvSpPr>
            <a:spLocks noGrp="1"/>
          </p:cNvSpPr>
          <p:nvPr>
            <p:ph idx="4294967295"/>
          </p:nvPr>
        </p:nvSpPr>
        <p:spPr>
          <a:xfrm>
            <a:off x="1595663" y="1635774"/>
            <a:ext cx="10139137" cy="3480981"/>
          </a:xfrm>
        </p:spPr>
        <p:txBody>
          <a:bodyPr>
            <a:noAutofit/>
          </a:bodyPr>
          <a:lstStyle/>
          <a:p>
            <a:pPr marL="0" lvl="0" indent="0" defTabSz="685800">
              <a:lnSpc>
                <a:spcPct val="100000"/>
              </a:lnSpc>
              <a:spcBef>
                <a:spcPts val="0"/>
              </a:spcBef>
              <a:spcAft>
                <a:spcPts val="1200"/>
              </a:spcAft>
              <a:buNone/>
            </a:pPr>
            <a:r>
              <a:rPr lang="es-US" sz="2200" b="1" dirty="0">
                <a:solidFill>
                  <a:srgbClr val="00529B"/>
                </a:solidFill>
              </a:rPr>
              <a:t>¿Qué enunciado describe mejor uno de los requisitos para inscribirse en un plan de medicamentos de Medicare (Parte D)? </a:t>
            </a:r>
          </a:p>
          <a:p>
            <a:pPr marL="457200" lvl="0" indent="0" defTabSz="685800">
              <a:lnSpc>
                <a:spcPct val="100000"/>
              </a:lnSpc>
              <a:spcBef>
                <a:spcPts val="0"/>
              </a:spcBef>
              <a:spcAft>
                <a:spcPts val="1200"/>
              </a:spcAft>
              <a:buNone/>
            </a:pPr>
            <a:r>
              <a:rPr lang="es-US" sz="2200" dirty="0">
                <a:solidFill>
                  <a:srgbClr val="00529B"/>
                </a:solidFill>
                <a:ea typeface="Times New Roman"/>
                <a:cs typeface="Times New Roman"/>
              </a:rPr>
              <a:t>a. Debe tener la Parte A</a:t>
            </a:r>
          </a:p>
          <a:p>
            <a:pPr marL="457200" lvl="0" indent="0" defTabSz="685800">
              <a:lnSpc>
                <a:spcPct val="100000"/>
              </a:lnSpc>
              <a:spcBef>
                <a:spcPts val="0"/>
              </a:spcBef>
              <a:spcAft>
                <a:spcPts val="1200"/>
              </a:spcAft>
              <a:buNone/>
            </a:pPr>
            <a:r>
              <a:rPr lang="es-US" sz="2200" dirty="0">
                <a:solidFill>
                  <a:srgbClr val="00529B"/>
                </a:solidFill>
                <a:ea typeface="Times New Roman"/>
                <a:cs typeface="Times New Roman"/>
              </a:rPr>
              <a:t>b. Debe tener la Parte B</a:t>
            </a:r>
          </a:p>
          <a:p>
            <a:pPr marL="457200" lvl="0" indent="0" defTabSz="685800">
              <a:lnSpc>
                <a:spcPct val="100000"/>
              </a:lnSpc>
              <a:spcBef>
                <a:spcPts val="0"/>
              </a:spcBef>
              <a:spcAft>
                <a:spcPts val="1200"/>
              </a:spcAft>
              <a:buNone/>
            </a:pPr>
            <a:r>
              <a:rPr lang="es-US" sz="2200" dirty="0">
                <a:solidFill>
                  <a:srgbClr val="00529B"/>
                </a:solidFill>
                <a:ea typeface="Times New Roman"/>
                <a:cs typeface="Times New Roman"/>
              </a:rPr>
              <a:t>c.	 Puede tener solo la Parte A, solo la Parte B o ambas</a:t>
            </a:r>
          </a:p>
          <a:p>
            <a:pPr marL="457200" lvl="0" indent="0" defTabSz="685800">
              <a:lnSpc>
                <a:spcPct val="100000"/>
              </a:lnSpc>
              <a:spcBef>
                <a:spcPts val="0"/>
              </a:spcBef>
              <a:spcAft>
                <a:spcPts val="1200"/>
              </a:spcAft>
              <a:buNone/>
            </a:pPr>
            <a:r>
              <a:rPr lang="es-US" sz="2200" dirty="0">
                <a:solidFill>
                  <a:srgbClr val="00529B"/>
                </a:solidFill>
                <a:ea typeface="Times New Roman"/>
                <a:cs typeface="Times New Roman"/>
              </a:rPr>
              <a:t>d. Ninguna de las opciones anteriores</a:t>
            </a:r>
          </a:p>
        </p:txBody>
      </p:sp>
      <p:sp>
        <p:nvSpPr>
          <p:cNvPr id="6" name="Rounded Rectangle 5" descr="Casilla verde que resalta la respuesta correcta: C"/>
          <p:cNvSpPr/>
          <p:nvPr/>
        </p:nvSpPr>
        <p:spPr>
          <a:xfrm>
            <a:off x="2043804" y="3442304"/>
            <a:ext cx="7069716"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8877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307"/>
            <a:ext cx="12192000" cy="888573"/>
          </a:xfrm>
        </p:spPr>
        <p:txBody>
          <a:bodyPr anchor="ctr">
            <a:noAutofit/>
          </a:bodyPr>
          <a:lstStyle/>
          <a:p>
            <a:r>
              <a:rPr lang="es-US" dirty="0"/>
              <a:t>Cobertura de medicamentos en la Parte B </a:t>
            </a:r>
            <a:br>
              <a:rPr lang="es-US" dirty="0"/>
            </a:br>
            <a:r>
              <a:rPr lang="es-US" dirty="0"/>
              <a:t>(seguro médico)</a:t>
            </a:r>
          </a:p>
        </p:txBody>
      </p:sp>
      <p:grpSp>
        <p:nvGrpSpPr>
          <p:cNvPr id="6" name="Group 5" descr="Icono del Seguro Médico Parte B">
            <a:extLst>
              <a:ext uri="{FF2B5EF4-FFF2-40B4-BE49-F238E27FC236}">
                <a16:creationId xmlns:a16="http://schemas.microsoft.com/office/drawing/2014/main" id="{69301644-A387-481F-A994-FB835B910905}"/>
              </a:ext>
            </a:extLst>
          </p:cNvPr>
          <p:cNvGrpSpPr>
            <a:grpSpLocks noChangeAspect="1"/>
          </p:cNvGrpSpPr>
          <p:nvPr/>
        </p:nvGrpSpPr>
        <p:grpSpPr>
          <a:xfrm>
            <a:off x="270510" y="2391929"/>
            <a:ext cx="2025211" cy="2074141"/>
            <a:chOff x="192482" y="1317648"/>
            <a:chExt cx="2653102" cy="2717203"/>
          </a:xfrm>
        </p:grpSpPr>
        <p:pic>
          <p:nvPicPr>
            <p:cNvPr id="7" name="Picture 6" descr="Part B Icon">
              <a:extLst>
                <a:ext uri="{FF2B5EF4-FFF2-40B4-BE49-F238E27FC236}">
                  <a16:creationId xmlns:a16="http://schemas.microsoft.com/office/drawing/2014/main" id="{0C5129AA-B5D1-466C-B1CE-AB54BCE9E1E3}"/>
                </a:ext>
              </a:extLst>
            </p:cNvPr>
            <p:cNvPicPr>
              <a:picLocks noChangeAspect="1"/>
            </p:cNvPicPr>
            <p:nvPr/>
          </p:nvPicPr>
          <p:blipFill>
            <a:blip r:embed="rId4"/>
            <a:srcRect/>
            <a:stretch/>
          </p:blipFill>
          <p:spPr>
            <a:xfrm>
              <a:off x="375201" y="1317648"/>
              <a:ext cx="1982406" cy="1785854"/>
            </a:xfrm>
            <a:prstGeom prst="rect">
              <a:avLst/>
            </a:prstGeom>
          </p:spPr>
        </p:pic>
        <p:sp>
          <p:nvSpPr>
            <p:cNvPr id="8" name="TextBox 7">
              <a:extLst>
                <a:ext uri="{FF2B5EF4-FFF2-40B4-BE49-F238E27FC236}">
                  <a16:creationId xmlns:a16="http://schemas.microsoft.com/office/drawing/2014/main" id="{45A1FE59-3DBE-4484-86F6-9668858D7601}"/>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médico</a:t>
              </a:r>
            </a:p>
          </p:txBody>
        </p:sp>
      </p:grpSp>
      <p:sp>
        <p:nvSpPr>
          <p:cNvPr id="5" name="Content Placeholder 4"/>
          <p:cNvSpPr>
            <a:spLocks noGrp="1"/>
          </p:cNvSpPr>
          <p:nvPr>
            <p:ph type="body" sz="quarter" idx="13"/>
          </p:nvPr>
        </p:nvSpPr>
        <p:spPr>
          <a:xfrm>
            <a:off x="2095499" y="1030141"/>
            <a:ext cx="9387841" cy="5073422"/>
          </a:xfrm>
        </p:spPr>
        <p:txBody>
          <a:bodyPr vert="horz" lIns="91440" tIns="45720" rIns="91440" bIns="45720" rtlCol="0" anchor="t">
            <a:noAutofit/>
          </a:bodyPr>
          <a:lstStyle/>
          <a:p>
            <a:pPr marL="0" lvl="0" indent="0" defTabSz="685800">
              <a:lnSpc>
                <a:spcPct val="100000"/>
              </a:lnSpc>
              <a:spcBef>
                <a:spcPts val="0"/>
              </a:spcBef>
              <a:spcAft>
                <a:spcPts val="600"/>
              </a:spcAft>
              <a:buNone/>
            </a:pPr>
            <a:r>
              <a:rPr lang="es-US" sz="2800" b="1" dirty="0">
                <a:solidFill>
                  <a:srgbClr val="00529B"/>
                </a:solidFill>
                <a:latin typeface="Arial"/>
                <a:cs typeface="Arial"/>
              </a:rPr>
              <a:t>Generalmente cubre medicamentos limitados para pacientes ambulatorios, como:</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La mayoría de los medicamentos inyectables y para infusión aplicados como parte de la atención médica</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Medicamentos y productos biológicos utilizados para tratar la enfermedad renal en etapa terminal (ESRD)</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Medicamentos utilizados en el domicilio con algunos tipos de equipo médico duradero (DME) cubierto por la Parte B</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Algunos medicamentos orales con requisitos especiales </a:t>
            </a:r>
            <a:br>
              <a:rPr lang="es-US" sz="2400" dirty="0">
                <a:solidFill>
                  <a:srgbClr val="00529B"/>
                </a:solidFill>
                <a:latin typeface="Arial"/>
                <a:cs typeface="Arial"/>
              </a:rPr>
            </a:br>
            <a:r>
              <a:rPr lang="es-US" sz="2400" dirty="0">
                <a:solidFill>
                  <a:srgbClr val="00529B"/>
                </a:solidFill>
                <a:latin typeface="Arial"/>
                <a:cs typeface="Arial"/>
              </a:rPr>
              <a:t>de cobertura</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Algunos antígenos</a:t>
            </a:r>
          </a:p>
          <a:p>
            <a:pPr marL="822960" lvl="1" indent="-274320" defTabSz="685800">
              <a:lnSpc>
                <a:spcPct val="100000"/>
              </a:lnSpc>
              <a:spcBef>
                <a:spcPts val="0"/>
              </a:spcBef>
              <a:spcAft>
                <a:spcPts val="600"/>
              </a:spcAft>
              <a:buClr>
                <a:schemeClr val="bg1"/>
              </a:buClr>
              <a:buFont typeface="Wingdings" panose="05000000000000000000" pitchFamily="2" charset="2"/>
              <a:buChar char="§"/>
            </a:pPr>
            <a:r>
              <a:rPr lang="es-US" sz="2400" dirty="0">
                <a:solidFill>
                  <a:srgbClr val="00529B"/>
                </a:solidFill>
                <a:latin typeface="Arial"/>
                <a:cs typeface="Arial"/>
              </a:rPr>
              <a:t>Factores de coagulación de la sangre</a:t>
            </a:r>
          </a:p>
        </p:txBody>
      </p:sp>
      <p:sp>
        <p:nvSpPr>
          <p:cNvPr id="14" name="Freeform: Shape 13">
            <a:extLst>
              <a:ext uri="{FF2B5EF4-FFF2-40B4-BE49-F238E27FC236}">
                <a16:creationId xmlns:a16="http://schemas.microsoft.com/office/drawing/2014/main" id="{7E59A448-4F04-4617-BF23-06A4FE7E1CB4}"/>
              </a:ext>
              <a:ext uri="{C183D7F6-B498-43B3-948B-1728B52AA6E4}">
                <adec:decorative xmlns:adec="http://schemas.microsoft.com/office/drawing/2017/decorative" val="1"/>
              </a:ext>
            </a:extLst>
          </p:cNvPr>
          <p:cNvSpPr>
            <a:spLocks noChangeAspect="1"/>
          </p:cNvSpPr>
          <p:nvPr/>
        </p:nvSpPr>
        <p:spPr>
          <a:xfrm>
            <a:off x="2479664" y="199927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3A61F19-8EB8-4AAC-820D-157E4B24F9C7}"/>
              </a:ext>
              <a:ext uri="{C183D7F6-B498-43B3-948B-1728B52AA6E4}">
                <adec:decorative xmlns:adec="http://schemas.microsoft.com/office/drawing/2017/decorative" val="1"/>
              </a:ext>
            </a:extLst>
          </p:cNvPr>
          <p:cNvSpPr>
            <a:spLocks noChangeAspect="1"/>
          </p:cNvSpPr>
          <p:nvPr/>
        </p:nvSpPr>
        <p:spPr>
          <a:xfrm>
            <a:off x="2479664" y="280864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2112C69-383E-477A-9567-2248B59D89EE}"/>
              </a:ext>
              <a:ext uri="{C183D7F6-B498-43B3-948B-1728B52AA6E4}">
                <adec:decorative xmlns:adec="http://schemas.microsoft.com/office/drawing/2017/decorative" val="1"/>
              </a:ext>
            </a:extLst>
          </p:cNvPr>
          <p:cNvSpPr>
            <a:spLocks noChangeAspect="1"/>
          </p:cNvSpPr>
          <p:nvPr/>
        </p:nvSpPr>
        <p:spPr>
          <a:xfrm>
            <a:off x="2488323" y="359329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EB46FDE-7269-457E-816F-85310873FD25}"/>
              </a:ext>
              <a:ext uri="{C183D7F6-B498-43B3-948B-1728B52AA6E4}">
                <adec:decorative xmlns:adec="http://schemas.microsoft.com/office/drawing/2017/decorative" val="1"/>
              </a:ext>
            </a:extLst>
          </p:cNvPr>
          <p:cNvSpPr>
            <a:spLocks noChangeAspect="1"/>
          </p:cNvSpPr>
          <p:nvPr/>
        </p:nvSpPr>
        <p:spPr>
          <a:xfrm>
            <a:off x="2479664" y="4398888"/>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BFEFE8D-C010-4445-B5A6-CF93F9D5BA8A}"/>
              </a:ext>
              <a:ext uri="{C183D7F6-B498-43B3-948B-1728B52AA6E4}">
                <adec:decorative xmlns:adec="http://schemas.microsoft.com/office/drawing/2017/decorative" val="1"/>
              </a:ext>
            </a:extLst>
          </p:cNvPr>
          <p:cNvSpPr>
            <a:spLocks noChangeAspect="1"/>
          </p:cNvSpPr>
          <p:nvPr/>
        </p:nvSpPr>
        <p:spPr>
          <a:xfrm>
            <a:off x="2501434" y="51445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42AFFBB-79F0-44B3-83AD-715462205ADC}"/>
              </a:ext>
              <a:ext uri="{C183D7F6-B498-43B3-948B-1728B52AA6E4}">
                <adec:decorative xmlns:adec="http://schemas.microsoft.com/office/drawing/2017/decorative" val="1"/>
              </a:ext>
            </a:extLst>
          </p:cNvPr>
          <p:cNvSpPr>
            <a:spLocks noChangeAspect="1"/>
          </p:cNvSpPr>
          <p:nvPr/>
        </p:nvSpPr>
        <p:spPr>
          <a:xfrm>
            <a:off x="2510141" y="564037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56E12DBD-4F91-476A-873B-73C0A9220C8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8203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Autofit/>
          </a:bodyPr>
          <a:lstStyle/>
          <a:p>
            <a:pPr algn="ctr"/>
            <a:r>
              <a:rPr lang="es-US" sz="3000" dirty="0"/>
              <a:t>Compruebe sus conocimientos: Pregunta 9</a:t>
            </a:r>
          </a:p>
        </p:txBody>
      </p:sp>
      <p:sp>
        <p:nvSpPr>
          <p:cNvPr id="5" name="Content Placeholder 4"/>
          <p:cNvSpPr>
            <a:spLocks noGrp="1"/>
          </p:cNvSpPr>
          <p:nvPr>
            <p:ph idx="4294967295"/>
          </p:nvPr>
        </p:nvSpPr>
        <p:spPr>
          <a:xfrm>
            <a:off x="1595663" y="1549400"/>
            <a:ext cx="10139137" cy="3397632"/>
          </a:xfrm>
        </p:spPr>
        <p:txBody>
          <a:bodyPr>
            <a:noAutofit/>
          </a:bodyPr>
          <a:lstStyle/>
          <a:p>
            <a:pPr marL="0" lvl="0" indent="0" defTabSz="685800">
              <a:lnSpc>
                <a:spcPct val="100000"/>
              </a:lnSpc>
              <a:spcBef>
                <a:spcPts val="0"/>
              </a:spcBef>
              <a:spcAft>
                <a:spcPts val="600"/>
              </a:spcAft>
              <a:buNone/>
            </a:pPr>
            <a:r>
              <a:rPr lang="es-US" sz="2200" b="1" dirty="0">
                <a:solidFill>
                  <a:srgbClr val="00529B"/>
                </a:solidFill>
              </a:rPr>
              <a:t>Iván tiene cobertura médica y de medicamentos por su empresa, pero se inscribe en la Parte A (seguro de hospital) sin prima durante su Período </a:t>
            </a:r>
            <a:br>
              <a:rPr lang="es-US" sz="2200" b="1" dirty="0">
                <a:solidFill>
                  <a:srgbClr val="00529B"/>
                </a:solidFill>
              </a:rPr>
            </a:br>
            <a:r>
              <a:rPr lang="es-US" sz="2200" b="1" dirty="0">
                <a:solidFill>
                  <a:srgbClr val="00529B"/>
                </a:solidFill>
              </a:rPr>
              <a:t>de Inscripción Inicial (IEP). ¿Debe obtener la cobertura de medicamentos de Medicare?</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a. Sí, porque si no lo hace pagará una multa por inscripción tardía.</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b. No, no la necesita porque tiene cobertura a través de su empresa.</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c.	 Depende de si la cobertura de su empresa se considera acreditable.</a:t>
            </a:r>
          </a:p>
          <a:p>
            <a:pPr marL="457200" lvl="0" indent="0" defTabSz="685800">
              <a:lnSpc>
                <a:spcPct val="100000"/>
              </a:lnSpc>
              <a:spcBef>
                <a:spcPts val="0"/>
              </a:spcBef>
              <a:spcAft>
                <a:spcPts val="800"/>
              </a:spcAft>
              <a:buNone/>
            </a:pPr>
            <a:r>
              <a:rPr lang="es-US" sz="2200" dirty="0">
                <a:solidFill>
                  <a:srgbClr val="00529B"/>
                </a:solidFill>
                <a:ea typeface="Times New Roman"/>
                <a:cs typeface="Times New Roman"/>
              </a:rPr>
              <a:t>d. Ninguna de las opciones anteriores</a:t>
            </a:r>
          </a:p>
        </p:txBody>
      </p:sp>
      <p:sp>
        <p:nvSpPr>
          <p:cNvPr id="6" name="Rounded Rectangle 5" descr="Casilla verde que resalta la respuesta correcta: C"/>
          <p:cNvSpPr/>
          <p:nvPr/>
        </p:nvSpPr>
        <p:spPr>
          <a:xfrm>
            <a:off x="2011680" y="3853153"/>
            <a:ext cx="9014460"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6452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a:latin typeface="Arial Black" panose="020B0A04020102020204" pitchFamily="34" charset="0"/>
              </a:rPr>
              <a:t>Lección 5</a:t>
            </a:r>
          </a:p>
        </p:txBody>
      </p:sp>
      <p:sp>
        <p:nvSpPr>
          <p:cNvPr id="4" name="Text Placeholder 3">
            <a:extLst>
              <a:ext uri="{FF2B5EF4-FFF2-40B4-BE49-F238E27FC236}">
                <a16:creationId xmlns:a16="http://schemas.microsoft.com/office/drawing/2014/main" id="{8E96C937-C763-C996-E66E-C0B1D24A6109}"/>
              </a:ext>
            </a:extLst>
          </p:cNvPr>
          <p:cNvSpPr>
            <a:spLocks noGrp="1"/>
          </p:cNvSpPr>
          <p:nvPr>
            <p:ph type="body" idx="1"/>
          </p:nvPr>
        </p:nvSpPr>
        <p:spPr/>
        <p:txBody>
          <a:bodyPr/>
          <a:lstStyle/>
          <a:p>
            <a:r>
              <a:rPr lang="es-US" dirty="0">
                <a:latin typeface="Arial Black" panose="020B0A04020102020204" pitchFamily="34" charset="0"/>
              </a:rPr>
              <a:t>Ayuda Adicional con los costos de la cobertura </a:t>
            </a:r>
            <a:br>
              <a:rPr lang="es-US" dirty="0">
                <a:latin typeface="Arial Black" panose="020B0A04020102020204" pitchFamily="34" charset="0"/>
              </a:rPr>
            </a:br>
            <a:r>
              <a:rPr lang="es-US" dirty="0">
                <a:latin typeface="Arial Black" panose="020B0A04020102020204" pitchFamily="34" charset="0"/>
              </a:rPr>
              <a:t>de medicamentos de Medicare (Parte D)</a:t>
            </a:r>
          </a:p>
        </p:txBody>
      </p:sp>
    </p:spTree>
    <p:custDataLst>
      <p:tags r:id="rId1"/>
    </p:custDataLst>
    <p:extLst>
      <p:ext uri="{BB962C8B-B14F-4D97-AF65-F5344CB8AC3E}">
        <p14:creationId xmlns:p14="http://schemas.microsoft.com/office/powerpoint/2010/main" val="484241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5</a:t>
            </a:r>
          </a:p>
        </p:txBody>
      </p:sp>
      <p:sp>
        <p:nvSpPr>
          <p:cNvPr id="13" name="Content Placeholder 12"/>
          <p:cNvSpPr>
            <a:spLocks noGrp="1"/>
          </p:cNvSpPr>
          <p:nvPr>
            <p:ph type="body" sz="quarter" idx="13"/>
          </p:nvPr>
        </p:nvSpPr>
        <p:spPr>
          <a:xfrm>
            <a:off x="1371600" y="1371600"/>
            <a:ext cx="960120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finalizar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 Ayuda Adicional y los costos de medicamentos </a:t>
            </a:r>
            <a:br>
              <a:rPr lang="es-US" sz="2400" dirty="0">
                <a:solidFill>
                  <a:srgbClr val="00529B"/>
                </a:solidFill>
              </a:rPr>
            </a:br>
            <a:r>
              <a:rPr lang="es-US" sz="2400" dirty="0">
                <a:solidFill>
                  <a:srgbClr val="00529B"/>
                </a:solidFill>
              </a:rPr>
              <a:t>que cubre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cómo se puede calificar para recibir Ayuda Adicional</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la inscripción automática y facilitada en la </a:t>
            </a:r>
            <a:br>
              <a:rPr lang="es-US" sz="2400" dirty="0">
                <a:solidFill>
                  <a:srgbClr val="00529B"/>
                </a:solidFill>
              </a:rPr>
            </a:br>
            <a:r>
              <a:rPr lang="es-US" sz="2400" dirty="0">
                <a:solidFill>
                  <a:srgbClr val="00529B"/>
                </a:solidFill>
              </a:rPr>
              <a:t>Ayuda Adicional</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cómo el Seguro Social determina la elegibilidad continua para recibir Ayuda Adicional</a:t>
            </a:r>
          </a:p>
        </p:txBody>
      </p:sp>
      <p:sp>
        <p:nvSpPr>
          <p:cNvPr id="6" name="Slide Number Placeholder 5">
            <a:extLst>
              <a:ext uri="{FF2B5EF4-FFF2-40B4-BE49-F238E27FC236}">
                <a16:creationId xmlns:a16="http://schemas.microsoft.com/office/drawing/2014/main" id="{D5933A00-3182-4F78-93BE-2C7B3F5AB4B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82</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626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la Ayuda Adicional?</a:t>
            </a:r>
          </a:p>
        </p:txBody>
      </p:sp>
      <p:sp>
        <p:nvSpPr>
          <p:cNvPr id="5" name="Text Placeholder 4">
            <a:extLst>
              <a:ext uri="{FF2B5EF4-FFF2-40B4-BE49-F238E27FC236}">
                <a16:creationId xmlns:a16="http://schemas.microsoft.com/office/drawing/2014/main" id="{4AFA1171-A1E3-EBDC-210F-9710034F71EC}"/>
              </a:ext>
            </a:extLst>
          </p:cNvPr>
          <p:cNvSpPr>
            <a:spLocks noGrp="1"/>
          </p:cNvSpPr>
          <p:nvPr>
            <p:ph type="body" sz="quarter" idx="13"/>
          </p:nvPr>
        </p:nvSpPr>
        <p:spPr>
          <a:xfrm>
            <a:off x="838200" y="1491298"/>
            <a:ext cx="10644188" cy="4167187"/>
          </a:xfrm>
        </p:spPr>
        <p:txBody>
          <a:bodyPr/>
          <a:lstStyle/>
          <a:p>
            <a:pPr marL="0" lvl="0" indent="0">
              <a:buClrTx/>
              <a:buNone/>
            </a:pPr>
            <a:r>
              <a:rPr lang="es-US" sz="2800" b="1"/>
              <a:t>Un programa para ayudar a las personas de ingresos y recursos limitados a pagar los costos de la cobertura de medicamentos de Medicare</a:t>
            </a:r>
          </a:p>
          <a:p>
            <a:pPr marL="617220" indent="-342900" defTabSz="685800">
              <a:buClrTx/>
            </a:pPr>
            <a:r>
              <a:rPr lang="es-US" sz="2400"/>
              <a:t>Las personas que reciben Ayuda Adicional no pagan primas ni deducibles, y los copagos son reducidos o inexistentes.</a:t>
            </a:r>
          </a:p>
          <a:p>
            <a:pPr marL="617220" indent="-342900" defTabSz="685800">
              <a:buClrTx/>
            </a:pPr>
            <a:r>
              <a:rPr lang="es-US" sz="2400"/>
              <a:t>No ingresará al período sin cobertura ni pagará una multa por inscripción tardía si califica</a:t>
            </a:r>
          </a:p>
          <a:p>
            <a:pPr marL="617220" indent="-342900" defTabSz="685800">
              <a:buClrTx/>
            </a:pPr>
            <a:r>
              <a:rPr lang="es-US" sz="2400"/>
              <a:t>Tienen un Período de Inscripción Especial (SEP) y podrá cambiar de plan una vez por trimestre natural en los 9 primeros meses del año</a:t>
            </a:r>
          </a:p>
        </p:txBody>
      </p:sp>
      <p:sp>
        <p:nvSpPr>
          <p:cNvPr id="6" name="Slide Number Placeholder 5">
            <a:extLst>
              <a:ext uri="{FF2B5EF4-FFF2-40B4-BE49-F238E27FC236}">
                <a16:creationId xmlns:a16="http://schemas.microsoft.com/office/drawing/2014/main" id="{3FBC05F4-8A1B-4FF9-AD39-A59BF439792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3723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calificar para recibir Ayuda Adicional</a:t>
            </a:r>
          </a:p>
        </p:txBody>
      </p:sp>
      <p:sp>
        <p:nvSpPr>
          <p:cNvPr id="9" name="Text Placeholder 8">
            <a:extLst>
              <a:ext uri="{FF2B5EF4-FFF2-40B4-BE49-F238E27FC236}">
                <a16:creationId xmlns:a16="http://schemas.microsoft.com/office/drawing/2014/main" id="{FA66DB76-9BEA-70DB-2ECB-0A9F32CC5273}"/>
              </a:ext>
            </a:extLst>
          </p:cNvPr>
          <p:cNvSpPr>
            <a:spLocks noGrp="1"/>
          </p:cNvSpPr>
          <p:nvPr>
            <p:ph type="body" sz="quarter" idx="13"/>
          </p:nvPr>
        </p:nvSpPr>
        <p:spPr>
          <a:xfrm>
            <a:off x="596555" y="1542317"/>
            <a:ext cx="7479473" cy="3457833"/>
          </a:xfrm>
        </p:spPr>
        <p:txBody>
          <a:bodyPr>
            <a:normAutofit/>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2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Usted califica en forma automática para recibir Ayuda Adicional si tiene:</a:t>
            </a:r>
          </a:p>
          <a:p>
            <a:pPr marL="617220" indent="-342900" defTabSz="685800">
              <a:buClrTx/>
              <a:defRPr/>
            </a:pPr>
            <a:r>
              <a:rPr kumimoji="0" lang="es-US" sz="2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Cobertura completa de Medicaid </a:t>
            </a:r>
          </a:p>
          <a:p>
            <a:pPr marL="617220" indent="-342900" defTabSz="685800">
              <a:buClrTx/>
              <a:defRPr/>
            </a:pPr>
            <a:r>
              <a:rPr kumimoji="0" lang="es-US" sz="2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Seguridad de Ingreso Suplementario (SSI)</a:t>
            </a:r>
          </a:p>
          <a:p>
            <a:pPr marL="617220" indent="-342900" defTabSz="685800">
              <a:buClrTx/>
              <a:defRPr/>
            </a:pPr>
            <a:r>
              <a:rPr kumimoji="0" lang="es-US" sz="2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Ayuda de Medicaid para pagar las primas de </a:t>
            </a:r>
            <a:br>
              <a:rPr kumimoji="0" lang="es-US" sz="2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Parte B de Medicare (seguro médico) y del Programa de Ahorros Medicare</a:t>
            </a:r>
          </a:p>
        </p:txBody>
      </p:sp>
      <p:sp>
        <p:nvSpPr>
          <p:cNvPr id="10" name="Text Placeholder 9">
            <a:extLst>
              <a:ext uri="{FF2B5EF4-FFF2-40B4-BE49-F238E27FC236}">
                <a16:creationId xmlns:a16="http://schemas.microsoft.com/office/drawing/2014/main" id="{1B9C9A33-6D11-65E3-B17B-2D131E1A78B1}"/>
              </a:ext>
            </a:extLst>
          </p:cNvPr>
          <p:cNvSpPr>
            <a:spLocks noGrp="1"/>
          </p:cNvSpPr>
          <p:nvPr>
            <p:ph type="body" sz="quarter" idx="14"/>
          </p:nvPr>
        </p:nvSpPr>
        <p:spPr>
          <a:xfrm>
            <a:off x="7649002" y="1542317"/>
            <a:ext cx="3877056" cy="3877056"/>
          </a:xfrm>
          <a:prstGeom prst="roundRect">
            <a:avLst/>
          </a:prstGeom>
          <a:solidFill>
            <a:srgbClr val="00529B"/>
          </a:solidFill>
        </p:spPr>
        <p:txBody>
          <a:bodyPr>
            <a:normAutofit fontScale="92500" lnSpcReduction="20000"/>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US" sz="2000" b="1" i="0" u="none" strike="noStrike" cap="none" normalizeH="0" baseline="0" noProof="0" dirty="0">
                <a:ln>
                  <a:noFill/>
                </a:ln>
                <a:solidFill>
                  <a:prstClr val="white"/>
                </a:solidFill>
                <a:effectLst/>
                <a:uLnTx/>
                <a:uFillTx/>
                <a:latin typeface="Calibri" panose="020F0502020204030204"/>
                <a:ea typeface="+mn-ea"/>
                <a:cs typeface="+mn-cs"/>
              </a:rPr>
              <a:t>Para presentar su solicitud si no califica automáticamente, póngase en contacto con:</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s-US" sz="1800" b="1" i="0" u="none" strike="noStrike" cap="none" normalizeH="0" baseline="0" noProof="0" dirty="0">
                <a:ln>
                  <a:noFill/>
                </a:ln>
                <a:solidFill>
                  <a:prstClr val="white"/>
                </a:solidFill>
                <a:effectLst/>
                <a:uLnTx/>
                <a:uFillTx/>
                <a:latin typeface="Calibri" panose="020F0502020204030204"/>
                <a:ea typeface="+mn-ea"/>
                <a:cs typeface="+mn-cs"/>
              </a:rPr>
              <a:t>Seguro Social </a:t>
            </a: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en </a:t>
            </a:r>
            <a:r>
              <a:rPr kumimoji="0" lang="es-US" sz="1800" b="0" i="0" u="none" strike="noStrike" cap="none"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SSA.gov/medicare/</a:t>
            </a:r>
            <a:r>
              <a:rPr kumimoji="0" lang="es-US" sz="1800" b="0" i="0" u="none" strike="noStrike" cap="none" normalizeH="0" baseline="0" noProof="0" dirty="0" err="1">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part</a:t>
            </a:r>
            <a:r>
              <a:rPr kumimoji="0" lang="es-US" sz="1800" b="0" i="0" u="none" strike="noStrike" cap="none"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-d-extra-</a:t>
            </a:r>
            <a:r>
              <a:rPr kumimoji="0" lang="es-US" sz="1800" b="0" i="0" u="none" strike="noStrike" cap="none" normalizeH="0" baseline="0" noProof="0" dirty="0" err="1">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help</a:t>
            </a: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 o </a:t>
            </a:r>
            <a:br>
              <a:rPr kumimoji="0" lang="es-US" sz="18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1-800-772-1213; </a:t>
            </a:r>
            <a:br>
              <a:rPr kumimoji="0" lang="es-US" sz="18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TTY: 1-800-325-0778</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s-US" sz="1800" i="0" u="none" strike="noStrike" cap="none" normalizeH="0" baseline="0" noProof="0" dirty="0">
                <a:ln>
                  <a:noFill/>
                </a:ln>
                <a:solidFill>
                  <a:prstClr val="white"/>
                </a:solidFill>
                <a:effectLst/>
                <a:uLnTx/>
                <a:uFillTx/>
                <a:latin typeface="Calibri" panose="020F0502020204030204"/>
                <a:ea typeface="+mn-ea"/>
                <a:cs typeface="+mn-cs"/>
              </a:rPr>
              <a:t>Su</a:t>
            </a:r>
            <a:r>
              <a:rPr kumimoji="0" lang="es-US" sz="1800" b="1" i="0" u="none" strike="noStrike" cap="none" normalizeH="0" baseline="0" noProof="0" dirty="0">
                <a:ln>
                  <a:noFill/>
                </a:ln>
                <a:solidFill>
                  <a:prstClr val="white"/>
                </a:solidFill>
                <a:effectLst/>
                <a:uLnTx/>
                <a:uFillTx/>
                <a:latin typeface="Calibri" panose="020F0502020204030204"/>
                <a:ea typeface="+mn-ea"/>
                <a:cs typeface="+mn-cs"/>
              </a:rPr>
              <a:t> Oficina Estatal de Asistencia Médica</a:t>
            </a:r>
            <a:r>
              <a:rPr kumimoji="0" lang="es-US" sz="1800" i="0" u="none" strike="noStrike" cap="none" normalizeH="0" baseline="0" noProof="0" dirty="0">
                <a:ln>
                  <a:noFill/>
                </a:ln>
                <a:solidFill>
                  <a:prstClr val="white"/>
                </a:solidFill>
                <a:effectLst/>
                <a:uLnTx/>
                <a:uFillTx/>
                <a:latin typeface="Calibri" panose="020F0502020204030204"/>
                <a:ea typeface="+mn-ea"/>
                <a:cs typeface="+mn-cs"/>
              </a:rPr>
              <a:t> </a:t>
            </a:r>
            <a:r>
              <a:rPr kumimoji="0" lang="es-US" sz="1800" b="1" i="0" u="none" strike="noStrike" cap="none" normalizeH="0" baseline="0" noProof="0" dirty="0">
                <a:ln>
                  <a:noFill/>
                </a:ln>
                <a:solidFill>
                  <a:prstClr val="white"/>
                </a:solidFill>
                <a:effectLst/>
                <a:uLnTx/>
                <a:uFillTx/>
                <a:latin typeface="Calibri" panose="020F0502020204030204"/>
                <a:ea typeface="+mn-ea"/>
                <a:cs typeface="+mn-cs"/>
              </a:rPr>
              <a:t>(Medicaid)</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s-US" sz="1800" b="1" i="0" u="none" strike="noStrike" cap="none" normalizeH="0" baseline="0" noProof="0" dirty="0">
                <a:ln>
                  <a:noFill/>
                </a:ln>
                <a:solidFill>
                  <a:prstClr val="white"/>
                </a:solidFill>
                <a:effectLst/>
                <a:uLnTx/>
                <a:uFillTx/>
                <a:latin typeface="Calibri" panose="020F0502020204030204"/>
                <a:ea typeface="+mn-ea"/>
                <a:cs typeface="+mn-cs"/>
              </a:rPr>
              <a:t>Programa Estatal de Asistencia sobre Seguros de Salud (SHIP)</a:t>
            </a:r>
            <a:r>
              <a:rPr kumimoji="0" lang="es-US" sz="1800" i="0" u="none" strike="noStrike" cap="none" normalizeH="0" baseline="0" noProof="0" dirty="0">
                <a:ln>
                  <a:noFill/>
                </a:ln>
                <a:solidFill>
                  <a:prstClr val="white"/>
                </a:solidFill>
                <a:effectLst/>
                <a:uLnTx/>
                <a:uFillTx/>
                <a:latin typeface="Calibri" panose="020F0502020204030204"/>
                <a:ea typeface="+mn-ea"/>
                <a:cs typeface="+mn-cs"/>
              </a:rPr>
              <a:t> en </a:t>
            </a:r>
            <a:r>
              <a:rPr kumimoji="0" lang="es-US" sz="1800" i="0" u="none" strike="noStrike" cap="none"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shiphelp.org</a:t>
            </a: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 </a:t>
            </a:r>
          </a:p>
        </p:txBody>
      </p:sp>
      <p:sp>
        <p:nvSpPr>
          <p:cNvPr id="11" name="Text Placeholder 10">
            <a:extLst>
              <a:ext uri="{FF2B5EF4-FFF2-40B4-BE49-F238E27FC236}">
                <a16:creationId xmlns:a16="http://schemas.microsoft.com/office/drawing/2014/main" id="{FD82A97C-6AC3-4A40-AB93-D87B7681E1A0}"/>
              </a:ext>
            </a:extLst>
          </p:cNvPr>
          <p:cNvSpPr>
            <a:spLocks noGrp="1"/>
          </p:cNvSpPr>
          <p:nvPr>
            <p:ph type="body" sz="quarter" idx="15"/>
          </p:nvPr>
        </p:nvSpPr>
        <p:spPr>
          <a:xfrm>
            <a:off x="838200" y="5509975"/>
            <a:ext cx="10260831" cy="644029"/>
          </a:xfrm>
        </p:spPr>
        <p:txBody>
          <a:bodyPr/>
          <a:lstStyle/>
          <a:p>
            <a:pPr marL="0" marR="0" lvl="1" indent="0" algn="l" defTabSz="685750" rtl="0" eaLnBrk="1" fontAlgn="auto" latinLnBrk="0" hangingPunct="1">
              <a:lnSpc>
                <a:spcPct val="100000"/>
              </a:lnSpc>
              <a:spcBef>
                <a:spcPts val="600"/>
              </a:spcBef>
              <a:spcAft>
                <a:spcPts val="0"/>
              </a:spcAft>
              <a:buClrTx/>
              <a:buSzTx/>
              <a:buFontTx/>
              <a:buNone/>
              <a:tabLst/>
              <a:defRPr/>
            </a:pPr>
            <a:r>
              <a:rPr kumimoji="0" lang="es-US" sz="14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NOTA</a:t>
            </a: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La Ayuda Extra se amplió en 2024 a 150% del nivel federal de pobreza, de modo que quienes antes tenían derecho a un subsidio parcial ahora son elegibles para recibir el beneficio completo.</a:t>
            </a:r>
          </a:p>
        </p:txBody>
      </p:sp>
      <p:sp>
        <p:nvSpPr>
          <p:cNvPr id="8" name="Freeform: Shape 7">
            <a:extLst>
              <a:ext uri="{FF2B5EF4-FFF2-40B4-BE49-F238E27FC236}">
                <a16:creationId xmlns:a16="http://schemas.microsoft.com/office/drawing/2014/main" id="{F80EC2D6-AF22-5330-177D-CF808A902F5D}"/>
              </a:ext>
              <a:ext uri="{C183D7F6-B498-43B3-948B-1728B52AA6E4}">
                <adec:decorative xmlns:adec="http://schemas.microsoft.com/office/drawing/2017/decorative" val="1"/>
              </a:ext>
            </a:extLst>
          </p:cNvPr>
          <p:cNvSpPr>
            <a:spLocks noChangeAspect="1"/>
          </p:cNvSpPr>
          <p:nvPr/>
        </p:nvSpPr>
        <p:spPr>
          <a:xfrm>
            <a:off x="596555" y="550997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71297B-4340-4618-A53A-DE20DE431BA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520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build="p"/>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Límites de ingresos y recursos para </a:t>
            </a:r>
            <a:br>
              <a:rPr lang="es-US" sz="2800" dirty="0"/>
            </a:br>
            <a:r>
              <a:rPr lang="es-US" sz="2800" dirty="0"/>
              <a:t>solicitar Ayuda Adicional en 2024</a:t>
            </a:r>
          </a:p>
        </p:txBody>
      </p:sp>
      <p:graphicFrame>
        <p:nvGraphicFramePr>
          <p:cNvPr id="10" name="Content Placeholder 9">
            <a:extLst>
              <a:ext uri="{FF2B5EF4-FFF2-40B4-BE49-F238E27FC236}">
                <a16:creationId xmlns:a16="http://schemas.microsoft.com/office/drawing/2014/main" id="{BD1D8986-E130-D1BF-6149-B0F8BC968113}"/>
              </a:ext>
            </a:extLst>
          </p:cNvPr>
          <p:cNvGraphicFramePr>
            <a:graphicFrameLocks noGrp="1"/>
          </p:cNvGraphicFramePr>
          <p:nvPr>
            <p:ph sz="half" idx="1"/>
            <p:extLst>
              <p:ext uri="{D42A27DB-BD31-4B8C-83A1-F6EECF244321}">
                <p14:modId xmlns:p14="http://schemas.microsoft.com/office/powerpoint/2010/main" val="4147553813"/>
              </p:ext>
            </p:extLst>
          </p:nvPr>
        </p:nvGraphicFramePr>
        <p:xfrm>
          <a:off x="838198" y="1371598"/>
          <a:ext cx="10103319" cy="3631053"/>
        </p:xfrm>
        <a:graphic>
          <a:graphicData uri="http://schemas.openxmlformats.org/drawingml/2006/table">
            <a:tbl>
              <a:tblPr firstRow="1" bandRow="1">
                <a:tableStyleId>{5FD0F851-EC5A-4D38-B0AD-8093EC10F338}</a:tableStyleId>
              </a:tblPr>
              <a:tblGrid>
                <a:gridCol w="5334002">
                  <a:extLst>
                    <a:ext uri="{9D8B030D-6E8A-4147-A177-3AD203B41FA5}">
                      <a16:colId xmlns:a16="http://schemas.microsoft.com/office/drawing/2014/main" val="296584646"/>
                    </a:ext>
                  </a:extLst>
                </a:gridCol>
                <a:gridCol w="2468880">
                  <a:extLst>
                    <a:ext uri="{9D8B030D-6E8A-4147-A177-3AD203B41FA5}">
                      <a16:colId xmlns:a16="http://schemas.microsoft.com/office/drawing/2014/main" val="2320312112"/>
                    </a:ext>
                  </a:extLst>
                </a:gridCol>
                <a:gridCol w="2300437">
                  <a:extLst>
                    <a:ext uri="{9D8B030D-6E8A-4147-A177-3AD203B41FA5}">
                      <a16:colId xmlns:a16="http://schemas.microsoft.com/office/drawing/2014/main" val="1318306238"/>
                    </a:ext>
                  </a:extLst>
                </a:gridCol>
              </a:tblGrid>
              <a:tr h="10065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Tipo de límite </a:t>
                      </a: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Individual </a:t>
                      </a:r>
                    </a:p>
                    <a:p>
                      <a:pPr algn="ctr"/>
                      <a:r>
                        <a:rPr lang="es-US" sz="2400">
                          <a:solidFill>
                            <a:srgbClr val="00529B"/>
                          </a:solidFill>
                        </a:rPr>
                        <a:t>(por año)</a:t>
                      </a: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Pareja casada</a:t>
                      </a:r>
                    </a:p>
                    <a:p>
                      <a:pPr algn="ctr"/>
                      <a:r>
                        <a:rPr lang="es-US" sz="2400">
                          <a:solidFill>
                            <a:srgbClr val="00529B"/>
                          </a:solidFill>
                        </a:rPr>
                        <a:t>(por año)</a:t>
                      </a:r>
                    </a:p>
                  </a:txBody>
                  <a:tcPr marL="67729" marR="67729" marT="34290" marB="34290" anchor="ctr"/>
                </a:tc>
                <a:extLst>
                  <a:ext uri="{0D108BD9-81ED-4DB2-BD59-A6C34878D82A}">
                    <a16:rowId xmlns:a16="http://schemas.microsoft.com/office/drawing/2014/main" val="2524804109"/>
                  </a:ext>
                </a:extLst>
              </a:tr>
              <a:tr h="14667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*Ingreso</a:t>
                      </a:r>
                    </a:p>
                    <a:p>
                      <a:r>
                        <a:rPr lang="es-US" sz="2400" dirty="0">
                          <a:solidFill>
                            <a:srgbClr val="00529B"/>
                          </a:solidFill>
                        </a:rPr>
                        <a:t>(inferior a 150% del nivel federal de pobreza (FPL), con base en el tamaño </a:t>
                      </a:r>
                      <a:br>
                        <a:rPr lang="es-US" sz="2400" dirty="0">
                          <a:solidFill>
                            <a:srgbClr val="00529B"/>
                          </a:solidFill>
                        </a:rPr>
                      </a:br>
                      <a:r>
                        <a:rPr lang="es-US" sz="2400" dirty="0">
                          <a:solidFill>
                            <a:srgbClr val="00529B"/>
                          </a:solidFill>
                        </a:rPr>
                        <a:t>de la familia)</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400">
                          <a:solidFill>
                            <a:srgbClr val="00529B"/>
                          </a:solidFill>
                        </a:rPr>
                        <a:t>$22,590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400">
                          <a:solidFill>
                            <a:srgbClr val="00529B"/>
                          </a:solidFill>
                        </a:rPr>
                        <a:t>$30,660 </a:t>
                      </a:r>
                    </a:p>
                  </a:txBody>
                  <a:tcPr marL="67729" marR="67729" marT="34290" marB="34290" anchor="ctr"/>
                </a:tc>
                <a:extLst>
                  <a:ext uri="{0D108BD9-81ED-4DB2-BD59-A6C34878D82A}">
                    <a16:rowId xmlns:a16="http://schemas.microsoft.com/office/drawing/2014/main" val="1236796420"/>
                  </a:ext>
                </a:extLst>
              </a:tr>
              <a:tr h="5464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Recursos</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400">
                          <a:solidFill>
                            <a:srgbClr val="00529B"/>
                          </a:solidFill>
                        </a:rPr>
                        <a:t>$15,720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400">
                          <a:solidFill>
                            <a:srgbClr val="00529B"/>
                          </a:solidFill>
                        </a:rPr>
                        <a:t>$31,360 </a:t>
                      </a:r>
                    </a:p>
                  </a:txBody>
                  <a:tcPr marL="67729" marR="67729" marT="34290" marB="34290" anchor="ctr"/>
                </a:tc>
                <a:extLst>
                  <a:ext uri="{0D108BD9-81ED-4DB2-BD59-A6C34878D82A}">
                    <a16:rowId xmlns:a16="http://schemas.microsoft.com/office/drawing/2014/main" val="3908467156"/>
                  </a:ext>
                </a:extLst>
              </a:tr>
              <a:tr h="546428">
                <a:tc>
                  <a:txBody>
                    <a:bodyPr/>
                    <a:lstStyle/>
                    <a:p>
                      <a:r>
                        <a:rPr lang="es-US" sz="2400" dirty="0">
                          <a:solidFill>
                            <a:srgbClr val="00529B"/>
                          </a:solidFill>
                        </a:rPr>
                        <a:t>Recursos ajustados por gastos funerarios</a:t>
                      </a:r>
                    </a:p>
                  </a:txBody>
                  <a:tcPr marL="67729" marR="67729" marT="34290" marB="34290" anchor="ctr"/>
                </a:tc>
                <a:tc>
                  <a:txBody>
                    <a:bodyPr/>
                    <a:lstStyle/>
                    <a:p>
                      <a:pPr algn="ctr"/>
                      <a:r>
                        <a:rPr lang="es-US" sz="2400">
                          <a:solidFill>
                            <a:srgbClr val="00529B"/>
                          </a:solidFill>
                        </a:rPr>
                        <a:t>$17,220 </a:t>
                      </a:r>
                    </a:p>
                  </a:txBody>
                  <a:tcPr marL="67729" marR="67729"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400" dirty="0">
                          <a:solidFill>
                            <a:srgbClr val="00529B"/>
                          </a:solidFill>
                        </a:rPr>
                        <a:t>$34,360 </a:t>
                      </a:r>
                    </a:p>
                  </a:txBody>
                  <a:tcPr marL="67729" marR="67729" marT="34290" marB="34290" anchor="ctr"/>
                </a:tc>
                <a:extLst>
                  <a:ext uri="{0D108BD9-81ED-4DB2-BD59-A6C34878D82A}">
                    <a16:rowId xmlns:a16="http://schemas.microsoft.com/office/drawing/2014/main" val="4226379273"/>
                  </a:ext>
                </a:extLst>
              </a:tr>
            </a:tbl>
          </a:graphicData>
        </a:graphic>
      </p:graphicFrame>
      <p:sp>
        <p:nvSpPr>
          <p:cNvPr id="9" name="Content Placeholder 8">
            <a:extLst>
              <a:ext uri="{FF2B5EF4-FFF2-40B4-BE49-F238E27FC236}">
                <a16:creationId xmlns:a16="http://schemas.microsoft.com/office/drawing/2014/main" id="{D3185191-B99D-FDF1-CE33-39973372C8AC}"/>
              </a:ext>
            </a:extLst>
          </p:cNvPr>
          <p:cNvSpPr>
            <a:spLocks noGrp="1"/>
          </p:cNvSpPr>
          <p:nvPr>
            <p:ph sz="half" idx="2"/>
          </p:nvPr>
        </p:nvSpPr>
        <p:spPr>
          <a:xfrm>
            <a:off x="838198" y="5349235"/>
            <a:ext cx="9387840" cy="541973"/>
          </a:xfrm>
        </p:spPr>
        <p:txBody>
          <a:bodyPr/>
          <a:lstStyle/>
          <a:p>
            <a:pPr marL="0" lvl="0" indent="0">
              <a:spcAft>
                <a:spcPts val="0"/>
              </a:spcAft>
              <a:buClrTx/>
              <a:buNone/>
            </a:pPr>
            <a:r>
              <a:rPr lang="es-US" sz="2000">
                <a:solidFill>
                  <a:srgbClr val="2F5597"/>
                </a:solidFill>
              </a:rPr>
              <a:t>*Montos diferentes para Alaska y Hawaii</a:t>
            </a:r>
          </a:p>
        </p:txBody>
      </p:sp>
      <p:sp>
        <p:nvSpPr>
          <p:cNvPr id="6" name="Slide Number Placeholder 5">
            <a:extLst>
              <a:ext uri="{FF2B5EF4-FFF2-40B4-BE49-F238E27FC236}">
                <a16:creationId xmlns:a16="http://schemas.microsoft.com/office/drawing/2014/main" id="{41CC99D3-4498-4E55-87B9-C705CF2113B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85</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Copagos de Ayuda Adicional 2024</a:t>
            </a:r>
          </a:p>
        </p:txBody>
      </p:sp>
      <p:graphicFrame>
        <p:nvGraphicFramePr>
          <p:cNvPr id="6" name="Content Placeholder 5" descr="Copagos de Ayuda Adicional para medicamentos genéricos y de marca"/>
          <p:cNvGraphicFramePr>
            <a:graphicFrameLocks noGrp="1"/>
          </p:cNvGraphicFramePr>
          <p:nvPr>
            <p:ph idx="4294967295"/>
            <p:extLst>
              <p:ext uri="{D42A27DB-BD31-4B8C-83A1-F6EECF244321}">
                <p14:modId xmlns:p14="http://schemas.microsoft.com/office/powerpoint/2010/main" val="156549464"/>
              </p:ext>
            </p:extLst>
          </p:nvPr>
        </p:nvGraphicFramePr>
        <p:xfrm>
          <a:off x="632406" y="1095154"/>
          <a:ext cx="11236040" cy="5273040"/>
        </p:xfrm>
        <a:graphic>
          <a:graphicData uri="http://schemas.openxmlformats.org/drawingml/2006/table">
            <a:tbl>
              <a:tblPr firstRow="1" bandRow="1">
                <a:tableStyleId>{5FD0F851-EC5A-4D38-B0AD-8093EC10F338}</a:tableStyleId>
              </a:tblPr>
              <a:tblGrid>
                <a:gridCol w="7335836">
                  <a:extLst>
                    <a:ext uri="{9D8B030D-6E8A-4147-A177-3AD203B41FA5}">
                      <a16:colId xmlns:a16="http://schemas.microsoft.com/office/drawing/2014/main" val="785018434"/>
                    </a:ext>
                  </a:extLst>
                </a:gridCol>
                <a:gridCol w="3900204">
                  <a:extLst>
                    <a:ext uri="{9D8B030D-6E8A-4147-A177-3AD203B41FA5}">
                      <a16:colId xmlns:a16="http://schemas.microsoft.com/office/drawing/2014/main" val="773658169"/>
                    </a:ext>
                  </a:extLst>
                </a:gridCol>
              </a:tblGrid>
              <a:tr h="689817">
                <a:tc>
                  <a:txBody>
                    <a:bodyPr/>
                    <a:lstStyle/>
                    <a:p>
                      <a:r>
                        <a:rPr lang="es-US" sz="2400">
                          <a:solidFill>
                            <a:srgbClr val="00529B"/>
                          </a:solidFill>
                        </a:rPr>
                        <a:t>Situación</a:t>
                      </a:r>
                    </a:p>
                  </a:txBody>
                  <a:tcPr marL="102759" marR="102759">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400">
                          <a:solidFill>
                            <a:srgbClr val="00529B"/>
                          </a:solidFill>
                        </a:rPr>
                        <a:t>Copago por medicamentos genéricos y de marca</a:t>
                      </a:r>
                    </a:p>
                  </a:txBody>
                  <a:tcPr marL="102759" marR="102759">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53439607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200" dirty="0">
                          <a:solidFill>
                            <a:srgbClr val="00529B"/>
                          </a:solidFill>
                        </a:rPr>
                        <a:t>Doble elegibilidad con beneficio completo si vive en </a:t>
                      </a:r>
                      <a:br>
                        <a:rPr lang="es-US" sz="2200" dirty="0">
                          <a:solidFill>
                            <a:srgbClr val="00529B"/>
                          </a:solidFill>
                        </a:rPr>
                      </a:br>
                      <a:r>
                        <a:rPr lang="es-US" sz="2200" dirty="0">
                          <a:solidFill>
                            <a:srgbClr val="00529B"/>
                          </a:solidFill>
                        </a:rPr>
                        <a:t>una institución o</a:t>
                      </a:r>
                      <a:r>
                        <a:rPr lang="es-US" sz="2200" baseline="0" dirty="0">
                          <a:solidFill>
                            <a:srgbClr val="00529B"/>
                          </a:solidFill>
                        </a:rPr>
                        <a:t> </a:t>
                      </a:r>
                      <a:r>
                        <a:rPr lang="es-US" sz="2200" dirty="0">
                          <a:solidFill>
                            <a:srgbClr val="00529B"/>
                          </a:solidFill>
                        </a:rPr>
                        <a:t>Recibe servicios basados en el hogar y </a:t>
                      </a:r>
                      <a:br>
                        <a:rPr lang="es-US" sz="2200" dirty="0">
                          <a:solidFill>
                            <a:srgbClr val="00529B"/>
                          </a:solidFill>
                        </a:rPr>
                      </a:br>
                      <a:r>
                        <a:rPr lang="es-US" sz="2200" dirty="0">
                          <a:solidFill>
                            <a:srgbClr val="00529B"/>
                          </a:solidFill>
                        </a:rPr>
                        <a:t>la comunidad </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200" dirty="0">
                          <a:solidFill>
                            <a:srgbClr val="00529B"/>
                          </a:solidFill>
                        </a:rPr>
                        <a:t>$0</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637806373"/>
                  </a:ext>
                </a:extLst>
              </a:tr>
              <a:tr h="914400">
                <a:tc>
                  <a:txBody>
                    <a:bodyPr/>
                    <a:lstStyle/>
                    <a:p>
                      <a:r>
                        <a:rPr lang="es-US" sz="2200" dirty="0">
                          <a:solidFill>
                            <a:srgbClr val="00529B"/>
                          </a:solidFill>
                        </a:rPr>
                        <a:t>Doble elegibilidad con beneficio completo si percibe ingresos de </a:t>
                      </a:r>
                      <a:r>
                        <a:rPr lang="es-US" sz="2200" b="1" dirty="0">
                          <a:solidFill>
                            <a:srgbClr val="00529B"/>
                          </a:solidFill>
                        </a:rPr>
                        <a:t>hasta o el 100%</a:t>
                      </a:r>
                      <a:r>
                        <a:rPr lang="es-US" sz="2200" dirty="0">
                          <a:solidFill>
                            <a:srgbClr val="00529B"/>
                          </a:solidFill>
                        </a:rPr>
                        <a:t> del nivel federal de pobreza (FPL) </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200" dirty="0">
                          <a:solidFill>
                            <a:srgbClr val="00529B"/>
                          </a:solidFill>
                        </a:rPr>
                        <a:t>$1.55/$4.60</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82296638"/>
                  </a:ext>
                </a:extLst>
              </a:tr>
              <a:tr h="914400">
                <a:tc>
                  <a:txBody>
                    <a:bodyPr/>
                    <a:lstStyle/>
                    <a:p>
                      <a:pPr marL="342900" indent="-342900">
                        <a:buFont typeface="Wingdings" panose="05000000000000000000" pitchFamily="2" charset="2"/>
                        <a:buChar char="§"/>
                      </a:pPr>
                      <a:r>
                        <a:rPr lang="es-US" sz="2200" dirty="0">
                          <a:solidFill>
                            <a:srgbClr val="00529B"/>
                          </a:solidFill>
                        </a:rPr>
                        <a:t>Doble elegibilidad con beneficio completo si percibe ingresos </a:t>
                      </a:r>
                      <a:r>
                        <a:rPr lang="es-US" sz="2200" b="1" dirty="0">
                          <a:solidFill>
                            <a:srgbClr val="00529B"/>
                          </a:solidFill>
                        </a:rPr>
                        <a:t>superiores</a:t>
                      </a:r>
                      <a:r>
                        <a:rPr lang="es-US" sz="2200" dirty="0">
                          <a:solidFill>
                            <a:srgbClr val="00529B"/>
                          </a:solidFill>
                        </a:rPr>
                        <a:t> a 100% del FPL</a:t>
                      </a:r>
                    </a:p>
                    <a:p>
                      <a:pPr marL="342900" indent="-342900">
                        <a:buFont typeface="Wingdings" panose="05000000000000000000" pitchFamily="2" charset="2"/>
                        <a:buChar char="§"/>
                      </a:pPr>
                      <a:r>
                        <a:rPr lang="es-US" sz="2200" dirty="0">
                          <a:solidFill>
                            <a:srgbClr val="00529B"/>
                          </a:solidFill>
                          <a:latin typeface="+mn-lt"/>
                          <a:ea typeface="+mn-ea"/>
                          <a:cs typeface="+mn-cs"/>
                        </a:rPr>
                        <a:t>Ha solicitado o es elegible para el Programa de Ahorros Medicare o Seguridad de Ingreso Suplementario</a:t>
                      </a:r>
                    </a:p>
                    <a:p>
                      <a:pPr marL="342900" indent="-342900">
                        <a:buFont typeface="Wingdings" panose="05000000000000000000" pitchFamily="2" charset="2"/>
                        <a:buChar char="§"/>
                      </a:pPr>
                      <a:r>
                        <a:rPr lang="es-US" sz="2200" dirty="0">
                          <a:solidFill>
                            <a:srgbClr val="00529B"/>
                          </a:solidFill>
                          <a:latin typeface="+mn-lt"/>
                          <a:ea typeface="+mn-ea"/>
                          <a:cs typeface="+mn-cs"/>
                        </a:rPr>
                        <a:t>Presentó solicitud y tiene ingresos inferiores o iguales a 150% del FPL con recursos inferiores o iguales a $17,220 ($34,360 si está casado)</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200" dirty="0">
                          <a:solidFill>
                            <a:srgbClr val="00529B"/>
                          </a:solidFill>
                        </a:rPr>
                        <a:t>$4.50/$11.20</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52961873"/>
                  </a:ext>
                </a:extLst>
              </a:tr>
            </a:tbl>
          </a:graphicData>
        </a:graphic>
      </p:graphicFrame>
      <p:sp>
        <p:nvSpPr>
          <p:cNvPr id="7" name="Slide Number Placeholder 5">
            <a:extLst>
              <a:ext uri="{FF2B5EF4-FFF2-40B4-BE49-F238E27FC236}">
                <a16:creationId xmlns:a16="http://schemas.microsoft.com/office/drawing/2014/main" id="{021E488C-37C4-4C64-9804-8C57F1C68A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645853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Estado tácito de elegibilidad</a:t>
            </a:r>
          </a:p>
        </p:txBody>
      </p:sp>
      <p:graphicFrame>
        <p:nvGraphicFramePr>
          <p:cNvPr id="10" name="Content Placeholder 9">
            <a:extLst>
              <a:ext uri="{FF2B5EF4-FFF2-40B4-BE49-F238E27FC236}">
                <a16:creationId xmlns:a16="http://schemas.microsoft.com/office/drawing/2014/main" id="{E30A2BA2-1419-12C7-B200-BFA6F1F61AA9}"/>
              </a:ext>
            </a:extLst>
          </p:cNvPr>
          <p:cNvGraphicFramePr>
            <a:graphicFrameLocks noGrp="1"/>
          </p:cNvGraphicFramePr>
          <p:nvPr>
            <p:ph sz="quarter" idx="13"/>
            <p:extLst>
              <p:ext uri="{D42A27DB-BD31-4B8C-83A1-F6EECF244321}">
                <p14:modId xmlns:p14="http://schemas.microsoft.com/office/powerpoint/2010/main" val="2536919456"/>
              </p:ext>
            </p:extLst>
          </p:nvPr>
        </p:nvGraphicFramePr>
        <p:xfrm>
          <a:off x="1105606" y="1236663"/>
          <a:ext cx="9917376" cy="2590800"/>
        </p:xfrm>
        <a:graphic>
          <a:graphicData uri="http://schemas.openxmlformats.org/drawingml/2006/table">
            <a:tbl>
              <a:tblPr firstRow="1" bandRow="1">
                <a:tableStyleId>{5FD0F851-EC5A-4D38-B0AD-8093EC10F338}</a:tableStyleId>
              </a:tblPr>
              <a:tblGrid>
                <a:gridCol w="4226557">
                  <a:extLst>
                    <a:ext uri="{9D8B030D-6E8A-4147-A177-3AD203B41FA5}">
                      <a16:colId xmlns:a16="http://schemas.microsoft.com/office/drawing/2014/main" val="118361784"/>
                    </a:ext>
                  </a:extLst>
                </a:gridCol>
                <a:gridCol w="2103120">
                  <a:extLst>
                    <a:ext uri="{9D8B030D-6E8A-4147-A177-3AD203B41FA5}">
                      <a16:colId xmlns:a16="http://schemas.microsoft.com/office/drawing/2014/main" val="1646658347"/>
                    </a:ext>
                  </a:extLst>
                </a:gridCol>
                <a:gridCol w="3587699">
                  <a:extLst>
                    <a:ext uri="{9D8B030D-6E8A-4147-A177-3AD203B41FA5}">
                      <a16:colId xmlns:a16="http://schemas.microsoft.com/office/drawing/2014/main" val="1962862346"/>
                    </a:ext>
                  </a:extLst>
                </a:gridCol>
              </a:tblGrid>
              <a:tr h="370840">
                <a:tc>
                  <a:txBody>
                    <a:bodyPr/>
                    <a:lstStyle/>
                    <a:p>
                      <a:pPr algn="ctr"/>
                      <a:r>
                        <a:rPr lang="es-US" sz="2400">
                          <a:solidFill>
                            <a:srgbClr val="00529B"/>
                          </a:solidFill>
                        </a:rPr>
                        <a:t>Personas con Medicare y ...</a:t>
                      </a:r>
                    </a:p>
                  </a:txBody>
                  <a:tcPr anchor="ctr"/>
                </a:tc>
                <a:tc>
                  <a:txBody>
                    <a:bodyPr/>
                    <a:lstStyle/>
                    <a:p>
                      <a:pPr algn="ctr"/>
                      <a:r>
                        <a:rPr lang="es-US" sz="2400">
                          <a:solidFill>
                            <a:srgbClr val="00529B"/>
                          </a:solidFill>
                        </a:rPr>
                        <a:t>Bases para la calificación</a:t>
                      </a:r>
                    </a:p>
                  </a:txBody>
                  <a:tcPr anchor="ctr"/>
                </a:tc>
                <a:tc>
                  <a:txBody>
                    <a:bodyPr/>
                    <a:lstStyle/>
                    <a:p>
                      <a:pPr algn="ctr"/>
                      <a:r>
                        <a:rPr lang="es-US" sz="2400">
                          <a:solidFill>
                            <a:srgbClr val="00529B"/>
                          </a:solidFill>
                        </a:rPr>
                        <a:t>Fuente de datos</a:t>
                      </a:r>
                    </a:p>
                  </a:txBody>
                  <a:tcPr anchor="ctr"/>
                </a:tc>
                <a:extLst>
                  <a:ext uri="{0D108BD9-81ED-4DB2-BD59-A6C34878D82A}">
                    <a16:rowId xmlns:a16="http://schemas.microsoft.com/office/drawing/2014/main" val="2021737592"/>
                  </a:ext>
                </a:extLst>
              </a:tr>
              <a:tr h="370840">
                <a:tc>
                  <a:txBody>
                    <a:bodyPr/>
                    <a:lstStyle/>
                    <a:p>
                      <a:pPr algn="l"/>
                      <a:r>
                        <a:rPr lang="es-US" sz="2200" dirty="0">
                          <a:solidFill>
                            <a:srgbClr val="00529B"/>
                          </a:solidFill>
                        </a:rPr>
                        <a:t>Ha obtenido recientemente la elegibilidad para cobertura completa de Medicaid, un Programa de Ahorros de </a:t>
                      </a:r>
                      <a:br>
                        <a:rPr lang="es-US" sz="2200" dirty="0">
                          <a:solidFill>
                            <a:srgbClr val="00529B"/>
                          </a:solidFill>
                        </a:rPr>
                      </a:br>
                      <a:r>
                        <a:rPr lang="es-US" sz="2200" dirty="0">
                          <a:solidFill>
                            <a:srgbClr val="00529B"/>
                          </a:solidFill>
                        </a:rPr>
                        <a:t>Medicare o SSI.</a:t>
                      </a:r>
                    </a:p>
                  </a:txBody>
                  <a:tcPr anchor="ctr"/>
                </a:tc>
                <a:tc>
                  <a:txBody>
                    <a:bodyPr/>
                    <a:lstStyle/>
                    <a:p>
                      <a:pPr algn="l"/>
                      <a:r>
                        <a:rPr lang="es-US" sz="2200" dirty="0">
                          <a:solidFill>
                            <a:srgbClr val="00529B"/>
                          </a:solidFill>
                        </a:rPr>
                        <a:t>Automático</a:t>
                      </a:r>
                    </a:p>
                  </a:txBody>
                  <a:tcPr anchor="ctr"/>
                </a:tc>
                <a:tc>
                  <a:txBody>
                    <a:bodyPr/>
                    <a:lstStyle/>
                    <a:p>
                      <a:pPr algn="l"/>
                      <a:r>
                        <a:rPr lang="es-US" sz="2200" dirty="0">
                          <a:solidFill>
                            <a:srgbClr val="00529B"/>
                          </a:solidFill>
                        </a:rPr>
                        <a:t>Oficina Estatal de Asistencia Médica (Medicaid)</a:t>
                      </a:r>
                    </a:p>
                  </a:txBody>
                  <a:tcPr anchor="ctr"/>
                </a:tc>
                <a:extLst>
                  <a:ext uri="{0D108BD9-81ED-4DB2-BD59-A6C34878D82A}">
                    <a16:rowId xmlns:a16="http://schemas.microsoft.com/office/drawing/2014/main" val="2397987923"/>
                  </a:ext>
                </a:extLst>
              </a:tr>
            </a:tbl>
          </a:graphicData>
        </a:graphic>
      </p:graphicFrame>
      <p:sp>
        <p:nvSpPr>
          <p:cNvPr id="5" name="Content Placeholder 4">
            <a:extLst>
              <a:ext uri="{FF2B5EF4-FFF2-40B4-BE49-F238E27FC236}">
                <a16:creationId xmlns:a16="http://schemas.microsoft.com/office/drawing/2014/main" id="{2608EBD3-ADA7-4CDA-401C-0323639DE970}"/>
              </a:ext>
            </a:extLst>
          </p:cNvPr>
          <p:cNvSpPr>
            <a:spLocks noGrp="1"/>
          </p:cNvSpPr>
          <p:nvPr>
            <p:ph sz="quarter" idx="14"/>
          </p:nvPr>
        </p:nvSpPr>
        <p:spPr>
          <a:xfrm>
            <a:off x="1033939" y="4016128"/>
            <a:ext cx="7670944" cy="2165188"/>
          </a:xfrm>
        </p:spPr>
        <p:txBody>
          <a:bodyPr>
            <a:noAutofit/>
          </a:bodyPr>
          <a:lstStyle/>
          <a:p>
            <a:pPr marL="342900" lvl="0" indent="-342900" defTabSz="685800">
              <a:buFont typeface="Wingdings" panose="05000000000000000000" pitchFamily="2" charset="2"/>
              <a:buChar char="§"/>
            </a:pPr>
            <a:r>
              <a:rPr lang="es-US" sz="2200" dirty="0">
                <a:solidFill>
                  <a:srgbClr val="2F5597"/>
                </a:solidFill>
              </a:rPr>
              <a:t>Si aún no tiene cobertura de medicamentos de Medicare, debe obtenerla para recibir Ayuda Adicional.</a:t>
            </a:r>
          </a:p>
          <a:p>
            <a:pPr marL="342900" lvl="0" indent="-342900" defTabSz="685800">
              <a:buFont typeface="Wingdings" panose="05000000000000000000" pitchFamily="2" charset="2"/>
              <a:buChar char="§"/>
            </a:pPr>
            <a:r>
              <a:rPr lang="es-US" sz="2200" dirty="0">
                <a:solidFill>
                  <a:srgbClr val="2F5597"/>
                </a:solidFill>
              </a:rPr>
              <a:t>Si no tiene cobertura de medicamentos, Medicare puede inscribirle en un plan de medicamentos de Medicare independiente para que pueda utilizar la Ayuda Adicional </a:t>
            </a:r>
          </a:p>
          <a:p>
            <a:pPr marL="285750" indent="-285750">
              <a:buFont typeface="Wingdings" panose="05000000000000000000" pitchFamily="2" charset="2"/>
              <a:buChar char="§"/>
            </a:pPr>
            <a:endParaRPr lang="en-US" dirty="0"/>
          </a:p>
        </p:txBody>
      </p:sp>
      <p:pic>
        <p:nvPicPr>
          <p:cNvPr id="15" name="Picture 14" descr="Papel gráfico morado">
            <a:extLst>
              <a:ext uri="{FF2B5EF4-FFF2-40B4-BE49-F238E27FC236}">
                <a16:creationId xmlns:a16="http://schemas.microsoft.com/office/drawing/2014/main" id="{F0030CE0-8233-4E2C-92AD-DC528323BAD1}"/>
              </a:ext>
            </a:extLst>
          </p:cNvPr>
          <p:cNvPicPr>
            <a:picLocks noChangeAspect="1"/>
          </p:cNvPicPr>
          <p:nvPr/>
        </p:nvPicPr>
        <p:blipFill>
          <a:blip r:embed="rId4"/>
          <a:stretch>
            <a:fillRect/>
          </a:stretch>
        </p:blipFill>
        <p:spPr>
          <a:xfrm>
            <a:off x="8788402" y="3376007"/>
            <a:ext cx="2234580" cy="2712753"/>
          </a:xfrm>
          <a:prstGeom prst="rect">
            <a:avLst/>
          </a:prstGeom>
        </p:spPr>
      </p:pic>
      <p:sp>
        <p:nvSpPr>
          <p:cNvPr id="6" name="Content Placeholder 5">
            <a:extLst>
              <a:ext uri="{FF2B5EF4-FFF2-40B4-BE49-F238E27FC236}">
                <a16:creationId xmlns:a16="http://schemas.microsoft.com/office/drawing/2014/main" id="{C8CCD750-4614-93C6-673F-60D57B8EFD7B}"/>
              </a:ext>
            </a:extLst>
          </p:cNvPr>
          <p:cNvSpPr>
            <a:spLocks noGrp="1"/>
          </p:cNvSpPr>
          <p:nvPr>
            <p:ph sz="quarter" idx="15"/>
          </p:nvPr>
        </p:nvSpPr>
        <p:spPr>
          <a:xfrm>
            <a:off x="8704883" y="3691807"/>
            <a:ext cx="2401618" cy="2253677"/>
          </a:xfrm>
        </p:spPr>
        <p:txBody>
          <a:bodyPr>
            <a:normAutofit/>
          </a:bodyPr>
          <a:lstStyle/>
          <a:p>
            <a:pPr lvl="0" algn="ctr">
              <a:spcAft>
                <a:spcPts val="1800"/>
              </a:spcAft>
              <a:buClrTx/>
            </a:pPr>
            <a:r>
              <a:rPr lang="es-US" sz="1500" dirty="0">
                <a:solidFill>
                  <a:srgbClr val="2F5597"/>
                </a:solidFill>
              </a:rPr>
              <a:t>Aviso de </a:t>
            </a:r>
            <a:r>
              <a:rPr lang="es-US" sz="1500" b="1" dirty="0">
                <a:solidFill>
                  <a:srgbClr val="2F5597"/>
                </a:solidFill>
              </a:rPr>
              <a:t>“Estado </a:t>
            </a:r>
            <a:br>
              <a:rPr lang="es-US" sz="1500" b="1" dirty="0">
                <a:solidFill>
                  <a:srgbClr val="2F5597"/>
                </a:solidFill>
              </a:rPr>
            </a:br>
            <a:r>
              <a:rPr lang="es-US" sz="1500" b="1" dirty="0">
                <a:solidFill>
                  <a:srgbClr val="2F5597"/>
                </a:solidFill>
              </a:rPr>
              <a:t>tácito de elegibilidad”</a:t>
            </a:r>
            <a:r>
              <a:rPr lang="es-US" sz="1500" dirty="0">
                <a:solidFill>
                  <a:srgbClr val="2F5597"/>
                </a:solidFill>
              </a:rPr>
              <a:t> </a:t>
            </a:r>
            <a:br>
              <a:rPr lang="es-US" sz="1500" dirty="0">
                <a:solidFill>
                  <a:srgbClr val="2F5597"/>
                </a:solidFill>
              </a:rPr>
            </a:br>
            <a:r>
              <a:rPr lang="es-US" sz="1500" dirty="0">
                <a:solidFill>
                  <a:srgbClr val="2F5597"/>
                </a:solidFill>
              </a:rPr>
              <a:t>(</a:t>
            </a:r>
            <a:r>
              <a:rPr lang="es-US" sz="1500">
                <a:solidFill>
                  <a:srgbClr val="2F5597"/>
                </a:solidFill>
              </a:rPr>
              <a:t>papel PÚRPURA)</a:t>
            </a:r>
            <a:endParaRPr lang="es-US" sz="1500" dirty="0">
              <a:solidFill>
                <a:srgbClr val="2F5597"/>
              </a:solidFill>
            </a:endParaRPr>
          </a:p>
          <a:p>
            <a:pPr lvl="0" algn="ctr">
              <a:spcAft>
                <a:spcPts val="1800"/>
              </a:spcAft>
              <a:buClrTx/>
            </a:pPr>
            <a:r>
              <a:rPr lang="es-US" sz="1500" dirty="0">
                <a:solidFill>
                  <a:srgbClr val="2F5597"/>
                </a:solidFill>
              </a:rPr>
              <a:t> si califica automáticamente para recibir Ayuda Adicional </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87</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133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Inscripción Automática</a:t>
            </a:r>
          </a:p>
        </p:txBody>
      </p:sp>
      <p:graphicFrame>
        <p:nvGraphicFramePr>
          <p:cNvPr id="6" name="Table 5" descr="Tabla de inscripción automática&#10;&#10;Las personas con Medicare y los beneficios completos de Medicaid califican automáticamente de acuerdo con los datos de la oficina estatal de Asistencia Médica."/>
          <p:cNvGraphicFramePr>
            <a:graphicFrameLocks noGrp="1"/>
          </p:cNvGraphicFramePr>
          <p:nvPr>
            <p:extLst>
              <p:ext uri="{D42A27DB-BD31-4B8C-83A1-F6EECF244321}">
                <p14:modId xmlns:p14="http://schemas.microsoft.com/office/powerpoint/2010/main" val="2999296505"/>
              </p:ext>
            </p:extLst>
          </p:nvPr>
        </p:nvGraphicFramePr>
        <p:xfrm>
          <a:off x="1137312" y="1273100"/>
          <a:ext cx="9917375" cy="2051598"/>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s-US" sz="2400">
                          <a:solidFill>
                            <a:srgbClr val="00529B"/>
                          </a:solidFill>
                        </a:rPr>
                        <a:t>Personas con Medicare y ...</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400">
                          <a:solidFill>
                            <a:srgbClr val="00529B"/>
                          </a:solidFill>
                        </a:rPr>
                        <a:t>Bases para la calificación</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400">
                          <a:solidFill>
                            <a:srgbClr val="00529B"/>
                          </a:solidFill>
                        </a:rPr>
                        <a:t>Fuente de datos</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s-US" sz="2400" dirty="0">
                          <a:solidFill>
                            <a:srgbClr val="00529B"/>
                          </a:solidFill>
                        </a:rPr>
                        <a:t>Beneficios completos de Medicaid (dobles completos)</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400">
                          <a:solidFill>
                            <a:srgbClr val="00529B"/>
                          </a:solidFill>
                        </a:rPr>
                        <a:t>Automático</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400" dirty="0">
                          <a:solidFill>
                            <a:srgbClr val="00529B"/>
                          </a:solidFill>
                        </a:rPr>
                        <a:t>Oficina Estatal de Asistencia Médica (Medicaid)</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9" name="Text Placeholder 8">
            <a:extLst>
              <a:ext uri="{FF2B5EF4-FFF2-40B4-BE49-F238E27FC236}">
                <a16:creationId xmlns:a16="http://schemas.microsoft.com/office/drawing/2014/main" id="{DCFEC113-06FD-8D28-EB8B-CDBBC0ECDA59}"/>
              </a:ext>
            </a:extLst>
          </p:cNvPr>
          <p:cNvSpPr>
            <a:spLocks noGrp="1"/>
          </p:cNvSpPr>
          <p:nvPr>
            <p:ph type="body" sz="quarter" idx="14"/>
          </p:nvPr>
        </p:nvSpPr>
        <p:spPr>
          <a:xfrm>
            <a:off x="1137312" y="3702633"/>
            <a:ext cx="7450352" cy="2413000"/>
          </a:xfrm>
        </p:spPr>
        <p:txBody>
          <a:bodyPr>
            <a:normAutofit/>
          </a:bodyPr>
          <a:lstStyle/>
          <a:p>
            <a:pPr marL="347472" lvl="0" indent="-347472" defTabSz="685800">
              <a:buFont typeface="Wingdings" pitchFamily="2" charset="2"/>
              <a:buChar char="§"/>
            </a:pPr>
            <a:r>
              <a:rPr lang="es-US" sz="2400" dirty="0">
                <a:solidFill>
                  <a:srgbClr val="2F5597"/>
                </a:solidFill>
              </a:rPr>
              <a:t>Inscripción automática en un plan de medicamentos de Medicare, a menos que ya </a:t>
            </a:r>
            <a:br>
              <a:rPr lang="es-US" sz="2400" dirty="0">
                <a:solidFill>
                  <a:srgbClr val="2F5597"/>
                </a:solidFill>
              </a:rPr>
            </a:br>
            <a:r>
              <a:rPr lang="es-US" sz="2400" dirty="0">
                <a:solidFill>
                  <a:srgbClr val="2F5597"/>
                </a:solidFill>
              </a:rPr>
              <a:t>esté inscrito en un plan de medicamentos</a:t>
            </a:r>
          </a:p>
          <a:p>
            <a:pPr marL="347472" lvl="0" indent="-347472" defTabSz="685800">
              <a:buFont typeface="Wingdings" pitchFamily="2" charset="2"/>
              <a:buChar char="§"/>
            </a:pPr>
            <a:r>
              <a:rPr lang="es-US" sz="2400" dirty="0">
                <a:solidFill>
                  <a:srgbClr val="2F5597"/>
                </a:solidFill>
              </a:rPr>
              <a:t>La cobertura comienza el primer mes elegible </a:t>
            </a:r>
            <a:br>
              <a:rPr lang="es-US" sz="2400" dirty="0">
                <a:solidFill>
                  <a:srgbClr val="2F5597"/>
                </a:solidFill>
              </a:rPr>
            </a:br>
            <a:r>
              <a:rPr lang="es-US" sz="2400" dirty="0">
                <a:solidFill>
                  <a:srgbClr val="2F5597"/>
                </a:solidFill>
              </a:rPr>
              <a:t>para Medicare y Medicaid</a:t>
            </a:r>
          </a:p>
        </p:txBody>
      </p:sp>
      <p:pic>
        <p:nvPicPr>
          <p:cNvPr id="7" name="Picture 6" descr="Papel gráfico amarillo">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1" name="Text Placeholder 10">
            <a:extLst>
              <a:ext uri="{FF2B5EF4-FFF2-40B4-BE49-F238E27FC236}">
                <a16:creationId xmlns:a16="http://schemas.microsoft.com/office/drawing/2014/main" id="{66B42938-2B2A-7C61-8356-CE80547050B9}"/>
              </a:ext>
            </a:extLst>
          </p:cNvPr>
          <p:cNvSpPr>
            <a:spLocks noGrp="1"/>
          </p:cNvSpPr>
          <p:nvPr>
            <p:ph type="body" sz="quarter" idx="15"/>
          </p:nvPr>
        </p:nvSpPr>
        <p:spPr>
          <a:xfrm>
            <a:off x="8890268" y="3652684"/>
            <a:ext cx="1766754" cy="1276350"/>
          </a:xfrm>
        </p:spPr>
        <p:txBody>
          <a:bodyPr>
            <a:noAutofit/>
          </a:bodyPr>
          <a:lstStyle/>
          <a:p>
            <a:pPr algn="ctr"/>
            <a:r>
              <a:rPr lang="es-US" sz="1800" dirty="0"/>
              <a:t>Carta en </a:t>
            </a:r>
          </a:p>
          <a:p>
            <a:pPr algn="ctr"/>
            <a:r>
              <a:rPr lang="es-US" sz="1800" dirty="0"/>
              <a:t>papel </a:t>
            </a:r>
            <a:br>
              <a:rPr lang="es-US" sz="1800" dirty="0"/>
            </a:br>
            <a:r>
              <a:rPr lang="es-US" sz="1800" dirty="0"/>
              <a:t>AMARILLO</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88</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2233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Aviso de inscripción automática retroactiva</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991635979"/>
              </p:ext>
            </p:extLst>
          </p:nvPr>
        </p:nvGraphicFramePr>
        <p:xfrm>
          <a:off x="1895877" y="1260206"/>
          <a:ext cx="7860305" cy="2051598"/>
        </p:xfrm>
        <a:graphic>
          <a:graphicData uri="http://schemas.openxmlformats.org/drawingml/2006/table">
            <a:tbl>
              <a:tblPr firstRow="1" bandRow="1">
                <a:tableStyleId>{5FD0F851-EC5A-4D38-B0AD-8093EC10F338}</a:tableStyleId>
              </a:tblPr>
              <a:tblGrid>
                <a:gridCol w="3733800">
                  <a:extLst>
                    <a:ext uri="{9D8B030D-6E8A-4147-A177-3AD203B41FA5}">
                      <a16:colId xmlns:a16="http://schemas.microsoft.com/office/drawing/2014/main" val="3885094621"/>
                    </a:ext>
                  </a:extLst>
                </a:gridCol>
                <a:gridCol w="4126505">
                  <a:extLst>
                    <a:ext uri="{9D8B030D-6E8A-4147-A177-3AD203B41FA5}">
                      <a16:colId xmlns:a16="http://schemas.microsoft.com/office/drawing/2014/main" val="1229709163"/>
                    </a:ext>
                  </a:extLst>
                </a:gridCol>
              </a:tblGrid>
              <a:tr h="914187">
                <a:tc>
                  <a:txBody>
                    <a:bodyPr/>
                    <a:lstStyle/>
                    <a:p>
                      <a:pPr algn="ctr"/>
                      <a:r>
                        <a:rPr lang="es-US" sz="2400">
                          <a:solidFill>
                            <a:srgbClr val="00529B"/>
                          </a:solidFill>
                        </a:rPr>
                        <a:t>Personas con Medicare y ...</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400">
                          <a:solidFill>
                            <a:srgbClr val="00529B"/>
                          </a:solidFill>
                        </a:rPr>
                        <a:t>Bases para la calificación</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97810140"/>
                  </a:ext>
                </a:extLst>
              </a:tr>
              <a:tr h="1137411">
                <a:tc>
                  <a:txBody>
                    <a:bodyPr/>
                    <a:lstStyle/>
                    <a:p>
                      <a:pPr algn="l"/>
                      <a:r>
                        <a:rPr lang="es-US" sz="2400" dirty="0">
                          <a:solidFill>
                            <a:srgbClr val="00529B"/>
                          </a:solidFill>
                        </a:rPr>
                        <a:t>Ayuda adicional </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400" dirty="0">
                          <a:solidFill>
                            <a:srgbClr val="00529B"/>
                          </a:solidFill>
                        </a:rPr>
                        <a:t>Automático</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2182708106"/>
                  </a:ext>
                </a:extLst>
              </a:tr>
            </a:tbl>
          </a:graphicData>
        </a:graphic>
      </p:graphicFrame>
      <p:sp>
        <p:nvSpPr>
          <p:cNvPr id="11" name="Text Placeholder 10">
            <a:extLst>
              <a:ext uri="{FF2B5EF4-FFF2-40B4-BE49-F238E27FC236}">
                <a16:creationId xmlns:a16="http://schemas.microsoft.com/office/drawing/2014/main" id="{F675FEA5-C6ED-48C3-34D0-54032D727D1D}"/>
              </a:ext>
            </a:extLst>
          </p:cNvPr>
          <p:cNvSpPr>
            <a:spLocks noGrp="1"/>
          </p:cNvSpPr>
          <p:nvPr>
            <p:ph type="body" sz="quarter" idx="15"/>
          </p:nvPr>
        </p:nvSpPr>
        <p:spPr>
          <a:xfrm>
            <a:off x="838200" y="3619903"/>
            <a:ext cx="7709115" cy="2600325"/>
          </a:xfrm>
        </p:spPr>
        <p:txBody>
          <a:bodyPr/>
          <a:lstStyle/>
          <a:p>
            <a:pPr marL="347472" lvl="0" indent="-347472" defTabSz="685800"/>
            <a:r>
              <a:rPr lang="es-US" sz="2200" dirty="0">
                <a:solidFill>
                  <a:srgbClr val="2F5597"/>
                </a:solidFill>
              </a:rPr>
              <a:t>Se envía por correo a diario</a:t>
            </a:r>
          </a:p>
          <a:p>
            <a:pPr marL="347472" lvl="0" indent="-347472" defTabSz="685800"/>
            <a:r>
              <a:rPr lang="es-US" sz="2200" dirty="0">
                <a:solidFill>
                  <a:srgbClr val="2F5597"/>
                </a:solidFill>
              </a:rPr>
              <a:t>Las personas deben llamar al Programa de Transición para Recién Elegibles con Ingresos Limitados (NET) de Medicare al 1-800-783-1307 para saber cómo pueden recuperar parte de lo que gastaron de su bolsillo por los medicamentos cubiertos durante el período retroactivo, menos los copagos que correspondan.</a:t>
            </a:r>
          </a:p>
        </p:txBody>
      </p:sp>
      <p:pic>
        <p:nvPicPr>
          <p:cNvPr id="7" name="Picture 6" descr="Papel gráfico amarillo">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2" name="Text Placeholder 11">
            <a:extLst>
              <a:ext uri="{FF2B5EF4-FFF2-40B4-BE49-F238E27FC236}">
                <a16:creationId xmlns:a16="http://schemas.microsoft.com/office/drawing/2014/main" id="{AEFA2E30-606B-19BB-28ED-21CC27A85730}"/>
              </a:ext>
            </a:extLst>
          </p:cNvPr>
          <p:cNvSpPr>
            <a:spLocks noGrp="1"/>
          </p:cNvSpPr>
          <p:nvPr>
            <p:ph type="body" sz="quarter" idx="16"/>
          </p:nvPr>
        </p:nvSpPr>
        <p:spPr>
          <a:xfrm>
            <a:off x="8887968" y="3657600"/>
            <a:ext cx="1775995" cy="1648218"/>
          </a:xfrm>
        </p:spPr>
        <p:txBody>
          <a:bodyPr/>
          <a:lstStyle/>
          <a:p>
            <a:pPr marL="0" indent="0" algn="ctr">
              <a:buNone/>
            </a:pPr>
            <a:r>
              <a:rPr lang="es-US" sz="1800" dirty="0"/>
              <a:t>Carta en </a:t>
            </a:r>
          </a:p>
          <a:p>
            <a:pPr marL="0" indent="0" algn="ctr">
              <a:buNone/>
            </a:pPr>
            <a:r>
              <a:rPr lang="es-US" sz="1800" dirty="0"/>
              <a:t>papel AMARILLO</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89</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5861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s-US" sz="3000"/>
              <a:t>Cobertura de vacunas de la Parte B </a:t>
            </a:r>
          </a:p>
        </p:txBody>
      </p:sp>
      <p:grpSp>
        <p:nvGrpSpPr>
          <p:cNvPr id="15" name="Group 14" descr="Icono del Seguro Médico Parte B">
            <a:extLst>
              <a:ext uri="{FF2B5EF4-FFF2-40B4-BE49-F238E27FC236}">
                <a16:creationId xmlns:a16="http://schemas.microsoft.com/office/drawing/2014/main" id="{6C9AE955-43B7-4FCF-BE58-307B1E989DEE}"/>
              </a:ext>
            </a:extLst>
          </p:cNvPr>
          <p:cNvGrpSpPr>
            <a:grpSpLocks noChangeAspect="1"/>
          </p:cNvGrpSpPr>
          <p:nvPr/>
        </p:nvGrpSpPr>
        <p:grpSpPr>
          <a:xfrm>
            <a:off x="416505" y="2464230"/>
            <a:ext cx="2743200" cy="2809477"/>
            <a:chOff x="192482" y="1317648"/>
            <a:chExt cx="2653102" cy="2717203"/>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médico</a:t>
              </a:r>
            </a:p>
          </p:txBody>
        </p:sp>
      </p:grpSp>
      <p:sp>
        <p:nvSpPr>
          <p:cNvPr id="5" name="Content Placeholder 4"/>
          <p:cNvSpPr>
            <a:spLocks noGrp="1"/>
          </p:cNvSpPr>
          <p:nvPr>
            <p:ph type="body" sz="quarter" idx="13"/>
          </p:nvPr>
        </p:nvSpPr>
        <p:spPr>
          <a:xfrm>
            <a:off x="3159705" y="1212574"/>
            <a:ext cx="8426865" cy="4399365"/>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800" b="1" dirty="0">
                <a:solidFill>
                  <a:srgbClr val="00529B"/>
                </a:solidFill>
                <a:latin typeface="Arial"/>
                <a:cs typeface="Arial"/>
              </a:rPr>
              <a:t>Si cumple con los criterios de tratamiento, </a:t>
            </a:r>
            <a:br>
              <a:rPr lang="es-US" sz="2800" b="1" dirty="0">
                <a:solidFill>
                  <a:srgbClr val="00529B"/>
                </a:solidFill>
                <a:latin typeface="Arial"/>
                <a:cs typeface="Arial"/>
              </a:rPr>
            </a:br>
            <a:r>
              <a:rPr lang="es-US" sz="2800" b="1" dirty="0">
                <a:solidFill>
                  <a:srgbClr val="00529B"/>
                </a:solidFill>
                <a:latin typeface="Arial"/>
                <a:cs typeface="Arial"/>
              </a:rPr>
              <a:t>la Parte B cubre:</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Vacunas y refuerzos contra COVID-19</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la gripe/influenza</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neumocócica (para prevenir ciertos tipos </a:t>
            </a:r>
            <a:br>
              <a:rPr lang="es-US" sz="2400" dirty="0">
                <a:solidFill>
                  <a:srgbClr val="00529B"/>
                </a:solidFill>
                <a:latin typeface="Arial"/>
                <a:cs typeface="Arial"/>
              </a:rPr>
            </a:br>
            <a:r>
              <a:rPr lang="es-US" sz="2400" dirty="0">
                <a:solidFill>
                  <a:srgbClr val="00529B"/>
                </a:solidFill>
                <a:latin typeface="Arial"/>
                <a:cs typeface="Arial"/>
              </a:rPr>
              <a:t>de neumonía)</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la hepatitis B</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el tétanos y otras vacunas que se aplican para tratar una lesión o si ha estado expuesto directamente a una enfermedad o afección</a:t>
            </a:r>
          </a:p>
        </p:txBody>
      </p:sp>
      <p:sp>
        <p:nvSpPr>
          <p:cNvPr id="18" name="Freeform: Shape 17">
            <a:extLst>
              <a:ext uri="{FF2B5EF4-FFF2-40B4-BE49-F238E27FC236}">
                <a16:creationId xmlns:a16="http://schemas.microsoft.com/office/drawing/2014/main" id="{1F5F2DD5-2830-4F2C-9E31-D4AE3E5586A3}"/>
              </a:ext>
              <a:ext uri="{C183D7F6-B498-43B3-948B-1728B52AA6E4}">
                <adec:decorative xmlns:adec="http://schemas.microsoft.com/office/drawing/2017/decorative" val="1"/>
              </a:ext>
            </a:extLst>
          </p:cNvPr>
          <p:cNvSpPr>
            <a:spLocks noChangeAspect="1"/>
          </p:cNvSpPr>
          <p:nvPr/>
        </p:nvSpPr>
        <p:spPr>
          <a:xfrm>
            <a:off x="3516004" y="2225599"/>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27B3A6A1-10AE-4966-B00B-231C34985FB4}"/>
              </a:ext>
              <a:ext uri="{C183D7F6-B498-43B3-948B-1728B52AA6E4}">
                <adec:decorative xmlns:adec="http://schemas.microsoft.com/office/drawing/2017/decorative" val="1"/>
              </a:ext>
            </a:extLst>
          </p:cNvPr>
          <p:cNvSpPr>
            <a:spLocks noChangeAspect="1"/>
          </p:cNvSpPr>
          <p:nvPr/>
        </p:nvSpPr>
        <p:spPr>
          <a:xfrm>
            <a:off x="3516004" y="275292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ABB0D57-41A9-4DDB-8E1A-CA97470DCCFD}"/>
              </a:ext>
              <a:ext uri="{C183D7F6-B498-43B3-948B-1728B52AA6E4}">
                <adec:decorative xmlns:adec="http://schemas.microsoft.com/office/drawing/2017/decorative" val="1"/>
              </a:ext>
            </a:extLst>
          </p:cNvPr>
          <p:cNvSpPr>
            <a:spLocks noChangeAspect="1"/>
          </p:cNvSpPr>
          <p:nvPr/>
        </p:nvSpPr>
        <p:spPr>
          <a:xfrm>
            <a:off x="3516004" y="326190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F410F39-58F5-4371-960C-8C6B748973E7}"/>
              </a:ext>
              <a:ext uri="{C183D7F6-B498-43B3-948B-1728B52AA6E4}">
                <adec:decorative xmlns:adec="http://schemas.microsoft.com/office/drawing/2017/decorative" val="1"/>
              </a:ext>
            </a:extLst>
          </p:cNvPr>
          <p:cNvSpPr>
            <a:spLocks noChangeAspect="1"/>
          </p:cNvSpPr>
          <p:nvPr/>
        </p:nvSpPr>
        <p:spPr>
          <a:xfrm>
            <a:off x="3516004" y="413538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8289067-4416-4735-9CA8-23FE6DB11011}"/>
              </a:ext>
              <a:ext uri="{C183D7F6-B498-43B3-948B-1728B52AA6E4}">
                <adec:decorative xmlns:adec="http://schemas.microsoft.com/office/drawing/2017/decorative" val="1"/>
              </a:ext>
            </a:extLst>
          </p:cNvPr>
          <p:cNvSpPr>
            <a:spLocks noChangeAspect="1"/>
          </p:cNvSpPr>
          <p:nvPr/>
        </p:nvSpPr>
        <p:spPr>
          <a:xfrm>
            <a:off x="3516004" y="465051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496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Inscripción facilitada</a:t>
            </a:r>
          </a:p>
        </p:txBody>
      </p:sp>
      <p:graphicFrame>
        <p:nvGraphicFramePr>
          <p:cNvPr id="7" name="Table 6" descr="People with Medicare and in the Medicare Savings Program, get SSI, or have low income and resources may automatically qualify or apply to qualify based off data from SSA and/or the State Medical Assistance (Medicaid) office." title="Facilitated Enrollment Chart"/>
          <p:cNvGraphicFramePr>
            <a:graphicFrameLocks noGrp="1"/>
          </p:cNvGraphicFramePr>
          <p:nvPr>
            <p:extLst>
              <p:ext uri="{D42A27DB-BD31-4B8C-83A1-F6EECF244321}">
                <p14:modId xmlns:p14="http://schemas.microsoft.com/office/powerpoint/2010/main" val="91637483"/>
              </p:ext>
            </p:extLst>
          </p:nvPr>
        </p:nvGraphicFramePr>
        <p:xfrm>
          <a:off x="284501" y="1130457"/>
          <a:ext cx="11553796" cy="2998940"/>
        </p:xfrm>
        <a:graphic>
          <a:graphicData uri="http://schemas.openxmlformats.org/drawingml/2006/table">
            <a:tbl>
              <a:tblPr firstRow="1" bandRow="1">
                <a:tableStyleId>{5FD0F851-EC5A-4D38-B0AD-8093EC10F338}</a:tableStyleId>
              </a:tblPr>
              <a:tblGrid>
                <a:gridCol w="4148014">
                  <a:extLst>
                    <a:ext uri="{9D8B030D-6E8A-4147-A177-3AD203B41FA5}">
                      <a16:colId xmlns:a16="http://schemas.microsoft.com/office/drawing/2014/main" val="958844271"/>
                    </a:ext>
                  </a:extLst>
                </a:gridCol>
                <a:gridCol w="2744662">
                  <a:extLst>
                    <a:ext uri="{9D8B030D-6E8A-4147-A177-3AD203B41FA5}">
                      <a16:colId xmlns:a16="http://schemas.microsoft.com/office/drawing/2014/main" val="850164166"/>
                    </a:ext>
                  </a:extLst>
                </a:gridCol>
                <a:gridCol w="4661120">
                  <a:extLst>
                    <a:ext uri="{9D8B030D-6E8A-4147-A177-3AD203B41FA5}">
                      <a16:colId xmlns:a16="http://schemas.microsoft.com/office/drawing/2014/main" val="3204503"/>
                    </a:ext>
                  </a:extLst>
                </a:gridCol>
              </a:tblGrid>
              <a:tr h="436245">
                <a:tc>
                  <a:txBody>
                    <a:bodyPr/>
                    <a:lstStyle/>
                    <a:p>
                      <a:pPr algn="l"/>
                      <a:r>
                        <a:rPr lang="es-US" sz="2100" dirty="0">
                          <a:solidFill>
                            <a:srgbClr val="00529B"/>
                          </a:solidFill>
                        </a:rPr>
                        <a:t>Personas con Medicare y ...</a:t>
                      </a:r>
                    </a:p>
                  </a:txBody>
                  <a:tcPr anchor="ctr"/>
                </a:tc>
                <a:tc>
                  <a:txBody>
                    <a:bodyPr/>
                    <a:lstStyle/>
                    <a:p>
                      <a:pPr algn="l"/>
                      <a:r>
                        <a:rPr lang="es-US" sz="2100">
                          <a:solidFill>
                            <a:srgbClr val="00529B"/>
                          </a:solidFill>
                        </a:rPr>
                        <a:t>Bases para la calificación</a:t>
                      </a:r>
                    </a:p>
                  </a:txBody>
                  <a:tcPr anchor="ctr"/>
                </a:tc>
                <a:tc>
                  <a:txBody>
                    <a:bodyPr/>
                    <a:lstStyle/>
                    <a:p>
                      <a:pPr algn="l"/>
                      <a:r>
                        <a:rPr lang="es-US" sz="2100">
                          <a:solidFill>
                            <a:srgbClr val="00529B"/>
                          </a:solidFill>
                        </a:rPr>
                        <a:t>Fuente de datos</a:t>
                      </a:r>
                    </a:p>
                  </a:txBody>
                  <a:tcPr anchor="ctr"/>
                </a:tc>
                <a:extLst>
                  <a:ext uri="{0D108BD9-81ED-4DB2-BD59-A6C34878D82A}">
                    <a16:rowId xmlns:a16="http://schemas.microsoft.com/office/drawing/2014/main" val="3597342373"/>
                  </a:ext>
                </a:extLst>
              </a:tr>
              <a:tr h="790694">
                <a:tc>
                  <a:txBody>
                    <a:bodyPr/>
                    <a:lstStyle/>
                    <a:p>
                      <a:r>
                        <a:rPr lang="es-US" sz="2100" dirty="0">
                          <a:solidFill>
                            <a:srgbClr val="00529B"/>
                          </a:solidFill>
                        </a:rPr>
                        <a:t>Programa de Ahorros de Medicare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100" dirty="0">
                          <a:solidFill>
                            <a:srgbClr val="00529B"/>
                          </a:solidFill>
                        </a:rPr>
                        <a:t>Automático</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100" dirty="0">
                          <a:solidFill>
                            <a:srgbClr val="00529B"/>
                          </a:solidFill>
                        </a:rPr>
                        <a:t>Oficina Estatal de Asistencia Médica (Medicaid)</a:t>
                      </a:r>
                    </a:p>
                  </a:txBody>
                  <a:tcPr anchor="ctr"/>
                </a:tc>
                <a:extLst>
                  <a:ext uri="{0D108BD9-81ED-4DB2-BD59-A6C34878D82A}">
                    <a16:rowId xmlns:a16="http://schemas.microsoft.com/office/drawing/2014/main" val="828608726"/>
                  </a:ext>
                </a:extLst>
              </a:tr>
              <a:tr h="562969">
                <a:tc>
                  <a:txBody>
                    <a:bodyPr/>
                    <a:lstStyle/>
                    <a:p>
                      <a:r>
                        <a:rPr lang="es-US" sz="2100" dirty="0">
                          <a:solidFill>
                            <a:srgbClr val="00529B"/>
                          </a:solidFill>
                        </a:rPr>
                        <a:t>Beneficios de SSI</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100">
                          <a:solidFill>
                            <a:srgbClr val="00529B"/>
                          </a:solidFill>
                        </a:rPr>
                        <a:t>Automático</a:t>
                      </a:r>
                    </a:p>
                  </a:txBody>
                  <a:tcPr anchor="ctr"/>
                </a:tc>
                <a:tc>
                  <a:txBody>
                    <a:bodyPr/>
                    <a:lstStyle/>
                    <a:p>
                      <a:r>
                        <a:rPr lang="es-US" sz="2100" dirty="0">
                          <a:solidFill>
                            <a:srgbClr val="00529B"/>
                          </a:solidFill>
                        </a:rPr>
                        <a:t>Seguro Social</a:t>
                      </a:r>
                    </a:p>
                  </a:txBody>
                  <a:tcPr anchor="ctr"/>
                </a:tc>
                <a:extLst>
                  <a:ext uri="{0D108BD9-81ED-4DB2-BD59-A6C34878D82A}">
                    <a16:rowId xmlns:a16="http://schemas.microsoft.com/office/drawing/2014/main" val="4162351103"/>
                  </a:ext>
                </a:extLst>
              </a:tr>
              <a:tr h="913757">
                <a:tc>
                  <a:txBody>
                    <a:bodyPr/>
                    <a:lstStyle/>
                    <a:p>
                      <a:r>
                        <a:rPr lang="es-US" sz="2100">
                          <a:solidFill>
                            <a:srgbClr val="00529B"/>
                          </a:solidFill>
                        </a:rPr>
                        <a:t>Ingresos y recursos limitados</a:t>
                      </a:r>
                    </a:p>
                  </a:txBody>
                  <a:tcPr anchor="ctr"/>
                </a:tc>
                <a:tc>
                  <a:txBody>
                    <a:bodyPr/>
                    <a:lstStyle/>
                    <a:p>
                      <a:r>
                        <a:rPr lang="es-US" sz="2100">
                          <a:solidFill>
                            <a:srgbClr val="00529B"/>
                          </a:solidFill>
                        </a:rPr>
                        <a:t>Debe presentar solicitud y calificar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100" dirty="0">
                          <a:solidFill>
                            <a:srgbClr val="00529B"/>
                          </a:solidFill>
                        </a:rPr>
                        <a:t>Seguro Social (la mayoría) u Oficina Estatal de Asistencia Médica (Medicaid)</a:t>
                      </a:r>
                    </a:p>
                  </a:txBody>
                  <a:tcPr anchor="ct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type="body" sz="quarter" idx="13"/>
          </p:nvPr>
        </p:nvSpPr>
        <p:spPr>
          <a:xfrm>
            <a:off x="476250" y="4427222"/>
            <a:ext cx="7677150" cy="1632902"/>
          </a:xfrm>
        </p:spPr>
        <p:txBody>
          <a:bodyPr>
            <a:noAutofit/>
          </a:bodyPr>
          <a:lstStyle/>
          <a:p>
            <a:pPr marL="347472" lvl="0" indent="-347472" defTabSz="685800">
              <a:lnSpc>
                <a:spcPct val="100000"/>
              </a:lnSpc>
              <a:spcBef>
                <a:spcPts val="0"/>
              </a:spcBef>
              <a:spcAft>
                <a:spcPts val="1200"/>
              </a:spcAft>
            </a:pPr>
            <a:r>
              <a:rPr lang="es-US" sz="2200" dirty="0">
                <a:solidFill>
                  <a:srgbClr val="2F5597"/>
                </a:solidFill>
              </a:rPr>
              <a:t>Inscripción facilitada en el plan de medicamentos</a:t>
            </a:r>
          </a:p>
          <a:p>
            <a:pPr marL="347472" lvl="0" indent="-347472" defTabSz="685800">
              <a:lnSpc>
                <a:spcPct val="100000"/>
              </a:lnSpc>
              <a:spcBef>
                <a:spcPts val="0"/>
              </a:spcBef>
              <a:spcAft>
                <a:spcPts val="1200"/>
              </a:spcAft>
            </a:pPr>
            <a:r>
              <a:rPr lang="es-US" sz="2200" dirty="0">
                <a:solidFill>
                  <a:srgbClr val="2F5597"/>
                </a:solidFill>
              </a:rPr>
              <a:t>El proceso generalmente entra en vigor 2 meses después de que los CMS reciben la notificación de </a:t>
            </a:r>
            <a:br>
              <a:rPr lang="es-US" sz="2200" dirty="0">
                <a:solidFill>
                  <a:srgbClr val="2F5597"/>
                </a:solidFill>
              </a:rPr>
            </a:br>
            <a:r>
              <a:rPr lang="es-US" sz="2200" dirty="0">
                <a:solidFill>
                  <a:srgbClr val="2F5597"/>
                </a:solidFill>
              </a:rPr>
              <a:t>que usted es elegible</a:t>
            </a:r>
          </a:p>
        </p:txBody>
      </p:sp>
      <p:pic>
        <p:nvPicPr>
          <p:cNvPr id="6" name="Picture 5" descr="Gráfico de papel verde">
            <a:extLst>
              <a:ext uri="{FF2B5EF4-FFF2-40B4-BE49-F238E27FC236}">
                <a16:creationId xmlns:a16="http://schemas.microsoft.com/office/drawing/2014/main" id="{8BF27144-B972-4A95-A675-E2905F931D73}"/>
              </a:ext>
            </a:extLst>
          </p:cNvPr>
          <p:cNvPicPr>
            <a:picLocks noChangeAspect="1"/>
          </p:cNvPicPr>
          <p:nvPr/>
        </p:nvPicPr>
        <p:blipFill>
          <a:blip r:embed="rId4"/>
          <a:stretch>
            <a:fillRect/>
          </a:stretch>
        </p:blipFill>
        <p:spPr>
          <a:xfrm>
            <a:off x="8610600" y="4152200"/>
            <a:ext cx="2075601" cy="2534478"/>
          </a:xfrm>
          <a:prstGeom prst="rect">
            <a:avLst/>
          </a:prstGeom>
        </p:spPr>
      </p:pic>
      <p:sp>
        <p:nvSpPr>
          <p:cNvPr id="9" name="Text Placeholder 8">
            <a:extLst>
              <a:ext uri="{FF2B5EF4-FFF2-40B4-BE49-F238E27FC236}">
                <a16:creationId xmlns:a16="http://schemas.microsoft.com/office/drawing/2014/main" id="{70625303-3E66-3CF2-3F1F-478B516ED69F}"/>
              </a:ext>
            </a:extLst>
          </p:cNvPr>
          <p:cNvSpPr>
            <a:spLocks noGrp="1"/>
          </p:cNvSpPr>
          <p:nvPr>
            <p:ph type="body" sz="quarter" idx="14"/>
          </p:nvPr>
        </p:nvSpPr>
        <p:spPr>
          <a:xfrm>
            <a:off x="8658964" y="4197350"/>
            <a:ext cx="1950188" cy="1206343"/>
          </a:xfrm>
        </p:spPr>
        <p:txBody>
          <a:bodyPr>
            <a:normAutofit/>
          </a:bodyPr>
          <a:lstStyle/>
          <a:p>
            <a:pPr algn="ctr">
              <a:lnSpc>
                <a:spcPct val="200000"/>
              </a:lnSpc>
            </a:pPr>
            <a:r>
              <a:rPr lang="es-US" sz="1800" dirty="0"/>
              <a:t>Carta en papel VERDE</a:t>
            </a:r>
          </a:p>
        </p:txBody>
      </p:sp>
      <p:sp>
        <p:nvSpPr>
          <p:cNvPr id="8" name="Slide Number Placeholder 5">
            <a:extLst>
              <a:ext uri="{FF2B5EF4-FFF2-40B4-BE49-F238E27FC236}">
                <a16:creationId xmlns:a16="http://schemas.microsoft.com/office/drawing/2014/main" id="{78E60D1E-402C-4830-AC57-CC0C20EF082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90</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2663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dirty="0"/>
              <a:t>Programa de Transición para Recién Elegibles </a:t>
            </a:r>
            <a:br>
              <a:rPr lang="es-US" dirty="0"/>
            </a:br>
            <a:r>
              <a:rPr lang="es-US" dirty="0"/>
              <a:t>con Ingresos Limitados (LI NET)</a:t>
            </a:r>
          </a:p>
        </p:txBody>
      </p:sp>
      <p:sp>
        <p:nvSpPr>
          <p:cNvPr id="5" name="Content Placeholder 4"/>
          <p:cNvSpPr>
            <a:spLocks noGrp="1"/>
          </p:cNvSpPr>
          <p:nvPr>
            <p:ph sz="half" idx="1"/>
          </p:nvPr>
        </p:nvSpPr>
        <p:spPr>
          <a:xfrm>
            <a:off x="1097448" y="1271820"/>
            <a:ext cx="9898212" cy="4351338"/>
          </a:xfrm>
        </p:spPr>
        <p:txBody>
          <a:bodyPr>
            <a:normAutofit fontScale="92500"/>
          </a:bodyPr>
          <a:lstStyle/>
          <a:p>
            <a:pPr marL="0" lvl="0" indent="0" defTabSz="685800">
              <a:lnSpc>
                <a:spcPct val="100000"/>
              </a:lnSpc>
              <a:spcBef>
                <a:spcPts val="0"/>
              </a:spcBef>
              <a:spcAft>
                <a:spcPts val="1200"/>
              </a:spcAft>
              <a:buNone/>
            </a:pPr>
            <a:r>
              <a:rPr lang="es-US" sz="2200" b="1" dirty="0">
                <a:solidFill>
                  <a:srgbClr val="2F5597"/>
                </a:solidFill>
              </a:rPr>
              <a:t>Diseñado para eliminar los períodos sin cobertura para personas con ingresos limitados que pasan a la cobertura de medicamentos de Medicare: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Proporciona cobertura temporal de medicamentos si usted es elegible para recibir Ayuda Adicional pero aún no tiene cobertura de medicamentos.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La cobertura puede ser inmediata, actual o retroactiva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Tiene un formulario abierto</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Incluye ediciones estándar de seguridad y abuso para protegerle de reposiciones prematuras o duplicación de terapias.</a:t>
            </a:r>
          </a:p>
          <a:p>
            <a:pPr marL="0" indent="0" defTabSz="685800">
              <a:lnSpc>
                <a:spcPct val="100000"/>
              </a:lnSpc>
              <a:spcBef>
                <a:spcPts val="0"/>
              </a:spcBef>
              <a:spcAft>
                <a:spcPts val="1200"/>
              </a:spcAft>
              <a:buNone/>
            </a:pPr>
            <a:r>
              <a:rPr lang="es-US" sz="2200" b="1" dirty="0">
                <a:solidFill>
                  <a:srgbClr val="2F5597"/>
                </a:solidFill>
              </a:rPr>
              <a:t>No requiere: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Autorización previa</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s-US" sz="1800" dirty="0">
                <a:solidFill>
                  <a:srgbClr val="2F5597"/>
                </a:solidFill>
              </a:rPr>
              <a:t>Restricciones de farmacias de la red</a:t>
            </a:r>
          </a:p>
        </p:txBody>
      </p:sp>
      <p:sp>
        <p:nvSpPr>
          <p:cNvPr id="18" name="Freeform: Shape 17">
            <a:extLst>
              <a:ext uri="{FF2B5EF4-FFF2-40B4-BE49-F238E27FC236}">
                <a16:creationId xmlns:a16="http://schemas.microsoft.com/office/drawing/2014/main" id="{C2CC0596-52ED-4B89-A379-71FBA7B6B8CE}"/>
              </a:ext>
              <a:ext uri="{C183D7F6-B498-43B3-948B-1728B52AA6E4}">
                <adec:decorative xmlns:adec="http://schemas.microsoft.com/office/drawing/2017/decorative" val="1"/>
              </a:ext>
            </a:extLst>
          </p:cNvPr>
          <p:cNvSpPr>
            <a:spLocks noChangeAspect="1"/>
          </p:cNvSpPr>
          <p:nvPr/>
        </p:nvSpPr>
        <p:spPr>
          <a:xfrm>
            <a:off x="1406856" y="2077572"/>
            <a:ext cx="274319"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21AC21CB-5DB0-46D5-A23F-31CE729B6B41}"/>
              </a:ext>
              <a:ext uri="{C183D7F6-B498-43B3-948B-1728B52AA6E4}">
                <adec:decorative xmlns:adec="http://schemas.microsoft.com/office/drawing/2017/decorative" val="1"/>
              </a:ext>
            </a:extLst>
          </p:cNvPr>
          <p:cNvSpPr>
            <a:spLocks noChangeAspect="1"/>
          </p:cNvSpPr>
          <p:nvPr/>
        </p:nvSpPr>
        <p:spPr>
          <a:xfrm>
            <a:off x="1406855" y="279418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51206B9-BDED-433B-9A3B-FD125FB70A5B}"/>
              </a:ext>
              <a:ext uri="{C183D7F6-B498-43B3-948B-1728B52AA6E4}">
                <adec:decorative xmlns:adec="http://schemas.microsoft.com/office/drawing/2017/decorative" val="1"/>
              </a:ext>
            </a:extLst>
          </p:cNvPr>
          <p:cNvSpPr>
            <a:spLocks noChangeAspect="1"/>
          </p:cNvSpPr>
          <p:nvPr/>
        </p:nvSpPr>
        <p:spPr>
          <a:xfrm>
            <a:off x="1406855" y="323047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1FAD2A4-FDB6-4143-B319-61A475577C4A}"/>
              </a:ext>
              <a:ext uri="{C183D7F6-B498-43B3-948B-1728B52AA6E4}">
                <adec:decorative xmlns:adec="http://schemas.microsoft.com/office/drawing/2017/decorative" val="1"/>
              </a:ext>
            </a:extLst>
          </p:cNvPr>
          <p:cNvSpPr>
            <a:spLocks noChangeAspect="1"/>
          </p:cNvSpPr>
          <p:nvPr/>
        </p:nvSpPr>
        <p:spPr>
          <a:xfrm>
            <a:off x="1406855" y="3677537"/>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B310EC0-8A14-40CF-A854-07C78584805C}"/>
              </a:ext>
              <a:ext uri="{C183D7F6-B498-43B3-948B-1728B52AA6E4}">
                <adec:decorative xmlns:adec="http://schemas.microsoft.com/office/drawing/2017/decorative" val="1"/>
              </a:ext>
            </a:extLst>
          </p:cNvPr>
          <p:cNvSpPr>
            <a:spLocks noChangeAspect="1"/>
          </p:cNvSpPr>
          <p:nvPr/>
        </p:nvSpPr>
        <p:spPr>
          <a:xfrm>
            <a:off x="1406855" y="4840938"/>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6AFADB2-B1BA-474B-84DC-DDEB86BA39B6}"/>
              </a:ext>
              <a:ext uri="{C183D7F6-B498-43B3-948B-1728B52AA6E4}">
                <adec:decorative xmlns:adec="http://schemas.microsoft.com/office/drawing/2017/decorative" val="1"/>
              </a:ext>
            </a:extLst>
          </p:cNvPr>
          <p:cNvSpPr>
            <a:spLocks noChangeAspect="1"/>
          </p:cNvSpPr>
          <p:nvPr/>
        </p:nvSpPr>
        <p:spPr>
          <a:xfrm>
            <a:off x="1406855" y="5285670"/>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1ADC11DC-7EEC-46B6-A9A8-7254D02F98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5296">
            <a:off x="2354500" y="5762537"/>
            <a:ext cx="263487" cy="26348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247A521C-5452-C956-55A8-192573FF9EF5}"/>
              </a:ext>
            </a:extLst>
          </p:cNvPr>
          <p:cNvSpPr>
            <a:spLocks noGrp="1"/>
          </p:cNvSpPr>
          <p:nvPr>
            <p:ph sz="half" idx="2"/>
          </p:nvPr>
        </p:nvSpPr>
        <p:spPr>
          <a:xfrm>
            <a:off x="2614050" y="5468551"/>
            <a:ext cx="8876910" cy="857453"/>
          </a:xfrm>
        </p:spPr>
        <p:txBody>
          <a:bodyPr anchor="ctr">
            <a:noAutofit/>
          </a:bodyPr>
          <a:lstStyle/>
          <a:p>
            <a:pPr marL="0" lvl="0" indent="0" defTabSz="685800">
              <a:spcAft>
                <a:spcPts val="0"/>
              </a:spcAft>
              <a:buClrTx/>
              <a:buNone/>
            </a:pPr>
            <a:r>
              <a:rPr lang="es-US" sz="1600" b="1" dirty="0">
                <a:solidFill>
                  <a:srgbClr val="2F5597"/>
                </a:solidFill>
              </a:rPr>
              <a:t>NOTA</a:t>
            </a:r>
            <a:r>
              <a:rPr lang="es-US" sz="1600" dirty="0">
                <a:solidFill>
                  <a:srgbClr val="2F5597"/>
                </a:solidFill>
              </a:rPr>
              <a:t>: Los seminarios web de capacitación continua están disponibles a través de Humana.</a:t>
            </a:r>
          </a:p>
        </p:txBody>
      </p:sp>
      <p:sp>
        <p:nvSpPr>
          <p:cNvPr id="6" name="Slide Number Placeholder 5">
            <a:extLst>
              <a:ext uri="{FF2B5EF4-FFF2-40B4-BE49-F238E27FC236}">
                <a16:creationId xmlns:a16="http://schemas.microsoft.com/office/drawing/2014/main" id="{77768E3E-D16B-4426-A87A-334F6458235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2418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25" grpId="0" animBg="1"/>
      <p:bldP spid="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a:t>¿Cómo se inscribe en LI NET?</a:t>
            </a:r>
          </a:p>
        </p:txBody>
      </p:sp>
      <p:sp>
        <p:nvSpPr>
          <p:cNvPr id="18" name="Text Placeholder 17">
            <a:extLst>
              <a:ext uri="{FF2B5EF4-FFF2-40B4-BE49-F238E27FC236}">
                <a16:creationId xmlns:a16="http://schemas.microsoft.com/office/drawing/2014/main" id="{DBCE2233-360E-E77B-6B95-2E22767E847C}"/>
              </a:ext>
            </a:extLst>
          </p:cNvPr>
          <p:cNvSpPr>
            <a:spLocks noGrp="1"/>
          </p:cNvSpPr>
          <p:nvPr>
            <p:ph type="body" sz="quarter" idx="13"/>
          </p:nvPr>
        </p:nvSpPr>
        <p:spPr>
          <a:xfrm>
            <a:off x="885429" y="1159004"/>
            <a:ext cx="2011680" cy="1188720"/>
          </a:xfrm>
          <a:prstGeom prst="roundRect">
            <a:avLst>
              <a:gd name="adj" fmla="val 12195"/>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s-US" sz="2000" b="1">
                <a:solidFill>
                  <a:prstClr val="white"/>
                </a:solidFill>
                <a:latin typeface="Calibri"/>
                <a:cs typeface="Calibri" pitchFamily="34" charset="0"/>
              </a:rPr>
              <a:t>Inscripción automática </a:t>
            </a:r>
          </a:p>
          <a:p>
            <a:pPr marL="0" lvl="0" indent="0" algn="ctr">
              <a:spcAft>
                <a:spcPts val="0"/>
              </a:spcAft>
              <a:buClrTx/>
              <a:buNone/>
              <a:defRPr/>
            </a:pPr>
            <a:r>
              <a:rPr lang="es-US" sz="2000" b="1">
                <a:solidFill>
                  <a:prstClr val="white"/>
                </a:solidFill>
                <a:latin typeface="Calibri"/>
                <a:cs typeface="Calibri" pitchFamily="34" charset="0"/>
              </a:rPr>
              <a:t>por los CMS</a:t>
            </a:r>
          </a:p>
        </p:txBody>
      </p:sp>
      <p:sp>
        <p:nvSpPr>
          <p:cNvPr id="19" name="Text Placeholder 18">
            <a:extLst>
              <a:ext uri="{FF2B5EF4-FFF2-40B4-BE49-F238E27FC236}">
                <a16:creationId xmlns:a16="http://schemas.microsoft.com/office/drawing/2014/main" id="{F2A63881-A8B2-B220-1536-9EC04B7BE51C}"/>
              </a:ext>
            </a:extLst>
          </p:cNvPr>
          <p:cNvSpPr>
            <a:spLocks noGrp="1"/>
          </p:cNvSpPr>
          <p:nvPr>
            <p:ph type="body" sz="quarter" idx="14"/>
          </p:nvPr>
        </p:nvSpPr>
        <p:spPr>
          <a:xfrm>
            <a:off x="931492" y="1275522"/>
            <a:ext cx="10138429" cy="914400"/>
          </a:xfrm>
          <a:prstGeom prst="roundRect">
            <a:avLst/>
          </a:prstGeom>
          <a:ln w="38100">
            <a:solidFill>
              <a:srgbClr val="2F5597"/>
            </a:solidFill>
          </a:ln>
        </p:spPr>
        <p:txBody>
          <a:bodyPr/>
          <a:lstStyle/>
          <a:p>
            <a:pPr marL="2011680" lvl="0" indent="0">
              <a:lnSpc>
                <a:spcPts val="2200"/>
              </a:lnSpc>
              <a:spcAft>
                <a:spcPts val="0"/>
              </a:spcAft>
              <a:buClrTx/>
              <a:buNone/>
            </a:pPr>
            <a:r>
              <a:rPr lang="es-US" sz="2000" dirty="0">
                <a:solidFill>
                  <a:srgbClr val="2F5597"/>
                </a:solidFill>
              </a:rPr>
              <a:t>Los CMS le inscriben automáticamente si reúne los requisitos para recibir Ayuda Adicional y su inscripción automática en un plan de la Parte D aún no entra en vigor.</a:t>
            </a:r>
          </a:p>
        </p:txBody>
      </p:sp>
      <p:sp>
        <p:nvSpPr>
          <p:cNvPr id="20" name="Text Placeholder 19">
            <a:extLst>
              <a:ext uri="{FF2B5EF4-FFF2-40B4-BE49-F238E27FC236}">
                <a16:creationId xmlns:a16="http://schemas.microsoft.com/office/drawing/2014/main" id="{0DAEC70E-1AD7-ACE1-449C-5AE6D03CBF29}"/>
              </a:ext>
            </a:extLst>
          </p:cNvPr>
          <p:cNvSpPr>
            <a:spLocks noGrp="1"/>
          </p:cNvSpPr>
          <p:nvPr>
            <p:ph type="body" sz="quarter" idx="15"/>
          </p:nvPr>
        </p:nvSpPr>
        <p:spPr>
          <a:xfrm>
            <a:off x="885429" y="2530660"/>
            <a:ext cx="2011680" cy="1188720"/>
          </a:xfrm>
          <a:prstGeom prst="roundRect">
            <a:avLst>
              <a:gd name="adj" fmla="val 11300"/>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s-US" sz="2000" b="1">
                <a:solidFill>
                  <a:prstClr val="white"/>
                </a:solidFill>
                <a:latin typeface="Calibri"/>
                <a:cs typeface="Calibri" pitchFamily="34" charset="0"/>
              </a:rPr>
              <a:t>Uso en un Punto de Venta (POS)</a:t>
            </a:r>
          </a:p>
        </p:txBody>
      </p:sp>
      <p:sp>
        <p:nvSpPr>
          <p:cNvPr id="21" name="Text Placeholder 20">
            <a:extLst>
              <a:ext uri="{FF2B5EF4-FFF2-40B4-BE49-F238E27FC236}">
                <a16:creationId xmlns:a16="http://schemas.microsoft.com/office/drawing/2014/main" id="{B571E032-52DE-50ED-007C-6723B9871FA9}"/>
              </a:ext>
            </a:extLst>
          </p:cNvPr>
          <p:cNvSpPr>
            <a:spLocks noGrp="1"/>
          </p:cNvSpPr>
          <p:nvPr>
            <p:ph type="body" sz="quarter" idx="16"/>
          </p:nvPr>
        </p:nvSpPr>
        <p:spPr>
          <a:xfrm>
            <a:off x="961972" y="2687008"/>
            <a:ext cx="10138429" cy="914400"/>
          </a:xfrm>
          <a:prstGeom prst="roundRect">
            <a:avLst/>
          </a:prstGeom>
          <a:ln w="38100">
            <a:solidFill>
              <a:srgbClr val="2F5597"/>
            </a:solidFill>
          </a:ln>
        </p:spPr>
        <p:txBody>
          <a:bodyPr/>
          <a:lstStyle/>
          <a:p>
            <a:pPr marL="2011680" lvl="0" indent="0">
              <a:lnSpc>
                <a:spcPts val="2200"/>
              </a:lnSpc>
              <a:spcAft>
                <a:spcPts val="0"/>
              </a:spcAft>
              <a:buClrTx/>
              <a:buNone/>
            </a:pPr>
            <a:r>
              <a:rPr lang="es-US" sz="2000" dirty="0">
                <a:solidFill>
                  <a:srgbClr val="2F5597"/>
                </a:solidFill>
              </a:rPr>
              <a:t>Puede estar en la farmacia y pedir que su reclamación sea presentada en el punto de venta y aceptada por el patrocinador de </a:t>
            </a:r>
            <a:br>
              <a:rPr lang="es-US" sz="2000" dirty="0">
                <a:solidFill>
                  <a:srgbClr val="2F5597"/>
                </a:solidFill>
              </a:rPr>
            </a:br>
            <a:r>
              <a:rPr lang="es-US" sz="2000" dirty="0">
                <a:solidFill>
                  <a:srgbClr val="2F5597"/>
                </a:solidFill>
              </a:rPr>
              <a:t>LI NET.  </a:t>
            </a:r>
          </a:p>
        </p:txBody>
      </p:sp>
      <p:sp>
        <p:nvSpPr>
          <p:cNvPr id="22" name="Text Placeholder 21">
            <a:extLst>
              <a:ext uri="{FF2B5EF4-FFF2-40B4-BE49-F238E27FC236}">
                <a16:creationId xmlns:a16="http://schemas.microsoft.com/office/drawing/2014/main" id="{A16E50C2-023E-1905-5E84-B9AF344D6ACC}"/>
              </a:ext>
            </a:extLst>
          </p:cNvPr>
          <p:cNvSpPr>
            <a:spLocks noGrp="1"/>
          </p:cNvSpPr>
          <p:nvPr>
            <p:ph type="body" sz="quarter" idx="17"/>
          </p:nvPr>
        </p:nvSpPr>
        <p:spPr>
          <a:xfrm>
            <a:off x="885429" y="3902316"/>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s-US" sz="2000" b="1">
                <a:solidFill>
                  <a:prstClr val="white"/>
                </a:solidFill>
                <a:latin typeface="Calibri"/>
                <a:cs typeface="Calibri" pitchFamily="34" charset="0"/>
              </a:rPr>
              <a:t>Solicitud directa de reembolso</a:t>
            </a:r>
          </a:p>
        </p:txBody>
      </p:sp>
      <p:sp>
        <p:nvSpPr>
          <p:cNvPr id="23" name="Text Placeholder 22">
            <a:extLst>
              <a:ext uri="{FF2B5EF4-FFF2-40B4-BE49-F238E27FC236}">
                <a16:creationId xmlns:a16="http://schemas.microsoft.com/office/drawing/2014/main" id="{EA4CA978-6F2D-266C-7F24-51FA4F80BB38}"/>
              </a:ext>
            </a:extLst>
          </p:cNvPr>
          <p:cNvSpPr>
            <a:spLocks noGrp="1"/>
          </p:cNvSpPr>
          <p:nvPr>
            <p:ph type="body" sz="quarter" idx="18"/>
          </p:nvPr>
        </p:nvSpPr>
        <p:spPr>
          <a:xfrm>
            <a:off x="961972" y="4061608"/>
            <a:ext cx="10138429" cy="914400"/>
          </a:xfrm>
          <a:prstGeom prst="roundRect">
            <a:avLst/>
          </a:prstGeom>
          <a:ln w="38100">
            <a:solidFill>
              <a:srgbClr val="2F5597"/>
            </a:solidFill>
          </a:ln>
        </p:spPr>
        <p:txBody>
          <a:bodyPr/>
          <a:lstStyle/>
          <a:p>
            <a:pPr marL="2011680" indent="0">
              <a:lnSpc>
                <a:spcPts val="2200"/>
              </a:lnSpc>
              <a:buNone/>
            </a:pPr>
            <a:r>
              <a:rPr lang="es-US" sz="2000" dirty="0">
                <a:solidFill>
                  <a:srgbClr val="2F5597"/>
                </a:solidFill>
              </a:rPr>
              <a:t>Puede presentar los recibos para el reembolso de las reclamaciones elegibles pagadas de su bolsillo.</a:t>
            </a:r>
          </a:p>
        </p:txBody>
      </p:sp>
      <p:sp>
        <p:nvSpPr>
          <p:cNvPr id="24" name="Text Placeholder 23">
            <a:extLst>
              <a:ext uri="{FF2B5EF4-FFF2-40B4-BE49-F238E27FC236}">
                <a16:creationId xmlns:a16="http://schemas.microsoft.com/office/drawing/2014/main" id="{28888557-FC68-B3C4-48FF-B22970BAEE4C}"/>
              </a:ext>
            </a:extLst>
          </p:cNvPr>
          <p:cNvSpPr>
            <a:spLocks noGrp="1"/>
          </p:cNvSpPr>
          <p:nvPr>
            <p:ph type="body" sz="quarter" idx="19"/>
          </p:nvPr>
        </p:nvSpPr>
        <p:spPr>
          <a:xfrm>
            <a:off x="885429" y="5273972"/>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s-US" sz="2000" b="1" dirty="0">
                <a:solidFill>
                  <a:prstClr val="white"/>
                </a:solidFill>
                <a:latin typeface="Calibri"/>
                <a:cs typeface="Calibri" pitchFamily="34" charset="0"/>
              </a:rPr>
              <a:t>Formulario de solicitud de LI NET </a:t>
            </a:r>
          </a:p>
        </p:txBody>
      </p:sp>
      <p:sp>
        <p:nvSpPr>
          <p:cNvPr id="25" name="Text Placeholder 24">
            <a:extLst>
              <a:ext uri="{FF2B5EF4-FFF2-40B4-BE49-F238E27FC236}">
                <a16:creationId xmlns:a16="http://schemas.microsoft.com/office/drawing/2014/main" id="{DFAE5CB6-D6C1-E140-6C4A-34EBBC500AD9}"/>
              </a:ext>
            </a:extLst>
          </p:cNvPr>
          <p:cNvSpPr>
            <a:spLocks noGrp="1"/>
          </p:cNvSpPr>
          <p:nvPr>
            <p:ph type="body" sz="quarter" idx="20"/>
          </p:nvPr>
        </p:nvSpPr>
        <p:spPr>
          <a:xfrm>
            <a:off x="885429" y="5391952"/>
            <a:ext cx="10222249" cy="914400"/>
          </a:xfrm>
          <a:prstGeom prst="roundRect">
            <a:avLst/>
          </a:prstGeom>
          <a:ln w="38100">
            <a:solidFill>
              <a:srgbClr val="2F5597"/>
            </a:solidFill>
          </a:ln>
        </p:spPr>
        <p:txBody>
          <a:bodyPr/>
          <a:lstStyle/>
          <a:p>
            <a:pPr marL="2011680" lvl="0" indent="0">
              <a:lnSpc>
                <a:spcPts val="2200"/>
              </a:lnSpc>
              <a:spcAft>
                <a:spcPts val="0"/>
              </a:spcAft>
              <a:buClrTx/>
              <a:buNone/>
            </a:pPr>
            <a:r>
              <a:rPr lang="es-US" sz="2000" dirty="0">
                <a:solidFill>
                  <a:srgbClr val="2F5597"/>
                </a:solidFill>
              </a:rPr>
              <a:t>Si no se inscribe por medio de uno de los métodos anteriores, puede presentar una solicitud al patrocinador de LI NET. </a:t>
            </a:r>
          </a:p>
        </p:txBody>
      </p:sp>
      <p:sp>
        <p:nvSpPr>
          <p:cNvPr id="7" name="Slide Number Placeholder 5">
            <a:extLst>
              <a:ext uri="{FF2B5EF4-FFF2-40B4-BE49-F238E27FC236}">
                <a16:creationId xmlns:a16="http://schemas.microsoft.com/office/drawing/2014/main" id="{F1547167-AE1D-407A-BB13-3692C1E508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92</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082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Monto de referencia y de minimis del subsidio </a:t>
            </a:r>
            <a:br>
              <a:rPr lang="es-US" sz="2800" dirty="0"/>
            </a:br>
            <a:r>
              <a:rPr lang="es-US" sz="2800" dirty="0"/>
              <a:t>regional por bajos ingresos (LIS)</a:t>
            </a:r>
          </a:p>
        </p:txBody>
      </p:sp>
      <p:sp>
        <p:nvSpPr>
          <p:cNvPr id="7" name="Text Placeholder 6">
            <a:extLst>
              <a:ext uri="{FF2B5EF4-FFF2-40B4-BE49-F238E27FC236}">
                <a16:creationId xmlns:a16="http://schemas.microsoft.com/office/drawing/2014/main" id="{912336F5-53E6-0FFF-361F-01FEFE6D8DA2}"/>
              </a:ext>
            </a:extLst>
          </p:cNvPr>
          <p:cNvSpPr>
            <a:spLocks noGrp="1"/>
          </p:cNvSpPr>
          <p:nvPr>
            <p:ph type="body" sz="quarter" idx="13"/>
          </p:nvPr>
        </p:nvSpPr>
        <p:spPr>
          <a:xfrm>
            <a:off x="731520" y="1175401"/>
            <a:ext cx="10622280" cy="886969"/>
          </a:xfrm>
        </p:spPr>
        <p:txBody>
          <a:bodyPr>
            <a:noAutofit/>
          </a:bodyPr>
          <a:lstStyle/>
          <a:p>
            <a:pPr marL="0" lvl="0" indent="0" algn="ctr" defTabSz="685800">
              <a:buClrTx/>
              <a:buNone/>
              <a:defRPr/>
            </a:pPr>
            <a:r>
              <a:rPr lang="es-US" sz="2400" b="1" dirty="0"/>
              <a:t>El importe de referencia en cada estado es el importe máximo de la prima que los CMS pagarán a los beneficiarios de Ayuda Adicional</a:t>
            </a:r>
          </a:p>
        </p:txBody>
      </p:sp>
      <p:pic>
        <p:nvPicPr>
          <p:cNvPr id="8" name="Picture 7">
            <a:extLst>
              <a:ext uri="{FF2B5EF4-FFF2-40B4-BE49-F238E27FC236}">
                <a16:creationId xmlns:a16="http://schemas.microsoft.com/office/drawing/2014/main" id="{1E49C273-FC6E-4F05-B2EA-364DF1B6CF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95334" y="2365797"/>
            <a:ext cx="1420491" cy="1420491"/>
          </a:xfrm>
          <a:prstGeom prst="rect">
            <a:avLst/>
          </a:prstGeom>
        </p:spPr>
      </p:pic>
      <p:sp>
        <p:nvSpPr>
          <p:cNvPr id="9" name="Text Placeholder 8">
            <a:extLst>
              <a:ext uri="{FF2B5EF4-FFF2-40B4-BE49-F238E27FC236}">
                <a16:creationId xmlns:a16="http://schemas.microsoft.com/office/drawing/2014/main" id="{D4B471A4-38C6-12AC-6F6D-B33E3072507A}"/>
              </a:ext>
            </a:extLst>
          </p:cNvPr>
          <p:cNvSpPr>
            <a:spLocks noGrp="1"/>
          </p:cNvSpPr>
          <p:nvPr>
            <p:ph type="body" sz="quarter" idx="14"/>
          </p:nvPr>
        </p:nvSpPr>
        <p:spPr>
          <a:xfrm>
            <a:off x="1188720" y="2215625"/>
            <a:ext cx="4811420" cy="3026664"/>
          </a:xfrm>
          <a:prstGeom prst="roundRect">
            <a:avLst/>
          </a:prstGeom>
          <a:ln w="38100">
            <a:solidFill>
              <a:srgbClr val="FFD966"/>
            </a:solidFill>
          </a:ln>
        </p:spPr>
        <p:txBody>
          <a:bodyPr tIns="1554480">
            <a:noAutofit/>
          </a:bodyPr>
          <a:lstStyle/>
          <a:p>
            <a:pPr lvl="0" algn="ctr">
              <a:lnSpc>
                <a:spcPts val="2200"/>
              </a:lnSpc>
              <a:spcAft>
                <a:spcPts val="0"/>
              </a:spcAft>
              <a:buClrTx/>
              <a:defRPr/>
            </a:pPr>
            <a:r>
              <a:rPr lang="es-US" sz="1950" b="1" dirty="0"/>
              <a:t>Sin prima mensual del plan si</a:t>
            </a:r>
          </a:p>
          <a:p>
            <a:pPr lvl="0" algn="ctr">
              <a:lnSpc>
                <a:spcPts val="2200"/>
              </a:lnSpc>
              <a:spcAft>
                <a:spcPts val="0"/>
              </a:spcAft>
              <a:buClrTx/>
              <a:defRPr/>
            </a:pPr>
            <a:r>
              <a:rPr lang="es-US" sz="1950" dirty="0"/>
              <a:t>califica para recibir Ayuda Adicional completa y elige un plan igual o inferior al valor de referencia regional de LIS</a:t>
            </a:r>
          </a:p>
          <a:p>
            <a:endParaRPr lang="en-US" dirty="0"/>
          </a:p>
        </p:txBody>
      </p:sp>
      <p:pic>
        <p:nvPicPr>
          <p:cNvPr id="16" name="Graphic 15">
            <a:extLst>
              <a:ext uri="{FF2B5EF4-FFF2-40B4-BE49-F238E27FC236}">
                <a16:creationId xmlns:a16="http://schemas.microsoft.com/office/drawing/2014/main" id="{56FE3BA9-3648-42AD-B9C2-DD1C975CED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6365" y="2302538"/>
            <a:ext cx="1483750" cy="1483750"/>
          </a:xfrm>
          <a:prstGeom prst="rect">
            <a:avLst/>
          </a:prstGeom>
        </p:spPr>
      </p:pic>
      <p:sp>
        <p:nvSpPr>
          <p:cNvPr id="14" name="Text Placeholder 13">
            <a:extLst>
              <a:ext uri="{FF2B5EF4-FFF2-40B4-BE49-F238E27FC236}">
                <a16:creationId xmlns:a16="http://schemas.microsoft.com/office/drawing/2014/main" id="{DDB90152-67AE-858B-5DEC-D67EE1C13EAE}"/>
              </a:ext>
            </a:extLst>
          </p:cNvPr>
          <p:cNvSpPr>
            <a:spLocks noGrp="1"/>
          </p:cNvSpPr>
          <p:nvPr>
            <p:ph type="body" sz="quarter" idx="15"/>
          </p:nvPr>
        </p:nvSpPr>
        <p:spPr>
          <a:xfrm>
            <a:off x="6422439" y="2194142"/>
            <a:ext cx="4811420" cy="3026664"/>
          </a:xfrm>
          <a:prstGeom prst="roundRect">
            <a:avLst/>
          </a:prstGeom>
          <a:ln w="38100">
            <a:solidFill>
              <a:srgbClr val="FFD966"/>
            </a:solidFill>
          </a:ln>
        </p:spPr>
        <p:txBody>
          <a:bodyPr tIns="1554480">
            <a:noAutofit/>
          </a:bodyPr>
          <a:lstStyle/>
          <a:p>
            <a:pPr lvl="0" algn="ctr">
              <a:lnSpc>
                <a:spcPts val="2200"/>
              </a:lnSpc>
              <a:spcAft>
                <a:spcPts val="0"/>
              </a:spcAft>
              <a:buClrTx/>
              <a:defRPr/>
            </a:pPr>
            <a:r>
              <a:rPr lang="es-US" sz="1950" b="1" dirty="0"/>
              <a:t>Es posible que tenga que pagar una parte de la prima mensual si</a:t>
            </a:r>
          </a:p>
          <a:p>
            <a:pPr lvl="0" algn="ctr">
              <a:lnSpc>
                <a:spcPts val="2200"/>
              </a:lnSpc>
              <a:spcAft>
                <a:spcPts val="0"/>
              </a:spcAft>
              <a:buClrTx/>
              <a:defRPr/>
            </a:pPr>
            <a:r>
              <a:rPr lang="es-US" sz="1950" dirty="0"/>
              <a:t>se inscribe en un plan cuya prima es superior al importe de referencia </a:t>
            </a:r>
          </a:p>
        </p:txBody>
      </p:sp>
      <p:sp>
        <p:nvSpPr>
          <p:cNvPr id="15" name="Text Placeholder 14">
            <a:extLst>
              <a:ext uri="{FF2B5EF4-FFF2-40B4-BE49-F238E27FC236}">
                <a16:creationId xmlns:a16="http://schemas.microsoft.com/office/drawing/2014/main" id="{DFDAC5C0-2093-80FA-2D30-1BA9C92EF020}"/>
              </a:ext>
            </a:extLst>
          </p:cNvPr>
          <p:cNvSpPr>
            <a:spLocks noGrp="1"/>
          </p:cNvSpPr>
          <p:nvPr>
            <p:ph type="body" sz="quarter" idx="16"/>
          </p:nvPr>
        </p:nvSpPr>
        <p:spPr>
          <a:xfrm>
            <a:off x="1619002" y="5459652"/>
            <a:ext cx="9429399" cy="737769"/>
          </a:xfrm>
        </p:spPr>
        <p:txBody>
          <a:bodyPr/>
          <a:lstStyle/>
          <a:p>
            <a:pPr lvl="0" defTabSz="685800">
              <a:buClrTx/>
            </a:pPr>
            <a:r>
              <a:rPr lang="es-US" sz="1600" b="1" dirty="0">
                <a:solidFill>
                  <a:srgbClr val="1B64A6"/>
                </a:solidFill>
              </a:rPr>
              <a:t>NOTA:</a:t>
            </a:r>
            <a:r>
              <a:rPr lang="es-US" sz="1600" dirty="0">
                <a:solidFill>
                  <a:srgbClr val="1B64A6"/>
                </a:solidFill>
              </a:rPr>
              <a:t> Los planes pueden optar por exentar el importe de la prima “de minimis” ($2 en 2024) por encima del valor de referencia regional. Los importes se actualizan cada año.</a:t>
            </a:r>
          </a:p>
        </p:txBody>
      </p:sp>
      <p:sp>
        <p:nvSpPr>
          <p:cNvPr id="13" name="Freeform: Shape 12">
            <a:extLst>
              <a:ext uri="{FF2B5EF4-FFF2-40B4-BE49-F238E27FC236}">
                <a16:creationId xmlns:a16="http://schemas.microsoft.com/office/drawing/2014/main" id="{CAFFA101-9CF4-4939-B008-75E68582F6EA}"/>
              </a:ext>
              <a:ext uri="{C183D7F6-B498-43B3-948B-1728B52AA6E4}">
                <adec:decorative xmlns:adec="http://schemas.microsoft.com/office/drawing/2017/decorative" val="1"/>
              </a:ext>
            </a:extLst>
          </p:cNvPr>
          <p:cNvSpPr>
            <a:spLocks noChangeAspect="1"/>
          </p:cNvSpPr>
          <p:nvPr/>
        </p:nvSpPr>
        <p:spPr>
          <a:xfrm>
            <a:off x="1344682" y="5480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BE56B58-A9F6-4707-827B-3EC2B0D3F4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93</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434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Notificaciones de Reasignación</a:t>
            </a:r>
          </a:p>
        </p:txBody>
      </p:sp>
      <p:sp>
        <p:nvSpPr>
          <p:cNvPr id="10" name="Content Placeholder 9">
            <a:extLst>
              <a:ext uri="{FF2B5EF4-FFF2-40B4-BE49-F238E27FC236}">
                <a16:creationId xmlns:a16="http://schemas.microsoft.com/office/drawing/2014/main" id="{6D7C5B2C-7322-B6BE-09D0-1B7DE8517A5D}"/>
              </a:ext>
            </a:extLst>
          </p:cNvPr>
          <p:cNvSpPr>
            <a:spLocks noGrp="1"/>
          </p:cNvSpPr>
          <p:nvPr>
            <p:ph sz="quarter" idx="13"/>
          </p:nvPr>
        </p:nvSpPr>
        <p:spPr>
          <a:xfrm>
            <a:off x="1004957" y="1195749"/>
            <a:ext cx="9778723" cy="1826609"/>
          </a:xfrm>
        </p:spPr>
        <p:txBody>
          <a:bodyPr>
            <a:normAutofit fontScale="92500"/>
          </a:bodyPr>
          <a:lstStyle/>
          <a:p>
            <a:pPr marL="0" indent="0">
              <a:buNone/>
            </a:pPr>
            <a:r>
              <a:rPr lang="es-US" sz="2200" b="1" dirty="0">
                <a:solidFill>
                  <a:srgbClr val="2F5597"/>
                </a:solidFill>
              </a:rPr>
              <a:t>En determinadas situaciones, si recibe Ayuda Adicional: </a:t>
            </a:r>
          </a:p>
          <a:p>
            <a:pPr marL="548640"/>
            <a:r>
              <a:rPr lang="es-US" sz="2000" dirty="0">
                <a:solidFill>
                  <a:srgbClr val="2F5597"/>
                </a:solidFill>
              </a:rPr>
              <a:t>Los CMS le reasignan a un nuevo plan de medicamentos</a:t>
            </a:r>
          </a:p>
          <a:p>
            <a:pPr marL="548640"/>
            <a:r>
              <a:rPr lang="es-US" sz="2000" dirty="0">
                <a:solidFill>
                  <a:srgbClr val="2F5597"/>
                </a:solidFill>
              </a:rPr>
              <a:t>Los CMS le envían por correo un aviso en papel AZUL a principios de noviembre </a:t>
            </a:r>
          </a:p>
          <a:p>
            <a:pPr marL="548640"/>
            <a:r>
              <a:rPr lang="es-US" sz="2000" dirty="0">
                <a:solidFill>
                  <a:srgbClr val="2F5597"/>
                </a:solidFill>
              </a:rPr>
              <a:t>Hay 3 versiones del aviso:</a:t>
            </a:r>
          </a:p>
        </p:txBody>
      </p:sp>
      <p:pic>
        <p:nvPicPr>
          <p:cNvPr id="5" name="Picture 4">
            <a:extLst>
              <a:ext uri="{FF2B5EF4-FFF2-40B4-BE49-F238E27FC236}">
                <a16:creationId xmlns:a16="http://schemas.microsoft.com/office/drawing/2014/main" id="{A9C6ECC6-77EE-4AD3-BE8C-A9B211D88B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0350" y="3006727"/>
            <a:ext cx="2805544" cy="3511296"/>
          </a:xfrm>
          <a:prstGeom prst="rect">
            <a:avLst/>
          </a:prstGeom>
        </p:spPr>
      </p:pic>
      <p:sp>
        <p:nvSpPr>
          <p:cNvPr id="11" name="Text Placeholder 10">
            <a:extLst>
              <a:ext uri="{FF2B5EF4-FFF2-40B4-BE49-F238E27FC236}">
                <a16:creationId xmlns:a16="http://schemas.microsoft.com/office/drawing/2014/main" id="{FD10B029-73E0-541B-76B3-16AD8760E6BF}"/>
              </a:ext>
            </a:extLst>
          </p:cNvPr>
          <p:cNvSpPr>
            <a:spLocks noGrp="1"/>
          </p:cNvSpPr>
          <p:nvPr>
            <p:ph type="body" sz="quarter" idx="15"/>
          </p:nvPr>
        </p:nvSpPr>
        <p:spPr>
          <a:xfrm>
            <a:off x="1465469" y="3308034"/>
            <a:ext cx="2508588" cy="2600325"/>
          </a:xfrm>
        </p:spPr>
        <p:txBody>
          <a:bodyPr/>
          <a:lstStyle/>
          <a:p>
            <a:pPr marL="0" lvl="0" indent="0" algn="ctr">
              <a:spcAft>
                <a:spcPts val="0"/>
              </a:spcAft>
              <a:buClrTx/>
              <a:buNone/>
            </a:pPr>
            <a:r>
              <a:rPr lang="es-US" b="1" dirty="0">
                <a:solidFill>
                  <a:srgbClr val="2F5597"/>
                </a:solidFill>
              </a:rPr>
              <a:t>Producto CMS </a:t>
            </a:r>
          </a:p>
          <a:p>
            <a:pPr marL="0" lvl="0" indent="0" algn="ctr">
              <a:buClrTx/>
              <a:buNone/>
            </a:pPr>
            <a:r>
              <a:rPr lang="es-US" b="1" dirty="0">
                <a:solidFill>
                  <a:srgbClr val="2F5597"/>
                </a:solidFill>
              </a:rPr>
              <a:t>No. 11208 </a:t>
            </a:r>
          </a:p>
          <a:p>
            <a:pPr marL="0" lvl="0" indent="0">
              <a:spcAft>
                <a:spcPts val="0"/>
              </a:spcAft>
              <a:buClrTx/>
              <a:buNone/>
            </a:pPr>
            <a:r>
              <a:rPr lang="es-US" sz="1800" dirty="0">
                <a:solidFill>
                  <a:srgbClr val="2F5597"/>
                </a:solidFill>
              </a:rPr>
              <a:t>Si su plan de medicamentos va a salir de Medicare</a:t>
            </a:r>
          </a:p>
        </p:txBody>
      </p:sp>
      <p:pic>
        <p:nvPicPr>
          <p:cNvPr id="18" name="Picture 17">
            <a:extLst>
              <a:ext uri="{FF2B5EF4-FFF2-40B4-BE49-F238E27FC236}">
                <a16:creationId xmlns:a16="http://schemas.microsoft.com/office/drawing/2014/main" id="{A914C84E-E1A0-4BAA-9DFE-33B8F9061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49244" y="3006727"/>
            <a:ext cx="2805544" cy="3513213"/>
          </a:xfrm>
          <a:prstGeom prst="rect">
            <a:avLst/>
          </a:prstGeom>
        </p:spPr>
      </p:pic>
      <p:sp>
        <p:nvSpPr>
          <p:cNvPr id="12" name="Text Placeholder 11">
            <a:extLst>
              <a:ext uri="{FF2B5EF4-FFF2-40B4-BE49-F238E27FC236}">
                <a16:creationId xmlns:a16="http://schemas.microsoft.com/office/drawing/2014/main" id="{23E8F26C-F4F7-5CB9-60E7-34502A284E25}"/>
              </a:ext>
            </a:extLst>
          </p:cNvPr>
          <p:cNvSpPr>
            <a:spLocks noGrp="1"/>
          </p:cNvSpPr>
          <p:nvPr>
            <p:ph type="body" sz="quarter" idx="16"/>
          </p:nvPr>
        </p:nvSpPr>
        <p:spPr>
          <a:xfrm>
            <a:off x="4831788" y="3308034"/>
            <a:ext cx="2505661" cy="2600325"/>
          </a:xfrm>
        </p:spPr>
        <p:txBody>
          <a:bodyPr/>
          <a:lstStyle/>
          <a:p>
            <a:pPr marL="0" lvl="0" indent="0" algn="ctr">
              <a:spcAft>
                <a:spcPts val="0"/>
              </a:spcAft>
              <a:buClrTx/>
              <a:buNone/>
            </a:pPr>
            <a:r>
              <a:rPr lang="es-US" b="1" dirty="0">
                <a:solidFill>
                  <a:srgbClr val="2F5597"/>
                </a:solidFill>
              </a:rPr>
              <a:t>Producto CMS</a:t>
            </a:r>
          </a:p>
          <a:p>
            <a:pPr marL="0" lvl="0" indent="0" algn="ctr">
              <a:buClrTx/>
              <a:buNone/>
            </a:pPr>
            <a:r>
              <a:rPr lang="es-US" b="1" dirty="0">
                <a:solidFill>
                  <a:srgbClr val="2F5597"/>
                </a:solidFill>
              </a:rPr>
              <a:t>No. 11443 </a:t>
            </a:r>
          </a:p>
          <a:p>
            <a:pPr marL="0" lvl="0" indent="0">
              <a:spcAft>
                <a:spcPts val="0"/>
              </a:spcAft>
              <a:buClrTx/>
              <a:buNone/>
            </a:pPr>
            <a:r>
              <a:rPr lang="es-US" sz="1800" dirty="0">
                <a:solidFill>
                  <a:srgbClr val="2F5597"/>
                </a:solidFill>
              </a:rPr>
              <a:t>Si su plan Medicare </a:t>
            </a:r>
            <a:r>
              <a:rPr lang="es-US" sz="1800" dirty="0" err="1">
                <a:solidFill>
                  <a:srgbClr val="2F5597"/>
                </a:solidFill>
              </a:rPr>
              <a:t>Advantage</a:t>
            </a:r>
            <a:r>
              <a:rPr lang="es-US" sz="1800" dirty="0">
                <a:solidFill>
                  <a:srgbClr val="2F5597"/>
                </a:solidFill>
              </a:rPr>
              <a:t> va a salir de Medicare</a:t>
            </a:r>
          </a:p>
          <a:p>
            <a:pPr marL="0" indent="0">
              <a:buNone/>
            </a:pPr>
            <a:endParaRPr lang="en-US" dirty="0"/>
          </a:p>
        </p:txBody>
      </p:sp>
      <p:pic>
        <p:nvPicPr>
          <p:cNvPr id="21" name="Picture 20">
            <a:extLst>
              <a:ext uri="{FF2B5EF4-FFF2-40B4-BE49-F238E27FC236}">
                <a16:creationId xmlns:a16="http://schemas.microsoft.com/office/drawing/2014/main" id="{B2AAFCA7-A75D-40AE-8830-D02AE5E8C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78138" y="3006727"/>
            <a:ext cx="2805543" cy="3530775"/>
          </a:xfrm>
          <a:prstGeom prst="rect">
            <a:avLst/>
          </a:prstGeom>
        </p:spPr>
      </p:pic>
      <p:sp>
        <p:nvSpPr>
          <p:cNvPr id="13" name="Text Placeholder 12">
            <a:extLst>
              <a:ext uri="{FF2B5EF4-FFF2-40B4-BE49-F238E27FC236}">
                <a16:creationId xmlns:a16="http://schemas.microsoft.com/office/drawing/2014/main" id="{EA74E169-0ABB-F78F-764D-019916694368}"/>
              </a:ext>
            </a:extLst>
          </p:cNvPr>
          <p:cNvSpPr>
            <a:spLocks noGrp="1"/>
          </p:cNvSpPr>
          <p:nvPr>
            <p:ph type="body" sz="quarter" idx="17"/>
          </p:nvPr>
        </p:nvSpPr>
        <p:spPr>
          <a:xfrm>
            <a:off x="8141632" y="3308034"/>
            <a:ext cx="2495033" cy="2600325"/>
          </a:xfrm>
        </p:spPr>
        <p:txBody>
          <a:bodyPr/>
          <a:lstStyle/>
          <a:p>
            <a:pPr marL="0" lvl="0" indent="0" algn="ctr">
              <a:spcAft>
                <a:spcPts val="0"/>
              </a:spcAft>
              <a:buClrTx/>
              <a:buNone/>
            </a:pPr>
            <a:r>
              <a:rPr lang="es-US" b="1" dirty="0">
                <a:solidFill>
                  <a:srgbClr val="2F5597"/>
                </a:solidFill>
              </a:rPr>
              <a:t>Producto CMS </a:t>
            </a:r>
          </a:p>
          <a:p>
            <a:pPr marL="0" lvl="0" indent="0" algn="ctr">
              <a:buClrTx/>
              <a:buNone/>
            </a:pPr>
            <a:r>
              <a:rPr lang="es-US" b="1" dirty="0">
                <a:solidFill>
                  <a:srgbClr val="2F5597"/>
                </a:solidFill>
              </a:rPr>
              <a:t>No. 11209 </a:t>
            </a:r>
          </a:p>
          <a:p>
            <a:pPr marL="0" lvl="0" indent="0">
              <a:spcAft>
                <a:spcPts val="0"/>
              </a:spcAft>
              <a:buClrTx/>
              <a:buNone/>
            </a:pPr>
            <a:r>
              <a:rPr lang="es-US" sz="1800" dirty="0">
                <a:solidFill>
                  <a:srgbClr val="2F5597"/>
                </a:solidFill>
              </a:rPr>
              <a:t>Si su prima aumenta por encima del </a:t>
            </a:r>
            <a:br>
              <a:rPr lang="es-US" sz="1800" dirty="0">
                <a:solidFill>
                  <a:srgbClr val="2F5597"/>
                </a:solidFill>
              </a:rPr>
            </a:br>
            <a:r>
              <a:rPr lang="es-US" sz="1800" dirty="0">
                <a:solidFill>
                  <a:srgbClr val="2F5597"/>
                </a:solidFill>
              </a:rPr>
              <a:t>monto de referencia regional del LIS</a:t>
            </a:r>
          </a:p>
          <a:p>
            <a:pPr marL="0" indent="0">
              <a:buNone/>
            </a:pPr>
            <a:endParaRPr lang="en-US" dirty="0"/>
          </a:p>
        </p:txBody>
      </p:sp>
      <p:sp>
        <p:nvSpPr>
          <p:cNvPr id="7" name="Slide Number Placeholder 5">
            <a:extLst>
              <a:ext uri="{FF2B5EF4-FFF2-40B4-BE49-F238E27FC236}">
                <a16:creationId xmlns:a16="http://schemas.microsoft.com/office/drawing/2014/main" id="{A395EFBE-103F-443F-98A8-8FEEE2918D1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94</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7660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p:bldP spid="13" grpId="0" uiExpan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Cambios en la manera de calificar </a:t>
            </a:r>
            <a:br>
              <a:rPr lang="es-US" sz="3000" dirty="0"/>
            </a:br>
            <a:r>
              <a:rPr lang="es-US" sz="3000" dirty="0"/>
              <a:t>para recibir Ayuda Adicional</a:t>
            </a:r>
          </a:p>
        </p:txBody>
      </p:sp>
      <p:sp>
        <p:nvSpPr>
          <p:cNvPr id="5" name="Content Placeholder 4"/>
          <p:cNvSpPr>
            <a:spLocks noGrp="1"/>
          </p:cNvSpPr>
          <p:nvPr>
            <p:ph type="body" sz="quarter" idx="13"/>
          </p:nvPr>
        </p:nvSpPr>
        <p:spPr/>
        <p:txBody>
          <a:bodyPr>
            <a:noAutofit/>
          </a:bodyPr>
          <a:lstStyle/>
          <a:p>
            <a:pPr marL="0" lvl="0" indent="0">
              <a:lnSpc>
                <a:spcPct val="100000"/>
              </a:lnSpc>
              <a:spcBef>
                <a:spcPts val="0"/>
              </a:spcBef>
              <a:spcAft>
                <a:spcPts val="1200"/>
              </a:spcAft>
              <a:buNone/>
            </a:pPr>
            <a:r>
              <a:rPr lang="es-US" b="1">
                <a:solidFill>
                  <a:srgbClr val="2F5597"/>
                </a:solidFill>
              </a:rPr>
              <a:t>Cada mes de agosto, Medicare restablece la elegibilidad para el año natural siguiente y envía notificaciones por correo:</a:t>
            </a:r>
          </a:p>
        </p:txBody>
      </p:sp>
      <p:pic>
        <p:nvPicPr>
          <p:cNvPr id="17" name="Picture 16">
            <a:extLst>
              <a:ext uri="{FF2B5EF4-FFF2-40B4-BE49-F238E27FC236}">
                <a16:creationId xmlns:a16="http://schemas.microsoft.com/office/drawing/2014/main" id="{AF5F4E74-D0D9-4AA1-BE4F-61187A04BF9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895420" y="2321976"/>
            <a:ext cx="3065417" cy="3749040"/>
          </a:xfrm>
          <a:prstGeom prst="rect">
            <a:avLst/>
          </a:prstGeom>
        </p:spPr>
      </p:pic>
      <p:sp>
        <p:nvSpPr>
          <p:cNvPr id="6" name="Text Placeholder 5">
            <a:extLst>
              <a:ext uri="{FF2B5EF4-FFF2-40B4-BE49-F238E27FC236}">
                <a16:creationId xmlns:a16="http://schemas.microsoft.com/office/drawing/2014/main" id="{22F85D70-6F11-0539-E145-A5E54C2DD79E}"/>
              </a:ext>
            </a:extLst>
          </p:cNvPr>
          <p:cNvSpPr>
            <a:spLocks noGrp="1"/>
          </p:cNvSpPr>
          <p:nvPr>
            <p:ph type="body" sz="quarter" idx="14"/>
          </p:nvPr>
        </p:nvSpPr>
        <p:spPr>
          <a:xfrm>
            <a:off x="2111842" y="2647033"/>
            <a:ext cx="2607015" cy="2413000"/>
          </a:xfrm>
        </p:spPr>
        <p:txBody>
          <a:bodyPr>
            <a:normAutofit lnSpcReduction="10000"/>
          </a:bodyPr>
          <a:lstStyle/>
          <a:p>
            <a:pPr lvl="0" algn="ctr">
              <a:spcBef>
                <a:spcPts val="600"/>
              </a:spcBef>
              <a:spcAft>
                <a:spcPts val="0"/>
              </a:spcAft>
              <a:buClrTx/>
            </a:pPr>
            <a:r>
              <a:rPr lang="es-US" sz="1600" b="1" dirty="0">
                <a:solidFill>
                  <a:srgbClr val="2F5597"/>
                </a:solidFill>
              </a:rPr>
              <a:t>“Pérdida del estado tácito de elegibilidad” </a:t>
            </a:r>
            <a:br>
              <a:rPr lang="es-US" sz="1600" b="1" dirty="0">
                <a:solidFill>
                  <a:srgbClr val="2F5597"/>
                </a:solidFill>
              </a:rPr>
            </a:br>
            <a:r>
              <a:rPr lang="es-US" sz="1600" b="1" dirty="0">
                <a:solidFill>
                  <a:srgbClr val="2F5597"/>
                </a:solidFill>
              </a:rPr>
              <a:t>en septiembre</a:t>
            </a:r>
            <a:r>
              <a:rPr lang="es-US" sz="1600" dirty="0">
                <a:solidFill>
                  <a:srgbClr val="2F5597"/>
                </a:solidFill>
              </a:rPr>
              <a:t> </a:t>
            </a:r>
            <a:br>
              <a:rPr lang="es-US" sz="1600" dirty="0">
                <a:solidFill>
                  <a:srgbClr val="2F5597"/>
                </a:solidFill>
              </a:rPr>
            </a:br>
            <a:r>
              <a:rPr lang="es-US" sz="1600" dirty="0">
                <a:solidFill>
                  <a:srgbClr val="2F5597"/>
                </a:solidFill>
              </a:rPr>
              <a:t>(papel GRIS)</a:t>
            </a:r>
          </a:p>
          <a:p>
            <a:pPr lvl="0" algn="ctr">
              <a:spcBef>
                <a:spcPts val="600"/>
              </a:spcBef>
              <a:spcAft>
                <a:spcPts val="0"/>
              </a:spcAft>
              <a:buClrTx/>
            </a:pPr>
            <a:endParaRPr lang="en-US" sz="800" dirty="0">
              <a:solidFill>
                <a:srgbClr val="2F5597"/>
              </a:solidFill>
            </a:endParaRPr>
          </a:p>
          <a:p>
            <a:pPr marL="182880" lvl="0">
              <a:spcBef>
                <a:spcPts val="600"/>
              </a:spcBef>
              <a:spcAft>
                <a:spcPts val="0"/>
              </a:spcAft>
              <a:buClrTx/>
            </a:pPr>
            <a:r>
              <a:rPr lang="es-US" sz="1600" dirty="0">
                <a:solidFill>
                  <a:srgbClr val="2F5597"/>
                </a:solidFill>
              </a:rPr>
              <a:t>que incluye la solicitud del Seguro Social para volver a solicitarla si </a:t>
            </a:r>
            <a:br>
              <a:rPr lang="es-US" sz="1600" dirty="0">
                <a:solidFill>
                  <a:srgbClr val="2F5597"/>
                </a:solidFill>
              </a:rPr>
            </a:br>
            <a:r>
              <a:rPr lang="es-US" sz="1600" dirty="0">
                <a:solidFill>
                  <a:srgbClr val="2F5597"/>
                </a:solidFill>
              </a:rPr>
              <a:t>ya no califica automáticamente </a:t>
            </a:r>
          </a:p>
        </p:txBody>
      </p:sp>
      <p:pic>
        <p:nvPicPr>
          <p:cNvPr id="15" name="Picture 14">
            <a:extLst>
              <a:ext uri="{FF2B5EF4-FFF2-40B4-BE49-F238E27FC236}">
                <a16:creationId xmlns:a16="http://schemas.microsoft.com/office/drawing/2014/main" id="{F4AE05E5-5A24-40D8-9A02-55CEA3CA70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15091" y="2363700"/>
            <a:ext cx="3065417" cy="3749040"/>
          </a:xfrm>
          <a:prstGeom prst="rect">
            <a:avLst/>
          </a:prstGeom>
        </p:spPr>
      </p:pic>
      <p:sp>
        <p:nvSpPr>
          <p:cNvPr id="7" name="Text Placeholder 6">
            <a:extLst>
              <a:ext uri="{FF2B5EF4-FFF2-40B4-BE49-F238E27FC236}">
                <a16:creationId xmlns:a16="http://schemas.microsoft.com/office/drawing/2014/main" id="{B33B01F0-6B45-9127-5479-ABB65C22FC8F}"/>
              </a:ext>
            </a:extLst>
          </p:cNvPr>
          <p:cNvSpPr>
            <a:spLocks noGrp="1"/>
          </p:cNvSpPr>
          <p:nvPr>
            <p:ph type="body" sz="quarter" idx="15"/>
          </p:nvPr>
        </p:nvSpPr>
        <p:spPr>
          <a:xfrm>
            <a:off x="7215091" y="2647033"/>
            <a:ext cx="2896959" cy="2413000"/>
          </a:xfrm>
        </p:spPr>
        <p:txBody>
          <a:bodyPr>
            <a:normAutofit lnSpcReduction="10000"/>
          </a:bodyPr>
          <a:lstStyle/>
          <a:p>
            <a:pPr lvl="0" algn="ctr">
              <a:spcAft>
                <a:spcPts val="0"/>
              </a:spcAft>
              <a:buClrTx/>
            </a:pPr>
            <a:r>
              <a:rPr lang="es-US" sz="1600" b="1" dirty="0">
                <a:solidFill>
                  <a:srgbClr val="2F5597"/>
                </a:solidFill>
              </a:rPr>
              <a:t>Aviso de </a:t>
            </a:r>
          </a:p>
          <a:p>
            <a:pPr lvl="0" algn="ctr">
              <a:spcAft>
                <a:spcPts val="0"/>
              </a:spcAft>
              <a:buClrTx/>
            </a:pPr>
            <a:r>
              <a:rPr lang="es-US" sz="1600" b="1" dirty="0">
                <a:solidFill>
                  <a:srgbClr val="2F5597"/>
                </a:solidFill>
              </a:rPr>
              <a:t>“Cambio en el copago de Ayuda Adicional” </a:t>
            </a:r>
          </a:p>
          <a:p>
            <a:pPr lvl="0" algn="ctr">
              <a:spcAft>
                <a:spcPts val="0"/>
              </a:spcAft>
              <a:buClrTx/>
            </a:pPr>
            <a:r>
              <a:rPr lang="es-US" sz="1600" b="1" dirty="0">
                <a:solidFill>
                  <a:srgbClr val="2F5597"/>
                </a:solidFill>
              </a:rPr>
              <a:t>a principios de octubre </a:t>
            </a:r>
          </a:p>
          <a:p>
            <a:pPr lvl="0" algn="ctr">
              <a:spcAft>
                <a:spcPts val="0"/>
              </a:spcAft>
              <a:buClrTx/>
            </a:pPr>
            <a:r>
              <a:rPr lang="es-US" sz="1800" dirty="0">
                <a:solidFill>
                  <a:srgbClr val="2F5597"/>
                </a:solidFill>
              </a:rPr>
              <a:t>(papel ANARANJADO)</a:t>
            </a:r>
            <a:br>
              <a:rPr lang="es-US" sz="1800" dirty="0">
                <a:solidFill>
                  <a:srgbClr val="2F5597"/>
                </a:solidFill>
              </a:rPr>
            </a:br>
            <a:r>
              <a:rPr lang="es-US" sz="1800" dirty="0">
                <a:solidFill>
                  <a:srgbClr val="2F5597"/>
                </a:solidFill>
              </a:rPr>
              <a:t> </a:t>
            </a:r>
          </a:p>
          <a:p>
            <a:pPr lvl="0" algn="ctr">
              <a:spcAft>
                <a:spcPts val="0"/>
              </a:spcAft>
              <a:buClrTx/>
            </a:pPr>
            <a:endParaRPr lang="en-US" sz="1100" dirty="0">
              <a:solidFill>
                <a:srgbClr val="2F5597"/>
              </a:solidFill>
            </a:endParaRPr>
          </a:p>
          <a:p>
            <a:pPr marL="182880" lvl="0">
              <a:spcAft>
                <a:spcPts val="0"/>
              </a:spcAft>
              <a:buClrTx/>
            </a:pPr>
            <a:r>
              <a:rPr lang="es-US" sz="1600" dirty="0">
                <a:solidFill>
                  <a:srgbClr val="2F5597"/>
                </a:solidFill>
              </a:rPr>
              <a:t>si califica automáticamente, pero su copago ha cambiado</a:t>
            </a:r>
          </a:p>
        </p:txBody>
      </p:sp>
      <p:sp>
        <p:nvSpPr>
          <p:cNvPr id="9" name="Slide Number Placeholder 5">
            <a:extLst>
              <a:ext uri="{FF2B5EF4-FFF2-40B4-BE49-F238E27FC236}">
                <a16:creationId xmlns:a16="http://schemas.microsoft.com/office/drawing/2014/main" id="{45C097ED-85AF-4B9F-A4DB-F637C3598BE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95</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186522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t>Proceso de redeterminación del Seguro Social</a:t>
            </a:r>
          </a:p>
        </p:txBody>
      </p:sp>
      <p:sp>
        <p:nvSpPr>
          <p:cNvPr id="9" name="Content Placeholder 8"/>
          <p:cNvSpPr>
            <a:spLocks noGrp="1"/>
          </p:cNvSpPr>
          <p:nvPr>
            <p:ph type="body" sz="quarter" idx="13"/>
          </p:nvPr>
        </p:nvSpPr>
        <p:spPr>
          <a:xfrm>
            <a:off x="1371600" y="1371600"/>
            <a:ext cx="9758363" cy="4167187"/>
          </a:xfrm>
        </p:spPr>
        <p:txBody>
          <a:bodyPr/>
          <a:lstStyle/>
          <a:p>
            <a:pPr marL="0" lvl="0" indent="0" defTabSz="685800">
              <a:lnSpc>
                <a:spcPct val="100000"/>
              </a:lnSpc>
              <a:spcBef>
                <a:spcPts val="0"/>
              </a:spcBef>
              <a:spcAft>
                <a:spcPts val="1200"/>
              </a:spcAft>
              <a:buNone/>
            </a:pPr>
            <a:r>
              <a:rPr lang="es-US" sz="2800" b="1">
                <a:solidFill>
                  <a:srgbClr val="2F5597"/>
                </a:solidFill>
                <a:ea typeface="宋体" panose="02010600030101010101" pitchFamily="2" charset="-122"/>
              </a:rPr>
              <a:t>Existen 4 tipos de procesos de redeterminación para personas que solicitaron y calificaron para recibir Ayuda Adicional</a:t>
            </a:r>
            <a:r>
              <a:rPr lang="es-US" sz="2800">
                <a:solidFill>
                  <a:srgbClr val="2F5597"/>
                </a:solidFill>
                <a:ea typeface="宋体" panose="02010600030101010101" pitchFamily="2" charset="-122"/>
              </a:rPr>
              <a:t>:</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Inicial</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Cíclico o recurrente</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Evento que afecta el subsidio (SCE)</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Otro tipo de evento (cambio que no es un SCE)</a:t>
            </a:r>
          </a:p>
        </p:txBody>
      </p:sp>
      <p:sp>
        <p:nvSpPr>
          <p:cNvPr id="6" name="Slide Number Placeholder 5">
            <a:extLst>
              <a:ext uri="{FF2B5EF4-FFF2-40B4-BE49-F238E27FC236}">
                <a16:creationId xmlns:a16="http://schemas.microsoft.com/office/drawing/2014/main" id="{AD5E5C35-6810-49BC-996D-0AE9E76FA4F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96</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Autofit/>
          </a:bodyPr>
          <a:lstStyle/>
          <a:p>
            <a:pPr algn="ctr"/>
            <a:r>
              <a:rPr lang="es-US" sz="3000" dirty="0"/>
              <a:t>Compruebe sus conocimientos: Pregunta 10</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s-US" sz="2400" b="1" dirty="0">
                <a:solidFill>
                  <a:srgbClr val="00529B"/>
                </a:solidFill>
              </a:rPr>
              <a:t>Los beneficios de la Ayuda Adicional incluyen:</a:t>
            </a:r>
          </a:p>
          <a:p>
            <a:pPr marL="914400" lvl="0" indent="-457200" defTabSz="685800">
              <a:lnSpc>
                <a:spcPct val="100000"/>
              </a:lnSpc>
              <a:spcBef>
                <a:spcPts val="0"/>
              </a:spcBef>
              <a:spcAft>
                <a:spcPts val="600"/>
              </a:spcAft>
              <a:buAutoNum type="alphaLcPeriod"/>
            </a:pPr>
            <a:r>
              <a:rPr lang="es-US" sz="2400" dirty="0">
                <a:solidFill>
                  <a:srgbClr val="00529B"/>
                </a:solidFill>
                <a:ea typeface="Times New Roman"/>
                <a:cs typeface="Times New Roman"/>
              </a:rPr>
              <a:t>Oportunidades de Período de Inscripción Especial (SEP) para cambiar de plan</a:t>
            </a:r>
          </a:p>
          <a:p>
            <a:pPr marL="914400" lvl="0" indent="-457200" defTabSz="685800">
              <a:lnSpc>
                <a:spcPct val="100000"/>
              </a:lnSpc>
              <a:spcBef>
                <a:spcPts val="0"/>
              </a:spcBef>
              <a:spcAft>
                <a:spcPts val="600"/>
              </a:spcAft>
              <a:buAutoNum type="alphaLcPeriod"/>
            </a:pPr>
            <a:r>
              <a:rPr lang="es-US" sz="2400" dirty="0">
                <a:solidFill>
                  <a:srgbClr val="00529B"/>
                </a:solidFill>
                <a:ea typeface="Times New Roman"/>
                <a:cs typeface="Times New Roman"/>
              </a:rPr>
              <a:t>No hay multa por inscripción tardía en la Parte D</a:t>
            </a:r>
          </a:p>
          <a:p>
            <a:pPr marL="914400" lvl="0" indent="-457200" defTabSz="685800">
              <a:lnSpc>
                <a:spcPct val="100000"/>
              </a:lnSpc>
              <a:spcBef>
                <a:spcPts val="0"/>
              </a:spcBef>
              <a:spcAft>
                <a:spcPts val="600"/>
              </a:spcAft>
              <a:buAutoNum type="alphaLcPeriod"/>
            </a:pPr>
            <a:r>
              <a:rPr lang="es-US" sz="2400" dirty="0">
                <a:solidFill>
                  <a:srgbClr val="00529B"/>
                </a:solidFill>
                <a:ea typeface="Times New Roman"/>
                <a:cs typeface="Times New Roman"/>
              </a:rPr>
              <a:t>Ayuda para pagar los costos de la cobertura de medicamentos </a:t>
            </a:r>
            <a:br>
              <a:rPr lang="es-US" sz="2400" dirty="0">
                <a:solidFill>
                  <a:srgbClr val="00529B"/>
                </a:solidFill>
                <a:ea typeface="Times New Roman"/>
                <a:cs typeface="Times New Roman"/>
              </a:rPr>
            </a:br>
            <a:r>
              <a:rPr lang="es-US" sz="2400" dirty="0">
                <a:solidFill>
                  <a:srgbClr val="00529B"/>
                </a:solidFill>
                <a:ea typeface="Times New Roman"/>
                <a:cs typeface="Times New Roman"/>
              </a:rPr>
              <a:t>de Medicare</a:t>
            </a:r>
          </a:p>
          <a:p>
            <a:pPr marL="914400" lvl="0" indent="-457200" defTabSz="685800">
              <a:lnSpc>
                <a:spcPct val="100000"/>
              </a:lnSpc>
              <a:spcBef>
                <a:spcPts val="0"/>
              </a:spcBef>
              <a:spcAft>
                <a:spcPts val="600"/>
              </a:spcAft>
              <a:buAutoNum type="alphaLcPeriod"/>
            </a:pPr>
            <a:r>
              <a:rPr lang="es-US" sz="2400" dirty="0">
                <a:solidFill>
                  <a:srgbClr val="00529B"/>
                </a:solidFill>
                <a:ea typeface="Times New Roman"/>
                <a:cs typeface="Times New Roman"/>
              </a:rPr>
              <a:t>Todas las anteriores</a:t>
            </a:r>
          </a:p>
        </p:txBody>
      </p:sp>
      <p:sp>
        <p:nvSpPr>
          <p:cNvPr id="6" name="Rounded Rectangle 5" descr="Green box highlighting D as the correct answer"/>
          <p:cNvSpPr/>
          <p:nvPr/>
        </p:nvSpPr>
        <p:spPr>
          <a:xfrm>
            <a:off x="1891852" y="4268894"/>
            <a:ext cx="3617408" cy="47074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8295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3049"/>
            <a:ext cx="12192000" cy="719643"/>
          </a:xfrm>
        </p:spPr>
        <p:txBody>
          <a:bodyPr>
            <a:noAutofit/>
          </a:bodyPr>
          <a:lstStyle/>
          <a:p>
            <a:pPr algn="ctr"/>
            <a:r>
              <a:rPr lang="es-US" sz="3000" dirty="0"/>
              <a:t>Compruebe sus conocimientos: Pregunta 11</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s-US" sz="2400" b="1" dirty="0">
                <a:solidFill>
                  <a:srgbClr val="00529B"/>
                </a:solidFill>
              </a:rPr>
              <a:t>Si es beneficiario de Medicaid y Medicare, recibirá automáticamente Ayuda Adicional y se le inscribirá en un plan de medicamentos </a:t>
            </a:r>
            <a:br>
              <a:rPr lang="es-US" sz="2400" b="1" dirty="0">
                <a:solidFill>
                  <a:srgbClr val="00529B"/>
                </a:solidFill>
              </a:rPr>
            </a:br>
            <a:r>
              <a:rPr lang="es-US" sz="2400" b="1" dirty="0">
                <a:solidFill>
                  <a:srgbClr val="00529B"/>
                </a:solidFill>
              </a:rPr>
              <a:t>de Medicare.</a:t>
            </a:r>
          </a:p>
          <a:p>
            <a:pPr marL="914400" lvl="0" indent="-457200" defTabSz="685800">
              <a:lnSpc>
                <a:spcPct val="100000"/>
              </a:lnSpc>
              <a:spcBef>
                <a:spcPts val="0"/>
              </a:spcBef>
              <a:spcAft>
                <a:spcPts val="1200"/>
              </a:spcAft>
              <a:buAutoNum type="alphaLcPeriod"/>
            </a:pPr>
            <a:r>
              <a:rPr lang="es-US" sz="2400" dirty="0">
                <a:solidFill>
                  <a:srgbClr val="00529B"/>
                </a:solidFill>
                <a:ea typeface="Times New Roman"/>
                <a:cs typeface="Times New Roman"/>
              </a:rPr>
              <a:t>Verdadero</a:t>
            </a:r>
          </a:p>
          <a:p>
            <a:pPr marL="914400" lvl="0" indent="-457200" defTabSz="685800">
              <a:lnSpc>
                <a:spcPct val="100000"/>
              </a:lnSpc>
              <a:spcBef>
                <a:spcPts val="0"/>
              </a:spcBef>
              <a:spcAft>
                <a:spcPts val="1200"/>
              </a:spcAft>
              <a:buAutoNum type="alphaLcPeriod"/>
            </a:pPr>
            <a:r>
              <a:rPr lang="es-US" sz="2400" dirty="0">
                <a:solidFill>
                  <a:srgbClr val="00529B"/>
                </a:solidFill>
                <a:ea typeface="Times New Roman"/>
                <a:cs typeface="Times New Roman"/>
              </a:rPr>
              <a:t>Falso</a:t>
            </a:r>
          </a:p>
        </p:txBody>
      </p:sp>
      <p:sp>
        <p:nvSpPr>
          <p:cNvPr id="6" name="Rounded Rectangle 5" descr="Green box highlighting A as the correct answer"/>
          <p:cNvSpPr/>
          <p:nvPr/>
        </p:nvSpPr>
        <p:spPr>
          <a:xfrm>
            <a:off x="1993452" y="2945130"/>
            <a:ext cx="2159448" cy="4953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8024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b="1">
                <a:solidFill>
                  <a:srgbClr val="00529B"/>
                </a:solidFill>
                <a:latin typeface="Arial Black" panose="020B0A04020102020204" pitchFamily="34" charset="0"/>
              </a:rPr>
              <a:t>Lección 6</a:t>
            </a:r>
          </a:p>
        </p:txBody>
      </p:sp>
      <p:sp>
        <p:nvSpPr>
          <p:cNvPr id="4" name="Text Placeholder 3">
            <a:extLst>
              <a:ext uri="{FF2B5EF4-FFF2-40B4-BE49-F238E27FC236}">
                <a16:creationId xmlns:a16="http://schemas.microsoft.com/office/drawing/2014/main" id="{292D3A65-F8E3-EA9B-41C9-67A3A29A0090}"/>
              </a:ext>
            </a:extLst>
          </p:cNvPr>
          <p:cNvSpPr>
            <a:spLocks noGrp="1"/>
          </p:cNvSpPr>
          <p:nvPr>
            <p:ph type="body" idx="1"/>
          </p:nvPr>
        </p:nvSpPr>
        <p:spPr>
          <a:xfrm>
            <a:off x="3993063" y="2050868"/>
            <a:ext cx="7353117" cy="2756265"/>
          </a:xfrm>
        </p:spPr>
        <p:txBody>
          <a:bodyPr/>
          <a:lstStyle/>
          <a:p>
            <a:r>
              <a:rPr lang="es-US" dirty="0"/>
              <a:t>Determinaciones y apelaciones de la cobertura de medicamentos de Medicare (Parte D)</a:t>
            </a:r>
          </a:p>
        </p:txBody>
      </p:sp>
    </p:spTree>
    <p:custDataLst>
      <p:tags r:id="rId1"/>
    </p:custDataLst>
    <p:extLst>
      <p:ext uri="{BB962C8B-B14F-4D97-AF65-F5344CB8AC3E}">
        <p14:creationId xmlns:p14="http://schemas.microsoft.com/office/powerpoint/2010/main" val="16208996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2_THEME1" val="ylHTRuW0"/>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Drug Coverage When Using Medicare&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89 - &amp;quot;Social Security’s Redetermination Process&amp;quot;&quot;/&gt;&lt;property id=&quot;20307&quot; value=&quot;371&quot;/&gt;&lt;/object&gt;&lt;object type=&quot;3&quot; unique_id=&quot;17365&quot;&gt;&lt;property id=&quot;20148&quot; value=&quot;5&quot;/&gt;&lt;property id=&quot;20300&quot; value=&quot;Slide 97 - &amp;quot;Medicare Drug Coverage  Resource Guide&amp;quot;&quot;/&gt;&lt;property id=&quot;20307&quot; value=&quot;375&quot;/&gt;&lt;/object&gt;&lt;object type=&quot;3&quot; unique_id=&quot;17367&quot;&gt;&lt;property id=&quot;20148&quot; value=&quot;5&quot;/&gt;&lt;property id=&quot;20300&quot; value=&quot;Slide 101 - &amp;quot;Acronyms (A–L)&amp;quot;&quot;/&gt;&lt;property id=&quot;20307&quot; value=&quot;376&quot;/&gt;&lt;/object&gt;&lt;object type=&quot;3&quot; unique_id=&quot;17368&quot;&gt;&lt;property id=&quot;20148&quot; value=&quot;5&quot;/&gt;&lt;property id=&quot;20300&quot; value=&quot;Slide 103 - &amp;quot;Stay Connected&amp;quot;&quot;/&gt;&lt;property id=&quot;20307&quot; value=&quot;362&quot;/&gt;&lt;/object&gt;&lt;object type=&quot;3&quot; unique_id=&quot;17438&quot;&gt;&lt;property id=&quot;20148&quot; value=&quot;5&quot;/&gt;&lt;property id=&quot;20300&quot; value=&quot;Slide 98 - &amp;quot;Medicare Drug Coverage  Resource Guide: Medicare Products&amp;quot;&quot;/&gt;&lt;property id=&quot;20307&quot; value=&quot;384&quot;/&gt;&lt;/object&gt;&lt;object type=&quot;3&quot; unique_id=&quot;18096&quot;&gt;&lt;property id=&quot;20148&quot; value=&quot;5&quot;/&gt;&lt;property id=&quot;20300&quot; value=&quot;Slide 6 - &amp;quot;Drug Coverage Under Medicare &amp;quot;&quot;/&gt;&lt;property id=&quot;20307&quot; value=&quot;389&quot;/&gt;&lt;/object&gt;&lt;object type=&quot;3&quot; unique_id=&quot;18097&quot;&gt;&lt;property id=&quot;20148&quot; value=&quot;5&quot;/&gt;&lt;property id=&quot;20300&quot; value=&quot;Slide 7 - &amp;quot;Part A (Hospital Insurance) Drug Coverage&amp;quot;&quot;/&gt;&lt;property id=&quot;20307&quot; value=&quot;390&quot;/&gt;&lt;/object&gt;&lt;object type=&quot;3&quot; unique_id=&quot;18098&quot;&gt;&lt;property id=&quot;20148&quot; value=&quot;5&quot;/&gt;&lt;property id=&quot;20300&quot; value=&quot;Slide 8 - &amp;quot;Part B (Medical Insurance) Drug Coverage&amp;quot;&quot;/&gt;&lt;property id=&quot;20307&quot; value=&quot;391&quot;/&gt;&lt;/object&gt;&lt;object type=&quot;3&quot; unique_id=&quot;18099&quot;&gt;&lt;property id=&quot;20148&quot; value=&quot;5&quot;/&gt;&lt;property id=&quot;20300&quot; value=&quot;Slide 9 - &amp;quot;Part B Immunization Coverage &amp;quot;&quot;/&gt;&lt;property id=&quot;20307&quot; value=&quot;392&quot;/&gt;&lt;/object&gt;&lt;object type=&quot;3&quot; unique_id=&quot;18101&quot;&gt;&lt;property id=&quot;20148&quot; value=&quot;5&quot;/&gt;&lt;property id=&quot;20300&quot; value=&quot;Slide 15 - &amp;quot;Check Your Knowledge: Question 1&amp;quot;&quot;/&gt;&lt;property id=&quot;20307&quot; value=&quot;394&quot;/&gt;&lt;/object&gt;&lt;object type=&quot;3&quot; unique_id=&quot;18102&quot;&gt;&lt;property id=&quot;20148&quot; value=&quot;5&quot;/&gt;&lt;property id=&quot;20300&quot; value=&quot;Slide 16 - &amp;quot;Check Your Knowledge: Question 2&amp;quot;&quot;/&gt;&lt;property id=&quot;20307&quot; value=&quot;395&quot;/&gt;&lt;/object&gt;&lt;object type=&quot;3&quot; unique_id=&quot;18104&quot;&gt;&lt;property id=&quot;20148&quot; value=&quot;5&quot;/&gt;&lt;property id=&quot;20300&quot; value=&quot;Slide 20 - &amp;quot;Medicare Drug Coverage&amp;quot;&quot;/&gt;&lt;property id=&quot;20307&quot; value=&quot;397&quot;/&gt;&lt;/object&gt;&lt;object type=&quot;3&quot; unique_id=&quot;18110&quot;&gt;&lt;property id=&quot;20148&quot; value=&quot;5&quot;/&gt;&lt;property id=&quot;20300&quot; value=&quot;Slide 26 - &amp;quot;What Payments Count Toward True Out-of-Pocket (TrOOP)?&amp;quot;&quot;/&gt;&lt;property id=&quot;20307&quot; value=&quot;403&quot;/&gt;&lt;/object&gt;&lt;object type=&quot;3&quot; unique_id=&quot;18231&quot;&gt;&lt;property id=&quot;20148&quot; value=&quot;5&quot;/&gt;&lt;property id=&quot;20300&quot; value=&quot;Slide 27 - &amp;quot;What Payments Don’t Count Toward True Out-of-Pocket (TrOOP)?&amp;quot;&quot;/&gt;&lt;property id=&quot;20307&quot; value=&quot;404&quot;/&gt;&lt;/object&gt;&lt;object type=&quot;3&quot; unique_id=&quot;19176&quot;&gt;&lt;property id=&quot;20148&quot; value=&quot;5&quot;/&gt;&lt;property id=&quot;20300&quot; value=&quot;Slide 28 - &amp;quot;Check Your Knowledge: Question 3&amp;quot;&quot;/&gt;&lt;property id=&quot;20307&quot; value=&quot;410&quot;/&gt;&lt;/object&gt;&lt;object type=&quot;3&quot; unique_id=&quot;19177&quot;&gt;&lt;property id=&quot;20148&quot; value=&quot;5&quot;/&gt;&lt;property id=&quot;20300&quot; value=&quot;Slide 29 - &amp;quot;Check Your Knowledge: Question 4&amp;quot;&quot;/&gt;&lt;property id=&quot;20307&quot; value=&quot;412&quot;/&gt;&lt;/object&gt;&lt;object type=&quot;3&quot; unique_id=&quot;19179&quot;&gt;&lt;property id=&quot;20148&quot; value=&quot;5&quot;/&gt;&lt;property id=&quot;20300&quot; value=&quot;Slide 32 - &amp;quot;Medicare Drug Coverage: Covered Drugs&amp;quot;&quot;/&gt;&lt;property id=&quot;20307&quot; value=&quot;406&quot;/&gt;&lt;/object&gt;&lt;object type=&quot;3&quot; unique_id=&quot;19181&quot;&gt;&lt;property id=&quot;20148&quot; value=&quot;5&quot;/&gt;&lt;property id=&quot;20300&quot; value=&quot;Slide 34 - &amp;quot;Drugs Excluded by Law from  Medicare Drug Coverage&amp;quot;&quot;/&gt;&lt;property id=&quot;20307&quot; value=&quot;408&quot;/&gt;&lt;/object&gt;&lt;object type=&quot;3&quot; unique_id=&quot;19183&quot;&gt;&lt;property id=&quot;20148&quot; value=&quot;5&quot;/&gt;&lt;property id=&quot;20300&quot; value=&quot;Slide 36 - &amp;quot;Formulary Tiers&amp;quot;&quot;/&gt;&lt;property id=&quot;20307&quot; value=&quot;413&quot;/&gt;&lt;/object&gt;&lt;object type=&quot;3&quot; unique_id=&quot;19184&quot;&gt;&lt;property id=&quot;20148&quot; value=&quot;5&quot;/&gt;&lt;property id=&quot;20300&quot; value=&quot;Slide 37 - &amp;quot;Formulary Changes&amp;quot;&quot;/&gt;&lt;property id=&quot;20307&quot; value=&quot;414&quot;/&gt;&lt;/object&gt;&lt;object type=&quot;3&quot; unique_id=&quot;19186&quot;&gt;&lt;property id=&quot;20148&quot; value=&quot;5&quot;/&gt;&lt;property id=&quot;20300&quot; value=&quot;Slide 41 - &amp;quot;How Plans Manage Unsafe Use of Opioids &amp;quot;&quot;/&gt;&lt;property id=&quot;20307&quot; value=&quot;416&quot;/&gt;&lt;/object&gt;&lt;object type=&quot;3&quot; unique_id=&quot;19187&quot;&gt;&lt;property id=&quot;20148&quot; value=&quot;5&quot;/&gt;&lt;property id=&quot;20300&quot; value=&quot;Slide 42 - &amp;quot;Requirements for Medicare Plans&amp;quot;&quot;/&gt;&lt;property id=&quot;20307&quot; value=&quot;417&quot;/&gt;&lt;/object&gt;&lt;object type=&quot;3&quot; unique_id=&quot;19188&quot;&gt;&lt;property id=&quot;20148&quot; value=&quot;5&quot;/&gt;&lt;property id=&quot;20300&quot; value=&quot;Slide 43 - &amp;quot;The Preclusion List&amp;quot;&quot;/&gt;&lt;property id=&quot;20307&quot; value=&quot;418&quot;/&gt;&lt;/object&gt;&lt;object type=&quot;3&quot; unique_id=&quot;19189&quot;&gt;&lt;property id=&quot;20148&quot; value=&quot;5&quot;/&gt;&lt;property id=&quot;20300&quot; value=&quot;Slide 44 - &amp;quot;The Preclusion List: Beneficiary Notice&amp;quot;&quot;/&gt;&lt;property id=&quot;20307&quot; value=&quot;419&quot;/&gt;&lt;/object&gt;&lt;object type=&quot;3&quot; unique_id=&quot;19191&quot;&gt;&lt;property id=&quot;20148&quot; value=&quot;5&quot;/&gt;&lt;property id=&quot;20300&quot; value=&quot;Slide 48 - &amp;quot;Medication Therapy Management (MTM)&amp;quot;&quot;/&gt;&lt;property id=&quot;20307&quot; value=&quot;421&quot;/&gt;&lt;/object&gt;&lt;object type=&quot;3&quot; unique_id=&quot;19192&quot;&gt;&lt;property id=&quot;20148&quot; value=&quot;5&quot;/&gt;&lt;property id=&quot;20300&quot; value=&quot;Slide 49 - &amp;quot;Medication Therapy Management (MTM) Eligibility Requirements&amp;quot;&quot;/&gt;&lt;property id=&quot;20307&quot; value=&quot;422&quot;/&gt;&lt;/object&gt;&lt;object type=&quot;3&quot; unique_id=&quot;19193&quot;&gt;&lt;property id=&quot;20148&quot; value=&quot;5&quot;/&gt;&lt;property id=&quot;20300&quot; value=&quot;Slide 45 - &amp;quot;Elimination of Gag Clauses&amp;quot;&quot;/&gt;&lt;property id=&quot;20307&quot; value=&quot;423&quot;/&gt;&lt;/object&gt;&lt;object type=&quot;3&quot; unique_id=&quot;19194&quot;&gt;&lt;property id=&quot;20148&quot; value=&quot;5&quot;/&gt;&lt;property id=&quot;20300&quot; value=&quot;Slide 51 - &amp;quot;Check Your Knowledge: Question 5&amp;quot;&quot;/&gt;&lt;property id=&quot;20307&quot; value=&quot;424&quot;/&gt;&lt;/object&gt;&lt;object type=&quot;3&quot; unique_id=&quot;19198&quot;&gt;&lt;property id=&quot;20148&quot; value=&quot;5&quot;/&gt;&lt;property id=&quot;20300&quot; value=&quot;Slide 55 - &amp;quot;Creditable Drug Coverage&amp;quot;&quot;/&gt;&lt;property id=&quot;20307&quot; value=&quot;427&quot;/&gt;&lt;/object&gt;&lt;object type=&quot;3&quot; unique_id=&quot;19199&quot;&gt;&lt;property id=&quot;20148&quot; value=&quot;5&quot;/&gt;&lt;property id=&quot;20300&quot; value=&quot;Slide 56 - &amp;quot;Potential Loss of Other Coverage&amp;quot;&quot;/&gt;&lt;property id=&quot;20307&quot; value=&quot;428&quot;/&gt;&lt;/object&gt;&lt;object type=&quot;3&quot; unique_id=&quot;19200&quot;&gt;&lt;property id=&quot;20148&quot; value=&quot;5&quot;/&gt;&lt;property id=&quot;20300&quot; value=&quot;Slide 57 - &amp;quot;Using Your Initial Enrollment Period (IEP)  to Get Medicare Drug Coverage&amp;quot;&quot;/&gt;&lt;property id=&quot;20307&quot; value=&quot;429&quot;/&gt;&lt;/object&gt;&lt;object type=&quot;3&quot; unique_id=&quot;19203&quot;&gt;&lt;property id=&quot;20148&quot; value=&quot;5&quot;/&gt;&lt;property id=&quot;20300&quot; value=&quot;Slide 63 - &amp;quot;Extra Help, Dual &amp;amp; Partial Dual Eligible Special Enrollment Period (SEP)&amp;quot;&quot;/&gt;&lt;property id=&quot;20307&quot; value=&quot;432&quot;/&gt;&lt;/object&gt;&lt;object type=&quot;3&quot; unique_id=&quot;19204&quot;&gt;&lt;property id=&quot;20148&quot; value=&quot;5&quot;/&gt;&lt;property id=&quot;20300&quot; value=&quot;Slide 64 - &amp;quot;Extra Help &amp;amp; Dual Eligible  Special Enrollment Period (SEP) Limitations&amp;quot;&quot;/&gt;&lt;property id=&quot;20307&quot; value=&quot;433&quot;/&gt;&lt;/object&gt;&lt;object type=&quot;3&quot; unique_id=&quot;19206&quot;&gt;&lt;property id=&quot;20148&quot; value=&quot;5&quot;/&gt;&lt;property id=&quot;20300&quot; value=&quot;Slide 65 - &amp;quot;5-Star Special Enrollment Period (SEP)&amp;quot;&quot;/&gt;&lt;property id=&quot;20307&quot; value=&quot;435&quot;/&gt;&lt;/object&gt;&lt;object type=&quot;3&quot; unique_id=&quot;19207&quot;&gt;&lt;property id=&quot;20148&quot; value=&quot;5&quot;/&gt;&lt;property id=&quot;20300&quot; value=&quot;Slide 66 - &amp;quot;Consistently Low Performing Plans&amp;quot;&quot;/&gt;&lt;property id=&quot;20307&quot; value=&quot;436&quot;/&gt;&lt;/object&gt;&lt;object type=&quot;3&quot; unique_id=&quot;19208&quot;&gt;&lt;property id=&quot;20148&quot; value=&quot;5&quot;/&gt;&lt;property id=&quot;20300&quot; value=&quot;Slide 71 - &amp;quot;Medicare Drug Coverage Late Enrollment Penalty&amp;quot;&quot;/&gt;&lt;property id=&quot;20307&quot; value=&quot;437&quot;/&gt;&lt;/object&gt;&lt;object type=&quot;3&quot; unique_id=&quot;19209&quot;&gt;&lt;property id=&quot;20148&quot; value=&quot;5&quot;/&gt;&lt;property id=&quot;20300&quot; value=&quot;Slide 72 - &amp;quot;Medicare Drug Coverage Penalty Example: Ann&amp;quot;&quot;/&gt;&lt;property id=&quot;20307&quot; value=&quot;438&quot;/&gt;&lt;/object&gt;&lt;object type=&quot;3&quot; unique_id=&quot;19210&quot;&gt;&lt;property id=&quot;20148&quot; value=&quot;5&quot;/&gt;&lt;property id=&quot;20300&quot; value=&quot;Slide 73 - &amp;quot;Medicare Drug Coverage Penalty Example: Ann  (continued)&amp;quot;&quot;/&gt;&lt;property id=&quot;20307&quot; value=&quot;439&quot;/&gt;&lt;/object&gt;&lt;object type=&quot;3&quot; unique_id=&quot;19213&quot;&gt;&lt;property id=&quot;20148&quot; value=&quot;5&quot;/&gt;&lt;property id=&quot;20300&quot; value=&quot;Slide 74 - &amp;quot;Check Your Knowledge: Question 6&amp;quot;&quot;/&gt;&lt;property id=&quot;20307&quot; value=&quot;442&quot;/&gt;&lt;/object&gt;&lt;object type=&quot;3&quot; unique_id=&quot;19217&quot;&gt;&lt;property id=&quot;20148&quot; value=&quot;5&quot;/&gt;&lt;property id=&quot;20300&quot; value=&quot;Slide 79 - &amp;quot;2023 Income &amp;amp; Resource Limits to  Apply for Extra Help&amp;quot;&quot;/&gt;&lt;property id=&quot;20307&quot; value=&quot;446&quot;/&gt;&lt;/object&gt;&lt;object type=&quot;3&quot; unique_id=&quot;19219&quot;&gt;&lt;property id=&quot;20148&quot; value=&quot;5&quot;/&gt;&lt;property id=&quot;20300&quot; value=&quot;Slide 81 - &amp;quot;Deemed Status&amp;quot;&quot;/&gt;&lt;property id=&quot;20307&quot; value=&quot;448&quot;/&gt;&lt;/object&gt;&lt;object type=&quot;3&quot; unique_id=&quot;19220&quot;&gt;&lt;property id=&quot;20148&quot; value=&quot;5&quot;/&gt;&lt;property id=&quot;20300&quot; value=&quot;Slide 83 - &amp;quot;Facilitated Enrollment&amp;quot;&quot;/&gt;&lt;property id=&quot;20307&quot; value=&quot;449&quot;/&gt;&lt;/object&gt;&lt;object type=&quot;3&quot; unique_id=&quot;19222&quot;&gt;&lt;property id=&quot;20148&quot; value=&quot;5&quot;/&gt;&lt;property id=&quot;20300&quot; value=&quot;Slide 84 - &amp;quot;Medicare’s Limited Income Newly  Eligible Transition (LINET) Program&amp;quot;&quot;/&gt;&lt;property id=&quot;20307&quot; value=&quot;451&quot;/&gt;&lt;/object&gt;&lt;object type=&quot;3&quot; unique_id=&quot;19223&quot;&gt;&lt;property id=&quot;20148&quot; value=&quot;5&quot;/&gt;&lt;property id=&quot;20300&quot; value=&quot;Slide 85 - &amp;quot;How Do You Access Medicare’s Limited Income Newly Eligible Transition (LINET) Program?&amp;quot;&quot;/&gt;&lt;property id=&quot;20307&quot; value=&quot;452&quot;/&gt;&lt;/object&gt;&lt;object type=&quot;3&quot; unique_id=&quot;19224&quot;&gt;&lt;property id=&quot;20148&quot; value=&quot;5&quot;/&gt;&lt;property id=&quot;20300&quot; value=&quot;Slide 87 - &amp;quot;Reassignment Notices&amp;quot;&quot;/&gt;&lt;property id=&quot;20307&quot; value=&quot;453&quot;/&gt;&lt;/object&gt;&lt;object type=&quot;3&quot; unique_id=&quot;19225&quot;&gt;&lt;property id=&quot;20148&quot; value=&quot;5&quot;/&gt;&lt;property id=&quot;20300&quot; value=&quot;Slide 88 - &amp;quot;Changes in Qualifying for Extra Help&amp;quot;&quot;/&gt;&lt;property id=&quot;20307&quot; value=&quot;454&quot;/&gt;&lt;/object&gt;&lt;object type=&quot;3&quot; unique_id=&quot;19226&quot;&gt;&lt;property id=&quot;20148&quot; value=&quot;5&quot;/&gt;&lt;property id=&quot;20300&quot; value=&quot;Slide 90 - &amp;quot;Check Your Knowledge: Question 7&amp;quot;&quot;/&gt;&lt;property id=&quot;20307&quot; value=&quot;455&quot;/&gt;&lt;/object&gt;&lt;object type=&quot;3&quot; unique_id=&quot;21665&quot;&gt;&lt;property id=&quot;20148&quot; value=&quot;5&quot;/&gt;&lt;property id=&quot;20300&quot; value=&quot;Slide 93 - &amp;quot;Coverage Determination Request&amp;quot;&quot;/&gt;&lt;property id=&quot;20307&quot; value=&quot;465&quot;/&gt;&lt;/object&gt;&lt;object type=&quot;3&quot; unique_id=&quot;21666&quot;&gt;&lt;property id=&quot;20148&quot; value=&quot;5&quot;/&gt;&lt;property id=&quot;20300&quot; value=&quot;Slide 94 - &amp;quot;Exception Requests&amp;quot;&quot;/&gt;&lt;property id=&quot;20307&quot; value=&quot;466&quot;/&gt;&lt;/object&gt;&lt;object type=&quot;3&quot; unique_id=&quot;21669&quot;&gt;&lt;property id=&quot;20148&quot; value=&quot;5&quot;/&gt;&lt;property id=&quot;20300&quot; value=&quot;Slide 96 - &amp;quot;Key Points to Remember&amp;quot;&quot;/&gt;&lt;property id=&quot;20307&quot; value=&quot;469&quot;/&gt;&lt;/object&gt;&lt;object type=&quot;3&quot; unique_id=&quot;23228&quot;&gt;&lt;property id=&quot;20148&quot; value=&quot;5&quot;/&gt;&lt;property id=&quot;20300&quot; value=&quot;Slide 99 - &amp;quot;Medicare Drug Coverage  Resource Guide: Partner Fact Sheets&amp;quot;&quot;/&gt;&lt;property id=&quot;20307&quot; value=&quot;470&quot;/&gt;&lt;/object&gt;&lt;object type=&quot;3&quot; unique_id=&quot;23229&quot;&gt;&lt;property id=&quot;20148&quot; value=&quot;5&quot;/&gt;&lt;property id=&quot;20300&quot; value=&quot;Slide 100 - &amp;quot;Medicare Drug Coverage  Resource Guide: Ordering Medicare Products&amp;quot;&quot;/&gt;&lt;property id=&quot;20307&quot; value=&quot;471&quot;/&gt;&lt;/object&gt;&lt;object type=&quot;3&quot; unique_id=&quot;23232&quot;&gt;&lt;property id=&quot;20148&quot; value=&quot;5&quot;/&gt;&lt;property id=&quot;20300&quot; value=&quot;Slide 102 - &amp;quot;Acronyms (L–V)&amp;quot;&quot;/&gt;&lt;property id=&quot;20307&quot; value=&quot;472&quot;/&gt;&lt;/object&gt;&lt;object type=&quot;3&quot; unique_id=&quot;368673&quot;&gt;&lt;property id=&quot;20148&quot; value=&quot;5&quot;/&gt;&lt;property id=&quot;20300&quot; value=&quot;Slide 30 - &amp;quot;Medicare Drug Coverage (Part D) Rules&amp;amp;#x09;&amp;quot;&quot;/&gt;&lt;property id=&quot;20307&quot; value=&quot;477&quot;/&gt;&lt;/object&gt;&lt;object type=&quot;3&quot; unique_id=&quot;368674&quot;&gt;&lt;property id=&quot;20148&quot; value=&quot;5&quot;/&gt;&lt;property id=&quot;20300&quot; value=&quot;Slide 52 - &amp;quot;Lesson 4&amp;quot;&quot;/&gt;&lt;property id=&quot;20307&quot; value=&quot;478&quot;/&gt;&lt;/object&gt;&lt;object type=&quot;3&quot; unique_id=&quot;369277&quot;&gt;&lt;property id=&quot;20148&quot; value=&quot;5&quot;/&gt;&lt;property id=&quot;20300&quot; value=&quot;Slide 75 - &amp;quot;Lesson 5&amp;quot;&quot;/&gt;&lt;property id=&quot;20307&quot; value=&quot;479&quot;/&gt;&lt;/object&gt;&lt;object type=&quot;3&quot; unique_id=&quot;369279&quot;&gt;&lt;property id=&quot;20148&quot; value=&quot;5&quot;/&gt;&lt;property id=&quot;20300&quot; value=&quot;Slide 91 - &amp;quot;Lesson 6&amp;quot;&quot;/&gt;&lt;property id=&quot;20307&quot; value=&quot;481&quot;/&gt;&lt;/object&gt;&lt;object type=&quot;3&quot; unique_id=&quot;369952&quot;&gt;&lt;property id=&quot;20148&quot; value=&quot;5&quot;/&gt;&lt;property id=&quot;20300&quot; value=&quot;Slide 14 - &amp;quot;Self-Administered Drugs in Hospital  Outpatient Settings&amp;quot;&quot;/&gt;&lt;property id=&quot;20307&quot; value=&quot;482&quot;/&gt;&lt;/object&gt;&lt;object type=&quot;3&quot; unique_id=&quot;371173&quot;&gt;&lt;property id=&quot;20148&quot; value=&quot;5&quot;/&gt;&lt;property id=&quot;20300&quot; value=&quot;Slide 3 - &amp;quot;Session Objectives&amp;quot;&quot;/&gt;&lt;property id=&quot;20307&quot; value=&quot;483&quot;/&gt;&lt;/object&gt;&lt;object type=&quot;3&quot; unique_id=&quot;371174&quot;&gt;&lt;property id=&quot;20148&quot; value=&quot;5&quot;/&gt;&lt;property id=&quot;20300&quot; value=&quot;Slide 4 - &amp;quot;Lesson 1   &amp;amp;#x09;&amp;quot;&quot;/&gt;&lt;property id=&quot;20307&quot; value=&quot;484&quot;/&gt;&lt;/object&gt;&lt;object type=&quot;3&quot; unique_id=&quot;379000&quot;&gt;&lt;property id=&quot;20148&quot; value=&quot;5&quot;/&gt;&lt;property id=&quot;20300&quot; value=&quot;Slide 67 - &amp;quot;Things to Consider Before Joining a Plan&amp;quot;&quot;/&gt;&lt;property id=&quot;20307&quot; value=&quot;492&quot;/&gt;&lt;/object&gt;&lt;object type=&quot;3&quot; unique_id=&quot;379002&quot;&gt;&lt;property id=&quot;20148&quot; value=&quot;5&quot;/&gt;&lt;property id=&quot;20300&quot; value=&quot;Slide 46 - &amp;quot;Insulin Products &amp;amp; Medicare Drug Plans&amp;quot;&quot;/&gt;&lt;property id=&quot;20307&quot; value=&quot;494&quot;/&gt;&lt;/object&gt;&lt;object type=&quot;3&quot; unique_id=&quot;379003&quot;&gt;&lt;property id=&quot;20148&quot; value=&quot;5&quot;/&gt;&lt;property id=&quot;20300&quot; value=&quot;Slide 69 - &amp;quot;What New Members Can Expect&amp;quot;&quot;/&gt;&lt;property id=&quot;20307&quot; value=&quot;495&quot;/&gt;&lt;/object&gt;&lt;object type=&quot;3&quot; unique_id=&quot;379293&quot;&gt;&lt;property id=&quot;20148&quot; value=&quot;5&quot;/&gt;&lt;property id=&quot;20300&quot; value=&quot;Slide 5 - &amp;quot;Lesson 1 Objectives&amp;quot;&quot;/&gt;&lt;property id=&quot;20307&quot; value=&quot;498&quot;/&gt;&lt;/object&gt;&lt;object type=&quot;3&quot; unique_id=&quot;379294&quot;&gt;&lt;property id=&quot;20148&quot; value=&quot;5&quot;/&gt;&lt;property id=&quot;20300&quot; value=&quot;Slide 18 - &amp;quot;Lesson 2 Objectives&amp;quot;&quot;/&gt;&lt;property id=&quot;20307&quot; value=&quot;499&quot;/&gt;&lt;/object&gt;&lt;object type=&quot;3&quot; unique_id=&quot;379295&quot;&gt;&lt;property id=&quot;20148&quot; value=&quot;5&quot;/&gt;&lt;property id=&quot;20300&quot; value=&quot;Slide 19 - &amp;quot;Medicare Drug Coverage (Part D)&amp;quot;&quot;/&gt;&lt;property id=&quot;20307&quot; value=&quot;534&quot;/&gt;&lt;/object&gt;&lt;object type=&quot;3&quot; unique_id=&quot;379296&quot;&gt;&lt;property id=&quot;20148&quot; value=&quot;5&quot;/&gt;&lt;property id=&quot;20300&quot; value=&quot;Slide 23 - &amp;quot;Medicare Drug Coverage Monthly Premium &amp;amp;  Income-Related Monthly Adjustment Amounts (IRMAA)&amp;quot;&quot;/&gt;&lt;property id=&quot;20307&quot; value=&quot;512&quot;/&gt;&lt;/object&gt;&lt;object type=&quot;3&quot; unique_id=&quot;379297&quot;&gt;&lt;property id=&quot;20148&quot; value=&quot;5&quot;/&gt;&lt;property id=&quot;20300&quot; value=&quot;Slide 25 - &amp;quot;True Out-of-Pocket (TrOOP) Costs&amp;quot;&quot;/&gt;&lt;property id=&quot;20307&quot; value=&quot;513&quot;/&gt;&lt;/object&gt;&lt;object type=&quot;3&quot; unique_id=&quot;379298&quot;&gt;&lt;property id=&quot;20148&quot; value=&quot;5&quot;/&gt;&lt;property id=&quot;20300&quot; value=&quot;Slide 31 - &amp;quot;Lesson 3 Objectives&amp;quot;&quot;/&gt;&lt;property id=&quot;20307&quot; value=&quot;500&quot;/&gt;&lt;/object&gt;&lt;object type=&quot;3&quot; unique_id=&quot;379299&quot;&gt;&lt;property id=&quot;20148&quot; value=&quot;5&quot;/&gt;&lt;property id=&quot;20300&quot; value=&quot;Slide 33 - &amp;quot;Required Coverage&amp;quot;&quot;/&gt;&lt;property id=&quot;20307&quot; value=&quot;514&quot;/&gt;&lt;/object&gt;&lt;object type=&quot;3&quot; unique_id=&quot;379300&quot;&gt;&lt;property id=&quot;20148&quot; value=&quot;5&quot;/&gt;&lt;property id=&quot;20300&quot; value=&quot;Slide 35 - &amp;quot;How Plans Manage Access to Drugs&amp;quot;&quot;/&gt;&lt;property id=&quot;20307&quot; value=&quot;517&quot;/&gt;&lt;/object&gt;&lt;object type=&quot;3&quot; unique_id=&quot;379301&quot;&gt;&lt;property id=&quot;20148&quot; value=&quot;5&quot;/&gt;&lt;property id=&quot;20300&quot; value=&quot;Slide 38 - &amp;quot;Formulary Changes (continued)&amp;quot;&quot;/&gt;&lt;property id=&quot;20307&quot; value=&quot;519&quot;/&gt;&lt;/object&gt;&lt;object type=&quot;3&quot; unique_id=&quot;379302&quot;&gt;&lt;property id=&quot;20148&quot; value=&quot;5&quot;/&gt;&lt;property id=&quot;20300&quot; value=&quot;Slide 50 - &amp;quot;If Your Prescription Changes &amp;quot;&quot;/&gt;&lt;property id=&quot;20307&quot; value=&quot;520&quot;/&gt;&lt;/object&gt;&lt;object type=&quot;3&quot; unique_id=&quot;379303&quot;&gt;&lt;property id=&quot;20148&quot; value=&quot;5&quot;/&gt;&lt;property id=&quot;20300&quot; value=&quot;Slide 53 - &amp;quot;Lesson 4 Objectives&amp;quot;&quot;/&gt;&lt;property id=&quot;20307&quot; value=&quot;501&quot;/&gt;&lt;/object&gt;&lt;object type=&quot;3&quot; unique_id=&quot;379304&quot;&gt;&lt;property id=&quot;20148&quot; value=&quot;5&quot;/&gt;&lt;property id=&quot;20300&quot; value=&quot;Slide 54 - &amp;quot;Medicare Drug Coverage Eligibility Requirements&amp;quot;&quot;/&gt;&lt;property id=&quot;20307&quot; value=&quot;521&quot;/&gt;&lt;/object&gt;&lt;object type=&quot;3&quot; unique_id=&quot;379305&quot;&gt;&lt;property id=&quot;20148&quot; value=&quot;5&quot;/&gt;&lt;property id=&quot;20300&quot; value=&quot;Slide 58 - &amp;quot;Using Your Initial Enrollment Period (IEP)  to Get Medicare Drug Coverage: Example&amp;quot;&quot;/&gt;&lt;property id=&quot;20307&quot; value=&quot;511&quot;/&gt;&lt;/object&gt;&lt;object type=&quot;3&quot; unique_id=&quot;379307&quot;&gt;&lt;property id=&quot;20148&quot; value=&quot;5&quot;/&gt;&lt;property id=&quot;20300&quot; value=&quot;Slide 61 - &amp;quot;Medicare Advantage Open Enrollment Period &amp;quot;&quot;/&gt;&lt;property id=&quot;20307&quot; value=&quot;528&quot;/&gt;&lt;/object&gt;&lt;object type=&quot;3&quot; unique_id=&quot;379308&quot;&gt;&lt;property id=&quot;20148&quot; value=&quot;5&quot;/&gt;&lt;property id=&quot;20300&quot; value=&quot;Slide 62 - &amp;quot;Special Enrollment Periods (SEPs)&amp;quot;&quot;/&gt;&lt;property id=&quot;20307&quot; value=&quot;524&quot;/&gt;&lt;/object&gt;&lt;object type=&quot;3&quot; unique_id=&quot;379309&quot;&gt;&lt;property id=&quot;20148&quot; value=&quot;5&quot;/&gt;&lt;property id=&quot;20300&quot; value=&quot;Slide 68 - &amp;quot;Ways To Enroll in Medicare Drug Coverage (Part D)&amp;quot;&quot;/&gt;&lt;property id=&quot;20307&quot; value=&quot;532&quot;/&gt;&lt;/object&gt;&lt;object type=&quot;3&quot; unique_id=&quot;379310&quot;&gt;&lt;property id=&quot;20148&quot; value=&quot;5&quot;/&gt;&lt;property id=&quot;20300&quot; value=&quot;Slide 70 - &amp;quot;Annual Notice of Change (ANOC) &amp;amp; Evidence of Coverage (EOC)&amp;quot;&quot;/&gt;&lt;property id=&quot;20307&quot; value=&quot;531&quot;/&gt;&lt;/object&gt;&lt;object type=&quot;3&quot; unique_id=&quot;379311&quot;&gt;&lt;property id=&quot;20148&quot; value=&quot;5&quot;/&gt;&lt;property id=&quot;20300&quot; value=&quot;Slide 76 - &amp;quot;Lesson 5 Objectives&amp;quot;&quot;/&gt;&lt;property id=&quot;20307&quot; value=&quot;502&quot;/&gt;&lt;/object&gt;&lt;object type=&quot;3&quot; unique_id=&quot;379312&quot;&gt;&lt;property id=&quot;20148&quot; value=&quot;5&quot;/&gt;&lt;property id=&quot;20300&quot; value=&quot;Slide 77 - &amp;quot;What’s Extra Help?&amp;quot;&quot;/&gt;&lt;property id=&quot;20307&quot; value=&quot;526&quot;/&gt;&lt;/object&gt;&lt;object type=&quot;3&quot; unique_id=&quot;379313&quot;&gt;&lt;property id=&quot;20148&quot; value=&quot;5&quot;/&gt;&lt;property id=&quot;20300&quot; value=&quot;Slide 78 - &amp;quot;Qualifying for Extra Help&amp;quot;&quot;/&gt;&lt;property id=&quot;20307&quot; value=&quot;510&quot;/&gt;&lt;/object&gt;&lt;object type=&quot;3&quot; unique_id=&quot;379314&quot;&gt;&lt;property id=&quot;20148&quot; value=&quot;5&quot;/&gt;&lt;property id=&quot;20300&quot; value=&quot;Slide 92 - &amp;quot;Lesson 6 Objectives&amp;quot;&quot;/&gt;&lt;property id=&quot;20307&quot; value=&quot;503&quot;/&gt;&lt;/object&gt;&lt;object type=&quot;3&quot; unique_id=&quot;379625&quot;&gt;&lt;property id=&quot;20148&quot; value=&quot;5&quot;/&gt;&lt;property id=&quot;20300&quot; value=&quot;Slide 60 - &amp;quot;Open Enrollment Period&amp;quot;&quot;/&gt;&lt;property id=&quot;20307&quot; value=&quot;535&quot;/&gt;&lt;/object&gt;&lt;object type=&quot;3&quot; unique_id=&quot;414485&quot;&gt;&lt;property id=&quot;20148&quot; value=&quot;5&quot;/&gt;&lt;property id=&quot;20300&quot; value=&quot;Slide 95 - &amp;quot;Part D (Drug) Appeals Process&amp;quot;&quot;/&gt;&lt;property id=&quot;20307&quot; value=&quot;536&quot;/&gt;&lt;/object&gt;&lt;object type=&quot;3&quot; unique_id=&quot;415699&quot;&gt;&lt;property id=&quot;20148&quot; value=&quot;5&quot;/&gt;&lt;property id=&quot;20300&quot; value=&quot;Slide 82 - &amp;quot;Automatic Enrollment&amp;quot;&quot;/&gt;&lt;property id=&quot;20307&quot; value=&quot;537&quot;/&gt;&lt;/object&gt;&lt;object type=&quot;3&quot; unique_id=&quot;416922&quot;&gt;&lt;property id=&quot;20148&quot; value=&quot;5&quot;/&gt;&lt;property id=&quot;20300&quot; value=&quot;Slide 21 - &amp;quot;Medicare Drug Coverage Costs&amp;quot;&quot;/&gt;&lt;property id=&quot;20307&quot; value=&quot;538&quot;/&gt;&lt;/object&gt;&lt;object type=&quot;3&quot; unique_id=&quot;416923&quot;&gt;&lt;property id=&quot;20148&quot; value=&quot;5&quot;/&gt;&lt;property id=&quot;20300&quot; value=&quot;Slide 22 - &amp;quot;Example: Standard Structure in 2023&amp;quot;&quot;/&gt;&lt;property id=&quot;20307&quot; value=&quot;539&quot;/&gt;&lt;/object&gt;&lt;object type=&quot;3&quot; unique_id=&quot;417638&quot;&gt;&lt;property id=&quot;20148&quot; value=&quot;5&quot;/&gt;&lt;property id=&quot;20300&quot; value=&quot;Slide 24 - &amp;quot;Income-Related Monthly Adjustment Amount (IRMAA):  Monthly Part D Premium for 2023&amp;quot;&quot;/&gt;&lt;property id=&quot;20307&quot; value=&quot;540&quot;/&gt;&lt;/object&gt;&lt;object type=&quot;3&quot; unique_id=&quot;418154&quot;&gt;&lt;property id=&quot;20148&quot; value=&quot;5&quot;/&gt;&lt;property id=&quot;20300&quot; value=&quot;Slide 80 - &amp;quot;2023 Extra Help Copayments&amp;quot;&quot;/&gt;&lt;property id=&quot;20307&quot; value=&quot;541&quot;/&gt;&lt;/object&gt;&lt;object type=&quot;3&quot; unique_id=&quot;418675&quot;&gt;&lt;property id=&quot;20148&quot; value=&quot;5&quot;/&gt;&lt;property id=&quot;20300&quot; value=&quot;Slide 86 - &amp;quot;Regional Low-income Subsidy (LIS) Benchmark &amp;amp; De Minimis Amount&amp;quot;&quot;/&gt;&lt;property id=&quot;20307&quot; value=&quot;542&quot;/&gt;&lt;/object&gt;&lt;object type=&quot;3&quot; unique_id=&quot;442043&quot;&gt;&lt;property id=&quot;20148&quot; value=&quot;5&quot;/&gt;&lt;property id=&quot;20300&quot; value=&quot;Slide 13 - &amp;quot;Insulin Paid for by Medicare Part B&amp;quot;&quot;/&gt;&lt;property id=&quot;20307&quot; value=&quot;544&quot;/&gt;&lt;/object&gt;&lt;object type=&quot;3&quot; unique_id=&quot;442044&quot;&gt;&lt;property id=&quot;20148&quot; value=&quot;5&quot;/&gt;&lt;property id=&quot;20300&quot; value=&quot;Slide 47 - &amp;quot;Part D Senior Savings (PDSS) Model Plans&amp;quot;&quot;/&gt;&lt;property id=&quot;20307&quot; value=&quot;545&quot;/&gt;&lt;/object&gt;&lt;object type=&quot;3&quot; unique_id=&quot;442455&quot;&gt;&lt;property id=&quot;20148&quot; value=&quot;5&quot;/&gt;&lt;property id=&quot;20300&quot; value=&quot;Slide 39 - &amp;quot;The Drug Price Negotiation Program&amp;quot;&quot;/&gt;&lt;property id=&quot;20307&quot; value=&quot;546&quot;/&gt;&lt;/object&gt;&lt;object type=&quot;3&quot; unique_id=&quot;442971&quot;&gt;&lt;property id=&quot;20148&quot; value=&quot;5&quot;/&gt;&lt;property id=&quot;20300&quot; value=&quot;Slide 12 - &amp;quot;Medicare Part B Drug Rebates &amp;amp; Coinsurance&amp;quot;&quot;/&gt;&lt;property id=&quot;20307&quot; value=&quot;548&quot;/&gt;&lt;/object&gt;&lt;object type=&quot;3&quot; unique_id=&quot;443909&quot;&gt;&lt;property id=&quot;20148&quot; value=&quot;5&quot;/&gt;&lt;property id=&quot;20300&quot; value=&quot;Slide 17 - &amp;quot;How Medicare Drug Coverage (Part D) Works &amp;quot;&quot;/&gt;&lt;property id=&quot;20307&quot; value=&quot;549&quot;/&gt;&lt;/object&gt;&lt;object type=&quot;3&quot; unique_id=&quot;447284&quot;&gt;&lt;property id=&quot;20148&quot; value=&quot;5&quot;/&gt;&lt;property id=&quot;20300&quot; value=&quot;Slide 10 - &amp;quot;Part B Immunosuppressive Drug (Part B-ID) Coverage &amp;quot;&quot;/&gt;&lt;property id=&quot;20307&quot; value=&quot;550&quot;/&gt;&lt;/object&gt;&lt;object type=&quot;3&quot; unique_id=&quot;447285&quot;&gt;&lt;property id=&quot;20148&quot; value=&quot;5&quot;/&gt;&lt;property id=&quot;20300&quot; value=&quot;Slide 11 - &amp;quot;Part B Immunosuppressive Drug (Part B-ID) Coverage (continued)&amp;quot;&quot;/&gt;&lt;property id=&quot;20307&quot; value=&quot;294&quot;/&gt;&lt;/object&gt;&lt;object type=&quot;3&quot; unique_id=&quot;448557&quot;&gt;&lt;property id=&quot;20148&quot; value=&quot;5&quot;/&gt;&lt;property id=&quot;20300&quot; value=&quot;Slide 40 - &amp;quot;The Drug Price Negotiation Program (CY 2023)&amp;quot;&quot;/&gt;&lt;property id=&quot;20307&quot; value=&quot;552&quot;/&gt;&lt;/object&gt;&lt;object type=&quot;3&quot; unique_id=&quot;449191&quot;&gt;&lt;property id=&quot;20148&quot; value=&quot;5&quot;/&gt;&lt;property id=&quot;20300&quot; value=&quot;Slide 59 - &amp;quot;Using the General Enrollment Period (GEP) to get Medicare Drug Coverage&amp;quot;&quot;/&gt;&lt;property id=&quot;20307&quot; value=&quot;553&quot;/&gt;&lt;/object&gt;&lt;/object&gt;&lt;object type=&quot;8&quot; unique_id=&quot;17389&quot;&gt;&lt;/object&gt;&lt;/object&gt;&lt;/database&gt;"/>
  <p:tag name="SECTOMILLISECCONVERTED" val="1"/>
  <p:tag name="ARTICULATE_DESIGN_ID_1_OFFICE THEME" val="EpVW4cZN"/>
  <p:tag name="ARTICULATE_DESIGN_ID_OFFICE THEME" val="MeccakEJ"/>
  <p:tag name="ARTICULATE_DESIGN_ID_NEW MASTER" val="GiYqDJZZ"/>
  <p:tag name="ARTICULATE_SLIDE_COUNT" val="1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New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380BD-ECAD-4B12-BA7C-FB18B40A21EF}">
  <ds:schemaRefs>
    <ds:schemaRef ds:uri="http://www.w3.org/XML/1998/namespace"/>
    <ds:schemaRef ds:uri="http://purl.org/dc/elements/1.1/"/>
    <ds:schemaRef ds:uri="http://purl.org/dc/dcmitype/"/>
    <ds:schemaRef ds:uri="2f988a62-6330-4bf6-856a-0a838bb88c35"/>
    <ds:schemaRef ds:uri="f10d27d4-cb4b-47d3-9f3b-886ddac8491f"/>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3E2581B-85CE-4929-9860-DFCA0F885C2C}">
  <ds:schemaRefs>
    <ds:schemaRef ds:uri="http://schemas.microsoft.com/sharepoint/v3/contenttype/forms"/>
  </ds:schemaRefs>
</ds:datastoreItem>
</file>

<file path=customXml/itemProps3.xml><?xml version="1.0" encoding="utf-8"?>
<ds:datastoreItem xmlns:ds="http://schemas.openxmlformats.org/officeDocument/2006/customXml" ds:itemID="{BE0A32F2-D1FD-4347-956A-33E2D44B6932}">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27850</TotalTime>
  <Words>44025</Words>
  <Application>Microsoft Office PowerPoint</Application>
  <PresentationFormat>Widescreen</PresentationFormat>
  <Paragraphs>2401</Paragraphs>
  <Slides>112</Slides>
  <Notes>112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112</vt:i4>
      </vt:variant>
    </vt:vector>
  </HeadingPairs>
  <TitlesOfParts>
    <vt:vector size="124" baseType="lpstr">
      <vt:lpstr>宋体</vt:lpstr>
      <vt:lpstr>Arial</vt:lpstr>
      <vt:lpstr>Arial Black</vt:lpstr>
      <vt:lpstr>Calibri</vt:lpstr>
      <vt:lpstr>Calibri body</vt:lpstr>
      <vt:lpstr>Calibri Light</vt:lpstr>
      <vt:lpstr>Courier New</vt:lpstr>
      <vt:lpstr>Rubik</vt:lpstr>
      <vt:lpstr>Times New Roman</vt:lpstr>
      <vt:lpstr>Wingdings</vt:lpstr>
      <vt:lpstr>2_Theme1</vt:lpstr>
      <vt:lpstr>New Master</vt:lpstr>
      <vt:lpstr>Cobertura de medicamentos  cuando se utiliza Medicare</vt:lpstr>
      <vt:lpstr>Contenido</vt:lpstr>
      <vt:lpstr>Objetivos de la Sesión</vt:lpstr>
      <vt:lpstr>Lección 1</vt:lpstr>
      <vt:lpstr>Objetivos de la lección 1</vt:lpstr>
      <vt:lpstr>Cobertura de medicamentos conforme a Medicare </vt:lpstr>
      <vt:lpstr>Cobertura de medicamentos en la Parte A  (seguro de hospital)</vt:lpstr>
      <vt:lpstr>Cobertura de medicamentos en la Parte B  (seguro médico)</vt:lpstr>
      <vt:lpstr>Cobertura de vacunas de la Parte B </vt:lpstr>
      <vt:lpstr>Cobertura de medicamentos inmunosupresores de  la Parte B (Parte B-ID) </vt:lpstr>
      <vt:lpstr>Cobertura de medicamentos inmunosupresores de  la Parte B (Parte B-ID) (continuación)</vt:lpstr>
      <vt:lpstr>Reembolsos y coseguros de los medicamentos  de la Parte B de Medicare</vt:lpstr>
      <vt:lpstr>Insulina pagada por Medicare Parte B</vt:lpstr>
      <vt:lpstr>Medicamentos autoadministrados en entornos ambulatorios de hospital</vt:lpstr>
      <vt:lpstr>Compruebe sus conocimientos: Pregunta 1</vt:lpstr>
      <vt:lpstr>Compruebe sus conocimientos: Pregunta 2</vt:lpstr>
      <vt:lpstr>Compruebe sus conocimientos: Pregunta 3</vt:lpstr>
      <vt:lpstr>Lección 2</vt:lpstr>
      <vt:lpstr>Objetivos de la lección 2</vt:lpstr>
      <vt:lpstr>Cobertura de medicamentos de Medicare (Parte D)</vt:lpstr>
      <vt:lpstr>Cobertura de medicamentos de Medicare</vt:lpstr>
      <vt:lpstr>Programa de negociación de precios  de medicamentos de Medicare</vt:lpstr>
      <vt:lpstr>Programa de negociación de precios  de medicamentos de Medicare (continuación)</vt:lpstr>
      <vt:lpstr>Costos de las coberturas de medicamentos de Medicare</vt:lpstr>
      <vt:lpstr>Ejemplo: Estructura estándar en 2024</vt:lpstr>
      <vt:lpstr>Ejemplo: Estructura estándar en 2025</vt:lpstr>
      <vt:lpstr>Plan de Pago de Medicamentos Recetados de Medicare (MPPP) en 2025</vt:lpstr>
      <vt:lpstr>Plan de Pago de Medicamentos Recetados de Medicare (MPPP):  Ejemplo 1:</vt:lpstr>
      <vt:lpstr>Plan de Pago de Medicamentos Recetados de Medicare (MPPP):  Ejemplo 2:</vt:lpstr>
      <vt:lpstr>Prima mensual de la cobertura de medicamentos de Medicare y montos de ajuste mensual relacionados con el ingreso (IRMAA)</vt:lpstr>
      <vt:lpstr>Monto de ajuste mensual relacionado con el ingreso (IRMAA) de la Parte D: 2024</vt:lpstr>
      <vt:lpstr>Costos reales de su bolsillo (TrOOP)</vt:lpstr>
      <vt:lpstr>¿Qué pagos cuentan para los Costos  Reales de su Bolsillo (TrOOP)?</vt:lpstr>
      <vt:lpstr>¿Qué pagos no cuentan para los Costos  Reales de su Bolsillo (TrOOP):</vt:lpstr>
      <vt:lpstr>Compruebe sus conocimientos: Pregunta 4</vt:lpstr>
      <vt:lpstr>Lección 3</vt:lpstr>
      <vt:lpstr>Objetivos de la lección 3</vt:lpstr>
      <vt:lpstr>Cobertura de medicamentos de Medicare:  Medicamentos cubiertos</vt:lpstr>
      <vt:lpstr>Cobertura requerida</vt:lpstr>
      <vt:lpstr>Medicamentos excluidos por ley de la cobertura  de medicamentos de Medicare</vt:lpstr>
      <vt:lpstr>Cómo Manejan los Planes el Acceso a los Medicamentos</vt:lpstr>
      <vt:lpstr>Niveles del Formulario</vt:lpstr>
      <vt:lpstr>Cambios en el Formulario</vt:lpstr>
      <vt:lpstr>Cambios en el Formulario (continuación)</vt:lpstr>
      <vt:lpstr>Cómo manejan los planes el uso inseguro de opioides </vt:lpstr>
      <vt:lpstr>Requisitos de los planes de Medicare</vt:lpstr>
      <vt:lpstr>Lista de exclusión</vt:lpstr>
      <vt:lpstr>Lista de exclusión: Aviso a los beneficiarios</vt:lpstr>
      <vt:lpstr>Eliminación de las Cláusulas de Restricción</vt:lpstr>
      <vt:lpstr>Productos de insulina y planes  de Medicamentos de Medicare</vt:lpstr>
      <vt:lpstr>Administración de Terapia de Medicamentos (MTM)</vt:lpstr>
      <vt:lpstr>Requisitos de elegibilidad para la Administración  de Terapia de Medicamentos (MTM)</vt:lpstr>
      <vt:lpstr>Si su receta cambia </vt:lpstr>
      <vt:lpstr>Compruebe sus conocimientos: Pregunta 5</vt:lpstr>
      <vt:lpstr>Compruebe sus conocimientos: Pregunta 6</vt:lpstr>
      <vt:lpstr>Compruebe sus conocimientos: Pregunta 7</vt:lpstr>
      <vt:lpstr>Lección 4</vt:lpstr>
      <vt:lpstr>Objetivos de la lección 4</vt:lpstr>
      <vt:lpstr>Requisitos de elegibilidad para la cobertura de medicamentos de Medicare</vt:lpstr>
      <vt:lpstr>Cobertura acreditable de medicamentos</vt:lpstr>
      <vt:lpstr>Pérdida potencial de otra cobertura</vt:lpstr>
      <vt:lpstr>Cómo utilizar el Período de Inscripción Inicial (IEP) para obtener la cobertura de medicamentos de Medicare</vt:lpstr>
      <vt:lpstr>Cómo utilizar el Período de Inscripción Inicial (IEP) para obtener  la cobertura de medicamentos de Medicare: Ejemplo</vt:lpstr>
      <vt:lpstr>Cómo utilizar el Período de Inscripción General (GEP) para obtener la cobertura de medicamentos de Medicare - Cambio en 2024</vt:lpstr>
      <vt:lpstr>Período de Inscripción Abierta</vt:lpstr>
      <vt:lpstr>Período de Inscripción Abierta de Medicare Advantage </vt:lpstr>
      <vt:lpstr>Períodos de Inscripción Especial (SEP)</vt:lpstr>
      <vt:lpstr>Período de Inscripción Especial (SEP) para  Ayuda Adicional, Elegibilidad Doble y Doble Parcial</vt:lpstr>
      <vt:lpstr>Limitaciones del Período de Inscripción Especial (SEP)  de Ayuda Adicional y Doble Elegibilidad</vt:lpstr>
      <vt:lpstr>Período de Inscripción Especial (SEP) de 5 estrellas</vt:lpstr>
      <vt:lpstr>Planes de bajo rendimiento constante</vt:lpstr>
      <vt:lpstr>Cuestiones que deben tenerse en cuenta antes  de inscribirse en un plan</vt:lpstr>
      <vt:lpstr>Formas de inscribirse en la cobertura de  medicamentos de Medicare (Parte D)</vt:lpstr>
      <vt:lpstr>Qué puede esperar un nuevo afiliado</vt:lpstr>
      <vt:lpstr>Aviso Anual de Cambios (ANOC) y  Evidencia de Cobertura (EOC)</vt:lpstr>
      <vt:lpstr>Multa por inscripción tardía en la cobertura  de medicamentos de Medicare</vt:lpstr>
      <vt:lpstr>Ejemplo de multa de la cobertura de medicamentos  de Medicare: Ann</vt:lpstr>
      <vt:lpstr>Ejemplo de multa de la cobertura de medicamentos  de Medicare: Ann (continuación)</vt:lpstr>
      <vt:lpstr>Compruebe sus conocimientos: Pregunta 8</vt:lpstr>
      <vt:lpstr>Compruebe sus conocimientos: Pregunta 9</vt:lpstr>
      <vt:lpstr>Lección 5</vt:lpstr>
      <vt:lpstr>Objetivos de la lección 5</vt:lpstr>
      <vt:lpstr>¿Qué es la Ayuda Adicional?</vt:lpstr>
      <vt:lpstr>Cómo calificar para recibir Ayuda Adicional</vt:lpstr>
      <vt:lpstr>Límites de ingresos y recursos para  solicitar Ayuda Adicional en 2024</vt:lpstr>
      <vt:lpstr>Copagos de Ayuda Adicional 2024</vt:lpstr>
      <vt:lpstr>Estado tácito de elegibilidad</vt:lpstr>
      <vt:lpstr>Inscripción Automática</vt:lpstr>
      <vt:lpstr>Aviso de inscripción automática retroactiva</vt:lpstr>
      <vt:lpstr>Inscripción facilitada</vt:lpstr>
      <vt:lpstr>Programa de Transición para Recién Elegibles  con Ingresos Limitados (LI NET)</vt:lpstr>
      <vt:lpstr>¿Cómo se inscribe en LI NET?</vt:lpstr>
      <vt:lpstr>Monto de referencia y de minimis del subsidio  regional por bajos ingresos (LIS)</vt:lpstr>
      <vt:lpstr>Notificaciones de Reasignación</vt:lpstr>
      <vt:lpstr>Cambios en la manera de calificar  para recibir Ayuda Adicional</vt:lpstr>
      <vt:lpstr>Proceso de redeterminación del Seguro Social</vt:lpstr>
      <vt:lpstr>Compruebe sus conocimientos: Pregunta 10</vt:lpstr>
      <vt:lpstr>Compruebe sus conocimientos: Pregunta 11</vt:lpstr>
      <vt:lpstr>Lección 6</vt:lpstr>
      <vt:lpstr>Objetivos de la lección 6</vt:lpstr>
      <vt:lpstr>Solicitud de determinación de cobertura</vt:lpstr>
      <vt:lpstr>Solicitudes de excepciones</vt:lpstr>
      <vt:lpstr>Proceso de apelaciones de la Parte D (medicamentos)</vt:lpstr>
      <vt:lpstr>Compruebe sus conocimientos: Pregunta 12</vt:lpstr>
      <vt:lpstr>Compruebe sus conocimientos: Pregunta 13</vt:lpstr>
      <vt:lpstr>Puntos importantes que debe recordar</vt:lpstr>
      <vt:lpstr>Guía de Recursos de Cobertura de  Medicamentos de Medicare</vt:lpstr>
      <vt:lpstr>Guía de Recursos de Cobertura de Medicamentos  de Medicare: Publicaciones de Medicare</vt:lpstr>
      <vt:lpstr>Guía de Recursos de Cobertura de Medicamentos de Medicare: Hoja informativa y publicaciones de Medicare</vt:lpstr>
      <vt:lpstr>Siglas y acrónimos (A–L)</vt:lpstr>
      <vt:lpstr>Siglas y acrónimos (L–V)</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1106</cp:revision>
  <cp:lastPrinted>2023-12-21T18:36:28Z</cp:lastPrinted>
  <dcterms:created xsi:type="dcterms:W3CDTF">2019-11-14T20:32:59Z</dcterms:created>
  <dcterms:modified xsi:type="dcterms:W3CDTF">2024-11-15T17:01:56Z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08121260-6647-4AE5-A75B-799BC9351BD5</vt:lpwstr>
  </property>
  <property fmtid="{D5CDD505-2E9C-101B-9397-08002B2CF9AE}" pid="4" name="ArticulatePath">
    <vt:lpwstr>2022_Medicare Drug Coverage_Draft2_25_22</vt:lpwstr>
  </property>
</Properties>
</file>