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notesSlides/notesSlide18.xml" ContentType="application/vnd.openxmlformats-officedocument.presentationml.notesSlide+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notesSlides/notesSlide23.xml" ContentType="application/vnd.openxmlformats-officedocument.presentationml.notesSlide+xml"/>
  <Override PartName="/ppt/tags/tag55.xml" ContentType="application/vnd.openxmlformats-officedocument.presentationml.tags+xml"/>
  <Override PartName="/ppt/notesSlides/notesSlide24.xml" ContentType="application/vnd.openxmlformats-officedocument.presentationml.notesSlide+xml"/>
  <Override PartName="/ppt/tags/tag56.xml" ContentType="application/vnd.openxmlformats-officedocument.presentationml.tags+xml"/>
  <Override PartName="/ppt/notesSlides/notesSlide25.xml" ContentType="application/vnd.openxmlformats-officedocument.presentationml.notesSlide+xml"/>
  <Override PartName="/ppt/tags/tag57.xml" ContentType="application/vnd.openxmlformats-officedocument.presentationml.tags+xml"/>
  <Override PartName="/ppt/notesSlides/notesSlide26.xml" ContentType="application/vnd.openxmlformats-officedocument.presentationml.notesSlide+xml"/>
  <Override PartName="/ppt/tags/tag58.xml" ContentType="application/vnd.openxmlformats-officedocument.presentationml.tags+xml"/>
  <Override PartName="/ppt/notesSlides/notesSlide27.xml" ContentType="application/vnd.openxmlformats-officedocument.presentationml.notesSlide+xml"/>
  <Override PartName="/ppt/tags/tag59.xml" ContentType="application/vnd.openxmlformats-officedocument.presentationml.tags+xml"/>
  <Override PartName="/ppt/notesSlides/notesSlide28.xml" ContentType="application/vnd.openxmlformats-officedocument.presentationml.notesSlide+xml"/>
  <Override PartName="/ppt/tags/tag60.xml" ContentType="application/vnd.openxmlformats-officedocument.presentationml.tags+xml"/>
  <Override PartName="/ppt/notesSlides/notesSlide29.xml" ContentType="application/vnd.openxmlformats-officedocument.presentationml.notesSlide+xml"/>
  <Override PartName="/ppt/tags/tag61.xml" ContentType="application/vnd.openxmlformats-officedocument.presentationml.tags+xml"/>
  <Override PartName="/ppt/notesSlides/notesSlide30.xml" ContentType="application/vnd.openxmlformats-officedocument.presentationml.notesSlide+xml"/>
  <Override PartName="/ppt/tags/tag62.xml" ContentType="application/vnd.openxmlformats-officedocument.presentationml.tags+xml"/>
  <Override PartName="/ppt/notesSlides/notesSlide31.xml" ContentType="application/vnd.openxmlformats-officedocument.presentationml.notesSlide+xml"/>
  <Override PartName="/ppt/tags/tag63.xml" ContentType="application/vnd.openxmlformats-officedocument.presentationml.tags+xml"/>
  <Override PartName="/ppt/notesSlides/notesSlide32.xml" ContentType="application/vnd.openxmlformats-officedocument.presentationml.notesSlide+xml"/>
  <Override PartName="/ppt/tags/tag64.xml" ContentType="application/vnd.openxmlformats-officedocument.presentationml.tags+xml"/>
  <Override PartName="/ppt/notesSlides/notesSlide33.xml" ContentType="application/vnd.openxmlformats-officedocument.presentationml.notesSlide+xml"/>
  <Override PartName="/ppt/tags/tag65.xml" ContentType="application/vnd.openxmlformats-officedocument.presentationml.tags+xml"/>
  <Override PartName="/ppt/notesSlides/notesSlide34.xml" ContentType="application/vnd.openxmlformats-officedocument.presentationml.notesSlide+xml"/>
  <Override PartName="/ppt/tags/tag66.xml" ContentType="application/vnd.openxmlformats-officedocument.presentationml.tags+xml"/>
  <Override PartName="/ppt/notesSlides/notesSlide35.xml" ContentType="application/vnd.openxmlformats-officedocument.presentationml.notesSlide+xml"/>
  <Override PartName="/ppt/tags/tag67.xml" ContentType="application/vnd.openxmlformats-officedocument.presentationml.tags+xml"/>
  <Override PartName="/ppt/notesSlides/notesSlide36.xml" ContentType="application/vnd.openxmlformats-officedocument.presentationml.notesSlide+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notesSlides/notesSlide42.xml" ContentType="application/vnd.openxmlformats-officedocument.presentationml.notesSlide+xml"/>
  <Override PartName="/ppt/tags/tag74.xml" ContentType="application/vnd.openxmlformats-officedocument.presentationml.tags+xml"/>
  <Override PartName="/ppt/notesSlides/notesSlide43.xml" ContentType="application/vnd.openxmlformats-officedocument.presentationml.notesSlide+xml"/>
  <Override PartName="/ppt/tags/tag75.xml" ContentType="application/vnd.openxmlformats-officedocument.presentationml.tags+xml"/>
  <Override PartName="/ppt/notesSlides/notesSlide44.xml" ContentType="application/vnd.openxmlformats-officedocument.presentationml.notesSlide+xml"/>
  <Override PartName="/ppt/tags/tag76.xml" ContentType="application/vnd.openxmlformats-officedocument.presentationml.tags+xml"/>
  <Override PartName="/ppt/notesSlides/notesSlide45.xml" ContentType="application/vnd.openxmlformats-officedocument.presentationml.notesSlide+xml"/>
  <Override PartName="/ppt/tags/tag77.xml" ContentType="application/vnd.openxmlformats-officedocument.presentationml.tags+xml"/>
  <Override PartName="/ppt/notesSlides/notesSlide46.xml" ContentType="application/vnd.openxmlformats-officedocument.presentationml.notesSlide+xml"/>
  <Override PartName="/ppt/tags/tag78.xml" ContentType="application/vnd.openxmlformats-officedocument.presentationml.tags+xml"/>
  <Override PartName="/ppt/notesSlides/notesSlide47.xml" ContentType="application/vnd.openxmlformats-officedocument.presentationml.notesSlide+xml"/>
  <Override PartName="/ppt/tags/tag79.xml" ContentType="application/vnd.openxmlformats-officedocument.presentationml.tags+xml"/>
  <Override PartName="/ppt/notesSlides/notesSlide48.xml" ContentType="application/vnd.openxmlformats-officedocument.presentationml.notesSlide+xml"/>
  <Override PartName="/ppt/tags/tag80.xml" ContentType="application/vnd.openxmlformats-officedocument.presentationml.tags+xml"/>
  <Override PartName="/ppt/notesSlides/notesSlide49.xml" ContentType="application/vnd.openxmlformats-officedocument.presentationml.notesSlide+xml"/>
  <Override PartName="/ppt/tags/tag81.xml" ContentType="application/vnd.openxmlformats-officedocument.presentationml.tags+xml"/>
  <Override PartName="/ppt/notesSlides/notesSlide50.xml" ContentType="application/vnd.openxmlformats-officedocument.presentationml.notesSlide+xml"/>
  <Override PartName="/ppt/tags/tag82.xml" ContentType="application/vnd.openxmlformats-officedocument.presentationml.tags+xml"/>
  <Override PartName="/ppt/notesSlides/notesSlide51.xml" ContentType="application/vnd.openxmlformats-officedocument.presentationml.notesSlide+xml"/>
  <Override PartName="/ppt/tags/tag83.xml" ContentType="application/vnd.openxmlformats-officedocument.presentationml.tags+xml"/>
  <Override PartName="/ppt/notesSlides/notesSlide52.xml" ContentType="application/vnd.openxmlformats-officedocument.presentationml.notesSlide+xml"/>
  <Override PartName="/ppt/tags/tag84.xml" ContentType="application/vnd.openxmlformats-officedocument.presentationml.tags+xml"/>
  <Override PartName="/ppt/notesSlides/notesSlide53.xml" ContentType="application/vnd.openxmlformats-officedocument.presentationml.notesSlide+xml"/>
  <Override PartName="/ppt/tags/tag85.xml" ContentType="application/vnd.openxmlformats-officedocument.presentationml.tags+xml"/>
  <Override PartName="/ppt/notesSlides/notesSlide54.xml" ContentType="application/vnd.openxmlformats-officedocument.presentationml.notesSlide+xml"/>
  <Override PartName="/ppt/tags/tag86.xml" ContentType="application/vnd.openxmlformats-officedocument.presentationml.tags+xml"/>
  <Override PartName="/ppt/notesSlides/notesSlide55.xml" ContentType="application/vnd.openxmlformats-officedocument.presentationml.notesSlide+xml"/>
  <Override PartName="/ppt/tags/tag87.xml" ContentType="application/vnd.openxmlformats-officedocument.presentationml.tags+xml"/>
  <Override PartName="/ppt/notesSlides/notesSlide56.xml" ContentType="application/vnd.openxmlformats-officedocument.presentationml.notesSlide+xml"/>
  <Override PartName="/ppt/tags/tag88.xml" ContentType="application/vnd.openxmlformats-officedocument.presentationml.tags+xml"/>
  <Override PartName="/ppt/notesSlides/notesSlide57.xml" ContentType="application/vnd.openxmlformats-officedocument.presentationml.notesSlide+xml"/>
  <Override PartName="/ppt/tags/tag89.xml" ContentType="application/vnd.openxmlformats-officedocument.presentationml.tags+xml"/>
  <Override PartName="/ppt/notesSlides/notesSlide58.xml" ContentType="application/vnd.openxmlformats-officedocument.presentationml.notesSlide+xml"/>
  <Override PartName="/ppt/tags/tag90.xml" ContentType="application/vnd.openxmlformats-officedocument.presentationml.tags+xml"/>
  <Override PartName="/ppt/notesSlides/notesSlide59.xml" ContentType="application/vnd.openxmlformats-officedocument.presentationml.notesSlide+xml"/>
  <Override PartName="/ppt/tags/tag91.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 id="2147483743" r:id="rId5"/>
  </p:sldMasterIdLst>
  <p:notesMasterIdLst>
    <p:notesMasterId r:id="rId66"/>
  </p:notesMasterIdLst>
  <p:handoutMasterIdLst>
    <p:handoutMasterId r:id="rId67"/>
  </p:handoutMasterIdLst>
  <p:sldIdLst>
    <p:sldId id="359" r:id="rId6"/>
    <p:sldId id="360" r:id="rId7"/>
    <p:sldId id="378" r:id="rId8"/>
    <p:sldId id="363" r:id="rId9"/>
    <p:sldId id="468" r:id="rId10"/>
    <p:sldId id="454" r:id="rId11"/>
    <p:sldId id="392" r:id="rId12"/>
    <p:sldId id="393" r:id="rId13"/>
    <p:sldId id="394" r:id="rId14"/>
    <p:sldId id="395" r:id="rId15"/>
    <p:sldId id="439" r:id="rId16"/>
    <p:sldId id="396" r:id="rId17"/>
    <p:sldId id="397" r:id="rId18"/>
    <p:sldId id="398" r:id="rId19"/>
    <p:sldId id="365" r:id="rId20"/>
    <p:sldId id="469" r:id="rId21"/>
    <p:sldId id="387" r:id="rId22"/>
    <p:sldId id="440" r:id="rId23"/>
    <p:sldId id="399" r:id="rId24"/>
    <p:sldId id="400" r:id="rId25"/>
    <p:sldId id="546" r:id="rId26"/>
    <p:sldId id="473" r:id="rId27"/>
    <p:sldId id="414" r:id="rId28"/>
    <p:sldId id="402" r:id="rId29"/>
    <p:sldId id="413" r:id="rId30"/>
    <p:sldId id="474" r:id="rId31"/>
    <p:sldId id="456" r:id="rId32"/>
    <p:sldId id="544" r:id="rId33"/>
    <p:sldId id="545" r:id="rId34"/>
    <p:sldId id="543" r:id="rId35"/>
    <p:sldId id="406" r:id="rId36"/>
    <p:sldId id="407" r:id="rId37"/>
    <p:sldId id="475" r:id="rId38"/>
    <p:sldId id="409" r:id="rId39"/>
    <p:sldId id="548" r:id="rId40"/>
    <p:sldId id="457" r:id="rId41"/>
    <p:sldId id="367" r:id="rId42"/>
    <p:sldId id="470" r:id="rId43"/>
    <p:sldId id="388" r:id="rId44"/>
    <p:sldId id="416" r:id="rId45"/>
    <p:sldId id="417" r:id="rId46"/>
    <p:sldId id="418" r:id="rId47"/>
    <p:sldId id="419" r:id="rId48"/>
    <p:sldId id="458" r:id="rId49"/>
    <p:sldId id="369" r:id="rId50"/>
    <p:sldId id="471" r:id="rId51"/>
    <p:sldId id="389" r:id="rId52"/>
    <p:sldId id="390" r:id="rId53"/>
    <p:sldId id="447" r:id="rId54"/>
    <p:sldId id="421" r:id="rId55"/>
    <p:sldId id="472" r:id="rId56"/>
    <p:sldId id="423" r:id="rId57"/>
    <p:sldId id="422" r:id="rId58"/>
    <p:sldId id="459" r:id="rId59"/>
    <p:sldId id="377" r:id="rId60"/>
    <p:sldId id="426" r:id="rId61"/>
    <p:sldId id="547" r:id="rId62"/>
    <p:sldId id="376" r:id="rId63"/>
    <p:sldId id="428" r:id="rId64"/>
    <p:sldId id="36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la McClure" initials="CM" lastIdx="126" clrIdx="6">
    <p:extLst>
      <p:ext uri="{19B8F6BF-5375-455C-9EA6-DF929625EA0E}">
        <p15:presenceInfo xmlns:p15="http://schemas.microsoft.com/office/powerpoint/2012/main" userId="Carla McClure" providerId="None"/>
      </p:ext>
    </p:extLst>
  </p:cmAuthor>
  <p:cmAuthor id="1" name="Doria Diacogiannis" initials="DD" lastIdx="177" clrIdx="0">
    <p:extLst>
      <p:ext uri="{19B8F6BF-5375-455C-9EA6-DF929625EA0E}">
        <p15:presenceInfo xmlns:p15="http://schemas.microsoft.com/office/powerpoint/2012/main" userId="S-1-5-21-4095628063-3556742122-3606576086-197501" providerId="AD"/>
      </p:ext>
    </p:extLst>
  </p:cmAuthor>
  <p:cmAuthor id="8" name="Carla McClure" initials="CM [2]" lastIdx="12" clrIdx="7">
    <p:extLst>
      <p:ext uri="{19B8F6BF-5375-455C-9EA6-DF929625EA0E}">
        <p15:presenceInfo xmlns:p15="http://schemas.microsoft.com/office/powerpoint/2012/main" userId="S::cmcclure@seiservices.com::fde6e194-4821-4e48-b273-ef3313c9dc98" providerId="AD"/>
      </p:ext>
    </p:extLst>
  </p:cmAuthor>
  <p:cmAuthor id="2" name="Leslie Long" initials="LL" lastIdx="174" clrIdx="1">
    <p:extLst>
      <p:ext uri="{19B8F6BF-5375-455C-9EA6-DF929625EA0E}">
        <p15:presenceInfo xmlns:p15="http://schemas.microsoft.com/office/powerpoint/2012/main" userId="S-1-5-21-4095628063-3556742122-3606576086-120535" providerId="AD"/>
      </p:ext>
    </p:extLst>
  </p:cmAuthor>
  <p:cmAuthor id="9" name="Kathleen Bethke" initials="KB" lastIdx="5" clrIdx="8">
    <p:extLst>
      <p:ext uri="{19B8F6BF-5375-455C-9EA6-DF929625EA0E}">
        <p15:presenceInfo xmlns:p15="http://schemas.microsoft.com/office/powerpoint/2012/main" userId="Kathleen Bethke" providerId="None"/>
      </p:ext>
    </p:extLst>
  </p:cmAuthor>
  <p:cmAuthor id="3" name="Amy Miner" initials="AM" lastIdx="17" clrIdx="2">
    <p:extLst>
      <p:ext uri="{19B8F6BF-5375-455C-9EA6-DF929625EA0E}">
        <p15:presenceInfo xmlns:p15="http://schemas.microsoft.com/office/powerpoint/2012/main" userId="S-1-5-21-4095628063-3556742122-3606576086-8437" providerId="AD"/>
      </p:ext>
    </p:extLst>
  </p:cmAuthor>
  <p:cmAuthor id="4" name="Erin Gordon" initials="EG" lastIdx="67" clrIdx="3">
    <p:extLst>
      <p:ext uri="{19B8F6BF-5375-455C-9EA6-DF929625EA0E}">
        <p15:presenceInfo xmlns:p15="http://schemas.microsoft.com/office/powerpoint/2012/main" userId="S-1-5-21-4095628063-3556742122-3606576086-10842" providerId="AD"/>
      </p:ext>
    </p:extLst>
  </p:cmAuthor>
  <p:cmAuthor id="5" name="Chelsea Heffernan" initials="CH" lastIdx="25" clrIdx="4">
    <p:extLst>
      <p:ext uri="{19B8F6BF-5375-455C-9EA6-DF929625EA0E}">
        <p15:presenceInfo xmlns:p15="http://schemas.microsoft.com/office/powerpoint/2012/main" userId="S::CHeffernan@seiservices.com::7050c5c2-1bd2-4717-9519-2d7b917433fa" providerId="AD"/>
      </p:ext>
    </p:extLst>
  </p:cmAuthor>
  <p:cmAuthor id="6" name="Mohamad Al-Issa" initials="MA" lastIdx="13" clrIdx="5">
    <p:extLst>
      <p:ext uri="{19B8F6BF-5375-455C-9EA6-DF929625EA0E}">
        <p15:presenceInfo xmlns:p15="http://schemas.microsoft.com/office/powerpoint/2012/main" userId="S-1-5-21-4095628063-3556742122-3606576086-2349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F5597"/>
    <a:srgbClr val="31415E"/>
    <a:srgbClr val="8FAADC"/>
    <a:srgbClr val="A2B9E2"/>
    <a:srgbClr val="1E72C7"/>
    <a:srgbClr val="016DB7"/>
    <a:srgbClr val="5C84CC"/>
    <a:srgbClr val="7698D4"/>
    <a:srgbClr val="87A4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0" autoAdjust="0"/>
    <p:restoredTop sz="81041" autoAdjust="0"/>
  </p:normalViewPr>
  <p:slideViewPr>
    <p:cSldViewPr snapToGrid="0">
      <p:cViewPr varScale="1">
        <p:scale>
          <a:sx n="84" d="100"/>
          <a:sy n="84" d="100"/>
        </p:scale>
        <p:origin x="1434" y="90"/>
      </p:cViewPr>
      <p:guideLst>
        <p:guide orient="horz" pos="21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782"/>
    </p:cViewPr>
  </p:sorterViewPr>
  <p:notesViewPr>
    <p:cSldViewPr snapToGrid="0">
      <p:cViewPr>
        <p:scale>
          <a:sx n="80" d="100"/>
          <a:sy n="80" d="100"/>
        </p:scale>
        <p:origin x="912"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49808384"/>
        <c:axId val="187338112"/>
      </c:barChart>
      <c:catAx>
        <c:axId val="4980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7338112"/>
        <c:crosses val="autoZero"/>
        <c:auto val="1"/>
        <c:lblAlgn val="ctr"/>
        <c:lblOffset val="100"/>
        <c:noMultiLvlLbl val="0"/>
      </c:catAx>
      <c:valAx>
        <c:axId val="187338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808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1" cy="481728"/>
          </a:xfrm>
          <a:prstGeom prst="rect">
            <a:avLst/>
          </a:prstGeom>
        </p:spPr>
        <p:txBody>
          <a:bodyPr vert="horz" lIns="96651" tIns="48325" rIns="96651" bIns="48325"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0"/>
            <a:ext cx="3169921" cy="481728"/>
          </a:xfrm>
          <a:prstGeom prst="rect">
            <a:avLst/>
          </a:prstGeom>
        </p:spPr>
        <p:txBody>
          <a:bodyPr vert="horz" lIns="96651" tIns="48325" rIns="96651" bIns="48325" rtlCol="0"/>
          <a:lstStyle>
            <a:lvl1pPr algn="r">
              <a:defRPr sz="1200"/>
            </a:lvl1pPr>
          </a:lstStyle>
          <a:p>
            <a:fld id="{CCB6EDC4-4B3F-6948-B71B-1CB10AB2DC17}" type="datetimeFigureOut">
              <a:rPr lang="en-US" smtClean="0"/>
              <a:t>06/13/2023</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1" cy="481727"/>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5"/>
            <a:ext cx="3169921" cy="481727"/>
          </a:xfrm>
          <a:prstGeom prst="rect">
            <a:avLst/>
          </a:prstGeom>
        </p:spPr>
        <p:txBody>
          <a:bodyPr vert="horz" lIns="96651" tIns="48325" rIns="96651" bIns="48325"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3757508"/>
            <a:ext cx="5852160" cy="5144347"/>
          </a:xfrm>
          <a:prstGeom prst="rect">
            <a:avLst/>
          </a:prstGeom>
        </p:spPr>
        <p:txBody>
          <a:bodyPr vert="horz" lIns="96651" tIns="48325" rIns="96651" bIns="48325"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Calibri" panose="020F0502020204030204" pitchFamily="34" charset="0"/>
        <a:ea typeface="+mn-ea"/>
        <a:cs typeface="Calibri" panose="020F0502020204030204" pitchFamily="34" charset="0"/>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qioprogram.org/locate-your-qio"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ivantaqio.com/e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MemoPDBManualChapter5_093011.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cc02.safelinks.protection.outlook.com/?url=https://www.medicare.gov/publications&amp;data=04|01|Leslie.Long@cms.hhs.gov|64ae560a40c84bb76ebc08da0c026d1b|d58addea50534a808499ba4d944910df|0|0|637835501802174918|Unknown|TWFpbGZsb3d8eyJWIjoiMC4wLjAwMDAiLCJQIjoiV2luMzIiLCJBTiI6Ik1haWwiLCJXVCI6Mn0=|3000&amp;sdata=bHBpufzWj3aKDk4VYSkSJ9W9K2GTydvTaciVXHtJv1I=&amp;reserved=0" TargetMode="External"/><Relationship Id="rId4" Type="http://schemas.openxmlformats.org/officeDocument/2006/relationships/hyperlink" Target="https://www.cms.gov/Medicare/Prescription-Drug-Coverage/PrescriptionDrugCovContra/Downloads/Part-D-Benefits-Manual-Chapter-6.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dicare.gov/claims-appeals/how-do-i-file-an-appea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hiptacenter.or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forms-help-other-resources/medicare-form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are.gov/sites/default/files/2021-08/summarynoticea.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medicare.gov/sites/default/files/2021-08/summarynoticedme.pdf" TargetMode="External"/><Relationship Id="rId4" Type="http://schemas.openxmlformats.org/officeDocument/2006/relationships/hyperlink" Target="https://www.medicare.gov/sites/default/files/2021-08/summarynoticeb.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ms.gov/"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hhs.gov/ocr/index.html" TargetMode="External"/><Relationship Id="rId4" Type="http://schemas.openxmlformats.org/officeDocument/2006/relationships/hyperlink" Target="https://www.medicare.gov/medicare-and-you"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cc02.safelinks.protection.outlook.com/?url=https://www.medicare.gov/publications&amp;data=04|01|Leslie.Long@cms.hhs.gov|64ae560a40c84bb76ebc08da0c026d1b|d58addea50534a808499ba4d944910df|0|0|637835501802174918|Unknown|TWFpbGZsb3d8eyJWIjoiMC4wLjAwMDAiLCJQIjoiV2luMzIiLCJBTiI6Ik1haWwiLCJXVCI6Mn0=|3000&amp;sdata=bHBpufzWj3aKDk4VYSkSJ9W9K2GTydvTaciVXHtJv1I=&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05"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Appeals-and-Grievances/OrgMedFFSAppeals/Downloads/Flowchart-FFS-Appeals-Proces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vinfo.gov/content/pkg/FR-2019-05-23/pdf/2019-1052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Medicare/Appeals-and-Grievances/MMCAG/"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ms.gov/Medicare/Appeals-and-Grievances/MMCAG/Downloads/Managed-Care-Appeals-Flow-Chart-.pdf"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CoverageDetermination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cms.gov/Medicare/Appeals-and-Grievances/MedPrescriptDrugApplGriev/Reconsideration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index.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medicare.gov/claims-appeals/file-an-appeal/can-someone-file-an-appeal-for-me" TargetMode="External"/><Relationship Id="rId4" Type="http://schemas.openxmlformats.org/officeDocument/2006/relationships/hyperlink" Target="https://www.cms.gov/Medicare/CMS-Forms/CMS-Forms/downloads/cms1696.pdf"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theconsumervoice.org/get_help"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medicare.gov/what-medicare-covers/what-part-a-covers/skilled-nursing-facility-right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medicare.gov/node/4019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cms.gov/Medicare/Quality-Initiatives-Patient-Assessment-Instruments/OASIS/Downloads/OASISStatementofPrivacyRights.zip"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cms.gov/Medicare/Billing/TherapyService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medicare.gov/forms-help-and-resources/privacy-practices/privacy.html"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medicare.gov/forms-help-resources/notice-of-privacy-practices-for-original-medicar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mailto:OCRComplaint@hhs.gov"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ocrportal.hhs.gov/"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medicare.gov/basics/your-medicare-rights/get-help-with-your-rights-protection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medicare.gov/about-us/nondiscrimination/accessibility-nondiscrimination.html" TargetMode="External"/><Relationship Id="rId4" Type="http://schemas.openxmlformats.org/officeDocument/2006/relationships/hyperlink" Target="https://www.medicare.gov/basics/your-medicare-rights/get-help-with-your-rights-protec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forms-help-resources/notice-of-privacy-practices-for-original-medica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hs.gov/ocr/index.html"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about-us/information-in-other-languages" TargetMode="External"/><Relationship Id="rId5" Type="http://schemas.openxmlformats.org/officeDocument/2006/relationships/hyperlink" Target="https://www.medicare.gov/publications" TargetMode="External"/><Relationship Id="rId4" Type="http://schemas.openxmlformats.org/officeDocument/2006/relationships/hyperlink" Target="https://www.medicare.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9236" y="3676598"/>
            <a:ext cx="7051445" cy="5335056"/>
          </a:xfrm>
        </p:spPr>
        <p:txBody>
          <a:bodyPr/>
          <a:lstStyle/>
          <a:p>
            <a:pPr defTabSz="962811">
              <a:spcBef>
                <a:spcPts val="634"/>
              </a:spcBef>
              <a:defRPr/>
            </a:pPr>
            <a:r>
              <a:rPr lang="en-US" b="1" dirty="0" err="1">
                <a:solidFill>
                  <a:prstClr val="black"/>
                </a:solidFill>
              </a:rPr>
              <a:t>Notas</a:t>
            </a:r>
            <a:r>
              <a:rPr lang="en-US" b="1" dirty="0">
                <a:solidFill>
                  <a:prstClr val="black"/>
                </a:solidFill>
              </a:rPr>
              <a:t> del </a:t>
            </a:r>
            <a:r>
              <a:rPr lang="en-US" b="1" dirty="0" err="1">
                <a:solidFill>
                  <a:prstClr val="black"/>
                </a:solidFill>
              </a:rPr>
              <a:t>presentador</a:t>
            </a:r>
            <a:endParaRPr lang="en-US" b="1" dirty="0">
              <a:solidFill>
                <a:prstClr val="black"/>
              </a:solidFill>
            </a:endParaRPr>
          </a:p>
          <a:p>
            <a:pPr defTabSz="962811">
              <a:spcBef>
                <a:spcPts val="634"/>
              </a:spcBef>
              <a:defRPr/>
            </a:pPr>
            <a:r>
              <a:rPr lang="es-MX" dirty="0">
                <a:solidFill>
                  <a:prstClr val="black"/>
                </a:solidFill>
              </a:rPr>
              <a:t>El módulo de capacitación “Derechos y protecciones de Medicare” explica los derechos las protecciones y los procesos de apelación para personas con</a:t>
            </a:r>
            <a:r>
              <a:rPr lang="en-US" dirty="0">
                <a:solidFill>
                  <a:prstClr val="black"/>
                </a:solidFill>
              </a:rPr>
              <a:t>:</a:t>
            </a:r>
          </a:p>
          <a:p>
            <a:pPr marL="120813" indent="-120813" defTabSz="962811">
              <a:spcBef>
                <a:spcPts val="634"/>
              </a:spcBef>
              <a:buFont typeface="Wingdings" panose="05000000000000000000" pitchFamily="2" charset="2"/>
              <a:buChar char="§"/>
              <a:defRPr/>
            </a:pPr>
            <a:r>
              <a:rPr lang="en-US" dirty="0">
                <a:solidFill>
                  <a:prstClr val="black"/>
                </a:solidFill>
              </a:rPr>
              <a:t>Original Medicare (</a:t>
            </a:r>
            <a:r>
              <a:rPr lang="es-US" sz="1200" kern="1200" dirty="0">
                <a:solidFill>
                  <a:schemeClr val="tx1"/>
                </a:solidFill>
                <a:effectLst/>
                <a:latin typeface="Calibri" panose="020F0502020204030204" pitchFamily="34" charset="0"/>
                <a:ea typeface="+mn-ea"/>
                <a:cs typeface="Calibri" panose="020F0502020204030204" pitchFamily="34" charset="0"/>
              </a:rPr>
              <a:t>Parte A y Parte B</a:t>
            </a:r>
            <a:r>
              <a:rPr lang="en-US" dirty="0">
                <a:solidFill>
                  <a:prstClr val="black"/>
                </a:solidFill>
              </a:rPr>
              <a:t>)</a:t>
            </a:r>
          </a:p>
          <a:p>
            <a:pPr marL="120813" marR="0" indent="-120813" algn="l" defTabSz="962811"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Planes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(Parte C) y otros planes de salud de Medicare</a:t>
            </a:r>
          </a:p>
          <a:p>
            <a:pPr marL="120813" indent="-120813" defTabSz="962811">
              <a:spcBef>
                <a:spcPts val="634"/>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Cobertura de medicamentos de Medicare (Parte D)</a:t>
            </a:r>
            <a:endParaRPr lang="en-US" dirty="0">
              <a:solidFill>
                <a:prstClr val="black"/>
              </a:solidFill>
            </a:endParaRPr>
          </a:p>
          <a:p>
            <a:pPr defTabSz="966511">
              <a:spcBef>
                <a:spcPts val="634"/>
              </a:spcBef>
              <a:defRPr/>
            </a:pPr>
            <a:r>
              <a:rPr lang="en-US" b="1" dirty="0" err="1">
                <a:solidFill>
                  <a:prstClr val="black"/>
                </a:solidFill>
              </a:rPr>
              <a:t>Exención</a:t>
            </a:r>
            <a:r>
              <a:rPr lang="en-US" b="1" dirty="0">
                <a:solidFill>
                  <a:prstClr val="black"/>
                </a:solidFill>
              </a:rPr>
              <a:t> de </a:t>
            </a:r>
            <a:r>
              <a:rPr lang="en-US" b="1" dirty="0" err="1">
                <a:solidFill>
                  <a:prstClr val="black"/>
                </a:solidFill>
              </a:rPr>
              <a:t>responsabilidad</a:t>
            </a:r>
            <a:endParaRPr lang="en-US" b="1" dirty="0">
              <a:solidFill>
                <a:prstClr val="black"/>
              </a:solidFill>
            </a:endParaRPr>
          </a:p>
          <a:p>
            <a:pPr defTabSz="966511">
              <a:spcBef>
                <a:spcPts val="634"/>
              </a:spcBef>
              <a:defRPr/>
            </a:pPr>
            <a:r>
              <a:rPr lang="es-MX" dirty="0">
                <a:solidFill>
                  <a:prstClr val="black"/>
                </a:solidFill>
              </a:rPr>
              <a:t>Este módulo de capacitación fue desarrollado y aprobado por los Centros de Servicios de Medicare y </a:t>
            </a:r>
            <a:r>
              <a:rPr lang="es-MX" dirty="0" err="1">
                <a:solidFill>
                  <a:prstClr val="black"/>
                </a:solidFill>
              </a:rPr>
              <a:t>Medicaid</a:t>
            </a:r>
            <a:r>
              <a:rPr lang="es-MX" dirty="0">
                <a:solidFill>
                  <a:prstClr val="black"/>
                </a:solidFill>
              </a:rPr>
              <a:t> (CMS, por sus siglas en inglés), la agencia federal que administra Medicare, </a:t>
            </a:r>
            <a:r>
              <a:rPr lang="es-MX" dirty="0" err="1">
                <a:solidFill>
                  <a:prstClr val="black"/>
                </a:solidFill>
              </a:rPr>
              <a:t>Medicaid</a:t>
            </a:r>
            <a:r>
              <a:rPr lang="es-MX" dirty="0">
                <a:solidFill>
                  <a:prstClr val="black"/>
                </a:solidFill>
              </a:rPr>
              <a:t>, el Programa de seguro médico para niños (CHIP, por sus siglas en inglés) y el </a:t>
            </a:r>
            <a:r>
              <a:rPr lang="es-MX" dirty="0" err="1">
                <a:solidFill>
                  <a:prstClr val="black"/>
                </a:solidFill>
              </a:rPr>
              <a:t>Health</a:t>
            </a:r>
            <a:r>
              <a:rPr lang="es-MX" dirty="0">
                <a:solidFill>
                  <a:prstClr val="black"/>
                </a:solidFill>
              </a:rPr>
              <a:t> </a:t>
            </a:r>
            <a:r>
              <a:rPr lang="es-MX" dirty="0" err="1">
                <a:solidFill>
                  <a:prstClr val="black"/>
                </a:solidFill>
              </a:rPr>
              <a:t>Insurance</a:t>
            </a:r>
            <a:r>
              <a:rPr lang="es-MX" dirty="0">
                <a:solidFill>
                  <a:prstClr val="black"/>
                </a:solidFill>
              </a:rPr>
              <a:t> </a:t>
            </a:r>
            <a:r>
              <a:rPr lang="es-MX" dirty="0" err="1">
                <a:solidFill>
                  <a:prstClr val="black"/>
                </a:solidFill>
              </a:rPr>
              <a:t>Marketplace</a:t>
            </a:r>
            <a:r>
              <a:rPr lang="es-MX" dirty="0">
                <a:solidFill>
                  <a:prstClr val="black"/>
                </a:solidFill>
              </a:rPr>
              <a:t>®. </a:t>
            </a:r>
          </a:p>
          <a:p>
            <a:pPr defTabSz="966511">
              <a:spcBef>
                <a:spcPts val="634"/>
              </a:spcBef>
              <a:defRPr/>
            </a:pPr>
            <a:r>
              <a:rPr lang="es-MX" dirty="0">
                <a:solidFill>
                  <a:prstClr val="black"/>
                </a:solidFill>
              </a:rPr>
              <a:t>La información en este módulo era correcta en </a:t>
            </a:r>
            <a:r>
              <a:rPr lang="es-MX" b="1" dirty="0">
                <a:solidFill>
                  <a:prstClr val="black"/>
                </a:solidFill>
              </a:rPr>
              <a:t>enero de 2023</a:t>
            </a:r>
            <a:r>
              <a:rPr lang="es-MX" dirty="0">
                <a:solidFill>
                  <a:prstClr val="black"/>
                </a:solidFill>
              </a:rPr>
              <a:t>. Para consultar una versión actualizada, visite </a:t>
            </a:r>
            <a:r>
              <a:rPr lang="en-US" dirty="0">
                <a:solidFill>
                  <a:prstClr val="black"/>
                </a:solidFill>
                <a:hlinkClick r:id="rId3"/>
              </a:rPr>
              <a:t>CMSnationaltrainingprogram.cms.gov</a:t>
            </a:r>
            <a:r>
              <a:rPr lang="es-MX" dirty="0">
                <a:solidFill>
                  <a:prstClr val="black"/>
                </a:solidFill>
              </a:rPr>
              <a:t>. El Programa de Capacitación Nacional de los CMS proporciona esta información como un recurso para nuestros colaboradores. El presente no es un documento legal, ni tiene fines de prensa. La prensa puede comunicarse con la oficina de prensa de CMS en </a:t>
            </a:r>
            <a:r>
              <a:rPr lang="en-US" u="sng" dirty="0">
                <a:solidFill>
                  <a:prstClr val="black"/>
                </a:solidFill>
                <a:hlinkClick r:id="rId4"/>
              </a:rPr>
              <a:t>press@cms.hhs.gov</a:t>
            </a:r>
            <a:r>
              <a:rPr lang="es-MX" dirty="0">
                <a:solidFill>
                  <a:prstClr val="black"/>
                </a:solidFill>
              </a:rPr>
              <a:t>. La orientación legal oficial del Programa Medicare está contenida en los estatutos, reglamentos y resoluciones pertinentes. </a:t>
            </a:r>
          </a:p>
          <a:p>
            <a:pPr defTabSz="966511">
              <a:spcBef>
                <a:spcPts val="634"/>
              </a:spcBef>
              <a:defRPr/>
            </a:pPr>
            <a:r>
              <a:rPr lang="es-MX" dirty="0">
                <a:solidFill>
                  <a:prstClr val="black"/>
                </a:solidFill>
              </a:rPr>
              <a:t>Esta comunicación fue impresa, publicada o producida y difundida a expensas de los contribuyentes de los EE. UU.</a:t>
            </a:r>
          </a:p>
          <a:p>
            <a:pPr defTabSz="966511">
              <a:spcBef>
                <a:spcPts val="634"/>
              </a:spcBef>
              <a:defRPr/>
            </a:pPr>
            <a:r>
              <a:rPr lang="es-MX" dirty="0" err="1">
                <a:solidFill>
                  <a:prstClr val="black"/>
                </a:solidFill>
              </a:rPr>
              <a:t>Health</a:t>
            </a:r>
            <a:r>
              <a:rPr lang="es-MX" dirty="0">
                <a:solidFill>
                  <a:prstClr val="black"/>
                </a:solidFill>
              </a:rPr>
              <a:t> </a:t>
            </a:r>
            <a:r>
              <a:rPr lang="es-MX" dirty="0" err="1">
                <a:solidFill>
                  <a:prstClr val="black"/>
                </a:solidFill>
              </a:rPr>
              <a:t>Insurance</a:t>
            </a:r>
            <a:r>
              <a:rPr lang="es-MX" dirty="0">
                <a:solidFill>
                  <a:prstClr val="black"/>
                </a:solidFill>
              </a:rPr>
              <a:t> </a:t>
            </a:r>
            <a:r>
              <a:rPr lang="es-MX" dirty="0" err="1">
                <a:solidFill>
                  <a:prstClr val="black"/>
                </a:solidFill>
              </a:rPr>
              <a:t>Marketplace</a:t>
            </a:r>
            <a:r>
              <a:rPr lang="es-MX" dirty="0">
                <a:solidFill>
                  <a:prstClr val="black"/>
                </a:solidFill>
              </a:rPr>
              <a:t>® es una marca de servicio registrada del Departamento de Salud y Servicios Humanos de los Estados Unidos.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89753" y="3757508"/>
            <a:ext cx="6186730" cy="5144347"/>
          </a:xfrm>
        </p:spPr>
        <p:txBody>
          <a:bodyPr/>
          <a:lstStyle/>
          <a:p>
            <a:pPr defTabSz="966511">
              <a:spcBef>
                <a:spcPts val="646"/>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endParaRPr lang="en-US" dirty="0">
              <a:solidFill>
                <a:prstClr val="black"/>
              </a:solidFill>
              <a:latin typeface="Calibri" panose="020F0502020204030204" pitchFamily="34" charset="0"/>
              <a:cs typeface="Calibri" panose="020F0502020204030204" pitchFamily="34" charset="0"/>
            </a:endParaRPr>
          </a:p>
          <a:p>
            <a:pPr defTabSz="966511">
              <a:spcBef>
                <a:spcPts val="641"/>
              </a:spcBef>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defTabSz="966511">
              <a:spcBef>
                <a:spcPts val="641"/>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Usted tiene derecho a presentar reclamaciones (también denominadas quejas) sobre lo siguiente</a:t>
            </a:r>
            <a:r>
              <a:rPr lang="en-US" dirty="0">
                <a:solidFill>
                  <a:prstClr val="black"/>
                </a:solidFill>
                <a:latin typeface="Calibri" panose="020F0502020204030204" pitchFamily="34" charset="0"/>
                <a:cs typeface="Calibri" panose="020F0502020204030204" pitchFamily="34" charset="0"/>
              </a:rPr>
              <a:t>:</a:t>
            </a:r>
          </a:p>
          <a:p>
            <a:pPr marL="122493" lvl="1" indent="-122493" defTabSz="966511">
              <a:spcBef>
                <a:spcPts val="642"/>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Un médico, hospital, o proveedor</a:t>
            </a:r>
            <a:endParaRPr lang="en-US" dirty="0">
              <a:solidFill>
                <a:prstClr val="black"/>
              </a:solidFill>
              <a:latin typeface="Calibri" panose="020F0502020204030204" pitchFamily="34" charset="0"/>
              <a:cs typeface="Calibri" panose="020F0502020204030204" pitchFamily="34" charset="0"/>
            </a:endParaRPr>
          </a:p>
          <a:p>
            <a:pPr marL="122493" lvl="1" indent="-122493" defTabSz="966511">
              <a:spcBef>
                <a:spcPts val="642"/>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Su plan de salud o de medicamentos</a:t>
            </a:r>
            <a:endParaRPr lang="en-US" dirty="0">
              <a:solidFill>
                <a:prstClr val="black"/>
              </a:solidFill>
              <a:latin typeface="Calibri" panose="020F0502020204030204" pitchFamily="34" charset="0"/>
              <a:cs typeface="Calibri" panose="020F0502020204030204" pitchFamily="34" charset="0"/>
            </a:endParaRPr>
          </a:p>
          <a:p>
            <a:pPr marL="122493" lvl="1" indent="-122493" defTabSz="966511">
              <a:spcBef>
                <a:spcPts val="642"/>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La calidad de su atención</a:t>
            </a:r>
            <a:endParaRPr lang="en-US" dirty="0">
              <a:solidFill>
                <a:prstClr val="black"/>
              </a:solidFill>
              <a:latin typeface="Calibri" panose="020F0502020204030204" pitchFamily="34" charset="0"/>
              <a:cs typeface="Calibri" panose="020F0502020204030204" pitchFamily="34" charset="0"/>
            </a:endParaRPr>
          </a:p>
          <a:p>
            <a:pPr marL="122493" lvl="1" indent="-122493" defTabSz="966511">
              <a:spcBef>
                <a:spcPts val="642"/>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La atención de su diálisis o trasplante de riñón</a:t>
            </a:r>
            <a:endParaRPr lang="en-US" dirty="0">
              <a:solidFill>
                <a:prstClr val="black"/>
              </a:solidFill>
              <a:latin typeface="Calibri" panose="020F0502020204030204" pitchFamily="34" charset="0"/>
              <a:cs typeface="Calibri" panose="020F0502020204030204" pitchFamily="34" charset="0"/>
            </a:endParaRPr>
          </a:p>
          <a:p>
            <a:pPr marL="122493" lvl="1" indent="-122493" defTabSz="966511">
              <a:spcBef>
                <a:spcPts val="642"/>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Equipo médico duradero </a:t>
            </a:r>
            <a:r>
              <a:rPr lang="en-US" dirty="0">
                <a:solidFill>
                  <a:prstClr val="black"/>
                </a:solidFill>
                <a:latin typeface="Calibri" panose="020F0502020204030204" pitchFamily="34" charset="0"/>
                <a:cs typeface="Calibri" panose="020F0502020204030204" pitchFamily="34" charset="0"/>
              </a:rPr>
              <a:t>(DME)</a:t>
            </a:r>
          </a:p>
          <a:p>
            <a:pPr marL="0" lvl="1" defTabSz="966511">
              <a:spcBef>
                <a:spcPts val="642"/>
              </a:spcBef>
              <a:defRPr/>
            </a:pPr>
            <a:r>
              <a:rPr lang="es-US" sz="1200" i="1" kern="1200" dirty="0">
                <a:solidFill>
                  <a:schemeClr val="tx1"/>
                </a:solidFill>
                <a:effectLst/>
                <a:latin typeface="Calibri" panose="020F0502020204030204" pitchFamily="34" charset="0"/>
                <a:ea typeface="+mn-ea"/>
                <a:cs typeface="Calibri" panose="020F0502020204030204" pitchFamily="34" charset="0"/>
              </a:rPr>
              <a:t>Continúa en la siguiente diapositiva</a:t>
            </a:r>
            <a:r>
              <a:rPr lang="en-US" i="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7842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4026" y="3757508"/>
            <a:ext cx="6967231" cy="5144347"/>
          </a:xfrm>
        </p:spPr>
        <p:txBody>
          <a:bodyPr/>
          <a:lstStyle/>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endParaRPr lang="en-US" dirty="0">
              <a:solidFill>
                <a:prstClr val="black"/>
              </a:solidFill>
              <a:latin typeface="Calibri" panose="020F0502020204030204" pitchFamily="34" charset="0"/>
              <a:cs typeface="Calibri" panose="020F0502020204030204" pitchFamily="34" charset="0"/>
            </a:endParaRPr>
          </a:p>
          <a:p>
            <a:pPr marL="185692" lvl="1" indent="-185692" defTabSz="966511">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marL="185692" lvl="1" indent="-185692" defTabSz="966511">
              <a:defRPr/>
            </a:pPr>
            <a:r>
              <a:rPr lang="es-US" sz="1200" kern="1200" dirty="0">
                <a:solidFill>
                  <a:schemeClr val="tx1"/>
                </a:solidFill>
                <a:effectLst/>
                <a:latin typeface="Calibri" panose="020F0502020204030204" pitchFamily="34" charset="0"/>
                <a:ea typeface="+mn-ea"/>
                <a:cs typeface="Calibri" panose="020F0502020204030204" pitchFamily="34" charset="0"/>
              </a:rPr>
              <a:t>Si le preocupa la calidad de la atención que está recibiendo</a:t>
            </a:r>
            <a:r>
              <a:rPr lang="en-US" dirty="0">
                <a:solidFill>
                  <a:prstClr val="black"/>
                </a:solidFill>
                <a:latin typeface="Calibri" panose="020F0502020204030204" pitchFamily="34" charset="0"/>
                <a:cs typeface="Calibri" panose="020F0502020204030204" pitchFamily="34" charset="0"/>
              </a:rPr>
              <a:t>:</a:t>
            </a:r>
          </a:p>
          <a:p>
            <a:pPr marL="122177" lvl="1" indent="-122177" defTabSz="966511">
              <a:buFont typeface="Wingdings" panose="05000000000000000000" pitchFamily="2" charset="2"/>
              <a:buChar char="§"/>
              <a:defRPr/>
            </a:pPr>
            <a:r>
              <a:rPr lang="es-US" sz="1200" b="1" kern="1200" dirty="0">
                <a:solidFill>
                  <a:schemeClr val="tx1"/>
                </a:solidFill>
                <a:effectLst/>
                <a:latin typeface="Calibri" panose="020F0502020204030204" pitchFamily="34" charset="0"/>
                <a:ea typeface="+mn-ea"/>
                <a:cs typeface="Calibri" panose="020F0502020204030204" pitchFamily="34" charset="0"/>
              </a:rPr>
              <a:t>En Original Medicare</a:t>
            </a:r>
            <a:r>
              <a:rPr lang="en-US" b="1" dirty="0">
                <a:solidFill>
                  <a:prstClr val="black"/>
                </a:solidFill>
                <a:latin typeface="Calibri" panose="020F0502020204030204" pitchFamily="34" charset="0"/>
                <a:cs typeface="Calibri" panose="020F0502020204030204" pitchFamily="34" charset="0"/>
              </a:rPr>
              <a:t>,</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llame a la Organización de Mejora de la Calidad de la Atención Centrada en los Beneficiarios y las Familias (BFCC-QIO) de su región para presentar una reclamación (en la diapositiva que sigue)</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Una BFCC-QIO es un tipo de QIO (una organización de médicos y otros expertos en atención de la salud bajo contrato con Medicare) que usa médicos y otros expertos en atención de la salud para revisar las reclamaciones y la calidad de la atención para personas con Medicare</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La BFCC-QIO se asegura de que haya continuidad en el proceso de revisión de casos teniendo en cuenta factores y necesidades locales, incluida la calidad de la atención en general y la necesidad médica</a:t>
            </a:r>
            <a:r>
              <a:rPr lang="en-US" dirty="0">
                <a:solidFill>
                  <a:prstClr val="black"/>
                </a:solidFill>
                <a:latin typeface="Calibri" panose="020F0502020204030204" pitchFamily="34" charset="0"/>
                <a:cs typeface="Calibri" panose="020F0502020204030204" pitchFamily="34" charset="0"/>
              </a:rPr>
              <a:t>.</a:t>
            </a:r>
          </a:p>
          <a:p>
            <a:pPr marL="122177" lvl="1" indent="-122177" defTabSz="966511">
              <a:buFont typeface="Wingdings" panose="05000000000000000000" pitchFamily="2" charset="2"/>
              <a:buChar char="§"/>
              <a:defRPr/>
            </a:pPr>
            <a:r>
              <a:rPr lang="es-US" sz="1200" b="1" kern="1200" dirty="0">
                <a:solidFill>
                  <a:schemeClr val="tx1"/>
                </a:solidFill>
                <a:effectLst/>
                <a:latin typeface="Calibri" panose="020F0502020204030204" pitchFamily="34" charset="0"/>
                <a:ea typeface="+mn-ea"/>
                <a:cs typeface="Calibri" panose="020F0502020204030204" pitchFamily="34" charset="0"/>
              </a:rPr>
              <a:t>Si tiene un plan Medicare </a:t>
            </a:r>
            <a:r>
              <a:rPr lang="es-US" sz="1200" b="1" kern="1200" dirty="0" err="1">
                <a:solidFill>
                  <a:schemeClr val="tx1"/>
                </a:solidFill>
                <a:effectLst/>
                <a:latin typeface="Calibri" panose="020F0502020204030204" pitchFamily="34" charset="0"/>
                <a:ea typeface="+mn-ea"/>
                <a:cs typeface="Calibri" panose="020F0502020204030204" pitchFamily="34" charset="0"/>
              </a:rPr>
              <a:t>Advantage</a:t>
            </a:r>
            <a:r>
              <a:rPr lang="es-US" sz="1200" b="1" kern="1200" dirty="0">
                <a:solidFill>
                  <a:schemeClr val="tx1"/>
                </a:solidFill>
                <a:effectLst/>
                <a:latin typeface="Calibri" panose="020F0502020204030204" pitchFamily="34" charset="0"/>
                <a:ea typeface="+mn-ea"/>
                <a:cs typeface="Calibri" panose="020F0502020204030204" pitchFamily="34" charset="0"/>
              </a:rPr>
              <a:t> u otro plan de salud de Medicare o plan de medicamentos de Medicare</a:t>
            </a:r>
            <a:r>
              <a:rPr lang="en-US" b="1" dirty="0">
                <a:solidFill>
                  <a:prstClr val="black"/>
                </a:solidFill>
                <a:latin typeface="Calibri" panose="020F0502020204030204" pitchFamily="34" charset="0"/>
                <a:cs typeface="Calibri" panose="020F0502020204030204" pitchFamily="34" charset="0"/>
              </a:rPr>
              <a:t>,</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llame a la BFCC-QIO, a su plan o a ambos. La diapositiva siguiente muestra una tabla de las BFCC-QIO por región</a:t>
            </a:r>
            <a:r>
              <a:rPr lang="en-US" dirty="0">
                <a:solidFill>
                  <a:prstClr val="black"/>
                </a:solidFill>
                <a:latin typeface="Calibri" panose="020F0502020204030204" pitchFamily="34" charset="0"/>
                <a:cs typeface="Calibri" panose="020F0502020204030204" pitchFamily="34" charset="0"/>
              </a:rPr>
              <a:t>.</a:t>
            </a:r>
          </a:p>
          <a:p>
            <a:pPr marL="122177" lvl="1" indent="-122177" defTabSz="966511">
              <a:buFont typeface="Wingdings" panose="05000000000000000000" pitchFamily="2" charset="2"/>
              <a:buChar char="§"/>
              <a:defRPr/>
            </a:pPr>
            <a:r>
              <a:rPr lang="es-US" sz="1200" b="1" kern="1200" dirty="0">
                <a:solidFill>
                  <a:schemeClr val="tx1"/>
                </a:solidFill>
                <a:effectLst/>
                <a:latin typeface="Calibri" panose="020F0502020204030204" pitchFamily="34" charset="0"/>
                <a:ea typeface="+mn-ea"/>
                <a:cs typeface="Calibri" panose="020F0502020204030204" pitchFamily="34" charset="0"/>
              </a:rPr>
              <a:t>Si tiene una enfermedad renal en etapa terminal (ESRD</a:t>
            </a:r>
            <a:r>
              <a:rPr lang="en-US" b="1" dirty="0">
                <a:solidFill>
                  <a:prstClr val="black"/>
                </a:solidFill>
                <a:latin typeface="Calibri" panose="020F0502020204030204" pitchFamily="34" charset="0"/>
                <a:cs typeface="Calibri" panose="020F0502020204030204" pitchFamily="34" charset="0"/>
              </a:rPr>
              <a:t>)</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y tiene una reclamación con respecto a su atención, llame a la red de ESRD de su estado</a:t>
            </a:r>
            <a:r>
              <a:rPr lang="en-US" dirty="0">
                <a:solidFill>
                  <a:prstClr val="black"/>
                </a:solidFill>
                <a:latin typeface="Calibri" panose="020F0502020204030204" pitchFamily="34" charset="0"/>
                <a:cs typeface="Calibri" panose="020F0502020204030204" pitchFamily="34" charset="0"/>
              </a:rPr>
              <a:t>. </a:t>
            </a:r>
            <a:r>
              <a:rPr lang="en-US" dirty="0" err="1">
                <a:solidFill>
                  <a:prstClr val="black"/>
                </a:solidFill>
                <a:latin typeface="Calibri" panose="020F0502020204030204" pitchFamily="34" charset="0"/>
                <a:cs typeface="Calibri" panose="020F0502020204030204" pitchFamily="34" charset="0"/>
              </a:rPr>
              <a:t>Visite</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3"/>
              </a:rPr>
              <a:t>Medicare.gov/basics/end-stage-renal-disease</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para ver cómo presentar una reclamación con respecto a la atención relacionada con su ESRD.</a:t>
            </a:r>
            <a:endParaRPr lang="en-US" dirty="0">
              <a:solidFill>
                <a:prstClr val="black"/>
              </a:solidFill>
              <a:latin typeface="Calibri" panose="020F0502020204030204" pitchFamily="34" charset="0"/>
              <a:cs typeface="Calibri" panose="020F0502020204030204" pitchFamily="34" charset="0"/>
            </a:endParaRPr>
          </a:p>
          <a:p>
            <a:pPr defTabSz="966511">
              <a:spcBef>
                <a:spcPts val="634"/>
              </a:spcBef>
              <a:defRPr/>
            </a:pPr>
            <a:endParaRPr lang="en-US" dirty="0">
              <a:latin typeface="Calibri "/>
            </a:endParaRPr>
          </a:p>
        </p:txBody>
      </p:sp>
    </p:spTree>
    <p:extLst>
      <p:ext uri="{BB962C8B-B14F-4D97-AF65-F5344CB8AC3E}">
        <p14:creationId xmlns:p14="http://schemas.microsoft.com/office/powerpoint/2010/main" val="545321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71404" y="3757507"/>
            <a:ext cx="6658785" cy="5708347"/>
          </a:xfrm>
        </p:spPr>
        <p:txBody>
          <a:bodyPr/>
          <a:lstStyle/>
          <a:p>
            <a:pPr defTabSz="966511">
              <a:spcBef>
                <a:spcPts val="634"/>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marL="115970" indent="-115970" defTabSz="966511">
              <a:spcBef>
                <a:spcPts val="634"/>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Hay 2 BFCC-QIO que revisan preocupaciones sobre calidad de la atención y apelaciones de beneficiarios: KEPRO y </a:t>
            </a:r>
            <a:r>
              <a:rPr lang="es-US" sz="1200" kern="1200" dirty="0" err="1">
                <a:solidFill>
                  <a:schemeClr val="tx1"/>
                </a:solidFill>
                <a:effectLst/>
                <a:latin typeface="Calibri" panose="020F0502020204030204" pitchFamily="34" charset="0"/>
                <a:ea typeface="+mn-ea"/>
                <a:cs typeface="Calibri" panose="020F0502020204030204" pitchFamily="34" charset="0"/>
              </a:rPr>
              <a:t>Livanta</a:t>
            </a:r>
            <a:r>
              <a:rPr lang="en-US" dirty="0">
                <a:solidFill>
                  <a:prstClr val="black"/>
                </a:solidFill>
                <a:latin typeface="Calibri "/>
                <a:cs typeface="Arial" panose="020B0604020202020204" pitchFamily="34" charset="0"/>
              </a:rPr>
              <a:t>. </a:t>
            </a:r>
          </a:p>
          <a:p>
            <a:pPr marL="122177" indent="-122177" defTabSz="966511">
              <a:spcBef>
                <a:spcPts val="634"/>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KEPRO o </a:t>
            </a:r>
            <a:r>
              <a:rPr lang="es-US" sz="1200" kern="1200" dirty="0" err="1">
                <a:solidFill>
                  <a:schemeClr val="tx1"/>
                </a:solidFill>
                <a:effectLst/>
                <a:latin typeface="Calibri" panose="020F0502020204030204" pitchFamily="34" charset="0"/>
                <a:ea typeface="+mn-ea"/>
                <a:cs typeface="Calibri" panose="020F0502020204030204" pitchFamily="34" charset="0"/>
              </a:rPr>
              <a:t>Livanta</a:t>
            </a:r>
            <a:r>
              <a:rPr lang="es-US" sz="1200" kern="1200" dirty="0">
                <a:solidFill>
                  <a:schemeClr val="tx1"/>
                </a:solidFill>
                <a:effectLst/>
                <a:latin typeface="Calibri" panose="020F0502020204030204" pitchFamily="34" charset="0"/>
                <a:ea typeface="+mn-ea"/>
                <a:cs typeface="Calibri" panose="020F0502020204030204" pitchFamily="34" charset="0"/>
              </a:rPr>
              <a:t> manejan 10 regiones</a:t>
            </a:r>
            <a:r>
              <a:rPr lang="en-US" dirty="0">
                <a:solidFill>
                  <a:prstClr val="black"/>
                </a:solidFill>
                <a:latin typeface="Calibri "/>
                <a:cs typeface="Arial" panose="020B0604020202020204" pitchFamily="34" charset="0"/>
              </a:rPr>
              <a:t>:</a:t>
            </a:r>
          </a:p>
          <a:p>
            <a:pPr marL="244983" indent="-122493">
              <a:buFont typeface="Arial" panose="020B0604020202020204" pitchFamily="34" charset="0"/>
              <a:buChar char="•"/>
              <a:defRPr/>
            </a:pPr>
            <a:r>
              <a:rPr lang="en-US" b="1" dirty="0">
                <a:solidFill>
                  <a:prstClr val="black"/>
                </a:solidFill>
                <a:latin typeface="Calibri "/>
                <a:cs typeface="Arial" panose="020B0604020202020204" pitchFamily="34" charset="0"/>
              </a:rPr>
              <a:t>KEPRO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1:</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Connecticut, Maine, Massachusetts, New Hampshire, Rhode Island y Vermont. Llame al 1-888-319-8452; TTY: 1-855-843-4776, o visite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a:t>
            </a: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2: </a:t>
            </a:r>
            <a:r>
              <a:rPr lang="es-US" sz="1200" kern="1200" dirty="0">
                <a:solidFill>
                  <a:schemeClr val="tx1"/>
                </a:solidFill>
                <a:effectLst/>
                <a:latin typeface="Calibri" panose="020F0502020204030204" pitchFamily="34" charset="0"/>
                <a:ea typeface="+mn-ea"/>
                <a:cs typeface="Calibri" panose="020F0502020204030204" pitchFamily="34" charset="0"/>
              </a:rPr>
              <a:t>New Jersey, New York, Puerto Rico y las Islas Vírgenes. Llame al 1-866-815-5440; </a:t>
            </a:r>
            <a:br>
              <a:rPr lang="es-US" sz="1200" kern="1200" dirty="0">
                <a:solidFill>
                  <a:schemeClr val="tx1"/>
                </a:solidFill>
                <a:effectLst/>
                <a:latin typeface="Calibri" panose="020F0502020204030204" pitchFamily="34" charset="0"/>
                <a:ea typeface="+mn-ea"/>
                <a:cs typeface="Calibri" panose="020F0502020204030204" pitchFamily="34" charset="0"/>
              </a:rPr>
            </a:br>
            <a:r>
              <a:rPr lang="es-US" sz="1200" kern="1200" dirty="0">
                <a:solidFill>
                  <a:schemeClr val="tx1"/>
                </a:solidFill>
                <a:effectLst/>
                <a:latin typeface="Calibri" panose="020F0502020204030204" pitchFamily="34" charset="0"/>
                <a:ea typeface="+mn-ea"/>
                <a:cs typeface="Calibri" panose="020F0502020204030204" pitchFamily="34" charset="0"/>
              </a:rPr>
              <a:t>TTY: 1-866-868-2289, o visite</a:t>
            </a:r>
            <a:r>
              <a:rPr lang="en-US" dirty="0">
                <a:solidFill>
                  <a:prstClr val="black"/>
                </a:solidFill>
                <a:latin typeface="Calibri "/>
                <a:cs typeface="Arial" panose="020B0604020202020204" pitchFamily="34" charset="0"/>
              </a:rPr>
              <a:t> </a:t>
            </a:r>
            <a:r>
              <a:rPr lang="en-US" dirty="0">
                <a:solidFill>
                  <a:prstClr val="black"/>
                </a:solidFill>
                <a:latin typeface="Calibri "/>
                <a:cs typeface="Arial" panose="020B0604020202020204" pitchFamily="34" charset="0"/>
                <a:hlinkClick r:id="rId4"/>
              </a:rPr>
              <a:t>livantaqio.com/en</a:t>
            </a:r>
            <a:r>
              <a:rPr lang="en-US" dirty="0">
                <a:solidFill>
                  <a:prstClr val="black"/>
                </a:solidFill>
                <a:latin typeface="Calibri "/>
                <a:cs typeface="Arial" panose="020B0604020202020204" pitchFamily="34" charset="0"/>
              </a:rPr>
              <a:t>.</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3:</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Delaware, Distrito de Columbia, Maryland, Pennsylvania, Virginia y West Virginia. Llame al 1-888-396-4646; TTY: 1-888-985-2660, o visite </a:t>
            </a:r>
            <a:r>
              <a:rPr lang="en-US" dirty="0">
                <a:solidFill>
                  <a:prstClr val="black"/>
                </a:solidFill>
                <a:latin typeface="Calibri "/>
                <a:cs typeface="Arial" panose="020B0604020202020204" pitchFamily="34" charset="0"/>
                <a:hlinkClick r:id="rId4"/>
              </a:rPr>
              <a:t>livantaqio.com/en</a:t>
            </a:r>
            <a:r>
              <a:rPr lang="en-US" dirty="0">
                <a:solidFill>
                  <a:prstClr val="black"/>
                </a:solidFill>
                <a:latin typeface="Calibri "/>
                <a:cs typeface="Arial" panose="020B0604020202020204" pitchFamily="34" charset="0"/>
              </a:rPr>
              <a:t>. </a:t>
            </a: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4:</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Alabama, Florida, Georgia, Kentucky, Mississippi, North Carolina, South Carolina y Tennessee. Llame al 1-888-317-0751; TTY: 1-855-843-4776, o visite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5:</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Illinois, Indiana, Michigan, Minnesota, Ohio y Wisconsin. Llame al 1-888-524-9900; TTY: 1-888-985-8775, o visite </a:t>
            </a:r>
            <a:r>
              <a:rPr lang="en-US" dirty="0">
                <a:solidFill>
                  <a:prstClr val="black"/>
                </a:solidFill>
                <a:latin typeface="Calibri "/>
                <a:cs typeface="Arial" panose="020B0604020202020204" pitchFamily="34" charset="0"/>
                <a:hlinkClick r:id="rId4"/>
              </a:rPr>
              <a:t>livantaqio.com/en</a:t>
            </a:r>
            <a:r>
              <a:rPr lang="en-US" dirty="0">
                <a:solidFill>
                  <a:prstClr val="black"/>
                </a:solidFill>
                <a:latin typeface="Calibri "/>
                <a:cs typeface="Arial" panose="020B0604020202020204" pitchFamily="34" charset="0"/>
              </a:rPr>
              <a:t>.</a:t>
            </a: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6:</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Arkansas, </a:t>
            </a:r>
            <a:r>
              <a:rPr lang="es-US" sz="1200" kern="1200" dirty="0" err="1">
                <a:solidFill>
                  <a:schemeClr val="tx1"/>
                </a:solidFill>
                <a:effectLst/>
                <a:latin typeface="Calibri" panose="020F0502020204030204" pitchFamily="34" charset="0"/>
                <a:ea typeface="+mn-ea"/>
                <a:cs typeface="Calibri" panose="020F0502020204030204" pitchFamily="34" charset="0"/>
              </a:rPr>
              <a:t>Louisiana</a:t>
            </a:r>
            <a:r>
              <a:rPr lang="es-US" sz="1200" kern="1200" dirty="0">
                <a:solidFill>
                  <a:schemeClr val="tx1"/>
                </a:solidFill>
                <a:effectLst/>
                <a:latin typeface="Calibri" panose="020F0502020204030204" pitchFamily="34" charset="0"/>
                <a:ea typeface="+mn-ea"/>
                <a:cs typeface="Calibri" panose="020F0502020204030204" pitchFamily="34" charset="0"/>
              </a:rPr>
              <a:t>, New </a:t>
            </a:r>
            <a:r>
              <a:rPr lang="es-US" sz="1200" kern="1200" dirty="0" err="1">
                <a:solidFill>
                  <a:schemeClr val="tx1"/>
                </a:solidFill>
                <a:effectLst/>
                <a:latin typeface="Calibri" panose="020F0502020204030204" pitchFamily="34" charset="0"/>
                <a:ea typeface="+mn-ea"/>
                <a:cs typeface="Calibri" panose="020F0502020204030204" pitchFamily="34" charset="0"/>
              </a:rPr>
              <a:t>Mexico</a:t>
            </a:r>
            <a:r>
              <a:rPr lang="es-US" sz="1200" kern="1200" dirty="0">
                <a:solidFill>
                  <a:schemeClr val="tx1"/>
                </a:solidFill>
                <a:effectLst/>
                <a:latin typeface="Calibri" panose="020F0502020204030204" pitchFamily="34" charset="0"/>
                <a:ea typeface="+mn-ea"/>
                <a:cs typeface="Calibri" panose="020F0502020204030204" pitchFamily="34" charset="0"/>
              </a:rPr>
              <a:t>, Oklahoma y Texas. Llame al 1-888-315-0636; </a:t>
            </a:r>
            <a:br>
              <a:rPr lang="es-US" sz="1200" kern="1200" dirty="0">
                <a:solidFill>
                  <a:schemeClr val="tx1"/>
                </a:solidFill>
                <a:effectLst/>
                <a:latin typeface="Calibri" panose="020F0502020204030204" pitchFamily="34" charset="0"/>
                <a:ea typeface="+mn-ea"/>
                <a:cs typeface="Calibri" panose="020F0502020204030204" pitchFamily="34" charset="0"/>
              </a:rPr>
            </a:br>
            <a:r>
              <a:rPr lang="es-US" sz="1200" kern="1200" dirty="0">
                <a:solidFill>
                  <a:schemeClr val="tx1"/>
                </a:solidFill>
                <a:effectLst/>
                <a:latin typeface="Calibri" panose="020F0502020204030204" pitchFamily="34" charset="0"/>
                <a:ea typeface="+mn-ea"/>
                <a:cs typeface="Calibri" panose="020F0502020204030204" pitchFamily="34" charset="0"/>
              </a:rPr>
              <a:t>TTY: 1-855-843-4776, o visite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7: </a:t>
            </a:r>
            <a:r>
              <a:rPr lang="es-US" sz="1200" kern="1200" dirty="0">
                <a:solidFill>
                  <a:schemeClr val="tx1"/>
                </a:solidFill>
                <a:effectLst/>
                <a:latin typeface="Calibri" panose="020F0502020204030204" pitchFamily="34" charset="0"/>
                <a:ea typeface="+mn-ea"/>
                <a:cs typeface="Calibri" panose="020F0502020204030204" pitchFamily="34" charset="0"/>
              </a:rPr>
              <a:t>Iowa, Kansas, Missouri y Nebraska. Llame al 1-888-755-5580; TTY: 1-888-985-9295, o visite </a:t>
            </a:r>
            <a:r>
              <a:rPr lang="en-US" dirty="0">
                <a:solidFill>
                  <a:prstClr val="black"/>
                </a:solidFill>
                <a:latin typeface="Calibri "/>
                <a:cs typeface="Arial" panose="020B0604020202020204" pitchFamily="34" charset="0"/>
                <a:hlinkClick r:id="rId4"/>
              </a:rPr>
              <a:t>livantaqio.com/en</a:t>
            </a:r>
            <a:r>
              <a:rPr lang="en-US" dirty="0">
                <a:solidFill>
                  <a:prstClr val="black"/>
                </a:solidFill>
                <a:latin typeface="Calibri "/>
                <a:cs typeface="Arial" panose="020B0604020202020204" pitchFamily="34" charset="0"/>
              </a:rPr>
              <a:t>. </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8: </a:t>
            </a:r>
            <a:r>
              <a:rPr lang="es-US" sz="1200" kern="1200" dirty="0">
                <a:solidFill>
                  <a:schemeClr val="tx1"/>
                </a:solidFill>
                <a:effectLst/>
                <a:latin typeface="Calibri" panose="020F0502020204030204" pitchFamily="34" charset="0"/>
                <a:ea typeface="+mn-ea"/>
                <a:cs typeface="Calibri" panose="020F0502020204030204" pitchFamily="34" charset="0"/>
              </a:rPr>
              <a:t>Colorado, Montana, North Dakota, South Dakota, Utah y Wyoming. </a:t>
            </a:r>
            <a:br>
              <a:rPr lang="es-US" sz="1200" kern="1200" dirty="0">
                <a:solidFill>
                  <a:schemeClr val="tx1"/>
                </a:solidFill>
                <a:effectLst/>
                <a:latin typeface="Calibri" panose="020F0502020204030204" pitchFamily="34" charset="0"/>
                <a:ea typeface="+mn-ea"/>
                <a:cs typeface="Calibri" panose="020F0502020204030204" pitchFamily="34" charset="0"/>
              </a:rPr>
            </a:br>
            <a:r>
              <a:rPr lang="es-US" sz="1200" kern="1200" dirty="0">
                <a:solidFill>
                  <a:schemeClr val="tx1"/>
                </a:solidFill>
                <a:effectLst/>
                <a:latin typeface="Calibri" panose="020F0502020204030204" pitchFamily="34" charset="0"/>
                <a:ea typeface="+mn-ea"/>
                <a:cs typeface="Calibri" panose="020F0502020204030204" pitchFamily="34" charset="0"/>
              </a:rPr>
              <a:t>Llame al 1-888-317-0891; TTY: 1-855-843-4776, o visite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err="1">
                <a:solidFill>
                  <a:prstClr val="black"/>
                </a:solidFill>
                <a:latin typeface="Calibri "/>
                <a:cs typeface="Arial" panose="020B0604020202020204" pitchFamily="34" charset="0"/>
              </a:rPr>
              <a:t>Livanta</a:t>
            </a:r>
            <a:r>
              <a:rPr lang="en-US" b="1" dirty="0">
                <a:solidFill>
                  <a:prstClr val="black"/>
                </a:solidFill>
                <a:latin typeface="Calibri "/>
                <a:cs typeface="Arial" panose="020B0604020202020204" pitchFamily="34" charset="0"/>
              </a:rPr>
              <a:t>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9:</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Arizona, California, </a:t>
            </a:r>
            <a:r>
              <a:rPr lang="es-US" sz="1200" kern="1200" dirty="0" err="1">
                <a:solidFill>
                  <a:schemeClr val="tx1"/>
                </a:solidFill>
                <a:effectLst/>
                <a:latin typeface="Calibri" panose="020F0502020204030204" pitchFamily="34" charset="0"/>
                <a:ea typeface="+mn-ea"/>
                <a:cs typeface="Calibri" panose="020F0502020204030204" pitchFamily="34" charset="0"/>
              </a:rPr>
              <a:t>Hawaii</a:t>
            </a:r>
            <a:r>
              <a:rPr lang="es-US" sz="1200" kern="1200" dirty="0">
                <a:solidFill>
                  <a:schemeClr val="tx1"/>
                </a:solidFill>
                <a:effectLst/>
                <a:latin typeface="Calibri" panose="020F0502020204030204" pitchFamily="34" charset="0"/>
                <a:ea typeface="+mn-ea"/>
                <a:cs typeface="Calibri" panose="020F0502020204030204" pitchFamily="34" charset="0"/>
              </a:rPr>
              <a:t>, Nevada y las Islas del Pacífico. Llame al 1-877-588-1123; TTY: 1-855-887-6668, o visite </a:t>
            </a:r>
            <a:r>
              <a:rPr lang="en-US" dirty="0">
                <a:solidFill>
                  <a:prstClr val="black"/>
                </a:solidFill>
                <a:latin typeface="Calibri "/>
                <a:cs typeface="Arial" panose="020B0604020202020204" pitchFamily="34" charset="0"/>
                <a:hlinkClick r:id="rId4"/>
              </a:rPr>
              <a:t>livantaqio.com/en</a:t>
            </a:r>
            <a:r>
              <a:rPr lang="en-US" dirty="0">
                <a:solidFill>
                  <a:prstClr val="black"/>
                </a:solidFill>
                <a:latin typeface="Calibri "/>
                <a:cs typeface="Arial" panose="020B0604020202020204" pitchFamily="34" charset="0"/>
              </a:rPr>
              <a:t>.</a:t>
            </a:r>
            <a:endParaRPr lang="en-US" b="1" dirty="0">
              <a:solidFill>
                <a:prstClr val="black"/>
              </a:solidFill>
              <a:latin typeface="Calibri "/>
              <a:cs typeface="Arial" panose="020B0604020202020204" pitchFamily="34" charset="0"/>
            </a:endParaRPr>
          </a:p>
          <a:p>
            <a:pPr marL="244983" indent="-122493">
              <a:spcBef>
                <a:spcPts val="634"/>
              </a:spcBef>
              <a:buFont typeface="Arial" panose="020B0604020202020204" pitchFamily="34" charset="0"/>
              <a:buChar char="•"/>
              <a:defRPr/>
            </a:pPr>
            <a:r>
              <a:rPr lang="en-US" b="1" dirty="0">
                <a:solidFill>
                  <a:prstClr val="black"/>
                </a:solidFill>
                <a:latin typeface="Calibri "/>
                <a:cs typeface="Arial" panose="020B0604020202020204" pitchFamily="34" charset="0"/>
              </a:rPr>
              <a:t>KEPRO </a:t>
            </a:r>
            <a:r>
              <a:rPr lang="en-US" b="1" dirty="0" err="1">
                <a:solidFill>
                  <a:prstClr val="black"/>
                </a:solidFill>
                <a:latin typeface="Calibri "/>
                <a:cs typeface="Arial" panose="020B0604020202020204" pitchFamily="34" charset="0"/>
              </a:rPr>
              <a:t>Área</a:t>
            </a:r>
            <a:r>
              <a:rPr lang="en-US" b="1" dirty="0">
                <a:solidFill>
                  <a:prstClr val="black"/>
                </a:solidFill>
                <a:latin typeface="Calibri "/>
                <a:cs typeface="Arial" panose="020B0604020202020204" pitchFamily="34" charset="0"/>
              </a:rPr>
              <a:t> 10:</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Alaska, Idaho, </a:t>
            </a:r>
            <a:r>
              <a:rPr lang="es-US" sz="1200" kern="1200" dirty="0" err="1">
                <a:solidFill>
                  <a:schemeClr val="tx1"/>
                </a:solidFill>
                <a:effectLst/>
                <a:latin typeface="Calibri" panose="020F0502020204030204" pitchFamily="34" charset="0"/>
                <a:ea typeface="+mn-ea"/>
                <a:cs typeface="Calibri" panose="020F0502020204030204" pitchFamily="34" charset="0"/>
              </a:rPr>
              <a:t>Oregon</a:t>
            </a:r>
            <a:r>
              <a:rPr lang="es-US" sz="1200" kern="1200" dirty="0">
                <a:solidFill>
                  <a:schemeClr val="tx1"/>
                </a:solidFill>
                <a:effectLst/>
                <a:latin typeface="Calibri" panose="020F0502020204030204" pitchFamily="34" charset="0"/>
                <a:ea typeface="+mn-ea"/>
                <a:cs typeface="Calibri" panose="020F0502020204030204" pitchFamily="34" charset="0"/>
              </a:rPr>
              <a:t> y estado de Washington. Llame al 1-888-305-6759; </a:t>
            </a:r>
            <a:br>
              <a:rPr lang="es-US" sz="1200" kern="1200" dirty="0">
                <a:solidFill>
                  <a:schemeClr val="tx1"/>
                </a:solidFill>
                <a:effectLst/>
                <a:latin typeface="Calibri" panose="020F0502020204030204" pitchFamily="34" charset="0"/>
                <a:ea typeface="+mn-ea"/>
                <a:cs typeface="Calibri" panose="020F0502020204030204" pitchFamily="34" charset="0"/>
              </a:rPr>
            </a:br>
            <a:r>
              <a:rPr lang="es-US" sz="1200" kern="1200" dirty="0">
                <a:solidFill>
                  <a:schemeClr val="tx1"/>
                </a:solidFill>
                <a:effectLst/>
                <a:latin typeface="Calibri" panose="020F0502020204030204" pitchFamily="34" charset="0"/>
                <a:ea typeface="+mn-ea"/>
                <a:cs typeface="Calibri" panose="020F0502020204030204" pitchFamily="34" charset="0"/>
              </a:rPr>
              <a:t>TTY: 1-855-843-4776, o visite </a:t>
            </a:r>
            <a:r>
              <a:rPr lang="en-US" dirty="0">
                <a:solidFill>
                  <a:prstClr val="black"/>
                </a:solidFill>
                <a:latin typeface="Calibri "/>
                <a:cs typeface="Arial" panose="020B0604020202020204" pitchFamily="34" charset="0"/>
                <a:hlinkClick r:id="rId3"/>
              </a:rPr>
              <a:t>qioprogram.org/locate-your-</a:t>
            </a:r>
            <a:r>
              <a:rPr lang="en-US" dirty="0" err="1">
                <a:solidFill>
                  <a:prstClr val="black"/>
                </a:solidFill>
                <a:latin typeface="Calibri "/>
                <a:cs typeface="Arial" panose="020B0604020202020204" pitchFamily="34" charset="0"/>
                <a:hlinkClick r:id="rId3"/>
              </a:rPr>
              <a:t>qio</a:t>
            </a:r>
            <a:r>
              <a:rPr lang="en-US" dirty="0">
                <a:solidFill>
                  <a:prstClr val="black"/>
                </a:solidFill>
                <a:latin typeface="Calibri "/>
                <a:cs typeface="Arial" panose="020B0604020202020204" pitchFamily="34" charset="0"/>
              </a:rPr>
              <a:t>. </a:t>
            </a:r>
            <a:endParaRPr lang="en-US" b="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71043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6107" y="3757507"/>
            <a:ext cx="6969759" cy="5643668"/>
          </a:xfrm>
        </p:spPr>
        <p:txBody>
          <a:bodyPr/>
          <a:lstStyle/>
          <a:p>
            <a:pPr defTabSz="966511">
              <a:spcBef>
                <a:spcPts val="634"/>
              </a:spcBef>
              <a:defRPr/>
            </a:pPr>
            <a:r>
              <a:rPr lang="en-US" sz="1100" b="1" dirty="0" err="1">
                <a:solidFill>
                  <a:prstClr val="black"/>
                </a:solidFill>
                <a:latin typeface="Calibri" panose="020F0502020204030204" pitchFamily="34" charset="0"/>
                <a:cs typeface="Calibri" panose="020F0502020204030204" pitchFamily="34" charset="0"/>
              </a:rPr>
              <a:t>Esta</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diapositiva</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tiene</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animación</a:t>
            </a:r>
            <a:r>
              <a:rPr lang="en-US" sz="1100" b="1" dirty="0">
                <a:solidFill>
                  <a:prstClr val="black"/>
                </a:solidFill>
                <a:latin typeface="Calibri" panose="020F0502020204030204" pitchFamily="34" charset="0"/>
                <a:cs typeface="Calibri" panose="020F0502020204030204" pitchFamily="34" charset="0"/>
              </a:rPr>
              <a:t>.</a:t>
            </a:r>
            <a:endParaRPr lang="en-US" sz="1100" dirty="0">
              <a:solidFill>
                <a:prstClr val="black"/>
              </a:solidFill>
              <a:latin typeface="Calibri" panose="020F0502020204030204" pitchFamily="34" charset="0"/>
              <a:cs typeface="Calibri" panose="020F0502020204030204" pitchFamily="34" charset="0"/>
            </a:endParaRPr>
          </a:p>
          <a:p>
            <a:pPr defTabSz="966511">
              <a:spcBef>
                <a:spcPts val="634"/>
              </a:spcBef>
              <a:defRPr/>
            </a:pPr>
            <a:r>
              <a:rPr lang="en-US" sz="1100" b="1" dirty="0" err="1">
                <a:solidFill>
                  <a:prstClr val="black"/>
                </a:solidFill>
                <a:latin typeface="Calibri" panose="020F0502020204030204" pitchFamily="34" charset="0"/>
                <a:cs typeface="Calibri" panose="020F0502020204030204" pitchFamily="34" charset="0"/>
              </a:rPr>
              <a:t>Notas</a:t>
            </a:r>
            <a:r>
              <a:rPr lang="en-US" sz="1100" b="1" dirty="0">
                <a:solidFill>
                  <a:prstClr val="black"/>
                </a:solidFill>
                <a:latin typeface="Calibri" panose="020F0502020204030204" pitchFamily="34" charset="0"/>
                <a:cs typeface="Calibri" panose="020F0502020204030204" pitchFamily="34" charset="0"/>
              </a:rPr>
              <a:t> del </a:t>
            </a:r>
            <a:r>
              <a:rPr lang="en-US" sz="1100" b="1" dirty="0" err="1">
                <a:solidFill>
                  <a:prstClr val="black"/>
                </a:solidFill>
                <a:latin typeface="Calibri" panose="020F0502020204030204" pitchFamily="34" charset="0"/>
                <a:cs typeface="Calibri" panose="020F0502020204030204" pitchFamily="34" charset="0"/>
              </a:rPr>
              <a:t>presentador</a:t>
            </a:r>
            <a:endParaRPr lang="en-US" sz="1100" b="1" dirty="0">
              <a:solidFill>
                <a:prstClr val="black"/>
              </a:solidFill>
              <a:latin typeface="Calibri" panose="020F0502020204030204" pitchFamily="34" charset="0"/>
              <a:cs typeface="Calibri" panose="020F0502020204030204" pitchFamily="34" charset="0"/>
            </a:endParaRPr>
          </a:p>
          <a:p>
            <a:pPr defTabSz="966511">
              <a:spcBef>
                <a:spcPts val="634"/>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Si pertenece a un plan Medicare </a:t>
            </a:r>
            <a:r>
              <a:rPr lang="es-US" sz="1100" kern="1200" dirty="0" err="1">
                <a:solidFill>
                  <a:schemeClr val="tx1"/>
                </a:solidFill>
                <a:effectLst/>
                <a:latin typeface="Calibri" panose="020F0502020204030204" pitchFamily="34" charset="0"/>
                <a:ea typeface="+mn-ea"/>
                <a:cs typeface="Calibri" panose="020F0502020204030204" pitchFamily="34" charset="0"/>
              </a:rPr>
              <a:t>Advantage</a:t>
            </a:r>
            <a:r>
              <a:rPr lang="es-US" sz="1100" kern="1200" dirty="0">
                <a:solidFill>
                  <a:schemeClr val="tx1"/>
                </a:solidFill>
                <a:effectLst/>
                <a:latin typeface="Calibri" panose="020F0502020204030204" pitchFamily="34" charset="0"/>
                <a:ea typeface="+mn-ea"/>
                <a:cs typeface="Calibri" panose="020F0502020204030204" pitchFamily="34" charset="0"/>
              </a:rPr>
              <a:t> u otro plan de salud de Medicare, además de los derechos y protecciones antes enumerados para todas las personas con Medicare, también tiene derecho a</a:t>
            </a:r>
            <a:r>
              <a:rPr lang="en-US" sz="1100" dirty="0">
                <a:solidFill>
                  <a:prstClr val="black"/>
                </a:solidFill>
                <a:latin typeface="Calibri" panose="020F0502020204030204" pitchFamily="34" charset="0"/>
                <a:cs typeface="Calibri" panose="020F0502020204030204" pitchFamily="34" charset="0"/>
              </a:rPr>
              <a:t>:</a:t>
            </a:r>
          </a:p>
          <a:p>
            <a:pPr marL="122493" lvl="1" indent="-122493" defTabSz="966511">
              <a:spcBef>
                <a:spcPts val="634"/>
              </a:spcBef>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Elegir proveedores de atención de la salud dentro de la red del plan </a:t>
            </a:r>
            <a:r>
              <a:rPr lang="en-US" sz="1100" dirty="0">
                <a:solidFill>
                  <a:prstClr val="black"/>
                </a:solidFill>
                <a:latin typeface="Calibri" panose="020F0502020204030204" pitchFamily="34" charset="0"/>
                <a:cs typeface="Calibri" panose="020F0502020204030204" pitchFamily="34" charset="0"/>
              </a:rPr>
              <a:t>(</a:t>
            </a:r>
            <a:r>
              <a:rPr lang="es-US" sz="1100" kern="1200" dirty="0">
                <a:solidFill>
                  <a:schemeClr val="tx1"/>
                </a:solidFill>
                <a:effectLst/>
                <a:latin typeface="Calibri" panose="020F0502020204030204" pitchFamily="34" charset="0"/>
                <a:ea typeface="+mn-ea"/>
                <a:cs typeface="Calibri" panose="020F0502020204030204" pitchFamily="34" charset="0"/>
              </a:rPr>
              <a:t>si el plan tiene una), para poder recibir la atención de la salud que necesita</a:t>
            </a:r>
            <a:r>
              <a:rPr lang="en-US" sz="1100" dirty="0">
                <a:solidFill>
                  <a:prstClr val="black"/>
                </a:solidFill>
                <a:latin typeface="Calibri" panose="020F0502020204030204" pitchFamily="34" charset="0"/>
                <a:cs typeface="Calibri" panose="020F0502020204030204" pitchFamily="34" charset="0"/>
              </a:rPr>
              <a:t>.</a:t>
            </a:r>
          </a:p>
          <a:p>
            <a:pPr marL="122493" lvl="1" indent="-122493" defTabSz="966511">
              <a:spcBef>
                <a:spcPts val="634"/>
              </a:spcBef>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Obtener un plan de tratamiento de su médico </a:t>
            </a:r>
            <a:r>
              <a:rPr lang="es-US" sz="1100" kern="1200" dirty="0">
                <a:solidFill>
                  <a:schemeClr val="tx1"/>
                </a:solidFill>
                <a:effectLst/>
                <a:latin typeface="Calibri" panose="020F0502020204030204" pitchFamily="34" charset="0"/>
                <a:ea typeface="+mn-ea"/>
                <a:cs typeface="Calibri" panose="020F0502020204030204" pitchFamily="34" charset="0"/>
              </a:rPr>
              <a:t>si tiene una afección médica compleja o seria. Un plan de tratamiento le permite consultar directamente a un especialista dentro de la red del plan tantas veces como usted y su médico crean que es necesario. Las mujeres tienen derecho a consultar directamente a un especialista en atención de la salud de la mujer dentro de la red del plan sin una derivación para servicios de atención de la salud de rutina y preventiva, como mamografías y exámenes para detección de cáncer cervical y vaginal</a:t>
            </a:r>
            <a:r>
              <a:rPr lang="en-US" sz="1100" dirty="0">
                <a:solidFill>
                  <a:prstClr val="black"/>
                </a:solidFill>
                <a:latin typeface="Calibri" panose="020F0502020204030204" pitchFamily="34" charset="0"/>
                <a:cs typeface="Calibri" panose="020F0502020204030204" pitchFamily="34" charset="0"/>
              </a:rPr>
              <a:t>.</a:t>
            </a:r>
          </a:p>
          <a:p>
            <a:pPr marL="122493" lvl="1" indent="-122493" defTabSz="966511">
              <a:spcBef>
                <a:spcPts val="634"/>
              </a:spcBef>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Saber cómo se paga a sus médicos</a:t>
            </a:r>
            <a:r>
              <a:rPr lang="en-US" sz="1100" b="1"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Los planes no pueden pagarles a los médicos de una manera que interfiera con la atención que usted necesita</a:t>
            </a:r>
            <a:r>
              <a:rPr lang="en-US" sz="1100" dirty="0">
                <a:solidFill>
                  <a:prstClr val="black"/>
                </a:solidFill>
                <a:latin typeface="Calibri" panose="020F0502020204030204" pitchFamily="34" charset="0"/>
                <a:cs typeface="Calibri" panose="020F0502020204030204" pitchFamily="34" charset="0"/>
              </a:rPr>
              <a:t>.</a:t>
            </a:r>
          </a:p>
          <a:p>
            <a:pPr marL="122493" lvl="2" indent="-122493" defTabSz="966511">
              <a:spcBef>
                <a:spcPts val="634"/>
              </a:spcBef>
              <a:buSzTx/>
              <a:buFont typeface="Wingdings"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Obtener una decisión de cobertura o información de cobertura </a:t>
            </a:r>
            <a:r>
              <a:rPr lang="es-US" sz="1100" kern="1200" dirty="0">
                <a:solidFill>
                  <a:schemeClr val="tx1"/>
                </a:solidFill>
                <a:effectLst/>
                <a:latin typeface="Calibri" panose="020F0502020204030204" pitchFamily="34" charset="0"/>
                <a:ea typeface="+mn-ea"/>
                <a:cs typeface="Calibri" panose="020F0502020204030204" pitchFamily="34" charset="0"/>
              </a:rPr>
              <a:t>antes de recibir servicios</a:t>
            </a:r>
            <a:r>
              <a:rPr lang="en-US" sz="1100"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Puede llamar a su plan antes de obtener un artículo, servicio, o suministro para averiguar si está cubierto. También puede llamar a su plan si tiene alguna pregunta sobre los derechos y protecciones de la atención de la salud a domicilio</a:t>
            </a:r>
            <a:r>
              <a:rPr lang="en-US" sz="1100" dirty="0">
                <a:solidFill>
                  <a:prstClr val="black"/>
                </a:solidFill>
                <a:latin typeface="Calibri" panose="020F0502020204030204" pitchFamily="34" charset="0"/>
                <a:cs typeface="Calibri" panose="020F0502020204030204" pitchFamily="34" charset="0"/>
              </a:rPr>
              <a:t>.</a:t>
            </a:r>
          </a:p>
          <a:p>
            <a:pPr marL="122493" lvl="1" indent="-122493" defTabSz="966511">
              <a:spcBef>
                <a:spcPts val="634"/>
              </a:spcBef>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Solicitar una apelación </a:t>
            </a:r>
            <a:r>
              <a:rPr lang="es-US" sz="1100" kern="1200" dirty="0">
                <a:solidFill>
                  <a:schemeClr val="tx1"/>
                </a:solidFill>
                <a:effectLst/>
                <a:latin typeface="Calibri" panose="020F0502020204030204" pitchFamily="34" charset="0"/>
                <a:ea typeface="+mn-ea"/>
                <a:cs typeface="Calibri" panose="020F0502020204030204" pitchFamily="34" charset="0"/>
              </a:rPr>
              <a:t>para resolver diferencias con su plan. Tiene derecho a pedirle a su plan que proporcione o pague un servicio que usted crea que debe estar cubierto. SI su plan rechaza su solicitud, puede apelar</a:t>
            </a:r>
            <a:r>
              <a:rPr lang="en-US" sz="1100" dirty="0">
                <a:solidFill>
                  <a:prstClr val="black"/>
                </a:solidFill>
                <a:latin typeface="Calibri" panose="020F0502020204030204" pitchFamily="34" charset="0"/>
                <a:cs typeface="Calibri" panose="020F0502020204030204" pitchFamily="34" charset="0"/>
              </a:rPr>
              <a:t>. </a:t>
            </a:r>
          </a:p>
          <a:p>
            <a:pPr marL="122493" lvl="2" indent="-122493" defTabSz="966511">
              <a:spcBef>
                <a:spcPts val="634"/>
              </a:spcBef>
              <a:buSzTx/>
              <a:buFont typeface="Wingdings"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Presentar una reclamación (también llamada "queja") </a:t>
            </a:r>
            <a:r>
              <a:rPr lang="es-US" sz="1100" kern="1200" dirty="0">
                <a:solidFill>
                  <a:schemeClr val="tx1"/>
                </a:solidFill>
                <a:effectLst/>
                <a:latin typeface="Calibri" panose="020F0502020204030204" pitchFamily="34" charset="0"/>
                <a:ea typeface="+mn-ea"/>
                <a:cs typeface="Calibri" panose="020F0502020204030204" pitchFamily="34" charset="0"/>
              </a:rPr>
              <a:t>sobre otras preocupaciones o problemas con su plan, como el horario de funcionamiento de su plan o si no hay suficientes especialistas en el plan para cubrir sus necesidades</a:t>
            </a:r>
            <a:r>
              <a:rPr lang="en-US" sz="1100" dirty="0">
                <a:solidFill>
                  <a:prstClr val="black"/>
                </a:solidFill>
                <a:latin typeface="Calibri" panose="020F0502020204030204" pitchFamily="34" charset="0"/>
                <a:cs typeface="Calibri" panose="020F0502020204030204" pitchFamily="34" charset="0"/>
              </a:rPr>
              <a:t>.</a:t>
            </a:r>
          </a:p>
          <a:p>
            <a:pPr marL="0" lvl="1" defTabSz="966511">
              <a:spcBef>
                <a:spcPts val="634"/>
              </a:spcBef>
              <a:defRPr/>
            </a:pPr>
            <a:endParaRPr lang="en-US" sz="1100" dirty="0">
              <a:solidFill>
                <a:prstClr val="black"/>
              </a:solidFill>
              <a:latin typeface="Calibri" panose="020F0502020204030204" pitchFamily="34" charset="0"/>
              <a:cs typeface="Calibri" panose="020F0502020204030204" pitchFamily="34" charset="0"/>
            </a:endParaRPr>
          </a:p>
          <a:p>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17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958037" cy="5144347"/>
          </a:xfrm>
        </p:spPr>
        <p:txBody>
          <a:bodyPr/>
          <a:lstStyle/>
          <a:p>
            <a:pPr defTabSz="966511">
              <a:spcBef>
                <a:spcPts val="634"/>
              </a:spcBef>
              <a:defRPr/>
            </a:pPr>
            <a:r>
              <a:rPr lang="en-US" sz="1200" b="1" dirty="0" err="1">
                <a:solidFill>
                  <a:prstClr val="black"/>
                </a:solidFill>
              </a:rPr>
              <a:t>Esta</a:t>
            </a:r>
            <a:r>
              <a:rPr lang="en-US" sz="1200" b="1" dirty="0">
                <a:solidFill>
                  <a:prstClr val="black"/>
                </a:solidFill>
              </a:rPr>
              <a:t> </a:t>
            </a:r>
            <a:r>
              <a:rPr lang="en-US" sz="1200" b="1" dirty="0" err="1">
                <a:solidFill>
                  <a:prstClr val="black"/>
                </a:solidFill>
              </a:rPr>
              <a:t>diapositiva</a:t>
            </a:r>
            <a:r>
              <a:rPr lang="en-US" sz="1200" b="1" dirty="0">
                <a:solidFill>
                  <a:prstClr val="black"/>
                </a:solidFill>
              </a:rPr>
              <a:t> </a:t>
            </a:r>
            <a:r>
              <a:rPr lang="en-US" sz="1200" b="1" dirty="0" err="1">
                <a:solidFill>
                  <a:prstClr val="black"/>
                </a:solidFill>
              </a:rPr>
              <a:t>tiene</a:t>
            </a:r>
            <a:r>
              <a:rPr lang="en-US" sz="1200" b="1" dirty="0">
                <a:solidFill>
                  <a:prstClr val="black"/>
                </a:solidFill>
              </a:rPr>
              <a:t> </a:t>
            </a:r>
            <a:r>
              <a:rPr lang="en-US" sz="1200" b="1" dirty="0" err="1">
                <a:solidFill>
                  <a:prstClr val="black"/>
                </a:solidFill>
              </a:rPr>
              <a:t>animación</a:t>
            </a:r>
            <a:r>
              <a:rPr lang="en-US" sz="1200" b="1" dirty="0">
                <a:solidFill>
                  <a:prstClr val="black"/>
                </a:solidFill>
              </a:rPr>
              <a:t>.</a:t>
            </a:r>
            <a:endParaRPr lang="en-US" sz="1200" dirty="0">
              <a:solidFill>
                <a:prstClr val="black"/>
              </a:solidFill>
            </a:endParaRPr>
          </a:p>
          <a:p>
            <a:pPr defTabSz="966511">
              <a:spcBef>
                <a:spcPts val="617"/>
              </a:spcBef>
              <a:defRPr/>
            </a:pPr>
            <a:r>
              <a:rPr lang="en-US" sz="1200" b="1" dirty="0" err="1">
                <a:solidFill>
                  <a:prstClr val="black"/>
                </a:solidFill>
              </a:rPr>
              <a:t>Notas</a:t>
            </a:r>
            <a:r>
              <a:rPr lang="en-US" sz="1200" b="1" dirty="0">
                <a:solidFill>
                  <a:prstClr val="black"/>
                </a:solidFill>
              </a:rPr>
              <a:t> del </a:t>
            </a:r>
            <a:r>
              <a:rPr lang="en-US" sz="1200" b="1" dirty="0" err="1">
                <a:solidFill>
                  <a:prstClr val="black"/>
                </a:solidFill>
              </a:rPr>
              <a:t>presentador</a:t>
            </a:r>
            <a:endParaRPr lang="en-US" sz="1200" b="1" dirty="0">
              <a:solidFill>
                <a:prstClr val="black"/>
              </a:solidFill>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Además de los derechos que tienen todas las personas con Medicare, si tiene un plan de medicamentos de Medicare o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con cobertura de medicamentos, tiene derecho a</a:t>
            </a:r>
            <a:r>
              <a:rPr lang="en-US" sz="1200" dirty="0">
                <a:solidFill>
                  <a:prstClr val="black"/>
                </a:solidFill>
              </a:rPr>
              <a:t>:</a:t>
            </a:r>
          </a:p>
          <a:p>
            <a:pPr marL="120870" indent="-120870"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Solicitar una determinación de cobertura o apelar para resolver diferencias con su plan</a:t>
            </a:r>
            <a:endParaRPr lang="en-US" sz="1200" dirty="0">
              <a:solidFill>
                <a:prstClr val="black"/>
              </a:solidFill>
            </a:endParaRPr>
          </a:p>
          <a:p>
            <a:pPr marL="120870" indent="-120870"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Presentarle una reclamación (también llamada “queja”) al plan</a:t>
            </a:r>
            <a:endParaRPr lang="en-US" sz="1200" dirty="0">
              <a:solidFill>
                <a:prstClr val="black"/>
              </a:solidFill>
            </a:endParaRPr>
          </a:p>
          <a:p>
            <a:pPr marL="120870" indent="-120870"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Tener privacidad de la información sobre su salud y sus medicamentos protegidos</a:t>
            </a:r>
            <a:endParaRPr lang="en-US" sz="1200" dirty="0">
              <a:solidFill>
                <a:prstClr val="black"/>
              </a:solidFill>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Para tener información detallada sobre protecciones adicionales, vaya al Manual de beneficios de medicamentos de venta con receta médica y revise el capítulo 5: Beneficios y protecciones para beneficiarios </a:t>
            </a:r>
            <a:r>
              <a:rPr lang="en-US" sz="1200" dirty="0">
                <a:solidFill>
                  <a:prstClr val="black"/>
                </a:solidFill>
              </a:rPr>
              <a:t>(</a:t>
            </a:r>
            <a:r>
              <a:rPr lang="en-US" sz="1200" dirty="0">
                <a:solidFill>
                  <a:prstClr val="black"/>
                </a:solidFill>
                <a:hlinkClick r:id="rId3"/>
              </a:rPr>
              <a:t>CMS.gov/Medicare/Prescription-Drug-Coverage/</a:t>
            </a:r>
            <a:r>
              <a:rPr lang="en-US" sz="1200" dirty="0" err="1">
                <a:solidFill>
                  <a:prstClr val="black"/>
                </a:solidFill>
                <a:hlinkClick r:id="rId3"/>
              </a:rPr>
              <a:t>PrescriptionDrugCovContra</a:t>
            </a:r>
            <a:r>
              <a:rPr lang="en-US" sz="1200" dirty="0">
                <a:solidFill>
                  <a:prstClr val="black"/>
                </a:solidFill>
                <a:hlinkClick r:id="rId3"/>
              </a:rPr>
              <a:t>/Downloads/MemoPDBManualChapter5_093011.pdf</a:t>
            </a:r>
            <a:r>
              <a:rPr lang="en-US" sz="1200" dirty="0">
                <a:solidFill>
                  <a:prstClr val="black"/>
                </a:solidFill>
              </a:rPr>
              <a:t>) </a:t>
            </a:r>
            <a:r>
              <a:rPr lang="es-US" sz="1200" kern="1200" dirty="0">
                <a:solidFill>
                  <a:schemeClr val="tx1"/>
                </a:solidFill>
                <a:effectLst/>
                <a:latin typeface="Calibri" panose="020F0502020204030204" pitchFamily="34" charset="0"/>
                <a:ea typeface="+mn-ea"/>
                <a:cs typeface="Calibri" panose="020F0502020204030204" pitchFamily="34" charset="0"/>
              </a:rPr>
              <a:t>y el Capítulo 6: Medicamentos de la Parte D y requisitos de formulario </a:t>
            </a:r>
            <a:r>
              <a:rPr lang="en-US" sz="1200" dirty="0">
                <a:solidFill>
                  <a:prstClr val="black"/>
                </a:solidFill>
              </a:rPr>
              <a:t>(</a:t>
            </a:r>
            <a:r>
              <a:rPr lang="en-US" sz="1200" dirty="0">
                <a:solidFill>
                  <a:prstClr val="black"/>
                </a:solidFill>
                <a:hlinkClick r:id="rId4"/>
              </a:rPr>
              <a:t>CMS.gov/Medicare/Prescription-Drug-Coverage/</a:t>
            </a:r>
            <a:r>
              <a:rPr lang="en-US" sz="1200" dirty="0" err="1">
                <a:solidFill>
                  <a:prstClr val="black"/>
                </a:solidFill>
                <a:hlinkClick r:id="rId4"/>
              </a:rPr>
              <a:t>PrescriptionDrugCovContra</a:t>
            </a:r>
            <a:r>
              <a:rPr lang="en-US" sz="1200" dirty="0">
                <a:solidFill>
                  <a:prstClr val="black"/>
                </a:solidFill>
                <a:hlinkClick r:id="rId4"/>
              </a:rPr>
              <a:t>/Downloads/Part-D-Benefits-Manual-Chapter-6.pdf</a:t>
            </a:r>
            <a:r>
              <a:rPr lang="en-US" sz="1200" dirty="0">
                <a:solidFill>
                  <a:prstClr val="black"/>
                </a:solidFill>
              </a:rPr>
              <a:t>). </a:t>
            </a:r>
            <a:r>
              <a:rPr lang="es-US" sz="1200" kern="1200" dirty="0">
                <a:solidFill>
                  <a:schemeClr val="tx1"/>
                </a:solidFill>
                <a:effectLst/>
                <a:latin typeface="Calibri" panose="020F0502020204030204" pitchFamily="34" charset="0"/>
                <a:ea typeface="+mn-ea"/>
                <a:cs typeface="Calibri" panose="020F0502020204030204" pitchFamily="34" charset="0"/>
              </a:rPr>
              <a:t>También puede visitar </a:t>
            </a:r>
            <a:r>
              <a:rPr lang="en-US" sz="1200" u="sng" dirty="0">
                <a:hlinkClick r:id="rId5"/>
              </a:rPr>
              <a:t>Medicare.gov/publications</a:t>
            </a:r>
            <a:r>
              <a:rPr lang="en-US" sz="1200" dirty="0">
                <a:solidFill>
                  <a:prstClr val="black"/>
                </a:solidFill>
              </a:rPr>
              <a:t> </a:t>
            </a:r>
            <a:r>
              <a:rPr lang="es-US" sz="1200" kern="1200" dirty="0">
                <a:solidFill>
                  <a:schemeClr val="tx1"/>
                </a:solidFill>
                <a:effectLst/>
                <a:latin typeface="Calibri" panose="020F0502020204030204" pitchFamily="34" charset="0"/>
                <a:ea typeface="+mn-ea"/>
                <a:cs typeface="Calibri" panose="020F0502020204030204" pitchFamily="34" charset="0"/>
              </a:rPr>
              <a:t>para revisar “Su guía sobre la cobertura de medicamentos de venta con receta médica de Medicare” (producto de los CMS n.° 11109) para obtener más información sobre sus derechos y cómo apelar</a:t>
            </a:r>
            <a:r>
              <a:rPr lang="en-US" sz="1200" dirty="0">
                <a:solidFill>
                  <a:prstClr val="black"/>
                </a:solidFill>
              </a:rPr>
              <a:t>. </a:t>
            </a:r>
            <a:endParaRPr lang="en-US" sz="1200" dirty="0"/>
          </a:p>
          <a:p>
            <a:endParaRPr lang="en-US" dirty="0"/>
          </a:p>
        </p:txBody>
      </p:sp>
    </p:spTree>
    <p:extLst>
      <p:ext uri="{BB962C8B-B14F-4D97-AF65-F5344CB8AC3E}">
        <p14:creationId xmlns:p14="http://schemas.microsoft.com/office/powerpoint/2010/main" val="42679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2" indent="0" defTabSz="966511">
              <a:spcBef>
                <a:spcPts val="634"/>
              </a:spcBef>
              <a:buSzTx/>
              <a:buNone/>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marL="0" lvl="2" indent="0" defTabSz="966511">
              <a:buSzTx/>
              <a:buNone/>
              <a:defRPr/>
            </a:pPr>
            <a:r>
              <a:rPr lang="es-US" sz="1200" kern="1200" dirty="0">
                <a:solidFill>
                  <a:schemeClr val="tx1"/>
                </a:solidFill>
                <a:effectLst/>
                <a:latin typeface="Calibri" panose="020F0502020204030204" pitchFamily="34" charset="0"/>
                <a:ea typeface="+mn-ea"/>
                <a:cs typeface="Calibri" panose="020F0502020204030204" pitchFamily="34" charset="0"/>
              </a:rPr>
              <a:t>Lección 2, “Derechos a apelar”, explica que usted tiene derecho a solicitar una apelación de ciertas decisiones sobre el pago de su atención de la salud, la cobertura de servicios, o la cobertura de medicamentos en Original Medicare (Medicare Parte A [Seguro de hospital] y Parte B [Seguro médico]),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(Parte C) u otro plan de salud de Medicare, y en un plan de medicamentos de Medicare (conocido como PDP).</a:t>
            </a:r>
            <a:endParaRPr lang="en-US" strike="sngStrike" dirty="0">
              <a:solidFill>
                <a:srgbClr val="FF0000"/>
              </a:solidFill>
              <a:latin typeface="Calibri" panose="020F0502020204030204" pitchFamily="34" charset="0"/>
              <a:cs typeface="Calibri" panose="020F0502020204030204" pitchFamily="34" charset="0"/>
            </a:endParaRPr>
          </a:p>
          <a:p>
            <a:pPr marL="176405" lvl="1" indent="-176405" defTabSz="966511">
              <a:buFont typeface="Wingdings" panose="020B0604020202020204" pitchFamily="34" charset="0"/>
              <a:buChar char="§"/>
              <a:defRPr/>
            </a:pPr>
            <a:r>
              <a:rPr lang="es-US" sz="1200" b="1" kern="1200" dirty="0">
                <a:solidFill>
                  <a:schemeClr val="tx1"/>
                </a:solidFill>
                <a:effectLst/>
                <a:latin typeface="Calibri" panose="020F0502020204030204" pitchFamily="34" charset="0"/>
                <a:ea typeface="+mn-ea"/>
                <a:cs typeface="Calibri" panose="020F0502020204030204" pitchFamily="34" charset="0"/>
              </a:rPr>
              <a:t>Para ver más información sobre apelaciones</a:t>
            </a:r>
            <a:r>
              <a:rPr lang="es-US" sz="1200" kern="1200" dirty="0">
                <a:solidFill>
                  <a:schemeClr val="tx1"/>
                </a:solidFill>
                <a:effectLst/>
                <a:latin typeface="Calibri" panose="020F0502020204030204" pitchFamily="34" charset="0"/>
                <a:ea typeface="+mn-ea"/>
                <a:cs typeface="Calibri" panose="020F0502020204030204" pitchFamily="34" charset="0"/>
              </a:rPr>
              <a:t>, visite </a:t>
            </a:r>
            <a:r>
              <a:rPr lang="en-US" dirty="0">
                <a:solidFill>
                  <a:prstClr val="black"/>
                </a:solidFill>
                <a:latin typeface="Calibri" panose="020F0502020204030204" pitchFamily="34" charset="0"/>
                <a:cs typeface="Calibri" panose="020F0502020204030204" pitchFamily="34" charset="0"/>
                <a:hlinkClick r:id="rId3"/>
              </a:rPr>
              <a:t>Medicare.gov/claims-appeals/how-do-i-file-an-appeal</a:t>
            </a:r>
            <a:r>
              <a:rPr lang="en-US" dirty="0">
                <a:solidFill>
                  <a:prstClr val="black"/>
                </a:solidFill>
                <a:latin typeface="Calibri" panose="020F0502020204030204" pitchFamily="34" charset="0"/>
                <a:cs typeface="Calibri" panose="020F0502020204030204" pitchFamily="34" charset="0"/>
              </a:rPr>
              <a:t>. </a:t>
            </a:r>
          </a:p>
          <a:p>
            <a:pPr marL="176405" lvl="1" indent="-176405" defTabSz="966511">
              <a:buFont typeface="Wingdings" panose="020B0604020202020204" pitchFamily="34" charset="0"/>
              <a:buChar char="§"/>
              <a:defRPr/>
            </a:pPr>
            <a:r>
              <a:rPr lang="es-US" sz="1200" b="1" kern="1200" dirty="0">
                <a:solidFill>
                  <a:schemeClr val="tx1"/>
                </a:solidFill>
                <a:effectLst/>
                <a:latin typeface="Calibri" panose="020F0502020204030204" pitchFamily="34" charset="0"/>
                <a:ea typeface="+mn-ea"/>
                <a:cs typeface="Calibri" panose="020F0502020204030204" pitchFamily="34" charset="0"/>
              </a:rPr>
              <a:t>Para solicitar ayuda con la presentación de una apelación</a:t>
            </a:r>
            <a:r>
              <a:rPr lang="en-US" b="1"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llame al Programa de asistencia con seguros de salud (SHIP) del estado en su estado. Para obtener los números de teléfono más actualizados de SHIP, visite</a:t>
            </a:r>
            <a:r>
              <a:rPr lang="en-US" dirty="0">
                <a:solidFill>
                  <a:prstClr val="black"/>
                </a:solidFill>
                <a:latin typeface="Calibri" panose="020F0502020204030204" pitchFamily="34" charset="0"/>
                <a:cs typeface="Calibri" panose="020F0502020204030204" pitchFamily="34" charset="0"/>
              </a:rPr>
              <a:t> </a:t>
            </a:r>
            <a:r>
              <a:rPr lang="en-US" u="sng" dirty="0">
                <a:solidFill>
                  <a:prstClr val="black"/>
                </a:solidFill>
                <a:latin typeface="Calibri" panose="020F0502020204030204" pitchFamily="34" charset="0"/>
                <a:cs typeface="Calibri" panose="020F0502020204030204" pitchFamily="34" charset="0"/>
                <a:hlinkClick r:id="rId4"/>
              </a:rPr>
              <a:t>shiphelp.org</a:t>
            </a:r>
            <a:r>
              <a:rPr lang="en-US" dirty="0">
                <a:solidFill>
                  <a:prstClr val="black"/>
                </a:solidFill>
                <a:latin typeface="Calibri" panose="020F0502020204030204" pitchFamily="34" charset="0"/>
                <a:cs typeface="Calibri" panose="020F0502020204030204" pitchFamily="34" charset="0"/>
              </a:rPr>
              <a:t>. </a:t>
            </a:r>
          </a:p>
          <a:p>
            <a:pPr marL="0" lvl="2" indent="0" defTabSz="966511">
              <a:buSzTx/>
              <a:buNone/>
              <a:defRPr/>
            </a:pPr>
            <a:r>
              <a:rPr lang="es-US" sz="1200" kern="1200" dirty="0">
                <a:solidFill>
                  <a:schemeClr val="tx1"/>
                </a:solidFill>
                <a:effectLst/>
                <a:latin typeface="Calibri" panose="020F0502020204030204" pitchFamily="34" charset="0"/>
                <a:ea typeface="+mn-ea"/>
                <a:cs typeface="Calibri" panose="020F0502020204030204" pitchFamily="34" charset="0"/>
              </a:rPr>
              <a:t>Si tiene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otro plan de salud de Medicare o un plan de medicamentos de Medicare, lea los materiales de su plan</a:t>
            </a:r>
            <a:r>
              <a:rPr lang="en-US"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83983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err="1">
                <a:cs typeface="Calibri"/>
              </a:rPr>
              <a:t>Notas</a:t>
            </a:r>
            <a:r>
              <a:rPr lang="en-US" b="1" dirty="0">
                <a:cs typeface="Calibri"/>
              </a:rPr>
              <a:t> del </a:t>
            </a:r>
            <a:r>
              <a:rPr lang="en-US" b="1" dirty="0" err="1">
                <a:cs typeface="Calibri"/>
              </a:rPr>
              <a:t>presentador</a:t>
            </a:r>
            <a:endParaRPr lang="en-US" b="1" dirty="0">
              <a:cs typeface="Calibri"/>
            </a:endParaRPr>
          </a:p>
          <a:p>
            <a:pPr marL="115643" indent="-115643">
              <a:spcBef>
                <a:spcPts val="617"/>
              </a:spcBef>
            </a:pPr>
            <a:r>
              <a:rPr lang="es-MX" b="0" dirty="0">
                <a:cs typeface="Calibri"/>
              </a:rPr>
              <a:t>Al finalizar esta lección, usted podrá</a:t>
            </a:r>
            <a:r>
              <a:rPr lang="en-US" b="0" dirty="0">
                <a:cs typeface="Calibri"/>
              </a:rPr>
              <a:t>:</a:t>
            </a:r>
          </a:p>
          <a:p>
            <a:pPr marL="178757" marR="0" indent="-178757" algn="l" defTabSz="914400"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Describir qué decisiones tiene derecho a apelar, sin importar cómo obtenga su Medicare</a:t>
            </a:r>
            <a:endParaRPr lang="en-US" b="0" dirty="0">
              <a:cs typeface="Calibri"/>
            </a:endParaRPr>
          </a:p>
          <a:p>
            <a:pPr marL="178757" indent="-178757">
              <a:spcBef>
                <a:spcPts val="617"/>
              </a:spcBef>
              <a:buFont typeface="Wingdings" panose="05000000000000000000"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Describir cómo apelar decisiones de cobertura o pago y dónde obtener ayuda para presentar una apelación</a:t>
            </a:r>
            <a:endParaRPr lang="en-US" b="0" dirty="0">
              <a:cs typeface="Calibri"/>
            </a:endParaRPr>
          </a:p>
          <a:p>
            <a:pPr marL="178757" marR="0" indent="-178757" algn="l" defTabSz="914400"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Explicar los pasos y la cronología del proceso de apelación estándar para Original Medicare, planes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y cobertura de medicamentos de Medicare</a:t>
            </a:r>
            <a:endParaRPr lang="en-US" b="0" dirty="0">
              <a:cs typeface="Calibri"/>
            </a:endParaRPr>
          </a:p>
          <a:p>
            <a:pPr marL="178757" indent="-178757">
              <a:spcBef>
                <a:spcPts val="617"/>
              </a:spcBef>
              <a:buFont typeface="Wingdings" panose="05000000000000000000"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Explicar los pasos y la cronología del proceso de apelación expedito para Original Medicare, planes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y cobertura de medicamentos</a:t>
            </a:r>
            <a:endParaRPr lang="en-US" b="0" dirty="0">
              <a:cs typeface="Calibri"/>
            </a:endParaRPr>
          </a:p>
        </p:txBody>
      </p:sp>
    </p:spTree>
    <p:extLst>
      <p:ext uri="{BB962C8B-B14F-4D97-AF65-F5344CB8AC3E}">
        <p14:creationId xmlns:p14="http://schemas.microsoft.com/office/powerpoint/2010/main" val="169609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42810" y="3757508"/>
            <a:ext cx="6191417" cy="5144347"/>
          </a:xfrm>
        </p:spPr>
        <p:txBody>
          <a:bodyPr/>
          <a:lstStyle/>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p>
          <a:p>
            <a:pPr marL="0" lvl="1" defTabSz="966511">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marL="0" lvl="1" defTabSz="966511">
              <a:defRPr/>
            </a:pPr>
            <a:r>
              <a:rPr lang="es-US" sz="1200" kern="1200" dirty="0">
                <a:solidFill>
                  <a:schemeClr val="tx1"/>
                </a:solidFill>
                <a:effectLst/>
                <a:latin typeface="Calibri" panose="020F0502020204030204" pitchFamily="34" charset="0"/>
                <a:ea typeface="+mn-ea"/>
                <a:cs typeface="Calibri" panose="020F0502020204030204" pitchFamily="34" charset="0"/>
              </a:rPr>
              <a:t>Usted tiene derecho a solicitar una apelación por cualquier decisión de cobertura o pago de atención de la salud. Tiene derecho a un proceso de apelación justo, oportuno y eficiente</a:t>
            </a:r>
            <a:r>
              <a:rPr lang="en-US" dirty="0">
                <a:solidFill>
                  <a:prstClr val="black"/>
                </a:solidFill>
                <a:latin typeface="Calibri" panose="020F0502020204030204" pitchFamily="34" charset="0"/>
                <a:cs typeface="Calibri" panose="020F0502020204030204" pitchFamily="34" charset="0"/>
              </a:rPr>
              <a:t>. </a:t>
            </a:r>
          </a:p>
          <a:p>
            <a:pPr marL="0" lvl="1" defTabSz="966511">
              <a:defRPr/>
            </a:pPr>
            <a:r>
              <a:rPr lang="es-US" sz="1200" b="1" kern="1200" dirty="0">
                <a:solidFill>
                  <a:schemeClr val="tx1"/>
                </a:solidFill>
                <a:effectLst/>
                <a:latin typeface="Calibri" panose="020F0502020204030204" pitchFamily="34" charset="0"/>
                <a:ea typeface="+mn-ea"/>
                <a:cs typeface="Calibri" panose="020F0502020204030204" pitchFamily="34" charset="0"/>
              </a:rPr>
              <a:t>Puede presentar una apelación en los casos siguientes</a:t>
            </a:r>
            <a:r>
              <a:rPr lang="en-US" b="1" dirty="0">
                <a:solidFill>
                  <a:prstClr val="black"/>
                </a:solidFill>
                <a:latin typeface="Calibri" panose="020F0502020204030204" pitchFamily="34" charset="0"/>
                <a:cs typeface="Calibri" panose="020F0502020204030204" pitchFamily="34" charset="0"/>
              </a:rPr>
              <a:t>:</a:t>
            </a:r>
          </a:p>
          <a:p>
            <a:pPr marL="122493" indent="-122493"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Si un servicio o artículo que recibió no está cubierto y usted cree que debe estarlo</a:t>
            </a:r>
            <a:endParaRPr lang="en-US" dirty="0">
              <a:solidFill>
                <a:prstClr val="black"/>
              </a:solidFill>
              <a:latin typeface="Calibri" panose="020F0502020204030204" pitchFamily="34" charset="0"/>
              <a:cs typeface="Calibri" panose="020F0502020204030204" pitchFamily="34" charset="0"/>
            </a:endParaRPr>
          </a:p>
          <a:p>
            <a:pPr marL="122493" indent="-122493"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Si se niega el pago de un servicio o artículo y usted cree que Medicare debería haberlo pagado</a:t>
            </a:r>
            <a:endParaRPr lang="en-US" dirty="0">
              <a:solidFill>
                <a:prstClr val="black"/>
              </a:solidFill>
              <a:latin typeface="Calibri" panose="020F0502020204030204" pitchFamily="34" charset="0"/>
              <a:cs typeface="Calibri" panose="020F0502020204030204" pitchFamily="34" charset="0"/>
            </a:endParaRPr>
          </a:p>
          <a:p>
            <a:pPr marL="122493" indent="-122493"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Si usted está en desacuerdo con una decisión de cobertura o pago de Medicare</a:t>
            </a:r>
            <a:endParaRPr lang="en-US"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n-US" dirty="0" err="1">
                <a:solidFill>
                  <a:prstClr val="black"/>
                </a:solidFill>
                <a:latin typeface="Calibri" panose="020F0502020204030204" pitchFamily="34" charset="0"/>
                <a:cs typeface="Calibri" panose="020F0502020204030204" pitchFamily="34" charset="0"/>
              </a:rPr>
              <a:t>Visite</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3"/>
              </a:rPr>
              <a:t>Medicare.gov/forms-help-other-</a:t>
            </a:r>
            <a:r>
              <a:rPr lang="en-US" dirty="0" err="1">
                <a:solidFill>
                  <a:prstClr val="black"/>
                </a:solidFill>
                <a:latin typeface="Calibri" panose="020F0502020204030204" pitchFamily="34" charset="0"/>
                <a:cs typeface="Calibri" panose="020F0502020204030204" pitchFamily="34" charset="0"/>
                <a:hlinkClick r:id="rId3"/>
              </a:rPr>
              <a:t>reFuentes</a:t>
            </a:r>
            <a:r>
              <a:rPr lang="en-US" dirty="0">
                <a:solidFill>
                  <a:prstClr val="black"/>
                </a:solidFill>
                <a:latin typeface="Calibri" panose="020F0502020204030204" pitchFamily="34" charset="0"/>
                <a:cs typeface="Calibri" panose="020F0502020204030204" pitchFamily="34" charset="0"/>
                <a:hlinkClick r:id="rId3"/>
              </a:rPr>
              <a:t>/</a:t>
            </a:r>
            <a:r>
              <a:rPr lang="en-US" dirty="0" err="1">
                <a:solidFill>
                  <a:prstClr val="black"/>
                </a:solidFill>
                <a:latin typeface="Calibri" panose="020F0502020204030204" pitchFamily="34" charset="0"/>
                <a:cs typeface="Calibri" panose="020F0502020204030204" pitchFamily="34" charset="0"/>
                <a:hlinkClick r:id="rId3"/>
              </a:rPr>
              <a:t>medicare</a:t>
            </a:r>
            <a:r>
              <a:rPr lang="en-US" dirty="0">
                <a:solidFill>
                  <a:prstClr val="black"/>
                </a:solidFill>
                <a:latin typeface="Calibri" panose="020F0502020204030204" pitchFamily="34" charset="0"/>
                <a:cs typeface="Calibri" panose="020F0502020204030204" pitchFamily="34" charset="0"/>
                <a:hlinkClick r:id="rId3"/>
              </a:rPr>
              <a:t>-forms</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para obtener formularios de apelaciones</a:t>
            </a:r>
            <a:r>
              <a:rPr lang="en-US" dirty="0">
                <a:solidFill>
                  <a:prstClr val="black"/>
                </a:solidFill>
                <a:latin typeface="Calibri" panose="020F0502020204030204" pitchFamily="34" charset="0"/>
                <a:cs typeface="Calibri" panose="020F0502020204030204" pitchFamily="34" charset="0"/>
              </a:rPr>
              <a:t>. </a:t>
            </a:r>
          </a:p>
          <a:p>
            <a:pPr defTabSz="966511">
              <a:spcBef>
                <a:spcPts val="617"/>
              </a:spcBef>
              <a:defRPr/>
            </a:pPr>
            <a:endParaRPr lang="en-US" dirty="0">
              <a:solidFill>
                <a:prstClr val="black"/>
              </a:solidFill>
              <a:latin typeface="Calibri "/>
            </a:endParaRPr>
          </a:p>
          <a:p>
            <a:pPr defTabSz="966511">
              <a:spcBef>
                <a:spcPts val="617"/>
              </a:spcBef>
              <a:defRPr/>
            </a:pPr>
            <a:endParaRPr lang="en-US" dirty="0">
              <a:solidFill>
                <a:prstClr val="black"/>
              </a:solidFill>
              <a:latin typeface="Calibri "/>
            </a:endParaRPr>
          </a:p>
        </p:txBody>
      </p:sp>
    </p:spTree>
    <p:extLst>
      <p:ext uri="{BB962C8B-B14F-4D97-AF65-F5344CB8AC3E}">
        <p14:creationId xmlns:p14="http://schemas.microsoft.com/office/powerpoint/2010/main" val="3213298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030" y="3757508"/>
            <a:ext cx="7021242" cy="5326029"/>
          </a:xfrm>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dirty="0">
              <a:solidFill>
                <a:prstClr val="black"/>
              </a:solidFill>
              <a:latin typeface="Calibri "/>
            </a:endParaRPr>
          </a:p>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Si tiene Original Medicare, recibe un “Aviso resumido de Medicare” (MSN) por correo cada 3 meses en caso de que reciba artículos y servicios cubiertos por la Parte A y la Parte B. Visite Medicare.gov/</a:t>
            </a:r>
            <a:r>
              <a:rPr lang="es-US" sz="1200" kern="1200" dirty="0" err="1">
                <a:solidFill>
                  <a:schemeClr val="tx1"/>
                </a:solidFill>
                <a:effectLst/>
                <a:latin typeface="Calibri" panose="020F0502020204030204" pitchFamily="34" charset="0"/>
                <a:ea typeface="+mn-ea"/>
                <a:cs typeface="Calibri" panose="020F0502020204030204" pitchFamily="34" charset="0"/>
              </a:rPr>
              <a:t>account</a:t>
            </a:r>
            <a:r>
              <a:rPr lang="es-US" sz="1200" kern="1200" dirty="0">
                <a:solidFill>
                  <a:schemeClr val="tx1"/>
                </a:solidFill>
                <a:effectLst/>
                <a:latin typeface="Calibri" panose="020F0502020204030204" pitchFamily="34" charset="0"/>
                <a:ea typeface="+mn-ea"/>
                <a:cs typeface="Calibri" panose="020F0502020204030204" pitchFamily="34" charset="0"/>
              </a:rPr>
              <a:t>/</a:t>
            </a:r>
            <a:r>
              <a:rPr lang="es-US" sz="1200" kern="1200" dirty="0" err="1">
                <a:solidFill>
                  <a:schemeClr val="tx1"/>
                </a:solidFill>
                <a:effectLst/>
                <a:latin typeface="Calibri" panose="020F0502020204030204" pitchFamily="34" charset="0"/>
                <a:ea typeface="+mn-ea"/>
                <a:cs typeface="Calibri" panose="020F0502020204030204" pitchFamily="34" charset="0"/>
              </a:rPr>
              <a:t>login</a:t>
            </a:r>
            <a:r>
              <a:rPr lang="es-US" sz="1200" kern="1200" dirty="0">
                <a:solidFill>
                  <a:schemeClr val="tx1"/>
                </a:solidFill>
                <a:effectLst/>
                <a:latin typeface="Calibri" panose="020F0502020204030204" pitchFamily="34" charset="0"/>
                <a:ea typeface="+mn-ea"/>
                <a:cs typeface="Calibri" panose="020F0502020204030204" pitchFamily="34" charset="0"/>
              </a:rPr>
              <a:t> para iniciar sesión en su cuenta segura Medicare (o crearla) a fin de recibir MSN electrónicos (</a:t>
            </a:r>
            <a:r>
              <a:rPr lang="es-US" sz="1200" kern="1200" dirty="0" err="1">
                <a:solidFill>
                  <a:schemeClr val="tx1"/>
                </a:solidFill>
                <a:effectLst/>
                <a:latin typeface="Calibri" panose="020F0502020204030204" pitchFamily="34" charset="0"/>
                <a:ea typeface="+mn-ea"/>
                <a:cs typeface="Calibri" panose="020F0502020204030204" pitchFamily="34" charset="0"/>
              </a:rPr>
              <a:t>eMSN</a:t>
            </a:r>
            <a:r>
              <a:rPr lang="es-US" sz="1200" kern="1200" dirty="0">
                <a:solidFill>
                  <a:schemeClr val="tx1"/>
                </a:solidFill>
                <a:effectLst/>
                <a:latin typeface="Calibri" panose="020F0502020204030204" pitchFamily="34" charset="0"/>
                <a:ea typeface="+mn-ea"/>
                <a:cs typeface="Calibri" panose="020F0502020204030204" pitchFamily="34" charset="0"/>
              </a:rPr>
              <a:t>) todos los meses en lugar de recibirlos por correo</a:t>
            </a:r>
            <a:r>
              <a:rPr lang="en-US" dirty="0">
                <a:solidFill>
                  <a:prstClr val="black"/>
                </a:solidFill>
                <a:latin typeface="Calibri" panose="020F0502020204030204" pitchFamily="34" charset="0"/>
                <a:cs typeface="Calibri" panose="020F0502020204030204" pitchFamily="34" charset="0"/>
              </a:rPr>
              <a:t>. </a:t>
            </a:r>
          </a:p>
          <a:p>
            <a:pPr defTabSz="966511">
              <a:spcBef>
                <a:spcPts val="617"/>
              </a:spcBef>
              <a:defRPr/>
            </a:pPr>
            <a:r>
              <a:rPr lang="es-US" sz="1200" b="1" kern="1200" dirty="0">
                <a:solidFill>
                  <a:schemeClr val="tx1"/>
                </a:solidFill>
                <a:effectLst/>
                <a:latin typeface="Calibri" panose="020F0502020204030204" pitchFamily="34" charset="0"/>
                <a:ea typeface="+mn-ea"/>
                <a:cs typeface="Calibri" panose="020F0502020204030204" pitchFamily="34" charset="0"/>
              </a:rPr>
              <a:t>El MSN le muestra detalles de todos los artículos y servicios que se le han facturado a Medicare, incluso</a:t>
            </a:r>
            <a:r>
              <a:rPr lang="en-US" b="1" dirty="0">
                <a:solidFill>
                  <a:prstClr val="black"/>
                </a:solidFill>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122177" lvl="1" indent="-122177"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Qué pagó Medicare</a:t>
            </a:r>
            <a:endParaRPr lang="en-US" dirty="0">
              <a:solidFill>
                <a:prstClr val="black"/>
              </a:solidFill>
              <a:latin typeface="Calibri" panose="020F0502020204030204" pitchFamily="34" charset="0"/>
              <a:cs typeface="Calibri" panose="020F0502020204030204" pitchFamily="34" charset="0"/>
            </a:endParaRPr>
          </a:p>
          <a:p>
            <a:pPr marL="122177" lvl="1" indent="-122177"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Qué puede deberle usted al proveedor o vendedor</a:t>
            </a:r>
            <a:endParaRPr lang="en-US" dirty="0">
              <a:solidFill>
                <a:prstClr val="black"/>
              </a:solidFill>
              <a:latin typeface="Calibri" panose="020F0502020204030204" pitchFamily="34" charset="0"/>
              <a:cs typeface="Calibri" panose="020F0502020204030204" pitchFamily="34" charset="0"/>
            </a:endParaRPr>
          </a:p>
          <a:p>
            <a:pPr marL="122177" lvl="1" indent="-122177"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Si Medicare ha rechazado total o parcialmente su reclamo médico y por qué no pagó (esta es la determinación inicial hecha por el Contratista Administrativo de Medicare [MAC], que procesa los reclamos de Medicare)</a:t>
            </a:r>
            <a:endParaRPr lang="en-US" dirty="0">
              <a:solidFill>
                <a:prstClr val="black"/>
              </a:solidFill>
              <a:latin typeface="Calibri" panose="020F0502020204030204" pitchFamily="34" charset="0"/>
              <a:cs typeface="Calibri" panose="020F0502020204030204" pitchFamily="34" charset="0"/>
            </a:endParaRPr>
          </a:p>
          <a:p>
            <a:pPr marL="122177" lvl="1" indent="-122177"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Sus derechos a apelar y a quién contactar si necesita ayuda para presentar una apelación</a:t>
            </a:r>
            <a:endParaRPr lang="en-US" dirty="0">
              <a:solidFill>
                <a:prstClr val="black"/>
              </a:solidFill>
              <a:latin typeface="Calibri" panose="020F0502020204030204" pitchFamily="34" charset="0"/>
              <a:cs typeface="Calibri" panose="020F0502020204030204" pitchFamily="34" charset="0"/>
            </a:endParaRPr>
          </a:p>
          <a:p>
            <a:pPr marL="122177" lvl="1" indent="-122177"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Cómo y dónde presentar su apelación</a:t>
            </a:r>
            <a:endParaRPr lang="en-US" dirty="0">
              <a:solidFill>
                <a:prstClr val="black"/>
              </a:solidFill>
              <a:latin typeface="Calibri" panose="020F0502020204030204" pitchFamily="34" charset="0"/>
              <a:cs typeface="Calibri" panose="020F0502020204030204" pitchFamily="34" charset="0"/>
            </a:endParaRPr>
          </a:p>
          <a:p>
            <a:pPr marL="122177" lvl="1" indent="-122177"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Cuánto tiempo tiene para presentar una apelación</a:t>
            </a:r>
            <a:endParaRPr lang="en-US" b="1" dirty="0">
              <a:solidFill>
                <a:prstClr val="black"/>
              </a:solidFill>
              <a:latin typeface="Calibri" panose="020F0502020204030204" pitchFamily="34" charset="0"/>
              <a:cs typeface="Calibri" panose="020F0502020204030204" pitchFamily="34" charset="0"/>
            </a:endParaRPr>
          </a:p>
          <a:p>
            <a:pPr marL="0" lvl="1" defTabSz="966511">
              <a:defRPr/>
            </a:pPr>
            <a:r>
              <a:rPr lang="es-US" sz="1200" b="1" kern="1200" dirty="0">
                <a:solidFill>
                  <a:schemeClr val="tx1"/>
                </a:solidFill>
                <a:effectLst/>
                <a:latin typeface="Calibri" panose="020F0502020204030204" pitchFamily="34" charset="0"/>
                <a:ea typeface="+mn-ea"/>
                <a:cs typeface="Calibri" panose="020F0502020204030204" pitchFamily="34" charset="0"/>
              </a:rPr>
              <a:t>Ejemplos de MSN</a:t>
            </a:r>
            <a:r>
              <a:rPr lang="en-US" b="1" dirty="0">
                <a:solidFill>
                  <a:prstClr val="black"/>
                </a:solidFill>
                <a:latin typeface="Calibri" panose="020F0502020204030204" pitchFamily="34" charset="0"/>
                <a:cs typeface="Calibri" panose="020F0502020204030204" pitchFamily="34" charset="0"/>
              </a:rPr>
              <a:t>:</a:t>
            </a:r>
          </a:p>
          <a:p>
            <a:pPr marL="115970" lvl="1" indent="-115970"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Aviso resumido de Medicare Parte A</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3"/>
              </a:rPr>
              <a:t>Medicare.gov/sites/default/files/2021-08/summarynoticea.pdf</a:t>
            </a:r>
            <a:r>
              <a:rPr lang="en-US" dirty="0">
                <a:solidFill>
                  <a:prstClr val="black"/>
                </a:solidFill>
                <a:latin typeface="Calibri" panose="020F0502020204030204" pitchFamily="34" charset="0"/>
                <a:cs typeface="Calibri" panose="020F0502020204030204" pitchFamily="34" charset="0"/>
              </a:rPr>
              <a:t> </a:t>
            </a:r>
          </a:p>
          <a:p>
            <a:pPr marL="115970" lvl="1" indent="-115970"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Aviso resumido de Medicare Parte B</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4"/>
              </a:rPr>
              <a:t>Medicare.gov/sites/default/files/2021-08/summarynoticeb.pdf</a:t>
            </a:r>
            <a:r>
              <a:rPr lang="en-US" dirty="0">
                <a:solidFill>
                  <a:prstClr val="black"/>
                </a:solidFill>
                <a:latin typeface="Calibri" panose="020F0502020204030204" pitchFamily="34" charset="0"/>
                <a:cs typeface="Calibri" panose="020F0502020204030204" pitchFamily="34" charset="0"/>
              </a:rPr>
              <a:t> </a:t>
            </a:r>
          </a:p>
          <a:p>
            <a:pPr marL="115970" lvl="1" indent="-115970"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Aviso resumido de Medicare DME</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5"/>
              </a:rPr>
              <a:t>Medicare.gov/sites/default/files/2021-08/summarynoticedme.pdf</a:t>
            </a:r>
            <a:r>
              <a:rPr lang="en-US"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35664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defTabSz="966511">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r>
              <a:rPr lang="en-US" dirty="0">
                <a:solidFill>
                  <a:prstClr val="black"/>
                </a:solidFill>
                <a:latin typeface="Calibri "/>
                <a:cs typeface="Arial" panose="020B0604020202020204" pitchFamily="34" charset="0"/>
              </a:rPr>
              <a:t> </a:t>
            </a: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Si está en desacuerdo con una decisión de cobertura o pago de Medicare, puede apelar la decisión. Si decide apelar la decisión, solicite a su médico, proveedor de atención de la salud, o vendedor cualquier información que pueda ayudar a su caso. Asegúrese de conservar una copia de todo lo que le envíe a Medicare como parte de su apelación</a:t>
            </a:r>
            <a:r>
              <a:rPr lang="en-US" dirty="0">
                <a:solidFill>
                  <a:prstClr val="black"/>
                </a:solidFill>
                <a:latin typeface="Calibri "/>
                <a:cs typeface="Arial" panose="020B0604020202020204" pitchFamily="34" charset="0"/>
              </a:rPr>
              <a:t>.</a:t>
            </a:r>
          </a:p>
          <a:p>
            <a:r>
              <a:rPr lang="es-US" sz="1200" kern="1200" dirty="0">
                <a:solidFill>
                  <a:schemeClr val="tx1"/>
                </a:solidFill>
                <a:effectLst/>
                <a:latin typeface="Calibri" panose="020F0502020204030204" pitchFamily="34" charset="0"/>
                <a:ea typeface="+mn-ea"/>
                <a:cs typeface="Calibri" panose="020F0502020204030204" pitchFamily="34" charset="0"/>
              </a:rPr>
              <a:t>Es posible que tenga derecho a una apelación acelerada (rápida) en ciertas situaciones.</a:t>
            </a:r>
          </a:p>
          <a:p>
            <a:r>
              <a:rPr lang="es-US" sz="1200" kern="1200" dirty="0">
                <a:solidFill>
                  <a:schemeClr val="tx1"/>
                </a:solidFill>
                <a:effectLst/>
                <a:latin typeface="Calibri" panose="020F0502020204030204" pitchFamily="34" charset="0"/>
                <a:ea typeface="+mn-ea"/>
                <a:cs typeface="Calibri" panose="020F0502020204030204" pitchFamily="34" charset="0"/>
              </a:rPr>
              <a:t>Vaya a la diapositiva siguiente para ver más información sobre apelaciones aceleradas (rápidas).</a:t>
            </a:r>
          </a:p>
        </p:txBody>
      </p:sp>
    </p:spTree>
    <p:extLst>
      <p:ext uri="{BB962C8B-B14F-4D97-AF65-F5344CB8AC3E}">
        <p14:creationId xmlns:p14="http://schemas.microsoft.com/office/powerpoint/2010/main" val="348873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defTabSz="966511">
              <a:spcBef>
                <a:spcPts val="617"/>
              </a:spcBef>
              <a:defRPr/>
            </a:pPr>
            <a:r>
              <a:rPr lang="es-MX" dirty="0">
                <a:solidFill>
                  <a:prstClr val="black"/>
                </a:solidFill>
                <a:latin typeface="Calibri "/>
                <a:cs typeface="Arial" panose="020B0604020202020204" pitchFamily="34" charset="0"/>
              </a:rPr>
              <a:t>Estos materiales se diseñaron para capacitadores o personas que aportan información, que están familiarizados con el programa de Medicare y usan la información para sus presentaciones.</a:t>
            </a:r>
          </a:p>
          <a:p>
            <a:pPr defTabSz="966511">
              <a:spcBef>
                <a:spcPts val="617"/>
              </a:spcBef>
              <a:defRPr/>
            </a:pPr>
            <a:r>
              <a:rPr lang="es-MX" dirty="0">
                <a:solidFill>
                  <a:prstClr val="black"/>
                </a:solidFill>
                <a:latin typeface="Calibri "/>
                <a:cs typeface="Arial" panose="020B0604020202020204" pitchFamily="34" charset="0"/>
              </a:rPr>
              <a:t>Este módulo incluye 60 diapositivas con notas para el orador, un directorio de Organizaciones de Mejora de la Calidad de la Atención Centradas en los Beneficiarios y las Familias (BFCC-QIO), vínculos web y 5 preguntas para verificar sus conocimientos. </a:t>
            </a:r>
          </a:p>
          <a:p>
            <a:pPr defTabSz="966511">
              <a:spcBef>
                <a:spcPts val="617"/>
              </a:spcBef>
              <a:defRPr/>
            </a:pPr>
            <a:r>
              <a:rPr lang="es-MX" dirty="0">
                <a:solidFill>
                  <a:prstClr val="black"/>
                </a:solidFill>
                <a:latin typeface="Calibri "/>
                <a:cs typeface="Arial" panose="020B0604020202020204" pitchFamily="34" charset="0"/>
              </a:rPr>
              <a:t>La presentación se realiza en 50 minutos aproximadamente. Es posible que deba agregar más tiempo si desea incluir otras actividades.</a:t>
            </a:r>
          </a:p>
          <a:p>
            <a:pPr defTabSz="966511">
              <a:spcBef>
                <a:spcPts val="617"/>
              </a:spcBef>
              <a:defRPr/>
            </a:pPr>
            <a:r>
              <a:rPr lang="en-US" b="1" dirty="0" err="1">
                <a:solidFill>
                  <a:prstClr val="black"/>
                </a:solidFill>
                <a:latin typeface="Calibri "/>
                <a:cs typeface="Arial" panose="020B0604020202020204" pitchFamily="34" charset="0"/>
              </a:rPr>
              <a:t>Referencias</a:t>
            </a:r>
            <a:r>
              <a:rPr lang="en-US" b="1" dirty="0">
                <a:solidFill>
                  <a:prstClr val="black"/>
                </a:solidFill>
                <a:latin typeface="Calibri "/>
                <a:cs typeface="Arial" panose="020B0604020202020204" pitchFamily="34" charset="0"/>
              </a:rPr>
              <a:t> </a:t>
            </a:r>
            <a:r>
              <a:rPr lang="en-US" b="1" dirty="0" err="1">
                <a:solidFill>
                  <a:prstClr val="black"/>
                </a:solidFill>
                <a:latin typeface="Calibri "/>
                <a:cs typeface="Arial" panose="020B0604020202020204" pitchFamily="34" charset="0"/>
              </a:rPr>
              <a:t>bibliográficas</a:t>
            </a:r>
            <a:endParaRPr lang="en-US" b="1" dirty="0">
              <a:solidFill>
                <a:prstClr val="black"/>
              </a:solidFill>
              <a:latin typeface="Calibri "/>
              <a:cs typeface="Arial" panose="020B0604020202020204" pitchFamily="34" charset="0"/>
            </a:endParaRPr>
          </a:p>
          <a:p>
            <a:pPr marL="122493" marR="0" indent="-122493" algn="l" defTabSz="966511"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Centros de Servicios de Medicare y </a:t>
            </a:r>
            <a:r>
              <a:rPr lang="es-US" sz="1200" kern="1200" dirty="0" err="1">
                <a:solidFill>
                  <a:schemeClr val="tx1"/>
                </a:solidFill>
                <a:effectLst/>
                <a:latin typeface="Calibri" panose="020F0502020204030204" pitchFamily="34" charset="0"/>
                <a:ea typeface="+mn-ea"/>
                <a:cs typeface="Calibri" panose="020F0502020204030204" pitchFamily="34" charset="0"/>
              </a:rPr>
              <a:t>Medicaid</a:t>
            </a:r>
            <a:r>
              <a:rPr lang="es-US" sz="1200" kern="1200" dirty="0">
                <a:solidFill>
                  <a:schemeClr val="tx1"/>
                </a:solidFill>
                <a:effectLst/>
                <a:latin typeface="Calibri" panose="020F0502020204030204" pitchFamily="34" charset="0"/>
                <a:ea typeface="+mn-ea"/>
                <a:cs typeface="Calibri" panose="020F0502020204030204" pitchFamily="34" charset="0"/>
              </a:rPr>
              <a:t>: </a:t>
            </a:r>
            <a:r>
              <a:rPr lang="en-US" u="sng" dirty="0">
                <a:solidFill>
                  <a:prstClr val="black"/>
                </a:solidFill>
                <a:latin typeface="Calibri "/>
                <a:cs typeface="Arial" panose="020B0604020202020204" pitchFamily="34" charset="0"/>
                <a:hlinkClick r:id="rId3"/>
              </a:rPr>
              <a:t>CMS.gov</a:t>
            </a:r>
            <a:endParaRPr lang="en-US" u="sng" dirty="0">
              <a:solidFill>
                <a:prstClr val="black"/>
              </a:solidFill>
              <a:latin typeface="Calibri "/>
              <a:cs typeface="Arial" panose="020B0604020202020204" pitchFamily="34" charset="0"/>
            </a:endParaRPr>
          </a:p>
          <a:p>
            <a:pPr marL="122493" indent="-122493"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Manual "Medicare y usted": </a:t>
            </a:r>
            <a:r>
              <a:rPr lang="en-US" u="sng" dirty="0">
                <a:solidFill>
                  <a:srgbClr val="0563C1"/>
                </a:solidFill>
                <a:latin typeface="Calibri "/>
                <a:ea typeface="Calibri" panose="020F0502020204030204" pitchFamily="34" charset="0"/>
                <a:cs typeface="Arial" panose="020B0604020202020204" pitchFamily="34" charset="0"/>
                <a:hlinkClick r:id="rId4"/>
              </a:rPr>
              <a:t>Medicare.gov/</a:t>
            </a:r>
            <a:r>
              <a:rPr lang="en-US" u="sng" dirty="0" err="1">
                <a:solidFill>
                  <a:srgbClr val="0563C1"/>
                </a:solidFill>
                <a:latin typeface="Calibri "/>
                <a:ea typeface="Calibri" panose="020F0502020204030204" pitchFamily="34" charset="0"/>
                <a:cs typeface="Arial" panose="020B0604020202020204" pitchFamily="34" charset="0"/>
                <a:hlinkClick r:id="rId4"/>
              </a:rPr>
              <a:t>medicare</a:t>
            </a:r>
            <a:r>
              <a:rPr lang="en-US" u="sng" dirty="0">
                <a:solidFill>
                  <a:srgbClr val="0563C1"/>
                </a:solidFill>
                <a:latin typeface="Calibri "/>
                <a:ea typeface="Calibri" panose="020F0502020204030204" pitchFamily="34" charset="0"/>
                <a:cs typeface="Arial" panose="020B0604020202020204" pitchFamily="34" charset="0"/>
                <a:hlinkClick r:id="rId4"/>
              </a:rPr>
              <a:t>-and-you</a:t>
            </a:r>
            <a:r>
              <a:rPr lang="en-US" u="sng" dirty="0">
                <a:solidFill>
                  <a:srgbClr val="0563C1"/>
                </a:solidFill>
                <a:latin typeface="Calibri "/>
                <a:ea typeface="Calibri" panose="020F0502020204030204" pitchFamily="34" charset="0"/>
                <a:cs typeface="Arial" panose="020B0604020202020204" pitchFamily="34" charset="0"/>
              </a:rPr>
              <a:t> </a:t>
            </a:r>
          </a:p>
          <a:p>
            <a:pPr marL="122493" indent="-122493"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Departamento de Salud y Servicios Humanos de los Estados Unidos, Oficina de Derechos Civiles</a:t>
            </a:r>
            <a:r>
              <a:rPr lang="en-US" dirty="0">
                <a:solidFill>
                  <a:prstClr val="black"/>
                </a:solidFill>
                <a:latin typeface="Calibri "/>
                <a:cs typeface="Arial" panose="020B0604020202020204" pitchFamily="34" charset="0"/>
              </a:rPr>
              <a:t>: </a:t>
            </a:r>
            <a:r>
              <a:rPr lang="en-US" u="sng" dirty="0">
                <a:solidFill>
                  <a:prstClr val="black"/>
                </a:solidFill>
                <a:latin typeface="Calibri "/>
                <a:cs typeface="Arial" panose="020B0604020202020204" pitchFamily="34" charset="0"/>
                <a:hlinkClick r:id="rId5"/>
              </a:rPr>
              <a:t>HHS.gov/</a:t>
            </a:r>
            <a:r>
              <a:rPr lang="en-US" u="sng" dirty="0" err="1">
                <a:solidFill>
                  <a:prstClr val="black"/>
                </a:solidFill>
                <a:latin typeface="Calibri "/>
                <a:cs typeface="Arial" panose="020B0604020202020204" pitchFamily="34" charset="0"/>
                <a:hlinkClick r:id="rId5"/>
              </a:rPr>
              <a:t>ocr</a:t>
            </a:r>
            <a:r>
              <a:rPr lang="en-US" u="sng" dirty="0">
                <a:solidFill>
                  <a:prstClr val="black"/>
                </a:solidFill>
                <a:latin typeface="Calibri "/>
                <a:cs typeface="Arial" panose="020B0604020202020204" pitchFamily="34" charset="0"/>
                <a:hlinkClick r:id="rId5"/>
              </a:rPr>
              <a:t>/index.html</a:t>
            </a: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528" y="3757508"/>
            <a:ext cx="6417188" cy="5379181"/>
          </a:xfrm>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defTabSz="966511">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Usted tiene derecho a una apelación acelerada (rápida) si cree que se le está dando el alta demasiado pronto de su estadía de paciente internado en el hospital cubierta por Medicare. Dentro de los 2 días posteriores a su admisión de paciente internado en el hospital, recibirá un aviso denominado “Mensaje importante de Medicare sobre sus derechos” (a veces llamado “Mensaje importante de Medicare” o “IM”). Ese aviso le proporciona la información de contacto de la Organización de Mejora de la Calidad de la Atención Centrada en los Beneficiarios y las Familias (BFCC-QIO) y le explica sus derechos</a:t>
            </a:r>
            <a:r>
              <a:rPr lang="en-US" dirty="0">
                <a:solidFill>
                  <a:prstClr val="black"/>
                </a:solidFill>
                <a:latin typeface="Calibri "/>
                <a:cs typeface="Arial" panose="020B0604020202020204" pitchFamily="34" charset="0"/>
              </a:rPr>
              <a:t>.</a:t>
            </a: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Es posible que usted tenga derecho a una apelación rápida si cree que los servicios de una institución de enfermería especializada (SNF), una agencia de atención de la salud a domicilio (HHA), una institución de rehabilitación integral para pacientes ambulatorios (CORF), o servicios de cuidados paliativos cubiertos por Medicare están finalizando demasiado pronto. Mientras esté recibiendo servicios de SNF, HHA, CORF, o de cuidados paliativos, debe recibir un “Aviso de no cobertura de Medicare” (NOMNC) al menos 2 días antes de que los servicios cubiertos finalicen. Ese aviso explica lo siguiente</a:t>
            </a:r>
            <a:r>
              <a:rPr lang="en-US" dirty="0">
                <a:solidFill>
                  <a:prstClr val="black"/>
                </a:solidFill>
                <a:latin typeface="Calibri "/>
                <a:cs typeface="Arial" panose="020B0604020202020204" pitchFamily="34" charset="0"/>
              </a:rPr>
              <a:t>:</a:t>
            </a:r>
          </a:p>
          <a:p>
            <a:pPr marL="120870" marR="0" indent="-120870" algn="l" defTabSz="966511"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Cuándo finalizarán sus servicios cubiertos </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Que usted tendrá que pagar los servicios que reciba después de la fecha de finalización de cobertura indicada en su aviso </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Su derecho a recibir un aviso detallado del motivo por el que sus servicios cubiertos finalizarán </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Cómo solicitar una apelación rápida y cómo contactar a la BFCC-QIO para solicitar una apelación rápida</a:t>
            </a:r>
            <a:endParaRPr lang="en-US" dirty="0">
              <a:solidFill>
                <a:prstClr val="black"/>
              </a:solidFill>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Puede solicitarle a su médico o proveedor de atención de la salud cualquier información que pueda ayudar en su caso si decide presentar una apelación rápida. </a:t>
            </a:r>
          </a:p>
          <a:p>
            <a:r>
              <a:rPr lang="es-US" sz="1200" i="1" kern="1200" dirty="0">
                <a:solidFill>
                  <a:schemeClr val="tx1"/>
                </a:solidFill>
                <a:effectLst/>
                <a:latin typeface="Calibri" panose="020F0502020204030204" pitchFamily="34" charset="0"/>
                <a:ea typeface="+mn-ea"/>
                <a:cs typeface="Calibri" panose="020F0502020204030204" pitchFamily="34" charset="0"/>
              </a:rPr>
              <a:t>Continúa en la siguiente diapositiva.</a:t>
            </a:r>
          </a:p>
        </p:txBody>
      </p:sp>
    </p:spTree>
    <p:extLst>
      <p:ext uri="{BB962C8B-B14F-4D97-AF65-F5344CB8AC3E}">
        <p14:creationId xmlns:p14="http://schemas.microsoft.com/office/powerpoint/2010/main" val="287465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85529" y="3757508"/>
            <a:ext cx="6429624" cy="5144347"/>
          </a:xfrm>
        </p:spPr>
        <p:txBody>
          <a:bodyPr/>
          <a:lstStyle/>
          <a:p>
            <a:pPr marL="0" lvl="1" defTabSz="966511">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marL="0" lvl="1" defTabSz="966511">
              <a:defRPr/>
            </a:pPr>
            <a:r>
              <a:rPr lang="es-US" sz="1200" kern="1200" dirty="0">
                <a:solidFill>
                  <a:schemeClr val="tx1"/>
                </a:solidFill>
                <a:effectLst/>
                <a:latin typeface="Calibri" panose="020F0502020204030204" pitchFamily="34" charset="0"/>
                <a:ea typeface="+mn-ea"/>
                <a:cs typeface="Calibri" panose="020F0502020204030204" pitchFamily="34" charset="0"/>
              </a:rPr>
              <a:t>Debe llamar a su BFCC-QIO regional para solicitar una apelación rápida antes de que finalice el día en que está programada su alta de un hospital para pacientes internados cubierto por Medicare y antes del mediodía del día anterior a la fecha de terminación que se indica en su “Aviso de no cobertura de Medicare” (NOMNC) para servicios de SNF, HHA, CORF, o servicios de cuidados paliativos cubiertos por Medicare</a:t>
            </a:r>
            <a:r>
              <a:rPr lang="en-US" dirty="0">
                <a:solidFill>
                  <a:prstClr val="black"/>
                </a:solidFill>
                <a:latin typeface="Calibri" panose="020F0502020204030204" pitchFamily="34" charset="0"/>
                <a:cs typeface="Calibri" panose="020F0502020204030204" pitchFamily="34" charset="0"/>
              </a:rPr>
              <a:t>. </a:t>
            </a:r>
          </a:p>
          <a:p>
            <a:pPr marL="0" lvl="1" defTabSz="966511">
              <a:defRPr/>
            </a:pPr>
            <a:r>
              <a:rPr lang="es-US" sz="1200" kern="1200" dirty="0">
                <a:solidFill>
                  <a:schemeClr val="tx1"/>
                </a:solidFill>
                <a:effectLst/>
                <a:latin typeface="Calibri" panose="020F0502020204030204" pitchFamily="34" charset="0"/>
                <a:ea typeface="+mn-ea"/>
                <a:cs typeface="Calibri" panose="020F0502020204030204" pitchFamily="34" charset="0"/>
              </a:rPr>
              <a:t>Para obtener el número de teléfono de la BFCC-QIO, consulte la diapositiva de Áreas de servicio de Organizaciones de Mejora de la Calidad de la Atención Centradas en los Beneficiarios y las Familias (BFCC-QIO) en esta presentación</a:t>
            </a:r>
            <a:r>
              <a:rPr lang="en-US" dirty="0">
                <a:solidFill>
                  <a:prstClr val="black"/>
                </a:solidFill>
                <a:latin typeface="Calibri" panose="020F0502020204030204" pitchFamily="34" charset="0"/>
                <a:cs typeface="Calibri" panose="020F0502020204030204" pitchFamily="34" charset="0"/>
              </a:rPr>
              <a:t>.</a:t>
            </a:r>
            <a:endParaRPr lang="en-US" dirty="0">
              <a:solidFill>
                <a:prstClr val="black"/>
              </a:solidFill>
              <a:highlight>
                <a:srgbClr val="FFFF00"/>
              </a:highlight>
              <a:latin typeface="Calibri" panose="020F0502020204030204" pitchFamily="34" charset="0"/>
              <a:cs typeface="Calibri" panose="020F0502020204030204" pitchFamily="34" charset="0"/>
            </a:endParaRPr>
          </a:p>
          <a:p>
            <a:pPr>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Si se vence el plazo máximo para una apelación rápida de su estadía en hospital para pacientes internados cubierta por Medicare, igual puede solicitarle a la BFCC-QIO que revise su caso, pero las reglas y los plazos son diferentes y usted podría ser responsable del costo de la estadía en el hospital después del día original en que el hospital intenta darle el alta. Si se vence el plazo máximo para solicitar una apelación rápida de sus servicios de SNF, HHA, CORF, o de cuidados paliativos, igual puede solicitarle a la BFCC-QIO que revise su caso, pero las reglas y los plazos son diferentes</a:t>
            </a:r>
            <a:r>
              <a:rPr lang="en-US" dirty="0">
                <a:solidFill>
                  <a:prstClr val="black"/>
                </a:solidFill>
                <a:latin typeface="Calibri" panose="020F0502020204030204" pitchFamily="34" charset="0"/>
                <a:cs typeface="Calibri" panose="020F0502020204030204" pitchFamily="34" charset="0"/>
              </a:rPr>
              <a:t>.</a:t>
            </a:r>
          </a:p>
          <a:p>
            <a:pPr>
              <a:spcBef>
                <a:spcPts val="617"/>
              </a:spcBef>
              <a:defRPr/>
            </a:pPr>
            <a:r>
              <a:rPr lang="en-US" dirty="0" err="1">
                <a:solidFill>
                  <a:prstClr val="black"/>
                </a:solidFill>
                <a:latin typeface="Calibri" panose="020F0502020204030204" pitchFamily="34" charset="0"/>
                <a:cs typeface="Calibri" panose="020F0502020204030204" pitchFamily="34" charset="0"/>
              </a:rPr>
              <a:t>Visite</a:t>
            </a:r>
            <a:r>
              <a:rPr lang="en-US" dirty="0">
                <a:solidFill>
                  <a:prstClr val="black"/>
                </a:solidFill>
                <a:latin typeface="Calibri" panose="020F0502020204030204" pitchFamily="34" charset="0"/>
                <a:cs typeface="Calibri" panose="020F0502020204030204" pitchFamily="34" charset="0"/>
              </a:rPr>
              <a:t> </a:t>
            </a:r>
            <a:r>
              <a:rPr lang="en-US" u="sng" dirty="0">
                <a:latin typeface="Calibri" panose="020F0502020204030204" pitchFamily="34" charset="0"/>
                <a:cs typeface="Calibri" panose="020F0502020204030204" pitchFamily="34" charset="0"/>
                <a:hlinkClick r:id="rId3"/>
              </a:rPr>
              <a:t>Medicare.gov/publications</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para leer la publicación “Apelaciones a Medicare” (producto de los CMS n.° 11525) para obtener más información</a:t>
            </a:r>
            <a:r>
              <a:rPr lang="en-US" dirty="0">
                <a:solidFill>
                  <a:prstClr val="black"/>
                </a:solidFill>
                <a:latin typeface="Calibri" panose="020F0502020204030204" pitchFamily="34" charset="0"/>
                <a:cs typeface="Calibri" panose="020F0502020204030204" pitchFamily="34" charset="0"/>
              </a:rPr>
              <a:t>.</a:t>
            </a:r>
          </a:p>
          <a:p>
            <a:pPr>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42 ECFR Parte 405. </a:t>
            </a:r>
            <a:r>
              <a:rPr lang="es-US" sz="1200" kern="1200" dirty="0" err="1">
                <a:solidFill>
                  <a:schemeClr val="tx1"/>
                </a:solidFill>
                <a:effectLst/>
                <a:latin typeface="Calibri" panose="020F0502020204030204" pitchFamily="34" charset="0"/>
                <a:ea typeface="+mn-ea"/>
                <a:cs typeface="Calibri" panose="020F0502020204030204" pitchFamily="34" charset="0"/>
              </a:rPr>
              <a:t>Subparte</a:t>
            </a:r>
            <a:r>
              <a:rPr lang="es-US" sz="1200" kern="1200" dirty="0">
                <a:solidFill>
                  <a:schemeClr val="tx1"/>
                </a:solidFill>
                <a:effectLst/>
                <a:latin typeface="Calibri" panose="020F0502020204030204" pitchFamily="34" charset="0"/>
                <a:ea typeface="+mn-ea"/>
                <a:cs typeface="Calibri" panose="020F0502020204030204" pitchFamily="34" charset="0"/>
              </a:rPr>
              <a:t> I - Determinaciones, </a:t>
            </a:r>
            <a:r>
              <a:rPr lang="es-US" sz="1200" kern="1200" dirty="0" err="1">
                <a:solidFill>
                  <a:schemeClr val="tx1"/>
                </a:solidFill>
                <a:effectLst/>
                <a:latin typeface="Calibri" panose="020F0502020204030204" pitchFamily="34" charset="0"/>
                <a:ea typeface="+mn-ea"/>
                <a:cs typeface="Calibri" panose="020F0502020204030204" pitchFamily="34" charset="0"/>
              </a:rPr>
              <a:t>redeterminaciones</a:t>
            </a:r>
            <a:r>
              <a:rPr lang="es-US" sz="1200" kern="1200" dirty="0">
                <a:solidFill>
                  <a:schemeClr val="tx1"/>
                </a:solidFill>
                <a:effectLst/>
                <a:latin typeface="Calibri" panose="020F0502020204030204" pitchFamily="34" charset="0"/>
                <a:ea typeface="+mn-ea"/>
                <a:cs typeface="Calibri" panose="020F0502020204030204" pitchFamily="34" charset="0"/>
              </a:rPr>
              <a:t>, reconsideración y apelaciones bajo Original Medicare</a:t>
            </a:r>
            <a:r>
              <a:rPr lang="en-US" dirty="0">
                <a:solidFill>
                  <a:prstClr val="black"/>
                </a:solidFill>
                <a:latin typeface="Calibri" panose="020F0502020204030204" pitchFamily="34" charset="0"/>
                <a:cs typeface="Calibri" panose="020F0502020204030204" pitchFamily="34" charset="0"/>
              </a:rPr>
              <a:t>re: </a:t>
            </a:r>
            <a:r>
              <a:rPr lang="en-US" dirty="0" err="1">
                <a:latin typeface="Calibri" panose="020F0502020204030204" pitchFamily="34" charset="0"/>
                <a:cs typeface="Calibri" panose="020F0502020204030204" pitchFamily="34" charset="0"/>
                <a:hlinkClick r:id="rId4"/>
              </a:rPr>
              <a:t>eCFR</a:t>
            </a:r>
            <a:r>
              <a:rPr lang="en-US" dirty="0">
                <a:latin typeface="Calibri" panose="020F0502020204030204" pitchFamily="34" charset="0"/>
                <a:cs typeface="Calibri" panose="020F0502020204030204" pitchFamily="34" charset="0"/>
                <a:hlinkClick r:id="rId4"/>
              </a:rPr>
              <a:t> :: 42 CFR Part 405 -- </a:t>
            </a:r>
            <a:r>
              <a:rPr lang="es-MX" dirty="0">
                <a:latin typeface="Calibri" panose="020F0502020204030204" pitchFamily="34" charset="0"/>
                <a:cs typeface="Calibri" panose="020F0502020204030204" pitchFamily="34" charset="0"/>
                <a:hlinkClick r:id="rId4"/>
              </a:rPr>
              <a:t>Seguro de salud federal para personas de edad avanzada y discapacitadas</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1059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38096" y="129339"/>
            <a:ext cx="7039007" cy="9171072"/>
          </a:xfrm>
        </p:spPr>
        <p:txBody>
          <a:bodyPr/>
          <a:lstStyle/>
          <a:p>
            <a:pPr defTabSz="966511">
              <a:spcBef>
                <a:spcPts val="617"/>
              </a:spcBef>
              <a:defRPr/>
            </a:pPr>
            <a:r>
              <a:rPr lang="en-US" sz="1050" b="1" dirty="0" err="1">
                <a:solidFill>
                  <a:prstClr val="black"/>
                </a:solidFill>
                <a:latin typeface="Calibri" panose="020F0502020204030204" pitchFamily="34" charset="0"/>
                <a:cs typeface="Calibri" panose="020F0502020204030204" pitchFamily="34" charset="0"/>
              </a:rPr>
              <a:t>Esta</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diapositiva</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tiene</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animación</a:t>
            </a:r>
            <a:r>
              <a:rPr lang="en-US" sz="1050" b="1" dirty="0">
                <a:solidFill>
                  <a:prstClr val="black"/>
                </a:solidFill>
                <a:latin typeface="Calibri" panose="020F0502020204030204" pitchFamily="34" charset="0"/>
                <a:cs typeface="Calibri" panose="020F0502020204030204" pitchFamily="34" charset="0"/>
              </a:rPr>
              <a:t>.</a:t>
            </a:r>
            <a:endParaRPr lang="en-US" sz="1050" dirty="0">
              <a:solidFill>
                <a:prstClr val="black"/>
              </a:solidFill>
              <a:latin typeface="Calibri" panose="020F0502020204030204" pitchFamily="34" charset="0"/>
              <a:cs typeface="Calibri" panose="020F0502020204030204" pitchFamily="34" charset="0"/>
            </a:endParaRPr>
          </a:p>
          <a:p>
            <a:pPr>
              <a:spcBef>
                <a:spcPts val="617"/>
              </a:spcBef>
            </a:pPr>
            <a:r>
              <a:rPr lang="en-US" sz="1050" b="1" dirty="0" err="1">
                <a:latin typeface="Calibri" panose="020F0502020204030204" pitchFamily="34" charset="0"/>
                <a:cs typeface="Calibri" panose="020F0502020204030204" pitchFamily="34" charset="0"/>
              </a:rPr>
              <a:t>Notas</a:t>
            </a:r>
            <a:r>
              <a:rPr lang="en-US" sz="1050" b="1" dirty="0">
                <a:latin typeface="Calibri" panose="020F0502020204030204" pitchFamily="34" charset="0"/>
                <a:cs typeface="Calibri" panose="020F0502020204030204" pitchFamily="34" charset="0"/>
              </a:rPr>
              <a:t> del </a:t>
            </a:r>
            <a:r>
              <a:rPr lang="en-US" sz="1050" b="1" dirty="0" err="1">
                <a:latin typeface="Calibri" panose="020F0502020204030204" pitchFamily="34" charset="0"/>
                <a:cs typeface="Calibri" panose="020F0502020204030204" pitchFamily="34" charset="0"/>
              </a:rPr>
              <a:t>presentador</a:t>
            </a:r>
            <a:endParaRPr lang="en-US" sz="1050" b="1" dirty="0">
              <a:latin typeface="Calibri" panose="020F0502020204030204" pitchFamily="34" charset="0"/>
              <a:cs typeface="Calibri" panose="020F0502020204030204" pitchFamily="34" charset="0"/>
            </a:endParaRPr>
          </a:p>
          <a:p>
            <a:pPr>
              <a:spcBef>
                <a:spcPts val="617"/>
              </a:spcBef>
            </a:pPr>
            <a:r>
              <a:rPr lang="es-US" sz="1050" kern="1200" dirty="0">
                <a:solidFill>
                  <a:schemeClr val="tx1"/>
                </a:solidFill>
                <a:effectLst/>
                <a:latin typeface="Calibri" panose="020F0502020204030204" pitchFamily="34" charset="0"/>
                <a:ea typeface="+mn-ea"/>
                <a:cs typeface="Calibri" panose="020F0502020204030204" pitchFamily="34" charset="0"/>
              </a:rPr>
              <a:t>El proceso de apelaciones tiene 5 niveles. Si no está de acuerdo con la decisión tomada en cualquier nivel del proceso, generalmente puede dirigirse al siguiente nivel. En cada nivel, recibirá una carta de decisión con instrucciones sobre cómo pasar al siguiente nivel de apelación</a:t>
            </a:r>
            <a:r>
              <a:rPr lang="en-US" sz="1050" dirty="0">
                <a:latin typeface="Calibri" panose="020F0502020204030204" pitchFamily="34" charset="0"/>
                <a:cs typeface="Calibri" panose="020F0502020204030204" pitchFamily="34" charset="0"/>
              </a:rPr>
              <a:t>. </a:t>
            </a:r>
            <a:endParaRPr lang="en-US" sz="1050" b="1" dirty="0">
              <a:solidFill>
                <a:prstClr val="black"/>
              </a:solidFill>
              <a:latin typeface="Calibri" panose="020F0502020204030204" pitchFamily="34" charset="0"/>
              <a:cs typeface="Calibri" panose="020F0502020204030204" pitchFamily="34" charset="0"/>
            </a:endParaRPr>
          </a:p>
          <a:p>
            <a:pPr marL="122493" indent="-122493">
              <a:spcBef>
                <a:spcPts val="617"/>
              </a:spcBef>
              <a:buFont typeface="Wingdings" panose="05000000000000000000" pitchFamily="2" charset="2"/>
              <a:buChar char="§"/>
            </a:pPr>
            <a:r>
              <a:rPr lang="es-MX" sz="1050" b="1" dirty="0">
                <a:solidFill>
                  <a:prstClr val="black"/>
                </a:solidFill>
                <a:latin typeface="Calibri" panose="020F0502020204030204" pitchFamily="34" charset="0"/>
                <a:cs typeface="Calibri" panose="020F0502020204030204" pitchFamily="34" charset="0"/>
              </a:rPr>
              <a:t>Nivel 1: </a:t>
            </a:r>
            <a:r>
              <a:rPr lang="es-MX" sz="1050" b="1" dirty="0" err="1">
                <a:solidFill>
                  <a:prstClr val="black"/>
                </a:solidFill>
                <a:latin typeface="Calibri" panose="020F0502020204030204" pitchFamily="34" charset="0"/>
                <a:cs typeface="Calibri" panose="020F0502020204030204" pitchFamily="34" charset="0"/>
              </a:rPr>
              <a:t>Redeterminación</a:t>
            </a:r>
            <a:r>
              <a:rPr lang="es-MX" sz="1050" b="1" dirty="0">
                <a:solidFill>
                  <a:prstClr val="black"/>
                </a:solidFill>
                <a:latin typeface="Calibri" panose="020F0502020204030204" pitchFamily="34" charset="0"/>
                <a:cs typeface="Calibri" panose="020F0502020204030204" pitchFamily="34" charset="0"/>
              </a:rPr>
              <a:t> del Contratista Administrativo de Medicare (MAC) </a:t>
            </a:r>
            <a:r>
              <a:rPr lang="en-US" sz="1050" dirty="0">
                <a:solidFill>
                  <a:prstClr val="black"/>
                </a:solidFill>
                <a:latin typeface="Calibri" panose="020F0502020204030204" pitchFamily="34" charset="0"/>
                <a:cs typeface="Calibri" panose="020F0502020204030204" pitchFamily="34" charset="0"/>
              </a:rPr>
              <a:t>(</a:t>
            </a:r>
            <a:r>
              <a:rPr lang="es-US" sz="1050" kern="1200" dirty="0">
                <a:solidFill>
                  <a:schemeClr val="tx1"/>
                </a:solidFill>
                <a:effectLst/>
                <a:latin typeface="Calibri" panose="020F0502020204030204" pitchFamily="34" charset="0"/>
                <a:ea typeface="+mn-ea"/>
                <a:cs typeface="Calibri" panose="020F0502020204030204" pitchFamily="34" charset="0"/>
              </a:rPr>
              <a:t>por personas del MAC que no participaron en la primera decisión</a:t>
            </a:r>
            <a:r>
              <a:rPr lang="en-US" sz="1050" dirty="0">
                <a:solidFill>
                  <a:prstClr val="black"/>
                </a:solidFill>
                <a:latin typeface="Calibri" panose="020F0502020204030204" pitchFamily="34" charset="0"/>
                <a:cs typeface="Calibri" panose="020F0502020204030204" pitchFamily="34" charset="0"/>
              </a:rPr>
              <a:t>).</a:t>
            </a:r>
            <a:r>
              <a:rPr lang="en-US" sz="1050" b="1" dirty="0">
                <a:solidFill>
                  <a:prstClr val="black"/>
                </a:solidFill>
                <a:latin typeface="Calibri" panose="020F0502020204030204" pitchFamily="34" charset="0"/>
                <a:cs typeface="Calibri" panose="020F0502020204030204" pitchFamily="34" charset="0"/>
              </a:rPr>
              <a:t> </a:t>
            </a:r>
          </a:p>
          <a:p>
            <a:pPr marL="244983" indent="-122493">
              <a:spcBef>
                <a:spcPts val="617"/>
              </a:spcBef>
              <a:buFont typeface="Arial" panose="020B0604020202020204" pitchFamily="34" charset="0"/>
              <a:buChar char="•"/>
            </a:pPr>
            <a:r>
              <a:rPr lang="es-US" sz="1050" kern="1200" dirty="0">
                <a:solidFill>
                  <a:schemeClr val="tx1"/>
                </a:solidFill>
                <a:effectLst/>
                <a:latin typeface="Calibri" panose="020F0502020204030204" pitchFamily="34" charset="0"/>
                <a:ea typeface="+mn-ea"/>
                <a:cs typeface="Calibri" panose="020F0502020204030204" pitchFamily="34" charset="0"/>
              </a:rPr>
              <a:t>Si está en desacuerdo con la determinación inicial sobre el MSN, puede solicitar una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(una segunda revisión). Tiene 120 días después de recibir el MSN para solicitar una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El plazo para emitir una decisión es de 60 días después de la recepción. Si la decisión de la apelación es favorable, recibirá un MSN que indique la cobertura y el pago aprobados y lo que usted le adeuda al proveedor</a:t>
            </a:r>
            <a:r>
              <a:rPr lang="en-US" sz="1050" dirty="0">
                <a:latin typeface="Calibri" panose="020F0502020204030204" pitchFamily="34" charset="0"/>
                <a:cs typeface="Calibri" panose="020F0502020204030204" pitchFamily="34" charset="0"/>
              </a:rPr>
              <a:t>.</a:t>
            </a:r>
          </a:p>
          <a:p>
            <a:pPr marL="244983" indent="-122493">
              <a:spcBef>
                <a:spcPts val="617"/>
              </a:spcBef>
              <a:buFont typeface="Arial" panose="020B0604020202020204" pitchFamily="34" charset="0"/>
              <a:buChar cha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 la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tomada por el MAC en el nivel 1, tiene 180 días después de recibir el "Aviso de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de Medicare" (MRN) para solicitar una reconsideración por parte de un Contratista Independiente Calificado (QIC), lo cual es el nivel 2. Los detalles se encuentran en el MRN</a:t>
            </a:r>
            <a:r>
              <a:rPr lang="en-US" sz="1050" dirty="0">
                <a:solidFill>
                  <a:prstClr val="black"/>
                </a:solidFill>
                <a:latin typeface="Calibri" panose="020F0502020204030204" pitchFamily="34" charset="0"/>
                <a:cs typeface="Calibri" panose="020F0502020204030204" pitchFamily="34" charset="0"/>
              </a:rPr>
              <a:t>. </a:t>
            </a:r>
          </a:p>
          <a:p>
            <a:pPr marL="122493" lvl="1" indent="-122493" defTabSz="966511">
              <a:buFont typeface="Wingdings" panose="05000000000000000000" pitchFamily="2" charset="2"/>
              <a:buChar char="§"/>
            </a:pPr>
            <a:r>
              <a:rPr lang="es-MX" sz="1050" b="1" dirty="0">
                <a:solidFill>
                  <a:prstClr val="black"/>
                </a:solidFill>
                <a:latin typeface="Calibri" panose="020F0502020204030204" pitchFamily="34" charset="0"/>
                <a:cs typeface="Calibri" panose="020F0502020204030204" pitchFamily="34" charset="0"/>
              </a:rPr>
              <a:t>Nivel 2: Reconsideración por parte de un QIC </a:t>
            </a:r>
            <a:r>
              <a:rPr lang="en-US" sz="1050" dirty="0">
                <a:solidFill>
                  <a:prstClr val="black"/>
                </a:solidFill>
                <a:latin typeface="Calibri" panose="020F0502020204030204" pitchFamily="34" charset="0"/>
                <a:cs typeface="Calibri" panose="020F0502020204030204" pitchFamily="34" charset="0"/>
              </a:rPr>
              <a:t>(</a:t>
            </a:r>
            <a:r>
              <a:rPr lang="es-US" sz="1050" kern="1200" dirty="0">
                <a:solidFill>
                  <a:schemeClr val="tx1"/>
                </a:solidFill>
                <a:effectLst/>
                <a:latin typeface="Calibri" panose="020F0502020204030204" pitchFamily="34" charset="0"/>
                <a:ea typeface="+mn-ea"/>
                <a:cs typeface="Calibri" panose="020F0502020204030204" pitchFamily="34" charset="0"/>
              </a:rPr>
              <a:t>un contratista independiente que no participó en la decisión anterior</a:t>
            </a:r>
            <a:r>
              <a:rPr lang="en-US" sz="1050" dirty="0">
                <a:solidFill>
                  <a:prstClr val="black"/>
                </a:solidFill>
                <a:latin typeface="Calibri" panose="020F0502020204030204" pitchFamily="34" charset="0"/>
                <a:cs typeface="Calibri" panose="020F0502020204030204" pitchFamily="34" charset="0"/>
              </a:rPr>
              <a:t>).</a:t>
            </a:r>
            <a:r>
              <a:rPr lang="en-US" sz="1050" b="1" dirty="0">
                <a:solidFill>
                  <a:prstClr val="black"/>
                </a:solidFill>
                <a:latin typeface="Calibri" panose="020F0502020204030204" pitchFamily="34" charset="0"/>
                <a:cs typeface="Calibri" panose="020F0502020204030204" pitchFamily="34" charset="0"/>
              </a:rPr>
              <a:t> </a:t>
            </a:r>
          </a:p>
          <a:p>
            <a:pPr marL="244983" lvl="1" indent="-122493" defTabSz="966511">
              <a:buFont typeface="Arial" panose="020B0604020202020204" pitchFamily="34" charset="0"/>
              <a:buChar char="•"/>
            </a:pPr>
            <a:r>
              <a:rPr lang="es-US" sz="1050" kern="1200" dirty="0">
                <a:solidFill>
                  <a:schemeClr val="tx1"/>
                </a:solidFill>
                <a:effectLst/>
                <a:latin typeface="Calibri" panose="020F0502020204030204" pitchFamily="34" charset="0"/>
                <a:ea typeface="+mn-ea"/>
                <a:cs typeface="Calibri" panose="020F0502020204030204" pitchFamily="34" charset="0"/>
              </a:rPr>
              <a:t>El QIC revisará su solicitud para reconsiderarla y tomará una decisión. El plazo para emitir una decisión es de 60 días después de la recepción</a:t>
            </a:r>
            <a:r>
              <a:rPr lang="en-US" sz="1050" dirty="0">
                <a:solidFill>
                  <a:prstClr val="black"/>
                </a:solidFill>
                <a:latin typeface="Calibri" panose="020F0502020204030204" pitchFamily="34" charset="0"/>
                <a:cs typeface="Calibri" panose="020F0502020204030204" pitchFamily="34" charset="0"/>
              </a:rPr>
              <a:t>.</a:t>
            </a:r>
          </a:p>
          <a:p>
            <a:pPr marL="244983" lvl="1" indent="-122493" defTabSz="966511">
              <a:buFont typeface="Arial" panose="020B0604020202020204" pitchFamily="34" charset="0"/>
              <a:buChar cha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 la reconsideración en el nivel 2, tiene 60 días después de recibir la decisión para presentar una apelación en la Oficina de Audiencias y Apelaciones de Medicare (OMHA), lo cual es el nivel 3. Asegúrese de revisar todos los requisitos para presentar una apelación de nivel 3 que se incluyen en la decisión de reconsideración del QIC</a:t>
            </a:r>
            <a:r>
              <a:rPr lang="en-US" sz="1050" dirty="0">
                <a:solidFill>
                  <a:prstClr val="black"/>
                </a:solidFill>
                <a:latin typeface="Calibri" panose="020F0502020204030204" pitchFamily="34" charset="0"/>
                <a:cs typeface="Calibri" panose="020F0502020204030204" pitchFamily="34" charset="0"/>
              </a:rPr>
              <a:t>.</a:t>
            </a:r>
          </a:p>
          <a:p>
            <a:pPr marL="117603" lvl="1" indent="-117603" defTabSz="940826">
              <a:buFont typeface="Wingdings" panose="05000000000000000000" pitchFamily="2" charset="2"/>
              <a:buChar char="§"/>
              <a:defRPr/>
            </a:pPr>
            <a:r>
              <a:rPr lang="es-MX" sz="1050" b="1" dirty="0">
                <a:solidFill>
                  <a:prstClr val="black"/>
                </a:solidFill>
                <a:latin typeface="Calibri" panose="020F0502020204030204" pitchFamily="34" charset="0"/>
                <a:cs typeface="Calibri" panose="020F0502020204030204" pitchFamily="34" charset="0"/>
              </a:rPr>
              <a:t>Nivel 3: Decisión de la OMHA</a:t>
            </a:r>
            <a:r>
              <a:rPr lang="en-US" sz="1050" b="1" dirty="0">
                <a:solidFill>
                  <a:prstClr val="black"/>
                </a:solidFill>
                <a:latin typeface="Calibri" panose="020F0502020204030204" pitchFamily="34" charset="0"/>
                <a:cs typeface="Calibri" panose="020F0502020204030204" pitchFamily="34" charset="0"/>
              </a:rPr>
              <a:t>. </a:t>
            </a:r>
          </a:p>
          <a:p>
            <a:pPr marL="238473" lvl="1" indent="-119237" defTabSz="940826">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Una audiencia ante un Juez de Derecho (ALJ) le permite apelar ante una nueva persona que, de manera independiente, revisará los hechos de su apelación y escuchará su testimonio antes de tomar una decisión nueva e imparcial</a:t>
            </a:r>
            <a:r>
              <a:rPr lang="en-US" sz="1050" dirty="0">
                <a:latin typeface="Calibri" panose="020F0502020204030204" pitchFamily="34" charset="0"/>
                <a:cs typeface="Calibri" panose="020F0502020204030204" pitchFamily="34" charset="0"/>
              </a:rPr>
              <a:t>. </a:t>
            </a:r>
            <a:endParaRPr lang="en-US" sz="1050" dirty="0">
              <a:solidFill>
                <a:prstClr val="black"/>
              </a:solidFill>
              <a:latin typeface="Calibri" panose="020F0502020204030204" pitchFamily="34" charset="0"/>
              <a:cs typeface="Calibri" panose="020F0502020204030204" pitchFamily="34" charset="0"/>
            </a:endParaRPr>
          </a:p>
          <a:p>
            <a:pPr marL="238473" lvl="1" indent="-119237" defTabSz="940826">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Para obtener una audiencia o revisión por parte de la OMHA, el importe de su caso debe cumplir con un importe mínimo en dólares que se actualiza anualmente. El importe requerido para 2023 es de $180. El plazo para emitir una decisión es de 60 días después de la fecha de recepción</a:t>
            </a:r>
            <a:r>
              <a:rPr lang="en-US" sz="1050" dirty="0">
                <a:solidFill>
                  <a:prstClr val="black"/>
                </a:solidFill>
                <a:latin typeface="Calibri" panose="020F0502020204030204" pitchFamily="34" charset="0"/>
                <a:cs typeface="Calibri" panose="020F0502020204030204" pitchFamily="34" charset="0"/>
              </a:rPr>
              <a:t>.</a:t>
            </a:r>
          </a:p>
          <a:p>
            <a:pPr marL="238473" lvl="1" indent="-119237" defTabSz="940826">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 la OMHA en el nivel 3, tiene 60 días después de recibir la decisión de la OMHA para solicitar una revisión por parte del Consejo de Apelaciones de Medicare (Consejo de Apelaciones), lo cual es el nivel 4</a:t>
            </a:r>
            <a:r>
              <a:rPr lang="en-US" sz="1050" dirty="0">
                <a:solidFill>
                  <a:prstClr val="black"/>
                </a:solidFill>
                <a:latin typeface="Calibri" panose="020F0502020204030204" pitchFamily="34" charset="0"/>
                <a:cs typeface="Calibri" panose="020F0502020204030204" pitchFamily="34" charset="0"/>
              </a:rPr>
              <a:t>. </a:t>
            </a:r>
          </a:p>
          <a:p>
            <a:pPr marL="117603" lvl="1" indent="-117603" defTabSz="940826">
              <a:buFont typeface="Wingdings" panose="05000000000000000000" pitchFamily="2" charset="2"/>
              <a:buChar char="§"/>
              <a:defRPr/>
            </a:pPr>
            <a:r>
              <a:rPr lang="es-MX" sz="1050" b="1" dirty="0">
                <a:solidFill>
                  <a:prstClr val="black"/>
                </a:solidFill>
                <a:latin typeface="Calibri" panose="020F0502020204030204" pitchFamily="34" charset="0"/>
                <a:cs typeface="Calibri" panose="020F0502020204030204" pitchFamily="34" charset="0"/>
              </a:rPr>
              <a:t>Nivel 4: Revisión por parte del Consejo de Apelaciones</a:t>
            </a:r>
            <a:r>
              <a:rPr lang="en-US" sz="1050" b="1" dirty="0">
                <a:solidFill>
                  <a:prstClr val="black"/>
                </a:solidFill>
                <a:latin typeface="Calibri" panose="020F0502020204030204" pitchFamily="34" charset="0"/>
                <a:cs typeface="Calibri" panose="020F0502020204030204" pitchFamily="34" charset="0"/>
              </a:rPr>
              <a:t>. </a:t>
            </a:r>
          </a:p>
          <a:p>
            <a:pPr marL="238473" lvl="1" indent="-119237" defTabSz="940826">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Puede solicitar que el Consejo de Apelaciones revise su caso, independientemente de la cantidad de dólares implicada. El plazo para emitir una decisión es de 60 días después de la fecha de recepción</a:t>
            </a:r>
            <a:r>
              <a:rPr lang="en-US" sz="1050" dirty="0">
                <a:solidFill>
                  <a:prstClr val="black"/>
                </a:solidFill>
                <a:latin typeface="Calibri" panose="020F0502020204030204" pitchFamily="34" charset="0"/>
                <a:cs typeface="Calibri" panose="020F0502020204030204" pitchFamily="34" charset="0"/>
              </a:rPr>
              <a:t>.</a:t>
            </a:r>
          </a:p>
          <a:p>
            <a:pPr marL="238473" lvl="1" indent="-119237" defTabSz="940826">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del Consejo de Apelaciones en el nivel 4, tendrá 60 días a partir de la fecha en que recibe la decisión del Consejo de Apelaciones para solicitar una Revisión Judicial por parte de un Tribunal Federal de Distrito, lo cual es el nivel 5</a:t>
            </a:r>
            <a:r>
              <a:rPr lang="en-US" sz="1050" dirty="0">
                <a:solidFill>
                  <a:prstClr val="black"/>
                </a:solidFill>
                <a:latin typeface="Calibri" panose="020F0502020204030204" pitchFamily="34" charset="0"/>
                <a:cs typeface="Calibri" panose="020F0502020204030204" pitchFamily="34" charset="0"/>
              </a:rPr>
              <a:t>.</a:t>
            </a:r>
          </a:p>
          <a:p>
            <a:pPr marL="238473" lvl="1" indent="-119237" defTabSz="940826">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el Consejo de Apelaciones rechaza una solicitud de revisión presentada por usted o por una de las partes de la apelación y si su caso cumple con el importe mínimo en dólares, usted o la parte puede solicitar una Revisión Judicial de la decisión de la OMHA</a:t>
            </a:r>
            <a:r>
              <a:rPr lang="en-US" sz="1050" dirty="0">
                <a:solidFill>
                  <a:prstClr val="black"/>
                </a:solidFill>
                <a:latin typeface="Calibri" panose="020F0502020204030204" pitchFamily="34" charset="0"/>
                <a:cs typeface="Calibri" panose="020F0502020204030204" pitchFamily="34" charset="0"/>
              </a:rPr>
              <a:t>.</a:t>
            </a:r>
          </a:p>
          <a:p>
            <a:pPr marL="117603" lvl="1" indent="-117603" defTabSz="940826">
              <a:buFont typeface="Wingdings" panose="05000000000000000000" pitchFamily="2" charset="2"/>
              <a:buChar char="§"/>
              <a:defRPr/>
            </a:pPr>
            <a:r>
              <a:rPr lang="es-MX" sz="1050" b="1" dirty="0">
                <a:solidFill>
                  <a:prstClr val="black"/>
                </a:solidFill>
                <a:latin typeface="Calibri" panose="020F0502020204030204" pitchFamily="34" charset="0"/>
                <a:cs typeface="Calibri" panose="020F0502020204030204" pitchFamily="34" charset="0"/>
              </a:rPr>
              <a:t>Nivel 5: Revisión judicial por parte de un Tribunal Federal de Distrito</a:t>
            </a:r>
            <a:r>
              <a:rPr lang="en-US" sz="1050" b="1" dirty="0">
                <a:solidFill>
                  <a:prstClr val="black"/>
                </a:solidFill>
                <a:latin typeface="Calibri" panose="020F0502020204030204" pitchFamily="34" charset="0"/>
                <a:cs typeface="Calibri" panose="020F0502020204030204" pitchFamily="34" charset="0"/>
              </a:rPr>
              <a:t>. </a:t>
            </a:r>
            <a:r>
              <a:rPr lang="es-US" sz="1050" kern="1200" dirty="0">
                <a:solidFill>
                  <a:schemeClr val="tx1"/>
                </a:solidFill>
                <a:effectLst/>
                <a:latin typeface="Calibri" panose="020F0502020204030204" pitchFamily="34" charset="0"/>
                <a:ea typeface="+mn-ea"/>
                <a:cs typeface="Calibri" panose="020F0502020204030204" pitchFamily="34" charset="0"/>
              </a:rPr>
              <a:t>Para obtener una revisión, el importe de su caso debe cumplir con un importe mínimo en dólares que se actualiza anualmente. El importe mínimo en dólares para 2023 es $1850.</a:t>
            </a:r>
            <a:endParaRPr lang="en-US" sz="1050" dirty="0">
              <a:solidFill>
                <a:prstClr val="black"/>
              </a:solidFill>
              <a:latin typeface="Calibri" panose="020F0502020204030204" pitchFamily="34" charset="0"/>
              <a:cs typeface="Calibri" panose="020F0502020204030204" pitchFamily="34" charset="0"/>
            </a:endParaRPr>
          </a:p>
          <a:p>
            <a:pPr marL="0" lvl="1" defTabSz="940826">
              <a:defRPr/>
            </a:pPr>
            <a:r>
              <a:rPr lang="es-US" sz="1050" kern="1200" dirty="0">
                <a:solidFill>
                  <a:schemeClr val="tx1"/>
                </a:solidFill>
                <a:effectLst/>
                <a:latin typeface="Calibri" panose="020F0502020204030204" pitchFamily="34" charset="0"/>
                <a:ea typeface="+mn-ea"/>
                <a:cs typeface="Calibri" panose="020F0502020204030204" pitchFamily="34" charset="0"/>
              </a:rPr>
              <a:t>NOTA: En los niveles 2, 3 y 4, si no se emite una decisión en el plazo designado, usted tiene derecho a pasar por alto el nivel de apelación siguiente si lo desea, o puede esperar a que se emita la decisión</a:t>
            </a:r>
            <a:r>
              <a:rPr lang="en-US" sz="1050" dirty="0">
                <a:solidFill>
                  <a:prstClr val="black"/>
                </a:solidFill>
                <a:latin typeface="Calibri" panose="020F0502020204030204" pitchFamily="34" charset="0"/>
                <a:cs typeface="Calibri" panose="020F0502020204030204" pitchFamily="34" charset="0"/>
              </a:rPr>
              <a:t>.</a:t>
            </a:r>
          </a:p>
          <a:p>
            <a:pPr marL="0" lvl="1" defTabSz="940826">
              <a:defRPr/>
            </a:pPr>
            <a:r>
              <a:rPr lang="es-MX" sz="1050" b="0" dirty="0">
                <a:solidFill>
                  <a:prstClr val="black"/>
                </a:solidFill>
                <a:latin typeface="Calibri" panose="020F0502020204030204" pitchFamily="34" charset="0"/>
                <a:cs typeface="Calibri" panose="020F0502020204030204" pitchFamily="34" charset="0"/>
              </a:rPr>
              <a:t>Para ver una copia de tamaño completo del diagrama de flujo del proceso de Apelaciones de Original Medicare (Parte A y Parte B)</a:t>
            </a:r>
            <a:r>
              <a:rPr lang="en-US" sz="1050" b="0" dirty="0">
                <a:solidFill>
                  <a:prstClr val="black"/>
                </a:solidFill>
                <a:latin typeface="Calibri" panose="020F0502020204030204" pitchFamily="34" charset="0"/>
                <a:cs typeface="Calibri" panose="020F0502020204030204" pitchFamily="34" charset="0"/>
              </a:rPr>
              <a:t> </a:t>
            </a:r>
            <a:r>
              <a:rPr lang="en-US" sz="1050" b="0" dirty="0">
                <a:solidFill>
                  <a:prstClr val="black"/>
                </a:solidFill>
                <a:latin typeface="Calibri" panose="020F0502020204030204" pitchFamily="34" charset="0"/>
                <a:cs typeface="Calibri" panose="020F0502020204030204" pitchFamily="34" charset="0"/>
                <a:hlinkClick r:id="rId3"/>
              </a:rPr>
              <a:t>CMS.gov/Medicare/Appeals-and-Grievances/OrgMedFFSAppeals/Downloads/Flowchart-FFS-Appeals-Process.pdf</a:t>
            </a:r>
            <a:r>
              <a:rPr lang="en-US" sz="1050" b="0"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53798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indent="-180528" defTabSz="969439">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indent="-180528" defTabSz="969439">
              <a:spcBef>
                <a:spcPts val="617"/>
              </a:spcBef>
              <a:defRPr/>
            </a:pPr>
            <a:r>
              <a:rPr lang="en-US" dirty="0" err="1">
                <a:solidFill>
                  <a:prstClr val="black"/>
                </a:solidFill>
                <a:latin typeface="Calibri "/>
                <a:cs typeface="Arial" panose="020B0604020202020204" pitchFamily="34" charset="0"/>
              </a:rPr>
              <a:t>Compruebe</a:t>
            </a:r>
            <a:r>
              <a:rPr lang="en-US" dirty="0">
                <a:solidFill>
                  <a:prstClr val="black"/>
                </a:solidFill>
                <a:latin typeface="Calibri "/>
                <a:cs typeface="Arial" panose="020B0604020202020204" pitchFamily="34" charset="0"/>
              </a:rPr>
              <a:t> </a:t>
            </a:r>
            <a:r>
              <a:rPr lang="en-US" dirty="0" err="1">
                <a:solidFill>
                  <a:prstClr val="black"/>
                </a:solidFill>
                <a:latin typeface="Calibri "/>
                <a:cs typeface="Arial" panose="020B0604020202020204" pitchFamily="34" charset="0"/>
              </a:rPr>
              <a:t>su</a:t>
            </a:r>
            <a:r>
              <a:rPr lang="en-US" dirty="0">
                <a:solidFill>
                  <a:prstClr val="black"/>
                </a:solidFill>
                <a:latin typeface="Calibri "/>
                <a:cs typeface="Arial" panose="020B0604020202020204" pitchFamily="34" charset="0"/>
              </a:rPr>
              <a:t> </a:t>
            </a:r>
            <a:r>
              <a:rPr lang="en-US" dirty="0" err="1">
                <a:solidFill>
                  <a:prstClr val="black"/>
                </a:solidFill>
                <a:latin typeface="Calibri "/>
                <a:cs typeface="Arial" panose="020B0604020202020204" pitchFamily="34" charset="0"/>
              </a:rPr>
              <a:t>conocimiento</a:t>
            </a:r>
            <a:r>
              <a:rPr lang="en-US" dirty="0">
                <a:solidFill>
                  <a:prstClr val="black"/>
                </a:solidFill>
                <a:latin typeface="Calibri "/>
                <a:cs typeface="Arial" panose="020B0604020202020204" pitchFamily="34" charset="0"/>
              </a:rPr>
              <a:t>—</a:t>
            </a:r>
            <a:r>
              <a:rPr lang="en-US" dirty="0" err="1">
                <a:solidFill>
                  <a:prstClr val="black"/>
                </a:solidFill>
                <a:latin typeface="Calibri "/>
                <a:cs typeface="Arial" panose="020B0604020202020204" pitchFamily="34" charset="0"/>
              </a:rPr>
              <a:t>Pregunta</a:t>
            </a:r>
            <a:r>
              <a:rPr lang="en-US" dirty="0">
                <a:solidFill>
                  <a:prstClr val="black"/>
                </a:solidFill>
                <a:latin typeface="Calibri "/>
                <a:cs typeface="Arial" panose="020B0604020202020204" pitchFamily="34" charset="0"/>
              </a:rPr>
              <a:t> 1</a:t>
            </a:r>
          </a:p>
          <a:p>
            <a:pPr defTabSz="966511">
              <a:spcBef>
                <a:spcPts val="617"/>
              </a:spcBef>
              <a:defRPr/>
            </a:pPr>
            <a:r>
              <a:rPr lang="es-MX" b="1" dirty="0">
                <a:solidFill>
                  <a:prstClr val="black"/>
                </a:solidFill>
                <a:latin typeface="Calibri "/>
                <a:cs typeface="Arial" panose="020B0604020202020204" pitchFamily="34" charset="0"/>
              </a:rPr>
              <a:t>¿Qué información no se proporciona en el “Aviso resumido de Medicare” (MSN)?</a:t>
            </a:r>
            <a:endParaRPr lang="en-US" b="1" dirty="0">
              <a:solidFill>
                <a:prstClr val="black"/>
              </a:solidFill>
              <a:latin typeface="Calibri "/>
              <a:cs typeface="Arial" panose="020B0604020202020204" pitchFamily="34" charset="0"/>
            </a:endParaRPr>
          </a:p>
          <a:p>
            <a:pPr marL="244983" indent="-238272" defTabSz="966511">
              <a:spcBef>
                <a:spcPts val="617"/>
              </a:spcBef>
              <a:buFont typeface="+mj-lt"/>
              <a:buAutoNum type="alphaLcPeriod"/>
              <a:defRPr/>
            </a:pPr>
            <a:r>
              <a:rPr lang="es-US" sz="1200" kern="1200" dirty="0">
                <a:solidFill>
                  <a:schemeClr val="tx1"/>
                </a:solidFill>
                <a:effectLst/>
                <a:latin typeface="Calibri" panose="020F0502020204030204" pitchFamily="34" charset="0"/>
                <a:ea typeface="+mn-ea"/>
                <a:cs typeface="Calibri" panose="020F0502020204030204" pitchFamily="34" charset="0"/>
              </a:rPr>
              <a:t>Por qué Medicare no pagó</a:t>
            </a:r>
            <a:endParaRPr lang="en-US" dirty="0">
              <a:solidFill>
                <a:prstClr val="black"/>
              </a:solidFill>
              <a:latin typeface="Calibri "/>
              <a:cs typeface="Arial" panose="020B0604020202020204" pitchFamily="34" charset="0"/>
            </a:endParaRPr>
          </a:p>
          <a:p>
            <a:pPr marL="244983" indent="-238272" defTabSz="966511">
              <a:spcBef>
                <a:spcPts val="617"/>
              </a:spcBef>
              <a:buFont typeface="+mj-lt"/>
              <a:buAutoNum type="alphaLcPeriod"/>
              <a:defRPr/>
            </a:pPr>
            <a:r>
              <a:rPr lang="es-US" sz="1200" kern="1200" dirty="0">
                <a:solidFill>
                  <a:schemeClr val="tx1"/>
                </a:solidFill>
                <a:effectLst/>
                <a:latin typeface="Calibri" panose="020F0502020204030204" pitchFamily="34" charset="0"/>
                <a:ea typeface="+mn-ea"/>
                <a:cs typeface="Calibri" panose="020F0502020204030204" pitchFamily="34" charset="0"/>
              </a:rPr>
              <a:t>Cómo apelar</a:t>
            </a:r>
            <a:endParaRPr lang="en-US" dirty="0">
              <a:solidFill>
                <a:prstClr val="black"/>
              </a:solidFill>
              <a:latin typeface="Calibri "/>
              <a:cs typeface="Arial" panose="020B0604020202020204" pitchFamily="34" charset="0"/>
            </a:endParaRPr>
          </a:p>
          <a:p>
            <a:pPr marL="244983" indent="-238272" defTabSz="966511">
              <a:spcBef>
                <a:spcPts val="617"/>
              </a:spcBef>
              <a:buFont typeface="+mj-lt"/>
              <a:buAutoNum type="alphaLcPeriod"/>
              <a:defRPr/>
            </a:pPr>
            <a:r>
              <a:rPr lang="es-US" sz="1200" kern="1200" dirty="0">
                <a:solidFill>
                  <a:schemeClr val="tx1"/>
                </a:solidFill>
                <a:effectLst/>
                <a:latin typeface="Calibri" panose="020F0502020204030204" pitchFamily="34" charset="0"/>
                <a:ea typeface="+mn-ea"/>
                <a:cs typeface="Calibri" panose="020F0502020204030204" pitchFamily="34" charset="0"/>
              </a:rPr>
              <a:t>Dónde presentar la apelación</a:t>
            </a:r>
            <a:endParaRPr lang="en-US" dirty="0">
              <a:solidFill>
                <a:prstClr val="black"/>
              </a:solidFill>
              <a:latin typeface="Calibri "/>
              <a:cs typeface="Arial" panose="020B0604020202020204" pitchFamily="34" charset="0"/>
            </a:endParaRPr>
          </a:p>
          <a:p>
            <a:pPr marL="244983" indent="-238272" defTabSz="966511">
              <a:spcBef>
                <a:spcPts val="617"/>
              </a:spcBef>
              <a:buFont typeface="+mj-lt"/>
              <a:buAutoNum type="alphaLcPeriod"/>
              <a:defRPr/>
            </a:pPr>
            <a:r>
              <a:rPr lang="es-US" sz="1200" kern="1200" dirty="0">
                <a:solidFill>
                  <a:schemeClr val="tx1"/>
                </a:solidFill>
                <a:effectLst/>
                <a:latin typeface="Calibri" panose="020F0502020204030204" pitchFamily="34" charset="0"/>
                <a:ea typeface="+mn-ea"/>
                <a:cs typeface="Calibri" panose="020F0502020204030204" pitchFamily="34" charset="0"/>
              </a:rPr>
              <a:t>El pago por servicios de su plan de salud</a:t>
            </a:r>
            <a:endParaRPr lang="en-US" dirty="0">
              <a:solidFill>
                <a:prstClr val="black"/>
              </a:solidFill>
              <a:latin typeface="Calibri "/>
              <a:cs typeface="Arial" panose="020B0604020202020204" pitchFamily="34" charset="0"/>
            </a:endParaRPr>
          </a:p>
          <a:p>
            <a:pPr defTabSz="966511">
              <a:spcBef>
                <a:spcPts val="617"/>
              </a:spcBef>
              <a:defRPr/>
            </a:pPr>
            <a:r>
              <a:rPr lang="en-US" b="1" dirty="0" err="1">
                <a:solidFill>
                  <a:prstClr val="black"/>
                </a:solidFill>
                <a:latin typeface="Calibri "/>
                <a:cs typeface="Arial" panose="020B0604020202020204" pitchFamily="34" charset="0"/>
              </a:rPr>
              <a:t>Respuesta</a:t>
            </a:r>
            <a:r>
              <a:rPr lang="en-US" b="1" dirty="0">
                <a:solidFill>
                  <a:prstClr val="black"/>
                </a:solidFill>
                <a:latin typeface="Calibri "/>
                <a:cs typeface="Arial" panose="020B0604020202020204" pitchFamily="34" charset="0"/>
              </a:rPr>
              <a:t>: d. </a:t>
            </a:r>
            <a:r>
              <a:rPr lang="es-MX" b="1" dirty="0">
                <a:solidFill>
                  <a:prstClr val="black"/>
                </a:solidFill>
                <a:latin typeface="Calibri "/>
                <a:cs typeface="Arial" panose="020B0604020202020204" pitchFamily="34" charset="0"/>
              </a:rPr>
              <a:t>El pago por servicios de su plan de salud</a:t>
            </a: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El MSN es un aviso que las personas que tienen Original Medicare reciben por correo cada 3 meses por sus servicios cubiertos por Medicare Parte A y Parte B. El MSN muestra por qué Medicare no pagó, cómo apelar, dónde presentar una apelación y cuánto tiempo se necesita para presentar una apelación</a:t>
            </a:r>
            <a:r>
              <a:rPr lang="en-US" dirty="0">
                <a:solidFill>
                  <a:prstClr val="black"/>
                </a:solidFill>
                <a:latin typeface="Calibri "/>
                <a:cs typeface="Arial" panose="020B0604020202020204" pitchFamily="34" charset="0"/>
              </a:rPr>
              <a:t>.</a:t>
            </a:r>
          </a:p>
        </p:txBody>
      </p:sp>
    </p:spTree>
    <p:extLst>
      <p:ext uri="{BB962C8B-B14F-4D97-AF65-F5344CB8AC3E}">
        <p14:creationId xmlns:p14="http://schemas.microsoft.com/office/powerpoint/2010/main" val="3856617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8610" y="3757506"/>
            <a:ext cx="7088753" cy="5502381"/>
          </a:xfrm>
        </p:spPr>
        <p:txBody>
          <a:bodyPr/>
          <a:lstStyle/>
          <a:p>
            <a:pPr defTabSz="966511">
              <a:spcBef>
                <a:spcPts val="617"/>
              </a:spcBef>
              <a:defRPr/>
            </a:pPr>
            <a:r>
              <a:rPr lang="en-US" sz="1050" b="1" dirty="0" err="1">
                <a:solidFill>
                  <a:prstClr val="black"/>
                </a:solidFill>
                <a:latin typeface="Calibri" panose="020F0502020204030204" pitchFamily="34" charset="0"/>
                <a:cs typeface="Calibri" panose="020F0502020204030204" pitchFamily="34" charset="0"/>
              </a:rPr>
              <a:t>Esta</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diapositiva</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tiene</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animación</a:t>
            </a:r>
            <a:r>
              <a:rPr lang="en-US" sz="1050" b="1" dirty="0">
                <a:solidFill>
                  <a:prstClr val="black"/>
                </a:solidFill>
                <a:latin typeface="Calibri" panose="020F0502020204030204" pitchFamily="34" charset="0"/>
                <a:cs typeface="Calibri" panose="020F0502020204030204" pitchFamily="34" charset="0"/>
              </a:rPr>
              <a:t>.</a:t>
            </a:r>
            <a:endParaRPr lang="en-US" sz="1050" dirty="0">
              <a:solidFill>
                <a:prstClr val="black"/>
              </a:solidFill>
              <a:latin typeface="Calibri" panose="020F0502020204030204" pitchFamily="34" charset="0"/>
              <a:cs typeface="Calibri" panose="020F0502020204030204" pitchFamily="34" charset="0"/>
            </a:endParaRPr>
          </a:p>
          <a:p>
            <a:pPr>
              <a:spcBef>
                <a:spcPts val="617"/>
              </a:spcBef>
              <a:defRPr/>
            </a:pPr>
            <a:r>
              <a:rPr lang="en-US" sz="1050" b="1" dirty="0" err="1">
                <a:latin typeface="Calibri" panose="020F0502020204030204" pitchFamily="34" charset="0"/>
                <a:cs typeface="Calibri" panose="020F0502020204030204" pitchFamily="34" charset="0"/>
              </a:rPr>
              <a:t>Notas</a:t>
            </a:r>
            <a:r>
              <a:rPr lang="en-US" sz="1050" b="1" dirty="0">
                <a:latin typeface="Calibri" panose="020F0502020204030204" pitchFamily="34" charset="0"/>
                <a:cs typeface="Calibri" panose="020F0502020204030204" pitchFamily="34" charset="0"/>
              </a:rPr>
              <a:t> del </a:t>
            </a:r>
            <a:r>
              <a:rPr lang="en-US" sz="1050" b="1" dirty="0" err="1">
                <a:latin typeface="Calibri" panose="020F0502020204030204" pitchFamily="34" charset="0"/>
                <a:cs typeface="Calibri" panose="020F0502020204030204" pitchFamily="34" charset="0"/>
              </a:rPr>
              <a:t>presentador</a:t>
            </a:r>
            <a:endParaRPr lang="en-US" sz="1050" b="1" dirty="0">
              <a:latin typeface="Calibri" panose="020F0502020204030204" pitchFamily="34" charset="0"/>
              <a:cs typeface="Calibri" panose="020F0502020204030204" pitchFamily="34" charset="0"/>
            </a:endParaRPr>
          </a:p>
          <a:p>
            <a:r>
              <a:rPr lang="es-US" sz="1050" kern="1200" dirty="0">
                <a:solidFill>
                  <a:schemeClr val="tx1"/>
                </a:solidFill>
                <a:effectLst/>
                <a:latin typeface="Calibri" panose="020F0502020204030204" pitchFamily="34" charset="0"/>
                <a:ea typeface="+mn-ea"/>
                <a:cs typeface="Calibri" panose="020F0502020204030204" pitchFamily="34" charset="0"/>
              </a:rPr>
              <a:t>Si tiene un plan Medicare </a:t>
            </a:r>
            <a:r>
              <a:rPr lang="es-US" sz="1050" kern="1200" dirty="0" err="1">
                <a:solidFill>
                  <a:schemeClr val="tx1"/>
                </a:solidFill>
                <a:effectLst/>
                <a:latin typeface="Calibri" panose="020F0502020204030204" pitchFamily="34" charset="0"/>
                <a:ea typeface="+mn-ea"/>
                <a:cs typeface="Calibri" panose="020F0502020204030204" pitchFamily="34" charset="0"/>
              </a:rPr>
              <a:t>Advantage</a:t>
            </a:r>
            <a:r>
              <a:rPr lang="es-US" sz="1050" kern="1200" dirty="0">
                <a:solidFill>
                  <a:schemeClr val="tx1"/>
                </a:solidFill>
                <a:effectLst/>
                <a:latin typeface="Calibri" panose="020F0502020204030204" pitchFamily="34" charset="0"/>
                <a:ea typeface="+mn-ea"/>
                <a:cs typeface="Calibri" panose="020F0502020204030204" pitchFamily="34" charset="0"/>
              </a:rPr>
              <a:t> u otro plan de salud de Medicare, tiene derecho a solicitar una apelación para resolver diferencias con su plan. Tiene derecho a pedirle a su plan que le proporcione o pague artículos o servicios que usted crea que debe cubrir, proporcionar o continuar. La decisión que tome el plan se denomina “determinación de la organización”.</a:t>
            </a:r>
          </a:p>
          <a:p>
            <a:r>
              <a:rPr lang="es-US" sz="1050" kern="1200" dirty="0">
                <a:solidFill>
                  <a:schemeClr val="tx1"/>
                </a:solidFill>
                <a:effectLst/>
                <a:latin typeface="Calibri" panose="020F0502020204030204" pitchFamily="34" charset="0"/>
                <a:ea typeface="+mn-ea"/>
                <a:cs typeface="Calibri" panose="020F0502020204030204" pitchFamily="34" charset="0"/>
              </a:rPr>
              <a:t>Puede llamar o escribir a su plan y solicitar una copia del expediente de su caso. Para obtener el número telefónico o la dirección de su plan, revise su “Evidencia de Cobertura” (EOC) (información de su plan que explica sus derechos) o el aviso que recibió donde le explicaban por qué no podía obtener los servicios que solicitaba. </a:t>
            </a:r>
          </a:p>
          <a:p>
            <a:r>
              <a:rPr lang="es-US" sz="1050" kern="1200" dirty="0">
                <a:solidFill>
                  <a:schemeClr val="tx1"/>
                </a:solidFill>
                <a:effectLst/>
                <a:latin typeface="Calibri" panose="020F0502020204030204" pitchFamily="34" charset="0"/>
                <a:ea typeface="+mn-ea"/>
                <a:cs typeface="Calibri" panose="020F0502020204030204" pitchFamily="34" charset="0"/>
              </a:rPr>
              <a:t>Es posible que el plan le cobre un arancel por copiar esta información y enviársela por correo. Su plan debe poder proporcionarle una estimación de cuánto costará con base en el número de páginas del expediente, más la entrega por correo normal</a:t>
            </a:r>
            <a:r>
              <a:rPr lang="en-US" sz="1050"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s-US" sz="1050" kern="1200" dirty="0">
                <a:solidFill>
                  <a:schemeClr val="tx1"/>
                </a:solidFill>
                <a:effectLst/>
                <a:latin typeface="Calibri" panose="020F0502020204030204" pitchFamily="34" charset="0"/>
                <a:ea typeface="+mn-ea"/>
                <a:cs typeface="Calibri" panose="020F0502020204030204" pitchFamily="34" charset="0"/>
              </a:rPr>
              <a:t>El plazo para que un plan cumplimente decisiones de cobertura de servicios para un artículo o servicio es de 14 días y </a:t>
            </a:r>
            <a:r>
              <a:rPr lang="es-US" sz="1050" b="1" kern="1200" dirty="0">
                <a:solidFill>
                  <a:schemeClr val="tx1"/>
                </a:solidFill>
                <a:effectLst/>
                <a:latin typeface="Calibri" panose="020F0502020204030204" pitchFamily="34" charset="0"/>
                <a:ea typeface="+mn-ea"/>
                <a:cs typeface="Calibri" panose="020F0502020204030204" pitchFamily="34" charset="0"/>
              </a:rPr>
              <a:t>puede extenderse hasta 14 días adicionales</a:t>
            </a:r>
            <a:r>
              <a:rPr lang="es-US" sz="1050" kern="1200" dirty="0">
                <a:solidFill>
                  <a:schemeClr val="tx1"/>
                </a:solidFill>
                <a:effectLst/>
                <a:latin typeface="Calibri" panose="020F0502020204030204" pitchFamily="34" charset="0"/>
                <a:ea typeface="+mn-ea"/>
                <a:cs typeface="Calibri" panose="020F0502020204030204" pitchFamily="34" charset="0"/>
              </a:rPr>
              <a:t>. El plazo puede extenderse si, por ejemplo, su plan necesita más información de un proveedor no contratado para tomar una decisión sobre el caso y la extensión es para beneficio de usted. Si su solicitud es por un medicamento de la Parte B, el plan debe notificarle su decisión en 72 horas y este plazo no puede extenderse</a:t>
            </a:r>
            <a:r>
              <a:rPr lang="en-US" sz="1050"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s-US" sz="1050" kern="1200" dirty="0">
                <a:solidFill>
                  <a:schemeClr val="tx1"/>
                </a:solidFill>
                <a:effectLst/>
                <a:latin typeface="Calibri" panose="020F0502020204030204" pitchFamily="34" charset="0"/>
                <a:ea typeface="+mn-ea"/>
                <a:cs typeface="Calibri" panose="020F0502020204030204" pitchFamily="34" charset="0"/>
              </a:rPr>
              <a:t>Si cree que su salud podría perjudicarse seriamente si espera los 14 días estándar para una decisión de cobertura (o 72 horas por un medicamento de la Parte B), solicítele a su plan una decisión rápida. Usted tiene derecho a una decisión de cobertura o una apelación acelerada cuando la aplicación del plazo estándar podría poner en riesgo seriamente su vida, su salud o su posibilidad de recuperar la función máxima. El plan debe notificarle su decisión sobre una solicitud de un artículo o servicio en el plazo de 72 horas (en 24 horas para una solicitud de un medicamento de la Parte B). Las 72 horas para una solicitud de un artículo o servicio podrían extenderse con base en la necesidad de documentación de respaldo adicional. El plazo no puede extenderse si la solicitud es por un medicamento de la Parte B</a:t>
            </a:r>
            <a:r>
              <a:rPr lang="en-US" sz="1050"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s-US" sz="1050" kern="1200" dirty="0">
                <a:solidFill>
                  <a:schemeClr val="tx1"/>
                </a:solidFill>
                <a:effectLst/>
                <a:latin typeface="Calibri" panose="020F0502020204030204" pitchFamily="34" charset="0"/>
                <a:ea typeface="+mn-ea"/>
                <a:cs typeface="Calibri" panose="020F0502020204030204" pitchFamily="34" charset="0"/>
              </a:rPr>
              <a:t>Si el plan extiende el plazo para un artículo o servicio, debe informarle por escrito de los motivos de la extensión e indicarle que usted tiene derecho a presentar una queja acelerada si está en desacuerdo con la decisión del plan de extender el plazo</a:t>
            </a:r>
            <a:r>
              <a:rPr lang="en-US" sz="1050" dirty="0">
                <a:latin typeface="Calibri" panose="020F0502020204030204" pitchFamily="34" charset="0"/>
                <a:cs typeface="Calibri" panose="020F0502020204030204" pitchFamily="34" charset="0"/>
              </a:rPr>
              <a:t>.</a:t>
            </a:r>
          </a:p>
          <a:p>
            <a:pPr defTabSz="966511">
              <a:spcBef>
                <a:spcPts val="617"/>
              </a:spcBef>
              <a:defRPr/>
            </a:pPr>
            <a:r>
              <a:rPr lang="es-MX" sz="1050" b="1" dirty="0">
                <a:solidFill>
                  <a:prstClr val="black"/>
                </a:solidFill>
                <a:latin typeface="Calibri" panose="020F0502020204030204" pitchFamily="34" charset="0"/>
                <a:cs typeface="Calibri" panose="020F0502020204030204" pitchFamily="34" charset="0"/>
              </a:rPr>
              <a:t>Recurso con respecto a medicamentos de la Parte B</a:t>
            </a:r>
            <a:r>
              <a:rPr lang="en-US" sz="1050" dirty="0">
                <a:solidFill>
                  <a:prstClr val="black"/>
                </a:solidFill>
                <a:latin typeface="Calibri" panose="020F0502020204030204" pitchFamily="34" charset="0"/>
                <a:cs typeface="Calibri" panose="020F0502020204030204" pitchFamily="34" charset="0"/>
              </a:rPr>
              <a:t>: </a:t>
            </a:r>
            <a:r>
              <a:rPr lang="es-US" sz="1050" kern="1200" dirty="0">
                <a:solidFill>
                  <a:schemeClr val="tx1"/>
                </a:solidFill>
                <a:effectLst/>
                <a:latin typeface="Calibri" panose="020F0502020204030204" pitchFamily="34" charset="0"/>
                <a:ea typeface="+mn-ea"/>
                <a:cs typeface="Calibri" panose="020F0502020204030204" pitchFamily="34" charset="0"/>
              </a:rPr>
              <a:t>Regla final de Medicare </a:t>
            </a:r>
            <a:r>
              <a:rPr lang="es-US" sz="1050" kern="1200" dirty="0" err="1">
                <a:solidFill>
                  <a:schemeClr val="tx1"/>
                </a:solidFill>
                <a:effectLst/>
                <a:latin typeface="Calibri" panose="020F0502020204030204" pitchFamily="34" charset="0"/>
                <a:ea typeface="+mn-ea"/>
                <a:cs typeface="Calibri" panose="020F0502020204030204" pitchFamily="34" charset="0"/>
              </a:rPr>
              <a:t>Advantage</a:t>
            </a:r>
            <a:r>
              <a:rPr lang="es-US" sz="1050" kern="1200" dirty="0">
                <a:solidFill>
                  <a:schemeClr val="tx1"/>
                </a:solidFill>
                <a:effectLst/>
                <a:latin typeface="Calibri" panose="020F0502020204030204" pitchFamily="34" charset="0"/>
                <a:ea typeface="+mn-ea"/>
                <a:cs typeface="Calibri" panose="020F0502020204030204" pitchFamily="34" charset="0"/>
              </a:rPr>
              <a:t> y precios de medicamentos de la Parte D (CMS-4180-F) </a:t>
            </a:r>
            <a:r>
              <a:rPr lang="en-US" sz="1050" dirty="0">
                <a:solidFill>
                  <a:prstClr val="black"/>
                </a:solidFill>
                <a:latin typeface="Calibri" panose="020F0502020204030204" pitchFamily="34" charset="0"/>
                <a:cs typeface="Calibri" panose="020F0502020204030204" pitchFamily="34" charset="0"/>
              </a:rPr>
              <a:t>(</a:t>
            </a:r>
            <a:r>
              <a:rPr lang="en-US" sz="1050" dirty="0">
                <a:solidFill>
                  <a:prstClr val="black"/>
                </a:solidFill>
                <a:latin typeface="Calibri" panose="020F0502020204030204" pitchFamily="34" charset="0"/>
                <a:cs typeface="Calibri" panose="020F0502020204030204" pitchFamily="34" charset="0"/>
                <a:hlinkClick r:id="rId3"/>
              </a:rPr>
              <a:t>govinfo.gov/content/pkg/FR-2019-05-23/pdf/2019-10521.pdf</a:t>
            </a:r>
            <a:r>
              <a:rPr lang="en-US" sz="1050" dirty="0">
                <a:solidFill>
                  <a:prstClr val="black"/>
                </a:solidFill>
                <a:latin typeface="Calibri" panose="020F0502020204030204" pitchFamily="34" charset="0"/>
                <a:cs typeface="Calibri" panose="020F0502020204030204" pitchFamily="34" charset="0"/>
              </a:rPr>
              <a:t>). </a:t>
            </a:r>
          </a:p>
          <a:p>
            <a:pPr defTabSz="966511">
              <a:spcBef>
                <a:spcPts val="617"/>
              </a:spcBef>
              <a:defRPr/>
            </a:pPr>
            <a:r>
              <a:rPr lang="es-US" sz="1050" kern="1200" dirty="0">
                <a:solidFill>
                  <a:schemeClr val="tx1"/>
                </a:solidFill>
                <a:effectLst/>
                <a:latin typeface="Calibri" panose="020F0502020204030204" pitchFamily="34" charset="0"/>
                <a:ea typeface="+mn-ea"/>
                <a:cs typeface="Calibri" panose="020F0502020204030204" pitchFamily="34" charset="0"/>
              </a:rPr>
              <a:t>42 ECFR Parte 422, </a:t>
            </a:r>
            <a:r>
              <a:rPr lang="es-US" sz="1050" kern="1200" dirty="0" err="1">
                <a:solidFill>
                  <a:schemeClr val="tx1"/>
                </a:solidFill>
                <a:effectLst/>
                <a:latin typeface="Calibri" panose="020F0502020204030204" pitchFamily="34" charset="0"/>
                <a:ea typeface="+mn-ea"/>
                <a:cs typeface="Calibri" panose="020F0502020204030204" pitchFamily="34" charset="0"/>
              </a:rPr>
              <a:t>Subparte</a:t>
            </a:r>
            <a:r>
              <a:rPr lang="es-US" sz="1050" kern="1200" dirty="0">
                <a:solidFill>
                  <a:schemeClr val="tx1"/>
                </a:solidFill>
                <a:effectLst/>
                <a:latin typeface="Calibri" panose="020F0502020204030204" pitchFamily="34" charset="0"/>
                <a:ea typeface="+mn-ea"/>
                <a:cs typeface="Calibri" panose="020F0502020204030204" pitchFamily="34" charset="0"/>
              </a:rPr>
              <a:t> M - Quejas, Determinación de la organización y apelaciones, sección 422.560: </a:t>
            </a:r>
            <a:r>
              <a:rPr lang="en-US" sz="1050" dirty="0" err="1">
                <a:latin typeface="Calibri" panose="020F0502020204030204" pitchFamily="34" charset="0"/>
                <a:cs typeface="Calibri" panose="020F0502020204030204" pitchFamily="34" charset="0"/>
                <a:hlinkClick r:id="rId4"/>
              </a:rPr>
              <a:t>eCFR</a:t>
            </a:r>
            <a:r>
              <a:rPr lang="en-US" sz="1050" dirty="0">
                <a:latin typeface="Calibri" panose="020F0502020204030204" pitchFamily="34" charset="0"/>
                <a:cs typeface="Calibri" panose="020F0502020204030204" pitchFamily="34" charset="0"/>
                <a:hlinkClick r:id="rId4"/>
              </a:rPr>
              <a:t> :: 42 CFR Parte 422 – </a:t>
            </a:r>
            <a:r>
              <a:rPr lang="en-US" sz="1050" dirty="0" err="1">
                <a:latin typeface="Calibri" panose="020F0502020204030204" pitchFamily="34" charset="0"/>
                <a:cs typeface="Calibri" panose="020F0502020204030204" pitchFamily="34" charset="0"/>
                <a:hlinkClick r:id="rId4"/>
              </a:rPr>
              <a:t>Programa</a:t>
            </a:r>
            <a:r>
              <a:rPr lang="en-US" sz="1050" dirty="0">
                <a:latin typeface="Calibri" panose="020F0502020204030204" pitchFamily="34" charset="0"/>
                <a:cs typeface="Calibri" panose="020F0502020204030204" pitchFamily="34" charset="0"/>
                <a:hlinkClick r:id="rId4"/>
              </a:rPr>
              <a:t> Medicare Advantage</a:t>
            </a:r>
            <a:endParaRPr lang="en-US" sz="105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6143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909" y="3757508"/>
            <a:ext cx="6921380" cy="5496983"/>
          </a:xfrm>
        </p:spPr>
        <p:txBody>
          <a:bodyPr/>
          <a:lstStyle/>
          <a:p>
            <a:pPr defTabSz="966511">
              <a:spcBef>
                <a:spcPts val="617"/>
              </a:spcBef>
              <a:defRPr/>
            </a:pPr>
            <a:r>
              <a:rPr lang="en-US" sz="1100" b="1" dirty="0" err="1">
                <a:solidFill>
                  <a:prstClr val="black"/>
                </a:solidFill>
                <a:latin typeface="Calibri" panose="020F0502020204030204" pitchFamily="34" charset="0"/>
                <a:cs typeface="Calibri" panose="020F0502020204030204" pitchFamily="34" charset="0"/>
              </a:rPr>
              <a:t>Esta</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diapositiva</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tiene</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animación</a:t>
            </a:r>
            <a:r>
              <a:rPr lang="en-US" sz="1100" b="1"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n-US" sz="1100" b="1" dirty="0" err="1">
                <a:solidFill>
                  <a:prstClr val="black"/>
                </a:solidFill>
                <a:latin typeface="Calibri" panose="020F0502020204030204" pitchFamily="34" charset="0"/>
                <a:cs typeface="Calibri" panose="020F0502020204030204" pitchFamily="34" charset="0"/>
              </a:rPr>
              <a:t>Notas</a:t>
            </a:r>
            <a:r>
              <a:rPr lang="en-US" sz="1100" b="1" dirty="0">
                <a:solidFill>
                  <a:prstClr val="black"/>
                </a:solidFill>
                <a:latin typeface="Calibri" panose="020F0502020204030204" pitchFamily="34" charset="0"/>
                <a:cs typeface="Calibri" panose="020F0502020204030204" pitchFamily="34" charset="0"/>
              </a:rPr>
              <a:t> del </a:t>
            </a:r>
            <a:r>
              <a:rPr lang="en-US" sz="1100" b="1" dirty="0" err="1">
                <a:solidFill>
                  <a:prstClr val="black"/>
                </a:solidFill>
                <a:latin typeface="Calibri" panose="020F0502020204030204" pitchFamily="34" charset="0"/>
                <a:cs typeface="Calibri" panose="020F0502020204030204" pitchFamily="34" charset="0"/>
              </a:rPr>
              <a:t>presentador</a:t>
            </a:r>
            <a:endParaRPr lang="en-US" sz="1100" b="1" dirty="0">
              <a:solidFill>
                <a:prstClr val="black"/>
              </a:solidFill>
              <a:latin typeface="Calibri" panose="020F0502020204030204" pitchFamily="34" charset="0"/>
              <a:cs typeface="Calibri" panose="020F0502020204030204" pitchFamily="34" charset="0"/>
            </a:endParaRPr>
          </a:p>
          <a:p>
            <a:r>
              <a:rPr lang="es-US" sz="1100" kern="1200" dirty="0">
                <a:solidFill>
                  <a:schemeClr val="tx1"/>
                </a:solidFill>
                <a:effectLst/>
                <a:latin typeface="Calibri" panose="020F0502020204030204" pitchFamily="34" charset="0"/>
                <a:ea typeface="+mn-ea"/>
                <a:cs typeface="Calibri" panose="020F0502020204030204" pitchFamily="34" charset="0"/>
              </a:rPr>
              <a:t>Usted tiene derecho a una apelación acelerada (rápida) si cree que se le está dando el alta demasiado pronto de su estadía de paciente internado en el hospital cubierta por Medicare. Dentro de los 2 días posteriores a su admisión de paciente internado en el hospital, debe recibir un aviso denominado “Mensaje importante de Medicare sobre sus derechos” (a veces llamado “Mensaje importante de Medicare” o “IM”) con información de contacto de la BFCC-QIO y una explicación de sus derechos.</a:t>
            </a:r>
          </a:p>
          <a:p>
            <a:r>
              <a:rPr lang="es-US" sz="1100" kern="1200" dirty="0">
                <a:solidFill>
                  <a:schemeClr val="tx1"/>
                </a:solidFill>
                <a:effectLst/>
                <a:latin typeface="Calibri" panose="020F0502020204030204" pitchFamily="34" charset="0"/>
                <a:ea typeface="+mn-ea"/>
                <a:cs typeface="Calibri" panose="020F0502020204030204" pitchFamily="34" charset="0"/>
              </a:rPr>
              <a:t>Usted tiene derecho a una apelación acelerada si cree que sus servicios de SNF, HHA, o CORF cubiertos por Medicare finalizarán demasiado pronto. Su proveedor o plan debe proporcionar un “NOMNC” al menos 2 días antes de que finalicen los servicios cubiertos. Ese aviso explica la fecha de finalización de sus servicios cubiertos, que es posible que usted tenga que pagar los servicios recibidos después de la fecha de finalización de la cobertura, información sobre su derecho a recibir un aviso detallado del motivo por el que sus servicios cubiertos finalizarán, su derecho a una apelación rápida y cómo contactar a la BFCC-QIO.</a:t>
            </a:r>
          </a:p>
          <a:p>
            <a:r>
              <a:rPr lang="es-US" sz="1100" kern="1200" dirty="0">
                <a:solidFill>
                  <a:schemeClr val="tx1"/>
                </a:solidFill>
                <a:effectLst/>
                <a:latin typeface="Calibri" panose="020F0502020204030204" pitchFamily="34" charset="0"/>
                <a:ea typeface="+mn-ea"/>
                <a:cs typeface="Calibri" panose="020F0502020204030204" pitchFamily="34" charset="0"/>
              </a:rPr>
              <a:t>Puede solicitarle a su médico, otro proveedor de atención de la salud, o vendedor cualquier información que pueda ayudar a su caso. Debe llamar a su BFCC-QIO regional para solicitar una apelación acelerada antes del día en que esté programada su alta del hospital y antes del mediodía del día anterior a la fecha de terminación de sus servicios de SNF, HHA, o CORF (enumerados en su “NOMNC”) para solicitar una apelación acelerada. Revise su aviso para ver las instrucciones. </a:t>
            </a:r>
          </a:p>
          <a:p>
            <a:r>
              <a:rPr lang="es-US" sz="1100" kern="1200" dirty="0">
                <a:solidFill>
                  <a:schemeClr val="tx1"/>
                </a:solidFill>
                <a:effectLst/>
                <a:latin typeface="Calibri" panose="020F0502020204030204" pitchFamily="34" charset="0"/>
                <a:ea typeface="+mn-ea"/>
                <a:cs typeface="Calibri" panose="020F0502020204030204" pitchFamily="34" charset="0"/>
              </a:rPr>
              <a:t>Para obtener el número de teléfono de la BFCC-QIO en su área, consulte la diapositiva de Áreas de servicio de Organizaciones de Mejora de la Calidad de la Atención Centradas en los Beneficiarios y las Familias (BFCC-QIO) en esta presentación. </a:t>
            </a:r>
          </a:p>
          <a:p>
            <a:r>
              <a:rPr lang="es-US" sz="1100" kern="1200" dirty="0">
                <a:solidFill>
                  <a:schemeClr val="tx1"/>
                </a:solidFill>
                <a:effectLst/>
                <a:latin typeface="Calibri" panose="020F0502020204030204" pitchFamily="34" charset="0"/>
                <a:ea typeface="+mn-ea"/>
                <a:cs typeface="Calibri" panose="020F0502020204030204" pitchFamily="34" charset="0"/>
              </a:rPr>
              <a:t>Si se vence el plazo para solicitar una apelación rápida de su estadía en hospital para paciente internado cubierta por Medicare, o sus servicios de SNF, HHA, o CORF, igual puede solicitarle una apelación a su plan, pero las reglas son diferentes</a:t>
            </a:r>
            <a:r>
              <a:rPr lang="en-US" sz="1100"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483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9237" y="86363"/>
            <a:ext cx="7026572" cy="9394521"/>
          </a:xfrm>
        </p:spPr>
        <p:txBody>
          <a:bodyPr/>
          <a:lstStyle/>
          <a:p>
            <a:pPr>
              <a:spcBef>
                <a:spcPts val="617"/>
              </a:spcBef>
              <a:defRPr/>
            </a:pPr>
            <a:r>
              <a:rPr lang="en-US" sz="1100" b="1" dirty="0" err="1">
                <a:solidFill>
                  <a:prstClr val="black"/>
                </a:solidFill>
                <a:latin typeface="Calibri" panose="020F0502020204030204" pitchFamily="34" charset="0"/>
                <a:cs typeface="Calibri" panose="020F0502020204030204" pitchFamily="34" charset="0"/>
              </a:rPr>
              <a:t>Notas</a:t>
            </a:r>
            <a:r>
              <a:rPr lang="en-US" sz="1100" b="1" dirty="0">
                <a:solidFill>
                  <a:prstClr val="black"/>
                </a:solidFill>
                <a:latin typeface="Calibri" panose="020F0502020204030204" pitchFamily="34" charset="0"/>
                <a:cs typeface="Calibri" panose="020F0502020204030204" pitchFamily="34" charset="0"/>
              </a:rPr>
              <a:t> del </a:t>
            </a:r>
            <a:r>
              <a:rPr lang="en-US" sz="1100" b="1" dirty="0" err="1">
                <a:solidFill>
                  <a:prstClr val="black"/>
                </a:solidFill>
                <a:latin typeface="Calibri" panose="020F0502020204030204" pitchFamily="34" charset="0"/>
                <a:cs typeface="Calibri" panose="020F0502020204030204" pitchFamily="34" charset="0"/>
              </a:rPr>
              <a:t>presentador</a:t>
            </a:r>
            <a:endParaRPr lang="en-US" sz="1100" b="1" dirty="0">
              <a:solidFill>
                <a:prstClr val="black"/>
              </a:solidFill>
              <a:latin typeface="Calibri" panose="020F0502020204030204" pitchFamily="34" charset="0"/>
              <a:cs typeface="Calibri" panose="020F0502020204030204" pitchFamily="34" charset="0"/>
            </a:endParaRPr>
          </a:p>
          <a:p>
            <a:pPr>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Este cuadro muestra el proceso de apelaciones para las personas con un plan de Medicare </a:t>
            </a:r>
            <a:r>
              <a:rPr lang="es-US" sz="1100" kern="1200" dirty="0" err="1">
                <a:solidFill>
                  <a:schemeClr val="tx1"/>
                </a:solidFill>
                <a:effectLst/>
                <a:latin typeface="Calibri" panose="020F0502020204030204" pitchFamily="34" charset="0"/>
                <a:ea typeface="+mn-ea"/>
                <a:cs typeface="Calibri" panose="020F0502020204030204" pitchFamily="34" charset="0"/>
              </a:rPr>
              <a:t>Advantage</a:t>
            </a:r>
            <a:r>
              <a:rPr lang="es-US" sz="1100" kern="1200" dirty="0">
                <a:solidFill>
                  <a:schemeClr val="tx1"/>
                </a:solidFill>
                <a:effectLst/>
                <a:latin typeface="Calibri" panose="020F0502020204030204" pitchFamily="34" charset="0"/>
                <a:ea typeface="+mn-ea"/>
                <a:cs typeface="Calibri" panose="020F0502020204030204" pitchFamily="34" charset="0"/>
              </a:rPr>
              <a:t> u otro plan de salud de Medicare. Los plazos establecidos difieren según si está solicitando una apelación estándar, o si usted cumple los requisitos para una apelación acelerada</a:t>
            </a:r>
            <a:r>
              <a:rPr lang="en-US" sz="1100" dirty="0">
                <a:solidFill>
                  <a:prstClr val="black"/>
                </a:solidFill>
                <a:latin typeface="Calibri" panose="020F0502020204030204" pitchFamily="34" charset="0"/>
                <a:cs typeface="Calibri" panose="020F0502020204030204" pitchFamily="34" charset="0"/>
              </a:rPr>
              <a:t>. </a:t>
            </a:r>
          </a:p>
          <a:p>
            <a:pPr>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Si solicita a su plan que proporcione o pague un artículo o servicio y su solicitud es denegada, usted o su médico pueden apelar la decisión inicial del plan (la "determinación de la organización"). Recibirá una notificación en la que explique por qué se le denegó su solicitud y las instrucciones sobre cómo apelar la decisión de su plan</a:t>
            </a:r>
            <a:r>
              <a:rPr lang="en-US" sz="1100" dirty="0">
                <a:solidFill>
                  <a:prstClr val="black"/>
                </a:solidFill>
                <a:latin typeface="Calibri" panose="020F0502020204030204" pitchFamily="34" charset="0"/>
                <a:cs typeface="Calibri" panose="020F0502020204030204" pitchFamily="34" charset="0"/>
              </a:rPr>
              <a:t>. </a:t>
            </a:r>
          </a:p>
          <a:p>
            <a:pPr>
              <a:spcBef>
                <a:spcPts val="617"/>
              </a:spcBef>
              <a:defRPr/>
            </a:pPr>
            <a:r>
              <a:rPr lang="es-MX" sz="1100" b="1" dirty="0">
                <a:solidFill>
                  <a:prstClr val="black"/>
                </a:solidFill>
                <a:latin typeface="Calibri" panose="020F0502020204030204" pitchFamily="34" charset="0"/>
                <a:cs typeface="Calibri" panose="020F0502020204030204" pitchFamily="34" charset="0"/>
              </a:rPr>
              <a:t>Hay 5 niveles de apelación. Si no está de acuerdo con una decisión tomada en cualquier nivel del proceso, puede dirigirse al siguiente nivel si cumple con los requisitos</a:t>
            </a:r>
            <a:r>
              <a:rPr lang="en-US" sz="1100" b="1" dirty="0">
                <a:solidFill>
                  <a:prstClr val="black"/>
                </a:solidFill>
                <a:latin typeface="Calibri" panose="020F0502020204030204" pitchFamily="34" charset="0"/>
                <a:cs typeface="Calibri" panose="020F0502020204030204" pitchFamily="34" charset="0"/>
              </a:rPr>
              <a:t>. </a:t>
            </a:r>
          </a:p>
          <a:p>
            <a:pPr>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Primero, su plan realizará una determinación de la organización. Los plazos previos al servicio posiblemente podrían extenderse 14 días adicionales. Después de cada nivel, recibirá las instrucciones sobre cómo proceder para pasar al siguiente nivel de apelación. Los cinco niveles de apelación son</a:t>
            </a:r>
            <a:r>
              <a:rPr lang="en-US" sz="1100" dirty="0">
                <a:latin typeface="Calibri" panose="020F0502020204030204" pitchFamily="34" charset="0"/>
                <a:cs typeface="Calibri" panose="020F0502020204030204" pitchFamily="34" charset="0"/>
              </a:rPr>
              <a:t>:</a:t>
            </a:r>
          </a:p>
          <a:p>
            <a:pPr marL="120813" lvl="1" indent="-120813" defTabSz="966511">
              <a:buFont typeface="Wingdings" panose="05000000000000000000" pitchFamily="2" charset="2"/>
              <a:buChar char="§"/>
              <a:defRPr/>
            </a:pPr>
            <a:r>
              <a:rPr lang="es-MX" sz="1100" b="1" dirty="0">
                <a:solidFill>
                  <a:prstClr val="black"/>
                </a:solidFill>
                <a:latin typeface="Calibri" panose="020F0502020204030204" pitchFamily="34" charset="0"/>
                <a:cs typeface="Calibri" panose="020F0502020204030204" pitchFamily="34" charset="0"/>
              </a:rPr>
              <a:t>Nivel 1: Reconsideración por parte de su plan</a:t>
            </a:r>
            <a:endParaRPr lang="en-US" sz="1100" b="1" dirty="0">
              <a:solidFill>
                <a:prstClr val="black"/>
              </a:solidFill>
              <a:latin typeface="Calibri" panose="020F0502020204030204" pitchFamily="34" charset="0"/>
              <a:cs typeface="Calibri" panose="020F0502020204030204" pitchFamily="34" charset="0"/>
            </a:endParaRPr>
          </a:p>
          <a:p>
            <a:pPr marL="244983" lvl="2" indent="-122493" defTabSz="966511">
              <a:buSzPct val="100000"/>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Deberá solicitar la reconsideración dentro de 60 días a partir de la fecha de la notificación de la determinación de la organización</a:t>
            </a:r>
            <a:r>
              <a:rPr lang="en-US" sz="1100" dirty="0">
                <a:solidFill>
                  <a:prstClr val="black"/>
                </a:solidFill>
                <a:latin typeface="Calibri" panose="020F0502020204030204" pitchFamily="34" charset="0"/>
                <a:cs typeface="Calibri" panose="020F0502020204030204" pitchFamily="34" charset="0"/>
              </a:rPr>
              <a:t>. </a:t>
            </a:r>
          </a:p>
          <a:p>
            <a:pPr marL="244983" lvl="2" indent="-122493" defTabSz="966511">
              <a:buSzPct val="100000"/>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Si su plan está de acuerdo con usted y cambia su decisión original, recibirá una notificación sobre el cambio. Si su plan decide en su contra (total o parcialmente) o no cumple con el plazo de respuesta, su apelación se envía automáticamente a una Entidad de Revisión Independiente (IRE, por sus siglas en inglés), lo cual es el nivel 2</a:t>
            </a:r>
            <a:r>
              <a:rPr lang="en-US" sz="1100" dirty="0">
                <a:solidFill>
                  <a:prstClr val="black"/>
                </a:solidFill>
                <a:latin typeface="Calibri" panose="020F0502020204030204" pitchFamily="34" charset="0"/>
                <a:cs typeface="Calibri" panose="020F0502020204030204" pitchFamily="34" charset="0"/>
              </a:rPr>
              <a:t>. </a:t>
            </a:r>
          </a:p>
          <a:p>
            <a:pPr marL="120813" lvl="1" indent="-120813" defTabSz="966511">
              <a:buFont typeface="Wingdings" panose="05000000000000000000" pitchFamily="2" charset="2"/>
              <a:buChar char="§"/>
              <a:defRPr/>
            </a:pPr>
            <a:r>
              <a:rPr lang="es-MX" sz="1100" b="1" dirty="0">
                <a:solidFill>
                  <a:prstClr val="black"/>
                </a:solidFill>
                <a:latin typeface="Calibri" panose="020F0502020204030204" pitchFamily="34" charset="0"/>
                <a:cs typeface="Calibri" panose="020F0502020204030204" pitchFamily="34" charset="0"/>
              </a:rPr>
              <a:t>Nivel 2: Revisión por parte de una IRE</a:t>
            </a:r>
            <a:endParaRPr lang="en-US" sz="1100" b="1" dirty="0">
              <a:solidFill>
                <a:prstClr val="black"/>
              </a:solidFill>
              <a:latin typeface="Calibri" panose="020F0502020204030204" pitchFamily="34" charset="0"/>
              <a:cs typeface="Calibri" panose="020F0502020204030204" pitchFamily="34" charset="0"/>
            </a:endParaRPr>
          </a:p>
          <a:p>
            <a:pPr marL="244983" lvl="2" indent="-122493" defTabSz="966511">
              <a:buSzPct val="100000"/>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La IRE revisará de manera independiente la decisión de su plan y decidirá si fue la decisión correcta</a:t>
            </a:r>
            <a:r>
              <a:rPr lang="en-US" sz="1100" dirty="0">
                <a:solidFill>
                  <a:prstClr val="black"/>
                </a:solidFill>
                <a:latin typeface="Calibri" panose="020F0502020204030204" pitchFamily="34" charset="0"/>
                <a:cs typeface="Calibri" panose="020F0502020204030204" pitchFamily="34" charset="0"/>
              </a:rPr>
              <a:t>. </a:t>
            </a:r>
          </a:p>
          <a:p>
            <a:pPr marL="244983" lvl="2" indent="-122493" defTabSz="966511">
              <a:buSzPct val="100000"/>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Si no está de acuerdo con la decisión de la IRE en el nivel 2, tiene 60 días después de recibir la decisión de la IRE para solicitar una decisión de audiencia por parte de la OMHA, lo cual es el nivel 3</a:t>
            </a:r>
            <a:r>
              <a:rPr lang="en-US" sz="1100" dirty="0">
                <a:solidFill>
                  <a:prstClr val="black"/>
                </a:solidFill>
                <a:latin typeface="Calibri" panose="020F0502020204030204" pitchFamily="34" charset="0"/>
                <a:cs typeface="Calibri" panose="020F0502020204030204" pitchFamily="34" charset="0"/>
              </a:rPr>
              <a:t>.</a:t>
            </a:r>
          </a:p>
          <a:p>
            <a:pPr marL="120813" lvl="1" indent="-120813" defTabSz="966511">
              <a:buFont typeface="Wingdings" panose="05000000000000000000" pitchFamily="2" charset="2"/>
              <a:buChar char="§"/>
              <a:defRPr/>
            </a:pPr>
            <a:r>
              <a:rPr lang="es-MX" sz="1100" b="1" dirty="0">
                <a:solidFill>
                  <a:prstClr val="black"/>
                </a:solidFill>
                <a:latin typeface="Calibri" panose="020F0502020204030204" pitchFamily="34" charset="0"/>
                <a:cs typeface="Calibri" panose="020F0502020204030204" pitchFamily="34" charset="0"/>
              </a:rPr>
              <a:t>Nivel 3: Decisión de la OMHA</a:t>
            </a:r>
            <a:r>
              <a:rPr lang="en-US" sz="1100" b="1" dirty="0">
                <a:solidFill>
                  <a:prstClr val="black"/>
                </a:solidFill>
                <a:latin typeface="Calibri" panose="020F0502020204030204" pitchFamily="34" charset="0"/>
                <a:cs typeface="Calibri" panose="020F0502020204030204" pitchFamily="34" charset="0"/>
              </a:rPr>
              <a:t>. </a:t>
            </a:r>
          </a:p>
          <a:p>
            <a:pPr marL="244983" lvl="1" indent="-122493" defTabSz="966511">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Una audiencia ante un Juez de Derecho (ALJ) le permite apelar ante una nueva persona que, de manera independiente, revisará los hechos de su apelación y escuchará su testimonio antes de tomar una decisión nueva e imparcial</a:t>
            </a:r>
            <a:r>
              <a:rPr lang="en-US" sz="1100" dirty="0">
                <a:latin typeface="Calibri" panose="020F0502020204030204" pitchFamily="34" charset="0"/>
                <a:cs typeface="Calibri" panose="020F0502020204030204" pitchFamily="34" charset="0"/>
              </a:rPr>
              <a:t>. </a:t>
            </a:r>
            <a:endParaRPr lang="en-US" sz="1100" dirty="0">
              <a:solidFill>
                <a:prstClr val="black"/>
              </a:solidFill>
              <a:latin typeface="Calibri" panose="020F0502020204030204" pitchFamily="34" charset="0"/>
              <a:cs typeface="Calibri" panose="020F0502020204030204" pitchFamily="34" charset="0"/>
            </a:endParaRPr>
          </a:p>
          <a:p>
            <a:pPr marL="244983" lvl="1" indent="-122493" defTabSz="966511">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Para obtener una audiencia o revisión por parte de la OMHA, el importe de su caso debe cumplir con un importe mínimo en dólares que se actualiza anualmente. El importe requerido para 2023 es $180</a:t>
            </a:r>
            <a:r>
              <a:rPr lang="en-US" sz="1100" dirty="0">
                <a:solidFill>
                  <a:prstClr val="black"/>
                </a:solidFill>
                <a:latin typeface="Calibri" panose="020F0502020204030204" pitchFamily="34" charset="0"/>
                <a:cs typeface="Calibri" panose="020F0502020204030204" pitchFamily="34" charset="0"/>
              </a:rPr>
              <a:t>. </a:t>
            </a:r>
          </a:p>
          <a:p>
            <a:pPr marL="244983" lvl="1" indent="-122493" defTabSz="966511">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Si no está de acuerdo con la decisión de la OMHA en el nivel 3, tiene 60 días después de recibir la decisión de la OMHA para solicitar una revisión por parte del Consejo de Apelaciones de Medicare (Consejo de Apelaciones), lo cual es el nivel 4</a:t>
            </a:r>
            <a:r>
              <a:rPr lang="en-US" sz="1100" dirty="0">
                <a:solidFill>
                  <a:prstClr val="black"/>
                </a:solidFill>
                <a:latin typeface="Calibri" panose="020F0502020204030204" pitchFamily="34" charset="0"/>
                <a:cs typeface="Calibri" panose="020F0502020204030204" pitchFamily="34" charset="0"/>
              </a:rPr>
              <a:t>. </a:t>
            </a:r>
          </a:p>
          <a:p>
            <a:pPr marL="120813" lvl="1" indent="-120813" defTabSz="966511">
              <a:buFont typeface="Wingdings" panose="05000000000000000000" pitchFamily="2" charset="2"/>
              <a:buChar char="§"/>
              <a:defRPr/>
            </a:pPr>
            <a:r>
              <a:rPr lang="es-MX" sz="1100" b="1" dirty="0">
                <a:solidFill>
                  <a:prstClr val="black"/>
                </a:solidFill>
                <a:latin typeface="Calibri" panose="020F0502020204030204" pitchFamily="34" charset="0"/>
                <a:cs typeface="Calibri" panose="020F0502020204030204" pitchFamily="34" charset="0"/>
              </a:rPr>
              <a:t>Nivel 4: Revisión por parte del Consejo de Apelaciones</a:t>
            </a:r>
            <a:r>
              <a:rPr lang="en-US" sz="1100" b="1" dirty="0">
                <a:solidFill>
                  <a:prstClr val="black"/>
                </a:solidFill>
                <a:latin typeface="Calibri" panose="020F0502020204030204" pitchFamily="34" charset="0"/>
                <a:cs typeface="Calibri" panose="020F0502020204030204" pitchFamily="34" charset="0"/>
              </a:rPr>
              <a:t>. </a:t>
            </a:r>
          </a:p>
          <a:p>
            <a:pPr marL="244983" lvl="1" indent="-122493" defTabSz="966511">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Puede solicitar que el Consejo de Apelaciones revise su caso, independientemente de la cantidad de dólares implicada</a:t>
            </a:r>
            <a:r>
              <a:rPr lang="en-US" sz="1100" dirty="0">
                <a:solidFill>
                  <a:prstClr val="black"/>
                </a:solidFill>
                <a:latin typeface="Calibri" panose="020F0502020204030204" pitchFamily="34" charset="0"/>
                <a:cs typeface="Calibri" panose="020F0502020204030204" pitchFamily="34" charset="0"/>
              </a:rPr>
              <a:t>. </a:t>
            </a:r>
          </a:p>
          <a:p>
            <a:pPr marL="244983" lvl="1" indent="-122493" defTabSz="966511">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Si no está de acuerdo con la decisión del Consejo de Apelaciones en el nivel 4, tendrá 60 días a partir de la fecha en que recibe la decisión del Consejo de Apelaciones para solicitar una Revisión Judicial por parte de un Tribunal Federal de Distrito, lo cual es el nivel 5</a:t>
            </a:r>
            <a:r>
              <a:rPr lang="en-US" sz="1100" dirty="0">
                <a:solidFill>
                  <a:prstClr val="black"/>
                </a:solidFill>
                <a:latin typeface="Calibri" panose="020F0502020204030204" pitchFamily="34" charset="0"/>
                <a:cs typeface="Calibri" panose="020F0502020204030204" pitchFamily="34" charset="0"/>
              </a:rPr>
              <a:t>.</a:t>
            </a:r>
          </a:p>
          <a:p>
            <a:pPr marL="244983" lvl="1" indent="-122493" defTabSz="966511">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Si el Consejo de Apelaciones rechaza una solicitud de revisión presentada por usted o para usted (incluso por su plan), y si su caso cumple con el importe mínimo en dólares, usted o la parte pueden solicitar una Revisión Judicial de la decisión de la OMHA</a:t>
            </a:r>
            <a:r>
              <a:rPr lang="en-US" sz="1100" dirty="0">
                <a:solidFill>
                  <a:prstClr val="black"/>
                </a:solidFill>
                <a:latin typeface="Calibri" panose="020F0502020204030204" pitchFamily="34" charset="0"/>
                <a:cs typeface="Calibri" panose="020F0502020204030204" pitchFamily="34" charset="0"/>
              </a:rPr>
              <a:t>.</a:t>
            </a:r>
          </a:p>
          <a:p>
            <a:pPr marL="120813" lvl="1" indent="-120813" defTabSz="966511">
              <a:buFont typeface="Wingdings" panose="05000000000000000000" pitchFamily="2" charset="2"/>
              <a:buChar char="§"/>
              <a:defRPr/>
            </a:pPr>
            <a:r>
              <a:rPr lang="es-MX" sz="1100" b="1" dirty="0">
                <a:solidFill>
                  <a:prstClr val="black"/>
                </a:solidFill>
                <a:latin typeface="Calibri" panose="020F0502020204030204" pitchFamily="34" charset="0"/>
                <a:cs typeface="Calibri" panose="020F0502020204030204" pitchFamily="34" charset="0"/>
              </a:rPr>
              <a:t>Nivel 5: Revisión judicial por parte de un Tribunal Federal de Distrito</a:t>
            </a:r>
            <a:r>
              <a:rPr lang="en-US" sz="1100" b="1"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Para obtener una revisión, el importe de su caso debe cumplir con un importe mínimo en dólares que se actualiza anualmente. El importe mínimo en dólares requerido para 2023 es $1,850.</a:t>
            </a:r>
            <a:endParaRPr lang="en-US" sz="1100" b="1" dirty="0">
              <a:solidFill>
                <a:prstClr val="black"/>
              </a:solidFill>
              <a:latin typeface="Calibri" panose="020F0502020204030204" pitchFamily="34" charset="0"/>
              <a:cs typeface="Calibri" panose="020F0502020204030204" pitchFamily="34" charset="0"/>
            </a:endParaRPr>
          </a:p>
          <a:p>
            <a:pPr defTabSz="966411">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Para obtener más información, visite </a:t>
            </a:r>
            <a:r>
              <a:rPr lang="en-US" sz="1100" u="sng" dirty="0">
                <a:solidFill>
                  <a:prstClr val="black"/>
                </a:solidFill>
                <a:latin typeface="Calibri" panose="020F0502020204030204" pitchFamily="34" charset="0"/>
                <a:cs typeface="Calibri" panose="020F0502020204030204" pitchFamily="34" charset="0"/>
                <a:hlinkClick r:id="rId3"/>
              </a:rPr>
              <a:t>CMS.gov/Medicare/Appeals-and-Grievances/MMCAG</a:t>
            </a:r>
            <a:r>
              <a:rPr lang="en-US" sz="1100"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Para ver una copia de tamaño completo del diagrama de flujo del proceso de apelaciones de Medicare </a:t>
            </a:r>
            <a:r>
              <a:rPr lang="es-US" sz="1100" kern="1200" dirty="0" err="1">
                <a:solidFill>
                  <a:schemeClr val="tx1"/>
                </a:solidFill>
                <a:effectLst/>
                <a:latin typeface="Calibri" panose="020F0502020204030204" pitchFamily="34" charset="0"/>
                <a:ea typeface="+mn-ea"/>
                <a:cs typeface="Calibri" panose="020F0502020204030204" pitchFamily="34" charset="0"/>
              </a:rPr>
              <a:t>Advantage</a:t>
            </a:r>
            <a:r>
              <a:rPr lang="es-US" sz="1100" kern="1200" dirty="0">
                <a:solidFill>
                  <a:schemeClr val="tx1"/>
                </a:solidFill>
                <a:effectLst/>
                <a:latin typeface="Calibri" panose="020F0502020204030204" pitchFamily="34" charset="0"/>
                <a:ea typeface="+mn-ea"/>
                <a:cs typeface="Calibri" panose="020F0502020204030204" pitchFamily="34" charset="0"/>
              </a:rPr>
              <a:t> (Parte C), visite </a:t>
            </a:r>
            <a:r>
              <a:rPr lang="en-US" sz="1100" dirty="0">
                <a:latin typeface="Calibri" panose="020F0502020204030204" pitchFamily="34" charset="0"/>
                <a:cs typeface="Calibri" panose="020F0502020204030204" pitchFamily="34" charset="0"/>
                <a:hlinkClick r:id="rId4"/>
              </a:rPr>
              <a:t>CMS.gov/Medicare/Appeals-and-Grievances/MMCAG/Downloads/Managed-Care-Appeals-Flow-Chart-.pdf</a:t>
            </a:r>
            <a:r>
              <a:rPr lang="en-US" sz="1100" dirty="0">
                <a:latin typeface="Calibri" panose="020F0502020204030204" pitchFamily="34" charset="0"/>
                <a:cs typeface="Calibri" panose="020F0502020204030204" pitchFamily="34" charset="0"/>
              </a:rPr>
              <a:t>.   </a:t>
            </a:r>
          </a:p>
          <a:p>
            <a:pPr defTabSz="966411">
              <a:spcBef>
                <a:spcPts val="617"/>
              </a:spcBef>
              <a:defRPr/>
            </a:pP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860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sz="1200" b="1" dirty="0" err="1">
                <a:solidFill>
                  <a:prstClr val="black"/>
                </a:solidFill>
                <a:latin typeface="Calibri" panose="020F0502020204030204" pitchFamily="34" charset="0"/>
                <a:cs typeface="Calibri" panose="020F0502020204030204" pitchFamily="34" charset="0"/>
              </a:rPr>
              <a:t>Esta</a:t>
            </a:r>
            <a:r>
              <a:rPr lang="en-US" sz="1200" b="1" dirty="0">
                <a:solidFill>
                  <a:prstClr val="black"/>
                </a:solidFill>
                <a:latin typeface="Calibri" panose="020F0502020204030204" pitchFamily="34" charset="0"/>
                <a:cs typeface="Calibri" panose="020F0502020204030204" pitchFamily="34" charset="0"/>
              </a:rPr>
              <a:t> </a:t>
            </a:r>
            <a:r>
              <a:rPr lang="en-US" sz="1200" b="1" dirty="0" err="1">
                <a:solidFill>
                  <a:prstClr val="black"/>
                </a:solidFill>
                <a:latin typeface="Calibri" panose="020F0502020204030204" pitchFamily="34" charset="0"/>
                <a:cs typeface="Calibri" panose="020F0502020204030204" pitchFamily="34" charset="0"/>
              </a:rPr>
              <a:t>diapositiva</a:t>
            </a:r>
            <a:r>
              <a:rPr lang="en-US" sz="1200" b="1" dirty="0">
                <a:solidFill>
                  <a:prstClr val="black"/>
                </a:solidFill>
                <a:latin typeface="Calibri" panose="020F0502020204030204" pitchFamily="34" charset="0"/>
                <a:cs typeface="Calibri" panose="020F0502020204030204" pitchFamily="34" charset="0"/>
              </a:rPr>
              <a:t> </a:t>
            </a:r>
            <a:r>
              <a:rPr lang="en-US" sz="1200" b="1" dirty="0" err="1">
                <a:solidFill>
                  <a:prstClr val="black"/>
                </a:solidFill>
                <a:latin typeface="Calibri" panose="020F0502020204030204" pitchFamily="34" charset="0"/>
                <a:cs typeface="Calibri" panose="020F0502020204030204" pitchFamily="34" charset="0"/>
              </a:rPr>
              <a:t>tiene</a:t>
            </a:r>
            <a:r>
              <a:rPr lang="en-US" sz="1200" b="1" dirty="0">
                <a:solidFill>
                  <a:prstClr val="black"/>
                </a:solidFill>
                <a:latin typeface="Calibri" panose="020F0502020204030204" pitchFamily="34" charset="0"/>
                <a:cs typeface="Calibri" panose="020F0502020204030204" pitchFamily="34" charset="0"/>
              </a:rPr>
              <a:t> </a:t>
            </a:r>
            <a:r>
              <a:rPr lang="en-US" sz="1200" b="1" dirty="0" err="1">
                <a:solidFill>
                  <a:prstClr val="black"/>
                </a:solidFill>
                <a:latin typeface="Calibri" panose="020F0502020204030204" pitchFamily="34" charset="0"/>
                <a:cs typeface="Calibri" panose="020F0502020204030204" pitchFamily="34" charset="0"/>
              </a:rPr>
              <a:t>animación</a:t>
            </a:r>
            <a:r>
              <a:rPr lang="en-US" sz="1200" b="1" dirty="0">
                <a:solidFill>
                  <a:prstClr val="black"/>
                </a:solidFill>
                <a:latin typeface="Calibri" panose="020F0502020204030204" pitchFamily="34" charset="0"/>
                <a:cs typeface="Calibri" panose="020F0502020204030204" pitchFamily="34" charset="0"/>
              </a:rPr>
              <a:t>.</a:t>
            </a:r>
          </a:p>
          <a:p>
            <a:pPr indent="-180528" defTabSz="969439">
              <a:spcBef>
                <a:spcPts val="617"/>
              </a:spcBef>
              <a:defRPr/>
            </a:pPr>
            <a:r>
              <a:rPr lang="en-US" sz="1200" b="1" dirty="0" err="1">
                <a:solidFill>
                  <a:prstClr val="black"/>
                </a:solidFill>
                <a:latin typeface="Calibri" panose="020F0502020204030204" pitchFamily="34" charset="0"/>
                <a:cs typeface="Calibri" panose="020F0502020204030204" pitchFamily="34" charset="0"/>
              </a:rPr>
              <a:t>Notas</a:t>
            </a:r>
            <a:r>
              <a:rPr lang="en-US" sz="1200" b="1" dirty="0">
                <a:solidFill>
                  <a:prstClr val="black"/>
                </a:solidFill>
                <a:latin typeface="Calibri" panose="020F0502020204030204" pitchFamily="34" charset="0"/>
                <a:cs typeface="Calibri" panose="020F0502020204030204" pitchFamily="34" charset="0"/>
              </a:rPr>
              <a:t> del </a:t>
            </a:r>
            <a:r>
              <a:rPr lang="en-US" sz="1200" b="1" dirty="0" err="1">
                <a:solidFill>
                  <a:prstClr val="black"/>
                </a:solidFill>
                <a:latin typeface="Calibri" panose="020F0502020204030204" pitchFamily="34" charset="0"/>
                <a:cs typeface="Calibri" panose="020F0502020204030204" pitchFamily="34" charset="0"/>
              </a:rPr>
              <a:t>presentador</a:t>
            </a:r>
            <a:endParaRPr lang="en-US" sz="1200" b="1" dirty="0">
              <a:solidFill>
                <a:prstClr val="black"/>
              </a:solidFill>
              <a:latin typeface="Calibri" panose="020F0502020204030204" pitchFamily="34" charset="0"/>
              <a:cs typeface="Calibri" panose="020F0502020204030204" pitchFamily="34" charset="0"/>
            </a:endParaRPr>
          </a:p>
          <a:p>
            <a:pPr marL="192563" indent="-192563" defTabSz="969439">
              <a:spcBef>
                <a:spcPts val="617"/>
              </a:spcBef>
              <a:defRPr/>
            </a:pPr>
            <a:r>
              <a:rPr lang="en-US" sz="1200" dirty="0" err="1">
                <a:solidFill>
                  <a:prstClr val="black"/>
                </a:solidFill>
                <a:latin typeface="Calibri" panose="020F0502020204030204" pitchFamily="34" charset="0"/>
                <a:cs typeface="Calibri" panose="020F0502020204030204" pitchFamily="34" charset="0"/>
              </a:rPr>
              <a:t>Compruebe</a:t>
            </a:r>
            <a:r>
              <a:rPr lang="en-US" sz="1200" dirty="0">
                <a:solidFill>
                  <a:prstClr val="black"/>
                </a:solidFill>
                <a:latin typeface="Calibri" panose="020F0502020204030204" pitchFamily="34" charset="0"/>
                <a:cs typeface="Calibri" panose="020F0502020204030204" pitchFamily="34" charset="0"/>
              </a:rPr>
              <a:t> </a:t>
            </a:r>
            <a:r>
              <a:rPr lang="en-US" sz="1200" dirty="0" err="1">
                <a:solidFill>
                  <a:prstClr val="black"/>
                </a:solidFill>
                <a:latin typeface="Calibri" panose="020F0502020204030204" pitchFamily="34" charset="0"/>
                <a:cs typeface="Calibri" panose="020F0502020204030204" pitchFamily="34" charset="0"/>
              </a:rPr>
              <a:t>su</a:t>
            </a:r>
            <a:r>
              <a:rPr lang="en-US" sz="1200" dirty="0">
                <a:solidFill>
                  <a:prstClr val="black"/>
                </a:solidFill>
                <a:latin typeface="Calibri" panose="020F0502020204030204" pitchFamily="34" charset="0"/>
                <a:cs typeface="Calibri" panose="020F0502020204030204" pitchFamily="34" charset="0"/>
              </a:rPr>
              <a:t> </a:t>
            </a:r>
            <a:r>
              <a:rPr lang="en-US" sz="1200" dirty="0" err="1">
                <a:solidFill>
                  <a:prstClr val="black"/>
                </a:solidFill>
                <a:latin typeface="Calibri" panose="020F0502020204030204" pitchFamily="34" charset="0"/>
                <a:cs typeface="Calibri" panose="020F0502020204030204" pitchFamily="34" charset="0"/>
              </a:rPr>
              <a:t>conocimiento</a:t>
            </a:r>
            <a:r>
              <a:rPr lang="en-US" sz="1200" dirty="0">
                <a:solidFill>
                  <a:prstClr val="black"/>
                </a:solidFill>
                <a:latin typeface="Calibri" panose="020F0502020204030204" pitchFamily="34" charset="0"/>
                <a:cs typeface="Calibri" panose="020F0502020204030204" pitchFamily="34" charset="0"/>
              </a:rPr>
              <a:t>—</a:t>
            </a:r>
            <a:r>
              <a:rPr lang="en-US" sz="1200" dirty="0" err="1">
                <a:solidFill>
                  <a:prstClr val="black"/>
                </a:solidFill>
                <a:latin typeface="Calibri" panose="020F0502020204030204" pitchFamily="34" charset="0"/>
                <a:cs typeface="Calibri" panose="020F0502020204030204" pitchFamily="34" charset="0"/>
              </a:rPr>
              <a:t>Pregunta</a:t>
            </a:r>
            <a:r>
              <a:rPr lang="en-US" sz="1200" dirty="0">
                <a:solidFill>
                  <a:prstClr val="black"/>
                </a:solidFill>
                <a:latin typeface="Calibri" panose="020F0502020204030204" pitchFamily="34" charset="0"/>
                <a:cs typeface="Calibri" panose="020F0502020204030204" pitchFamily="34" charset="0"/>
              </a:rPr>
              <a:t> 2</a:t>
            </a:r>
          </a:p>
          <a:p>
            <a:pPr defTabSz="966511">
              <a:spcBef>
                <a:spcPts val="617"/>
              </a:spcBef>
              <a:defRPr/>
            </a:pPr>
            <a:r>
              <a:rPr lang="es-MX" sz="1200" b="1" dirty="0">
                <a:solidFill>
                  <a:prstClr val="black"/>
                </a:solidFill>
                <a:latin typeface="Calibri" panose="020F0502020204030204" pitchFamily="34" charset="0"/>
                <a:cs typeface="Calibri" panose="020F0502020204030204" pitchFamily="34" charset="0"/>
              </a:rPr>
              <a:t>En un plan de salud de Medicare, el derecho a una decisión de cobertura le permite averiguar si un servicio o suministro estará cubierto después de recibirlo</a:t>
            </a:r>
            <a:r>
              <a:rPr lang="en-US" sz="1200" b="1" dirty="0">
                <a:solidFill>
                  <a:prstClr val="black"/>
                </a:solidFill>
                <a:latin typeface="Calibri" panose="020F0502020204030204" pitchFamily="34" charset="0"/>
                <a:cs typeface="Calibri" panose="020F0502020204030204" pitchFamily="34" charset="0"/>
              </a:rPr>
              <a:t>.</a:t>
            </a:r>
          </a:p>
          <a:p>
            <a:pPr marL="244983" indent="-238272" defTabSz="966511">
              <a:spcBef>
                <a:spcPts val="617"/>
              </a:spcBef>
              <a:buFont typeface="+mj-lt"/>
              <a:buAutoNum type="alphaLcPeriod"/>
              <a:defRPr/>
            </a:pPr>
            <a:r>
              <a:rPr lang="en-US" sz="1200" dirty="0" err="1">
                <a:solidFill>
                  <a:prstClr val="black"/>
                </a:solidFill>
                <a:latin typeface="Calibri" panose="020F0502020204030204" pitchFamily="34" charset="0"/>
                <a:cs typeface="Calibri" panose="020F0502020204030204" pitchFamily="34" charset="0"/>
              </a:rPr>
              <a:t>Verdadero</a:t>
            </a:r>
            <a:endParaRPr lang="en-US" sz="1200" dirty="0">
              <a:solidFill>
                <a:prstClr val="black"/>
              </a:solidFill>
              <a:latin typeface="Calibri" panose="020F0502020204030204" pitchFamily="34" charset="0"/>
              <a:cs typeface="Calibri" panose="020F0502020204030204" pitchFamily="34" charset="0"/>
            </a:endParaRPr>
          </a:p>
          <a:p>
            <a:pPr marL="244983" indent="-238272" defTabSz="966511">
              <a:spcBef>
                <a:spcPts val="617"/>
              </a:spcBef>
              <a:buFont typeface="+mj-lt"/>
              <a:buAutoNum type="alphaLcPeriod"/>
              <a:defRPr/>
            </a:pPr>
            <a:r>
              <a:rPr lang="en-US" sz="1200" dirty="0" err="1">
                <a:solidFill>
                  <a:prstClr val="black"/>
                </a:solidFill>
                <a:latin typeface="Calibri" panose="020F0502020204030204" pitchFamily="34" charset="0"/>
                <a:cs typeface="Calibri" panose="020F0502020204030204" pitchFamily="34" charset="0"/>
              </a:rPr>
              <a:t>Falso</a:t>
            </a:r>
            <a:endParaRPr lang="en-US" sz="1200"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n-US" sz="1200" b="1" dirty="0" err="1">
                <a:solidFill>
                  <a:prstClr val="black"/>
                </a:solidFill>
                <a:latin typeface="Calibri" panose="020F0502020204030204" pitchFamily="34" charset="0"/>
                <a:cs typeface="Calibri" panose="020F0502020204030204" pitchFamily="34" charset="0"/>
              </a:rPr>
              <a:t>Respuesta</a:t>
            </a:r>
            <a:r>
              <a:rPr lang="en-US" sz="1200" b="1" dirty="0">
                <a:solidFill>
                  <a:prstClr val="black"/>
                </a:solidFill>
                <a:latin typeface="Calibri" panose="020F0502020204030204" pitchFamily="34" charset="0"/>
                <a:cs typeface="Calibri" panose="020F0502020204030204" pitchFamily="34" charset="0"/>
              </a:rPr>
              <a:t>: b. </a:t>
            </a:r>
            <a:r>
              <a:rPr lang="en-US" sz="1200" b="1" dirty="0" err="1">
                <a:solidFill>
                  <a:prstClr val="black"/>
                </a:solidFill>
                <a:latin typeface="Calibri" panose="020F0502020204030204" pitchFamily="34" charset="0"/>
                <a:cs typeface="Calibri" panose="020F0502020204030204" pitchFamily="34" charset="0"/>
              </a:rPr>
              <a:t>Falso</a:t>
            </a:r>
            <a:r>
              <a:rPr lang="en-US" sz="1200" b="1" dirty="0">
                <a:solidFill>
                  <a:prstClr val="black"/>
                </a:solidFill>
                <a:latin typeface="Calibri" panose="020F0502020204030204" pitchFamily="34" charset="0"/>
                <a:cs typeface="Calibri" panose="020F0502020204030204" pitchFamily="34" charset="0"/>
              </a:rPr>
              <a:t> </a:t>
            </a:r>
          </a:p>
          <a:p>
            <a:pPr marL="0" lvl="1" defTabSz="966511">
              <a:defRPr/>
            </a:pPr>
            <a:r>
              <a:rPr lang="es-US" sz="1200" kern="1200" dirty="0">
                <a:solidFill>
                  <a:schemeClr val="tx1"/>
                </a:solidFill>
                <a:effectLst/>
                <a:latin typeface="Calibri" panose="020F0502020204030204" pitchFamily="34" charset="0"/>
                <a:ea typeface="+mn-ea"/>
                <a:cs typeface="Calibri" panose="020F0502020204030204" pitchFamily="34" charset="0"/>
              </a:rPr>
              <a:t>Si recibe su atención de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u otro plan de salud de Medicare, tiene derecho a una decisión de cobertura o información de cobertura. La decisión de cobertura le permitirá averiguar de su plan (antes de recibir un servicio o suministro) si estará cubierto. Puede llamar a su plan para obtener información sobre las reglas de cobertura del plan</a:t>
            </a:r>
            <a:r>
              <a:rPr lang="en-US" sz="1200"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29027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85725" y="3662257"/>
            <a:ext cx="7124700" cy="5493775"/>
          </a:xfrm>
        </p:spPr>
        <p:txBody>
          <a:bodyPr/>
          <a:lstStyle/>
          <a:p>
            <a:pPr marL="0" indent="0" defTabSz="966529">
              <a:spcBef>
                <a:spcPts val="634"/>
              </a:spcBef>
              <a:spcAft>
                <a:spcPts val="600"/>
              </a:spcAft>
              <a:buNone/>
              <a:defRPr/>
            </a:pPr>
            <a:r>
              <a:rPr lang="en-US" sz="1100" b="1" dirty="0" err="1">
                <a:solidFill>
                  <a:prstClr val="black"/>
                </a:solidFill>
              </a:rPr>
              <a:t>Esta</a:t>
            </a:r>
            <a:r>
              <a:rPr lang="en-US" sz="1100" b="1" dirty="0">
                <a:solidFill>
                  <a:prstClr val="black"/>
                </a:solidFill>
              </a:rPr>
              <a:t> </a:t>
            </a:r>
            <a:r>
              <a:rPr lang="en-US" sz="1100" b="1" dirty="0" err="1">
                <a:solidFill>
                  <a:prstClr val="black"/>
                </a:solidFill>
              </a:rPr>
              <a:t>diapositiva</a:t>
            </a:r>
            <a:r>
              <a:rPr lang="en-US" sz="1100" b="1" dirty="0">
                <a:solidFill>
                  <a:prstClr val="black"/>
                </a:solidFill>
              </a:rPr>
              <a:t> </a:t>
            </a:r>
            <a:r>
              <a:rPr lang="en-US" sz="1100" b="1" dirty="0" err="1">
                <a:solidFill>
                  <a:prstClr val="black"/>
                </a:solidFill>
              </a:rPr>
              <a:t>tiene</a:t>
            </a:r>
            <a:r>
              <a:rPr lang="en-US" sz="1100" b="1" dirty="0">
                <a:solidFill>
                  <a:prstClr val="black"/>
                </a:solidFill>
              </a:rPr>
              <a:t> </a:t>
            </a:r>
            <a:r>
              <a:rPr lang="en-US" sz="1100" b="1" dirty="0" err="1">
                <a:solidFill>
                  <a:prstClr val="black"/>
                </a:solidFill>
              </a:rPr>
              <a:t>animación</a:t>
            </a:r>
            <a:r>
              <a:rPr lang="en-US" sz="1100" b="1" dirty="0">
                <a:solidFill>
                  <a:prstClr val="black"/>
                </a:solidFill>
              </a:rPr>
              <a:t>. </a:t>
            </a:r>
          </a:p>
          <a:p>
            <a:pPr marL="0" indent="0" defTabSz="966529">
              <a:spcBef>
                <a:spcPts val="634"/>
              </a:spcBef>
              <a:spcAft>
                <a:spcPts val="600"/>
              </a:spcAft>
              <a:buNone/>
              <a:defRPr/>
            </a:pPr>
            <a:r>
              <a:rPr lang="en-US" sz="1100" b="1" i="0" u="none" strike="noStrike" dirty="0" err="1">
                <a:solidFill>
                  <a:srgbClr val="000000"/>
                </a:solidFill>
                <a:effectLst/>
                <a:cs typeface="Arial" panose="020B0604020202020204" pitchFamily="34" charset="0"/>
              </a:rPr>
              <a:t>Notas</a:t>
            </a:r>
            <a:r>
              <a:rPr lang="en-US" sz="1100" b="1" i="0" u="none" strike="noStrike" dirty="0">
                <a:solidFill>
                  <a:srgbClr val="000000"/>
                </a:solidFill>
                <a:effectLst/>
                <a:cs typeface="Arial" panose="020B0604020202020204" pitchFamily="34" charset="0"/>
              </a:rPr>
              <a:t> del </a:t>
            </a:r>
            <a:r>
              <a:rPr lang="en-US" sz="1100" b="1" i="0" u="none" strike="noStrike" dirty="0" err="1">
                <a:solidFill>
                  <a:srgbClr val="000000"/>
                </a:solidFill>
                <a:effectLst/>
                <a:cs typeface="Arial" panose="020B0604020202020204" pitchFamily="34" charset="0"/>
              </a:rPr>
              <a:t>presentador</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Aft>
                <a:spcPts val="600"/>
              </a:spcAft>
              <a:buNone/>
              <a:defRPr/>
            </a:pPr>
            <a:r>
              <a:rPr lang="es-MX" sz="1100" b="1" dirty="0" err="1">
                <a:solidFill>
                  <a:prstClr val="black"/>
                </a:solidFill>
                <a:cs typeface="Arial" panose="020B0604020202020204" pitchFamily="34" charset="0"/>
              </a:rPr>
              <a:t>na</a:t>
            </a:r>
            <a:r>
              <a:rPr lang="es-MX" sz="1100" b="1" dirty="0">
                <a:solidFill>
                  <a:prstClr val="black"/>
                </a:solidFill>
                <a:cs typeface="Arial" panose="020B0604020202020204" pitchFamily="34" charset="0"/>
              </a:rPr>
              <a:t> determinación de cobertura es la primera decisión tomada por su plan de Medicare </a:t>
            </a:r>
            <a:r>
              <a:rPr lang="en-US" sz="1100" dirty="0">
                <a:solidFill>
                  <a:prstClr val="black"/>
                </a:solidFill>
                <a:cs typeface="Arial" panose="020B0604020202020204" pitchFamily="34" charset="0"/>
              </a:rPr>
              <a:t>(</a:t>
            </a:r>
            <a:r>
              <a:rPr lang="es-US" sz="1100" kern="1200" dirty="0">
                <a:solidFill>
                  <a:schemeClr val="tx1"/>
                </a:solidFill>
                <a:effectLst/>
                <a:latin typeface="Calibri" panose="020F0502020204030204" pitchFamily="34" charset="0"/>
                <a:ea typeface="+mn-ea"/>
                <a:cs typeface="Calibri" panose="020F0502020204030204" pitchFamily="34" charset="0"/>
              </a:rPr>
              <a:t>no por la farmacia) sobre un medicamento recetado que usted solicita. Esto incluye si ciertos medicamentos están cubiertos, si usted cumple todos los requisitos para obtener el medicamento solicitado, cuánto debe pagar para obtenerlo, y si se realiza una exención a una norma del plan cuando la solicita. Usted, el profesional que le receta o su representante designado deben comunicarse con su plan para solicitar una determinación de cobertura. No necesita una determinación de cobertura para recibir el medicamento, pero la determinación le permitirá saber si su plan ayudará a pagar el medicamento antes de que comience a tomarlo. Si obtiene el medicamento sin confirmación de su plan, tal vez deba pagarlo de su bolsillo</a:t>
            </a:r>
            <a:r>
              <a:rPr lang="en-US" sz="1100" dirty="0">
                <a:solidFill>
                  <a:prstClr val="black"/>
                </a:solidFill>
                <a:cs typeface="Arial" panose="020B0604020202020204" pitchFamily="34" charset="0"/>
              </a:rPr>
              <a:t>. </a:t>
            </a:r>
          </a:p>
          <a:p>
            <a:pPr defTabSz="966529">
              <a:spcAft>
                <a:spcPts val="600"/>
              </a:spcAft>
              <a:defRPr/>
            </a:pPr>
            <a:r>
              <a:rPr lang="es-MX" sz="1100" b="1" dirty="0">
                <a:solidFill>
                  <a:prstClr val="black"/>
                </a:solidFill>
                <a:cs typeface="Arial" panose="020B0604020202020204" pitchFamily="34" charset="0"/>
              </a:rPr>
              <a:t>Usted, el profesional que le receta o su representante designado puede solicitar una determinación de cobertura </a:t>
            </a:r>
            <a:r>
              <a:rPr lang="es-US" sz="1100" kern="1200" dirty="0">
                <a:solidFill>
                  <a:schemeClr val="tx1"/>
                </a:solidFill>
                <a:effectLst/>
                <a:latin typeface="Calibri" panose="020F0502020204030204" pitchFamily="34" charset="0"/>
                <a:ea typeface="+mn-ea"/>
                <a:cs typeface="Calibri" panose="020F0502020204030204" pitchFamily="34" charset="0"/>
              </a:rPr>
              <a:t>llamando su plan o a través de una carta. Puede escribir una carta o utilizar el formulario “Modelo de solicitud de determinación de cobertura” que se encuentra en </a:t>
            </a:r>
            <a:r>
              <a:rPr lang="en-US" sz="1100" dirty="0">
                <a:solidFill>
                  <a:prstClr val="black"/>
                </a:solidFill>
                <a:cs typeface="Arial" panose="020B0604020202020204" pitchFamily="34" charset="0"/>
                <a:hlinkClick r:id="rId3"/>
              </a:rPr>
              <a:t>CMS.gov/Medicare/Appeals-and-Grievances/</a:t>
            </a:r>
            <a:r>
              <a:rPr lang="en-US" sz="1100" dirty="0" err="1">
                <a:solidFill>
                  <a:prstClr val="black"/>
                </a:solidFill>
                <a:cs typeface="Arial" panose="020B0604020202020204" pitchFamily="34" charset="0"/>
                <a:hlinkClick r:id="rId3"/>
              </a:rPr>
              <a:t>MedPrescriptDrugApplGriev</a:t>
            </a:r>
            <a:r>
              <a:rPr lang="en-US" sz="1100" dirty="0">
                <a:solidFill>
                  <a:prstClr val="black"/>
                </a:solidFill>
                <a:cs typeface="Arial" panose="020B0604020202020204" pitchFamily="34" charset="0"/>
                <a:hlinkClick r:id="rId3"/>
              </a:rPr>
              <a:t>/</a:t>
            </a:r>
            <a:r>
              <a:rPr lang="en-US" sz="1100" dirty="0" err="1">
                <a:solidFill>
                  <a:prstClr val="black"/>
                </a:solidFill>
                <a:cs typeface="Arial" panose="020B0604020202020204" pitchFamily="34" charset="0"/>
                <a:hlinkClick r:id="rId3"/>
              </a:rPr>
              <a:t>CoverageDeterminations</a:t>
            </a:r>
            <a:r>
              <a:rPr lang="en-US" sz="1100" dirty="0">
                <a:solidFill>
                  <a:prstClr val="black"/>
                </a:solidFill>
                <a:cs typeface="Arial" panose="020B0604020202020204" pitchFamily="34" charset="0"/>
              </a:rPr>
              <a:t>.</a:t>
            </a:r>
          </a:p>
          <a:p>
            <a:pPr defTabSz="966529">
              <a:spcAft>
                <a:spcPts val="600"/>
              </a:spcAft>
              <a:defRPr/>
            </a:pPr>
            <a:r>
              <a:rPr lang="es-MX" sz="1100" b="1" dirty="0">
                <a:solidFill>
                  <a:prstClr val="black"/>
                </a:solidFill>
                <a:cs typeface="Arial" panose="020B0604020202020204" pitchFamily="34" charset="0"/>
              </a:rPr>
              <a:t>Hay 2 tipos de determinaciones de cobertura</a:t>
            </a:r>
            <a:r>
              <a:rPr lang="en-US" sz="1100" b="1" dirty="0">
                <a:solidFill>
                  <a:prstClr val="black"/>
                </a:solidFill>
                <a:cs typeface="Arial" panose="020B0604020202020204" pitchFamily="34" charset="0"/>
              </a:rPr>
              <a:t>:</a:t>
            </a:r>
            <a:r>
              <a:rPr lang="en-US" sz="1100" dirty="0">
                <a:solidFill>
                  <a:prstClr val="black"/>
                </a:solidFill>
                <a:cs typeface="Arial" panose="020B060402020202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determinaciones estándares y determinaciones aceleradas. Su solicitud será acelerada (más rápida) si el plan determina, o su médico le indica al plan, que su vida o salud pueden estar en grave riesgo al esperar el plazo de una solicitud estándar</a:t>
            </a:r>
            <a:r>
              <a:rPr lang="en-US" sz="1100" dirty="0">
                <a:solidFill>
                  <a:prstClr val="black"/>
                </a:solidFill>
                <a:cs typeface="Arial" panose="020B0604020202020204" pitchFamily="34" charset="0"/>
              </a:rPr>
              <a:t>. </a:t>
            </a:r>
          </a:p>
          <a:p>
            <a:pPr defTabSz="966529">
              <a:spcAft>
                <a:spcPts val="600"/>
              </a:spcAft>
              <a:defRPr/>
            </a:pPr>
            <a:r>
              <a:rPr lang="es-MX" sz="1100" b="1" dirty="0">
                <a:solidFill>
                  <a:prstClr val="black"/>
                </a:solidFill>
                <a:cs typeface="Arial" panose="020B0604020202020204" pitchFamily="34" charset="0"/>
              </a:rPr>
              <a:t>Un plan debe proporcionarle su decisión de determinación de cobertura con la mayor rapidez que su estado de salud requiera</a:t>
            </a:r>
            <a:r>
              <a:rPr lang="en-US" sz="1100" b="1" dirty="0">
                <a:solidFill>
                  <a:prstClr val="black"/>
                </a:solidFill>
                <a:cs typeface="Arial" panose="020B060402020202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Una vez recibida su solicitud, el plan debe informarle su decisión con una demora que no supere las 72 horas para una determinación estándar o 24 horas para una determinación acelerada. Si su solicitud de determinación de cobertura implica una excepción (véase la siguiente diapositiva), el plazo empieza a correr cuando el plan recibe la declaración de respaldo de su médico</a:t>
            </a:r>
            <a:r>
              <a:rPr lang="en-US" sz="1100" dirty="0">
                <a:solidFill>
                  <a:prstClr val="black"/>
                </a:solidFill>
                <a:cs typeface="Arial" panose="020B0604020202020204" pitchFamily="34" charset="0"/>
              </a:rPr>
              <a:t>.</a:t>
            </a:r>
          </a:p>
          <a:p>
            <a:pPr defTabSz="966529">
              <a:spcAft>
                <a:spcPts val="600"/>
              </a:spcAft>
              <a:defRPr/>
            </a:pPr>
            <a:r>
              <a:rPr lang="es-MX" sz="1100" b="1" dirty="0">
                <a:solidFill>
                  <a:prstClr val="black"/>
                </a:solidFill>
                <a:cs typeface="Arial" panose="020B0604020202020204" pitchFamily="34" charset="0"/>
              </a:rPr>
              <a:t>Si un plan no cumple con estos plazos</a:t>
            </a:r>
            <a:r>
              <a:rPr lang="en-US" sz="1100" b="1" dirty="0">
                <a:solidFill>
                  <a:prstClr val="black"/>
                </a:solidFill>
                <a:cs typeface="Arial" panose="020B060402020202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debe reenviar automáticamente la solicitud y el expediente del caso a la Entidad de Revisión Independiente (IRE) para su revisión y la solicitud omitirá el primer nivel de apelación (</a:t>
            </a:r>
            <a:r>
              <a:rPr lang="es-US" sz="110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100" kern="1200" dirty="0">
                <a:solidFill>
                  <a:schemeClr val="tx1"/>
                </a:solidFill>
                <a:effectLst/>
                <a:latin typeface="Calibri" panose="020F0502020204030204" pitchFamily="34" charset="0"/>
                <a:ea typeface="+mn-ea"/>
                <a:cs typeface="Calibri" panose="020F0502020204030204" pitchFamily="34" charset="0"/>
              </a:rPr>
              <a:t> por parte del plan). El plan también le enviará una carta informándole que su caso ha sido enviado a la IRE para su revisión. La IRE es C2C </a:t>
            </a:r>
            <a:r>
              <a:rPr lang="es-US" sz="1100" kern="1200" dirty="0" err="1">
                <a:solidFill>
                  <a:schemeClr val="tx1"/>
                </a:solidFill>
                <a:effectLst/>
                <a:latin typeface="Calibri" panose="020F0502020204030204" pitchFamily="34" charset="0"/>
                <a:ea typeface="+mn-ea"/>
                <a:cs typeface="Calibri" panose="020F0502020204030204" pitchFamily="34" charset="0"/>
              </a:rPr>
              <a:t>Innovative</a:t>
            </a:r>
            <a:r>
              <a:rPr lang="es-US" sz="1100" kern="1200" dirty="0">
                <a:solidFill>
                  <a:schemeClr val="tx1"/>
                </a:solidFill>
                <a:effectLst/>
                <a:latin typeface="Calibri" panose="020F0502020204030204" pitchFamily="34" charset="0"/>
                <a:ea typeface="+mn-ea"/>
                <a:cs typeface="Calibri" panose="020F0502020204030204" pitchFamily="34" charset="0"/>
              </a:rPr>
              <a:t> </a:t>
            </a:r>
            <a:r>
              <a:rPr lang="es-US" sz="1100" kern="1200" dirty="0" err="1">
                <a:solidFill>
                  <a:schemeClr val="tx1"/>
                </a:solidFill>
                <a:effectLst/>
                <a:latin typeface="Calibri" panose="020F0502020204030204" pitchFamily="34" charset="0"/>
                <a:ea typeface="+mn-ea"/>
                <a:cs typeface="Calibri" panose="020F0502020204030204" pitchFamily="34" charset="0"/>
              </a:rPr>
              <a:t>Solutions</a:t>
            </a:r>
            <a:r>
              <a:rPr lang="es-US" sz="1100" kern="1200" dirty="0">
                <a:solidFill>
                  <a:schemeClr val="tx1"/>
                </a:solidFill>
                <a:effectLst/>
                <a:latin typeface="Calibri" panose="020F0502020204030204" pitchFamily="34" charset="0"/>
                <a:ea typeface="+mn-ea"/>
                <a:cs typeface="Calibri" panose="020F0502020204030204" pitchFamily="34" charset="0"/>
              </a:rPr>
              <a:t> </a:t>
            </a:r>
            <a:r>
              <a:rPr lang="es-US" sz="1100" kern="1200" dirty="0" err="1">
                <a:solidFill>
                  <a:schemeClr val="tx1"/>
                </a:solidFill>
                <a:effectLst/>
                <a:latin typeface="Calibri" panose="020F0502020204030204" pitchFamily="34" charset="0"/>
                <a:ea typeface="+mn-ea"/>
                <a:cs typeface="Calibri" panose="020F0502020204030204" pitchFamily="34" charset="0"/>
              </a:rPr>
              <a:t>Inc</a:t>
            </a:r>
            <a:r>
              <a:rPr lang="es-US" sz="1100" kern="1200" dirty="0">
                <a:solidFill>
                  <a:schemeClr val="tx1"/>
                </a:solidFill>
                <a:effectLst/>
                <a:latin typeface="Calibri" panose="020F0502020204030204" pitchFamily="34" charset="0"/>
                <a:ea typeface="+mn-ea"/>
                <a:cs typeface="Calibri" panose="020F0502020204030204" pitchFamily="34" charset="0"/>
              </a:rPr>
              <a:t>®. Puede encontrar información de contacto para la IRE en </a:t>
            </a:r>
            <a:r>
              <a:rPr lang="en-US" sz="1100" dirty="0">
                <a:solidFill>
                  <a:prstClr val="black"/>
                </a:solidFill>
                <a:cs typeface="Arial" panose="020B0604020202020204" pitchFamily="34" charset="0"/>
                <a:hlinkClick r:id="rId4"/>
              </a:rPr>
              <a:t>CMS.gov/Medicare/Appeals-and-Grievances/</a:t>
            </a:r>
            <a:r>
              <a:rPr lang="en-US" sz="1100" dirty="0" err="1">
                <a:solidFill>
                  <a:prstClr val="black"/>
                </a:solidFill>
                <a:cs typeface="Arial" panose="020B0604020202020204" pitchFamily="34" charset="0"/>
                <a:hlinkClick r:id="rId4"/>
              </a:rPr>
              <a:t>MedPrescriptDrugApplGriev</a:t>
            </a:r>
            <a:r>
              <a:rPr lang="en-US" sz="1100" dirty="0">
                <a:solidFill>
                  <a:prstClr val="black"/>
                </a:solidFill>
                <a:cs typeface="Arial" panose="020B0604020202020204" pitchFamily="34" charset="0"/>
                <a:hlinkClick r:id="rId4"/>
              </a:rPr>
              <a:t>/Reconsiderations</a:t>
            </a:r>
            <a:r>
              <a:rPr lang="en-US" sz="1100" dirty="0">
                <a:solidFill>
                  <a:prstClr val="black"/>
                </a:solidFill>
                <a:cs typeface="Arial" panose="020B0604020202020204" pitchFamily="34" charset="0"/>
              </a:rPr>
              <a:t>.</a:t>
            </a: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dirty="0"/>
          </a:p>
        </p:txBody>
      </p:sp>
    </p:spTree>
    <p:extLst>
      <p:ext uri="{BB962C8B-B14F-4D97-AF65-F5344CB8AC3E}">
        <p14:creationId xmlns:p14="http://schemas.microsoft.com/office/powerpoint/2010/main" val="170850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757507"/>
            <a:ext cx="6794500" cy="5651669"/>
          </a:xfrm>
        </p:spPr>
        <p:txBody>
          <a:bodyPr/>
          <a:lstStyle/>
          <a:p>
            <a:pPr marL="0" lvl="1" defTabSz="966529">
              <a:spcBef>
                <a:spcPts val="0"/>
              </a:spcBef>
              <a:spcAft>
                <a:spcPts val="600"/>
              </a:spcAft>
              <a:defRPr/>
            </a:pPr>
            <a:r>
              <a:rPr lang="en-US" b="1" u="none" dirty="0" err="1">
                <a:solidFill>
                  <a:prstClr val="black"/>
                </a:solidFill>
                <a:latin typeface="Calibri" panose="020F0502020204030204" pitchFamily="34" charset="0"/>
                <a:cs typeface="Calibri" panose="020F0502020204030204" pitchFamily="34" charset="0"/>
              </a:rPr>
              <a:t>Esta</a:t>
            </a:r>
            <a:r>
              <a:rPr lang="en-US" b="1" u="none" dirty="0">
                <a:solidFill>
                  <a:prstClr val="black"/>
                </a:solidFill>
                <a:latin typeface="Calibri" panose="020F0502020204030204" pitchFamily="34" charset="0"/>
                <a:cs typeface="Calibri" panose="020F0502020204030204" pitchFamily="34" charset="0"/>
              </a:rPr>
              <a:t> </a:t>
            </a:r>
            <a:r>
              <a:rPr lang="en-US" b="1" u="none" dirty="0" err="1">
                <a:solidFill>
                  <a:prstClr val="black"/>
                </a:solidFill>
                <a:latin typeface="Calibri" panose="020F0502020204030204" pitchFamily="34" charset="0"/>
                <a:cs typeface="Calibri" panose="020F0502020204030204" pitchFamily="34" charset="0"/>
              </a:rPr>
              <a:t>diapositiva</a:t>
            </a:r>
            <a:r>
              <a:rPr lang="en-US" b="1" u="none" dirty="0">
                <a:solidFill>
                  <a:prstClr val="black"/>
                </a:solidFill>
                <a:latin typeface="Calibri" panose="020F0502020204030204" pitchFamily="34" charset="0"/>
                <a:cs typeface="Calibri" panose="020F0502020204030204" pitchFamily="34" charset="0"/>
              </a:rPr>
              <a:t> </a:t>
            </a:r>
            <a:r>
              <a:rPr lang="en-US" b="1" u="none" dirty="0" err="1">
                <a:solidFill>
                  <a:prstClr val="black"/>
                </a:solidFill>
                <a:latin typeface="Calibri" panose="020F0502020204030204" pitchFamily="34" charset="0"/>
                <a:cs typeface="Calibri" panose="020F0502020204030204" pitchFamily="34" charset="0"/>
              </a:rPr>
              <a:t>tiene</a:t>
            </a:r>
            <a:r>
              <a:rPr lang="en-US" b="1" u="none" dirty="0">
                <a:solidFill>
                  <a:prstClr val="black"/>
                </a:solidFill>
                <a:latin typeface="Calibri" panose="020F0502020204030204" pitchFamily="34" charset="0"/>
                <a:cs typeface="Calibri" panose="020F0502020204030204" pitchFamily="34" charset="0"/>
              </a:rPr>
              <a:t> </a:t>
            </a:r>
            <a:r>
              <a:rPr lang="en-US" b="1" u="none" dirty="0" err="1">
                <a:solidFill>
                  <a:prstClr val="black"/>
                </a:solidFill>
                <a:latin typeface="Calibri" panose="020F0502020204030204" pitchFamily="34" charset="0"/>
                <a:cs typeface="Calibri" panose="020F0502020204030204" pitchFamily="34" charset="0"/>
              </a:rPr>
              <a:t>animación</a:t>
            </a:r>
            <a:r>
              <a:rPr lang="en-US" b="1" u="none" dirty="0">
                <a:solidFill>
                  <a:prstClr val="black"/>
                </a:solidFill>
                <a:latin typeface="Calibri" panose="020F0502020204030204" pitchFamily="34" charset="0"/>
                <a:cs typeface="Calibri" panose="020F0502020204030204" pitchFamily="34" charset="0"/>
              </a:rPr>
              <a:t>.</a:t>
            </a:r>
            <a:endParaRPr lang="en-US" u="none" dirty="0">
              <a:solidFill>
                <a:prstClr val="black"/>
              </a:solidFill>
              <a:latin typeface="Calibri" panose="020F0502020204030204" pitchFamily="34" charset="0"/>
              <a:cs typeface="Calibri" panose="020F0502020204030204" pitchFamily="34" charset="0"/>
            </a:endParaRP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n-US" b="1" i="0" u="none" strike="noStrike" dirty="0" err="1">
                <a:solidFill>
                  <a:srgbClr val="000000"/>
                </a:solidFill>
                <a:effectLst/>
                <a:latin typeface="Calibri" panose="020F0502020204030204" pitchFamily="34" charset="0"/>
                <a:cs typeface="Calibri" panose="020F0502020204030204" pitchFamily="34" charset="0"/>
              </a:rPr>
              <a:t>Notas</a:t>
            </a:r>
            <a:r>
              <a:rPr lang="en-US" b="1" i="0" u="none" strike="noStrike" dirty="0">
                <a:solidFill>
                  <a:srgbClr val="000000"/>
                </a:solidFill>
                <a:effectLst/>
                <a:latin typeface="Calibri" panose="020F0502020204030204" pitchFamily="34" charset="0"/>
                <a:cs typeface="Calibri" panose="020F0502020204030204" pitchFamily="34" charset="0"/>
              </a:rPr>
              <a:t> del </a:t>
            </a:r>
            <a:r>
              <a:rPr lang="en-US" b="1" i="0" u="none" strike="noStrike" dirty="0" err="1">
                <a:solidFill>
                  <a:srgbClr val="000000"/>
                </a:solidFill>
                <a:effectLst/>
                <a:latin typeface="Calibri" panose="020F0502020204030204" pitchFamily="34" charset="0"/>
                <a:cs typeface="Calibri" panose="020F0502020204030204" pitchFamily="34" charset="0"/>
              </a:rPr>
              <a:t>presentador</a:t>
            </a:r>
            <a:r>
              <a:rPr lang="en-US" b="0" i="0" u="none" dirty="0">
                <a:solidFill>
                  <a:srgbClr val="444444"/>
                </a:solidFill>
                <a:effectLst/>
                <a:latin typeface="Calibri" panose="020F0502020204030204" pitchFamily="34" charset="0"/>
                <a:cs typeface="Calibri" panose="020F0502020204030204" pitchFamily="34" charset="0"/>
              </a:rPr>
              <a:t>​</a:t>
            </a:r>
            <a:endParaRPr lang="en-US" u="none" dirty="0">
              <a:solidFill>
                <a:prstClr val="black"/>
              </a:solidFill>
              <a:latin typeface="Calibri" panose="020F0502020204030204" pitchFamily="34" charset="0"/>
              <a:cs typeface="Calibri" panose="020F0502020204030204" pitchFamily="34" charset="0"/>
            </a:endParaRPr>
          </a:p>
          <a:p>
            <a:pPr marL="0" lvl="1" defTabSz="966529">
              <a:spcBef>
                <a:spcPts val="0"/>
              </a:spcBef>
              <a:spcAft>
                <a:spcPts val="600"/>
              </a:spcAft>
              <a:defRPr/>
            </a:pPr>
            <a:r>
              <a:rPr lang="es-MX" b="1" u="none" dirty="0">
                <a:solidFill>
                  <a:prstClr val="black"/>
                </a:solidFill>
                <a:latin typeface="Calibri" panose="020F0502020204030204" pitchFamily="34" charset="0"/>
                <a:cs typeface="Calibri" panose="020F0502020204030204" pitchFamily="34" charset="0"/>
              </a:rPr>
              <a:t>Una excepción es un tipo de determinación de cobertura. Existen 2 tipos de excepciones</a:t>
            </a:r>
            <a:r>
              <a:rPr lang="en-US" b="1" u="none" dirty="0">
                <a:solidFill>
                  <a:prstClr val="black"/>
                </a:solidFill>
                <a:latin typeface="Calibri" panose="020F0502020204030204" pitchFamily="34" charset="0"/>
                <a:cs typeface="Calibri" panose="020F0502020204030204" pitchFamily="34" charset="0"/>
              </a:rPr>
              <a:t>:</a:t>
            </a:r>
            <a:r>
              <a:rPr lang="en-US" u="none" dirty="0">
                <a:solidFill>
                  <a:prstClr val="black"/>
                </a:solidFill>
                <a:latin typeface="Calibri" panose="020F0502020204030204" pitchFamily="34" charset="0"/>
                <a:cs typeface="Calibri" panose="020F0502020204030204" pitchFamily="34" charset="0"/>
              </a:rPr>
              <a:t> </a:t>
            </a:r>
            <a:r>
              <a:rPr lang="es-US" sz="1200" u="none" kern="1200" dirty="0">
                <a:solidFill>
                  <a:schemeClr val="tx1"/>
                </a:solidFill>
                <a:effectLst/>
                <a:latin typeface="Calibri" panose="020F0502020204030204" pitchFamily="34" charset="0"/>
                <a:ea typeface="+mn-ea"/>
                <a:cs typeface="Calibri" panose="020F0502020204030204" pitchFamily="34" charset="0"/>
              </a:rPr>
              <a:t>excepciones de categoría (por ejemplo, recibir un medicamento de categoría 4 al costo de la categoría 3) y excepciones al formulario (ya sea cobertura de un medicamento que no está en el formulario del plan o requisitos de acceso flexibles</a:t>
            </a:r>
            <a:r>
              <a:rPr lang="en-US" u="none" dirty="0">
                <a:solidFill>
                  <a:prstClr val="black"/>
                </a:solidFill>
                <a:latin typeface="Calibri" panose="020F0502020204030204" pitchFamily="34" charset="0"/>
                <a:cs typeface="Calibri" panose="020F0502020204030204" pitchFamily="34" charset="0"/>
              </a:rPr>
              <a:t>). </a:t>
            </a:r>
          </a:p>
          <a:p>
            <a:pPr marL="114300" indent="-114300" defTabSz="966529">
              <a:spcAft>
                <a:spcPts val="600"/>
              </a:spcAft>
              <a:buFont typeface="Wingdings" panose="05000000000000000000" pitchFamily="2" charset="2"/>
              <a:buChar char="§"/>
              <a:defRPr/>
            </a:pPr>
            <a:r>
              <a:rPr lang="es-MX" b="1" u="none" dirty="0">
                <a:solidFill>
                  <a:prstClr val="black"/>
                </a:solidFill>
                <a:latin typeface="Calibri" panose="020F0502020204030204" pitchFamily="34" charset="0"/>
                <a:cs typeface="Calibri" panose="020F0502020204030204" pitchFamily="34" charset="0"/>
              </a:rPr>
              <a:t>Si desea realizar una solicitud de excepción</a:t>
            </a:r>
            <a:r>
              <a:rPr lang="en-US" b="1" u="none" dirty="0">
                <a:solidFill>
                  <a:prstClr val="black"/>
                </a:solidFill>
                <a:latin typeface="Calibri" panose="020F0502020204030204" pitchFamily="34" charset="0"/>
                <a:cs typeface="Calibri" panose="020F0502020204030204" pitchFamily="34" charset="0"/>
              </a:rPr>
              <a:t>, </a:t>
            </a:r>
            <a:r>
              <a:rPr lang="es-US" sz="1200" u="none" kern="1200" dirty="0">
                <a:solidFill>
                  <a:schemeClr val="tx1"/>
                </a:solidFill>
                <a:effectLst/>
                <a:latin typeface="Calibri" panose="020F0502020204030204" pitchFamily="34" charset="0"/>
                <a:ea typeface="+mn-ea"/>
                <a:cs typeface="Calibri" panose="020F0502020204030204" pitchFamily="34" charset="0"/>
              </a:rPr>
              <a:t>necesitará una declaración de respaldo del profesional que le receta. En general, la declaración debe señalar los motivos médicos para solicitar la exención. Los profesionales que recetan pueden dar la declaración verbalmente (es posible que luego deban proporcionar la declaración por escrito) o por escrito al plan</a:t>
            </a:r>
            <a:r>
              <a:rPr lang="en-US" u="none" dirty="0">
                <a:solidFill>
                  <a:prstClr val="black"/>
                </a:solidFill>
                <a:latin typeface="Calibri" panose="020F0502020204030204" pitchFamily="34" charset="0"/>
                <a:cs typeface="Calibri" panose="020F0502020204030204" pitchFamily="34" charset="0"/>
              </a:rPr>
              <a:t>. </a:t>
            </a:r>
          </a:p>
          <a:p>
            <a:pPr marL="118745" indent="-118745" defTabSz="966529">
              <a:spcAft>
                <a:spcPts val="600"/>
              </a:spcAft>
              <a:buFont typeface="Wingdings" panose="05000000000000000000" pitchFamily="2" charset="2"/>
              <a:buChar char="§"/>
              <a:defRPr/>
            </a:pPr>
            <a:r>
              <a:rPr lang="es-MX" b="1" u="none" dirty="0">
                <a:solidFill>
                  <a:prstClr val="black"/>
                </a:solidFill>
                <a:latin typeface="Calibri" panose="020F0502020204030204" pitchFamily="34" charset="0"/>
                <a:cs typeface="Calibri" panose="020F0502020204030204" pitchFamily="34" charset="0"/>
              </a:rPr>
              <a:t>Si se aprueba su solicitud de excepción</a:t>
            </a:r>
            <a:r>
              <a:rPr lang="en-US" b="1" u="none" dirty="0">
                <a:solidFill>
                  <a:prstClr val="black"/>
                </a:solidFill>
                <a:latin typeface="Calibri" panose="020F0502020204030204" pitchFamily="34" charset="0"/>
                <a:cs typeface="Calibri" panose="020F0502020204030204" pitchFamily="34" charset="0"/>
              </a:rPr>
              <a:t>,</a:t>
            </a:r>
            <a:r>
              <a:rPr lang="en-US" u="none" dirty="0">
                <a:solidFill>
                  <a:prstClr val="black"/>
                </a:solidFill>
                <a:latin typeface="Calibri" panose="020F0502020204030204" pitchFamily="34" charset="0"/>
                <a:cs typeface="Calibri" panose="020F0502020204030204" pitchFamily="34" charset="0"/>
              </a:rPr>
              <a:t> </a:t>
            </a:r>
            <a:r>
              <a:rPr lang="es-US" sz="1200" u="none" kern="1200" dirty="0">
                <a:solidFill>
                  <a:schemeClr val="tx1"/>
                </a:solidFill>
                <a:effectLst/>
                <a:latin typeface="Calibri" panose="020F0502020204030204" pitchFamily="34" charset="0"/>
                <a:ea typeface="+mn-ea"/>
                <a:cs typeface="Calibri" panose="020F0502020204030204" pitchFamily="34" charset="0"/>
              </a:rPr>
              <a:t>esta será válida para las reposiciones del resto del año del plan, siempre que usted permanezca inscrito en ese plan, que su médico siga recetando el medicamento y que el medicamento siga siendo seguro para tratar su afección. Para obtener más información sobre las excepciones y aprobaciones, visite </a:t>
            </a:r>
            <a:r>
              <a:rPr lang="en-US" u="none" dirty="0">
                <a:solidFill>
                  <a:prstClr val="black"/>
                </a:solidFill>
                <a:latin typeface="Calibri" panose="020F0502020204030204" pitchFamily="34" charset="0"/>
                <a:cs typeface="Calibri" panose="020F0502020204030204" pitchFamily="34" charset="0"/>
                <a:hlinkClick r:id="rId3"/>
              </a:rPr>
              <a:t>CMS.gov/Medicare/Appeals-and-Grievances/</a:t>
            </a:r>
            <a:r>
              <a:rPr lang="en-US" u="none" dirty="0" err="1">
                <a:solidFill>
                  <a:prstClr val="black"/>
                </a:solidFill>
                <a:latin typeface="Calibri" panose="020F0502020204030204" pitchFamily="34" charset="0"/>
                <a:cs typeface="Calibri" panose="020F0502020204030204" pitchFamily="34" charset="0"/>
                <a:hlinkClick r:id="rId3"/>
              </a:rPr>
              <a:t>MedPrescriptDrugApplGriev</a:t>
            </a:r>
            <a:r>
              <a:rPr lang="en-US" u="none" dirty="0">
                <a:solidFill>
                  <a:prstClr val="black"/>
                </a:solidFill>
                <a:latin typeface="Calibri" panose="020F0502020204030204" pitchFamily="34" charset="0"/>
                <a:cs typeface="Calibri" panose="020F0502020204030204" pitchFamily="34" charset="0"/>
                <a:hlinkClick r:id="rId3"/>
              </a:rPr>
              <a:t>/index.html</a:t>
            </a:r>
            <a:r>
              <a:rPr lang="en-US" u="none" dirty="0">
                <a:solidFill>
                  <a:prstClr val="black"/>
                </a:solidFill>
                <a:latin typeface="Calibri" panose="020F0502020204030204" pitchFamily="34" charset="0"/>
                <a:cs typeface="Calibri" panose="020F0502020204030204" pitchFamily="34" charset="0"/>
              </a:rPr>
              <a:t>.</a:t>
            </a:r>
          </a:p>
          <a:p>
            <a:pPr marL="118745" indent="-118745" defTabSz="966529">
              <a:spcAft>
                <a:spcPts val="600"/>
              </a:spcAft>
              <a:buFont typeface="Wingdings" panose="05000000000000000000" pitchFamily="2" charset="2"/>
              <a:buChar char="§"/>
              <a:defRPr/>
            </a:pPr>
            <a:r>
              <a:rPr lang="es-MX" b="1" u="none" dirty="0">
                <a:solidFill>
                  <a:prstClr val="black"/>
                </a:solidFill>
                <a:latin typeface="Calibri" panose="020F0502020204030204" pitchFamily="34" charset="0"/>
                <a:cs typeface="Calibri" panose="020F0502020204030204" pitchFamily="34" charset="0"/>
              </a:rPr>
              <a:t>Un plan puede optar por extender la cobertura de exención a un nuevo año del plan</a:t>
            </a:r>
            <a:r>
              <a:rPr lang="en-US" b="1" u="none" dirty="0">
                <a:solidFill>
                  <a:prstClr val="black"/>
                </a:solidFill>
                <a:latin typeface="Calibri" panose="020F0502020204030204" pitchFamily="34" charset="0"/>
                <a:cs typeface="Calibri" panose="020F0502020204030204" pitchFamily="34" charset="0"/>
              </a:rPr>
              <a:t>.</a:t>
            </a:r>
            <a:r>
              <a:rPr lang="en-US" u="none" dirty="0">
                <a:solidFill>
                  <a:prstClr val="black"/>
                </a:solidFill>
                <a:latin typeface="Calibri" panose="020F0502020204030204" pitchFamily="34" charset="0"/>
                <a:cs typeface="Calibri" panose="020F0502020204030204" pitchFamily="34" charset="0"/>
              </a:rPr>
              <a:t> </a:t>
            </a:r>
            <a:r>
              <a:rPr lang="es-US" sz="1200" u="none" kern="1200" dirty="0">
                <a:solidFill>
                  <a:schemeClr val="tx1"/>
                </a:solidFill>
                <a:effectLst/>
                <a:latin typeface="Calibri" panose="020F0502020204030204" pitchFamily="34" charset="0"/>
                <a:ea typeface="+mn-ea"/>
                <a:cs typeface="Calibri" panose="020F0502020204030204" pitchFamily="34" charset="0"/>
              </a:rPr>
              <a:t>Si no lo hace, debe indicarlo por escrito, ya sea al momento en que la exención es aprobada o, al menos, 60 días antes de que finalice el año del plan. Si su plan no extiende su cobertura de excepción, debe pensar en cambiar a un medicamento del formulario del plan, solicitar otra excepción o cambiarse durante el Período de inscripción abierta (OEP) de Medicare (del 15 de octubre al 7 de diciembre de cada año) a un plan cuyo formulario cubra ese medicamento</a:t>
            </a:r>
            <a:r>
              <a:rPr lang="en-US" u="none" dirty="0">
                <a:solidFill>
                  <a:prstClr val="black"/>
                </a:solidFill>
                <a:latin typeface="Calibri" panose="020F0502020204030204" pitchFamily="34" charset="0"/>
                <a:cs typeface="Calibri" panose="020F0502020204030204" pitchFamily="34" charset="0"/>
              </a:rPr>
              <a:t>.</a:t>
            </a:r>
          </a:p>
          <a:p>
            <a:pPr marL="0" indent="0" defTabSz="966529">
              <a:spcAft>
                <a:spcPts val="600"/>
              </a:spcAft>
              <a:buNone/>
              <a:defRPr/>
            </a:pPr>
            <a:endParaRPr lang="en-US" u="none" dirty="0">
              <a:solidFill>
                <a:prstClr val="black"/>
              </a:solidFill>
              <a:latin typeface="Calibri" panose="020F0502020204030204" pitchFamily="34" charset="0"/>
              <a:cs typeface="Calibri" panose="020F0502020204030204" pitchFamily="34" charset="0"/>
            </a:endParaRPr>
          </a:p>
          <a:p>
            <a:pPr marL="0" indent="0">
              <a:spcAft>
                <a:spcPts val="600"/>
              </a:spcAft>
              <a:buNone/>
            </a:pPr>
            <a:endParaRPr lang="en-US" u="non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307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34"/>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defTabSz="966511">
              <a:spcBef>
                <a:spcPts val="634"/>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Esta sesión debe ayudarle para lo siguiente</a:t>
            </a:r>
            <a:r>
              <a:rPr lang="en-US" dirty="0">
                <a:solidFill>
                  <a:prstClr val="black"/>
                </a:solidFill>
                <a:latin typeface="Calibri "/>
                <a:cs typeface="Arial" panose="020B0604020202020204" pitchFamily="34" charset="0"/>
              </a:rPr>
              <a:t>:</a:t>
            </a:r>
          </a:p>
          <a:p>
            <a:pPr marL="122493" marR="0" indent="-122493" algn="l" defTabSz="966511" rtl="0" eaLnBrk="1" fontAlgn="auto" latinLnBrk="0" hangingPunct="1">
              <a:lnSpc>
                <a:spcPct val="100000"/>
              </a:lnSpc>
              <a:spcBef>
                <a:spcPts val="634"/>
              </a:spcBef>
              <a:spcAft>
                <a:spcPts val="0"/>
              </a:spcAft>
              <a:buClrTx/>
              <a:buSzTx/>
              <a:buFont typeface="Wingdings"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Explicar los derechos y las protecciones de Medicare</a:t>
            </a:r>
            <a:endParaRPr lang="en-US" dirty="0">
              <a:solidFill>
                <a:prstClr val="black"/>
              </a:solidFill>
              <a:latin typeface="Calibri "/>
              <a:cs typeface="Arial" panose="020B0604020202020204" pitchFamily="34" charset="0"/>
            </a:endParaRPr>
          </a:p>
          <a:p>
            <a:pPr marL="122493" marR="0" indent="-122493" algn="l" defTabSz="966511" rtl="0" eaLnBrk="1" fontAlgn="auto" latinLnBrk="0" hangingPunct="1">
              <a:lnSpc>
                <a:spcPct val="100000"/>
              </a:lnSpc>
              <a:spcBef>
                <a:spcPts val="634"/>
              </a:spcBef>
              <a:spcAft>
                <a:spcPts val="0"/>
              </a:spcAft>
              <a:buClrTx/>
              <a:buSzTx/>
              <a:buFont typeface="Wingdings"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Reconocer derechos en ciertos contextos de atención de la salud</a:t>
            </a:r>
            <a:endParaRPr lang="en-US" dirty="0">
              <a:solidFill>
                <a:prstClr val="black"/>
              </a:solidFill>
              <a:latin typeface="Calibri "/>
              <a:cs typeface="Arial" panose="020B0604020202020204" pitchFamily="34" charset="0"/>
            </a:endParaRPr>
          </a:p>
          <a:p>
            <a:pPr marL="122493" marR="0" indent="-122493" algn="l" defTabSz="966511" rtl="0" eaLnBrk="1" fontAlgn="auto" latinLnBrk="0" hangingPunct="1">
              <a:lnSpc>
                <a:spcPct val="100000"/>
              </a:lnSpc>
              <a:spcBef>
                <a:spcPts val="634"/>
              </a:spcBef>
              <a:spcAft>
                <a:spcPts val="0"/>
              </a:spcAft>
              <a:buClrTx/>
              <a:buSzTx/>
              <a:buFont typeface="Wingdings"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Resumir las prácticas de privacidad de Medicare</a:t>
            </a:r>
            <a:endParaRPr lang="en-US" dirty="0">
              <a:solidFill>
                <a:prstClr val="black"/>
              </a:solidFill>
              <a:latin typeface="Calibri "/>
              <a:cs typeface="Arial" panose="020B0604020202020204" pitchFamily="34" charset="0"/>
            </a:endParaRPr>
          </a:p>
          <a:p>
            <a:pPr marL="122493" marR="0" indent="-122493" algn="l" defTabSz="966511" rtl="0" eaLnBrk="1" fontAlgn="auto" latinLnBrk="0" hangingPunct="1">
              <a:lnSpc>
                <a:spcPct val="100000"/>
              </a:lnSpc>
              <a:spcBef>
                <a:spcPts val="634"/>
              </a:spcBef>
              <a:spcAft>
                <a:spcPts val="0"/>
              </a:spcAft>
              <a:buClrTx/>
              <a:buSzTx/>
              <a:buFont typeface="Wingdings"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Localizar información y recursos adicionales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4379" y="3757508"/>
            <a:ext cx="7026442" cy="5362429"/>
          </a:xfrm>
        </p:spPr>
        <p:txBody>
          <a:bodyPr/>
          <a:lstStyle/>
          <a:p>
            <a:pPr>
              <a:spcAft>
                <a:spcPts val="600"/>
              </a:spcAft>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p>
          <a:p>
            <a:pPr marL="0" indent="0">
              <a:spcAft>
                <a:spcPts val="600"/>
              </a:spcAft>
              <a:buNone/>
            </a:pPr>
            <a:r>
              <a:rPr lang="en-US" b="1" dirty="0" err="1"/>
              <a:t>Notas</a:t>
            </a:r>
            <a:r>
              <a:rPr lang="en-US" b="1" dirty="0"/>
              <a:t> del </a:t>
            </a:r>
            <a:r>
              <a:rPr lang="en-US" b="1" dirty="0" err="1"/>
              <a:t>presentador</a:t>
            </a:r>
            <a:endParaRPr lang="en-US" b="1" dirty="0"/>
          </a:p>
          <a:p>
            <a:pPr marL="0" indent="0">
              <a:spcAft>
                <a:spcPts val="600"/>
              </a:spcAft>
              <a:buNone/>
            </a:pPr>
            <a:r>
              <a:rPr lang="es-US" sz="1200" kern="1200" dirty="0">
                <a:solidFill>
                  <a:schemeClr val="tx1"/>
                </a:solidFill>
                <a:effectLst/>
                <a:latin typeface="Calibri" panose="020F0502020204030204" pitchFamily="34" charset="0"/>
                <a:ea typeface="+mn-ea"/>
                <a:cs typeface="Calibri" panose="020F0502020204030204" pitchFamily="34" charset="0"/>
              </a:rPr>
              <a:t>Excepciones de categoría: Si el patrocinador de un plan usa una estructura de categorías para los costos compartidos a fin de gestionar sus beneficios de medicamentos, debe establecer y mantener procedimientos de excepciones razonables y completos que permitan que usted obtenga un medicamento no preferido en una categoría de costo compartido más alta con los términos de costos compartidos más favorables aplicables a medicamentos alternativos de una categoría de costos compartidos inferior</a:t>
            </a:r>
            <a:r>
              <a:rPr lang="en-US" dirty="0"/>
              <a:t>.</a:t>
            </a:r>
          </a:p>
          <a:p>
            <a:pPr marL="0" indent="0">
              <a:spcAft>
                <a:spcPts val="600"/>
              </a:spcAft>
              <a:buNone/>
            </a:pPr>
            <a:r>
              <a:rPr lang="es-US" sz="1200" kern="1200" dirty="0">
                <a:solidFill>
                  <a:schemeClr val="tx1"/>
                </a:solidFill>
                <a:effectLst/>
                <a:latin typeface="Calibri" panose="020F0502020204030204" pitchFamily="34" charset="0"/>
                <a:ea typeface="+mn-ea"/>
                <a:cs typeface="Calibri" panose="020F0502020204030204" pitchFamily="34" charset="0"/>
              </a:rPr>
              <a:t>Los planes tienen permitido limitar la disponibilidad de categorías de costos compartidos aplicables que contengan el mismo tipo de medicamentos alternativos para tratar su afección. Específicamente, el plan puede aplicar las limitaciones siguientes</a:t>
            </a:r>
            <a:r>
              <a:rPr lang="en-US" dirty="0"/>
              <a:t>: </a:t>
            </a:r>
          </a:p>
          <a:p>
            <a:pPr marL="171450" indent="-171450">
              <a:spcAft>
                <a:spcPts val="600"/>
              </a:spcAft>
              <a:buFont typeface="Wingdings" panose="05000000000000000000"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Los medicamentos de marca son elegibles para hacer excepciones de categoría para el costo compartido más bajo aplicable asociado con marcas alternativas</a:t>
            </a:r>
            <a:endParaRPr lang="en-US" dirty="0"/>
          </a:p>
          <a:p>
            <a:pPr marL="171450" marR="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Los productos biológicos son elegibles para hacer excepciones de categoría para el costo compartido más bajo aplicable asociado con productos biológicos alternativos </a:t>
            </a:r>
          </a:p>
          <a:p>
            <a:pPr marL="171450" indent="-171450">
              <a:spcAft>
                <a:spcPts val="600"/>
              </a:spcAft>
              <a:buFont typeface="Wingdings" panose="05000000000000000000"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Los medicamentos genéricos no preferidos son elegibles para hacer excepciones de categoría para el costo compartido más bajo aplicable asociado con alternativas que sean medicamentos de marca o genéricos</a:t>
            </a:r>
            <a:r>
              <a:rPr lang="en-US" dirty="0"/>
              <a:t> </a:t>
            </a:r>
          </a:p>
          <a:p>
            <a:pPr marL="0" indent="0">
              <a:spcAft>
                <a:spcPts val="600"/>
              </a:spcAft>
              <a:buNone/>
            </a:pPr>
            <a:r>
              <a:rPr lang="es-US" sz="1200" kern="1200" dirty="0">
                <a:solidFill>
                  <a:schemeClr val="tx1"/>
                </a:solidFill>
                <a:effectLst/>
                <a:latin typeface="Calibri" panose="020F0502020204030204" pitchFamily="34" charset="0"/>
                <a:ea typeface="+mn-ea"/>
                <a:cs typeface="Calibri" panose="020F0502020204030204" pitchFamily="34" charset="0"/>
              </a:rPr>
              <a:t>Los planes no tienen obligación de ofrecer excepciones de categoría para medicamentos de marca o productos biológicos al nivel de costo compartido de medicamentos alternativos cuando las alternativas incluyan únicamente medicamentos genéricos o medicamentos genéricos autorizados. Si un plan mantienen una o 2 categorías especializadas, según se define en 42 CFR § 423.104, el plan puede diseñar su proceso de excepciones de manera que los medicamentos de la Parte D en las categorías especializadas no sean elegibles para llevar excepciones de categoría a categoría no especializadas. Sin embargo, los planes con 2 categorías especializadas deben permitir solicitudes de llevar excepciones de categoría para medicamentos en la categoría especializada de costo compartido más alta a la categoría especializada de costo compartido más baja</a:t>
            </a:r>
            <a:r>
              <a:rPr lang="en-US" dirty="0"/>
              <a:t>. </a:t>
            </a:r>
          </a:p>
        </p:txBody>
      </p:sp>
    </p:spTree>
    <p:extLst>
      <p:ext uri="{BB962C8B-B14F-4D97-AF65-F5344CB8AC3E}">
        <p14:creationId xmlns:p14="http://schemas.microsoft.com/office/powerpoint/2010/main" val="1460228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defTabSz="966511">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marL="176405" indent="-176405"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Un plan debe otorgar una “excepción” al formulario (que es un tipo de determinación de cobertura) cuando determine que ninguna de las alternativas de medicamentos del formulario para el tratamiento de la misma afección sería tan efectiva como el medicamento que no está en el formulario y/o la alternativa de medicamento del formulario tendría un efecto adverso</a:t>
            </a:r>
            <a:r>
              <a:rPr lang="en-US" dirty="0">
                <a:solidFill>
                  <a:prstClr val="black"/>
                </a:solidFill>
                <a:latin typeface="Calibri "/>
                <a:cs typeface="Arial" panose="020B0604020202020204" pitchFamily="34" charset="0"/>
              </a:rPr>
              <a:t>. </a:t>
            </a:r>
          </a:p>
          <a:p>
            <a:pPr marL="176405" indent="-176405"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Un plan debe otorgar una excepción a una regla de cobertura cuando determine que el medicamento ha sido, o es probable que sea, inefectivo para tratar la afección, o haya causado, o sea probable que cause, perjuicio</a:t>
            </a:r>
            <a:r>
              <a:rPr lang="en-US" dirty="0">
                <a:solidFill>
                  <a:prstClr val="black"/>
                </a:solidFill>
                <a:latin typeface="Calibri "/>
                <a:cs typeface="Arial" panose="020B0604020202020204" pitchFamily="34" charset="0"/>
              </a:rPr>
              <a:t>.</a:t>
            </a:r>
            <a:endParaRPr lang="en-US" b="1" dirty="0">
              <a:solidFill>
                <a:prstClr val="black"/>
              </a:solidFill>
              <a:latin typeface="Calibri "/>
              <a:cs typeface="Arial" panose="020B0604020202020204" pitchFamily="34" charset="0"/>
            </a:endParaRPr>
          </a:p>
          <a:p>
            <a:pPr>
              <a:spcBef>
                <a:spcPts val="617"/>
              </a:spcBef>
              <a:defRPr/>
            </a:pPr>
            <a:r>
              <a:rPr lang="en-US" b="1" dirty="0">
                <a:solidFill>
                  <a:prstClr val="black"/>
                </a:solidFill>
                <a:latin typeface="Calibri "/>
                <a:cs typeface="Arial" panose="020B0604020202020204" pitchFamily="34" charset="0"/>
              </a:rPr>
              <a:t>NOTA</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Si solicita una excepción, su médico u otro profesional que le receta deberá proporcionarle una declaración de respaldo a su plan explicando por qué usted necesita el medicamento que está solicitando. Verifique con su plan para averiguar si la declaración de respaldo debe hacerse por escrito. El período para tomar decisiones del plan comienza una vez que su plan recibe la declaración de respaldo</a:t>
            </a:r>
            <a:r>
              <a:rPr lang="en-US" dirty="0">
                <a:latin typeface="Calibri "/>
                <a:cs typeface="Arial" panose="020B0604020202020204" pitchFamily="34" charset="0"/>
              </a:rPr>
              <a:t>. </a:t>
            </a:r>
          </a:p>
        </p:txBody>
      </p:sp>
    </p:spTree>
    <p:extLst>
      <p:ext uri="{BB962C8B-B14F-4D97-AF65-F5344CB8AC3E}">
        <p14:creationId xmlns:p14="http://schemas.microsoft.com/office/powerpoint/2010/main" val="264217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43841" y="3757508"/>
            <a:ext cx="6868160" cy="5144347"/>
          </a:xfrm>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defTabSz="966511">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Si no está de acuerdo con la determinación de cobertura, la decisión de excepción o la limitación de cobertura de su plan de medicamentos de Medicare bajo el programa de administración de medicamentos del plan, tiene derecho a solicitar una </a:t>
            </a:r>
            <a:r>
              <a:rPr lang="es-US" sz="120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200" kern="1200" dirty="0">
                <a:solidFill>
                  <a:schemeClr val="tx1"/>
                </a:solidFill>
                <a:effectLst/>
                <a:latin typeface="Calibri" panose="020F0502020204030204" pitchFamily="34" charset="0"/>
                <a:ea typeface="+mn-ea"/>
                <a:cs typeface="Calibri" panose="020F0502020204030204" pitchFamily="34" charset="0"/>
              </a:rPr>
              <a:t>. La decisión escrita de su plan explicará cómo solicitar una </a:t>
            </a:r>
            <a:r>
              <a:rPr lang="es-US" sz="120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200" kern="1200" dirty="0">
                <a:solidFill>
                  <a:schemeClr val="tx1"/>
                </a:solidFill>
                <a:effectLst/>
                <a:latin typeface="Calibri" panose="020F0502020204030204" pitchFamily="34" charset="0"/>
                <a:ea typeface="+mn-ea"/>
                <a:cs typeface="Calibri" panose="020F0502020204030204" pitchFamily="34" charset="0"/>
              </a:rPr>
              <a:t>. Lea atentamente esa decisión y llame a su plan si tiene preguntas</a:t>
            </a:r>
            <a:r>
              <a:rPr lang="en-US" dirty="0">
                <a:solidFill>
                  <a:prstClr val="black"/>
                </a:solidFill>
                <a:latin typeface="Calibri "/>
                <a:cs typeface="Arial" panose="020B0604020202020204" pitchFamily="34" charset="0"/>
              </a:rPr>
              <a:t>. </a:t>
            </a:r>
          </a:p>
          <a:p>
            <a:pPr marL="176405" indent="-176405"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Deberá solicitar la </a:t>
            </a:r>
            <a:r>
              <a:rPr lang="es-US" sz="120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200" kern="1200" dirty="0">
                <a:solidFill>
                  <a:schemeClr val="tx1"/>
                </a:solidFill>
                <a:effectLst/>
                <a:latin typeface="Calibri" panose="020F0502020204030204" pitchFamily="34" charset="0"/>
                <a:ea typeface="+mn-ea"/>
                <a:cs typeface="Calibri" panose="020F0502020204030204" pitchFamily="34" charset="0"/>
              </a:rPr>
              <a:t> dentro de 60 días a partir de la fecha de la determinación de cobertura. Si no cumple con la fecha límite, debe proporcionar una razón para presentarla más tarde</a:t>
            </a:r>
            <a:r>
              <a:rPr lang="en-US" dirty="0">
                <a:solidFill>
                  <a:prstClr val="black"/>
                </a:solidFill>
                <a:latin typeface="Calibri "/>
                <a:cs typeface="Arial" panose="020B0604020202020204" pitchFamily="34" charset="0"/>
              </a:rPr>
              <a:t>.</a:t>
            </a:r>
          </a:p>
          <a:p>
            <a:pPr marL="176405" indent="-176405">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Usted, su representante, su médico u otro profesional que le recete puede solicitar una </a:t>
            </a:r>
            <a:r>
              <a:rPr lang="es-US" sz="120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200" kern="1200" dirty="0">
                <a:solidFill>
                  <a:schemeClr val="tx1"/>
                </a:solidFill>
                <a:effectLst/>
                <a:latin typeface="Calibri" panose="020F0502020204030204" pitchFamily="34" charset="0"/>
                <a:ea typeface="+mn-ea"/>
                <a:cs typeface="Calibri" panose="020F0502020204030204" pitchFamily="34" charset="0"/>
              </a:rPr>
              <a:t> estándar o acelerada (rápida). No puede solicitar una </a:t>
            </a:r>
            <a:r>
              <a:rPr lang="es-US" sz="120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200" kern="1200" dirty="0">
                <a:solidFill>
                  <a:schemeClr val="tx1"/>
                </a:solidFill>
                <a:effectLst/>
                <a:latin typeface="Calibri" panose="020F0502020204030204" pitchFamily="34" charset="0"/>
                <a:ea typeface="+mn-ea"/>
                <a:cs typeface="Calibri" panose="020F0502020204030204" pitchFamily="34" charset="0"/>
              </a:rPr>
              <a:t> rápida si se trata de una apelación sobre el pago de un medicamento que ya recibió. Las solicitudes estándar deben hacerse por escrito, a menos que su plan permita que usted presente una solicitud estándar de manera verbal, como por teléfono. Recibirá una decisión rápida si su plan determina, o su médico u otro profesional que le recete le informa a su plan que esperar una decisión estándar puede poner en riesgo seriamente su vida, su salud o su capacidad para recuperar la función máxima</a:t>
            </a:r>
            <a:r>
              <a:rPr lang="en-US" dirty="0">
                <a:solidFill>
                  <a:prstClr val="black"/>
                </a:solidFill>
                <a:latin typeface="Calibri "/>
                <a:cs typeface="Arial" panose="020B0604020202020204" pitchFamily="34" charset="0"/>
              </a:rPr>
              <a:t>. </a:t>
            </a:r>
            <a:endParaRPr lang="en-US" i="1"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286813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24364" y="123377"/>
            <a:ext cx="7063881" cy="9020623"/>
          </a:xfrm>
        </p:spPr>
        <p:txBody>
          <a:bodyPr/>
          <a:lstStyle/>
          <a:p>
            <a:pPr defTabSz="966511">
              <a:spcBef>
                <a:spcPts val="617"/>
              </a:spcBef>
              <a:defRPr/>
            </a:pPr>
            <a:r>
              <a:rPr lang="en-US" sz="1050" b="1" dirty="0" err="1">
                <a:solidFill>
                  <a:prstClr val="black"/>
                </a:solidFill>
                <a:latin typeface="Calibri" panose="020F0502020204030204" pitchFamily="34" charset="0"/>
                <a:cs typeface="Calibri" panose="020F0502020204030204" pitchFamily="34" charset="0"/>
              </a:rPr>
              <a:t>Esta</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diapositiva</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tiene</a:t>
            </a:r>
            <a:r>
              <a:rPr lang="en-US" sz="1050" b="1" dirty="0">
                <a:solidFill>
                  <a:prstClr val="black"/>
                </a:solidFill>
                <a:latin typeface="Calibri" panose="020F0502020204030204" pitchFamily="34" charset="0"/>
                <a:cs typeface="Calibri" panose="020F0502020204030204" pitchFamily="34" charset="0"/>
              </a:rPr>
              <a:t> </a:t>
            </a:r>
            <a:r>
              <a:rPr lang="en-US" sz="1050" b="1" dirty="0" err="1">
                <a:solidFill>
                  <a:prstClr val="black"/>
                </a:solidFill>
                <a:latin typeface="Calibri" panose="020F0502020204030204" pitchFamily="34" charset="0"/>
                <a:cs typeface="Calibri" panose="020F0502020204030204" pitchFamily="34" charset="0"/>
              </a:rPr>
              <a:t>animación</a:t>
            </a:r>
            <a:r>
              <a:rPr lang="en-US" sz="1050" b="1" dirty="0">
                <a:solidFill>
                  <a:prstClr val="black"/>
                </a:solidFill>
                <a:latin typeface="Calibri" panose="020F0502020204030204" pitchFamily="34" charset="0"/>
                <a:cs typeface="Calibri" panose="020F0502020204030204" pitchFamily="34" charset="0"/>
              </a:rPr>
              <a:t>.</a:t>
            </a:r>
          </a:p>
          <a:p>
            <a:pPr>
              <a:spcBef>
                <a:spcPts val="641"/>
              </a:spcBef>
              <a:defRPr/>
            </a:pPr>
            <a:r>
              <a:rPr lang="en-US" sz="1050" b="1" dirty="0" err="1">
                <a:solidFill>
                  <a:prstClr val="black"/>
                </a:solidFill>
                <a:latin typeface="Calibri" panose="020F0502020204030204" pitchFamily="34" charset="0"/>
                <a:cs typeface="Calibri" panose="020F0502020204030204" pitchFamily="34" charset="0"/>
              </a:rPr>
              <a:t>Notas</a:t>
            </a:r>
            <a:r>
              <a:rPr lang="en-US" sz="1050" b="1" dirty="0">
                <a:solidFill>
                  <a:prstClr val="black"/>
                </a:solidFill>
                <a:latin typeface="Calibri" panose="020F0502020204030204" pitchFamily="34" charset="0"/>
                <a:cs typeface="Calibri" panose="020F0502020204030204" pitchFamily="34" charset="0"/>
              </a:rPr>
              <a:t> del </a:t>
            </a:r>
            <a:r>
              <a:rPr lang="en-US" sz="1050" b="1" dirty="0" err="1">
                <a:solidFill>
                  <a:prstClr val="black"/>
                </a:solidFill>
                <a:latin typeface="Calibri" panose="020F0502020204030204" pitchFamily="34" charset="0"/>
                <a:cs typeface="Calibri" panose="020F0502020204030204" pitchFamily="34" charset="0"/>
              </a:rPr>
              <a:t>presentador</a:t>
            </a:r>
            <a:endParaRPr lang="en-US" sz="1050" b="1" dirty="0">
              <a:solidFill>
                <a:prstClr val="black"/>
              </a:solidFill>
              <a:latin typeface="Calibri" panose="020F0502020204030204" pitchFamily="34" charset="0"/>
              <a:cs typeface="Calibri" panose="020F0502020204030204" pitchFamily="34" charset="0"/>
            </a:endParaRPr>
          </a:p>
          <a:p>
            <a:pPr>
              <a:spcBef>
                <a:spcPts val="641"/>
              </a:spcBef>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 su plan, tiene derecho a apelar</a:t>
            </a:r>
            <a:r>
              <a:rPr lang="en-US" sz="1050" dirty="0">
                <a:solidFill>
                  <a:prstClr val="black"/>
                </a:solidFill>
                <a:latin typeface="Calibri" panose="020F0502020204030204" pitchFamily="34" charset="0"/>
                <a:cs typeface="Calibri" panose="020F0502020204030204" pitchFamily="34" charset="0"/>
              </a:rPr>
              <a:t>. </a:t>
            </a:r>
          </a:p>
          <a:p>
            <a:pPr>
              <a:spcBef>
                <a:spcPts val="641"/>
              </a:spcBef>
              <a:defRPr/>
            </a:pPr>
            <a:r>
              <a:rPr lang="es-US" sz="1050" kern="1200" dirty="0">
                <a:solidFill>
                  <a:schemeClr val="tx1"/>
                </a:solidFill>
                <a:effectLst/>
                <a:latin typeface="Calibri" panose="020F0502020204030204" pitchFamily="34" charset="0"/>
                <a:ea typeface="+mn-ea"/>
                <a:cs typeface="Calibri" panose="020F0502020204030204" pitchFamily="34" charset="0"/>
              </a:rPr>
              <a:t>Hay 5 niveles de apelación</a:t>
            </a:r>
            <a:r>
              <a:rPr lang="en-US" sz="1050" dirty="0">
                <a:solidFill>
                  <a:prstClr val="black"/>
                </a:solidFill>
                <a:latin typeface="Calibri" panose="020F0502020204030204" pitchFamily="34" charset="0"/>
                <a:cs typeface="Calibri" panose="020F0502020204030204" pitchFamily="34" charset="0"/>
              </a:rPr>
              <a:t>:</a:t>
            </a:r>
          </a:p>
          <a:p>
            <a:pPr marL="122493" lvl="1" indent="-115780" defTabSz="966511">
              <a:spcBef>
                <a:spcPts val="646"/>
              </a:spcBef>
              <a:buFont typeface="Wingdings" panose="05000000000000000000" pitchFamily="2" charset="2"/>
              <a:buChar char="§"/>
              <a:defRPr/>
            </a:pPr>
            <a:r>
              <a:rPr lang="es-US" sz="1050" b="1" kern="1200" dirty="0">
                <a:solidFill>
                  <a:schemeClr val="tx1"/>
                </a:solidFill>
                <a:effectLst/>
                <a:latin typeface="Calibri" panose="020F0502020204030204" pitchFamily="34" charset="0"/>
                <a:ea typeface="+mn-ea"/>
                <a:cs typeface="Calibri" panose="020F0502020204030204" pitchFamily="34" charset="0"/>
              </a:rPr>
              <a:t>Nivel 1: </a:t>
            </a:r>
            <a:r>
              <a:rPr lang="es-US" sz="1050" b="1"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b="1" kern="1200" dirty="0">
                <a:solidFill>
                  <a:schemeClr val="tx1"/>
                </a:solidFill>
                <a:effectLst/>
                <a:latin typeface="Calibri" panose="020F0502020204030204" pitchFamily="34" charset="0"/>
                <a:ea typeface="+mn-ea"/>
                <a:cs typeface="Calibri" panose="020F0502020204030204" pitchFamily="34" charset="0"/>
              </a:rPr>
              <a:t> por parte de su plan</a:t>
            </a:r>
            <a:endParaRPr lang="en-US" sz="1050" b="1"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el rechazo inicial del plan (determinación de cobertura) o una limitación de cobertura bajo el programa de administración de medicamentos del plan, puede solicitar una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Deberá solicitar la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dentro de 60 días a partir de la fecha de la determinación de cobertura. Si no cumple con la fecha límite, debe proporcionar una razón para presentarla más tarde</a:t>
            </a:r>
            <a:r>
              <a:rPr lang="en-US" sz="1050" dirty="0">
                <a:latin typeface="Calibri" panose="020F0502020204030204" pitchFamily="34" charset="0"/>
                <a:cs typeface="Calibri" panose="020F0502020204030204" pitchFamily="34" charset="0"/>
              </a:rPr>
              <a:t>.</a:t>
            </a:r>
            <a:endParaRPr lang="en-US" sz="105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del plan en el nivel 1, puede solicitar una reconsideración por parte de una Entidad de Revisión Independiente (IRE), lo cual es el nivel 2, dentro de 60 días a partir de la fecha de la decisión de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Si se vence la fecha límite, debe proporcionar un motivo para la presentación tardía</a:t>
            </a:r>
            <a:r>
              <a:rPr lang="en-US" sz="1050" dirty="0">
                <a:solidFill>
                  <a:prstClr val="black"/>
                </a:solidFill>
                <a:latin typeface="Calibri" panose="020F0502020204030204" pitchFamily="34" charset="0"/>
                <a:cs typeface="Calibri" panose="020F0502020204030204" pitchFamily="34" charset="0"/>
              </a:rPr>
              <a:t>.</a:t>
            </a:r>
          </a:p>
          <a:p>
            <a:pPr marL="244983" lvl="2" indent="-122493" defTabSz="966511">
              <a:spcBef>
                <a:spcPts val="646"/>
              </a:spcBef>
              <a:buSzTx/>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apela una limitación impuesta bajo el programa de administración de medicamentos de su plan y su plan continúa denegando cualquier parte de su solicitud relacionada con las limitaciones en su acceso a los medicamentos, su plan enviará automáticamente su caso a un revisor independiente fuera del plan</a:t>
            </a:r>
            <a:r>
              <a:rPr lang="en-US" sz="1050" dirty="0">
                <a:solidFill>
                  <a:prstClr val="black"/>
                </a:solidFill>
                <a:latin typeface="Calibri" panose="020F0502020204030204" pitchFamily="34" charset="0"/>
                <a:cs typeface="Calibri" panose="020F0502020204030204" pitchFamily="34" charset="0"/>
              </a:rPr>
              <a:t>. </a:t>
            </a:r>
          </a:p>
          <a:p>
            <a:pPr marL="122493" lvl="1" indent="-115780" defTabSz="966511">
              <a:spcBef>
                <a:spcPts val="646"/>
              </a:spcBef>
              <a:buFont typeface="Wingdings" panose="05000000000000000000" pitchFamily="2" charset="2"/>
              <a:buChar char="§"/>
              <a:defRPr/>
            </a:pPr>
            <a:r>
              <a:rPr lang="es-MX" sz="1050" b="1" dirty="0">
                <a:solidFill>
                  <a:prstClr val="black"/>
                </a:solidFill>
                <a:latin typeface="Calibri" panose="020F0502020204030204" pitchFamily="34" charset="0"/>
                <a:cs typeface="Calibri" panose="020F0502020204030204" pitchFamily="34" charset="0"/>
              </a:rPr>
              <a:t>Nivel 2: Reconsideración por parte de una IRE </a:t>
            </a:r>
            <a:r>
              <a:rPr lang="en-US" sz="1050" b="1" dirty="0">
                <a:solidFill>
                  <a:prstClr val="black"/>
                </a:solidFill>
                <a:latin typeface="Calibri" panose="020F0502020204030204" pitchFamily="34" charset="0"/>
                <a:cs typeface="Calibri" panose="020F0502020204030204" pitchFamily="34" charset="0"/>
              </a:rPr>
              <a:t> </a:t>
            </a:r>
          </a:p>
          <a:p>
            <a:pPr marL="244983" lvl="2" indent="-122493" defTabSz="966511">
              <a:spcBef>
                <a:spcPts val="646"/>
              </a:spcBef>
              <a:buSzTx/>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Para solicitar una reconsideración por parte de una IRE, siga las indicaciones en la "Notificación de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del plan. Si su plan emite una </a:t>
            </a:r>
            <a:r>
              <a:rPr lang="es-US" sz="1050" kern="1200" dirty="0" err="1">
                <a:solidFill>
                  <a:schemeClr val="tx1"/>
                </a:solidFill>
                <a:effectLst/>
                <a:latin typeface="Calibri" panose="020F0502020204030204" pitchFamily="34" charset="0"/>
                <a:ea typeface="+mn-ea"/>
                <a:cs typeface="Calibri" panose="020F0502020204030204" pitchFamily="34" charset="0"/>
              </a:rPr>
              <a:t>redeterminación</a:t>
            </a:r>
            <a:r>
              <a:rPr lang="es-US" sz="1050" kern="1200" dirty="0">
                <a:solidFill>
                  <a:schemeClr val="tx1"/>
                </a:solidFill>
                <a:effectLst/>
                <a:latin typeface="Calibri" panose="020F0502020204030204" pitchFamily="34" charset="0"/>
                <a:ea typeface="+mn-ea"/>
                <a:cs typeface="Calibri" panose="020F0502020204030204" pitchFamily="34" charset="0"/>
              </a:rPr>
              <a:t> adversa, debería enviarle un formulario de "Solicitud de reconsideración" que puede utilizar para solicitar una reconsideración. Si no recibe el formulario, llame a su plan y pida una copia</a:t>
            </a:r>
            <a:r>
              <a:rPr lang="en-US" sz="1050" dirty="0">
                <a:latin typeface="Calibri" panose="020F0502020204030204" pitchFamily="34" charset="0"/>
                <a:cs typeface="Calibri" panose="020F0502020204030204" pitchFamily="34" charset="0"/>
              </a:rPr>
              <a:t>.</a:t>
            </a:r>
            <a:endParaRPr lang="en-US" sz="105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 la IRE en el nivel 2, tiene 60 días después de recibir la decisión de la IRE para solicitar una decisión de la OMHA, lo cual es el nivel 3</a:t>
            </a:r>
            <a:r>
              <a:rPr lang="en-US" sz="1050" dirty="0">
                <a:solidFill>
                  <a:prstClr val="black"/>
                </a:solidFill>
                <a:latin typeface="Calibri" panose="020F0502020204030204" pitchFamily="34" charset="0"/>
                <a:cs typeface="Calibri" panose="020F0502020204030204" pitchFamily="34" charset="0"/>
              </a:rPr>
              <a:t>. </a:t>
            </a:r>
          </a:p>
          <a:p>
            <a:pPr marL="120813" lvl="1" indent="-120813" defTabSz="966511">
              <a:spcBef>
                <a:spcPts val="646"/>
              </a:spcBef>
              <a:buFont typeface="Wingdings" panose="05000000000000000000" pitchFamily="2" charset="2"/>
              <a:buChar char="§"/>
              <a:defRPr/>
            </a:pPr>
            <a:r>
              <a:rPr lang="es-MX" sz="1050" b="1" dirty="0">
                <a:solidFill>
                  <a:prstClr val="black"/>
                </a:solidFill>
                <a:latin typeface="Calibri" panose="020F0502020204030204" pitchFamily="34" charset="0"/>
                <a:cs typeface="Calibri" panose="020F0502020204030204" pitchFamily="34" charset="0"/>
              </a:rPr>
              <a:t>Nivel 3: Decisión de la OMHA</a:t>
            </a:r>
            <a:r>
              <a:rPr lang="en-US" sz="1050" b="1" dirty="0">
                <a:solidFill>
                  <a:prstClr val="black"/>
                </a:solidFill>
                <a:latin typeface="Calibri" panose="020F0502020204030204" pitchFamily="34" charset="0"/>
                <a:cs typeface="Calibri" panose="020F0502020204030204" pitchFamily="34" charset="0"/>
              </a:rPr>
              <a:t> </a:t>
            </a:r>
          </a:p>
          <a:p>
            <a:pPr marL="244983" lvl="2" indent="-122493" defTabSz="966511">
              <a:spcBef>
                <a:spcPts val="646"/>
              </a:spcBef>
              <a:buSzPct val="100000"/>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Para obtener una audiencia o revisión por parte de la OMHA, el importe de su caso debe cumplir con un importe mínimo en dólares que cambia anualmente. El importe requerido para 2023 es $180</a:t>
            </a:r>
            <a:r>
              <a:rPr lang="en-US" sz="1050" dirty="0">
                <a:solidFill>
                  <a:prstClr val="black"/>
                </a:solidFill>
                <a:latin typeface="Calibri" panose="020F0502020204030204" pitchFamily="34" charset="0"/>
                <a:cs typeface="Calibri" panose="020F0502020204030204" pitchFamily="34" charset="0"/>
              </a:rPr>
              <a:t>. </a:t>
            </a:r>
          </a:p>
          <a:p>
            <a:pPr marL="244983" lvl="2" indent="-122493" defTabSz="966511">
              <a:spcBef>
                <a:spcPts val="646"/>
              </a:spcBef>
              <a:buSzPct val="100000"/>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 la OMHA en el nivel 3, tiene 60 días después de recibir la decisión de OMHA para solicitar una revisión por parte del Consejo de Apelaciones de Medicare, lo cual es el nivel 4</a:t>
            </a:r>
            <a:r>
              <a:rPr lang="en-US" sz="1050" dirty="0">
                <a:solidFill>
                  <a:prstClr val="black"/>
                </a:solidFill>
                <a:latin typeface="Calibri" panose="020F0502020204030204" pitchFamily="34" charset="0"/>
                <a:cs typeface="Calibri" panose="020F0502020204030204" pitchFamily="34" charset="0"/>
              </a:rPr>
              <a:t>.</a:t>
            </a:r>
          </a:p>
          <a:p>
            <a:pPr marL="120813" lvl="1" indent="-120813" defTabSz="966511">
              <a:spcBef>
                <a:spcPts val="646"/>
              </a:spcBef>
              <a:buFont typeface="Wingdings" panose="05000000000000000000" pitchFamily="2" charset="2"/>
              <a:buChar char="§"/>
              <a:defRPr/>
            </a:pPr>
            <a:r>
              <a:rPr lang="es-MX" sz="1050" b="1" dirty="0">
                <a:solidFill>
                  <a:prstClr val="black"/>
                </a:solidFill>
                <a:latin typeface="Calibri" panose="020F0502020204030204" pitchFamily="34" charset="0"/>
                <a:cs typeface="Calibri" panose="020F0502020204030204" pitchFamily="34" charset="0"/>
              </a:rPr>
              <a:t>Nivel 4: Revisión por parte del Consejo de Apelaciones de Medicare</a:t>
            </a:r>
            <a:r>
              <a:rPr lang="en-US" sz="1050" b="1" dirty="0">
                <a:solidFill>
                  <a:prstClr val="black"/>
                </a:solidFill>
                <a:latin typeface="Calibri" panose="020F0502020204030204" pitchFamily="34" charset="0"/>
                <a:cs typeface="Calibri" panose="020F0502020204030204" pitchFamily="34" charset="0"/>
              </a:rPr>
              <a:t> </a:t>
            </a:r>
          </a:p>
          <a:p>
            <a:pPr marL="244983" lvl="1" indent="-122493" defTabSz="966511">
              <a:spcBef>
                <a:spcPts val="646"/>
              </a:spcBef>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Puede solicitar que el Consejo de Apelaciones revise su caso, independientemente del importe en dólares implicado</a:t>
            </a:r>
            <a:r>
              <a:rPr lang="en-US" sz="1050" dirty="0">
                <a:solidFill>
                  <a:prstClr val="black"/>
                </a:solidFill>
                <a:latin typeface="Calibri" panose="020F0502020204030204" pitchFamily="34" charset="0"/>
                <a:cs typeface="Calibri" panose="020F0502020204030204" pitchFamily="34" charset="0"/>
              </a:rPr>
              <a:t>. </a:t>
            </a:r>
          </a:p>
          <a:p>
            <a:pPr marL="244983" lvl="1" indent="-122493" defTabSz="966511">
              <a:spcBef>
                <a:spcPts val="646"/>
              </a:spcBef>
              <a:buFont typeface="Arial" panose="020B0604020202020204" pitchFamily="34" charset="0"/>
              <a:buChar char="•"/>
              <a:defRPr/>
            </a:pPr>
            <a:r>
              <a:rPr lang="es-US" sz="1050" kern="1200" dirty="0">
                <a:solidFill>
                  <a:schemeClr val="tx1"/>
                </a:solidFill>
                <a:effectLst/>
                <a:latin typeface="Calibri" panose="020F0502020204030204" pitchFamily="34" charset="0"/>
                <a:ea typeface="+mn-ea"/>
                <a:cs typeface="Calibri" panose="020F0502020204030204" pitchFamily="34" charset="0"/>
              </a:rPr>
              <a:t>Si no está de acuerdo con la decisión del Consejo de Apelaciones en el nivel 4, tendrá 60 días a partir de la fecha en que recibe la decisión del Consejo de Apelaciones para solicitar una Revisión Judicial por parte de un Tribunal Federal de Distrito, lo cual es el nivel 5</a:t>
            </a:r>
            <a:r>
              <a:rPr lang="en-US" sz="1050" dirty="0">
                <a:solidFill>
                  <a:prstClr val="black"/>
                </a:solidFill>
                <a:latin typeface="Calibri" panose="020F0502020204030204" pitchFamily="34" charset="0"/>
                <a:cs typeface="Calibri" panose="020F0502020204030204" pitchFamily="34" charset="0"/>
              </a:rPr>
              <a:t>.</a:t>
            </a:r>
            <a:endParaRPr lang="en-US" sz="1050" strike="sngStrike" dirty="0">
              <a:solidFill>
                <a:prstClr val="black"/>
              </a:solidFill>
              <a:latin typeface="Calibri" panose="020F0502020204030204" pitchFamily="34" charset="0"/>
              <a:cs typeface="Calibri" panose="020F0502020204030204" pitchFamily="34" charset="0"/>
            </a:endParaRPr>
          </a:p>
          <a:p>
            <a:pPr marL="120813" lvl="1" indent="-120813" defTabSz="966511">
              <a:spcBef>
                <a:spcPts val="646"/>
              </a:spcBef>
              <a:buFont typeface="Wingdings" panose="05000000000000000000" pitchFamily="2" charset="2"/>
              <a:buChar char="§"/>
              <a:defRPr/>
            </a:pPr>
            <a:r>
              <a:rPr lang="es-MX" sz="1050" b="1" dirty="0">
                <a:solidFill>
                  <a:prstClr val="black"/>
                </a:solidFill>
                <a:latin typeface="Calibri" panose="020F0502020204030204" pitchFamily="34" charset="0"/>
                <a:cs typeface="Calibri" panose="020F0502020204030204" pitchFamily="34" charset="0"/>
              </a:rPr>
              <a:t>Nivel 5: Revisión judicial por parte de un Tribunal Federal de Distrito </a:t>
            </a:r>
            <a:r>
              <a:rPr lang="es-US" sz="1050" kern="1200" dirty="0">
                <a:solidFill>
                  <a:schemeClr val="tx1"/>
                </a:solidFill>
                <a:effectLst/>
                <a:latin typeface="Calibri" panose="020F0502020204030204" pitchFamily="34" charset="0"/>
                <a:ea typeface="+mn-ea"/>
                <a:cs typeface="Calibri" panose="020F0502020204030204" pitchFamily="34" charset="0"/>
              </a:rPr>
              <a:t>Para que se le conceda una revisión, el importe de su caso debe alcanzar un importe mínimo en dólares. El importe mínimo en dólares requerido para 2023 es $1,850. Puede combinar reclamaciones para cubrir este importe en dólares</a:t>
            </a:r>
            <a:r>
              <a:rPr lang="en-US" sz="1050" dirty="0">
                <a:solidFill>
                  <a:prstClr val="black"/>
                </a:solidFill>
                <a:latin typeface="Calibri" panose="020F0502020204030204" pitchFamily="34" charset="0"/>
                <a:cs typeface="Calibri" panose="020F0502020204030204" pitchFamily="34" charset="0"/>
              </a:rPr>
              <a:t>.</a:t>
            </a:r>
          </a:p>
          <a:p>
            <a:pPr>
              <a:spcBef>
                <a:spcPts val="641"/>
              </a:spcBef>
              <a:defRPr/>
            </a:pPr>
            <a:r>
              <a:rPr lang="en-US" sz="1050" b="1" dirty="0" err="1">
                <a:solidFill>
                  <a:prstClr val="black"/>
                </a:solidFill>
                <a:latin typeface="Calibri" panose="020F0502020204030204" pitchFamily="34" charset="0"/>
                <a:cs typeface="Calibri" panose="020F0502020204030204" pitchFamily="34" charset="0"/>
              </a:rPr>
              <a:t>Importante</a:t>
            </a:r>
            <a:r>
              <a:rPr lang="en-US" sz="1050" dirty="0">
                <a:solidFill>
                  <a:prstClr val="black"/>
                </a:solidFill>
                <a:latin typeface="Calibri" panose="020F0502020204030204" pitchFamily="34" charset="0"/>
                <a:cs typeface="Calibri" panose="020F0502020204030204" pitchFamily="34" charset="0"/>
              </a:rPr>
              <a:t>: </a:t>
            </a:r>
            <a:r>
              <a:rPr lang="es-US" sz="1050" kern="1200" dirty="0">
                <a:solidFill>
                  <a:schemeClr val="tx1"/>
                </a:solidFill>
                <a:effectLst/>
                <a:latin typeface="Calibri" panose="020F0502020204030204" pitchFamily="34" charset="0"/>
                <a:ea typeface="+mn-ea"/>
                <a:cs typeface="Calibri" panose="020F0502020204030204" pitchFamily="34" charset="0"/>
              </a:rPr>
              <a:t>El proceso de reconsideración de la sanción por inscripción tardía en la Parte D no está relacionado con el diagrama de flujo del proceso de apelaciones: el diagrama de flujo de las apelaciones está relacionado con las apelaciones por beneficios de medicamentos. Existe solo un nivel de revisión independiente para disputas por multas por inscripción tardía. Para obtener más información, comuníquese con su plan o su SHIP en </a:t>
            </a:r>
            <a:r>
              <a:rPr lang="en-US" sz="1050" dirty="0">
                <a:solidFill>
                  <a:prstClr val="black"/>
                </a:solidFill>
                <a:latin typeface="Calibri" panose="020F0502020204030204" pitchFamily="34" charset="0"/>
                <a:cs typeface="Calibri" panose="020F0502020204030204" pitchFamily="34" charset="0"/>
                <a:hlinkClick r:id="rId3"/>
              </a:rPr>
              <a:t>shiphelp.org</a:t>
            </a:r>
            <a:r>
              <a:rPr lang="en-US" sz="1050" dirty="0">
                <a:solidFill>
                  <a:prstClr val="black"/>
                </a:solidFill>
                <a:latin typeface="Calibri" panose="020F0502020204030204" pitchFamily="34" charset="0"/>
                <a:cs typeface="Calibri" panose="020F0502020204030204" pitchFamily="34" charset="0"/>
              </a:rPr>
              <a:t>. </a:t>
            </a:r>
          </a:p>
          <a:p>
            <a:pPr>
              <a:spcBef>
                <a:spcPts val="641"/>
              </a:spcBef>
              <a:defRPr/>
            </a:pPr>
            <a:r>
              <a:rPr lang="en-US" sz="1050" b="1" dirty="0">
                <a:solidFill>
                  <a:prstClr val="black"/>
                </a:solidFill>
                <a:latin typeface="Calibri" panose="020F0502020204030204" pitchFamily="34" charset="0"/>
                <a:cs typeface="Calibri" panose="020F0502020204030204" pitchFamily="34" charset="0"/>
              </a:rPr>
              <a:t>NOTA</a:t>
            </a:r>
            <a:r>
              <a:rPr lang="en-US" sz="1050" dirty="0">
                <a:solidFill>
                  <a:prstClr val="black"/>
                </a:solidFill>
                <a:latin typeface="Calibri" panose="020F0502020204030204" pitchFamily="34" charset="0"/>
                <a:cs typeface="Calibri" panose="020F0502020204030204" pitchFamily="34" charset="0"/>
              </a:rPr>
              <a:t>:</a:t>
            </a:r>
            <a:r>
              <a:rPr lang="en-US" sz="1050" b="1" dirty="0">
                <a:solidFill>
                  <a:prstClr val="black"/>
                </a:solidFill>
                <a:latin typeface="Calibri" panose="020F0502020204030204" pitchFamily="34" charset="0"/>
                <a:cs typeface="Calibri" panose="020F0502020204030204" pitchFamily="34" charset="0"/>
              </a:rPr>
              <a:t> </a:t>
            </a:r>
            <a:r>
              <a:rPr lang="es-US" sz="1050" kern="1200" dirty="0">
                <a:solidFill>
                  <a:schemeClr val="tx1"/>
                </a:solidFill>
                <a:effectLst/>
                <a:latin typeface="Calibri" panose="020F0502020204030204" pitchFamily="34" charset="0"/>
                <a:ea typeface="+mn-ea"/>
                <a:cs typeface="Calibri" panose="020F0502020204030204" pitchFamily="34" charset="0"/>
              </a:rPr>
              <a:t>Para ver una copia en tamaño completo del diagrama de flujo del proceso de apelaciones de la Parte D (medicamentos), visite </a:t>
            </a:r>
            <a:r>
              <a:rPr lang="en-US" sz="1050" dirty="0">
                <a:solidFill>
                  <a:prstClr val="black"/>
                </a:solidFill>
                <a:latin typeface="Calibri" panose="020F0502020204030204" pitchFamily="34" charset="0"/>
                <a:cs typeface="Calibri" panose="020F0502020204030204" pitchFamily="34" charset="0"/>
                <a:hlinkClick r:id="rId4"/>
              </a:rPr>
              <a:t>CMS.gov/Medicare/Appeals-and-Grievances/</a:t>
            </a:r>
            <a:r>
              <a:rPr lang="en-US" sz="1050" dirty="0" err="1">
                <a:solidFill>
                  <a:prstClr val="black"/>
                </a:solidFill>
                <a:latin typeface="Calibri" panose="020F0502020204030204" pitchFamily="34" charset="0"/>
                <a:cs typeface="Calibri" panose="020F0502020204030204" pitchFamily="34" charset="0"/>
                <a:hlinkClick r:id="rId4"/>
              </a:rPr>
              <a:t>MedPrescriptDrugApplGriev</a:t>
            </a:r>
            <a:r>
              <a:rPr lang="en-US" sz="1050" dirty="0">
                <a:solidFill>
                  <a:prstClr val="black"/>
                </a:solidFill>
                <a:latin typeface="Calibri" panose="020F0502020204030204" pitchFamily="34" charset="0"/>
                <a:cs typeface="Calibri" panose="020F0502020204030204" pitchFamily="34" charset="0"/>
                <a:hlinkClick r:id="rId4"/>
              </a:rPr>
              <a:t>/Downloads/Flowchart-Medicare-Part-D.pdf</a:t>
            </a:r>
            <a:r>
              <a:rPr lang="en-US" sz="1050" dirty="0">
                <a:solidFill>
                  <a:prstClr val="black"/>
                </a:solidFill>
                <a:latin typeface="Calibri" panose="020F0502020204030204" pitchFamily="34" charset="0"/>
                <a:cs typeface="Calibri" panose="020F0502020204030204" pitchFamily="34" charset="0"/>
              </a:rPr>
              <a:t>.  </a:t>
            </a:r>
            <a:endParaRPr lang="en-US" sz="1050" dirty="0">
              <a:latin typeface="Calibri" panose="020F0502020204030204" pitchFamily="34" charset="0"/>
              <a:cs typeface="Calibri" panose="020F0502020204030204" pitchFamily="34" charset="0"/>
            </a:endParaRPr>
          </a:p>
          <a:p>
            <a:pPr>
              <a:spcBef>
                <a:spcPts val="641"/>
              </a:spcBef>
              <a:defRPr/>
            </a:pPr>
            <a:r>
              <a:rPr lang="en-US" sz="1050" b="1" dirty="0" err="1">
                <a:solidFill>
                  <a:prstClr val="black"/>
                </a:solidFill>
                <a:latin typeface="Calibri" panose="020F0502020204030204" pitchFamily="34" charset="0"/>
                <a:cs typeface="Calibri" panose="020F0502020204030204" pitchFamily="34" charset="0"/>
              </a:rPr>
              <a:t>Fuente</a:t>
            </a:r>
            <a:r>
              <a:rPr lang="en-US" sz="1050" b="1" dirty="0">
                <a:solidFill>
                  <a:prstClr val="black"/>
                </a:solidFill>
                <a:latin typeface="Calibri" panose="020F0502020204030204" pitchFamily="34" charset="0"/>
                <a:cs typeface="Calibri" panose="020F0502020204030204" pitchFamily="34" charset="0"/>
              </a:rPr>
              <a:t> </a:t>
            </a:r>
            <a:r>
              <a:rPr lang="es-US" sz="1050" kern="1200" dirty="0">
                <a:solidFill>
                  <a:schemeClr val="tx1"/>
                </a:solidFill>
                <a:effectLst/>
                <a:latin typeface="Calibri" panose="020F0502020204030204" pitchFamily="34" charset="0"/>
                <a:ea typeface="+mn-ea"/>
                <a:cs typeface="Calibri" panose="020F0502020204030204" pitchFamily="34" charset="0"/>
              </a:rPr>
              <a:t>(para la 3a </a:t>
            </a:r>
            <a:r>
              <a:rPr lang="es-US" sz="1050" kern="1200" dirty="0" err="1">
                <a:solidFill>
                  <a:schemeClr val="tx1"/>
                </a:solidFill>
                <a:effectLst/>
                <a:latin typeface="Calibri" panose="020F0502020204030204" pitchFamily="34" charset="0"/>
                <a:ea typeface="+mn-ea"/>
                <a:cs typeface="Calibri" panose="020F0502020204030204" pitchFamily="34" charset="0"/>
              </a:rPr>
              <a:t>subviñeta</a:t>
            </a:r>
            <a:r>
              <a:rPr lang="es-US" sz="1050" kern="1200" dirty="0">
                <a:solidFill>
                  <a:schemeClr val="tx1"/>
                </a:solidFill>
                <a:effectLst/>
                <a:latin typeface="Calibri" panose="020F0502020204030204" pitchFamily="34" charset="0"/>
                <a:ea typeface="+mn-ea"/>
                <a:cs typeface="Calibri" panose="020F0502020204030204" pitchFamily="34" charset="0"/>
              </a:rPr>
              <a:t> en el nivel 1): Regulación final de Medicare </a:t>
            </a:r>
            <a:r>
              <a:rPr lang="es-US" sz="1050" kern="1200" dirty="0" err="1">
                <a:solidFill>
                  <a:schemeClr val="tx1"/>
                </a:solidFill>
                <a:effectLst/>
                <a:latin typeface="Calibri" panose="020F0502020204030204" pitchFamily="34" charset="0"/>
                <a:ea typeface="+mn-ea"/>
                <a:cs typeface="Calibri" panose="020F0502020204030204" pitchFamily="34" charset="0"/>
              </a:rPr>
              <a:t>Advantage</a:t>
            </a:r>
            <a:r>
              <a:rPr lang="es-US" sz="1050" kern="1200" dirty="0">
                <a:solidFill>
                  <a:schemeClr val="tx1"/>
                </a:solidFill>
                <a:effectLst/>
                <a:latin typeface="Calibri" panose="020F0502020204030204" pitchFamily="34" charset="0"/>
                <a:ea typeface="+mn-ea"/>
                <a:cs typeface="Calibri" panose="020F0502020204030204" pitchFamily="34" charset="0"/>
              </a:rPr>
              <a:t> y la Parte D (CMS-4190-F2)</a:t>
            </a:r>
            <a:r>
              <a:rPr lang="en-US" sz="1050" dirty="0">
                <a:solidFill>
                  <a:prstClr val="black"/>
                </a:solidFill>
                <a:latin typeface="Calibri" panose="020F0502020204030204" pitchFamily="34" charset="0"/>
                <a:cs typeface="Calibri" panose="020F0502020204030204" pitchFamily="34" charset="0"/>
              </a:rPr>
              <a:t>: (</a:t>
            </a:r>
            <a:r>
              <a:rPr lang="en-US" sz="1050" dirty="0">
                <a:solidFill>
                  <a:prstClr val="black"/>
                </a:solidFill>
                <a:latin typeface="Calibri" panose="020F0502020204030204" pitchFamily="34" charset="0"/>
                <a:cs typeface="Calibri" panose="020F0502020204030204" pitchFamily="34" charset="0"/>
                <a:hlinkClick r:id="rId5"/>
              </a:rPr>
              <a:t>Federalregister.gov/documents/2021/01/19/2021-00538/medicare-and-medicaid-programs-contract-year-2022-policy-and-technical-changes-to-the-medicare</a:t>
            </a:r>
            <a:r>
              <a:rPr lang="en-US" sz="1050"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49304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24901" y="3757507"/>
            <a:ext cx="6734316" cy="5394400"/>
          </a:xfrm>
        </p:spPr>
        <p:txBody>
          <a:bodyPr/>
          <a:lstStyle/>
          <a:p>
            <a:pPr defTabSz="966511">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Los planes deben asegurarse de que las farmacias de su red le proporcionen una copia escrita del aviso estandarizado “Cobertura de medicamentos de venta con receta médica de Medicare y sus derechos” de los CMS para las farmacias (formulario CMS-10147) cada vez que su plan de la Parte D no cubra un medicamento y el problema no se resuelva en el mostrador de la farmacia. Ese aviso explica su derecho a contactar a su plan para solicitar una determinación de cobertura, incluida una excepción</a:t>
            </a:r>
            <a:r>
              <a:rPr lang="en-US" dirty="0">
                <a:solidFill>
                  <a:prstClr val="black"/>
                </a:solidFill>
                <a:latin typeface="Calibri "/>
                <a:cs typeface="Arial" panose="020B0604020202020204" pitchFamily="34" charset="0"/>
              </a:rPr>
              <a:t>.</a:t>
            </a:r>
          </a:p>
          <a:p>
            <a:pPr marL="176405" indent="-176405"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Los planes deben proporcionar avisos por escrito sobre toda determinación de cobertura o decisión sobre una apelación</a:t>
            </a:r>
            <a:r>
              <a:rPr lang="en-US" dirty="0">
                <a:solidFill>
                  <a:prstClr val="black"/>
                </a:solidFill>
                <a:latin typeface="Calibri "/>
                <a:cs typeface="Arial" panose="020B0604020202020204" pitchFamily="34" charset="0"/>
              </a:rPr>
              <a:t>. </a:t>
            </a:r>
          </a:p>
          <a:p>
            <a:pPr marL="176405" indent="-176405"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Además, los planes de la Parte D deben enviar el aviso de rechazo estandarizado aprobado (“Aviso de rechazo de cobertura de medicamentos de venta con receta médica de Medicare”, formulario CMS-10146). Si una decisión es adversa (desfavorable), el aviso explicará el motivo de la decisión, incluirá información sobre el siguiente nivel de apelación y proporcionará instrucciones específicas sobre cómo presentar una apelación</a:t>
            </a:r>
            <a:r>
              <a:rPr lang="en-US" dirty="0">
                <a:solidFill>
                  <a:prstClr val="black"/>
                </a:solidFill>
                <a:latin typeface="Calibri "/>
                <a:cs typeface="Arial" panose="020B0604020202020204" pitchFamily="34" charset="0"/>
              </a:rPr>
              <a:t>.</a:t>
            </a:r>
          </a:p>
          <a:p>
            <a:pPr defTabSz="966511">
              <a:spcBef>
                <a:spcPts val="617"/>
              </a:spcBef>
              <a:defRPr/>
            </a:pPr>
            <a:r>
              <a:rPr lang="en-US" b="1" dirty="0">
                <a:cs typeface="Arial" panose="020B0604020202020204" pitchFamily="34" charset="0"/>
              </a:rPr>
              <a:t>NOTA:</a:t>
            </a:r>
            <a:r>
              <a:rPr lang="en-US" dirty="0">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Para ver más información sobre el aviso estandarizado “Cobertura de medicamentos de venta con receta médica de Medicare y sus derechos” (CMS-10147) para las farmacias y el “Aviso de rechazo de cobertura de medicamentos de venta con receta médica de Medicare” (formulario CMS-10146), visite</a:t>
            </a:r>
            <a:r>
              <a:rPr lang="en-US" dirty="0">
                <a:cs typeface="Arial" panose="020B0604020202020204" pitchFamily="34" charset="0"/>
              </a:rPr>
              <a:t> CMS.gov/Medicare/Appeals-and-Grievances/</a:t>
            </a:r>
            <a:r>
              <a:rPr lang="en-US" dirty="0" err="1">
                <a:cs typeface="Arial" panose="020B0604020202020204" pitchFamily="34" charset="0"/>
              </a:rPr>
              <a:t>MedPrescriptDrugApplGriev</a:t>
            </a:r>
            <a:r>
              <a:rPr lang="en-US" dirty="0">
                <a:cs typeface="Arial" panose="020B0604020202020204" pitchFamily="34" charset="0"/>
              </a:rPr>
              <a:t>/PlanNoticesAndDocuments.html.</a:t>
            </a:r>
          </a:p>
          <a:p>
            <a:pPr defTabSz="966511">
              <a:spcBef>
                <a:spcPts val="617"/>
              </a:spcBef>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750161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3757508"/>
            <a:ext cx="5852160" cy="5502379"/>
          </a:xfrm>
        </p:spPr>
        <p:txBody>
          <a:bodyPr/>
          <a:lstStyle/>
          <a:p>
            <a:pPr>
              <a:spcBef>
                <a:spcPts val="600"/>
              </a:spcBef>
            </a:pPr>
            <a:r>
              <a:rPr lang="es-US" sz="1200" kern="1200" dirty="0">
                <a:solidFill>
                  <a:schemeClr val="tx1"/>
                </a:solidFill>
                <a:effectLst/>
                <a:latin typeface="Calibri" panose="020F0502020204030204" pitchFamily="34" charset="0"/>
                <a:ea typeface="+mn-ea"/>
                <a:cs typeface="Calibri" panose="020F0502020204030204" pitchFamily="34" charset="0"/>
              </a:rPr>
              <a:t>Ahora puede designar a un representante en su cuenta de Medicare en </a:t>
            </a:r>
            <a:r>
              <a:rPr lang="en-US" dirty="0">
                <a:hlinkClick r:id="rId3"/>
              </a:rPr>
              <a:t>Medicare.gov</a:t>
            </a:r>
            <a:r>
              <a:rPr lang="en-US" dirty="0"/>
              <a:t>. </a:t>
            </a:r>
          </a:p>
          <a:p>
            <a:pPr>
              <a:spcBef>
                <a:spcPts val="600"/>
              </a:spcBef>
            </a:pPr>
            <a:r>
              <a:rPr lang="es-US" sz="1200" kern="1200" dirty="0">
                <a:solidFill>
                  <a:schemeClr val="tx1"/>
                </a:solidFill>
                <a:effectLst/>
                <a:latin typeface="Calibri" panose="020F0502020204030204" pitchFamily="34" charset="0"/>
                <a:ea typeface="+mn-ea"/>
                <a:cs typeface="Calibri" panose="020F0502020204030204" pitchFamily="34" charset="0"/>
              </a:rPr>
              <a:t>Si desea elegir a un representante para que le ayude con una apelación o determinación de cobertura, usted y la persona que desea ayudarle deben completar el formulario de "Designación de representante" (formulario CMS-1696). Puede obtener una copia del formulario en </a:t>
            </a:r>
            <a:r>
              <a:rPr lang="en-US" dirty="0">
                <a:hlinkClick r:id="rId4"/>
              </a:rPr>
              <a:t>CMS.gov/Medicare/CMS-Forms/CMS-Forms/downloads/cms1696.pdf</a:t>
            </a:r>
            <a:r>
              <a:rPr lang="en-US" dirty="0"/>
              <a:t>. </a:t>
            </a:r>
          </a:p>
          <a:p>
            <a:pPr>
              <a:spcBef>
                <a:spcPts val="600"/>
              </a:spcBef>
            </a:pPr>
            <a:r>
              <a:rPr lang="es-US" sz="1200" kern="1200" dirty="0">
                <a:solidFill>
                  <a:schemeClr val="tx1"/>
                </a:solidFill>
                <a:effectLst/>
                <a:latin typeface="Calibri" panose="020F0502020204030204" pitchFamily="34" charset="0"/>
                <a:ea typeface="+mn-ea"/>
                <a:cs typeface="Calibri" panose="020F0502020204030204" pitchFamily="34" charset="0"/>
              </a:rPr>
              <a:t>También puede designar un representante mediante carta firmada y fechada por usted y la persona que le ayuda, pero la carta debe contener toda la información que se pide en el formulario de Designación de representante. Debe enviar el formulario o la carta junto con su solicitud de apelación o de determinación de cobertura</a:t>
            </a:r>
            <a:r>
              <a:rPr lang="en-US" dirty="0"/>
              <a:t>.</a:t>
            </a:r>
          </a:p>
          <a:p>
            <a:pPr>
              <a:spcBef>
                <a:spcPts val="600"/>
              </a:spcBef>
            </a:pPr>
            <a:r>
              <a:rPr lang="es-US" sz="1200" kern="1200" dirty="0">
                <a:solidFill>
                  <a:schemeClr val="tx1"/>
                </a:solidFill>
                <a:effectLst/>
                <a:latin typeface="Calibri" panose="020F0502020204030204" pitchFamily="34" charset="0"/>
                <a:ea typeface="+mn-ea"/>
                <a:cs typeface="Calibri" panose="020F0502020204030204" pitchFamily="34" charset="0"/>
              </a:rPr>
              <a:t>La solicitud escrita con su apelación debe incluir lo siguiente</a:t>
            </a:r>
            <a:r>
              <a:rPr lang="en-US" dirty="0"/>
              <a:t>: </a:t>
            </a:r>
          </a:p>
          <a:p>
            <a:pPr marL="111125" indent="-111125">
              <a:spcBef>
                <a:spcPts val="600"/>
              </a:spcBef>
              <a:buFont typeface="Arial" panose="020B0604020202020204"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Su nombre, dirección, número de teléfono y número de Medicare</a:t>
            </a:r>
            <a:endParaRPr lang="en-US" dirty="0"/>
          </a:p>
          <a:p>
            <a:pPr marL="111125" indent="-111125">
              <a:spcBef>
                <a:spcPts val="600"/>
              </a:spcBef>
              <a:buFont typeface="Arial" panose="020B0604020202020204"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Una declaración nombrando a alguien como su representante</a:t>
            </a:r>
          </a:p>
          <a:p>
            <a:pPr marL="111125" indent="-111125">
              <a:spcBef>
                <a:spcPts val="600"/>
              </a:spcBef>
              <a:buFont typeface="Arial" panose="020B0604020202020204"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Nombre, dirección y número de teléfono de su representante</a:t>
            </a:r>
            <a:endParaRPr lang="en-US" dirty="0"/>
          </a:p>
          <a:p>
            <a:pPr marL="111125" indent="-111125">
              <a:spcBef>
                <a:spcPts val="600"/>
              </a:spcBef>
              <a:buFont typeface="Arial" panose="020B0604020202020204"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La situación profesional de su representante (p. ej. médico) o su relación con usted</a:t>
            </a:r>
            <a:endParaRPr lang="en-US" dirty="0"/>
          </a:p>
          <a:p>
            <a:pPr marL="111125" indent="-111125">
              <a:spcBef>
                <a:spcPts val="600"/>
              </a:spcBef>
              <a:buFont typeface="Arial" panose="020B0604020202020204"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Una declaración autorizando la liberación de su información personal y de salud identificable a su representante</a:t>
            </a:r>
            <a:endParaRPr lang="en-US" dirty="0"/>
          </a:p>
          <a:p>
            <a:pPr marL="111125" indent="-111125">
              <a:spcBef>
                <a:spcPts val="600"/>
              </a:spcBef>
              <a:buFont typeface="Arial" panose="020B0604020202020204"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Una declaración explicando por qué usted es representado y en qué medida</a:t>
            </a:r>
            <a:endParaRPr lang="en-US" dirty="0"/>
          </a:p>
          <a:p>
            <a:endParaRPr lang="en-US" dirty="0"/>
          </a:p>
          <a:p>
            <a:r>
              <a:rPr lang="es-US" sz="1200" kern="1200" dirty="0">
                <a:solidFill>
                  <a:schemeClr val="tx1"/>
                </a:solidFill>
                <a:effectLst/>
                <a:latin typeface="Calibri" panose="020F0502020204030204" pitchFamily="34" charset="0"/>
                <a:ea typeface="+mn-ea"/>
                <a:cs typeface="Calibri" panose="020F0502020204030204" pitchFamily="34" charset="0"/>
              </a:rPr>
              <a:t>Envíe el formulario del representante o la solicitud escrita con su apelación al Contratista Administrativo de Medicare (MAC) (la compañía que maneja los reclamos para Medicare), o a su plan de salud de Medicare. Si tiene preguntas sobre nombrar a un representante, llame al 1-800-MEDICARE (1-800-633-4227). TTY: 1-877-486-2048</a:t>
            </a:r>
            <a:r>
              <a:rPr lang="en-US" dirty="0"/>
              <a:t>.</a:t>
            </a:r>
          </a:p>
          <a:p>
            <a:pPr>
              <a:spcBef>
                <a:spcPts val="600"/>
              </a:spcBef>
            </a:pPr>
            <a:endParaRPr lang="en-US" dirty="0"/>
          </a:p>
          <a:p>
            <a:pPr>
              <a:spcBef>
                <a:spcPts val="600"/>
              </a:spcBef>
            </a:pPr>
            <a:r>
              <a:rPr lang="en-US" b="1" dirty="0" err="1"/>
              <a:t>Fuente</a:t>
            </a:r>
            <a:r>
              <a:rPr lang="en-US" b="1" dirty="0"/>
              <a:t>: </a:t>
            </a:r>
            <a:r>
              <a:rPr lang="en-US" dirty="0">
                <a:hlinkClick r:id="rId5"/>
              </a:rPr>
              <a:t>Medicare.gov/claims-appeals/file-an-appeal/can-someone-file-an-appeal-for-me</a:t>
            </a:r>
            <a:r>
              <a:rPr lang="en-US" dirty="0"/>
              <a:t> </a:t>
            </a:r>
          </a:p>
        </p:txBody>
      </p:sp>
    </p:spTree>
    <p:extLst>
      <p:ext uri="{BB962C8B-B14F-4D97-AF65-F5344CB8AC3E}">
        <p14:creationId xmlns:p14="http://schemas.microsoft.com/office/powerpoint/2010/main" val="485698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marL="192563" indent="-192563" defTabSz="954116">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marL="192563" indent="-192563" defTabSz="954116">
              <a:spcBef>
                <a:spcPts val="617"/>
              </a:spcBef>
              <a:defRPr/>
            </a:pPr>
            <a:r>
              <a:rPr lang="en-US" dirty="0" err="1">
                <a:solidFill>
                  <a:prstClr val="black"/>
                </a:solidFill>
                <a:latin typeface="Calibri "/>
                <a:cs typeface="Arial" panose="020B0604020202020204" pitchFamily="34" charset="0"/>
              </a:rPr>
              <a:t>Compruebe</a:t>
            </a:r>
            <a:r>
              <a:rPr lang="en-US" dirty="0">
                <a:solidFill>
                  <a:prstClr val="black"/>
                </a:solidFill>
                <a:latin typeface="Calibri "/>
                <a:cs typeface="Arial" panose="020B0604020202020204" pitchFamily="34" charset="0"/>
              </a:rPr>
              <a:t> </a:t>
            </a:r>
            <a:r>
              <a:rPr lang="en-US" dirty="0" err="1">
                <a:solidFill>
                  <a:prstClr val="black"/>
                </a:solidFill>
                <a:latin typeface="Calibri "/>
                <a:cs typeface="Arial" panose="020B0604020202020204" pitchFamily="34" charset="0"/>
              </a:rPr>
              <a:t>su</a:t>
            </a:r>
            <a:r>
              <a:rPr lang="en-US" dirty="0">
                <a:solidFill>
                  <a:prstClr val="black"/>
                </a:solidFill>
                <a:latin typeface="Calibri "/>
                <a:cs typeface="Arial" panose="020B0604020202020204" pitchFamily="34" charset="0"/>
              </a:rPr>
              <a:t> </a:t>
            </a:r>
            <a:r>
              <a:rPr lang="en-US" dirty="0" err="1">
                <a:solidFill>
                  <a:prstClr val="black"/>
                </a:solidFill>
                <a:latin typeface="Calibri "/>
                <a:cs typeface="Arial" panose="020B0604020202020204" pitchFamily="34" charset="0"/>
              </a:rPr>
              <a:t>conocimiento</a:t>
            </a:r>
            <a:r>
              <a:rPr lang="en-US" dirty="0">
                <a:solidFill>
                  <a:prstClr val="black"/>
                </a:solidFill>
                <a:latin typeface="Calibri "/>
                <a:cs typeface="Arial" panose="020B0604020202020204" pitchFamily="34" charset="0"/>
              </a:rPr>
              <a:t>—</a:t>
            </a:r>
            <a:r>
              <a:rPr lang="en-US" dirty="0" err="1">
                <a:solidFill>
                  <a:prstClr val="black"/>
                </a:solidFill>
                <a:latin typeface="Calibri "/>
                <a:cs typeface="Arial" panose="020B0604020202020204" pitchFamily="34" charset="0"/>
              </a:rPr>
              <a:t>Pregunta</a:t>
            </a:r>
            <a:r>
              <a:rPr lang="en-US" dirty="0">
                <a:solidFill>
                  <a:prstClr val="black"/>
                </a:solidFill>
                <a:latin typeface="Calibri "/>
                <a:cs typeface="Arial" panose="020B0604020202020204" pitchFamily="34" charset="0"/>
              </a:rPr>
              <a:t> 3</a:t>
            </a:r>
          </a:p>
          <a:p>
            <a:pPr defTabSz="966511">
              <a:spcBef>
                <a:spcPts val="617"/>
              </a:spcBef>
              <a:defRPr/>
            </a:pPr>
            <a:r>
              <a:rPr lang="es-MX" b="1" dirty="0">
                <a:solidFill>
                  <a:prstClr val="black"/>
                </a:solidFill>
                <a:latin typeface="Calibri "/>
                <a:cs typeface="Arial" panose="020B0604020202020204" pitchFamily="34" charset="0"/>
              </a:rPr>
              <a:t>El plazo acelerado para una solicitud de determinación de cobertura de la Parte D es de</a:t>
            </a:r>
            <a:r>
              <a:rPr lang="en-US" b="1" dirty="0">
                <a:solidFill>
                  <a:prstClr val="black"/>
                </a:solidFill>
                <a:latin typeface="Calibri "/>
                <a:cs typeface="Arial" panose="020B0604020202020204" pitchFamily="34" charset="0"/>
              </a:rPr>
              <a:t>:</a:t>
            </a:r>
          </a:p>
          <a:p>
            <a:pPr marL="238272"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72 </a:t>
            </a:r>
            <a:r>
              <a:rPr lang="en-US" dirty="0" err="1">
                <a:solidFill>
                  <a:prstClr val="black"/>
                </a:solidFill>
                <a:latin typeface="Calibri "/>
                <a:cs typeface="Arial" panose="020B0604020202020204" pitchFamily="34" charset="0"/>
              </a:rPr>
              <a:t>horas</a:t>
            </a:r>
            <a:endParaRPr lang="en-US" dirty="0">
              <a:solidFill>
                <a:prstClr val="black"/>
              </a:solidFill>
              <a:latin typeface="Calibri "/>
              <a:cs typeface="Arial" panose="020B0604020202020204" pitchFamily="34" charset="0"/>
            </a:endParaRPr>
          </a:p>
          <a:p>
            <a:pPr marL="238272"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48 </a:t>
            </a:r>
            <a:r>
              <a:rPr lang="en-US" dirty="0" err="1">
                <a:solidFill>
                  <a:prstClr val="black"/>
                </a:solidFill>
                <a:latin typeface="Calibri "/>
                <a:cs typeface="Arial" panose="020B0604020202020204" pitchFamily="34" charset="0"/>
              </a:rPr>
              <a:t>horas</a:t>
            </a:r>
            <a:endParaRPr lang="en-US" dirty="0">
              <a:solidFill>
                <a:prstClr val="black"/>
              </a:solidFill>
              <a:latin typeface="Calibri "/>
              <a:cs typeface="Arial" panose="020B0604020202020204" pitchFamily="34" charset="0"/>
            </a:endParaRPr>
          </a:p>
          <a:p>
            <a:pPr marL="238272" indent="-238272" defTabSz="966511">
              <a:spcBef>
                <a:spcPts val="617"/>
              </a:spcBef>
              <a:buFont typeface="+mj-lt"/>
              <a:buAutoNum type="alphaLcPeriod"/>
              <a:defRPr/>
            </a:pPr>
            <a:r>
              <a:rPr lang="en-US" dirty="0">
                <a:solidFill>
                  <a:prstClr val="black"/>
                </a:solidFill>
                <a:latin typeface="Calibri "/>
                <a:cs typeface="Arial" panose="020B0604020202020204" pitchFamily="34" charset="0"/>
              </a:rPr>
              <a:t>24 </a:t>
            </a:r>
            <a:r>
              <a:rPr lang="en-US" dirty="0" err="1">
                <a:solidFill>
                  <a:prstClr val="black"/>
                </a:solidFill>
                <a:latin typeface="Calibri "/>
                <a:cs typeface="Arial" panose="020B0604020202020204" pitchFamily="34" charset="0"/>
              </a:rPr>
              <a:t>horas</a:t>
            </a:r>
            <a:endParaRPr lang="en-US" dirty="0">
              <a:solidFill>
                <a:prstClr val="black"/>
              </a:solidFill>
              <a:latin typeface="Calibri "/>
              <a:cs typeface="Arial" panose="020B0604020202020204" pitchFamily="34" charset="0"/>
            </a:endParaRPr>
          </a:p>
          <a:p>
            <a:pPr defTabSz="954116">
              <a:spcBef>
                <a:spcPts val="617"/>
              </a:spcBef>
              <a:defRPr/>
            </a:pPr>
            <a:r>
              <a:rPr lang="en-US" b="1" dirty="0" err="1">
                <a:solidFill>
                  <a:prstClr val="black"/>
                </a:solidFill>
                <a:latin typeface="Calibri "/>
                <a:cs typeface="Arial" panose="020B0604020202020204" pitchFamily="34" charset="0"/>
              </a:rPr>
              <a:t>Respuesta</a:t>
            </a:r>
            <a:r>
              <a:rPr lang="en-US" b="1" dirty="0">
                <a:solidFill>
                  <a:prstClr val="black"/>
                </a:solidFill>
                <a:latin typeface="Calibri "/>
                <a:cs typeface="Arial" panose="020B0604020202020204" pitchFamily="34" charset="0"/>
              </a:rPr>
              <a:t>: c. 24 </a:t>
            </a:r>
            <a:r>
              <a:rPr lang="en-US" b="1" dirty="0" err="1">
                <a:solidFill>
                  <a:prstClr val="black"/>
                </a:solidFill>
                <a:latin typeface="Calibri "/>
                <a:cs typeface="Arial" panose="020B0604020202020204" pitchFamily="34" charset="0"/>
              </a:rPr>
              <a:t>horas</a:t>
            </a:r>
            <a:endParaRPr lang="en-US" b="1" dirty="0">
              <a:solidFill>
                <a:prstClr val="black"/>
              </a:solidFill>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Una determinación de cobertura es la primera decisión tomada por su plan de medicamentos de Medicare (no por la farmacia) sobre sus beneficios de medicamentos. Esto incluye si ciertos medicamentos están cubiertos, si usted ha cumplido todos los requisitos para obtener un medicamento solicitado y cuánto debe pagar por un medicamento. </a:t>
            </a:r>
          </a:p>
          <a:p>
            <a:r>
              <a:rPr lang="es-US" sz="1200" kern="1200" dirty="0">
                <a:solidFill>
                  <a:schemeClr val="tx1"/>
                </a:solidFill>
                <a:effectLst/>
                <a:latin typeface="Calibri" panose="020F0502020204030204" pitchFamily="34" charset="0"/>
                <a:ea typeface="+mn-ea"/>
                <a:cs typeface="Calibri" panose="020F0502020204030204" pitchFamily="34" charset="0"/>
              </a:rPr>
              <a:t>Hay 2 tipos de determinaciones de cobertura: estándar y aceleradas. Su solicitud será acelerada si el plan determina, o su médico le indica al plan, que su vida o salud pueden estar en grave riesgo si se espera el plazo de una solicitud estándar. </a:t>
            </a:r>
          </a:p>
          <a:p>
            <a:r>
              <a:rPr lang="es-US" sz="1200" kern="1200" dirty="0">
                <a:solidFill>
                  <a:schemeClr val="tx1"/>
                </a:solidFill>
                <a:effectLst/>
                <a:latin typeface="Calibri" panose="020F0502020204030204" pitchFamily="34" charset="0"/>
                <a:ea typeface="+mn-ea"/>
                <a:cs typeface="Calibri" panose="020F0502020204030204" pitchFamily="34" charset="0"/>
              </a:rPr>
              <a:t>Un plan debe proporcionarle su decisión de determinación de cobertura con la mayor rapidez que su estado de salud requiera. Una vez recibida su solicitud, el plan debe informarle su decisión en el plazo de 72 horas para una determinación estándar o de 24 horas para una determinación acelerada</a:t>
            </a:r>
            <a:r>
              <a:rPr lang="en-US" dirty="0">
                <a:solidFill>
                  <a:prstClr val="black"/>
                </a:solidFill>
                <a:latin typeface="Calibri "/>
                <a:cs typeface="Arial" panose="020B0604020202020204" pitchFamily="34" charset="0"/>
              </a:rPr>
              <a:t>. </a:t>
            </a:r>
          </a:p>
          <a:p>
            <a:pPr defTabSz="966511">
              <a:spcBef>
                <a:spcPts val="617"/>
              </a:spcBef>
              <a:defRPr/>
            </a:pPr>
            <a:r>
              <a:rPr lang="en-US" b="1" dirty="0">
                <a:solidFill>
                  <a:prstClr val="black"/>
                </a:solidFill>
                <a:latin typeface="Calibri "/>
                <a:cs typeface="Arial" panose="020B0604020202020204" pitchFamily="34" charset="0"/>
              </a:rPr>
              <a:t>NOTA:</a:t>
            </a:r>
            <a:r>
              <a:rPr lang="en-US" dirty="0">
                <a:solidFill>
                  <a:prstClr val="black"/>
                </a:solidFill>
                <a:latin typeface="Calibri "/>
                <a:cs typeface="Arial" panose="020B060402020202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Si el plan recibe una solicitud de excepción (de formulario o de categorías), puede mantener la solicitud abierta durante un máximo de 14 días mientras espera la declaración de respaldo de un profesional que recete.</a:t>
            </a: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3022610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La lección 3, “Sus derechos en ciertos contextos”, explica los derechos que usted tiene garantizados cuando se le admite en un hospital o una institución de enfermería especializada (SNF), o recibe atención de un proveedor no institucional, como atención a domicilio, cuidados paliativos o de una institución de rehabilitación integral para pacientes ambulatorios (CORF). </a:t>
            </a:r>
          </a:p>
          <a:p>
            <a:r>
              <a:rPr lang="es-US" sz="1200" kern="1200" dirty="0">
                <a:solidFill>
                  <a:schemeClr val="tx1"/>
                </a:solidFill>
                <a:effectLst/>
                <a:latin typeface="Calibri" panose="020F0502020204030204" pitchFamily="34" charset="0"/>
                <a:ea typeface="+mn-ea"/>
                <a:cs typeface="Calibri" panose="020F0502020204030204" pitchFamily="34" charset="0"/>
              </a:rPr>
              <a:t>Muchos de esos derechos y protecciones son los mismos ya sea que usted esté en Original Medicare (Parte A [seguro de hospital] y Parte B [seguro médico]),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(Parte C), u otro plan de salud de Medicare</a:t>
            </a:r>
            <a:r>
              <a:rPr lang="en-US" dirty="0">
                <a:solidFill>
                  <a:prstClr val="black"/>
                </a:solidFill>
                <a:latin typeface="Calibri "/>
                <a:cs typeface="Arial" panose="020B0604020202020204" pitchFamily="34" charset="0"/>
              </a:rPr>
              <a:t>. </a:t>
            </a:r>
          </a:p>
        </p:txBody>
      </p:sp>
    </p:spTree>
    <p:extLst>
      <p:ext uri="{BB962C8B-B14F-4D97-AF65-F5344CB8AC3E}">
        <p14:creationId xmlns:p14="http://schemas.microsoft.com/office/powerpoint/2010/main" val="4084720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err="1">
                <a:cs typeface="Calibri"/>
              </a:rPr>
              <a:t>Notas</a:t>
            </a:r>
            <a:r>
              <a:rPr lang="en-US" b="1" dirty="0">
                <a:cs typeface="Calibri"/>
              </a:rPr>
              <a:t> del </a:t>
            </a:r>
            <a:r>
              <a:rPr lang="en-US" b="1" dirty="0" err="1">
                <a:cs typeface="Calibri"/>
              </a:rPr>
              <a:t>presentador</a:t>
            </a:r>
            <a:endParaRPr lang="en-US" b="1" dirty="0">
              <a:cs typeface="Calibri"/>
            </a:endParaRPr>
          </a:p>
          <a:p>
            <a:pPr marL="115643" indent="-115643">
              <a:spcBef>
                <a:spcPts val="617"/>
              </a:spcBef>
            </a:pPr>
            <a:r>
              <a:rPr lang="es-MX" b="0" dirty="0">
                <a:cs typeface="Calibri"/>
              </a:rPr>
              <a:t>Al finalizar esta lección, usted podrá</a:t>
            </a:r>
            <a:r>
              <a:rPr lang="en-US" b="0" dirty="0">
                <a:cs typeface="Calibri"/>
              </a:rPr>
              <a:t>:</a:t>
            </a:r>
          </a:p>
          <a:p>
            <a:pPr marL="548640" indent="-274320">
              <a:lnSpc>
                <a:spcPct val="100000"/>
              </a:lnSpc>
              <a:spcBef>
                <a:spcPts val="0"/>
              </a:spcBef>
              <a:spcAft>
                <a:spcPts val="1200"/>
              </a:spcAft>
              <a:buFont typeface="Wingdings" pitchFamily="2" charset="2"/>
              <a:buChar char="§"/>
            </a:pPr>
            <a:r>
              <a:rPr lang="es-US" sz="1200" dirty="0">
                <a:solidFill>
                  <a:srgbClr val="00529B"/>
                </a:solidFill>
                <a:latin typeface="Calibri" panose="020F0502020204030204" pitchFamily="34" charset="0"/>
                <a:cs typeface="Calibri" panose="020F0502020204030204" pitchFamily="34" charset="0"/>
              </a:rPr>
              <a:t>Describir lo que se incluye en "Un mensaje importante de Medicare sobre sus derechos"</a:t>
            </a:r>
          </a:p>
          <a:p>
            <a:pPr marL="548640" indent="-274320">
              <a:lnSpc>
                <a:spcPct val="100000"/>
              </a:lnSpc>
              <a:spcBef>
                <a:spcPts val="0"/>
              </a:spcBef>
              <a:spcAft>
                <a:spcPts val="1200"/>
              </a:spcAft>
              <a:buFont typeface="Wingdings" pitchFamily="2" charset="2"/>
              <a:buChar char="§"/>
            </a:pPr>
            <a:r>
              <a:rPr lang="es-US" sz="1200" dirty="0">
                <a:solidFill>
                  <a:srgbClr val="00529B"/>
                </a:solidFill>
                <a:latin typeface="Calibri" panose="020F0502020204030204" pitchFamily="34" charset="0"/>
                <a:cs typeface="Calibri" panose="020F0502020204030204" pitchFamily="34" charset="0"/>
              </a:rPr>
              <a:t>Explicar sus derechos cuando lo ingresen en un hospital o en un Centro de Enfermería Especializada (SNF)</a:t>
            </a:r>
          </a:p>
          <a:p>
            <a:pPr marL="548640" indent="-274320">
              <a:lnSpc>
                <a:spcPct val="100000"/>
              </a:lnSpc>
              <a:spcBef>
                <a:spcPts val="0"/>
              </a:spcBef>
              <a:spcAft>
                <a:spcPts val="1200"/>
              </a:spcAft>
              <a:buFont typeface="Wingdings" pitchFamily="2" charset="2"/>
              <a:buChar char="§"/>
            </a:pPr>
            <a:r>
              <a:rPr lang="es-US" sz="1200" dirty="0">
                <a:solidFill>
                  <a:srgbClr val="00529B"/>
                </a:solidFill>
                <a:latin typeface="Calibri" panose="020F0502020204030204" pitchFamily="34" charset="0"/>
                <a:cs typeface="Calibri" panose="020F0502020204030204" pitchFamily="34" charset="0"/>
              </a:rPr>
              <a:t>Explicar sus derechos en los centros de atención domiciliaria y de cuidados paliativos</a:t>
            </a:r>
          </a:p>
          <a:p>
            <a:pPr marL="548640" indent="-274320">
              <a:lnSpc>
                <a:spcPct val="100000"/>
              </a:lnSpc>
              <a:spcBef>
                <a:spcPts val="0"/>
              </a:spcBef>
              <a:spcAft>
                <a:spcPts val="1200"/>
              </a:spcAft>
              <a:buFont typeface="Wingdings" pitchFamily="2" charset="2"/>
              <a:buChar char="§"/>
            </a:pPr>
            <a:r>
              <a:rPr lang="es-US" sz="1200" dirty="0">
                <a:solidFill>
                  <a:srgbClr val="00529B"/>
                </a:solidFill>
                <a:latin typeface="Calibri" panose="020F0502020204030204" pitchFamily="34" charset="0"/>
                <a:cs typeface="Calibri" panose="020F0502020204030204" pitchFamily="34" charset="0"/>
              </a:rPr>
              <a:t>Explicar sus derechos en un Centro de Rehabilitación Integral para pacientes Ambulatorios (CORF)</a:t>
            </a:r>
          </a:p>
        </p:txBody>
      </p:sp>
    </p:spTree>
    <p:extLst>
      <p:ext uri="{BB962C8B-B14F-4D97-AF65-F5344CB8AC3E}">
        <p14:creationId xmlns:p14="http://schemas.microsoft.com/office/powerpoint/2010/main" val="55446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rPr>
              <a:t>Esta</a:t>
            </a:r>
            <a:r>
              <a:rPr lang="en-US" b="1" dirty="0">
                <a:solidFill>
                  <a:prstClr val="black"/>
                </a:solidFill>
              </a:rPr>
              <a:t> </a:t>
            </a:r>
            <a:r>
              <a:rPr lang="en-US" b="1" dirty="0" err="1">
                <a:solidFill>
                  <a:prstClr val="black"/>
                </a:solidFill>
              </a:rPr>
              <a:t>diapositiva</a:t>
            </a:r>
            <a:r>
              <a:rPr lang="en-US" b="1" dirty="0">
                <a:solidFill>
                  <a:prstClr val="black"/>
                </a:solidFill>
              </a:rPr>
              <a:t> </a:t>
            </a:r>
            <a:r>
              <a:rPr lang="en-US" b="1" dirty="0" err="1">
                <a:solidFill>
                  <a:prstClr val="black"/>
                </a:solidFill>
              </a:rPr>
              <a:t>tiene</a:t>
            </a:r>
            <a:r>
              <a:rPr lang="en-US" b="1" dirty="0">
                <a:solidFill>
                  <a:prstClr val="black"/>
                </a:solidFill>
              </a:rPr>
              <a:t> </a:t>
            </a:r>
            <a:r>
              <a:rPr lang="en-US" b="1" dirty="0" err="1">
                <a:solidFill>
                  <a:prstClr val="black"/>
                </a:solidFill>
              </a:rPr>
              <a:t>animación</a:t>
            </a:r>
            <a:r>
              <a:rPr lang="en-US" b="1" dirty="0">
                <a:solidFill>
                  <a:prstClr val="black"/>
                </a:solidFill>
              </a:rPr>
              <a:t>.</a:t>
            </a:r>
          </a:p>
          <a:p>
            <a:pPr defTabSz="966511">
              <a:spcBef>
                <a:spcPts val="617"/>
              </a:spcBef>
              <a:defRPr/>
            </a:pPr>
            <a:r>
              <a:rPr lang="en-US" b="1" dirty="0" err="1">
                <a:solidFill>
                  <a:prstClr val="black"/>
                </a:solidFill>
              </a:rPr>
              <a:t>Notas</a:t>
            </a:r>
            <a:r>
              <a:rPr lang="en-US" b="1" dirty="0">
                <a:solidFill>
                  <a:prstClr val="black"/>
                </a:solidFill>
              </a:rPr>
              <a:t> del </a:t>
            </a:r>
            <a:r>
              <a:rPr lang="en-US" b="1" dirty="0" err="1">
                <a:solidFill>
                  <a:prstClr val="black"/>
                </a:solidFill>
              </a:rPr>
              <a:t>presentador</a:t>
            </a:r>
            <a:endParaRPr lang="en-US" b="1" dirty="0">
              <a:solidFill>
                <a:prstClr val="black"/>
              </a:solidFill>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Todas las personas con Medicare, incluso las que están en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(Parte C) u otros planes de salud de Medicare, tienen derecho a recibir la totalidad de la atención hospitalaria médicamente necesaria cubierta por Medicare que necesiten para diagnosticar y tratar su enfermedad o lesión, incluida cualquier atención de seguimiento que necesiten después de salir del hospital</a:t>
            </a:r>
            <a:r>
              <a:rPr lang="en-US" dirty="0">
                <a:solidFill>
                  <a:prstClr val="black"/>
                </a:solidFill>
              </a:rPr>
              <a:t>.</a:t>
            </a:r>
          </a:p>
          <a:p>
            <a:pPr marL="176405" indent="-176405">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Recibirá el aviso “Mensaje importante de Medicare sobre sus derechos” en el plazo de 2 días de la admisión en un hospital como paciente internado y no más de 2 días antes del día del alta. </a:t>
            </a:r>
            <a:r>
              <a:rPr lang="es-US" sz="1200" i="1" kern="1200" dirty="0">
                <a:solidFill>
                  <a:schemeClr val="tx1"/>
                </a:solidFill>
                <a:effectLst/>
                <a:latin typeface="Calibri" panose="020F0502020204030204" pitchFamily="34" charset="0"/>
                <a:ea typeface="+mn-ea"/>
                <a:cs typeface="Calibri" panose="020F0502020204030204" pitchFamily="34" charset="0"/>
              </a:rPr>
              <a:t>Esto se analiza en mayor detalle en la diapositiva siguiente</a:t>
            </a:r>
            <a:r>
              <a:rPr lang="en-US" i="1" dirty="0">
                <a:solidFill>
                  <a:prstClr val="black"/>
                </a:solidFill>
              </a:rPr>
              <a:t>.</a:t>
            </a:r>
          </a:p>
          <a:p>
            <a:pPr marL="176405" indent="-176405">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Recibirá el “Aviso de observación de paciente ambulatorio de Medicare” (MOON) si recibe servicios de observación como paciente ambulatorio durante más de 24 horas</a:t>
            </a:r>
            <a:r>
              <a:rPr lang="en-US" dirty="0">
                <a:solidFill>
                  <a:prstClr val="black"/>
                </a:solidFill>
              </a:rPr>
              <a:t>.</a:t>
            </a:r>
          </a:p>
        </p:txBody>
      </p:sp>
    </p:spTree>
    <p:extLst>
      <p:ext uri="{BB962C8B-B14F-4D97-AF65-F5344CB8AC3E}">
        <p14:creationId xmlns:p14="http://schemas.microsoft.com/office/powerpoint/2010/main" val="90573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62680" y="3757508"/>
            <a:ext cx="6484287" cy="5144347"/>
          </a:xfrm>
        </p:spPr>
        <p:txBody>
          <a:bodyPr/>
          <a:lstStyle/>
          <a:p>
            <a:pPr marL="0" lvl="1" defTabSz="966511">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Lección 1, “Derechos de Medicare”, explica que, sin importar cómo obtenga Medicare, usted tiene garantizados ciertos derechos y protecciones. Proporcionaremos información sobre los derechos para todas las personas con Medicare, incluso las que tienen Original Medicare (Parte A y Parte B), planes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(Parte C) u otros planes de salud de Medicare y cobertura de medicamentos de Medicare (Parte D).</a:t>
            </a:r>
          </a:p>
          <a:p>
            <a:pPr marL="0" lvl="1" defTabSz="966511">
              <a:defRPr/>
            </a:pPr>
            <a:endParaRPr lang="en-US" dirty="0">
              <a:solidFill>
                <a:prstClr val="black"/>
              </a:solidFill>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Para obtener más detalles, visite </a:t>
            </a:r>
            <a:r>
              <a:rPr lang="en-US" sz="1200" dirty="0">
                <a:solidFill>
                  <a:prstClr val="black"/>
                </a:solidFill>
                <a:latin typeface="Calibri "/>
              </a:rPr>
              <a:t>visit </a:t>
            </a:r>
            <a:r>
              <a:rPr lang="en-US" sz="1200" u="sng" dirty="0">
                <a:solidFill>
                  <a:srgbClr val="0563C1"/>
                </a:solidFill>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Medicare.gov/publications</a:t>
            </a:r>
            <a:r>
              <a:rPr lang="en-US" sz="1200" dirty="0">
                <a:solidFill>
                  <a:prstClr val="black"/>
                </a:solidFill>
                <a:latin typeface="Calibri "/>
              </a:rPr>
              <a:t> </a:t>
            </a:r>
            <a:r>
              <a:rPr lang="es-US" sz="1200" kern="1200" dirty="0">
                <a:solidFill>
                  <a:schemeClr val="tx1"/>
                </a:solidFill>
                <a:effectLst/>
                <a:latin typeface="Calibri" panose="020F0502020204030204" pitchFamily="34" charset="0"/>
                <a:ea typeface="+mn-ea"/>
                <a:cs typeface="Calibri" panose="020F0502020204030204" pitchFamily="34" charset="0"/>
              </a:rPr>
              <a:t>y revise la publicación “Derechos y protecciones de Medicare” (producto de los CMS n.° 11534). También puede leer los materiales de membresía de su plan o llamar a su plan para pedir más información sobre sus derechos.</a:t>
            </a:r>
          </a:p>
          <a:p>
            <a:pPr marL="0" lvl="1" defTabSz="966511">
              <a:defRPr/>
            </a:pPr>
            <a:endParaRPr lang="en-US" dirty="0">
              <a:solidFill>
                <a:prstClr val="black"/>
              </a:solidFill>
              <a:latin typeface="Calibri "/>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marL="4776" indent="-4776" defTabSz="966511" eaLnBrk="0" hangingPunct="0">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marL="4573" indent="-4573" defTabSz="966511" eaLnBrk="0" hangingPunct="0">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El </a:t>
            </a:r>
            <a:r>
              <a:rPr lang="es-US" sz="1200" b="1" kern="1200" dirty="0">
                <a:solidFill>
                  <a:schemeClr val="tx1"/>
                </a:solidFill>
                <a:effectLst/>
                <a:latin typeface="Calibri" panose="020F0502020204030204" pitchFamily="34" charset="0"/>
                <a:ea typeface="+mn-ea"/>
                <a:cs typeface="Calibri" panose="020F0502020204030204" pitchFamily="34" charset="0"/>
              </a:rPr>
              <a:t>“Mensaje importante de Medicare sobre sus derechos”</a:t>
            </a:r>
            <a:r>
              <a:rPr lang="es-US" sz="1200" kern="1200" dirty="0">
                <a:solidFill>
                  <a:schemeClr val="tx1"/>
                </a:solidFill>
                <a:effectLst/>
                <a:latin typeface="Calibri" panose="020F0502020204030204" pitchFamily="34" charset="0"/>
                <a:ea typeface="+mn-ea"/>
                <a:cs typeface="Calibri" panose="020F0502020204030204" pitchFamily="34" charset="0"/>
              </a:rPr>
              <a:t> es un aviso que usted recibe después de ser admitido en el hospital. Debe firmarlo y recibir una copia. Ese aviso explica lo siguiente</a:t>
            </a:r>
            <a:r>
              <a:rPr lang="en-US" dirty="0">
                <a:solidFill>
                  <a:prstClr val="black"/>
                </a:solidFill>
                <a:latin typeface="Calibri "/>
                <a:cs typeface="Arial" panose="020B0604020202020204" pitchFamily="34" charset="0"/>
              </a:rPr>
              <a:t>:</a:t>
            </a:r>
          </a:p>
          <a:p>
            <a:pPr marL="122493" indent="-122493">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Su derecho a recibir todos los servicios hospitalarios médicamente necesarios</a:t>
            </a:r>
            <a:endParaRPr lang="en-US" dirty="0">
              <a:latin typeface="Calibri "/>
              <a:cs typeface="Arial" panose="020B0604020202020204" pitchFamily="34" charset="0"/>
            </a:endParaRPr>
          </a:p>
          <a:p>
            <a:pPr marL="122493" indent="-122493">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Su derecho a participar en cualquier decisión que el hospital, su médico o cualquier otra persona tome sobre sus servicios en el hospital y quién los pagará</a:t>
            </a:r>
            <a:r>
              <a:rPr lang="en-US" dirty="0">
                <a:latin typeface="Calibri "/>
                <a:cs typeface="Arial" panose="020B0604020202020204" pitchFamily="34" charset="0"/>
              </a:rPr>
              <a:t> </a:t>
            </a:r>
          </a:p>
          <a:p>
            <a:pPr marL="122493" indent="-122493">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Su derecho a recibir servicios que necesite después de salir del hospital</a:t>
            </a:r>
            <a:r>
              <a:rPr lang="en-US" dirty="0">
                <a:latin typeface="Calibri "/>
                <a:cs typeface="Arial" panose="020B0604020202020204" pitchFamily="34" charset="0"/>
              </a:rPr>
              <a:t> </a:t>
            </a:r>
          </a:p>
          <a:p>
            <a:pPr marL="122493" indent="-122493">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Su derecho a apelar una decisión de alta y los pasos para apelar la decisión</a:t>
            </a:r>
            <a:r>
              <a:rPr lang="en-US" dirty="0">
                <a:latin typeface="Calibri "/>
                <a:cs typeface="Arial" panose="020B0604020202020204" pitchFamily="34" charset="0"/>
              </a:rPr>
              <a:t> </a:t>
            </a:r>
          </a:p>
          <a:p>
            <a:pPr marL="122493" indent="-122493">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Las circunstancias bajo las que usted tendrá o no que pagar cargos por seguir permaneciendo en el </a:t>
            </a:r>
            <a:r>
              <a:rPr lang="es-US" sz="1200" kern="1200" dirty="0" err="1">
                <a:solidFill>
                  <a:schemeClr val="tx1"/>
                </a:solidFill>
                <a:effectLst/>
                <a:latin typeface="Calibri" panose="020F0502020204030204" pitchFamily="34" charset="0"/>
                <a:ea typeface="+mn-ea"/>
                <a:cs typeface="Calibri" panose="020F0502020204030204" pitchFamily="34" charset="0"/>
              </a:rPr>
              <a:t>hospita</a:t>
            </a:r>
            <a:r>
              <a:rPr lang="en-US" dirty="0">
                <a:latin typeface="Calibri "/>
                <a:cs typeface="Arial" panose="020B0604020202020204" pitchFamily="34" charset="0"/>
              </a:rPr>
              <a:t>l </a:t>
            </a:r>
          </a:p>
          <a:p>
            <a:pPr marL="122493" indent="-122493">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Información sobre su derecho a recibir un aviso detallado sobre el motivo por el que sus servicios cubiertos finalizarán</a:t>
            </a:r>
            <a:endParaRPr lang="en-US" dirty="0">
              <a:latin typeface="Calibri "/>
              <a:cs typeface="Arial" panose="020B0604020202020204" pitchFamily="34" charset="0"/>
            </a:endParaRPr>
          </a:p>
        </p:txBody>
      </p:sp>
    </p:spTree>
    <p:extLst>
      <p:ext uri="{BB962C8B-B14F-4D97-AF65-F5344CB8AC3E}">
        <p14:creationId xmlns:p14="http://schemas.microsoft.com/office/powerpoint/2010/main" val="1461566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7"/>
            <a:ext cx="7069062" cy="5550323"/>
          </a:xfrm>
        </p:spPr>
        <p:txBody>
          <a:bodyPr/>
          <a:lstStyle/>
          <a:p>
            <a:pPr defTabSz="966511">
              <a:spcBef>
                <a:spcPts val="617"/>
              </a:spcBef>
              <a:defRPr/>
            </a:pPr>
            <a:r>
              <a:rPr lang="en-US" sz="1100" b="1" dirty="0" err="1">
                <a:solidFill>
                  <a:prstClr val="black"/>
                </a:solidFill>
                <a:latin typeface="Calibri" panose="020F0502020204030204" pitchFamily="34" charset="0"/>
                <a:cs typeface="Calibri" panose="020F0502020204030204" pitchFamily="34" charset="0"/>
              </a:rPr>
              <a:t>Esta</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diapositiva</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tiene</a:t>
            </a:r>
            <a:r>
              <a:rPr lang="en-US" sz="1100" b="1" dirty="0">
                <a:solidFill>
                  <a:prstClr val="black"/>
                </a:solidFill>
                <a:latin typeface="Calibri" panose="020F0502020204030204" pitchFamily="34" charset="0"/>
                <a:cs typeface="Calibri" panose="020F0502020204030204" pitchFamily="34" charset="0"/>
              </a:rPr>
              <a:t> </a:t>
            </a:r>
            <a:r>
              <a:rPr lang="en-US" sz="1100" b="1" dirty="0" err="1">
                <a:solidFill>
                  <a:prstClr val="black"/>
                </a:solidFill>
                <a:latin typeface="Calibri" panose="020F0502020204030204" pitchFamily="34" charset="0"/>
                <a:cs typeface="Calibri" panose="020F0502020204030204" pitchFamily="34" charset="0"/>
              </a:rPr>
              <a:t>animación</a:t>
            </a:r>
            <a:r>
              <a:rPr lang="en-US" sz="1100" b="1" dirty="0">
                <a:solidFill>
                  <a:prstClr val="black"/>
                </a:solidFill>
                <a:latin typeface="Calibri" panose="020F0502020204030204" pitchFamily="34" charset="0"/>
                <a:cs typeface="Calibri" panose="020F0502020204030204" pitchFamily="34" charset="0"/>
              </a:rPr>
              <a:t>.</a:t>
            </a:r>
            <a:endParaRPr lang="en-US" sz="1100"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n-US" sz="1100" b="1" dirty="0" err="1">
                <a:solidFill>
                  <a:prstClr val="black"/>
                </a:solidFill>
                <a:latin typeface="Calibri" panose="020F0502020204030204" pitchFamily="34" charset="0"/>
                <a:cs typeface="Calibri" panose="020F0502020204030204" pitchFamily="34" charset="0"/>
              </a:rPr>
              <a:t>Notas</a:t>
            </a:r>
            <a:r>
              <a:rPr lang="en-US" sz="1100" b="1" dirty="0">
                <a:solidFill>
                  <a:prstClr val="black"/>
                </a:solidFill>
                <a:latin typeface="Calibri" panose="020F0502020204030204" pitchFamily="34" charset="0"/>
                <a:cs typeface="Calibri" panose="020F0502020204030204" pitchFamily="34" charset="0"/>
              </a:rPr>
              <a:t> del </a:t>
            </a:r>
            <a:r>
              <a:rPr lang="en-US" sz="1100" b="1" dirty="0" err="1">
                <a:solidFill>
                  <a:prstClr val="black"/>
                </a:solidFill>
                <a:latin typeface="Calibri" panose="020F0502020204030204" pitchFamily="34" charset="0"/>
                <a:cs typeface="Calibri" panose="020F0502020204030204" pitchFamily="34" charset="0"/>
              </a:rPr>
              <a:t>presentador</a:t>
            </a:r>
            <a:endParaRPr lang="en-US" sz="1100" b="1"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Como residente de una SNF, usted tiene ciertos derechos y protecciones especificados bajo la ley. La SNF debe proporcionarle una descripción escrita de sus derechos legales</a:t>
            </a:r>
            <a:r>
              <a:rPr lang="en-US" sz="1100" dirty="0">
                <a:solidFill>
                  <a:prstClr val="black"/>
                </a:solidFill>
                <a:latin typeface="Calibri" panose="020F0502020204030204" pitchFamily="34" charset="0"/>
                <a:cs typeface="Calibri" panose="020F0502020204030204" pitchFamily="34" charset="0"/>
              </a:rPr>
              <a:t>. </a:t>
            </a:r>
          </a:p>
          <a:p>
            <a:pPr defTabSz="966511">
              <a:spcBef>
                <a:spcPts val="617"/>
              </a:spcBef>
              <a:defRPr/>
            </a:pPr>
            <a:r>
              <a:rPr lang="es-MX" sz="1100" b="1" dirty="0">
                <a:solidFill>
                  <a:prstClr val="black"/>
                </a:solidFill>
                <a:latin typeface="Calibri" panose="020F0502020204030204" pitchFamily="34" charset="0"/>
                <a:cs typeface="Calibri" panose="020F0502020204030204" pitchFamily="34" charset="0"/>
              </a:rPr>
              <a:t>Como mínimo, la ley federal especifica que los derechos de un residente de una SNF incluyen los siguientes</a:t>
            </a:r>
            <a:r>
              <a:rPr lang="en-US" sz="1100" b="1" dirty="0">
                <a:solidFill>
                  <a:prstClr val="black"/>
                </a:solidFill>
                <a:latin typeface="Calibri" panose="020F0502020204030204" pitchFamily="34" charset="0"/>
                <a:cs typeface="Calibri" panose="020F0502020204030204" pitchFamily="34" charset="0"/>
              </a:rPr>
              <a:t>:</a:t>
            </a:r>
          </a:p>
          <a:p>
            <a:pPr marL="122493" indent="-122493" defTabSz="966511">
              <a:spcBef>
                <a:spcPts val="617"/>
              </a:spcBef>
              <a:buFont typeface="Wingdings" panose="05000000000000000000" pitchFamily="2" charset="2"/>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 Libertad de discriminación</a:t>
            </a:r>
            <a:endParaRPr lang="en-US" sz="1100" dirty="0">
              <a:solidFill>
                <a:prstClr val="black"/>
              </a:solidFill>
              <a:latin typeface="Calibri" panose="020F0502020204030204" pitchFamily="34" charset="0"/>
              <a:cs typeface="Calibri" panose="020F0502020204030204" pitchFamily="34" charset="0"/>
            </a:endParaRP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Ser tratado con dignidad y respeto</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Libertad de abuso y negligencia</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Libertad de restricciones</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Recibir información sobre servicios y tarifas</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Administrar el dinero propio </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Tener disposiciones para la privacidad, los bienes personales y la vida conyugal</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Recibir información sobre su afección médica, sus medicamentos y visitar a su propio médico</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Pasar tiempo en privado con visitantes</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Recibir servicios sociales médicamente relacionados</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Hacerle una reclamación al personal de la SNF, o a cualquier otra persona, sin temer castigos</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Estar protegido contra traslados o altas injustas</a:t>
            </a:r>
          </a:p>
          <a:p>
            <a:pPr marL="171450" indent="-171450">
              <a:buFont typeface="Wingdings" pitchFamily="2" charset="2"/>
              <a:buChar char="§"/>
            </a:pPr>
            <a:r>
              <a:rPr lang="es-US" sz="1100" kern="1200" dirty="0">
                <a:solidFill>
                  <a:schemeClr val="tx1"/>
                </a:solidFill>
                <a:effectLst/>
                <a:latin typeface="Calibri" panose="020F0502020204030204" pitchFamily="34" charset="0"/>
                <a:ea typeface="+mn-ea"/>
                <a:cs typeface="Calibri" panose="020F0502020204030204" pitchFamily="34" charset="0"/>
              </a:rPr>
              <a:t>Hacer que los familiares y tutores legales se reúnan con familias de otros residentes y participar en grupos de residentes/familias</a:t>
            </a:r>
            <a:endParaRPr lang="en-US" sz="1100" dirty="0">
              <a:solidFill>
                <a:prstClr val="black"/>
              </a:solidFill>
              <a:latin typeface="Calibri" panose="020F0502020204030204" pitchFamily="34" charset="0"/>
              <a:cs typeface="Calibri" panose="020F0502020204030204" pitchFamily="34" charset="0"/>
            </a:endParaRPr>
          </a:p>
          <a:p>
            <a:pPr>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Los residentes de SNF que necesiten ayuda para resolver reclamaciones o información sobre sus derechos pueden contactar a la Oficina del Defensor de la Atención a Largo Plazo del estado. Para ver información de contacto, visite </a:t>
            </a:r>
            <a:r>
              <a:rPr lang="en-US" sz="1100" u="sng" dirty="0">
                <a:latin typeface="Calibri" panose="020F0502020204030204" pitchFamily="34" charset="0"/>
                <a:cs typeface="Calibri" panose="020F0502020204030204" pitchFamily="34" charset="0"/>
                <a:hlinkClick r:id="rId3"/>
              </a:rPr>
              <a:t>theconsumervoice.org/</a:t>
            </a:r>
            <a:r>
              <a:rPr lang="en-US" sz="1100" u="sng" dirty="0" err="1">
                <a:latin typeface="Calibri" panose="020F0502020204030204" pitchFamily="34" charset="0"/>
                <a:cs typeface="Calibri" panose="020F0502020204030204" pitchFamily="34" charset="0"/>
                <a:hlinkClick r:id="rId3"/>
              </a:rPr>
              <a:t>get_help</a:t>
            </a:r>
            <a:r>
              <a:rPr lang="en-US" sz="1100"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s-MX" sz="1100" dirty="0">
                <a:solidFill>
                  <a:prstClr val="black"/>
                </a:solidFill>
                <a:latin typeface="Calibri" panose="020F0502020204030204" pitchFamily="34" charset="0"/>
                <a:cs typeface="Calibri" panose="020F0502020204030204" pitchFamily="34" charset="0"/>
              </a:rPr>
              <a:t>Hay más información disponible en</a:t>
            </a:r>
            <a:r>
              <a:rPr lang="en-US" sz="1100" dirty="0">
                <a:solidFill>
                  <a:prstClr val="black"/>
                </a:solidFill>
                <a:latin typeface="Calibri" panose="020F0502020204030204" pitchFamily="34" charset="0"/>
                <a:cs typeface="Calibri" panose="020F0502020204030204" pitchFamily="34" charset="0"/>
              </a:rPr>
              <a:t> </a:t>
            </a:r>
            <a:r>
              <a:rPr lang="en-US" sz="1100" dirty="0">
                <a:solidFill>
                  <a:prstClr val="black"/>
                </a:solidFill>
                <a:latin typeface="Calibri" panose="020F0502020204030204" pitchFamily="34" charset="0"/>
                <a:cs typeface="Calibri" panose="020F0502020204030204" pitchFamily="34" charset="0"/>
                <a:hlinkClick r:id="rId4"/>
              </a:rPr>
              <a:t>Medicare.gov/what-medicare-covers/what-part-a-covers/skilled-nursing-facility-rights</a:t>
            </a:r>
            <a:r>
              <a:rPr lang="en-US" sz="1100"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33677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7065" y="3757508"/>
            <a:ext cx="6960762" cy="5144347"/>
          </a:xfrm>
        </p:spPr>
        <p:txBody>
          <a:bodyPr/>
          <a:lstStyle/>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Todas las personas que tienen Medicare tienen ciertos derechos y protecciones garantizados independientemente del contexto de la atención</a:t>
            </a:r>
            <a:r>
              <a:rPr lang="en-US" dirty="0">
                <a:solidFill>
                  <a:prstClr val="black"/>
                </a:solidFill>
                <a:latin typeface="Calibri" panose="020F0502020204030204" pitchFamily="34" charset="0"/>
                <a:cs typeface="Calibri" panose="020F0502020204030204" pitchFamily="34" charset="0"/>
              </a:rPr>
              <a:t>. </a:t>
            </a:r>
          </a:p>
          <a:p>
            <a:pPr defTabSz="966511">
              <a:spcBef>
                <a:spcPts val="617"/>
              </a:spcBef>
              <a:defRPr/>
            </a:pPr>
            <a:r>
              <a:rPr lang="es-MX" b="1" dirty="0">
                <a:solidFill>
                  <a:prstClr val="black"/>
                </a:solidFill>
                <a:latin typeface="Calibri" panose="020F0502020204030204" pitchFamily="34" charset="0"/>
                <a:cs typeface="Calibri" panose="020F0502020204030204" pitchFamily="34" charset="0"/>
              </a:rPr>
              <a:t>En los contextos de la atención de la salud a domicilio y los cuidados paliativos, usted también tiene los derechos siguientes</a:t>
            </a:r>
            <a:r>
              <a:rPr lang="en-US" b="1" dirty="0">
                <a:solidFill>
                  <a:prstClr val="black"/>
                </a:solidFill>
                <a:latin typeface="Calibri" panose="020F0502020204030204" pitchFamily="34" charset="0"/>
                <a:cs typeface="Calibri" panose="020F0502020204030204" pitchFamily="34" charset="0"/>
              </a:rPr>
              <a:t>:</a:t>
            </a:r>
          </a:p>
          <a:p>
            <a:pPr marL="122493" indent="-122493"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Derecho a apelar</a:t>
            </a:r>
            <a:endParaRPr lang="en-US" dirty="0">
              <a:solidFill>
                <a:prstClr val="black"/>
              </a:solidFill>
              <a:latin typeface="Calibri" panose="020F0502020204030204" pitchFamily="34" charset="0"/>
              <a:cs typeface="Calibri" panose="020F0502020204030204" pitchFamily="34" charset="0"/>
            </a:endParaRPr>
          </a:p>
          <a:p>
            <a:pPr marL="122493" indent="-122493"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Los proveedores de atención de la salud a domicilio y de cuidados paliativos deben proporcionarle una copia por escrito de sus derechos y obligaciones antes de que comience la atención; eso incluye sus derechos a</a:t>
            </a:r>
            <a:r>
              <a:rPr lang="en-US" dirty="0">
                <a:solidFill>
                  <a:prstClr val="black"/>
                </a:solidFill>
                <a:latin typeface="Calibri" panose="020F0502020204030204" pitchFamily="34" charset="0"/>
                <a:cs typeface="Calibri" panose="020F0502020204030204" pitchFamily="34" charset="0"/>
              </a:rPr>
              <a:t>:</a:t>
            </a:r>
          </a:p>
          <a:p>
            <a:pPr marL="401638" lvl="1" indent="-171450">
              <a:buFont typeface="Arial"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Elegir su agencia (para los miembros de planes de atención gestionados, las opciones dependerán de las agencias con las que trabaje su plan)</a:t>
            </a:r>
          </a:p>
          <a:p>
            <a:pPr marL="401638" lvl="1" indent="-171450">
              <a:buFont typeface="Arial"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Hacer que sus bienes sean tratados con respeto</a:t>
            </a:r>
          </a:p>
          <a:p>
            <a:pPr marL="401638" lvl="1" indent="-171450">
              <a:buFont typeface="Arial"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Participar en su plan de atención y a recibir una copia de él</a:t>
            </a:r>
          </a:p>
          <a:p>
            <a:pPr marL="401638" lvl="1" indent="-171450">
              <a:buFont typeface="Arial"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Hacer que su familia o tutor actúe por usted si usted está incapacitado</a:t>
            </a:r>
          </a:p>
          <a:p>
            <a:pPr marL="401638" lvl="1" indent="-171450">
              <a:buFont typeface="Arial" pitchFamily="34" charset="0"/>
              <a:buChar char="•"/>
            </a:pPr>
            <a:r>
              <a:rPr lang="es-US" sz="1200" kern="1200" dirty="0">
                <a:solidFill>
                  <a:schemeClr val="tx1"/>
                </a:solidFill>
                <a:effectLst/>
                <a:latin typeface="Calibri" panose="020F0502020204030204" pitchFamily="34" charset="0"/>
                <a:ea typeface="+mn-ea"/>
                <a:cs typeface="Calibri" panose="020F0502020204030204" pitchFamily="34" charset="0"/>
              </a:rPr>
              <a:t>Recibir una copia de la “Declaración de derechos de privacidad de los pacientes del Conjunto de información de resultados y evaluación de agencias de atención de la salud a domicilio (OASIS)” (</a:t>
            </a:r>
            <a:r>
              <a:rPr lang="en-US" kern="0" dirty="0">
                <a:solidFill>
                  <a:prstClr val="black"/>
                </a:solidFill>
                <a:latin typeface="Calibri "/>
                <a:cs typeface="Arial" panose="020B0604020202020204" pitchFamily="34" charset="0"/>
                <a:hlinkClick r:id="rId3"/>
              </a:rPr>
              <a:t>Medicare.gov/node/40191</a:t>
            </a:r>
            <a:r>
              <a:rPr lang="es-US" sz="1200" kern="1200" dirty="0">
                <a:solidFill>
                  <a:schemeClr val="tx1"/>
                </a:solidFill>
                <a:effectLst/>
                <a:latin typeface="Calibri" panose="020F0502020204030204" pitchFamily="34" charset="0"/>
                <a:ea typeface="+mn-ea"/>
                <a:cs typeface="Calibri" panose="020F0502020204030204" pitchFamily="34" charset="0"/>
              </a:rPr>
              <a:t>), una copia escrita de sus derechos como paciente de atención a domicilio, cuando reciba atención de la salud en el hogar</a:t>
            </a:r>
          </a:p>
          <a:p>
            <a:pPr defTabSz="984874">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Para ver más información sobre derechos de los pacientes de atención de la salud a domicilio, visite </a:t>
            </a:r>
            <a:r>
              <a:rPr lang="en-US" dirty="0">
                <a:solidFill>
                  <a:prstClr val="black"/>
                </a:solidFill>
                <a:latin typeface="Calibri" panose="020F0502020204030204" pitchFamily="34" charset="0"/>
                <a:cs typeface="Calibri" panose="020F0502020204030204" pitchFamily="34" charset="0"/>
                <a:hlinkClick r:id="rId4"/>
              </a:rPr>
              <a:t>CMS.gov/Medicare/Quality-Initiatives-Patient-Assessment-Instruments/OASIS/Downloads/OASISStatementofPrivacyRights.zip</a:t>
            </a:r>
            <a:r>
              <a:rPr lang="en-US"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718173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5828" y="3757508"/>
            <a:ext cx="6793389" cy="5144347"/>
          </a:xfrm>
        </p:spPr>
        <p:txBody>
          <a:bodyPr/>
          <a:lstStyle/>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Una institución de rehabilitación integral para pacientes ambulatorios (CORF) es una institución que provee diversos servicios de manera ambulatoria, incluidos servicios de médicos, fisioterapia, servicios sociales o psicológicos y rehabilitación</a:t>
            </a:r>
            <a:r>
              <a:rPr lang="en-US"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s-MX" b="1" dirty="0">
                <a:solidFill>
                  <a:prstClr val="black"/>
                </a:solidFill>
                <a:latin typeface="Calibri" panose="020F0502020204030204" pitchFamily="34" charset="0"/>
                <a:cs typeface="Calibri" panose="020F0502020204030204" pitchFamily="34" charset="0"/>
              </a:rPr>
              <a:t>En el contexto de una CORF, su proveedor tiene las siguientes obligaciones</a:t>
            </a:r>
            <a:r>
              <a:rPr lang="en-US" b="1" dirty="0">
                <a:solidFill>
                  <a:prstClr val="black"/>
                </a:solidFill>
                <a:latin typeface="Calibri" panose="020F0502020204030204" pitchFamily="34" charset="0"/>
                <a:cs typeface="Calibri" panose="020F0502020204030204" pitchFamily="34" charset="0"/>
              </a:rPr>
              <a:t>:</a:t>
            </a:r>
          </a:p>
          <a:p>
            <a:pPr marL="122493" lvl="1" indent="-120813"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Explicar su programa de tratamiento </a:t>
            </a:r>
            <a:r>
              <a:rPr lang="en-US" dirty="0">
                <a:solidFill>
                  <a:prstClr val="black"/>
                </a:solidFill>
                <a:latin typeface="Calibri" panose="020F0502020204030204" pitchFamily="34" charset="0"/>
                <a:cs typeface="Calibri" panose="020F0502020204030204" pitchFamily="34" charset="0"/>
              </a:rPr>
              <a:t> </a:t>
            </a:r>
          </a:p>
          <a:p>
            <a:pPr marL="122493" lvl="1" indent="-120813"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Agregar información a sus reclamos de terapia y sus registros médicos si sus servicios de terapia llegan a uno de los siguientes</a:t>
            </a:r>
            <a:r>
              <a:rPr lang="en-US" dirty="0">
                <a:solidFill>
                  <a:prstClr val="black"/>
                </a:solidFill>
                <a:latin typeface="Calibri" panose="020F0502020204030204" pitchFamily="34" charset="0"/>
                <a:cs typeface="Calibri" panose="020F0502020204030204" pitchFamily="34" charset="0"/>
              </a:rPr>
              <a:t>:</a:t>
            </a:r>
          </a:p>
          <a:p>
            <a:pPr marL="244983" lvl="2" indent="-115780" defTabSz="966511">
              <a:buSzTx/>
              <a:buFont typeface="Arial" panose="020B0604020202020204" pitchFamily="34" charset="0"/>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El límite de dólares anuales ($2230 para 2023) para fisioterapia y patología del habla y el lenguaje combinadas</a:t>
            </a:r>
            <a:endParaRPr lang="en-US" dirty="0">
              <a:solidFill>
                <a:prstClr val="black"/>
              </a:solidFill>
              <a:latin typeface="Calibri" panose="020F0502020204030204" pitchFamily="34" charset="0"/>
              <a:cs typeface="Calibri" panose="020F0502020204030204" pitchFamily="34" charset="0"/>
            </a:endParaRPr>
          </a:p>
          <a:p>
            <a:pPr marL="244983" lvl="2" indent="-115780" defTabSz="966511">
              <a:buSzTx/>
              <a:buFont typeface="Arial" panose="020B0604020202020204" pitchFamily="34" charset="0"/>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$2230 para terapia ocupacional</a:t>
            </a:r>
            <a:endParaRPr lang="en-US" dirty="0">
              <a:solidFill>
                <a:prstClr val="black"/>
              </a:solidFill>
              <a:latin typeface="Calibri" panose="020F0502020204030204" pitchFamily="34" charset="0"/>
              <a:cs typeface="Calibri" panose="020F0502020204030204" pitchFamily="34" charset="0"/>
            </a:endParaRPr>
          </a:p>
          <a:p>
            <a:pPr marL="0" lvl="1" defTabSz="966511">
              <a:defRPr/>
            </a:pPr>
            <a:r>
              <a:rPr lang="es-US" sz="1200" kern="1200" dirty="0">
                <a:solidFill>
                  <a:schemeClr val="tx1"/>
                </a:solidFill>
                <a:effectLst/>
                <a:latin typeface="Calibri" panose="020F0502020204030204" pitchFamily="34" charset="0"/>
                <a:ea typeface="+mn-ea"/>
                <a:cs typeface="Calibri" panose="020F0502020204030204" pitchFamily="34" charset="0"/>
              </a:rPr>
              <a:t>Para más información sobre servicios de terapia, visite</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3"/>
              </a:rPr>
              <a:t>Medicare.gov/publications</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y revise las publicaciones “Sus beneficios de Medicare” (producto de los CMS n.° 10116) y “Cobertura de Medicare de servicios de terapia” (producto de los CMS n.° 10988).</a:t>
            </a:r>
            <a:r>
              <a:rPr lang="en-US" dirty="0">
                <a:solidFill>
                  <a:prstClr val="black"/>
                </a:solidFill>
                <a:latin typeface="Calibri" panose="020F0502020204030204" pitchFamily="34" charset="0"/>
                <a:cs typeface="Calibri" panose="020F0502020204030204" pitchFamily="34" charset="0"/>
              </a:rPr>
              <a:t>. </a:t>
            </a:r>
            <a:endParaRPr lang="en-US" b="1" dirty="0">
              <a:solidFill>
                <a:prstClr val="black"/>
              </a:solidFill>
              <a:latin typeface="Calibri" panose="020F0502020204030204" pitchFamily="34" charset="0"/>
              <a:cs typeface="Calibri" panose="020F0502020204030204" pitchFamily="34" charset="0"/>
            </a:endParaRPr>
          </a:p>
          <a:p>
            <a:pPr marL="0" lvl="1" defTabSz="966511">
              <a:defRPr/>
            </a:pPr>
            <a:r>
              <a:rPr lang="en-US" b="1" dirty="0" err="1">
                <a:solidFill>
                  <a:prstClr val="black"/>
                </a:solidFill>
                <a:latin typeface="Calibri" panose="020F0502020204030204" pitchFamily="34" charset="0"/>
                <a:cs typeface="Calibri" panose="020F0502020204030204" pitchFamily="34" charset="0"/>
              </a:rPr>
              <a:t>Fuente</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4"/>
              </a:rPr>
              <a:t>CMS.gov/Medicare/Billing/TherapyServices</a:t>
            </a:r>
            <a:r>
              <a:rPr lang="en-US"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55600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80528" indent="-180528" defTabSz="954116">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b="1" dirty="0">
              <a:solidFill>
                <a:prstClr val="black"/>
              </a:solidFill>
              <a:latin typeface="Calibri "/>
              <a:cs typeface="Arial" panose="020B0604020202020204" pitchFamily="34" charset="0"/>
            </a:endParaRPr>
          </a:p>
          <a:p>
            <a:pPr marL="180528" indent="-180528" defTabSz="954116">
              <a:spcBef>
                <a:spcPts val="617"/>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pPr marL="180528" indent="-180528" defTabSz="954116">
              <a:spcBef>
                <a:spcPts val="617"/>
              </a:spcBef>
              <a:defRPr/>
            </a:pPr>
            <a:r>
              <a:rPr lang="en-US" dirty="0" err="1">
                <a:solidFill>
                  <a:prstClr val="black"/>
                </a:solidFill>
                <a:latin typeface="Calibri "/>
                <a:cs typeface="Arial" panose="020B0604020202020204" pitchFamily="34" charset="0"/>
              </a:rPr>
              <a:t>Compruebe</a:t>
            </a:r>
            <a:r>
              <a:rPr lang="en-US" dirty="0">
                <a:solidFill>
                  <a:prstClr val="black"/>
                </a:solidFill>
                <a:latin typeface="Calibri "/>
                <a:cs typeface="Arial" panose="020B0604020202020204" pitchFamily="34" charset="0"/>
              </a:rPr>
              <a:t> </a:t>
            </a:r>
            <a:r>
              <a:rPr lang="en-US" dirty="0" err="1">
                <a:solidFill>
                  <a:prstClr val="black"/>
                </a:solidFill>
                <a:latin typeface="Calibri "/>
                <a:cs typeface="Arial" panose="020B0604020202020204" pitchFamily="34" charset="0"/>
              </a:rPr>
              <a:t>su</a:t>
            </a:r>
            <a:r>
              <a:rPr lang="en-US" dirty="0">
                <a:solidFill>
                  <a:prstClr val="black"/>
                </a:solidFill>
                <a:latin typeface="Calibri "/>
                <a:cs typeface="Arial" panose="020B0604020202020204" pitchFamily="34" charset="0"/>
              </a:rPr>
              <a:t> </a:t>
            </a:r>
            <a:r>
              <a:rPr lang="en-US" dirty="0" err="1">
                <a:solidFill>
                  <a:prstClr val="black"/>
                </a:solidFill>
                <a:latin typeface="Calibri "/>
                <a:cs typeface="Arial" panose="020B0604020202020204" pitchFamily="34" charset="0"/>
              </a:rPr>
              <a:t>conocimiento</a:t>
            </a:r>
            <a:r>
              <a:rPr lang="en-US" dirty="0">
                <a:solidFill>
                  <a:prstClr val="black"/>
                </a:solidFill>
                <a:latin typeface="Calibri "/>
                <a:cs typeface="Arial" panose="020B0604020202020204" pitchFamily="34" charset="0"/>
              </a:rPr>
              <a:t>—</a:t>
            </a:r>
            <a:r>
              <a:rPr lang="en-US" dirty="0" err="1">
                <a:solidFill>
                  <a:prstClr val="black"/>
                </a:solidFill>
                <a:latin typeface="Calibri "/>
                <a:cs typeface="Arial" panose="020B0604020202020204" pitchFamily="34" charset="0"/>
              </a:rPr>
              <a:t>Pregunta</a:t>
            </a:r>
            <a:r>
              <a:rPr lang="en-US" dirty="0">
                <a:solidFill>
                  <a:prstClr val="black"/>
                </a:solidFill>
                <a:latin typeface="Calibri "/>
                <a:cs typeface="Arial" panose="020B0604020202020204" pitchFamily="34" charset="0"/>
              </a:rPr>
              <a:t> 4</a:t>
            </a:r>
          </a:p>
          <a:p>
            <a:pPr defTabSz="966511">
              <a:spcBef>
                <a:spcPts val="617"/>
              </a:spcBef>
              <a:defRPr/>
            </a:pPr>
            <a:r>
              <a:rPr lang="es-MX" b="1" dirty="0">
                <a:solidFill>
                  <a:prstClr val="black"/>
                </a:solidFill>
                <a:latin typeface="Calibri "/>
                <a:cs typeface="Arial" panose="020B0604020202020204" pitchFamily="34" charset="0"/>
              </a:rPr>
              <a:t>Cuando son admitidas en el hospital como “pacientes internados”, todas las personas con Medicare deben recibir un aviso llamado “Mensaje importante de Medicare sobre sus derechos”.</a:t>
            </a:r>
            <a:endParaRPr lang="en-US" b="1" dirty="0">
              <a:solidFill>
                <a:prstClr val="black"/>
              </a:solidFill>
              <a:latin typeface="Calibri "/>
              <a:cs typeface="Arial" panose="020B0604020202020204" pitchFamily="34" charset="0"/>
            </a:endParaRPr>
          </a:p>
          <a:p>
            <a:pPr marL="244983" indent="-238272" defTabSz="966511">
              <a:spcBef>
                <a:spcPts val="617"/>
              </a:spcBef>
              <a:buFontTx/>
              <a:buAutoNum type="alphaLcPeriod"/>
              <a:defRPr/>
            </a:pPr>
            <a:r>
              <a:rPr lang="en-US" dirty="0" err="1">
                <a:solidFill>
                  <a:prstClr val="black"/>
                </a:solidFill>
                <a:latin typeface="Calibri "/>
                <a:cs typeface="Arial" panose="020B0604020202020204" pitchFamily="34" charset="0"/>
              </a:rPr>
              <a:t>Verdadero</a:t>
            </a:r>
            <a:endParaRPr lang="en-US" dirty="0">
              <a:solidFill>
                <a:prstClr val="black"/>
              </a:solidFill>
              <a:latin typeface="Calibri "/>
              <a:cs typeface="Arial" panose="020B0604020202020204" pitchFamily="34" charset="0"/>
            </a:endParaRPr>
          </a:p>
          <a:p>
            <a:pPr marL="244983" indent="-238272" defTabSz="966511">
              <a:spcBef>
                <a:spcPts val="617"/>
              </a:spcBef>
              <a:buFontTx/>
              <a:buAutoNum type="alphaLcPeriod"/>
              <a:defRPr/>
            </a:pPr>
            <a:r>
              <a:rPr lang="en-US" dirty="0" err="1">
                <a:solidFill>
                  <a:prstClr val="black"/>
                </a:solidFill>
                <a:latin typeface="Calibri "/>
                <a:cs typeface="Arial" panose="020B0604020202020204" pitchFamily="34" charset="0"/>
              </a:rPr>
              <a:t>Falso</a:t>
            </a:r>
            <a:r>
              <a:rPr lang="en-US" dirty="0">
                <a:solidFill>
                  <a:prstClr val="black"/>
                </a:solidFill>
                <a:latin typeface="Calibri "/>
                <a:cs typeface="Arial" panose="020B0604020202020204" pitchFamily="34" charset="0"/>
              </a:rPr>
              <a:t> </a:t>
            </a:r>
          </a:p>
          <a:p>
            <a:pPr defTabSz="966511">
              <a:spcBef>
                <a:spcPts val="617"/>
              </a:spcBef>
              <a:defRPr/>
            </a:pPr>
            <a:r>
              <a:rPr lang="en-US" b="1" dirty="0" err="1">
                <a:solidFill>
                  <a:prstClr val="black"/>
                </a:solidFill>
                <a:latin typeface="Calibri "/>
                <a:cs typeface="Arial" panose="020B0604020202020204" pitchFamily="34" charset="0"/>
              </a:rPr>
              <a:t>Respuesta</a:t>
            </a:r>
            <a:r>
              <a:rPr lang="en-US" b="1" dirty="0">
                <a:solidFill>
                  <a:prstClr val="black"/>
                </a:solidFill>
                <a:latin typeface="Calibri "/>
                <a:cs typeface="Arial" panose="020B0604020202020204" pitchFamily="34" charset="0"/>
              </a:rPr>
              <a:t>: a. </a:t>
            </a:r>
            <a:r>
              <a:rPr lang="en-US" b="1" dirty="0" err="1">
                <a:solidFill>
                  <a:prstClr val="black"/>
                </a:solidFill>
                <a:latin typeface="Calibri "/>
                <a:cs typeface="Arial" panose="020B0604020202020204" pitchFamily="34" charset="0"/>
              </a:rPr>
              <a:t>Verdadero</a:t>
            </a:r>
            <a:endParaRPr lang="en-US" b="1" dirty="0">
              <a:solidFill>
                <a:prstClr val="black"/>
              </a:solidFill>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Todas las personas con Medicare, incluso las que están en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u otro plan de salud de Medicare, tienen derecho a recibir la totalidad de la atención hospitalaria médicamente necesaria cubierta por Medicare que necesiten para diagnosticar y tratar su enfermedad o lesión, incluida cualquier atención de seguimiento que necesiten después de salir del hospital.</a:t>
            </a:r>
          </a:p>
          <a:p>
            <a:r>
              <a:rPr lang="es-US" sz="1200" kern="1200" dirty="0">
                <a:solidFill>
                  <a:schemeClr val="tx1"/>
                </a:solidFill>
                <a:effectLst/>
                <a:latin typeface="Calibri" panose="020F0502020204030204" pitchFamily="34" charset="0"/>
                <a:ea typeface="+mn-ea"/>
                <a:cs typeface="Calibri" panose="020F0502020204030204" pitchFamily="34" charset="0"/>
              </a:rPr>
              <a:t>Cuando son admitidas en el hospital como pacientes internados, recibirán un aviso llamado “Mensaje importante de Medicare sobre sus derechos”. Allí se explican sus derechos como pacientes internados en un hospital</a:t>
            </a:r>
            <a:r>
              <a:rPr lang="en-US" dirty="0">
                <a:solidFill>
                  <a:prstClr val="black"/>
                </a:solidFill>
                <a:latin typeface="Calibri "/>
                <a:cs typeface="Arial" panose="020B0604020202020204" pitchFamily="34" charset="0"/>
              </a:rPr>
              <a:t>.</a:t>
            </a:r>
          </a:p>
        </p:txBody>
      </p:sp>
    </p:spTree>
    <p:extLst>
      <p:ext uri="{BB962C8B-B14F-4D97-AF65-F5344CB8AC3E}">
        <p14:creationId xmlns:p14="http://schemas.microsoft.com/office/powerpoint/2010/main" val="3800868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rPr>
              <a:t>Notas</a:t>
            </a:r>
            <a:r>
              <a:rPr lang="en-US" b="1" dirty="0">
                <a:solidFill>
                  <a:prstClr val="black"/>
                </a:solidFill>
              </a:rPr>
              <a:t> del </a:t>
            </a:r>
            <a:r>
              <a:rPr lang="en-US" b="1" dirty="0" err="1">
                <a:solidFill>
                  <a:prstClr val="black"/>
                </a:solidFill>
              </a:rPr>
              <a:t>presentador</a:t>
            </a:r>
            <a:endParaRPr lang="en-US" b="1" dirty="0">
              <a:solidFill>
                <a:prstClr val="black"/>
              </a:solidFill>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La lección 4, “Prácticas de privacidad de Medicare”, explica las prácticas, los avisos, las divulgaciones obligatorias y permitidas y los derechos referidos a la privacidad de Medicare</a:t>
            </a:r>
            <a:r>
              <a:rPr lang="en-US" dirty="0">
                <a:solidFill>
                  <a:prstClr val="black"/>
                </a:solidFill>
              </a:rPr>
              <a:t>.</a:t>
            </a:r>
          </a:p>
        </p:txBody>
      </p:sp>
    </p:spTree>
    <p:extLst>
      <p:ext uri="{BB962C8B-B14F-4D97-AF65-F5344CB8AC3E}">
        <p14:creationId xmlns:p14="http://schemas.microsoft.com/office/powerpoint/2010/main" val="21694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err="1">
                <a:cs typeface="Calibri"/>
              </a:rPr>
              <a:t>Notas</a:t>
            </a:r>
            <a:r>
              <a:rPr lang="en-US" b="1" dirty="0">
                <a:cs typeface="Calibri"/>
              </a:rPr>
              <a:t> del </a:t>
            </a:r>
            <a:r>
              <a:rPr lang="en-US" b="1" dirty="0" err="1">
                <a:cs typeface="Calibri"/>
              </a:rPr>
              <a:t>presentador</a:t>
            </a:r>
            <a:endParaRPr lang="en-US" b="1" dirty="0">
              <a:cs typeface="Calibri"/>
            </a:endParaRPr>
          </a:p>
          <a:p>
            <a:pPr marL="115643" indent="-115643">
              <a:spcBef>
                <a:spcPts val="617"/>
              </a:spcBef>
            </a:pPr>
            <a:r>
              <a:rPr lang="es-MX" b="0" dirty="0">
                <a:cs typeface="Calibri"/>
              </a:rPr>
              <a:t>Al finalizar esta lección, usted podrá</a:t>
            </a:r>
            <a:r>
              <a:rPr lang="en-US" b="0" dirty="0">
                <a:cs typeface="Calibri"/>
              </a:rPr>
              <a:t>:</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Describir las maneras en que Medicare debe proteger su información médica personal</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Identificar los avisos y las divulgaciones obligatorias de Medicare sobre su información médica personal</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Explicar qué debe hacer si cree que Medicare ha violado sus derechos de privacidad</a:t>
            </a:r>
          </a:p>
        </p:txBody>
      </p:sp>
    </p:spTree>
    <p:extLst>
      <p:ext uri="{BB962C8B-B14F-4D97-AF65-F5344CB8AC3E}">
        <p14:creationId xmlns:p14="http://schemas.microsoft.com/office/powerpoint/2010/main" val="2906241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Medicare debe proteger su información médica personal</a:t>
            </a:r>
            <a:r>
              <a:rPr lang="en-US" dirty="0">
                <a:solidFill>
                  <a:prstClr val="black"/>
                </a:solidFill>
                <a:latin typeface="Calibri" panose="020F0502020204030204" pitchFamily="34" charset="0"/>
                <a:cs typeface="Calibri" panose="020F0502020204030204" pitchFamily="34" charset="0"/>
              </a:rPr>
              <a:t>. El </a:t>
            </a:r>
            <a:r>
              <a:rPr lang="en-US" b="1" dirty="0">
                <a:solidFill>
                  <a:prstClr val="black"/>
                </a:solidFill>
                <a:latin typeface="Calibri" panose="020F0502020204030204" pitchFamily="34" charset="0"/>
                <a:cs typeface="Calibri" panose="020F0502020204030204" pitchFamily="34" charset="0"/>
              </a:rPr>
              <a:t>“</a:t>
            </a:r>
            <a:r>
              <a:rPr lang="es-MX" b="1" dirty="0">
                <a:solidFill>
                  <a:prstClr val="black"/>
                </a:solidFill>
                <a:latin typeface="Calibri" panose="020F0502020204030204" pitchFamily="34" charset="0"/>
                <a:cs typeface="Calibri" panose="020F0502020204030204" pitchFamily="34" charset="0"/>
              </a:rPr>
              <a:t>Aviso de prácticas de privacidad para Original Medicare</a:t>
            </a:r>
            <a:r>
              <a:rPr lang="en-US" b="1" dirty="0">
                <a:solidFill>
                  <a:prstClr val="black"/>
                </a:solidFill>
                <a:latin typeface="Calibri" panose="020F0502020204030204" pitchFamily="34" charset="0"/>
                <a:cs typeface="Calibri" panose="020F0502020204030204" pitchFamily="34" charset="0"/>
              </a:rPr>
              <a:t>”</a:t>
            </a:r>
            <a:r>
              <a:rPr lang="en-US" b="1" i="1"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describe de qué manera Medicare usa y divulga su información médica personal y le comunica sus derechos individuales</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Si tiene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(Parte C), otro plan de salud de Medicare o un plan de medicamentos de Medicare (conocido como PDP), los materiales de su plan describen sus derechos de privacidad</a:t>
            </a:r>
            <a:r>
              <a:rPr lang="en-US" dirty="0">
                <a:solidFill>
                  <a:srgbClr val="231F20"/>
                </a:solidFill>
                <a:latin typeface="Calibri" panose="020F0502020204030204" pitchFamily="34" charset="0"/>
                <a:cs typeface="Calibri" panose="020F0502020204030204" pitchFamily="34" charset="0"/>
              </a:rPr>
              <a:t>.</a:t>
            </a:r>
            <a:endParaRPr lang="en-US" dirty="0">
              <a:solidFill>
                <a:srgbClr val="000000"/>
              </a:solidFill>
              <a:latin typeface="Calibri" panose="020F0502020204030204" pitchFamily="34" charset="0"/>
              <a:cs typeface="Calibri" panose="020F0502020204030204" pitchFamily="34" charset="0"/>
            </a:endParaRPr>
          </a:p>
          <a:p>
            <a:pPr marL="176405" lvl="1" indent="-176405"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El “Aviso de prácticas de privacidad para Original Medicare” se publica anualmente en el manual “Medicare y usted” (producto de los CMS n.° 10050) en </a:t>
            </a:r>
            <a:r>
              <a:rPr lang="en-US" u="sng" dirty="0">
                <a:solidFill>
                  <a:prstClr val="black"/>
                </a:solidFill>
                <a:latin typeface="Calibri" panose="020F0502020204030204" pitchFamily="34" charset="0"/>
                <a:cs typeface="Calibri" panose="020F0502020204030204" pitchFamily="34" charset="0"/>
                <a:hlinkClick r:id="rId3"/>
              </a:rPr>
              <a:t>Medicare.gov/publications</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Usted recibe esta publicación cada otoño, ya sea por correo o, si se ha inscrito para el manual electrónico (</a:t>
            </a:r>
            <a:r>
              <a:rPr lang="es-US" sz="1200" kern="1200" dirty="0" err="1">
                <a:solidFill>
                  <a:schemeClr val="tx1"/>
                </a:solidFill>
                <a:effectLst/>
                <a:latin typeface="Calibri" panose="020F0502020204030204" pitchFamily="34" charset="0"/>
                <a:ea typeface="+mn-ea"/>
                <a:cs typeface="Calibri" panose="020F0502020204030204" pitchFamily="34" charset="0"/>
              </a:rPr>
              <a:t>eHandbook</a:t>
            </a:r>
            <a:r>
              <a:rPr lang="es-US" sz="1200" kern="1200" dirty="0">
                <a:solidFill>
                  <a:schemeClr val="tx1"/>
                </a:solidFill>
                <a:effectLst/>
                <a:latin typeface="Calibri" panose="020F0502020204030204" pitchFamily="34" charset="0"/>
                <a:ea typeface="+mn-ea"/>
                <a:cs typeface="Calibri" panose="020F0502020204030204" pitchFamily="34" charset="0"/>
              </a:rPr>
              <a:t>), recibe un correo electrónico con un vínculo a la versión en línea</a:t>
            </a:r>
            <a:r>
              <a:rPr lang="en-US" dirty="0">
                <a:solidFill>
                  <a:prstClr val="black"/>
                </a:solidFill>
                <a:latin typeface="Calibri" panose="020F0502020204030204" pitchFamily="34" charset="0"/>
                <a:cs typeface="Calibri" panose="020F0502020204030204" pitchFamily="34" charset="0"/>
              </a:rPr>
              <a:t>. </a:t>
            </a:r>
          </a:p>
          <a:p>
            <a:pPr marL="176405" indent="-176405"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Para obtener más información sobre el “Aviso de prácticas de privacidad para Original Medicare” referido a Original Medicare, visite </a:t>
            </a:r>
            <a:r>
              <a:rPr lang="en-US" u="sng" dirty="0">
                <a:solidFill>
                  <a:prstClr val="black"/>
                </a:solidFill>
                <a:latin typeface="Calibri" panose="020F0502020204030204" pitchFamily="34" charset="0"/>
                <a:cs typeface="Calibri" panose="020F0502020204030204" pitchFamily="34" charset="0"/>
                <a:hlinkClick r:id="rId4"/>
              </a:rPr>
              <a:t>Medicare.gov/forms-help-and-</a:t>
            </a:r>
            <a:r>
              <a:rPr lang="en-US" u="sng" dirty="0" err="1">
                <a:solidFill>
                  <a:prstClr val="black"/>
                </a:solidFill>
                <a:latin typeface="Calibri" panose="020F0502020204030204" pitchFamily="34" charset="0"/>
                <a:cs typeface="Calibri" panose="020F0502020204030204" pitchFamily="34" charset="0"/>
                <a:hlinkClick r:id="rId4"/>
              </a:rPr>
              <a:t>reFuentes</a:t>
            </a:r>
            <a:r>
              <a:rPr lang="en-US" u="sng" dirty="0">
                <a:solidFill>
                  <a:prstClr val="black"/>
                </a:solidFill>
                <a:latin typeface="Calibri" panose="020F0502020204030204" pitchFamily="34" charset="0"/>
                <a:cs typeface="Calibri" panose="020F0502020204030204" pitchFamily="34" charset="0"/>
                <a:hlinkClick r:id="rId4"/>
              </a:rPr>
              <a:t>/privacy-practices/privacy.html</a:t>
            </a:r>
            <a:r>
              <a:rPr lang="en-US" dirty="0">
                <a:solidFill>
                  <a:prstClr val="black"/>
                </a:solidFill>
                <a:latin typeface="Calibri" panose="020F0502020204030204" pitchFamily="34" charset="0"/>
                <a:cs typeface="Calibri" panose="020F0502020204030204" pitchFamily="34" charset="0"/>
              </a:rPr>
              <a:t>.</a:t>
            </a:r>
          </a:p>
          <a:p>
            <a:pPr marL="176405" lvl="1" indent="-176405"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Para recibir más información, llame al</a:t>
            </a:r>
            <a:r>
              <a:rPr lang="en-US" dirty="0">
                <a:solidFill>
                  <a:prstClr val="black"/>
                </a:solidFill>
                <a:latin typeface="Calibri" panose="020F0502020204030204" pitchFamily="34" charset="0"/>
                <a:cs typeface="Calibri" panose="020F0502020204030204" pitchFamily="34" charset="0"/>
              </a:rPr>
              <a:t>1-800-MEDICARE (1-800-633-4227); TTY: 1-877-486-2048.</a:t>
            </a:r>
          </a:p>
        </p:txBody>
      </p:sp>
    </p:spTree>
    <p:extLst>
      <p:ext uri="{BB962C8B-B14F-4D97-AF65-F5344CB8AC3E}">
        <p14:creationId xmlns:p14="http://schemas.microsoft.com/office/powerpoint/2010/main" val="3727677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3" y="3757508"/>
            <a:ext cx="7000144" cy="5423701"/>
          </a:xfrm>
        </p:spPr>
        <p:txBody>
          <a:bodyPr/>
          <a:lstStyle/>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MX" b="1" dirty="0">
                <a:solidFill>
                  <a:prstClr val="black"/>
                </a:solidFill>
                <a:latin typeface="Calibri" panose="020F0502020204030204" pitchFamily="34" charset="0"/>
                <a:cs typeface="Calibri" panose="020F0502020204030204" pitchFamily="34" charset="0"/>
              </a:rPr>
              <a:t>Usted tiene los siguientes derechos de privacidad</a:t>
            </a:r>
            <a:r>
              <a:rPr lang="en-US" b="1" dirty="0">
                <a:solidFill>
                  <a:prstClr val="black"/>
                </a:solidFill>
                <a:latin typeface="Calibri" panose="020F0502020204030204" pitchFamily="34" charset="0"/>
                <a:cs typeface="Calibri" panose="020F0502020204030204" pitchFamily="34" charset="0"/>
              </a:rPr>
              <a:t>:</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A revisar y recibir una copia de cualquier información que Medicare tenga sobre usted.</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A cambiar su información si cree que es errónea o incompleta y Medicare está de acuerdo. Si Medicare no está de acuerdo, es posible que se agregue una declaración de su desacuerdo a su información.</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A obtener una lista de las personas que reciban su información de Medicare.</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A pedirle a Medicare que se comunique con usted de una manera diferente o en un lugar diferente (como enviando materiales a una casilla de correo en lugar de a la dirección de su hogar)</a:t>
            </a:r>
            <a:r>
              <a:rPr lang="en-US" dirty="0">
                <a:solidFill>
                  <a:prstClr val="black"/>
                </a:solidFill>
                <a:latin typeface="Calibri" panose="020F0502020204030204" pitchFamily="34" charset="0"/>
                <a:cs typeface="Calibri" panose="020F0502020204030204" pitchFamily="34" charset="0"/>
              </a:rPr>
              <a:t>.</a:t>
            </a:r>
          </a:p>
          <a:p>
            <a:pPr marL="122493" lvl="1" indent="-122493"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 A pedirle a Medicare que limite la manera en que su información se usa y divulga para pagar sus reclamos y cumplir con el programa de Medicare</a:t>
            </a:r>
            <a:r>
              <a:rPr lang="en-US" dirty="0">
                <a:solidFill>
                  <a:prstClr val="black"/>
                </a:solidFill>
                <a:latin typeface="Calibri" panose="020F0502020204030204" pitchFamily="34" charset="0"/>
                <a:cs typeface="Calibri" panose="020F0502020204030204" pitchFamily="34" charset="0"/>
              </a:rPr>
              <a:t>. </a:t>
            </a:r>
            <a:r>
              <a:rPr lang="en-US" b="1" dirty="0">
                <a:solidFill>
                  <a:prstClr val="black"/>
                </a:solidFill>
                <a:latin typeface="Calibri" panose="020F0502020204030204" pitchFamily="34" charset="0"/>
                <a:cs typeface="Calibri" panose="020F0502020204030204" pitchFamily="34" charset="0"/>
              </a:rPr>
              <a:t>NOTA</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Es posible que Medicare no pueda aceptar su solicitud.</a:t>
            </a:r>
            <a:endParaRPr lang="en-US" dirty="0">
              <a:solidFill>
                <a:prstClr val="black"/>
              </a:solidFill>
              <a:latin typeface="Calibri" panose="020F0502020204030204" pitchFamily="34" charset="0"/>
              <a:cs typeface="Calibri" panose="020F0502020204030204" pitchFamily="34" charset="0"/>
            </a:endParaRP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A recibir una carta que le informe sobre el riesgo probable para la privacidad de su información (“notificación de violación”).</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A recibir una copia impresa separada del “Aviso de prácticas de privacidad”.</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A hablar con un representante de Servicio al cliente sobre el aviso de privacidad de Medicare.</a:t>
            </a:r>
          </a:p>
          <a:p>
            <a:pPr marL="0" lvl="1" defTabSz="966511">
              <a:defRPr/>
            </a:pPr>
            <a:r>
              <a:rPr lang="es-US" sz="1200" kern="1200" dirty="0">
                <a:solidFill>
                  <a:schemeClr val="tx1"/>
                </a:solidFill>
                <a:effectLst/>
                <a:latin typeface="Calibri" panose="020F0502020204030204" pitchFamily="34" charset="0"/>
                <a:ea typeface="+mn-ea"/>
                <a:cs typeface="Calibri" panose="020F0502020204030204" pitchFamily="34" charset="0"/>
              </a:rPr>
              <a:t>Si quiere información sobre las reglas de privacidad, llame al</a:t>
            </a:r>
            <a:r>
              <a:rPr lang="en-US" dirty="0">
                <a:solidFill>
                  <a:prstClr val="black"/>
                </a:solidFill>
                <a:latin typeface="Calibri" panose="020F0502020204030204" pitchFamily="34" charset="0"/>
                <a:cs typeface="Calibri" panose="020F0502020204030204" pitchFamily="34" charset="0"/>
              </a:rPr>
              <a:t>1-800-MEDICARE (1-800-633-4227); TTY: 1-877-486-2048.</a:t>
            </a:r>
            <a:endParaRPr lang="en-US" b="1" dirty="0">
              <a:solidFill>
                <a:prstClr val="black"/>
              </a:solidFill>
              <a:latin typeface="Calibri" panose="020F0502020204030204" pitchFamily="34" charset="0"/>
              <a:cs typeface="Calibri" panose="020F0502020204030204" pitchFamily="34" charset="0"/>
            </a:endParaRPr>
          </a:p>
          <a:p>
            <a:pPr marL="0" lvl="1" defTabSz="966511">
              <a:defRPr/>
            </a:pPr>
            <a:r>
              <a:rPr lang="en-US" b="1" dirty="0" err="1">
                <a:solidFill>
                  <a:prstClr val="black"/>
                </a:solidFill>
                <a:latin typeface="Calibri" panose="020F0502020204030204" pitchFamily="34" charset="0"/>
                <a:cs typeface="Calibri" panose="020F0502020204030204" pitchFamily="34" charset="0"/>
              </a:rPr>
              <a:t>Fuente</a:t>
            </a:r>
            <a:r>
              <a:rPr lang="en-US" b="1"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3"/>
              </a:rPr>
              <a:t>Medicare.gov/forms-help-</a:t>
            </a:r>
            <a:r>
              <a:rPr lang="en-US" dirty="0" err="1">
                <a:solidFill>
                  <a:prstClr val="black"/>
                </a:solidFill>
                <a:latin typeface="Calibri" panose="020F0502020204030204" pitchFamily="34" charset="0"/>
                <a:cs typeface="Calibri" panose="020F0502020204030204" pitchFamily="34" charset="0"/>
                <a:hlinkClick r:id="rId3"/>
              </a:rPr>
              <a:t>reFuentes</a:t>
            </a:r>
            <a:r>
              <a:rPr lang="en-US" dirty="0">
                <a:solidFill>
                  <a:prstClr val="black"/>
                </a:solidFill>
                <a:latin typeface="Calibri" panose="020F0502020204030204" pitchFamily="34" charset="0"/>
                <a:cs typeface="Calibri" panose="020F0502020204030204" pitchFamily="34" charset="0"/>
                <a:hlinkClick r:id="rId3"/>
              </a:rPr>
              <a:t>/notice-of-privacy-practices-for-original-</a:t>
            </a:r>
            <a:r>
              <a:rPr lang="en-US" dirty="0" err="1">
                <a:solidFill>
                  <a:prstClr val="black"/>
                </a:solidFill>
                <a:latin typeface="Calibri" panose="020F0502020204030204" pitchFamily="34" charset="0"/>
                <a:cs typeface="Calibri" panose="020F0502020204030204" pitchFamily="34" charset="0"/>
                <a:hlinkClick r:id="rId3"/>
              </a:rPr>
              <a:t>medicare</a:t>
            </a:r>
            <a:r>
              <a:rPr lang="en-US" dirty="0">
                <a:solidFill>
                  <a:prstClr val="black"/>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881002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rPr>
              <a:t>Esta</a:t>
            </a:r>
            <a:r>
              <a:rPr lang="en-US" b="1" dirty="0">
                <a:solidFill>
                  <a:prstClr val="black"/>
                </a:solidFill>
              </a:rPr>
              <a:t> </a:t>
            </a:r>
            <a:r>
              <a:rPr lang="en-US" b="1" dirty="0" err="1">
                <a:solidFill>
                  <a:prstClr val="black"/>
                </a:solidFill>
              </a:rPr>
              <a:t>diapositiva</a:t>
            </a:r>
            <a:r>
              <a:rPr lang="en-US" b="1" dirty="0">
                <a:solidFill>
                  <a:prstClr val="black"/>
                </a:solidFill>
              </a:rPr>
              <a:t> </a:t>
            </a:r>
            <a:r>
              <a:rPr lang="en-US" b="1" dirty="0" err="1">
                <a:solidFill>
                  <a:prstClr val="black"/>
                </a:solidFill>
              </a:rPr>
              <a:t>tiene</a:t>
            </a:r>
            <a:r>
              <a:rPr lang="en-US" b="1" dirty="0">
                <a:solidFill>
                  <a:prstClr val="black"/>
                </a:solidFill>
              </a:rPr>
              <a:t> </a:t>
            </a:r>
            <a:r>
              <a:rPr lang="en-US" b="1" dirty="0" err="1">
                <a:solidFill>
                  <a:prstClr val="black"/>
                </a:solidFill>
              </a:rPr>
              <a:t>animación</a:t>
            </a:r>
            <a:r>
              <a:rPr lang="en-US" b="1" dirty="0">
                <a:solidFill>
                  <a:prstClr val="black"/>
                </a:solidFill>
              </a:rPr>
              <a:t>.</a:t>
            </a:r>
          </a:p>
          <a:p>
            <a:pPr defTabSz="966511">
              <a:spcBef>
                <a:spcPts val="617"/>
              </a:spcBef>
              <a:defRPr/>
            </a:pPr>
            <a:r>
              <a:rPr lang="en-US" b="1" dirty="0" err="1">
                <a:solidFill>
                  <a:prstClr val="black"/>
                </a:solidFill>
              </a:rPr>
              <a:t>Notas</a:t>
            </a:r>
            <a:r>
              <a:rPr lang="en-US" b="1" dirty="0">
                <a:solidFill>
                  <a:prstClr val="black"/>
                </a:solidFill>
              </a:rPr>
              <a:t> del </a:t>
            </a:r>
            <a:r>
              <a:rPr lang="en-US" b="1" dirty="0" err="1">
                <a:solidFill>
                  <a:prstClr val="black"/>
                </a:solidFill>
              </a:rPr>
              <a:t>presentador</a:t>
            </a:r>
            <a:endParaRPr lang="en-US" b="1" dirty="0">
              <a:solidFill>
                <a:prstClr val="black"/>
              </a:solidFill>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Los programas del gobierno que pagan atención de la salud (como Medicare, </a:t>
            </a:r>
            <a:r>
              <a:rPr lang="es-US" sz="1200" kern="1200" dirty="0" err="1">
                <a:solidFill>
                  <a:schemeClr val="tx1"/>
                </a:solidFill>
                <a:effectLst/>
                <a:latin typeface="Calibri" panose="020F0502020204030204" pitchFamily="34" charset="0"/>
                <a:ea typeface="+mn-ea"/>
                <a:cs typeface="Calibri" panose="020F0502020204030204" pitchFamily="34" charset="0"/>
              </a:rPr>
              <a:t>Medicaid</a:t>
            </a:r>
            <a:r>
              <a:rPr lang="es-US" sz="1200" kern="1200" dirty="0">
                <a:solidFill>
                  <a:schemeClr val="tx1"/>
                </a:solidFill>
                <a:effectLst/>
                <a:latin typeface="Calibri" panose="020F0502020204030204" pitchFamily="34" charset="0"/>
                <a:ea typeface="+mn-ea"/>
                <a:cs typeface="Calibri" panose="020F0502020204030204" pitchFamily="34" charset="0"/>
              </a:rPr>
              <a:t> y los programas de atención de la salud para militares y veteranos) están cubiertos por las reglas de privacidad y seguridad de la </a:t>
            </a:r>
            <a:r>
              <a:rPr lang="es-MX" b="1" dirty="0">
                <a:solidFill>
                  <a:prstClr val="black"/>
                </a:solidFill>
              </a:rPr>
              <a:t>Ley de Responsabilidad y Portabilidad de los Seguros Médicos </a:t>
            </a:r>
            <a:r>
              <a:rPr lang="en-US" b="1" dirty="0">
                <a:solidFill>
                  <a:prstClr val="black"/>
                </a:solidFill>
              </a:rPr>
              <a:t>(HIPAA</a:t>
            </a:r>
            <a:r>
              <a:rPr lang="en-US" dirty="0">
                <a:solidFill>
                  <a:prstClr val="black"/>
                </a:solidFill>
              </a:rPr>
              <a:t>).</a:t>
            </a:r>
          </a:p>
          <a:p>
            <a:pPr defTabSz="966511">
              <a:spcBef>
                <a:spcPts val="617"/>
              </a:spcBef>
              <a:defRPr/>
            </a:pPr>
            <a:r>
              <a:rPr lang="es-MX" b="1" dirty="0">
                <a:solidFill>
                  <a:prstClr val="black"/>
                </a:solidFill>
              </a:rPr>
              <a:t>Si cree que Medicare ha violado sus derechos de privacidad, puede presentar una reclamación por correo, fax, correo electrónico o electrónicamente a través del Portal de reclamaciones de la Oficina de Derechos Civiles (OCR)</a:t>
            </a:r>
            <a:r>
              <a:rPr lang="en-US" b="1" dirty="0">
                <a:solidFill>
                  <a:prstClr val="black"/>
                </a:solidFill>
              </a:rPr>
              <a:t>.</a:t>
            </a:r>
          </a:p>
          <a:p>
            <a:pPr marL="122493" indent="-122493" defTabSz="966511">
              <a:spcBef>
                <a:spcPts val="617"/>
              </a:spcBef>
              <a:buFont typeface="Wingdings" panose="05000000000000000000" pitchFamily="2" charset="2"/>
              <a:buChar char="§"/>
              <a:defRPr/>
            </a:pPr>
            <a:r>
              <a:rPr lang="en-US" dirty="0">
                <a:solidFill>
                  <a:prstClr val="black"/>
                </a:solidFill>
              </a:rPr>
              <a:t>Centralized Case Management Operations</a:t>
            </a:r>
            <a:br>
              <a:rPr lang="en-US" dirty="0">
                <a:solidFill>
                  <a:prstClr val="black"/>
                </a:solidFill>
              </a:rPr>
            </a:br>
            <a:r>
              <a:rPr lang="en-US" dirty="0">
                <a:solidFill>
                  <a:prstClr val="black"/>
                </a:solidFill>
              </a:rPr>
              <a:t>U.S. Department of Health &amp; Human Services</a:t>
            </a:r>
            <a:br>
              <a:rPr lang="en-US" dirty="0">
                <a:solidFill>
                  <a:prstClr val="black"/>
                </a:solidFill>
              </a:rPr>
            </a:br>
            <a:r>
              <a:rPr lang="en-US" dirty="0">
                <a:solidFill>
                  <a:prstClr val="black"/>
                </a:solidFill>
              </a:rPr>
              <a:t>200 Independence Avenue, S.W.</a:t>
            </a:r>
            <a:br>
              <a:rPr lang="en-US" dirty="0">
                <a:solidFill>
                  <a:prstClr val="black"/>
                </a:solidFill>
              </a:rPr>
            </a:br>
            <a:r>
              <a:rPr lang="en-US" dirty="0">
                <a:solidFill>
                  <a:prstClr val="black"/>
                </a:solidFill>
              </a:rPr>
              <a:t>Room 509F HHH Bldg.</a:t>
            </a:r>
            <a:br>
              <a:rPr lang="en-US" dirty="0">
                <a:solidFill>
                  <a:prstClr val="black"/>
                </a:solidFill>
              </a:rPr>
            </a:br>
            <a:r>
              <a:rPr lang="en-US" dirty="0">
                <a:solidFill>
                  <a:prstClr val="black"/>
                </a:solidFill>
              </a:rPr>
              <a:t>Washington, D.C. 20201</a:t>
            </a:r>
          </a:p>
          <a:p>
            <a:pPr marL="122493" indent="-122493" defTabSz="966511">
              <a:spcBef>
                <a:spcPts val="617"/>
              </a:spcBef>
              <a:buFont typeface="Wingdings" panose="05000000000000000000" pitchFamily="2" charset="2"/>
              <a:buChar char="§"/>
              <a:defRPr/>
            </a:pPr>
            <a:r>
              <a:rPr lang="en-US" u="sng" dirty="0">
                <a:solidFill>
                  <a:prstClr val="black"/>
                </a:solidFill>
                <a:hlinkClick r:id="rId3"/>
              </a:rPr>
              <a:t>OCRComplaint@hhs.gov </a:t>
            </a:r>
            <a:endParaRPr lang="en-US" u="sng" dirty="0">
              <a:solidFill>
                <a:prstClr val="black"/>
              </a:solidFill>
            </a:endParaRPr>
          </a:p>
          <a:p>
            <a:pPr marL="122493" indent="-122493" defTabSz="966511">
              <a:spcBef>
                <a:spcPts val="617"/>
              </a:spcBef>
              <a:buFont typeface="Wingdings" panose="05000000000000000000" pitchFamily="2" charset="2"/>
              <a:buChar char="§"/>
              <a:defRPr/>
            </a:pPr>
            <a:r>
              <a:rPr lang="en-US" dirty="0">
                <a:solidFill>
                  <a:prstClr val="black"/>
                </a:solidFill>
                <a:hlinkClick r:id="rId4"/>
              </a:rPr>
              <a:t>ocrportal.HHS.gov</a:t>
            </a:r>
            <a:endParaRPr lang="en-US" dirty="0">
              <a:solidFill>
                <a:prstClr val="black"/>
              </a:solidFill>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La presentación de una reclamación no afectará sus beneficios de Medicare</a:t>
            </a:r>
            <a:r>
              <a:rPr lang="en-US" dirty="0">
                <a:solidFill>
                  <a:prstClr val="black"/>
                </a:solidFill>
              </a:rPr>
              <a:t>.</a:t>
            </a:r>
          </a:p>
        </p:txBody>
      </p:sp>
    </p:spTree>
    <p:extLst>
      <p:ext uri="{BB962C8B-B14F-4D97-AF65-F5344CB8AC3E}">
        <p14:creationId xmlns:p14="http://schemas.microsoft.com/office/powerpoint/2010/main" val="54442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err="1">
                <a:cs typeface="Calibri"/>
              </a:rPr>
              <a:t>Notas</a:t>
            </a:r>
            <a:r>
              <a:rPr lang="en-US" b="1" dirty="0">
                <a:cs typeface="Calibri"/>
              </a:rPr>
              <a:t> del </a:t>
            </a:r>
            <a:r>
              <a:rPr lang="en-US" b="1" dirty="0" err="1">
                <a:cs typeface="Calibri"/>
              </a:rPr>
              <a:t>presentador</a:t>
            </a:r>
            <a:endParaRPr lang="en-US" b="1" dirty="0">
              <a:cs typeface="Calibri"/>
            </a:endParaRPr>
          </a:p>
          <a:p>
            <a:pPr marL="115643" indent="-115643">
              <a:spcBef>
                <a:spcPts val="617"/>
              </a:spcBef>
            </a:pPr>
            <a:r>
              <a:rPr lang="es-US" sz="1200" kern="1200" dirty="0">
                <a:solidFill>
                  <a:schemeClr val="tx1"/>
                </a:solidFill>
                <a:effectLst/>
                <a:latin typeface="Calibri" panose="020F0502020204030204" pitchFamily="34" charset="0"/>
                <a:ea typeface="+mn-ea"/>
                <a:cs typeface="Calibri" panose="020F0502020204030204" pitchFamily="34" charset="0"/>
              </a:rPr>
              <a:t>Al finalizar esta lección, usted podrá</a:t>
            </a:r>
            <a:r>
              <a:rPr lang="en-US" b="0" dirty="0">
                <a:cs typeface="Calibri"/>
              </a:rPr>
              <a:t>:</a:t>
            </a:r>
          </a:p>
          <a:p>
            <a:pPr marL="178757" marR="0" indent="-178757" algn="l" defTabSz="914400"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Identificar quién tiene garantizados derechos y protecciones de Medicare</a:t>
            </a:r>
            <a:endParaRPr lang="en-US" b="0" dirty="0">
              <a:cs typeface="Calibri"/>
            </a:endParaRPr>
          </a:p>
          <a:p>
            <a:pPr marL="178757" marR="0" indent="-178757" algn="l" defTabSz="914400"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Explicar los derechos que tienen todas las personas con Medicare</a:t>
            </a:r>
            <a:endParaRPr lang="en-US" b="0" dirty="0">
              <a:cs typeface="Calibri"/>
            </a:endParaRPr>
          </a:p>
          <a:p>
            <a:pPr marL="178757" marR="0" indent="-178757" algn="l" defTabSz="914400"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Explicar los derechos adicionales de quienes tienen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(Parte C) u otro plan de salud de Medicare </a:t>
            </a:r>
            <a:endParaRPr lang="en-US" b="0" dirty="0">
              <a:cs typeface="Calibri"/>
            </a:endParaRPr>
          </a:p>
          <a:p>
            <a:pPr marL="178757" marR="0" indent="-178757" algn="l" defTabSz="914400" rtl="0" eaLnBrk="1" fontAlgn="auto" latinLnBrk="0" hangingPunct="1">
              <a:lnSpc>
                <a:spcPct val="100000"/>
              </a:lnSpc>
              <a:spcBef>
                <a:spcPts val="617"/>
              </a:spcBef>
              <a:spcAft>
                <a:spcPts val="0"/>
              </a:spcAft>
              <a:buClrTx/>
              <a:buSzTx/>
              <a:buFont typeface="Wingdings" panose="05000000000000000000" pitchFamily="2" charset="2"/>
              <a:buChar char="§"/>
              <a:tabLst/>
              <a:defRPr/>
            </a:pPr>
            <a:r>
              <a:rPr lang="es-US" sz="1200" kern="1200" dirty="0">
                <a:solidFill>
                  <a:schemeClr val="tx1"/>
                </a:solidFill>
                <a:effectLst/>
                <a:latin typeface="Calibri" panose="020F0502020204030204" pitchFamily="34" charset="0"/>
                <a:ea typeface="+mn-ea"/>
                <a:cs typeface="Calibri" panose="020F0502020204030204" pitchFamily="34" charset="0"/>
              </a:rPr>
              <a:t>Identificar derechos adicionales para las personas con cobertura de medicamentos </a:t>
            </a:r>
            <a:r>
              <a:rPr lang="es-US" sz="1200" kern="1200">
                <a:solidFill>
                  <a:schemeClr val="tx1"/>
                </a:solidFill>
                <a:effectLst/>
                <a:latin typeface="Calibri" panose="020F0502020204030204" pitchFamily="34" charset="0"/>
                <a:ea typeface="+mn-ea"/>
                <a:cs typeface="Calibri" panose="020F0502020204030204" pitchFamily="34" charset="0"/>
              </a:rPr>
              <a:t>de Medicare</a:t>
            </a:r>
            <a:endParaRPr lang="es-US" sz="1200" kern="1200" dirty="0">
              <a:solidFill>
                <a:schemeClr val="tx1"/>
              </a:solidFill>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41"/>
              </a:spcBef>
              <a:defRPr/>
            </a:pPr>
            <a:r>
              <a:rPr lang="en-US" b="1" dirty="0" err="1">
                <a:solidFill>
                  <a:prstClr val="black"/>
                </a:solidFill>
                <a:latin typeface="Calibri "/>
                <a:cs typeface="Arial" panose="020B0604020202020204" pitchFamily="34" charset="0"/>
              </a:rPr>
              <a:t>Notas</a:t>
            </a:r>
            <a:r>
              <a:rPr lang="en-US" b="1" dirty="0">
                <a:solidFill>
                  <a:prstClr val="black"/>
                </a:solidFill>
                <a:latin typeface="Calibri "/>
                <a:cs typeface="Arial" panose="020B0604020202020204" pitchFamily="34" charset="0"/>
              </a:rPr>
              <a:t> del </a:t>
            </a:r>
            <a:r>
              <a:rPr lang="en-US" b="1" dirty="0" err="1">
                <a:solidFill>
                  <a:prstClr val="black"/>
                </a:solidFill>
                <a:latin typeface="Calibri "/>
                <a:cs typeface="Arial" panose="020B0604020202020204" pitchFamily="34" charset="0"/>
              </a:rPr>
              <a:t>presentador</a:t>
            </a:r>
            <a:endParaRPr lang="en-US" b="1" dirty="0">
              <a:solidFill>
                <a:prstClr val="black"/>
              </a:solidFill>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La lección 5, “Protecciones adicionales”, explica lo siguiente:</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Directivas anticipadas</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El Defensor de Beneficiarios de Medicare</a:t>
            </a:r>
          </a:p>
          <a:p>
            <a:pPr defTabSz="966511">
              <a:spcBef>
                <a:spcPts val="604"/>
              </a:spcBef>
              <a:defRPr/>
            </a:pPr>
            <a:endParaRPr lang="en-US" dirty="0">
              <a:solidFill>
                <a:prstClr val="black"/>
              </a:solidFill>
              <a:latin typeface="Calibri "/>
              <a:cs typeface="Arial" panose="020B0604020202020204" pitchFamily="34" charset="0"/>
            </a:endParaRPr>
          </a:p>
          <a:p>
            <a:pPr defTabSz="966511">
              <a:spcBef>
                <a:spcPts val="634"/>
              </a:spcBef>
              <a:defRPr/>
            </a:pPr>
            <a:endParaRPr lang="en-US" b="1" dirty="0">
              <a:solidFill>
                <a:srgbClr val="0563C1"/>
              </a:solidFill>
              <a:latin typeface="Calibri "/>
              <a:ea typeface="Calibri" panose="020F0502020204030204" pitchFamily="34" charset="0"/>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1611741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333375"/>
            <a:ext cx="5626100" cy="3165475"/>
          </a:xfrm>
        </p:spPr>
      </p:sp>
      <p:sp>
        <p:nvSpPr>
          <p:cNvPr id="3" name="Notes Placeholder 2"/>
          <p:cNvSpPr>
            <a:spLocks noGrp="1"/>
          </p:cNvSpPr>
          <p:nvPr>
            <p:ph type="body" idx="1"/>
          </p:nvPr>
        </p:nvSpPr>
        <p:spPr/>
        <p:txBody>
          <a:bodyPr/>
          <a:lstStyle/>
          <a:p>
            <a:pPr marL="115643" indent="-115643">
              <a:spcBef>
                <a:spcPts val="617"/>
              </a:spcBef>
            </a:pPr>
            <a:r>
              <a:rPr lang="en-US" b="1" dirty="0" err="1">
                <a:latin typeface="Calibri" panose="020F0502020204030204" pitchFamily="34" charset="0"/>
                <a:cs typeface="Calibri" panose="020F0502020204030204" pitchFamily="34" charset="0"/>
              </a:rPr>
              <a:t>Notas</a:t>
            </a:r>
            <a:r>
              <a:rPr lang="en-US" b="1" dirty="0">
                <a:latin typeface="Calibri" panose="020F0502020204030204" pitchFamily="34" charset="0"/>
                <a:cs typeface="Calibri" panose="020F0502020204030204" pitchFamily="34" charset="0"/>
              </a:rPr>
              <a:t> del </a:t>
            </a:r>
            <a:r>
              <a:rPr lang="en-US" b="1" dirty="0" err="1">
                <a:latin typeface="Calibri" panose="020F0502020204030204" pitchFamily="34" charset="0"/>
                <a:cs typeface="Calibri" panose="020F0502020204030204" pitchFamily="34" charset="0"/>
              </a:rPr>
              <a:t>presentador</a:t>
            </a:r>
            <a:endParaRPr lang="en-US" b="1" dirty="0">
              <a:latin typeface="Calibri" panose="020F0502020204030204" pitchFamily="34" charset="0"/>
              <a:cs typeface="Calibri" panose="020F0502020204030204" pitchFamily="34" charset="0"/>
            </a:endParaRPr>
          </a:p>
          <a:p>
            <a:pPr marL="115643" indent="-115643">
              <a:spcBef>
                <a:spcPts val="617"/>
              </a:spcBef>
            </a:pPr>
            <a:r>
              <a:rPr lang="es-MX" b="0" dirty="0">
                <a:latin typeface="Calibri" panose="020F0502020204030204" pitchFamily="34" charset="0"/>
                <a:cs typeface="Calibri" panose="020F0502020204030204" pitchFamily="34" charset="0"/>
              </a:rPr>
              <a:t>Al finalizar esta lección, usted podrá</a:t>
            </a:r>
            <a:r>
              <a:rPr lang="en-US" b="0" dirty="0">
                <a:latin typeface="Calibri" panose="020F0502020204030204" pitchFamily="34" charset="0"/>
                <a:cs typeface="Calibri" panose="020F0502020204030204" pitchFamily="34" charset="0"/>
              </a:rPr>
              <a:t>:</a:t>
            </a:r>
          </a:p>
          <a:p>
            <a:pPr marL="171450" indent="-171450">
              <a:spcBef>
                <a:spcPts val="617"/>
              </a:spcBef>
              <a:buFont typeface="Wingdings" pitchFamily="2" charset="2"/>
              <a:buChar char="§"/>
            </a:pPr>
            <a:r>
              <a:rPr lang="es-US" sz="1200" dirty="0">
                <a:solidFill>
                  <a:srgbClr val="00529B"/>
                </a:solidFill>
                <a:latin typeface="Calibri" panose="020F0502020204030204" pitchFamily="34" charset="0"/>
                <a:cs typeface="Calibri" panose="020F0502020204030204" pitchFamily="34" charset="0"/>
              </a:rPr>
              <a:t>Explicar los tipos frecuentes de directivas anticipadas y su propósito</a:t>
            </a:r>
          </a:p>
          <a:p>
            <a:pPr marL="171450" indent="-171450">
              <a:spcBef>
                <a:spcPts val="617"/>
              </a:spcBef>
              <a:buFont typeface="Wingdings" pitchFamily="2" charset="2"/>
              <a:buChar char="§"/>
            </a:pPr>
            <a:r>
              <a:rPr lang="es-US" sz="1200" dirty="0">
                <a:solidFill>
                  <a:srgbClr val="00529B"/>
                </a:solidFill>
                <a:latin typeface="Calibri" panose="020F0502020204030204" pitchFamily="34" charset="0"/>
                <a:cs typeface="Calibri" panose="020F0502020204030204" pitchFamily="34" charset="0"/>
              </a:rPr>
              <a:t>Explicar qué hace un Defensor del Beneficiario de Medicare</a:t>
            </a:r>
          </a:p>
        </p:txBody>
      </p:sp>
    </p:spTree>
    <p:extLst>
      <p:ext uri="{BB962C8B-B14F-4D97-AF65-F5344CB8AC3E}">
        <p14:creationId xmlns:p14="http://schemas.microsoft.com/office/powerpoint/2010/main" val="1273858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rPr>
              <a:t>Esta</a:t>
            </a:r>
            <a:r>
              <a:rPr lang="en-US" b="1" dirty="0">
                <a:solidFill>
                  <a:prstClr val="black"/>
                </a:solidFill>
              </a:rPr>
              <a:t> </a:t>
            </a:r>
            <a:r>
              <a:rPr lang="en-US" b="1" dirty="0" err="1">
                <a:solidFill>
                  <a:prstClr val="black"/>
                </a:solidFill>
              </a:rPr>
              <a:t>diapositiva</a:t>
            </a:r>
            <a:r>
              <a:rPr lang="en-US" b="1" dirty="0">
                <a:solidFill>
                  <a:prstClr val="black"/>
                </a:solidFill>
              </a:rPr>
              <a:t> </a:t>
            </a:r>
            <a:r>
              <a:rPr lang="en-US" b="1" dirty="0" err="1">
                <a:solidFill>
                  <a:prstClr val="black"/>
                </a:solidFill>
              </a:rPr>
              <a:t>tiene</a:t>
            </a:r>
            <a:r>
              <a:rPr lang="en-US" b="1" dirty="0">
                <a:solidFill>
                  <a:prstClr val="black"/>
                </a:solidFill>
              </a:rPr>
              <a:t> </a:t>
            </a:r>
            <a:r>
              <a:rPr lang="en-US" b="1" dirty="0" err="1">
                <a:solidFill>
                  <a:prstClr val="black"/>
                </a:solidFill>
              </a:rPr>
              <a:t>animación</a:t>
            </a:r>
            <a:r>
              <a:rPr lang="en-US" b="1" dirty="0">
                <a:solidFill>
                  <a:prstClr val="black"/>
                </a:solidFill>
              </a:rPr>
              <a:t>.</a:t>
            </a:r>
          </a:p>
          <a:p>
            <a:pPr defTabSz="966511">
              <a:spcBef>
                <a:spcPts val="617"/>
              </a:spcBef>
              <a:defRPr/>
            </a:pPr>
            <a:r>
              <a:rPr lang="en-US" b="1" dirty="0" err="1">
                <a:solidFill>
                  <a:prstClr val="black"/>
                </a:solidFill>
              </a:rPr>
              <a:t>Notas</a:t>
            </a:r>
            <a:r>
              <a:rPr lang="en-US" b="1" dirty="0">
                <a:solidFill>
                  <a:prstClr val="black"/>
                </a:solidFill>
              </a:rPr>
              <a:t> del </a:t>
            </a:r>
            <a:r>
              <a:rPr lang="en-US" b="1" dirty="0" err="1">
                <a:solidFill>
                  <a:prstClr val="black"/>
                </a:solidFill>
              </a:rPr>
              <a:t>presentador</a:t>
            </a:r>
            <a:endParaRPr lang="en-US" b="1" dirty="0">
              <a:solidFill>
                <a:prstClr val="black"/>
              </a:solidFill>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Las directivas anticipadas son documentos legales que permiten que usted indique por escrito la clase de atención de la salud que querría si estuviera demasiado enfermo como para hablar por sí</a:t>
            </a:r>
            <a:r>
              <a:rPr lang="en-US" dirty="0">
                <a:solidFill>
                  <a:prstClr val="black"/>
                </a:solidFill>
              </a:rPr>
              <a:t>. </a:t>
            </a:r>
          </a:p>
          <a:p>
            <a:pPr defTabSz="966511">
              <a:spcBef>
                <a:spcPts val="617"/>
              </a:spcBef>
              <a:defRPr/>
            </a:pPr>
            <a:r>
              <a:rPr lang="es-MX" b="1" dirty="0">
                <a:solidFill>
                  <a:prstClr val="black"/>
                </a:solidFill>
              </a:rPr>
              <a:t>Las directivas anticipadas generalmente incluyen un poder para atención de la salud (poder no caducable) y una declaración de voluntad</a:t>
            </a:r>
            <a:r>
              <a:rPr lang="en-US" b="1" dirty="0">
                <a:solidFill>
                  <a:prstClr val="black"/>
                </a:solidFill>
              </a:rPr>
              <a:t>. </a:t>
            </a:r>
            <a:r>
              <a:rPr lang="es-US" sz="1200" kern="1200" dirty="0">
                <a:solidFill>
                  <a:schemeClr val="tx1"/>
                </a:solidFill>
                <a:effectLst/>
                <a:latin typeface="Calibri" panose="020F0502020204030204" pitchFamily="34" charset="0"/>
                <a:ea typeface="+mn-ea"/>
                <a:cs typeface="Calibri" panose="020F0502020204030204" pitchFamily="34" charset="0"/>
              </a:rPr>
              <a:t>Es importante que hable con familiares, amigos y proveedores de atención de la salud sobre sus deseos, pero estos documentos legales garantizan que sus deseos se respeten. Es mejor pensar en estas decisiones importantes antes de estar enfermo o de que se produzca una crisis</a:t>
            </a:r>
            <a:r>
              <a:rPr lang="en-US" dirty="0">
                <a:solidFill>
                  <a:prstClr val="black"/>
                </a:solidFill>
              </a:rPr>
              <a:t>. </a:t>
            </a:r>
          </a:p>
          <a:p>
            <a:pPr marL="176405" indent="-176405" defTabSz="966511">
              <a:spcBef>
                <a:spcPts val="617"/>
              </a:spcBef>
              <a:buFont typeface="Wingdings" panose="05000000000000000000" pitchFamily="2" charset="2"/>
              <a:buChar char="§"/>
              <a:defRPr/>
            </a:pPr>
            <a:r>
              <a:rPr lang="en-US" dirty="0">
                <a:solidFill>
                  <a:prstClr val="black"/>
                </a:solidFill>
              </a:rPr>
              <a:t>Un </a:t>
            </a:r>
            <a:r>
              <a:rPr lang="es-MX" b="1" dirty="0">
                <a:solidFill>
                  <a:prstClr val="black"/>
                </a:solidFill>
              </a:rPr>
              <a:t>poder para atención de la salud </a:t>
            </a:r>
            <a:r>
              <a:rPr lang="es-US" sz="1200" kern="1200" dirty="0">
                <a:solidFill>
                  <a:schemeClr val="tx1"/>
                </a:solidFill>
                <a:effectLst/>
                <a:latin typeface="Calibri" panose="020F0502020204030204" pitchFamily="34" charset="0"/>
                <a:ea typeface="+mn-ea"/>
                <a:cs typeface="Calibri" panose="020F0502020204030204" pitchFamily="34" charset="0"/>
              </a:rPr>
              <a:t>(a veces llamado poder no caducable para atención de la salud) se usa para nombrar a la persona que usted desee que tome las decisiones de atención de la salud por usted si usted está incapacitado para tomarlas personalmente. Contar con un poder para atención de la salud es importante porque si usted imprevistamente no es capaz de tomar sus propias decisiones de atención de la salud, alguien en quien usted confía podrá tomarlas por usted</a:t>
            </a:r>
            <a:r>
              <a:rPr lang="en-US" dirty="0">
                <a:solidFill>
                  <a:prstClr val="black"/>
                </a:solidFill>
              </a:rPr>
              <a:t>.</a:t>
            </a:r>
          </a:p>
          <a:p>
            <a:pPr marL="176405" indent="-176405" defTabSz="966511">
              <a:spcBef>
                <a:spcPts val="617"/>
              </a:spcBef>
              <a:buFont typeface="Wingdings" panose="05000000000000000000" pitchFamily="2" charset="2"/>
              <a:buChar char="§"/>
              <a:defRPr/>
            </a:pPr>
            <a:r>
              <a:rPr lang="en-US" b="1" dirty="0" err="1">
                <a:solidFill>
                  <a:prstClr val="black"/>
                </a:solidFill>
              </a:rPr>
              <a:t>Una</a:t>
            </a:r>
            <a:r>
              <a:rPr lang="en-US" b="1" dirty="0">
                <a:solidFill>
                  <a:prstClr val="black"/>
                </a:solidFill>
              </a:rPr>
              <a:t> </a:t>
            </a:r>
            <a:r>
              <a:rPr lang="en-US" b="1" dirty="0" err="1">
                <a:solidFill>
                  <a:prstClr val="black"/>
                </a:solidFill>
              </a:rPr>
              <a:t>declaración</a:t>
            </a:r>
            <a:r>
              <a:rPr lang="en-US" b="1" dirty="0">
                <a:solidFill>
                  <a:prstClr val="black"/>
                </a:solidFill>
              </a:rPr>
              <a:t> de </a:t>
            </a:r>
            <a:r>
              <a:rPr lang="en-US" b="1" dirty="0" err="1">
                <a:solidFill>
                  <a:prstClr val="black"/>
                </a:solidFill>
              </a:rPr>
              <a:t>voluntad</a:t>
            </a:r>
            <a:r>
              <a:rPr lang="en-US" b="1" dirty="0">
                <a:solidFill>
                  <a:prstClr val="black"/>
                </a:solidFill>
              </a:rPr>
              <a:t> </a:t>
            </a:r>
            <a:r>
              <a:rPr lang="es-US" sz="1200" kern="1200" dirty="0">
                <a:solidFill>
                  <a:schemeClr val="tx1"/>
                </a:solidFill>
                <a:effectLst/>
                <a:latin typeface="Calibri" panose="020F0502020204030204" pitchFamily="34" charset="0"/>
                <a:ea typeface="+mn-ea"/>
                <a:cs typeface="Calibri" panose="020F0502020204030204" pitchFamily="34" charset="0"/>
              </a:rPr>
              <a:t>es otra manera de asegurarse de que su voz sea escuchada. Estipula qué tratamientos médicos usted aceptará o rechazará si su vida está amenazada. Por ejemplo, diálisis para insuficiencia renal, un respirador si no puede respirar solo, resucitación cardiopulmonar si su corazón y respiración se detienen o alimentación por tubo si ya no puede comer.</a:t>
            </a:r>
            <a:r>
              <a:rPr lang="en-US" dirty="0">
                <a:solidFill>
                  <a:prstClr val="black"/>
                </a:solidFill>
              </a:rPr>
              <a:t>. </a:t>
            </a:r>
          </a:p>
        </p:txBody>
      </p:sp>
    </p:spTree>
    <p:extLst>
      <p:ext uri="{BB962C8B-B14F-4D97-AF65-F5344CB8AC3E}">
        <p14:creationId xmlns:p14="http://schemas.microsoft.com/office/powerpoint/2010/main" val="2647427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1450" y="3757508"/>
            <a:ext cx="6953249" cy="5719867"/>
          </a:xfrm>
        </p:spPr>
        <p:txBody>
          <a:bodyPr/>
          <a:lstStyle/>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Esta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diapositiva</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tiene</a:t>
            </a:r>
            <a:r>
              <a:rPr lang="en-US" b="1" dirty="0">
                <a:solidFill>
                  <a:prstClr val="black"/>
                </a:solidFill>
                <a:latin typeface="Calibri" panose="020F0502020204030204" pitchFamily="34" charset="0"/>
                <a:cs typeface="Calibri" panose="020F0502020204030204" pitchFamily="34" charset="0"/>
              </a:rPr>
              <a:t> </a:t>
            </a:r>
            <a:r>
              <a:rPr lang="en-US" b="1" dirty="0" err="1">
                <a:solidFill>
                  <a:prstClr val="black"/>
                </a:solidFill>
                <a:latin typeface="Calibri" panose="020F0502020204030204" pitchFamily="34" charset="0"/>
                <a:cs typeface="Calibri" panose="020F0502020204030204" pitchFamily="34" charset="0"/>
              </a:rPr>
              <a:t>animación</a:t>
            </a:r>
            <a:r>
              <a:rPr lang="en-US" b="1" dirty="0">
                <a:solidFill>
                  <a:prstClr val="black"/>
                </a:solidFill>
                <a:latin typeface="Calibri" panose="020F0502020204030204" pitchFamily="34" charset="0"/>
                <a:cs typeface="Calibri" panose="020F0502020204030204" pitchFamily="34" charset="0"/>
              </a:rPr>
              <a:t>.</a:t>
            </a:r>
          </a:p>
          <a:p>
            <a:pPr defTabSz="966511">
              <a:spcBef>
                <a:spcPts val="617"/>
              </a:spcBef>
              <a:defRPr/>
            </a:pPr>
            <a:r>
              <a:rPr lang="en-US" b="1" dirty="0" err="1">
                <a:solidFill>
                  <a:prstClr val="black"/>
                </a:solidFill>
                <a:latin typeface="Calibri" panose="020F0502020204030204" pitchFamily="34" charset="0"/>
                <a:cs typeface="Calibri" panose="020F0502020204030204" pitchFamily="34" charset="0"/>
              </a:rPr>
              <a:t>Notas</a:t>
            </a:r>
            <a:r>
              <a:rPr lang="en-US" b="1" dirty="0">
                <a:solidFill>
                  <a:prstClr val="black"/>
                </a:solidFill>
                <a:latin typeface="Calibri" panose="020F0502020204030204" pitchFamily="34" charset="0"/>
                <a:cs typeface="Calibri" panose="020F0502020204030204" pitchFamily="34" charset="0"/>
              </a:rPr>
              <a:t> del </a:t>
            </a:r>
            <a:r>
              <a:rPr lang="en-US" b="1" dirty="0" err="1">
                <a:solidFill>
                  <a:prstClr val="black"/>
                </a:solidFill>
                <a:latin typeface="Calibri" panose="020F0502020204030204" pitchFamily="34" charset="0"/>
                <a:cs typeface="Calibri" panose="020F0502020204030204" pitchFamily="34" charset="0"/>
              </a:rPr>
              <a:t>presentador</a:t>
            </a:r>
            <a:endParaRPr lang="en-US" b="1"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Un defensor es una persona que revisa reclamaciones y ayuda a resolverlas</a:t>
            </a:r>
            <a:r>
              <a:rPr lang="en-US" dirty="0">
                <a:solidFill>
                  <a:prstClr val="black"/>
                </a:solidFill>
                <a:latin typeface="Calibri" panose="020F0502020204030204" pitchFamily="34" charset="0"/>
                <a:cs typeface="Calibri" panose="020F0502020204030204" pitchFamily="34" charset="0"/>
              </a:rPr>
              <a:t>. </a:t>
            </a: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El Defensor de Beneficiarios de Medicare le ayuda con las reclamaciones, las quejas y las solicitudes de información sobre Medicare. El Defensor de Beneficiarios de Medicare le ayuda a usted y a sus representantes con las preguntas y reclamaciones y se asegura de que usted tenga disponible información para ayudarle a lo siguiente</a:t>
            </a:r>
            <a:r>
              <a:rPr lang="en-US" dirty="0">
                <a:solidFill>
                  <a:prstClr val="black"/>
                </a:solidFill>
                <a:latin typeface="Calibri" panose="020F0502020204030204" pitchFamily="34" charset="0"/>
                <a:cs typeface="Calibri" panose="020F0502020204030204" pitchFamily="34" charset="0"/>
              </a:rPr>
              <a:t>:</a:t>
            </a:r>
          </a:p>
          <a:p>
            <a:pPr marL="114300" indent="-114300"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Tomar decisiones de atención de la salud que sean correctas para usted</a:t>
            </a:r>
            <a:endParaRPr lang="en-US" dirty="0">
              <a:solidFill>
                <a:prstClr val="black"/>
              </a:solidFill>
              <a:latin typeface="Calibri" panose="020F0502020204030204" pitchFamily="34" charset="0"/>
              <a:cs typeface="Calibri" panose="020F0502020204030204" pitchFamily="34" charset="0"/>
            </a:endParaRPr>
          </a:p>
          <a:p>
            <a:pPr marL="114300" indent="-114300" defTabSz="966511">
              <a:spcBef>
                <a:spcPts val="617"/>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Comprender sus derechos y protecciones de Medicare</a:t>
            </a:r>
            <a:endParaRPr lang="en-US" dirty="0">
              <a:solidFill>
                <a:prstClr val="black"/>
              </a:solidFill>
              <a:latin typeface="Calibri" panose="020F0502020204030204" pitchFamily="34" charset="0"/>
              <a:cs typeface="Calibri" panose="020F0502020204030204" pitchFamily="34" charset="0"/>
            </a:endParaRPr>
          </a:p>
          <a:p>
            <a:pPr defTabSz="966511">
              <a:spcBef>
                <a:spcPts val="617"/>
              </a:spcBef>
              <a:defRPr/>
            </a:pPr>
            <a:r>
              <a:rPr lang="es-MX" b="1" dirty="0">
                <a:solidFill>
                  <a:prstClr val="black"/>
                </a:solidFill>
                <a:latin typeface="Calibri" panose="020F0502020204030204" pitchFamily="34" charset="0"/>
                <a:cs typeface="Calibri" panose="020F0502020204030204" pitchFamily="34" charset="0"/>
              </a:rPr>
              <a:t>El Defensor de Adquisiciones Competitivas </a:t>
            </a:r>
            <a:r>
              <a:rPr lang="es-US" sz="1200" kern="1200" dirty="0">
                <a:solidFill>
                  <a:schemeClr val="tx1"/>
                </a:solidFill>
                <a:effectLst/>
                <a:latin typeface="Calibri" panose="020F0502020204030204" pitchFamily="34" charset="0"/>
                <a:ea typeface="+mn-ea"/>
                <a:cs typeface="Calibri" panose="020F0502020204030204" pitchFamily="34" charset="0"/>
              </a:rPr>
              <a:t>responde a preguntas individuales y de proveedores, a problemas y a reclamaciones y ayuda a resolver sus reclamaciones sobre</a:t>
            </a:r>
            <a:r>
              <a:rPr lang="en-US" dirty="0">
                <a:solidFill>
                  <a:prstClr val="black"/>
                </a:solidFill>
                <a:latin typeface="Calibri" panose="020F0502020204030204" pitchFamily="34" charset="0"/>
                <a:cs typeface="Calibri" panose="020F0502020204030204" pitchFamily="34" charset="0"/>
              </a:rPr>
              <a:t>:</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Equipos médicos duraderos (DME)</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Prótesis</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Ortopedia</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Suministros </a:t>
            </a: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Siempre que tenga una reclamación sobre equipos o suministros cubiertos por el Programa de licitaciones competitivas, primero debe contactar a su proveedor para que pueda abordar el problema</a:t>
            </a:r>
            <a:r>
              <a:rPr lang="en-US" dirty="0">
                <a:solidFill>
                  <a:prstClr val="black"/>
                </a:solidFill>
                <a:latin typeface="Calibri" panose="020F0502020204030204" pitchFamily="34" charset="0"/>
                <a:cs typeface="Calibri" panose="020F0502020204030204" pitchFamily="34" charset="0"/>
              </a:rPr>
              <a:t>. </a:t>
            </a: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El Defensor revisa las preocupaciones planteadas por personas con Medicare a través del</a:t>
            </a:r>
            <a:br>
              <a:rPr lang="en-US" dirty="0">
                <a:solidFill>
                  <a:prstClr val="black"/>
                </a:solidFill>
                <a:latin typeface="Calibri" panose="020F0502020204030204" pitchFamily="34" charset="0"/>
                <a:cs typeface="Calibri" panose="020F0502020204030204" pitchFamily="34" charset="0"/>
              </a:rPr>
            </a:br>
            <a:r>
              <a:rPr lang="en-US" dirty="0">
                <a:solidFill>
                  <a:prstClr val="black"/>
                </a:solidFill>
                <a:latin typeface="Calibri" panose="020F0502020204030204" pitchFamily="34" charset="0"/>
                <a:cs typeface="Calibri" panose="020F0502020204030204" pitchFamily="34" charset="0"/>
              </a:rPr>
              <a:t>1-800-MEDICARE (1-800-633-4227); TTY: 1-877-486-2048, </a:t>
            </a:r>
            <a:r>
              <a:rPr lang="es-US" sz="1200" kern="1200" dirty="0">
                <a:solidFill>
                  <a:schemeClr val="tx1"/>
                </a:solidFill>
                <a:effectLst/>
                <a:latin typeface="Calibri" panose="020F0502020204030204" pitchFamily="34" charset="0"/>
                <a:ea typeface="+mn-ea"/>
                <a:cs typeface="Calibri" panose="020F0502020204030204" pitchFamily="34" charset="0"/>
              </a:rPr>
              <a:t>y a través de Programas de asistencia de seguros médicos del estado (SHIP). Para encontrar número de su SHIP local, visite </a:t>
            </a:r>
            <a:r>
              <a:rPr lang="en-US" dirty="0">
                <a:solidFill>
                  <a:prstClr val="black"/>
                </a:solidFill>
                <a:latin typeface="Calibri" panose="020F0502020204030204" pitchFamily="34" charset="0"/>
                <a:cs typeface="Calibri" panose="020F0502020204030204" pitchFamily="34" charset="0"/>
                <a:hlinkClick r:id="rId3"/>
              </a:rPr>
              <a:t>shiphelp.org</a:t>
            </a:r>
            <a:r>
              <a:rPr lang="en-US" dirty="0">
                <a:solidFill>
                  <a:prstClr val="black"/>
                </a:solidFill>
                <a:latin typeface="Calibri" panose="020F0502020204030204" pitchFamily="34" charset="0"/>
                <a:cs typeface="Calibri" panose="020F0502020204030204" pitchFamily="34" charset="0"/>
              </a:rPr>
              <a:t>.</a:t>
            </a:r>
          </a:p>
          <a:p>
            <a:r>
              <a:rPr lang="en-US" dirty="0" err="1">
                <a:solidFill>
                  <a:prstClr val="black"/>
                </a:solidFill>
                <a:latin typeface="Calibri" panose="020F0502020204030204" pitchFamily="34" charset="0"/>
                <a:cs typeface="Calibri" panose="020F0502020204030204" pitchFamily="34" charset="0"/>
              </a:rPr>
              <a:t>Visite</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4"/>
              </a:rPr>
              <a:t>Medicare.gov/basics/your-</a:t>
            </a:r>
            <a:r>
              <a:rPr lang="en-US" dirty="0" err="1">
                <a:solidFill>
                  <a:prstClr val="black"/>
                </a:solidFill>
                <a:latin typeface="Calibri" panose="020F0502020204030204" pitchFamily="34" charset="0"/>
                <a:cs typeface="Calibri" panose="020F0502020204030204" pitchFamily="34" charset="0"/>
                <a:hlinkClick r:id="rId4"/>
              </a:rPr>
              <a:t>medicare</a:t>
            </a:r>
            <a:r>
              <a:rPr lang="en-US" dirty="0">
                <a:solidFill>
                  <a:prstClr val="black"/>
                </a:solidFill>
                <a:latin typeface="Calibri" panose="020F0502020204030204" pitchFamily="34" charset="0"/>
                <a:cs typeface="Calibri" panose="020F0502020204030204" pitchFamily="34" charset="0"/>
                <a:hlinkClick r:id="rId4"/>
              </a:rPr>
              <a:t>-rights/get-help-with-your-rights-protections</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para buscar información sobre consultas y reclamaciones, actividades del Defensor y lo que deben saber las personas con Medicare.</a:t>
            </a:r>
          </a:p>
          <a:p>
            <a:r>
              <a:rPr lang="es-US" sz="1200" kern="1200" dirty="0">
                <a:solidFill>
                  <a:schemeClr val="tx1"/>
                </a:solidFill>
                <a:effectLst/>
                <a:latin typeface="Calibri" panose="020F0502020204030204" pitchFamily="34" charset="0"/>
                <a:ea typeface="+mn-ea"/>
                <a:cs typeface="Calibri" panose="020F0502020204030204" pitchFamily="34" charset="0"/>
              </a:rPr>
              <a:t>El Defensor rinde cuentas anualmente en el Congreso.</a:t>
            </a:r>
          </a:p>
        </p:txBody>
      </p:sp>
    </p:spTree>
    <p:extLst>
      <p:ext uri="{BB962C8B-B14F-4D97-AF65-F5344CB8AC3E}">
        <p14:creationId xmlns:p14="http://schemas.microsoft.com/office/powerpoint/2010/main" val="63870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rPr>
              <a:t>Esta</a:t>
            </a:r>
            <a:r>
              <a:rPr lang="en-US" b="1" dirty="0">
                <a:solidFill>
                  <a:prstClr val="black"/>
                </a:solidFill>
              </a:rPr>
              <a:t> </a:t>
            </a:r>
            <a:r>
              <a:rPr lang="en-US" b="1" dirty="0" err="1">
                <a:solidFill>
                  <a:prstClr val="black"/>
                </a:solidFill>
              </a:rPr>
              <a:t>diapositiva</a:t>
            </a:r>
            <a:r>
              <a:rPr lang="en-US" b="1" dirty="0">
                <a:solidFill>
                  <a:prstClr val="black"/>
                </a:solidFill>
              </a:rPr>
              <a:t> </a:t>
            </a:r>
            <a:r>
              <a:rPr lang="en-US" b="1" dirty="0" err="1">
                <a:solidFill>
                  <a:prstClr val="black"/>
                </a:solidFill>
              </a:rPr>
              <a:t>tiene</a:t>
            </a:r>
            <a:r>
              <a:rPr lang="en-US" b="1" dirty="0">
                <a:solidFill>
                  <a:prstClr val="black"/>
                </a:solidFill>
              </a:rPr>
              <a:t> </a:t>
            </a:r>
            <a:r>
              <a:rPr lang="en-US" b="1" dirty="0" err="1">
                <a:solidFill>
                  <a:prstClr val="black"/>
                </a:solidFill>
              </a:rPr>
              <a:t>animación</a:t>
            </a:r>
            <a:r>
              <a:rPr lang="en-US" b="1" dirty="0">
                <a:solidFill>
                  <a:prstClr val="black"/>
                </a:solidFill>
              </a:rPr>
              <a:t>.</a:t>
            </a:r>
            <a:endParaRPr lang="en-US" b="1" dirty="0">
              <a:solidFill>
                <a:prstClr val="black"/>
              </a:solidFill>
              <a:cs typeface="Calibri" panose="020F0502020204030204" pitchFamily="34" charset="0"/>
            </a:endParaRPr>
          </a:p>
          <a:p>
            <a:pPr marL="180528" indent="-180528" defTabSz="966511">
              <a:spcBef>
                <a:spcPts val="617"/>
              </a:spcBef>
              <a:defRPr/>
            </a:pPr>
            <a:r>
              <a:rPr lang="en-US" b="1" dirty="0" err="1">
                <a:solidFill>
                  <a:prstClr val="black"/>
                </a:solidFill>
                <a:cs typeface="Calibri" panose="020F0502020204030204" pitchFamily="34" charset="0"/>
              </a:rPr>
              <a:t>Notas</a:t>
            </a:r>
            <a:r>
              <a:rPr lang="en-US" b="1" dirty="0">
                <a:solidFill>
                  <a:prstClr val="black"/>
                </a:solidFill>
                <a:cs typeface="Calibri" panose="020F0502020204030204" pitchFamily="34" charset="0"/>
              </a:rPr>
              <a:t> del </a:t>
            </a:r>
            <a:r>
              <a:rPr lang="en-US" b="1" dirty="0" err="1">
                <a:solidFill>
                  <a:prstClr val="black"/>
                </a:solidFill>
                <a:cs typeface="Calibri" panose="020F0502020204030204" pitchFamily="34" charset="0"/>
              </a:rPr>
              <a:t>presentador</a:t>
            </a:r>
            <a:endParaRPr lang="en-US" b="1" dirty="0">
              <a:solidFill>
                <a:prstClr val="black"/>
              </a:solidFill>
              <a:cs typeface="Calibri" panose="020F0502020204030204" pitchFamily="34" charset="0"/>
            </a:endParaRPr>
          </a:p>
          <a:p>
            <a:pPr marL="180528" indent="-180528" defTabSz="966511">
              <a:spcBef>
                <a:spcPts val="617"/>
              </a:spcBef>
              <a:defRPr/>
            </a:pPr>
            <a:r>
              <a:rPr lang="en-US" dirty="0" err="1">
                <a:solidFill>
                  <a:prstClr val="black"/>
                </a:solidFill>
                <a:cs typeface="Calibri" panose="020F0502020204030204" pitchFamily="34" charset="0"/>
              </a:rPr>
              <a:t>Compruebe</a:t>
            </a:r>
            <a:r>
              <a:rPr lang="en-US" dirty="0">
                <a:solidFill>
                  <a:prstClr val="black"/>
                </a:solidFill>
                <a:cs typeface="Calibri" panose="020F0502020204030204" pitchFamily="34" charset="0"/>
              </a:rPr>
              <a:t> </a:t>
            </a:r>
            <a:r>
              <a:rPr lang="en-US" dirty="0" err="1">
                <a:solidFill>
                  <a:prstClr val="black"/>
                </a:solidFill>
                <a:cs typeface="Calibri" panose="020F0502020204030204" pitchFamily="34" charset="0"/>
              </a:rPr>
              <a:t>su</a:t>
            </a:r>
            <a:r>
              <a:rPr lang="en-US" dirty="0">
                <a:solidFill>
                  <a:prstClr val="black"/>
                </a:solidFill>
                <a:cs typeface="Calibri" panose="020F0502020204030204" pitchFamily="34" charset="0"/>
              </a:rPr>
              <a:t> </a:t>
            </a:r>
            <a:r>
              <a:rPr lang="en-US" dirty="0" err="1">
                <a:solidFill>
                  <a:prstClr val="black"/>
                </a:solidFill>
                <a:cs typeface="Calibri" panose="020F0502020204030204" pitchFamily="34" charset="0"/>
              </a:rPr>
              <a:t>conocimiento</a:t>
            </a:r>
            <a:r>
              <a:rPr lang="en-US" dirty="0">
                <a:solidFill>
                  <a:prstClr val="black"/>
                </a:solidFill>
                <a:cs typeface="Calibri" panose="020F0502020204030204" pitchFamily="34" charset="0"/>
              </a:rPr>
              <a:t>—</a:t>
            </a:r>
            <a:r>
              <a:rPr lang="en-US" dirty="0" err="1">
                <a:solidFill>
                  <a:prstClr val="black"/>
                </a:solidFill>
                <a:cs typeface="Calibri" panose="020F0502020204030204" pitchFamily="34" charset="0"/>
              </a:rPr>
              <a:t>Pregunta</a:t>
            </a:r>
            <a:r>
              <a:rPr lang="en-US" dirty="0">
                <a:solidFill>
                  <a:prstClr val="black"/>
                </a:solidFill>
                <a:cs typeface="Calibri" panose="020F0502020204030204" pitchFamily="34" charset="0"/>
              </a:rPr>
              <a:t> 5</a:t>
            </a:r>
          </a:p>
          <a:p>
            <a:pPr defTabSz="966511">
              <a:spcBef>
                <a:spcPts val="617"/>
              </a:spcBef>
              <a:defRPr/>
            </a:pPr>
            <a:r>
              <a:rPr lang="es-MX" b="1" dirty="0">
                <a:solidFill>
                  <a:prstClr val="black"/>
                </a:solidFill>
              </a:rPr>
              <a:t>El Defensor de Beneficiarios de Medicare rinde cuentas a los planes de salud contratados de Medicare para ayudarles a diseñar mejores paquetes de beneficios</a:t>
            </a:r>
            <a:r>
              <a:rPr lang="en-US" b="1" dirty="0">
                <a:solidFill>
                  <a:prstClr val="black"/>
                </a:solidFill>
              </a:rPr>
              <a:t>.</a:t>
            </a:r>
            <a:endParaRPr lang="en-US" b="1" dirty="0">
              <a:solidFill>
                <a:prstClr val="black"/>
              </a:solidFill>
              <a:cs typeface="Calibri" panose="020F0502020204030204" pitchFamily="34" charset="0"/>
            </a:endParaRPr>
          </a:p>
          <a:p>
            <a:pPr marL="244983" indent="-238272" defTabSz="966511">
              <a:spcBef>
                <a:spcPts val="617"/>
              </a:spcBef>
              <a:buFont typeface="+mj-lt"/>
              <a:buAutoNum type="alphaLcPeriod"/>
              <a:defRPr/>
            </a:pPr>
            <a:r>
              <a:rPr lang="en-US" dirty="0" err="1">
                <a:solidFill>
                  <a:prstClr val="black"/>
                </a:solidFill>
                <a:cs typeface="Calibri" panose="020F0502020204030204" pitchFamily="34" charset="0"/>
              </a:rPr>
              <a:t>Verdadero</a:t>
            </a:r>
            <a:endParaRPr lang="en-US" dirty="0">
              <a:solidFill>
                <a:prstClr val="black"/>
              </a:solidFill>
              <a:cs typeface="Calibri" panose="020F0502020204030204" pitchFamily="34" charset="0"/>
            </a:endParaRPr>
          </a:p>
          <a:p>
            <a:pPr marL="244983" indent="-238272" defTabSz="966511">
              <a:spcBef>
                <a:spcPts val="617"/>
              </a:spcBef>
              <a:buFont typeface="+mj-lt"/>
              <a:buAutoNum type="alphaLcPeriod"/>
              <a:defRPr/>
            </a:pPr>
            <a:r>
              <a:rPr lang="en-US" dirty="0" err="1">
                <a:solidFill>
                  <a:prstClr val="black"/>
                </a:solidFill>
                <a:cs typeface="Calibri" panose="020F0502020204030204" pitchFamily="34" charset="0"/>
              </a:rPr>
              <a:t>Falso</a:t>
            </a:r>
            <a:endParaRPr lang="en-US" dirty="0">
              <a:solidFill>
                <a:prstClr val="black"/>
              </a:solidFill>
              <a:cs typeface="Calibri" panose="020F0502020204030204" pitchFamily="34" charset="0"/>
            </a:endParaRPr>
          </a:p>
          <a:p>
            <a:pPr defTabSz="966511">
              <a:spcBef>
                <a:spcPts val="617"/>
              </a:spcBef>
              <a:defRPr/>
            </a:pPr>
            <a:r>
              <a:rPr lang="en-US" b="1" dirty="0" err="1">
                <a:solidFill>
                  <a:prstClr val="black"/>
                </a:solidFill>
              </a:rPr>
              <a:t>Respuesta</a:t>
            </a:r>
            <a:r>
              <a:rPr lang="en-US" b="1" dirty="0">
                <a:solidFill>
                  <a:prstClr val="black"/>
                </a:solidFill>
              </a:rPr>
              <a:t>: b. </a:t>
            </a:r>
            <a:r>
              <a:rPr lang="en-US" b="1" dirty="0" err="1">
                <a:solidFill>
                  <a:prstClr val="black"/>
                </a:solidFill>
              </a:rPr>
              <a:t>Falso</a:t>
            </a:r>
            <a:r>
              <a:rPr lang="en-US" b="1" dirty="0">
                <a:solidFill>
                  <a:prstClr val="black"/>
                </a:solidFill>
              </a:rPr>
              <a:t> </a:t>
            </a:r>
          </a:p>
          <a:p>
            <a:r>
              <a:rPr lang="es-US" sz="1200" kern="1200" dirty="0">
                <a:solidFill>
                  <a:schemeClr val="tx1"/>
                </a:solidFill>
                <a:effectLst/>
                <a:latin typeface="Calibri" panose="020F0502020204030204" pitchFamily="34" charset="0"/>
                <a:ea typeface="+mn-ea"/>
                <a:cs typeface="Calibri" panose="020F0502020204030204" pitchFamily="34" charset="0"/>
              </a:rPr>
              <a:t>Un defensor es una persona que revisa reclamaciones y ayuda a resolverlas. El Defensor de Beneficiarios de Medicare le ayuda a usted y a sus representantes con las preguntas y reclamaciones y se asegura de que usted tenga disponible información para ayudarle a lo siguiente:</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Tomar decisiones de atención de la salud que sean correctas para usted</a:t>
            </a:r>
          </a:p>
          <a:p>
            <a:pPr marL="171450" indent="-171450">
              <a:buFont typeface="Wingdings" pitchFamily="2" charset="2"/>
              <a:buChar char="§"/>
            </a:pPr>
            <a:r>
              <a:rPr lang="es-US" sz="1200" kern="1200" dirty="0">
                <a:solidFill>
                  <a:schemeClr val="tx1"/>
                </a:solidFill>
                <a:effectLst/>
                <a:latin typeface="Calibri" panose="020F0502020204030204" pitchFamily="34" charset="0"/>
                <a:ea typeface="+mn-ea"/>
                <a:cs typeface="Calibri" panose="020F0502020204030204" pitchFamily="34" charset="0"/>
              </a:rPr>
              <a:t>Comprender sus derechos y protecciones de Medicare</a:t>
            </a:r>
          </a:p>
          <a:p>
            <a:r>
              <a:rPr lang="es-US" sz="1200" kern="1200" dirty="0">
                <a:solidFill>
                  <a:schemeClr val="tx1"/>
                </a:solidFill>
                <a:effectLst/>
                <a:latin typeface="Calibri" panose="020F0502020204030204" pitchFamily="34" charset="0"/>
                <a:ea typeface="+mn-ea"/>
                <a:cs typeface="Calibri" panose="020F0502020204030204" pitchFamily="34" charset="0"/>
              </a:rPr>
              <a:t>El Defensor revisa las preocupaciones planteadas por personas con Medicare a través del</a:t>
            </a:r>
            <a:r>
              <a:rPr lang="en-US" dirty="0">
                <a:solidFill>
                  <a:prstClr val="black"/>
                </a:solidFill>
              </a:rPr>
              <a:t> </a:t>
            </a:r>
            <a:br>
              <a:rPr lang="en-US" dirty="0">
                <a:solidFill>
                  <a:prstClr val="black"/>
                </a:solidFill>
              </a:rPr>
            </a:br>
            <a:r>
              <a:rPr lang="en-US" dirty="0">
                <a:solidFill>
                  <a:prstClr val="black"/>
                </a:solidFill>
              </a:rPr>
              <a:t>1-800-MEDICARE (1-800-633-4227); TTY: 1-877-486-2048, </a:t>
            </a:r>
            <a:r>
              <a:rPr lang="es-US" sz="1200" kern="1200" dirty="0">
                <a:solidFill>
                  <a:schemeClr val="tx1"/>
                </a:solidFill>
                <a:effectLst/>
                <a:latin typeface="Calibri" panose="020F0502020204030204" pitchFamily="34" charset="0"/>
                <a:ea typeface="+mn-ea"/>
                <a:cs typeface="Calibri" panose="020F0502020204030204" pitchFamily="34" charset="0"/>
              </a:rPr>
              <a:t>y a través de su SHIP. Le rinde cuentas al Congreso anualmente</a:t>
            </a:r>
            <a:r>
              <a:rPr lang="en-US" dirty="0">
                <a:solidFill>
                  <a:prstClr val="black"/>
                </a:solidFill>
              </a:rPr>
              <a:t>.</a:t>
            </a:r>
          </a:p>
        </p:txBody>
      </p:sp>
    </p:spTree>
    <p:extLst>
      <p:ext uri="{BB962C8B-B14F-4D97-AF65-F5344CB8AC3E}">
        <p14:creationId xmlns:p14="http://schemas.microsoft.com/office/powerpoint/2010/main" val="2711203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Bef>
                <a:spcPts val="617"/>
              </a:spcBef>
            </a:pPr>
            <a:r>
              <a:rPr lang="en-US" b="1" dirty="0" err="1">
                <a:latin typeface="Calibri "/>
                <a:cs typeface="Arial" panose="020B0604020202020204" pitchFamily="34" charset="0"/>
              </a:rPr>
              <a:t>Notas</a:t>
            </a:r>
            <a:r>
              <a:rPr lang="en-US" b="1" dirty="0">
                <a:latin typeface="Calibri "/>
                <a:cs typeface="Arial" panose="020B0604020202020204" pitchFamily="34" charset="0"/>
              </a:rPr>
              <a:t> del </a:t>
            </a:r>
            <a:r>
              <a:rPr lang="en-US" b="1" dirty="0" err="1">
                <a:latin typeface="Calibri "/>
                <a:cs typeface="Arial" panose="020B0604020202020204" pitchFamily="34" charset="0"/>
              </a:rPr>
              <a:t>presentador</a:t>
            </a:r>
            <a:endParaRPr lang="en-US" b="1" dirty="0">
              <a:latin typeface="Calibri "/>
              <a:cs typeface="Arial" panose="020B0604020202020204" pitchFamily="34" charset="0"/>
            </a:endParaRPr>
          </a:p>
          <a:p>
            <a:r>
              <a:rPr lang="es-US" sz="1200" kern="1200" dirty="0">
                <a:solidFill>
                  <a:schemeClr val="tx1"/>
                </a:solidFill>
                <a:effectLst/>
                <a:latin typeface="Calibri" panose="020F0502020204030204" pitchFamily="34" charset="0"/>
                <a:ea typeface="+mn-ea"/>
                <a:cs typeface="Calibri" panose="020F0502020204030204" pitchFamily="34" charset="0"/>
              </a:rPr>
              <a:t>Esta diapositiva (y las dos que siguen) proporciona información sobre recursos y productos adicionales. Tal vez quiera destacar los que sean más relevantes para su audiencia.</a:t>
            </a:r>
          </a:p>
          <a:p>
            <a:r>
              <a:rPr lang="es-US" sz="1200" i="1" kern="1200" dirty="0">
                <a:solidFill>
                  <a:schemeClr val="tx1"/>
                </a:solidFill>
                <a:effectLst/>
                <a:latin typeface="Calibri" panose="020F0502020204030204" pitchFamily="34" charset="0"/>
                <a:ea typeface="+mn-ea"/>
                <a:cs typeface="Calibri" panose="020F0502020204030204" pitchFamily="34" charset="0"/>
              </a:rPr>
              <a:t>Continúa en la siguiente diapositiva</a:t>
            </a:r>
            <a:r>
              <a:rPr lang="en-US" i="1" dirty="0">
                <a:latin typeface="Calibri "/>
                <a:ea typeface="Calibri" panose="020F0502020204030204" pitchFamily="34" charset="0"/>
                <a:cs typeface="Arial" panose="020B0604020202020204" pitchFamily="34" charset="0"/>
              </a:rPr>
              <a:t>.</a:t>
            </a:r>
            <a:endParaRPr lang="en-US" dirty="0">
              <a:latin typeface="Calibri "/>
              <a:ea typeface="Calibri" panose="020F0502020204030204" pitchFamily="34" charset="0"/>
              <a:cs typeface="Arial" panose="020B0604020202020204" pitchFamily="34" charset="0"/>
            </a:endParaRPr>
          </a:p>
          <a:p>
            <a:pPr defTabSz="966511">
              <a:spcBef>
                <a:spcPts val="604"/>
              </a:spcBef>
              <a:defRPr/>
            </a:pPr>
            <a:endParaRPr lang="en-US" dirty="0">
              <a:solidFill>
                <a:prstClr val="black"/>
              </a:solidFill>
              <a:latin typeface="Calibri "/>
              <a:cs typeface="Arial" panose="020B0604020202020204" pitchFamily="34" charset="0"/>
            </a:endParaRPr>
          </a:p>
          <a:p>
            <a:endParaRPr lang="en-US" dirty="0">
              <a:latin typeface="Calibri "/>
              <a:cs typeface="Arial" panose="020B0604020202020204" pitchFamily="34" charset="0"/>
            </a:endParaRPr>
          </a:p>
        </p:txBody>
      </p:sp>
    </p:spTree>
    <p:extLst>
      <p:ext uri="{BB962C8B-B14F-4D97-AF65-F5344CB8AC3E}">
        <p14:creationId xmlns:p14="http://schemas.microsoft.com/office/powerpoint/2010/main" val="3511273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r>
              <a:rPr lang="en-US" b="1" dirty="0" err="1">
                <a:latin typeface="Calibri "/>
                <a:cs typeface="Arial" panose="020B0604020202020204" pitchFamily="34" charset="0"/>
              </a:rPr>
              <a:t>Notas</a:t>
            </a:r>
            <a:r>
              <a:rPr lang="en-US" b="1" dirty="0">
                <a:latin typeface="Calibri "/>
                <a:cs typeface="Arial" panose="020B0604020202020204" pitchFamily="34" charset="0"/>
              </a:rPr>
              <a:t> del </a:t>
            </a:r>
            <a:r>
              <a:rPr lang="en-US" b="1" dirty="0" err="1">
                <a:latin typeface="Calibri "/>
                <a:cs typeface="Arial" panose="020B0604020202020204" pitchFamily="34" charset="0"/>
              </a:rPr>
              <a:t>presentador</a:t>
            </a:r>
            <a:r>
              <a:rPr lang="en-US" b="1" dirty="0">
                <a:latin typeface="Calibri "/>
                <a:cs typeface="Arial" panose="020B0604020202020204" pitchFamily="34" charset="0"/>
              </a:rPr>
              <a:t> </a:t>
            </a:r>
            <a:endParaRPr lang="en-US" b="0" dirty="0">
              <a:latin typeface="Calibri "/>
              <a:cs typeface="Arial" panose="020B0604020202020204" pitchFamily="34" charset="0"/>
            </a:endParaRPr>
          </a:p>
          <a:p>
            <a:pPr defTabSz="966511">
              <a:defRPr/>
            </a:pPr>
            <a:r>
              <a:rPr lang="es-US" sz="1200" b="0" i="1" kern="1200" dirty="0">
                <a:solidFill>
                  <a:schemeClr val="tx1"/>
                </a:solidFill>
                <a:effectLst/>
                <a:latin typeface="Calibri" panose="020F0502020204030204" pitchFamily="34" charset="0"/>
                <a:ea typeface="+mn-ea"/>
                <a:cs typeface="Calibri" panose="020F0502020204030204" pitchFamily="34" charset="0"/>
              </a:rPr>
              <a:t>Vaya a la siguiente diapositiva para ver productos de Medicare seleccionados</a:t>
            </a:r>
            <a:r>
              <a:rPr lang="en-US" i="1" dirty="0">
                <a:latin typeface="Calibri "/>
                <a:ea typeface="Calibri" panose="020F0502020204030204" pitchFamily="34" charset="0"/>
                <a:cs typeface="Arial" panose="020B0604020202020204" pitchFamily="34" charset="0"/>
              </a:rPr>
              <a:t>.</a:t>
            </a:r>
            <a:endParaRPr lang="en-US" dirty="0">
              <a:latin typeface="Calibri "/>
              <a:ea typeface="Calibri" panose="020F050202020403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84704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1" dirty="0"/>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3792900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dirty="0">
              <a:solidFill>
                <a:prstClr val="black"/>
              </a:solidFill>
              <a:highlight>
                <a:srgbClr val="FFFF00"/>
              </a:highlight>
            </a:endParaRPr>
          </a:p>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1606916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365799" lvl="1" indent="-122493" defTabSz="966511">
              <a:spcBef>
                <a:spcPts val="634"/>
              </a:spcBef>
              <a:buFont typeface="Wingdings" pitchFamily="2" charset="2"/>
              <a:buChar char="§"/>
              <a:defRPr/>
            </a:pPr>
            <a:endParaRPr lang="en-US" b="0" dirty="0"/>
          </a:p>
        </p:txBody>
      </p:sp>
    </p:spTree>
    <p:extLst>
      <p:ext uri="{BB962C8B-B14F-4D97-AF65-F5344CB8AC3E}">
        <p14:creationId xmlns:p14="http://schemas.microsoft.com/office/powerpoint/2010/main" val="59312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dirty="0">
              <a:solidFill>
                <a:prstClr val="black"/>
              </a:solidFill>
              <a:latin typeface="Calibri "/>
            </a:endParaRPr>
          </a:p>
          <a:p>
            <a:pPr defTabSz="966511">
              <a:spcBef>
                <a:spcPts val="646"/>
              </a:spcBef>
              <a:defRPr/>
            </a:pPr>
            <a:r>
              <a:rPr lang="en-US" b="1" dirty="0" err="1">
                <a:solidFill>
                  <a:prstClr val="black"/>
                </a:solidFill>
                <a:latin typeface="Calibri "/>
              </a:rPr>
              <a:t>Notas</a:t>
            </a:r>
            <a:r>
              <a:rPr lang="en-US" b="1" dirty="0">
                <a:solidFill>
                  <a:prstClr val="black"/>
                </a:solidFill>
                <a:latin typeface="Calibri "/>
              </a:rPr>
              <a:t> del </a:t>
            </a:r>
            <a:r>
              <a:rPr lang="en-US" b="1" dirty="0" err="1">
                <a:solidFill>
                  <a:prstClr val="black"/>
                </a:solidFill>
                <a:latin typeface="Calibri "/>
              </a:rPr>
              <a:t>presentador</a:t>
            </a:r>
            <a:endParaRPr lang="en-US" b="1" dirty="0">
              <a:solidFill>
                <a:prstClr val="black"/>
              </a:solidFill>
              <a:latin typeface="Calibri "/>
            </a:endParaRPr>
          </a:p>
          <a:p>
            <a:pPr defTabSz="966511">
              <a:spcBef>
                <a:spcPts val="646"/>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En general, sus derechos y protecciones de Medicare están diseñados para lo siguiente</a:t>
            </a:r>
            <a:r>
              <a:rPr lang="en-US" dirty="0">
                <a:solidFill>
                  <a:prstClr val="black"/>
                </a:solidFill>
                <a:latin typeface="Calibri "/>
              </a:rPr>
              <a:t>:</a:t>
            </a:r>
          </a:p>
          <a:p>
            <a:pPr marL="120217" lvl="1" indent="-120217" defTabSz="966511">
              <a:spcBef>
                <a:spcPts val="646"/>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Protegerle cuando recibe atención de la salud (asegurar que reciba los servicios de atención de la salud médicamente necesarios que la ley dice que puede recibir)</a:t>
            </a:r>
            <a:endParaRPr lang="en-US" dirty="0">
              <a:latin typeface="Calibri" panose="020F0502020204030204" pitchFamily="34" charset="0"/>
              <a:cs typeface="Calibri" panose="020F0502020204030204" pitchFamily="34" charset="0"/>
            </a:endParaRPr>
          </a:p>
          <a:p>
            <a:pPr marL="120813" lvl="1" indent="-120813" defTabSz="962811">
              <a:spcBef>
                <a:spcPts val="646"/>
              </a:spcBef>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Protegerle contra prácticas no éticas</a:t>
            </a:r>
            <a:endParaRPr lang="en-US" dirty="0">
              <a:solidFill>
                <a:prstClr val="black"/>
              </a:solidFill>
              <a:latin typeface="Calibri" panose="020F0502020204030204" pitchFamily="34" charset="0"/>
              <a:cs typeface="Calibri" panose="020F0502020204030204" pitchFamily="34" charset="0"/>
            </a:endParaRPr>
          </a:p>
          <a:p>
            <a:pPr marL="120813" lvl="1" indent="-120813" defTabSz="966511">
              <a:spcBef>
                <a:spcPts val="646"/>
              </a:spcBef>
              <a:buFont typeface="Wingdings" panose="05000000000000000000" pitchFamily="2" charset="2"/>
              <a:buChar char="§"/>
              <a:defRPr/>
            </a:pPr>
            <a:r>
              <a:rPr lang="en-US" dirty="0" err="1">
                <a:solidFill>
                  <a:prstClr val="black"/>
                </a:solidFill>
                <a:latin typeface="Calibri" panose="020F0502020204030204" pitchFamily="34" charset="0"/>
                <a:cs typeface="Calibri" panose="020F0502020204030204" pitchFamily="34" charset="0"/>
              </a:rPr>
              <a:t>Proteger</a:t>
            </a:r>
            <a:r>
              <a:rPr lang="en-US" dirty="0">
                <a:solidFill>
                  <a:prstClr val="black"/>
                </a:solidFill>
                <a:latin typeface="Calibri" panose="020F0502020204030204" pitchFamily="34" charset="0"/>
                <a:cs typeface="Calibri" panose="020F0502020204030204" pitchFamily="34" charset="0"/>
              </a:rPr>
              <a:t> </a:t>
            </a:r>
            <a:r>
              <a:rPr lang="en-US" dirty="0" err="1">
                <a:solidFill>
                  <a:prstClr val="black"/>
                </a:solidFill>
                <a:latin typeface="Calibri" panose="020F0502020204030204" pitchFamily="34" charset="0"/>
                <a:cs typeface="Calibri" panose="020F0502020204030204" pitchFamily="34" charset="0"/>
              </a:rPr>
              <a:t>su</a:t>
            </a:r>
            <a:r>
              <a:rPr lang="en-US" dirty="0">
                <a:solidFill>
                  <a:prstClr val="black"/>
                </a:solidFill>
                <a:latin typeface="Calibri" panose="020F0502020204030204" pitchFamily="34" charset="0"/>
                <a:cs typeface="Calibri" panose="020F0502020204030204" pitchFamily="34" charset="0"/>
              </a:rPr>
              <a:t> </a:t>
            </a:r>
            <a:r>
              <a:rPr lang="en-US" dirty="0" err="1">
                <a:solidFill>
                  <a:prstClr val="black"/>
                </a:solidFill>
                <a:latin typeface="Calibri" panose="020F0502020204030204" pitchFamily="34" charset="0"/>
                <a:cs typeface="Calibri" panose="020F0502020204030204" pitchFamily="34" charset="0"/>
              </a:rPr>
              <a:t>privacidad</a:t>
            </a:r>
            <a:endParaRPr lang="en-US" dirty="0">
              <a:solidFill>
                <a:prstClr val="black"/>
              </a:solidFill>
              <a:latin typeface="Calibri" panose="020F0502020204030204" pitchFamily="34" charset="0"/>
              <a:cs typeface="Calibri" panose="020F0502020204030204" pitchFamily="34" charset="0"/>
            </a:endParaRPr>
          </a:p>
          <a:p>
            <a:pPr defTabSz="966511">
              <a:defRPr/>
            </a:pPr>
            <a:endParaRPr lang="en-US" dirty="0">
              <a:solidFill>
                <a:prstClr val="black"/>
              </a:solidFill>
              <a:latin typeface="Calibri "/>
            </a:endParaRPr>
          </a:p>
          <a:p>
            <a:pPr defTabSz="966511">
              <a:defRPr/>
            </a:pPr>
            <a:endParaRPr lang="en-US" dirty="0">
              <a:solidFill>
                <a:prstClr val="black"/>
              </a:solidFill>
              <a:latin typeface="Calibri "/>
            </a:endParaRPr>
          </a:p>
        </p:txBody>
      </p:sp>
    </p:spTree>
    <p:extLst>
      <p:ext uri="{BB962C8B-B14F-4D97-AF65-F5344CB8AC3E}">
        <p14:creationId xmlns:p14="http://schemas.microsoft.com/office/powerpoint/2010/main" val="3603613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11">
              <a:spcBef>
                <a:spcPts val="617"/>
              </a:spcBef>
              <a:defRPr/>
            </a:pPr>
            <a:r>
              <a:rPr lang="en-US" b="1" dirty="0" err="1"/>
              <a:t>Notas</a:t>
            </a:r>
            <a:r>
              <a:rPr lang="en-US" b="1" dirty="0"/>
              <a:t> del </a:t>
            </a:r>
            <a:r>
              <a:rPr lang="en-US" b="1" dirty="0" err="1"/>
              <a:t>presentador</a:t>
            </a:r>
            <a:endParaRPr lang="en-US" b="1" dirty="0"/>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Manténgase conectado. Visite </a:t>
            </a:r>
            <a:r>
              <a:rPr lang="en-US" dirty="0">
                <a:hlinkClick r:id="rId3"/>
              </a:rPr>
              <a:t>CMSnationaltrainingprogram.cms.gov</a:t>
            </a:r>
            <a:r>
              <a:rPr lang="en-US" baseline="0" dirty="0"/>
              <a:t> </a:t>
            </a:r>
            <a:r>
              <a:rPr lang="es-US" sz="1200" kern="1200" dirty="0">
                <a:solidFill>
                  <a:schemeClr val="tx1"/>
                </a:solidFill>
                <a:effectLst/>
                <a:latin typeface="Calibri" panose="020F0502020204030204" pitchFamily="34" charset="0"/>
                <a:ea typeface="+mn-ea"/>
                <a:cs typeface="Calibri" panose="020F0502020204030204" pitchFamily="34" charset="0"/>
              </a:rPr>
              <a:t>para buscar materiales de capacitación de NTP y suscribirse a nuestra lista de correo electrónico. Comuníquese con nosotros escribiendo a </a:t>
            </a:r>
            <a:r>
              <a:rPr lang="en-US" dirty="0">
                <a:hlinkClick r:id="rId4"/>
              </a:rPr>
              <a:t>training@cms.hhs.gov</a:t>
            </a:r>
            <a:r>
              <a:rPr lang="en-US" dirty="0"/>
              <a:t>. </a:t>
            </a:r>
          </a:p>
          <a:p>
            <a:pPr>
              <a:spcBef>
                <a:spcPts val="617"/>
              </a:spcBef>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77218" y="3581400"/>
            <a:ext cx="7039526" cy="5803232"/>
          </a:xfrm>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p>
          <a:p>
            <a:pPr defTabSz="966511">
              <a:spcBef>
                <a:spcPts val="617"/>
              </a:spcBef>
              <a:defRPr/>
            </a:pPr>
            <a:r>
              <a:rPr lang="en-US" b="1" dirty="0" err="1">
                <a:solidFill>
                  <a:prstClr val="black"/>
                </a:solidFill>
                <a:latin typeface="Calibri "/>
              </a:rPr>
              <a:t>Notas</a:t>
            </a:r>
            <a:r>
              <a:rPr lang="en-US" b="1" dirty="0">
                <a:solidFill>
                  <a:prstClr val="black"/>
                </a:solidFill>
                <a:latin typeface="Calibri "/>
              </a:rPr>
              <a:t> del </a:t>
            </a:r>
            <a:r>
              <a:rPr lang="en-US" b="1" dirty="0" err="1">
                <a:solidFill>
                  <a:prstClr val="black"/>
                </a:solidFill>
                <a:latin typeface="Calibri "/>
              </a:rPr>
              <a:t>presentador</a:t>
            </a:r>
            <a:endParaRPr lang="en-US" b="1" dirty="0">
              <a:solidFill>
                <a:prstClr val="black"/>
              </a:solidFill>
              <a:latin typeface="Calibri "/>
            </a:endParaRPr>
          </a:p>
          <a:p>
            <a:pPr defTabSz="966511">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Todas las personas con Medicare tienen derecho a</a:t>
            </a:r>
            <a:r>
              <a:rPr lang="en-US" dirty="0">
                <a:solidFill>
                  <a:prstClr val="black"/>
                </a:solidFill>
                <a:latin typeface="Calibri "/>
              </a:rPr>
              <a:t>:</a:t>
            </a:r>
          </a:p>
          <a:p>
            <a:pPr marL="120813" lvl="1" indent="-120813" defTabSz="966511">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Ser tratadas con dignidad y respeto en todo momento</a:t>
            </a:r>
            <a:endParaRPr lang="en-US" dirty="0">
              <a:solidFill>
                <a:prstClr val="black"/>
              </a:solidFill>
              <a:latin typeface="Calibri" panose="020F0502020204030204" pitchFamily="34" charset="0"/>
              <a:cs typeface="Calibri" panose="020F0502020204030204" pitchFamily="34" charset="0"/>
            </a:endParaRPr>
          </a:p>
          <a:p>
            <a:pPr marL="120813" lvl="1" indent="-120813" defTabSz="957646">
              <a:buFont typeface="Wingdings" panose="05000000000000000000" pitchFamily="2" charset="2"/>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Ser protegidas de la discriminación</a:t>
            </a:r>
            <a:endParaRPr lang="en-US" dirty="0">
              <a:solidFill>
                <a:prstClr val="black"/>
              </a:solidFill>
              <a:latin typeface="Calibri" panose="020F0502020204030204" pitchFamily="34" charset="0"/>
              <a:cs typeface="Calibri" panose="020F0502020204030204" pitchFamily="34" charset="0"/>
            </a:endParaRPr>
          </a:p>
          <a:p>
            <a:pPr defTabSz="957646">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Si piensa que no le han tratado de manera justa por cualquiera de esos motivos, llame al Departamento de Salud y Servicios Humanos (HHS) de Estados Unidos, Oficina de Derechos Civiles (OCR), al 1-800-368-1019; TTY: 1-800-537-7697. Para obtener más información, visite </a:t>
            </a:r>
            <a:r>
              <a:rPr lang="en-US" dirty="0">
                <a:solidFill>
                  <a:prstClr val="black"/>
                </a:solidFill>
                <a:latin typeface="Calibri "/>
                <a:hlinkClick r:id="rId3"/>
              </a:rPr>
              <a:t>HHS.gov/</a:t>
            </a:r>
            <a:r>
              <a:rPr lang="en-US" dirty="0" err="1">
                <a:solidFill>
                  <a:prstClr val="black"/>
                </a:solidFill>
                <a:latin typeface="Calibri "/>
                <a:hlinkClick r:id="rId3"/>
              </a:rPr>
              <a:t>ocr</a:t>
            </a:r>
            <a:r>
              <a:rPr lang="en-US" dirty="0">
                <a:solidFill>
                  <a:prstClr val="black"/>
                </a:solidFill>
                <a:latin typeface="Calibri "/>
              </a:rPr>
              <a:t>. </a:t>
            </a:r>
          </a:p>
          <a:p>
            <a:pPr defTabSz="957646">
              <a:spcBef>
                <a:spcPts val="617"/>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También puede llamar al 1-800-MEDICARE (1-800-633-4227); TTY: 1-877-486-2048, si tiene una pregunta o una reclamación. Si ya ha llamado pero todavía necesita ayuda, solicítele al representante de 1-800-MEDICARE que envíe su pregunta o reclamación al Defensor de Beneficiarios de Medicare. El Defensor de Beneficiarios de Medicare le ayuda a usted y a sus representantes con las preguntas y reclamaciones y se asegura de que usted tenga disponible la información de Medicare. Usted también puede proporcionarle comentarios al Defensor de Beneficiarios de Medicare para ayudar a mejorar sus experiencias con Medicare. Visite </a:t>
            </a:r>
            <a:r>
              <a:rPr lang="en-US" dirty="0">
                <a:solidFill>
                  <a:prstClr val="black"/>
                </a:solidFill>
                <a:latin typeface="Calibri "/>
                <a:hlinkClick r:id="rId4"/>
              </a:rPr>
              <a:t>Medicare.gov/basics/your-</a:t>
            </a:r>
            <a:r>
              <a:rPr lang="en-US" dirty="0" err="1">
                <a:solidFill>
                  <a:prstClr val="black"/>
                </a:solidFill>
                <a:latin typeface="Calibri "/>
                <a:hlinkClick r:id="rId4"/>
              </a:rPr>
              <a:t>medicare</a:t>
            </a:r>
            <a:r>
              <a:rPr lang="en-US" dirty="0">
                <a:solidFill>
                  <a:prstClr val="black"/>
                </a:solidFill>
                <a:latin typeface="Calibri "/>
                <a:hlinkClick r:id="rId4"/>
              </a:rPr>
              <a:t>-rights/get-help-with-your-rights-protections</a:t>
            </a:r>
            <a:r>
              <a:rPr lang="en-US" dirty="0">
                <a:solidFill>
                  <a:prstClr val="black"/>
                </a:solidFill>
                <a:latin typeface="Calibri "/>
              </a:rPr>
              <a:t> </a:t>
            </a:r>
            <a:r>
              <a:rPr lang="es-US" sz="1200" kern="1200" dirty="0">
                <a:solidFill>
                  <a:schemeClr val="tx1"/>
                </a:solidFill>
                <a:effectLst/>
                <a:latin typeface="Calibri" panose="020F0502020204030204" pitchFamily="34" charset="0"/>
                <a:ea typeface="+mn-ea"/>
                <a:cs typeface="Calibri" panose="020F0502020204030204" pitchFamily="34" charset="0"/>
              </a:rPr>
              <a:t>para obtener más información</a:t>
            </a:r>
            <a:r>
              <a:rPr lang="en-US" dirty="0">
                <a:solidFill>
                  <a:prstClr val="black"/>
                </a:solidFill>
                <a:latin typeface="Calibri "/>
              </a:rPr>
              <a:t>. </a:t>
            </a:r>
          </a:p>
          <a:p>
            <a:pPr marL="0" lvl="1" defTabSz="957646">
              <a:defRPr/>
            </a:pPr>
            <a:r>
              <a:rPr lang="es-US" sz="1200" kern="1200" dirty="0">
                <a:solidFill>
                  <a:schemeClr val="tx1"/>
                </a:solidFill>
                <a:effectLst/>
                <a:latin typeface="Calibri" panose="020F0502020204030204" pitchFamily="34" charset="0"/>
                <a:ea typeface="+mn-ea"/>
                <a:cs typeface="Calibri" panose="020F0502020204030204" pitchFamily="34" charset="0"/>
              </a:rPr>
              <a:t>Medicare proporciona ayudas y servicios auxiliares sin cargo, incluida información en formatos accesibles como braille, letras grandes, archivos de datos y audio, servicios de retransmisión y comunicaciones TTY. Visite </a:t>
            </a:r>
            <a:r>
              <a:rPr lang="en-US" dirty="0">
                <a:solidFill>
                  <a:prstClr val="black"/>
                </a:solidFill>
                <a:latin typeface="Calibri" panose="020F0502020204030204" pitchFamily="34" charset="0"/>
                <a:cs typeface="Calibri" panose="020F0502020204030204" pitchFamily="34" charset="0"/>
                <a:hlinkClick r:id="rId5"/>
              </a:rPr>
              <a:t>Medicare.gov/about-us/nondiscrimination/accessibility-nondiscrimination.html</a:t>
            </a:r>
            <a:r>
              <a:rPr lang="en-US" dirty="0">
                <a:solidFill>
                  <a:prstClr val="black"/>
                </a:solidFill>
                <a:latin typeface="Calibri" panose="020F0502020204030204" pitchFamily="34" charset="0"/>
                <a:cs typeface="Calibri" panose="020F0502020204030204" pitchFamily="34" charset="0"/>
              </a:rPr>
              <a:t> </a:t>
            </a:r>
            <a:r>
              <a:rPr lang="es-US" sz="1200" kern="1200" dirty="0">
                <a:solidFill>
                  <a:schemeClr val="tx1"/>
                </a:solidFill>
                <a:effectLst/>
                <a:latin typeface="Calibri" panose="020F0502020204030204" pitchFamily="34" charset="0"/>
                <a:ea typeface="+mn-ea"/>
                <a:cs typeface="Calibri" panose="020F0502020204030204" pitchFamily="34" charset="0"/>
              </a:rPr>
              <a:t>para ver el “Aviso de accesibilidad y no discriminación de Medicare</a:t>
            </a:r>
            <a:r>
              <a:rPr lang="en-US" dirty="0">
                <a:solidFill>
                  <a:prstClr val="black"/>
                </a:solidFill>
                <a:latin typeface="Calibri" panose="020F0502020204030204" pitchFamily="34" charset="0"/>
                <a:cs typeface="Calibri" panose="020F0502020204030204" pitchFamily="34" charset="0"/>
              </a:rPr>
              <a:t>.” </a:t>
            </a:r>
          </a:p>
          <a:p>
            <a:pPr marL="0" lvl="1" defTabSz="957646">
              <a:defRPr/>
            </a:pPr>
            <a:r>
              <a:rPr lang="es-US" sz="1200" kern="1200" dirty="0">
                <a:solidFill>
                  <a:schemeClr val="tx1"/>
                </a:solidFill>
                <a:effectLst/>
                <a:latin typeface="Calibri" panose="020F0502020204030204" pitchFamily="34" charset="0"/>
                <a:ea typeface="+mn-ea"/>
                <a:cs typeface="Calibri" panose="020F0502020204030204" pitchFamily="34" charset="0"/>
              </a:rPr>
              <a:t>Los CMS no excluyen, niegan beneficios ni discriminan de manera alguna a cualquier persona con base en la raza, el color, la nacionalidad de origen, la discapacidad, el sexo, o la edad en la admisión para los servicios y beneficios, la participación en ellos o su recepción en virtud de cualquiera de sus programas y actividades, ya sea que sean llevados a cabo por los CMS directamente o a través de cualquier otra entidad con la que los CMS organicen llevar a cabo sus programas y actividades. Estas protecciones generalmente se limitan a reclamaciones de discriminación presentadas contra proveedores de atención de la salud y servicios sociales que reciben asistencia financiera federal</a:t>
            </a:r>
            <a:r>
              <a:rPr lang="en-US"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706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47682" y="3757508"/>
            <a:ext cx="7049372" cy="5579977"/>
          </a:xfrm>
        </p:spPr>
        <p:txBody>
          <a:bodyPr/>
          <a:lstStyle/>
          <a:p>
            <a:pPr defTabSz="966511">
              <a:spcBef>
                <a:spcPts val="617"/>
              </a:spcBef>
              <a:defRPr/>
            </a:pPr>
            <a:r>
              <a:rPr lang="en-US" b="1" dirty="0" err="1">
                <a:solidFill>
                  <a:prstClr val="black"/>
                </a:solidFill>
                <a:latin typeface="Calibri "/>
              </a:rPr>
              <a:t>Esta</a:t>
            </a:r>
            <a:r>
              <a:rPr lang="en-US" b="1" dirty="0">
                <a:solidFill>
                  <a:prstClr val="black"/>
                </a:solidFill>
                <a:latin typeface="Calibri "/>
              </a:rPr>
              <a:t> </a:t>
            </a:r>
            <a:r>
              <a:rPr lang="en-US" b="1" dirty="0" err="1">
                <a:solidFill>
                  <a:prstClr val="black"/>
                </a:solidFill>
                <a:latin typeface="Calibri "/>
              </a:rPr>
              <a:t>diapositiva</a:t>
            </a:r>
            <a:r>
              <a:rPr lang="en-US" b="1" dirty="0">
                <a:solidFill>
                  <a:prstClr val="black"/>
                </a:solidFill>
                <a:latin typeface="Calibri "/>
              </a:rPr>
              <a:t> </a:t>
            </a:r>
            <a:r>
              <a:rPr lang="en-US" b="1" dirty="0" err="1">
                <a:solidFill>
                  <a:prstClr val="black"/>
                </a:solidFill>
                <a:latin typeface="Calibri "/>
              </a:rPr>
              <a:t>tiene</a:t>
            </a:r>
            <a:r>
              <a:rPr lang="en-US" b="1" dirty="0">
                <a:solidFill>
                  <a:prstClr val="black"/>
                </a:solidFill>
                <a:latin typeface="Calibri "/>
              </a:rPr>
              <a:t> </a:t>
            </a:r>
            <a:r>
              <a:rPr lang="en-US" b="1" dirty="0" err="1">
                <a:solidFill>
                  <a:prstClr val="black"/>
                </a:solidFill>
                <a:latin typeface="Calibri "/>
              </a:rPr>
              <a:t>animación</a:t>
            </a:r>
            <a:r>
              <a:rPr lang="en-US" b="1" dirty="0">
                <a:solidFill>
                  <a:prstClr val="black"/>
                </a:solidFill>
                <a:latin typeface="Calibri "/>
              </a:rPr>
              <a:t>.</a:t>
            </a:r>
            <a:endParaRPr lang="en-US" dirty="0">
              <a:solidFill>
                <a:prstClr val="black"/>
              </a:solidFill>
              <a:latin typeface="Calibri "/>
            </a:endParaRPr>
          </a:p>
          <a:p>
            <a:pPr defTabSz="966511">
              <a:spcBef>
                <a:spcPts val="634"/>
              </a:spcBef>
              <a:defRPr/>
            </a:pPr>
            <a:r>
              <a:rPr lang="en-US" b="1" dirty="0" err="1">
                <a:solidFill>
                  <a:prstClr val="black"/>
                </a:solidFill>
                <a:latin typeface="Calibri "/>
              </a:rPr>
              <a:t>Notas</a:t>
            </a:r>
            <a:r>
              <a:rPr lang="en-US" b="1" dirty="0">
                <a:solidFill>
                  <a:prstClr val="black"/>
                </a:solidFill>
                <a:latin typeface="Calibri "/>
              </a:rPr>
              <a:t> del </a:t>
            </a:r>
            <a:r>
              <a:rPr lang="en-US" b="1" dirty="0" err="1">
                <a:solidFill>
                  <a:prstClr val="black"/>
                </a:solidFill>
                <a:latin typeface="Calibri "/>
              </a:rPr>
              <a:t>presentador</a:t>
            </a:r>
            <a:endParaRPr lang="en-US" b="1" dirty="0">
              <a:solidFill>
                <a:prstClr val="black"/>
              </a:solidFill>
              <a:latin typeface="Calibri "/>
            </a:endParaRPr>
          </a:p>
          <a:p>
            <a:pPr defTabSz="966511">
              <a:spcBef>
                <a:spcPts val="634"/>
              </a:spcBef>
              <a:defRPr/>
            </a:pPr>
            <a:r>
              <a:rPr lang="es-US" sz="1200" kern="1200" dirty="0">
                <a:solidFill>
                  <a:schemeClr val="tx1"/>
                </a:solidFill>
                <a:effectLst/>
                <a:latin typeface="Calibri" panose="020F0502020204030204" pitchFamily="34" charset="0"/>
                <a:ea typeface="+mn-ea"/>
                <a:cs typeface="Calibri" panose="020F0502020204030204" pitchFamily="34" charset="0"/>
              </a:rPr>
              <a:t>Usted tiene derecho a</a:t>
            </a:r>
            <a:r>
              <a:rPr lang="en-US" dirty="0">
                <a:solidFill>
                  <a:prstClr val="black"/>
                </a:solidFill>
                <a:latin typeface="Calibri "/>
              </a:rPr>
              <a:t>:</a:t>
            </a:r>
            <a:endParaRPr lang="en-US" dirty="0">
              <a:solidFill>
                <a:prstClr val="black"/>
              </a:solidFill>
              <a:latin typeface="Calibri "/>
              <a:cs typeface="Calibri"/>
            </a:endParaRPr>
          </a:p>
          <a:p>
            <a:pPr marL="122493" lvl="1" indent="-119136" defTabSz="966511">
              <a:spcBef>
                <a:spcPts val="634"/>
              </a:spcBef>
              <a:buFont typeface="Wingdings" panose="05000000000000000000" pitchFamily="2" charset="2"/>
              <a:buChar char="§"/>
              <a:defRPr/>
            </a:pPr>
            <a:r>
              <a:rPr lang="es-US" sz="1200" b="1" kern="1200" dirty="0">
                <a:solidFill>
                  <a:schemeClr val="tx1"/>
                </a:solidFill>
                <a:effectLst/>
                <a:latin typeface="Calibri" panose="020F0502020204030204" pitchFamily="34" charset="0"/>
                <a:ea typeface="+mn-ea"/>
                <a:cs typeface="Calibri" panose="020F0502020204030204" pitchFamily="34" charset="0"/>
              </a:rPr>
              <a:t>Que se mantenga la privacidad de su información personal y de salud</a:t>
            </a:r>
            <a:endParaRPr lang="en-US" b="1" dirty="0">
              <a:solidFill>
                <a:prstClr val="black"/>
              </a:solidFill>
              <a:latin typeface="Calibri" panose="020F0502020204030204" pitchFamily="34" charset="0"/>
              <a:cs typeface="Calibri" panose="020F0502020204030204" pitchFamily="34" charset="0"/>
            </a:endParaRPr>
          </a:p>
          <a:p>
            <a:pPr marL="244983" lvl="2" indent="-122493" defTabSz="966511">
              <a:spcBef>
                <a:spcPts val="634"/>
              </a:spcBef>
              <a:buSzTx/>
              <a:buFont typeface="Arial" panose="020B0604020202020204" pitchFamily="34" charset="0"/>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Recibir más información sobre sus derechos de privacidad</a:t>
            </a:r>
            <a:endParaRPr lang="en-US" dirty="0">
              <a:solidFill>
                <a:prstClr val="black"/>
              </a:solidFill>
              <a:latin typeface="Calibri" panose="020F0502020204030204" pitchFamily="34" charset="0"/>
              <a:cs typeface="Calibri" panose="020F0502020204030204" pitchFamily="34" charset="0"/>
            </a:endParaRPr>
          </a:p>
          <a:p>
            <a:pPr marL="360764" lvl="3" indent="-115780" defTabSz="966511">
              <a:spcBef>
                <a:spcPts val="634"/>
              </a:spcBef>
              <a:buSzPct val="50000"/>
              <a:buFont typeface="Wingdings" panose="05000000000000000000" pitchFamily="2" charset="2"/>
              <a:buChar char="q"/>
              <a:defRPr/>
            </a:pPr>
            <a:r>
              <a:rPr lang="es-US" sz="1200" kern="1200" dirty="0">
                <a:solidFill>
                  <a:schemeClr val="tx1"/>
                </a:solidFill>
                <a:effectLst/>
                <a:latin typeface="Calibri" panose="020F0502020204030204" pitchFamily="34" charset="0"/>
                <a:ea typeface="+mn-ea"/>
                <a:cs typeface="Calibri" panose="020F0502020204030204" pitchFamily="34" charset="0"/>
              </a:rPr>
              <a:t>Si tiene Original Medicare, revise el “Aviso de prácticas de privacidad para Original Medicare” en</a:t>
            </a:r>
            <a:r>
              <a:rPr lang="en-US" dirty="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hlinkClick r:id="rId3"/>
              </a:rPr>
              <a:t>Medicare.gov/forms-help-</a:t>
            </a:r>
            <a:r>
              <a:rPr lang="en-US" dirty="0" err="1">
                <a:solidFill>
                  <a:prstClr val="black"/>
                </a:solidFill>
                <a:latin typeface="Calibri" panose="020F0502020204030204" pitchFamily="34" charset="0"/>
                <a:cs typeface="Calibri" panose="020F0502020204030204" pitchFamily="34" charset="0"/>
                <a:hlinkClick r:id="rId3"/>
              </a:rPr>
              <a:t>reFuentes</a:t>
            </a:r>
            <a:r>
              <a:rPr lang="en-US" dirty="0">
                <a:solidFill>
                  <a:prstClr val="black"/>
                </a:solidFill>
                <a:latin typeface="Calibri" panose="020F0502020204030204" pitchFamily="34" charset="0"/>
                <a:cs typeface="Calibri" panose="020F0502020204030204" pitchFamily="34" charset="0"/>
                <a:hlinkClick r:id="rId3"/>
              </a:rPr>
              <a:t>/notice-of-privacy-practices-for-original-</a:t>
            </a:r>
            <a:r>
              <a:rPr lang="en-US" dirty="0" err="1">
                <a:solidFill>
                  <a:prstClr val="black"/>
                </a:solidFill>
                <a:latin typeface="Calibri" panose="020F0502020204030204" pitchFamily="34" charset="0"/>
                <a:cs typeface="Calibri" panose="020F0502020204030204" pitchFamily="34" charset="0"/>
                <a:hlinkClick r:id="rId3"/>
              </a:rPr>
              <a:t>medicare</a:t>
            </a:r>
            <a:endParaRPr lang="en-US" dirty="0">
              <a:solidFill>
                <a:prstClr val="black"/>
              </a:solidFill>
              <a:latin typeface="Calibri" panose="020F0502020204030204" pitchFamily="34" charset="0"/>
              <a:cs typeface="Calibri" panose="020F0502020204030204" pitchFamily="34" charset="0"/>
            </a:endParaRPr>
          </a:p>
          <a:p>
            <a:pPr marL="360764" lvl="3" indent="-115780" defTabSz="966511">
              <a:spcBef>
                <a:spcPts val="634"/>
              </a:spcBef>
              <a:buSzPct val="50000"/>
              <a:buFont typeface="Wingdings" panose="05000000000000000000" pitchFamily="2" charset="2"/>
              <a:buChar char="q"/>
              <a:defRPr/>
            </a:pPr>
            <a:r>
              <a:rPr lang="es-US" sz="1200" kern="1200" dirty="0">
                <a:solidFill>
                  <a:schemeClr val="tx1"/>
                </a:solidFill>
                <a:effectLst/>
                <a:latin typeface="Calibri" panose="020F0502020204030204" pitchFamily="34" charset="0"/>
                <a:ea typeface="+mn-ea"/>
                <a:cs typeface="Calibri" panose="020F0502020204030204" pitchFamily="34" charset="0"/>
              </a:rPr>
              <a:t>Si tiene un plan Medicare </a:t>
            </a:r>
            <a:r>
              <a:rPr lang="es-US" sz="1200" kern="1200" dirty="0" err="1">
                <a:solidFill>
                  <a:schemeClr val="tx1"/>
                </a:solidFill>
                <a:effectLst/>
                <a:latin typeface="Calibri" panose="020F0502020204030204" pitchFamily="34" charset="0"/>
                <a:ea typeface="+mn-ea"/>
                <a:cs typeface="Calibri" panose="020F0502020204030204" pitchFamily="34" charset="0"/>
              </a:rPr>
              <a:t>Advantage</a:t>
            </a:r>
            <a:r>
              <a:rPr lang="es-US" sz="1200" kern="1200" dirty="0">
                <a:solidFill>
                  <a:schemeClr val="tx1"/>
                </a:solidFill>
                <a:effectLst/>
                <a:latin typeface="Calibri" panose="020F0502020204030204" pitchFamily="34" charset="0"/>
                <a:ea typeface="+mn-ea"/>
                <a:cs typeface="Calibri" panose="020F0502020204030204" pitchFamily="34" charset="0"/>
              </a:rPr>
              <a:t>, lea los materiales de su plan o contacte a su plan</a:t>
            </a:r>
            <a:endParaRPr lang="en-US" dirty="0">
              <a:solidFill>
                <a:prstClr val="black"/>
              </a:solidFill>
              <a:latin typeface="Calibri" panose="020F0502020204030204" pitchFamily="34" charset="0"/>
              <a:cs typeface="Calibri" panose="020F0502020204030204" pitchFamily="34" charset="0"/>
            </a:endParaRPr>
          </a:p>
          <a:p>
            <a:pPr marL="122493" lvl="1" indent="-119136" defTabSz="966511">
              <a:spcBef>
                <a:spcPts val="634"/>
              </a:spcBef>
              <a:buFont typeface="Wingdings" panose="05000000000000000000" pitchFamily="2" charset="2"/>
              <a:buChar char="§"/>
              <a:defRPr/>
            </a:pPr>
            <a:r>
              <a:rPr lang="es-US" sz="1200" b="1" kern="1200" dirty="0">
                <a:solidFill>
                  <a:schemeClr val="tx1"/>
                </a:solidFill>
                <a:effectLst/>
                <a:latin typeface="Calibri" panose="020F0502020204030204" pitchFamily="34" charset="0"/>
                <a:ea typeface="+mn-ea"/>
                <a:cs typeface="Calibri" panose="020F0502020204030204" pitchFamily="34" charset="0"/>
              </a:rPr>
              <a:t>Obtenga información de una manera que usted comprenda de</a:t>
            </a:r>
            <a:r>
              <a:rPr lang="en-US" b="1" dirty="0">
                <a:solidFill>
                  <a:prstClr val="black"/>
                </a:solidFill>
                <a:latin typeface="Calibri" panose="020F0502020204030204" pitchFamily="34" charset="0"/>
                <a:cs typeface="Calibri" panose="020F0502020204030204" pitchFamily="34" charset="0"/>
              </a:rPr>
              <a:t>:</a:t>
            </a:r>
          </a:p>
          <a:p>
            <a:pPr marL="244983" lvl="2" indent="-122493" defTabSz="966511">
              <a:spcBef>
                <a:spcPts val="634"/>
              </a:spcBef>
              <a:buSzTx/>
              <a:buFont typeface="Arial" panose="020B0604020202020204" pitchFamily="34" charset="0"/>
              <a:buChar char="•"/>
              <a:defRPr/>
            </a:pPr>
            <a:r>
              <a:rPr lang="en-US" dirty="0">
                <a:solidFill>
                  <a:prstClr val="black"/>
                </a:solidFill>
                <a:latin typeface="Calibri" panose="020F0502020204030204" pitchFamily="34" charset="0"/>
                <a:cs typeface="Calibri" panose="020F0502020204030204" pitchFamily="34" charset="0"/>
              </a:rPr>
              <a:t>Medicare</a:t>
            </a:r>
          </a:p>
          <a:p>
            <a:pPr marL="244983" lvl="2" indent="-122493" defTabSz="966511">
              <a:spcBef>
                <a:spcPts val="634"/>
              </a:spcBef>
              <a:buSzTx/>
              <a:buFont typeface="Arial" panose="020B0604020202020204" pitchFamily="34" charset="0"/>
              <a:buChar char="•"/>
              <a:defRPr/>
            </a:pPr>
            <a:r>
              <a:rPr lang="es-MX" dirty="0">
                <a:solidFill>
                  <a:prstClr val="black"/>
                </a:solidFill>
                <a:latin typeface="Calibri" panose="020F0502020204030204" pitchFamily="34" charset="0"/>
                <a:cs typeface="Calibri" panose="020F0502020204030204" pitchFamily="34" charset="0"/>
              </a:rPr>
              <a:t>Proveedores de atención de la salud</a:t>
            </a:r>
            <a:endParaRPr lang="en-US" dirty="0">
              <a:solidFill>
                <a:prstClr val="black"/>
              </a:solidFill>
              <a:latin typeface="Calibri" panose="020F0502020204030204" pitchFamily="34" charset="0"/>
              <a:cs typeface="Calibri" panose="020F0502020204030204" pitchFamily="34" charset="0"/>
            </a:endParaRPr>
          </a:p>
          <a:p>
            <a:pPr marL="244983" lvl="2" indent="-122493" defTabSz="966511">
              <a:spcBef>
                <a:spcPts val="634"/>
              </a:spcBef>
              <a:buSzTx/>
              <a:buFont typeface="Arial" panose="020B0604020202020204" pitchFamily="34" charset="0"/>
              <a:buChar char="•"/>
              <a:defRPr/>
            </a:pPr>
            <a:r>
              <a:rPr lang="en-US" dirty="0" err="1">
                <a:solidFill>
                  <a:prstClr val="black"/>
                </a:solidFill>
                <a:latin typeface="Calibri" panose="020F0502020204030204" pitchFamily="34" charset="0"/>
                <a:cs typeface="Calibri" panose="020F0502020204030204" pitchFamily="34" charset="0"/>
              </a:rPr>
              <a:t>Contratistas</a:t>
            </a:r>
            <a:r>
              <a:rPr lang="en-US" dirty="0">
                <a:solidFill>
                  <a:prstClr val="black"/>
                </a:solidFill>
                <a:latin typeface="Calibri" panose="020F0502020204030204" pitchFamily="34" charset="0"/>
                <a:cs typeface="Calibri" panose="020F0502020204030204" pitchFamily="34" charset="0"/>
              </a:rPr>
              <a:t> de Medicare</a:t>
            </a:r>
          </a:p>
          <a:p>
            <a:pPr marL="122493" lvl="1" indent="-119136" defTabSz="966511">
              <a:spcBef>
                <a:spcPts val="634"/>
              </a:spcBef>
              <a:buFont typeface="Wingdings" panose="05000000000000000000" pitchFamily="2" charset="2"/>
              <a:buChar char="§"/>
              <a:defRPr/>
            </a:pPr>
            <a:r>
              <a:rPr lang="en-US" b="1" dirty="0">
                <a:solidFill>
                  <a:prstClr val="black"/>
                </a:solidFill>
                <a:latin typeface="Calibri" panose="020F0502020204030204" pitchFamily="34" charset="0"/>
                <a:cs typeface="Calibri" panose="020F0502020204030204" pitchFamily="34" charset="0"/>
              </a:rPr>
              <a:t>Get clear and simple information about:</a:t>
            </a:r>
          </a:p>
          <a:p>
            <a:pPr marL="244983" lvl="2" indent="-122493" defTabSz="966511">
              <a:spcBef>
                <a:spcPts val="634"/>
              </a:spcBef>
              <a:buSzTx/>
              <a:buFont typeface="Arial" panose="020B0604020202020204" pitchFamily="34" charset="0"/>
              <a:buChar char="•"/>
              <a:defRPr/>
            </a:pPr>
            <a:r>
              <a:rPr lang="en-US" dirty="0" err="1">
                <a:solidFill>
                  <a:prstClr val="black"/>
                </a:solidFill>
                <a:latin typeface="Calibri" panose="020F0502020204030204" pitchFamily="34" charset="0"/>
                <a:cs typeface="Calibri" panose="020F0502020204030204" pitchFamily="34" charset="0"/>
              </a:rPr>
              <a:t>Qué</a:t>
            </a:r>
            <a:r>
              <a:rPr lang="en-US" dirty="0">
                <a:solidFill>
                  <a:prstClr val="black"/>
                </a:solidFill>
                <a:latin typeface="Calibri" panose="020F0502020204030204" pitchFamily="34" charset="0"/>
                <a:cs typeface="Calibri" panose="020F0502020204030204" pitchFamily="34" charset="0"/>
              </a:rPr>
              <a:t> </a:t>
            </a:r>
            <a:r>
              <a:rPr lang="en-US" dirty="0" err="1">
                <a:solidFill>
                  <a:prstClr val="black"/>
                </a:solidFill>
                <a:latin typeface="Calibri" panose="020F0502020204030204" pitchFamily="34" charset="0"/>
                <a:cs typeface="Calibri" panose="020F0502020204030204" pitchFamily="34" charset="0"/>
              </a:rPr>
              <a:t>cubre</a:t>
            </a:r>
            <a:r>
              <a:rPr lang="en-US" dirty="0">
                <a:solidFill>
                  <a:prstClr val="black"/>
                </a:solidFill>
                <a:latin typeface="Calibri" panose="020F0502020204030204" pitchFamily="34" charset="0"/>
                <a:cs typeface="Calibri" panose="020F0502020204030204" pitchFamily="34" charset="0"/>
              </a:rPr>
              <a:t> Medicare</a:t>
            </a:r>
          </a:p>
          <a:p>
            <a:pPr marL="244983" lvl="2" indent="-122493" defTabSz="966511">
              <a:spcBef>
                <a:spcPts val="634"/>
              </a:spcBef>
              <a:buSzTx/>
              <a:buFont typeface="Arial" panose="020B0604020202020204" pitchFamily="34" charset="0"/>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Qué paga Medicare</a:t>
            </a:r>
            <a:endParaRPr lang="en-US" dirty="0">
              <a:solidFill>
                <a:prstClr val="black"/>
              </a:solidFill>
              <a:latin typeface="Calibri" panose="020F0502020204030204" pitchFamily="34" charset="0"/>
              <a:cs typeface="Calibri" panose="020F0502020204030204" pitchFamily="34" charset="0"/>
            </a:endParaRPr>
          </a:p>
          <a:p>
            <a:pPr marL="244983" lvl="2" indent="-122493" defTabSz="966511">
              <a:spcBef>
                <a:spcPts val="634"/>
              </a:spcBef>
              <a:buSzTx/>
              <a:buFont typeface="Arial" panose="020B0604020202020204" pitchFamily="34" charset="0"/>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Cuánto tiene que pagar usted</a:t>
            </a:r>
            <a:endParaRPr lang="en-US" dirty="0">
              <a:solidFill>
                <a:prstClr val="black"/>
              </a:solidFill>
              <a:latin typeface="Calibri" panose="020F0502020204030204" pitchFamily="34" charset="0"/>
              <a:cs typeface="Calibri" panose="020F0502020204030204" pitchFamily="34" charset="0"/>
            </a:endParaRPr>
          </a:p>
          <a:p>
            <a:pPr marL="244983" lvl="2" indent="-122493" defTabSz="966511">
              <a:spcBef>
                <a:spcPts val="634"/>
              </a:spcBef>
              <a:buSzTx/>
              <a:buFont typeface="Arial" panose="020B0604020202020204" pitchFamily="34" charset="0"/>
              <a:buChar char="•"/>
              <a:defRPr/>
            </a:pPr>
            <a:r>
              <a:rPr lang="es-US" sz="1200" kern="1200" dirty="0">
                <a:solidFill>
                  <a:schemeClr val="tx1"/>
                </a:solidFill>
                <a:effectLst/>
                <a:latin typeface="Calibri" panose="020F0502020204030204" pitchFamily="34" charset="0"/>
                <a:ea typeface="+mn-ea"/>
                <a:cs typeface="Calibri" panose="020F0502020204030204" pitchFamily="34" charset="0"/>
              </a:rPr>
              <a:t>Qué hacer si quiere presentar una reclamación o hacer una apelación</a:t>
            </a:r>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265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7992" y="3757508"/>
            <a:ext cx="7039526" cy="5677650"/>
          </a:xfrm>
        </p:spPr>
        <p:txBody>
          <a:bodyPr/>
          <a:lstStyle/>
          <a:p>
            <a:pPr defTabSz="966511">
              <a:spcBef>
                <a:spcPts val="617"/>
              </a:spcBef>
              <a:defRPr/>
            </a:pPr>
            <a:r>
              <a:rPr lang="en-US" sz="1100" b="1" dirty="0" err="1">
                <a:solidFill>
                  <a:prstClr val="black"/>
                </a:solidFill>
                <a:latin typeface="Calibri "/>
              </a:rPr>
              <a:t>Esta</a:t>
            </a:r>
            <a:r>
              <a:rPr lang="en-US" sz="1100" b="1" dirty="0">
                <a:solidFill>
                  <a:prstClr val="black"/>
                </a:solidFill>
                <a:latin typeface="Calibri "/>
              </a:rPr>
              <a:t> </a:t>
            </a:r>
            <a:r>
              <a:rPr lang="en-US" sz="1100" b="1" dirty="0" err="1">
                <a:solidFill>
                  <a:prstClr val="black"/>
                </a:solidFill>
                <a:latin typeface="Calibri "/>
              </a:rPr>
              <a:t>diapositiva</a:t>
            </a:r>
            <a:r>
              <a:rPr lang="en-US" sz="1100" b="1" dirty="0">
                <a:solidFill>
                  <a:prstClr val="black"/>
                </a:solidFill>
                <a:latin typeface="Calibri "/>
              </a:rPr>
              <a:t> </a:t>
            </a:r>
            <a:r>
              <a:rPr lang="en-US" sz="1100" b="1" dirty="0" err="1">
                <a:solidFill>
                  <a:prstClr val="black"/>
                </a:solidFill>
                <a:latin typeface="Calibri "/>
              </a:rPr>
              <a:t>tiene</a:t>
            </a:r>
            <a:r>
              <a:rPr lang="en-US" sz="1100" b="1" dirty="0">
                <a:solidFill>
                  <a:prstClr val="black"/>
                </a:solidFill>
                <a:latin typeface="Calibri "/>
              </a:rPr>
              <a:t> </a:t>
            </a:r>
            <a:r>
              <a:rPr lang="en-US" sz="1100" b="1" dirty="0" err="1">
                <a:solidFill>
                  <a:prstClr val="black"/>
                </a:solidFill>
                <a:latin typeface="Calibri "/>
              </a:rPr>
              <a:t>animación</a:t>
            </a:r>
            <a:r>
              <a:rPr lang="en-US" sz="1100" b="1" dirty="0">
                <a:solidFill>
                  <a:prstClr val="black"/>
                </a:solidFill>
                <a:latin typeface="Calibri "/>
              </a:rPr>
              <a:t>.</a:t>
            </a:r>
            <a:endParaRPr lang="en-US" sz="1100" dirty="0">
              <a:solidFill>
                <a:prstClr val="black"/>
              </a:solidFill>
              <a:latin typeface="Calibri "/>
            </a:endParaRPr>
          </a:p>
          <a:p>
            <a:pPr defTabSz="966511">
              <a:spcBef>
                <a:spcPts val="617"/>
              </a:spcBef>
              <a:defRPr/>
            </a:pPr>
            <a:r>
              <a:rPr lang="en-US" sz="1100" b="1" dirty="0" err="1">
                <a:solidFill>
                  <a:prstClr val="black"/>
                </a:solidFill>
                <a:latin typeface="Calibri "/>
              </a:rPr>
              <a:t>Notas</a:t>
            </a:r>
            <a:r>
              <a:rPr lang="en-US" sz="1100" b="1" dirty="0">
                <a:solidFill>
                  <a:prstClr val="black"/>
                </a:solidFill>
                <a:latin typeface="Calibri "/>
              </a:rPr>
              <a:t> del </a:t>
            </a:r>
            <a:r>
              <a:rPr lang="en-US" sz="1100" b="1" dirty="0" err="1">
                <a:solidFill>
                  <a:prstClr val="black"/>
                </a:solidFill>
                <a:latin typeface="Calibri "/>
              </a:rPr>
              <a:t>presentador</a:t>
            </a:r>
            <a:endParaRPr lang="en-US" sz="1100" b="1" dirty="0">
              <a:solidFill>
                <a:prstClr val="black"/>
              </a:solidFill>
              <a:latin typeface="Calibri "/>
            </a:endParaRPr>
          </a:p>
          <a:p>
            <a:pPr defTabSz="966511">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Usted tiene derecho a</a:t>
            </a:r>
            <a:r>
              <a:rPr lang="en-US" sz="1100" dirty="0">
                <a:solidFill>
                  <a:prstClr val="black"/>
                </a:solidFill>
                <a:latin typeface="Calibri "/>
              </a:rPr>
              <a:t>:</a:t>
            </a:r>
          </a:p>
          <a:p>
            <a:pPr marL="122493" lvl="1" indent="-122493" defTabSz="966511">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Tener acceso a médicos, especialistas y hospitales para servicios médicamente necesarios</a:t>
            </a:r>
            <a:r>
              <a:rPr lang="en-US" sz="1100" b="1" dirty="0">
                <a:solidFill>
                  <a:prstClr val="black"/>
                </a:solidFill>
                <a:latin typeface="Calibri" panose="020F0502020204030204" pitchFamily="34" charset="0"/>
                <a:cs typeface="Calibri" panose="020F0502020204030204" pitchFamily="34" charset="0"/>
              </a:rPr>
              <a:t>.</a:t>
            </a:r>
          </a:p>
          <a:p>
            <a:pPr marL="122493" lvl="1" indent="-122493" defTabSz="966511">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Obtener información sobre sus opciones de tratamiento en lenguaje claro que usted entienda y a participar en las decisiones de tratamiento. </a:t>
            </a:r>
            <a:r>
              <a:rPr lang="es-US" sz="1100" kern="1200" dirty="0">
                <a:solidFill>
                  <a:schemeClr val="tx1"/>
                </a:solidFill>
                <a:effectLst/>
                <a:latin typeface="Calibri" panose="020F0502020204030204" pitchFamily="34" charset="0"/>
                <a:ea typeface="+mn-ea"/>
                <a:cs typeface="Calibri" panose="020F0502020204030204" pitchFamily="34" charset="0"/>
              </a:rPr>
              <a:t>Tiene derecho a participar plenamente en todas las decisiones sobre la atención de su salud. Si no puede participar plenamente en las decisiones sobre su tratamiento, puede pedirle a un familiar, amigo o a cualquier persona en quien confíe que le ayude a tomar una decisión sobre qué tratamiento es adecuado para usted. </a:t>
            </a:r>
            <a:endParaRPr lang="en-US" sz="1100" dirty="0">
              <a:solidFill>
                <a:prstClr val="black"/>
              </a:solidFill>
              <a:latin typeface="Calibri" panose="020F0502020204030204" pitchFamily="34" charset="0"/>
              <a:cs typeface="Calibri" panose="020F0502020204030204" pitchFamily="34" charset="0"/>
            </a:endParaRPr>
          </a:p>
          <a:p>
            <a:pPr marL="122493" indent="-122493" defTabSz="966511">
              <a:spcBef>
                <a:spcPts val="617"/>
              </a:spcBef>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Obtener información y servicios de atención de la salud de Medicare en un idioma que usted entienda</a:t>
            </a:r>
            <a:r>
              <a:rPr lang="en-US" sz="1100" b="1"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Para más información sobre recibir servicios de atención de la salud en un idioma que no sea inglés</a:t>
            </a:r>
            <a:r>
              <a:rPr lang="en-US" sz="1100" dirty="0">
                <a:solidFill>
                  <a:prstClr val="black"/>
                </a:solidFill>
                <a:latin typeface="Calibri" panose="020F0502020204030204" pitchFamily="34" charset="0"/>
                <a:cs typeface="Calibri" panose="020F0502020204030204" pitchFamily="34" charset="0"/>
              </a:rPr>
              <a:t>, </a:t>
            </a:r>
            <a:r>
              <a:rPr lang="en-US" sz="1100" dirty="0" err="1">
                <a:solidFill>
                  <a:prstClr val="black"/>
                </a:solidFill>
                <a:latin typeface="Calibri" panose="020F0502020204030204" pitchFamily="34" charset="0"/>
                <a:cs typeface="Calibri" panose="020F0502020204030204" pitchFamily="34" charset="0"/>
              </a:rPr>
              <a:t>visite</a:t>
            </a:r>
            <a:r>
              <a:rPr lang="en-US" sz="1100" dirty="0">
                <a:solidFill>
                  <a:prstClr val="black"/>
                </a:solidFill>
                <a:latin typeface="Calibri" panose="020F0502020204030204" pitchFamily="34" charset="0"/>
                <a:cs typeface="Calibri" panose="020F0502020204030204" pitchFamily="34" charset="0"/>
              </a:rPr>
              <a:t> </a:t>
            </a:r>
            <a:r>
              <a:rPr lang="en-US" sz="1100" dirty="0">
                <a:solidFill>
                  <a:prstClr val="black"/>
                </a:solidFill>
                <a:latin typeface="Calibri" panose="020F0502020204030204" pitchFamily="34" charset="0"/>
                <a:cs typeface="Calibri" panose="020F0502020204030204" pitchFamily="34" charset="0"/>
                <a:hlinkClick r:id="rId3"/>
              </a:rPr>
              <a:t>HHS.gov/</a:t>
            </a:r>
            <a:r>
              <a:rPr lang="en-US" sz="1100" dirty="0" err="1">
                <a:solidFill>
                  <a:prstClr val="black"/>
                </a:solidFill>
                <a:latin typeface="Calibri" panose="020F0502020204030204" pitchFamily="34" charset="0"/>
                <a:cs typeface="Calibri" panose="020F0502020204030204" pitchFamily="34" charset="0"/>
                <a:hlinkClick r:id="rId3"/>
              </a:rPr>
              <a:t>ocr</a:t>
            </a:r>
            <a:r>
              <a:rPr lang="en-US" sz="1100"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Para hablar con un intérprete, llame al </a:t>
            </a:r>
            <a:r>
              <a:rPr lang="en-US" sz="1100" dirty="0">
                <a:solidFill>
                  <a:prstClr val="black"/>
                </a:solidFill>
                <a:latin typeface="Calibri" panose="020F0502020204030204" pitchFamily="34" charset="0"/>
                <a:cs typeface="Calibri" panose="020F0502020204030204" pitchFamily="34" charset="0"/>
              </a:rPr>
              <a:t>1-800-MEDICARE (1-800-633-4227).</a:t>
            </a:r>
          </a:p>
          <a:p>
            <a:pPr marL="122493" indent="-122493" defTabSz="966511">
              <a:spcBef>
                <a:spcPts val="617"/>
              </a:spcBef>
              <a:buFont typeface="Wingdings" panose="05000000000000000000" pitchFamily="2" charset="2"/>
              <a:buChar char="§"/>
              <a:defRPr/>
            </a:pPr>
            <a:r>
              <a:rPr lang="es-US" sz="1100" b="1" kern="1200" dirty="0">
                <a:solidFill>
                  <a:schemeClr val="tx1"/>
                </a:solidFill>
                <a:effectLst/>
                <a:latin typeface="Calibri" panose="020F0502020204030204" pitchFamily="34" charset="0"/>
                <a:ea typeface="+mn-ea"/>
                <a:cs typeface="Calibri" panose="020F0502020204030204" pitchFamily="34" charset="0"/>
              </a:rPr>
              <a:t>Recibir servicios cubiertos por Medicare en una emergencia y cuando los necesite</a:t>
            </a:r>
            <a:r>
              <a:rPr lang="en-US" sz="1100" b="1" dirty="0">
                <a:solidFill>
                  <a:prstClr val="black"/>
                </a:solidFill>
                <a:latin typeface="Calibri" panose="020F0502020204030204" pitchFamily="34" charset="0"/>
                <a:cs typeface="Calibri" panose="020F0502020204030204" pitchFamily="34" charset="0"/>
              </a:rPr>
              <a:t>.</a:t>
            </a:r>
          </a:p>
          <a:p>
            <a:pPr marL="244983" lvl="2" indent="-122493" defTabSz="966511">
              <a:buSzTx/>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Si su salud está en peligro porque tiene una lesión seria, una enfermedad repentina o una enfermedad que empeora con rapidez, llame al 911. Puede recibir atención de emergencia en cualquier parte de los EE. UU., el Distrito de Columbia, Puerto Rico, las Islas Vírgenes Estados Unidos, Guam, Samoa Estadounidense y las Islas Marianas del Norte.</a:t>
            </a:r>
            <a:r>
              <a:rPr lang="en-US" sz="1100" dirty="0">
                <a:solidFill>
                  <a:prstClr val="black"/>
                </a:solidFill>
                <a:latin typeface="Calibri" panose="020F0502020204030204" pitchFamily="34" charset="0"/>
                <a:cs typeface="Calibri" panose="020F0502020204030204" pitchFamily="34" charset="0"/>
              </a:rPr>
              <a:t> </a:t>
            </a:r>
          </a:p>
          <a:p>
            <a:pPr marL="244983" lvl="2" indent="-122493" defTabSz="966511">
              <a:buSzTx/>
              <a:buFont typeface="Arial" panose="020B0604020202020204" pitchFamily="34" charset="0"/>
              <a:buChar char="•"/>
              <a:defRPr/>
            </a:pPr>
            <a:r>
              <a:rPr lang="es-US" sz="1100" kern="1200" dirty="0">
                <a:solidFill>
                  <a:schemeClr val="tx1"/>
                </a:solidFill>
                <a:effectLst/>
                <a:latin typeface="Calibri" panose="020F0502020204030204" pitchFamily="34" charset="0"/>
                <a:ea typeface="+mn-ea"/>
                <a:cs typeface="Calibri" panose="020F0502020204030204" pitchFamily="34" charset="0"/>
              </a:rPr>
              <a:t>Es posible que los planes Medicare </a:t>
            </a:r>
            <a:r>
              <a:rPr lang="es-US" sz="1100" kern="1200" dirty="0" err="1">
                <a:solidFill>
                  <a:schemeClr val="tx1"/>
                </a:solidFill>
                <a:effectLst/>
                <a:latin typeface="Calibri" panose="020F0502020204030204" pitchFamily="34" charset="0"/>
                <a:ea typeface="+mn-ea"/>
                <a:cs typeface="Calibri" panose="020F0502020204030204" pitchFamily="34" charset="0"/>
              </a:rPr>
              <a:t>Advantage</a:t>
            </a:r>
            <a:r>
              <a:rPr lang="es-US" sz="1100" kern="1200" dirty="0">
                <a:solidFill>
                  <a:schemeClr val="tx1"/>
                </a:solidFill>
                <a:effectLst/>
                <a:latin typeface="Calibri" panose="020F0502020204030204" pitchFamily="34" charset="0"/>
                <a:ea typeface="+mn-ea"/>
                <a:cs typeface="Calibri" panose="020F0502020204030204" pitchFamily="34" charset="0"/>
              </a:rPr>
              <a:t>, otros planes de salud de Medicare y los planes de medicamentos de Medicare (conocidos como PDP) requieran autorización previa para recibir servicios. Sin embargo, eso no aplica en una situación de emergencia. Estos planes cubrirán servicios de emergencia sin autorización previa. No debe demorar en obtener atención en una situación de emergencia</a:t>
            </a:r>
            <a:r>
              <a:rPr lang="en-US" sz="1100" dirty="0">
                <a:solidFill>
                  <a:prstClr val="black"/>
                </a:solidFill>
                <a:latin typeface="Calibri" panose="020F0502020204030204" pitchFamily="34" charset="0"/>
                <a:cs typeface="Calibri" panose="020F0502020204030204" pitchFamily="34" charset="0"/>
              </a:rPr>
              <a:t>.</a:t>
            </a:r>
          </a:p>
          <a:p>
            <a:pPr>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Para obtener información sobre la cobertura de atención de emergencia de Medicare en Original Medicare, visite </a:t>
            </a:r>
            <a:r>
              <a:rPr lang="en-US" sz="1100" dirty="0">
                <a:latin typeface="Calibri" panose="020F0502020204030204" pitchFamily="34" charset="0"/>
                <a:cs typeface="Calibri" panose="020F0502020204030204" pitchFamily="34" charset="0"/>
                <a:hlinkClick r:id="rId4"/>
              </a:rPr>
              <a:t>Medicare.gov</a:t>
            </a:r>
            <a:r>
              <a:rPr lang="en-US" sz="1100" dirty="0">
                <a:solidFill>
                  <a:prstClr val="black"/>
                </a:solidFill>
                <a:latin typeface="Calibri" panose="020F0502020204030204" pitchFamily="34" charset="0"/>
                <a:cs typeface="Calibri" panose="020F0502020204030204" pitchFamily="34" charset="0"/>
              </a:rPr>
              <a:t> o </a:t>
            </a:r>
            <a:r>
              <a:rPr lang="en-US" sz="1100" dirty="0" err="1">
                <a:solidFill>
                  <a:prstClr val="black"/>
                </a:solidFill>
                <a:latin typeface="Calibri" panose="020F0502020204030204" pitchFamily="34" charset="0"/>
                <a:cs typeface="Calibri" panose="020F0502020204030204" pitchFamily="34" charset="0"/>
              </a:rPr>
              <a:t>llame</a:t>
            </a:r>
            <a:r>
              <a:rPr lang="en-US" sz="1100" dirty="0">
                <a:solidFill>
                  <a:prstClr val="black"/>
                </a:solidFill>
                <a:latin typeface="Calibri" panose="020F0502020204030204" pitchFamily="34" charset="0"/>
                <a:cs typeface="Calibri" panose="020F0502020204030204" pitchFamily="34" charset="0"/>
              </a:rPr>
              <a:t> al 1-800-MEDICARE; TTY: 1-877-486-2048. </a:t>
            </a:r>
            <a:r>
              <a:rPr lang="es-US" sz="1100" kern="1200" dirty="0">
                <a:solidFill>
                  <a:schemeClr val="tx1"/>
                </a:solidFill>
                <a:effectLst/>
                <a:latin typeface="Calibri" panose="020F0502020204030204" pitchFamily="34" charset="0"/>
                <a:ea typeface="+mn-ea"/>
                <a:cs typeface="Calibri" panose="020F0502020204030204" pitchFamily="34" charset="0"/>
              </a:rPr>
              <a:t>En un plan Medicare </a:t>
            </a:r>
            <a:r>
              <a:rPr lang="es-US" sz="1100" kern="1200" dirty="0" err="1">
                <a:solidFill>
                  <a:schemeClr val="tx1"/>
                </a:solidFill>
                <a:effectLst/>
                <a:latin typeface="Calibri" panose="020F0502020204030204" pitchFamily="34" charset="0"/>
                <a:ea typeface="+mn-ea"/>
                <a:cs typeface="Calibri" panose="020F0502020204030204" pitchFamily="34" charset="0"/>
              </a:rPr>
              <a:t>Advantage</a:t>
            </a:r>
            <a:r>
              <a:rPr lang="es-US" sz="1100" kern="1200" dirty="0">
                <a:solidFill>
                  <a:schemeClr val="tx1"/>
                </a:solidFill>
                <a:effectLst/>
                <a:latin typeface="Calibri" panose="020F0502020204030204" pitchFamily="34" charset="0"/>
                <a:ea typeface="+mn-ea"/>
                <a:cs typeface="Calibri" panose="020F0502020204030204" pitchFamily="34" charset="0"/>
              </a:rPr>
              <a:t>, otro plan de salud de Medicare o plan de medicamentos de Medicare, revise los materiales de su plan, visite el sitio web de su plan o contacte a su plan</a:t>
            </a:r>
            <a:r>
              <a:rPr lang="en-US" sz="1100" dirty="0">
                <a:solidFill>
                  <a:prstClr val="black"/>
                </a:solidFill>
                <a:latin typeface="Calibri" panose="020F0502020204030204" pitchFamily="34" charset="0"/>
                <a:cs typeface="Calibri" panose="020F0502020204030204" pitchFamily="34" charset="0"/>
              </a:rPr>
              <a:t>. </a:t>
            </a:r>
          </a:p>
          <a:p>
            <a:pPr>
              <a:spcBef>
                <a:spcPts val="617"/>
              </a:spcBef>
              <a:defRPr/>
            </a:pPr>
            <a:r>
              <a:rPr lang="en-US" sz="1100" dirty="0" err="1">
                <a:solidFill>
                  <a:prstClr val="black"/>
                </a:solidFill>
                <a:latin typeface="Calibri" panose="020F0502020204030204" pitchFamily="34" charset="0"/>
                <a:cs typeface="Calibri" panose="020F0502020204030204" pitchFamily="34" charset="0"/>
              </a:rPr>
              <a:t>Visite</a:t>
            </a:r>
            <a:r>
              <a:rPr lang="en-US" sz="1100" dirty="0">
                <a:solidFill>
                  <a:prstClr val="black"/>
                </a:solidFill>
                <a:latin typeface="Calibri" panose="020F0502020204030204" pitchFamily="34" charset="0"/>
                <a:cs typeface="Calibri" panose="020F0502020204030204" pitchFamily="34" charset="0"/>
              </a:rPr>
              <a:t> </a:t>
            </a:r>
            <a:r>
              <a:rPr lang="en-US" sz="1100" dirty="0">
                <a:solidFill>
                  <a:prstClr val="black"/>
                </a:solidFill>
                <a:latin typeface="Calibri" panose="020F0502020204030204" pitchFamily="34" charset="0"/>
                <a:cs typeface="Calibri" panose="020F0502020204030204" pitchFamily="34" charset="0"/>
                <a:hlinkClick r:id="rId5"/>
              </a:rPr>
              <a:t>Medicare.gov/publications</a:t>
            </a:r>
            <a:r>
              <a:rPr lang="en-US" sz="1100"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para leer </a:t>
            </a:r>
            <a:r>
              <a:rPr lang="en-US" sz="1100" dirty="0">
                <a:solidFill>
                  <a:prstClr val="black"/>
                </a:solidFill>
                <a:latin typeface="Calibri" panose="020F0502020204030204" pitchFamily="34" charset="0"/>
                <a:cs typeface="Calibri" panose="020F0502020204030204" pitchFamily="34" charset="0"/>
              </a:rPr>
              <a:t>“</a:t>
            </a:r>
            <a:r>
              <a:rPr lang="es-US" sz="1100" kern="1200" dirty="0">
                <a:solidFill>
                  <a:schemeClr val="tx1"/>
                </a:solidFill>
                <a:effectLst/>
                <a:latin typeface="Calibri" panose="020F0502020204030204" pitchFamily="34" charset="0"/>
                <a:ea typeface="+mn-ea"/>
                <a:cs typeface="Calibri" panose="020F0502020204030204" pitchFamily="34" charset="0"/>
              </a:rPr>
              <a:t>Cobertura de Medicare fuera de los Estados Unidos</a:t>
            </a:r>
            <a:r>
              <a:rPr lang="en-US" sz="1100" dirty="0">
                <a:solidFill>
                  <a:prstClr val="black"/>
                </a:solidFill>
                <a:latin typeface="Calibri" panose="020F0502020204030204" pitchFamily="34" charset="0"/>
                <a:cs typeface="Calibri" panose="020F0502020204030204" pitchFamily="34" charset="0"/>
              </a:rPr>
              <a:t>” (</a:t>
            </a:r>
            <a:r>
              <a:rPr lang="es-US" sz="1100" kern="1200" dirty="0">
                <a:solidFill>
                  <a:schemeClr val="tx1"/>
                </a:solidFill>
                <a:effectLst/>
                <a:latin typeface="Calibri" panose="020F0502020204030204" pitchFamily="34" charset="0"/>
                <a:ea typeface="+mn-ea"/>
                <a:cs typeface="Calibri" panose="020F0502020204030204" pitchFamily="34" charset="0"/>
              </a:rPr>
              <a:t>producto de los </a:t>
            </a:r>
            <a:r>
              <a:rPr lang="en-US" sz="1100" dirty="0">
                <a:solidFill>
                  <a:prstClr val="black"/>
                </a:solidFill>
                <a:latin typeface="Calibri" panose="020F0502020204030204" pitchFamily="34" charset="0"/>
                <a:cs typeface="Calibri" panose="020F0502020204030204" pitchFamily="34" charset="0"/>
              </a:rPr>
              <a:t>CMS Product No. 11037).</a:t>
            </a:r>
          </a:p>
          <a:p>
            <a:pPr defTabSz="940826">
              <a:spcBef>
                <a:spcPts val="617"/>
              </a:spcBef>
              <a:defRPr/>
            </a:pPr>
            <a:r>
              <a:rPr lang="es-US" sz="1100" kern="1200" dirty="0">
                <a:solidFill>
                  <a:schemeClr val="tx1"/>
                </a:solidFill>
                <a:effectLst/>
                <a:latin typeface="Calibri" panose="020F0502020204030204" pitchFamily="34" charset="0"/>
                <a:ea typeface="+mn-ea"/>
                <a:cs typeface="Calibri" panose="020F0502020204030204" pitchFamily="34" charset="0"/>
              </a:rPr>
              <a:t>Para obtener más información en idiomas que no sean inglés, visite </a:t>
            </a:r>
            <a:r>
              <a:rPr lang="en-US" sz="1100" dirty="0">
                <a:solidFill>
                  <a:prstClr val="black"/>
                </a:solidFill>
                <a:latin typeface="Calibri" panose="020F0502020204030204" pitchFamily="34" charset="0"/>
                <a:cs typeface="Calibri" panose="020F0502020204030204" pitchFamily="34" charset="0"/>
                <a:hlinkClick r:id="rId6"/>
              </a:rPr>
              <a:t>Medicare.gov/about-us/information-in-other-languages</a:t>
            </a:r>
            <a:r>
              <a:rPr lang="en-US" sz="1100" dirty="0">
                <a:solidFill>
                  <a:prstClr val="black"/>
                </a:solidFill>
                <a:latin typeface="Calibri" panose="020F0502020204030204" pitchFamily="34" charset="0"/>
                <a:cs typeface="Calibri" panose="020F0502020204030204" pitchFamily="34" charset="0"/>
              </a:rPr>
              <a:t> o </a:t>
            </a:r>
            <a:r>
              <a:rPr lang="en-US" sz="1100" dirty="0" err="1">
                <a:solidFill>
                  <a:prstClr val="black"/>
                </a:solidFill>
                <a:latin typeface="Calibri" panose="020F0502020204030204" pitchFamily="34" charset="0"/>
                <a:cs typeface="Calibri" panose="020F0502020204030204" pitchFamily="34" charset="0"/>
              </a:rPr>
              <a:t>llame</a:t>
            </a:r>
            <a:r>
              <a:rPr lang="en-US" sz="1100" dirty="0">
                <a:solidFill>
                  <a:prstClr val="black"/>
                </a:solidFill>
                <a:latin typeface="Calibri" panose="020F0502020204030204" pitchFamily="34" charset="0"/>
                <a:cs typeface="Calibri" panose="020F0502020204030204" pitchFamily="34" charset="0"/>
              </a:rPr>
              <a:t> al 1-800-MEDICARE.</a:t>
            </a:r>
          </a:p>
        </p:txBody>
      </p:sp>
    </p:spTree>
    <p:extLst>
      <p:ext uri="{BB962C8B-B14F-4D97-AF65-F5344CB8AC3E}">
        <p14:creationId xmlns:p14="http://schemas.microsoft.com/office/powerpoint/2010/main" val="215398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8.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28.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28.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2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28.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28.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28.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28.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8.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28.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28.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28.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28.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28.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28.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28.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28.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28.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28.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28.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0"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91625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4282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691010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416300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253817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35357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824208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49710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4732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860170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0583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0"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412889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49509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53644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071957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438415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0605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endParaRPr lang="en-US">
              <a:solidFill>
                <a:prstClr val="black"/>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Rectangle 9">
            <a:extLst>
              <a:ext uri="{FF2B5EF4-FFF2-40B4-BE49-F238E27FC236}">
                <a16:creationId xmlns:a16="http://schemas.microsoft.com/office/drawing/2014/main" id="{0E99A39D-4DA6-461A-9766-E37EE8C40051}"/>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0C320F-F0DF-4804-BCB1-78F38E435147}"/>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userDrawn="1"/>
        </p:nvSpPr>
        <p:spPr>
          <a:xfrm>
            <a:off x="11030970"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userDrawn="1"/>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5A2BB7-2D2D-4673-9910-4FEF0257EA86}"/>
              </a:ext>
            </a:extLst>
          </p:cNvPr>
          <p:cNvSpPr txBox="1"/>
          <p:nvPr userDrawn="1"/>
        </p:nvSpPr>
        <p:spPr>
          <a:xfrm>
            <a:off x="1767641" y="4781614"/>
            <a:ext cx="10106557" cy="446276"/>
          </a:xfrm>
          <a:prstGeom prst="rect">
            <a:avLst/>
          </a:prstGeom>
          <a:noFill/>
        </p:spPr>
        <p:txBody>
          <a:bodyPr wrap="square" rtlCol="0">
            <a:spAutoFit/>
          </a:bodyPr>
          <a:lstStyle/>
          <a:p>
            <a:r>
              <a:rPr lang="en-US" sz="2250" b="1" dirty="0" err="1">
                <a:solidFill>
                  <a:srgbClr val="00529B"/>
                </a:solidFill>
                <a:latin typeface="+mn-lt"/>
              </a:rPr>
              <a:t>Cuenta</a:t>
            </a:r>
            <a:r>
              <a:rPr lang="en-US" sz="2250" b="1" dirty="0">
                <a:solidFill>
                  <a:srgbClr val="00529B"/>
                </a:solidFill>
                <a:latin typeface="+mn-lt"/>
              </a:rPr>
              <a:t> </a:t>
            </a:r>
            <a:r>
              <a:rPr lang="en-US" sz="2250" b="1" dirty="0" err="1">
                <a:solidFill>
                  <a:srgbClr val="00529B"/>
                </a:solidFill>
                <a:latin typeface="+mn-lt"/>
              </a:rPr>
              <a:t>regresiva</a:t>
            </a:r>
            <a:r>
              <a:rPr lang="en-US" sz="2250" b="1" dirty="0">
                <a:solidFill>
                  <a:srgbClr val="00529B"/>
                </a:solidFill>
                <a:latin typeface="+mn-lt"/>
              </a:rPr>
              <a:t> timer: </a:t>
            </a:r>
            <a:r>
              <a:rPr lang="es-US" sz="2250" dirty="0">
                <a:solidFill>
                  <a:srgbClr val="00529B"/>
                </a:solidFill>
                <a:latin typeface="+mn-lt"/>
                <a:cs typeface="Arial" panose="020B0604020202020204" pitchFamily="34" charset="0"/>
              </a:rPr>
              <a:t>Conteste la pregunta antes de que la barra desaparezca. </a:t>
            </a:r>
            <a:endParaRPr lang="en-US" sz="2250" dirty="0">
              <a:latin typeface="+mn-lt"/>
            </a:endParaRPr>
          </a:p>
        </p:txBody>
      </p:sp>
    </p:spTree>
    <p:extLst>
      <p:ext uri="{BB962C8B-B14F-4D97-AF65-F5344CB8AC3E}">
        <p14:creationId xmlns:p14="http://schemas.microsoft.com/office/powerpoint/2010/main" val="28392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34927"/>
            <a:ext cx="12192000" cy="894713"/>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8" name="Footer Placeholder 2">
            <a:extLst>
              <a:ext uri="{FF2B5EF4-FFF2-40B4-BE49-F238E27FC236}">
                <a16:creationId xmlns:a16="http://schemas.microsoft.com/office/drawing/2014/main" id="{447ED09F-A030-4FDD-9EC7-00AEF8E283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endParaRPr lang="en-US" dirty="0"/>
          </a:p>
        </p:txBody>
      </p:sp>
    </p:spTree>
    <p:extLst>
      <p:ext uri="{BB962C8B-B14F-4D97-AF65-F5344CB8AC3E}">
        <p14:creationId xmlns:p14="http://schemas.microsoft.com/office/powerpoint/2010/main" val="3386050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34927"/>
            <a:ext cx="12192000" cy="940433"/>
          </a:xfrm>
          <a:prstGeom prst="rect">
            <a:avLst/>
          </a:prstGeom>
        </p:spPr>
        <p:txBody>
          <a:bodyPr>
            <a:normAutofit/>
          </a:bodyPr>
          <a:lstStyle>
            <a:lvl1pPr>
              <a:defRPr sz="3000"/>
            </a:lvl1p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86239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9261"/>
            <a:ext cx="12192000" cy="966099"/>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94499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65829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4926"/>
            <a:ext cx="12192000" cy="864233"/>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January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extLst>
      <p:ext uri="{BB962C8B-B14F-4D97-AF65-F5344CB8AC3E}">
        <p14:creationId xmlns:p14="http://schemas.microsoft.com/office/powerpoint/2010/main" val="2677119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5" name="Footer Placeholder 2">
            <a:extLst>
              <a:ext uri="{FF2B5EF4-FFF2-40B4-BE49-F238E27FC236}">
                <a16:creationId xmlns:a16="http://schemas.microsoft.com/office/drawing/2014/main" id="{2DF35C17-206A-4570-9BF1-BAE9F40F69BC}"/>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228452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8" name="Footer Placeholder 2">
            <a:extLst>
              <a:ext uri="{FF2B5EF4-FFF2-40B4-BE49-F238E27FC236}">
                <a16:creationId xmlns:a16="http://schemas.microsoft.com/office/drawing/2014/main" id="{39A38625-1948-41DB-8BD3-9B7154AAB269}"/>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337194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8" name="Footer Placeholder 2">
            <a:extLst>
              <a:ext uri="{FF2B5EF4-FFF2-40B4-BE49-F238E27FC236}">
                <a16:creationId xmlns:a16="http://schemas.microsoft.com/office/drawing/2014/main" id="{396C1464-4D36-4438-A716-D3F35C1AF65E}"/>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290991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7" name="Footer Placeholder 2">
            <a:extLst>
              <a:ext uri="{FF2B5EF4-FFF2-40B4-BE49-F238E27FC236}">
                <a16:creationId xmlns:a16="http://schemas.microsoft.com/office/drawing/2014/main" id="{E350B8FA-9220-4533-A909-731CC950EE8B}"/>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289552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January 2023</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1267521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378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lvl1pPr>
              <a:defRPr sz="3000">
                <a:latin typeface="Arial Black" panose="020B0A04020102020204" pitchFamily="34" charset="0"/>
              </a:defRPr>
            </a:lvl1pPr>
          </a:lstStyle>
          <a:p>
            <a:r>
              <a:rPr lang="en-US" dirty="0"/>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extLst>
              <p:ext uri="{D42A27DB-BD31-4B8C-83A1-F6EECF244321}">
                <p14:modId xmlns:p14="http://schemas.microsoft.com/office/powerpoint/2010/main" val="377469806"/>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2023</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4107474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a:latin typeface="Arial Black" panose="020B0A040201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35635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356350"/>
            <a:ext cx="2743200" cy="365125"/>
          </a:xfrm>
        </p:spPr>
        <p:txBody>
          <a:bodyPr/>
          <a:lstStyle>
            <a:lvl1pPr>
              <a:defRPr>
                <a:solidFill>
                  <a:srgbClr val="8FAADC"/>
                </a:solidFill>
              </a:defRPr>
            </a:lvl1pPr>
          </a:lstStyle>
          <a:p>
            <a:r>
              <a:rPr lang="en-US"/>
              <a:t>January 2023</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356350"/>
            <a:ext cx="4114800" cy="365125"/>
          </a:xfrm>
        </p:spPr>
        <p:txBody>
          <a:bodyPr/>
          <a:lstStyle>
            <a:lvl1pPr>
              <a:defRPr>
                <a:solidFill>
                  <a:srgbClr val="8FAADC"/>
                </a:solidFill>
              </a:defRPr>
            </a:lvl1pPr>
          </a:lstStyle>
          <a:p>
            <a:r>
              <a:rPr lang="en-US"/>
              <a:t>Medicare Rights &amp; Protections</a:t>
            </a:r>
          </a:p>
        </p:txBody>
      </p:sp>
    </p:spTree>
    <p:extLst>
      <p:ext uri="{BB962C8B-B14F-4D97-AF65-F5344CB8AC3E}">
        <p14:creationId xmlns:p14="http://schemas.microsoft.com/office/powerpoint/2010/main" val="915282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37079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60650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January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Rights &amp; Protections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Tree>
    <p:extLst>
      <p:ext uri="{BB962C8B-B14F-4D97-AF65-F5344CB8AC3E}">
        <p14:creationId xmlns:p14="http://schemas.microsoft.com/office/powerpoint/2010/main" val="2933817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72490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29788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22003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08327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78927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62121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51041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8932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23419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5025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98279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45865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23209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243285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40104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07608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46214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66108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21466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65254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6036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4470964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727449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33841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35342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37818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1002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6326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5578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3903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0605030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theme" Target="../theme/theme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image" Target="../media/image26.jpe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9">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January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Rights &amp; Protections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09953"/>
          </a:xfrm>
          <a:prstGeom prst="rect">
            <a:avLst/>
          </a:prstGeom>
        </p:spPr>
        <p:txBody>
          <a:bodyPr vert="horz" lIns="91440" tIns="45720" rIns="91440" bIns="45720" rtlCol="0" anchor="ctr">
            <a:normAutofit/>
          </a:bodyPr>
          <a:lstStyle/>
          <a:p>
            <a:r>
              <a:rPr lang="en-US" dirty="0"/>
              <a:t>Click to add Head</a:t>
            </a:r>
          </a:p>
        </p:txBody>
      </p:sp>
    </p:spTree>
    <p:extLst>
      <p:ext uri="{BB962C8B-B14F-4D97-AF65-F5344CB8AC3E}">
        <p14:creationId xmlns:p14="http://schemas.microsoft.com/office/powerpoint/2010/main" val="300336981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8"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21" r:id="rId25"/>
    <p:sldLayoutId id="2147483709" r:id="rId26"/>
    <p:sldLayoutId id="2147483710" r:id="rId27"/>
    <p:sldLayoutId id="2147483711" r:id="rId28"/>
    <p:sldLayoutId id="2147483720" r:id="rId29"/>
    <p:sldLayoutId id="2147483712" r:id="rId30"/>
    <p:sldLayoutId id="2147483713" r:id="rId31"/>
    <p:sldLayoutId id="2147483714" r:id="rId32"/>
    <p:sldLayoutId id="2147483715" r:id="rId33"/>
    <p:sldLayoutId id="2147483716" r:id="rId34"/>
    <p:sldLayoutId id="2147483718" r:id="rId35"/>
    <p:sldLayoutId id="2147483670" r:id="rId36"/>
    <p:sldLayoutId id="2147483686" r:id="rId37"/>
  </p:sldLayoutIdLst>
  <p:hf hdr="0"/>
  <p:txStyles>
    <p:titleStyle>
      <a:lvl1pPr algn="ctr" defTabSz="914400" rtl="0" eaLnBrk="1" latinLnBrk="0" hangingPunct="1">
        <a:lnSpc>
          <a:spcPct val="90000"/>
        </a:lnSpc>
        <a:spcBef>
          <a:spcPct val="0"/>
        </a:spcBef>
        <a:buNone/>
        <a:defRPr sz="2800" b="0"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chemeClr val="accent1">
              <a:lumMod val="75000"/>
            </a:schemeClr>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accent1">
              <a:lumMod val="75000"/>
            </a:schemeClr>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mn-lt"/>
          <a:ea typeface="+mn-ea"/>
          <a:cs typeface="+mn-cs"/>
        </a:defRPr>
      </a:lvl3pPr>
      <a:lvl4pPr marL="164592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0"/>
    </p:custDataLst>
    <p:extLst>
      <p:ext uri="{BB962C8B-B14F-4D97-AF65-F5344CB8AC3E}">
        <p14:creationId xmlns:p14="http://schemas.microsoft.com/office/powerpoint/2010/main" val="172270981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42.xml"/><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44.xml"/><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tags" Target="../tags/tag4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8.xml"/><Relationship Id="rId1" Type="http://schemas.openxmlformats.org/officeDocument/2006/relationships/tags" Target="../tags/tag4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48.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49.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9.xml"/><Relationship Id="rId1" Type="http://schemas.openxmlformats.org/officeDocument/2006/relationships/tags" Target="../tags/tag53.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5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55.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9.xml"/><Relationship Id="rId1" Type="http://schemas.openxmlformats.org/officeDocument/2006/relationships/tags" Target="../tags/tag57.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5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2.svg"/><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image" Target="../media/image84.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3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63.xml"/><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6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xml"/><Relationship Id="rId1" Type="http://schemas.openxmlformats.org/officeDocument/2006/relationships/tags" Target="../tags/tag6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5.xml"/><Relationship Id="rId1" Type="http://schemas.openxmlformats.org/officeDocument/2006/relationships/tags" Target="../tags/tag6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0.xml"/><Relationship Id="rId1" Type="http://schemas.openxmlformats.org/officeDocument/2006/relationships/tags" Target="../tags/tag6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tags" Target="../tags/tag35.xml"/></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40.xml"/><Relationship Id="rId7" Type="http://schemas.openxmlformats.org/officeDocument/2006/relationships/image" Target="../media/image94.png"/><Relationship Id="rId2" Type="http://schemas.openxmlformats.org/officeDocument/2006/relationships/slideLayout" Target="../slideLayouts/slideLayout28.xml"/><Relationship Id="rId1" Type="http://schemas.openxmlformats.org/officeDocument/2006/relationships/tags" Target="../tags/tag71.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9.xml"/><Relationship Id="rId1" Type="http://schemas.openxmlformats.org/officeDocument/2006/relationships/tags" Target="../tags/tag7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73.xml"/><Relationship Id="rId5" Type="http://schemas.openxmlformats.org/officeDocument/2006/relationships/hyperlink" Target="https://www.cms.gov/Medicare/Quality-Initiatives-Patient-Assessment-Instruments/OASIS/Downloads/OASISStatementofPrivacyRights.zip" TargetMode="Externa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5.xml"/><Relationship Id="rId1" Type="http://schemas.openxmlformats.org/officeDocument/2006/relationships/tags" Target="../tags/tag7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1.xml"/><Relationship Id="rId1" Type="http://schemas.openxmlformats.org/officeDocument/2006/relationships/tags" Target="../tags/tag7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9.xml"/><Relationship Id="rId1" Type="http://schemas.openxmlformats.org/officeDocument/2006/relationships/tags" Target="../tags/tag78.xml"/><Relationship Id="rId6" Type="http://schemas.openxmlformats.org/officeDocument/2006/relationships/image" Target="../media/image96.png"/><Relationship Id="rId5" Type="http://schemas.openxmlformats.org/officeDocument/2006/relationships/image" Target="../media/image89.png"/><Relationship Id="rId4" Type="http://schemas.openxmlformats.org/officeDocument/2006/relationships/hyperlink" Target="http://www.medicare.gov/"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9.xml"/><Relationship Id="rId1" Type="http://schemas.openxmlformats.org/officeDocument/2006/relationships/tags" Target="../tags/tag79.xml"/></Relationships>
</file>

<file path=ppt/slides/_rels/slide4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49.xml"/><Relationship Id="rId7" Type="http://schemas.openxmlformats.org/officeDocument/2006/relationships/image" Target="../media/image98.jpg"/><Relationship Id="rId2" Type="http://schemas.openxmlformats.org/officeDocument/2006/relationships/slideLayout" Target="../slideLayouts/slideLayout3.xml"/><Relationship Id="rId1" Type="http://schemas.openxmlformats.org/officeDocument/2006/relationships/tags" Target="../tags/tag80.xml"/><Relationship Id="rId6" Type="http://schemas.openxmlformats.org/officeDocument/2006/relationships/hyperlink" Target="mailto:OCRComplaint@hhs.gov" TargetMode="External"/><Relationship Id="rId5" Type="http://schemas.microsoft.com/office/2007/relationships/hdphoto" Target="../media/hdphoto1.wdp"/><Relationship Id="rId4" Type="http://schemas.openxmlformats.org/officeDocument/2006/relationships/image" Target="../media/image97.png"/><Relationship Id="rId9" Type="http://schemas.openxmlformats.org/officeDocument/2006/relationships/hyperlink" Target="https://ocrportal.hhs.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1.xml"/><Relationship Id="rId1" Type="http://schemas.openxmlformats.org/officeDocument/2006/relationships/tags" Target="../tags/tag8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5.xml"/><Relationship Id="rId1" Type="http://schemas.openxmlformats.org/officeDocument/2006/relationships/tags" Target="../tags/tag85.xml"/></Relationships>
</file>

<file path=ppt/slides/_rels/slide55.xml.rels><?xml version="1.0" encoding="UTF-8" standalone="yes"?>
<Relationships xmlns="http://schemas.openxmlformats.org/package/2006/relationships"><Relationship Id="rId8" Type="http://schemas.openxmlformats.org/officeDocument/2006/relationships/hyperlink" Target="http://www.hhs.gov/ocr/index.html" TargetMode="External"/><Relationship Id="rId3" Type="http://schemas.openxmlformats.org/officeDocument/2006/relationships/notesSlide" Target="../notesSlides/notesSlide55.xml"/><Relationship Id="rId7" Type="http://schemas.openxmlformats.org/officeDocument/2006/relationships/hyperlink" Target="https://www.ssa.gov/" TargetMode="External"/><Relationship Id="rId2" Type="http://schemas.openxmlformats.org/officeDocument/2006/relationships/slideLayout" Target="../slideLayouts/slideLayout28.xml"/><Relationship Id="rId1" Type="http://schemas.openxmlformats.org/officeDocument/2006/relationships/tags" Target="../tags/tag86.xml"/><Relationship Id="rId6" Type="http://schemas.openxmlformats.org/officeDocument/2006/relationships/hyperlink" Target="https://www.medicare.gov/claims-and-appeals/index.html" TargetMode="External"/><Relationship Id="rId5" Type="http://schemas.openxmlformats.org/officeDocument/2006/relationships/hyperlink" Target="http://www.medicare.gov/" TargetMode="External"/><Relationship Id="rId4" Type="http://schemas.openxmlformats.org/officeDocument/2006/relationships/hyperlink" Target="http://www.cms.gov/" TargetMode="External"/><Relationship Id="rId9" Type="http://schemas.openxmlformats.org/officeDocument/2006/relationships/hyperlink" Target="https://esrdncc.org/contentassets/e36cb2ac872141428d01d2a3a703a592/esrd-ncc-directory-q3-update082022_final.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keproqio.com/" TargetMode="External"/><Relationship Id="rId3" Type="http://schemas.openxmlformats.org/officeDocument/2006/relationships/notesSlide" Target="../notesSlides/notesSlide56.xml"/><Relationship Id="rId7" Type="http://schemas.openxmlformats.org/officeDocument/2006/relationships/hyperlink" Target="https://www.livantaqio.com/en" TargetMode="External"/><Relationship Id="rId2" Type="http://schemas.openxmlformats.org/officeDocument/2006/relationships/slideLayout" Target="../slideLayouts/slideLayout28.xml"/><Relationship Id="rId1" Type="http://schemas.openxmlformats.org/officeDocument/2006/relationships/tags" Target="../tags/tag87.xml"/><Relationship Id="rId6" Type="http://schemas.openxmlformats.org/officeDocument/2006/relationships/hyperlink" Target="https://www.shiphelp.org/" TargetMode="External"/><Relationship Id="rId11" Type="http://schemas.openxmlformats.org/officeDocument/2006/relationships/image" Target="../media/image101.png"/><Relationship Id="rId5" Type="http://schemas.openxmlformats.org/officeDocument/2006/relationships/hyperlink" Target="https://www.medicare.gov/what-medicare-covers/what-part-a-covers/skilled-nursing-facility-rights" TargetMode="External"/><Relationship Id="rId10" Type="http://schemas.openxmlformats.org/officeDocument/2006/relationships/hyperlink" Target="https://www.cms.gov/Medicare/Appeals-and-Grievances/MedPrescriptDrugApplGriev/Reconsiderations" TargetMode="External"/><Relationship Id="rId4" Type="http://schemas.openxmlformats.org/officeDocument/2006/relationships/hyperlink" Target="https://www.medicare.gov/basics/your-medicare-rights/get-help-with-your-rights-protections" TargetMode="External"/><Relationship Id="rId9" Type="http://schemas.openxmlformats.org/officeDocument/2006/relationships/hyperlink" Target="https://www.medicare.gov/claims-appeals/file-an-appeal/medicare-health-plan-appeals-level-2-independent-review-entity-ire"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8.xml"/><Relationship Id="rId1" Type="http://schemas.openxmlformats.org/officeDocument/2006/relationships/tags" Target="../tags/tag88.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www.medicare.gov/publications&amp;data=04|01|Leslie.Long@cms.hhs.gov|64ae560a40c84bb76ebc08da0c026d1b|d58addea50534a808499ba4d944910df|0|0|637835501802174918|Unknown|TWFpbGZsb3d8eyJWIjoiMC4wLjAwMDAiLCJQIjoiV2luMzIiLCJBTiI6Ik1haWwiLCJXVCI6Mn0=|3000&amp;sdata=bHBpufzWj3aKDk4VYSkSJ9W9K2GTydvTaciVXHtJv1I=&amp;reserved=0"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5.xml"/><Relationship Id="rId1" Type="http://schemas.openxmlformats.org/officeDocument/2006/relationships/tags" Target="../tags/tag8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5.xml"/><Relationship Id="rId1" Type="http://schemas.openxmlformats.org/officeDocument/2006/relationships/tags" Target="../tags/tag9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37.xml"/><Relationship Id="rId4" Type="http://schemas.openxmlformats.org/officeDocument/2006/relationships/image" Target="../media/image56.jpeg"/></Relationships>
</file>

<file path=ppt/slides/_rels/slide6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0.xml"/><Relationship Id="rId7" Type="http://schemas.openxmlformats.org/officeDocument/2006/relationships/image" Target="../media/image97.png"/><Relationship Id="rId2" Type="http://schemas.openxmlformats.org/officeDocument/2006/relationships/slideLayout" Target="../slideLayouts/slideLayout35.xml"/><Relationship Id="rId1" Type="http://schemas.openxmlformats.org/officeDocument/2006/relationships/tags" Target="../tags/tag91.xml"/><Relationship Id="rId6" Type="http://schemas.openxmlformats.org/officeDocument/2006/relationships/hyperlink" Target="mailto:training@cms.hhs.gov" TargetMode="External"/><Relationship Id="rId5" Type="http://schemas.openxmlformats.org/officeDocument/2006/relationships/image" Target="../media/image102.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38.xml"/><Relationship Id="rId4" Type="http://schemas.openxmlformats.org/officeDocument/2006/relationships/hyperlink" Target="https://www.hhs.gov/civil-rights/filing-a-complaint/complaint-process/index.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39.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3.jpeg"/><Relationship Id="rId2" Type="http://schemas.openxmlformats.org/officeDocument/2006/relationships/slideLayout" Target="../slideLayouts/slideLayout28.xml"/><Relationship Id="rId1" Type="http://schemas.openxmlformats.org/officeDocument/2006/relationships/tags" Target="../tags/tag40.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US" dirty="0"/>
              <a:t>Derechos </a:t>
            </a:r>
            <a:r>
              <a:rPr lang="es-US"/>
              <a:t>y Protecciones </a:t>
            </a:r>
            <a:br>
              <a:rPr lang="es-US"/>
            </a:br>
            <a:r>
              <a:rPr lang="es-US"/>
              <a:t>en </a:t>
            </a:r>
            <a:r>
              <a:rPr lang="es-US" dirty="0"/>
              <a:t>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a:t>Derechos para todas las personas con Medicare: Reclamaciones </a:t>
            </a:r>
          </a:p>
        </p:txBody>
      </p:sp>
      <p:sp>
        <p:nvSpPr>
          <p:cNvPr id="2" name="Text Placeholder 1">
            <a:extLst>
              <a:ext uri="{FF2B5EF4-FFF2-40B4-BE49-F238E27FC236}">
                <a16:creationId xmlns:a16="http://schemas.microsoft.com/office/drawing/2014/main" id="{60EF307A-ECDA-434E-837D-8E4A9AEC9825}"/>
              </a:ext>
            </a:extLst>
          </p:cNvPr>
          <p:cNvSpPr>
            <a:spLocks noGrp="1"/>
          </p:cNvSpPr>
          <p:nvPr>
            <p:ph type="body" sz="quarter" idx="13"/>
          </p:nvPr>
        </p:nvSpPr>
        <p:spPr/>
        <p:txBody>
          <a:bodyPr/>
          <a:lstStyle/>
          <a:p>
            <a:pPr marL="0" indent="0" defTabSz="685800">
              <a:buNone/>
            </a:pPr>
            <a:r>
              <a:rPr lang="es-US" sz="2800" b="1">
                <a:solidFill>
                  <a:srgbClr val="00529B"/>
                </a:solidFill>
              </a:rPr>
              <a:t>Usted tiene derecho a presentar quejas (también llamadas reclamaciones) sobre:</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Un médico, hospital o proveedor</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Su plan de salud o de medicamentos</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La calidad de su atención</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Su atención en diálisis o trasplante de riñón</a:t>
            </a:r>
          </a:p>
          <a:p>
            <a:pPr marL="548640" lvl="2" defTabSz="685800">
              <a:spcAft>
                <a:spcPts val="1200"/>
              </a:spcAft>
              <a:buClr>
                <a:srgbClr val="3965B5"/>
              </a:buClr>
              <a:buSzPct val="100000"/>
              <a:buFont typeface="Wingdings" panose="05000000000000000000" pitchFamily="2" charset="2"/>
              <a:buChar char="§"/>
            </a:pPr>
            <a:r>
              <a:rPr lang="es-US" sz="2400">
                <a:solidFill>
                  <a:srgbClr val="00529B"/>
                </a:solidFill>
              </a:rPr>
              <a:t>Equipo médico duradero (DME)</a:t>
            </a:r>
          </a:p>
          <a:p>
            <a:endParaRPr lang="en-US" dirty="0"/>
          </a:p>
        </p:txBody>
      </p:sp>
      <p:sp>
        <p:nvSpPr>
          <p:cNvPr id="8" name="Slide Number Placeholder 5">
            <a:extLst>
              <a:ext uri="{FF2B5EF4-FFF2-40B4-BE49-F238E27FC236}">
                <a16:creationId xmlns:a16="http://schemas.microsoft.com/office/drawing/2014/main" id="{26625C50-E8C2-4F1B-A0DE-2BB18633CCF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10</a:t>
            </a:fld>
            <a:endParaRPr lang="en-US"/>
          </a:p>
        </p:txBody>
      </p:sp>
      <p:sp>
        <p:nvSpPr>
          <p:cNvPr id="12" name="Footer Placeholder 2">
            <a:extLst>
              <a:ext uri="{FF2B5EF4-FFF2-40B4-BE49-F238E27FC236}">
                <a16:creationId xmlns:a16="http://schemas.microsoft.com/office/drawing/2014/main" id="{0F00242C-DDCD-4430-9134-C91065EC36B0}"/>
              </a:ext>
            </a:extLst>
          </p:cNvPr>
          <p:cNvSpPr>
            <a:spLocks noGrp="1"/>
          </p:cNvSpPr>
          <p:nvPr>
            <p:ph type="ftr" sz="quarter" idx="11"/>
          </p:nvPr>
        </p:nvSpPr>
        <p:spPr/>
        <p:txBody>
          <a:bodyPr/>
          <a:lstStyle/>
          <a:p>
            <a:r>
              <a:rPr lang="es-US"/>
              <a:t>Derechos y Protecciones en Medicare</a:t>
            </a:r>
          </a:p>
        </p:txBody>
      </p:sp>
      <p:sp>
        <p:nvSpPr>
          <p:cNvPr id="11" name="Date Placeholder 1">
            <a:extLst>
              <a:ext uri="{FF2B5EF4-FFF2-40B4-BE49-F238E27FC236}">
                <a16:creationId xmlns:a16="http://schemas.microsoft.com/office/drawing/2014/main" id="{609E233B-0B4F-47E5-9528-0701DA9C7CF5}"/>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1275323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63975"/>
          </a:xfrm>
        </p:spPr>
        <p:txBody>
          <a:bodyPr>
            <a:normAutofit/>
          </a:bodyPr>
          <a:lstStyle/>
          <a:p>
            <a:r>
              <a:rPr lang="es-US" sz="2800"/>
              <a:t>Derechos para todas las personas con Medicare: Reclamaciones (continuación) </a:t>
            </a:r>
          </a:p>
        </p:txBody>
      </p:sp>
      <p:pic>
        <p:nvPicPr>
          <p:cNvPr id="3" name="Picture 2">
            <a:extLst>
              <a:ext uri="{FF2B5EF4-FFF2-40B4-BE49-F238E27FC236}">
                <a16:creationId xmlns:a16="http://schemas.microsoft.com/office/drawing/2014/main" id="{38E88910-2EED-4B51-86AD-C0042737E05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5013" y="1757474"/>
            <a:ext cx="4786588" cy="3192444"/>
          </a:xfrm>
          <a:prstGeom prst="rect">
            <a:avLst/>
          </a:prstGeom>
          <a:ln>
            <a:noFill/>
          </a:ln>
          <a:effectLst>
            <a:softEdge rad="127000"/>
          </a:effectLst>
        </p:spPr>
      </p:pic>
      <p:sp>
        <p:nvSpPr>
          <p:cNvPr id="15" name="Content Placeholder 4">
            <a:extLst>
              <a:ext uri="{FF2B5EF4-FFF2-40B4-BE49-F238E27FC236}">
                <a16:creationId xmlns:a16="http://schemas.microsoft.com/office/drawing/2014/main" id="{B0EF4D53-092A-4BBF-8B2A-07FC037105D3}"/>
              </a:ext>
            </a:extLst>
          </p:cNvPr>
          <p:cNvSpPr txBox="1">
            <a:spLocks/>
          </p:cNvSpPr>
          <p:nvPr/>
        </p:nvSpPr>
        <p:spPr>
          <a:xfrm>
            <a:off x="5085603" y="1286756"/>
            <a:ext cx="6912679" cy="49311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74320" defTabSz="685800">
              <a:lnSpc>
                <a:spcPct val="100000"/>
              </a:lnSpc>
              <a:spcBef>
                <a:spcPts val="0"/>
              </a:spcBef>
              <a:spcAft>
                <a:spcPts val="1200"/>
              </a:spcAft>
              <a:buFont typeface="Wingdings" pitchFamily="2" charset="2"/>
              <a:buNone/>
            </a:pPr>
            <a:r>
              <a:rPr lang="es-US" sz="2800" b="1" dirty="0">
                <a:solidFill>
                  <a:srgbClr val="00529B"/>
                </a:solidFill>
              </a:rPr>
              <a:t>Si está preocupado por la calidad de la atención que está recibiendo:</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s-US" sz="2000" dirty="0">
                <a:solidFill>
                  <a:srgbClr val="00529B"/>
                </a:solidFill>
              </a:rPr>
              <a:t>En Medicare Original, llame a la Organización </a:t>
            </a:r>
            <a:br>
              <a:rPr lang="es-US" sz="2000" dirty="0">
                <a:solidFill>
                  <a:srgbClr val="00529B"/>
                </a:solidFill>
              </a:rPr>
            </a:br>
            <a:r>
              <a:rPr lang="es-US" sz="2000" dirty="0">
                <a:solidFill>
                  <a:srgbClr val="00529B"/>
                </a:solidFill>
              </a:rPr>
              <a:t>para el Mejoramiento de la Calidad de la Atención Centrada en el Beneficiario y la Familia (BFCC-QIO) de su región</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s-US" sz="2000" dirty="0">
                <a:solidFill>
                  <a:srgbClr val="00529B"/>
                </a:solidFill>
              </a:rPr>
              <a:t>En un plan de Medicare </a:t>
            </a:r>
            <a:r>
              <a:rPr lang="es-US" sz="2000" dirty="0" err="1">
                <a:solidFill>
                  <a:srgbClr val="00529B"/>
                </a:solidFill>
              </a:rPr>
              <a:t>Advantage</a:t>
            </a:r>
            <a:r>
              <a:rPr lang="es-US" sz="2000" dirty="0">
                <a:solidFill>
                  <a:srgbClr val="00529B"/>
                </a:solidFill>
              </a:rPr>
              <a:t> u otro plan de salud de Medicare, o un plan de medicamentos de Medicare, llame a la BFCC-QIO, a su plan o a los dos</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s-US" sz="2000" dirty="0">
                <a:solidFill>
                  <a:srgbClr val="00529B"/>
                </a:solidFill>
              </a:rPr>
              <a:t>Si padece Enfermedad Renal en Etapa Final (ESRD), llame a la red de ESRD de su estado</a:t>
            </a:r>
          </a:p>
          <a:p>
            <a:pPr marL="0" indent="0" defTabSz="685800">
              <a:lnSpc>
                <a:spcPct val="100000"/>
              </a:lnSpc>
              <a:spcBef>
                <a:spcPts val="600"/>
              </a:spcBef>
              <a:buFont typeface="Wingdings" pitchFamily="2" charset="2"/>
              <a:buNone/>
            </a:pPr>
            <a:endParaRPr lang="en-US" sz="2400" dirty="0">
              <a:solidFill>
                <a:srgbClr val="00529B"/>
              </a:solidFill>
            </a:endParaRPr>
          </a:p>
        </p:txBody>
      </p:sp>
      <p:sp>
        <p:nvSpPr>
          <p:cNvPr id="8" name="Slide Number Placeholder 5">
            <a:extLst>
              <a:ext uri="{FF2B5EF4-FFF2-40B4-BE49-F238E27FC236}">
                <a16:creationId xmlns:a16="http://schemas.microsoft.com/office/drawing/2014/main" id="{66B6BB14-6CA9-4554-AD7F-F0A59FA0627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11</a:t>
            </a:fld>
            <a:endParaRPr lang="en-US"/>
          </a:p>
        </p:txBody>
      </p:sp>
      <p:sp>
        <p:nvSpPr>
          <p:cNvPr id="10" name="Footer Placeholder 2">
            <a:extLst>
              <a:ext uri="{FF2B5EF4-FFF2-40B4-BE49-F238E27FC236}">
                <a16:creationId xmlns:a16="http://schemas.microsoft.com/office/drawing/2014/main" id="{6E074374-3969-4E87-A13D-608E1BD87EBD}"/>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9" name="Date Placeholder 1">
            <a:extLst>
              <a:ext uri="{FF2B5EF4-FFF2-40B4-BE49-F238E27FC236}">
                <a16:creationId xmlns:a16="http://schemas.microsoft.com/office/drawing/2014/main" id="{92D6DB99-821A-4651-A86C-329939838A5E}"/>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195543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16938"/>
            <a:ext cx="12192000" cy="965721"/>
          </a:xfrm>
        </p:spPr>
        <p:txBody>
          <a:bodyPr>
            <a:noAutofit/>
          </a:bodyPr>
          <a:lstStyle/>
          <a:p>
            <a:pPr>
              <a:lnSpc>
                <a:spcPct val="100000"/>
              </a:lnSpc>
            </a:pPr>
            <a:r>
              <a:rPr lang="es-US" sz="2200" dirty="0"/>
              <a:t>Áreas de Servicio de las Organizaciones para el Mejoramiento de la Calidad </a:t>
            </a:r>
            <a:br>
              <a:rPr lang="es-US" sz="2200" dirty="0"/>
            </a:br>
            <a:r>
              <a:rPr lang="es-US" sz="2200" dirty="0"/>
              <a:t>de la Atención Centrada en el Beneficiario y la Familia (BFCC-QIO)</a:t>
            </a:r>
          </a:p>
        </p:txBody>
      </p:sp>
      <p:graphicFrame>
        <p:nvGraphicFramePr>
          <p:cNvPr id="6" name="Table 5" descr="Chart displaying the 10 BFCC-QIO (KEPRO and Livanta) regions." title="QIO Regions"/>
          <p:cNvGraphicFramePr>
            <a:graphicFrameLocks noGrp="1"/>
          </p:cNvGraphicFramePr>
          <p:nvPr>
            <p:extLst>
              <p:ext uri="{D42A27DB-BD31-4B8C-83A1-F6EECF244321}">
                <p14:modId xmlns:p14="http://schemas.microsoft.com/office/powerpoint/2010/main" val="286395716"/>
              </p:ext>
            </p:extLst>
          </p:nvPr>
        </p:nvGraphicFramePr>
        <p:xfrm>
          <a:off x="666974" y="1023939"/>
          <a:ext cx="10686826" cy="5029200"/>
        </p:xfrm>
        <a:graphic>
          <a:graphicData uri="http://schemas.openxmlformats.org/drawingml/2006/table">
            <a:tbl>
              <a:tblPr firstRow="1" bandRow="1">
                <a:tableStyleId>{BDBED569-4797-4DF1-A0F4-6AAB3CD982D8}</a:tableStyleId>
              </a:tblPr>
              <a:tblGrid>
                <a:gridCol w="5343413">
                  <a:extLst>
                    <a:ext uri="{9D8B030D-6E8A-4147-A177-3AD203B41FA5}">
                      <a16:colId xmlns:a16="http://schemas.microsoft.com/office/drawing/2014/main" val="3201487210"/>
                    </a:ext>
                  </a:extLst>
                </a:gridCol>
                <a:gridCol w="5343413">
                  <a:extLst>
                    <a:ext uri="{9D8B030D-6E8A-4147-A177-3AD203B41FA5}">
                      <a16:colId xmlns:a16="http://schemas.microsoft.com/office/drawing/2014/main" val="249623661"/>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s-US" sz="2400">
                          <a:solidFill>
                            <a:srgbClr val="00529B"/>
                          </a:solidFill>
                          <a:latin typeface="Arial" panose="020B0604020202020204" pitchFamily="34" charset="0"/>
                          <a:cs typeface="Arial" panose="020B0604020202020204" pitchFamily="34" charset="0"/>
                        </a:rPr>
                        <a:t>QIO</a:t>
                      </a:r>
                    </a:p>
                  </a:txBody>
                  <a:tcPr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Bef>
                          <a:spcPts val="600"/>
                        </a:spcBef>
                      </a:pPr>
                      <a:r>
                        <a:rPr lang="es-US" sz="2400">
                          <a:solidFill>
                            <a:srgbClr val="00529B"/>
                          </a:solidFill>
                          <a:latin typeface="Arial" panose="020B0604020202020204" pitchFamily="34" charset="0"/>
                          <a:cs typeface="Arial" panose="020B0604020202020204" pitchFamily="34" charset="0"/>
                        </a:rPr>
                        <a:t>Región</a:t>
                      </a:r>
                    </a:p>
                  </a:txBody>
                  <a:tcPr anchor="ctr"/>
                </a:tc>
                <a:extLst>
                  <a:ext uri="{0D108BD9-81ED-4DB2-BD59-A6C34878D82A}">
                    <a16:rowId xmlns:a16="http://schemas.microsoft.com/office/drawing/2014/main" val="388031015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u="none" strike="noStrike" baseline="0">
                          <a:solidFill>
                            <a:srgbClr val="00529B"/>
                          </a:solidFill>
                          <a:latin typeface="Arial" panose="020B0604020202020204" pitchFamily="34" charset="0"/>
                          <a:cs typeface="Arial" panose="020B0604020202020204" pitchFamily="34" charset="0"/>
                        </a:rPr>
                        <a:t>Área 1</a:t>
                      </a:r>
                      <a:r>
                        <a:rPr lang="es-US" sz="2400" b="0" u="none" strike="noStrike" baseline="0">
                          <a:solidFill>
                            <a:srgbClr val="00529B"/>
                          </a:solidFill>
                          <a:latin typeface="Arial" panose="020B0604020202020204" pitchFamily="34" charset="0"/>
                          <a:cs typeface="Arial" panose="020B0604020202020204" pitchFamily="34" charset="0"/>
                        </a:rPr>
                        <a:t>: 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u="none" strike="noStrike" baseline="0">
                          <a:solidFill>
                            <a:srgbClr val="00529B"/>
                          </a:solidFill>
                          <a:latin typeface="Arial" panose="020B0604020202020204" pitchFamily="34" charset="0"/>
                          <a:cs typeface="Arial" panose="020B0604020202020204" pitchFamily="34" charset="0"/>
                        </a:rPr>
                        <a:t>CT, ME, MA, NH, RI, VT </a:t>
                      </a:r>
                    </a:p>
                  </a:txBody>
                  <a:tcPr/>
                </a:tc>
                <a:extLst>
                  <a:ext uri="{0D108BD9-81ED-4DB2-BD59-A6C34878D82A}">
                    <a16:rowId xmlns:a16="http://schemas.microsoft.com/office/drawing/2014/main" val="26681110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u="none" strike="noStrike" baseline="0">
                          <a:solidFill>
                            <a:srgbClr val="00529B"/>
                          </a:solidFill>
                          <a:latin typeface="Arial" panose="020B0604020202020204" pitchFamily="34" charset="0"/>
                          <a:cs typeface="Arial" panose="020B0604020202020204" pitchFamily="34" charset="0"/>
                        </a:rPr>
                        <a:t>Área 2</a:t>
                      </a:r>
                      <a:r>
                        <a:rPr lang="es-US" sz="2400" b="0" u="none" strike="noStrike" baseline="0">
                          <a:solidFill>
                            <a:srgbClr val="00529B"/>
                          </a:solidFill>
                          <a:latin typeface="Arial" panose="020B0604020202020204" pitchFamily="34" charset="0"/>
                          <a:cs typeface="Arial" panose="020B0604020202020204" pitchFamily="34" charset="0"/>
                        </a:rPr>
                        <a:t>: 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s-US" sz="2400" b="0" u="none" strike="noStrike" baseline="0">
                          <a:solidFill>
                            <a:srgbClr val="00529B"/>
                          </a:solidFill>
                          <a:latin typeface="Arial" panose="020B0604020202020204" pitchFamily="34" charset="0"/>
                          <a:cs typeface="Arial" panose="020B0604020202020204" pitchFamily="34" charset="0"/>
                        </a:rPr>
                        <a:t>NJ, NY, PR, VI </a:t>
                      </a:r>
                    </a:p>
                  </a:txBody>
                  <a:tcPr/>
                </a:tc>
                <a:extLst>
                  <a:ext uri="{0D108BD9-81ED-4DB2-BD59-A6C34878D82A}">
                    <a16:rowId xmlns:a16="http://schemas.microsoft.com/office/drawing/2014/main" val="28536536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3</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DE, DC, MD, PA, VA, WV</a:t>
                      </a:r>
                    </a:p>
                  </a:txBody>
                  <a:tcPr/>
                </a:tc>
                <a:extLst>
                  <a:ext uri="{0D108BD9-81ED-4DB2-BD59-A6C34878D82A}">
                    <a16:rowId xmlns:a16="http://schemas.microsoft.com/office/drawing/2014/main" val="276765601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4</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AL, FL, GA, KY, MS, NC, SC, TN</a:t>
                      </a:r>
                    </a:p>
                  </a:txBody>
                  <a:tcPr/>
                </a:tc>
                <a:extLst>
                  <a:ext uri="{0D108BD9-81ED-4DB2-BD59-A6C34878D82A}">
                    <a16:rowId xmlns:a16="http://schemas.microsoft.com/office/drawing/2014/main" val="337243831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5</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IL, IN, MI, MN, OH, WI</a:t>
                      </a:r>
                    </a:p>
                  </a:txBody>
                  <a:tcPr/>
                </a:tc>
                <a:extLst>
                  <a:ext uri="{0D108BD9-81ED-4DB2-BD59-A6C34878D82A}">
                    <a16:rowId xmlns:a16="http://schemas.microsoft.com/office/drawing/2014/main" val="360092386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6</a:t>
                      </a:r>
                      <a:r>
                        <a:rPr lang="es-US" sz="2400" b="0">
                          <a:solidFill>
                            <a:srgbClr val="00529B"/>
                          </a:solidFill>
                          <a:latin typeface="Arial" panose="020B0604020202020204" pitchFamily="34" charset="0"/>
                          <a:cs typeface="Arial" panose="020B0604020202020204" pitchFamily="34" charset="0"/>
                        </a:rPr>
                        <a:t>: </a:t>
                      </a:r>
                      <a:r>
                        <a:rPr lang="es-US" sz="240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0">
                          <a:solidFill>
                            <a:srgbClr val="00529B"/>
                          </a:solidFill>
                          <a:latin typeface="Arial" panose="020B0604020202020204" pitchFamily="34" charset="0"/>
                          <a:cs typeface="Arial" panose="020B0604020202020204" pitchFamily="34" charset="0"/>
                        </a:rPr>
                        <a:t>AR, LA, NM, OK, TX</a:t>
                      </a:r>
                    </a:p>
                  </a:txBody>
                  <a:tcPr/>
                </a:tc>
                <a:extLst>
                  <a:ext uri="{0D108BD9-81ED-4DB2-BD59-A6C34878D82A}">
                    <a16:rowId xmlns:a16="http://schemas.microsoft.com/office/drawing/2014/main" val="1302450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7</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IA, KS, MO, NE</a:t>
                      </a:r>
                    </a:p>
                  </a:txBody>
                  <a:tcPr/>
                </a:tc>
                <a:extLst>
                  <a:ext uri="{0D108BD9-81ED-4DB2-BD59-A6C34878D82A}">
                    <a16:rowId xmlns:a16="http://schemas.microsoft.com/office/drawing/2014/main" val="46088064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8</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CO, MT, ND, SD, UT, WY</a:t>
                      </a:r>
                    </a:p>
                  </a:txBody>
                  <a:tcPr/>
                </a:tc>
                <a:extLst>
                  <a:ext uri="{0D108BD9-81ED-4DB2-BD59-A6C34878D82A}">
                    <a16:rowId xmlns:a16="http://schemas.microsoft.com/office/drawing/2014/main" val="274196431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9</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Programa BFCC-QIO Livanta</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a:solidFill>
                            <a:srgbClr val="00529B"/>
                          </a:solidFill>
                          <a:latin typeface="Arial" panose="020B0604020202020204" pitchFamily="34" charset="0"/>
                          <a:cs typeface="Arial" panose="020B0604020202020204" pitchFamily="34" charset="0"/>
                        </a:rPr>
                        <a:t>AZ, CA, HI, NV, Islas del Pacífico</a:t>
                      </a:r>
                    </a:p>
                  </a:txBody>
                  <a:tcPr/>
                </a:tc>
                <a:extLst>
                  <a:ext uri="{0D108BD9-81ED-4DB2-BD59-A6C34878D82A}">
                    <a16:rowId xmlns:a16="http://schemas.microsoft.com/office/drawing/2014/main" val="36237512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s-US" sz="2400" b="1">
                          <a:solidFill>
                            <a:srgbClr val="00529B"/>
                          </a:solidFill>
                          <a:latin typeface="Arial" panose="020B0604020202020204" pitchFamily="34" charset="0"/>
                          <a:cs typeface="Arial" panose="020B0604020202020204" pitchFamily="34" charset="0"/>
                        </a:rPr>
                        <a:t>Área 10</a:t>
                      </a:r>
                      <a:r>
                        <a:rPr lang="es-US" sz="2400" b="0">
                          <a:solidFill>
                            <a:srgbClr val="00529B"/>
                          </a:solidFill>
                          <a:latin typeface="Arial" panose="020B0604020202020204" pitchFamily="34" charset="0"/>
                          <a:cs typeface="Arial" panose="020B0604020202020204" pitchFamily="34" charset="0"/>
                        </a:rPr>
                        <a:t>: </a:t>
                      </a:r>
                      <a:r>
                        <a:rPr lang="es-US" sz="2400" b="0" u="none" strike="noStrike" baseline="0">
                          <a:solidFill>
                            <a:srgbClr val="00529B"/>
                          </a:solidFill>
                          <a:latin typeface="Arial" panose="020B0604020202020204" pitchFamily="34" charset="0"/>
                          <a:cs typeface="Arial" panose="020B0604020202020204" pitchFamily="34" charset="0"/>
                        </a:rPr>
                        <a:t>KEPRO</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2400" b="0" dirty="0">
                          <a:solidFill>
                            <a:srgbClr val="00529B"/>
                          </a:solidFill>
                          <a:latin typeface="Arial" panose="020B0604020202020204" pitchFamily="34" charset="0"/>
                          <a:cs typeface="Arial" panose="020B0604020202020204" pitchFamily="34" charset="0"/>
                        </a:rPr>
                        <a:t>AK, ID, OR, WA</a:t>
                      </a:r>
                    </a:p>
                  </a:txBody>
                  <a:tcPr/>
                </a:tc>
                <a:extLst>
                  <a:ext uri="{0D108BD9-81ED-4DB2-BD59-A6C34878D82A}">
                    <a16:rowId xmlns:a16="http://schemas.microsoft.com/office/drawing/2014/main" val="2901986592"/>
                  </a:ext>
                </a:extLst>
              </a:tr>
            </a:tbl>
          </a:graphicData>
        </a:graphic>
      </p:graphicFrame>
      <p:sp>
        <p:nvSpPr>
          <p:cNvPr id="8" name="Slide Number Placeholder 5">
            <a:extLst>
              <a:ext uri="{FF2B5EF4-FFF2-40B4-BE49-F238E27FC236}">
                <a16:creationId xmlns:a16="http://schemas.microsoft.com/office/drawing/2014/main" id="{7E40469D-8831-41B9-A70E-E9896FD16F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12</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a:xfrm>
            <a:off x="838200" y="649224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4163928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927"/>
            <a:ext cx="12192000" cy="924097"/>
          </a:xfrm>
        </p:spPr>
        <p:txBody>
          <a:bodyPr>
            <a:noAutofit/>
          </a:bodyPr>
          <a:lstStyle/>
          <a:p>
            <a:pPr>
              <a:lnSpc>
                <a:spcPct val="100000"/>
              </a:lnSpc>
            </a:pPr>
            <a:r>
              <a:rPr lang="es-US" sz="2800" dirty="0"/>
              <a:t>Sus derechos en un Plan Medicare </a:t>
            </a:r>
            <a:r>
              <a:rPr lang="es-US" sz="2800" dirty="0" err="1"/>
              <a:t>Advantage</a:t>
            </a:r>
            <a:r>
              <a:rPr lang="es-US" sz="2800" dirty="0"/>
              <a:t> </a:t>
            </a:r>
            <a:br>
              <a:rPr lang="es-US" sz="2800" dirty="0"/>
            </a:br>
            <a:r>
              <a:rPr lang="es-US" sz="2800" dirty="0"/>
              <a:t>u otro Plan de Salud de Medicare</a:t>
            </a:r>
          </a:p>
        </p:txBody>
      </p:sp>
      <p:sp>
        <p:nvSpPr>
          <p:cNvPr id="9" name="TextBox 8">
            <a:extLst>
              <a:ext uri="{FF2B5EF4-FFF2-40B4-BE49-F238E27FC236}">
                <a16:creationId xmlns:a16="http://schemas.microsoft.com/office/drawing/2014/main" id="{7B42B1DE-1A37-45D4-8D7F-92359336F784}"/>
              </a:ext>
            </a:extLst>
          </p:cNvPr>
          <p:cNvSpPr txBox="1"/>
          <p:nvPr/>
        </p:nvSpPr>
        <p:spPr>
          <a:xfrm>
            <a:off x="833406" y="1203277"/>
            <a:ext cx="11013688" cy="523220"/>
          </a:xfrm>
          <a:prstGeom prst="rect">
            <a:avLst/>
          </a:prstGeom>
          <a:noFill/>
        </p:spPr>
        <p:txBody>
          <a:bodyPr wrap="square">
            <a:spAutoFit/>
          </a:bodyPr>
          <a:lstStyle/>
          <a:p>
            <a:pPr marL="0" lvl="0" indent="0" algn="ctr" defTabSz="685800">
              <a:lnSpc>
                <a:spcPct val="100000"/>
              </a:lnSpc>
              <a:spcBef>
                <a:spcPts val="600"/>
              </a:spcBef>
              <a:buNone/>
            </a:pPr>
            <a:r>
              <a:rPr lang="es-US" sz="2800" b="1">
                <a:solidFill>
                  <a:srgbClr val="00529B"/>
                </a:solidFill>
                <a:latin typeface="Arial" panose="020B0604020202020204" pitchFamily="34" charset="0"/>
                <a:cs typeface="Arial" panose="020B0604020202020204" pitchFamily="34" charset="0"/>
              </a:rPr>
              <a:t>Usted tiene el derecho a:</a:t>
            </a:r>
          </a:p>
        </p:txBody>
      </p:sp>
      <p:pic>
        <p:nvPicPr>
          <p:cNvPr id="3" name="Picture 2">
            <a:extLst>
              <a:ext uri="{FF2B5EF4-FFF2-40B4-BE49-F238E27FC236}">
                <a16:creationId xmlns:a16="http://schemas.microsoft.com/office/drawing/2014/main" id="{DD098C1C-04B1-4E6C-88AA-4DAF967285C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34229" y="1752164"/>
            <a:ext cx="3437321" cy="2166797"/>
          </a:xfrm>
          <a:prstGeom prst="rect">
            <a:avLst/>
          </a:prstGeom>
          <a:ln>
            <a:noFill/>
          </a:ln>
          <a:effectLst>
            <a:softEdge rad="127000"/>
          </a:effectLst>
        </p:spPr>
      </p:pic>
      <p:pic>
        <p:nvPicPr>
          <p:cNvPr id="6" name="Picture 5">
            <a:extLst>
              <a:ext uri="{FF2B5EF4-FFF2-40B4-BE49-F238E27FC236}">
                <a16:creationId xmlns:a16="http://schemas.microsoft.com/office/drawing/2014/main" id="{F68AECD9-28ED-4512-88FE-AAF47C0F1327}"/>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833406" y="3986320"/>
            <a:ext cx="3438144" cy="2167128"/>
          </a:xfrm>
          <a:prstGeom prst="rect">
            <a:avLst/>
          </a:prstGeom>
          <a:ln>
            <a:noFill/>
          </a:ln>
          <a:effectLst>
            <a:softEdge rad="127000"/>
          </a:effectLst>
        </p:spPr>
      </p:pic>
      <p:sp>
        <p:nvSpPr>
          <p:cNvPr id="12" name="Content Placeholder 4">
            <a:extLst>
              <a:ext uri="{FF2B5EF4-FFF2-40B4-BE49-F238E27FC236}">
                <a16:creationId xmlns:a16="http://schemas.microsoft.com/office/drawing/2014/main" id="{DCA7275D-BD13-4A1D-8523-8C1D19A705B4}"/>
              </a:ext>
            </a:extLst>
          </p:cNvPr>
          <p:cNvSpPr txBox="1">
            <a:spLocks/>
          </p:cNvSpPr>
          <p:nvPr/>
        </p:nvSpPr>
        <p:spPr>
          <a:xfrm>
            <a:off x="4038600" y="1877080"/>
            <a:ext cx="7327415" cy="4130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indent="-274320" defTabSz="685800">
              <a:lnSpc>
                <a:spcPct val="100000"/>
              </a:lnSpc>
              <a:spcBef>
                <a:spcPts val="0"/>
              </a:spcBef>
              <a:spcAft>
                <a:spcPts val="1200"/>
              </a:spcAft>
            </a:pPr>
            <a:r>
              <a:rPr lang="es-US" sz="2400">
                <a:solidFill>
                  <a:srgbClr val="00529B"/>
                </a:solidFill>
              </a:rPr>
              <a:t>Elegir proveedores de atención médica dentro del plan</a:t>
            </a:r>
          </a:p>
          <a:p>
            <a:pPr marL="548640" indent="-274320" defTabSz="685800">
              <a:lnSpc>
                <a:spcPct val="100000"/>
              </a:lnSpc>
              <a:spcBef>
                <a:spcPts val="0"/>
              </a:spcBef>
              <a:spcAft>
                <a:spcPts val="1200"/>
              </a:spcAft>
            </a:pPr>
            <a:r>
              <a:rPr lang="es-US" sz="2400">
                <a:solidFill>
                  <a:srgbClr val="00529B"/>
                </a:solidFill>
              </a:rPr>
              <a:t>Recibir un plan de tratamiento de su médico</a:t>
            </a:r>
          </a:p>
          <a:p>
            <a:pPr marL="548640" indent="-274320" defTabSz="685800">
              <a:lnSpc>
                <a:spcPct val="100000"/>
              </a:lnSpc>
              <a:spcBef>
                <a:spcPts val="0"/>
              </a:spcBef>
              <a:spcAft>
                <a:spcPts val="1200"/>
              </a:spcAft>
            </a:pPr>
            <a:r>
              <a:rPr lang="es-US" sz="2400">
                <a:solidFill>
                  <a:srgbClr val="00529B"/>
                </a:solidFill>
              </a:rPr>
              <a:t>Conocer cómo se les paga a sus médicos</a:t>
            </a:r>
          </a:p>
          <a:p>
            <a:pPr marL="548640" indent="-274320" defTabSz="685800">
              <a:lnSpc>
                <a:spcPct val="100000"/>
              </a:lnSpc>
              <a:spcBef>
                <a:spcPts val="0"/>
              </a:spcBef>
              <a:spcAft>
                <a:spcPts val="1200"/>
              </a:spcAft>
            </a:pPr>
            <a:r>
              <a:rPr lang="es-US" sz="2400">
                <a:solidFill>
                  <a:srgbClr val="00529B"/>
                </a:solidFill>
              </a:rPr>
              <a:t>Obtener una decisión de cobertura/información de su plan </a:t>
            </a:r>
          </a:p>
          <a:p>
            <a:pPr marL="548640" indent="-274320" defTabSz="685800">
              <a:lnSpc>
                <a:spcPct val="100000"/>
              </a:lnSpc>
              <a:spcBef>
                <a:spcPts val="0"/>
              </a:spcBef>
              <a:spcAft>
                <a:spcPts val="1200"/>
              </a:spcAft>
            </a:pPr>
            <a:r>
              <a:rPr lang="es-US" sz="2400">
                <a:solidFill>
                  <a:srgbClr val="00529B"/>
                </a:solidFill>
              </a:rPr>
              <a:t>Solicitar una apelación</a:t>
            </a:r>
          </a:p>
          <a:p>
            <a:pPr marL="548640" indent="-274320" defTabSz="685800">
              <a:lnSpc>
                <a:spcPct val="100000"/>
              </a:lnSpc>
              <a:spcBef>
                <a:spcPts val="0"/>
              </a:spcBef>
              <a:spcAft>
                <a:spcPts val="1200"/>
              </a:spcAft>
            </a:pPr>
            <a:r>
              <a:rPr lang="es-US" sz="2400">
                <a:solidFill>
                  <a:srgbClr val="00529B"/>
                </a:solidFill>
              </a:rPr>
              <a:t>Presentar una queja</a:t>
            </a:r>
          </a:p>
        </p:txBody>
      </p:sp>
      <p:sp>
        <p:nvSpPr>
          <p:cNvPr id="11" name="Slide Number Placeholder 5">
            <a:extLst>
              <a:ext uri="{FF2B5EF4-FFF2-40B4-BE49-F238E27FC236}">
                <a16:creationId xmlns:a16="http://schemas.microsoft.com/office/drawing/2014/main" id="{2A688F7B-D0EF-4CF3-BD43-2556750DAAB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13</a:t>
            </a:fld>
            <a:endParaRPr lang="en-US"/>
          </a:p>
        </p:txBody>
      </p:sp>
      <p:sp>
        <p:nvSpPr>
          <p:cNvPr id="16" name="Footer Placeholder 2">
            <a:extLst>
              <a:ext uri="{FF2B5EF4-FFF2-40B4-BE49-F238E27FC236}">
                <a16:creationId xmlns:a16="http://schemas.microsoft.com/office/drawing/2014/main" id="{28C61790-54F8-4365-BC54-987B6F97C6AD}"/>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3" name="Date Placeholder 1">
            <a:extLst>
              <a:ext uri="{FF2B5EF4-FFF2-40B4-BE49-F238E27FC236}">
                <a16:creationId xmlns:a16="http://schemas.microsoft.com/office/drawing/2014/main" id="{14C6812E-8242-44CB-8DA5-1845FBD366C5}"/>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8310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73437"/>
          </a:xfrm>
        </p:spPr>
        <p:txBody>
          <a:bodyPr>
            <a:normAutofit fontScale="90000"/>
          </a:bodyPr>
          <a:lstStyle/>
          <a:p>
            <a:r>
              <a:rPr lang="es-US"/>
              <a:t>Sus derechos con cobertura de medicamentos de Medicare</a:t>
            </a:r>
          </a:p>
        </p:txBody>
      </p:sp>
      <p:sp>
        <p:nvSpPr>
          <p:cNvPr id="5" name="Content Placeholder 4"/>
          <p:cNvSpPr>
            <a:spLocks noGrp="1"/>
          </p:cNvSpPr>
          <p:nvPr>
            <p:ph idx="4294967295"/>
          </p:nvPr>
        </p:nvSpPr>
        <p:spPr>
          <a:xfrm>
            <a:off x="569119" y="1182688"/>
            <a:ext cx="11053762" cy="784225"/>
          </a:xfrm>
        </p:spPr>
        <p:txBody>
          <a:bodyPr>
            <a:normAutofit/>
          </a:bodyPr>
          <a:lstStyle/>
          <a:p>
            <a:pPr marL="0" lvl="0" indent="0" algn="ctr" defTabSz="685800">
              <a:lnSpc>
                <a:spcPct val="100000"/>
              </a:lnSpc>
              <a:spcBef>
                <a:spcPts val="600"/>
              </a:spcBef>
              <a:buNone/>
            </a:pPr>
            <a:r>
              <a:rPr lang="es-US" sz="2800" b="1">
                <a:solidFill>
                  <a:srgbClr val="00529B"/>
                </a:solidFill>
              </a:rPr>
              <a:t>Usted tiene el derecho a:</a:t>
            </a:r>
          </a:p>
        </p:txBody>
      </p:sp>
      <p:sp>
        <p:nvSpPr>
          <p:cNvPr id="41" name="Rectangle: Rounded Corners 40">
            <a:extLst>
              <a:ext uri="{FF2B5EF4-FFF2-40B4-BE49-F238E27FC236}">
                <a16:creationId xmlns:a16="http://schemas.microsoft.com/office/drawing/2014/main" id="{E57285D3-1EB0-4339-92E4-A26CB3F83395}"/>
              </a:ext>
              <a:ext uri="{C183D7F6-B498-43B3-948B-1728B52AA6E4}">
                <adec:decorative xmlns:adec="http://schemas.microsoft.com/office/drawing/2017/decorative" val="1"/>
              </a:ext>
            </a:extLst>
          </p:cNvPr>
          <p:cNvSpPr/>
          <p:nvPr/>
        </p:nvSpPr>
        <p:spPr>
          <a:xfrm>
            <a:off x="647719"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A88FCD-A426-40BC-A99B-17A9E556394F}"/>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4157" y="2248410"/>
            <a:ext cx="3291840" cy="2103120"/>
          </a:xfrm>
          <a:prstGeom prst="rect">
            <a:avLst/>
          </a:prstGeom>
          <a:ln>
            <a:noFill/>
          </a:ln>
          <a:effectLst>
            <a:softEdge rad="127000"/>
          </a:effectLst>
        </p:spPr>
      </p:pic>
      <p:sp>
        <p:nvSpPr>
          <p:cNvPr id="40" name="TextBox 39">
            <a:extLst>
              <a:ext uri="{FF2B5EF4-FFF2-40B4-BE49-F238E27FC236}">
                <a16:creationId xmlns:a16="http://schemas.microsoft.com/office/drawing/2014/main" id="{95945212-54A2-4467-AD5B-E1FDDF61C6E4}"/>
              </a:ext>
            </a:extLst>
          </p:cNvPr>
          <p:cNvSpPr txBox="1"/>
          <p:nvPr/>
        </p:nvSpPr>
        <p:spPr>
          <a:xfrm>
            <a:off x="562984" y="4293322"/>
            <a:ext cx="3542332" cy="1323439"/>
          </a:xfrm>
          <a:prstGeom prst="rect">
            <a:avLst/>
          </a:prstGeom>
          <a:noFill/>
        </p:spPr>
        <p:txBody>
          <a:bodyPr wrap="square">
            <a:spAutoFit/>
          </a:bodyPr>
          <a:lstStyle/>
          <a:p>
            <a:pPr algn="ctr" defTabSz="685800">
              <a:lnSpc>
                <a:spcPct val="100000"/>
              </a:lnSpc>
              <a:spcAft>
                <a:spcPts val="1200"/>
              </a:spcAft>
            </a:pPr>
            <a:r>
              <a:rPr lang="es-US" sz="2000" dirty="0">
                <a:solidFill>
                  <a:srgbClr val="00529B"/>
                </a:solidFill>
                <a:latin typeface="Arial" panose="020B0604020202020204" pitchFamily="34" charset="0"/>
                <a:cs typeface="Arial" panose="020B0604020202020204" pitchFamily="34" charset="0"/>
              </a:rPr>
              <a:t>Solicitar una determinación de cobertura o una apelación para resolver diferencias con su plan</a:t>
            </a:r>
          </a:p>
        </p:txBody>
      </p:sp>
      <p:sp>
        <p:nvSpPr>
          <p:cNvPr id="27" name="Rectangle: Rounded Corners 26">
            <a:extLst>
              <a:ext uri="{FF2B5EF4-FFF2-40B4-BE49-F238E27FC236}">
                <a16:creationId xmlns:a16="http://schemas.microsoft.com/office/drawing/2014/main" id="{10478497-02DA-4A95-828B-8CCAE4F87696}"/>
              </a:ext>
              <a:ext uri="{C183D7F6-B498-43B3-948B-1728B52AA6E4}">
                <adec:decorative xmlns:adec="http://schemas.microsoft.com/office/drawing/2017/decorative" val="1"/>
              </a:ext>
            </a:extLst>
          </p:cNvPr>
          <p:cNvSpPr/>
          <p:nvPr/>
        </p:nvSpPr>
        <p:spPr>
          <a:xfrm>
            <a:off x="4322442" y="1851902"/>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2AD6BF-AF94-4C58-8D07-70284CC969A9}"/>
              </a:ext>
              <a:ext uri="{C183D7F6-B498-43B3-948B-1728B52AA6E4}">
                <adec:decorative xmlns:adec="http://schemas.microsoft.com/office/drawing/2017/decorative" val="1"/>
              </a:ext>
            </a:extLst>
          </p:cNvPr>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4322652" y="2248410"/>
            <a:ext cx="3229176" cy="2103120"/>
          </a:xfrm>
          <a:prstGeom prst="rect">
            <a:avLst/>
          </a:prstGeom>
          <a:ln>
            <a:noFill/>
          </a:ln>
          <a:effectLst>
            <a:softEdge rad="127000"/>
          </a:effectLst>
        </p:spPr>
      </p:pic>
      <p:sp>
        <p:nvSpPr>
          <p:cNvPr id="21" name="TextBox 20">
            <a:extLst>
              <a:ext uri="{FF2B5EF4-FFF2-40B4-BE49-F238E27FC236}">
                <a16:creationId xmlns:a16="http://schemas.microsoft.com/office/drawing/2014/main" id="{556C1FEC-68C2-42E1-A4DB-B6495BFEBEC7}"/>
              </a:ext>
            </a:extLst>
          </p:cNvPr>
          <p:cNvSpPr txBox="1"/>
          <p:nvPr/>
        </p:nvSpPr>
        <p:spPr>
          <a:xfrm>
            <a:off x="4442869" y="4398039"/>
            <a:ext cx="3108959" cy="1200329"/>
          </a:xfrm>
          <a:prstGeom prst="rect">
            <a:avLst/>
          </a:prstGeom>
          <a:noFill/>
        </p:spPr>
        <p:txBody>
          <a:bodyPr wrap="square">
            <a:spAutoFit/>
          </a:bodyPr>
          <a:lstStyle/>
          <a:p>
            <a:pPr algn="ctr" defTabSz="685800">
              <a:lnSpc>
                <a:spcPct val="100000"/>
              </a:lnSpc>
              <a:spcAft>
                <a:spcPts val="1200"/>
              </a:spcAft>
            </a:pPr>
            <a:r>
              <a:rPr lang="es-US" sz="2400">
                <a:solidFill>
                  <a:srgbClr val="00529B"/>
                </a:solidFill>
                <a:latin typeface="Arial" panose="020B0604020202020204" pitchFamily="34" charset="0"/>
                <a:cs typeface="Arial" panose="020B0604020202020204" pitchFamily="34" charset="0"/>
              </a:rPr>
              <a:t>Presentar una queja (“reclamación”) con el plan</a:t>
            </a:r>
          </a:p>
        </p:txBody>
      </p:sp>
      <p:sp>
        <p:nvSpPr>
          <p:cNvPr id="34" name="Rectangle: Rounded Corners 33">
            <a:extLst>
              <a:ext uri="{FF2B5EF4-FFF2-40B4-BE49-F238E27FC236}">
                <a16:creationId xmlns:a16="http://schemas.microsoft.com/office/drawing/2014/main" id="{73F1AE50-17EB-400E-84FC-3DCA8265716E}"/>
              </a:ext>
              <a:ext uri="{C183D7F6-B498-43B3-948B-1728B52AA6E4}">
                <adec:decorative xmlns:adec="http://schemas.microsoft.com/office/drawing/2017/decorative" val="1"/>
              </a:ext>
            </a:extLst>
          </p:cNvPr>
          <p:cNvSpPr/>
          <p:nvPr/>
        </p:nvSpPr>
        <p:spPr>
          <a:xfrm>
            <a:off x="7968770" y="1798774"/>
            <a:ext cx="3474720"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1AD8779-C7CB-481B-ACCD-0C49397AC8A5}"/>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934525" y="2248410"/>
            <a:ext cx="3291839" cy="2103120"/>
          </a:xfrm>
          <a:prstGeom prst="rect">
            <a:avLst/>
          </a:prstGeom>
          <a:ln>
            <a:noFill/>
          </a:ln>
          <a:effectLst>
            <a:softEdge rad="127000"/>
          </a:effectLst>
        </p:spPr>
      </p:pic>
      <p:sp>
        <p:nvSpPr>
          <p:cNvPr id="33" name="TextBox 32">
            <a:extLst>
              <a:ext uri="{FF2B5EF4-FFF2-40B4-BE49-F238E27FC236}">
                <a16:creationId xmlns:a16="http://schemas.microsoft.com/office/drawing/2014/main" id="{4619FDD2-1353-441C-8151-BCD248CF1BF6}"/>
              </a:ext>
            </a:extLst>
          </p:cNvPr>
          <p:cNvSpPr txBox="1"/>
          <p:nvPr/>
        </p:nvSpPr>
        <p:spPr>
          <a:xfrm>
            <a:off x="7968770" y="4395305"/>
            <a:ext cx="3474720" cy="1200329"/>
          </a:xfrm>
          <a:prstGeom prst="rect">
            <a:avLst/>
          </a:prstGeom>
          <a:noFill/>
        </p:spPr>
        <p:txBody>
          <a:bodyPr wrap="square">
            <a:spAutoFit/>
          </a:bodyPr>
          <a:lstStyle/>
          <a:p>
            <a:pPr algn="ctr" defTabSz="685800">
              <a:lnSpc>
                <a:spcPct val="100000"/>
              </a:lnSpc>
              <a:spcAft>
                <a:spcPts val="1200"/>
              </a:spcAft>
            </a:pPr>
            <a:r>
              <a:rPr lang="es-US" sz="2400">
                <a:solidFill>
                  <a:srgbClr val="00529B"/>
                </a:solidFill>
                <a:latin typeface="Arial" panose="020B0604020202020204" pitchFamily="34" charset="0"/>
                <a:cs typeface="Arial" panose="020B0604020202020204" pitchFamily="34" charset="0"/>
              </a:rPr>
              <a:t>Tener privacidad en su información de salud y de medicamentos</a:t>
            </a:r>
          </a:p>
        </p:txBody>
      </p:sp>
      <p:sp>
        <p:nvSpPr>
          <p:cNvPr id="43" name="Slide Number Placeholder 5">
            <a:extLst>
              <a:ext uri="{FF2B5EF4-FFF2-40B4-BE49-F238E27FC236}">
                <a16:creationId xmlns:a16="http://schemas.microsoft.com/office/drawing/2014/main" id="{EDADE0D5-DC35-4889-A546-33D163271A1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14</a:t>
            </a:fld>
            <a:endParaRPr lang="en-US"/>
          </a:p>
        </p:txBody>
      </p:sp>
      <p:sp>
        <p:nvSpPr>
          <p:cNvPr id="17" name="Footer Placeholder 2">
            <a:extLst>
              <a:ext uri="{FF2B5EF4-FFF2-40B4-BE49-F238E27FC236}">
                <a16:creationId xmlns:a16="http://schemas.microsoft.com/office/drawing/2014/main" id="{157A5652-F982-4C77-B84B-020D83C0EF5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6" name="Date Placeholder 1">
            <a:extLst>
              <a:ext uri="{FF2B5EF4-FFF2-40B4-BE49-F238E27FC236}">
                <a16:creationId xmlns:a16="http://schemas.microsoft.com/office/drawing/2014/main" id="{E9D23461-BCCE-4228-9AD2-9546038FF360}"/>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5360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2</a:t>
            </a:r>
          </a:p>
        </p:txBody>
      </p:sp>
      <p:sp>
        <p:nvSpPr>
          <p:cNvPr id="5" name="Text Placeholder 4"/>
          <p:cNvSpPr>
            <a:spLocks noGrp="1"/>
          </p:cNvSpPr>
          <p:nvPr>
            <p:ph type="body" idx="1"/>
          </p:nvPr>
        </p:nvSpPr>
        <p:spPr/>
        <p:txBody>
          <a:bodyPr>
            <a:normAutofit/>
          </a:bodyPr>
          <a:lstStyle/>
          <a:p>
            <a:r>
              <a:rPr lang="es-US" dirty="0"/>
              <a:t>Derechos a apelar</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US"/>
              <a:t>Lección 2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600"/>
            <a:ext cx="10300855" cy="4124056"/>
          </a:xfrm>
        </p:spPr>
        <p:txBody>
          <a:bodyPr vert="horz" lIns="91440" tIns="45720" rIns="91440" bIns="45720" rtlCol="0" anchor="t">
            <a:normAutofit fontScale="85000" lnSpcReduction="10000"/>
          </a:bodyPr>
          <a:lstStyle/>
          <a:p>
            <a:pPr marL="0" indent="0">
              <a:lnSpc>
                <a:spcPct val="110000"/>
              </a:lnSpc>
              <a:spcBef>
                <a:spcPts val="0"/>
              </a:spcBef>
              <a:spcAft>
                <a:spcPts val="1200"/>
              </a:spcAft>
              <a:buNone/>
            </a:pPr>
            <a:r>
              <a:rPr lang="es-US" sz="3000" b="1" dirty="0">
                <a:solidFill>
                  <a:srgbClr val="00529B"/>
                </a:solidFill>
                <a:latin typeface="Arial"/>
                <a:cs typeface="Arial"/>
              </a:rPr>
              <a:t>Al final de esta lección, usted será capaz de: </a:t>
            </a:r>
          </a:p>
          <a:p>
            <a:pPr marL="548640" indent="-274320">
              <a:lnSpc>
                <a:spcPct val="110000"/>
              </a:lnSpc>
              <a:spcBef>
                <a:spcPts val="0"/>
              </a:spcBef>
              <a:spcAft>
                <a:spcPts val="1200"/>
              </a:spcAft>
            </a:pPr>
            <a:r>
              <a:rPr lang="es-US" dirty="0">
                <a:solidFill>
                  <a:srgbClr val="00529B"/>
                </a:solidFill>
                <a:latin typeface="Arial"/>
                <a:cs typeface="Arial"/>
              </a:rPr>
              <a:t>Describir qué decisiones tiene derecho a apelar, sin importar cómo obtenga su Medicare</a:t>
            </a:r>
          </a:p>
          <a:p>
            <a:pPr marL="548640" indent="-274320">
              <a:lnSpc>
                <a:spcPct val="110000"/>
              </a:lnSpc>
              <a:spcBef>
                <a:spcPts val="0"/>
              </a:spcBef>
              <a:spcAft>
                <a:spcPts val="1200"/>
              </a:spcAft>
            </a:pPr>
            <a:r>
              <a:rPr lang="es-US" dirty="0">
                <a:solidFill>
                  <a:srgbClr val="00529B"/>
                </a:solidFill>
                <a:latin typeface="Arial"/>
                <a:cs typeface="Arial"/>
              </a:rPr>
              <a:t>Describir cómo apelar las decisiones de cobertura o pago y dónde obtener ayuda para presentar una apelación</a:t>
            </a:r>
          </a:p>
          <a:p>
            <a:pPr marL="548640">
              <a:lnSpc>
                <a:spcPct val="110000"/>
              </a:lnSpc>
            </a:pPr>
            <a:r>
              <a:rPr lang="es-US" dirty="0"/>
              <a:t>Explicar los pasos y la cronología del proceso de apelación estándar para Original Medicare, planes Medicare </a:t>
            </a:r>
            <a:r>
              <a:rPr lang="es-US" dirty="0" err="1"/>
              <a:t>Advantage</a:t>
            </a:r>
            <a:r>
              <a:rPr lang="es-US" dirty="0"/>
              <a:t> y cobertura de medicamentos de Medicare</a:t>
            </a:r>
          </a:p>
          <a:p>
            <a:pPr marL="548640">
              <a:lnSpc>
                <a:spcPct val="110000"/>
              </a:lnSpc>
            </a:pPr>
            <a:r>
              <a:rPr lang="es-US" dirty="0"/>
              <a:t>Explicar los pasos y la cronología del proceso de apelación expedito para Original Medicare, planes Medicare </a:t>
            </a:r>
            <a:r>
              <a:rPr lang="es-US" dirty="0" err="1"/>
              <a:t>Advantage</a:t>
            </a:r>
            <a:r>
              <a:rPr lang="es-US" dirty="0"/>
              <a:t> y cobertura de medicamentos</a:t>
            </a:r>
            <a:endParaRPr lang="es-US" dirty="0">
              <a:solidFill>
                <a:srgbClr val="00529B"/>
              </a:solidFill>
              <a:latin typeface="Arial"/>
              <a:cs typeface="Arial"/>
            </a:endParaRPr>
          </a:p>
        </p:txBody>
      </p:sp>
      <p:sp>
        <p:nvSpPr>
          <p:cNvPr id="2" name="Slide Number Placeholder 1">
            <a:extLst>
              <a:ext uri="{FF2B5EF4-FFF2-40B4-BE49-F238E27FC236}">
                <a16:creationId xmlns:a16="http://schemas.microsoft.com/office/drawing/2014/main" id="{E50E1D60-24C9-44A7-B23E-9775BD698DF3}"/>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16</a:t>
            </a:fld>
            <a:endParaRPr lang="en-US"/>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364580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r>
              <a:rPr lang="es-US"/>
              <a:t>Derechos de Apelación en Medicare Original</a:t>
            </a:r>
          </a:p>
        </p:txBody>
      </p:sp>
      <p:sp>
        <p:nvSpPr>
          <p:cNvPr id="10" name="Content Placeholder 4">
            <a:extLst>
              <a:ext uri="{FF2B5EF4-FFF2-40B4-BE49-F238E27FC236}">
                <a16:creationId xmlns:a16="http://schemas.microsoft.com/office/drawing/2014/main" id="{14020BF0-C47F-4BEA-8179-D36AB067BD4D}"/>
              </a:ext>
            </a:extLst>
          </p:cNvPr>
          <p:cNvSpPr txBox="1">
            <a:spLocks/>
          </p:cNvSpPr>
          <p:nvPr/>
        </p:nvSpPr>
        <p:spPr>
          <a:xfrm>
            <a:off x="374576" y="1236921"/>
            <a:ext cx="7402723" cy="50114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1200"/>
              </a:spcAft>
            </a:pPr>
            <a:r>
              <a:rPr lang="es-US" sz="2800" b="1">
                <a:solidFill>
                  <a:srgbClr val="00529B"/>
                </a:solidFill>
              </a:rPr>
              <a:t>Solicitar una apelación si no está de acuerdo con:</a:t>
            </a:r>
          </a:p>
          <a:p>
            <a:pPr marL="617220" lvl="1" indent="-342900" defTabSz="685800">
              <a:lnSpc>
                <a:spcPct val="100000"/>
              </a:lnSpc>
              <a:spcBef>
                <a:spcPts val="0"/>
              </a:spcBef>
              <a:spcAft>
                <a:spcPts val="1200"/>
              </a:spcAft>
              <a:buClr>
                <a:srgbClr val="3965B5"/>
              </a:buClr>
            </a:pPr>
            <a:r>
              <a:rPr lang="es-US" sz="2400">
                <a:solidFill>
                  <a:srgbClr val="00529B"/>
                </a:solidFill>
              </a:rPr>
              <a:t>Una decisión sobre la cobertura de Medicare</a:t>
            </a:r>
          </a:p>
          <a:p>
            <a:pPr marL="617220" lvl="1" indent="-342900" defTabSz="685800">
              <a:lnSpc>
                <a:spcPct val="100000"/>
              </a:lnSpc>
              <a:spcBef>
                <a:spcPts val="0"/>
              </a:spcBef>
              <a:spcAft>
                <a:spcPts val="1200"/>
              </a:spcAft>
              <a:buClr>
                <a:srgbClr val="3965B5"/>
              </a:buClr>
            </a:pPr>
            <a:r>
              <a:rPr lang="es-US" sz="2400">
                <a:solidFill>
                  <a:srgbClr val="00529B"/>
                </a:solidFill>
              </a:rPr>
              <a:t>Denegación del pago</a:t>
            </a:r>
          </a:p>
          <a:p>
            <a:pPr marL="160020" indent="-342900" defTabSz="685800">
              <a:lnSpc>
                <a:spcPct val="100000"/>
              </a:lnSpc>
              <a:spcBef>
                <a:spcPts val="0"/>
              </a:spcBef>
              <a:spcAft>
                <a:spcPts val="1200"/>
              </a:spcAft>
              <a:buClr>
                <a:srgbClr val="3965B5"/>
              </a:buClr>
            </a:pPr>
            <a:r>
              <a:rPr lang="es-US" sz="2800" b="1">
                <a:solidFill>
                  <a:srgbClr val="00529B"/>
                </a:solidFill>
              </a:rPr>
              <a:t>Puede presentar una apelación si:</a:t>
            </a:r>
          </a:p>
          <a:p>
            <a:pPr marL="617220" lvl="1" indent="-342900" defTabSz="685800">
              <a:lnSpc>
                <a:spcPct val="100000"/>
              </a:lnSpc>
              <a:spcBef>
                <a:spcPts val="0"/>
              </a:spcBef>
              <a:spcAft>
                <a:spcPts val="1200"/>
              </a:spcAft>
              <a:buClr>
                <a:srgbClr val="3965B5"/>
              </a:buClr>
            </a:pPr>
            <a:r>
              <a:rPr lang="es-US" sz="2400">
                <a:solidFill>
                  <a:srgbClr val="00529B"/>
                </a:solidFill>
              </a:rPr>
              <a:t>Un servicio o artículo que usted tiene no está cubierto y usted cree que debería estarlo</a:t>
            </a:r>
          </a:p>
          <a:p>
            <a:pPr marL="617220" lvl="1" indent="-342900" defTabSz="685800">
              <a:lnSpc>
                <a:spcPct val="100000"/>
              </a:lnSpc>
              <a:spcBef>
                <a:spcPts val="0"/>
              </a:spcBef>
              <a:spcAft>
                <a:spcPts val="1200"/>
              </a:spcAft>
              <a:buClr>
                <a:srgbClr val="3965B5"/>
              </a:buClr>
            </a:pPr>
            <a:r>
              <a:rPr lang="es-US" sz="2400">
                <a:solidFill>
                  <a:srgbClr val="00529B"/>
                </a:solidFill>
              </a:rPr>
              <a:t>Se le deniega el pago de un servicio o artículo y cree que Medicare debería haberlo pagado</a:t>
            </a:r>
          </a:p>
          <a:p>
            <a:pPr marL="617220" lvl="1" indent="-342900" defTabSz="685800">
              <a:lnSpc>
                <a:spcPct val="100000"/>
              </a:lnSpc>
              <a:spcBef>
                <a:spcPts val="0"/>
              </a:spcBef>
              <a:spcAft>
                <a:spcPts val="1200"/>
              </a:spcAft>
              <a:buClr>
                <a:srgbClr val="3965B5"/>
              </a:buClr>
            </a:pPr>
            <a:r>
              <a:rPr lang="es-US" sz="2400">
                <a:solidFill>
                  <a:srgbClr val="00529B"/>
                </a:solidFill>
              </a:rPr>
              <a:t>Está en desacuerdo con alguna cobertura de Medicare con una decisión de pago</a:t>
            </a:r>
          </a:p>
          <a:p>
            <a:pPr marL="617220" lvl="1" indent="-342900" defTabSz="685800">
              <a:lnSpc>
                <a:spcPct val="100000"/>
              </a:lnSpc>
              <a:spcBef>
                <a:spcPts val="0"/>
              </a:spcBef>
              <a:spcAft>
                <a:spcPts val="1200"/>
              </a:spcAft>
              <a:buClr>
                <a:srgbClr val="3965B5"/>
              </a:buClr>
            </a:pPr>
            <a:endParaRPr lang="en-US" sz="2400" dirty="0">
              <a:solidFill>
                <a:srgbClr val="00529B"/>
              </a:solidFill>
            </a:endParaRPr>
          </a:p>
        </p:txBody>
      </p:sp>
      <p:pic>
        <p:nvPicPr>
          <p:cNvPr id="4" name="Picture 3" descr="portapapeles con la Solicitud de Redeterminación de Medicare de - 1er nivel de apelación.">
            <a:extLst>
              <a:ext uri="{FF2B5EF4-FFF2-40B4-BE49-F238E27FC236}">
                <a16:creationId xmlns:a16="http://schemas.microsoft.com/office/drawing/2014/main" id="{753DB65D-5256-494F-86E5-63F496119ADD}"/>
              </a:ext>
            </a:extLst>
          </p:cNvPr>
          <p:cNvPicPr>
            <a:picLocks noChangeAspect="1"/>
          </p:cNvPicPr>
          <p:nvPr/>
        </p:nvPicPr>
        <p:blipFill>
          <a:blip r:embed="rId4"/>
          <a:stretch>
            <a:fillRect/>
          </a:stretch>
        </p:blipFill>
        <p:spPr>
          <a:xfrm>
            <a:off x="7976323" y="1236921"/>
            <a:ext cx="3377477" cy="4730906"/>
          </a:xfrm>
          <a:prstGeom prst="rect">
            <a:avLst/>
          </a:prstGeom>
        </p:spPr>
      </p:pic>
      <p:sp>
        <p:nvSpPr>
          <p:cNvPr id="11" name="Slide Number Placeholder 5">
            <a:extLst>
              <a:ext uri="{FF2B5EF4-FFF2-40B4-BE49-F238E27FC236}">
                <a16:creationId xmlns:a16="http://schemas.microsoft.com/office/drawing/2014/main" id="{B87BACB3-EC3A-425B-81C1-AD5384F3F70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17</a:t>
            </a:fld>
            <a:endParaRPr lang="en-US"/>
          </a:p>
        </p:txBody>
      </p:sp>
      <p:sp>
        <p:nvSpPr>
          <p:cNvPr id="14" name="Footer Placeholder 2">
            <a:extLst>
              <a:ext uri="{FF2B5EF4-FFF2-40B4-BE49-F238E27FC236}">
                <a16:creationId xmlns:a16="http://schemas.microsoft.com/office/drawing/2014/main" id="{77F000FF-1D66-4366-9DB5-A096B021E542}"/>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3" name="Date Placeholder 1">
            <a:extLst>
              <a:ext uri="{FF2B5EF4-FFF2-40B4-BE49-F238E27FC236}">
                <a16:creationId xmlns:a16="http://schemas.microsoft.com/office/drawing/2014/main" id="{207B0D0C-AF51-423B-B60C-B18C2F562113}"/>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fade">
                                      <p:cBhvr>
                                        <p:cTn id="20" dur="500"/>
                                        <p:tgtEl>
                                          <p:spTgt spid="10">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Effect transition="in" filter="fade">
                                      <p:cBhvr>
                                        <p:cTn id="23" dur="500"/>
                                        <p:tgtEl>
                                          <p:spTgt spid="10">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6" end="6"/>
                                            </p:txEl>
                                          </p:spTgt>
                                        </p:tgtEl>
                                        <p:attrNameLst>
                                          <p:attrName>style.visibility</p:attrName>
                                        </p:attrNameLst>
                                      </p:cBhvr>
                                      <p:to>
                                        <p:strVal val="visible"/>
                                      </p:to>
                                    </p:set>
                                    <p:animEffect transition="in" filter="fade">
                                      <p:cBhvr>
                                        <p:cTn id="2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87490-1DE1-498A-A2AD-5FB0154C87D0}"/>
              </a:ext>
            </a:extLst>
          </p:cNvPr>
          <p:cNvSpPr>
            <a:spLocks noGrp="1"/>
          </p:cNvSpPr>
          <p:nvPr>
            <p:ph type="title"/>
          </p:nvPr>
        </p:nvSpPr>
        <p:spPr>
          <a:xfrm>
            <a:off x="0" y="0"/>
            <a:ext cx="12192000" cy="988272"/>
          </a:xfrm>
        </p:spPr>
        <p:txBody>
          <a:bodyPr>
            <a:normAutofit/>
          </a:bodyPr>
          <a:lstStyle/>
          <a:p>
            <a:r>
              <a:rPr lang="es-US" sz="2800"/>
              <a:t>Cómo Apelar en Medicare Original: </a:t>
            </a:r>
            <a:br>
              <a:rPr lang="es-US" sz="2800"/>
            </a:br>
            <a:r>
              <a:rPr lang="es-US" sz="2800"/>
              <a:t>Ejemplo de reclamaciones</a:t>
            </a:r>
          </a:p>
        </p:txBody>
      </p:sp>
      <p:pic>
        <p:nvPicPr>
          <p:cNvPr id="19" name="Content Placeholder 18" descr="Dos imágenes: una es el formulario de reclamaciones de pacientes hospitalizados para el seguro hospitalario de la Parte A; y, la otra, un formulario en el que se detalla cómo entregar las reclamaciones denegadas o cómo apelar.">
            <a:extLst>
              <a:ext uri="{FF2B5EF4-FFF2-40B4-BE49-F238E27FC236}">
                <a16:creationId xmlns:a16="http://schemas.microsoft.com/office/drawing/2014/main" id="{08398A86-6A34-41BE-A039-2F11E0C4ECC7}"/>
              </a:ext>
            </a:extLst>
          </p:cNvPr>
          <p:cNvPicPr>
            <a:picLocks noGrp="1" noChangeAspect="1"/>
          </p:cNvPicPr>
          <p:nvPr>
            <p:ph idx="4294967295"/>
          </p:nvPr>
        </p:nvPicPr>
        <p:blipFill>
          <a:blip r:embed="rId4"/>
          <a:stretch>
            <a:fillRect/>
          </a:stretch>
        </p:blipFill>
        <p:spPr>
          <a:xfrm>
            <a:off x="1487622" y="991307"/>
            <a:ext cx="9024938" cy="5495925"/>
          </a:xfrm>
          <a:prstGeom prst="rect">
            <a:avLst/>
          </a:prstGeom>
        </p:spPr>
      </p:pic>
      <p:sp>
        <p:nvSpPr>
          <p:cNvPr id="20" name="Rectangle 19" descr="Casilla verde que resalta la sección Monto pagado por Medicare de la página 3 de 4 de un ejemplo de reclamación">
            <a:extLst>
              <a:ext uri="{FF2B5EF4-FFF2-40B4-BE49-F238E27FC236}">
                <a16:creationId xmlns:a16="http://schemas.microsoft.com/office/drawing/2014/main" id="{94FFB2D6-3DB1-4C33-9615-52C4BE0429B2}"/>
              </a:ext>
              <a:ext uri="{C183D7F6-B498-43B3-948B-1728B52AA6E4}">
                <adec:decorative xmlns:adec="http://schemas.microsoft.com/office/drawing/2017/decorative" val="0"/>
              </a:ext>
            </a:extLst>
          </p:cNvPr>
          <p:cNvSpPr/>
          <p:nvPr/>
        </p:nvSpPr>
        <p:spPr>
          <a:xfrm>
            <a:off x="4336559" y="3356125"/>
            <a:ext cx="39756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descr="Casilla verde que resalta la sección Máximo que se le puede facturar, de la página 3 de 4, de un ejemplo de reclamación">
            <a:extLst>
              <a:ext uri="{FF2B5EF4-FFF2-40B4-BE49-F238E27FC236}">
                <a16:creationId xmlns:a16="http://schemas.microsoft.com/office/drawing/2014/main" id="{E8D683BE-F24E-43BA-9F64-C45DC49277B4}"/>
              </a:ext>
              <a:ext uri="{C183D7F6-B498-43B3-948B-1728B52AA6E4}">
                <adec:decorative xmlns:adec="http://schemas.microsoft.com/office/drawing/2017/decorative" val="0"/>
              </a:ext>
            </a:extLst>
          </p:cNvPr>
          <p:cNvSpPr/>
          <p:nvPr/>
        </p:nvSpPr>
        <p:spPr>
          <a:xfrm>
            <a:off x="4745795" y="3358160"/>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descr="Recuadro verde que resalta la sección de solicitudes aprobadas de la página 3 de 4 de un ejemplo de reclamación">
            <a:extLst>
              <a:ext uri="{FF2B5EF4-FFF2-40B4-BE49-F238E27FC236}">
                <a16:creationId xmlns:a16="http://schemas.microsoft.com/office/drawing/2014/main" id="{566C49AE-8652-4C7C-BA35-7C1295472923}"/>
              </a:ext>
              <a:ext uri="{C183D7F6-B498-43B3-948B-1728B52AA6E4}">
                <adec:decorative xmlns:adec="http://schemas.microsoft.com/office/drawing/2017/decorative" val="0"/>
              </a:ext>
            </a:extLst>
          </p:cNvPr>
          <p:cNvSpPr/>
          <p:nvPr/>
        </p:nvSpPr>
        <p:spPr>
          <a:xfrm>
            <a:off x="3422977" y="3373398"/>
            <a:ext cx="503585" cy="80507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descr="Casilla verde que resalta la sección Presentar y Apelar por Escrito en la página 4 de 4 de un ejemplo de reclamación">
            <a:extLst>
              <a:ext uri="{FF2B5EF4-FFF2-40B4-BE49-F238E27FC236}">
                <a16:creationId xmlns:a16="http://schemas.microsoft.com/office/drawing/2014/main" id="{A6D1A202-9188-4DBA-8C82-4C0ED2DD8950}"/>
              </a:ext>
              <a:ext uri="{C183D7F6-B498-43B3-948B-1728B52AA6E4}">
                <adec:decorative xmlns:adec="http://schemas.microsoft.com/office/drawing/2017/decorative" val="0"/>
              </a:ext>
            </a:extLst>
          </p:cNvPr>
          <p:cNvSpPr/>
          <p:nvPr/>
        </p:nvSpPr>
        <p:spPr>
          <a:xfrm>
            <a:off x="8394764" y="1680117"/>
            <a:ext cx="1802784" cy="41614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descr="Casilla verde que resalta la fecha de la sección en la que debe completarse una apelación, en la página 4 de 4 de un ejemplo de reclamación">
            <a:extLst>
              <a:ext uri="{FF2B5EF4-FFF2-40B4-BE49-F238E27FC236}">
                <a16:creationId xmlns:a16="http://schemas.microsoft.com/office/drawing/2014/main" id="{948A28BC-A352-406D-9D75-9007FC3FE57C}"/>
              </a:ext>
              <a:ext uri="{C183D7F6-B498-43B3-948B-1728B52AA6E4}">
                <adec:decorative xmlns:adec="http://schemas.microsoft.com/office/drawing/2017/decorative" val="0"/>
              </a:ext>
            </a:extLst>
          </p:cNvPr>
          <p:cNvSpPr/>
          <p:nvPr/>
        </p:nvSpPr>
        <p:spPr>
          <a:xfrm>
            <a:off x="6430617" y="3058657"/>
            <a:ext cx="1834823" cy="111981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8CB33FA4-7AD8-4CDB-AE77-0DB237ED7D01}"/>
              </a:ext>
            </a:extLst>
          </p:cNvPr>
          <p:cNvSpPr>
            <a:spLocks noGrp="1"/>
          </p:cNvSpPr>
          <p:nvPr>
            <p:ph type="sldNum" sz="quarter" idx="12"/>
          </p:nvPr>
        </p:nvSpPr>
        <p:spPr>
          <a:xfrm>
            <a:off x="8610600" y="648208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18</a:t>
            </a:fld>
            <a:endParaRPr lang="en-US"/>
          </a:p>
        </p:txBody>
      </p:sp>
      <p:sp>
        <p:nvSpPr>
          <p:cNvPr id="14" name="Footer Placeholder 2">
            <a:extLst>
              <a:ext uri="{FF2B5EF4-FFF2-40B4-BE49-F238E27FC236}">
                <a16:creationId xmlns:a16="http://schemas.microsoft.com/office/drawing/2014/main" id="{AEB0340B-9535-4153-A564-0DF133550FD8}"/>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3" name="Date Placeholder 1">
            <a:extLst>
              <a:ext uri="{FF2B5EF4-FFF2-40B4-BE49-F238E27FC236}">
                <a16:creationId xmlns:a16="http://schemas.microsoft.com/office/drawing/2014/main" id="{8719968E-23E8-4E8A-9F44-02F524790F53}"/>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9457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Cómo Apelar en Medicare Original</a:t>
            </a:r>
          </a:p>
        </p:txBody>
      </p:sp>
      <p:sp>
        <p:nvSpPr>
          <p:cNvPr id="5" name="Content Placeholder 4"/>
          <p:cNvSpPr>
            <a:spLocks noGrp="1"/>
          </p:cNvSpPr>
          <p:nvPr>
            <p:ph type="body" sz="quarter" idx="13"/>
          </p:nvPr>
        </p:nvSpPr>
        <p:spPr>
          <a:xfrm>
            <a:off x="838200" y="1071088"/>
            <a:ext cx="10644188" cy="1175701"/>
          </a:xfrm>
        </p:spPr>
        <p:txBody>
          <a:bodyPr>
            <a:noAutofit/>
          </a:bodyPr>
          <a:lstStyle/>
          <a:p>
            <a:pPr marL="0" lvl="0" indent="0" defTabSz="685800">
              <a:lnSpc>
                <a:spcPct val="100000"/>
              </a:lnSpc>
              <a:spcBef>
                <a:spcPts val="0"/>
              </a:spcBef>
              <a:spcAft>
                <a:spcPts val="1200"/>
              </a:spcAft>
              <a:buNone/>
            </a:pPr>
            <a:r>
              <a:rPr lang="es-US" sz="2800" b="1">
                <a:solidFill>
                  <a:srgbClr val="00529B"/>
                </a:solidFill>
              </a:rPr>
              <a:t>Si está en desacuerdo con alguna cobertura de Medicare o decisión de pago, puede apelar la decisión:</a:t>
            </a:r>
          </a:p>
        </p:txBody>
      </p:sp>
      <p:pic>
        <p:nvPicPr>
          <p:cNvPr id="11" name="Picture 10">
            <a:extLst>
              <a:ext uri="{FF2B5EF4-FFF2-40B4-BE49-F238E27FC236}">
                <a16:creationId xmlns:a16="http://schemas.microsoft.com/office/drawing/2014/main" id="{70A4CA48-B1D7-4CA2-9773-7F7DBB818D09}"/>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67867" y="2310430"/>
            <a:ext cx="3486443" cy="2088891"/>
          </a:xfrm>
          <a:prstGeom prst="rect">
            <a:avLst/>
          </a:prstGeom>
          <a:ln>
            <a:noFill/>
          </a:ln>
          <a:effectLst>
            <a:softEdge rad="112500"/>
          </a:effectLst>
        </p:spPr>
      </p:pic>
      <p:sp>
        <p:nvSpPr>
          <p:cNvPr id="10" name="TextBox 9">
            <a:extLst>
              <a:ext uri="{FF2B5EF4-FFF2-40B4-BE49-F238E27FC236}">
                <a16:creationId xmlns:a16="http://schemas.microsoft.com/office/drawing/2014/main" id="{AC174894-C394-4DFA-8C79-8779F4BEBB46}"/>
              </a:ext>
            </a:extLst>
          </p:cNvPr>
          <p:cNvSpPr txBox="1"/>
          <p:nvPr/>
        </p:nvSpPr>
        <p:spPr>
          <a:xfrm>
            <a:off x="1967867" y="4357767"/>
            <a:ext cx="3396614" cy="1131079"/>
          </a:xfrm>
          <a:prstGeom prst="rect">
            <a:avLst/>
          </a:prstGeom>
          <a:noFill/>
        </p:spPr>
        <p:txBody>
          <a:bodyPr wrap="square">
            <a:spAutoFit/>
          </a:bodyPr>
          <a:lstStyle/>
          <a:p>
            <a:pPr indent="-223838" algn="ctr" defTabSz="685800">
              <a:lnSpc>
                <a:spcPts val="2600"/>
              </a:lnSpc>
              <a:spcAft>
                <a:spcPts val="1200"/>
              </a:spcAft>
            </a:pPr>
            <a:r>
              <a:rPr lang="es-US" sz="2400" dirty="0">
                <a:solidFill>
                  <a:srgbClr val="00529B"/>
                </a:solidFill>
                <a:latin typeface="Arial" panose="020B0604020202020204" pitchFamily="34" charset="0"/>
                <a:cs typeface="Arial" panose="020B0604020202020204" pitchFamily="34" charset="0"/>
              </a:rPr>
              <a:t>Reúna información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que pueda respaldar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su caso</a:t>
            </a:r>
          </a:p>
        </p:txBody>
      </p:sp>
      <p:pic>
        <p:nvPicPr>
          <p:cNvPr id="3" name="Picture 2">
            <a:extLst>
              <a:ext uri="{FF2B5EF4-FFF2-40B4-BE49-F238E27FC236}">
                <a16:creationId xmlns:a16="http://schemas.microsoft.com/office/drawing/2014/main" id="{BB0D091C-E1F6-47E9-ABD6-B67F6354BA9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54662" y="2317423"/>
            <a:ext cx="3416678" cy="2081898"/>
          </a:xfrm>
          <a:prstGeom prst="rect">
            <a:avLst/>
          </a:prstGeom>
          <a:ln>
            <a:noFill/>
          </a:ln>
          <a:effectLst>
            <a:softEdge rad="112500"/>
          </a:effectLst>
        </p:spPr>
      </p:pic>
      <p:sp>
        <p:nvSpPr>
          <p:cNvPr id="12" name="TextBox 11">
            <a:extLst>
              <a:ext uri="{FF2B5EF4-FFF2-40B4-BE49-F238E27FC236}">
                <a16:creationId xmlns:a16="http://schemas.microsoft.com/office/drawing/2014/main" id="{5898A979-18F9-40BE-986F-F87E5218FF87}"/>
              </a:ext>
            </a:extLst>
          </p:cNvPr>
          <p:cNvSpPr txBox="1"/>
          <p:nvPr/>
        </p:nvSpPr>
        <p:spPr>
          <a:xfrm>
            <a:off x="6827521" y="4444228"/>
            <a:ext cx="3870960" cy="1092607"/>
          </a:xfrm>
          <a:prstGeom prst="rect">
            <a:avLst/>
          </a:prstGeom>
          <a:noFill/>
        </p:spPr>
        <p:txBody>
          <a:bodyPr wrap="square">
            <a:spAutoFit/>
          </a:bodyPr>
          <a:lstStyle/>
          <a:p>
            <a:pPr indent="-223838" algn="ctr" defTabSz="685800">
              <a:lnSpc>
                <a:spcPts val="2600"/>
              </a:lnSpc>
              <a:spcAft>
                <a:spcPts val="1200"/>
              </a:spcAft>
            </a:pPr>
            <a:r>
              <a:rPr lang="es-US" sz="2400" dirty="0">
                <a:solidFill>
                  <a:srgbClr val="00529B"/>
                </a:solidFill>
                <a:latin typeface="Arial" panose="020B0604020202020204" pitchFamily="34" charset="0"/>
                <a:cs typeface="Arial" panose="020B0604020202020204" pitchFamily="34" charset="0"/>
              </a:rPr>
              <a:t>Conserve una copia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de todo lo que envíe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a Medicare</a:t>
            </a:r>
          </a:p>
        </p:txBody>
      </p:sp>
      <p:pic>
        <p:nvPicPr>
          <p:cNvPr id="2" name="Picture 1">
            <a:extLst>
              <a:ext uri="{FF2B5EF4-FFF2-40B4-BE49-F238E27FC236}">
                <a16:creationId xmlns:a16="http://schemas.microsoft.com/office/drawing/2014/main" id="{FBC8B152-C2A4-41B1-8764-387C5144719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0014" y="5585104"/>
            <a:ext cx="182880" cy="182880"/>
          </a:xfrm>
          <a:prstGeom prst="rect">
            <a:avLst/>
          </a:prstGeom>
        </p:spPr>
      </p:pic>
      <p:sp>
        <p:nvSpPr>
          <p:cNvPr id="8" name="TextBox 7">
            <a:extLst>
              <a:ext uri="{FF2B5EF4-FFF2-40B4-BE49-F238E27FC236}">
                <a16:creationId xmlns:a16="http://schemas.microsoft.com/office/drawing/2014/main" id="{1F559E5D-443D-4CBE-B7D8-753D62DE4E0C}"/>
              </a:ext>
            </a:extLst>
          </p:cNvPr>
          <p:cNvSpPr txBox="1"/>
          <p:nvPr/>
        </p:nvSpPr>
        <p:spPr>
          <a:xfrm>
            <a:off x="1079521" y="5490177"/>
            <a:ext cx="11287513" cy="707886"/>
          </a:xfrm>
          <a:prstGeom prst="rect">
            <a:avLst/>
          </a:prstGeom>
          <a:noFill/>
          <a:ln>
            <a:noFill/>
          </a:ln>
        </p:spPr>
        <p:txBody>
          <a:bodyPr wrap="square" lIns="91440" tIns="45720" rIns="91440" bIns="45720" anchor="t">
            <a:spAutoFit/>
          </a:bodyPr>
          <a:lstStyle/>
          <a:p>
            <a:pPr marL="860425" indent="-860425" defTabSz="685800">
              <a:spcBef>
                <a:spcPts val="600"/>
              </a:spcBef>
              <a:tabLst>
                <a:tab pos="860425" algn="l"/>
              </a:tabLst>
            </a:pPr>
            <a:r>
              <a:rPr lang="es-US" sz="2000" b="1" dirty="0">
                <a:solidFill>
                  <a:srgbClr val="00529B"/>
                </a:solidFill>
                <a:latin typeface="Arial"/>
                <a:cs typeface="Arial"/>
              </a:rPr>
              <a:t>NOTA</a:t>
            </a:r>
            <a:r>
              <a:rPr lang="es-US" sz="2000" dirty="0">
                <a:solidFill>
                  <a:srgbClr val="00529B"/>
                </a:solidFill>
                <a:latin typeface="Arial"/>
                <a:cs typeface="Arial"/>
              </a:rPr>
              <a:t>: 	Es posible que tenga derecho a una apelación acelerada (rápida) en </a:t>
            </a:r>
            <a:br>
              <a:rPr lang="es-US" sz="2000" dirty="0">
                <a:solidFill>
                  <a:srgbClr val="00529B"/>
                </a:solidFill>
                <a:latin typeface="Arial"/>
                <a:cs typeface="Arial"/>
              </a:rPr>
            </a:br>
            <a:r>
              <a:rPr lang="es-US" sz="2000" dirty="0">
                <a:solidFill>
                  <a:srgbClr val="00529B"/>
                </a:solidFill>
                <a:latin typeface="Arial"/>
                <a:cs typeface="Arial"/>
              </a:rPr>
              <a:t>determinadas situaciones. </a:t>
            </a:r>
          </a:p>
        </p:txBody>
      </p:sp>
      <p:sp>
        <p:nvSpPr>
          <p:cNvPr id="7" name="Slide Number Placeholder 5">
            <a:extLst>
              <a:ext uri="{FF2B5EF4-FFF2-40B4-BE49-F238E27FC236}">
                <a16:creationId xmlns:a16="http://schemas.microsoft.com/office/drawing/2014/main" id="{521B453F-4E31-4E62-A25D-1391200C4CD4}"/>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19</a:t>
            </a:fld>
            <a:endParaRPr lang="en-US"/>
          </a:p>
        </p:txBody>
      </p:sp>
      <p:sp>
        <p:nvSpPr>
          <p:cNvPr id="15" name="Footer Placeholder 2">
            <a:extLst>
              <a:ext uri="{FF2B5EF4-FFF2-40B4-BE49-F238E27FC236}">
                <a16:creationId xmlns:a16="http://schemas.microsoft.com/office/drawing/2014/main" id="{CD3EED1D-5665-4E3C-9954-730201E747D2}"/>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4" name="Date Placeholder 1">
            <a:extLst>
              <a:ext uri="{FF2B5EF4-FFF2-40B4-BE49-F238E27FC236}">
                <a16:creationId xmlns:a16="http://schemas.microsoft.com/office/drawing/2014/main" id="{35B329C5-4B6D-4252-83A6-AB0EA0B4A29D}"/>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11031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a:t>Índice</a:t>
            </a:r>
          </a:p>
        </p:txBody>
      </p:sp>
      <p:sp>
        <p:nvSpPr>
          <p:cNvPr id="8" name="Content Placeholder 2">
            <a:extLst>
              <a:ext uri="{FF2B5EF4-FFF2-40B4-BE49-F238E27FC236}">
                <a16:creationId xmlns:a16="http://schemas.microsoft.com/office/drawing/2014/main" id="{3ECA3263-2CF0-4C96-92DF-5E25FAD27BAA}"/>
              </a:ext>
            </a:extLst>
          </p:cNvPr>
          <p:cNvSpPr txBox="1">
            <a:spLocks/>
          </p:cNvSpPr>
          <p:nvPr/>
        </p:nvSpPr>
        <p:spPr>
          <a:xfrm>
            <a:off x="735496" y="1733532"/>
            <a:ext cx="10913165" cy="4606034"/>
          </a:xfrm>
          <a:prstGeom prst="rect">
            <a:avLst/>
          </a:prstGeom>
        </p:spPr>
        <p:txBody>
          <a:bodyPr vert="horz" lIns="91440" tIns="45720" rIns="91440" bIns="45720" rtlCol="0">
            <a:no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1: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Derechos en Medicare</a:t>
            </a:r>
            <a:r>
              <a:rPr lang="es-US" sz="2200" dirty="0">
                <a:solidFill>
                  <a:srgbClr val="00529B"/>
                </a:solidFill>
                <a:latin typeface="Arial" panose="020B0604020202020204" pitchFamily="34" charset="0"/>
                <a:cs typeface="Arial" panose="020B0604020202020204" pitchFamily="34" charset="0"/>
              </a:rPr>
              <a:t>..................................................4–14</a:t>
            </a:r>
          </a:p>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2: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Derechos de apelación</a:t>
            </a:r>
            <a:r>
              <a:rPr lang="es-US" sz="2200" dirty="0">
                <a:solidFill>
                  <a:srgbClr val="00529B"/>
                </a:solidFill>
                <a:latin typeface="Arial" panose="020B0604020202020204" pitchFamily="34" charset="0"/>
                <a:cs typeface="Arial" panose="020B0604020202020204" pitchFamily="34" charset="0"/>
              </a:rPr>
              <a:t>………………………………..…15–36</a:t>
            </a:r>
          </a:p>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3: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Sus derechos en ciertas situaciones</a:t>
            </a:r>
            <a:r>
              <a:rPr lang="es-US" sz="2200" dirty="0">
                <a:solidFill>
                  <a:srgbClr val="00529B"/>
                </a:solidFill>
                <a:latin typeface="Arial" panose="020B0604020202020204" pitchFamily="34" charset="0"/>
                <a:cs typeface="Arial" panose="020B0604020202020204" pitchFamily="34" charset="0"/>
              </a:rPr>
              <a:t>............................37–44</a:t>
            </a:r>
          </a:p>
          <a:p>
            <a:pPr marL="0" lvl="0" indent="0">
              <a:spcBef>
                <a:spcPts val="0"/>
              </a:spcBef>
              <a:spcAft>
                <a:spcPts val="1200"/>
              </a:spcAft>
              <a:buNone/>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4: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Prácticas de privacidad en Medicare</a:t>
            </a:r>
            <a:r>
              <a:rPr lang="es-US" sz="2200" dirty="0">
                <a:solidFill>
                  <a:srgbClr val="00529B"/>
                </a:solidFill>
                <a:latin typeface="Arial" panose="020B0604020202020204" pitchFamily="34" charset="0"/>
                <a:cs typeface="Arial" panose="020B0604020202020204" pitchFamily="34" charset="0"/>
              </a:rPr>
              <a:t>............................45–49</a:t>
            </a:r>
          </a:p>
          <a:p>
            <a:pPr marL="0" lvl="0" indent="0">
              <a:spcBef>
                <a:spcPts val="0"/>
              </a:spcBef>
              <a:spcAft>
                <a:spcPts val="1200"/>
              </a:spcAft>
              <a:buNone/>
              <a:tabLst>
                <a:tab pos="1371600" algn="l"/>
              </a:tabLst>
              <a:defRPr/>
            </a:pPr>
            <a:r>
              <a:rPr kumimoji="0" lang="es-US" sz="22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Lección 5: </a:t>
            </a: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Protecciones adicionales</a:t>
            </a:r>
            <a:r>
              <a:rPr lang="es-US" sz="2200" dirty="0">
                <a:solidFill>
                  <a:srgbClr val="00529B"/>
                </a:solidFill>
                <a:latin typeface="Arial" panose="020B0604020202020204" pitchFamily="34" charset="0"/>
                <a:cs typeface="Arial" panose="020B0604020202020204" pitchFamily="34" charset="0"/>
              </a:rPr>
              <a:t>..............................................50–54</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lang="es-US" sz="2200" b="1" dirty="0">
                <a:solidFill>
                  <a:srgbClr val="00529B"/>
                </a:solidFill>
                <a:latin typeface="Arial" panose="020B0604020202020204" pitchFamily="34" charset="0"/>
                <a:cs typeface="Arial" panose="020B0604020202020204" pitchFamily="34" charset="0"/>
              </a:rPr>
              <a:t>Apéndices:</a:t>
            </a:r>
          </a:p>
          <a:p>
            <a:pPr marL="548640" lvl="0" indent="0">
              <a:spcBef>
                <a:spcPts val="0"/>
              </a:spcBef>
              <a:spcAft>
                <a:spcPts val="1200"/>
              </a:spcAft>
              <a:buNone/>
              <a:tabLst>
                <a:tab pos="1371600" algn="l"/>
              </a:tabLst>
              <a:defRPr/>
            </a:pPr>
            <a:r>
              <a:rPr lang="es-US" sz="2200" dirty="0">
                <a:solidFill>
                  <a:srgbClr val="00529B"/>
                </a:solidFill>
                <a:latin typeface="Arial" panose="020B0604020202020204" pitchFamily="34" charset="0"/>
                <a:cs typeface="Arial" panose="020B0604020202020204" pitchFamily="34" charset="0"/>
              </a:rPr>
              <a:t>Recursos de Medicare…………………………………………….55–56</a:t>
            </a:r>
          </a:p>
          <a:p>
            <a:pPr marL="54864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tab pos="1371600" algn="l"/>
              </a:tabLst>
              <a:defRPr/>
            </a:pPr>
            <a:r>
              <a:rPr kumimoji="0" lang="es-US" sz="220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Productos en Medicare……………………………………………57</a:t>
            </a:r>
          </a:p>
          <a:p>
            <a:pPr marL="548640" lvl="0" indent="0">
              <a:spcBef>
                <a:spcPts val="0"/>
              </a:spcBef>
              <a:spcAft>
                <a:spcPts val="1200"/>
              </a:spcAft>
              <a:buNone/>
              <a:tabLst>
                <a:tab pos="1371600" algn="l"/>
              </a:tabLst>
              <a:defRPr/>
            </a:pPr>
            <a:r>
              <a:rPr lang="es-US" sz="2200" dirty="0">
                <a:solidFill>
                  <a:srgbClr val="00529B"/>
                </a:solidFill>
                <a:latin typeface="Arial" panose="020B0604020202020204" pitchFamily="34" charset="0"/>
                <a:cs typeface="Arial" panose="020B0604020202020204" pitchFamily="34" charset="0"/>
              </a:rPr>
              <a:t>Acrónimos……………………………………………….………….58–59</a:t>
            </a:r>
          </a:p>
        </p:txBody>
      </p:sp>
      <p:sp>
        <p:nvSpPr>
          <p:cNvPr id="9" name="Slide Number Placeholder 5">
            <a:extLst>
              <a:ext uri="{FF2B5EF4-FFF2-40B4-BE49-F238E27FC236}">
                <a16:creationId xmlns:a16="http://schemas.microsoft.com/office/drawing/2014/main" id="{741330D2-212F-43AD-9527-271EB5F2B08C}"/>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a:t>
            </a:fld>
            <a:endParaRPr lang="en-US"/>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Apelaciones aceleradas (rápidas) en Medicare Original</a:t>
            </a:r>
          </a:p>
        </p:txBody>
      </p:sp>
      <p:sp>
        <p:nvSpPr>
          <p:cNvPr id="5" name="Content Placeholder 4"/>
          <p:cNvSpPr>
            <a:spLocks noGrp="1"/>
          </p:cNvSpPr>
          <p:nvPr>
            <p:ph type="body" sz="quarter" idx="13"/>
          </p:nvPr>
        </p:nvSpPr>
        <p:spPr>
          <a:xfrm>
            <a:off x="112643" y="1149315"/>
            <a:ext cx="10601739" cy="5205649"/>
          </a:xfrm>
        </p:spPr>
        <p:txBody>
          <a:bodyPr>
            <a:normAutofit/>
          </a:bodyPr>
          <a:lstStyle/>
          <a:p>
            <a:pPr marL="0" lvl="0" indent="0" defTabSz="685800">
              <a:lnSpc>
                <a:spcPct val="100000"/>
              </a:lnSpc>
              <a:spcBef>
                <a:spcPts val="0"/>
              </a:spcBef>
              <a:spcAft>
                <a:spcPts val="1200"/>
              </a:spcAft>
              <a:buNone/>
            </a:pPr>
            <a:r>
              <a:rPr lang="es-US" sz="2800" b="1" dirty="0">
                <a:solidFill>
                  <a:srgbClr val="00529B"/>
                </a:solidFill>
              </a:rPr>
              <a:t>Usted tiene derecho a una apelación acelerada si cree que:</a:t>
            </a:r>
          </a:p>
          <a:p>
            <a:pPr marL="573088" lvl="1" indent="-300038" defTabSz="685800">
              <a:lnSpc>
                <a:spcPts val="2500"/>
              </a:lnSpc>
              <a:spcBef>
                <a:spcPts val="0"/>
              </a:spcBef>
              <a:spcAft>
                <a:spcPts val="1200"/>
              </a:spcAft>
              <a:buClr>
                <a:srgbClr val="3965B5"/>
              </a:buClr>
              <a:buFont typeface="Wingdings" panose="05000000000000000000" pitchFamily="2" charset="2"/>
              <a:buChar char="§"/>
            </a:pPr>
            <a:r>
              <a:rPr lang="es-US" sz="2400" dirty="0">
                <a:solidFill>
                  <a:srgbClr val="00529B"/>
                </a:solidFill>
              </a:rPr>
              <a:t>Le dan el alta demasiado pronto de su hospitalización </a:t>
            </a:r>
            <a:br>
              <a:rPr lang="es-US" sz="2400" dirty="0">
                <a:solidFill>
                  <a:srgbClr val="00529B"/>
                </a:solidFill>
              </a:rPr>
            </a:br>
            <a:r>
              <a:rPr lang="es-US" sz="2400" dirty="0">
                <a:solidFill>
                  <a:srgbClr val="00529B"/>
                </a:solidFill>
              </a:rPr>
              <a:t>cubierta por Medicare </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s-US" sz="2400" dirty="0">
                <a:solidFill>
                  <a:srgbClr val="00529B"/>
                </a:solidFill>
              </a:rPr>
              <a:t>Sus servicios cubiertos por Medicare de la siguiente </a:t>
            </a:r>
            <a:br>
              <a:rPr lang="es-US" sz="2400" dirty="0">
                <a:solidFill>
                  <a:srgbClr val="00529B"/>
                </a:solidFill>
              </a:rPr>
            </a:br>
            <a:r>
              <a:rPr lang="es-US" sz="2400" dirty="0">
                <a:solidFill>
                  <a:srgbClr val="00529B"/>
                </a:solidFill>
              </a:rPr>
              <a:t>lista están terminando demasiado pronto</a:t>
            </a:r>
          </a:p>
          <a:p>
            <a:pPr marL="914400" lvl="4" indent="-274320" defTabSz="977900">
              <a:lnSpc>
                <a:spcPct val="100000"/>
              </a:lnSpc>
              <a:spcBef>
                <a:spcPts val="0"/>
              </a:spcBef>
              <a:spcAft>
                <a:spcPts val="1200"/>
              </a:spcAft>
              <a:buClr>
                <a:srgbClr val="3965B5"/>
              </a:buClr>
              <a:buSzPct val="100000"/>
            </a:pPr>
            <a:r>
              <a:rPr lang="es-US" sz="2000" dirty="0">
                <a:solidFill>
                  <a:srgbClr val="00529B"/>
                </a:solidFill>
              </a:rPr>
              <a:t>Centro de Enfermería Especializada (SNF)</a:t>
            </a:r>
          </a:p>
          <a:p>
            <a:pPr marL="914400" lvl="4" indent="-274320" defTabSz="977900">
              <a:lnSpc>
                <a:spcPct val="100000"/>
              </a:lnSpc>
              <a:spcBef>
                <a:spcPts val="0"/>
              </a:spcBef>
              <a:spcAft>
                <a:spcPts val="1200"/>
              </a:spcAft>
              <a:buClr>
                <a:srgbClr val="3965B5"/>
              </a:buClr>
              <a:buSzPct val="100000"/>
            </a:pPr>
            <a:r>
              <a:rPr lang="es-US" sz="2000" dirty="0">
                <a:solidFill>
                  <a:srgbClr val="00529B"/>
                </a:solidFill>
              </a:rPr>
              <a:t>Agencia de Atención Médica en el Hogar (HHA)</a:t>
            </a:r>
          </a:p>
          <a:p>
            <a:pPr marL="914400" lvl="4" indent="-274320" defTabSz="977900">
              <a:lnSpc>
                <a:spcPct val="100000"/>
              </a:lnSpc>
              <a:spcBef>
                <a:spcPts val="0"/>
              </a:spcBef>
              <a:spcAft>
                <a:spcPts val="1200"/>
              </a:spcAft>
              <a:buClr>
                <a:srgbClr val="3965B5"/>
              </a:buClr>
              <a:buSzPct val="100000"/>
            </a:pPr>
            <a:r>
              <a:rPr lang="es-US" sz="2000" dirty="0">
                <a:solidFill>
                  <a:srgbClr val="00529B"/>
                </a:solidFill>
              </a:rPr>
              <a:t>Centro de Rehabilitación Integral para pacientes </a:t>
            </a:r>
            <a:br>
              <a:rPr lang="es-US" sz="2000" dirty="0">
                <a:solidFill>
                  <a:srgbClr val="00529B"/>
                </a:solidFill>
              </a:rPr>
            </a:br>
            <a:r>
              <a:rPr lang="es-US" sz="2000" dirty="0">
                <a:solidFill>
                  <a:srgbClr val="00529B"/>
                </a:solidFill>
              </a:rPr>
              <a:t>Ambulatorios (CORF)</a:t>
            </a:r>
          </a:p>
          <a:p>
            <a:pPr marL="914400" lvl="4" indent="-274320" defTabSz="977900">
              <a:lnSpc>
                <a:spcPct val="100000"/>
              </a:lnSpc>
              <a:spcBef>
                <a:spcPts val="0"/>
              </a:spcBef>
              <a:spcAft>
                <a:spcPts val="1200"/>
              </a:spcAft>
              <a:buClr>
                <a:srgbClr val="3965B5"/>
              </a:buClr>
              <a:buSzPct val="100000"/>
            </a:pPr>
            <a:r>
              <a:rPr lang="es-US" sz="2000" dirty="0">
                <a:solidFill>
                  <a:srgbClr val="00529B"/>
                </a:solidFill>
              </a:rPr>
              <a:t>Cuidados paliativos</a:t>
            </a:r>
          </a:p>
        </p:txBody>
      </p:sp>
      <p:sp>
        <p:nvSpPr>
          <p:cNvPr id="8" name="Rectangle: Rounded Corners 7">
            <a:extLst>
              <a:ext uri="{FF2B5EF4-FFF2-40B4-BE49-F238E27FC236}">
                <a16:creationId xmlns:a16="http://schemas.microsoft.com/office/drawing/2014/main" id="{B9B72774-6B7E-49F6-A001-46462908AEC9}"/>
              </a:ext>
              <a:ext uri="{C183D7F6-B498-43B3-948B-1728B52AA6E4}">
                <adec:decorative xmlns:adec="http://schemas.microsoft.com/office/drawing/2017/decorative" val="1"/>
              </a:ext>
            </a:extLst>
          </p:cNvPr>
          <p:cNvSpPr/>
          <p:nvPr/>
        </p:nvSpPr>
        <p:spPr>
          <a:xfrm>
            <a:off x="8008885" y="2267878"/>
            <a:ext cx="3968143" cy="3133988"/>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34FEEB-F36D-4E1B-8973-8DCE994D08A8}"/>
              </a:ext>
            </a:extLst>
          </p:cNvPr>
          <p:cNvSpPr txBox="1"/>
          <p:nvPr/>
        </p:nvSpPr>
        <p:spPr>
          <a:xfrm>
            <a:off x="8008885" y="2428701"/>
            <a:ext cx="3663161" cy="2646878"/>
          </a:xfrm>
          <a:prstGeom prst="rect">
            <a:avLst/>
          </a:prstGeom>
          <a:noFill/>
        </p:spPr>
        <p:txBody>
          <a:bodyPr wrap="square">
            <a:spAutoFit/>
          </a:bodyPr>
          <a:lstStyle/>
          <a:p>
            <a:pPr marL="0" marR="0" lvl="0" indent="0" defTabSz="914400" eaLnBrk="1" fontAlgn="auto" latinLnBrk="0" hangingPunct="1">
              <a:spcAft>
                <a:spcPts val="1200"/>
              </a:spcAft>
              <a:buClrTx/>
              <a:buSzTx/>
              <a:buFontTx/>
              <a:buNone/>
              <a:tabLst/>
              <a:defRPr/>
            </a:pPr>
            <a:r>
              <a:rPr kumimoji="0" lang="es-US"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Avisos importantes:</a:t>
            </a:r>
          </a:p>
          <a:p>
            <a:pPr marL="347472" indent="-347472">
              <a:spcAft>
                <a:spcPts val="1200"/>
              </a:spcAft>
              <a:buClr>
                <a:schemeClr val="bg1"/>
              </a:buClr>
              <a:buFont typeface="Wingdings" panose="05000000000000000000" pitchFamily="2" charset="2"/>
              <a:buChar char="Ø"/>
              <a:defRPr/>
            </a:pPr>
            <a:r>
              <a:rPr lang="es-US" sz="1600" b="1" dirty="0">
                <a:solidFill>
                  <a:schemeClr val="bg1"/>
                </a:solidFill>
                <a:latin typeface="Arial" panose="020B0604020202020204" pitchFamily="34" charset="0"/>
                <a:cs typeface="Arial" panose="020B0604020202020204" pitchFamily="34" charset="0"/>
              </a:rPr>
              <a:t>“Un mensaje importante de Medicare sobre sus derechos” </a:t>
            </a:r>
            <a:r>
              <a:rPr lang="es-US" sz="1600" dirty="0">
                <a:solidFill>
                  <a:schemeClr val="bg1"/>
                </a:solidFill>
                <a:latin typeface="Arial" panose="020B0604020202020204" pitchFamily="34" charset="0"/>
                <a:cs typeface="Arial" panose="020B0604020202020204" pitchFamily="34" charset="0"/>
              </a:rPr>
              <a:t>dentro de los 2 días de su </a:t>
            </a:r>
            <a:br>
              <a:rPr lang="es-US" sz="1600" dirty="0">
                <a:solidFill>
                  <a:schemeClr val="bg1"/>
                </a:solidFill>
                <a:latin typeface="Arial" panose="020B0604020202020204" pitchFamily="34" charset="0"/>
                <a:cs typeface="Arial" panose="020B0604020202020204" pitchFamily="34" charset="0"/>
              </a:rPr>
            </a:br>
            <a:r>
              <a:rPr lang="es-US" sz="1600" dirty="0">
                <a:solidFill>
                  <a:schemeClr val="bg1"/>
                </a:solidFill>
                <a:latin typeface="Arial" panose="020B0604020202020204" pitchFamily="34" charset="0"/>
                <a:cs typeface="Arial" panose="020B0604020202020204" pitchFamily="34" charset="0"/>
              </a:rPr>
              <a:t>ingreso hospitalario</a:t>
            </a:r>
          </a:p>
          <a:p>
            <a:pPr marL="347472" indent="-347472">
              <a:spcAft>
                <a:spcPts val="1200"/>
              </a:spcAft>
              <a:buClr>
                <a:schemeClr val="bg1"/>
              </a:buClr>
              <a:buFont typeface="Wingdings" panose="05000000000000000000" pitchFamily="2" charset="2"/>
              <a:buChar char="Ø"/>
              <a:defRPr/>
            </a:pPr>
            <a:r>
              <a:rPr lang="es-US" sz="1600" b="1" dirty="0">
                <a:solidFill>
                  <a:schemeClr val="bg1"/>
                </a:solidFill>
                <a:latin typeface="Arial" panose="020B0604020202020204" pitchFamily="34" charset="0"/>
                <a:cs typeface="Arial" panose="020B0604020202020204" pitchFamily="34" charset="0"/>
              </a:rPr>
              <a:t>“Aviso de No Cobertura de Medicare” (NOMNC) </a:t>
            </a:r>
            <a:r>
              <a:rPr lang="es-US" sz="1600" dirty="0">
                <a:solidFill>
                  <a:schemeClr val="bg1"/>
                </a:solidFill>
                <a:latin typeface="Arial" panose="020B0604020202020204" pitchFamily="34" charset="0"/>
                <a:cs typeface="Arial" panose="020B0604020202020204" pitchFamily="34" charset="0"/>
              </a:rPr>
              <a:t>al menos </a:t>
            </a:r>
            <a:br>
              <a:rPr lang="es-US" sz="1600" dirty="0">
                <a:solidFill>
                  <a:schemeClr val="bg1"/>
                </a:solidFill>
                <a:latin typeface="Arial" panose="020B0604020202020204" pitchFamily="34" charset="0"/>
                <a:cs typeface="Arial" panose="020B0604020202020204" pitchFamily="34" charset="0"/>
              </a:rPr>
            </a:br>
            <a:r>
              <a:rPr lang="es-US" sz="1600" dirty="0">
                <a:solidFill>
                  <a:schemeClr val="bg1"/>
                </a:solidFill>
                <a:latin typeface="Arial" panose="020B0604020202020204" pitchFamily="34" charset="0"/>
                <a:cs typeface="Arial" panose="020B0604020202020204" pitchFamily="34" charset="0"/>
              </a:rPr>
              <a:t>2 días antes de que finalicen sus servicios cubiertos</a:t>
            </a:r>
          </a:p>
        </p:txBody>
      </p:sp>
      <p:sp>
        <p:nvSpPr>
          <p:cNvPr id="7" name="Slide Number Placeholder 5">
            <a:extLst>
              <a:ext uri="{FF2B5EF4-FFF2-40B4-BE49-F238E27FC236}">
                <a16:creationId xmlns:a16="http://schemas.microsoft.com/office/drawing/2014/main" id="{AFBD7BB8-DBF6-4771-916E-EBA97680780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20</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9654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83017"/>
          </a:xfrm>
        </p:spPr>
        <p:txBody>
          <a:bodyPr>
            <a:noAutofit/>
          </a:bodyPr>
          <a:lstStyle/>
          <a:p>
            <a:r>
              <a:rPr lang="es-US" sz="2800"/>
              <a:t>Apelaciones aceleradas (rápidas) en Medicare Original (continuación)</a:t>
            </a:r>
          </a:p>
        </p:txBody>
      </p:sp>
      <p:sp>
        <p:nvSpPr>
          <p:cNvPr id="5" name="Content Placeholder 4"/>
          <p:cNvSpPr>
            <a:spLocks noGrp="1"/>
          </p:cNvSpPr>
          <p:nvPr>
            <p:ph type="body" sz="quarter" idx="13"/>
          </p:nvPr>
        </p:nvSpPr>
        <p:spPr>
          <a:xfrm>
            <a:off x="312375" y="1239550"/>
            <a:ext cx="11721784" cy="1469646"/>
          </a:xfrm>
        </p:spPr>
        <p:txBody>
          <a:bodyPr>
            <a:normAutofit/>
          </a:bodyPr>
          <a:lstStyle/>
          <a:p>
            <a:pPr marL="0" lvl="1" indent="0" algn="ctr" defTabSz="685800">
              <a:lnSpc>
                <a:spcPct val="100000"/>
              </a:lnSpc>
              <a:spcBef>
                <a:spcPts val="600"/>
              </a:spcBef>
              <a:buNone/>
            </a:pPr>
            <a:r>
              <a:rPr lang="es-US" sz="2700" dirty="0">
                <a:solidFill>
                  <a:srgbClr val="00529B"/>
                </a:solidFill>
              </a:rPr>
              <a:t>Llame a la Organización para el Mejoramiento de la Calidad de la Atención Centrada en el Beneficiario y la Familia (BFCC-QIO) de su región</a:t>
            </a:r>
          </a:p>
        </p:txBody>
      </p:sp>
      <p:pic>
        <p:nvPicPr>
          <p:cNvPr id="6" name="Picture 5">
            <a:extLst>
              <a:ext uri="{FF2B5EF4-FFF2-40B4-BE49-F238E27FC236}">
                <a16:creationId xmlns:a16="http://schemas.microsoft.com/office/drawing/2014/main" id="{25EA8A2E-04EF-4BE8-8A20-C0E6C30983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09800" y="2457165"/>
            <a:ext cx="3444539" cy="3383573"/>
          </a:xfrm>
          <a:prstGeom prst="rect">
            <a:avLst/>
          </a:prstGeom>
        </p:spPr>
      </p:pic>
      <p:pic>
        <p:nvPicPr>
          <p:cNvPr id="7" name="Picture 6">
            <a:extLst>
              <a:ext uri="{FF2B5EF4-FFF2-40B4-BE49-F238E27FC236}">
                <a16:creationId xmlns:a16="http://schemas.microsoft.com/office/drawing/2014/main" id="{49003056-2475-4AE0-ABEB-6979C41C9B4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18507" y="2459863"/>
            <a:ext cx="3450635" cy="3383573"/>
          </a:xfrm>
          <a:prstGeom prst="rect">
            <a:avLst/>
          </a:prstGeom>
        </p:spPr>
      </p:pic>
      <p:sp>
        <p:nvSpPr>
          <p:cNvPr id="15" name="Slide Number Placeholder 5">
            <a:extLst>
              <a:ext uri="{FF2B5EF4-FFF2-40B4-BE49-F238E27FC236}">
                <a16:creationId xmlns:a16="http://schemas.microsoft.com/office/drawing/2014/main" id="{2A36AC6E-E42C-4738-9358-FC1FF8E3E37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21</a:t>
            </a:fld>
            <a:endParaRPr lang="en-US"/>
          </a:p>
        </p:txBody>
      </p:sp>
      <p:sp>
        <p:nvSpPr>
          <p:cNvPr id="3" name="Footer Placeholder 2"/>
          <p:cNvSpPr>
            <a:spLocks noGrp="1"/>
          </p:cNvSpPr>
          <p:nvPr>
            <p:ph type="ftr" sz="quarter" idx="11"/>
          </p:nvPr>
        </p:nvSpPr>
        <p:spPr/>
        <p:txBody>
          <a:bodyPr/>
          <a:lstStyle/>
          <a:p>
            <a:r>
              <a:rPr lang="es-US" sz="1200">
                <a:latin typeface="Arial"/>
                <a:cs typeface="Arial"/>
              </a:rPr>
              <a:t>Derechos en Medicare </a:t>
            </a:r>
            <a:r>
              <a:rPr lang="es-US">
                <a:latin typeface="Arial"/>
                <a:cs typeface="Arial"/>
              </a:rPr>
              <a:t>y </a:t>
            </a:r>
            <a:r>
              <a:rPr lang="es-US" sz="1200">
                <a:latin typeface="Arial"/>
                <a:cs typeface="Arial"/>
              </a:rPr>
              <a:t>Protecciones</a:t>
            </a:r>
          </a:p>
        </p:txBody>
      </p:sp>
      <p:sp>
        <p:nvSpPr>
          <p:cNvPr id="2" name="Date Placeholder 1"/>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349362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44481"/>
            <a:ext cx="12190523" cy="867837"/>
          </a:xfrm>
        </p:spPr>
        <p:txBody>
          <a:bodyPr>
            <a:normAutofit/>
          </a:bodyPr>
          <a:lstStyle/>
          <a:p>
            <a:r>
              <a:rPr lang="es-US" sz="2800"/>
              <a:t>Proceso de Apelaciones de Medicare Original: </a:t>
            </a:r>
            <a:br>
              <a:rPr lang="es-US" sz="2800"/>
            </a:br>
            <a:r>
              <a:rPr lang="es-US" sz="2800"/>
              <a:t>Proceso de la Parte A y Parte B (Pago por servicio)</a:t>
            </a:r>
          </a:p>
        </p:txBody>
      </p:sp>
      <p:sp>
        <p:nvSpPr>
          <p:cNvPr id="113" name="Standard appeals process">
            <a:extLst>
              <a:ext uri="{FF2B5EF4-FFF2-40B4-BE49-F238E27FC236}">
                <a16:creationId xmlns:a16="http://schemas.microsoft.com/office/drawing/2014/main" id="{4449E4F8-EFCF-440D-B71A-7C58B4A0B4DD}"/>
              </a:ext>
            </a:extLst>
          </p:cNvPr>
          <p:cNvSpPr/>
          <p:nvPr/>
        </p:nvSpPr>
        <p:spPr>
          <a:xfrm>
            <a:off x="1280547" y="5867924"/>
            <a:ext cx="5110743" cy="2760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a:t>PROCESO ESTÁNDAR</a:t>
            </a:r>
          </a:p>
        </p:txBody>
      </p:sp>
      <p:sp>
        <p:nvSpPr>
          <p:cNvPr id="114" name="Expedited appeals process">
            <a:extLst>
              <a:ext uri="{FF2B5EF4-FFF2-40B4-BE49-F238E27FC236}">
                <a16:creationId xmlns:a16="http://schemas.microsoft.com/office/drawing/2014/main" id="{AB8A1655-5777-492E-ADBD-CE15C8D90B30}"/>
              </a:ext>
            </a:extLst>
          </p:cNvPr>
          <p:cNvSpPr/>
          <p:nvPr/>
        </p:nvSpPr>
        <p:spPr>
          <a:xfrm>
            <a:off x="6411739" y="5856833"/>
            <a:ext cx="5079805" cy="276045"/>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a:t>PROCESO ACELERADO</a:t>
            </a:r>
          </a:p>
        </p:txBody>
      </p:sp>
      <p:sp>
        <p:nvSpPr>
          <p:cNvPr id="49" name="initial determination">
            <a:extLst>
              <a:ext uri="{FF2B5EF4-FFF2-40B4-BE49-F238E27FC236}">
                <a16:creationId xmlns:a16="http://schemas.microsoft.com/office/drawing/2014/main" id="{4C5303F5-616C-47AE-99FF-4ED470464E33}"/>
              </a:ext>
            </a:extLst>
          </p:cNvPr>
          <p:cNvSpPr/>
          <p:nvPr/>
        </p:nvSpPr>
        <p:spPr>
          <a:xfrm>
            <a:off x="50809" y="5369272"/>
            <a:ext cx="1179402"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200" b="1" i="0" u="none" strike="noStrike" cap="none" normalizeH="0" baseline="0" noProof="0">
                <a:ln>
                  <a:noFill/>
                </a:ln>
                <a:solidFill>
                  <a:srgbClr val="4472C4">
                    <a:lumMod val="50000"/>
                  </a:srgbClr>
                </a:solidFill>
                <a:effectLst/>
                <a:uLnTx/>
                <a:uFillTx/>
                <a:latin typeface="Calibri" panose="020F0502020204030204"/>
                <a:ea typeface="+mn-ea"/>
                <a:cs typeface="+mn-cs"/>
              </a:rPr>
              <a:t>Determinación inicial</a:t>
            </a:r>
          </a:p>
        </p:txBody>
      </p:sp>
      <p:sp>
        <p:nvSpPr>
          <p:cNvPr id="50" name="Standard process">
            <a:extLst>
              <a:ext uri="{FF2B5EF4-FFF2-40B4-BE49-F238E27FC236}">
                <a16:creationId xmlns:a16="http://schemas.microsoft.com/office/drawing/2014/main" id="{262A4B88-BB0C-4C6C-9E44-FA37FBA2F6A3}"/>
              </a:ext>
            </a:extLst>
          </p:cNvPr>
          <p:cNvSpPr/>
          <p:nvPr/>
        </p:nvSpPr>
        <p:spPr>
          <a:xfrm>
            <a:off x="1259480" y="5370587"/>
            <a:ext cx="5133351"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s-US" sz="1600" b="0" i="0" u="none" strike="noStrike" cap="none" normalizeH="0" baseline="0" noProof="0" dirty="0">
                <a:ln>
                  <a:noFill/>
                </a:ln>
                <a:solidFill>
                  <a:prstClr val="white"/>
                </a:solidFill>
                <a:effectLst/>
                <a:uLnTx/>
                <a:uFillTx/>
                <a:latin typeface="Calibri" panose="020F0502020204030204"/>
                <a:ea typeface="+mn-ea"/>
                <a:cs typeface="+mn-cs"/>
              </a:rPr>
              <a:t>Determinación inicial del contratista </a:t>
            </a:r>
            <a:br>
              <a:rPr kumimoji="0" lang="es-US" sz="1600" b="0" i="0" u="none" strike="noStrike" cap="none" normalizeH="0" baseline="0" noProof="0" dirty="0">
                <a:ln>
                  <a:noFill/>
                </a:ln>
                <a:solidFill>
                  <a:prstClr val="white"/>
                </a:solidFill>
                <a:effectLst/>
                <a:uLnTx/>
                <a:uFillTx/>
                <a:latin typeface="Calibri" panose="020F0502020204030204"/>
                <a:ea typeface="+mn-ea"/>
                <a:cs typeface="+mn-cs"/>
              </a:rPr>
            </a:br>
            <a:r>
              <a:rPr kumimoji="0" lang="es-US" sz="1600" b="0" i="0" u="none" strike="noStrike" cap="none" normalizeH="0" baseline="0" noProof="0" dirty="0">
                <a:ln>
                  <a:noFill/>
                </a:ln>
                <a:solidFill>
                  <a:prstClr val="white"/>
                </a:solidFill>
                <a:effectLst/>
                <a:uLnTx/>
                <a:uFillTx/>
                <a:latin typeface="Calibri" panose="020F0502020204030204"/>
                <a:ea typeface="+mn-ea"/>
                <a:cs typeface="+mn-cs"/>
              </a:rPr>
              <a:t>administrativo de Medicare (MAC)</a:t>
            </a:r>
          </a:p>
        </p:txBody>
      </p:sp>
      <p:sp>
        <p:nvSpPr>
          <p:cNvPr id="51" name="Expedited process">
            <a:extLst>
              <a:ext uri="{FF2B5EF4-FFF2-40B4-BE49-F238E27FC236}">
                <a16:creationId xmlns:a16="http://schemas.microsoft.com/office/drawing/2014/main" id="{66CBD9B2-7AF8-4DCC-A3F5-1048D3CEDFC1}"/>
              </a:ext>
            </a:extLst>
          </p:cNvPr>
          <p:cNvSpPr/>
          <p:nvPr/>
        </p:nvSpPr>
        <p:spPr>
          <a:xfrm>
            <a:off x="6422100" y="5369272"/>
            <a:ext cx="5079805" cy="4572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prstClr val="white"/>
                </a:solidFill>
                <a:effectLst/>
                <a:uLnTx/>
                <a:uFillTx/>
                <a:latin typeface="Calibri" panose="020F0502020204030204"/>
                <a:ea typeface="+mn-ea"/>
                <a:cs typeface="+mn-cs"/>
              </a:rPr>
              <a:t>(Solo Parte A) Aviso de Alta o Terminación del Servicio</a:t>
            </a:r>
          </a:p>
        </p:txBody>
      </p:sp>
      <p:sp>
        <p:nvSpPr>
          <p:cNvPr id="52" name="1st level of appeal">
            <a:extLst>
              <a:ext uri="{FF2B5EF4-FFF2-40B4-BE49-F238E27FC236}">
                <a16:creationId xmlns:a16="http://schemas.microsoft.com/office/drawing/2014/main" id="{F1D13133-1279-46EF-A279-D00C4F4E1FDD}"/>
              </a:ext>
            </a:extLst>
          </p:cNvPr>
          <p:cNvSpPr/>
          <p:nvPr/>
        </p:nvSpPr>
        <p:spPr>
          <a:xfrm>
            <a:off x="389299" y="4596509"/>
            <a:ext cx="1041579"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1</a:t>
            </a:r>
            <a:r>
              <a:rPr kumimoji="0" lang="es-US" sz="1400" b="1" i="0" u="none" strike="noStrike" cap="none" normalizeH="0" baseline="30000" noProof="0" dirty="0">
                <a:ln>
                  <a:noFill/>
                </a:ln>
                <a:solidFill>
                  <a:srgbClr val="4472C4">
                    <a:lumMod val="50000"/>
                  </a:srgbClr>
                </a:solidFill>
                <a:effectLst/>
                <a:uLnTx/>
                <a:uFillTx/>
                <a:latin typeface="Calibri" panose="020F0502020204030204"/>
                <a:ea typeface="+mn-ea"/>
                <a:cs typeface="+mn-cs"/>
              </a:rPr>
              <a:t>er</a:t>
            </a: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 Nivel de apelación</a:t>
            </a:r>
          </a:p>
        </p:txBody>
      </p:sp>
      <p:sp>
        <p:nvSpPr>
          <p:cNvPr id="54" name="Standard level 1">
            <a:extLst>
              <a:ext uri="{FF2B5EF4-FFF2-40B4-BE49-F238E27FC236}">
                <a16:creationId xmlns:a16="http://schemas.microsoft.com/office/drawing/2014/main" id="{BB9C77F4-DAA8-4CD8-B107-2EFA87B1C4AF}"/>
              </a:ext>
            </a:extLst>
          </p:cNvPr>
          <p:cNvSpPr/>
          <p:nvPr/>
        </p:nvSpPr>
        <p:spPr>
          <a:xfrm>
            <a:off x="1457927" y="4598930"/>
            <a:ext cx="4937124" cy="73152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prstClr val="white"/>
                </a:solidFill>
                <a:effectLst/>
                <a:uLnTx/>
                <a:uFillTx/>
                <a:latin typeface="Calibri" panose="020F0502020204030204"/>
                <a:ea typeface="+mn-ea"/>
                <a:cs typeface="+mn-cs"/>
              </a:rPr>
              <a:t>120 días para presentar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err="1">
                <a:ln>
                  <a:noFill/>
                </a:ln>
                <a:solidFill>
                  <a:prstClr val="white"/>
                </a:solidFill>
                <a:effectLst/>
                <a:uLnTx/>
                <a:uFillTx/>
                <a:latin typeface="Calibri" panose="020F0502020204030204"/>
                <a:ea typeface="+mn-ea"/>
                <a:cs typeface="+mn-cs"/>
              </a:rPr>
              <a:t>Redeterminación</a:t>
            </a:r>
            <a:r>
              <a:rPr kumimoji="0" lang="es-US" sz="1600" b="0" i="0" u="none" strike="noStrike" cap="none" normalizeH="0" baseline="0" noProof="0" dirty="0">
                <a:ln>
                  <a:noFill/>
                </a:ln>
                <a:solidFill>
                  <a:prstClr val="white"/>
                </a:solidFill>
                <a:effectLst/>
                <a:uLnTx/>
                <a:uFillTx/>
                <a:latin typeface="Calibri" panose="020F0502020204030204"/>
                <a:ea typeface="+mn-ea"/>
                <a:cs typeface="+mn-cs"/>
              </a:rPr>
              <a:t> del MAC Decisión emitida en 60 días</a:t>
            </a:r>
          </a:p>
        </p:txBody>
      </p:sp>
      <p:sp>
        <p:nvSpPr>
          <p:cNvPr id="55" name="Expedited Level 1">
            <a:extLst>
              <a:ext uri="{FF2B5EF4-FFF2-40B4-BE49-F238E27FC236}">
                <a16:creationId xmlns:a16="http://schemas.microsoft.com/office/drawing/2014/main" id="{40AA6372-E593-4C12-9E98-80001C383FD9}"/>
              </a:ext>
            </a:extLst>
          </p:cNvPr>
          <p:cNvSpPr/>
          <p:nvPr/>
        </p:nvSpPr>
        <p:spPr>
          <a:xfrm>
            <a:off x="6422100" y="4598218"/>
            <a:ext cx="4930220" cy="73152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4472C4">
                    <a:lumMod val="50000"/>
                  </a:srgbClr>
                </a:solidFill>
                <a:effectLst/>
                <a:uLnTx/>
                <a:uFillTx/>
                <a:latin typeface="Calibri" panose="020F0502020204030204"/>
                <a:ea typeface="+mn-ea"/>
                <a:cs typeface="+mn-cs"/>
              </a:rPr>
              <a:t>Mediodía del día siguiente</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s-US" sz="1600" b="0" i="0" u="none" strike="noStrike" cap="none" normalizeH="0" baseline="0" noProof="0" dirty="0">
                <a:ln>
                  <a:noFill/>
                </a:ln>
                <a:solidFill>
                  <a:srgbClr val="4472C4">
                    <a:lumMod val="50000"/>
                  </a:srgbClr>
                </a:solidFill>
                <a:effectLst/>
                <a:uLnTx/>
                <a:uFillTx/>
                <a:latin typeface="Calibri" panose="020F0502020204030204"/>
                <a:ea typeface="+mn-ea"/>
                <a:cs typeface="+mn-cs"/>
              </a:rPr>
              <a:t>Organización para la Mejora de la Calidad (QIO) Decisión de </a:t>
            </a:r>
            <a:r>
              <a:rPr kumimoji="0" lang="es-US" sz="1600" b="0" i="0" u="none" strike="noStrike" cap="none" normalizeH="0" baseline="0" noProof="0" dirty="0" err="1">
                <a:ln>
                  <a:noFill/>
                </a:ln>
                <a:solidFill>
                  <a:srgbClr val="4472C4">
                    <a:lumMod val="50000"/>
                  </a:srgbClr>
                </a:solidFill>
                <a:effectLst/>
                <a:uLnTx/>
                <a:uFillTx/>
                <a:latin typeface="Calibri" panose="020F0502020204030204"/>
                <a:ea typeface="+mn-ea"/>
                <a:cs typeface="+mn-cs"/>
              </a:rPr>
              <a:t>redeterminación</a:t>
            </a:r>
            <a:r>
              <a:rPr kumimoji="0" lang="es-US" sz="1600" b="0" i="0" u="none" strike="noStrike" cap="none" normalizeH="0" baseline="0" noProof="0" dirty="0">
                <a:ln>
                  <a:noFill/>
                </a:ln>
                <a:solidFill>
                  <a:srgbClr val="4472C4">
                    <a:lumMod val="50000"/>
                  </a:srgbClr>
                </a:solidFill>
                <a:effectLst/>
                <a:uLnTx/>
                <a:uFillTx/>
                <a:latin typeface="Calibri" panose="020F0502020204030204"/>
                <a:ea typeface="+mn-ea"/>
                <a:cs typeface="+mn-cs"/>
              </a:rPr>
              <a:t> emitida en un plazo de 72 horas</a:t>
            </a:r>
          </a:p>
        </p:txBody>
      </p:sp>
      <p:sp>
        <p:nvSpPr>
          <p:cNvPr id="57" name="2nd level of appeal">
            <a:extLst>
              <a:ext uri="{FF2B5EF4-FFF2-40B4-BE49-F238E27FC236}">
                <a16:creationId xmlns:a16="http://schemas.microsoft.com/office/drawing/2014/main" id="{7FA592C6-9B4F-4916-A8BA-F2A43474DC40}"/>
              </a:ext>
            </a:extLst>
          </p:cNvPr>
          <p:cNvSpPr/>
          <p:nvPr/>
        </p:nvSpPr>
        <p:spPr>
          <a:xfrm>
            <a:off x="715224" y="3819897"/>
            <a:ext cx="1209686"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2do. Nivel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de apelación</a:t>
            </a:r>
          </a:p>
        </p:txBody>
      </p:sp>
      <p:sp>
        <p:nvSpPr>
          <p:cNvPr id="59" name="Standard level 2">
            <a:extLst>
              <a:ext uri="{FF2B5EF4-FFF2-40B4-BE49-F238E27FC236}">
                <a16:creationId xmlns:a16="http://schemas.microsoft.com/office/drawing/2014/main" id="{B1E0575D-84AC-481D-BAD2-C9B548596CDD}"/>
              </a:ext>
            </a:extLst>
          </p:cNvPr>
          <p:cNvSpPr/>
          <p:nvPr/>
        </p:nvSpPr>
        <p:spPr>
          <a:xfrm>
            <a:off x="1953685" y="3832819"/>
            <a:ext cx="4442846" cy="73152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prstClr val="white"/>
                </a:solidFill>
                <a:effectLst/>
                <a:uLnTx/>
                <a:uFillTx/>
                <a:latin typeface="Calibri" panose="020F0502020204030204"/>
                <a:ea typeface="+mn-ea"/>
                <a:cs typeface="+mn-cs"/>
              </a:rPr>
              <a:t>180 días para presentar</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s-US" sz="1600" b="0" i="0" u="none" strike="noStrike" cap="none" normalizeH="0" baseline="0" noProof="0" dirty="0">
                <a:ln>
                  <a:noFill/>
                </a:ln>
                <a:solidFill>
                  <a:prstClr val="white"/>
                </a:solidFill>
                <a:effectLst/>
                <a:uLnTx/>
                <a:uFillTx/>
                <a:latin typeface="Calibri" panose="020F0502020204030204"/>
                <a:ea typeface="+mn-ea"/>
                <a:cs typeface="+mn-cs"/>
              </a:rPr>
              <a:t>Contratista Independiente Calificado (QIC) </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s-US" sz="1600" b="0" i="0" u="none" strike="noStrike" cap="none" normalizeH="0" baseline="0" noProof="0" dirty="0">
                <a:ln>
                  <a:noFill/>
                </a:ln>
                <a:solidFill>
                  <a:prstClr val="white"/>
                </a:solidFill>
                <a:effectLst/>
                <a:uLnTx/>
                <a:uFillTx/>
                <a:latin typeface="Calibri" panose="020F0502020204030204"/>
                <a:ea typeface="+mn-ea"/>
                <a:cs typeface="+mn-cs"/>
              </a:rPr>
              <a:t>Reconsideración; Decisión emitida en 60 días</a:t>
            </a:r>
          </a:p>
        </p:txBody>
      </p:sp>
      <p:sp>
        <p:nvSpPr>
          <p:cNvPr id="60" name="Expedited level 2">
            <a:extLst>
              <a:ext uri="{FF2B5EF4-FFF2-40B4-BE49-F238E27FC236}">
                <a16:creationId xmlns:a16="http://schemas.microsoft.com/office/drawing/2014/main" id="{C2F82593-4888-4345-BC6F-88879858D6FE}"/>
              </a:ext>
            </a:extLst>
          </p:cNvPr>
          <p:cNvSpPr/>
          <p:nvPr/>
        </p:nvSpPr>
        <p:spPr>
          <a:xfrm>
            <a:off x="6411739" y="3831768"/>
            <a:ext cx="452653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31415E"/>
                </a:solidFill>
                <a:effectLst/>
                <a:uLnTx/>
                <a:uFillTx/>
                <a:latin typeface="Calibri" panose="020F0502020204030204"/>
                <a:ea typeface="+mn-ea"/>
                <a:cs typeface="+mn-cs"/>
              </a:rPr>
              <a:t>Mediodía del día siguiente</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s-US" sz="1600" b="0" i="0" u="none" strike="noStrike" cap="none" normalizeH="0" baseline="0" noProof="0" dirty="0">
                <a:ln>
                  <a:noFill/>
                </a:ln>
                <a:solidFill>
                  <a:srgbClr val="31415E"/>
                </a:solidFill>
                <a:effectLst/>
                <a:uLnTx/>
                <a:uFillTx/>
                <a:latin typeface="Calibri" panose="020F0502020204030204"/>
                <a:ea typeface="+mn-ea"/>
                <a:cs typeface="+mn-cs"/>
              </a:rPr>
              <a:t>Reconsideración de QIC</a:t>
            </a:r>
          </a:p>
          <a:p>
            <a:pPr marL="0" marR="0" lvl="0" indent="0" algn="ctr" defTabSz="914400" rtl="0" eaLnBrk="1" fontAlgn="auto" latinLnBrk="0" hangingPunct="1">
              <a:lnSpc>
                <a:spcPts val="1700"/>
              </a:lnSpc>
              <a:spcBef>
                <a:spcPts val="0"/>
              </a:spcBef>
              <a:spcAft>
                <a:spcPts val="0"/>
              </a:spcAft>
              <a:buClrTx/>
              <a:buSzTx/>
              <a:buFontTx/>
              <a:buNone/>
              <a:tabLst/>
              <a:defRPr/>
            </a:pPr>
            <a:r>
              <a:rPr kumimoji="0" lang="es-US" sz="1600" b="0" i="0" u="none" strike="noStrike" cap="none" normalizeH="0" baseline="0" noProof="0" dirty="0">
                <a:ln>
                  <a:noFill/>
                </a:ln>
                <a:solidFill>
                  <a:srgbClr val="31415E"/>
                </a:solidFill>
                <a:effectLst/>
                <a:uLnTx/>
                <a:uFillTx/>
                <a:latin typeface="Calibri" panose="020F0502020204030204"/>
                <a:ea typeface="+mn-ea"/>
                <a:cs typeface="+mn-cs"/>
              </a:rPr>
              <a:t>Decisión emitida en un plazo de 72 horas</a:t>
            </a:r>
          </a:p>
        </p:txBody>
      </p:sp>
      <p:sp>
        <p:nvSpPr>
          <p:cNvPr id="61" name="3rd level of appeal">
            <a:extLst>
              <a:ext uri="{FF2B5EF4-FFF2-40B4-BE49-F238E27FC236}">
                <a16:creationId xmlns:a16="http://schemas.microsoft.com/office/drawing/2014/main" id="{4E524B62-477C-4C62-AA63-935E0FBDE430}"/>
              </a:ext>
            </a:extLst>
          </p:cNvPr>
          <p:cNvSpPr/>
          <p:nvPr/>
        </p:nvSpPr>
        <p:spPr>
          <a:xfrm>
            <a:off x="984500" y="2997392"/>
            <a:ext cx="1209685" cy="795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3er. Nivel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de apelación</a:t>
            </a:r>
          </a:p>
        </p:txBody>
      </p:sp>
      <p:sp>
        <p:nvSpPr>
          <p:cNvPr id="62" name="Standard level 3">
            <a:extLst>
              <a:ext uri="{FF2B5EF4-FFF2-40B4-BE49-F238E27FC236}">
                <a16:creationId xmlns:a16="http://schemas.microsoft.com/office/drawing/2014/main" id="{747FA158-3288-4BB3-B1CF-E63FD88A57A2}"/>
              </a:ext>
            </a:extLst>
          </p:cNvPr>
          <p:cNvSpPr/>
          <p:nvPr/>
        </p:nvSpPr>
        <p:spPr>
          <a:xfrm>
            <a:off x="2228761" y="2989791"/>
            <a:ext cx="8325774"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31415E"/>
                </a:solidFill>
                <a:effectLst/>
                <a:uLnTx/>
                <a:uFillTx/>
                <a:latin typeface="Calibri" panose="020F0502020204030204"/>
                <a:ea typeface="+mn-ea"/>
                <a:cs typeface="+mn-cs"/>
              </a:rPr>
              <a:t>60 días para presentar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31415E"/>
                </a:solidFill>
                <a:effectLst/>
                <a:uLnTx/>
                <a:uFillTx/>
                <a:latin typeface="Calibri" panose="020F0502020204030204"/>
                <a:ea typeface="+mn-ea"/>
                <a:cs typeface="+mn-cs"/>
              </a:rPr>
              <a:t>Audiencia del Juez de Derecho Administrativo (ALJ) de la Oficina de Audiencias y Apelaciones de Medicare (OMHA) Monto en Controversia (AIC) ≥ Decisión 180* Decisión emitida en 90 días</a:t>
            </a:r>
          </a:p>
        </p:txBody>
      </p:sp>
      <p:sp>
        <p:nvSpPr>
          <p:cNvPr id="63" name="4th level of appeal">
            <a:extLst>
              <a:ext uri="{FF2B5EF4-FFF2-40B4-BE49-F238E27FC236}">
                <a16:creationId xmlns:a16="http://schemas.microsoft.com/office/drawing/2014/main" id="{A5781042-0F04-4F40-BD26-9556AEE20309}"/>
              </a:ext>
            </a:extLst>
          </p:cNvPr>
          <p:cNvSpPr/>
          <p:nvPr/>
        </p:nvSpPr>
        <p:spPr>
          <a:xfrm>
            <a:off x="1441702" y="2148289"/>
            <a:ext cx="1209685" cy="793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4to. Nivel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de apelación</a:t>
            </a:r>
          </a:p>
        </p:txBody>
      </p:sp>
      <p:sp>
        <p:nvSpPr>
          <p:cNvPr id="64" name="Standard level 4">
            <a:extLst>
              <a:ext uri="{FF2B5EF4-FFF2-40B4-BE49-F238E27FC236}">
                <a16:creationId xmlns:a16="http://schemas.microsoft.com/office/drawing/2014/main" id="{A6460ED4-2CE1-43A6-B755-1C512F1A2AB0}"/>
              </a:ext>
            </a:extLst>
          </p:cNvPr>
          <p:cNvSpPr/>
          <p:nvPr/>
        </p:nvSpPr>
        <p:spPr>
          <a:xfrm>
            <a:off x="2707712" y="2127889"/>
            <a:ext cx="7428776" cy="8229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31415E"/>
                </a:solidFill>
                <a:effectLst/>
                <a:uLnTx/>
                <a:uFillTx/>
                <a:latin typeface="Calibri" panose="020F0502020204030204"/>
                <a:ea typeface="+mn-ea"/>
                <a:cs typeface="+mn-cs"/>
              </a:rPr>
              <a:t>60 días para presentar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31415E"/>
                </a:solidFill>
                <a:effectLst/>
                <a:uLnTx/>
                <a:uFillTx/>
                <a:latin typeface="Calibri" panose="020F0502020204030204"/>
                <a:ea typeface="+mn-ea"/>
                <a:cs typeface="+mn-cs"/>
              </a:rPr>
              <a:t>Consejo de Apelaciones de 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31415E"/>
                </a:solidFill>
                <a:effectLst/>
                <a:uLnTx/>
                <a:uFillTx/>
                <a:latin typeface="Calibri" panose="020F0502020204030204"/>
                <a:ea typeface="+mn-ea"/>
                <a:cs typeface="+mn-cs"/>
              </a:rPr>
              <a:t>Decisión emitida en 90 días</a:t>
            </a:r>
          </a:p>
        </p:txBody>
      </p:sp>
      <p:sp>
        <p:nvSpPr>
          <p:cNvPr id="65" name="5th level of appeal" descr="Box: 5th level of appeal">
            <a:extLst>
              <a:ext uri="{FF2B5EF4-FFF2-40B4-BE49-F238E27FC236}">
                <a16:creationId xmlns:a16="http://schemas.microsoft.com/office/drawing/2014/main" id="{73DB5407-C03C-4549-B054-CBCD1A62A293}"/>
              </a:ext>
            </a:extLst>
          </p:cNvPr>
          <p:cNvSpPr/>
          <p:nvPr/>
        </p:nvSpPr>
        <p:spPr>
          <a:xfrm>
            <a:off x="1953686" y="1268402"/>
            <a:ext cx="1141830"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5to. Nivel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400" b="1" i="0" u="none" strike="noStrike" cap="none" normalizeH="0" baseline="0" noProof="0" dirty="0">
                <a:ln>
                  <a:noFill/>
                </a:ln>
                <a:solidFill>
                  <a:srgbClr val="4472C4">
                    <a:lumMod val="50000"/>
                  </a:srgbClr>
                </a:solidFill>
                <a:effectLst/>
                <a:uLnTx/>
                <a:uFillTx/>
                <a:latin typeface="Calibri" panose="020F0502020204030204"/>
                <a:ea typeface="+mn-ea"/>
                <a:cs typeface="+mn-cs"/>
              </a:rPr>
              <a:t>de apelación</a:t>
            </a:r>
          </a:p>
        </p:txBody>
      </p:sp>
      <p:sp>
        <p:nvSpPr>
          <p:cNvPr id="66" name="Standard level 5">
            <a:extLst>
              <a:ext uri="{FF2B5EF4-FFF2-40B4-BE49-F238E27FC236}">
                <a16:creationId xmlns:a16="http://schemas.microsoft.com/office/drawing/2014/main" id="{008DD3C0-397E-488E-863C-B24233CC3B96}"/>
              </a:ext>
            </a:extLst>
          </p:cNvPr>
          <p:cNvSpPr/>
          <p:nvPr/>
        </p:nvSpPr>
        <p:spPr>
          <a:xfrm>
            <a:off x="3149526" y="1266603"/>
            <a:ext cx="6496972"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31415E"/>
                </a:solidFill>
                <a:effectLst/>
                <a:uLnTx/>
                <a:uFillTx/>
                <a:latin typeface="Calibri" panose="020F0502020204030204"/>
                <a:ea typeface="+mn-ea"/>
                <a:cs typeface="+mn-cs"/>
              </a:rPr>
              <a:t>60 días para presentar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600" b="0" i="0" u="none" strike="noStrike" cap="none" normalizeH="0" baseline="0" noProof="0" dirty="0">
                <a:ln>
                  <a:noFill/>
                </a:ln>
                <a:solidFill>
                  <a:srgbClr val="31415E"/>
                </a:solidFill>
                <a:effectLst/>
                <a:uLnTx/>
                <a:uFillTx/>
                <a:latin typeface="Calibri" panose="020F0502020204030204"/>
                <a:ea typeface="+mn-ea"/>
                <a:cs typeface="+mn-cs"/>
              </a:rPr>
              <a:t>Revisión Judicial Tribunal Federal de Distrito AIC ≥ $1,850*</a:t>
            </a:r>
          </a:p>
        </p:txBody>
      </p:sp>
      <p:sp>
        <p:nvSpPr>
          <p:cNvPr id="109" name="TextBox 108">
            <a:extLst>
              <a:ext uri="{FF2B5EF4-FFF2-40B4-BE49-F238E27FC236}">
                <a16:creationId xmlns:a16="http://schemas.microsoft.com/office/drawing/2014/main" id="{DB7F04CB-2DFC-4813-BDAA-2546C5D5AB81}"/>
              </a:ext>
            </a:extLst>
          </p:cNvPr>
          <p:cNvSpPr txBox="1"/>
          <p:nvPr/>
        </p:nvSpPr>
        <p:spPr>
          <a:xfrm>
            <a:off x="2144056" y="6132878"/>
            <a:ext cx="8249322" cy="457201"/>
          </a:xfrm>
          <a:prstGeom prst="rect">
            <a:avLst/>
          </a:prstGeom>
          <a:noFill/>
        </p:spPr>
        <p:txBody>
          <a:bodyPr wrap="square">
            <a:spAutoFit/>
          </a:bodyPr>
          <a:lstStyle/>
          <a:p>
            <a:r>
              <a:rPr lang="es-US" sz="1200" dirty="0">
                <a:solidFill>
                  <a:schemeClr val="accent1">
                    <a:lumMod val="75000"/>
                  </a:schemeClr>
                </a:solidFill>
              </a:rPr>
              <a:t>*El requisito de AIC para todas las audiencias ante ALJ y el Juzgado de Distrito Federal, se ajusta anualmente según el componente de atención médica del índice de precios al consumidor. Este cuadro refleja las cantidades para el año calendario 2023.</a:t>
            </a:r>
          </a:p>
        </p:txBody>
      </p:sp>
      <p:pic>
        <p:nvPicPr>
          <p:cNvPr id="112" name="Picture 111">
            <a:extLst>
              <a:ext uri="{FF2B5EF4-FFF2-40B4-BE49-F238E27FC236}">
                <a16:creationId xmlns:a16="http://schemas.microsoft.com/office/drawing/2014/main" id="{78B1914C-9817-4532-946A-BDE87D105673}"/>
              </a:ext>
              <a:ext uri="{C183D7F6-B498-43B3-948B-1728B52AA6E4}">
                <adec:decorative xmlns:adec="http://schemas.microsoft.com/office/drawing/2017/decorative" val="1"/>
              </a:ext>
            </a:extLst>
          </p:cNvPr>
          <p:cNvPicPr>
            <a:picLocks/>
          </p:cNvPicPr>
          <p:nvPr/>
        </p:nvPicPr>
        <p:blipFill>
          <a:blip r:embed="rId4"/>
          <a:stretch>
            <a:fillRect/>
          </a:stretch>
        </p:blipFill>
        <p:spPr>
          <a:xfrm>
            <a:off x="9931858" y="1159009"/>
            <a:ext cx="182880" cy="182880"/>
          </a:xfrm>
          <a:prstGeom prst="rect">
            <a:avLst/>
          </a:prstGeom>
        </p:spPr>
      </p:pic>
      <p:sp>
        <p:nvSpPr>
          <p:cNvPr id="111" name="Rectangle 110">
            <a:extLst>
              <a:ext uri="{FF2B5EF4-FFF2-40B4-BE49-F238E27FC236}">
                <a16:creationId xmlns:a16="http://schemas.microsoft.com/office/drawing/2014/main" id="{69D55B37-1579-4905-A975-8159B2B90247}"/>
              </a:ext>
            </a:extLst>
          </p:cNvPr>
          <p:cNvSpPr/>
          <p:nvPr/>
        </p:nvSpPr>
        <p:spPr>
          <a:xfrm>
            <a:off x="10061049" y="1107496"/>
            <a:ext cx="2172270" cy="1169551"/>
          </a:xfrm>
          <a:prstGeom prst="rect">
            <a:avLst/>
          </a:prstGeom>
          <a:noFill/>
          <a:ln>
            <a:noFill/>
          </a:ln>
        </p:spPr>
        <p:txBody>
          <a:bodyPr wrap="square">
            <a:spAutoFit/>
          </a:bodyPr>
          <a:lstStyle/>
          <a:p>
            <a:pPr>
              <a:spcBef>
                <a:spcPts val="600"/>
              </a:spcBef>
            </a:pPr>
            <a:r>
              <a:rPr lang="es-US" sz="1400" b="1" dirty="0">
                <a:solidFill>
                  <a:srgbClr val="00529B"/>
                </a:solidFill>
              </a:rPr>
              <a:t>NOTA</a:t>
            </a:r>
            <a:r>
              <a:rPr lang="es-US" sz="1400" dirty="0">
                <a:solidFill>
                  <a:srgbClr val="00529B"/>
                </a:solidFill>
              </a:rPr>
              <a:t>: El plazo para presentar la solicitud comienza cuando se </a:t>
            </a:r>
            <a:br>
              <a:rPr lang="es-US" sz="1400" dirty="0">
                <a:solidFill>
                  <a:srgbClr val="00529B"/>
                </a:solidFill>
              </a:rPr>
            </a:br>
            <a:r>
              <a:rPr lang="es-US" sz="1400" dirty="0">
                <a:solidFill>
                  <a:srgbClr val="00529B"/>
                </a:solidFill>
              </a:rPr>
              <a:t>recibe la decisión o resolución anterior.</a:t>
            </a:r>
          </a:p>
        </p:txBody>
      </p:sp>
      <p:sp>
        <p:nvSpPr>
          <p:cNvPr id="47" name="Slide Number Placeholder 5">
            <a:extLst>
              <a:ext uri="{FF2B5EF4-FFF2-40B4-BE49-F238E27FC236}">
                <a16:creationId xmlns:a16="http://schemas.microsoft.com/office/drawing/2014/main" id="{72562B55-E4DB-4797-A7B1-3F1465DE209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22</a:t>
            </a:fld>
            <a:endParaRPr lang="en-US"/>
          </a:p>
        </p:txBody>
      </p:sp>
      <p:sp>
        <p:nvSpPr>
          <p:cNvPr id="6" name="Footer Placeholder 5">
            <a:extLst>
              <a:ext uri="{FF2B5EF4-FFF2-40B4-BE49-F238E27FC236}">
                <a16:creationId xmlns:a16="http://schemas.microsoft.com/office/drawing/2014/main" id="{83BF7A30-0C14-4251-9C53-D3DE6B2CA305}"/>
              </a:ext>
            </a:extLst>
          </p:cNvPr>
          <p:cNvSpPr>
            <a:spLocks noGrp="1"/>
          </p:cNvSpPr>
          <p:nvPr>
            <p:ph type="ftr" sz="quarter" idx="11"/>
          </p:nvPr>
        </p:nvSpPr>
        <p:spPr/>
        <p:txBody>
          <a:bodyPr/>
          <a:lstStyle/>
          <a:p>
            <a:r>
              <a:rPr lang="es-US" dirty="0"/>
              <a:t>Derechos y Protecciones en Medicare</a:t>
            </a:r>
          </a:p>
        </p:txBody>
      </p:sp>
      <p:sp>
        <p:nvSpPr>
          <p:cNvPr id="3" name="Date Placeholder 2">
            <a:extLst>
              <a:ext uri="{FF2B5EF4-FFF2-40B4-BE49-F238E27FC236}">
                <a16:creationId xmlns:a16="http://schemas.microsoft.com/office/drawing/2014/main" id="{88095959-DD05-40B0-9528-25D283D7A8B6}"/>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1790362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293" y="265857"/>
            <a:ext cx="9181014" cy="719643"/>
          </a:xfrm>
        </p:spPr>
        <p:txBody>
          <a:bodyPr>
            <a:normAutofit/>
          </a:bodyPr>
          <a:lstStyle/>
          <a:p>
            <a:pPr algn="ctr"/>
            <a:r>
              <a:rPr lang="es-US"/>
              <a:t>Compruebe su conocimiento: Pregunta 1</a:t>
            </a:r>
          </a:p>
        </p:txBody>
      </p:sp>
      <p:sp>
        <p:nvSpPr>
          <p:cNvPr id="9" name="Content Placeholder 8"/>
          <p:cNvSpPr>
            <a:spLocks noGrp="1"/>
          </p:cNvSpPr>
          <p:nvPr>
            <p:ph type="body" sz="quarter" idx="13"/>
          </p:nvPr>
        </p:nvSpPr>
        <p:spPr>
          <a:xfrm>
            <a:off x="1188720" y="1771912"/>
            <a:ext cx="10424160" cy="3810569"/>
          </a:xfrm>
        </p:spPr>
        <p:txBody>
          <a:bodyPr/>
          <a:lstStyle/>
          <a:p>
            <a:pPr marL="0" lvl="0" indent="0" defTabSz="685800">
              <a:lnSpc>
                <a:spcPct val="100000"/>
              </a:lnSpc>
              <a:spcBef>
                <a:spcPts val="0"/>
              </a:spcBef>
              <a:spcAft>
                <a:spcPts val="1200"/>
              </a:spcAft>
              <a:buNone/>
            </a:pPr>
            <a:r>
              <a:rPr lang="es-US" sz="2400" b="1" dirty="0">
                <a:solidFill>
                  <a:srgbClr val="00529B"/>
                </a:solidFill>
              </a:rPr>
              <a:t>¿Qué información no se brinda en el “Aviso de Resumen de Medicare” (MSN)? </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Por qué Medicar no pagó</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Cómo apelar</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Dónde presentar la apelación</a:t>
            </a:r>
          </a:p>
          <a:p>
            <a:pPr marL="457200" lvl="0" indent="-457200" defTabSz="685800">
              <a:lnSpc>
                <a:spcPct val="100000"/>
              </a:lnSpc>
              <a:spcBef>
                <a:spcPts val="0"/>
              </a:spcBef>
              <a:spcAft>
                <a:spcPts val="1200"/>
              </a:spcAft>
              <a:buFont typeface="+mj-lt"/>
              <a:buAutoNum type="alphaLcPeriod"/>
            </a:pPr>
            <a:r>
              <a:rPr lang="es-US" sz="2400" dirty="0">
                <a:solidFill>
                  <a:srgbClr val="00529B"/>
                </a:solidFill>
              </a:rPr>
              <a:t>Pago de los servicios por parte de salud </a:t>
            </a:r>
          </a:p>
          <a:p>
            <a:pPr marL="0" indent="0">
              <a:buNone/>
            </a:pPr>
            <a:endParaRPr lang="en-US" dirty="0">
              <a:solidFill>
                <a:srgbClr val="00529B"/>
              </a:solidFill>
            </a:endParaRPr>
          </a:p>
        </p:txBody>
      </p:sp>
      <p:sp>
        <p:nvSpPr>
          <p:cNvPr id="6" name="Rounded Rectangle 5" descr="Green box highlighting the correct answer as: &#10;D. Your health plan's payment for services."/>
          <p:cNvSpPr/>
          <p:nvPr/>
        </p:nvSpPr>
        <p:spPr>
          <a:xfrm>
            <a:off x="1188721" y="4165566"/>
            <a:ext cx="6370924"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23</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s-US" b="0" i="0" u="none" strike="noStrike" cap="none" normalizeH="0" baseline="0" noProof="0">
                <a:ln>
                  <a:noFill/>
                </a:ln>
                <a:effectLst/>
                <a:uLnTx/>
                <a:uFillTx/>
                <a:latin typeface="Arial"/>
                <a:cs typeface="Arial"/>
              </a:rPr>
              <a:t>Derechos en Medicare </a:t>
            </a:r>
            <a:r>
              <a:rPr lang="es-US">
                <a:latin typeface="Arial"/>
                <a:cs typeface="Arial"/>
              </a:rPr>
              <a:t>y </a:t>
            </a:r>
            <a:r>
              <a:rPr kumimoji="0" lang="es-US" b="0" i="0" u="none" strike="noStrike" cap="none" normalizeH="0" baseline="0" noProof="0">
                <a:ln>
                  <a:noFill/>
                </a:ln>
                <a:effectLst/>
                <a:uLnTx/>
                <a:uFillTx/>
                <a:latin typeface="Arial"/>
                <a:cs typeface="Arial"/>
              </a:rPr>
              <a:t>Protecciones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2023</a:t>
            </a:r>
          </a:p>
        </p:txBody>
      </p:sp>
    </p:spTree>
    <p:custDataLst>
      <p:tags r:id="rId1"/>
    </p:custDataLst>
    <p:extLst>
      <p:ext uri="{BB962C8B-B14F-4D97-AF65-F5344CB8AC3E}">
        <p14:creationId xmlns:p14="http://schemas.microsoft.com/office/powerpoint/2010/main" val="37450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27591"/>
          </a:xfrm>
        </p:spPr>
        <p:txBody>
          <a:bodyPr>
            <a:noAutofit/>
          </a:bodyPr>
          <a:lstStyle/>
          <a:p>
            <a:r>
              <a:rPr lang="es-US" sz="2800" dirty="0"/>
              <a:t>Derechos de Apelación en un </a:t>
            </a:r>
            <a:br>
              <a:rPr lang="es-US" sz="2800" dirty="0"/>
            </a:br>
            <a:r>
              <a:rPr lang="es-US" sz="2800" dirty="0"/>
              <a:t>Plan Medicare </a:t>
            </a:r>
            <a:r>
              <a:rPr lang="es-US" sz="2800" dirty="0" err="1"/>
              <a:t>Advantage</a:t>
            </a:r>
            <a:r>
              <a:rPr lang="es-US" sz="2800" dirty="0"/>
              <a:t> u Otro Plan de Salud</a:t>
            </a:r>
          </a:p>
        </p:txBody>
      </p:sp>
      <p:pic>
        <p:nvPicPr>
          <p:cNvPr id="8" name="Picture 7">
            <a:extLst>
              <a:ext uri="{FF2B5EF4-FFF2-40B4-BE49-F238E27FC236}">
                <a16:creationId xmlns:a16="http://schemas.microsoft.com/office/drawing/2014/main" id="{E064AF1B-47C6-47D9-8EC4-B7B8BBBA98C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20348" y="2083138"/>
            <a:ext cx="4971569" cy="3318786"/>
          </a:xfrm>
          <a:prstGeom prst="rect">
            <a:avLst/>
          </a:prstGeom>
          <a:ln>
            <a:noFill/>
          </a:ln>
          <a:effectLst>
            <a:softEdge rad="112500"/>
          </a:effectLst>
        </p:spPr>
      </p:pic>
      <p:sp>
        <p:nvSpPr>
          <p:cNvPr id="5" name="Content Placeholder 4"/>
          <p:cNvSpPr>
            <a:spLocks noGrp="1"/>
          </p:cNvSpPr>
          <p:nvPr>
            <p:ph type="body" sz="quarter" idx="13"/>
          </p:nvPr>
        </p:nvSpPr>
        <p:spPr>
          <a:xfrm>
            <a:off x="508000" y="1658938"/>
            <a:ext cx="6312348" cy="4167187"/>
          </a:xfrm>
        </p:spPr>
        <p:txBody>
          <a:bodyPr>
            <a:normAutofit/>
          </a:bodyPr>
          <a:lstStyle/>
          <a:p>
            <a:pPr marL="0" indent="0" defTabSz="685800">
              <a:lnSpc>
                <a:spcPct val="100000"/>
              </a:lnSpc>
              <a:spcBef>
                <a:spcPts val="0"/>
              </a:spcBef>
              <a:spcAft>
                <a:spcPts val="1200"/>
              </a:spcAft>
              <a:buNone/>
            </a:pPr>
            <a:r>
              <a:rPr lang="es-US" sz="2800" b="1" dirty="0">
                <a:solidFill>
                  <a:srgbClr val="00529B"/>
                </a:solidFill>
              </a:rPr>
              <a:t>Usted tiene el derecho a:</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s-US" sz="2400" dirty="0">
                <a:solidFill>
                  <a:srgbClr val="00529B"/>
                </a:solidFill>
              </a:rPr>
              <a:t>Solicitar una apelación para resolver diferencias con su plan</a:t>
            </a:r>
          </a:p>
          <a:p>
            <a:pPr marL="548640" lvl="1" indent="-274320" defTabSz="685800">
              <a:lnSpc>
                <a:spcPct val="100000"/>
              </a:lnSpc>
              <a:spcBef>
                <a:spcPts val="0"/>
              </a:spcBef>
              <a:spcAft>
                <a:spcPts val="1200"/>
              </a:spcAft>
              <a:buClr>
                <a:srgbClr val="3965B5"/>
              </a:buClr>
              <a:buFont typeface="Wingdings" panose="05000000000000000000" pitchFamily="2" charset="2"/>
              <a:buChar char="§"/>
            </a:pPr>
            <a:r>
              <a:rPr lang="es-US" sz="2400" dirty="0">
                <a:solidFill>
                  <a:srgbClr val="00529B"/>
                </a:solidFill>
              </a:rPr>
              <a:t>Acceder a su expediente</a:t>
            </a:r>
          </a:p>
          <a:p>
            <a:pPr marL="1097280" lvl="3" indent="-274320" defTabSz="685800">
              <a:lnSpc>
                <a:spcPct val="100000"/>
              </a:lnSpc>
              <a:spcBef>
                <a:spcPts val="0"/>
              </a:spcBef>
              <a:spcAft>
                <a:spcPts val="1200"/>
              </a:spcAft>
              <a:buClr>
                <a:srgbClr val="3965B5"/>
              </a:buClr>
            </a:pPr>
            <a:r>
              <a:rPr lang="es-US" sz="2100" dirty="0">
                <a:solidFill>
                  <a:srgbClr val="00529B"/>
                </a:solidFill>
              </a:rPr>
              <a:t>Llamar o escribir a su plan</a:t>
            </a:r>
          </a:p>
          <a:p>
            <a:pPr marL="1097280" lvl="2" indent="-274320" defTabSz="685800">
              <a:lnSpc>
                <a:spcPct val="100000"/>
              </a:lnSpc>
              <a:spcBef>
                <a:spcPts val="0"/>
              </a:spcBef>
              <a:spcAft>
                <a:spcPts val="1200"/>
              </a:spcAft>
              <a:buClr>
                <a:srgbClr val="3965B5"/>
              </a:buClr>
            </a:pPr>
            <a:r>
              <a:rPr lang="es-US" sz="2100" dirty="0">
                <a:solidFill>
                  <a:srgbClr val="00529B"/>
                </a:solidFill>
              </a:rPr>
              <a:t>Presentar pruebas que respalden su caso</a:t>
            </a:r>
          </a:p>
          <a:p>
            <a:pPr marL="1097280" lvl="2" indent="-274320" defTabSz="685800">
              <a:lnSpc>
                <a:spcPct val="100000"/>
              </a:lnSpc>
              <a:spcBef>
                <a:spcPts val="0"/>
              </a:spcBef>
              <a:spcAft>
                <a:spcPts val="1200"/>
              </a:spcAft>
              <a:buClr>
                <a:srgbClr val="3965B5"/>
              </a:buClr>
            </a:pPr>
            <a:r>
              <a:rPr lang="es-US" sz="2100" dirty="0">
                <a:solidFill>
                  <a:srgbClr val="00529B"/>
                </a:solidFill>
              </a:rPr>
              <a:t>Solicitar una apelación acelerada (rápida) de su plan</a:t>
            </a:r>
          </a:p>
        </p:txBody>
      </p:sp>
      <p:sp>
        <p:nvSpPr>
          <p:cNvPr id="9" name="Slide Number Placeholder 5">
            <a:extLst>
              <a:ext uri="{FF2B5EF4-FFF2-40B4-BE49-F238E27FC236}">
                <a16:creationId xmlns:a16="http://schemas.microsoft.com/office/drawing/2014/main" id="{856CF48A-B571-4123-BF30-1E095DC6BE0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24</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184080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12192000" cy="992823"/>
          </a:xfrm>
        </p:spPr>
        <p:txBody>
          <a:bodyPr>
            <a:noAutofit/>
          </a:bodyPr>
          <a:lstStyle/>
          <a:p>
            <a:pPr>
              <a:lnSpc>
                <a:spcPct val="100000"/>
              </a:lnSpc>
            </a:pPr>
            <a:r>
              <a:rPr lang="es-US" sz="2800"/>
              <a:t>Proceso de Apelación Acelerado (Rápido) en Medicare Advantage u Otro Plan de Salud de Medicare </a:t>
            </a:r>
          </a:p>
        </p:txBody>
      </p:sp>
      <p:sp>
        <p:nvSpPr>
          <p:cNvPr id="6" name="Content Placeholder 5"/>
          <p:cNvSpPr>
            <a:spLocks noGrp="1"/>
          </p:cNvSpPr>
          <p:nvPr>
            <p:ph type="body" sz="quarter" idx="13"/>
          </p:nvPr>
        </p:nvSpPr>
        <p:spPr>
          <a:xfrm>
            <a:off x="838199" y="1658938"/>
            <a:ext cx="6638365" cy="4167187"/>
          </a:xfrm>
        </p:spPr>
        <p:txBody>
          <a:bodyPr>
            <a:normAutofit/>
          </a:bodyPr>
          <a:lstStyle/>
          <a:p>
            <a:pPr marL="0" lvl="0" indent="0" defTabSz="685800">
              <a:lnSpc>
                <a:spcPct val="100000"/>
              </a:lnSpc>
              <a:spcBef>
                <a:spcPts val="0"/>
              </a:spcBef>
              <a:spcAft>
                <a:spcPts val="1200"/>
              </a:spcAft>
              <a:buNone/>
            </a:pPr>
            <a:r>
              <a:rPr lang="es-US" sz="2800" b="1">
                <a:solidFill>
                  <a:srgbClr val="00529B"/>
                </a:solidFill>
              </a:rPr>
              <a:t>Usted tiene derecho a una apelación acelerada si cree que:</a:t>
            </a:r>
          </a:p>
          <a:p>
            <a:pPr marL="548640" indent="-274320" defTabSz="685800">
              <a:lnSpc>
                <a:spcPct val="100000"/>
              </a:lnSpc>
              <a:spcBef>
                <a:spcPts val="0"/>
              </a:spcBef>
              <a:spcAft>
                <a:spcPts val="1200"/>
              </a:spcAft>
            </a:pPr>
            <a:r>
              <a:rPr lang="es-US" sz="2400">
                <a:solidFill>
                  <a:srgbClr val="00529B"/>
                </a:solidFill>
              </a:rPr>
              <a:t>Le dan el alta demasiado pronto de su hospitalización cubierta por Medicare</a:t>
            </a:r>
          </a:p>
          <a:p>
            <a:pPr marL="548640" indent="-274320" defTabSz="685800">
              <a:lnSpc>
                <a:spcPct val="100000"/>
              </a:lnSpc>
              <a:spcBef>
                <a:spcPts val="0"/>
              </a:spcBef>
              <a:spcAft>
                <a:spcPts val="1200"/>
              </a:spcAft>
            </a:pPr>
            <a:r>
              <a:rPr lang="es-US" sz="2400">
                <a:solidFill>
                  <a:srgbClr val="00529B"/>
                </a:solidFill>
              </a:rPr>
              <a:t>Sus servicios de SNF, HHA o CORF cubiertos por Medicare terminan demasiado pronto</a:t>
            </a:r>
          </a:p>
        </p:txBody>
      </p:sp>
      <p:sp>
        <p:nvSpPr>
          <p:cNvPr id="8" name="Rectangle: Rounded Corners 7">
            <a:extLst>
              <a:ext uri="{FF2B5EF4-FFF2-40B4-BE49-F238E27FC236}">
                <a16:creationId xmlns:a16="http://schemas.microsoft.com/office/drawing/2014/main" id="{2BB48DD4-DB42-448B-94F6-AD80239CF8BF}"/>
              </a:ext>
              <a:ext uri="{C183D7F6-B498-43B3-948B-1728B52AA6E4}">
                <adec:decorative xmlns:adec="http://schemas.microsoft.com/office/drawing/2017/decorative" val="1"/>
              </a:ext>
            </a:extLst>
          </p:cNvPr>
          <p:cNvSpPr/>
          <p:nvPr/>
        </p:nvSpPr>
        <p:spPr>
          <a:xfrm>
            <a:off x="7614256" y="2122992"/>
            <a:ext cx="3968143" cy="3133988"/>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0D6AC4-A7D6-4854-B913-51D501018917}"/>
              </a:ext>
            </a:extLst>
          </p:cNvPr>
          <p:cNvSpPr txBox="1"/>
          <p:nvPr/>
        </p:nvSpPr>
        <p:spPr>
          <a:xfrm>
            <a:off x="7794929" y="2282973"/>
            <a:ext cx="3925162" cy="2923877"/>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s-US" sz="20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Avisos importantes:</a:t>
            </a:r>
          </a:p>
          <a:p>
            <a:pPr marL="347472" indent="-347472">
              <a:spcAft>
                <a:spcPts val="1200"/>
              </a:spcAft>
              <a:buClr>
                <a:schemeClr val="bg1"/>
              </a:buClr>
              <a:buFont typeface="Wingdings" panose="05000000000000000000" pitchFamily="2" charset="2"/>
              <a:buChar char="Ø"/>
              <a:defRPr/>
            </a:pPr>
            <a:r>
              <a:rPr lang="es-US" b="1" dirty="0">
                <a:solidFill>
                  <a:schemeClr val="bg1"/>
                </a:solidFill>
                <a:latin typeface="Arial" panose="020B0604020202020204" pitchFamily="34" charset="0"/>
                <a:cs typeface="Arial" panose="020B0604020202020204" pitchFamily="34" charset="0"/>
              </a:rPr>
              <a:t>“Un mensaje importante de Medicare sobre sus derechos” </a:t>
            </a:r>
            <a:r>
              <a:rPr lang="es-US" dirty="0">
                <a:solidFill>
                  <a:schemeClr val="bg1"/>
                </a:solidFill>
                <a:latin typeface="Arial" panose="020B0604020202020204" pitchFamily="34" charset="0"/>
                <a:cs typeface="Arial" panose="020B0604020202020204" pitchFamily="34" charset="0"/>
              </a:rPr>
              <a:t>dentro de los 2 días de su ingreso hospitalario</a:t>
            </a:r>
          </a:p>
          <a:p>
            <a:pPr marL="347472" indent="-347472">
              <a:spcAft>
                <a:spcPts val="1200"/>
              </a:spcAft>
              <a:buClr>
                <a:schemeClr val="bg1"/>
              </a:buClr>
              <a:buFont typeface="Wingdings" panose="05000000000000000000" pitchFamily="2" charset="2"/>
              <a:buChar char="Ø"/>
              <a:defRPr/>
            </a:pPr>
            <a:r>
              <a:rPr lang="es-US" b="1" dirty="0">
                <a:solidFill>
                  <a:schemeClr val="bg1"/>
                </a:solidFill>
                <a:latin typeface="Arial" panose="020B0604020202020204" pitchFamily="34" charset="0"/>
                <a:cs typeface="Arial" panose="020B0604020202020204" pitchFamily="34" charset="0"/>
              </a:rPr>
              <a:t>“Aviso de No Cobertura de Medicare” (NOMNC) </a:t>
            </a:r>
            <a:r>
              <a:rPr lang="es-US" dirty="0">
                <a:solidFill>
                  <a:schemeClr val="bg1"/>
                </a:solidFill>
                <a:latin typeface="Arial" panose="020B0604020202020204" pitchFamily="34" charset="0"/>
                <a:cs typeface="Arial" panose="020B0604020202020204" pitchFamily="34" charset="0"/>
              </a:rPr>
              <a:t>al menos </a:t>
            </a:r>
            <a:br>
              <a:rPr lang="es-US" dirty="0">
                <a:solidFill>
                  <a:schemeClr val="bg1"/>
                </a:solidFill>
                <a:latin typeface="Arial" panose="020B0604020202020204" pitchFamily="34" charset="0"/>
                <a:cs typeface="Arial" panose="020B0604020202020204" pitchFamily="34" charset="0"/>
              </a:rPr>
            </a:br>
            <a:r>
              <a:rPr lang="es-US" dirty="0">
                <a:solidFill>
                  <a:schemeClr val="bg1"/>
                </a:solidFill>
                <a:latin typeface="Arial" panose="020B0604020202020204" pitchFamily="34" charset="0"/>
                <a:cs typeface="Arial" panose="020B0604020202020204" pitchFamily="34" charset="0"/>
              </a:rPr>
              <a:t>2 días antes de que finalicen </a:t>
            </a:r>
            <a:br>
              <a:rPr lang="es-US" dirty="0">
                <a:solidFill>
                  <a:schemeClr val="bg1"/>
                </a:solidFill>
                <a:latin typeface="Arial" panose="020B0604020202020204" pitchFamily="34" charset="0"/>
                <a:cs typeface="Arial" panose="020B0604020202020204" pitchFamily="34" charset="0"/>
              </a:rPr>
            </a:br>
            <a:r>
              <a:rPr lang="es-US" dirty="0">
                <a:solidFill>
                  <a:schemeClr val="bg1"/>
                </a:solidFill>
                <a:latin typeface="Arial" panose="020B0604020202020204" pitchFamily="34" charset="0"/>
                <a:cs typeface="Arial" panose="020B0604020202020204" pitchFamily="34" charset="0"/>
              </a:rPr>
              <a:t>sus servicios cubiertos</a:t>
            </a:r>
          </a:p>
        </p:txBody>
      </p:sp>
      <p:sp>
        <p:nvSpPr>
          <p:cNvPr id="10" name="Slide Number Placeholder 5">
            <a:extLst>
              <a:ext uri="{FF2B5EF4-FFF2-40B4-BE49-F238E27FC236}">
                <a16:creationId xmlns:a16="http://schemas.microsoft.com/office/drawing/2014/main" id="{7F6AD584-21F7-4079-B22E-695791DE4BD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25</a:t>
            </a:fld>
            <a:endParaRPr lang="en-US"/>
          </a:p>
        </p:txBody>
      </p:sp>
      <p:sp>
        <p:nvSpPr>
          <p:cNvPr id="12" name="Footer Placeholder 2">
            <a:extLst>
              <a:ext uri="{FF2B5EF4-FFF2-40B4-BE49-F238E27FC236}">
                <a16:creationId xmlns:a16="http://schemas.microsoft.com/office/drawing/2014/main" id="{39728911-15AA-4A88-81F9-1C931A4BF316}"/>
              </a:ext>
            </a:extLst>
          </p:cNvPr>
          <p:cNvSpPr>
            <a:spLocks noGrp="1"/>
          </p:cNvSpPr>
          <p:nvPr>
            <p:ph type="ftr" sz="quarter" idx="11"/>
          </p:nvPr>
        </p:nvSpPr>
        <p:spPr/>
        <p:txBody>
          <a:bodyPr/>
          <a:lstStyle/>
          <a:p>
            <a:r>
              <a:rPr lang="es-US" sz="1200">
                <a:latin typeface="Arial"/>
                <a:cs typeface="Arial"/>
              </a:rPr>
              <a:t>Derechos en Medicare </a:t>
            </a:r>
            <a:r>
              <a:rPr lang="es-US">
                <a:latin typeface="Arial"/>
                <a:cs typeface="Arial"/>
              </a:rPr>
              <a:t>y </a:t>
            </a:r>
            <a:r>
              <a:rPr lang="es-US" sz="1200">
                <a:latin typeface="Arial"/>
                <a:cs typeface="Arial"/>
              </a:rPr>
              <a:t>Protecciones</a:t>
            </a:r>
          </a:p>
        </p:txBody>
      </p:sp>
      <p:sp>
        <p:nvSpPr>
          <p:cNvPr id="11" name="Date Placeholder 1">
            <a:extLst>
              <a:ext uri="{FF2B5EF4-FFF2-40B4-BE49-F238E27FC236}">
                <a16:creationId xmlns:a16="http://schemas.microsoft.com/office/drawing/2014/main" id="{E9314974-DBEF-42FB-B691-AEF9F1A020BC}"/>
              </a:ext>
            </a:extLst>
          </p:cNvPr>
          <p:cNvSpPr>
            <a:spLocks noGrp="1"/>
          </p:cNvSpPr>
          <p:nvPr>
            <p:ph type="dt" sz="half" idx="10"/>
          </p:nvPr>
        </p:nvSpPr>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8148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Proceso de apelación de Medicare Advantage (Parte C)</a:t>
            </a:r>
          </a:p>
        </p:txBody>
      </p:sp>
      <p:sp>
        <p:nvSpPr>
          <p:cNvPr id="99" name="Standard appeals process">
            <a:extLst>
              <a:ext uri="{FF2B5EF4-FFF2-40B4-BE49-F238E27FC236}">
                <a16:creationId xmlns:a16="http://schemas.microsoft.com/office/drawing/2014/main" id="{4D0B6EE6-83ED-40F2-942D-EF60A8A82811}"/>
              </a:ext>
            </a:extLst>
          </p:cNvPr>
          <p:cNvSpPr/>
          <p:nvPr/>
        </p:nvSpPr>
        <p:spPr>
          <a:xfrm>
            <a:off x="1143230" y="5572968"/>
            <a:ext cx="5042470" cy="2760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a:t>PROCESO ESTÁNDAR*</a:t>
            </a:r>
          </a:p>
        </p:txBody>
      </p:sp>
      <p:sp>
        <p:nvSpPr>
          <p:cNvPr id="100" name="Expedited appeals process">
            <a:extLst>
              <a:ext uri="{FF2B5EF4-FFF2-40B4-BE49-F238E27FC236}">
                <a16:creationId xmlns:a16="http://schemas.microsoft.com/office/drawing/2014/main" id="{6F580744-2DEB-4931-83A5-4665FA9416AD}"/>
              </a:ext>
            </a:extLst>
          </p:cNvPr>
          <p:cNvSpPr/>
          <p:nvPr/>
        </p:nvSpPr>
        <p:spPr>
          <a:xfrm>
            <a:off x="6195153" y="5572967"/>
            <a:ext cx="5003643" cy="276045"/>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b="1"/>
              <a:t>PROCESO ACELERADO</a:t>
            </a:r>
          </a:p>
        </p:txBody>
      </p:sp>
      <p:sp>
        <p:nvSpPr>
          <p:cNvPr id="51" name="Organization determination">
            <a:extLst>
              <a:ext uri="{FF2B5EF4-FFF2-40B4-BE49-F238E27FC236}">
                <a16:creationId xmlns:a16="http://schemas.microsoft.com/office/drawing/2014/main" id="{44B4ABC3-A523-4EF6-8FDC-E6C7706D015C}"/>
              </a:ext>
            </a:extLst>
          </p:cNvPr>
          <p:cNvSpPr/>
          <p:nvPr/>
        </p:nvSpPr>
        <p:spPr>
          <a:xfrm>
            <a:off x="138396" y="5115767"/>
            <a:ext cx="964992" cy="466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100" b="1" dirty="0">
                <a:solidFill>
                  <a:schemeClr val="accent1">
                    <a:lumMod val="50000"/>
                  </a:schemeClr>
                </a:solidFill>
              </a:rPr>
              <a:t>Determinación de la organización</a:t>
            </a:r>
          </a:p>
        </p:txBody>
      </p:sp>
      <p:sp>
        <p:nvSpPr>
          <p:cNvPr id="52" name="Standard process">
            <a:extLst>
              <a:ext uri="{FF2B5EF4-FFF2-40B4-BE49-F238E27FC236}">
                <a16:creationId xmlns:a16="http://schemas.microsoft.com/office/drawing/2014/main" id="{786A76F1-6D67-41E9-A226-178FFE881801}"/>
              </a:ext>
            </a:extLst>
          </p:cNvPr>
          <p:cNvSpPr/>
          <p:nvPr/>
        </p:nvSpPr>
        <p:spPr>
          <a:xfrm>
            <a:off x="1143230" y="5106849"/>
            <a:ext cx="5022549" cy="4572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dirty="0" err="1">
                <a:solidFill>
                  <a:schemeClr val="bg1"/>
                </a:solidFill>
              </a:rPr>
              <a:t>Pre-servicio</a:t>
            </a:r>
            <a:r>
              <a:rPr lang="es-US" sz="1200" dirty="0">
                <a:solidFill>
                  <a:schemeClr val="bg1"/>
                </a:solidFill>
              </a:rPr>
              <a:t>: Decisión emitida en 14 días, Pago: Decisión emitida en 60 días</a:t>
            </a:r>
          </a:p>
          <a:p>
            <a:pPr algn="ctr"/>
            <a:r>
              <a:rPr lang="es-US" sz="1200" dirty="0">
                <a:solidFill>
                  <a:schemeClr val="bg1"/>
                </a:solidFill>
              </a:rPr>
              <a:t>Parte B Medicamento: Decisión emitida en un plazo de 72 horas </a:t>
            </a:r>
          </a:p>
        </p:txBody>
      </p:sp>
      <p:sp>
        <p:nvSpPr>
          <p:cNvPr id="54" name="Expedited process">
            <a:extLst>
              <a:ext uri="{FF2B5EF4-FFF2-40B4-BE49-F238E27FC236}">
                <a16:creationId xmlns:a16="http://schemas.microsoft.com/office/drawing/2014/main" id="{4865CB1B-6CF7-4FE5-8001-868A62E197DF}"/>
              </a:ext>
            </a:extLst>
          </p:cNvPr>
          <p:cNvSpPr/>
          <p:nvPr/>
        </p:nvSpPr>
        <p:spPr>
          <a:xfrm>
            <a:off x="6205621" y="5110173"/>
            <a:ext cx="5003643" cy="4572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s-US" sz="1200" dirty="0" err="1">
                <a:solidFill>
                  <a:schemeClr val="bg1"/>
                </a:solidFill>
              </a:rPr>
              <a:t>Pre-servicio</a:t>
            </a:r>
            <a:r>
              <a:rPr lang="es-US" sz="1200" dirty="0">
                <a:solidFill>
                  <a:schemeClr val="bg1"/>
                </a:solidFill>
              </a:rPr>
              <a:t>: Decisión emitida en un plazo de 72 horas </a:t>
            </a:r>
          </a:p>
          <a:p>
            <a:pPr algn="ctr"/>
            <a:r>
              <a:rPr lang="es-US" sz="1200" dirty="0">
                <a:solidFill>
                  <a:schemeClr val="bg1"/>
                </a:solidFill>
              </a:rPr>
              <a:t>Parte B Medicamento: Decisión emitida en un plazo de 24 horas</a:t>
            </a:r>
          </a:p>
        </p:txBody>
      </p:sp>
      <p:sp>
        <p:nvSpPr>
          <p:cNvPr id="55" name="1st level of appeal">
            <a:extLst>
              <a:ext uri="{FF2B5EF4-FFF2-40B4-BE49-F238E27FC236}">
                <a16:creationId xmlns:a16="http://schemas.microsoft.com/office/drawing/2014/main" id="{661ABFAF-C219-4C16-9677-3FE3A87437CA}"/>
              </a:ext>
            </a:extLst>
          </p:cNvPr>
          <p:cNvSpPr/>
          <p:nvPr/>
        </p:nvSpPr>
        <p:spPr>
          <a:xfrm>
            <a:off x="345989" y="4153025"/>
            <a:ext cx="104307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1</a:t>
            </a:r>
            <a:r>
              <a:rPr lang="es-US" sz="1400" b="1" baseline="30000" dirty="0">
                <a:solidFill>
                  <a:schemeClr val="accent1">
                    <a:lumMod val="50000"/>
                  </a:schemeClr>
                </a:solidFill>
              </a:rPr>
              <a:t>er</a:t>
            </a:r>
            <a:r>
              <a:rPr lang="es-US" sz="1400" b="1" dirty="0">
                <a:solidFill>
                  <a:schemeClr val="accent1">
                    <a:lumMod val="50000"/>
                  </a:schemeClr>
                </a:solidFill>
              </a:rPr>
              <a:t> Nivel de apelación</a:t>
            </a:r>
          </a:p>
        </p:txBody>
      </p:sp>
      <p:sp>
        <p:nvSpPr>
          <p:cNvPr id="57" name="Standard level 1">
            <a:extLst>
              <a:ext uri="{FF2B5EF4-FFF2-40B4-BE49-F238E27FC236}">
                <a16:creationId xmlns:a16="http://schemas.microsoft.com/office/drawing/2014/main" id="{D9D894EB-1EF6-488C-A075-80768AB83F3E}"/>
              </a:ext>
            </a:extLst>
          </p:cNvPr>
          <p:cNvSpPr/>
          <p:nvPr/>
        </p:nvSpPr>
        <p:spPr>
          <a:xfrm>
            <a:off x="1428909" y="4153025"/>
            <a:ext cx="4746324" cy="91440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dirty="0">
                <a:solidFill>
                  <a:schemeClr val="bg1"/>
                </a:solidFill>
              </a:rPr>
              <a:t>60 días para presentar</a:t>
            </a:r>
          </a:p>
          <a:p>
            <a:pPr algn="ctr"/>
            <a:r>
              <a:rPr lang="es-US" sz="1200" dirty="0">
                <a:solidFill>
                  <a:schemeClr val="bg1"/>
                </a:solidFill>
              </a:rPr>
              <a:t>Reconsideración del Plan de Salud </a:t>
            </a:r>
          </a:p>
          <a:p>
            <a:pPr algn="ctr"/>
            <a:r>
              <a:rPr lang="es-US" sz="1200" dirty="0">
                <a:solidFill>
                  <a:schemeClr val="bg1"/>
                </a:solidFill>
              </a:rPr>
              <a:t>Pre-servicio: Decisión emitida en 30 días, Pago: Decisión emitida en 30 días, Parte B Medicamento: Decisión emitida en 7 días</a:t>
            </a:r>
          </a:p>
        </p:txBody>
      </p:sp>
      <p:sp>
        <p:nvSpPr>
          <p:cNvPr id="73" name="Expedited Level 1">
            <a:extLst>
              <a:ext uri="{FF2B5EF4-FFF2-40B4-BE49-F238E27FC236}">
                <a16:creationId xmlns:a16="http://schemas.microsoft.com/office/drawing/2014/main" id="{D643AC23-09EA-4930-B285-DA017A1B19ED}"/>
              </a:ext>
            </a:extLst>
          </p:cNvPr>
          <p:cNvSpPr/>
          <p:nvPr/>
        </p:nvSpPr>
        <p:spPr>
          <a:xfrm>
            <a:off x="6215074" y="4158152"/>
            <a:ext cx="4729323" cy="91440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200" b="1" dirty="0">
                <a:solidFill>
                  <a:schemeClr val="accent1">
                    <a:lumMod val="50000"/>
                  </a:schemeClr>
                </a:solidFill>
              </a:rPr>
              <a:t>60 días para presentar</a:t>
            </a:r>
          </a:p>
          <a:p>
            <a:pPr algn="ctr"/>
            <a:r>
              <a:rPr lang="es-US" sz="1200" dirty="0">
                <a:solidFill>
                  <a:schemeClr val="accent1">
                    <a:lumMod val="50000"/>
                  </a:schemeClr>
                </a:solidFill>
              </a:rPr>
              <a:t>Reconsideración del Plan de Salud</a:t>
            </a:r>
          </a:p>
          <a:p>
            <a:pPr algn="ctr"/>
            <a:r>
              <a:rPr lang="es-US" sz="1200" dirty="0">
                <a:solidFill>
                  <a:schemeClr val="accent1">
                    <a:lumMod val="50000"/>
                  </a:schemeClr>
                </a:solidFill>
              </a:rPr>
              <a:t>Decisión emitida en un plazo de 72 horas</a:t>
            </a:r>
          </a:p>
        </p:txBody>
      </p:sp>
      <p:sp>
        <p:nvSpPr>
          <p:cNvPr id="74" name="2nd level of appeal">
            <a:extLst>
              <a:ext uri="{FF2B5EF4-FFF2-40B4-BE49-F238E27FC236}">
                <a16:creationId xmlns:a16="http://schemas.microsoft.com/office/drawing/2014/main" id="{623260D2-52AB-4C17-9940-B197ED17933A}"/>
              </a:ext>
            </a:extLst>
          </p:cNvPr>
          <p:cNvSpPr/>
          <p:nvPr/>
        </p:nvSpPr>
        <p:spPr>
          <a:xfrm>
            <a:off x="686030" y="3239138"/>
            <a:ext cx="1160238" cy="883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2do. Nivel </a:t>
            </a:r>
          </a:p>
          <a:p>
            <a:pPr algn="ctr"/>
            <a:r>
              <a:rPr lang="es-US" sz="1400" b="1" dirty="0">
                <a:solidFill>
                  <a:schemeClr val="accent1">
                    <a:lumMod val="50000"/>
                  </a:schemeClr>
                </a:solidFill>
              </a:rPr>
              <a:t>de apelación</a:t>
            </a:r>
          </a:p>
        </p:txBody>
      </p:sp>
      <p:sp>
        <p:nvSpPr>
          <p:cNvPr id="75" name="Standard level 2">
            <a:extLst>
              <a:ext uri="{FF2B5EF4-FFF2-40B4-BE49-F238E27FC236}">
                <a16:creationId xmlns:a16="http://schemas.microsoft.com/office/drawing/2014/main" id="{93DA3CE4-73D5-4D43-B8D1-C4E808060D0C}"/>
              </a:ext>
            </a:extLst>
          </p:cNvPr>
          <p:cNvSpPr/>
          <p:nvPr/>
        </p:nvSpPr>
        <p:spPr>
          <a:xfrm>
            <a:off x="1886109" y="3213427"/>
            <a:ext cx="4289124" cy="91440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lnSpc>
                <a:spcPts val="1300"/>
              </a:lnSpc>
            </a:pPr>
            <a:r>
              <a:rPr lang="es-US" sz="1200" b="1" dirty="0">
                <a:solidFill>
                  <a:schemeClr val="bg1"/>
                </a:solidFill>
              </a:rPr>
              <a:t>Reenvío automático a </a:t>
            </a:r>
            <a:br>
              <a:rPr lang="es-US" sz="1200" b="1" dirty="0">
                <a:solidFill>
                  <a:schemeClr val="bg1"/>
                </a:solidFill>
              </a:rPr>
            </a:br>
            <a:r>
              <a:rPr lang="es-US" sz="1200" b="1" dirty="0">
                <a:solidFill>
                  <a:schemeClr val="bg1"/>
                </a:solidFill>
              </a:rPr>
              <a:t>la IRE si la reconsideración del plan confirma la denegación</a:t>
            </a:r>
          </a:p>
          <a:p>
            <a:pPr algn="ctr">
              <a:lnSpc>
                <a:spcPts val="1200"/>
              </a:lnSpc>
            </a:pPr>
            <a:r>
              <a:rPr lang="es-US" sz="1200" dirty="0">
                <a:solidFill>
                  <a:schemeClr val="bg1"/>
                </a:solidFill>
              </a:rPr>
              <a:t>Entidad Revisora Independiente (IRE) Reconsideración</a:t>
            </a:r>
          </a:p>
          <a:p>
            <a:pPr algn="ctr">
              <a:lnSpc>
                <a:spcPts val="1200"/>
              </a:lnSpc>
            </a:pPr>
            <a:r>
              <a:rPr lang="es-US" sz="1200" dirty="0">
                <a:solidFill>
                  <a:schemeClr val="bg1"/>
                </a:solidFill>
              </a:rPr>
              <a:t>Pre-servicio: Decisión emitida en 30 días Pago: </a:t>
            </a:r>
            <a:br>
              <a:rPr lang="es-US" sz="1200" dirty="0">
                <a:solidFill>
                  <a:schemeClr val="bg1"/>
                </a:solidFill>
              </a:rPr>
            </a:br>
            <a:r>
              <a:rPr lang="es-US" sz="1200" dirty="0">
                <a:solidFill>
                  <a:schemeClr val="bg1"/>
                </a:solidFill>
              </a:rPr>
              <a:t>Decisión emitida en 60 días</a:t>
            </a:r>
          </a:p>
          <a:p>
            <a:pPr algn="ctr">
              <a:lnSpc>
                <a:spcPts val="1200"/>
              </a:lnSpc>
            </a:pPr>
            <a:r>
              <a:rPr lang="es-US" sz="1200" dirty="0">
                <a:solidFill>
                  <a:schemeClr val="bg1"/>
                </a:solidFill>
              </a:rPr>
              <a:t>Parte B Medicamento: Decisión emitida en 7 días</a:t>
            </a:r>
          </a:p>
        </p:txBody>
      </p:sp>
      <p:sp>
        <p:nvSpPr>
          <p:cNvPr id="83" name="Expedited level 2">
            <a:extLst>
              <a:ext uri="{FF2B5EF4-FFF2-40B4-BE49-F238E27FC236}">
                <a16:creationId xmlns:a16="http://schemas.microsoft.com/office/drawing/2014/main" id="{C921059C-81B3-4CDC-9D81-8A6E033222FB}"/>
              </a:ext>
            </a:extLst>
          </p:cNvPr>
          <p:cNvSpPr/>
          <p:nvPr/>
        </p:nvSpPr>
        <p:spPr>
          <a:xfrm>
            <a:off x="6215074" y="3208634"/>
            <a:ext cx="4272123"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lnSpc>
                <a:spcPts val="1300"/>
              </a:lnSpc>
            </a:pPr>
            <a:r>
              <a:rPr lang="es-US" sz="1200" b="1" dirty="0">
                <a:solidFill>
                  <a:srgbClr val="31415E"/>
                </a:solidFill>
              </a:rPr>
              <a:t>Reenvío automático a </a:t>
            </a:r>
            <a:br>
              <a:rPr lang="es-US" sz="1200" b="1" dirty="0">
                <a:solidFill>
                  <a:srgbClr val="31415E"/>
                </a:solidFill>
              </a:rPr>
            </a:br>
            <a:r>
              <a:rPr lang="es-US" sz="1200" b="1" dirty="0">
                <a:solidFill>
                  <a:srgbClr val="31415E"/>
                </a:solidFill>
              </a:rPr>
              <a:t>la IRE si la reconsideración del plan confirma la denegación</a:t>
            </a:r>
          </a:p>
          <a:p>
            <a:pPr algn="ctr"/>
            <a:r>
              <a:rPr lang="es-US" sz="1200" dirty="0">
                <a:solidFill>
                  <a:srgbClr val="31415E"/>
                </a:solidFill>
              </a:rPr>
              <a:t>Decisión de reconsideración de </a:t>
            </a:r>
            <a:br>
              <a:rPr lang="es-US" sz="1200" dirty="0">
                <a:solidFill>
                  <a:srgbClr val="31415E"/>
                </a:solidFill>
              </a:rPr>
            </a:br>
            <a:r>
              <a:rPr lang="es-US" sz="1200" dirty="0">
                <a:solidFill>
                  <a:srgbClr val="31415E"/>
                </a:solidFill>
              </a:rPr>
              <a:t>la IRE emitida en un plazo de 72 horas</a:t>
            </a:r>
          </a:p>
        </p:txBody>
      </p:sp>
      <p:sp>
        <p:nvSpPr>
          <p:cNvPr id="84" name="3rd level of appeal">
            <a:extLst>
              <a:ext uri="{FF2B5EF4-FFF2-40B4-BE49-F238E27FC236}">
                <a16:creationId xmlns:a16="http://schemas.microsoft.com/office/drawing/2014/main" id="{C486DA7E-1368-4A3E-864D-2A8920FCD50B}"/>
              </a:ext>
            </a:extLst>
          </p:cNvPr>
          <p:cNvSpPr/>
          <p:nvPr/>
        </p:nvSpPr>
        <p:spPr>
          <a:xfrm>
            <a:off x="1143230" y="2446866"/>
            <a:ext cx="1160238"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3er. Nivel </a:t>
            </a:r>
          </a:p>
          <a:p>
            <a:pPr algn="ctr"/>
            <a:r>
              <a:rPr lang="es-US" sz="1400" b="1" dirty="0">
                <a:solidFill>
                  <a:schemeClr val="accent1">
                    <a:lumMod val="50000"/>
                  </a:schemeClr>
                </a:solidFill>
              </a:rPr>
              <a:t>de apelación</a:t>
            </a:r>
          </a:p>
        </p:txBody>
      </p:sp>
      <p:sp>
        <p:nvSpPr>
          <p:cNvPr id="85" name="Standard level 3">
            <a:extLst>
              <a:ext uri="{FF2B5EF4-FFF2-40B4-BE49-F238E27FC236}">
                <a16:creationId xmlns:a16="http://schemas.microsoft.com/office/drawing/2014/main" id="{6333660C-A5E6-4F5A-A595-AA0F8D314C5F}"/>
              </a:ext>
            </a:extLst>
          </p:cNvPr>
          <p:cNvSpPr/>
          <p:nvPr/>
        </p:nvSpPr>
        <p:spPr>
          <a:xfrm>
            <a:off x="2343308" y="2436690"/>
            <a:ext cx="7595245" cy="7315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ctr">
              <a:lnSpc>
                <a:spcPts val="1500"/>
              </a:lnSpc>
            </a:pPr>
            <a:r>
              <a:rPr lang="es-US" sz="1400" b="1" dirty="0">
                <a:solidFill>
                  <a:srgbClr val="31415E"/>
                </a:solidFill>
              </a:rPr>
              <a:t>60 días para presentar</a:t>
            </a:r>
          </a:p>
          <a:p>
            <a:pPr algn="ctr">
              <a:lnSpc>
                <a:spcPts val="1400"/>
              </a:lnSpc>
            </a:pPr>
            <a:r>
              <a:rPr lang="es-US" sz="1300" dirty="0">
                <a:solidFill>
                  <a:srgbClr val="31415E"/>
                </a:solidFill>
              </a:rPr>
              <a:t>Oficina de Audiencias y Apelaciones de Medicare (OMHA)</a:t>
            </a:r>
          </a:p>
          <a:p>
            <a:pPr algn="ctr">
              <a:lnSpc>
                <a:spcPts val="1400"/>
              </a:lnSpc>
            </a:pPr>
            <a:r>
              <a:rPr lang="es-US" sz="1300" dirty="0">
                <a:solidFill>
                  <a:srgbClr val="31415E"/>
                </a:solidFill>
              </a:rPr>
              <a:t>Audiencia del Juez de Derecho Administrativo; AIC ≥ $180**</a:t>
            </a:r>
          </a:p>
          <a:p>
            <a:pPr algn="ctr">
              <a:lnSpc>
                <a:spcPts val="1400"/>
              </a:lnSpc>
            </a:pPr>
            <a:r>
              <a:rPr lang="es-US" sz="1300" dirty="0">
                <a:solidFill>
                  <a:srgbClr val="31415E"/>
                </a:solidFill>
              </a:rPr>
              <a:t>No hay plazo legal para la tramitación</a:t>
            </a:r>
          </a:p>
        </p:txBody>
      </p:sp>
      <p:sp>
        <p:nvSpPr>
          <p:cNvPr id="87" name="4th level of appeal">
            <a:extLst>
              <a:ext uri="{FF2B5EF4-FFF2-40B4-BE49-F238E27FC236}">
                <a16:creationId xmlns:a16="http://schemas.microsoft.com/office/drawing/2014/main" id="{59243A72-2168-45F1-BDBF-2F2E08774F00}"/>
              </a:ext>
            </a:extLst>
          </p:cNvPr>
          <p:cNvSpPr/>
          <p:nvPr/>
        </p:nvSpPr>
        <p:spPr>
          <a:xfrm>
            <a:off x="1600427" y="1765479"/>
            <a:ext cx="1160238"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4to. Nivel </a:t>
            </a:r>
          </a:p>
          <a:p>
            <a:pPr algn="ctr"/>
            <a:r>
              <a:rPr lang="es-US" sz="1400" b="1">
                <a:solidFill>
                  <a:schemeClr val="accent1">
                    <a:lumMod val="50000"/>
                  </a:schemeClr>
                </a:solidFill>
              </a:rPr>
              <a:t>de apelación</a:t>
            </a:r>
          </a:p>
        </p:txBody>
      </p:sp>
      <p:sp>
        <p:nvSpPr>
          <p:cNvPr id="88" name="Standard level 4">
            <a:extLst>
              <a:ext uri="{FF2B5EF4-FFF2-40B4-BE49-F238E27FC236}">
                <a16:creationId xmlns:a16="http://schemas.microsoft.com/office/drawing/2014/main" id="{082C2CA7-71F9-4E87-9C4E-8332E3A61C92}"/>
              </a:ext>
            </a:extLst>
          </p:cNvPr>
          <p:cNvSpPr/>
          <p:nvPr/>
        </p:nvSpPr>
        <p:spPr>
          <a:xfrm>
            <a:off x="2800508" y="1758804"/>
            <a:ext cx="6740099"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500"/>
              </a:lnSpc>
            </a:pPr>
            <a:r>
              <a:rPr lang="es-US" sz="1400" b="1" dirty="0">
                <a:solidFill>
                  <a:srgbClr val="31415E"/>
                </a:solidFill>
              </a:rPr>
              <a:t>60 días para presentar</a:t>
            </a:r>
          </a:p>
          <a:p>
            <a:pPr algn="ctr">
              <a:lnSpc>
                <a:spcPts val="1500"/>
              </a:lnSpc>
            </a:pPr>
            <a:r>
              <a:rPr lang="es-US" sz="1300" dirty="0">
                <a:solidFill>
                  <a:srgbClr val="31415E"/>
                </a:solidFill>
              </a:rPr>
              <a:t>Consejo de Apelaciones de Medicare </a:t>
            </a:r>
          </a:p>
          <a:p>
            <a:pPr algn="ctr">
              <a:lnSpc>
                <a:spcPts val="1500"/>
              </a:lnSpc>
            </a:pPr>
            <a:r>
              <a:rPr lang="es-US" sz="1300" dirty="0">
                <a:solidFill>
                  <a:srgbClr val="31415E"/>
                </a:solidFill>
              </a:rPr>
              <a:t>No hay plazo legal para la tramitación</a:t>
            </a:r>
          </a:p>
        </p:txBody>
      </p:sp>
      <p:sp>
        <p:nvSpPr>
          <p:cNvPr id="89" name="5th level of appeal" descr="Box: 5th level of appeal">
            <a:extLst>
              <a:ext uri="{FF2B5EF4-FFF2-40B4-BE49-F238E27FC236}">
                <a16:creationId xmlns:a16="http://schemas.microsoft.com/office/drawing/2014/main" id="{18B47ADF-A07E-4221-A276-F4E8B69F246C}"/>
              </a:ext>
            </a:extLst>
          </p:cNvPr>
          <p:cNvSpPr/>
          <p:nvPr/>
        </p:nvSpPr>
        <p:spPr>
          <a:xfrm>
            <a:off x="2057626" y="1086570"/>
            <a:ext cx="1160239"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a:solidFill>
                  <a:schemeClr val="accent1">
                    <a:lumMod val="50000"/>
                  </a:schemeClr>
                </a:solidFill>
              </a:rPr>
              <a:t>5to. Nivel </a:t>
            </a:r>
          </a:p>
          <a:p>
            <a:pPr algn="ctr"/>
            <a:r>
              <a:rPr lang="es-US" sz="1400" b="1">
                <a:solidFill>
                  <a:schemeClr val="accent1">
                    <a:lumMod val="50000"/>
                  </a:schemeClr>
                </a:solidFill>
              </a:rPr>
              <a:t>de apelación</a:t>
            </a:r>
          </a:p>
        </p:txBody>
      </p:sp>
      <p:sp>
        <p:nvSpPr>
          <p:cNvPr id="91" name="Standard level 5">
            <a:extLst>
              <a:ext uri="{FF2B5EF4-FFF2-40B4-BE49-F238E27FC236}">
                <a16:creationId xmlns:a16="http://schemas.microsoft.com/office/drawing/2014/main" id="{73D533F0-FB85-4D54-8742-F27E864976B1}"/>
              </a:ext>
            </a:extLst>
          </p:cNvPr>
          <p:cNvSpPr/>
          <p:nvPr/>
        </p:nvSpPr>
        <p:spPr>
          <a:xfrm>
            <a:off x="3257708" y="1078872"/>
            <a:ext cx="5941375"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500"/>
              </a:lnSpc>
            </a:pPr>
            <a:r>
              <a:rPr lang="es-US" sz="1400" b="1" dirty="0">
                <a:solidFill>
                  <a:srgbClr val="31415E"/>
                </a:solidFill>
              </a:rPr>
              <a:t>60 días para presentar</a:t>
            </a:r>
          </a:p>
          <a:p>
            <a:pPr algn="ctr">
              <a:lnSpc>
                <a:spcPts val="1500"/>
              </a:lnSpc>
            </a:pPr>
            <a:r>
              <a:rPr lang="es-US" sz="1300" dirty="0">
                <a:solidFill>
                  <a:srgbClr val="31415E"/>
                </a:solidFill>
              </a:rPr>
              <a:t>Tribunal Federal de Distrito </a:t>
            </a:r>
          </a:p>
          <a:p>
            <a:pPr algn="ctr">
              <a:lnSpc>
                <a:spcPts val="1500"/>
              </a:lnSpc>
            </a:pPr>
            <a:r>
              <a:rPr lang="es-US" sz="1300" dirty="0">
                <a:solidFill>
                  <a:srgbClr val="31415E"/>
                </a:solidFill>
              </a:rPr>
              <a:t>AIC ≥ $1,850**</a:t>
            </a:r>
          </a:p>
        </p:txBody>
      </p:sp>
      <p:sp>
        <p:nvSpPr>
          <p:cNvPr id="50" name="TextBox 49">
            <a:extLst>
              <a:ext uri="{FF2B5EF4-FFF2-40B4-BE49-F238E27FC236}">
                <a16:creationId xmlns:a16="http://schemas.microsoft.com/office/drawing/2014/main" id="{63A8702F-2602-49FD-848F-70829CA582C3}"/>
              </a:ext>
            </a:extLst>
          </p:cNvPr>
          <p:cNvSpPr txBox="1"/>
          <p:nvPr/>
        </p:nvSpPr>
        <p:spPr>
          <a:xfrm>
            <a:off x="0" y="5887968"/>
            <a:ext cx="12192000" cy="600164"/>
          </a:xfrm>
          <a:prstGeom prst="rect">
            <a:avLst/>
          </a:prstGeom>
          <a:noFill/>
        </p:spPr>
        <p:txBody>
          <a:bodyPr wrap="square">
            <a:spAutoFit/>
          </a:bodyPr>
          <a:lstStyle/>
          <a:p>
            <a:r>
              <a:rPr lang="es-US" sz="1100" dirty="0">
                <a:solidFill>
                  <a:srgbClr val="00529B"/>
                </a:solidFill>
              </a:rPr>
              <a:t>*Los planes deben procesar el 95% de todas las reclamaciones sin incidencias de proveedores fuera de la red en un plazo de 30 días. Todas las demás solicitudes deben tramitarse en un plazo de 60 días.</a:t>
            </a:r>
          </a:p>
          <a:p>
            <a:pPr marL="173038" indent="-173038"/>
            <a:r>
              <a:rPr lang="es-US" sz="1100" dirty="0">
                <a:solidFill>
                  <a:srgbClr val="00529B"/>
                </a:solidFill>
              </a:rPr>
              <a:t>** El requisito de AIC para todas las audiencias ante ALJ y el Juzgado de Distrito Federal, se ajusta anualmente según el componente de atención médica del índice de precios al consumidor. </a:t>
            </a:r>
            <a:br>
              <a:rPr lang="es-US" sz="1100" dirty="0">
                <a:solidFill>
                  <a:srgbClr val="00529B"/>
                </a:solidFill>
              </a:rPr>
            </a:br>
            <a:r>
              <a:rPr lang="es-US" sz="1100" dirty="0">
                <a:solidFill>
                  <a:srgbClr val="00529B"/>
                </a:solidFill>
              </a:rPr>
              <a:t>Este cuadro refleja las cantidades para el año calendario 2023.</a:t>
            </a:r>
          </a:p>
        </p:txBody>
      </p:sp>
      <p:pic>
        <p:nvPicPr>
          <p:cNvPr id="98" name="Picture 97">
            <a:extLst>
              <a:ext uri="{FF2B5EF4-FFF2-40B4-BE49-F238E27FC236}">
                <a16:creationId xmlns:a16="http://schemas.microsoft.com/office/drawing/2014/main" id="{07362B1A-E214-498D-B37E-3B3B55853503}"/>
              </a:ext>
              <a:ext uri="{C183D7F6-B498-43B3-948B-1728B52AA6E4}">
                <adec:decorative xmlns:adec="http://schemas.microsoft.com/office/drawing/2017/decorative" val="1"/>
              </a:ext>
            </a:extLst>
          </p:cNvPr>
          <p:cNvPicPr>
            <a:picLocks/>
          </p:cNvPicPr>
          <p:nvPr/>
        </p:nvPicPr>
        <p:blipFill>
          <a:blip r:embed="rId4"/>
          <a:stretch>
            <a:fillRect/>
          </a:stretch>
        </p:blipFill>
        <p:spPr>
          <a:xfrm>
            <a:off x="9755674" y="1053790"/>
            <a:ext cx="182880" cy="182896"/>
          </a:xfrm>
          <a:prstGeom prst="rect">
            <a:avLst/>
          </a:prstGeom>
        </p:spPr>
      </p:pic>
      <p:sp>
        <p:nvSpPr>
          <p:cNvPr id="97" name="Rectangle 96">
            <a:extLst>
              <a:ext uri="{FF2B5EF4-FFF2-40B4-BE49-F238E27FC236}">
                <a16:creationId xmlns:a16="http://schemas.microsoft.com/office/drawing/2014/main" id="{5EA0957A-84DD-4C37-A954-0181CC2DFB0D}"/>
              </a:ext>
            </a:extLst>
          </p:cNvPr>
          <p:cNvSpPr/>
          <p:nvPr/>
        </p:nvSpPr>
        <p:spPr>
          <a:xfrm>
            <a:off x="9889567" y="987375"/>
            <a:ext cx="2271602" cy="523220"/>
          </a:xfrm>
          <a:prstGeom prst="rect">
            <a:avLst/>
          </a:prstGeom>
          <a:noFill/>
          <a:ln>
            <a:noFill/>
          </a:ln>
        </p:spPr>
        <p:txBody>
          <a:bodyPr wrap="square">
            <a:spAutoFit/>
          </a:bodyPr>
          <a:lstStyle/>
          <a:p>
            <a:pPr>
              <a:spcBef>
                <a:spcPts val="600"/>
              </a:spcBef>
            </a:pPr>
            <a:r>
              <a:rPr lang="es-US" sz="1400" b="1">
                <a:solidFill>
                  <a:srgbClr val="00529B"/>
                </a:solidFill>
              </a:rPr>
              <a:t>NOTA</a:t>
            </a:r>
            <a:r>
              <a:rPr lang="es-US" sz="1400">
                <a:solidFill>
                  <a:srgbClr val="00529B"/>
                </a:solidFill>
              </a:rPr>
              <a:t>: El plazo para presentar la solicitud comienza cuando se recibe la decisión o resolución anterior.</a:t>
            </a:r>
          </a:p>
        </p:txBody>
      </p:sp>
      <p:sp>
        <p:nvSpPr>
          <p:cNvPr id="42" name="Slide Number Placeholder 5">
            <a:extLst>
              <a:ext uri="{FF2B5EF4-FFF2-40B4-BE49-F238E27FC236}">
                <a16:creationId xmlns:a16="http://schemas.microsoft.com/office/drawing/2014/main" id="{B8F54FF2-F4F4-4ADA-9DA2-E3D9DFE1C9A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26</a:t>
            </a:fld>
            <a:endParaRPr lang="en-US"/>
          </a:p>
        </p:txBody>
      </p:sp>
      <p:sp>
        <p:nvSpPr>
          <p:cNvPr id="7" name="Footer Placeholder 6">
            <a:extLst>
              <a:ext uri="{FF2B5EF4-FFF2-40B4-BE49-F238E27FC236}">
                <a16:creationId xmlns:a16="http://schemas.microsoft.com/office/drawing/2014/main" id="{C5EAB4B7-FB58-4D60-AA00-3F0FBF7B88AA}"/>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6" name="Date Placeholder 5">
            <a:extLst>
              <a:ext uri="{FF2B5EF4-FFF2-40B4-BE49-F238E27FC236}">
                <a16:creationId xmlns:a16="http://schemas.microsoft.com/office/drawing/2014/main" id="{F7385FB2-9682-43A2-BB7B-BFFBB121981D}"/>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408024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103" y="279664"/>
            <a:ext cx="9470574" cy="719643"/>
          </a:xfrm>
        </p:spPr>
        <p:txBody>
          <a:bodyPr>
            <a:normAutofit/>
          </a:bodyPr>
          <a:lstStyle/>
          <a:p>
            <a:pPr algn="ctr"/>
            <a:r>
              <a:rPr lang="es-US"/>
              <a:t>Compruebe su conocimiento: Pregunta 2</a:t>
            </a:r>
          </a:p>
        </p:txBody>
      </p:sp>
      <p:sp>
        <p:nvSpPr>
          <p:cNvPr id="9" name="Content Placeholder 8"/>
          <p:cNvSpPr>
            <a:spLocks noGrp="1"/>
          </p:cNvSpPr>
          <p:nvPr>
            <p:ph type="body" sz="quarter" idx="13"/>
          </p:nvPr>
        </p:nvSpPr>
        <p:spPr>
          <a:xfrm>
            <a:off x="977901" y="1771912"/>
            <a:ext cx="10634979" cy="3810569"/>
          </a:xfrm>
        </p:spPr>
        <p:txBody>
          <a:bodyPr/>
          <a:lstStyle/>
          <a:p>
            <a:pPr marL="0" lvl="0" indent="0" defTabSz="685800">
              <a:lnSpc>
                <a:spcPct val="100000"/>
              </a:lnSpc>
              <a:spcBef>
                <a:spcPts val="1200"/>
              </a:spcBef>
              <a:buNone/>
            </a:pPr>
            <a:r>
              <a:rPr lang="es-US" sz="2400" b="1" dirty="0">
                <a:solidFill>
                  <a:srgbClr val="00529B"/>
                </a:solidFill>
              </a:rPr>
              <a:t>En un plan de salud de Medicare, el derecho a una decisión de cobertura le permite saber si un servicio o suministro estarán </a:t>
            </a:r>
            <a:br>
              <a:rPr lang="es-US" sz="2400" b="1" dirty="0">
                <a:solidFill>
                  <a:srgbClr val="00529B"/>
                </a:solidFill>
              </a:rPr>
            </a:br>
            <a:r>
              <a:rPr lang="es-US" sz="2400" b="1" dirty="0">
                <a:solidFill>
                  <a:srgbClr val="00529B"/>
                </a:solidFill>
              </a:rPr>
              <a:t>cubiertos después de que los reciba. </a:t>
            </a:r>
          </a:p>
          <a:p>
            <a:pPr marL="457200" lvl="0" indent="-457200" defTabSz="685800">
              <a:lnSpc>
                <a:spcPct val="100000"/>
              </a:lnSpc>
              <a:spcBef>
                <a:spcPts val="1200"/>
              </a:spcBef>
              <a:buFont typeface="+mj-lt"/>
              <a:buAutoNum type="alphaLcPeriod"/>
            </a:pPr>
            <a:r>
              <a:rPr lang="es-US" sz="2400" dirty="0">
                <a:solidFill>
                  <a:srgbClr val="00529B"/>
                </a:solidFill>
              </a:rPr>
              <a:t>Verdadero</a:t>
            </a:r>
          </a:p>
          <a:p>
            <a:pPr marL="457200" lvl="0" indent="-457200" defTabSz="685800">
              <a:lnSpc>
                <a:spcPct val="100000"/>
              </a:lnSpc>
              <a:spcBef>
                <a:spcPts val="1200"/>
              </a:spcBef>
              <a:buFont typeface="+mj-lt"/>
              <a:buAutoNum type="alphaLcPeriod"/>
            </a:pPr>
            <a:r>
              <a:rPr lang="es-US" sz="2400" dirty="0">
                <a:solidFill>
                  <a:srgbClr val="00529B"/>
                </a:solidFill>
              </a:rPr>
              <a:t>Falso</a:t>
            </a:r>
          </a:p>
          <a:p>
            <a:pPr marL="0" indent="0">
              <a:buNone/>
            </a:pPr>
            <a:endParaRPr lang="en-US" dirty="0">
              <a:solidFill>
                <a:srgbClr val="00529B"/>
              </a:solidFill>
            </a:endParaRPr>
          </a:p>
        </p:txBody>
      </p:sp>
      <p:sp>
        <p:nvSpPr>
          <p:cNvPr id="6" name="Rounded Rectangle 5" descr="Green box highlighting the correct answer as: &#10;B. False.&#10;"/>
          <p:cNvSpPr/>
          <p:nvPr/>
        </p:nvSpPr>
        <p:spPr>
          <a:xfrm>
            <a:off x="1001093" y="3808237"/>
            <a:ext cx="1460500"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27</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s-US" b="0" i="0" u="none" strike="noStrike" cap="none" normalizeH="0" baseline="0" noProof="0">
                <a:ln>
                  <a:noFill/>
                </a:ln>
                <a:effectLst/>
                <a:uLnTx/>
                <a:uFillTx/>
                <a:latin typeface="Arial"/>
                <a:cs typeface="Arial"/>
              </a:rPr>
              <a:t>Derechos en Medicare </a:t>
            </a:r>
            <a:r>
              <a:rPr lang="es-US">
                <a:latin typeface="Arial"/>
                <a:cs typeface="Arial"/>
              </a:rPr>
              <a:t>y </a:t>
            </a:r>
            <a:r>
              <a:rPr kumimoji="0" lang="es-US" b="0" i="0" u="none" strike="noStrike" cap="none" normalizeH="0" baseline="0" noProof="0">
                <a:ln>
                  <a:noFill/>
                </a:ln>
                <a:effectLst/>
                <a:uLnTx/>
                <a:uFillTx/>
                <a:latin typeface="Arial"/>
                <a:cs typeface="Arial"/>
              </a:rPr>
              <a:t>Protecciones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2023</a:t>
            </a:r>
          </a:p>
        </p:txBody>
      </p:sp>
    </p:spTree>
    <p:custDataLst>
      <p:tags r:id="rId1"/>
    </p:custDataLst>
    <p:extLst>
      <p:ext uri="{BB962C8B-B14F-4D97-AF65-F5344CB8AC3E}">
        <p14:creationId xmlns:p14="http://schemas.microsoft.com/office/powerpoint/2010/main" val="251256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nSpc>
                <a:spcPts val="2400"/>
              </a:lnSpc>
            </a:pPr>
            <a:r>
              <a:rPr lang="es-US" sz="2400" dirty="0"/>
              <a:t>Derechos de apelación con cobertura </a:t>
            </a:r>
            <a:br>
              <a:rPr lang="es-US" sz="2400" dirty="0"/>
            </a:br>
            <a:r>
              <a:rPr lang="es-US" sz="2400" dirty="0"/>
              <a:t>de medicamentos con receta de Medicare: </a:t>
            </a:r>
            <a:br>
              <a:rPr lang="es-US" sz="2400" dirty="0"/>
            </a:br>
            <a:r>
              <a:rPr lang="es-US" sz="2400" dirty="0"/>
              <a:t>Solicitar una determinación de cobertura</a:t>
            </a:r>
          </a:p>
        </p:txBody>
      </p:sp>
      <p:sp>
        <p:nvSpPr>
          <p:cNvPr id="9" name="Arrow: Pentagon 8" descr="Anuncio informativo de lectura: Usted, su prescriptor o su representante designado pueden solicitarla.">
            <a:extLst>
              <a:ext uri="{FF2B5EF4-FFF2-40B4-BE49-F238E27FC236}">
                <a16:creationId xmlns:a16="http://schemas.microsoft.com/office/drawing/2014/main" id="{50A0B17A-13CB-4455-AB18-390BCA270B7D}"/>
              </a:ext>
            </a:extLst>
          </p:cNvPr>
          <p:cNvSpPr/>
          <p:nvPr/>
        </p:nvSpPr>
        <p:spPr>
          <a:xfrm rot="10800000">
            <a:off x="5785943" y="1200596"/>
            <a:ext cx="6406047"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594492D9-105A-46AE-877D-5583D4A1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sp>
        <p:nvSpPr>
          <p:cNvPr id="11" name="TextBox 10">
            <a:extLst>
              <a:ext uri="{FF2B5EF4-FFF2-40B4-BE49-F238E27FC236}">
                <a16:creationId xmlns:a16="http://schemas.microsoft.com/office/drawing/2014/main" id="{5849143D-06F9-446C-AC7E-6F6EFB633601}"/>
              </a:ext>
            </a:extLst>
          </p:cNvPr>
          <p:cNvSpPr txBox="1"/>
          <p:nvPr/>
        </p:nvSpPr>
        <p:spPr>
          <a:xfrm>
            <a:off x="7492486" y="1258457"/>
            <a:ext cx="4561483" cy="615553"/>
          </a:xfrm>
          <a:prstGeom prst="rect">
            <a:avLst/>
          </a:prstGeom>
          <a:noFill/>
        </p:spPr>
        <p:txBody>
          <a:bodyPr wrap="square" rtlCol="0">
            <a:spAutoFit/>
          </a:bodyPr>
          <a:lstStyle/>
          <a:p>
            <a:pPr lvl="0" defTabSz="685800">
              <a:lnSpc>
                <a:spcPct val="100000"/>
              </a:lnSpc>
              <a:spcBef>
                <a:spcPts val="600"/>
              </a:spcBef>
            </a:pPr>
            <a:r>
              <a:rPr lang="es-US" sz="1700" dirty="0">
                <a:solidFill>
                  <a:srgbClr val="00529B"/>
                </a:solidFill>
                <a:latin typeface="Arial" panose="020B0604020202020204" pitchFamily="34" charset="0"/>
                <a:cs typeface="Arial" panose="020B0604020202020204" pitchFamily="34" charset="0"/>
              </a:rPr>
              <a:t>Usted, el profesional que le receta o su representante designado pueden solicitarla. </a:t>
            </a:r>
          </a:p>
        </p:txBody>
      </p:sp>
      <p:sp>
        <p:nvSpPr>
          <p:cNvPr id="7" name="Content Placeholder 6"/>
          <p:cNvSpPr>
            <a:spLocks noGrp="1"/>
          </p:cNvSpPr>
          <p:nvPr>
            <p:ph type="body" sz="quarter" idx="13"/>
          </p:nvPr>
        </p:nvSpPr>
        <p:spPr>
          <a:xfrm>
            <a:off x="1005840" y="2039514"/>
            <a:ext cx="10817564" cy="2365143"/>
          </a:xfrm>
        </p:spPr>
        <p:txBody>
          <a:bodyPr>
            <a:noAutofit/>
          </a:bodyPr>
          <a:lstStyle/>
          <a:p>
            <a:pPr marL="0" lvl="0" indent="0">
              <a:lnSpc>
                <a:spcPct val="100000"/>
              </a:lnSpc>
              <a:spcBef>
                <a:spcPts val="0"/>
              </a:spcBef>
              <a:spcAft>
                <a:spcPts val="1200"/>
              </a:spcAft>
              <a:buNone/>
            </a:pPr>
            <a:r>
              <a:rPr lang="es-US" b="1" dirty="0">
                <a:solidFill>
                  <a:srgbClr val="00529B"/>
                </a:solidFill>
              </a:rPr>
              <a:t>1</a:t>
            </a:r>
            <a:r>
              <a:rPr lang="es-US" b="1" baseline="30000" dirty="0">
                <a:solidFill>
                  <a:srgbClr val="00529B"/>
                </a:solidFill>
              </a:rPr>
              <a:t>er</a:t>
            </a:r>
            <a:r>
              <a:rPr lang="es-US" b="1" dirty="0">
                <a:solidFill>
                  <a:srgbClr val="00529B"/>
                </a:solidFill>
              </a:rPr>
              <a:t> decisión que toma su plan sobre sus beneficios </a:t>
            </a:r>
            <a:br>
              <a:rPr lang="es-US" b="1" dirty="0">
                <a:solidFill>
                  <a:srgbClr val="00529B"/>
                </a:solidFill>
              </a:rPr>
            </a:br>
            <a:r>
              <a:rPr lang="es-US" b="1" dirty="0">
                <a:solidFill>
                  <a:srgbClr val="00529B"/>
                </a:solidFill>
              </a:rPr>
              <a:t>de medicamentos:</a:t>
            </a:r>
          </a:p>
          <a:p>
            <a:pPr marL="548640" lvl="1" indent="-274320">
              <a:lnSpc>
                <a:spcPct val="100000"/>
              </a:lnSpc>
              <a:spcBef>
                <a:spcPts val="0"/>
              </a:spcBef>
              <a:spcAft>
                <a:spcPts val="1000"/>
              </a:spcAft>
              <a:buFont typeface="Wingdings" panose="05000000000000000000" pitchFamily="2" charset="2"/>
              <a:buChar char="§"/>
            </a:pPr>
            <a:r>
              <a:rPr lang="es-US" dirty="0">
                <a:solidFill>
                  <a:srgbClr val="00529B"/>
                </a:solidFill>
              </a:rPr>
              <a:t>Si un determinado </a:t>
            </a:r>
            <a:r>
              <a:rPr lang="es-US" b="1" dirty="0">
                <a:solidFill>
                  <a:srgbClr val="00529B"/>
                </a:solidFill>
              </a:rPr>
              <a:t>medicamento</a:t>
            </a:r>
            <a:r>
              <a:rPr lang="es-US" dirty="0">
                <a:solidFill>
                  <a:srgbClr val="00529B"/>
                </a:solidFill>
              </a:rPr>
              <a:t> está cubierto</a:t>
            </a:r>
          </a:p>
          <a:p>
            <a:pPr marL="548640" lvl="1" indent="-274320">
              <a:lnSpc>
                <a:spcPct val="100000"/>
              </a:lnSpc>
              <a:spcBef>
                <a:spcPts val="0"/>
              </a:spcBef>
              <a:spcAft>
                <a:spcPts val="1000"/>
              </a:spcAft>
              <a:buFont typeface="Wingdings" panose="05000000000000000000" pitchFamily="2" charset="2"/>
              <a:buChar char="§"/>
            </a:pPr>
            <a:r>
              <a:rPr lang="es-US" dirty="0">
                <a:solidFill>
                  <a:srgbClr val="00529B"/>
                </a:solidFill>
              </a:rPr>
              <a:t>Si usted ha cumplido con todos los </a:t>
            </a:r>
            <a:r>
              <a:rPr lang="es-US" b="1" dirty="0">
                <a:solidFill>
                  <a:srgbClr val="00529B"/>
                </a:solidFill>
              </a:rPr>
              <a:t>requisitos</a:t>
            </a:r>
            <a:r>
              <a:rPr lang="es-US" dirty="0">
                <a:solidFill>
                  <a:srgbClr val="00529B"/>
                </a:solidFill>
              </a:rPr>
              <a:t> para obtener un medicamento solicitado</a:t>
            </a:r>
          </a:p>
          <a:p>
            <a:pPr marL="548640" lvl="1" indent="-274320">
              <a:lnSpc>
                <a:spcPct val="100000"/>
              </a:lnSpc>
              <a:spcBef>
                <a:spcPts val="0"/>
              </a:spcBef>
              <a:spcAft>
                <a:spcPts val="1000"/>
              </a:spcAft>
              <a:buFont typeface="Wingdings" panose="05000000000000000000" pitchFamily="2" charset="2"/>
              <a:buChar char="§"/>
            </a:pPr>
            <a:r>
              <a:rPr lang="es-US" dirty="0">
                <a:solidFill>
                  <a:srgbClr val="00529B"/>
                </a:solidFill>
              </a:rPr>
              <a:t>Cuánto debe </a:t>
            </a:r>
            <a:r>
              <a:rPr lang="es-US" b="1" dirty="0">
                <a:solidFill>
                  <a:srgbClr val="00529B"/>
                </a:solidFill>
              </a:rPr>
              <a:t>pagar</a:t>
            </a:r>
            <a:r>
              <a:rPr lang="es-US" dirty="0">
                <a:solidFill>
                  <a:srgbClr val="00529B"/>
                </a:solidFill>
              </a:rPr>
              <a:t> por el medicamento</a:t>
            </a:r>
          </a:p>
          <a:p>
            <a:pPr marL="548640" lvl="1" indent="-274320">
              <a:lnSpc>
                <a:spcPct val="100000"/>
              </a:lnSpc>
              <a:spcBef>
                <a:spcPts val="0"/>
              </a:spcBef>
              <a:spcAft>
                <a:spcPts val="1000"/>
              </a:spcAft>
              <a:buFont typeface="Wingdings" panose="05000000000000000000" pitchFamily="2" charset="2"/>
              <a:buChar char="§"/>
            </a:pPr>
            <a:r>
              <a:rPr lang="es-US" dirty="0">
                <a:solidFill>
                  <a:srgbClr val="00529B"/>
                </a:solidFill>
              </a:rPr>
              <a:t>Si se hace una </a:t>
            </a:r>
            <a:r>
              <a:rPr lang="es-US" b="1" dirty="0">
                <a:solidFill>
                  <a:srgbClr val="00529B"/>
                </a:solidFill>
              </a:rPr>
              <a:t>excepción</a:t>
            </a:r>
            <a:r>
              <a:rPr lang="es-US" dirty="0">
                <a:solidFill>
                  <a:srgbClr val="00529B"/>
                </a:solidFill>
              </a:rPr>
              <a:t> a alguna cláusula del plan cuando usted lo solicita</a:t>
            </a:r>
          </a:p>
          <a:p>
            <a:endParaRPr lang="en-US" dirty="0"/>
          </a:p>
        </p:txBody>
      </p:sp>
      <p:pic>
        <p:nvPicPr>
          <p:cNvPr id="12" name="Graphic 11">
            <a:extLst>
              <a:ext uri="{FF2B5EF4-FFF2-40B4-BE49-F238E27FC236}">
                <a16:creationId xmlns:a16="http://schemas.microsoft.com/office/drawing/2014/main" id="{E5D1436F-6634-4899-B0CC-389D8521758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13" name="TextBox 12" descr="Text box: &#10;Time frames for decisions: 72 hours (standard) or 24 hours (expedited)&#10;">
            <a:extLst>
              <a:ext uri="{FF2B5EF4-FFF2-40B4-BE49-F238E27FC236}">
                <a16:creationId xmlns:a16="http://schemas.microsoft.com/office/drawing/2014/main" id="{1292018A-45CC-4E8D-8175-3EE1D2514A2F}"/>
              </a:ext>
            </a:extLst>
          </p:cNvPr>
          <p:cNvSpPr txBox="1"/>
          <p:nvPr/>
        </p:nvSpPr>
        <p:spPr>
          <a:xfrm>
            <a:off x="1235607" y="5292026"/>
            <a:ext cx="10587797" cy="461665"/>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s-US" sz="2400" b="1" i="0" u="none" strike="noStrike" cap="none" normalizeH="0" baseline="0" noProof="0">
                <a:ln>
                  <a:noFill/>
                </a:ln>
                <a:solidFill>
                  <a:schemeClr val="bg1"/>
                </a:solidFill>
                <a:effectLst/>
                <a:uLnTx/>
                <a:uFillTx/>
                <a:latin typeface="Arial" panose="020B0604020202020204" pitchFamily="34" charset="0"/>
                <a:cs typeface="Arial" panose="020B0604020202020204" pitchFamily="34" charset="0"/>
              </a:rPr>
              <a:t>Plazos para la toma de decisiones: 72 horas (estándar) o 24 horas (acelerado)</a:t>
            </a:r>
          </a:p>
        </p:txBody>
      </p:sp>
      <p:sp>
        <p:nvSpPr>
          <p:cNvPr id="8" name="Slide Number Placeholder 5">
            <a:extLst>
              <a:ext uri="{FF2B5EF4-FFF2-40B4-BE49-F238E27FC236}">
                <a16:creationId xmlns:a16="http://schemas.microsoft.com/office/drawing/2014/main" id="{FF15B26E-658F-429A-89B6-ADC00CC3B01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Derechos y Protecciones en Medicare</a:t>
            </a:r>
          </a:p>
        </p:txBody>
      </p:sp>
      <p:sp>
        <p:nvSpPr>
          <p:cNvPr id="2" name="Date Placeholder 1"/>
          <p:cNvSpPr>
            <a:spLocks noGrp="1"/>
          </p:cNvSpPr>
          <p:nvPr>
            <p:ph type="dt" sz="half" idx="10"/>
          </p:nvPr>
        </p:nvSpPr>
        <p:spPr>
          <a:xfrm>
            <a:off x="838200" y="649224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41266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sz="3000"/>
              <a:t>Solicitudes de excepción</a:t>
            </a:r>
          </a:p>
        </p:txBody>
      </p:sp>
      <p:sp>
        <p:nvSpPr>
          <p:cNvPr id="9" name="Arrow: Pentagon 8" descr="Anuncio informativo de lectura: Necesitará un justificante del prescriptor">
            <a:extLst>
              <a:ext uri="{FF2B5EF4-FFF2-40B4-BE49-F238E27FC236}">
                <a16:creationId xmlns:a16="http://schemas.microsoft.com/office/drawing/2014/main" id="{01322938-9213-4437-9913-3E0F5E24456E}"/>
              </a:ext>
            </a:extLst>
          </p:cNvPr>
          <p:cNvSpPr/>
          <p:nvPr/>
        </p:nvSpPr>
        <p:spPr>
          <a:xfrm rot="10800000">
            <a:off x="6020410" y="1253760"/>
            <a:ext cx="6171579"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8923500-8ACC-4D9D-8C41-9E9594CAB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50038" y="1222219"/>
            <a:ext cx="930165" cy="891260"/>
          </a:xfrm>
          <a:prstGeom prst="rect">
            <a:avLst/>
          </a:prstGeom>
        </p:spPr>
      </p:pic>
      <p:sp>
        <p:nvSpPr>
          <p:cNvPr id="10" name="TextBox 9">
            <a:extLst>
              <a:ext uri="{FF2B5EF4-FFF2-40B4-BE49-F238E27FC236}">
                <a16:creationId xmlns:a16="http://schemas.microsoft.com/office/drawing/2014/main" id="{0A169842-E284-4A2D-8830-67EE0463A953}"/>
              </a:ext>
            </a:extLst>
          </p:cNvPr>
          <p:cNvSpPr txBox="1"/>
          <p:nvPr/>
        </p:nvSpPr>
        <p:spPr>
          <a:xfrm>
            <a:off x="7659016" y="1313906"/>
            <a:ext cx="4557321" cy="707886"/>
          </a:xfrm>
          <a:prstGeom prst="rect">
            <a:avLst/>
          </a:prstGeom>
          <a:noFill/>
        </p:spPr>
        <p:txBody>
          <a:bodyPr wrap="square" rtlCol="0">
            <a:spAutoFit/>
          </a:bodyPr>
          <a:lstStyle/>
          <a:p>
            <a:pPr lvl="0" defTabSz="685800">
              <a:lnSpc>
                <a:spcPct val="100000"/>
              </a:lnSpc>
              <a:spcBef>
                <a:spcPts val="600"/>
              </a:spcBef>
            </a:pPr>
            <a:r>
              <a:rPr lang="es-US" sz="2000" dirty="0">
                <a:solidFill>
                  <a:srgbClr val="00529B"/>
                </a:solidFill>
                <a:latin typeface="Arial" panose="020B0604020202020204" pitchFamily="34" charset="0"/>
                <a:cs typeface="Arial" panose="020B0604020202020204" pitchFamily="34" charset="0"/>
              </a:rPr>
              <a:t>Necesitará una declaración justificante del profesional que le receta. </a:t>
            </a:r>
          </a:p>
        </p:txBody>
      </p:sp>
      <p:sp>
        <p:nvSpPr>
          <p:cNvPr id="7" name="Content Placeholder 6"/>
          <p:cNvSpPr>
            <a:spLocks noGrp="1"/>
          </p:cNvSpPr>
          <p:nvPr>
            <p:ph type="body" sz="quarter" idx="13"/>
          </p:nvPr>
        </p:nvSpPr>
        <p:spPr>
          <a:xfrm>
            <a:off x="1140372" y="2379762"/>
            <a:ext cx="9980966" cy="2642812"/>
          </a:xfrm>
        </p:spPr>
        <p:txBody>
          <a:bodyPr>
            <a:normAutofit fontScale="92500" lnSpcReduction="10000"/>
          </a:bodyPr>
          <a:lstStyle/>
          <a:p>
            <a:pPr marL="0" lvl="0" indent="0" defTabSz="685800">
              <a:lnSpc>
                <a:spcPct val="100000"/>
              </a:lnSpc>
              <a:spcBef>
                <a:spcPts val="0"/>
              </a:spcBef>
              <a:spcAft>
                <a:spcPts val="1200"/>
              </a:spcAft>
              <a:buNone/>
            </a:pPr>
            <a:r>
              <a:rPr lang="es-US" sz="2800" b="1" dirty="0">
                <a:solidFill>
                  <a:srgbClr val="00529B"/>
                </a:solidFill>
              </a:rPr>
              <a:t>Una excepción es un tipo de determinación de cobertura, y hay 2 tipos:</a:t>
            </a:r>
          </a:p>
          <a:p>
            <a:pPr marL="548640" lvl="0" indent="-274320" defTabSz="685800">
              <a:lnSpc>
                <a:spcPct val="100000"/>
              </a:lnSpc>
              <a:spcBef>
                <a:spcPts val="0"/>
              </a:spcBef>
              <a:spcAft>
                <a:spcPts val="1200"/>
              </a:spcAft>
            </a:pPr>
            <a:r>
              <a:rPr lang="es-US" sz="2400" b="1" dirty="0">
                <a:solidFill>
                  <a:srgbClr val="00529B"/>
                </a:solidFill>
              </a:rPr>
              <a:t>Excepciones de nivel </a:t>
            </a:r>
            <a:r>
              <a:rPr lang="es-US" sz="2400" dirty="0">
                <a:solidFill>
                  <a:srgbClr val="00529B"/>
                </a:solidFill>
              </a:rPr>
              <a:t>(como obtener un medicamento de nivel 4 a un costo de nivel 3)</a:t>
            </a:r>
          </a:p>
          <a:p>
            <a:pPr marL="548640" lvl="0" indent="-274320" defTabSz="685800">
              <a:lnSpc>
                <a:spcPct val="100000"/>
              </a:lnSpc>
              <a:spcBef>
                <a:spcPts val="0"/>
              </a:spcBef>
              <a:spcAft>
                <a:spcPts val="1200"/>
              </a:spcAft>
            </a:pPr>
            <a:r>
              <a:rPr lang="es-US" sz="2400" b="1" dirty="0">
                <a:solidFill>
                  <a:srgbClr val="00529B"/>
                </a:solidFill>
              </a:rPr>
              <a:t>Excepciones al formulario</a:t>
            </a:r>
            <a:r>
              <a:rPr lang="es-US" sz="2400" dirty="0">
                <a:solidFill>
                  <a:srgbClr val="00529B"/>
                </a:solidFill>
              </a:rPr>
              <a:t> (cobertura de un medicamento que no figura en el formulario del plan o requisitos de acceso menos estrictos)</a:t>
            </a:r>
          </a:p>
          <a:p>
            <a:endParaRPr lang="en-US" dirty="0">
              <a:solidFill>
                <a:srgbClr val="00529B"/>
              </a:solidFill>
            </a:endParaRPr>
          </a:p>
        </p:txBody>
      </p:sp>
      <p:sp>
        <p:nvSpPr>
          <p:cNvPr id="11" name="TextBox 10" descr="Text box: An exception may be valid for the rest of the year.&#10;">
            <a:extLst>
              <a:ext uri="{FF2B5EF4-FFF2-40B4-BE49-F238E27FC236}">
                <a16:creationId xmlns:a16="http://schemas.microsoft.com/office/drawing/2014/main" id="{A6032A7D-8DD9-4D27-B1F6-99FA9A6E6041}"/>
              </a:ext>
            </a:extLst>
          </p:cNvPr>
          <p:cNvSpPr txBox="1"/>
          <p:nvPr/>
        </p:nvSpPr>
        <p:spPr>
          <a:xfrm>
            <a:off x="1140372" y="5252383"/>
            <a:ext cx="10342016" cy="461665"/>
          </a:xfrm>
          <a:prstGeom prst="rect">
            <a:avLst/>
          </a:prstGeom>
          <a:solidFill>
            <a:srgbClr val="5B9BD5">
              <a:lumMod val="75000"/>
            </a:srgbClr>
          </a:solidFill>
        </p:spPr>
        <p:txBody>
          <a:bodyPr wrap="square" lIns="91440" tIns="45720" rIns="91440" bIns="45720" rtlCol="0" anchor="t">
            <a:spAutoFit/>
          </a:bodyPr>
          <a:lstStyle/>
          <a:p>
            <a:pPr algn="ctr">
              <a:defRPr/>
            </a:pPr>
            <a:r>
              <a:rPr kumimoji="0" lang="es-US" sz="2400" b="1" i="0" u="none" strike="noStrike" cap="none" normalizeH="0" baseline="0" noProof="0">
                <a:ln>
                  <a:noFill/>
                </a:ln>
                <a:solidFill>
                  <a:schemeClr val="bg1"/>
                </a:solidFill>
                <a:effectLst/>
                <a:uLnTx/>
                <a:uFillTx/>
                <a:latin typeface="Arial" panose="020B0604020202020204" pitchFamily="34" charset="0"/>
                <a:cs typeface="Arial" panose="020B0604020202020204" pitchFamily="34" charset="0"/>
              </a:rPr>
              <a:t>Una excepción puede tener validez el resto del año.</a:t>
            </a:r>
          </a:p>
        </p:txBody>
      </p:sp>
      <p:sp>
        <p:nvSpPr>
          <p:cNvPr id="8" name="Slide Number Placeholder 5">
            <a:extLst>
              <a:ext uri="{FF2B5EF4-FFF2-40B4-BE49-F238E27FC236}">
                <a16:creationId xmlns:a16="http://schemas.microsoft.com/office/drawing/2014/main" id="{944A6AF5-941F-4632-B4D0-0F9A8252167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t>Derechos y Protecciones en Medicare</a:t>
            </a:r>
          </a:p>
        </p:txBody>
      </p:sp>
      <p:sp>
        <p:nvSpPr>
          <p:cNvPr id="2" name="Date Placeholder 1"/>
          <p:cNvSpPr>
            <a:spLocks noGrp="1"/>
          </p:cNvSpPr>
          <p:nvPr>
            <p:ph type="dt" sz="half" idx="10"/>
          </p:nvPr>
        </p:nvSpPr>
        <p:spPr>
          <a:xfrm>
            <a:off x="838200" y="649224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19402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US"/>
              <a:t>Objetivos de la sesión</a:t>
            </a:r>
          </a:p>
        </p:txBody>
      </p:sp>
      <p:sp>
        <p:nvSpPr>
          <p:cNvPr id="6" name="Content Placeholder 12">
            <a:extLst>
              <a:ext uri="{FF2B5EF4-FFF2-40B4-BE49-F238E27FC236}">
                <a16:creationId xmlns:a16="http://schemas.microsoft.com/office/drawing/2014/main" id="{7C51A4D8-73E5-4B9E-BDA3-F602565FA7E5}"/>
              </a:ext>
            </a:extLst>
          </p:cNvPr>
          <p:cNvSpPr txBox="1">
            <a:spLocks/>
          </p:cNvSpPr>
          <p:nvPr/>
        </p:nvSpPr>
        <p:spPr>
          <a:xfrm>
            <a:off x="1371600" y="1371600"/>
            <a:ext cx="9836150" cy="4785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s-US" sz="2800" b="1">
                <a:solidFill>
                  <a:srgbClr val="00529B"/>
                </a:solidFill>
              </a:rPr>
              <a:t>Esta sesión el ayudará a:</a:t>
            </a:r>
          </a:p>
          <a:p>
            <a:pPr marL="548640" indent="-274320" defTabSz="685800">
              <a:lnSpc>
                <a:spcPct val="100000"/>
              </a:lnSpc>
              <a:spcBef>
                <a:spcPts val="0"/>
              </a:spcBef>
              <a:spcAft>
                <a:spcPts val="1200"/>
              </a:spcAft>
            </a:pPr>
            <a:r>
              <a:rPr lang="es-US" sz="2400">
                <a:solidFill>
                  <a:srgbClr val="00529B"/>
                </a:solidFill>
              </a:rPr>
              <a:t>Explicar los derechos y las protecciones de Medicare</a:t>
            </a:r>
          </a:p>
          <a:p>
            <a:pPr marL="548640" indent="-274320" defTabSz="685800">
              <a:lnSpc>
                <a:spcPct val="100000"/>
              </a:lnSpc>
              <a:spcBef>
                <a:spcPts val="0"/>
              </a:spcBef>
              <a:spcAft>
                <a:spcPts val="1200"/>
              </a:spcAft>
            </a:pPr>
            <a:r>
              <a:rPr lang="es-US" sz="2400">
                <a:solidFill>
                  <a:srgbClr val="00529B"/>
                </a:solidFill>
              </a:rPr>
              <a:t>Reconocer derechos en ciertas situaciones de atención médica </a:t>
            </a:r>
          </a:p>
          <a:p>
            <a:pPr marL="548640" indent="-274320" defTabSz="685800">
              <a:lnSpc>
                <a:spcPct val="100000"/>
              </a:lnSpc>
              <a:spcBef>
                <a:spcPts val="0"/>
              </a:spcBef>
              <a:spcAft>
                <a:spcPts val="1200"/>
              </a:spcAft>
            </a:pPr>
            <a:r>
              <a:rPr lang="es-US" sz="2400">
                <a:solidFill>
                  <a:srgbClr val="00529B"/>
                </a:solidFill>
              </a:rPr>
              <a:t>Resumir las prácticas de privacidad de Medicare</a:t>
            </a:r>
          </a:p>
          <a:p>
            <a:pPr marL="548640" indent="-274320" defTabSz="685800">
              <a:lnSpc>
                <a:spcPct val="100000"/>
              </a:lnSpc>
              <a:spcBef>
                <a:spcPts val="0"/>
              </a:spcBef>
              <a:spcAft>
                <a:spcPts val="1200"/>
              </a:spcAft>
            </a:pPr>
            <a:r>
              <a:rPr lang="es-US" sz="2400">
                <a:solidFill>
                  <a:srgbClr val="00529B"/>
                </a:solidFill>
              </a:rPr>
              <a:t>Ubicar información y recursos adicionales</a:t>
            </a:r>
          </a:p>
          <a:p>
            <a:pPr marL="0" indent="0">
              <a:buFont typeface="Wingdings" pitchFamily="2" charset="2"/>
              <a:buNone/>
            </a:pPr>
            <a:endParaRPr lang="en-US" dirty="0">
              <a:solidFill>
                <a:srgbClr val="00529B"/>
              </a:solidFill>
            </a:endParaRPr>
          </a:p>
        </p:txBody>
      </p:sp>
      <p:sp>
        <p:nvSpPr>
          <p:cNvPr id="8" name="Slide Number Placeholder 5">
            <a:extLst>
              <a:ext uri="{FF2B5EF4-FFF2-40B4-BE49-F238E27FC236}">
                <a16:creationId xmlns:a16="http://schemas.microsoft.com/office/drawing/2014/main" id="{AA5AC30F-67D3-44D3-9D3A-86FE3989BAB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a:t>
            </a:fld>
            <a:endParaRPr lang="en-US"/>
          </a:p>
        </p:txBody>
      </p:sp>
      <p:sp>
        <p:nvSpPr>
          <p:cNvPr id="9" name="Footer Placeholder 2">
            <a:extLst>
              <a:ext uri="{FF2B5EF4-FFF2-40B4-BE49-F238E27FC236}">
                <a16:creationId xmlns:a16="http://schemas.microsoft.com/office/drawing/2014/main" id="{50BCE592-E83C-4BCC-A27B-277C5F8CDA9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7" name="Date Placeholder 1">
            <a:extLst>
              <a:ext uri="{FF2B5EF4-FFF2-40B4-BE49-F238E27FC236}">
                <a16:creationId xmlns:a16="http://schemas.microsoft.com/office/drawing/2014/main" id="{6C2D2293-E488-4D16-9397-4C81C42221CF}"/>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C75D-4B53-4742-BFEB-C2C9FE0F7688}"/>
              </a:ext>
            </a:extLst>
          </p:cNvPr>
          <p:cNvSpPr>
            <a:spLocks noGrp="1"/>
          </p:cNvSpPr>
          <p:nvPr>
            <p:ph type="title"/>
          </p:nvPr>
        </p:nvSpPr>
        <p:spPr/>
        <p:txBody>
          <a:bodyPr/>
          <a:lstStyle/>
          <a:p>
            <a:r>
              <a:rPr lang="es-US"/>
              <a:t>Excepciones de clasificación por niveles</a:t>
            </a:r>
          </a:p>
        </p:txBody>
      </p:sp>
      <p:sp>
        <p:nvSpPr>
          <p:cNvPr id="3" name="Text Placeholder 2">
            <a:extLst>
              <a:ext uri="{FF2B5EF4-FFF2-40B4-BE49-F238E27FC236}">
                <a16:creationId xmlns:a16="http://schemas.microsoft.com/office/drawing/2014/main" id="{F807BE8A-5FD5-4020-AE4B-9BFE27AFD6F0}"/>
              </a:ext>
            </a:extLst>
          </p:cNvPr>
          <p:cNvSpPr>
            <a:spLocks noGrp="1"/>
          </p:cNvSpPr>
          <p:nvPr>
            <p:ph type="body" sz="quarter" idx="13"/>
          </p:nvPr>
        </p:nvSpPr>
        <p:spPr>
          <a:xfrm>
            <a:off x="838200" y="1113183"/>
            <a:ext cx="10644188" cy="5049078"/>
          </a:xfrm>
        </p:spPr>
        <p:txBody>
          <a:bodyPr>
            <a:normAutofit fontScale="92500" lnSpcReduction="20000"/>
          </a:bodyPr>
          <a:lstStyle/>
          <a:p>
            <a:pPr>
              <a:lnSpc>
                <a:spcPct val="120000"/>
              </a:lnSpc>
            </a:pPr>
            <a:r>
              <a:rPr lang="es-US" sz="2800" dirty="0">
                <a:solidFill>
                  <a:srgbClr val="00529B"/>
                </a:solidFill>
              </a:rPr>
              <a:t>Los planes que utilicen una estructura escalonada de reparto de costos para gestionar sus beneficios de medicamentos deben establecer y mantener excepciones escalonadas </a:t>
            </a:r>
          </a:p>
          <a:p>
            <a:pPr>
              <a:lnSpc>
                <a:spcPct val="120000"/>
              </a:lnSpc>
            </a:pPr>
            <a:r>
              <a:rPr lang="es-US" sz="2800" dirty="0">
                <a:solidFill>
                  <a:srgbClr val="00529B"/>
                </a:solidFill>
              </a:rPr>
              <a:t>Usted</a:t>
            </a:r>
            <a:r>
              <a:rPr lang="es-US" sz="2800" dirty="0">
                <a:solidFill>
                  <a:srgbClr val="FF0000"/>
                </a:solidFill>
              </a:rPr>
              <a:t> </a:t>
            </a:r>
            <a:r>
              <a:rPr lang="es-US" sz="2800" dirty="0">
                <a:solidFill>
                  <a:srgbClr val="00529B"/>
                </a:solidFill>
              </a:rPr>
              <a:t>puede obtener un medicamento no preferido en un nivel de reparto de costos más elevado al costo más favorable en un nivel de reparto de costos más bajo</a:t>
            </a:r>
          </a:p>
          <a:p>
            <a:pPr>
              <a:lnSpc>
                <a:spcPct val="120000"/>
              </a:lnSpc>
            </a:pPr>
            <a:r>
              <a:rPr lang="es-US" sz="2800" dirty="0">
                <a:solidFill>
                  <a:srgbClr val="00529B"/>
                </a:solidFill>
              </a:rPr>
              <a:t>Los planes pueden limitar la disponibilidad de las excepciones a los niveles de costo compartido aplicables que contengan el mismo tipo de medicamento alternativo para el tratamiento de su enfermedad </a:t>
            </a:r>
          </a:p>
          <a:p>
            <a:pPr>
              <a:lnSpc>
                <a:spcPct val="120000"/>
              </a:lnSpc>
            </a:pPr>
            <a:r>
              <a:rPr lang="es-US" sz="2800" dirty="0">
                <a:solidFill>
                  <a:srgbClr val="00529B"/>
                </a:solidFill>
              </a:rPr>
              <a:t>Los niveles de especialidad no son elegibles para excepciones </a:t>
            </a:r>
            <a:br>
              <a:rPr lang="es-US" sz="2800" dirty="0">
                <a:solidFill>
                  <a:srgbClr val="00529B"/>
                </a:solidFill>
              </a:rPr>
            </a:br>
            <a:r>
              <a:rPr lang="es-US" sz="2800" dirty="0">
                <a:solidFill>
                  <a:srgbClr val="00529B"/>
                </a:solidFill>
              </a:rPr>
              <a:t>de nivelación </a:t>
            </a:r>
          </a:p>
        </p:txBody>
      </p:sp>
      <p:sp>
        <p:nvSpPr>
          <p:cNvPr id="5" name="Slide Number Placeholder 4">
            <a:extLst>
              <a:ext uri="{FF2B5EF4-FFF2-40B4-BE49-F238E27FC236}">
                <a16:creationId xmlns:a16="http://schemas.microsoft.com/office/drawing/2014/main" id="{57C8188F-4F7C-4ADF-9729-CFF55AE09FBD}"/>
              </a:ext>
            </a:extLst>
          </p:cNvPr>
          <p:cNvSpPr>
            <a:spLocks noGrp="1"/>
          </p:cNvSpPr>
          <p:nvPr>
            <p:ph type="sldNum" sz="quarter" idx="12"/>
          </p:nvPr>
        </p:nvSpPr>
        <p:spPr/>
        <p:txBody>
          <a:bodyPr/>
          <a:lstStyle/>
          <a:p>
            <a:fld id="{48F63A3B-78C7-47BE-AE5E-E10140E04643}" type="slidenum">
              <a:rPr lang="en-US" smtClean="0"/>
              <a:pPr/>
              <a:t>30</a:t>
            </a:fld>
            <a:endParaRPr lang="en-US"/>
          </a:p>
        </p:txBody>
      </p:sp>
      <p:sp>
        <p:nvSpPr>
          <p:cNvPr id="4" name="Footer Placeholder 3">
            <a:extLst>
              <a:ext uri="{FF2B5EF4-FFF2-40B4-BE49-F238E27FC236}">
                <a16:creationId xmlns:a16="http://schemas.microsoft.com/office/drawing/2014/main" id="{53E1262B-3A5B-42DE-BED8-0819FC092037}"/>
              </a:ext>
            </a:extLst>
          </p:cNvPr>
          <p:cNvSpPr>
            <a:spLocks noGrp="1"/>
          </p:cNvSpPr>
          <p:nvPr>
            <p:ph type="ftr" sz="quarter" idx="11"/>
          </p:nvPr>
        </p:nvSpPr>
        <p:spPr/>
        <p:txBody>
          <a:bodyPr/>
          <a:lstStyle/>
          <a:p>
            <a:r>
              <a:rPr lang="es-US"/>
              <a:t>Derechos y Protecciones en Medicare</a:t>
            </a:r>
          </a:p>
        </p:txBody>
      </p:sp>
      <p:sp>
        <p:nvSpPr>
          <p:cNvPr id="6" name="Date Placeholder 5">
            <a:extLst>
              <a:ext uri="{FF2B5EF4-FFF2-40B4-BE49-F238E27FC236}">
                <a16:creationId xmlns:a16="http://schemas.microsoft.com/office/drawing/2014/main" id="{497BFCB7-5891-482C-B278-BE9B2472CD89}"/>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84070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Excepciones al formulario</a:t>
            </a:r>
          </a:p>
        </p:txBody>
      </p:sp>
      <p:sp>
        <p:nvSpPr>
          <p:cNvPr id="5" name="Content Placeholder 4"/>
          <p:cNvSpPr>
            <a:spLocks noGrp="1"/>
          </p:cNvSpPr>
          <p:nvPr>
            <p:ph type="body" sz="quarter" idx="13"/>
          </p:nvPr>
        </p:nvSpPr>
        <p:spPr>
          <a:xfrm>
            <a:off x="846156" y="1371600"/>
            <a:ext cx="10705763" cy="3785449"/>
          </a:xfrm>
        </p:spPr>
        <p:txBody>
          <a:bodyPr>
            <a:normAutofit/>
          </a:bodyPr>
          <a:lstStyle/>
          <a:p>
            <a:pPr marL="274320" lvl="0" indent="-274320" defTabSz="685800">
              <a:lnSpc>
                <a:spcPct val="100000"/>
              </a:lnSpc>
              <a:spcBef>
                <a:spcPts val="0"/>
              </a:spcBef>
              <a:spcAft>
                <a:spcPts val="1200"/>
              </a:spcAft>
            </a:pPr>
            <a:r>
              <a:rPr lang="es-US" sz="2800">
                <a:solidFill>
                  <a:srgbClr val="00529B"/>
                </a:solidFill>
              </a:rPr>
              <a:t>El Plan debe otorgar una "excepción" al formulario si:</a:t>
            </a:r>
          </a:p>
          <a:p>
            <a:pPr marL="548640" lvl="1" indent="-274320" defTabSz="685800">
              <a:lnSpc>
                <a:spcPct val="100000"/>
              </a:lnSpc>
              <a:spcBef>
                <a:spcPts val="0"/>
              </a:spcBef>
              <a:spcAft>
                <a:spcPts val="1200"/>
              </a:spcAft>
            </a:pPr>
            <a:r>
              <a:rPr lang="es-US" sz="2400">
                <a:solidFill>
                  <a:srgbClr val="00529B"/>
                </a:solidFill>
              </a:rPr>
              <a:t>Todas las alternativas del formulario no son tan efectivas y/o</a:t>
            </a:r>
          </a:p>
          <a:p>
            <a:pPr marL="548640" lvl="1" indent="-274320" defTabSz="685800">
              <a:lnSpc>
                <a:spcPct val="100000"/>
              </a:lnSpc>
              <a:spcBef>
                <a:spcPts val="0"/>
              </a:spcBef>
              <a:spcAft>
                <a:spcPts val="1200"/>
              </a:spcAft>
            </a:pPr>
            <a:r>
              <a:rPr lang="es-US" sz="2400">
                <a:solidFill>
                  <a:srgbClr val="00529B"/>
                </a:solidFill>
              </a:rPr>
              <a:t>El fármaco alternativo tendría efectos adversos</a:t>
            </a:r>
          </a:p>
          <a:p>
            <a:pPr marL="274320" lvl="0" indent="-274320" defTabSz="685800">
              <a:lnSpc>
                <a:spcPct val="100000"/>
              </a:lnSpc>
              <a:spcBef>
                <a:spcPts val="0"/>
              </a:spcBef>
              <a:spcAft>
                <a:spcPts val="1200"/>
              </a:spcAft>
            </a:pPr>
            <a:r>
              <a:rPr lang="es-US" sz="2800">
                <a:solidFill>
                  <a:srgbClr val="00529B"/>
                </a:solidFill>
              </a:rPr>
              <a:t>El plan debe otorgar una excepción a una regla de cobertura si el medicamento:</a:t>
            </a:r>
          </a:p>
          <a:p>
            <a:pPr marL="548640" lvl="1" indent="-274320" defTabSz="685800">
              <a:lnSpc>
                <a:spcPct val="100000"/>
              </a:lnSpc>
              <a:spcBef>
                <a:spcPts val="0"/>
              </a:spcBef>
              <a:spcAft>
                <a:spcPts val="1200"/>
              </a:spcAft>
            </a:pPr>
            <a:r>
              <a:rPr lang="es-US" sz="2400">
                <a:solidFill>
                  <a:srgbClr val="00529B"/>
                </a:solidFill>
              </a:rPr>
              <a:t>Ha sido, o es probable que sea, ineficaz para tratar su afección; o </a:t>
            </a:r>
          </a:p>
          <a:p>
            <a:pPr marL="548640" lvl="1" indent="-274320" defTabSz="685800">
              <a:lnSpc>
                <a:spcPct val="100000"/>
              </a:lnSpc>
              <a:spcBef>
                <a:spcPts val="0"/>
              </a:spcBef>
              <a:spcAft>
                <a:spcPts val="1200"/>
              </a:spcAft>
            </a:pPr>
            <a:r>
              <a:rPr lang="es-US" sz="2400">
                <a:solidFill>
                  <a:srgbClr val="00529B"/>
                </a:solidFill>
              </a:rPr>
              <a:t>Ha causado, o es probable que cause, daño</a:t>
            </a:r>
          </a:p>
        </p:txBody>
      </p:sp>
      <p:pic>
        <p:nvPicPr>
          <p:cNvPr id="7" name="Picture 6">
            <a:extLst>
              <a:ext uri="{FF2B5EF4-FFF2-40B4-BE49-F238E27FC236}">
                <a16:creationId xmlns:a16="http://schemas.microsoft.com/office/drawing/2014/main" id="{4D101584-8271-47F1-A4CA-C883046644C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5383374"/>
            <a:ext cx="182896" cy="182896"/>
          </a:xfrm>
          <a:prstGeom prst="rect">
            <a:avLst/>
          </a:prstGeom>
        </p:spPr>
      </p:pic>
      <p:sp>
        <p:nvSpPr>
          <p:cNvPr id="6" name="Rectangle 5"/>
          <p:cNvSpPr/>
          <p:nvPr/>
        </p:nvSpPr>
        <p:spPr>
          <a:xfrm>
            <a:off x="640080" y="5259823"/>
            <a:ext cx="10705763" cy="943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b="1" dirty="0">
                <a:solidFill>
                  <a:srgbClr val="00529B"/>
                </a:solidFill>
                <a:latin typeface="Arial" panose="020B0604020202020204" pitchFamily="34" charset="0"/>
                <a:cs typeface="Arial" panose="020B0604020202020204" pitchFamily="34" charset="0"/>
              </a:rPr>
              <a:t>NOTA</a:t>
            </a:r>
            <a:r>
              <a:rPr lang="es-US" dirty="0">
                <a:solidFill>
                  <a:srgbClr val="00529B"/>
                </a:solidFill>
                <a:latin typeface="Arial" panose="020B0604020202020204" pitchFamily="34" charset="0"/>
                <a:cs typeface="Arial" panose="020B0604020202020204" pitchFamily="34" charset="0"/>
              </a:rPr>
              <a:t>: Si solicita una excepción, su médico u otra persona autorizada para recetar, tendrá que proporcionar una declaración de apoyo a su plan que explique por qué usted necesita el medicamento que pide. </a:t>
            </a:r>
          </a:p>
        </p:txBody>
      </p:sp>
      <p:sp>
        <p:nvSpPr>
          <p:cNvPr id="8" name="Slide Number Placeholder 5">
            <a:extLst>
              <a:ext uri="{FF2B5EF4-FFF2-40B4-BE49-F238E27FC236}">
                <a16:creationId xmlns:a16="http://schemas.microsoft.com/office/drawing/2014/main" id="{FFEC5207-8EA4-4DC2-81AB-8D81388A347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31</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194642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Solicitud de Apelaciones de la Parte D</a:t>
            </a:r>
          </a:p>
        </p:txBody>
      </p:sp>
      <p:sp>
        <p:nvSpPr>
          <p:cNvPr id="5" name="Content Placeholder 4"/>
          <p:cNvSpPr>
            <a:spLocks noGrp="1"/>
          </p:cNvSpPr>
          <p:nvPr>
            <p:ph type="body" sz="quarter" idx="13"/>
          </p:nvPr>
        </p:nvSpPr>
        <p:spPr>
          <a:xfrm>
            <a:off x="391617" y="1156957"/>
            <a:ext cx="11535689" cy="1328646"/>
          </a:xfrm>
        </p:spPr>
        <p:txBody>
          <a:bodyPr>
            <a:normAutofit/>
          </a:bodyPr>
          <a:lstStyle/>
          <a:p>
            <a:pPr marL="0" lvl="0" indent="0" defTabSz="685800">
              <a:lnSpc>
                <a:spcPct val="100000"/>
              </a:lnSpc>
              <a:spcBef>
                <a:spcPts val="0"/>
              </a:spcBef>
              <a:spcAft>
                <a:spcPts val="600"/>
              </a:spcAft>
              <a:buNone/>
            </a:pPr>
            <a:r>
              <a:rPr lang="es-US" sz="2800" b="1">
                <a:solidFill>
                  <a:srgbClr val="00529B"/>
                </a:solidFill>
              </a:rPr>
              <a:t>Si se deniega su determinación de cobertura, excepción o limitación de cobertura, puede solicitar una redeterminación.</a:t>
            </a:r>
          </a:p>
        </p:txBody>
      </p:sp>
      <p:pic>
        <p:nvPicPr>
          <p:cNvPr id="14" name="Picture 13">
            <a:extLst>
              <a:ext uri="{FF2B5EF4-FFF2-40B4-BE49-F238E27FC236}">
                <a16:creationId xmlns:a16="http://schemas.microsoft.com/office/drawing/2014/main" id="{0158A265-58A5-4C98-8279-2DE67469491E}"/>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17347" y="2233613"/>
            <a:ext cx="3997891" cy="2668086"/>
          </a:xfrm>
          <a:prstGeom prst="rect">
            <a:avLst/>
          </a:prstGeom>
          <a:ln>
            <a:noFill/>
          </a:ln>
          <a:effectLst>
            <a:softEdge rad="112500"/>
          </a:effectLst>
        </p:spPr>
      </p:pic>
      <p:sp>
        <p:nvSpPr>
          <p:cNvPr id="7" name="TextBox 6">
            <a:extLst>
              <a:ext uri="{FF2B5EF4-FFF2-40B4-BE49-F238E27FC236}">
                <a16:creationId xmlns:a16="http://schemas.microsoft.com/office/drawing/2014/main" id="{FAFC4F05-43D1-48EB-9B3F-5C4B3D763426}"/>
              </a:ext>
            </a:extLst>
          </p:cNvPr>
          <p:cNvSpPr txBox="1"/>
          <p:nvPr/>
        </p:nvSpPr>
        <p:spPr>
          <a:xfrm>
            <a:off x="1274793" y="4902623"/>
            <a:ext cx="4215119" cy="1131079"/>
          </a:xfrm>
          <a:prstGeom prst="rect">
            <a:avLst/>
          </a:prstGeom>
          <a:noFill/>
        </p:spPr>
        <p:txBody>
          <a:bodyPr wrap="square">
            <a:spAutoFit/>
          </a:bodyPr>
          <a:lstStyle/>
          <a:p>
            <a:pPr lvl="0" algn="ctr" defTabSz="685800">
              <a:lnSpc>
                <a:spcPts val="2700"/>
              </a:lnSpc>
              <a:spcAft>
                <a:spcPts val="600"/>
              </a:spcAft>
            </a:pPr>
            <a:r>
              <a:rPr lang="es-US" sz="2400" dirty="0">
                <a:solidFill>
                  <a:srgbClr val="00529B"/>
                </a:solidFill>
                <a:latin typeface="Arial" panose="020B0604020202020204" pitchFamily="34" charset="0"/>
                <a:cs typeface="Arial" panose="020B0604020202020204" pitchFamily="34" charset="0"/>
              </a:rPr>
              <a:t>Los planes deben aceptar solicitudes verbales aceleradas (rápidas).</a:t>
            </a:r>
          </a:p>
        </p:txBody>
      </p:sp>
      <p:pic>
        <p:nvPicPr>
          <p:cNvPr id="9" name="Picture 8">
            <a:extLst>
              <a:ext uri="{FF2B5EF4-FFF2-40B4-BE49-F238E27FC236}">
                <a16:creationId xmlns:a16="http://schemas.microsoft.com/office/drawing/2014/main" id="{C79B58C9-0E4E-4E73-8688-6BF15DEA8EE3}"/>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40968" y="2198703"/>
            <a:ext cx="4125890" cy="2739681"/>
          </a:xfrm>
          <a:prstGeom prst="rect">
            <a:avLst/>
          </a:prstGeom>
          <a:ln>
            <a:noFill/>
          </a:ln>
          <a:effectLst>
            <a:softEdge rad="112500"/>
          </a:effectLst>
        </p:spPr>
      </p:pic>
      <p:sp>
        <p:nvSpPr>
          <p:cNvPr id="11" name="TextBox 10">
            <a:extLst>
              <a:ext uri="{FF2B5EF4-FFF2-40B4-BE49-F238E27FC236}">
                <a16:creationId xmlns:a16="http://schemas.microsoft.com/office/drawing/2014/main" id="{9BB8AEED-864A-4EEC-9F09-B4ED8F684A58}"/>
              </a:ext>
            </a:extLst>
          </p:cNvPr>
          <p:cNvSpPr txBox="1"/>
          <p:nvPr/>
        </p:nvSpPr>
        <p:spPr>
          <a:xfrm>
            <a:off x="5846634" y="4901699"/>
            <a:ext cx="5314558" cy="1131079"/>
          </a:xfrm>
          <a:prstGeom prst="rect">
            <a:avLst/>
          </a:prstGeom>
          <a:noFill/>
        </p:spPr>
        <p:txBody>
          <a:bodyPr wrap="square">
            <a:spAutoFit/>
          </a:bodyPr>
          <a:lstStyle/>
          <a:p>
            <a:pPr lvl="0" algn="ctr" defTabSz="685800">
              <a:lnSpc>
                <a:spcPts val="2700"/>
              </a:lnSpc>
              <a:spcAft>
                <a:spcPts val="600"/>
              </a:spcAft>
            </a:pPr>
            <a:r>
              <a:rPr lang="es-US" sz="2400" dirty="0">
                <a:solidFill>
                  <a:srgbClr val="00529B"/>
                </a:solidFill>
                <a:latin typeface="Arial" panose="020B0604020202020204" pitchFamily="34" charset="0"/>
                <a:cs typeface="Arial" panose="020B0604020202020204" pitchFamily="34" charset="0"/>
              </a:rPr>
              <a:t>Deberá solicitar la </a:t>
            </a:r>
            <a:r>
              <a:rPr lang="es-US" sz="2400" dirty="0" err="1">
                <a:solidFill>
                  <a:srgbClr val="00529B"/>
                </a:solidFill>
                <a:latin typeface="Arial" panose="020B0604020202020204" pitchFamily="34" charset="0"/>
                <a:cs typeface="Arial" panose="020B0604020202020204" pitchFamily="34" charset="0"/>
              </a:rPr>
              <a:t>redeterminación</a:t>
            </a:r>
            <a:r>
              <a:rPr lang="es-US" sz="2400" dirty="0">
                <a:solidFill>
                  <a:srgbClr val="00529B"/>
                </a:solidFill>
                <a:latin typeface="Arial" panose="020B0604020202020204" pitchFamily="34" charset="0"/>
                <a:cs typeface="Arial" panose="020B0604020202020204" pitchFamily="34" charset="0"/>
              </a:rPr>
              <a:t> dentro de 60 días a partir de la fecha de la </a:t>
            </a:r>
            <a:r>
              <a:rPr lang="es-US" sz="2400" dirty="0" err="1">
                <a:solidFill>
                  <a:srgbClr val="00529B"/>
                </a:solidFill>
                <a:latin typeface="Arial" panose="020B0604020202020204" pitchFamily="34" charset="0"/>
                <a:cs typeface="Arial" panose="020B0604020202020204" pitchFamily="34" charset="0"/>
              </a:rPr>
              <a:t>redeterminación</a:t>
            </a:r>
            <a:r>
              <a:rPr lang="es-US" sz="2400" dirty="0">
                <a:solidFill>
                  <a:srgbClr val="00529B"/>
                </a:solidFill>
                <a:latin typeface="Arial" panose="020B0604020202020204" pitchFamily="34" charset="0"/>
                <a:cs typeface="Arial" panose="020B0604020202020204" pitchFamily="34" charset="0"/>
              </a:rPr>
              <a:t> de cobertura.</a:t>
            </a:r>
          </a:p>
        </p:txBody>
      </p:sp>
      <p:sp>
        <p:nvSpPr>
          <p:cNvPr id="8" name="Slide Number Placeholder 5">
            <a:extLst>
              <a:ext uri="{FF2B5EF4-FFF2-40B4-BE49-F238E27FC236}">
                <a16:creationId xmlns:a16="http://schemas.microsoft.com/office/drawing/2014/main" id="{1B26A2DA-214D-48D0-98C5-8190D35AB3B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32</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293613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892207"/>
          </a:xfrm>
        </p:spPr>
        <p:txBody>
          <a:bodyPr>
            <a:normAutofit/>
          </a:bodyPr>
          <a:lstStyle/>
          <a:p>
            <a:r>
              <a:rPr lang="es-US"/>
              <a:t>Proceso de apelaciones de la parte D (Medicamento)</a:t>
            </a:r>
          </a:p>
        </p:txBody>
      </p:sp>
      <p:sp>
        <p:nvSpPr>
          <p:cNvPr id="124" name="Standard appeals process">
            <a:extLst>
              <a:ext uri="{FF2B5EF4-FFF2-40B4-BE49-F238E27FC236}">
                <a16:creationId xmlns:a16="http://schemas.microsoft.com/office/drawing/2014/main" id="{E46E17EE-E602-4F19-8AEF-235843E1690F}"/>
              </a:ext>
            </a:extLst>
          </p:cNvPr>
          <p:cNvSpPr/>
          <p:nvPr/>
        </p:nvSpPr>
        <p:spPr>
          <a:xfrm>
            <a:off x="1150570" y="5365918"/>
            <a:ext cx="5035149" cy="2143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a:t>PROCESO ESTÁNDAR</a:t>
            </a:r>
          </a:p>
        </p:txBody>
      </p:sp>
      <p:sp>
        <p:nvSpPr>
          <p:cNvPr id="125" name="Expedited appeals process">
            <a:extLst>
              <a:ext uri="{FF2B5EF4-FFF2-40B4-BE49-F238E27FC236}">
                <a16:creationId xmlns:a16="http://schemas.microsoft.com/office/drawing/2014/main" id="{41701C25-EA50-4CF0-876D-0CCCA2C2776F}"/>
              </a:ext>
            </a:extLst>
          </p:cNvPr>
          <p:cNvSpPr/>
          <p:nvPr/>
        </p:nvSpPr>
        <p:spPr>
          <a:xfrm>
            <a:off x="6195173" y="5365917"/>
            <a:ext cx="5000496" cy="208528"/>
          </a:xfrm>
          <a:prstGeom prst="rect">
            <a:avLst/>
          </a:prstGeom>
          <a:solidFill>
            <a:srgbClr val="9E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a:t>PROCESO ACELERADO</a:t>
            </a:r>
          </a:p>
        </p:txBody>
      </p:sp>
      <p:sp>
        <p:nvSpPr>
          <p:cNvPr id="58" name="Coverage determination">
            <a:extLst>
              <a:ext uri="{FF2B5EF4-FFF2-40B4-BE49-F238E27FC236}">
                <a16:creationId xmlns:a16="http://schemas.microsoft.com/office/drawing/2014/main" id="{09340BC5-D4EF-4BAF-8A60-56E229426B65}"/>
              </a:ext>
            </a:extLst>
          </p:cNvPr>
          <p:cNvSpPr/>
          <p:nvPr/>
        </p:nvSpPr>
        <p:spPr>
          <a:xfrm>
            <a:off x="77119" y="4935694"/>
            <a:ext cx="1051398"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b="1">
                <a:solidFill>
                  <a:schemeClr val="accent1">
                    <a:lumMod val="50000"/>
                  </a:schemeClr>
                </a:solidFill>
              </a:rPr>
              <a:t>Determinación de cobertura*</a:t>
            </a:r>
          </a:p>
        </p:txBody>
      </p:sp>
      <p:sp>
        <p:nvSpPr>
          <p:cNvPr id="61" name="Standard process">
            <a:extLst>
              <a:ext uri="{FF2B5EF4-FFF2-40B4-BE49-F238E27FC236}">
                <a16:creationId xmlns:a16="http://schemas.microsoft.com/office/drawing/2014/main" id="{196B2B24-2110-437D-A1EA-C137B6E60900}"/>
              </a:ext>
            </a:extLst>
          </p:cNvPr>
          <p:cNvSpPr/>
          <p:nvPr/>
        </p:nvSpPr>
        <p:spPr>
          <a:xfrm>
            <a:off x="1150570" y="4939760"/>
            <a:ext cx="5022549" cy="4114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dirty="0">
                <a:solidFill>
                  <a:schemeClr val="bg1"/>
                </a:solidFill>
              </a:rPr>
              <a:t>Plazo de 72 horas**; Decisión emitida en 14 días (pago)</a:t>
            </a:r>
          </a:p>
        </p:txBody>
      </p:sp>
      <p:sp>
        <p:nvSpPr>
          <p:cNvPr id="68" name="Expedited process">
            <a:extLst>
              <a:ext uri="{FF2B5EF4-FFF2-40B4-BE49-F238E27FC236}">
                <a16:creationId xmlns:a16="http://schemas.microsoft.com/office/drawing/2014/main" id="{16B6C534-6563-4638-B73D-83FF7ECBB293}"/>
              </a:ext>
            </a:extLst>
          </p:cNvPr>
          <p:cNvSpPr/>
          <p:nvPr/>
        </p:nvSpPr>
        <p:spPr>
          <a:xfrm>
            <a:off x="6195172" y="4931491"/>
            <a:ext cx="5003643" cy="41148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a:solidFill>
                  <a:schemeClr val="bg1"/>
                </a:solidFill>
              </a:rPr>
              <a:t>Decisión emitida en un plazo de 24 horas** </a:t>
            </a:r>
          </a:p>
        </p:txBody>
      </p:sp>
      <p:sp>
        <p:nvSpPr>
          <p:cNvPr id="69" name="1st level of appeal">
            <a:extLst>
              <a:ext uri="{FF2B5EF4-FFF2-40B4-BE49-F238E27FC236}">
                <a16:creationId xmlns:a16="http://schemas.microsoft.com/office/drawing/2014/main" id="{2FD518C4-FD55-4F9B-8D79-016F42966A66}"/>
              </a:ext>
            </a:extLst>
          </p:cNvPr>
          <p:cNvSpPr/>
          <p:nvPr/>
        </p:nvSpPr>
        <p:spPr>
          <a:xfrm>
            <a:off x="352226" y="4061874"/>
            <a:ext cx="1051398"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1</a:t>
            </a:r>
            <a:r>
              <a:rPr lang="es-US" sz="1400" b="1" baseline="30000" dirty="0">
                <a:solidFill>
                  <a:schemeClr val="accent1">
                    <a:lumMod val="50000"/>
                  </a:schemeClr>
                </a:solidFill>
              </a:rPr>
              <a:t>er</a:t>
            </a:r>
            <a:r>
              <a:rPr lang="es-US" sz="1400" b="1" dirty="0">
                <a:solidFill>
                  <a:schemeClr val="accent1">
                    <a:lumMod val="50000"/>
                  </a:schemeClr>
                </a:solidFill>
              </a:rPr>
              <a:t> Nivel de apelación</a:t>
            </a:r>
          </a:p>
        </p:txBody>
      </p:sp>
      <p:sp>
        <p:nvSpPr>
          <p:cNvPr id="71" name="Standard level 1">
            <a:extLst>
              <a:ext uri="{FF2B5EF4-FFF2-40B4-BE49-F238E27FC236}">
                <a16:creationId xmlns:a16="http://schemas.microsoft.com/office/drawing/2014/main" id="{21EFFAB4-D221-4616-8B1F-838D58D1B6FC}"/>
              </a:ext>
            </a:extLst>
          </p:cNvPr>
          <p:cNvSpPr/>
          <p:nvPr/>
        </p:nvSpPr>
        <p:spPr>
          <a:xfrm>
            <a:off x="1426236" y="4078635"/>
            <a:ext cx="4746324" cy="822960"/>
          </a:xfrm>
          <a:prstGeom prst="rect">
            <a:avLst/>
          </a:prstGeom>
          <a:solidFill>
            <a:srgbClr val="2B6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bg1"/>
                </a:solidFill>
              </a:rPr>
              <a:t>60 días para presentar</a:t>
            </a:r>
          </a:p>
          <a:p>
            <a:pPr algn="ctr">
              <a:lnSpc>
                <a:spcPts val="1200"/>
              </a:lnSpc>
            </a:pPr>
            <a:r>
              <a:rPr lang="es-US" sz="1200" dirty="0">
                <a:solidFill>
                  <a:schemeClr val="bg1"/>
                </a:solidFill>
              </a:rPr>
              <a:t>Plan de medicamentos de Medicare (PDP)/Plan Medicare </a:t>
            </a:r>
            <a:r>
              <a:rPr lang="es-US" sz="1200" dirty="0" err="1">
                <a:solidFill>
                  <a:schemeClr val="bg1"/>
                </a:solidFill>
              </a:rPr>
              <a:t>Advantage</a:t>
            </a:r>
            <a:r>
              <a:rPr lang="es-US" sz="1200" dirty="0">
                <a:solidFill>
                  <a:schemeClr val="bg1"/>
                </a:solidFill>
              </a:rPr>
              <a:t> con cobertura de medicamentos (MA-PD) </a:t>
            </a:r>
            <a:r>
              <a:rPr lang="es-US" sz="1200" dirty="0" err="1">
                <a:solidFill>
                  <a:schemeClr val="bg1"/>
                </a:solidFill>
              </a:rPr>
              <a:t>Redeterminación</a:t>
            </a:r>
            <a:r>
              <a:rPr lang="es-US" sz="1200" dirty="0">
                <a:solidFill>
                  <a:schemeClr val="bg1"/>
                </a:solidFill>
              </a:rPr>
              <a:t> estándar; Decisión emitida en 7 días (beneficios); </a:t>
            </a:r>
            <a:br>
              <a:rPr lang="es-US" sz="1200" dirty="0">
                <a:solidFill>
                  <a:schemeClr val="bg1"/>
                </a:solidFill>
              </a:rPr>
            </a:br>
            <a:r>
              <a:rPr lang="es-US" sz="1200" dirty="0">
                <a:solidFill>
                  <a:schemeClr val="bg1"/>
                </a:solidFill>
              </a:rPr>
              <a:t>Decisión emitida en 14 días (pago)</a:t>
            </a:r>
          </a:p>
        </p:txBody>
      </p:sp>
      <p:sp>
        <p:nvSpPr>
          <p:cNvPr id="110" name="Expedited Level 1">
            <a:extLst>
              <a:ext uri="{FF2B5EF4-FFF2-40B4-BE49-F238E27FC236}">
                <a16:creationId xmlns:a16="http://schemas.microsoft.com/office/drawing/2014/main" id="{F22E5EA8-9560-4682-B95F-03EA14D52C32}"/>
              </a:ext>
            </a:extLst>
          </p:cNvPr>
          <p:cNvSpPr/>
          <p:nvPr/>
        </p:nvSpPr>
        <p:spPr>
          <a:xfrm>
            <a:off x="6195172" y="4081193"/>
            <a:ext cx="4729323" cy="822960"/>
          </a:xfrm>
          <a:prstGeom prst="rect">
            <a:avLst/>
          </a:prstGeom>
          <a:solidFill>
            <a:srgbClr val="E6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dirty="0">
                <a:solidFill>
                  <a:schemeClr val="accent1">
                    <a:lumMod val="50000"/>
                  </a:schemeClr>
                </a:solidFill>
              </a:rPr>
              <a:t>60 días para presentar</a:t>
            </a:r>
          </a:p>
          <a:p>
            <a:pPr algn="ctr"/>
            <a:r>
              <a:rPr lang="es-US" sz="1400" dirty="0" err="1">
                <a:solidFill>
                  <a:schemeClr val="accent1">
                    <a:lumMod val="50000"/>
                  </a:schemeClr>
                </a:solidFill>
              </a:rPr>
              <a:t>Redeterminación</a:t>
            </a:r>
            <a:r>
              <a:rPr lang="es-US" sz="1400" dirty="0">
                <a:solidFill>
                  <a:schemeClr val="accent1">
                    <a:lumMod val="50000"/>
                  </a:schemeClr>
                </a:solidFill>
              </a:rPr>
              <a:t> acelerada de PDP/MA-PD </a:t>
            </a:r>
          </a:p>
          <a:p>
            <a:pPr algn="ctr"/>
            <a:r>
              <a:rPr lang="es-US" sz="1400" dirty="0">
                <a:solidFill>
                  <a:schemeClr val="accent1">
                    <a:lumMod val="50000"/>
                  </a:schemeClr>
                </a:solidFill>
              </a:rPr>
              <a:t>Decisión emitida en un plazo de 72 horas</a:t>
            </a:r>
          </a:p>
        </p:txBody>
      </p:sp>
      <p:sp>
        <p:nvSpPr>
          <p:cNvPr id="112" name="2nd level of appeal">
            <a:extLst>
              <a:ext uri="{FF2B5EF4-FFF2-40B4-BE49-F238E27FC236}">
                <a16:creationId xmlns:a16="http://schemas.microsoft.com/office/drawing/2014/main" id="{3EEDF5FA-BCD8-4CF4-87E9-9EF1E051E303}"/>
              </a:ext>
            </a:extLst>
          </p:cNvPr>
          <p:cNvSpPr/>
          <p:nvPr/>
        </p:nvSpPr>
        <p:spPr>
          <a:xfrm>
            <a:off x="670206" y="3270359"/>
            <a:ext cx="1190618" cy="777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2do. Nivel </a:t>
            </a:r>
          </a:p>
          <a:p>
            <a:pPr algn="ctr"/>
            <a:r>
              <a:rPr lang="es-US" sz="1400" b="1" dirty="0">
                <a:solidFill>
                  <a:schemeClr val="accent1">
                    <a:lumMod val="50000"/>
                  </a:schemeClr>
                </a:solidFill>
              </a:rPr>
              <a:t>de apelación</a:t>
            </a:r>
          </a:p>
        </p:txBody>
      </p:sp>
      <p:sp>
        <p:nvSpPr>
          <p:cNvPr id="113" name="Standard level 2">
            <a:extLst>
              <a:ext uri="{FF2B5EF4-FFF2-40B4-BE49-F238E27FC236}">
                <a16:creationId xmlns:a16="http://schemas.microsoft.com/office/drawing/2014/main" id="{88ACCDF4-8430-4732-89F5-D878DD3932ED}"/>
              </a:ext>
            </a:extLst>
          </p:cNvPr>
          <p:cNvSpPr/>
          <p:nvPr/>
        </p:nvSpPr>
        <p:spPr>
          <a:xfrm>
            <a:off x="1883436" y="3263230"/>
            <a:ext cx="4289124" cy="777240"/>
          </a:xfrm>
          <a:prstGeom prst="rect">
            <a:avLst/>
          </a:prstGeom>
          <a:solidFill>
            <a:srgbClr val="2A6CA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1400" b="1" dirty="0">
                <a:solidFill>
                  <a:schemeClr val="bg1"/>
                </a:solidFill>
              </a:rPr>
              <a:t>60 días para presentar</a:t>
            </a:r>
          </a:p>
          <a:p>
            <a:pPr algn="ctr">
              <a:lnSpc>
                <a:spcPts val="1200"/>
              </a:lnSpc>
            </a:pPr>
            <a:r>
              <a:rPr lang="es-US" sz="1200" dirty="0">
                <a:solidFill>
                  <a:schemeClr val="bg1"/>
                </a:solidFill>
              </a:rPr>
              <a:t>Entidad Revisora Independiente (ERI) de la Parte D</a:t>
            </a:r>
          </a:p>
          <a:p>
            <a:pPr algn="ctr">
              <a:lnSpc>
                <a:spcPts val="1200"/>
              </a:lnSpc>
            </a:pPr>
            <a:r>
              <a:rPr lang="es-US" sz="1200" dirty="0">
                <a:solidFill>
                  <a:schemeClr val="bg1"/>
                </a:solidFill>
              </a:rPr>
              <a:t>Decisión de Reconsideración Estándar emitida en 7 días (beneficios)</a:t>
            </a:r>
          </a:p>
          <a:p>
            <a:pPr algn="ctr">
              <a:lnSpc>
                <a:spcPts val="1200"/>
              </a:lnSpc>
            </a:pPr>
            <a:r>
              <a:rPr lang="es-US" sz="1200" dirty="0">
                <a:solidFill>
                  <a:schemeClr val="bg1"/>
                </a:solidFill>
              </a:rPr>
              <a:t>Decisión emitida en 14 días (pagos)</a:t>
            </a:r>
          </a:p>
        </p:txBody>
      </p:sp>
      <p:sp>
        <p:nvSpPr>
          <p:cNvPr id="114" name="Expedited level 2">
            <a:extLst>
              <a:ext uri="{FF2B5EF4-FFF2-40B4-BE49-F238E27FC236}">
                <a16:creationId xmlns:a16="http://schemas.microsoft.com/office/drawing/2014/main" id="{5F9ADFAC-FB31-4942-BBFA-714FEB50C184}"/>
              </a:ext>
            </a:extLst>
          </p:cNvPr>
          <p:cNvSpPr/>
          <p:nvPr/>
        </p:nvSpPr>
        <p:spPr>
          <a:xfrm>
            <a:off x="6195172" y="3257624"/>
            <a:ext cx="4272123" cy="7772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dirty="0">
                <a:solidFill>
                  <a:srgbClr val="31415E"/>
                </a:solidFill>
              </a:rPr>
              <a:t>60 días para presentar***</a:t>
            </a:r>
          </a:p>
          <a:p>
            <a:pPr algn="ctr">
              <a:lnSpc>
                <a:spcPts val="1400"/>
              </a:lnSpc>
            </a:pPr>
            <a:r>
              <a:rPr lang="es-US" sz="1400" dirty="0">
                <a:solidFill>
                  <a:srgbClr val="31415E"/>
                </a:solidFill>
              </a:rPr>
              <a:t>Parte D Reconsideración acelerada de la IRE</a:t>
            </a:r>
          </a:p>
          <a:p>
            <a:pPr algn="ctr">
              <a:lnSpc>
                <a:spcPts val="1400"/>
              </a:lnSpc>
            </a:pPr>
            <a:r>
              <a:rPr lang="es-US" sz="1400" dirty="0">
                <a:solidFill>
                  <a:srgbClr val="31415E"/>
                </a:solidFill>
              </a:rPr>
              <a:t>Decisión emitida en un plazo de 72 horas</a:t>
            </a:r>
          </a:p>
        </p:txBody>
      </p:sp>
      <p:sp>
        <p:nvSpPr>
          <p:cNvPr id="115" name="3rd level of appeal">
            <a:extLst>
              <a:ext uri="{FF2B5EF4-FFF2-40B4-BE49-F238E27FC236}">
                <a16:creationId xmlns:a16="http://schemas.microsoft.com/office/drawing/2014/main" id="{64363BC0-FEDF-4538-B807-C177C03C50CB}"/>
              </a:ext>
            </a:extLst>
          </p:cNvPr>
          <p:cNvSpPr/>
          <p:nvPr/>
        </p:nvSpPr>
        <p:spPr>
          <a:xfrm>
            <a:off x="1127407" y="2416229"/>
            <a:ext cx="1190618" cy="82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3er. Nivel </a:t>
            </a:r>
          </a:p>
          <a:p>
            <a:pPr algn="ctr"/>
            <a:r>
              <a:rPr lang="es-US" sz="1400" b="1" dirty="0">
                <a:solidFill>
                  <a:schemeClr val="accent1">
                    <a:lumMod val="50000"/>
                  </a:schemeClr>
                </a:solidFill>
              </a:rPr>
              <a:t>de apelación</a:t>
            </a:r>
          </a:p>
        </p:txBody>
      </p:sp>
      <p:sp>
        <p:nvSpPr>
          <p:cNvPr id="116" name="Standard level 3">
            <a:extLst>
              <a:ext uri="{FF2B5EF4-FFF2-40B4-BE49-F238E27FC236}">
                <a16:creationId xmlns:a16="http://schemas.microsoft.com/office/drawing/2014/main" id="{6B017F6A-21DE-44F0-BC81-DE7FED571275}"/>
              </a:ext>
            </a:extLst>
          </p:cNvPr>
          <p:cNvSpPr/>
          <p:nvPr/>
        </p:nvSpPr>
        <p:spPr>
          <a:xfrm>
            <a:off x="2340636" y="2421187"/>
            <a:ext cx="3831924"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US" sz="1600" b="1" dirty="0">
                <a:solidFill>
                  <a:srgbClr val="31415E"/>
                </a:solidFill>
              </a:rPr>
              <a:t>60 días para presentar</a:t>
            </a:r>
          </a:p>
          <a:p>
            <a:pPr algn="ctr">
              <a:lnSpc>
                <a:spcPts val="1300"/>
              </a:lnSpc>
            </a:pPr>
            <a:r>
              <a:rPr lang="es-US" sz="1200" dirty="0">
                <a:solidFill>
                  <a:srgbClr val="31415E"/>
                </a:solidFill>
              </a:rPr>
              <a:t>Oficina de Audiencias y Apelaciones de Medicare (OMHA)</a:t>
            </a:r>
          </a:p>
          <a:p>
            <a:pPr algn="ctr">
              <a:lnSpc>
                <a:spcPts val="1300"/>
              </a:lnSpc>
            </a:pPr>
            <a:r>
              <a:rPr lang="es-US" sz="1200" dirty="0">
                <a:solidFill>
                  <a:srgbClr val="31415E"/>
                </a:solidFill>
              </a:rPr>
              <a:t>Audiencia del Juez de Derecho Administrativo (ALJ) Monto en Controversia (AIC) ≥ $180****; Decisión emitida en 90 días</a:t>
            </a:r>
          </a:p>
          <a:p>
            <a:pPr algn="ctr"/>
            <a:endParaRPr lang="en-US" sz="1300" dirty="0">
              <a:solidFill>
                <a:srgbClr val="31415E"/>
              </a:solidFill>
            </a:endParaRPr>
          </a:p>
        </p:txBody>
      </p:sp>
      <p:sp>
        <p:nvSpPr>
          <p:cNvPr id="117" name="Expedited level 3">
            <a:extLst>
              <a:ext uri="{FF2B5EF4-FFF2-40B4-BE49-F238E27FC236}">
                <a16:creationId xmlns:a16="http://schemas.microsoft.com/office/drawing/2014/main" id="{E9A1181D-91C3-4987-AF9C-97CE4F71C429}"/>
              </a:ext>
            </a:extLst>
          </p:cNvPr>
          <p:cNvSpPr/>
          <p:nvPr/>
        </p:nvSpPr>
        <p:spPr>
          <a:xfrm>
            <a:off x="6195172" y="2420995"/>
            <a:ext cx="3814923" cy="8229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1600" b="1" dirty="0">
                <a:solidFill>
                  <a:srgbClr val="31415E"/>
                </a:solidFill>
              </a:rPr>
              <a:t>60 días para presentar</a:t>
            </a:r>
          </a:p>
          <a:p>
            <a:pPr algn="ctr">
              <a:lnSpc>
                <a:spcPts val="1300"/>
              </a:lnSpc>
            </a:pPr>
            <a:r>
              <a:rPr lang="es-US" sz="1300" dirty="0">
                <a:solidFill>
                  <a:srgbClr val="31415E"/>
                </a:solidFill>
              </a:rPr>
              <a:t>OMHA  Audiencia del Juez de Derecho Administrativo ALJ; Decisión expedita AIC ≥ $180**** </a:t>
            </a:r>
          </a:p>
          <a:p>
            <a:pPr algn="ctr">
              <a:lnSpc>
                <a:spcPts val="1300"/>
              </a:lnSpc>
            </a:pPr>
            <a:r>
              <a:rPr lang="es-US" sz="1300" dirty="0">
                <a:solidFill>
                  <a:srgbClr val="31415E"/>
                </a:solidFill>
              </a:rPr>
              <a:t>Decisión emitida en 10 días</a:t>
            </a:r>
          </a:p>
        </p:txBody>
      </p:sp>
      <p:sp>
        <p:nvSpPr>
          <p:cNvPr id="118" name="4th level of appeal">
            <a:extLst>
              <a:ext uri="{FF2B5EF4-FFF2-40B4-BE49-F238E27FC236}">
                <a16:creationId xmlns:a16="http://schemas.microsoft.com/office/drawing/2014/main" id="{81321CB4-7A3A-42C4-B9D8-8CB4A0E0C1FB}"/>
              </a:ext>
            </a:extLst>
          </p:cNvPr>
          <p:cNvSpPr/>
          <p:nvPr/>
        </p:nvSpPr>
        <p:spPr>
          <a:xfrm>
            <a:off x="1584606" y="1744979"/>
            <a:ext cx="1190619"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4to. Nivel </a:t>
            </a:r>
          </a:p>
          <a:p>
            <a:pPr algn="ctr"/>
            <a:r>
              <a:rPr lang="es-US" sz="1400" b="1" dirty="0">
                <a:solidFill>
                  <a:schemeClr val="accent1">
                    <a:lumMod val="50000"/>
                  </a:schemeClr>
                </a:solidFill>
              </a:rPr>
              <a:t>de apelación</a:t>
            </a:r>
          </a:p>
        </p:txBody>
      </p:sp>
      <p:sp>
        <p:nvSpPr>
          <p:cNvPr id="119" name="Standard level 4">
            <a:extLst>
              <a:ext uri="{FF2B5EF4-FFF2-40B4-BE49-F238E27FC236}">
                <a16:creationId xmlns:a16="http://schemas.microsoft.com/office/drawing/2014/main" id="{3C85A2D6-9975-4F09-A440-BFD2177044B8}"/>
              </a:ext>
            </a:extLst>
          </p:cNvPr>
          <p:cNvSpPr/>
          <p:nvPr/>
        </p:nvSpPr>
        <p:spPr>
          <a:xfrm>
            <a:off x="2797837" y="1754390"/>
            <a:ext cx="3374723" cy="6400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dirty="0">
                <a:solidFill>
                  <a:srgbClr val="31415E"/>
                </a:solidFill>
              </a:rPr>
              <a:t>60 días para presentar</a:t>
            </a:r>
          </a:p>
          <a:p>
            <a:pPr algn="ctr">
              <a:lnSpc>
                <a:spcPts val="1400"/>
              </a:lnSpc>
            </a:pPr>
            <a:r>
              <a:rPr lang="es-US" sz="1400" dirty="0">
                <a:solidFill>
                  <a:srgbClr val="31415E"/>
                </a:solidFill>
              </a:rPr>
              <a:t>Consejo de Apelaciones de Medicare</a:t>
            </a:r>
          </a:p>
          <a:p>
            <a:pPr algn="ctr">
              <a:lnSpc>
                <a:spcPts val="1400"/>
              </a:lnSpc>
            </a:pPr>
            <a:r>
              <a:rPr lang="es-US" sz="1400" dirty="0">
                <a:solidFill>
                  <a:srgbClr val="31415E"/>
                </a:solidFill>
              </a:rPr>
              <a:t>Decisión emitida en 90 días</a:t>
            </a:r>
          </a:p>
        </p:txBody>
      </p:sp>
      <p:sp>
        <p:nvSpPr>
          <p:cNvPr id="120" name="Expedited level 4">
            <a:extLst>
              <a:ext uri="{FF2B5EF4-FFF2-40B4-BE49-F238E27FC236}">
                <a16:creationId xmlns:a16="http://schemas.microsoft.com/office/drawing/2014/main" id="{32464CBA-D5DD-4FC5-861F-849DA6860725}"/>
              </a:ext>
            </a:extLst>
          </p:cNvPr>
          <p:cNvSpPr/>
          <p:nvPr/>
        </p:nvSpPr>
        <p:spPr>
          <a:xfrm>
            <a:off x="6195172" y="1742749"/>
            <a:ext cx="3357723" cy="64008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dirty="0">
                <a:solidFill>
                  <a:srgbClr val="31415E"/>
                </a:solidFill>
              </a:rPr>
              <a:t>60 días para presentar</a:t>
            </a:r>
          </a:p>
          <a:p>
            <a:pPr algn="ctr">
              <a:lnSpc>
                <a:spcPts val="1400"/>
              </a:lnSpc>
            </a:pPr>
            <a:r>
              <a:rPr lang="es-US" sz="1400" dirty="0">
                <a:solidFill>
                  <a:srgbClr val="31415E"/>
                </a:solidFill>
              </a:rPr>
              <a:t>Consejo de Apelaciones de Medicare</a:t>
            </a:r>
          </a:p>
          <a:p>
            <a:pPr algn="ctr">
              <a:lnSpc>
                <a:spcPts val="1400"/>
              </a:lnSpc>
            </a:pPr>
            <a:r>
              <a:rPr lang="es-US" sz="1400" dirty="0">
                <a:solidFill>
                  <a:srgbClr val="31415E"/>
                </a:solidFill>
              </a:rPr>
              <a:t>Decisión emitida en 10 días</a:t>
            </a:r>
          </a:p>
        </p:txBody>
      </p:sp>
      <p:sp>
        <p:nvSpPr>
          <p:cNvPr id="121" name="5th level of appeal" descr="Box: 5th level of appeal">
            <a:extLst>
              <a:ext uri="{FF2B5EF4-FFF2-40B4-BE49-F238E27FC236}">
                <a16:creationId xmlns:a16="http://schemas.microsoft.com/office/drawing/2014/main" id="{37854761-5E96-4EE1-A134-1D6C017CFE7E}"/>
              </a:ext>
            </a:extLst>
          </p:cNvPr>
          <p:cNvSpPr/>
          <p:nvPr/>
        </p:nvSpPr>
        <p:spPr>
          <a:xfrm>
            <a:off x="2023946" y="1087479"/>
            <a:ext cx="1190619"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400" b="1" dirty="0">
                <a:solidFill>
                  <a:schemeClr val="accent1">
                    <a:lumMod val="50000"/>
                  </a:schemeClr>
                </a:solidFill>
              </a:rPr>
              <a:t>5to. Nivel </a:t>
            </a:r>
          </a:p>
          <a:p>
            <a:pPr algn="ctr"/>
            <a:r>
              <a:rPr lang="es-US" sz="1400" b="1" dirty="0">
                <a:solidFill>
                  <a:schemeClr val="accent1">
                    <a:lumMod val="50000"/>
                  </a:schemeClr>
                </a:solidFill>
              </a:rPr>
              <a:t>de apelación</a:t>
            </a:r>
          </a:p>
        </p:txBody>
      </p:sp>
      <p:sp>
        <p:nvSpPr>
          <p:cNvPr id="122" name="Standard level 5">
            <a:extLst>
              <a:ext uri="{FF2B5EF4-FFF2-40B4-BE49-F238E27FC236}">
                <a16:creationId xmlns:a16="http://schemas.microsoft.com/office/drawing/2014/main" id="{E5DF3D02-2BC5-4264-9EF1-11D4DD966F7B}"/>
              </a:ext>
            </a:extLst>
          </p:cNvPr>
          <p:cNvSpPr/>
          <p:nvPr/>
        </p:nvSpPr>
        <p:spPr>
          <a:xfrm>
            <a:off x="3255037" y="1083611"/>
            <a:ext cx="5888963"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600" b="1" dirty="0">
                <a:solidFill>
                  <a:srgbClr val="31415E"/>
                </a:solidFill>
              </a:rPr>
              <a:t>60 días para presentar</a:t>
            </a:r>
          </a:p>
          <a:p>
            <a:pPr algn="ctr">
              <a:lnSpc>
                <a:spcPts val="1700"/>
              </a:lnSpc>
            </a:pPr>
            <a:r>
              <a:rPr lang="es-US" sz="1600" dirty="0">
                <a:solidFill>
                  <a:srgbClr val="31415E"/>
                </a:solidFill>
              </a:rPr>
              <a:t>Revisión Judicial Tribunal Federal de Distrito</a:t>
            </a:r>
          </a:p>
          <a:p>
            <a:pPr algn="ctr">
              <a:lnSpc>
                <a:spcPts val="1700"/>
              </a:lnSpc>
            </a:pPr>
            <a:r>
              <a:rPr lang="es-US" sz="1600" dirty="0">
                <a:solidFill>
                  <a:srgbClr val="31415E"/>
                </a:solidFill>
              </a:rPr>
              <a:t>AIC ≥ $1,850****</a:t>
            </a:r>
          </a:p>
        </p:txBody>
      </p:sp>
      <p:sp>
        <p:nvSpPr>
          <p:cNvPr id="55" name="1* footnote TextBox">
            <a:extLst>
              <a:ext uri="{FF2B5EF4-FFF2-40B4-BE49-F238E27FC236}">
                <a16:creationId xmlns:a16="http://schemas.microsoft.com/office/drawing/2014/main" id="{ABEBD87D-6F92-406F-B87A-BBE8D4F47361}"/>
              </a:ext>
            </a:extLst>
          </p:cNvPr>
          <p:cNvSpPr txBox="1"/>
          <p:nvPr/>
        </p:nvSpPr>
        <p:spPr>
          <a:xfrm>
            <a:off x="186844" y="5569746"/>
            <a:ext cx="5941648" cy="1061829"/>
          </a:xfrm>
          <a:prstGeom prst="rect">
            <a:avLst/>
          </a:prstGeom>
          <a:noFill/>
        </p:spPr>
        <p:txBody>
          <a:bodyPr wrap="square" lIns="91440" tIns="45720" rIns="91440" bIns="45720" anchor="t">
            <a:spAutoFit/>
          </a:bodyPr>
          <a:lstStyle/>
          <a:p>
            <a:r>
              <a:rPr lang="es-US" sz="1050" dirty="0">
                <a:solidFill>
                  <a:srgbClr val="00529B"/>
                </a:solidFill>
              </a:rPr>
              <a:t>*Una solicitud de determinación de cobertura incluye una solicitud de excepción de nivel o una excepción de formulario. La solicitud de determinación de cobertura puede ser presentada por el afiliado, por el representante designado por el afiliado o por el médico u otro profesional que receta al afiliado.</a:t>
            </a:r>
          </a:p>
          <a:p>
            <a:r>
              <a:rPr lang="es-US" sz="1050" dirty="0">
                <a:solidFill>
                  <a:srgbClr val="00529B"/>
                </a:solidFill>
                <a:cs typeface="Arial" panose="020B0604020202020204" pitchFamily="34" charset="0"/>
              </a:rPr>
              <a:t>**Los plazos de adjudicación generalmente comienzan cuando la solicitud es recibida por el patrocinador del plan. Sin embargo, si la solicitud implica una solicitud de excepción, el plazo de adjudicación comienza cuando el patrocinador del plan recibe la declaración de respaldo del médico.</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65652" y="5711487"/>
            <a:ext cx="6908" cy="934150"/>
          </a:xfrm>
          <a:prstGeom prst="line">
            <a:avLst/>
          </a:prstGeom>
        </p:spPr>
        <p:style>
          <a:lnRef idx="1">
            <a:schemeClr val="accent1"/>
          </a:lnRef>
          <a:fillRef idx="0">
            <a:schemeClr val="accent1"/>
          </a:fillRef>
          <a:effectRef idx="0">
            <a:schemeClr val="accent1"/>
          </a:effectRef>
          <a:fontRef idx="minor">
            <a:schemeClr val="tx1"/>
          </a:fontRef>
        </p:style>
      </p:cxnSp>
      <p:sp>
        <p:nvSpPr>
          <p:cNvPr id="56" name="3* footnoteTextBox">
            <a:extLst>
              <a:ext uri="{FF2B5EF4-FFF2-40B4-BE49-F238E27FC236}">
                <a16:creationId xmlns:a16="http://schemas.microsoft.com/office/drawing/2014/main" id="{1C9A6CAE-E38C-4905-BE6A-B1DAE8BAA509}"/>
              </a:ext>
            </a:extLst>
          </p:cNvPr>
          <p:cNvSpPr txBox="1"/>
          <p:nvPr/>
        </p:nvSpPr>
        <p:spPr>
          <a:xfrm>
            <a:off x="6209720" y="5597391"/>
            <a:ext cx="5585812" cy="1015663"/>
          </a:xfrm>
          <a:prstGeom prst="rect">
            <a:avLst/>
          </a:prstGeom>
          <a:noFill/>
        </p:spPr>
        <p:txBody>
          <a:bodyPr wrap="square" lIns="91440" tIns="45720" rIns="91440" bIns="45720" anchor="t">
            <a:spAutoFit/>
          </a:bodyPr>
          <a:lstStyle/>
          <a:p>
            <a:pPr>
              <a:lnSpc>
                <a:spcPts val="1200"/>
              </a:lnSpc>
            </a:pPr>
            <a:r>
              <a:rPr lang="es-US" sz="1050" dirty="0">
                <a:solidFill>
                  <a:srgbClr val="00529B"/>
                </a:solidFill>
              </a:rPr>
              <a:t>*** Si, en la </a:t>
            </a:r>
            <a:r>
              <a:rPr lang="es-US" sz="1050" dirty="0" err="1">
                <a:solidFill>
                  <a:srgbClr val="00529B"/>
                </a:solidFill>
              </a:rPr>
              <a:t>redeterminación</a:t>
            </a:r>
            <a:r>
              <a:rPr lang="es-US" sz="1050" dirty="0">
                <a:solidFill>
                  <a:srgbClr val="00529B"/>
                </a:solidFill>
              </a:rPr>
              <a:t>, un patrocinador del plan mantiene una determinación de riesgo hecha según 42 CFR § 423.153 (f), el patrocinador del plan debe reenviar automáticamente el caso a la IRE de la Parte D. </a:t>
            </a:r>
          </a:p>
          <a:p>
            <a:pPr>
              <a:lnSpc>
                <a:spcPts val="1200"/>
              </a:lnSpc>
            </a:pPr>
            <a:r>
              <a:rPr lang="es-US" sz="1050" dirty="0">
                <a:solidFill>
                  <a:srgbClr val="00529B"/>
                </a:solidFill>
              </a:rPr>
              <a:t>****El requisito de AIC para una audiencia ante ALJ y el Juzgado de Distrito Federal se ajusta anualmente según el componente de atención médica del índice de precios al consumidor. Este cuadro refleja las cantidades para el año calendario 2023.</a:t>
            </a:r>
          </a:p>
        </p:txBody>
      </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33</a:t>
            </a:fld>
            <a:endParaRPr lang="en-US"/>
          </a:p>
        </p:txBody>
      </p:sp>
      <p:sp>
        <p:nvSpPr>
          <p:cNvPr id="3" name="Footer Placeholder 2">
            <a:extLst>
              <a:ext uri="{FF2B5EF4-FFF2-40B4-BE49-F238E27FC236}">
                <a16:creationId xmlns:a16="http://schemas.microsoft.com/office/drawing/2014/main" id="{06696B8D-1758-436D-ACAA-E326800167A7}"/>
              </a:ext>
            </a:extLst>
          </p:cNvPr>
          <p:cNvSpPr>
            <a:spLocks noGrp="1"/>
          </p:cNvSpPr>
          <p:nvPr>
            <p:ph type="ftr" sz="quarter" idx="11"/>
          </p:nvPr>
        </p:nvSpPr>
        <p:spPr/>
        <p:txBody>
          <a:bodyPr/>
          <a:lstStyle/>
          <a:p>
            <a:r>
              <a:rPr lang="es-US"/>
              <a:t>Derechos y Protecciones en Medicare</a:t>
            </a:r>
          </a:p>
        </p:txBody>
      </p:sp>
      <p:sp>
        <p:nvSpPr>
          <p:cNvPr id="2" name="Date Placeholder 1">
            <a:extLst>
              <a:ext uri="{FF2B5EF4-FFF2-40B4-BE49-F238E27FC236}">
                <a16:creationId xmlns:a16="http://schemas.microsoft.com/office/drawing/2014/main" id="{3CA1201A-8589-49FD-A384-90ADDFCC30AB}"/>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716480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Notificaciones Requeridas de la Parte D</a:t>
            </a:r>
          </a:p>
        </p:txBody>
      </p:sp>
      <p:pic>
        <p:nvPicPr>
          <p:cNvPr id="8" name="Picture 7" descr="Imagen de la Notificación de Denegación de Cobertura de Medicamentos Recetados de Medicare página 1">
            <a:extLst>
              <a:ext uri="{FF2B5EF4-FFF2-40B4-BE49-F238E27FC236}">
                <a16:creationId xmlns:a16="http://schemas.microsoft.com/office/drawing/2014/main" id="{CA405E51-2503-4B8A-ADC7-ED799799F30F}"/>
              </a:ext>
            </a:extLst>
          </p:cNvPr>
          <p:cNvPicPr>
            <a:picLocks noChangeAspect="1"/>
          </p:cNvPicPr>
          <p:nvPr/>
        </p:nvPicPr>
        <p:blipFill>
          <a:blip r:embed="rId4"/>
          <a:stretch>
            <a:fillRect/>
          </a:stretch>
        </p:blipFill>
        <p:spPr>
          <a:xfrm>
            <a:off x="1260454" y="1122684"/>
            <a:ext cx="3749264" cy="5103343"/>
          </a:xfrm>
          <a:prstGeom prst="rect">
            <a:avLst/>
          </a:prstGeom>
          <a:ln w="28575">
            <a:solidFill>
              <a:srgbClr val="FEC736"/>
            </a:solidFill>
          </a:ln>
        </p:spPr>
      </p:pic>
      <p:pic>
        <p:nvPicPr>
          <p:cNvPr id="10" name="Picture 9" descr="Imagen de la Notificación de Denegación de Cobertura de Medicamentos Recetados de Medicare página 2">
            <a:extLst>
              <a:ext uri="{FF2B5EF4-FFF2-40B4-BE49-F238E27FC236}">
                <a16:creationId xmlns:a16="http://schemas.microsoft.com/office/drawing/2014/main" id="{6075A332-71ED-4AFD-BCC8-5860D3869A72}"/>
              </a:ext>
            </a:extLst>
          </p:cNvPr>
          <p:cNvPicPr>
            <a:picLocks noChangeAspect="1"/>
          </p:cNvPicPr>
          <p:nvPr/>
        </p:nvPicPr>
        <p:blipFill>
          <a:blip r:embed="rId5"/>
          <a:stretch>
            <a:fillRect/>
          </a:stretch>
        </p:blipFill>
        <p:spPr>
          <a:xfrm>
            <a:off x="6270172" y="1122684"/>
            <a:ext cx="3526971" cy="4448535"/>
          </a:xfrm>
          <a:prstGeom prst="rect">
            <a:avLst/>
          </a:prstGeom>
          <a:ln w="28575">
            <a:solidFill>
              <a:srgbClr val="FEC736"/>
            </a:solidFill>
          </a:ln>
        </p:spPr>
      </p:pic>
      <p:pic>
        <p:nvPicPr>
          <p:cNvPr id="12" name="Picture 11" descr="Imagen de la Notificación de Denegación de Cobertura de Medicamentos Recetados de Medicare página 3">
            <a:extLst>
              <a:ext uri="{FF2B5EF4-FFF2-40B4-BE49-F238E27FC236}">
                <a16:creationId xmlns:a16="http://schemas.microsoft.com/office/drawing/2014/main" id="{1C7939C7-1DBD-40F6-9DF7-C96C54A4D2FE}"/>
              </a:ext>
            </a:extLst>
          </p:cNvPr>
          <p:cNvPicPr>
            <a:picLocks noChangeAspect="1"/>
          </p:cNvPicPr>
          <p:nvPr/>
        </p:nvPicPr>
        <p:blipFill>
          <a:blip r:embed="rId6"/>
          <a:stretch>
            <a:fillRect/>
          </a:stretch>
        </p:blipFill>
        <p:spPr>
          <a:xfrm>
            <a:off x="7826828" y="1558247"/>
            <a:ext cx="3526972" cy="4621344"/>
          </a:xfrm>
          <a:prstGeom prst="rect">
            <a:avLst/>
          </a:prstGeom>
          <a:ln w="28575">
            <a:solidFill>
              <a:srgbClr val="FEC736"/>
            </a:solidFill>
          </a:ln>
        </p:spPr>
      </p:pic>
      <p:sp>
        <p:nvSpPr>
          <p:cNvPr id="6" name="Slide Number Placeholder 5">
            <a:extLst>
              <a:ext uri="{FF2B5EF4-FFF2-40B4-BE49-F238E27FC236}">
                <a16:creationId xmlns:a16="http://schemas.microsoft.com/office/drawing/2014/main" id="{5643C4B1-E7AB-4D58-9E34-ED225270E9C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34</a:t>
            </a:fld>
            <a:endParaRPr lang="en-US"/>
          </a:p>
        </p:txBody>
      </p:sp>
      <p:sp>
        <p:nvSpPr>
          <p:cNvPr id="11" name="Footer Placeholder 2">
            <a:extLst>
              <a:ext uri="{FF2B5EF4-FFF2-40B4-BE49-F238E27FC236}">
                <a16:creationId xmlns:a16="http://schemas.microsoft.com/office/drawing/2014/main" id="{F46F3035-B032-4DB0-A69F-581BBBDE7850}"/>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9" name="Date Placeholder 1">
            <a:extLst>
              <a:ext uri="{FF2B5EF4-FFF2-40B4-BE49-F238E27FC236}">
                <a16:creationId xmlns:a16="http://schemas.microsoft.com/office/drawing/2014/main" id="{E9503869-552F-48DE-A7DB-155D288EEA79}"/>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429027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4E7010-0C47-4DE0-A5BB-A8FE505605D7}"/>
              </a:ext>
            </a:extLst>
          </p:cNvPr>
          <p:cNvSpPr>
            <a:spLocks noGrp="1"/>
          </p:cNvSpPr>
          <p:nvPr>
            <p:ph type="title"/>
          </p:nvPr>
        </p:nvSpPr>
        <p:spPr/>
        <p:txBody>
          <a:bodyPr>
            <a:normAutofit/>
          </a:bodyPr>
          <a:lstStyle/>
          <a:p>
            <a:r>
              <a:rPr lang="es-US"/>
              <a:t>Cómo designar a un representante</a:t>
            </a:r>
          </a:p>
        </p:txBody>
      </p:sp>
      <p:sp>
        <p:nvSpPr>
          <p:cNvPr id="7" name="Text Placeholder 6">
            <a:extLst>
              <a:ext uri="{FF2B5EF4-FFF2-40B4-BE49-F238E27FC236}">
                <a16:creationId xmlns:a16="http://schemas.microsoft.com/office/drawing/2014/main" id="{7D52CDF2-DBA0-450C-8479-ACCA4706BF93}"/>
              </a:ext>
            </a:extLst>
          </p:cNvPr>
          <p:cNvSpPr>
            <a:spLocks noGrp="1"/>
          </p:cNvSpPr>
          <p:nvPr>
            <p:ph type="body" sz="quarter" idx="13"/>
          </p:nvPr>
        </p:nvSpPr>
        <p:spPr>
          <a:xfrm>
            <a:off x="838200" y="1430338"/>
            <a:ext cx="10644188" cy="4442059"/>
          </a:xfrm>
        </p:spPr>
        <p:txBody>
          <a:bodyPr>
            <a:normAutofit lnSpcReduction="10000"/>
          </a:bodyPr>
          <a:lstStyle/>
          <a:p>
            <a:r>
              <a:rPr lang="es-US" dirty="0"/>
              <a:t>Completar un formulario de "Designación de Representante"</a:t>
            </a:r>
          </a:p>
          <a:p>
            <a:r>
              <a:rPr lang="es-US" dirty="0"/>
              <a:t>O bien, presentar una solicitud por escrito con su apelación </a:t>
            </a:r>
            <a:br>
              <a:rPr lang="es-US" dirty="0"/>
            </a:br>
            <a:r>
              <a:rPr lang="es-US" dirty="0"/>
              <a:t>que incluya:</a:t>
            </a:r>
          </a:p>
          <a:p>
            <a:pPr lvl="1"/>
            <a:r>
              <a:rPr lang="es-US" dirty="0"/>
              <a:t>Su nombre, domicilio, número de teléfono y número de Medicare</a:t>
            </a:r>
          </a:p>
          <a:p>
            <a:pPr lvl="1"/>
            <a:r>
              <a:rPr lang="es-US" dirty="0"/>
              <a:t>Una declaración nombrando a alguien como su representante</a:t>
            </a:r>
          </a:p>
          <a:p>
            <a:pPr lvl="1"/>
            <a:r>
              <a:rPr lang="es-US" dirty="0"/>
              <a:t>Nombre, domicilio y número de teléfono de su representante</a:t>
            </a:r>
          </a:p>
          <a:p>
            <a:pPr lvl="1"/>
            <a:r>
              <a:rPr lang="es-US" dirty="0"/>
              <a:t>El estatus profesional de su representante (como médico) o su relación </a:t>
            </a:r>
            <a:br>
              <a:rPr lang="es-US" dirty="0"/>
            </a:br>
            <a:r>
              <a:rPr lang="es-US" dirty="0"/>
              <a:t>con usted</a:t>
            </a:r>
          </a:p>
          <a:p>
            <a:pPr lvl="1"/>
            <a:r>
              <a:rPr lang="es-US" dirty="0"/>
              <a:t>Una declaración autorizando la divulgación de su información médica personal e identificable a su representante</a:t>
            </a:r>
          </a:p>
          <a:p>
            <a:pPr lvl="1"/>
            <a:r>
              <a:rPr lang="es-US" dirty="0"/>
              <a:t>Una declaración explicando por qué se le representa y en qué medida</a:t>
            </a:r>
          </a:p>
          <a:p>
            <a:endParaRPr lang="en-US" dirty="0"/>
          </a:p>
        </p:txBody>
      </p:sp>
      <p:sp>
        <p:nvSpPr>
          <p:cNvPr id="3" name="Slide Number Placeholder 2">
            <a:extLst>
              <a:ext uri="{FF2B5EF4-FFF2-40B4-BE49-F238E27FC236}">
                <a16:creationId xmlns:a16="http://schemas.microsoft.com/office/drawing/2014/main" id="{81213A80-97B4-4E3F-82B6-6C87C491F0BF}"/>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5" name="Footer Placeholder 4">
            <a:extLst>
              <a:ext uri="{FF2B5EF4-FFF2-40B4-BE49-F238E27FC236}">
                <a16:creationId xmlns:a16="http://schemas.microsoft.com/office/drawing/2014/main" id="{CC21104B-E667-44B2-AB4B-F7858C15304B}"/>
              </a:ext>
            </a:extLst>
          </p:cNvPr>
          <p:cNvSpPr>
            <a:spLocks noGrp="1"/>
          </p:cNvSpPr>
          <p:nvPr>
            <p:ph type="ftr" sz="quarter" idx="11"/>
          </p:nvPr>
        </p:nvSpPr>
        <p:spPr/>
        <p:txBody>
          <a:bodyPr/>
          <a:lstStyle/>
          <a:p>
            <a:r>
              <a:rPr lang="es-US"/>
              <a:t>Derechos y Protecciones en Medicare</a:t>
            </a:r>
          </a:p>
        </p:txBody>
      </p:sp>
      <p:sp>
        <p:nvSpPr>
          <p:cNvPr id="4" name="Date Placeholder 3">
            <a:extLst>
              <a:ext uri="{FF2B5EF4-FFF2-40B4-BE49-F238E27FC236}">
                <a16:creationId xmlns:a16="http://schemas.microsoft.com/office/drawing/2014/main" id="{FB128A81-D1FC-4B21-889C-AEF8B9EC0A20}"/>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1964355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608" y="254714"/>
            <a:ext cx="9626784" cy="719643"/>
          </a:xfrm>
        </p:spPr>
        <p:txBody>
          <a:bodyPr>
            <a:normAutofit/>
          </a:bodyPr>
          <a:lstStyle/>
          <a:p>
            <a:pPr algn="ctr"/>
            <a:r>
              <a:rPr lang="es-US"/>
              <a:t>Compruebe su conocimiento: Pregunta 3</a:t>
            </a:r>
          </a:p>
        </p:txBody>
      </p:sp>
      <p:sp>
        <p:nvSpPr>
          <p:cNvPr id="9" name="Content Placeholder 8"/>
          <p:cNvSpPr>
            <a:spLocks noGrp="1"/>
          </p:cNvSpPr>
          <p:nvPr>
            <p:ph type="body" sz="quarter" idx="13"/>
          </p:nvPr>
        </p:nvSpPr>
        <p:spPr>
          <a:xfrm>
            <a:off x="1037391" y="1771912"/>
            <a:ext cx="10575489" cy="3810569"/>
          </a:xfrm>
        </p:spPr>
        <p:txBody>
          <a:bodyPr/>
          <a:lstStyle/>
          <a:p>
            <a:pPr marL="0" lvl="0" indent="0" defTabSz="685800">
              <a:lnSpc>
                <a:spcPct val="100000"/>
              </a:lnSpc>
              <a:spcBef>
                <a:spcPts val="1200"/>
              </a:spcBef>
              <a:buNone/>
            </a:pPr>
            <a:r>
              <a:rPr lang="es-US" sz="2400" b="1" dirty="0">
                <a:solidFill>
                  <a:srgbClr val="00529B"/>
                </a:solidFill>
              </a:rPr>
              <a:t>El plazo acelerado para una solicitud de determinación de cobertura de la Parte D es: </a:t>
            </a:r>
          </a:p>
          <a:p>
            <a:pPr marL="457200" lvl="0" indent="-457200" defTabSz="685800">
              <a:lnSpc>
                <a:spcPct val="100000"/>
              </a:lnSpc>
              <a:spcBef>
                <a:spcPts val="1200"/>
              </a:spcBef>
              <a:buFont typeface="+mj-lt"/>
              <a:buAutoNum type="alphaLcPeriod"/>
            </a:pPr>
            <a:r>
              <a:rPr lang="es-US" sz="2400" dirty="0">
                <a:solidFill>
                  <a:srgbClr val="00529B"/>
                </a:solidFill>
              </a:rPr>
              <a:t>72 horas</a:t>
            </a:r>
          </a:p>
          <a:p>
            <a:pPr marL="457200" lvl="0" indent="-457200" defTabSz="685800">
              <a:lnSpc>
                <a:spcPct val="100000"/>
              </a:lnSpc>
              <a:spcBef>
                <a:spcPts val="1200"/>
              </a:spcBef>
              <a:buFont typeface="+mj-lt"/>
              <a:buAutoNum type="alphaLcPeriod"/>
            </a:pPr>
            <a:r>
              <a:rPr lang="es-US" sz="2400" dirty="0">
                <a:solidFill>
                  <a:srgbClr val="00529B"/>
                </a:solidFill>
              </a:rPr>
              <a:t>48 horas</a:t>
            </a:r>
          </a:p>
          <a:p>
            <a:pPr marL="457200" lvl="0" indent="-457200" defTabSz="685800">
              <a:lnSpc>
                <a:spcPct val="100000"/>
              </a:lnSpc>
              <a:spcBef>
                <a:spcPts val="1200"/>
              </a:spcBef>
              <a:buFont typeface="+mj-lt"/>
              <a:buAutoNum type="alphaLcPeriod"/>
            </a:pPr>
            <a:r>
              <a:rPr lang="es-US" sz="2400" dirty="0">
                <a:solidFill>
                  <a:srgbClr val="00529B"/>
                </a:solidFill>
              </a:rPr>
              <a:t>24 horas </a:t>
            </a:r>
          </a:p>
          <a:p>
            <a:pPr marL="0" lvl="0" indent="0" defTabSz="685800">
              <a:lnSpc>
                <a:spcPct val="100000"/>
              </a:lnSpc>
              <a:spcBef>
                <a:spcPts val="1200"/>
              </a:spcBef>
              <a:buNone/>
            </a:pPr>
            <a:endParaRPr lang="en-US" sz="2400" dirty="0">
              <a:solidFill>
                <a:srgbClr val="00529B"/>
              </a:solidFill>
            </a:endParaRPr>
          </a:p>
          <a:p>
            <a:pPr marL="0" indent="0">
              <a:buNone/>
            </a:pPr>
            <a:endParaRPr lang="en-US" dirty="0">
              <a:solidFill>
                <a:srgbClr val="00529B"/>
              </a:solidFill>
            </a:endParaRPr>
          </a:p>
        </p:txBody>
      </p:sp>
      <p:sp>
        <p:nvSpPr>
          <p:cNvPr id="6" name="Rounded Rectangle 5" descr="Recuadro verde que resalta la respuesta correcta como: C. 24 horas"/>
          <p:cNvSpPr/>
          <p:nvPr/>
        </p:nvSpPr>
        <p:spPr>
          <a:xfrm>
            <a:off x="1037391" y="4091605"/>
            <a:ext cx="1865465"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36</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s-US" b="0" i="0" u="none" strike="noStrike" cap="none" normalizeH="0" baseline="0" noProof="0">
                <a:ln>
                  <a:noFill/>
                </a:ln>
                <a:effectLst/>
                <a:uLnTx/>
                <a:uFillTx/>
                <a:latin typeface="Arial"/>
                <a:cs typeface="Arial"/>
              </a:rPr>
              <a:t>Derechos en Medicare </a:t>
            </a:r>
            <a:r>
              <a:rPr lang="es-US">
                <a:latin typeface="Arial"/>
                <a:cs typeface="Arial"/>
              </a:rPr>
              <a:t>y </a:t>
            </a:r>
            <a:r>
              <a:rPr kumimoji="0" lang="es-US" b="0" i="0" u="none" strike="noStrike" cap="none" normalizeH="0" baseline="0" noProof="0">
                <a:ln>
                  <a:noFill/>
                </a:ln>
                <a:effectLst/>
                <a:uLnTx/>
                <a:uFillTx/>
                <a:latin typeface="Arial"/>
                <a:cs typeface="Arial"/>
              </a:rPr>
              <a:t>Protecciones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2023</a:t>
            </a:r>
          </a:p>
        </p:txBody>
      </p:sp>
    </p:spTree>
    <p:custDataLst>
      <p:tags r:id="rId1"/>
    </p:custDataLst>
    <p:extLst>
      <p:ext uri="{BB962C8B-B14F-4D97-AF65-F5344CB8AC3E}">
        <p14:creationId xmlns:p14="http://schemas.microsoft.com/office/powerpoint/2010/main" val="33915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dirty="0"/>
              <a:t>Sus derechos en </a:t>
            </a:r>
            <a:br>
              <a:rPr lang="es-US" dirty="0"/>
            </a:br>
            <a:r>
              <a:rPr lang="es-US" dirty="0"/>
              <a:t>ciertos contextos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US" sz="3000"/>
              <a:t>Lección 3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dirty="0">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dirty="0">
                <a:solidFill>
                  <a:srgbClr val="00529B"/>
                </a:solidFill>
                <a:latin typeface="Arial"/>
                <a:cs typeface="Arial"/>
              </a:rPr>
              <a:t>Describir lo que se incluye en "Un mensaje importante de Medicare sobre sus derechos"</a:t>
            </a:r>
          </a:p>
          <a:p>
            <a:pPr marL="548640" indent="-274320">
              <a:lnSpc>
                <a:spcPct val="100000"/>
              </a:lnSpc>
              <a:spcBef>
                <a:spcPts val="0"/>
              </a:spcBef>
              <a:spcAft>
                <a:spcPts val="1200"/>
              </a:spcAft>
            </a:pPr>
            <a:r>
              <a:rPr lang="es-US" sz="2400" dirty="0">
                <a:solidFill>
                  <a:srgbClr val="00529B"/>
                </a:solidFill>
                <a:latin typeface="Arial"/>
                <a:cs typeface="Arial"/>
              </a:rPr>
              <a:t>Explicar sus derechos cuando lo ingresen en un hospital o en un Centro de Enfermería Especializada (SNF)</a:t>
            </a:r>
          </a:p>
          <a:p>
            <a:pPr marL="548640" indent="-274320">
              <a:lnSpc>
                <a:spcPct val="100000"/>
              </a:lnSpc>
              <a:spcBef>
                <a:spcPts val="0"/>
              </a:spcBef>
              <a:spcAft>
                <a:spcPts val="1200"/>
              </a:spcAft>
            </a:pPr>
            <a:r>
              <a:rPr lang="es-US" sz="2400" dirty="0">
                <a:solidFill>
                  <a:srgbClr val="00529B"/>
                </a:solidFill>
                <a:latin typeface="Arial"/>
                <a:cs typeface="Arial"/>
              </a:rPr>
              <a:t>Explicar sus derechos en los centros de atención domiciliaria y de cuidados paliativos</a:t>
            </a:r>
          </a:p>
          <a:p>
            <a:pPr marL="548640" indent="-274320">
              <a:lnSpc>
                <a:spcPct val="100000"/>
              </a:lnSpc>
              <a:spcBef>
                <a:spcPts val="0"/>
              </a:spcBef>
              <a:spcAft>
                <a:spcPts val="1200"/>
              </a:spcAft>
            </a:pPr>
            <a:r>
              <a:rPr lang="es-US" sz="2400" dirty="0">
                <a:solidFill>
                  <a:srgbClr val="00529B"/>
                </a:solidFill>
                <a:latin typeface="Arial"/>
                <a:cs typeface="Arial"/>
              </a:rPr>
              <a:t>Explicar sus derechos en un Centro de Rehabilitación Integral para pacientes Ambulatorios (CORF)</a:t>
            </a:r>
          </a:p>
        </p:txBody>
      </p:sp>
      <p:sp>
        <p:nvSpPr>
          <p:cNvPr id="2" name="Slide Number Placeholder 1">
            <a:extLst>
              <a:ext uri="{FF2B5EF4-FFF2-40B4-BE49-F238E27FC236}">
                <a16:creationId xmlns:a16="http://schemas.microsoft.com/office/drawing/2014/main" id="{58DF8934-854D-474C-848F-94415E822762}"/>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38</a:t>
            </a:fld>
            <a:endParaRPr lang="en-US"/>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116118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s-US"/>
              <a:t>Derecho a asistencia hospitalaria</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838200" y="1658938"/>
            <a:ext cx="7053471" cy="4167187"/>
          </a:xfrm>
        </p:spPr>
        <p:txBody>
          <a:bodyPr>
            <a:noAutofit/>
          </a:bodyPr>
          <a:lstStyle/>
          <a:p>
            <a:pPr marL="0" lvl="0" indent="0" defTabSz="685800">
              <a:lnSpc>
                <a:spcPct val="100000"/>
              </a:lnSpc>
              <a:spcBef>
                <a:spcPts val="0"/>
              </a:spcBef>
              <a:spcAft>
                <a:spcPts val="1200"/>
              </a:spcAft>
              <a:buNone/>
            </a:pPr>
            <a:r>
              <a:rPr lang="es-US" sz="2800" b="1">
                <a:solidFill>
                  <a:srgbClr val="00529B"/>
                </a:solidFill>
              </a:rPr>
              <a:t>Derecho a recibir atención hospitalaria médicamente necesaria cubierta por Medicare para:</a:t>
            </a:r>
          </a:p>
          <a:p>
            <a:pPr marL="548640" indent="-274320" defTabSz="685800">
              <a:lnSpc>
                <a:spcPct val="100000"/>
              </a:lnSpc>
              <a:spcBef>
                <a:spcPts val="0"/>
              </a:spcBef>
              <a:spcAft>
                <a:spcPts val="1200"/>
              </a:spcAft>
            </a:pPr>
            <a:r>
              <a:rPr lang="es-US" sz="2400">
                <a:solidFill>
                  <a:srgbClr val="00529B"/>
                </a:solidFill>
              </a:rPr>
              <a:t>Diagnosticar una enfermedad</a:t>
            </a:r>
          </a:p>
          <a:p>
            <a:pPr marL="548640" indent="-274320" defTabSz="685800">
              <a:lnSpc>
                <a:spcPct val="100000"/>
              </a:lnSpc>
              <a:spcBef>
                <a:spcPts val="0"/>
              </a:spcBef>
              <a:spcAft>
                <a:spcPts val="1200"/>
              </a:spcAft>
            </a:pPr>
            <a:r>
              <a:rPr lang="es-US" sz="2400">
                <a:solidFill>
                  <a:srgbClr val="00529B"/>
                </a:solidFill>
              </a:rPr>
              <a:t>Tratar una enfermedad o lesión</a:t>
            </a:r>
          </a:p>
          <a:p>
            <a:pPr marL="548640" indent="-274320" defTabSz="685800">
              <a:lnSpc>
                <a:spcPct val="100000"/>
              </a:lnSpc>
              <a:spcBef>
                <a:spcPts val="0"/>
              </a:spcBef>
              <a:spcAft>
                <a:spcPts val="1200"/>
              </a:spcAft>
            </a:pPr>
            <a:r>
              <a:rPr lang="es-US" sz="2400">
                <a:solidFill>
                  <a:srgbClr val="00529B"/>
                </a:solidFill>
              </a:rPr>
              <a:t>Recibir atención de seguimiento</a:t>
            </a:r>
          </a:p>
        </p:txBody>
      </p:sp>
      <p:sp>
        <p:nvSpPr>
          <p:cNvPr id="10" name="Rectangle: Rounded Corners 9">
            <a:extLst>
              <a:ext uri="{FF2B5EF4-FFF2-40B4-BE49-F238E27FC236}">
                <a16:creationId xmlns:a16="http://schemas.microsoft.com/office/drawing/2014/main" id="{E30FE079-56CD-4827-B3BD-CB39C0476210}"/>
              </a:ext>
              <a:ext uri="{C183D7F6-B498-43B3-948B-1728B52AA6E4}">
                <adec:decorative xmlns:adec="http://schemas.microsoft.com/office/drawing/2017/decorative" val="1"/>
              </a:ext>
            </a:extLst>
          </p:cNvPr>
          <p:cNvSpPr/>
          <p:nvPr/>
        </p:nvSpPr>
        <p:spPr>
          <a:xfrm>
            <a:off x="8057478" y="1567731"/>
            <a:ext cx="3616691" cy="4258394"/>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5798E4-A4A2-4BD0-82E8-126D733FDD7F}"/>
              </a:ext>
            </a:extLst>
          </p:cNvPr>
          <p:cNvSpPr txBox="1"/>
          <p:nvPr/>
        </p:nvSpPr>
        <p:spPr>
          <a:xfrm>
            <a:off x="8057478" y="1784984"/>
            <a:ext cx="3616691" cy="4462760"/>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s-US" sz="20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Avisos importantes:</a:t>
            </a:r>
          </a:p>
          <a:p>
            <a:pPr marL="285750" indent="-285750">
              <a:spcAft>
                <a:spcPts val="1200"/>
              </a:spcAft>
              <a:buFont typeface="Wingdings" panose="05000000000000000000" pitchFamily="2" charset="2"/>
              <a:buChar char="Ø"/>
            </a:pPr>
            <a:r>
              <a:rPr lang="es-US" b="1" dirty="0">
                <a:solidFill>
                  <a:schemeClr val="bg1"/>
                </a:solidFill>
                <a:latin typeface="Arial" panose="020B0604020202020204" pitchFamily="34" charset="0"/>
                <a:cs typeface="Arial" panose="020B0604020202020204" pitchFamily="34" charset="0"/>
              </a:rPr>
              <a:t>“Un mensaje importante de Medicare sobre sus derechos” </a:t>
            </a:r>
            <a:r>
              <a:rPr lang="es-US" dirty="0">
                <a:solidFill>
                  <a:schemeClr val="bg1"/>
                </a:solidFill>
                <a:latin typeface="Arial" panose="020B0604020202020204" pitchFamily="34" charset="0"/>
                <a:cs typeface="Arial" panose="020B0604020202020204" pitchFamily="34" charset="0"/>
              </a:rPr>
              <a:t>dentro de los 2 días de su ingreso hospitalario y no más de 2 días antes </a:t>
            </a:r>
            <a:br>
              <a:rPr lang="es-US" dirty="0">
                <a:solidFill>
                  <a:schemeClr val="bg1"/>
                </a:solidFill>
                <a:latin typeface="Arial" panose="020B0604020202020204" pitchFamily="34" charset="0"/>
                <a:cs typeface="Arial" panose="020B0604020202020204" pitchFamily="34" charset="0"/>
              </a:rPr>
            </a:br>
            <a:r>
              <a:rPr lang="es-US" dirty="0">
                <a:solidFill>
                  <a:schemeClr val="bg1"/>
                </a:solidFill>
                <a:latin typeface="Arial" panose="020B0604020202020204" pitchFamily="34" charset="0"/>
                <a:cs typeface="Arial" panose="020B0604020202020204" pitchFamily="34" charset="0"/>
              </a:rPr>
              <a:t>del alta</a:t>
            </a:r>
          </a:p>
          <a:p>
            <a:pPr marL="347472" indent="-347472">
              <a:spcAft>
                <a:spcPts val="1200"/>
              </a:spcAft>
              <a:buClr>
                <a:schemeClr val="bg1"/>
              </a:buClr>
              <a:buFont typeface="Wingdings" panose="05000000000000000000" pitchFamily="2" charset="2"/>
              <a:buChar char="Ø"/>
              <a:defRPr/>
            </a:pPr>
            <a:r>
              <a:rPr lang="es-US" b="1" dirty="0">
                <a:solidFill>
                  <a:schemeClr val="bg1"/>
                </a:solidFill>
                <a:latin typeface="Arial" panose="020B0604020202020204" pitchFamily="34" charset="0"/>
                <a:cs typeface="Arial" panose="020B0604020202020204" pitchFamily="34" charset="0"/>
              </a:rPr>
              <a:t>“Aviso de Observación para Pacientes Ambulatorios de Medicare” (MOON) </a:t>
            </a:r>
            <a:r>
              <a:rPr lang="es-US" dirty="0">
                <a:solidFill>
                  <a:schemeClr val="bg1"/>
                </a:solidFill>
                <a:latin typeface="Arial" panose="020B0604020202020204" pitchFamily="34" charset="0"/>
                <a:cs typeface="Arial" panose="020B0604020202020204" pitchFamily="34" charset="0"/>
              </a:rPr>
              <a:t>si recibe servicios de observación como paciente ambulatorio por más de 24 horas</a:t>
            </a:r>
          </a:p>
          <a:p>
            <a:pPr marL="347472" indent="-347472">
              <a:spcAft>
                <a:spcPts val="1200"/>
              </a:spcAft>
              <a:buClr>
                <a:schemeClr val="bg1"/>
              </a:buClr>
              <a:buFont typeface="Wingdings" panose="05000000000000000000" pitchFamily="2" charset="2"/>
              <a:buChar char="Ø"/>
              <a:defRPr/>
            </a:pPr>
            <a:endParaRPr lang="en-US" dirty="0">
              <a:solidFill>
                <a:schemeClr val="bg1"/>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FA6AC060-87CD-4B22-AF9C-1F656DFA143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39</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1</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dirty="0"/>
              <a:t>Derechos de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4539"/>
            <a:ext cx="12192000" cy="952997"/>
          </a:xfrm>
        </p:spPr>
        <p:txBody>
          <a:bodyPr>
            <a:noAutofit/>
          </a:bodyPr>
          <a:lstStyle/>
          <a:p>
            <a:r>
              <a:rPr lang="es-US" sz="2800">
                <a:latin typeface="Arial Black"/>
              </a:rPr>
              <a:t>"Un mensaje importante de Medicare sobre sus derechos"</a:t>
            </a:r>
          </a:p>
        </p:txBody>
      </p:sp>
      <p:sp>
        <p:nvSpPr>
          <p:cNvPr id="15" name="Content Placeholder 4">
            <a:extLst>
              <a:ext uri="{FF2B5EF4-FFF2-40B4-BE49-F238E27FC236}">
                <a16:creationId xmlns:a16="http://schemas.microsoft.com/office/drawing/2014/main" id="{94372E71-D2BB-48D6-B4BD-AD982C24240A}"/>
              </a:ext>
            </a:extLst>
          </p:cNvPr>
          <p:cNvSpPr txBox="1">
            <a:spLocks/>
          </p:cNvSpPr>
          <p:nvPr/>
        </p:nvSpPr>
        <p:spPr>
          <a:xfrm>
            <a:off x="1045028" y="1067646"/>
            <a:ext cx="10101943" cy="7213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20000"/>
              </a:lnSpc>
              <a:spcBef>
                <a:spcPts val="600"/>
              </a:spcBef>
              <a:buFont typeface="Wingdings" pitchFamily="2" charset="2"/>
              <a:buNone/>
            </a:pPr>
            <a:r>
              <a:rPr lang="es-US" sz="2800" b="1">
                <a:solidFill>
                  <a:srgbClr val="00529B"/>
                </a:solidFill>
              </a:rPr>
              <a:t>Esta notificación explica:</a:t>
            </a:r>
          </a:p>
        </p:txBody>
      </p:sp>
      <p:pic>
        <p:nvPicPr>
          <p:cNvPr id="7" name="Picture 6">
            <a:extLst>
              <a:ext uri="{FF2B5EF4-FFF2-40B4-BE49-F238E27FC236}">
                <a16:creationId xmlns:a16="http://schemas.microsoft.com/office/drawing/2014/main" id="{6B4CF3E4-A63E-4D97-9C99-4689DF4787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3191" y="1561041"/>
            <a:ext cx="2284022" cy="1828800"/>
          </a:xfrm>
          <a:prstGeom prst="rect">
            <a:avLst/>
          </a:prstGeom>
        </p:spPr>
      </p:pic>
      <p:sp>
        <p:nvSpPr>
          <p:cNvPr id="5" name="Content Placeholder 4"/>
          <p:cNvSpPr>
            <a:spLocks noGrp="1"/>
          </p:cNvSpPr>
          <p:nvPr>
            <p:ph type="body" sz="quarter" idx="4294967295"/>
          </p:nvPr>
        </p:nvSpPr>
        <p:spPr>
          <a:xfrm>
            <a:off x="340640" y="3660775"/>
            <a:ext cx="2981410" cy="2428875"/>
          </a:xfrm>
        </p:spPr>
        <p:txBody>
          <a:bodyPr>
            <a:noAutofit/>
          </a:bodyPr>
          <a:lstStyle/>
          <a:p>
            <a:pPr marL="342900" lvl="1" indent="-342900" defTabSz="977900">
              <a:lnSpc>
                <a:spcPts val="2200"/>
              </a:lnSpc>
              <a:spcAft>
                <a:spcPts val="1200"/>
              </a:spcAft>
              <a:buSzPct val="100000"/>
              <a:buFont typeface="Wingdings" panose="05000000000000000000" pitchFamily="2" charset="2"/>
              <a:buChar char="§"/>
            </a:pPr>
            <a:r>
              <a:rPr lang="es-US" sz="2000" dirty="0">
                <a:solidFill>
                  <a:srgbClr val="00529B"/>
                </a:solidFill>
              </a:rPr>
              <a:t>Su derecho a obtener todos los servicios hospitalarios médicamente necesarios</a:t>
            </a:r>
          </a:p>
          <a:p>
            <a:pPr marL="342900" lvl="1" indent="-342900" defTabSz="977900">
              <a:lnSpc>
                <a:spcPts val="2200"/>
              </a:lnSpc>
              <a:spcAft>
                <a:spcPts val="1200"/>
              </a:spcAft>
              <a:buSzPct val="100000"/>
              <a:buFont typeface="Wingdings" panose="05000000000000000000" pitchFamily="2" charset="2"/>
              <a:buChar char="§"/>
            </a:pPr>
            <a:r>
              <a:rPr lang="es-US" sz="2000" dirty="0">
                <a:solidFill>
                  <a:srgbClr val="00529B"/>
                </a:solidFill>
              </a:rPr>
              <a:t>Su derecho a participar en cualquier decisión</a:t>
            </a:r>
          </a:p>
        </p:txBody>
      </p:sp>
      <p:pic>
        <p:nvPicPr>
          <p:cNvPr id="9" name="Graphic 8">
            <a:extLst>
              <a:ext uri="{FF2B5EF4-FFF2-40B4-BE49-F238E27FC236}">
                <a16:creationId xmlns:a16="http://schemas.microsoft.com/office/drawing/2014/main" id="{2B897CFE-0416-465E-89F5-7D1C8A2EC27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9762" y="1789043"/>
            <a:ext cx="2287551" cy="1673438"/>
          </a:xfrm>
          <a:prstGeom prst="rect">
            <a:avLst/>
          </a:prstGeom>
        </p:spPr>
      </p:pic>
      <p:sp>
        <p:nvSpPr>
          <p:cNvPr id="17" name="TextBox 16">
            <a:extLst>
              <a:ext uri="{FF2B5EF4-FFF2-40B4-BE49-F238E27FC236}">
                <a16:creationId xmlns:a16="http://schemas.microsoft.com/office/drawing/2014/main" id="{CB7A25A7-E97B-4AD2-9C2B-D9072088D71B}"/>
              </a:ext>
            </a:extLst>
          </p:cNvPr>
          <p:cNvSpPr txBox="1"/>
          <p:nvPr/>
        </p:nvSpPr>
        <p:spPr>
          <a:xfrm>
            <a:off x="3494694" y="3499085"/>
            <a:ext cx="2981410" cy="2503249"/>
          </a:xfrm>
          <a:prstGeom prst="rect">
            <a:avLst/>
          </a:prstGeom>
          <a:noFill/>
        </p:spPr>
        <p:txBody>
          <a:bodyPr wrap="square">
            <a:spAutoFit/>
          </a:bodyPr>
          <a:lstStyle/>
          <a:p>
            <a:pPr marL="228600" lvl="1" indent="-228600" defTabSz="977900">
              <a:lnSpc>
                <a:spcPts val="2200"/>
              </a:lnSpc>
              <a:spcAft>
                <a:spcPts val="1200"/>
              </a:spcAft>
              <a:buSzPct val="100000"/>
              <a:buFont typeface="Wingdings" panose="05000000000000000000" pitchFamily="2" charset="2"/>
              <a:buChar char="§"/>
            </a:pPr>
            <a:r>
              <a:rPr lang="es-US" sz="2000" dirty="0">
                <a:solidFill>
                  <a:srgbClr val="00529B"/>
                </a:solidFill>
                <a:latin typeface="Arial" panose="020B0604020202020204" pitchFamily="34" charset="0"/>
                <a:cs typeface="Arial" panose="020B0604020202020204" pitchFamily="34" charset="0"/>
              </a:rPr>
              <a:t>Su derecho a recibir los servicios que necesita después de salir del hospital </a:t>
            </a:r>
          </a:p>
          <a:p>
            <a:pPr marL="228600" lvl="1" indent="-228600" defTabSz="977900">
              <a:lnSpc>
                <a:spcPts val="2200"/>
              </a:lnSpc>
              <a:spcAft>
                <a:spcPts val="1200"/>
              </a:spcAft>
              <a:buSzPct val="100000"/>
              <a:buFont typeface="Wingdings" panose="05000000000000000000" pitchFamily="2" charset="2"/>
              <a:buChar char="§"/>
            </a:pPr>
            <a:r>
              <a:rPr lang="es-US" sz="2000" dirty="0">
                <a:solidFill>
                  <a:srgbClr val="00529B"/>
                </a:solidFill>
                <a:latin typeface="Arial" panose="020B0604020202020204" pitchFamily="34" charset="0"/>
                <a:cs typeface="Arial" panose="020B0604020202020204" pitchFamily="34" charset="0"/>
              </a:rPr>
              <a:t>Su derecho a apelar una decisión de alta y los pasos a seguir para apelar la decisión </a:t>
            </a:r>
          </a:p>
        </p:txBody>
      </p:sp>
      <p:pic>
        <p:nvPicPr>
          <p:cNvPr id="10" name="Picture 9">
            <a:extLst>
              <a:ext uri="{FF2B5EF4-FFF2-40B4-BE49-F238E27FC236}">
                <a16:creationId xmlns:a16="http://schemas.microsoft.com/office/drawing/2014/main" id="{ABBAA06C-CAD9-4A55-8820-FEF2C3191E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293831" y="1714777"/>
            <a:ext cx="1539942" cy="1567941"/>
          </a:xfrm>
          <a:prstGeom prst="rect">
            <a:avLst/>
          </a:prstGeom>
        </p:spPr>
      </p:pic>
      <p:sp>
        <p:nvSpPr>
          <p:cNvPr id="19" name="TextBox 18">
            <a:extLst>
              <a:ext uri="{FF2B5EF4-FFF2-40B4-BE49-F238E27FC236}">
                <a16:creationId xmlns:a16="http://schemas.microsoft.com/office/drawing/2014/main" id="{39282FB0-2FDF-48A8-AF12-9CC2B79012A7}"/>
              </a:ext>
            </a:extLst>
          </p:cNvPr>
          <p:cNvSpPr txBox="1"/>
          <p:nvPr/>
        </p:nvSpPr>
        <p:spPr>
          <a:xfrm>
            <a:off x="6839106" y="3499085"/>
            <a:ext cx="2651760" cy="2067233"/>
          </a:xfrm>
          <a:prstGeom prst="rect">
            <a:avLst/>
          </a:prstGeom>
          <a:noFill/>
        </p:spPr>
        <p:txBody>
          <a:bodyPr wrap="square">
            <a:spAutoFit/>
          </a:bodyPr>
          <a:lstStyle/>
          <a:p>
            <a:pPr marL="228600" lvl="1" indent="-228600" defTabSz="977900">
              <a:lnSpc>
                <a:spcPts val="2200"/>
              </a:lnSpc>
              <a:spcAft>
                <a:spcPts val="1200"/>
              </a:spcAft>
              <a:buSzPct val="100000"/>
              <a:buFont typeface="Wingdings" panose="05000000000000000000" pitchFamily="2" charset="2"/>
              <a:buChar char="§"/>
            </a:pPr>
            <a:r>
              <a:rPr lang="es-US" sz="2000" dirty="0">
                <a:solidFill>
                  <a:srgbClr val="00529B"/>
                </a:solidFill>
                <a:latin typeface="Arial" panose="020B0604020202020204" pitchFamily="34" charset="0"/>
                <a:cs typeface="Arial" panose="020B0604020202020204" pitchFamily="34" charset="0"/>
              </a:rPr>
              <a:t>Las circunstancias en las que tendrá que pagar o no, los gastos por continuar su estadía en el hospital </a:t>
            </a:r>
          </a:p>
        </p:txBody>
      </p:sp>
      <p:pic>
        <p:nvPicPr>
          <p:cNvPr id="8" name="Picture 7">
            <a:extLst>
              <a:ext uri="{FF2B5EF4-FFF2-40B4-BE49-F238E27FC236}">
                <a16:creationId xmlns:a16="http://schemas.microsoft.com/office/drawing/2014/main" id="{F183FFD5-0B83-4D9C-9E4D-D44177648E4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908865" y="1559887"/>
            <a:ext cx="1822862" cy="2566638"/>
          </a:xfrm>
          <a:prstGeom prst="rect">
            <a:avLst/>
          </a:prstGeom>
        </p:spPr>
      </p:pic>
      <p:sp>
        <p:nvSpPr>
          <p:cNvPr id="21" name="TextBox 20">
            <a:extLst>
              <a:ext uri="{FF2B5EF4-FFF2-40B4-BE49-F238E27FC236}">
                <a16:creationId xmlns:a16="http://schemas.microsoft.com/office/drawing/2014/main" id="{52AF7C35-CBBA-4ACF-A02C-BF35F37257EC}"/>
              </a:ext>
            </a:extLst>
          </p:cNvPr>
          <p:cNvSpPr txBox="1"/>
          <p:nvPr/>
        </p:nvSpPr>
        <p:spPr>
          <a:xfrm>
            <a:off x="9714482" y="3489278"/>
            <a:ext cx="2377440" cy="2631490"/>
          </a:xfrm>
          <a:prstGeom prst="rect">
            <a:avLst/>
          </a:prstGeom>
          <a:noFill/>
        </p:spPr>
        <p:txBody>
          <a:bodyPr wrap="square">
            <a:spAutoFit/>
          </a:bodyPr>
          <a:lstStyle/>
          <a:p>
            <a:pPr marL="228600" lvl="1" indent="-228600" defTabSz="977900">
              <a:lnSpc>
                <a:spcPts val="2200"/>
              </a:lnSpc>
              <a:spcAft>
                <a:spcPts val="1200"/>
              </a:spcAft>
              <a:buSzPct val="100000"/>
              <a:buFont typeface="Wingdings" panose="05000000000000000000" pitchFamily="2" charset="2"/>
              <a:buChar char="§"/>
            </a:pPr>
            <a:r>
              <a:rPr lang="es-US" sz="2000" dirty="0">
                <a:solidFill>
                  <a:srgbClr val="00529B"/>
                </a:solidFill>
                <a:latin typeface="Arial" panose="020B0604020202020204" pitchFamily="34" charset="0"/>
                <a:cs typeface="Arial" panose="020B0604020202020204" pitchFamily="34" charset="0"/>
              </a:rPr>
              <a:t>Información relativa a su derecho a recibir una notificación detallada de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por qué se interrumpen los servicios cubiertos</a:t>
            </a:r>
          </a:p>
        </p:txBody>
      </p:sp>
      <p:sp>
        <p:nvSpPr>
          <p:cNvPr id="6" name="Slide Number Placeholder 5">
            <a:extLst>
              <a:ext uri="{FF2B5EF4-FFF2-40B4-BE49-F238E27FC236}">
                <a16:creationId xmlns:a16="http://schemas.microsoft.com/office/drawing/2014/main" id="{B90B9EC6-34E7-42E8-B0D3-ADFF6741BB0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40</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a:xfrm>
            <a:off x="838200" y="649224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148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fade">
                                      <p:cBhvr>
                                        <p:cTn id="22" dur="500"/>
                                        <p:tgtEl>
                                          <p:spTgt spid="1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7" grpId="0" uiExpand="1" build="p"/>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8464" y="249047"/>
            <a:ext cx="10515600" cy="582428"/>
          </a:xfrm>
        </p:spPr>
        <p:txBody>
          <a:bodyPr>
            <a:normAutofit fontScale="90000"/>
          </a:bodyPr>
          <a:lstStyle/>
          <a:p>
            <a:r>
              <a:rPr lang="es-US"/>
              <a:t>Derechos en un Centro de Enfermería Especializada (SNF)</a:t>
            </a:r>
          </a:p>
        </p:txBody>
      </p:sp>
      <p:sp>
        <p:nvSpPr>
          <p:cNvPr id="17" name="Rectangle: Rounded Corners 16">
            <a:extLst>
              <a:ext uri="{FF2B5EF4-FFF2-40B4-BE49-F238E27FC236}">
                <a16:creationId xmlns:a16="http://schemas.microsoft.com/office/drawing/2014/main" id="{F2A28DA1-45B3-4CDB-9BE3-69B423B947F4}"/>
              </a:ext>
              <a:ext uri="{C183D7F6-B498-43B3-948B-1728B52AA6E4}">
                <adec:decorative xmlns:adec="http://schemas.microsoft.com/office/drawing/2017/decorative" val="1"/>
              </a:ext>
            </a:extLst>
          </p:cNvPr>
          <p:cNvSpPr/>
          <p:nvPr/>
        </p:nvSpPr>
        <p:spPr>
          <a:xfrm>
            <a:off x="1219204" y="1028678"/>
            <a:ext cx="9989457" cy="5327672"/>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BA394F-EF88-45AD-BE6E-FA0E478A0DDA}"/>
              </a:ext>
            </a:extLst>
          </p:cNvPr>
          <p:cNvSpPr txBox="1"/>
          <p:nvPr/>
        </p:nvSpPr>
        <p:spPr>
          <a:xfrm>
            <a:off x="1483875" y="1175996"/>
            <a:ext cx="3679372" cy="1846659"/>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s-US" sz="2400" b="1" u="none">
                <a:solidFill>
                  <a:srgbClr val="00529B"/>
                </a:solidFill>
                <a:effectLst/>
                <a:latin typeface="Arial" panose="020B0604020202020204" pitchFamily="34" charset="0"/>
                <a:ea typeface="Calibri" panose="020F0502020204030204" pitchFamily="34" charset="0"/>
                <a:cs typeface="Arial" panose="020B0604020202020204" pitchFamily="34" charset="0"/>
              </a:rPr>
              <a:t>Libertad contra: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La discriminación</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Abuso y negligencia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Restricciones</a:t>
            </a:r>
          </a:p>
        </p:txBody>
      </p:sp>
      <p:cxnSp>
        <p:nvCxnSpPr>
          <p:cNvPr id="21" name="Straight Connector 20">
            <a:extLst>
              <a:ext uri="{FF2B5EF4-FFF2-40B4-BE49-F238E27FC236}">
                <a16:creationId xmlns:a16="http://schemas.microsoft.com/office/drawing/2014/main" id="{D3EB51D1-6ACB-4447-80C3-10F3E4D52C2D}"/>
              </a:ext>
              <a:ext uri="{C183D7F6-B498-43B3-948B-1728B52AA6E4}">
                <adec:decorative xmlns:adec="http://schemas.microsoft.com/office/drawing/2017/decorative" val="1"/>
              </a:ext>
            </a:extLst>
          </p:cNvPr>
          <p:cNvCxnSpPr>
            <a:cxnSpLocks/>
          </p:cNvCxnSpPr>
          <p:nvPr/>
        </p:nvCxnSpPr>
        <p:spPr>
          <a:xfrm>
            <a:off x="1219204" y="2990353"/>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3598AD-526E-45D5-A2B5-33021006CCF0}"/>
              </a:ext>
            </a:extLst>
          </p:cNvPr>
          <p:cNvSpPr txBox="1"/>
          <p:nvPr/>
        </p:nvSpPr>
        <p:spPr>
          <a:xfrm>
            <a:off x="1389746" y="3018335"/>
            <a:ext cx="4474342" cy="2954655"/>
          </a:xfrm>
          <a:prstGeom prst="rect">
            <a:avLst/>
          </a:prstGeom>
          <a:noFill/>
        </p:spPr>
        <p:txBody>
          <a:bodyPr wrap="square">
            <a:spAutoFit/>
          </a:bodyPr>
          <a:lstStyle/>
          <a:p>
            <a:pPr marL="0" lvl="1">
              <a:spcAft>
                <a:spcPts val="1200"/>
              </a:spcAft>
              <a:defRPr/>
            </a:pPr>
            <a:r>
              <a:rPr lang="es-US" sz="2000" b="1" dirty="0">
                <a:solidFill>
                  <a:srgbClr val="00529B"/>
                </a:solidFill>
                <a:latin typeface="Arial" panose="020B0604020202020204" pitchFamily="34" charset="0"/>
                <a:cs typeface="Arial" panose="020B0604020202020204" pitchFamily="34" charset="0"/>
              </a:rPr>
              <a:t>Obtener:</a:t>
            </a:r>
          </a:p>
          <a:p>
            <a:pPr marL="548640" lvl="2" indent="-274320">
              <a:spcAft>
                <a:spcPts val="1200"/>
              </a:spcAft>
              <a:buFont typeface="Wingdings" panose="05000000000000000000" pitchFamily="2" charset="2"/>
              <a:buChar char="§"/>
              <a:defRPr/>
            </a:pPr>
            <a:r>
              <a:rPr lang="es-US" dirty="0">
                <a:solidFill>
                  <a:srgbClr val="00529B"/>
                </a:solidFill>
                <a:latin typeface="Arial" panose="020B0604020202020204" pitchFamily="34" charset="0"/>
                <a:cs typeface="Arial" panose="020B0604020202020204" pitchFamily="34" charset="0"/>
              </a:rPr>
              <a:t>Información sobre servicios y tarifas</a:t>
            </a:r>
          </a:p>
          <a:p>
            <a:pPr marL="548640" lvl="2" indent="-274320">
              <a:spcAft>
                <a:spcPts val="1200"/>
              </a:spcAft>
              <a:buFont typeface="Wingdings" panose="05000000000000000000" pitchFamily="2" charset="2"/>
              <a:buChar char="§"/>
              <a:defRPr/>
            </a:pPr>
            <a:r>
              <a:rPr lang="es-US" dirty="0">
                <a:solidFill>
                  <a:srgbClr val="00529B"/>
                </a:solidFill>
                <a:latin typeface="Arial" panose="020B0604020202020204" pitchFamily="34" charset="0"/>
                <a:cs typeface="Arial" panose="020B0604020202020204" pitchFamily="34" charset="0"/>
              </a:rPr>
              <a:t>Información sobre su afección médica y medicamentos</a:t>
            </a:r>
          </a:p>
          <a:p>
            <a:pPr marL="548640" lvl="2" indent="-274320">
              <a:spcAft>
                <a:spcPts val="1200"/>
              </a:spcAft>
              <a:buFont typeface="Wingdings" panose="05000000000000000000" pitchFamily="2" charset="2"/>
              <a:buChar char="§"/>
              <a:defRPr/>
            </a:pPr>
            <a:r>
              <a:rPr lang="es-US" dirty="0">
                <a:solidFill>
                  <a:srgbClr val="00529B"/>
                </a:solidFill>
                <a:latin typeface="Arial" panose="020B0604020202020204" pitchFamily="34" charset="0"/>
                <a:cs typeface="Arial" panose="020B0604020202020204" pitchFamily="34" charset="0"/>
              </a:rPr>
              <a:t>Servicios sociales relacionados con la salud</a:t>
            </a:r>
          </a:p>
          <a:p>
            <a:pPr marL="548640" lvl="2" indent="-274320">
              <a:spcAft>
                <a:spcPts val="1200"/>
              </a:spcAft>
              <a:buFont typeface="Wingdings" panose="05000000000000000000" pitchFamily="2" charset="2"/>
              <a:buChar char="§"/>
              <a:defRPr/>
            </a:pPr>
            <a:r>
              <a:rPr lang="es-US" dirty="0">
                <a:solidFill>
                  <a:srgbClr val="00529B"/>
                </a:solidFill>
                <a:latin typeface="Arial" panose="020B0604020202020204" pitchFamily="34" charset="0"/>
                <a:cs typeface="Arial" panose="020B0604020202020204" pitchFamily="34" charset="0"/>
              </a:rPr>
              <a:t>Privacidad, bienes personales y acuerdos de convivencia conyugal</a:t>
            </a:r>
          </a:p>
        </p:txBody>
      </p:sp>
      <p:cxnSp>
        <p:nvCxnSpPr>
          <p:cNvPr id="19" name="Straight Connector 18">
            <a:extLst>
              <a:ext uri="{FF2B5EF4-FFF2-40B4-BE49-F238E27FC236}">
                <a16:creationId xmlns:a16="http://schemas.microsoft.com/office/drawing/2014/main" id="{A770C138-C082-49AD-B812-EFF8B1E69F8E}"/>
              </a:ext>
              <a:ext uri="{C183D7F6-B498-43B3-948B-1728B52AA6E4}">
                <adec:decorative xmlns:adec="http://schemas.microsoft.com/office/drawing/2017/decorative" val="1"/>
              </a:ext>
            </a:extLst>
          </p:cNvPr>
          <p:cNvCxnSpPr>
            <a:cxnSpLocks/>
          </p:cNvCxnSpPr>
          <p:nvPr/>
        </p:nvCxnSpPr>
        <p:spPr>
          <a:xfrm>
            <a:off x="5976263" y="1028678"/>
            <a:ext cx="0" cy="5327672"/>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9615A54-F418-4827-88F0-223B6A5FE3DA}"/>
              </a:ext>
            </a:extLst>
          </p:cNvPr>
          <p:cNvSpPr txBox="1"/>
          <p:nvPr/>
        </p:nvSpPr>
        <p:spPr>
          <a:xfrm>
            <a:off x="5976264" y="1175996"/>
            <a:ext cx="5087258" cy="1692771"/>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s-US" sz="2400" b="1" u="none">
                <a:solidFill>
                  <a:srgbClr val="00529B"/>
                </a:solidFill>
                <a:effectLst/>
                <a:latin typeface="Arial" panose="020B0604020202020204" pitchFamily="34" charset="0"/>
                <a:ea typeface="Calibri" panose="020F0502020204030204" pitchFamily="34" charset="0"/>
                <a:cs typeface="Arial" panose="020B0604020202020204" pitchFamily="34" charset="0"/>
              </a:rPr>
              <a:t>Ser:</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Tratado/a con dignidad y respeto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Protegido/a contra traslados injustos y altas injustas</a:t>
            </a:r>
          </a:p>
        </p:txBody>
      </p:sp>
      <p:sp>
        <p:nvSpPr>
          <p:cNvPr id="10" name="TextBox 9">
            <a:extLst>
              <a:ext uri="{FF2B5EF4-FFF2-40B4-BE49-F238E27FC236}">
                <a16:creationId xmlns:a16="http://schemas.microsoft.com/office/drawing/2014/main" id="{2B4C2B11-BBDB-41DD-94EB-B8BEE2C3369A}"/>
              </a:ext>
            </a:extLst>
          </p:cNvPr>
          <p:cNvSpPr txBox="1"/>
          <p:nvPr/>
        </p:nvSpPr>
        <p:spPr>
          <a:xfrm>
            <a:off x="5976263" y="3003726"/>
            <a:ext cx="5232387" cy="3385542"/>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s-US" sz="2400" b="1" u="none">
                <a:solidFill>
                  <a:srgbClr val="00529B"/>
                </a:solidFill>
                <a:effectLst/>
                <a:latin typeface="Arial" panose="020B0604020202020204" pitchFamily="34" charset="0"/>
                <a:ea typeface="Calibri" panose="020F0502020204030204" pitchFamily="34" charset="0"/>
                <a:cs typeface="Arial" panose="020B0604020202020204" pitchFamily="34" charset="0"/>
              </a:rPr>
              <a:t>Usted tiene el derecho 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Consultar a su propio médico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Administrar su dinero</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Presentar una queja</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Pasar tiempo en privado con visitantes a cualquier hora que sea razonable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s-US" sz="2000" b="0" u="none">
                <a:solidFill>
                  <a:srgbClr val="00529B"/>
                </a:solidFill>
                <a:effectLst/>
                <a:latin typeface="Arial" panose="020B0604020202020204" pitchFamily="34" charset="0"/>
                <a:ea typeface="Calibri" panose="020F0502020204030204" pitchFamily="34" charset="0"/>
                <a:cs typeface="Arial" panose="020B0604020202020204" pitchFamily="34" charset="0"/>
              </a:rPr>
              <a:t>Hacer que participen familiares y tutores legales</a:t>
            </a:r>
          </a:p>
        </p:txBody>
      </p:sp>
      <p:sp>
        <p:nvSpPr>
          <p:cNvPr id="24" name="Slide Number Placeholder 5">
            <a:extLst>
              <a:ext uri="{FF2B5EF4-FFF2-40B4-BE49-F238E27FC236}">
                <a16:creationId xmlns:a16="http://schemas.microsoft.com/office/drawing/2014/main" id="{1A628D3F-1AE5-400D-9BE6-169D232DEC2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41</a:t>
            </a:fld>
            <a:endParaRPr lang="en-US"/>
          </a:p>
        </p:txBody>
      </p:sp>
      <p:sp>
        <p:nvSpPr>
          <p:cNvPr id="3" name="Footer Placeholder 2"/>
          <p:cNvSpPr>
            <a:spLocks noGrp="1"/>
          </p:cNvSpPr>
          <p:nvPr>
            <p:ph type="ftr" sz="quarter" idx="11"/>
          </p:nvPr>
        </p:nvSpPr>
        <p:spPr>
          <a:xfrm>
            <a:off x="4038600" y="6492240"/>
            <a:ext cx="4114800" cy="365125"/>
          </a:xfrm>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a:xfrm>
            <a:off x="838200" y="649224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337422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4" grpId="0"/>
      <p:bldP spid="1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s-US" dirty="0"/>
              <a:t>Derechos en el cuidado de atención médica en </a:t>
            </a:r>
            <a:br>
              <a:rPr lang="es-US" dirty="0"/>
            </a:br>
            <a:r>
              <a:rPr lang="es-US" dirty="0"/>
              <a:t>el hogar y cuidados paliativos</a:t>
            </a:r>
          </a:p>
        </p:txBody>
      </p:sp>
      <p:sp>
        <p:nvSpPr>
          <p:cNvPr id="5" name="Content Placeholder 4"/>
          <p:cNvSpPr>
            <a:spLocks noGrp="1"/>
          </p:cNvSpPr>
          <p:nvPr>
            <p:ph type="body" sz="quarter" idx="13"/>
          </p:nvPr>
        </p:nvSpPr>
        <p:spPr>
          <a:xfrm>
            <a:off x="886200" y="1313616"/>
            <a:ext cx="10842999" cy="4167187"/>
          </a:xfrm>
        </p:spPr>
        <p:txBody>
          <a:bodyPr>
            <a:noAutofit/>
          </a:bodyPr>
          <a:lstStyle/>
          <a:p>
            <a:pPr marL="0" lvl="0" indent="0" defTabSz="685800">
              <a:lnSpc>
                <a:spcPct val="100000"/>
              </a:lnSpc>
              <a:spcBef>
                <a:spcPts val="0"/>
              </a:spcBef>
              <a:spcAft>
                <a:spcPts val="1200"/>
              </a:spcAft>
              <a:buNone/>
            </a:pPr>
            <a:r>
              <a:rPr lang="es-US" sz="2800" b="1">
                <a:solidFill>
                  <a:srgbClr val="00529B"/>
                </a:solidFill>
              </a:rPr>
              <a:t>Recibirá una copia por escrito de sus derechos y obligaciones antes de que comience la atención, incluido su derecho a:</a:t>
            </a:r>
          </a:p>
          <a:p>
            <a:pPr marL="548640" indent="-274320" defTabSz="685800">
              <a:lnSpc>
                <a:spcPct val="100000"/>
              </a:lnSpc>
              <a:spcBef>
                <a:spcPts val="0"/>
              </a:spcBef>
              <a:spcAft>
                <a:spcPts val="1200"/>
              </a:spcAft>
            </a:pPr>
            <a:r>
              <a:rPr lang="es-US" sz="2400">
                <a:solidFill>
                  <a:srgbClr val="00529B"/>
                </a:solidFill>
              </a:rPr>
              <a:t>Derechos de apelación</a:t>
            </a:r>
          </a:p>
          <a:p>
            <a:pPr marL="548640" indent="-274320" defTabSz="685800">
              <a:lnSpc>
                <a:spcPct val="100000"/>
              </a:lnSpc>
              <a:spcBef>
                <a:spcPts val="0"/>
              </a:spcBef>
              <a:spcAft>
                <a:spcPts val="1200"/>
              </a:spcAft>
            </a:pPr>
            <a:r>
              <a:rPr lang="es-US" sz="2400">
                <a:solidFill>
                  <a:srgbClr val="00529B"/>
                </a:solidFill>
              </a:rPr>
              <a:t>Elegir su agencia</a:t>
            </a:r>
          </a:p>
          <a:p>
            <a:pPr marL="548640" indent="-274320" defTabSz="685800">
              <a:lnSpc>
                <a:spcPct val="100000"/>
              </a:lnSpc>
              <a:spcBef>
                <a:spcPts val="0"/>
              </a:spcBef>
              <a:spcAft>
                <a:spcPts val="1200"/>
              </a:spcAft>
            </a:pPr>
            <a:r>
              <a:rPr lang="es-US" sz="2400">
                <a:solidFill>
                  <a:srgbClr val="00529B"/>
                </a:solidFill>
              </a:rPr>
              <a:t>Que traten su propiedad con respeto</a:t>
            </a:r>
          </a:p>
          <a:p>
            <a:pPr marL="548640" indent="-274320" defTabSz="685800">
              <a:lnSpc>
                <a:spcPct val="100000"/>
              </a:lnSpc>
              <a:spcBef>
                <a:spcPts val="0"/>
              </a:spcBef>
              <a:spcAft>
                <a:spcPts val="1200"/>
              </a:spcAft>
            </a:pPr>
            <a:r>
              <a:rPr lang="es-US" sz="2400">
                <a:solidFill>
                  <a:srgbClr val="00529B"/>
                </a:solidFill>
              </a:rPr>
              <a:t>Participar en y recibir una copia de su plan de atención</a:t>
            </a:r>
          </a:p>
          <a:p>
            <a:pPr marL="548640" indent="-274320" defTabSz="685800">
              <a:lnSpc>
                <a:spcPct val="100000"/>
              </a:lnSpc>
              <a:spcBef>
                <a:spcPts val="0"/>
              </a:spcBef>
              <a:spcAft>
                <a:spcPts val="1200"/>
              </a:spcAft>
            </a:pPr>
            <a:r>
              <a:rPr lang="es-US" sz="2400">
                <a:solidFill>
                  <a:srgbClr val="00529B"/>
                </a:solidFill>
              </a:rPr>
              <a:t>Que su familia o tutor actúen en su nombre si usted no puede</a:t>
            </a:r>
          </a:p>
        </p:txBody>
      </p:sp>
      <p:pic>
        <p:nvPicPr>
          <p:cNvPr id="7" name="Picture 6">
            <a:extLst>
              <a:ext uri="{FF2B5EF4-FFF2-40B4-BE49-F238E27FC236}">
                <a16:creationId xmlns:a16="http://schemas.microsoft.com/office/drawing/2014/main" id="{A07E24E9-C72A-4A44-A87F-4B9C15CA19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2800" y="5120874"/>
            <a:ext cx="182896" cy="182896"/>
          </a:xfrm>
          <a:prstGeom prst="rect">
            <a:avLst/>
          </a:prstGeom>
        </p:spPr>
      </p:pic>
      <p:sp>
        <p:nvSpPr>
          <p:cNvPr id="6" name="TextBox 5">
            <a:extLst>
              <a:ext uri="{FF2B5EF4-FFF2-40B4-BE49-F238E27FC236}">
                <a16:creationId xmlns:a16="http://schemas.microsoft.com/office/drawing/2014/main" id="{3AE05230-5F18-41AE-8AD7-123EF9902D48}"/>
              </a:ext>
            </a:extLst>
          </p:cNvPr>
          <p:cNvSpPr txBox="1"/>
          <p:nvPr/>
        </p:nvSpPr>
        <p:spPr>
          <a:xfrm>
            <a:off x="681790" y="5043698"/>
            <a:ext cx="11053010" cy="984885"/>
          </a:xfrm>
          <a:prstGeom prst="rect">
            <a:avLst/>
          </a:prstGeom>
          <a:noFill/>
        </p:spPr>
        <p:txBody>
          <a:bodyPr wrap="square" lIns="91440" tIns="45720" rIns="91440" bIns="45720" rtlCol="0" anchor="t">
            <a:spAutoFit/>
          </a:bodyPr>
          <a:lstStyle/>
          <a:p>
            <a:pPr lvl="0">
              <a:defRPr/>
            </a:pPr>
            <a:r>
              <a:rPr kumimoji="0" lang="es-US" sz="1400" b="1"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NOTA</a:t>
            </a:r>
            <a:r>
              <a:rPr kumimoji="0" lang="es-US" sz="1400" b="0" i="0" u="none" strike="noStrike" cap="none" normalizeH="0" baseline="0" noProof="0" dirty="0">
                <a:ln>
                  <a:noFill/>
                </a:ln>
                <a:solidFill>
                  <a:srgbClr val="00529B"/>
                </a:solidFill>
                <a:effectLst/>
                <a:uLnTx/>
                <a:uFillTx/>
                <a:latin typeface="Arial" panose="020B0604020202020204" pitchFamily="34" charset="0"/>
                <a:cs typeface="Arial" panose="020B0604020202020204" pitchFamily="34" charset="0"/>
              </a:rPr>
              <a:t>: La agencia de cuidados de atención médica en el hogar debe darle una copia por escrito de sus derechos. Para mayor información sobre sus derechos de privacidad como paciente de salud en el hogar, lea Declaración de Derechos de Privacidad del Paciente el Conjunto de Información de Evaluación y Resultados de la Agencia de Salud en el Hogar (OASIS) </a:t>
            </a:r>
            <a:r>
              <a:rPr lang="es-US" sz="1400" dirty="0">
                <a:solidFill>
                  <a:srgbClr val="00529B"/>
                </a:solidFill>
                <a:latin typeface="Arial" panose="020B0604020202020204" pitchFamily="34" charset="0"/>
                <a:cs typeface="Arial" panose="020B0604020202020204" pitchFamily="34" charset="0"/>
                <a:hlinkClick r:id="rId5"/>
              </a:rPr>
              <a:t>CMS.gov/Medicare/</a:t>
            </a:r>
            <a:r>
              <a:rPr lang="es-US" sz="1400" dirty="0" err="1">
                <a:solidFill>
                  <a:srgbClr val="00529B"/>
                </a:solidFill>
                <a:latin typeface="Arial" panose="020B0604020202020204" pitchFamily="34" charset="0"/>
                <a:cs typeface="Arial" panose="020B0604020202020204" pitchFamily="34" charset="0"/>
                <a:hlinkClick r:id="rId5"/>
              </a:rPr>
              <a:t>Quality</a:t>
            </a:r>
            <a:r>
              <a:rPr lang="es-US" sz="1400" dirty="0">
                <a:solidFill>
                  <a:srgbClr val="00529B"/>
                </a:solidFill>
                <a:latin typeface="Arial" panose="020B0604020202020204" pitchFamily="34" charset="0"/>
                <a:cs typeface="Arial" panose="020B0604020202020204" pitchFamily="34" charset="0"/>
                <a:hlinkClick r:id="rId5"/>
              </a:rPr>
              <a:t>-</a:t>
            </a:r>
            <a:r>
              <a:rPr lang="es-US" sz="1400" dirty="0" err="1">
                <a:solidFill>
                  <a:srgbClr val="00529B"/>
                </a:solidFill>
                <a:latin typeface="Arial" panose="020B0604020202020204" pitchFamily="34" charset="0"/>
                <a:cs typeface="Arial" panose="020B0604020202020204" pitchFamily="34" charset="0"/>
                <a:hlinkClick r:id="rId5"/>
              </a:rPr>
              <a:t>Initiatives</a:t>
            </a:r>
            <a:r>
              <a:rPr lang="es-US" sz="1400" dirty="0">
                <a:solidFill>
                  <a:srgbClr val="00529B"/>
                </a:solidFill>
                <a:latin typeface="Arial" panose="020B0604020202020204" pitchFamily="34" charset="0"/>
                <a:cs typeface="Arial" panose="020B0604020202020204" pitchFamily="34" charset="0"/>
                <a:hlinkClick r:id="rId5"/>
              </a:rPr>
              <a:t>-</a:t>
            </a:r>
            <a:r>
              <a:rPr lang="es-US" sz="1400" dirty="0" err="1">
                <a:solidFill>
                  <a:srgbClr val="00529B"/>
                </a:solidFill>
                <a:latin typeface="Arial" panose="020B0604020202020204" pitchFamily="34" charset="0"/>
                <a:cs typeface="Arial" panose="020B0604020202020204" pitchFamily="34" charset="0"/>
                <a:hlinkClick r:id="rId5"/>
              </a:rPr>
              <a:t>Patient</a:t>
            </a:r>
            <a:r>
              <a:rPr lang="es-US" sz="1400" dirty="0">
                <a:solidFill>
                  <a:srgbClr val="00529B"/>
                </a:solidFill>
                <a:latin typeface="Arial" panose="020B0604020202020204" pitchFamily="34" charset="0"/>
                <a:cs typeface="Arial" panose="020B0604020202020204" pitchFamily="34" charset="0"/>
                <a:hlinkClick r:id="rId5"/>
              </a:rPr>
              <a:t>-</a:t>
            </a:r>
            <a:r>
              <a:rPr lang="es-US" sz="1400" dirty="0" err="1">
                <a:solidFill>
                  <a:srgbClr val="00529B"/>
                </a:solidFill>
                <a:latin typeface="Arial" panose="020B0604020202020204" pitchFamily="34" charset="0"/>
                <a:cs typeface="Arial" panose="020B0604020202020204" pitchFamily="34" charset="0"/>
                <a:hlinkClick r:id="rId5"/>
              </a:rPr>
              <a:t>Assessment</a:t>
            </a:r>
            <a:r>
              <a:rPr lang="es-US" sz="1400" dirty="0">
                <a:solidFill>
                  <a:srgbClr val="00529B"/>
                </a:solidFill>
                <a:latin typeface="Arial" panose="020B0604020202020204" pitchFamily="34" charset="0"/>
                <a:cs typeface="Arial" panose="020B0604020202020204" pitchFamily="34" charset="0"/>
                <a:hlinkClick r:id="rId5"/>
              </a:rPr>
              <a:t>-Instruments/OASIS/</a:t>
            </a:r>
            <a:r>
              <a:rPr lang="es-US" sz="1400" dirty="0" err="1">
                <a:solidFill>
                  <a:srgbClr val="00529B"/>
                </a:solidFill>
                <a:latin typeface="Arial" panose="020B0604020202020204" pitchFamily="34" charset="0"/>
                <a:cs typeface="Arial" panose="020B0604020202020204" pitchFamily="34" charset="0"/>
                <a:hlinkClick r:id="rId5"/>
              </a:rPr>
              <a:t>Downloads</a:t>
            </a:r>
            <a:r>
              <a:rPr lang="es-US" sz="1400" dirty="0">
                <a:solidFill>
                  <a:srgbClr val="00529B"/>
                </a:solidFill>
                <a:latin typeface="Arial" panose="020B0604020202020204" pitchFamily="34" charset="0"/>
                <a:cs typeface="Arial" panose="020B0604020202020204" pitchFamily="34" charset="0"/>
                <a:hlinkClick r:id="rId5"/>
              </a:rPr>
              <a:t>/OASISStatementofPrivacyRights.zip</a:t>
            </a:r>
            <a:r>
              <a:rPr lang="es-US" sz="1600" dirty="0">
                <a:solidFill>
                  <a:srgbClr val="00529B"/>
                </a:solidFill>
                <a:latin typeface="Arial" panose="020B0604020202020204" pitchFamily="34" charset="0"/>
                <a:cs typeface="Arial" panose="020B0604020202020204" pitchFamily="34" charset="0"/>
              </a:rPr>
              <a:t>.</a:t>
            </a:r>
          </a:p>
        </p:txBody>
      </p:sp>
      <p:sp>
        <p:nvSpPr>
          <p:cNvPr id="8" name="Slide Number Placeholder 5">
            <a:extLst>
              <a:ext uri="{FF2B5EF4-FFF2-40B4-BE49-F238E27FC236}">
                <a16:creationId xmlns:a16="http://schemas.microsoft.com/office/drawing/2014/main" id="{A69F7095-06F2-4074-A7FD-5B48EE3CDDF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42</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3971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02082"/>
          </a:xfrm>
        </p:spPr>
        <p:txBody>
          <a:bodyPr>
            <a:noAutofit/>
          </a:bodyPr>
          <a:lstStyle/>
          <a:p>
            <a:pPr>
              <a:lnSpc>
                <a:spcPct val="100000"/>
              </a:lnSpc>
            </a:pPr>
            <a:r>
              <a:rPr lang="es-US" sz="2800" dirty="0"/>
              <a:t>Derechos en otros entornos: </a:t>
            </a:r>
            <a:br>
              <a:rPr lang="es-US" sz="2400" dirty="0"/>
            </a:br>
            <a:r>
              <a:rPr lang="es-US" sz="2400" dirty="0"/>
              <a:t>Centro de Rehabilitación Integral para Pacientes Ambulatorios (CORF)</a:t>
            </a:r>
          </a:p>
        </p:txBody>
      </p:sp>
      <p:sp>
        <p:nvSpPr>
          <p:cNvPr id="5" name="Content Placeholder 4"/>
          <p:cNvSpPr>
            <a:spLocks noGrp="1"/>
          </p:cNvSpPr>
          <p:nvPr>
            <p:ph type="body" sz="quarter" idx="13"/>
          </p:nvPr>
        </p:nvSpPr>
        <p:spPr>
          <a:xfrm>
            <a:off x="838200" y="1433028"/>
            <a:ext cx="10644188" cy="4167187"/>
          </a:xfrm>
        </p:spPr>
        <p:txBody>
          <a:bodyPr/>
          <a:lstStyle/>
          <a:p>
            <a:pPr marL="0" lvl="0" indent="0" defTabSz="685800">
              <a:lnSpc>
                <a:spcPct val="100000"/>
              </a:lnSpc>
              <a:spcBef>
                <a:spcPts val="0"/>
              </a:spcBef>
              <a:spcAft>
                <a:spcPts val="1200"/>
              </a:spcAft>
              <a:buNone/>
            </a:pPr>
            <a:r>
              <a:rPr lang="es-US" sz="2800" b="1" dirty="0">
                <a:solidFill>
                  <a:srgbClr val="00529B"/>
                </a:solidFill>
              </a:rPr>
              <a:t>En un entorno CORF, su proveedor deberá:</a:t>
            </a:r>
          </a:p>
          <a:p>
            <a:pPr marL="548640" indent="-274320" defTabSz="685800">
              <a:lnSpc>
                <a:spcPct val="100000"/>
              </a:lnSpc>
              <a:spcBef>
                <a:spcPts val="0"/>
              </a:spcBef>
              <a:spcAft>
                <a:spcPts val="1200"/>
              </a:spcAft>
            </a:pPr>
            <a:r>
              <a:rPr lang="es-US" sz="2400" dirty="0">
                <a:solidFill>
                  <a:srgbClr val="00529B"/>
                </a:solidFill>
              </a:rPr>
              <a:t>Explicar el programa de tratamiento</a:t>
            </a:r>
          </a:p>
          <a:p>
            <a:pPr marL="548640" indent="-274320" defTabSz="685800">
              <a:lnSpc>
                <a:spcPct val="100000"/>
              </a:lnSpc>
              <a:spcBef>
                <a:spcPts val="0"/>
              </a:spcBef>
              <a:spcAft>
                <a:spcPts val="1200"/>
              </a:spcAft>
            </a:pPr>
            <a:r>
              <a:rPr lang="es-US" sz="2400" dirty="0">
                <a:solidFill>
                  <a:srgbClr val="00529B"/>
                </a:solidFill>
              </a:rPr>
              <a:t>Agregar información a sus reclamos de terapia y a sus registros médicos si sus servicios de terapia alcanzan ciertos montos en dólares:</a:t>
            </a:r>
          </a:p>
          <a:p>
            <a:pPr marL="1097280" lvl="1" indent="-274320" defTabSz="685800">
              <a:lnSpc>
                <a:spcPct val="100000"/>
              </a:lnSpc>
              <a:spcBef>
                <a:spcPts val="0"/>
              </a:spcBef>
              <a:spcAft>
                <a:spcPts val="1200"/>
              </a:spcAft>
              <a:buSzPct val="100000"/>
            </a:pPr>
            <a:r>
              <a:rPr lang="es-US" dirty="0">
                <a:solidFill>
                  <a:srgbClr val="00529B"/>
                </a:solidFill>
              </a:rPr>
              <a:t>Un límite anual en dólares de ($2,230 para 2023) para fisioterapia y patología del habla y el lenguaje combinadas</a:t>
            </a:r>
          </a:p>
          <a:p>
            <a:pPr marL="1097280" lvl="1" indent="-274320" defTabSz="685800">
              <a:lnSpc>
                <a:spcPct val="100000"/>
              </a:lnSpc>
              <a:spcBef>
                <a:spcPts val="0"/>
              </a:spcBef>
              <a:spcAft>
                <a:spcPts val="1200"/>
              </a:spcAft>
              <a:buSzPct val="100000"/>
            </a:pPr>
            <a:r>
              <a:rPr lang="es-US" dirty="0">
                <a:solidFill>
                  <a:srgbClr val="00529B"/>
                </a:solidFill>
              </a:rPr>
              <a:t>$2,230 para terapia ocupacional</a:t>
            </a:r>
          </a:p>
        </p:txBody>
      </p:sp>
      <p:sp>
        <p:nvSpPr>
          <p:cNvPr id="6" name="Slide Number Placeholder 5">
            <a:extLst>
              <a:ext uri="{FF2B5EF4-FFF2-40B4-BE49-F238E27FC236}">
                <a16:creationId xmlns:a16="http://schemas.microsoft.com/office/drawing/2014/main" id="{2C48B4DF-D1BF-4728-87E8-B1272E6A8C3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43</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27893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438" y="254714"/>
            <a:ext cx="10061124" cy="719643"/>
          </a:xfrm>
        </p:spPr>
        <p:txBody>
          <a:bodyPr>
            <a:normAutofit/>
          </a:bodyPr>
          <a:lstStyle/>
          <a:p>
            <a:pPr algn="ctr"/>
            <a:r>
              <a:rPr lang="es-US"/>
              <a:t>Compruebe su conocimiento: Pregunta 4</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1200"/>
              </a:spcBef>
              <a:buNone/>
            </a:pPr>
            <a:r>
              <a:rPr lang="es-US" sz="2400" b="1" dirty="0">
                <a:solidFill>
                  <a:srgbClr val="00529B"/>
                </a:solidFill>
              </a:rPr>
              <a:t>Al ingresar al hospital como "paciente hospitalizado", todas las personas con Medicare deben recibir el aviso llamado "Un mensaje importante de Medicare sobre sus derechos".</a:t>
            </a:r>
          </a:p>
          <a:p>
            <a:pPr marL="457200" lvl="0" indent="-457200" defTabSz="685800">
              <a:lnSpc>
                <a:spcPct val="100000"/>
              </a:lnSpc>
              <a:spcBef>
                <a:spcPts val="1200"/>
              </a:spcBef>
              <a:buFont typeface="+mj-lt"/>
              <a:buAutoNum type="alphaLcPeriod"/>
            </a:pPr>
            <a:r>
              <a:rPr lang="es-US" sz="2400" dirty="0">
                <a:solidFill>
                  <a:srgbClr val="00529B"/>
                </a:solidFill>
              </a:rPr>
              <a:t>Verdadero</a:t>
            </a:r>
          </a:p>
          <a:p>
            <a:pPr marL="457200" lvl="0" indent="-457200" defTabSz="685800">
              <a:lnSpc>
                <a:spcPct val="100000"/>
              </a:lnSpc>
              <a:spcBef>
                <a:spcPts val="1200"/>
              </a:spcBef>
              <a:buFont typeface="+mj-lt"/>
              <a:buAutoNum type="alphaLcPeriod"/>
            </a:pPr>
            <a:r>
              <a:rPr lang="es-US" sz="2400" dirty="0">
                <a:solidFill>
                  <a:srgbClr val="00529B"/>
                </a:solidFill>
              </a:rPr>
              <a:t>Falso</a:t>
            </a:r>
          </a:p>
          <a:p>
            <a:pPr marL="0" lvl="0" indent="0" defTabSz="685800">
              <a:lnSpc>
                <a:spcPct val="100000"/>
              </a:lnSpc>
              <a:spcBef>
                <a:spcPts val="1200"/>
              </a:spcBef>
              <a:buNone/>
            </a:pPr>
            <a:endParaRPr lang="en-US" sz="2400" dirty="0">
              <a:solidFill>
                <a:srgbClr val="00529B"/>
              </a:solidFill>
            </a:endParaRPr>
          </a:p>
          <a:p>
            <a:pPr marL="0" indent="0">
              <a:buNone/>
            </a:pPr>
            <a:endParaRPr lang="en-US" dirty="0">
              <a:solidFill>
                <a:srgbClr val="00529B"/>
              </a:solidFill>
            </a:endParaRPr>
          </a:p>
        </p:txBody>
      </p:sp>
      <p:sp>
        <p:nvSpPr>
          <p:cNvPr id="6" name="Rounded Rectangle 5" descr="Recuadro verde que resalta la respuesta correcta como: A. Verdadero"/>
          <p:cNvSpPr/>
          <p:nvPr/>
        </p:nvSpPr>
        <p:spPr>
          <a:xfrm>
            <a:off x="977900" y="3139898"/>
            <a:ext cx="2123109"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8300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44</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s-US" b="0" i="0" u="none" strike="noStrike" cap="none" normalizeH="0" baseline="0" noProof="0">
                <a:ln>
                  <a:noFill/>
                </a:ln>
                <a:effectLst/>
                <a:uLnTx/>
                <a:uFillTx/>
                <a:latin typeface="Arial"/>
                <a:cs typeface="Arial"/>
              </a:rPr>
              <a:t>Derechos en Medicare </a:t>
            </a:r>
            <a:r>
              <a:rPr lang="es-US">
                <a:latin typeface="Arial"/>
                <a:cs typeface="Arial"/>
              </a:rPr>
              <a:t>y </a:t>
            </a:r>
            <a:r>
              <a:rPr kumimoji="0" lang="es-US" b="0" i="0" u="none" strike="noStrike" cap="none" normalizeH="0" baseline="0" noProof="0">
                <a:ln>
                  <a:noFill/>
                </a:ln>
                <a:effectLst/>
                <a:uLnTx/>
                <a:uFillTx/>
                <a:latin typeface="Arial"/>
                <a:cs typeface="Arial"/>
              </a:rPr>
              <a:t>Protecciones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2023</a:t>
            </a:r>
          </a:p>
        </p:txBody>
      </p:sp>
    </p:spTree>
    <p:custDataLst>
      <p:tags r:id="rId1"/>
    </p:custDataLst>
    <p:extLst>
      <p:ext uri="{BB962C8B-B14F-4D97-AF65-F5344CB8AC3E}">
        <p14:creationId xmlns:p14="http://schemas.microsoft.com/office/powerpoint/2010/main" val="1111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4</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cap="none" dirty="0"/>
              <a:t>Prácticas de privacidad </a:t>
            </a:r>
            <a:br>
              <a:rPr lang="es-US" cap="none" dirty="0"/>
            </a:br>
            <a:r>
              <a:rPr lang="es-US" cap="none" dirty="0"/>
              <a:t>de Medicare</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US"/>
              <a:t>Lección 4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dirty="0">
                <a:solidFill>
                  <a:srgbClr val="00529B"/>
                </a:solidFill>
                <a:latin typeface="Arial"/>
                <a:cs typeface="Arial"/>
              </a:rPr>
              <a:t>Al final de esta lección, usted será capaz de: </a:t>
            </a:r>
          </a:p>
          <a:p>
            <a:pPr marL="548640" indent="-274320">
              <a:lnSpc>
                <a:spcPct val="100000"/>
              </a:lnSpc>
              <a:spcBef>
                <a:spcPts val="0"/>
              </a:spcBef>
              <a:spcAft>
                <a:spcPts val="1200"/>
              </a:spcAft>
            </a:pPr>
            <a:r>
              <a:rPr lang="es-US" sz="2400" dirty="0">
                <a:solidFill>
                  <a:srgbClr val="00529B"/>
                </a:solidFill>
                <a:latin typeface="Arial"/>
                <a:cs typeface="Arial"/>
              </a:rPr>
              <a:t>Describir las formas en que Medicare está obligado a proteger su información médica personal</a:t>
            </a:r>
          </a:p>
          <a:p>
            <a:pPr marL="548640" indent="-274320">
              <a:lnSpc>
                <a:spcPct val="100000"/>
              </a:lnSpc>
              <a:spcBef>
                <a:spcPts val="0"/>
              </a:spcBef>
              <a:spcAft>
                <a:spcPts val="1200"/>
              </a:spcAft>
            </a:pPr>
            <a:r>
              <a:rPr lang="es-US" sz="2400" dirty="0">
                <a:solidFill>
                  <a:srgbClr val="00529B"/>
                </a:solidFill>
                <a:latin typeface="Arial"/>
                <a:cs typeface="Arial"/>
              </a:rPr>
              <a:t>Identificar los avisos y divulgaciones de Medicare requeridos sobre su información médica personal</a:t>
            </a:r>
          </a:p>
          <a:p>
            <a:pPr marL="548640" indent="-274320">
              <a:lnSpc>
                <a:spcPct val="100000"/>
              </a:lnSpc>
              <a:spcBef>
                <a:spcPts val="0"/>
              </a:spcBef>
              <a:spcAft>
                <a:spcPts val="1200"/>
              </a:spcAft>
            </a:pPr>
            <a:r>
              <a:rPr lang="es-US" sz="2400" dirty="0">
                <a:solidFill>
                  <a:srgbClr val="00529B"/>
                </a:solidFill>
                <a:latin typeface="Arial"/>
                <a:cs typeface="Arial"/>
              </a:rPr>
              <a:t>Explicar qué hacer si cree que Medicare ha infringido sus derechos </a:t>
            </a:r>
            <a:br>
              <a:rPr lang="es-US" sz="2400" dirty="0">
                <a:solidFill>
                  <a:srgbClr val="00529B"/>
                </a:solidFill>
                <a:latin typeface="Arial"/>
                <a:cs typeface="Arial"/>
              </a:rPr>
            </a:br>
            <a:r>
              <a:rPr lang="es-US" sz="2400" dirty="0">
                <a:solidFill>
                  <a:srgbClr val="00529B"/>
                </a:solidFill>
                <a:latin typeface="Arial"/>
                <a:cs typeface="Arial"/>
              </a:rPr>
              <a:t>de privacidad</a:t>
            </a:r>
          </a:p>
        </p:txBody>
      </p:sp>
      <p:sp>
        <p:nvSpPr>
          <p:cNvPr id="2" name="Slide Number Placeholder 1">
            <a:extLst>
              <a:ext uri="{FF2B5EF4-FFF2-40B4-BE49-F238E27FC236}">
                <a16:creationId xmlns:a16="http://schemas.microsoft.com/office/drawing/2014/main" id="{1AA929F8-C9A7-4E2B-8EBA-AEFD31D38AA0}"/>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46</a:t>
            </a:fld>
            <a:endParaRPr lang="en-US"/>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128940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s-US"/>
              <a:t>“Aviso sobre prácticas de privacidad”</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301131" y="1367396"/>
            <a:ext cx="6317383" cy="4756150"/>
          </a:xfrm>
        </p:spPr>
        <p:txBody>
          <a:bodyPr>
            <a:noAutofit/>
          </a:bodyPr>
          <a:lstStyle/>
          <a:p>
            <a:pPr lvl="0" indent="-274320" defTabSz="685800">
              <a:lnSpc>
                <a:spcPct val="100000"/>
              </a:lnSpc>
              <a:spcBef>
                <a:spcPts val="0"/>
              </a:spcBef>
              <a:spcAft>
                <a:spcPts val="1200"/>
              </a:spcAft>
            </a:pPr>
            <a:r>
              <a:rPr lang="es-US" dirty="0">
                <a:solidFill>
                  <a:srgbClr val="00529B"/>
                </a:solidFill>
              </a:rPr>
              <a:t>Describe cómo Medicare utiliza y proporciona su información médica personal</a:t>
            </a:r>
          </a:p>
          <a:p>
            <a:pPr lvl="0" indent="-274320" defTabSz="685800">
              <a:lnSpc>
                <a:spcPct val="100000"/>
              </a:lnSpc>
              <a:spcBef>
                <a:spcPts val="0"/>
              </a:spcBef>
              <a:spcAft>
                <a:spcPts val="1200"/>
              </a:spcAft>
            </a:pPr>
            <a:r>
              <a:rPr lang="es-US" dirty="0">
                <a:solidFill>
                  <a:srgbClr val="00529B"/>
                </a:solidFill>
              </a:rPr>
              <a:t>Describe sus derechos y cómo </a:t>
            </a:r>
            <a:br>
              <a:rPr lang="es-US" dirty="0">
                <a:solidFill>
                  <a:srgbClr val="00529B"/>
                </a:solidFill>
              </a:rPr>
            </a:br>
            <a:r>
              <a:rPr lang="es-US" dirty="0">
                <a:solidFill>
                  <a:srgbClr val="00529B"/>
                </a:solidFill>
              </a:rPr>
              <a:t>puede ejercerlos</a:t>
            </a:r>
          </a:p>
          <a:p>
            <a:pPr lvl="0" indent="-274320" defTabSz="685800">
              <a:lnSpc>
                <a:spcPct val="100000"/>
              </a:lnSpc>
              <a:spcBef>
                <a:spcPts val="0"/>
              </a:spcBef>
              <a:spcAft>
                <a:spcPts val="1200"/>
              </a:spcAft>
            </a:pPr>
            <a:r>
              <a:rPr lang="es-US" dirty="0">
                <a:solidFill>
                  <a:srgbClr val="00529B"/>
                </a:solidFill>
              </a:rPr>
              <a:t>Se publica anualmente en el manual “Medicare &amp; </a:t>
            </a:r>
            <a:r>
              <a:rPr lang="es-US" dirty="0" err="1">
                <a:solidFill>
                  <a:srgbClr val="00529B"/>
                </a:solidFill>
              </a:rPr>
              <a:t>You</a:t>
            </a:r>
            <a:r>
              <a:rPr lang="es-US" dirty="0">
                <a:solidFill>
                  <a:srgbClr val="00529B"/>
                </a:solidFill>
              </a:rPr>
              <a:t>” y en </a:t>
            </a:r>
            <a:r>
              <a:rPr lang="es-US" u="sng" dirty="0">
                <a:solidFill>
                  <a:srgbClr val="00529B"/>
                </a:solidFill>
                <a:hlinkClick r:id="rId4">
                  <a:extLst>
                    <a:ext uri="{A12FA001-AC4F-418D-AE19-62706E023703}">
                      <ahyp:hlinkClr xmlns:ahyp="http://schemas.microsoft.com/office/drawing/2018/hyperlinkcolor" val="tx"/>
                    </a:ext>
                  </a:extLst>
                </a:hlinkClick>
              </a:rPr>
              <a:t>Medicare.gov</a:t>
            </a:r>
          </a:p>
          <a:p>
            <a:pPr lvl="0" indent="-274320" defTabSz="685800">
              <a:lnSpc>
                <a:spcPct val="100000"/>
              </a:lnSpc>
              <a:spcBef>
                <a:spcPts val="0"/>
              </a:spcBef>
              <a:spcAft>
                <a:spcPts val="1200"/>
              </a:spcAft>
            </a:pPr>
            <a:r>
              <a:rPr lang="es-US" dirty="0">
                <a:solidFill>
                  <a:srgbClr val="00529B"/>
                </a:solidFill>
              </a:rPr>
              <a:t>Para mayor información, llame </a:t>
            </a:r>
            <a:br>
              <a:rPr lang="es-US" dirty="0">
                <a:solidFill>
                  <a:srgbClr val="00529B"/>
                </a:solidFill>
              </a:rPr>
            </a:br>
            <a:r>
              <a:rPr lang="es-US" dirty="0">
                <a:solidFill>
                  <a:srgbClr val="00529B"/>
                </a:solidFill>
              </a:rPr>
              <a:t>1-800-MEDICARE (1-800-633-4227); TTY: 1-877-486-2048</a:t>
            </a:r>
          </a:p>
        </p:txBody>
      </p:sp>
      <p:pic>
        <p:nvPicPr>
          <p:cNvPr id="6" name="Picture 5" descr="Captura de pantalla del Aviso de Denegación de Cobertura de Medicamentos Recetados de la Parte D de Medicare">
            <a:extLst>
              <a:ext uri="{FF2B5EF4-FFF2-40B4-BE49-F238E27FC236}">
                <a16:creationId xmlns:a16="http://schemas.microsoft.com/office/drawing/2014/main" id="{FAC03A64-A99E-4D34-B171-D3593546AA4D}"/>
              </a:ext>
            </a:extLst>
          </p:cNvPr>
          <p:cNvPicPr>
            <a:picLocks noChangeAspect="1"/>
          </p:cNvPicPr>
          <p:nvPr/>
        </p:nvPicPr>
        <p:blipFill>
          <a:blip r:embed="rId5"/>
          <a:stretch>
            <a:fillRect/>
          </a:stretch>
        </p:blipFill>
        <p:spPr>
          <a:xfrm>
            <a:off x="8153401" y="1768967"/>
            <a:ext cx="3737468" cy="4714033"/>
          </a:xfrm>
          <a:prstGeom prst="rect">
            <a:avLst/>
          </a:prstGeom>
          <a:ln w="28575">
            <a:solidFill>
              <a:srgbClr val="FEC736"/>
            </a:solidFill>
          </a:ln>
        </p:spPr>
      </p:pic>
      <p:pic>
        <p:nvPicPr>
          <p:cNvPr id="9" name="Picture 8" descr="Captura de pantalla del sitio web Medicare.gov del Aviso de Prácticas de Privacidad para Medicare Original">
            <a:extLst>
              <a:ext uri="{FF2B5EF4-FFF2-40B4-BE49-F238E27FC236}">
                <a16:creationId xmlns:a16="http://schemas.microsoft.com/office/drawing/2014/main" id="{DA0FBD9E-AA9A-4999-94EA-07AD5E96C1AE}"/>
              </a:ext>
            </a:extLst>
          </p:cNvPr>
          <p:cNvPicPr>
            <a:picLocks noChangeAspect="1"/>
          </p:cNvPicPr>
          <p:nvPr/>
        </p:nvPicPr>
        <p:blipFill>
          <a:blip r:embed="rId6"/>
          <a:stretch>
            <a:fillRect/>
          </a:stretch>
        </p:blipFill>
        <p:spPr>
          <a:xfrm>
            <a:off x="6618515" y="1228725"/>
            <a:ext cx="3922270" cy="4714033"/>
          </a:xfrm>
          <a:prstGeom prst="rect">
            <a:avLst/>
          </a:prstGeom>
          <a:ln w="28575">
            <a:solidFill>
              <a:srgbClr val="FEC736"/>
            </a:solidFill>
          </a:ln>
        </p:spPr>
      </p:pic>
      <p:sp>
        <p:nvSpPr>
          <p:cNvPr id="18" name="Slide Number Placeholder 5">
            <a:extLst>
              <a:ext uri="{FF2B5EF4-FFF2-40B4-BE49-F238E27FC236}">
                <a16:creationId xmlns:a16="http://schemas.microsoft.com/office/drawing/2014/main" id="{3EA47C21-4EF7-4EE9-9F6B-85D79B10971C}"/>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47</a:t>
            </a:fld>
            <a:endParaRPr lang="en-US"/>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a:xfrm>
            <a:off x="4038600" y="6483000"/>
            <a:ext cx="4114800" cy="365125"/>
          </a:xfrm>
        </p:spPr>
        <p:txBody>
          <a:bodyPr/>
          <a:lstStyle/>
          <a:p>
            <a:r>
              <a:rPr lang="es-US">
                <a:latin typeface="Arial"/>
                <a:cs typeface="Arial"/>
              </a:rPr>
              <a:t>Derechos y Protecciones en Medicare</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a:xfrm>
            <a:off x="838200" y="648300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Derechos de privacidad de información médica personal</a:t>
            </a:r>
          </a:p>
        </p:txBody>
      </p:sp>
      <p:sp>
        <p:nvSpPr>
          <p:cNvPr id="6" name="Rectangle: Rounded Corners 5">
            <a:extLst>
              <a:ext uri="{FF2B5EF4-FFF2-40B4-BE49-F238E27FC236}">
                <a16:creationId xmlns:a16="http://schemas.microsoft.com/office/drawing/2014/main" id="{A5F3AC9C-E9CD-4D1A-992F-C5741303382A}"/>
              </a:ext>
              <a:ext uri="{C183D7F6-B498-43B3-948B-1728B52AA6E4}">
                <adec:decorative xmlns:adec="http://schemas.microsoft.com/office/drawing/2017/decorative" val="1"/>
              </a:ext>
            </a:extLst>
          </p:cNvPr>
          <p:cNvSpPr/>
          <p:nvPr/>
        </p:nvSpPr>
        <p:spPr>
          <a:xfrm>
            <a:off x="1364343" y="1379486"/>
            <a:ext cx="9989457" cy="4674347"/>
          </a:xfrm>
          <a:prstGeom prst="roundRect">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93BC7D-E83C-48B1-8339-C1DB9B865652}"/>
              </a:ext>
            </a:extLst>
          </p:cNvPr>
          <p:cNvSpPr txBox="1"/>
          <p:nvPr/>
        </p:nvSpPr>
        <p:spPr>
          <a:xfrm>
            <a:off x="1371602" y="1867090"/>
            <a:ext cx="4711585" cy="3477875"/>
          </a:xfrm>
          <a:prstGeom prst="rect">
            <a:avLst/>
          </a:prstGeom>
          <a:noFill/>
        </p:spPr>
        <p:txBody>
          <a:bodyPr wrap="square" lIns="91440" tIns="45720" rIns="91440" bIns="45720" anchor="t">
            <a:spAutoFit/>
          </a:bodyPr>
          <a:lstStyle/>
          <a:p>
            <a:pPr marL="4445" defTabSz="685800">
              <a:lnSpc>
                <a:spcPct val="100000"/>
              </a:lnSpc>
              <a:spcBef>
                <a:spcPts val="600"/>
              </a:spcBef>
              <a:buClr>
                <a:srgbClr val="00529B"/>
              </a:buClr>
            </a:pPr>
            <a:r>
              <a:rPr lang="es-US" sz="2000" b="1" dirty="0">
                <a:solidFill>
                  <a:srgbClr val="00529B"/>
                </a:solidFill>
                <a:latin typeface="Arial" panose="020B0604020202020204" pitchFamily="34" charset="0"/>
                <a:cs typeface="Arial" panose="020B0604020202020204" pitchFamily="34" charset="0"/>
              </a:rPr>
              <a:t>Obtener:</a:t>
            </a:r>
          </a:p>
          <a:p>
            <a:pPr marL="548640" lvl="1" indent="-274320" defTabSz="685800">
              <a:lnSpc>
                <a:spcPct val="100000"/>
              </a:lnSpc>
              <a:spcBef>
                <a:spcPts val="600"/>
              </a:spcBef>
              <a:buFont typeface="Wingdings" panose="05000000000000000000" pitchFamily="2" charset="2"/>
              <a:buChar char="§"/>
            </a:pPr>
            <a:r>
              <a:rPr lang="es-US" dirty="0">
                <a:solidFill>
                  <a:srgbClr val="00529B"/>
                </a:solidFill>
                <a:latin typeface="Arial" panose="020B0604020202020204" pitchFamily="34" charset="0"/>
                <a:cs typeface="Arial" panose="020B0604020202020204" pitchFamily="34" charset="0"/>
              </a:rPr>
              <a:t>Una copia de la información que Medicare tiene sobre usted</a:t>
            </a:r>
          </a:p>
          <a:p>
            <a:pPr marL="548640" lvl="1" indent="-274320" defTabSz="685800">
              <a:lnSpc>
                <a:spcPct val="100000"/>
              </a:lnSpc>
              <a:spcBef>
                <a:spcPts val="600"/>
              </a:spcBef>
              <a:buFont typeface="Wingdings" panose="020B0604020202020204" pitchFamily="34" charset="0"/>
              <a:buChar char="§"/>
            </a:pPr>
            <a:r>
              <a:rPr lang="es-US" dirty="0">
                <a:solidFill>
                  <a:srgbClr val="00529B"/>
                </a:solidFill>
                <a:latin typeface="Arial" panose="020B0604020202020204" pitchFamily="34" charset="0"/>
                <a:cs typeface="Arial" panose="020B0604020202020204" pitchFamily="34" charset="0"/>
              </a:rPr>
              <a:t>Un listado de personas que obtienen su información de Medicare</a:t>
            </a:r>
          </a:p>
          <a:p>
            <a:pPr marL="548640" lvl="1" indent="-274320" defTabSz="685800">
              <a:lnSpc>
                <a:spcPct val="100000"/>
              </a:lnSpc>
              <a:spcBef>
                <a:spcPts val="600"/>
              </a:spcBef>
              <a:buFont typeface="Wingdings" panose="020B0604020202020204" pitchFamily="34" charset="0"/>
              <a:buChar char="§"/>
            </a:pPr>
            <a:r>
              <a:rPr lang="es-US" dirty="0">
                <a:solidFill>
                  <a:srgbClr val="00529B"/>
                </a:solidFill>
                <a:latin typeface="Arial" panose="020B0604020202020204" pitchFamily="34" charset="0"/>
                <a:cs typeface="Arial" panose="020B0604020202020204" pitchFamily="34" charset="0"/>
              </a:rPr>
              <a:t>Una carta ("notificación de incumplimiento") que le informa sobre el riesgo probable para la privacidad de su información</a:t>
            </a:r>
          </a:p>
          <a:p>
            <a:pPr marL="548640" lvl="1" indent="-274320" defTabSz="685800">
              <a:lnSpc>
                <a:spcPct val="100000"/>
              </a:lnSpc>
              <a:spcBef>
                <a:spcPts val="600"/>
              </a:spcBef>
              <a:buFont typeface="Wingdings" panose="020B0604020202020204" pitchFamily="34" charset="0"/>
              <a:buChar char="§"/>
            </a:pPr>
            <a:r>
              <a:rPr lang="es-US" dirty="0">
                <a:solidFill>
                  <a:srgbClr val="00529B"/>
                </a:solidFill>
                <a:latin typeface="Arial" panose="020B0604020202020204" pitchFamily="34" charset="0"/>
                <a:cs typeface="Arial" panose="020B0604020202020204" pitchFamily="34" charset="0"/>
              </a:rPr>
              <a:t>Una copia impresa por separado del "Aviso de Prácticas de Privacidad"</a:t>
            </a:r>
          </a:p>
        </p:txBody>
      </p:sp>
      <p:cxnSp>
        <p:nvCxnSpPr>
          <p:cNvPr id="7" name="Straight Connector 6">
            <a:extLst>
              <a:ext uri="{FF2B5EF4-FFF2-40B4-BE49-F238E27FC236}">
                <a16:creationId xmlns:a16="http://schemas.microsoft.com/office/drawing/2014/main" id="{D3A050D8-93F8-4B67-BE92-96E3F57EC5B1}"/>
              </a:ext>
              <a:ext uri="{C183D7F6-B498-43B3-948B-1728B52AA6E4}">
                <adec:decorative xmlns:adec="http://schemas.microsoft.com/office/drawing/2017/decorative" val="1"/>
              </a:ext>
            </a:extLst>
          </p:cNvPr>
          <p:cNvCxnSpPr>
            <a:cxnSpLocks/>
          </p:cNvCxnSpPr>
          <p:nvPr/>
        </p:nvCxnSpPr>
        <p:spPr>
          <a:xfrm flipH="1">
            <a:off x="6121402" y="1393371"/>
            <a:ext cx="7258" cy="4660463"/>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type="body" sz="quarter" idx="4294967295"/>
          </p:nvPr>
        </p:nvSpPr>
        <p:spPr>
          <a:xfrm>
            <a:off x="6215744" y="1522413"/>
            <a:ext cx="5092700" cy="2005012"/>
          </a:xfrm>
        </p:spPr>
        <p:txBody>
          <a:bodyPr>
            <a:noAutofit/>
          </a:bodyPr>
          <a:lstStyle/>
          <a:p>
            <a:pPr marL="0" indent="0" defTabSz="685800">
              <a:lnSpc>
                <a:spcPct val="100000"/>
              </a:lnSpc>
              <a:spcBef>
                <a:spcPts val="600"/>
              </a:spcBef>
              <a:buNone/>
            </a:pPr>
            <a:r>
              <a:rPr lang="es-US" sz="2000" b="1" dirty="0">
                <a:solidFill>
                  <a:srgbClr val="00529B"/>
                </a:solidFill>
              </a:rPr>
              <a:t>Pedir a Medicare que:</a:t>
            </a:r>
          </a:p>
          <a:p>
            <a:pPr marL="548640" lvl="1" indent="-274320" defTabSz="685800">
              <a:lnSpc>
                <a:spcPct val="100000"/>
              </a:lnSpc>
              <a:spcAft>
                <a:spcPts val="0"/>
              </a:spcAft>
              <a:buFont typeface="Wingdings" panose="05000000000000000000" pitchFamily="2" charset="2"/>
              <a:buChar char="§"/>
            </a:pPr>
            <a:r>
              <a:rPr lang="es-US" sz="1900" dirty="0">
                <a:solidFill>
                  <a:srgbClr val="00529B"/>
                </a:solidFill>
              </a:rPr>
              <a:t>Se comunique con usted de manera diferente o en un lugar diferente</a:t>
            </a:r>
          </a:p>
          <a:p>
            <a:pPr marL="548640" lvl="1" indent="-274320" defTabSz="685800">
              <a:lnSpc>
                <a:spcPct val="100000"/>
              </a:lnSpc>
              <a:spcBef>
                <a:spcPts val="600"/>
              </a:spcBef>
              <a:spcAft>
                <a:spcPts val="0"/>
              </a:spcAft>
              <a:buFont typeface="Wingdings" panose="05000000000000000000" pitchFamily="2" charset="2"/>
              <a:buChar char="§"/>
            </a:pPr>
            <a:r>
              <a:rPr lang="es-US" sz="1900" dirty="0">
                <a:solidFill>
                  <a:srgbClr val="00529B"/>
                </a:solidFill>
              </a:rPr>
              <a:t>Limite la forma en que se usa y se entrega su información para cubrir </a:t>
            </a:r>
            <a:br>
              <a:rPr lang="es-US" sz="1900" dirty="0">
                <a:solidFill>
                  <a:srgbClr val="00529B"/>
                </a:solidFill>
              </a:rPr>
            </a:br>
            <a:r>
              <a:rPr lang="es-US" sz="1900" dirty="0">
                <a:solidFill>
                  <a:srgbClr val="00529B"/>
                </a:solidFill>
              </a:rPr>
              <a:t>sus reclamos </a:t>
            </a:r>
          </a:p>
        </p:txBody>
      </p:sp>
      <p:cxnSp>
        <p:nvCxnSpPr>
          <p:cNvPr id="11" name="Straight Connector 10">
            <a:extLst>
              <a:ext uri="{FF2B5EF4-FFF2-40B4-BE49-F238E27FC236}">
                <a16:creationId xmlns:a16="http://schemas.microsoft.com/office/drawing/2014/main" id="{EF2911B8-F437-46E9-9ED5-45241B3467BC}"/>
              </a:ext>
              <a:ext uri="{C183D7F6-B498-43B3-948B-1728B52AA6E4}">
                <adec:decorative xmlns:adec="http://schemas.microsoft.com/office/drawing/2017/decorative" val="1"/>
              </a:ext>
            </a:extLst>
          </p:cNvPr>
          <p:cNvCxnSpPr>
            <a:cxnSpLocks/>
          </p:cNvCxnSpPr>
          <p:nvPr/>
        </p:nvCxnSpPr>
        <p:spPr>
          <a:xfrm flipV="1">
            <a:off x="6128660" y="3647399"/>
            <a:ext cx="5232398" cy="2902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10" name="Content Placeholder 4">
            <a:extLst>
              <a:ext uri="{FF2B5EF4-FFF2-40B4-BE49-F238E27FC236}">
                <a16:creationId xmlns:a16="http://schemas.microsoft.com/office/drawing/2014/main" id="{EA8B4BCD-6866-402C-AEC7-B7BC18E5BF7E}"/>
              </a:ext>
            </a:extLst>
          </p:cNvPr>
          <p:cNvSpPr txBox="1">
            <a:spLocks/>
          </p:cNvSpPr>
          <p:nvPr/>
        </p:nvSpPr>
        <p:spPr>
          <a:xfrm>
            <a:off x="6215744" y="3713893"/>
            <a:ext cx="5092583" cy="2396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s-US" sz="2400" b="1" dirty="0">
                <a:solidFill>
                  <a:srgbClr val="00529B"/>
                </a:solidFill>
              </a:rPr>
              <a:t>Y:</a:t>
            </a:r>
          </a:p>
          <a:p>
            <a:pPr marL="548640" lvl="1" indent="-274320" defTabSz="685800">
              <a:lnSpc>
                <a:spcPct val="100000"/>
              </a:lnSpc>
              <a:spcBef>
                <a:spcPts val="600"/>
              </a:spcBef>
              <a:buFont typeface="Wingdings" panose="05000000000000000000" pitchFamily="2" charset="2"/>
              <a:buChar char="§"/>
            </a:pPr>
            <a:r>
              <a:rPr lang="es-US" sz="1900" dirty="0">
                <a:solidFill>
                  <a:srgbClr val="00529B"/>
                </a:solidFill>
              </a:rPr>
              <a:t>Cambie su información si cree que es incorrecta o está incompleta</a:t>
            </a:r>
          </a:p>
          <a:p>
            <a:pPr marL="548640" lvl="1" indent="-274320" defTabSz="685800">
              <a:lnSpc>
                <a:spcPct val="100000"/>
              </a:lnSpc>
              <a:spcBef>
                <a:spcPts val="600"/>
              </a:spcBef>
              <a:buFont typeface="Wingdings" panose="05000000000000000000" pitchFamily="2" charset="2"/>
              <a:buChar char="§"/>
            </a:pPr>
            <a:r>
              <a:rPr lang="es-US" sz="1900" dirty="0">
                <a:solidFill>
                  <a:srgbClr val="00529B"/>
                </a:solidFill>
              </a:rPr>
              <a:t>Hable con un representante de servicios al cliente sobre el aviso de privacidad de Medicare</a:t>
            </a:r>
          </a:p>
        </p:txBody>
      </p:sp>
      <p:sp>
        <p:nvSpPr>
          <p:cNvPr id="13" name="Slide Number Placeholder 5">
            <a:extLst>
              <a:ext uri="{FF2B5EF4-FFF2-40B4-BE49-F238E27FC236}">
                <a16:creationId xmlns:a16="http://schemas.microsoft.com/office/drawing/2014/main" id="{AFCC0A2E-86E7-4494-89CB-E5CB89DBDE0F}"/>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48</a:t>
            </a:fld>
            <a:endParaRPr lang="en-US"/>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a:xfrm>
            <a:off x="4038600" y="6483000"/>
            <a:ext cx="4114800" cy="365125"/>
          </a:xfrm>
        </p:spPr>
        <p:txBody>
          <a:bodyPr/>
          <a:lstStyle/>
          <a:p>
            <a:r>
              <a:rPr lang="es-US">
                <a:latin typeface="Arial"/>
                <a:cs typeface="Arial"/>
              </a:rPr>
              <a:t>Derechos y Protecciones en Medicare</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a:xfrm>
            <a:off x="838200" y="648300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363308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build="p"/>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Si se infringen los derechos de privacidad</a:t>
            </a:r>
          </a:p>
        </p:txBody>
      </p:sp>
      <p:sp>
        <p:nvSpPr>
          <p:cNvPr id="5" name="Content Placeholder 4"/>
          <p:cNvSpPr>
            <a:spLocks noGrp="1"/>
          </p:cNvSpPr>
          <p:nvPr>
            <p:ph type="body" sz="quarter" idx="13"/>
          </p:nvPr>
        </p:nvSpPr>
        <p:spPr>
          <a:xfrm>
            <a:off x="838200" y="1098787"/>
            <a:ext cx="10644188" cy="2345300"/>
          </a:xfrm>
        </p:spPr>
        <p:txBody>
          <a:bodyPr>
            <a:normAutofit lnSpcReduction="10000"/>
          </a:bodyPr>
          <a:lstStyle/>
          <a:p>
            <a:pPr marL="548640" lvl="0" indent="-274320" defTabSz="685800">
              <a:lnSpc>
                <a:spcPct val="100000"/>
              </a:lnSpc>
              <a:spcBef>
                <a:spcPts val="0"/>
              </a:spcBef>
              <a:spcAft>
                <a:spcPts val="1200"/>
              </a:spcAft>
            </a:pPr>
            <a:r>
              <a:rPr lang="es-US" sz="2200" dirty="0">
                <a:solidFill>
                  <a:srgbClr val="00529B"/>
                </a:solidFill>
              </a:rPr>
              <a:t>Medicare, Medicaid y los programas de atención médica para militares y veteranos están cubiertos por la Ley de Portabilidad y Responsabilidad de Seguros de Salud (HIPAA) </a:t>
            </a:r>
          </a:p>
          <a:p>
            <a:pPr marL="548640" lvl="0" indent="-274320" defTabSz="685800">
              <a:lnSpc>
                <a:spcPct val="100000"/>
              </a:lnSpc>
              <a:spcBef>
                <a:spcPts val="0"/>
              </a:spcBef>
              <a:spcAft>
                <a:spcPts val="1200"/>
              </a:spcAft>
            </a:pPr>
            <a:r>
              <a:rPr lang="es-US" sz="2200" dirty="0">
                <a:solidFill>
                  <a:srgbClr val="00529B"/>
                </a:solidFill>
              </a:rPr>
              <a:t>Puede presentar una queja escrita o por correo electrónico o postal, o a través del Portal de Quejas de la Oficina de Derechos Civiles (OCR)</a:t>
            </a:r>
          </a:p>
          <a:p>
            <a:pPr marL="548640" defTabSz="685800"/>
            <a:r>
              <a:rPr lang="es-US" sz="2200" dirty="0">
                <a:solidFill>
                  <a:srgbClr val="00529B"/>
                </a:solidFill>
              </a:rPr>
              <a:t>Presentar una queja no afectará sus beneficios de Medicare</a:t>
            </a:r>
          </a:p>
        </p:txBody>
      </p:sp>
      <p:pic>
        <p:nvPicPr>
          <p:cNvPr id="15" name="Picture 14">
            <a:extLst>
              <a:ext uri="{FF2B5EF4-FFF2-40B4-BE49-F238E27FC236}">
                <a16:creationId xmlns:a16="http://schemas.microsoft.com/office/drawing/2014/main" id="{E635BA26-4900-4E59-8215-3AF67B54FF71}"/>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40204" y="3301285"/>
            <a:ext cx="2572698" cy="2572698"/>
          </a:xfrm>
          <a:prstGeom prst="rect">
            <a:avLst/>
          </a:prstGeom>
        </p:spPr>
      </p:pic>
      <p:sp>
        <p:nvSpPr>
          <p:cNvPr id="17" name="TextBox 16"/>
          <p:cNvSpPr txBox="1"/>
          <p:nvPr/>
        </p:nvSpPr>
        <p:spPr>
          <a:xfrm>
            <a:off x="1320159" y="5450205"/>
            <a:ext cx="2535652" cy="369332"/>
          </a:xfrm>
          <a:prstGeom prst="rect">
            <a:avLst/>
          </a:prstGeom>
          <a:noFill/>
        </p:spPr>
        <p:txBody>
          <a:bodyPr wrap="square" rtlCol="0">
            <a:spAutoFit/>
          </a:bodyPr>
          <a:lstStyle/>
          <a:p>
            <a:r>
              <a:rPr lang="es-US" u="sng">
                <a:hlinkClick r:id="rId6"/>
              </a:rPr>
              <a:t>OCRComplaint@hhs.gov </a:t>
            </a:r>
          </a:p>
        </p:txBody>
      </p:sp>
      <p:pic>
        <p:nvPicPr>
          <p:cNvPr id="9" name="Picture 8">
            <a:extLst>
              <a:ext uri="{FF2B5EF4-FFF2-40B4-BE49-F238E27FC236}">
                <a16:creationId xmlns:a16="http://schemas.microsoft.com/office/drawing/2014/main" id="{606914A6-8D9A-4ADB-8409-8D59E657048C}"/>
              </a:ext>
              <a:ext uri="{C183D7F6-B498-43B3-948B-1728B52AA6E4}">
                <adec:decorative xmlns:adec="http://schemas.microsoft.com/office/drawing/2017/decorative" val="1"/>
              </a:ext>
            </a:extLst>
          </p:cNvPr>
          <p:cNvPicPr>
            <a:picLocks noChangeAspect="1"/>
          </p:cNvPicPr>
          <p:nvPr/>
        </p:nvPicPr>
        <p:blipFill rotWithShape="1">
          <a:blip r:embed="rId7"/>
          <a:srcRect l="6894" t="52530" r="51499" b="8273"/>
          <a:stretch/>
        </p:blipFill>
        <p:spPr>
          <a:xfrm>
            <a:off x="5404017" y="3377177"/>
            <a:ext cx="1698290" cy="1599933"/>
          </a:xfrm>
          <a:prstGeom prst="rect">
            <a:avLst/>
          </a:prstGeom>
        </p:spPr>
      </p:pic>
      <p:sp>
        <p:nvSpPr>
          <p:cNvPr id="8" name="TextBox 7"/>
          <p:cNvSpPr txBox="1"/>
          <p:nvPr/>
        </p:nvSpPr>
        <p:spPr>
          <a:xfrm>
            <a:off x="3895725" y="5011400"/>
            <a:ext cx="4714875" cy="1446550"/>
          </a:xfrm>
          <a:prstGeom prst="rect">
            <a:avLst/>
          </a:prstGeom>
          <a:noFill/>
        </p:spPr>
        <p:txBody>
          <a:bodyPr wrap="square" rtlCol="0">
            <a:spAutoFit/>
          </a:bodyPr>
          <a:lstStyle/>
          <a:p>
            <a:pPr algn="ctr"/>
            <a:r>
              <a:rPr lang="es-US" sz="1400">
                <a:solidFill>
                  <a:srgbClr val="00529B"/>
                </a:solidFill>
                <a:latin typeface="Arial" panose="020B0604020202020204" pitchFamily="34" charset="0"/>
                <a:cs typeface="Arial" panose="020B0604020202020204" pitchFamily="34" charset="0"/>
              </a:rPr>
              <a:t>Operaciones Centralizadas de Gestión de Casos Departamento de Salud y Servicios Humanos de EE.UU.200 Independence Avenue, S.W.</a:t>
            </a:r>
            <a:br>
              <a:rPr lang="es-US" sz="1400">
                <a:solidFill>
                  <a:srgbClr val="00529B"/>
                </a:solidFill>
                <a:latin typeface="Arial" panose="020B0604020202020204" pitchFamily="34" charset="0"/>
                <a:cs typeface="Arial" panose="020B0604020202020204" pitchFamily="34" charset="0"/>
              </a:rPr>
            </a:br>
            <a:r>
              <a:rPr lang="es-US" sz="1400">
                <a:solidFill>
                  <a:srgbClr val="00529B"/>
                </a:solidFill>
                <a:latin typeface="Arial" panose="020B0604020202020204" pitchFamily="34" charset="0"/>
                <a:cs typeface="Arial" panose="020B0604020202020204" pitchFamily="34" charset="0"/>
              </a:rPr>
              <a:t>Sala 509F HHH Bldg.Washington, D.C. 20.201</a:t>
            </a:r>
          </a:p>
          <a:p>
            <a:pPr algn="ctr"/>
            <a:endParaRPr lang="en-US" dirty="0">
              <a:solidFill>
                <a:srgbClr val="00529B"/>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778818A-2E81-4244-9C77-691F679BE43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96558" y="3896185"/>
            <a:ext cx="1937390" cy="1446550"/>
          </a:xfrm>
          <a:prstGeom prst="rect">
            <a:avLst/>
          </a:prstGeom>
        </p:spPr>
      </p:pic>
      <p:sp>
        <p:nvSpPr>
          <p:cNvPr id="11" name="TextBox 10"/>
          <p:cNvSpPr txBox="1"/>
          <p:nvPr/>
        </p:nvSpPr>
        <p:spPr>
          <a:xfrm>
            <a:off x="8781102" y="5405578"/>
            <a:ext cx="2170694" cy="413959"/>
          </a:xfrm>
          <a:prstGeom prst="rect">
            <a:avLst/>
          </a:prstGeom>
          <a:noFill/>
        </p:spPr>
        <p:txBody>
          <a:bodyPr wrap="square" lIns="0" rIns="0" rtlCol="0">
            <a:spAutoFit/>
          </a:bodyPr>
          <a:lstStyle/>
          <a:p>
            <a:pPr lvl="1" indent="-228600" algn="ctr" defTabSz="685800">
              <a:lnSpc>
                <a:spcPct val="110000"/>
              </a:lnSpc>
              <a:spcBef>
                <a:spcPts val="600"/>
              </a:spcBef>
            </a:pPr>
            <a:r>
              <a:rPr lang="es-US" sz="2000">
                <a:solidFill>
                  <a:schemeClr val="bg1"/>
                </a:solidFill>
                <a:hlinkClick r:id="rId9"/>
              </a:rPr>
              <a:t>ocrportal.HHS.gov</a:t>
            </a:r>
          </a:p>
        </p:txBody>
      </p:sp>
      <p:sp>
        <p:nvSpPr>
          <p:cNvPr id="19" name="Slide Number Placeholder 5">
            <a:extLst>
              <a:ext uri="{FF2B5EF4-FFF2-40B4-BE49-F238E27FC236}">
                <a16:creationId xmlns:a16="http://schemas.microsoft.com/office/drawing/2014/main" id="{A7BE97F3-EEDF-4101-A1AF-37A72479300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49</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8708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US"/>
              <a:t>Lección 1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dirty="0">
                <a:solidFill>
                  <a:srgbClr val="00529B"/>
                </a:solidFill>
                <a:latin typeface="Arial"/>
                <a:cs typeface="Arial"/>
              </a:rPr>
              <a:t>Al final de esta lección, usted será capaz de: </a:t>
            </a:r>
          </a:p>
          <a:p>
            <a:pPr marL="548640" indent="-274320">
              <a:lnSpc>
                <a:spcPct val="100000"/>
              </a:lnSpc>
              <a:spcBef>
                <a:spcPts val="0"/>
              </a:spcBef>
              <a:spcAft>
                <a:spcPts val="1200"/>
              </a:spcAft>
            </a:pPr>
            <a:r>
              <a:rPr lang="es-US" sz="2400" dirty="0">
                <a:solidFill>
                  <a:srgbClr val="00529B"/>
                </a:solidFill>
                <a:latin typeface="Arial"/>
                <a:cs typeface="Arial"/>
              </a:rPr>
              <a:t>Identificar quién tiene derechos y protecciones garantizados </a:t>
            </a:r>
            <a:br>
              <a:rPr lang="es-US" sz="2400" dirty="0">
                <a:solidFill>
                  <a:srgbClr val="00529B"/>
                </a:solidFill>
                <a:latin typeface="Arial"/>
                <a:cs typeface="Arial"/>
              </a:rPr>
            </a:br>
            <a:r>
              <a:rPr lang="es-US" sz="2400" dirty="0">
                <a:solidFill>
                  <a:srgbClr val="00529B"/>
                </a:solidFill>
                <a:latin typeface="Arial"/>
                <a:cs typeface="Arial"/>
              </a:rPr>
              <a:t>de Medicare</a:t>
            </a:r>
          </a:p>
          <a:p>
            <a:pPr marL="548640" indent="-274320">
              <a:lnSpc>
                <a:spcPct val="100000"/>
              </a:lnSpc>
              <a:spcBef>
                <a:spcPts val="0"/>
              </a:spcBef>
              <a:spcAft>
                <a:spcPts val="1200"/>
              </a:spcAft>
            </a:pPr>
            <a:r>
              <a:rPr lang="es-US" sz="2400" dirty="0">
                <a:solidFill>
                  <a:srgbClr val="00529B"/>
                </a:solidFill>
                <a:latin typeface="Arial"/>
                <a:cs typeface="Arial"/>
              </a:rPr>
              <a:t>Explicar los derechos que tienen todas las personas con Medicare</a:t>
            </a:r>
          </a:p>
          <a:p>
            <a:pPr marL="548640" indent="-274320">
              <a:lnSpc>
                <a:spcPct val="100000"/>
              </a:lnSpc>
              <a:spcBef>
                <a:spcPts val="0"/>
              </a:spcBef>
              <a:spcAft>
                <a:spcPts val="1200"/>
              </a:spcAft>
            </a:pPr>
            <a:r>
              <a:rPr lang="es-US" sz="2400" dirty="0">
                <a:solidFill>
                  <a:srgbClr val="00529B"/>
                </a:solidFill>
                <a:latin typeface="Arial"/>
                <a:cs typeface="Arial"/>
              </a:rPr>
              <a:t>Explicar los derechos adicionales si usted tiene un Plan Medicare </a:t>
            </a:r>
            <a:r>
              <a:rPr lang="es-US" sz="2400" dirty="0" err="1">
                <a:solidFill>
                  <a:srgbClr val="00529B"/>
                </a:solidFill>
                <a:latin typeface="Arial"/>
                <a:cs typeface="Arial"/>
              </a:rPr>
              <a:t>Advantage</a:t>
            </a:r>
            <a:r>
              <a:rPr lang="es-US" sz="2400" dirty="0">
                <a:solidFill>
                  <a:srgbClr val="00529B"/>
                </a:solidFill>
                <a:latin typeface="Arial"/>
                <a:cs typeface="Arial"/>
              </a:rPr>
              <a:t> (Parte C) u otro plan de salud Medicare </a:t>
            </a:r>
          </a:p>
          <a:p>
            <a:pPr marL="548640" indent="-274320">
              <a:lnSpc>
                <a:spcPct val="100000"/>
              </a:lnSpc>
              <a:spcBef>
                <a:spcPts val="0"/>
              </a:spcBef>
              <a:spcAft>
                <a:spcPts val="1200"/>
              </a:spcAft>
            </a:pPr>
            <a:r>
              <a:rPr lang="es-US" sz="2400" dirty="0">
                <a:solidFill>
                  <a:srgbClr val="00529B"/>
                </a:solidFill>
                <a:latin typeface="Arial"/>
                <a:cs typeface="Arial"/>
              </a:rPr>
              <a:t>Identificar derechos adicionales para las personas con cobertura de medicamentos de Medicare</a:t>
            </a:r>
          </a:p>
        </p:txBody>
      </p:sp>
      <p:sp>
        <p:nvSpPr>
          <p:cNvPr id="2" name="Slide Number Placeholder 1">
            <a:extLst>
              <a:ext uri="{FF2B5EF4-FFF2-40B4-BE49-F238E27FC236}">
                <a16:creationId xmlns:a16="http://schemas.microsoft.com/office/drawing/2014/main" id="{9DA091B4-FD7A-4778-B6F8-38CEC6DA12D9}"/>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5</a:t>
            </a:fld>
            <a:endParaRPr lang="en-US"/>
          </a:p>
        </p:txBody>
      </p:sp>
      <p:sp>
        <p:nvSpPr>
          <p:cNvPr id="9" name="Footer Placeholder 2">
            <a:extLst>
              <a:ext uri="{FF2B5EF4-FFF2-40B4-BE49-F238E27FC236}">
                <a16:creationId xmlns:a16="http://schemas.microsoft.com/office/drawing/2014/main" id="{A79F97F2-EFE6-4830-98A2-D400A8066E0A}"/>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a:xfrm>
            <a:off x="838200" y="649224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Lección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a:t>Protecciones adicionales</a:t>
            </a:r>
          </a:p>
        </p:txBody>
      </p:sp>
    </p:spTree>
    <p:custDataLst>
      <p:tags r:id="rId1"/>
    </p:custDataLst>
    <p:extLst>
      <p:ext uri="{BB962C8B-B14F-4D97-AF65-F5344CB8AC3E}">
        <p14:creationId xmlns:p14="http://schemas.microsoft.com/office/powerpoint/2010/main" val="1658572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s-US"/>
              <a:t>Lección 5 Objetivos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dirty="0">
                <a:solidFill>
                  <a:srgbClr val="00529B"/>
                </a:solidFill>
                <a:latin typeface="Arial"/>
                <a:cs typeface="Arial"/>
              </a:rPr>
              <a:t>Al final de esta lección, usted será capaz de: </a:t>
            </a:r>
          </a:p>
          <a:p>
            <a:pPr marL="548640" indent="-274320">
              <a:lnSpc>
                <a:spcPct val="100000"/>
              </a:lnSpc>
              <a:spcBef>
                <a:spcPts val="0"/>
              </a:spcBef>
              <a:spcAft>
                <a:spcPts val="1200"/>
              </a:spcAft>
            </a:pPr>
            <a:r>
              <a:rPr lang="es-US" sz="2400" dirty="0">
                <a:solidFill>
                  <a:srgbClr val="00529B"/>
                </a:solidFill>
                <a:latin typeface="Arial"/>
                <a:cs typeface="Arial"/>
              </a:rPr>
              <a:t>Explicar los tipos frecuentes de directivas anticipadas y su propósito</a:t>
            </a:r>
          </a:p>
          <a:p>
            <a:pPr marL="548640" indent="-274320">
              <a:lnSpc>
                <a:spcPct val="100000"/>
              </a:lnSpc>
              <a:spcBef>
                <a:spcPts val="0"/>
              </a:spcBef>
              <a:spcAft>
                <a:spcPts val="1200"/>
              </a:spcAft>
            </a:pPr>
            <a:r>
              <a:rPr lang="es-US" sz="2400" dirty="0">
                <a:solidFill>
                  <a:srgbClr val="00529B"/>
                </a:solidFill>
                <a:latin typeface="Arial"/>
                <a:cs typeface="Arial"/>
              </a:rPr>
              <a:t>Explicar qué hace un Defensor del Beneficiario de Medicare</a:t>
            </a:r>
          </a:p>
        </p:txBody>
      </p:sp>
      <p:sp>
        <p:nvSpPr>
          <p:cNvPr id="2" name="Slide Number Placeholder 1">
            <a:extLst>
              <a:ext uri="{FF2B5EF4-FFF2-40B4-BE49-F238E27FC236}">
                <a16:creationId xmlns:a16="http://schemas.microsoft.com/office/drawing/2014/main" id="{3F45D7F8-D33C-4DF7-B893-AAA417295FDB}"/>
              </a:ext>
            </a:extLst>
          </p:cNvPr>
          <p:cNvSpPr>
            <a:spLocks noGrp="1"/>
          </p:cNvSpPr>
          <p:nvPr>
            <p:ph type="sldNum" sz="quarter" idx="12"/>
          </p:nvPr>
        </p:nvSpPr>
        <p:spPr>
          <a:xfrm>
            <a:off x="8610600" y="6492240"/>
            <a:ext cx="2743200" cy="365125"/>
          </a:xfrm>
        </p:spPr>
        <p:txBody>
          <a:bodyPr/>
          <a:lstStyle/>
          <a:p>
            <a:pPr>
              <a:defRPr/>
            </a:pPr>
            <a:fld id="{11E79EF6-0C0E-43E6-8FB3-918BC522CC5A}" type="slidenum">
              <a:rPr lang="en-US" smtClean="0"/>
              <a:pPr>
                <a:defRPr/>
              </a:pPr>
              <a:t>51</a:t>
            </a:fld>
            <a:endParaRPr lang="en-US"/>
          </a:p>
        </p:txBody>
      </p:sp>
      <p:sp>
        <p:nvSpPr>
          <p:cNvPr id="9" name="Footer Placeholder 2">
            <a:extLst>
              <a:ext uri="{FF2B5EF4-FFF2-40B4-BE49-F238E27FC236}">
                <a16:creationId xmlns:a16="http://schemas.microsoft.com/office/drawing/2014/main" id="{1B4D0C0A-7F69-49B3-B3A3-B6DC335FA02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2797328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a:t>Directrices anticipadas</a:t>
            </a:r>
          </a:p>
        </p:txBody>
      </p:sp>
      <p:pic>
        <p:nvPicPr>
          <p:cNvPr id="9" name="Picture 8">
            <a:extLst>
              <a:ext uri="{FF2B5EF4-FFF2-40B4-BE49-F238E27FC236}">
                <a16:creationId xmlns:a16="http://schemas.microsoft.com/office/drawing/2014/main" id="{E2FE2075-E1B2-49DD-B43A-89CCD6955DA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7163" y="2178552"/>
            <a:ext cx="5219643" cy="3178529"/>
          </a:xfrm>
          <a:prstGeom prst="rect">
            <a:avLst/>
          </a:prstGeom>
          <a:ln>
            <a:noFill/>
          </a:ln>
          <a:effectLst>
            <a:softEdge rad="112500"/>
          </a:effectLst>
        </p:spPr>
      </p:pic>
      <p:sp>
        <p:nvSpPr>
          <p:cNvPr id="5" name="Content Placeholder 4"/>
          <p:cNvSpPr>
            <a:spLocks noGrp="1"/>
          </p:cNvSpPr>
          <p:nvPr>
            <p:ph type="body" sz="quarter" idx="13"/>
          </p:nvPr>
        </p:nvSpPr>
        <p:spPr>
          <a:xfrm>
            <a:off x="739381" y="1306286"/>
            <a:ext cx="5684038" cy="4923063"/>
          </a:xfrm>
        </p:spPr>
        <p:txBody>
          <a:bodyPr>
            <a:normAutofit/>
          </a:bodyPr>
          <a:lstStyle/>
          <a:p>
            <a:pPr marL="0" lvl="0" indent="0" defTabSz="685800">
              <a:lnSpc>
                <a:spcPct val="100000"/>
              </a:lnSpc>
              <a:spcBef>
                <a:spcPts val="600"/>
              </a:spcBef>
              <a:spcAft>
                <a:spcPts val="600"/>
              </a:spcAft>
              <a:buNone/>
            </a:pPr>
            <a:r>
              <a:rPr lang="es-US" sz="2800" b="1" dirty="0">
                <a:solidFill>
                  <a:srgbClr val="00529B"/>
                </a:solidFill>
              </a:rPr>
              <a:t>Definición</a:t>
            </a:r>
          </a:p>
          <a:p>
            <a:pPr marL="0" lvl="0" indent="0" defTabSz="685800">
              <a:lnSpc>
                <a:spcPct val="100000"/>
              </a:lnSpc>
              <a:spcBef>
                <a:spcPts val="0"/>
              </a:spcBef>
              <a:spcAft>
                <a:spcPts val="600"/>
              </a:spcAft>
              <a:buNone/>
            </a:pPr>
            <a:r>
              <a:rPr lang="es-US" sz="2400" dirty="0">
                <a:solidFill>
                  <a:srgbClr val="00529B"/>
                </a:solidFill>
              </a:rPr>
              <a:t>Un documento legal que indique cómo desea que se tomen las decisiones médicas si no puede tomarlas por </a:t>
            </a:r>
            <a:br>
              <a:rPr lang="es-US" sz="2400" dirty="0">
                <a:solidFill>
                  <a:srgbClr val="00529B"/>
                </a:solidFill>
              </a:rPr>
            </a:br>
            <a:r>
              <a:rPr lang="es-US" sz="2400" dirty="0">
                <a:solidFill>
                  <a:srgbClr val="00529B"/>
                </a:solidFill>
              </a:rPr>
              <a:t>sí mismo</a:t>
            </a:r>
          </a:p>
          <a:p>
            <a:pPr marL="0" lvl="0" indent="0" defTabSz="685800">
              <a:lnSpc>
                <a:spcPct val="100000"/>
              </a:lnSpc>
              <a:spcBef>
                <a:spcPts val="600"/>
              </a:spcBef>
              <a:spcAft>
                <a:spcPts val="1200"/>
              </a:spcAft>
              <a:buNone/>
            </a:pPr>
            <a:r>
              <a:rPr lang="es-US" sz="2800" b="1" dirty="0">
                <a:solidFill>
                  <a:srgbClr val="00529B"/>
                </a:solidFill>
              </a:rPr>
              <a:t>Tipos</a:t>
            </a:r>
          </a:p>
          <a:p>
            <a:pPr marL="548640" indent="-274320">
              <a:lnSpc>
                <a:spcPct val="100000"/>
              </a:lnSpc>
              <a:spcBef>
                <a:spcPts val="0"/>
              </a:spcBef>
              <a:spcAft>
                <a:spcPts val="1200"/>
              </a:spcAft>
            </a:pPr>
            <a:r>
              <a:rPr lang="es-US" sz="2400" dirty="0">
                <a:solidFill>
                  <a:srgbClr val="00529B"/>
                </a:solidFill>
              </a:rPr>
              <a:t>Apoderado de atención médica (poder notarial permanente)</a:t>
            </a:r>
          </a:p>
          <a:p>
            <a:pPr marL="548640" indent="-274320">
              <a:lnSpc>
                <a:spcPct val="100000"/>
              </a:lnSpc>
              <a:spcBef>
                <a:spcPts val="0"/>
              </a:spcBef>
              <a:spcAft>
                <a:spcPts val="1200"/>
              </a:spcAft>
            </a:pPr>
            <a:r>
              <a:rPr lang="es-US" sz="2400" dirty="0">
                <a:solidFill>
                  <a:srgbClr val="00529B"/>
                </a:solidFill>
              </a:rPr>
              <a:t>Testamento en vida</a:t>
            </a:r>
          </a:p>
        </p:txBody>
      </p:sp>
      <p:sp>
        <p:nvSpPr>
          <p:cNvPr id="7" name="Slide Number Placeholder 5">
            <a:extLst>
              <a:ext uri="{FF2B5EF4-FFF2-40B4-BE49-F238E27FC236}">
                <a16:creationId xmlns:a16="http://schemas.microsoft.com/office/drawing/2014/main" id="{315C4C7A-90BD-4585-8ADB-9EDFC8E1D5A8}"/>
              </a:ext>
            </a:extLst>
          </p:cNvPr>
          <p:cNvSpPr>
            <a:spLocks noGrp="1"/>
          </p:cNvSpPr>
          <p:nvPr>
            <p:ph type="sldNum" sz="quarter" idx="12"/>
          </p:nvPr>
        </p:nvSpPr>
        <p:spPr>
          <a:xfrm>
            <a:off x="8610600" y="648300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52</a:t>
            </a:fld>
            <a:endParaRPr lang="en-US"/>
          </a:p>
        </p:txBody>
      </p:sp>
      <p:sp>
        <p:nvSpPr>
          <p:cNvPr id="3" name="Footer Placeholder 2"/>
          <p:cNvSpPr>
            <a:spLocks noGrp="1"/>
          </p:cNvSpPr>
          <p:nvPr>
            <p:ph type="ftr" sz="quarter" idx="11"/>
          </p:nvPr>
        </p:nvSpPr>
        <p:spPr/>
        <p:txBody>
          <a:bodyPr/>
          <a:lstStyle/>
          <a:p>
            <a:r>
              <a:rPr lang="es-US">
                <a:latin typeface="Arial"/>
                <a:cs typeface="Arial"/>
              </a:rPr>
              <a:t>Derechos y Protecciones en Medicare</a:t>
            </a:r>
          </a:p>
        </p:txBody>
      </p:sp>
      <p:sp>
        <p:nvSpPr>
          <p:cNvPr id="2" name="Date Placeholder 1"/>
          <p:cNvSpPr>
            <a:spLocks noGrp="1"/>
          </p:cNvSpPr>
          <p:nvPr>
            <p:ph type="dt" sz="half" idx="10"/>
          </p:nvPr>
        </p:nvSpPr>
        <p:spPr/>
        <p:txBody>
          <a:bodyPr/>
          <a:lstStyle/>
          <a:p>
            <a:r>
              <a:rPr lang="es-US"/>
              <a:t>Enero de 2023</a:t>
            </a:r>
          </a:p>
        </p:txBody>
      </p:sp>
    </p:spTree>
    <p:custDataLst>
      <p:tags r:id="rId1"/>
    </p:custDataLst>
    <p:extLst>
      <p:ext uri="{BB962C8B-B14F-4D97-AF65-F5344CB8AC3E}">
        <p14:creationId xmlns:p14="http://schemas.microsoft.com/office/powerpoint/2010/main" val="370690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US"/>
              <a:t>¿Quién ayuda a revisar y resolver las quejas?</a:t>
            </a:r>
          </a:p>
        </p:txBody>
      </p:sp>
      <p:sp>
        <p:nvSpPr>
          <p:cNvPr id="5" name="Content Placeholder 4"/>
          <p:cNvSpPr>
            <a:spLocks noGrp="1"/>
          </p:cNvSpPr>
          <p:nvPr>
            <p:ph type="body" sz="quarter" idx="13"/>
          </p:nvPr>
        </p:nvSpPr>
        <p:spPr>
          <a:xfrm>
            <a:off x="838200" y="1417441"/>
            <a:ext cx="10644188" cy="4606758"/>
          </a:xfrm>
        </p:spPr>
        <p:txBody>
          <a:bodyPr>
            <a:normAutofit/>
          </a:bodyPr>
          <a:lstStyle/>
          <a:p>
            <a:pPr lvl="0">
              <a:spcAft>
                <a:spcPts val="600"/>
              </a:spcAft>
            </a:pPr>
            <a:r>
              <a:rPr lang="es-US" sz="2800" dirty="0"/>
              <a:t>El Defensor del Beneficiario de Medicare se asegura que haya información disponible para ayudarle a:</a:t>
            </a:r>
          </a:p>
          <a:p>
            <a:pPr lvl="1"/>
            <a:r>
              <a:rPr lang="es-US" sz="2400" dirty="0"/>
              <a:t>Tomar decisiones de salud médica adecuadas para usted</a:t>
            </a:r>
          </a:p>
          <a:p>
            <a:pPr lvl="1"/>
            <a:r>
              <a:rPr lang="es-US" sz="2400" dirty="0"/>
              <a:t>Conocer sus derechos y protecciones de Medicare</a:t>
            </a:r>
          </a:p>
          <a:p>
            <a:pPr lvl="0">
              <a:spcAft>
                <a:spcPts val="600"/>
              </a:spcAft>
            </a:pPr>
            <a:r>
              <a:rPr lang="es-US" sz="2800" dirty="0"/>
              <a:t>Que el Defensor de Adquisición Competitiva le ayude a revisar y resolver las quejas contra Medicare acerca de:</a:t>
            </a:r>
          </a:p>
          <a:p>
            <a:pPr lvl="1"/>
            <a:r>
              <a:rPr lang="es-US" sz="2400" dirty="0"/>
              <a:t>Equipo Médico Duradero (DME)</a:t>
            </a:r>
          </a:p>
          <a:p>
            <a:pPr lvl="1"/>
            <a:r>
              <a:rPr lang="es-US" sz="2400" dirty="0"/>
              <a:t>Prótesis</a:t>
            </a:r>
          </a:p>
          <a:p>
            <a:pPr lvl="1"/>
            <a:r>
              <a:rPr lang="es-US" sz="2400" dirty="0"/>
              <a:t>Ortopedia</a:t>
            </a:r>
          </a:p>
          <a:p>
            <a:pPr lvl="1"/>
            <a:r>
              <a:rPr lang="es-US" sz="2400" dirty="0"/>
              <a:t>Suministros</a:t>
            </a:r>
          </a:p>
        </p:txBody>
      </p:sp>
      <p:sp>
        <p:nvSpPr>
          <p:cNvPr id="6" name="Slide Number Placeholder 5">
            <a:extLst>
              <a:ext uri="{FF2B5EF4-FFF2-40B4-BE49-F238E27FC236}">
                <a16:creationId xmlns:a16="http://schemas.microsoft.com/office/drawing/2014/main" id="{946B56E2-36A6-49B8-B17B-BF5CF5DECA3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11E79EF6-0C0E-43E6-8FB3-918BC522CC5A}" type="slidenum">
              <a:rPr lang="en-US" smtClean="0"/>
              <a:pPr/>
              <a:t>53</a:t>
            </a:fld>
            <a:endParaRPr lang="en-US"/>
          </a:p>
        </p:txBody>
      </p:sp>
      <p:sp>
        <p:nvSpPr>
          <p:cNvPr id="2" name="Date Placeholder 1"/>
          <p:cNvSpPr>
            <a:spLocks noGrp="1"/>
          </p:cNvSpPr>
          <p:nvPr>
            <p:ph type="dt" sz="half" idx="10"/>
          </p:nvPr>
        </p:nvSpPr>
        <p:spPr/>
        <p:txBody>
          <a:bodyPr/>
          <a:lstStyle/>
          <a:p>
            <a:r>
              <a:rPr lang="es-US"/>
              <a:t>Enero de 2023</a:t>
            </a:r>
          </a:p>
        </p:txBody>
      </p:sp>
      <p:sp>
        <p:nvSpPr>
          <p:cNvPr id="3" name="Footer Placeholder 2"/>
          <p:cNvSpPr>
            <a:spLocks noGrp="1"/>
          </p:cNvSpPr>
          <p:nvPr>
            <p:ph type="ftr" sz="quarter" idx="11"/>
          </p:nvPr>
        </p:nvSpPr>
        <p:spPr/>
        <p:txBody>
          <a:bodyPr/>
          <a:lstStyle/>
          <a:p>
            <a:r>
              <a:rPr lang="es-US"/>
              <a:t>Derechos y Protecciones en Medicare</a:t>
            </a:r>
          </a:p>
        </p:txBody>
      </p:sp>
    </p:spTree>
    <p:custDataLst>
      <p:tags r:id="rId1"/>
    </p:custDataLst>
    <p:extLst>
      <p:ext uri="{BB962C8B-B14F-4D97-AF65-F5344CB8AC3E}">
        <p14:creationId xmlns:p14="http://schemas.microsoft.com/office/powerpoint/2010/main" val="90186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338" y="254714"/>
            <a:ext cx="9375324" cy="719643"/>
          </a:xfrm>
        </p:spPr>
        <p:txBody>
          <a:bodyPr>
            <a:normAutofit/>
          </a:bodyPr>
          <a:lstStyle/>
          <a:p>
            <a:pPr algn="ctr"/>
            <a:r>
              <a:rPr lang="es-US"/>
              <a:t>Compruebe su conocimiento: Pregunta 5</a:t>
            </a:r>
          </a:p>
        </p:txBody>
      </p:sp>
      <p:sp>
        <p:nvSpPr>
          <p:cNvPr id="9" name="Content Placeholder 8"/>
          <p:cNvSpPr>
            <a:spLocks noGrp="1"/>
          </p:cNvSpPr>
          <p:nvPr>
            <p:ph type="body" sz="quarter" idx="13"/>
          </p:nvPr>
        </p:nvSpPr>
        <p:spPr>
          <a:xfrm>
            <a:off x="977900" y="1771912"/>
            <a:ext cx="10634980" cy="3810569"/>
          </a:xfrm>
        </p:spPr>
        <p:txBody>
          <a:bodyPr/>
          <a:lstStyle/>
          <a:p>
            <a:pPr marL="0" lvl="0" indent="0" defTabSz="685800">
              <a:lnSpc>
                <a:spcPct val="100000"/>
              </a:lnSpc>
              <a:spcBef>
                <a:spcPts val="1200"/>
              </a:spcBef>
              <a:buNone/>
            </a:pPr>
            <a:r>
              <a:rPr lang="es-US" sz="2400" b="1">
                <a:solidFill>
                  <a:srgbClr val="00529B"/>
                </a:solidFill>
              </a:rPr>
              <a:t>El Defensor de los Beneficiarios de Medicare informa a los planes de salud de Medicare contratados para ayudar a diseñar mejores paquetes de beneficios.</a:t>
            </a:r>
          </a:p>
          <a:p>
            <a:pPr marL="457200" lvl="0" indent="-457200" defTabSz="685800">
              <a:lnSpc>
                <a:spcPct val="100000"/>
              </a:lnSpc>
              <a:spcBef>
                <a:spcPts val="1200"/>
              </a:spcBef>
              <a:buFont typeface="+mj-lt"/>
              <a:buAutoNum type="alphaLcPeriod"/>
            </a:pPr>
            <a:r>
              <a:rPr lang="es-US" sz="2400">
                <a:solidFill>
                  <a:srgbClr val="00529B"/>
                </a:solidFill>
              </a:rPr>
              <a:t>Verdadero</a:t>
            </a:r>
          </a:p>
          <a:p>
            <a:pPr marL="457200" lvl="0" indent="-457200" defTabSz="685800">
              <a:lnSpc>
                <a:spcPct val="100000"/>
              </a:lnSpc>
              <a:spcBef>
                <a:spcPts val="1200"/>
              </a:spcBef>
              <a:buFont typeface="+mj-lt"/>
              <a:buAutoNum type="alphaLcPeriod"/>
            </a:pPr>
            <a:r>
              <a:rPr lang="es-US" sz="2400">
                <a:solidFill>
                  <a:srgbClr val="00529B"/>
                </a:solidFill>
              </a:rPr>
              <a:t>Falso</a:t>
            </a:r>
          </a:p>
          <a:p>
            <a:pPr marL="0" lvl="0" indent="0" defTabSz="685800">
              <a:lnSpc>
                <a:spcPct val="100000"/>
              </a:lnSpc>
              <a:spcBef>
                <a:spcPts val="1200"/>
              </a:spcBef>
              <a:buNone/>
            </a:pPr>
            <a:endParaRPr lang="en-US" sz="2400" dirty="0">
              <a:solidFill>
                <a:srgbClr val="00529B"/>
              </a:solidFill>
            </a:endParaRPr>
          </a:p>
          <a:p>
            <a:pPr marL="0" indent="0">
              <a:buNone/>
            </a:pPr>
            <a:endParaRPr lang="en-US" dirty="0">
              <a:solidFill>
                <a:srgbClr val="00529B"/>
              </a:solidFill>
            </a:endParaRPr>
          </a:p>
        </p:txBody>
      </p:sp>
      <p:sp>
        <p:nvSpPr>
          <p:cNvPr id="6" name="Rounded Rectangle 5" descr="Recuadro verde que resalta la respuesta correcta como: B. Falso"/>
          <p:cNvSpPr/>
          <p:nvPr/>
        </p:nvSpPr>
        <p:spPr>
          <a:xfrm>
            <a:off x="966553" y="3780886"/>
            <a:ext cx="1726468" cy="578203"/>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lide Number Placeholder 5">
            <a:extLst>
              <a:ext uri="{FF2B5EF4-FFF2-40B4-BE49-F238E27FC236}">
                <a16:creationId xmlns:a16="http://schemas.microsoft.com/office/drawing/2014/main" id="{DF893FEB-F6C1-4801-A211-89870D9D838C}"/>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54</a:t>
            </a:fld>
            <a:endParaRPr lang="en-US"/>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p:txBody>
          <a:bodyPr/>
          <a:lstStyle/>
          <a:p>
            <a:pPr>
              <a:defRPr/>
            </a:pPr>
            <a:r>
              <a:rPr kumimoji="0" lang="es-US" b="0" i="0" u="none" strike="noStrike" cap="none" normalizeH="0" baseline="0" noProof="0">
                <a:ln>
                  <a:noFill/>
                </a:ln>
                <a:effectLst/>
                <a:uLnTx/>
                <a:uFillTx/>
                <a:latin typeface="Arial"/>
                <a:cs typeface="Arial"/>
              </a:rPr>
              <a:t>Derechos en Medicare </a:t>
            </a:r>
            <a:r>
              <a:rPr lang="es-US">
                <a:latin typeface="Arial"/>
                <a:cs typeface="Arial"/>
              </a:rPr>
              <a:t>y </a:t>
            </a:r>
            <a:r>
              <a:rPr kumimoji="0" lang="es-US" b="0" i="0" u="none" strike="noStrike" cap="none" normalizeH="0" baseline="0" noProof="0">
                <a:ln>
                  <a:noFill/>
                </a:ln>
                <a:effectLst/>
                <a:uLnTx/>
                <a:uFillTx/>
                <a:latin typeface="Arial"/>
                <a:cs typeface="Arial"/>
              </a:rPr>
              <a:t>Protecciones</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b="0" i="0" u="none" strike="noStrike" cap="none" normalizeH="0" baseline="0" noProof="0">
                <a:ln>
                  <a:noFill/>
                </a:ln>
                <a:effectLst/>
                <a:uLnTx/>
                <a:uFillTx/>
              </a:rPr>
              <a:t>Enero de 2023</a:t>
            </a:r>
          </a:p>
        </p:txBody>
      </p:sp>
    </p:spTree>
    <p:custDataLst>
      <p:tags r:id="rId1"/>
    </p:custDataLst>
    <p:extLst>
      <p:ext uri="{BB962C8B-B14F-4D97-AF65-F5344CB8AC3E}">
        <p14:creationId xmlns:p14="http://schemas.microsoft.com/office/powerpoint/2010/main" val="26365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Recursos de Medicare</a:t>
            </a:r>
          </a:p>
        </p:txBody>
      </p:sp>
      <p:graphicFrame>
        <p:nvGraphicFramePr>
          <p:cNvPr id="5" name="Table 4" descr="Table listing Medicare resources related to Medicare rights and protections." title="Medicare Resources"/>
          <p:cNvGraphicFramePr>
            <a:graphicFrameLocks noGrp="1"/>
          </p:cNvGraphicFramePr>
          <p:nvPr>
            <p:extLst>
              <p:ext uri="{D42A27DB-BD31-4B8C-83A1-F6EECF244321}">
                <p14:modId xmlns:p14="http://schemas.microsoft.com/office/powerpoint/2010/main" val="3247849941"/>
              </p:ext>
            </p:extLst>
          </p:nvPr>
        </p:nvGraphicFramePr>
        <p:xfrm>
          <a:off x="1177383" y="1739901"/>
          <a:ext cx="9837234" cy="3962400"/>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s-US" sz="1800" b="1" u="none" strike="noStrike" cap="none" normalizeH="0" baseline="0" noProof="0">
                          <a:ln>
                            <a:noFill/>
                          </a:ln>
                          <a:solidFill>
                            <a:srgbClr val="00529B"/>
                          </a:solidFill>
                          <a:effectLst/>
                          <a:uLnTx/>
                          <a:uFillTx/>
                        </a:rPr>
                        <a:t>Centros de Servicios for Medicare y Medicaid (CMS)</a:t>
                      </a:r>
                    </a:p>
                    <a:p>
                      <a:pPr algn="l" rtl="0">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800" b="0" u="none" strike="noStrike" cap="none" normalizeH="0" baseline="0" noProof="0">
                          <a:ln>
                            <a:noFill/>
                          </a:ln>
                          <a:solidFill>
                            <a:srgbClr val="00529B"/>
                          </a:solidFill>
                          <a:effectLst/>
                          <a:uLnTx/>
                          <a:uFillTx/>
                        </a:rPr>
                        <a:t>1-800-MEDICARE (1-800-633-4227); TTY: 1-877-486-2048</a:t>
                      </a: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800" b="0" u="sng" strike="noStrike" cap="none" normalizeH="0" baseline="0" noProof="0">
                          <a:ln>
                            <a:noFill/>
                          </a:ln>
                          <a:solidFill>
                            <a:srgbClr val="00529B"/>
                          </a:solidFill>
                          <a:effectLst/>
                          <a:uLnTx/>
                          <a:uFillTx/>
                          <a:hlinkClick r:id="rId4">
                            <a:extLst>
                              <a:ext uri="{A12FA001-AC4F-418D-AE19-62706E023703}">
                                <ahyp:hlinkClr xmlns:ahyp="http://schemas.microsoft.com/office/drawing/2018/hyperlinkcolor" val="tx"/>
                              </a:ext>
                            </a:extLst>
                          </a:hlinkClick>
                        </a:rPr>
                        <a:t>CMS.gov</a:t>
                      </a: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s-US" sz="1800" b="0" u="sng" strike="noStrike" cap="none" normalizeH="0" baseline="0" noProof="0">
                          <a:ln>
                            <a:noFill/>
                          </a:ln>
                          <a:solidFill>
                            <a:srgbClr val="00529B"/>
                          </a:solidFill>
                          <a:effectLst/>
                          <a:uLnTx/>
                          <a:uFillTx/>
                          <a:hlinkClick r:id="rId5">
                            <a:extLst>
                              <a:ext uri="{A12FA001-AC4F-418D-AE19-62706E023703}">
                                <ahyp:hlinkClr xmlns:ahyp="http://schemas.microsoft.com/office/drawing/2018/hyperlinkcolor" val="tx"/>
                              </a:ext>
                            </a:extLst>
                          </a:hlinkClick>
                        </a:rPr>
                        <a:t>Medicare.gov</a:t>
                      </a: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u="sng">
                          <a:solidFill>
                            <a:srgbClr val="00529B"/>
                          </a:solidFill>
                          <a:effectLst/>
                          <a:hlinkClick r:id="rId6">
                            <a:extLst>
                              <a:ext uri="{A12FA001-AC4F-418D-AE19-62706E023703}">
                                <ahyp:hlinkClr xmlns:ahyp="http://schemas.microsoft.com/office/drawing/2018/hyperlinkcolor" val="tx"/>
                              </a:ext>
                            </a:extLst>
                          </a:hlinkClick>
                        </a:rPr>
                        <a:t>Medicare.gov/claims-and-appeals</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58082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s-US" sz="1800" b="1" u="none" strike="noStrike" cap="none" normalizeH="0" baseline="0" noProof="0">
                          <a:ln>
                            <a:noFill/>
                          </a:ln>
                          <a:solidFill>
                            <a:srgbClr val="00529B"/>
                          </a:solidFill>
                          <a:effectLst/>
                          <a:uLnTx/>
                          <a:uFillTx/>
                        </a:rPr>
                        <a:t>Seguro Social</a:t>
                      </a:r>
                    </a:p>
                    <a:p>
                      <a:pPr algn="l" rtl="0">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600"/>
                        </a:spcBef>
                        <a:spcAft>
                          <a:spcPts val="0"/>
                        </a:spcAft>
                        <a:buClrTx/>
                        <a:buSzTx/>
                        <a:buFont typeface="Wingdings" panose="05000000000000000000" pitchFamily="2" charset="2"/>
                        <a:buChar char="§"/>
                      </a:pPr>
                      <a:r>
                        <a:rPr kumimoji="0" lang="es-US" sz="1800" u="none" strike="noStrike" cap="none" normalizeH="0" baseline="0" noProof="0">
                          <a:ln>
                            <a:noFill/>
                          </a:ln>
                          <a:solidFill>
                            <a:srgbClr val="00529B"/>
                          </a:solidFill>
                          <a:effectLst/>
                          <a:uLnTx/>
                          <a:uFillTx/>
                        </a:rPr>
                        <a:t>1‑800‑772‑1213; TTY: </a:t>
                      </a:r>
                      <a:r>
                        <a:rPr lang="es-US" sz="1800" u="none" strike="noStrike" cap="none" normalizeH="0" baseline="0" noProof="0">
                          <a:ln>
                            <a:noFill/>
                          </a:ln>
                          <a:solidFill>
                            <a:srgbClr val="00529B"/>
                          </a:solidFill>
                          <a:effectLst/>
                          <a:uLnTx/>
                          <a:uFillTx/>
                        </a:rPr>
                        <a:t>1‑800‑325‑0778</a:t>
                      </a:r>
                    </a:p>
                    <a:p>
                      <a:pPr marL="228600" marR="0" lvl="0" indent="-228600" algn="l" defTabSz="685800">
                        <a:lnSpc>
                          <a:spcPct val="100000"/>
                        </a:lnSpc>
                        <a:spcBef>
                          <a:spcPts val="600"/>
                        </a:spcBef>
                        <a:spcAft>
                          <a:spcPts val="0"/>
                        </a:spcAft>
                        <a:buClrTx/>
                        <a:buSzTx/>
                        <a:buFont typeface="Wingdings" panose="05000000000000000000" pitchFamily="2" charset="2"/>
                        <a:buChar char="§"/>
                        <a:tabLst/>
                        <a:defRPr/>
                      </a:pPr>
                      <a:r>
                        <a:rPr lang="es-US" sz="1800" u="sng" strike="noStrike" cap="none" normalizeH="0" baseline="0" noProof="0">
                          <a:ln>
                            <a:noFill/>
                          </a:ln>
                          <a:solidFill>
                            <a:srgbClr val="00529B"/>
                          </a:solidFill>
                          <a:effectLst/>
                          <a:uLnTx/>
                          <a:uFillTx/>
                          <a:hlinkClick r:id="rId7">
                            <a:extLst>
                              <a:ext uri="{A12FA001-AC4F-418D-AE19-62706E023703}">
                                <ahyp:hlinkClr xmlns:ahyp="http://schemas.microsoft.com/office/drawing/2018/hyperlinkcolor" val="tx"/>
                              </a:ext>
                            </a:extLst>
                          </a:hlinkClick>
                        </a:rPr>
                        <a:t>ssa.gov</a:t>
                      </a:r>
                      <a:r>
                        <a:rPr lang="es-US" sz="1800" u="sng" strike="noStrike" cap="none" normalizeH="0" baseline="0" noProof="0">
                          <a:ln>
                            <a:noFill/>
                          </a:ln>
                          <a:solidFill>
                            <a:srgbClr val="00529B"/>
                          </a:solidFill>
                          <a:effectLst/>
                          <a:uLnTx/>
                          <a:uFillTx/>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1" baseline="0">
                          <a:solidFill>
                            <a:srgbClr val="00529B"/>
                          </a:solidFill>
                          <a:effectLst/>
                        </a:rPr>
                        <a:t> Oficina de Derechos Civiles del Departamento de Salud y Servicios Humanos de los EE.UU.</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aseline="0">
                          <a:solidFill>
                            <a:srgbClr val="00529B"/>
                          </a:solidFill>
                          <a:effectLst/>
                        </a:rPr>
                        <a:t>1-800-368-1019; TTY: 1-800-537-7697 </a:t>
                      </a:r>
                    </a:p>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u="sng">
                          <a:solidFill>
                            <a:srgbClr val="00529B"/>
                          </a:solidFill>
                          <a:effectLst/>
                          <a:hlinkClick r:id="rId8">
                            <a:extLst>
                              <a:ext uri="{A12FA001-AC4F-418D-AE19-62706E023703}">
                                <ahyp:hlinkClr xmlns:ahyp="http://schemas.microsoft.com/office/drawing/2018/hyperlinkcolor" val="tx"/>
                              </a:ext>
                            </a:extLst>
                          </a:hlinkClick>
                        </a:rPr>
                        <a:t>HHS.gov/ocr</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1" baseline="0">
                          <a:solidFill>
                            <a:srgbClr val="00529B"/>
                          </a:solidFill>
                        </a:rPr>
                        <a:t> Redes de Enfermedad Renal en Etapa Final (ESRD)</a:t>
                      </a: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dirty="0">
                          <a:solidFill>
                            <a:srgbClr val="00529B"/>
                          </a:solidFill>
                          <a:hlinkClick r:id="rId9">
                            <a:extLst>
                              <a:ext uri="{A12FA001-AC4F-418D-AE19-62706E023703}">
                                <ahyp:hlinkClr xmlns:ahyp="http://schemas.microsoft.com/office/drawing/2018/hyperlinkcolor" val="tx"/>
                              </a:ext>
                            </a:extLst>
                          </a:hlinkClick>
                        </a:rPr>
                        <a:t>esrdncc.org/</a:t>
                      </a:r>
                      <a:r>
                        <a:rPr lang="es-US" sz="1800" dirty="0" err="1">
                          <a:solidFill>
                            <a:srgbClr val="00529B"/>
                          </a:solidFill>
                          <a:hlinkClick r:id="rId9">
                            <a:extLst>
                              <a:ext uri="{A12FA001-AC4F-418D-AE19-62706E023703}">
                                <ahyp:hlinkClr xmlns:ahyp="http://schemas.microsoft.com/office/drawing/2018/hyperlinkcolor" val="tx"/>
                              </a:ext>
                            </a:extLst>
                          </a:hlinkClick>
                        </a:rPr>
                        <a:t>contentassets</a:t>
                      </a:r>
                      <a:r>
                        <a:rPr lang="es-US" sz="1800" dirty="0">
                          <a:solidFill>
                            <a:srgbClr val="00529B"/>
                          </a:solidFill>
                          <a:hlinkClick r:id="rId9">
                            <a:extLst>
                              <a:ext uri="{A12FA001-AC4F-418D-AE19-62706E023703}">
                                <ahyp:hlinkClr xmlns:ahyp="http://schemas.microsoft.com/office/drawing/2018/hyperlinkcolor" val="tx"/>
                              </a:ext>
                            </a:extLst>
                          </a:hlinkClick>
                        </a:rPr>
                        <a:t>/e36cb2ac872141428d01d2a3a703a592/esrd-ncc-directory-q3-update082022_final.pdf</a:t>
                      </a:r>
                      <a:r>
                        <a:rPr lang="es-US" sz="1800" dirty="0">
                          <a:solidFill>
                            <a:srgbClr val="00529B"/>
                          </a:solidFill>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556399293"/>
                  </a:ext>
                </a:extLst>
              </a:tr>
            </a:tbl>
          </a:graphicData>
        </a:graphic>
      </p:graphicFrame>
      <p:sp>
        <p:nvSpPr>
          <p:cNvPr id="6" name="Slide Number Placeholder 5">
            <a:extLst>
              <a:ext uri="{FF2B5EF4-FFF2-40B4-BE49-F238E27FC236}">
                <a16:creationId xmlns:a16="http://schemas.microsoft.com/office/drawing/2014/main" id="{FD5139B0-EC0B-4BE7-A551-72FC5DA1562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55</a:t>
            </a:fld>
            <a:endParaRPr lang="en-US"/>
          </a:p>
        </p:txBody>
      </p:sp>
      <p:sp>
        <p:nvSpPr>
          <p:cNvPr id="8" name="Footer Placeholder 2">
            <a:extLst>
              <a:ext uri="{FF2B5EF4-FFF2-40B4-BE49-F238E27FC236}">
                <a16:creationId xmlns:a16="http://schemas.microsoft.com/office/drawing/2014/main" id="{F0AAF551-623F-4CB5-BDF4-56622249B1DE}"/>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7" name="Date Placeholder 1">
            <a:extLst>
              <a:ext uri="{FF2B5EF4-FFF2-40B4-BE49-F238E27FC236}">
                <a16:creationId xmlns:a16="http://schemas.microsoft.com/office/drawing/2014/main" id="{C614A303-92F8-4099-8BC1-C5DC41048F87}"/>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a:t>Recursos Medicare (continuación)</a:t>
            </a:r>
          </a:p>
        </p:txBody>
      </p:sp>
      <p:graphicFrame>
        <p:nvGraphicFramePr>
          <p:cNvPr id="5" name="Table 4" descr="A continuation of the table listing Medicare resources related to Medicare rights and protections." title="Medicare Resources (continued)"/>
          <p:cNvGraphicFramePr>
            <a:graphicFrameLocks noGrp="1"/>
          </p:cNvGraphicFramePr>
          <p:nvPr>
            <p:extLst>
              <p:ext uri="{D42A27DB-BD31-4B8C-83A1-F6EECF244321}">
                <p14:modId xmlns:p14="http://schemas.microsoft.com/office/powerpoint/2010/main" val="3920060183"/>
              </p:ext>
            </p:extLst>
          </p:nvPr>
        </p:nvGraphicFramePr>
        <p:xfrm>
          <a:off x="838200" y="1401060"/>
          <a:ext cx="10298373" cy="4526280"/>
        </p:xfrm>
        <a:graphic>
          <a:graphicData uri="http://schemas.openxmlformats.org/drawingml/2006/table">
            <a:tbl>
              <a:tblPr firstRow="1" bandRow="1">
                <a:tableStyleId>{5FD0F851-EC5A-4D38-B0AD-8093EC10F338}</a:tableStyleId>
              </a:tblPr>
              <a:tblGrid>
                <a:gridCol w="4381835">
                  <a:extLst>
                    <a:ext uri="{9D8B030D-6E8A-4147-A177-3AD203B41FA5}">
                      <a16:colId xmlns:a16="http://schemas.microsoft.com/office/drawing/2014/main" val="20000"/>
                    </a:ext>
                  </a:extLst>
                </a:gridCol>
                <a:gridCol w="5916538">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u="none">
                          <a:solidFill>
                            <a:srgbClr val="00529B"/>
                          </a:solidFill>
                          <a:effectLst/>
                        </a:rPr>
                        <a:t>Defensor del Beneficiario de Medicare</a:t>
                      </a:r>
                    </a:p>
                    <a:p>
                      <a:pPr algn="l" rtl="0">
                        <a:spcBef>
                          <a:spcPts val="600"/>
                        </a:spcBef>
                      </a:pPr>
                      <a:endParaRPr lang="en-US" sz="1800" b="0"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b="0">
                          <a:solidFill>
                            <a:srgbClr val="00529B"/>
                          </a:solidFill>
                          <a:hlinkClick r:id="rId4">
                            <a:extLst>
                              <a:ext uri="{A12FA001-AC4F-418D-AE19-62706E023703}">
                                <ahyp:hlinkClr xmlns:ahyp="http://schemas.microsoft.com/office/drawing/2018/hyperlinkcolor" val="tx"/>
                              </a:ext>
                            </a:extLst>
                          </a:hlinkClick>
                        </a:rPr>
                        <a:t>Medicare.gov/basics/your-medicare-rights/get-help-with-your-rights-protections</a:t>
                      </a:r>
                      <a:r>
                        <a:rPr lang="es-US" sz="1800" b="0">
                          <a:solidFill>
                            <a:srgbClr val="00529B"/>
                          </a:solidFill>
                        </a:rPr>
                        <a:t> </a:t>
                      </a:r>
                    </a:p>
                  </a:txBody>
                  <a:tcPr>
                    <a:lnL w="12700" cap="flat" cmpd="sng" algn="ctr">
                      <a:solidFill>
                        <a:srgbClr val="8FAADC"/>
                      </a:solidFill>
                      <a:prstDash val="solid"/>
                      <a:round/>
                      <a:headEnd type="none" w="med" len="med"/>
                      <a:tailEnd type="none" w="med" len="med"/>
                    </a:lnL>
                    <a:lnB w="12700" cap="flat" cmpd="sng" algn="ctr">
                      <a:solidFill>
                        <a:srgbClr val="8FAADC"/>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a:solidFill>
                            <a:srgbClr val="00529B"/>
                          </a:solidFill>
                        </a:rPr>
                        <a:t>Derechos en el Centro de Enfermería Especializada</a:t>
                      </a:r>
                    </a:p>
                  </a:txBody>
                  <a:tcPr>
                    <a:lnR w="12700" cap="flat" cmpd="sng" algn="ctr">
                      <a:solidFill>
                        <a:srgbClr val="8FAADC"/>
                      </a:solidFill>
                      <a:prstDash val="solid"/>
                      <a:round/>
                      <a:headEnd type="none" w="med" len="med"/>
                      <a:tailEnd type="none" w="med" len="med"/>
                    </a:lnR>
                  </a:tcPr>
                </a:tc>
                <a:tc>
                  <a:txBody>
                    <a:body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a:solidFill>
                            <a:srgbClr val="00529B"/>
                          </a:solidFill>
                          <a:hlinkClick r:id="rId5">
                            <a:extLst>
                              <a:ext uri="{A12FA001-AC4F-418D-AE19-62706E023703}">
                                <ahyp:hlinkClr xmlns:ahyp="http://schemas.microsoft.com/office/drawing/2018/hyperlinkcolor" val="tx"/>
                              </a:ext>
                            </a:extLst>
                          </a:hlinkClick>
                        </a:rPr>
                        <a:t>Medicare.gov/what-medicare-covers/what-part-a-covers/skilled-nursing-facility-rights</a:t>
                      </a:r>
                      <a:r>
                        <a:rPr lang="es-US" sz="1800">
                          <a:solidFill>
                            <a:srgbClr val="00529B"/>
                          </a:solidFill>
                        </a:rPr>
                        <a:t> </a:t>
                      </a:r>
                    </a:p>
                  </a:txBody>
                  <a:tcPr>
                    <a:lnL w="12700" cap="flat" cmpd="sng" algn="ctr">
                      <a:solidFill>
                        <a:srgbClr val="8FAADC"/>
                      </a:solidFill>
                      <a:prstDash val="solid"/>
                      <a:round/>
                      <a:headEnd type="none" w="med" len="med"/>
                      <a:tailEnd type="none" w="med" len="med"/>
                    </a:lnL>
                    <a:lnT w="12700" cap="flat" cmpd="sng" algn="ctr">
                      <a:solidFill>
                        <a:srgbClr val="8FAADC"/>
                      </a:solidFill>
                      <a:prstDash val="solid"/>
                      <a:round/>
                      <a:headEnd type="none" w="med" len="med"/>
                      <a:tailEnd type="none" w="med" len="med"/>
                    </a:lnT>
                  </a:tcPr>
                </a:tc>
                <a:extLst>
                  <a:ext uri="{0D108BD9-81ED-4DB2-BD59-A6C34878D82A}">
                    <a16:rowId xmlns:a16="http://schemas.microsoft.com/office/drawing/2014/main" val="186230162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a:solidFill>
                            <a:srgbClr val="00529B"/>
                          </a:solidFill>
                          <a:effectLst/>
                        </a:rPr>
                        <a:t>Programas Estatales de Asistencia sobre el Seguro Médico (SHIP)</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u="sng">
                          <a:solidFill>
                            <a:srgbClr val="00529B"/>
                          </a:solidFill>
                          <a:effectLst/>
                          <a:hlinkClick r:id="rId6">
                            <a:extLst>
                              <a:ext uri="{A12FA001-AC4F-418D-AE19-62706E023703}">
                                <ahyp:hlinkClr xmlns:ahyp="http://schemas.microsoft.com/office/drawing/2018/hyperlinkcolor" val="tx"/>
                              </a:ext>
                            </a:extLst>
                          </a:hlinkClick>
                        </a:rPr>
                        <a:t>shiphelp.org</a:t>
                      </a:r>
                      <a:r>
                        <a:rPr lang="es-US" sz="1800">
                          <a:solidFill>
                            <a:srgbClr val="00529B"/>
                          </a:solidFill>
                          <a:effectLst/>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pPr>
                      <a:r>
                        <a:rPr kumimoji="0" lang="es-US" sz="1800" u="none" strike="noStrike" cap="none" normalizeH="0" baseline="0" noProof="0">
                          <a:ln>
                            <a:noFill/>
                          </a:ln>
                          <a:solidFill>
                            <a:srgbClr val="00529B"/>
                          </a:solidFill>
                          <a:effectLst/>
                          <a:uLnTx/>
                          <a:uFillTx/>
                        </a:rPr>
                        <a:t>Organizaciones para el Mejoramiento de la Calidad de la Atención Centrada en el Beneficiario y la Familia (BFCC-QIO)</a:t>
                      </a: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a:solidFill>
                            <a:srgbClr val="00529B"/>
                          </a:solidFill>
                          <a:hlinkClick r:id="rId7">
                            <a:extLst>
                              <a:ext uri="{A12FA001-AC4F-418D-AE19-62706E023703}">
                                <ahyp:hlinkClr xmlns:ahyp="http://schemas.microsoft.com/office/drawing/2018/hyperlinkcolor" val="tx"/>
                              </a:ext>
                            </a:extLst>
                          </a:hlinkClick>
                        </a:rPr>
                        <a:t>livantaqio.com/en</a:t>
                      </a:r>
                    </a:p>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s-US" sz="1800" u="sng" noProof="0">
                          <a:solidFill>
                            <a:srgbClr val="00529B"/>
                          </a:solidFill>
                          <a:effectLst/>
                          <a:hlinkClick r:id="rId8">
                            <a:extLst>
                              <a:ext uri="{A12FA001-AC4F-418D-AE19-62706E023703}">
                                <ahyp:hlinkClr xmlns:ahyp="http://schemas.microsoft.com/office/drawing/2018/hyperlinkcolor" val="tx"/>
                              </a:ext>
                            </a:extLst>
                          </a:hlinkClick>
                        </a:rPr>
                        <a:t>keproqio.com</a:t>
                      </a:r>
                      <a:r>
                        <a:rPr lang="es-US" sz="1800" u="sng" noProof="0">
                          <a:solidFill>
                            <a:srgbClr val="00529B"/>
                          </a:solidFill>
                          <a:effectLst/>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dirty="0">
                          <a:solidFill>
                            <a:srgbClr val="00529B"/>
                          </a:solidFill>
                          <a:effectLst/>
                        </a:rPr>
                        <a:t>Entidad de revisión independiente (IRE) </a:t>
                      </a:r>
                      <a:br>
                        <a:rPr lang="es-US" sz="1800" dirty="0">
                          <a:solidFill>
                            <a:srgbClr val="00529B"/>
                          </a:solidFill>
                          <a:effectLst/>
                        </a:rPr>
                      </a:br>
                      <a:r>
                        <a:rPr lang="es-US" sz="1800" dirty="0">
                          <a:solidFill>
                            <a:srgbClr val="00529B"/>
                          </a:solidFill>
                          <a:effectLst/>
                        </a:rPr>
                        <a:t>(solo reclamaciones de la Parte D y </a:t>
                      </a:r>
                      <a:br>
                        <a:rPr lang="es-US" sz="1800" dirty="0">
                          <a:solidFill>
                            <a:srgbClr val="00529B"/>
                          </a:solidFill>
                          <a:effectLst/>
                        </a:rPr>
                      </a:br>
                      <a:r>
                        <a:rPr lang="es-US" sz="1800" dirty="0">
                          <a:solidFill>
                            <a:srgbClr val="00529B"/>
                          </a:solidFill>
                          <a:effectLst/>
                        </a:rPr>
                        <a:t>Medicare </a:t>
                      </a:r>
                      <a:r>
                        <a:rPr lang="es-US" sz="1800" dirty="0" err="1">
                          <a:solidFill>
                            <a:srgbClr val="00529B"/>
                          </a:solidFill>
                          <a:effectLst/>
                        </a:rPr>
                        <a:t>Advantage</a:t>
                      </a:r>
                      <a:r>
                        <a:rPr lang="es-US" sz="1800" dirty="0">
                          <a:solidFill>
                            <a:srgbClr val="00529B"/>
                          </a:solidFill>
                          <a:effectLst/>
                        </a:rPr>
                        <a:t>)</a:t>
                      </a:r>
                    </a:p>
                    <a:p>
                      <a:pPr algn="l" rtl="0">
                        <a:spcBef>
                          <a:spcPts val="600"/>
                        </a:spcBef>
                      </a:pPr>
                      <a:endParaRPr lang="en-US" sz="1800" b="1" dirty="0">
                        <a:solidFill>
                          <a:srgbClr val="00529B"/>
                        </a:solidFill>
                        <a:latin typeface="+mn-lt"/>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600"/>
                        </a:spcBef>
                        <a:buFont typeface="Wingdings" panose="05000000000000000000" pitchFamily="2" charset="2"/>
                        <a:buChar char="§"/>
                      </a:pPr>
                      <a:r>
                        <a:rPr lang="es-US" sz="1800" dirty="0">
                          <a:solidFill>
                            <a:srgbClr val="00529B"/>
                          </a:solidFill>
                          <a:hlinkClick r:id="rId9">
                            <a:extLst>
                              <a:ext uri="{A12FA001-AC4F-418D-AE19-62706E023703}">
                                <ahyp:hlinkClr xmlns:ahyp="http://schemas.microsoft.com/office/drawing/2018/hyperlinkcolor" val="tx"/>
                              </a:ext>
                            </a:extLst>
                          </a:hlinkClick>
                        </a:rPr>
                        <a:t>Medicare.gov/</a:t>
                      </a:r>
                      <a:r>
                        <a:rPr lang="es-US" sz="1800" dirty="0" err="1">
                          <a:solidFill>
                            <a:srgbClr val="00529B"/>
                          </a:solidFill>
                          <a:hlinkClick r:id="rId9">
                            <a:extLst>
                              <a:ext uri="{A12FA001-AC4F-418D-AE19-62706E023703}">
                                <ahyp:hlinkClr xmlns:ahyp="http://schemas.microsoft.com/office/drawing/2018/hyperlinkcolor" val="tx"/>
                              </a:ext>
                            </a:extLst>
                          </a:hlinkClick>
                        </a:rPr>
                        <a:t>claims</a:t>
                      </a:r>
                      <a:r>
                        <a:rPr lang="es-US" sz="1800" dirty="0">
                          <a:solidFill>
                            <a:srgbClr val="00529B"/>
                          </a:solidFill>
                          <a:hlinkClick r:id="rId9">
                            <a:extLst>
                              <a:ext uri="{A12FA001-AC4F-418D-AE19-62706E023703}">
                                <ahyp:hlinkClr xmlns:ahyp="http://schemas.microsoft.com/office/drawing/2018/hyperlinkcolor" val="tx"/>
                              </a:ext>
                            </a:extLst>
                          </a:hlinkClick>
                        </a:rPr>
                        <a:t>-appeals/file-</a:t>
                      </a:r>
                      <a:r>
                        <a:rPr lang="es-US" sz="1800" dirty="0" err="1">
                          <a:solidFill>
                            <a:srgbClr val="00529B"/>
                          </a:solidFill>
                          <a:hlinkClick r:id="rId9">
                            <a:extLst>
                              <a:ext uri="{A12FA001-AC4F-418D-AE19-62706E023703}">
                                <ahyp:hlinkClr xmlns:ahyp="http://schemas.microsoft.com/office/drawing/2018/hyperlinkcolor" val="tx"/>
                              </a:ext>
                            </a:extLst>
                          </a:hlinkClick>
                        </a:rPr>
                        <a:t>an</a:t>
                      </a:r>
                      <a:r>
                        <a:rPr lang="es-US" sz="1800" dirty="0">
                          <a:solidFill>
                            <a:srgbClr val="00529B"/>
                          </a:solidFill>
                          <a:hlinkClick r:id="rId9">
                            <a:extLst>
                              <a:ext uri="{A12FA001-AC4F-418D-AE19-62706E023703}">
                                <ahyp:hlinkClr xmlns:ahyp="http://schemas.microsoft.com/office/drawing/2018/hyperlinkcolor" val="tx"/>
                              </a:ext>
                            </a:extLst>
                          </a:hlinkClick>
                        </a:rPr>
                        <a:t>-appeal/medicare-health-plan-appeals-level-2-independent-review-entity-ire</a:t>
                      </a:r>
                    </a:p>
                    <a:p>
                      <a:pPr marL="228600" indent="-228600">
                        <a:spcBef>
                          <a:spcPts val="600"/>
                        </a:spcBef>
                        <a:buFont typeface="Wingdings" panose="05000000000000000000" pitchFamily="2" charset="2"/>
                        <a:buChar char="§"/>
                      </a:pPr>
                      <a:r>
                        <a:rPr lang="es-US" dirty="0">
                          <a:solidFill>
                            <a:srgbClr val="00529B"/>
                          </a:solidFill>
                          <a:hlinkClick r:id="rId10">
                            <a:extLst>
                              <a:ext uri="{A12FA001-AC4F-418D-AE19-62706E023703}">
                                <ahyp:hlinkClr xmlns:ahyp="http://schemas.microsoft.com/office/drawing/2018/hyperlinkcolor" val="tx"/>
                              </a:ext>
                            </a:extLst>
                          </a:hlinkClick>
                        </a:rPr>
                        <a:t>CMS.gov/Medicare/Appeals-and-</a:t>
                      </a:r>
                      <a:r>
                        <a:rPr lang="es-US" dirty="0" err="1">
                          <a:solidFill>
                            <a:srgbClr val="00529B"/>
                          </a:solidFill>
                          <a:hlinkClick r:id="rId10">
                            <a:extLst>
                              <a:ext uri="{A12FA001-AC4F-418D-AE19-62706E023703}">
                                <ahyp:hlinkClr xmlns:ahyp="http://schemas.microsoft.com/office/drawing/2018/hyperlinkcolor" val="tx"/>
                              </a:ext>
                            </a:extLst>
                          </a:hlinkClick>
                        </a:rPr>
                        <a:t>Grievances</a:t>
                      </a:r>
                      <a:r>
                        <a:rPr lang="es-US" dirty="0">
                          <a:solidFill>
                            <a:srgbClr val="00529B"/>
                          </a:solidFill>
                          <a:hlinkClick r:id="rId10">
                            <a:extLst>
                              <a:ext uri="{A12FA001-AC4F-418D-AE19-62706E023703}">
                                <ahyp:hlinkClr xmlns:ahyp="http://schemas.microsoft.com/office/drawing/2018/hyperlinkcolor" val="tx"/>
                              </a:ext>
                            </a:extLst>
                          </a:hlinkClick>
                        </a:rPr>
                        <a:t>/</a:t>
                      </a:r>
                      <a:r>
                        <a:rPr lang="es-US" dirty="0" err="1">
                          <a:solidFill>
                            <a:srgbClr val="00529B"/>
                          </a:solidFill>
                          <a:hlinkClick r:id="rId10">
                            <a:extLst>
                              <a:ext uri="{A12FA001-AC4F-418D-AE19-62706E023703}">
                                <ahyp:hlinkClr xmlns:ahyp="http://schemas.microsoft.com/office/drawing/2018/hyperlinkcolor" val="tx"/>
                              </a:ext>
                            </a:extLst>
                          </a:hlinkClick>
                        </a:rPr>
                        <a:t>MedPrescriptDrugApplGriev</a:t>
                      </a:r>
                      <a:r>
                        <a:rPr lang="es-US" dirty="0">
                          <a:solidFill>
                            <a:srgbClr val="00529B"/>
                          </a:solidFill>
                          <a:hlinkClick r:id="rId10">
                            <a:extLst>
                              <a:ext uri="{A12FA001-AC4F-418D-AE19-62706E023703}">
                                <ahyp:hlinkClr xmlns:ahyp="http://schemas.microsoft.com/office/drawing/2018/hyperlinkcolor" val="tx"/>
                              </a:ext>
                            </a:extLst>
                          </a:hlinkClick>
                        </a:rPr>
                        <a:t>/</a:t>
                      </a:r>
                      <a:r>
                        <a:rPr lang="es-US" dirty="0" err="1">
                          <a:solidFill>
                            <a:srgbClr val="00529B"/>
                          </a:solidFill>
                          <a:hlinkClick r:id="rId10">
                            <a:extLst>
                              <a:ext uri="{A12FA001-AC4F-418D-AE19-62706E023703}">
                                <ahyp:hlinkClr xmlns:ahyp="http://schemas.microsoft.com/office/drawing/2018/hyperlinkcolor" val="tx"/>
                              </a:ext>
                            </a:extLst>
                          </a:hlinkClick>
                        </a:rPr>
                        <a:t>Reconsiderations</a:t>
                      </a:r>
                      <a:r>
                        <a:rPr lang="es-US" sz="1800" dirty="0">
                          <a:solidFill>
                            <a:srgbClr val="00529B"/>
                          </a:solidFill>
                        </a:rPr>
                        <a:t> </a:t>
                      </a: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59267DB6-61F6-4E9A-80B7-0B2EAFAB783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877755" y="2932680"/>
            <a:ext cx="1513492" cy="731520"/>
          </a:xfrm>
          <a:prstGeom prst="rect">
            <a:avLst/>
          </a:prstGeom>
        </p:spPr>
      </p:pic>
      <p:sp>
        <p:nvSpPr>
          <p:cNvPr id="7" name="Slide Number Placeholder 5">
            <a:extLst>
              <a:ext uri="{FF2B5EF4-FFF2-40B4-BE49-F238E27FC236}">
                <a16:creationId xmlns:a16="http://schemas.microsoft.com/office/drawing/2014/main" id="{4CDFF06A-4F35-47C1-B73C-9DDB2B5DF64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56</a:t>
            </a:fld>
            <a:endParaRPr lang="en-US"/>
          </a:p>
        </p:txBody>
      </p:sp>
      <p:sp>
        <p:nvSpPr>
          <p:cNvPr id="9" name="Footer Placeholder 2">
            <a:extLst>
              <a:ext uri="{FF2B5EF4-FFF2-40B4-BE49-F238E27FC236}">
                <a16:creationId xmlns:a16="http://schemas.microsoft.com/office/drawing/2014/main" id="{7E62760D-C454-4B96-8611-8E778D8539AA}"/>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8" name="Date Placeholder 1">
            <a:extLst>
              <a:ext uri="{FF2B5EF4-FFF2-40B4-BE49-F238E27FC236}">
                <a16:creationId xmlns:a16="http://schemas.microsoft.com/office/drawing/2014/main" id="{CF934812-F7C9-48F4-A744-445ECDA85A09}"/>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721353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a:t>Productos Medicare</a:t>
            </a:r>
          </a:p>
        </p:txBody>
      </p:sp>
      <p:sp>
        <p:nvSpPr>
          <p:cNvPr id="3" name="TextBox 2">
            <a:extLst>
              <a:ext uri="{FF2B5EF4-FFF2-40B4-BE49-F238E27FC236}">
                <a16:creationId xmlns:a16="http://schemas.microsoft.com/office/drawing/2014/main" id="{6020CFAB-FAA9-4E6B-8DBE-515E5CF59029}"/>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s-US" b="1">
                <a:solidFill>
                  <a:srgbClr val="00529B"/>
                </a:solidFill>
                <a:latin typeface="Arial" panose="020B0604020202020204" pitchFamily="34" charset="0"/>
                <a:cs typeface="Arial" panose="020B0604020202020204" pitchFamily="34" charset="0"/>
              </a:rPr>
              <a:t>Para revisar los productos de Medicare enumerados en esta tabla y productos adicionales, visite </a:t>
            </a:r>
            <a:r>
              <a:rPr lang="es-US" b="1" u="sng">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s-US" b="1">
                <a:solidFill>
                  <a:srgbClr val="00529B"/>
                </a:solidFill>
                <a:latin typeface="Arial" panose="020B0604020202020204" pitchFamily="34" charset="0"/>
                <a:cs typeface="Arial" panose="020B0604020202020204" pitchFamily="34" charset="0"/>
              </a:rPr>
              <a:t> y busque por palabra clave o número de producto.</a:t>
            </a:r>
          </a:p>
          <a:p>
            <a:pPr>
              <a:spcAft>
                <a:spcPts val="1200"/>
              </a:spcAft>
            </a:pPr>
            <a:endParaRPr lang="en-US" dirty="0"/>
          </a:p>
        </p:txBody>
      </p:sp>
      <p:graphicFrame>
        <p:nvGraphicFramePr>
          <p:cNvPr id="8" name="Table 7" descr="Table listing Medicare products related to Medicare rights and protections." title="Medicare Products"/>
          <p:cNvGraphicFramePr>
            <a:graphicFrameLocks noGrp="1"/>
          </p:cNvGraphicFramePr>
          <p:nvPr>
            <p:extLst>
              <p:ext uri="{D42A27DB-BD31-4B8C-83A1-F6EECF244321}">
                <p14:modId xmlns:p14="http://schemas.microsoft.com/office/powerpoint/2010/main" val="4157572718"/>
              </p:ext>
            </p:extLst>
          </p:nvPr>
        </p:nvGraphicFramePr>
        <p:xfrm>
          <a:off x="1177383" y="2428096"/>
          <a:ext cx="9837234" cy="2286000"/>
        </p:xfrm>
        <a:graphic>
          <a:graphicData uri="http://schemas.openxmlformats.org/drawingml/2006/table">
            <a:tbl>
              <a:tblPr firstRow="1" bandRow="1">
                <a:tableStyleId>{5FD0F851-EC5A-4D38-B0AD-8093EC10F338}</a:tableStyleId>
              </a:tblPr>
              <a:tblGrid>
                <a:gridCol w="4918617">
                  <a:extLst>
                    <a:ext uri="{9D8B030D-6E8A-4147-A177-3AD203B41FA5}">
                      <a16:colId xmlns:a16="http://schemas.microsoft.com/office/drawing/2014/main" val="20000"/>
                    </a:ext>
                  </a:extLst>
                </a:gridCol>
                <a:gridCol w="4918617">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s-US" sz="1800" b="1" u="none" strike="noStrike" cap="none" normalizeH="0" baseline="0" noProof="0">
                          <a:ln>
                            <a:noFill/>
                          </a:ln>
                          <a:solidFill>
                            <a:srgbClr val="00529B"/>
                          </a:solidFill>
                          <a:effectLst/>
                          <a:uLnTx/>
                          <a:uFillTx/>
                        </a:rPr>
                        <a:t>Manual </a:t>
                      </a:r>
                      <a:r>
                        <a:rPr kumimoji="0" lang="es-US" sz="1800" b="1" u="none" strike="noStrike" cap="none" normalizeH="0" baseline="0" noProof="0">
                          <a:ln>
                            <a:noFill/>
                          </a:ln>
                          <a:solidFill>
                            <a:srgbClr val="00529B"/>
                          </a:solidFill>
                          <a:effectLst/>
                          <a:uLnTx/>
                          <a:uFillTx/>
                        </a:rPr>
                        <a:t>“Medicare &amp; You” </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kumimoji="0" lang="es-US" sz="1800" b="0" u="none" strike="noStrike" cap="none" normalizeH="0" baseline="0" noProof="0">
                          <a:ln>
                            <a:noFill/>
                          </a:ln>
                          <a:solidFill>
                            <a:srgbClr val="00529B"/>
                          </a:solidFill>
                          <a:effectLst/>
                          <a:uLnTx/>
                          <a:uFillTx/>
                        </a:rPr>
                        <a:t>Producto CMS No. 10050</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1800" b="1" u="none" strike="noStrike" cap="none" normalizeH="0" baseline="0" noProof="0">
                          <a:ln>
                            <a:noFill/>
                          </a:ln>
                          <a:solidFill>
                            <a:srgbClr val="00529B"/>
                          </a:solidFill>
                          <a:effectLst/>
                          <a:uLnTx/>
                          <a:uFillTx/>
                        </a:rPr>
                        <a:t>“Derechos y Protecciones en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s-US" sz="1800" u="none" strike="noStrike" cap="none" normalizeH="0" baseline="0" noProof="0">
                          <a:ln>
                            <a:noFill/>
                          </a:ln>
                          <a:solidFill>
                            <a:srgbClr val="00529B"/>
                          </a:solidFill>
                          <a:effectLst/>
                          <a:uLnTx/>
                          <a:uFillTx/>
                        </a:rPr>
                        <a:t>Producto CMS No. 11534</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kumimoji="0" lang="es-US" sz="1800" b="1" u="none" strike="noStrike" cap="none" normalizeH="0" baseline="0" noProof="0">
                          <a:ln>
                            <a:noFill/>
                          </a:ln>
                          <a:solidFill>
                            <a:srgbClr val="00529B"/>
                          </a:solidFill>
                          <a:effectLst/>
                          <a:uLnTx/>
                          <a:uFillTx/>
                        </a:rPr>
                        <a:t>“Apelaciones Medicare”</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kumimoji="0" lang="es-US" sz="1800" u="none" strike="noStrike" cap="none" normalizeH="0" baseline="0" noProof="0">
                          <a:ln>
                            <a:noFill/>
                          </a:ln>
                          <a:solidFill>
                            <a:srgbClr val="00529B"/>
                          </a:solidFill>
                          <a:effectLst/>
                          <a:uLnTx/>
                          <a:uFillTx/>
                        </a:rPr>
                        <a:t>Producto CMS No. 11525</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548640">
                <a:tc>
                  <a:txBody>
                    <a:bodyPr/>
                    <a:lstStyle/>
                    <a:p>
                      <a:pPr marL="0" indent="0">
                        <a:buFont typeface="+mj-lt"/>
                        <a:buNone/>
                      </a:pPr>
                      <a:r>
                        <a:rPr lang="es-US" sz="1800" b="1" dirty="0">
                          <a:solidFill>
                            <a:srgbClr val="00529B"/>
                          </a:solidFill>
                          <a:effectLst/>
                        </a:rPr>
                        <a:t>"Cobertura Medicare fuera de los </a:t>
                      </a:r>
                      <a:br>
                        <a:rPr lang="es-US" sz="1800" b="1" dirty="0">
                          <a:solidFill>
                            <a:srgbClr val="00529B"/>
                          </a:solidFill>
                          <a:effectLst/>
                        </a:rPr>
                      </a:br>
                      <a:r>
                        <a:rPr lang="es-US" sz="1800" b="1" dirty="0">
                          <a:solidFill>
                            <a:srgbClr val="00529B"/>
                          </a:solidFill>
                          <a:effectLst/>
                        </a:rPr>
                        <a:t>Estados Unidos”</a:t>
                      </a:r>
                    </a:p>
                  </a:txBody>
                  <a:tcPr>
                    <a:lnR w="12700" cap="flat" cmpd="sng" algn="ctr">
                      <a:solidFill>
                        <a:schemeClr val="accent1">
                          <a:lumMod val="40000"/>
                          <a:lumOff val="60000"/>
                        </a:schemeClr>
                      </a:solidFill>
                      <a:prstDash val="solid"/>
                      <a:round/>
                      <a:headEnd type="none" w="med" len="med"/>
                      <a:tailEnd type="none" w="med" len="med"/>
                    </a:lnR>
                  </a:tcPr>
                </a:tc>
                <a:tc>
                  <a:txBody>
                    <a:bodyPr/>
                    <a:lstStyle/>
                    <a:p>
                      <a:r>
                        <a:rPr lang="es-US" sz="1800" dirty="0">
                          <a:solidFill>
                            <a:srgbClr val="00529B"/>
                          </a:solidFill>
                          <a:effectLst/>
                        </a:rPr>
                        <a:t>Producto CMS No. 11037</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2442212289"/>
                  </a:ext>
                </a:extLst>
              </a:tr>
            </a:tbl>
          </a:graphicData>
        </a:graphic>
      </p:graphicFrame>
      <p:sp>
        <p:nvSpPr>
          <p:cNvPr id="9" name="Content Placeholder 9"/>
          <p:cNvSpPr txBox="1">
            <a:spLocks/>
          </p:cNvSpPr>
          <p:nvPr/>
        </p:nvSpPr>
        <p:spPr>
          <a:xfrm>
            <a:off x="1089247" y="5187307"/>
            <a:ext cx="9925370"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s-US" sz="1800" b="0" i="0" u="none" strike="noStrike" cap="none" normalizeH="0" baseline="0" noProof="0">
                <a:ln>
                  <a:noFill/>
                </a:ln>
                <a:solidFill>
                  <a:srgbClr val="00529B"/>
                </a:solidFill>
                <a:effectLst/>
                <a:uLnTx/>
                <a:uFillTx/>
                <a:latin typeface="Arial" panose="020B0604020202020204" pitchFamily="34" charset="0"/>
                <a:ea typeface="Calibri"/>
                <a:cs typeface="Arial" panose="020B0604020202020204" pitchFamily="34" charset="0"/>
              </a:rPr>
              <a:t>Para ordenar varias copias (solo socios), visite </a:t>
            </a:r>
            <a:r>
              <a:rPr kumimoji="0" lang="es-US" sz="1800" b="0" i="0" u="none" strike="noStrike" cap="none" normalizeH="0" baseline="0" noProof="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s-US" sz="1800" b="0" i="0" u="none" strike="noStrike" cap="none" normalizeH="0" baseline="0" noProof="0">
                <a:ln>
                  <a:noFill/>
                </a:ln>
                <a:solidFill>
                  <a:srgbClr val="00529B"/>
                </a:solidFill>
                <a:effectLst/>
                <a:uLnTx/>
                <a:uFillTx/>
                <a:latin typeface="Arial" panose="020B0604020202020204" pitchFamily="34" charset="0"/>
                <a:ea typeface="Calibri"/>
                <a:cs typeface="Arial" panose="020B0604020202020204" pitchFamily="34" charset="0"/>
              </a:rPr>
              <a:t>. Debe inscribir a su organización.</a:t>
            </a: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ysClr val="windowText" lastClr="000000">
                  <a:tint val="75000"/>
                </a:sysClr>
              </a:solidFill>
              <a:effectLst/>
              <a:uLnTx/>
              <a:uFillTx/>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40AD01E7-CA29-4D3C-AECB-4C3249A8F30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57</a:t>
            </a:fld>
            <a:endParaRPr lang="en-US"/>
          </a:p>
        </p:txBody>
      </p:sp>
      <p:sp>
        <p:nvSpPr>
          <p:cNvPr id="11" name="Footer Placeholder 2">
            <a:extLst>
              <a:ext uri="{FF2B5EF4-FFF2-40B4-BE49-F238E27FC236}">
                <a16:creationId xmlns:a16="http://schemas.microsoft.com/office/drawing/2014/main" id="{278507D5-5F93-425C-9126-E2AC962465A6}"/>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0" name="Date Placeholder 1">
            <a:extLst>
              <a:ext uri="{FF2B5EF4-FFF2-40B4-BE49-F238E27FC236}">
                <a16:creationId xmlns:a16="http://schemas.microsoft.com/office/drawing/2014/main" id="{42C35C49-41D2-4FA4-B19A-7B86930B9807}"/>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889965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505"/>
            <a:ext cx="12192000" cy="889082"/>
          </a:xfrm>
        </p:spPr>
        <p:txBody>
          <a:bodyPr>
            <a:normAutofit/>
          </a:bodyPr>
          <a:lstStyle/>
          <a:p>
            <a:r>
              <a:rPr lang="es-US" sz="3000"/>
              <a:t>Acrónimos</a:t>
            </a:r>
          </a:p>
        </p:txBody>
      </p:sp>
      <p:sp>
        <p:nvSpPr>
          <p:cNvPr id="8" name="Content Placeholder 7"/>
          <p:cNvSpPr>
            <a:spLocks noGrp="1"/>
          </p:cNvSpPr>
          <p:nvPr>
            <p:ph idx="1"/>
          </p:nvPr>
        </p:nvSpPr>
        <p:spPr>
          <a:xfrm>
            <a:off x="782443" y="1026793"/>
            <a:ext cx="10708037" cy="5349240"/>
          </a:xfrm>
        </p:spPr>
        <p:txBody>
          <a:bodyPr vert="horz" lIns="91440" tIns="45720" rIns="91440" bIns="45720" numCol="2" rtlCol="0" anchor="t">
            <a:normAutofit/>
          </a:bodyPr>
          <a:lstStyle/>
          <a:p>
            <a:pPr marL="0" indent="0" defTabSz="685800">
              <a:buNone/>
            </a:pPr>
            <a:r>
              <a:rPr lang="es-US" sz="2000" b="1" dirty="0">
                <a:solidFill>
                  <a:srgbClr val="00529B"/>
                </a:solidFill>
                <a:latin typeface="Arial"/>
                <a:cs typeface="Arial"/>
              </a:rPr>
              <a:t>ALJ</a:t>
            </a:r>
            <a:r>
              <a:rPr lang="es-US" sz="2000" dirty="0">
                <a:solidFill>
                  <a:srgbClr val="00529B"/>
                </a:solidFill>
                <a:latin typeface="Arial"/>
                <a:cs typeface="Arial"/>
              </a:rPr>
              <a:t> Juez de Derecho Administrativo </a:t>
            </a:r>
          </a:p>
          <a:p>
            <a:pPr marL="0" indent="0" defTabSz="685800">
              <a:spcAft>
                <a:spcPts val="1000"/>
              </a:spcAft>
              <a:buNone/>
            </a:pPr>
            <a:r>
              <a:rPr lang="es-US" sz="2000" b="1" dirty="0">
                <a:solidFill>
                  <a:srgbClr val="00529B"/>
                </a:solidFill>
                <a:latin typeface="Arial"/>
                <a:cs typeface="Arial"/>
              </a:rPr>
              <a:t>BFCC-QIO</a:t>
            </a:r>
            <a:r>
              <a:rPr lang="es-US" sz="2000" dirty="0">
                <a:solidFill>
                  <a:srgbClr val="00529B"/>
                </a:solidFill>
                <a:latin typeface="Arial"/>
                <a:cs typeface="Arial"/>
              </a:rPr>
              <a:t> Organizaciones para el Mejoramiento de la Calidad de la Atención Centrada en el Beneficiario y la Familia </a:t>
            </a:r>
          </a:p>
          <a:p>
            <a:pPr marL="0" indent="0" defTabSz="685800">
              <a:spcAft>
                <a:spcPts val="1000"/>
              </a:spcAft>
              <a:buNone/>
            </a:pPr>
            <a:r>
              <a:rPr lang="es-US" sz="2000" b="1" dirty="0">
                <a:solidFill>
                  <a:srgbClr val="00529B"/>
                </a:solidFill>
                <a:latin typeface="Arial"/>
                <a:cs typeface="Arial"/>
              </a:rPr>
              <a:t>CHIP</a:t>
            </a:r>
            <a:r>
              <a:rPr lang="es-US" sz="2000" dirty="0">
                <a:solidFill>
                  <a:srgbClr val="00529B"/>
                </a:solidFill>
                <a:latin typeface="Arial"/>
                <a:cs typeface="Arial"/>
              </a:rPr>
              <a:t> Programa de Seguro Médico </a:t>
            </a:r>
            <a:br>
              <a:rPr lang="es-US" sz="2000" dirty="0">
                <a:solidFill>
                  <a:srgbClr val="00529B"/>
                </a:solidFill>
                <a:latin typeface="Arial"/>
                <a:cs typeface="Arial"/>
              </a:rPr>
            </a:br>
            <a:r>
              <a:rPr lang="es-US" sz="2000" dirty="0">
                <a:solidFill>
                  <a:srgbClr val="00529B"/>
                </a:solidFill>
                <a:latin typeface="Arial"/>
                <a:cs typeface="Arial"/>
              </a:rPr>
              <a:t>para Niños  </a:t>
            </a:r>
          </a:p>
          <a:p>
            <a:pPr marL="0" lvl="0" indent="0" defTabSz="685800">
              <a:spcAft>
                <a:spcPts val="1000"/>
              </a:spcAft>
              <a:buNone/>
            </a:pPr>
            <a:r>
              <a:rPr lang="es-US" sz="2000" b="1" dirty="0">
                <a:solidFill>
                  <a:srgbClr val="00529B"/>
                </a:solidFill>
                <a:latin typeface="Arial"/>
                <a:cs typeface="Arial"/>
              </a:rPr>
              <a:t>CMS</a:t>
            </a:r>
            <a:r>
              <a:rPr lang="es-US" sz="2000" dirty="0">
                <a:solidFill>
                  <a:srgbClr val="00529B"/>
                </a:solidFill>
                <a:latin typeface="Arial"/>
                <a:cs typeface="Arial"/>
              </a:rPr>
              <a:t> Centros de Servicios de Medicare y Medicaid</a:t>
            </a:r>
          </a:p>
          <a:p>
            <a:pPr marL="0" indent="0" defTabSz="685800">
              <a:spcAft>
                <a:spcPts val="1000"/>
              </a:spcAft>
              <a:buNone/>
            </a:pPr>
            <a:r>
              <a:rPr lang="es-US" sz="2000" b="1" dirty="0">
                <a:solidFill>
                  <a:srgbClr val="00529B"/>
                </a:solidFill>
                <a:latin typeface="Arial"/>
                <a:cs typeface="Arial"/>
              </a:rPr>
              <a:t>CORF</a:t>
            </a:r>
            <a:r>
              <a:rPr lang="es-US" sz="2000" dirty="0">
                <a:solidFill>
                  <a:srgbClr val="00529B"/>
                </a:solidFill>
                <a:latin typeface="Arial"/>
                <a:cs typeface="Arial"/>
              </a:rPr>
              <a:t> Centro de Rehabilitación Integral para Pacientes Ambulatorios </a:t>
            </a:r>
          </a:p>
          <a:p>
            <a:pPr marL="0" indent="0" defTabSz="685800">
              <a:spcAft>
                <a:spcPts val="1000"/>
              </a:spcAft>
              <a:buNone/>
            </a:pPr>
            <a:r>
              <a:rPr lang="es-US" sz="2000" b="1" dirty="0">
                <a:solidFill>
                  <a:srgbClr val="00529B"/>
                </a:solidFill>
                <a:latin typeface="Arial"/>
                <a:cs typeface="Arial"/>
              </a:rPr>
              <a:t>DME</a:t>
            </a:r>
            <a:r>
              <a:rPr lang="es-US" sz="2000" dirty="0">
                <a:solidFill>
                  <a:srgbClr val="00529B"/>
                </a:solidFill>
                <a:latin typeface="Arial"/>
                <a:cs typeface="Arial"/>
              </a:rPr>
              <a:t> Equipo Médico Duradero</a:t>
            </a:r>
          </a:p>
          <a:p>
            <a:pPr marL="0" lvl="0" indent="0" defTabSz="685800">
              <a:spcAft>
                <a:spcPts val="1000"/>
              </a:spcAft>
              <a:buNone/>
            </a:pPr>
            <a:r>
              <a:rPr lang="es-US" sz="2000" b="1" dirty="0">
                <a:solidFill>
                  <a:srgbClr val="00529B"/>
                </a:solidFill>
                <a:latin typeface="Arial"/>
                <a:cs typeface="Arial"/>
              </a:rPr>
              <a:t>ESRD</a:t>
            </a:r>
            <a:r>
              <a:rPr lang="es-US" sz="2000" dirty="0">
                <a:solidFill>
                  <a:srgbClr val="00529B"/>
                </a:solidFill>
                <a:latin typeface="Arial"/>
                <a:cs typeface="Arial"/>
              </a:rPr>
              <a:t> Enfermedad Renal en Etapa Final</a:t>
            </a:r>
          </a:p>
          <a:p>
            <a:pPr marL="0" lvl="0" indent="0" defTabSz="685800">
              <a:spcAft>
                <a:spcPts val="1000"/>
              </a:spcAft>
              <a:buNone/>
            </a:pPr>
            <a:r>
              <a:rPr lang="es-US" sz="2000" b="1" dirty="0">
                <a:solidFill>
                  <a:srgbClr val="00529B"/>
                </a:solidFill>
                <a:latin typeface="Arial"/>
                <a:cs typeface="Arial"/>
              </a:rPr>
              <a:t>HHA</a:t>
            </a:r>
            <a:r>
              <a:rPr lang="es-US" sz="2000" dirty="0">
                <a:solidFill>
                  <a:srgbClr val="00529B"/>
                </a:solidFill>
                <a:latin typeface="Arial"/>
                <a:cs typeface="Arial"/>
              </a:rPr>
              <a:t> Agencia de Atención Médica en el Hogar</a:t>
            </a:r>
          </a:p>
          <a:p>
            <a:pPr marL="0" indent="0" defTabSz="685800">
              <a:spcAft>
                <a:spcPts val="1000"/>
              </a:spcAft>
              <a:buNone/>
            </a:pPr>
            <a:r>
              <a:rPr lang="es-US" sz="2000" b="1" dirty="0">
                <a:solidFill>
                  <a:srgbClr val="00529B"/>
                </a:solidFill>
                <a:latin typeface="Arial"/>
                <a:cs typeface="Arial"/>
              </a:rPr>
              <a:t>HHS</a:t>
            </a:r>
            <a:r>
              <a:rPr lang="es-US" sz="2000" dirty="0">
                <a:solidFill>
                  <a:srgbClr val="00529B"/>
                </a:solidFill>
                <a:latin typeface="Arial"/>
                <a:cs typeface="Arial"/>
              </a:rPr>
              <a:t> Servicios Humanos y de Salud</a:t>
            </a:r>
          </a:p>
          <a:p>
            <a:pPr marL="0" lvl="0" indent="0" defTabSz="685800">
              <a:spcAft>
                <a:spcPts val="1000"/>
              </a:spcAft>
              <a:buNone/>
            </a:pPr>
            <a:r>
              <a:rPr lang="es-US" sz="2000" b="1" dirty="0">
                <a:solidFill>
                  <a:srgbClr val="00529B"/>
                </a:solidFill>
                <a:latin typeface="Arial"/>
                <a:cs typeface="Arial"/>
              </a:rPr>
              <a:t>HIPAA</a:t>
            </a:r>
            <a:r>
              <a:rPr lang="es-US" sz="2000" dirty="0">
                <a:solidFill>
                  <a:srgbClr val="00529B"/>
                </a:solidFill>
                <a:latin typeface="Arial"/>
                <a:cs typeface="Arial"/>
              </a:rPr>
              <a:t> Ley de Portabilidad y Responsabilidad de Seguros de Salud</a:t>
            </a:r>
          </a:p>
          <a:p>
            <a:pPr marL="0" indent="0" defTabSz="685800">
              <a:spcAft>
                <a:spcPts val="1000"/>
              </a:spcAft>
              <a:buNone/>
            </a:pPr>
            <a:r>
              <a:rPr lang="es-US" sz="2000" b="1" dirty="0">
                <a:solidFill>
                  <a:srgbClr val="00529B"/>
                </a:solidFill>
                <a:latin typeface="Arial"/>
                <a:cs typeface="Arial"/>
              </a:rPr>
              <a:t>HMO</a:t>
            </a:r>
            <a:r>
              <a:rPr lang="es-US" sz="2000" dirty="0">
                <a:solidFill>
                  <a:srgbClr val="00529B"/>
                </a:solidFill>
                <a:latin typeface="Arial"/>
                <a:cs typeface="Arial"/>
              </a:rPr>
              <a:t> Organización para el Mantenimiento de la Salud </a:t>
            </a:r>
          </a:p>
          <a:p>
            <a:pPr marL="0" indent="0" defTabSz="685800">
              <a:spcAft>
                <a:spcPts val="1000"/>
              </a:spcAft>
              <a:buNone/>
            </a:pPr>
            <a:r>
              <a:rPr lang="es-US" sz="2000" b="1" dirty="0">
                <a:solidFill>
                  <a:srgbClr val="00529B"/>
                </a:solidFill>
                <a:latin typeface="Arial"/>
                <a:cs typeface="Arial"/>
              </a:rPr>
              <a:t>IRE</a:t>
            </a:r>
            <a:r>
              <a:rPr lang="es-US" sz="2000" dirty="0">
                <a:solidFill>
                  <a:srgbClr val="00529B"/>
                </a:solidFill>
                <a:latin typeface="Arial"/>
                <a:cs typeface="Arial"/>
              </a:rPr>
              <a:t> Entidad Revisora Independiente </a:t>
            </a:r>
          </a:p>
          <a:p>
            <a:pPr marL="0" lvl="0" indent="0" defTabSz="685800">
              <a:spcAft>
                <a:spcPts val="1000"/>
              </a:spcAft>
              <a:buNone/>
            </a:pPr>
            <a:r>
              <a:rPr lang="es-US" sz="2000" b="1" dirty="0">
                <a:solidFill>
                  <a:srgbClr val="00529B"/>
                </a:solidFill>
                <a:latin typeface="Arial"/>
                <a:cs typeface="Arial"/>
              </a:rPr>
              <a:t>MA-PD</a:t>
            </a:r>
            <a:r>
              <a:rPr lang="es-US" sz="2000" dirty="0">
                <a:solidFill>
                  <a:srgbClr val="00529B"/>
                </a:solidFill>
                <a:latin typeface="Arial"/>
                <a:cs typeface="Arial"/>
              </a:rPr>
              <a:t> Plan Medicare </a:t>
            </a:r>
            <a:r>
              <a:rPr lang="es-US" sz="2000" dirty="0" err="1">
                <a:solidFill>
                  <a:srgbClr val="00529B"/>
                </a:solidFill>
                <a:latin typeface="Arial"/>
                <a:cs typeface="Arial"/>
              </a:rPr>
              <a:t>Advantage</a:t>
            </a:r>
            <a:r>
              <a:rPr lang="es-US" sz="2000" dirty="0">
                <a:solidFill>
                  <a:srgbClr val="00529B"/>
                </a:solidFill>
                <a:latin typeface="Arial"/>
                <a:cs typeface="Arial"/>
              </a:rPr>
              <a:t> con Cobertura de Medicamentos</a:t>
            </a:r>
          </a:p>
          <a:p>
            <a:pPr marL="0" lvl="0" indent="0" defTabSz="685800">
              <a:spcAft>
                <a:spcPts val="1000"/>
              </a:spcAft>
              <a:buNone/>
            </a:pPr>
            <a:r>
              <a:rPr lang="es-US" sz="2000" b="1" dirty="0">
                <a:solidFill>
                  <a:srgbClr val="00529B"/>
                </a:solidFill>
                <a:latin typeface="Arial"/>
                <a:cs typeface="Arial"/>
              </a:rPr>
              <a:t>MAC</a:t>
            </a:r>
            <a:r>
              <a:rPr lang="es-US" sz="2000" dirty="0">
                <a:solidFill>
                  <a:srgbClr val="00529B"/>
                </a:solidFill>
                <a:latin typeface="Arial"/>
                <a:cs typeface="Arial"/>
              </a:rPr>
              <a:t> Contratista Administrativo de Medicare</a:t>
            </a:r>
          </a:p>
          <a:p>
            <a:pPr marL="0" lvl="0" indent="0" defTabSz="685800">
              <a:spcAft>
                <a:spcPts val="1000"/>
              </a:spcAft>
              <a:buNone/>
            </a:pPr>
            <a:r>
              <a:rPr lang="es-US" sz="2000" b="1" dirty="0">
                <a:solidFill>
                  <a:srgbClr val="00529B"/>
                </a:solidFill>
                <a:latin typeface="Arial"/>
                <a:cs typeface="Arial"/>
              </a:rPr>
              <a:t>MOON</a:t>
            </a:r>
            <a:r>
              <a:rPr lang="es-US" sz="2000" dirty="0">
                <a:solidFill>
                  <a:srgbClr val="00529B"/>
                </a:solidFill>
                <a:latin typeface="Arial"/>
                <a:cs typeface="Arial"/>
              </a:rPr>
              <a:t> Aviso de Observación para Pacientes Ambulatorios</a:t>
            </a:r>
          </a:p>
          <a:p>
            <a:pPr marL="0" indent="0" defTabSz="685800">
              <a:spcAft>
                <a:spcPts val="1000"/>
              </a:spcAft>
              <a:buNone/>
            </a:pPr>
            <a:r>
              <a:rPr lang="es-US" sz="2000" b="1" dirty="0">
                <a:solidFill>
                  <a:srgbClr val="00529B"/>
                </a:solidFill>
                <a:latin typeface="Arial"/>
                <a:cs typeface="Arial"/>
              </a:rPr>
              <a:t>MRN </a:t>
            </a:r>
            <a:r>
              <a:rPr lang="es-US" sz="2000" dirty="0">
                <a:solidFill>
                  <a:srgbClr val="00529B"/>
                </a:solidFill>
                <a:latin typeface="Arial"/>
                <a:cs typeface="Arial"/>
              </a:rPr>
              <a:t>Aviso de </a:t>
            </a:r>
            <a:r>
              <a:rPr lang="es-US" sz="2000" dirty="0" err="1">
                <a:solidFill>
                  <a:srgbClr val="00529B"/>
                </a:solidFill>
                <a:latin typeface="Arial"/>
                <a:cs typeface="Arial"/>
              </a:rPr>
              <a:t>Redeterminación</a:t>
            </a:r>
            <a:r>
              <a:rPr lang="es-US" sz="2000" dirty="0">
                <a:solidFill>
                  <a:srgbClr val="00529B"/>
                </a:solidFill>
                <a:latin typeface="Arial"/>
                <a:cs typeface="Arial"/>
              </a:rPr>
              <a:t> de Medicare</a:t>
            </a:r>
          </a:p>
        </p:txBody>
      </p:sp>
      <p:sp>
        <p:nvSpPr>
          <p:cNvPr id="6" name="Slide Number Placeholder 5">
            <a:extLst>
              <a:ext uri="{FF2B5EF4-FFF2-40B4-BE49-F238E27FC236}">
                <a16:creationId xmlns:a16="http://schemas.microsoft.com/office/drawing/2014/main" id="{CE487D76-65C8-4F5A-AC11-07ABEB0FAEB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58</a:t>
            </a:fld>
            <a:endParaRPr lang="en-US"/>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4038600" y="6492240"/>
            <a:ext cx="4114800" cy="365125"/>
          </a:xfrm>
        </p:spPr>
        <p:txBody>
          <a:bodyPr/>
          <a:lstStyle/>
          <a:p>
            <a:r>
              <a:rPr lang="es-US">
                <a:latin typeface="Arial"/>
                <a:cs typeface="Arial"/>
              </a:rPr>
              <a:t>Derechos y Protecciones en Medicare</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a:xfrm>
            <a:off x="838200" y="6492240"/>
            <a:ext cx="2743200" cy="365125"/>
          </a:xfrm>
        </p:spPr>
        <p:txBody>
          <a:bodyPr/>
          <a:lstStyle/>
          <a:p>
            <a:r>
              <a:rPr lang="es-US"/>
              <a:t>Enero de 2023</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429"/>
            <a:ext cx="12192000" cy="910470"/>
          </a:xfrm>
        </p:spPr>
        <p:txBody>
          <a:bodyPr>
            <a:normAutofit/>
          </a:bodyPr>
          <a:lstStyle/>
          <a:p>
            <a:r>
              <a:rPr lang="es-US" sz="3000"/>
              <a:t>Acrónimos (continuación)</a:t>
            </a:r>
          </a:p>
        </p:txBody>
      </p:sp>
      <p:sp>
        <p:nvSpPr>
          <p:cNvPr id="5" name="Content Placeholder 4"/>
          <p:cNvSpPr>
            <a:spLocks noGrp="1"/>
          </p:cNvSpPr>
          <p:nvPr>
            <p:ph idx="1"/>
          </p:nvPr>
        </p:nvSpPr>
        <p:spPr>
          <a:xfrm>
            <a:off x="838200" y="1143000"/>
            <a:ext cx="10515599" cy="4532971"/>
          </a:xfrm>
        </p:spPr>
        <p:txBody>
          <a:bodyPr vert="horz" lIns="91440" tIns="45720" rIns="91440" bIns="45720" numCol="2" rtlCol="0" anchor="t">
            <a:normAutofit/>
          </a:bodyPr>
          <a:lstStyle/>
          <a:p>
            <a:pPr marL="0" indent="0" defTabSz="685800">
              <a:lnSpc>
                <a:spcPct val="100000"/>
              </a:lnSpc>
              <a:buNone/>
            </a:pPr>
            <a:r>
              <a:rPr lang="es-US" sz="2000" b="1" dirty="0">
                <a:solidFill>
                  <a:srgbClr val="00529B"/>
                </a:solidFill>
                <a:latin typeface="Arial"/>
                <a:cs typeface="Arial"/>
              </a:rPr>
              <a:t>MSA</a:t>
            </a:r>
            <a:r>
              <a:rPr lang="es-US" sz="2000" dirty="0">
                <a:solidFill>
                  <a:srgbClr val="00529B"/>
                </a:solidFill>
                <a:latin typeface="Arial"/>
                <a:cs typeface="Arial"/>
              </a:rPr>
              <a:t> Cuenta de Ahorros en Medicare </a:t>
            </a:r>
          </a:p>
          <a:p>
            <a:pPr marL="0" indent="0" defTabSz="685800">
              <a:lnSpc>
                <a:spcPct val="100000"/>
              </a:lnSpc>
              <a:buNone/>
            </a:pPr>
            <a:r>
              <a:rPr lang="es-US" sz="2000" b="1" dirty="0">
                <a:solidFill>
                  <a:srgbClr val="00529B"/>
                </a:solidFill>
                <a:latin typeface="Arial"/>
                <a:cs typeface="Arial"/>
              </a:rPr>
              <a:t>MSN</a:t>
            </a:r>
            <a:r>
              <a:rPr lang="es-US" sz="2000" dirty="0">
                <a:solidFill>
                  <a:srgbClr val="00529B"/>
                </a:solidFill>
                <a:latin typeface="Arial"/>
                <a:cs typeface="Arial"/>
              </a:rPr>
              <a:t> Aviso de Resumen de Medicare </a:t>
            </a:r>
          </a:p>
          <a:p>
            <a:pPr marL="0" indent="0" defTabSz="685800">
              <a:lnSpc>
                <a:spcPct val="100000"/>
              </a:lnSpc>
              <a:buNone/>
            </a:pPr>
            <a:r>
              <a:rPr lang="es-US" sz="2000" b="1" dirty="0">
                <a:solidFill>
                  <a:srgbClr val="00529B"/>
                </a:solidFill>
                <a:latin typeface="Arial"/>
                <a:cs typeface="Arial"/>
              </a:rPr>
              <a:t>NTP</a:t>
            </a:r>
            <a:r>
              <a:rPr lang="es-US" sz="2000" dirty="0">
                <a:solidFill>
                  <a:srgbClr val="00529B"/>
                </a:solidFill>
                <a:latin typeface="Arial"/>
                <a:cs typeface="Arial"/>
              </a:rPr>
              <a:t> Programa de Capacitación Nacional </a:t>
            </a:r>
          </a:p>
          <a:p>
            <a:pPr marL="0" indent="0" defTabSz="685800">
              <a:lnSpc>
                <a:spcPct val="100000"/>
              </a:lnSpc>
              <a:buNone/>
            </a:pPr>
            <a:r>
              <a:rPr lang="es-US" sz="2000" b="1" dirty="0">
                <a:solidFill>
                  <a:srgbClr val="00529B"/>
                </a:solidFill>
                <a:latin typeface="Arial"/>
                <a:cs typeface="Arial"/>
              </a:rPr>
              <a:t>OASIS</a:t>
            </a:r>
            <a:r>
              <a:rPr lang="es-US" sz="2000" dirty="0">
                <a:solidFill>
                  <a:srgbClr val="00529B"/>
                </a:solidFill>
                <a:latin typeface="Arial"/>
                <a:cs typeface="Arial"/>
              </a:rPr>
              <a:t> Resultados y Evaluación Conjunto de Información </a:t>
            </a:r>
          </a:p>
          <a:p>
            <a:pPr marL="0" indent="0" defTabSz="685800">
              <a:lnSpc>
                <a:spcPct val="100000"/>
              </a:lnSpc>
              <a:buNone/>
            </a:pPr>
            <a:r>
              <a:rPr lang="es-US" sz="2000" b="1" dirty="0">
                <a:solidFill>
                  <a:srgbClr val="00529B"/>
                </a:solidFill>
                <a:latin typeface="Arial"/>
                <a:cs typeface="Arial"/>
              </a:rPr>
              <a:t>OCR</a:t>
            </a:r>
            <a:r>
              <a:rPr lang="es-US" sz="2000" dirty="0">
                <a:solidFill>
                  <a:srgbClr val="00529B"/>
                </a:solidFill>
                <a:latin typeface="Arial"/>
                <a:cs typeface="Arial"/>
              </a:rPr>
              <a:t> Oficina de Derechos Civiles </a:t>
            </a:r>
          </a:p>
          <a:p>
            <a:pPr marL="0" indent="0" defTabSz="685800">
              <a:lnSpc>
                <a:spcPct val="100000"/>
              </a:lnSpc>
              <a:buNone/>
            </a:pPr>
            <a:r>
              <a:rPr lang="es-US" sz="2000" b="1" dirty="0">
                <a:solidFill>
                  <a:srgbClr val="00529B"/>
                </a:solidFill>
                <a:latin typeface="Arial"/>
                <a:cs typeface="Arial"/>
              </a:rPr>
              <a:t>OMHA</a:t>
            </a:r>
            <a:r>
              <a:rPr lang="es-US" sz="2000" dirty="0">
                <a:solidFill>
                  <a:srgbClr val="00529B"/>
                </a:solidFill>
                <a:latin typeface="Arial"/>
                <a:cs typeface="Arial"/>
              </a:rPr>
              <a:t> Oficina de Audiencias y Apelaciones de Medicare </a:t>
            </a:r>
          </a:p>
          <a:p>
            <a:pPr marL="0" lvl="0" indent="0" defTabSz="685800">
              <a:lnSpc>
                <a:spcPct val="100000"/>
              </a:lnSpc>
              <a:buNone/>
            </a:pPr>
            <a:r>
              <a:rPr lang="es-US" sz="2000" b="1" dirty="0">
                <a:solidFill>
                  <a:srgbClr val="00529B"/>
                </a:solidFill>
                <a:latin typeface="Arial"/>
                <a:cs typeface="Arial"/>
              </a:rPr>
              <a:t>PDP </a:t>
            </a:r>
            <a:r>
              <a:rPr lang="es-US" sz="2000" dirty="0">
                <a:solidFill>
                  <a:srgbClr val="00529B"/>
                </a:solidFill>
                <a:latin typeface="Arial"/>
                <a:cs typeface="Arial"/>
              </a:rPr>
              <a:t>Plan de Medicamentos Prescritos</a:t>
            </a:r>
          </a:p>
          <a:p>
            <a:pPr marL="0" indent="0" defTabSz="685800">
              <a:lnSpc>
                <a:spcPct val="100000"/>
              </a:lnSpc>
              <a:buNone/>
            </a:pPr>
            <a:r>
              <a:rPr lang="es-US" sz="2000" b="1" dirty="0">
                <a:solidFill>
                  <a:srgbClr val="00529B"/>
                </a:solidFill>
                <a:latin typeface="Arial"/>
                <a:cs typeface="Arial"/>
              </a:rPr>
              <a:t>PFFS</a:t>
            </a:r>
            <a:r>
              <a:rPr lang="es-US" sz="2000" dirty="0">
                <a:solidFill>
                  <a:srgbClr val="00529B"/>
                </a:solidFill>
                <a:latin typeface="Arial"/>
                <a:cs typeface="Arial"/>
              </a:rPr>
              <a:t> Pago por Servicio Privado </a:t>
            </a:r>
          </a:p>
          <a:p>
            <a:pPr marL="0" indent="0" defTabSz="685800">
              <a:lnSpc>
                <a:spcPct val="100000"/>
              </a:lnSpc>
              <a:buNone/>
            </a:pPr>
            <a:r>
              <a:rPr lang="es-US" sz="2000" b="1" dirty="0">
                <a:solidFill>
                  <a:srgbClr val="00529B"/>
                </a:solidFill>
                <a:latin typeface="Arial"/>
                <a:cs typeface="Arial"/>
              </a:rPr>
              <a:t>PHI</a:t>
            </a:r>
            <a:r>
              <a:rPr lang="es-US" sz="2000" dirty="0">
                <a:solidFill>
                  <a:srgbClr val="00529B"/>
                </a:solidFill>
                <a:latin typeface="Arial"/>
                <a:cs typeface="Arial"/>
              </a:rPr>
              <a:t> Información Médica Personal </a:t>
            </a:r>
          </a:p>
          <a:p>
            <a:pPr marL="0" lvl="0" indent="0" defTabSz="685800">
              <a:lnSpc>
                <a:spcPct val="100000"/>
              </a:lnSpc>
              <a:buNone/>
            </a:pPr>
            <a:r>
              <a:rPr lang="es-US" sz="2000" b="1" dirty="0">
                <a:solidFill>
                  <a:srgbClr val="00529B"/>
                </a:solidFill>
                <a:latin typeface="Arial"/>
                <a:cs typeface="Arial"/>
              </a:rPr>
              <a:t>PPO</a:t>
            </a:r>
            <a:r>
              <a:rPr lang="es-US" sz="2000" dirty="0">
                <a:solidFill>
                  <a:srgbClr val="00529B"/>
                </a:solidFill>
                <a:latin typeface="Arial"/>
                <a:cs typeface="Arial"/>
              </a:rPr>
              <a:t> Organización de Proveedores Preferidos</a:t>
            </a:r>
          </a:p>
          <a:p>
            <a:pPr marL="0" lvl="0" indent="0" defTabSz="685800">
              <a:lnSpc>
                <a:spcPct val="100000"/>
              </a:lnSpc>
              <a:buNone/>
            </a:pPr>
            <a:r>
              <a:rPr lang="es-US" sz="2000" b="1" dirty="0">
                <a:solidFill>
                  <a:srgbClr val="00529B"/>
                </a:solidFill>
                <a:latin typeface="Arial"/>
                <a:cs typeface="Arial"/>
              </a:rPr>
              <a:t>QIC</a:t>
            </a:r>
            <a:r>
              <a:rPr lang="es-US" sz="2000" dirty="0">
                <a:solidFill>
                  <a:srgbClr val="00529B"/>
                </a:solidFill>
                <a:latin typeface="Arial"/>
                <a:cs typeface="Arial"/>
              </a:rPr>
              <a:t> Contratista Independiente Calificado</a:t>
            </a:r>
          </a:p>
          <a:p>
            <a:pPr marL="0" lvl="0" indent="0" defTabSz="685800">
              <a:lnSpc>
                <a:spcPct val="100000"/>
              </a:lnSpc>
              <a:buNone/>
            </a:pPr>
            <a:r>
              <a:rPr lang="es-US" sz="2000" b="1" dirty="0">
                <a:solidFill>
                  <a:srgbClr val="00529B"/>
                </a:solidFill>
                <a:latin typeface="Arial"/>
                <a:cs typeface="Arial"/>
              </a:rPr>
              <a:t>SHIP</a:t>
            </a:r>
            <a:r>
              <a:rPr lang="es-US" sz="2000" dirty="0">
                <a:solidFill>
                  <a:srgbClr val="00529B"/>
                </a:solidFill>
                <a:latin typeface="Arial"/>
                <a:cs typeface="Arial"/>
              </a:rPr>
              <a:t> Programas Estatales de Asistencia sobre Seguros Médicos</a:t>
            </a:r>
          </a:p>
          <a:p>
            <a:pPr marL="0" indent="0" defTabSz="685800">
              <a:lnSpc>
                <a:spcPct val="100000"/>
              </a:lnSpc>
              <a:buNone/>
            </a:pPr>
            <a:r>
              <a:rPr lang="es-US" sz="2000" b="1" dirty="0">
                <a:solidFill>
                  <a:srgbClr val="00529B"/>
                </a:solidFill>
                <a:latin typeface="Arial"/>
                <a:cs typeface="Arial"/>
              </a:rPr>
              <a:t>SNF</a:t>
            </a:r>
            <a:r>
              <a:rPr lang="es-US" sz="2000" dirty="0">
                <a:solidFill>
                  <a:srgbClr val="00529B"/>
                </a:solidFill>
                <a:latin typeface="Arial"/>
                <a:cs typeface="Arial"/>
              </a:rPr>
              <a:t> Centro de Enfermería Especializada </a:t>
            </a:r>
          </a:p>
          <a:p>
            <a:pPr marL="0" lvl="0" indent="0" defTabSz="685800">
              <a:lnSpc>
                <a:spcPct val="100000"/>
              </a:lnSpc>
              <a:buNone/>
            </a:pPr>
            <a:r>
              <a:rPr lang="es-US" sz="2000" b="1" dirty="0">
                <a:solidFill>
                  <a:srgbClr val="00529B"/>
                </a:solidFill>
                <a:latin typeface="Arial"/>
                <a:cs typeface="Arial"/>
              </a:rPr>
              <a:t>SNP</a:t>
            </a:r>
            <a:r>
              <a:rPr lang="es-US" sz="2000" dirty="0">
                <a:solidFill>
                  <a:srgbClr val="00529B"/>
                </a:solidFill>
                <a:latin typeface="Arial"/>
                <a:cs typeface="Arial"/>
              </a:rPr>
              <a:t> Programa de Necesidades Especiales</a:t>
            </a:r>
          </a:p>
          <a:p>
            <a:pPr marL="0" indent="0" defTabSz="685800">
              <a:lnSpc>
                <a:spcPct val="100000"/>
              </a:lnSpc>
              <a:buNone/>
            </a:pPr>
            <a:r>
              <a:rPr lang="es-US" sz="2000" b="1" dirty="0">
                <a:solidFill>
                  <a:srgbClr val="00529B"/>
                </a:solidFill>
                <a:latin typeface="Arial"/>
                <a:cs typeface="Arial"/>
              </a:rPr>
              <a:t>TTY</a:t>
            </a:r>
            <a:r>
              <a:rPr lang="es-US" sz="2000" dirty="0">
                <a:solidFill>
                  <a:srgbClr val="00529B"/>
                </a:solidFill>
                <a:latin typeface="Arial"/>
                <a:cs typeface="Arial"/>
              </a:rPr>
              <a:t> Teletipo </a:t>
            </a:r>
          </a:p>
        </p:txBody>
      </p:sp>
      <p:sp>
        <p:nvSpPr>
          <p:cNvPr id="6" name="Slide Number Placeholder 5">
            <a:extLst>
              <a:ext uri="{FF2B5EF4-FFF2-40B4-BE49-F238E27FC236}">
                <a16:creationId xmlns:a16="http://schemas.microsoft.com/office/drawing/2014/main" id="{E12B2A40-5286-4D30-BA82-EA7C87AE6CA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59</a:t>
            </a:fld>
            <a:endParaRPr lang="en-US"/>
          </a:p>
        </p:txBody>
      </p:sp>
      <p:sp>
        <p:nvSpPr>
          <p:cNvPr id="8" name="Footer Placeholder 2">
            <a:extLst>
              <a:ext uri="{FF2B5EF4-FFF2-40B4-BE49-F238E27FC236}">
                <a16:creationId xmlns:a16="http://schemas.microsoft.com/office/drawing/2014/main" id="{8B119552-1609-456A-ABF8-FED1F910D7BC}"/>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7" name="Date Placeholder 1">
            <a:extLst>
              <a:ext uri="{FF2B5EF4-FFF2-40B4-BE49-F238E27FC236}">
                <a16:creationId xmlns:a16="http://schemas.microsoft.com/office/drawing/2014/main" id="{18340E57-A88B-4918-9DD1-0E001832D940}"/>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1515518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s-US"/>
              <a:t>Sus derechos en Medicare</a:t>
            </a:r>
          </a:p>
        </p:txBody>
      </p:sp>
      <p:sp>
        <p:nvSpPr>
          <p:cNvPr id="11" name="TextBox 10">
            <a:extLst>
              <a:ext uri="{FF2B5EF4-FFF2-40B4-BE49-F238E27FC236}">
                <a16:creationId xmlns:a16="http://schemas.microsoft.com/office/drawing/2014/main" id="{45C1C1C9-8652-42F9-8235-426F8B53A8E0}"/>
              </a:ext>
            </a:extLst>
          </p:cNvPr>
          <p:cNvSpPr txBox="1"/>
          <p:nvPr/>
        </p:nvSpPr>
        <p:spPr>
          <a:xfrm>
            <a:off x="484201" y="1887946"/>
            <a:ext cx="5964533" cy="2169825"/>
          </a:xfrm>
          <a:prstGeom prst="rect">
            <a:avLst/>
          </a:prstGeom>
          <a:noFill/>
        </p:spPr>
        <p:txBody>
          <a:bodyPr wrap="square">
            <a:spAutoFit/>
          </a:bodyPr>
          <a:lstStyle/>
          <a:p>
            <a:pPr defTabSz="685800">
              <a:spcAft>
                <a:spcPts val="1200"/>
              </a:spcAft>
            </a:pPr>
            <a:r>
              <a:rPr lang="es-US" sz="2800" b="1">
                <a:solidFill>
                  <a:srgbClr val="00529B"/>
                </a:solidFill>
                <a:latin typeface="Arial" panose="020B0604020202020204" pitchFamily="34" charset="0"/>
                <a:cs typeface="Arial" panose="020B0604020202020204" pitchFamily="34" charset="0"/>
              </a:rPr>
              <a:t>Están diseñados para protegerlo:</a:t>
            </a:r>
          </a:p>
          <a:p>
            <a:pPr marL="548640" lvl="1" indent="-274320" defTabSz="685800">
              <a:spcAft>
                <a:spcPts val="1200"/>
              </a:spcAft>
              <a:buClr>
                <a:srgbClr val="3965B5"/>
              </a:buClr>
              <a:buFont typeface="Wingdings" panose="05000000000000000000" pitchFamily="2" charset="2"/>
              <a:buChar char="§"/>
            </a:pPr>
            <a:r>
              <a:rPr lang="es-US" sz="2400">
                <a:solidFill>
                  <a:srgbClr val="00529B"/>
                </a:solidFill>
                <a:latin typeface="Arial" panose="020B0604020202020204" pitchFamily="34" charset="0"/>
                <a:cs typeface="Arial" panose="020B0604020202020204" pitchFamily="34" charset="0"/>
              </a:rPr>
              <a:t>Para que reciba atención médica</a:t>
            </a:r>
          </a:p>
          <a:p>
            <a:pPr marL="548640" lvl="1" indent="-274320" defTabSz="685800">
              <a:spcAft>
                <a:spcPts val="1200"/>
              </a:spcAft>
              <a:buClr>
                <a:srgbClr val="3965B5"/>
              </a:buClr>
              <a:buFont typeface="Wingdings" panose="05000000000000000000" pitchFamily="2" charset="2"/>
              <a:buChar char="§"/>
            </a:pPr>
            <a:r>
              <a:rPr lang="es-US" sz="2400">
                <a:solidFill>
                  <a:srgbClr val="00529B"/>
                </a:solidFill>
                <a:latin typeface="Arial" panose="020B0604020202020204" pitchFamily="34" charset="0"/>
                <a:cs typeface="Arial" panose="020B0604020202020204" pitchFamily="34" charset="0"/>
              </a:rPr>
              <a:t>Contra prácticas no éticas</a:t>
            </a:r>
          </a:p>
          <a:p>
            <a:pPr marL="548640" lvl="1" indent="-274320" defTabSz="685800">
              <a:spcAft>
                <a:spcPts val="1200"/>
              </a:spcAft>
              <a:buClr>
                <a:srgbClr val="3965B5"/>
              </a:buClr>
              <a:buFont typeface="Wingdings" panose="05000000000000000000" pitchFamily="2" charset="2"/>
              <a:buChar char="§"/>
            </a:pPr>
            <a:r>
              <a:rPr lang="es-US" sz="2400">
                <a:solidFill>
                  <a:srgbClr val="00529B"/>
                </a:solidFill>
                <a:latin typeface="Arial" panose="020B0604020202020204" pitchFamily="34" charset="0"/>
                <a:cs typeface="Arial" panose="020B0604020202020204" pitchFamily="34" charset="0"/>
              </a:rPr>
              <a:t>En su privacidad</a:t>
            </a:r>
          </a:p>
        </p:txBody>
      </p:sp>
      <p:pic>
        <p:nvPicPr>
          <p:cNvPr id="3" name="Picture 2">
            <a:extLst>
              <a:ext uri="{FF2B5EF4-FFF2-40B4-BE49-F238E27FC236}">
                <a16:creationId xmlns:a16="http://schemas.microsoft.com/office/drawing/2014/main" id="{F92BABBA-0D71-4615-94D0-5FEC4501F76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48734" y="1887946"/>
            <a:ext cx="5257800" cy="3581376"/>
          </a:xfrm>
          <a:prstGeom prst="rect">
            <a:avLst/>
          </a:prstGeom>
          <a:ln>
            <a:noFill/>
          </a:ln>
          <a:effectLst>
            <a:softEdge rad="127000"/>
          </a:effectLst>
        </p:spPr>
      </p:pic>
      <p:sp>
        <p:nvSpPr>
          <p:cNvPr id="8" name="Slide Number Placeholder 5">
            <a:extLst>
              <a:ext uri="{FF2B5EF4-FFF2-40B4-BE49-F238E27FC236}">
                <a16:creationId xmlns:a16="http://schemas.microsoft.com/office/drawing/2014/main" id="{501D000D-D1FD-4B86-9634-CF6C7E44E4D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a:t>
            </a:fld>
            <a:endParaRPr lang="en-US"/>
          </a:p>
        </p:txBody>
      </p:sp>
      <p:sp>
        <p:nvSpPr>
          <p:cNvPr id="14" name="Footer Placeholder 2">
            <a:extLst>
              <a:ext uri="{FF2B5EF4-FFF2-40B4-BE49-F238E27FC236}">
                <a16:creationId xmlns:a16="http://schemas.microsoft.com/office/drawing/2014/main" id="{925808AA-F95D-4839-9682-AE4E01EED72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3" name="Date Placeholder 1">
            <a:extLst>
              <a:ext uri="{FF2B5EF4-FFF2-40B4-BE49-F238E27FC236}">
                <a16:creationId xmlns:a16="http://schemas.microsoft.com/office/drawing/2014/main" id="{BE2DD075-B0DE-409E-955F-3F1F8F5C7E3D}"/>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6760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0"/>
            <a:ext cx="12192000" cy="929888"/>
          </a:xfrm>
        </p:spPr>
        <p:txBody>
          <a:bodyPr anchor="ctr">
            <a:normAutofit/>
          </a:bodyPr>
          <a:lstStyle/>
          <a:p>
            <a:r>
              <a:rPr lang="es-US" sz="3000" b="0"/>
              <a:t>Manténgase conectado</a:t>
            </a:r>
          </a:p>
        </p:txBody>
      </p:sp>
      <p:sp>
        <p:nvSpPr>
          <p:cNvPr id="18" name="Content Placeholder 4">
            <a:extLst>
              <a:ext uri="{FF2B5EF4-FFF2-40B4-BE49-F238E27FC236}">
                <a16:creationId xmlns:a16="http://schemas.microsoft.com/office/drawing/2014/main" id="{8A971A7A-E1D2-4C7C-B63E-CCAB3ACEBF74}"/>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sz="2400" b="0" i="0" u="none" strike="noStrike" cap="none"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Para ver los materiales de capacitación disponibles, o para suscribirse a nuestra lista de </a:t>
            </a:r>
            <a:br>
              <a:rPr kumimoji="0" lang="es-US" sz="2400" b="0" i="0" u="none" strike="noStrike" cap="none"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s-US" sz="2400" b="0" i="0" u="none" strike="noStrike" cap="none"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correo electrónico, visite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sz="2400" b="0" i="0" u="none" strike="noStrike" cap="none"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s-US" sz="2400" b="0" i="0" u="none" strike="noStrike" cap="none"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B6D62F7E-69FA-4A2E-A6FA-32D8E28D0E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6" name="TextBox 15">
            <a:extLst>
              <a:ext uri="{FF2B5EF4-FFF2-40B4-BE49-F238E27FC236}">
                <a16:creationId xmlns:a16="http://schemas.microsoft.com/office/drawing/2014/main" id="{C5D08FAD-9C7C-49E1-8040-DF878D902F10}"/>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Comuníquese con nosotros en </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s-US" sz="2400" b="0" i="0" u="none" strike="noStrike" cap="none"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54BE1C2F-6D3F-4E47-912F-82003E19E233}"/>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1296" b="14991"/>
          <a:stretch/>
        </p:blipFill>
        <p:spPr>
          <a:xfrm>
            <a:off x="7353233" y="1612214"/>
            <a:ext cx="2863263" cy="2110605"/>
          </a:xfrm>
          <a:prstGeom prst="rect">
            <a:avLst/>
          </a:prstGeom>
        </p:spPr>
      </p:pic>
      <p:sp>
        <p:nvSpPr>
          <p:cNvPr id="7" name="Slide Number Placeholder 5">
            <a:extLst>
              <a:ext uri="{FF2B5EF4-FFF2-40B4-BE49-F238E27FC236}">
                <a16:creationId xmlns:a16="http://schemas.microsoft.com/office/drawing/2014/main" id="{562EF8E9-E8CC-4B73-B324-D6D71BC1436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60</a:t>
            </a:fld>
            <a:endParaRPr lang="en-US"/>
          </a:p>
        </p:txBody>
      </p:sp>
      <p:sp>
        <p:nvSpPr>
          <p:cNvPr id="9" name="Footer Placeholder 2">
            <a:extLst>
              <a:ext uri="{FF2B5EF4-FFF2-40B4-BE49-F238E27FC236}">
                <a16:creationId xmlns:a16="http://schemas.microsoft.com/office/drawing/2014/main" id="{CDDFCA7F-324B-41DC-AF6A-7A0D4D5C129B}"/>
              </a:ext>
            </a:extLst>
          </p:cNvPr>
          <p:cNvSpPr>
            <a:spLocks noGrp="1"/>
          </p:cNvSpPr>
          <p:nvPr>
            <p:ph type="ftr" sz="quarter" idx="11"/>
          </p:nvPr>
        </p:nvSpPr>
        <p:spPr>
          <a:xfrm>
            <a:off x="4038600" y="6457948"/>
            <a:ext cx="4114800" cy="365125"/>
          </a:xfrm>
        </p:spPr>
        <p:txBody>
          <a:bodyPr/>
          <a:lstStyle/>
          <a:p>
            <a:r>
              <a:rPr lang="es-US"/>
              <a:t>Derechos y Protecciones en Medicare</a:t>
            </a:r>
          </a:p>
        </p:txBody>
      </p:sp>
      <p:sp>
        <p:nvSpPr>
          <p:cNvPr id="8" name="Date Placeholder 1">
            <a:extLst>
              <a:ext uri="{FF2B5EF4-FFF2-40B4-BE49-F238E27FC236}">
                <a16:creationId xmlns:a16="http://schemas.microsoft.com/office/drawing/2014/main" id="{6FAE84EF-355B-476C-A279-8BC2F875CFDD}"/>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6495"/>
            <a:ext cx="12192000" cy="877385"/>
          </a:xfrm>
        </p:spPr>
        <p:txBody>
          <a:bodyPr>
            <a:normAutofit/>
          </a:bodyPr>
          <a:lstStyle/>
          <a:p>
            <a:r>
              <a:rPr lang="es-US" sz="2800">
                <a:latin typeface="Arial Black"/>
              </a:rPr>
              <a:t>Derechos para todas las personas con Medicare:</a:t>
            </a:r>
            <a:br>
              <a:rPr lang="es-US" sz="2800"/>
            </a:br>
            <a:r>
              <a:rPr lang="es-US" sz="2800">
                <a:latin typeface="Arial Black"/>
              </a:rPr>
              <a:t>Protección contra trato injusto y discriminación</a:t>
            </a:r>
          </a:p>
        </p:txBody>
      </p:sp>
      <p:sp>
        <p:nvSpPr>
          <p:cNvPr id="14" name="Content Placeholder 4">
            <a:extLst>
              <a:ext uri="{FF2B5EF4-FFF2-40B4-BE49-F238E27FC236}">
                <a16:creationId xmlns:a16="http://schemas.microsoft.com/office/drawing/2014/main" id="{E1EED407-E2DF-40EA-8495-1F6F92E52BAA}"/>
              </a:ext>
            </a:extLst>
          </p:cNvPr>
          <p:cNvSpPr txBox="1">
            <a:spLocks/>
          </p:cNvSpPr>
          <p:nvPr/>
        </p:nvSpPr>
        <p:spPr>
          <a:xfrm>
            <a:off x="743767" y="1558370"/>
            <a:ext cx="5675266" cy="3163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s-US" sz="2800" b="1" dirty="0">
                <a:solidFill>
                  <a:srgbClr val="00529B"/>
                </a:solidFill>
              </a:rPr>
              <a:t>Usted tiene el derecho a:</a:t>
            </a:r>
          </a:p>
          <a:p>
            <a:pPr marL="548640" lvl="2" indent="-274320" defTabSz="685800">
              <a:lnSpc>
                <a:spcPct val="100000"/>
              </a:lnSpc>
              <a:spcBef>
                <a:spcPts val="0"/>
              </a:spcBef>
              <a:spcAft>
                <a:spcPts val="1200"/>
              </a:spcAft>
              <a:buClr>
                <a:srgbClr val="3965B5"/>
              </a:buClr>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Ser tratado con dignidad y respeto </a:t>
            </a:r>
          </a:p>
          <a:p>
            <a:pPr marL="548640" lvl="2" indent="-274320" defTabSz="685800">
              <a:lnSpc>
                <a:spcPct val="100000"/>
              </a:lnSpc>
              <a:spcBef>
                <a:spcPts val="0"/>
              </a:spcBef>
              <a:spcAft>
                <a:spcPts val="1200"/>
              </a:spcAft>
              <a:buClr>
                <a:srgbClr val="3965B5"/>
              </a:buClr>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Estar protegido contra </a:t>
            </a:r>
            <a:br>
              <a:rPr lang="es-US" sz="2400" dirty="0">
                <a:solidFill>
                  <a:srgbClr val="00529B"/>
                </a:solidFill>
                <a:latin typeface="Arial" panose="020B0604020202020204" pitchFamily="34" charset="0"/>
                <a:cs typeface="Arial" panose="020B0604020202020204" pitchFamily="34" charset="0"/>
              </a:rPr>
            </a:br>
            <a:r>
              <a:rPr lang="es-US" sz="2400" dirty="0">
                <a:solidFill>
                  <a:srgbClr val="00529B"/>
                </a:solidFill>
                <a:latin typeface="Arial" panose="020B0604020202020204" pitchFamily="34" charset="0"/>
                <a:cs typeface="Arial" panose="020B0604020202020204" pitchFamily="34" charset="0"/>
              </a:rPr>
              <a:t>la discriminación </a:t>
            </a:r>
          </a:p>
          <a:p>
            <a:pPr marL="548640" lvl="2" indent="-274320" defTabSz="685800">
              <a:lnSpc>
                <a:spcPct val="100000"/>
              </a:lnSpc>
              <a:spcBef>
                <a:spcPts val="0"/>
              </a:spcBef>
              <a:spcAft>
                <a:spcPts val="1200"/>
              </a:spcAft>
              <a:buClr>
                <a:srgbClr val="3965B5"/>
              </a:buClr>
              <a:buFont typeface="Wingdings" panose="05000000000000000000" pitchFamily="2" charset="2"/>
              <a:buChar char="§"/>
            </a:pPr>
            <a:r>
              <a:rPr lang="es-US" sz="2400" dirty="0">
                <a:solidFill>
                  <a:srgbClr val="00529B"/>
                </a:solidFill>
                <a:latin typeface="Arial" panose="020B0604020202020204" pitchFamily="34" charset="0"/>
                <a:cs typeface="Arial" panose="020B0604020202020204" pitchFamily="34" charset="0"/>
              </a:rPr>
              <a:t>Que se le brinde información de Medicare en formato accesible</a:t>
            </a:r>
          </a:p>
        </p:txBody>
      </p:sp>
      <p:sp>
        <p:nvSpPr>
          <p:cNvPr id="13" name="Rectangle: Rounded Corners 12">
            <a:extLst>
              <a:ext uri="{FF2B5EF4-FFF2-40B4-BE49-F238E27FC236}">
                <a16:creationId xmlns:a16="http://schemas.microsoft.com/office/drawing/2014/main" id="{4293F2CB-6600-4214-947D-B54328416EFD}"/>
              </a:ext>
              <a:ext uri="{C183D7F6-B498-43B3-948B-1728B52AA6E4}">
                <adec:decorative xmlns:adec="http://schemas.microsoft.com/office/drawing/2017/decorative" val="1"/>
              </a:ext>
            </a:extLst>
          </p:cNvPr>
          <p:cNvSpPr/>
          <p:nvPr/>
        </p:nvSpPr>
        <p:spPr>
          <a:xfrm>
            <a:off x="6826650" y="1558370"/>
            <a:ext cx="4770094" cy="3163027"/>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B301A92-2006-4F9D-A6D5-00B3DF4B66B9}"/>
              </a:ext>
            </a:extLst>
          </p:cNvPr>
          <p:cNvSpPr txBox="1"/>
          <p:nvPr/>
        </p:nvSpPr>
        <p:spPr>
          <a:xfrm>
            <a:off x="6960224" y="1790418"/>
            <a:ext cx="4550455" cy="3062377"/>
          </a:xfrm>
          <a:prstGeom prst="rect">
            <a:avLst/>
          </a:prstGeom>
          <a:noFill/>
        </p:spPr>
        <p:txBody>
          <a:bodyPr wrap="square" lIns="91440" tIns="45720" rIns="91440" bIns="45720" anchor="t">
            <a:spAutoFit/>
          </a:bodyPr>
          <a:lstStyle/>
          <a:p>
            <a:pPr marL="0" marR="0" lvl="0" indent="0" defTabSz="914400" eaLnBrk="1" fontAlgn="auto" latinLnBrk="0" hangingPunct="1">
              <a:lnSpc>
                <a:spcPct val="100000"/>
              </a:lnSpc>
              <a:spcBef>
                <a:spcPts val="600"/>
              </a:spcBef>
              <a:spcAft>
                <a:spcPts val="1200"/>
              </a:spcAft>
              <a:buClrTx/>
              <a:buSzTx/>
              <a:buFontTx/>
              <a:buNone/>
              <a:tabLst/>
              <a:defRPr/>
            </a:pPr>
            <a:r>
              <a:rPr kumimoji="0" lang="es-US"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A quién contactar si usted piensa que no ha sido tratado de manera justa:</a:t>
            </a:r>
          </a:p>
          <a:p>
            <a:pPr marL="285750" indent="-285750">
              <a:spcBef>
                <a:spcPts val="600"/>
              </a:spcBef>
              <a:spcAft>
                <a:spcPts val="1200"/>
              </a:spcAft>
              <a:buFont typeface="Wingdings" panose="05000000000000000000" pitchFamily="2" charset="2"/>
              <a:buChar char="Ø"/>
              <a:defRPr/>
            </a:pPr>
            <a:r>
              <a:rPr lang="es-US" sz="1600" b="1" dirty="0">
                <a:solidFill>
                  <a:schemeClr val="bg1"/>
                </a:solidFill>
                <a:latin typeface="Arial" panose="020B0604020202020204" pitchFamily="34" charset="0"/>
                <a:cs typeface="Arial" panose="020B0604020202020204" pitchFamily="34" charset="0"/>
              </a:rPr>
              <a:t>Oficina de Derechos Civiles (OCR) </a:t>
            </a:r>
            <a:br>
              <a:rPr lang="es-US" sz="1600" b="1" dirty="0">
                <a:solidFill>
                  <a:schemeClr val="bg1"/>
                </a:solidFill>
                <a:latin typeface="Arial" panose="020B0604020202020204" pitchFamily="34" charset="0"/>
                <a:cs typeface="Arial" panose="020B0604020202020204" pitchFamily="34" charset="0"/>
              </a:rPr>
            </a:br>
            <a:r>
              <a:rPr lang="es-US" sz="1600" dirty="0">
                <a:solidFill>
                  <a:schemeClr val="bg1"/>
                </a:solidFill>
                <a:latin typeface="Arial" panose="020B0604020202020204" pitchFamily="34" charset="0"/>
                <a:cs typeface="Arial" panose="020B0604020202020204" pitchFamily="34" charset="0"/>
              </a:rPr>
              <a:t>1-800-368-1019; TTY: 1-800-537-7697 </a:t>
            </a:r>
            <a:r>
              <a:rPr lang="es-US" sz="16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HHS.gov/</a:t>
            </a:r>
            <a:r>
              <a:rPr lang="es-US" sz="1600" dirty="0" err="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ocr</a:t>
            </a:r>
            <a:r>
              <a:rPr lang="es-US" sz="16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US" sz="1600" dirty="0" err="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civilrights</a:t>
            </a:r>
            <a:r>
              <a:rPr lang="es-US" sz="16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s-US" sz="1600" dirty="0" err="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complaints</a:t>
            </a:r>
            <a:endParaRPr lang="es-US" sz="16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285750" marR="0" lvl="0" indent="-285750" defTabSz="914400" eaLnBrk="1" fontAlgn="auto" latinLnBrk="0" hangingPunct="1">
              <a:lnSpc>
                <a:spcPct val="100000"/>
              </a:lnSpc>
              <a:spcBef>
                <a:spcPts val="600"/>
              </a:spcBef>
              <a:spcAft>
                <a:spcPts val="1200"/>
              </a:spcAft>
              <a:buClrTx/>
              <a:buSzTx/>
              <a:buFont typeface="Wingdings" panose="05000000000000000000" pitchFamily="2" charset="2"/>
              <a:buChar char="Ø"/>
              <a:tabLst/>
              <a:defRPr/>
            </a:pPr>
            <a:r>
              <a:rPr kumimoji="0" lang="es-US" sz="16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Defensor del beneficiario de Medicare</a:t>
            </a:r>
            <a:br>
              <a:rPr kumimoji="0" lang="es-US" sz="1600" b="1"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s-US" sz="1600" b="0" i="0" u="none" strike="noStrike" cap="none" normalizeH="0" baseline="0" noProof="0" dirty="0">
                <a:ln>
                  <a:noFill/>
                </a:ln>
                <a:solidFill>
                  <a:schemeClr val="bg1"/>
                </a:solidFill>
                <a:effectLst/>
                <a:uLnTx/>
                <a:uFillTx/>
                <a:latin typeface="Arial" panose="020B0604020202020204" pitchFamily="34" charset="0"/>
                <a:cs typeface="Arial" panose="020B0604020202020204" pitchFamily="34" charset="0"/>
              </a:rPr>
              <a:t>1-800-MEDICARE </a:t>
            </a:r>
            <a:r>
              <a:rPr lang="es-US" sz="1600" dirty="0">
                <a:solidFill>
                  <a:schemeClr val="bg1"/>
                </a:solidFill>
                <a:latin typeface="Arial" panose="020B0604020202020204" pitchFamily="34" charset="0"/>
                <a:cs typeface="Arial" panose="020B0604020202020204" pitchFamily="34" charset="0"/>
              </a:rPr>
              <a:t>(1-800-633-4227); </a:t>
            </a:r>
            <a:br>
              <a:rPr lang="es-US" sz="1600" dirty="0">
                <a:solidFill>
                  <a:schemeClr val="bg1"/>
                </a:solidFill>
                <a:latin typeface="Arial" panose="020B0604020202020204" pitchFamily="34" charset="0"/>
                <a:cs typeface="Arial" panose="020B0604020202020204" pitchFamily="34" charset="0"/>
              </a:rPr>
            </a:br>
            <a:r>
              <a:rPr lang="es-US" sz="1600" dirty="0">
                <a:solidFill>
                  <a:schemeClr val="bg1"/>
                </a:solidFill>
                <a:latin typeface="Arial" panose="020B0604020202020204" pitchFamily="34" charset="0"/>
                <a:cs typeface="Arial" panose="020B0604020202020204" pitchFamily="34" charset="0"/>
              </a:rPr>
              <a:t>TTY: 1-877-486-2048</a:t>
            </a:r>
          </a:p>
          <a:p>
            <a:pPr marL="285750" marR="0" lvl="0" indent="-285750" defTabSz="91440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Slide Number Placeholder 5">
            <a:extLst>
              <a:ext uri="{FF2B5EF4-FFF2-40B4-BE49-F238E27FC236}">
                <a16:creationId xmlns:a16="http://schemas.microsoft.com/office/drawing/2014/main" id="{90975AB6-59C2-423E-851C-5B4FBFD50F6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7</a:t>
            </a:fld>
            <a:endParaRPr lang="en-US"/>
          </a:p>
        </p:txBody>
      </p:sp>
      <p:sp>
        <p:nvSpPr>
          <p:cNvPr id="20" name="Footer Placeholder 2">
            <a:extLst>
              <a:ext uri="{FF2B5EF4-FFF2-40B4-BE49-F238E27FC236}">
                <a16:creationId xmlns:a16="http://schemas.microsoft.com/office/drawing/2014/main" id="{40CED1D2-6DE8-4109-96D9-9EBAA724F471}"/>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9" name="Date Placeholder 1">
            <a:extLst>
              <a:ext uri="{FF2B5EF4-FFF2-40B4-BE49-F238E27FC236}">
                <a16:creationId xmlns:a16="http://schemas.microsoft.com/office/drawing/2014/main" id="{09516411-319A-40E5-B6BE-57C77178207E}"/>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345269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fade">
                                      <p:cBhvr>
                                        <p:cTn id="15" dur="5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3"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96" y="46495"/>
            <a:ext cx="12192000" cy="848408"/>
          </a:xfrm>
        </p:spPr>
        <p:txBody>
          <a:bodyPr>
            <a:noAutofit/>
          </a:bodyPr>
          <a:lstStyle/>
          <a:p>
            <a:r>
              <a:rPr lang="es-US" sz="2800"/>
              <a:t>Derechos para todas las personas con Medicare:</a:t>
            </a:r>
            <a:br>
              <a:rPr lang="es-US" sz="2800"/>
            </a:br>
            <a:r>
              <a:rPr lang="es-US" sz="2800"/>
              <a:t>Información</a:t>
            </a:r>
          </a:p>
        </p:txBody>
      </p:sp>
      <p:sp>
        <p:nvSpPr>
          <p:cNvPr id="5" name="Content Placeholder 4"/>
          <p:cNvSpPr>
            <a:spLocks noGrp="1"/>
          </p:cNvSpPr>
          <p:nvPr>
            <p:ph idx="4294967295"/>
          </p:nvPr>
        </p:nvSpPr>
        <p:spPr>
          <a:xfrm>
            <a:off x="621616" y="1144180"/>
            <a:ext cx="11053762" cy="848408"/>
          </a:xfrm>
        </p:spPr>
        <p:txBody>
          <a:bodyPr>
            <a:normAutofit/>
          </a:bodyPr>
          <a:lstStyle/>
          <a:p>
            <a:pPr marL="0" lvl="0" indent="0" algn="ctr" defTabSz="685800">
              <a:lnSpc>
                <a:spcPct val="120000"/>
              </a:lnSpc>
              <a:spcBef>
                <a:spcPts val="600"/>
              </a:spcBef>
              <a:buNone/>
            </a:pPr>
            <a:r>
              <a:rPr lang="es-US" sz="2800" b="1">
                <a:solidFill>
                  <a:srgbClr val="00529B"/>
                </a:solidFill>
              </a:rPr>
              <a:t>Usted tiene el derecho a:</a:t>
            </a:r>
          </a:p>
        </p:txBody>
      </p:sp>
      <p:sp>
        <p:nvSpPr>
          <p:cNvPr id="23" name="Rectangle: Rounded Corners 22">
            <a:extLst>
              <a:ext uri="{FF2B5EF4-FFF2-40B4-BE49-F238E27FC236}">
                <a16:creationId xmlns:a16="http://schemas.microsoft.com/office/drawing/2014/main" id="{7A5C53AC-1AA0-4DE3-AF99-C0775707F44C}"/>
              </a:ext>
              <a:ext uri="{C183D7F6-B498-43B3-948B-1728B52AA6E4}">
                <adec:decorative xmlns:adec="http://schemas.microsoft.com/office/drawing/2017/decorative" val="1"/>
              </a:ext>
            </a:extLst>
          </p:cNvPr>
          <p:cNvSpPr/>
          <p:nvPr/>
        </p:nvSpPr>
        <p:spPr>
          <a:xfrm>
            <a:off x="1369811"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DF441E-24C4-44CE-BD17-6387217976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44767" y="2233400"/>
            <a:ext cx="2944593" cy="2103120"/>
          </a:xfrm>
          <a:prstGeom prst="rect">
            <a:avLst/>
          </a:prstGeom>
          <a:ln>
            <a:noFill/>
          </a:ln>
          <a:effectLst>
            <a:softEdge rad="127000"/>
          </a:effectLst>
        </p:spPr>
      </p:pic>
      <p:sp>
        <p:nvSpPr>
          <p:cNvPr id="22" name="TextBox 21">
            <a:extLst>
              <a:ext uri="{FF2B5EF4-FFF2-40B4-BE49-F238E27FC236}">
                <a16:creationId xmlns:a16="http://schemas.microsoft.com/office/drawing/2014/main" id="{78251572-9F2C-4B91-B8FA-A35688891528}"/>
              </a:ext>
            </a:extLst>
          </p:cNvPr>
          <p:cNvSpPr txBox="1"/>
          <p:nvPr/>
        </p:nvSpPr>
        <p:spPr>
          <a:xfrm>
            <a:off x="1365346" y="4339843"/>
            <a:ext cx="2867882" cy="1015663"/>
          </a:xfrm>
          <a:prstGeom prst="rect">
            <a:avLst/>
          </a:prstGeom>
          <a:noFill/>
        </p:spPr>
        <p:txBody>
          <a:bodyPr wrap="square">
            <a:spAutoFit/>
          </a:bodyPr>
          <a:lstStyle/>
          <a:p>
            <a:pPr algn="ctr" defTabSz="685800">
              <a:lnSpc>
                <a:spcPct val="100000"/>
              </a:lnSpc>
              <a:spcAft>
                <a:spcPts val="600"/>
              </a:spcAft>
            </a:pPr>
            <a:r>
              <a:rPr lang="es-US" sz="2000">
                <a:solidFill>
                  <a:srgbClr val="00529B"/>
                </a:solidFill>
                <a:latin typeface="Arial" panose="020B0604020202020204" pitchFamily="34" charset="0"/>
                <a:cs typeface="Arial" panose="020B0604020202020204" pitchFamily="34" charset="0"/>
              </a:rPr>
              <a:t>Que su información personal y de salud sea confidencial</a:t>
            </a:r>
          </a:p>
        </p:txBody>
      </p:sp>
      <p:sp>
        <p:nvSpPr>
          <p:cNvPr id="15" name="Rectangle: Rounded Corners 14">
            <a:extLst>
              <a:ext uri="{FF2B5EF4-FFF2-40B4-BE49-F238E27FC236}">
                <a16:creationId xmlns:a16="http://schemas.microsoft.com/office/drawing/2014/main" id="{4861CF99-CA60-4369-9445-7E83B0A2B807}"/>
              </a:ext>
              <a:ext uri="{C183D7F6-B498-43B3-948B-1728B52AA6E4}">
                <adec:decorative xmlns:adec="http://schemas.microsoft.com/office/drawing/2017/decorative" val="1"/>
              </a:ext>
            </a:extLst>
          </p:cNvPr>
          <p:cNvSpPr/>
          <p:nvPr/>
        </p:nvSpPr>
        <p:spPr>
          <a:xfrm>
            <a:off x="4711048"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D27DD9-CAED-4ACE-A85B-319825FE9F0D}"/>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4698791" y="2238357"/>
            <a:ext cx="2944368" cy="2103120"/>
          </a:xfrm>
          <a:prstGeom prst="rect">
            <a:avLst/>
          </a:prstGeom>
          <a:ln>
            <a:noFill/>
          </a:ln>
          <a:effectLst>
            <a:softEdge rad="127000"/>
          </a:effectLst>
        </p:spPr>
      </p:pic>
      <p:sp>
        <p:nvSpPr>
          <p:cNvPr id="14" name="TextBox 13">
            <a:extLst>
              <a:ext uri="{FF2B5EF4-FFF2-40B4-BE49-F238E27FC236}">
                <a16:creationId xmlns:a16="http://schemas.microsoft.com/office/drawing/2014/main" id="{4CC2A24C-FF5C-49D4-BE44-BC9050C9D2B2}"/>
              </a:ext>
            </a:extLst>
          </p:cNvPr>
          <p:cNvSpPr txBox="1"/>
          <p:nvPr/>
        </p:nvSpPr>
        <p:spPr>
          <a:xfrm>
            <a:off x="4682457" y="4339843"/>
            <a:ext cx="2932079" cy="707886"/>
          </a:xfrm>
          <a:prstGeom prst="rect">
            <a:avLst/>
          </a:prstGeom>
          <a:noFill/>
        </p:spPr>
        <p:txBody>
          <a:bodyPr wrap="square">
            <a:spAutoFit/>
          </a:bodyPr>
          <a:lstStyle/>
          <a:p>
            <a:pPr algn="ctr" defTabSz="685800">
              <a:lnSpc>
                <a:spcPct val="100000"/>
              </a:lnSpc>
              <a:spcAft>
                <a:spcPts val="600"/>
              </a:spcAft>
            </a:pPr>
            <a:r>
              <a:rPr lang="es-US" sz="2000">
                <a:solidFill>
                  <a:srgbClr val="00529B"/>
                </a:solidFill>
                <a:latin typeface="Arial" panose="020B0604020202020204" pitchFamily="34" charset="0"/>
                <a:cs typeface="Arial" panose="020B0604020202020204" pitchFamily="34" charset="0"/>
              </a:rPr>
              <a:t>Obtener información de una manera que entienda</a:t>
            </a:r>
          </a:p>
        </p:txBody>
      </p:sp>
      <p:sp>
        <p:nvSpPr>
          <p:cNvPr id="19" name="Rectangle: Rounded Corners 18">
            <a:extLst>
              <a:ext uri="{FF2B5EF4-FFF2-40B4-BE49-F238E27FC236}">
                <a16:creationId xmlns:a16="http://schemas.microsoft.com/office/drawing/2014/main" id="{2F0A6379-6A7B-4EAC-9D46-BA0406E3D8E9}"/>
              </a:ext>
              <a:ext uri="{C183D7F6-B498-43B3-948B-1728B52AA6E4}">
                <adec:decorative xmlns:adec="http://schemas.microsoft.com/office/drawing/2017/decorative" val="1"/>
              </a:ext>
            </a:extLst>
          </p:cNvPr>
          <p:cNvSpPr/>
          <p:nvPr/>
        </p:nvSpPr>
        <p:spPr>
          <a:xfrm>
            <a:off x="8149496" y="1873417"/>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F556215-099F-45F9-B109-91599EEDE5C1}"/>
              </a:ext>
              <a:ext uri="{C183D7F6-B498-43B3-948B-1728B52AA6E4}">
                <adec:decorative xmlns:adec="http://schemas.microsoft.com/office/drawing/2017/decorative" val="1"/>
              </a:ext>
            </a:extLst>
          </p:cNvPr>
          <p:cNvPicPr>
            <a:picLocks/>
          </p:cNvPicPr>
          <p:nvPr/>
        </p:nvPicPr>
        <p:blipFill>
          <a:blip r:embed="rId6" cstate="hqprint">
            <a:extLst>
              <a:ext uri="{28A0092B-C50C-407E-A947-70E740481C1C}">
                <a14:useLocalDpi xmlns:a14="http://schemas.microsoft.com/office/drawing/2010/main"/>
              </a:ext>
            </a:extLst>
          </a:blip>
          <a:stretch>
            <a:fillRect/>
          </a:stretch>
        </p:blipFill>
        <p:spPr>
          <a:xfrm>
            <a:off x="8124558" y="2238357"/>
            <a:ext cx="2944368" cy="2103120"/>
          </a:xfrm>
          <a:prstGeom prst="rect">
            <a:avLst/>
          </a:prstGeom>
          <a:ln>
            <a:noFill/>
          </a:ln>
          <a:effectLst>
            <a:softEdge rad="127000"/>
          </a:effectLst>
        </p:spPr>
      </p:pic>
      <p:sp>
        <p:nvSpPr>
          <p:cNvPr id="18" name="TextBox 17">
            <a:extLst>
              <a:ext uri="{FF2B5EF4-FFF2-40B4-BE49-F238E27FC236}">
                <a16:creationId xmlns:a16="http://schemas.microsoft.com/office/drawing/2014/main" id="{E4FE0139-5647-4175-A0F2-9114CF05464E}"/>
              </a:ext>
            </a:extLst>
          </p:cNvPr>
          <p:cNvSpPr txBox="1"/>
          <p:nvPr/>
        </p:nvSpPr>
        <p:spPr>
          <a:xfrm>
            <a:off x="8124558" y="4339843"/>
            <a:ext cx="2968704" cy="1502976"/>
          </a:xfrm>
          <a:prstGeom prst="rect">
            <a:avLst/>
          </a:prstGeom>
          <a:noFill/>
        </p:spPr>
        <p:txBody>
          <a:bodyPr wrap="square">
            <a:spAutoFit/>
          </a:bodyPr>
          <a:lstStyle/>
          <a:p>
            <a:pPr algn="ctr" defTabSz="685800">
              <a:lnSpc>
                <a:spcPts val="2200"/>
              </a:lnSpc>
              <a:spcAft>
                <a:spcPts val="600"/>
              </a:spcAft>
            </a:pPr>
            <a:r>
              <a:rPr lang="es-US" sz="2000" dirty="0">
                <a:solidFill>
                  <a:srgbClr val="00529B"/>
                </a:solidFill>
                <a:latin typeface="Arial" panose="020B0604020202020204" pitchFamily="34" charset="0"/>
                <a:cs typeface="Arial" panose="020B0604020202020204" pitchFamily="34" charset="0"/>
              </a:rPr>
              <a:t>Recibir información clara y simple sobre Medicare para ayudarlo a tomar decisiones en asuntos médicos</a:t>
            </a:r>
          </a:p>
        </p:txBody>
      </p:sp>
      <p:sp>
        <p:nvSpPr>
          <p:cNvPr id="16" name="Slide Number Placeholder 5">
            <a:extLst>
              <a:ext uri="{FF2B5EF4-FFF2-40B4-BE49-F238E27FC236}">
                <a16:creationId xmlns:a16="http://schemas.microsoft.com/office/drawing/2014/main" id="{B2A7B396-CAC8-4A40-9BDA-8CEB84069E3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8</a:t>
            </a:fld>
            <a:endParaRPr lang="en-US"/>
          </a:p>
        </p:txBody>
      </p:sp>
      <p:sp>
        <p:nvSpPr>
          <p:cNvPr id="20" name="Footer Placeholder 2">
            <a:extLst>
              <a:ext uri="{FF2B5EF4-FFF2-40B4-BE49-F238E27FC236}">
                <a16:creationId xmlns:a16="http://schemas.microsoft.com/office/drawing/2014/main" id="{8152EA35-E638-4454-91CF-94F14E878B7B}"/>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17" name="Date Placeholder 1">
            <a:extLst>
              <a:ext uri="{FF2B5EF4-FFF2-40B4-BE49-F238E27FC236}">
                <a16:creationId xmlns:a16="http://schemas.microsoft.com/office/drawing/2014/main" id="{F0181AC7-682B-4598-B322-096900DCD688}"/>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124867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827"/>
            <a:ext cx="12191999" cy="992456"/>
          </a:xfrm>
        </p:spPr>
        <p:txBody>
          <a:bodyPr>
            <a:noAutofit/>
          </a:bodyPr>
          <a:lstStyle/>
          <a:p>
            <a:r>
              <a:rPr lang="es-US" sz="2800"/>
              <a:t>Derechos para todas las personas con Medicare:</a:t>
            </a:r>
            <a:br>
              <a:rPr lang="es-US" sz="2800"/>
            </a:br>
            <a:r>
              <a:rPr lang="es-US" sz="2800"/>
              <a:t>Acceso a la atención</a:t>
            </a:r>
          </a:p>
        </p:txBody>
      </p:sp>
      <p:sp>
        <p:nvSpPr>
          <p:cNvPr id="5" name="Content Placeholder 4"/>
          <p:cNvSpPr>
            <a:spLocks noGrp="1"/>
          </p:cNvSpPr>
          <p:nvPr>
            <p:ph idx="4294967295"/>
          </p:nvPr>
        </p:nvSpPr>
        <p:spPr>
          <a:xfrm>
            <a:off x="569119" y="1142998"/>
            <a:ext cx="11053762" cy="731837"/>
          </a:xfrm>
        </p:spPr>
        <p:txBody>
          <a:bodyPr>
            <a:normAutofit/>
          </a:bodyPr>
          <a:lstStyle/>
          <a:p>
            <a:pPr marL="0" lvl="0" indent="0" algn="ctr" defTabSz="685800">
              <a:lnSpc>
                <a:spcPct val="110000"/>
              </a:lnSpc>
              <a:spcBef>
                <a:spcPts val="600"/>
              </a:spcBef>
              <a:buNone/>
            </a:pPr>
            <a:r>
              <a:rPr lang="es-US" sz="2800" b="1">
                <a:solidFill>
                  <a:srgbClr val="00529B"/>
                </a:solidFill>
              </a:rPr>
              <a:t>Usted tiene el derecho a:</a:t>
            </a:r>
          </a:p>
        </p:txBody>
      </p:sp>
      <p:sp>
        <p:nvSpPr>
          <p:cNvPr id="31" name="Rectangle: Rounded Corners 30">
            <a:extLst>
              <a:ext uri="{FF2B5EF4-FFF2-40B4-BE49-F238E27FC236}">
                <a16:creationId xmlns:a16="http://schemas.microsoft.com/office/drawing/2014/main" id="{5C05BF3D-6890-4C3E-A485-CFBAA0040D08}"/>
              </a:ext>
              <a:ext uri="{C183D7F6-B498-43B3-948B-1728B52AA6E4}">
                <adec:decorative xmlns:adec="http://schemas.microsoft.com/office/drawing/2017/decorative" val="1"/>
              </a:ext>
            </a:extLst>
          </p:cNvPr>
          <p:cNvSpPr/>
          <p:nvPr/>
        </p:nvSpPr>
        <p:spPr>
          <a:xfrm>
            <a:off x="19920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647D68-A8A4-45B6-8371-008142E99EC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5675" y="2222976"/>
            <a:ext cx="2941956" cy="1961304"/>
          </a:xfrm>
          <a:prstGeom prst="rect">
            <a:avLst/>
          </a:prstGeom>
          <a:ln>
            <a:noFill/>
          </a:ln>
          <a:effectLst>
            <a:softEdge rad="127000"/>
          </a:effectLst>
        </p:spPr>
      </p:pic>
      <p:sp>
        <p:nvSpPr>
          <p:cNvPr id="25" name="TextBox 24">
            <a:extLst>
              <a:ext uri="{FF2B5EF4-FFF2-40B4-BE49-F238E27FC236}">
                <a16:creationId xmlns:a16="http://schemas.microsoft.com/office/drawing/2014/main" id="{F914BCFD-CFB6-4BA5-AF25-AB110CC722DB}"/>
              </a:ext>
            </a:extLst>
          </p:cNvPr>
          <p:cNvSpPr txBox="1"/>
          <p:nvPr/>
        </p:nvSpPr>
        <p:spPr>
          <a:xfrm>
            <a:off x="278227" y="4310341"/>
            <a:ext cx="2722332" cy="1477328"/>
          </a:xfrm>
          <a:prstGeom prst="rect">
            <a:avLst/>
          </a:prstGeom>
          <a:noFill/>
        </p:spPr>
        <p:txBody>
          <a:bodyPr wrap="square">
            <a:spAutoFit/>
          </a:bodyPr>
          <a:lstStyle/>
          <a:p>
            <a:pPr algn="ctr" defTabSz="685800">
              <a:spcAft>
                <a:spcPts val="600"/>
              </a:spcAft>
            </a:pPr>
            <a:r>
              <a:rPr lang="es-US" dirty="0">
                <a:solidFill>
                  <a:srgbClr val="00529B"/>
                </a:solidFill>
                <a:latin typeface="Arial" panose="020B0604020202020204" pitchFamily="34" charset="0"/>
                <a:cs typeface="Arial" panose="020B0604020202020204" pitchFamily="34" charset="0"/>
              </a:rPr>
              <a:t>Acceso a médicos, especialistas, y hospitales para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servicios médicamente necesarios</a:t>
            </a:r>
          </a:p>
        </p:txBody>
      </p:sp>
      <p:sp>
        <p:nvSpPr>
          <p:cNvPr id="35" name="Rectangle: Rounded Corners 34">
            <a:extLst>
              <a:ext uri="{FF2B5EF4-FFF2-40B4-BE49-F238E27FC236}">
                <a16:creationId xmlns:a16="http://schemas.microsoft.com/office/drawing/2014/main" id="{6790815F-4B79-4A31-9A9D-AD8BAED3D960}"/>
              </a:ext>
              <a:ext uri="{C183D7F6-B498-43B3-948B-1728B52AA6E4}">
                <adec:decorative xmlns:adec="http://schemas.microsoft.com/office/drawing/2017/decorative" val="1"/>
              </a:ext>
            </a:extLst>
          </p:cNvPr>
          <p:cNvSpPr/>
          <p:nvPr/>
        </p:nvSpPr>
        <p:spPr>
          <a:xfrm>
            <a:off x="3192221"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3467157-F1A6-47FC-AB10-D1775471D0A4}"/>
              </a:ext>
              <a:ext uri="{C183D7F6-B498-43B3-948B-1728B52AA6E4}">
                <adec:decorative xmlns:adec="http://schemas.microsoft.com/office/drawing/2017/decorative" val="1"/>
              </a:ext>
            </a:extLst>
          </p:cNvPr>
          <p:cNvPicPr>
            <a:picLocks/>
          </p:cNvPicPr>
          <p:nvPr/>
        </p:nvPicPr>
        <p:blipFill>
          <a:blip r:embed="rId5" cstate="hqprint">
            <a:extLst>
              <a:ext uri="{28A0092B-C50C-407E-A947-70E740481C1C}">
                <a14:useLocalDpi xmlns:a14="http://schemas.microsoft.com/office/drawing/2010/main"/>
              </a:ext>
            </a:extLst>
          </a:blip>
          <a:stretch>
            <a:fillRect/>
          </a:stretch>
        </p:blipFill>
        <p:spPr>
          <a:xfrm>
            <a:off x="3180580" y="2222977"/>
            <a:ext cx="2944368" cy="1965960"/>
          </a:xfrm>
          <a:prstGeom prst="rect">
            <a:avLst/>
          </a:prstGeom>
          <a:ln>
            <a:noFill/>
          </a:ln>
          <a:effectLst>
            <a:softEdge rad="127000"/>
          </a:effectLst>
        </p:spPr>
      </p:pic>
      <p:sp>
        <p:nvSpPr>
          <p:cNvPr id="33" name="TextBox 32">
            <a:extLst>
              <a:ext uri="{FF2B5EF4-FFF2-40B4-BE49-F238E27FC236}">
                <a16:creationId xmlns:a16="http://schemas.microsoft.com/office/drawing/2014/main" id="{AED2A7BF-BC5E-4B95-ADC1-5A5A858B4A42}"/>
              </a:ext>
            </a:extLst>
          </p:cNvPr>
          <p:cNvSpPr txBox="1"/>
          <p:nvPr/>
        </p:nvSpPr>
        <p:spPr>
          <a:xfrm>
            <a:off x="3180580" y="4235524"/>
            <a:ext cx="2915782" cy="1477328"/>
          </a:xfrm>
          <a:prstGeom prst="rect">
            <a:avLst/>
          </a:prstGeom>
          <a:noFill/>
        </p:spPr>
        <p:txBody>
          <a:bodyPr wrap="square">
            <a:spAutoFit/>
          </a:bodyPr>
          <a:lstStyle/>
          <a:p>
            <a:pPr algn="ctr" defTabSz="685800">
              <a:spcAft>
                <a:spcPts val="600"/>
              </a:spcAft>
            </a:pPr>
            <a:r>
              <a:rPr lang="es-US" dirty="0">
                <a:solidFill>
                  <a:srgbClr val="00529B"/>
                </a:solidFill>
                <a:latin typeface="Arial" panose="020B0604020202020204" pitchFamily="34" charset="0"/>
                <a:cs typeface="Arial" panose="020B0604020202020204" pitchFamily="34" charset="0"/>
              </a:rPr>
              <a:t>Informarse sobre sus opiniones de tratamiento en un lenguaje claro,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y participar en las decisiones de tratamiento</a:t>
            </a:r>
          </a:p>
        </p:txBody>
      </p:sp>
      <p:sp>
        <p:nvSpPr>
          <p:cNvPr id="42" name="Rectangle: Rounded Corners 41">
            <a:extLst>
              <a:ext uri="{FF2B5EF4-FFF2-40B4-BE49-F238E27FC236}">
                <a16:creationId xmlns:a16="http://schemas.microsoft.com/office/drawing/2014/main" id="{4FBA075D-A9CD-4CA3-8011-12D73501463A}"/>
              </a:ext>
              <a:ext uri="{C183D7F6-B498-43B3-948B-1728B52AA6E4}">
                <adec:decorative xmlns:adec="http://schemas.microsoft.com/office/drawing/2017/decorative" val="1"/>
              </a:ext>
            </a:extLst>
          </p:cNvPr>
          <p:cNvSpPr/>
          <p:nvPr/>
        </p:nvSpPr>
        <p:spPr>
          <a:xfrm>
            <a:off x="6185900"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4F48AAB-3975-4B52-AFC9-0D6ED64E8A03}"/>
              </a:ext>
              <a:ext uri="{C183D7F6-B498-43B3-948B-1728B52AA6E4}">
                <adec:decorative xmlns:adec="http://schemas.microsoft.com/office/drawing/2017/decorative" val="1"/>
              </a:ext>
            </a:extLst>
          </p:cNvPr>
          <p:cNvPicPr>
            <a:picLocks/>
          </p:cNvPicPr>
          <p:nvPr/>
        </p:nvPicPr>
        <p:blipFill rotWithShape="1">
          <a:blip r:embed="rId6" cstate="hqprint">
            <a:extLst>
              <a:ext uri="{28A0092B-C50C-407E-A947-70E740481C1C}">
                <a14:useLocalDpi xmlns:a14="http://schemas.microsoft.com/office/drawing/2010/main"/>
              </a:ext>
            </a:extLst>
          </a:blip>
          <a:srcRect/>
          <a:stretch/>
        </p:blipFill>
        <p:spPr>
          <a:xfrm>
            <a:off x="6167575" y="2222976"/>
            <a:ext cx="2944368" cy="1965960"/>
          </a:xfrm>
          <a:prstGeom prst="rect">
            <a:avLst/>
          </a:prstGeom>
          <a:ln>
            <a:noFill/>
          </a:ln>
          <a:effectLst>
            <a:softEdge rad="127000"/>
          </a:effectLst>
        </p:spPr>
      </p:pic>
      <p:sp>
        <p:nvSpPr>
          <p:cNvPr id="41" name="TextBox 40">
            <a:extLst>
              <a:ext uri="{FF2B5EF4-FFF2-40B4-BE49-F238E27FC236}">
                <a16:creationId xmlns:a16="http://schemas.microsoft.com/office/drawing/2014/main" id="{3B9E70FF-9E98-4556-9843-CFA9B507EA5E}"/>
              </a:ext>
            </a:extLst>
          </p:cNvPr>
          <p:cNvSpPr txBox="1"/>
          <p:nvPr/>
        </p:nvSpPr>
        <p:spPr>
          <a:xfrm>
            <a:off x="6294779" y="4310341"/>
            <a:ext cx="2693496" cy="1477328"/>
          </a:xfrm>
          <a:prstGeom prst="rect">
            <a:avLst/>
          </a:prstGeom>
          <a:noFill/>
        </p:spPr>
        <p:txBody>
          <a:bodyPr wrap="square">
            <a:spAutoFit/>
          </a:bodyPr>
          <a:lstStyle/>
          <a:p>
            <a:pPr algn="ctr" defTabSz="685800">
              <a:spcAft>
                <a:spcPts val="600"/>
              </a:spcAft>
            </a:pPr>
            <a:r>
              <a:rPr lang="es-US" dirty="0">
                <a:solidFill>
                  <a:srgbClr val="00529B"/>
                </a:solidFill>
                <a:latin typeface="Arial" panose="020B0604020202020204" pitchFamily="34" charset="0"/>
                <a:cs typeface="Arial" panose="020B0604020202020204" pitchFamily="34" charset="0"/>
              </a:rPr>
              <a:t>Obtener información y servicios de atención médica de Medicare en un lenguaje que usted entienda</a:t>
            </a:r>
          </a:p>
        </p:txBody>
      </p:sp>
      <p:sp>
        <p:nvSpPr>
          <p:cNvPr id="39" name="Rectangle: Rounded Corners 38">
            <a:extLst>
              <a:ext uri="{FF2B5EF4-FFF2-40B4-BE49-F238E27FC236}">
                <a16:creationId xmlns:a16="http://schemas.microsoft.com/office/drawing/2014/main" id="{19C570CB-BE10-45D7-8BF5-1786E288EFD7}"/>
              </a:ext>
              <a:ext uri="{C183D7F6-B498-43B3-948B-1728B52AA6E4}">
                <adec:decorative xmlns:adec="http://schemas.microsoft.com/office/drawing/2017/decorative" val="1"/>
              </a:ext>
            </a:extLst>
          </p:cNvPr>
          <p:cNvSpPr/>
          <p:nvPr/>
        </p:nvSpPr>
        <p:spPr>
          <a:xfrm>
            <a:off x="9184384" y="17707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8D3A16-ABC4-4AF0-9AA6-6CDCA8A4D33F}"/>
              </a:ext>
              <a:ext uri="{C183D7F6-B498-43B3-948B-1728B52AA6E4}">
                <adec:decorative xmlns:adec="http://schemas.microsoft.com/office/drawing/2017/decorative" val="1"/>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155181" y="2222976"/>
            <a:ext cx="2944368" cy="1965960"/>
          </a:xfrm>
          <a:prstGeom prst="rect">
            <a:avLst/>
          </a:prstGeom>
          <a:ln>
            <a:noFill/>
          </a:ln>
          <a:effectLst>
            <a:softEdge rad="127000"/>
          </a:effectLst>
        </p:spPr>
      </p:pic>
      <p:sp>
        <p:nvSpPr>
          <p:cNvPr id="37" name="TextBox 36">
            <a:extLst>
              <a:ext uri="{FF2B5EF4-FFF2-40B4-BE49-F238E27FC236}">
                <a16:creationId xmlns:a16="http://schemas.microsoft.com/office/drawing/2014/main" id="{C37F1AF0-3B4C-484B-A2EE-EEEAA63C3369}"/>
              </a:ext>
            </a:extLst>
          </p:cNvPr>
          <p:cNvSpPr txBox="1"/>
          <p:nvPr/>
        </p:nvSpPr>
        <p:spPr>
          <a:xfrm>
            <a:off x="9241167" y="4310341"/>
            <a:ext cx="2788836" cy="1477328"/>
          </a:xfrm>
          <a:prstGeom prst="rect">
            <a:avLst/>
          </a:prstGeom>
          <a:noFill/>
        </p:spPr>
        <p:txBody>
          <a:bodyPr wrap="square">
            <a:spAutoFit/>
          </a:bodyPr>
          <a:lstStyle/>
          <a:p>
            <a:pPr algn="ctr" defTabSz="685800">
              <a:spcAft>
                <a:spcPts val="600"/>
              </a:spcAft>
            </a:pPr>
            <a:r>
              <a:rPr lang="es-US" dirty="0">
                <a:solidFill>
                  <a:srgbClr val="00529B"/>
                </a:solidFill>
                <a:latin typeface="Arial" panose="020B0604020202020204" pitchFamily="34" charset="0"/>
                <a:cs typeface="Arial" panose="020B0604020202020204" pitchFamily="34" charset="0"/>
              </a:rPr>
              <a:t>Recibir los servicios amparados por Medicare en una emergencia, cuando y donde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la requiera</a:t>
            </a:r>
          </a:p>
        </p:txBody>
      </p:sp>
      <p:sp>
        <p:nvSpPr>
          <p:cNvPr id="19" name="Slide Number Placeholder 5">
            <a:extLst>
              <a:ext uri="{FF2B5EF4-FFF2-40B4-BE49-F238E27FC236}">
                <a16:creationId xmlns:a16="http://schemas.microsoft.com/office/drawing/2014/main" id="{C60B22E0-EA77-4127-87AF-18F9A7DC463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9</a:t>
            </a:fld>
            <a:endParaRPr lang="en-US"/>
          </a:p>
        </p:txBody>
      </p:sp>
      <p:sp>
        <p:nvSpPr>
          <p:cNvPr id="24" name="Footer Placeholder 2">
            <a:extLst>
              <a:ext uri="{FF2B5EF4-FFF2-40B4-BE49-F238E27FC236}">
                <a16:creationId xmlns:a16="http://schemas.microsoft.com/office/drawing/2014/main" id="{44D86AC7-681F-4F67-A739-DC7A0BA3FD64}"/>
              </a:ext>
            </a:extLst>
          </p:cNvPr>
          <p:cNvSpPr>
            <a:spLocks noGrp="1"/>
          </p:cNvSpPr>
          <p:nvPr>
            <p:ph type="ftr" sz="quarter" idx="11"/>
          </p:nvPr>
        </p:nvSpPr>
        <p:spPr>
          <a:xfrm>
            <a:off x="4038600" y="6492240"/>
            <a:ext cx="4114800" cy="365125"/>
          </a:xfrm>
        </p:spPr>
        <p:txBody>
          <a:bodyPr/>
          <a:lstStyle/>
          <a:p>
            <a:r>
              <a:rPr lang="es-US"/>
              <a:t>Derechos y Protecciones en Medicare</a:t>
            </a:r>
          </a:p>
        </p:txBody>
      </p:sp>
      <p:sp>
        <p:nvSpPr>
          <p:cNvPr id="23" name="Date Placeholder 1">
            <a:extLst>
              <a:ext uri="{FF2B5EF4-FFF2-40B4-BE49-F238E27FC236}">
                <a16:creationId xmlns:a16="http://schemas.microsoft.com/office/drawing/2014/main" id="{E80E7303-8C90-4E47-A3D6-C817AE8A206A}"/>
              </a:ext>
            </a:extLst>
          </p:cNvPr>
          <p:cNvSpPr>
            <a:spLocks noGrp="1"/>
          </p:cNvSpPr>
          <p:nvPr>
            <p:ph type="dt" sz="half" idx="10"/>
          </p:nvPr>
        </p:nvSpPr>
        <p:spPr>
          <a:xfrm>
            <a:off x="838200" y="6492240"/>
            <a:ext cx="2743200" cy="365125"/>
          </a:xfrm>
        </p:spPr>
        <p:txBody>
          <a:bodyPr/>
          <a:lstStyle/>
          <a:p>
            <a:r>
              <a:rPr lang="es-US" sz="1200">
                <a:latin typeface="Arial" panose="020B0604020202020204" pitchFamily="34" charset="0"/>
                <a:cs typeface="Arial" panose="020B0604020202020204" pitchFamily="34" charset="0"/>
              </a:rPr>
              <a:t>Enero de 2023</a:t>
            </a:r>
          </a:p>
        </p:txBody>
      </p:sp>
    </p:spTree>
    <p:custDataLst>
      <p:tags r:id="rId1"/>
    </p:custDataLst>
    <p:extLst>
      <p:ext uri="{BB962C8B-B14F-4D97-AF65-F5344CB8AC3E}">
        <p14:creationId xmlns:p14="http://schemas.microsoft.com/office/powerpoint/2010/main" val="20372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41"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SLIDE_COUNT" val="60"/>
  <p:tag name="ARTICULATE_PROJECT_OPEN" val="0"/>
  <p:tag name="ARTICULATE_DESIGN_ID_1_OFFICE THEME" val="sQFrPWBZ"/>
  <p:tag name="ARTICULATE_DESIGN_ID_OFFICE THEME" val="G4PaAx8Q"/>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0C53698ADDD4C428AFC974E50B338B3" ma:contentTypeVersion="16" ma:contentTypeDescription="Crear nuevo documento." ma:contentTypeScope="" ma:versionID="5227655cf2189bdb2cfd27703223c574">
  <xsd:schema xmlns:xsd="http://www.w3.org/2001/XMLSchema" xmlns:xs="http://www.w3.org/2001/XMLSchema" xmlns:p="http://schemas.microsoft.com/office/2006/metadata/properties" xmlns:ns2="51c21aa2-1546-4dbb-af8b-f959068fab05" xmlns:ns3="40e04bfe-6b34-4376-8bfc-4700f4180e94" targetNamespace="http://schemas.microsoft.com/office/2006/metadata/properties" ma:root="true" ma:fieldsID="96c68defbeda0016db99064e51db8c02" ns2:_="" ns3:_="">
    <xsd:import namespace="51c21aa2-1546-4dbb-af8b-f959068fab05"/>
    <xsd:import namespace="40e04bfe-6b34-4376-8bfc-4700f4180e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21aa2-1546-4dbb-af8b-f959068fab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f7e4631c-35d7-4a17-821a-7698c3b261d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e04bfe-6b34-4376-8bfc-4700f4180e94"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c77a19f-5cb4-40d8-a308-39da86d072e4}" ma:internalName="TaxCatchAll" ma:showField="CatchAllData" ma:web="40e04bfe-6b34-4376-8bfc-4700f4180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0e04bfe-6b34-4376-8bfc-4700f4180e94" xsi:nil="true"/>
    <lcf76f155ced4ddcb4097134ff3c332f xmlns="51c21aa2-1546-4dbb-af8b-f959068fab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D34493-DCDF-4823-A916-17488D6E17CC}">
  <ds:schemaRefs>
    <ds:schemaRef ds:uri="http://schemas.microsoft.com/sharepoint/v3/contenttype/forms"/>
  </ds:schemaRefs>
</ds:datastoreItem>
</file>

<file path=customXml/itemProps2.xml><?xml version="1.0" encoding="utf-8"?>
<ds:datastoreItem xmlns:ds="http://schemas.openxmlformats.org/officeDocument/2006/customXml" ds:itemID="{35004579-28CA-4395-A937-83B579519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21aa2-1546-4dbb-af8b-f959068fab05"/>
    <ds:schemaRef ds:uri="40e04bfe-6b34-4376-8bfc-4700f4180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985279-383C-4EE7-9189-85565AB76521}">
  <ds:schemaRefs>
    <ds:schemaRef ds:uri="http://purl.org/dc/elements/1.1/"/>
    <ds:schemaRef ds:uri="51c21aa2-1546-4dbb-af8b-f959068fab05"/>
    <ds:schemaRef ds:uri="http://purl.org/dc/terms/"/>
    <ds:schemaRef ds:uri="40e04bfe-6b34-4376-8bfc-4700f4180e94"/>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31838</TotalTime>
  <Words>18195</Words>
  <Application>Microsoft Office PowerPoint</Application>
  <PresentationFormat>Widescreen</PresentationFormat>
  <Paragraphs>1170</Paragraphs>
  <Slides>60</Slides>
  <Notes>60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60</vt:i4>
      </vt:variant>
    </vt:vector>
  </HeadingPairs>
  <TitlesOfParts>
    <vt:vector size="68" baseType="lpstr">
      <vt:lpstr>Arial</vt:lpstr>
      <vt:lpstr>Arial Black</vt:lpstr>
      <vt:lpstr>Calibri</vt:lpstr>
      <vt:lpstr>Calibri </vt:lpstr>
      <vt:lpstr>Courier New</vt:lpstr>
      <vt:lpstr>Wingdings</vt:lpstr>
      <vt:lpstr>1_Office Theme</vt:lpstr>
      <vt:lpstr>Office Theme</vt:lpstr>
      <vt:lpstr>Derechos y Protecciones  en Medicare</vt:lpstr>
      <vt:lpstr>Índice</vt:lpstr>
      <vt:lpstr>Objetivos de la sesión</vt:lpstr>
      <vt:lpstr>Lección 1</vt:lpstr>
      <vt:lpstr>Lección 1 Objetivos </vt:lpstr>
      <vt:lpstr>Sus derechos en Medicare</vt:lpstr>
      <vt:lpstr>Derechos para todas las personas con Medicare: Protección contra trato injusto y discriminación</vt:lpstr>
      <vt:lpstr>Derechos para todas las personas con Medicare: Información</vt:lpstr>
      <vt:lpstr>Derechos para todas las personas con Medicare: Acceso a la atención</vt:lpstr>
      <vt:lpstr>Derechos para todas las personas con Medicare: Reclamaciones </vt:lpstr>
      <vt:lpstr>Derechos para todas las personas con Medicare: Reclamaciones (continuación) </vt:lpstr>
      <vt:lpstr>Áreas de Servicio de las Organizaciones para el Mejoramiento de la Calidad  de la Atención Centrada en el Beneficiario y la Familia (BFCC-QIO)</vt:lpstr>
      <vt:lpstr>Sus derechos en un Plan Medicare Advantage  u otro Plan de Salud de Medicare</vt:lpstr>
      <vt:lpstr>Sus derechos con cobertura de medicamentos de Medicare</vt:lpstr>
      <vt:lpstr>Lección 2</vt:lpstr>
      <vt:lpstr>Lección 2 Objetivos </vt:lpstr>
      <vt:lpstr>Derechos de Apelación en Medicare Original</vt:lpstr>
      <vt:lpstr>Cómo Apelar en Medicare Original:  Ejemplo de reclamaciones</vt:lpstr>
      <vt:lpstr>Cómo Apelar en Medicare Original</vt:lpstr>
      <vt:lpstr>Apelaciones aceleradas (rápidas) en Medicare Original</vt:lpstr>
      <vt:lpstr>Apelaciones aceleradas (rápidas) en Medicare Original (continuación)</vt:lpstr>
      <vt:lpstr>Proceso de Apelaciones de Medicare Original:  Proceso de la Parte A y Parte B (Pago por servicio)</vt:lpstr>
      <vt:lpstr>Compruebe su conocimiento: Pregunta 1</vt:lpstr>
      <vt:lpstr>Derechos de Apelación en un  Plan Medicare Advantage u Otro Plan de Salud</vt:lpstr>
      <vt:lpstr>Proceso de Apelación Acelerado (Rápido) en Medicare Advantage u Otro Plan de Salud de Medicare </vt:lpstr>
      <vt:lpstr>Proceso de apelación de Medicare Advantage (Parte C)</vt:lpstr>
      <vt:lpstr>Compruebe su conocimiento: Pregunta 2</vt:lpstr>
      <vt:lpstr>Derechos de apelación con cobertura  de medicamentos con receta de Medicare:  Solicitar una determinación de cobertura</vt:lpstr>
      <vt:lpstr>Solicitudes de excepción</vt:lpstr>
      <vt:lpstr>Excepciones de clasificación por niveles</vt:lpstr>
      <vt:lpstr>Excepciones al formulario</vt:lpstr>
      <vt:lpstr>Solicitud de Apelaciones de la Parte D</vt:lpstr>
      <vt:lpstr>Proceso de apelaciones de la parte D (Medicamento)</vt:lpstr>
      <vt:lpstr>Notificaciones Requeridas de la Parte D</vt:lpstr>
      <vt:lpstr>Cómo designar a un representante</vt:lpstr>
      <vt:lpstr>Compruebe su conocimiento: Pregunta 3</vt:lpstr>
      <vt:lpstr>Lección 3</vt:lpstr>
      <vt:lpstr>Lección 3 Objetivos </vt:lpstr>
      <vt:lpstr>Derecho a asistencia hospitalaria</vt:lpstr>
      <vt:lpstr>"Un mensaje importante de Medicare sobre sus derechos"</vt:lpstr>
      <vt:lpstr>Derechos en un Centro de Enfermería Especializada (SNF)</vt:lpstr>
      <vt:lpstr>Derechos en el cuidado de atención médica en  el hogar y cuidados paliativos</vt:lpstr>
      <vt:lpstr>Derechos en otros entornos:  Centro de Rehabilitación Integral para Pacientes Ambulatorios (CORF)</vt:lpstr>
      <vt:lpstr>Compruebe su conocimiento: Pregunta 4</vt:lpstr>
      <vt:lpstr>Lección 4</vt:lpstr>
      <vt:lpstr>Lección 4 Objetivos </vt:lpstr>
      <vt:lpstr>“Aviso sobre prácticas de privacidad”</vt:lpstr>
      <vt:lpstr>Derechos de privacidad de información médica personal</vt:lpstr>
      <vt:lpstr>Si se infringen los derechos de privacidad</vt:lpstr>
      <vt:lpstr>Lección 5</vt:lpstr>
      <vt:lpstr>Lección 5 Objetivos </vt:lpstr>
      <vt:lpstr>Directrices anticipadas</vt:lpstr>
      <vt:lpstr>¿Quién ayuda a revisar y resolver las quejas?</vt:lpstr>
      <vt:lpstr>Compruebe su conocimiento: Pregunta 5</vt:lpstr>
      <vt:lpstr>Recursos de Medicare</vt:lpstr>
      <vt:lpstr>Recursos Medicare (continuación)</vt:lpstr>
      <vt:lpstr>Productos Medicare</vt:lpstr>
      <vt:lpstr>Acrónimos</vt:lpstr>
      <vt:lpstr>Acrónimos (continuación)</vt:lpstr>
      <vt:lpstr>Manténgase conectado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Derechos y  Protecciones en Medicare</dc:title>
  <dc:creator>cratzlaff</dc:creator>
  <cp:lastModifiedBy>Al-Issa, Mohamad (CMS/OC)</cp:lastModifiedBy>
  <cp:revision>70</cp:revision>
  <cp:lastPrinted>2023-02-08T01:53:00Z</cp:lastPrinted>
  <dcterms:created xsi:type="dcterms:W3CDTF">2019-11-14T20:32:59Z</dcterms:created>
  <dcterms:modified xsi:type="dcterms:W3CDTF">2023-06-13T12:45:33Z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1235ED30-1DF5-42DA-B4EF-1C261C553900</vt:lpwstr>
  </property>
  <property fmtid="{D5CDD505-2E9C-101B-9397-08002B2CF9AE}" pid="4" name="ArticulatePath">
    <vt:lpwstr>2021_Medicare Rights and Protections_Refresh_FinalDraft_LL Comments</vt:lpwstr>
  </property>
  <property fmtid="{D5CDD505-2E9C-101B-9397-08002B2CF9AE}" pid="5" name="MediaServiceImageTags">
    <vt:lpwstr/>
  </property>
</Properties>
</file>