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tags/tag1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notesSlides/notesSlide1.xml" ContentType="application/vnd.openxmlformats-officedocument.presentationml.notesSlide+xml"/>
  <Override PartName="/ppt/tags/tag56.xml" ContentType="application/vnd.openxmlformats-officedocument.presentationml.tags+xml"/>
  <Override PartName="/ppt/notesSlides/notesSlide2.xml" ContentType="application/vnd.openxmlformats-officedocument.presentationml.notesSlide+xml"/>
  <Override PartName="/ppt/tags/tag57.xml" ContentType="application/vnd.openxmlformats-officedocument.presentationml.tags+xml"/>
  <Override PartName="/ppt/notesSlides/notesSlide3.xml" ContentType="application/vnd.openxmlformats-officedocument.presentationml.notesSlide+xml"/>
  <Override PartName="/ppt/tags/tag58.xml" ContentType="application/vnd.openxmlformats-officedocument.presentationml.tags+xml"/>
  <Override PartName="/ppt/notesSlides/notesSlide4.xml" ContentType="application/vnd.openxmlformats-officedocument.presentationml.notesSlide+xml"/>
  <Override PartName="/ppt/tags/tag59.xml" ContentType="application/vnd.openxmlformats-officedocument.presentationml.tags+xml"/>
  <Override PartName="/ppt/notesSlides/notesSlide5.xml" ContentType="application/vnd.openxmlformats-officedocument.presentationml.notesSlide+xml"/>
  <Override PartName="/ppt/tags/tag60.xml" ContentType="application/vnd.openxmlformats-officedocument.presentationml.tags+xml"/>
  <Override PartName="/ppt/notesSlides/notesSlide6.xml" ContentType="application/vnd.openxmlformats-officedocument.presentationml.notesSlide+xml"/>
  <Override PartName="/ppt/tags/tag61.xml" ContentType="application/vnd.openxmlformats-officedocument.presentationml.tags+xml"/>
  <Override PartName="/ppt/notesSlides/notesSlide7.xml" ContentType="application/vnd.openxmlformats-officedocument.presentationml.notesSlide+xml"/>
  <Override PartName="/ppt/tags/tag62.xml" ContentType="application/vnd.openxmlformats-officedocument.presentationml.tags+xml"/>
  <Override PartName="/ppt/notesSlides/notesSlide8.xml" ContentType="application/vnd.openxmlformats-officedocument.presentationml.notesSlide+xml"/>
  <Override PartName="/ppt/tags/tag63.xml" ContentType="application/vnd.openxmlformats-officedocument.presentationml.tags+xml"/>
  <Override PartName="/ppt/notesSlides/notesSlide9.xml" ContentType="application/vnd.openxmlformats-officedocument.presentationml.notesSlide+xml"/>
  <Override PartName="/ppt/tags/tag64.xml" ContentType="application/vnd.openxmlformats-officedocument.presentationml.tags+xml"/>
  <Override PartName="/ppt/notesSlides/notesSlide10.xml" ContentType="application/vnd.openxmlformats-officedocument.presentationml.notesSlide+xml"/>
  <Override PartName="/ppt/tags/tag65.xml" ContentType="application/vnd.openxmlformats-officedocument.presentationml.tags+xml"/>
  <Override PartName="/ppt/notesSlides/notesSlide11.xml" ContentType="application/vnd.openxmlformats-officedocument.presentationml.notesSlide+xml"/>
  <Override PartName="/ppt/tags/tag66.xml" ContentType="application/vnd.openxmlformats-officedocument.presentationml.tags+xml"/>
  <Override PartName="/ppt/notesSlides/notesSlide12.xml" ContentType="application/vnd.openxmlformats-officedocument.presentationml.notesSlide+xml"/>
  <Override PartName="/ppt/tags/tag67.xml" ContentType="application/vnd.openxmlformats-officedocument.presentationml.tags+xml"/>
  <Override PartName="/ppt/notesSlides/notesSlide13.xml" ContentType="application/vnd.openxmlformats-officedocument.presentationml.notesSlide+xml"/>
  <Override PartName="/ppt/tags/tag68.xml" ContentType="application/vnd.openxmlformats-officedocument.presentationml.tags+xml"/>
  <Override PartName="/ppt/notesSlides/notesSlide14.xml" ContentType="application/vnd.openxmlformats-officedocument.presentationml.notesSlide+xml"/>
  <Override PartName="/ppt/tags/tag69.xml" ContentType="application/vnd.openxmlformats-officedocument.presentationml.tags+xml"/>
  <Override PartName="/ppt/notesSlides/notesSlide15.xml" ContentType="application/vnd.openxmlformats-officedocument.presentationml.notesSlide+xml"/>
  <Override PartName="/ppt/tags/tag70.xml" ContentType="application/vnd.openxmlformats-officedocument.presentationml.tags+xml"/>
  <Override PartName="/ppt/notesSlides/notesSlide16.xml" ContentType="application/vnd.openxmlformats-officedocument.presentationml.notesSlide+xml"/>
  <Override PartName="/ppt/tags/tag71.xml" ContentType="application/vnd.openxmlformats-officedocument.presentationml.tags+xml"/>
  <Override PartName="/ppt/notesSlides/notesSlide17.xml" ContentType="application/vnd.openxmlformats-officedocument.presentationml.notesSlide+xml"/>
  <Override PartName="/ppt/tags/tag72.xml" ContentType="application/vnd.openxmlformats-officedocument.presentationml.tags+xml"/>
  <Override PartName="/ppt/notesSlides/notesSlide18.xml" ContentType="application/vnd.openxmlformats-officedocument.presentationml.notesSlide+xml"/>
  <Override PartName="/ppt/tags/tag73.xml" ContentType="application/vnd.openxmlformats-officedocument.presentationml.tags+xml"/>
  <Override PartName="/ppt/notesSlides/notesSlide19.xml" ContentType="application/vnd.openxmlformats-officedocument.presentationml.notesSlide+xml"/>
  <Override PartName="/ppt/tags/tag74.xml" ContentType="application/vnd.openxmlformats-officedocument.presentationml.tags+xml"/>
  <Override PartName="/ppt/notesSlides/notesSlide20.xml" ContentType="application/vnd.openxmlformats-officedocument.presentationml.notesSlide+xml"/>
  <Override PartName="/ppt/tags/tag75.xml" ContentType="application/vnd.openxmlformats-officedocument.presentationml.tags+xml"/>
  <Override PartName="/ppt/notesSlides/notesSlide21.xml" ContentType="application/vnd.openxmlformats-officedocument.presentationml.notesSlide+xml"/>
  <Override PartName="/ppt/tags/tag76.xml" ContentType="application/vnd.openxmlformats-officedocument.presentationml.tags+xml"/>
  <Override PartName="/ppt/notesSlides/notesSlide22.xml" ContentType="application/vnd.openxmlformats-officedocument.presentationml.notesSlide+xml"/>
  <Override PartName="/ppt/tags/tag77.xml" ContentType="application/vnd.openxmlformats-officedocument.presentationml.tags+xml"/>
  <Override PartName="/ppt/notesSlides/notesSlide23.xml" ContentType="application/vnd.openxmlformats-officedocument.presentationml.notesSlide+xml"/>
  <Override PartName="/ppt/tags/tag78.xml" ContentType="application/vnd.openxmlformats-officedocument.presentationml.tags+xml"/>
  <Override PartName="/ppt/notesSlides/notesSlide24.xml" ContentType="application/vnd.openxmlformats-officedocument.presentationml.notesSlide+xml"/>
  <Override PartName="/ppt/tags/tag79.xml" ContentType="application/vnd.openxmlformats-officedocument.presentationml.tags+xml"/>
  <Override PartName="/ppt/notesSlides/notesSlide25.xml" ContentType="application/vnd.openxmlformats-officedocument.presentationml.notesSlide+xml"/>
  <Override PartName="/ppt/tags/tag80.xml" ContentType="application/vnd.openxmlformats-officedocument.presentationml.tags+xml"/>
  <Override PartName="/ppt/notesSlides/notesSlide26.xml" ContentType="application/vnd.openxmlformats-officedocument.presentationml.notesSlide+xml"/>
  <Override PartName="/ppt/tags/tag81.xml" ContentType="application/vnd.openxmlformats-officedocument.presentationml.tags+xml"/>
  <Override PartName="/ppt/notesSlides/notesSlide27.xml" ContentType="application/vnd.openxmlformats-officedocument.presentationml.notesSlide+xml"/>
  <Override PartName="/ppt/tags/tag82.xml" ContentType="application/vnd.openxmlformats-officedocument.presentationml.tags+xml"/>
  <Override PartName="/ppt/notesSlides/notesSlide28.xml" ContentType="application/vnd.openxmlformats-officedocument.presentationml.notesSlide+xml"/>
  <Override PartName="/ppt/tags/tag83.xml" ContentType="application/vnd.openxmlformats-officedocument.presentationml.tags+xml"/>
  <Override PartName="/ppt/notesSlides/notesSlide29.xml" ContentType="application/vnd.openxmlformats-officedocument.presentationml.notesSlide+xml"/>
  <Override PartName="/ppt/tags/tag84.xml" ContentType="application/vnd.openxmlformats-officedocument.presentationml.tags+xml"/>
  <Override PartName="/ppt/notesSlides/notesSlide30.xml" ContentType="application/vnd.openxmlformats-officedocument.presentationml.notesSlide+xml"/>
  <Override PartName="/ppt/tags/tag85.xml" ContentType="application/vnd.openxmlformats-officedocument.presentationml.tags+xml"/>
  <Override PartName="/ppt/notesSlides/notesSlide31.xml" ContentType="application/vnd.openxmlformats-officedocument.presentationml.notesSlide+xml"/>
  <Override PartName="/ppt/tags/tag86.xml" ContentType="application/vnd.openxmlformats-officedocument.presentationml.tags+xml"/>
  <Override PartName="/ppt/notesSlides/notesSlide32.xml" ContentType="application/vnd.openxmlformats-officedocument.presentationml.notesSlide+xml"/>
  <Override PartName="/ppt/tags/tag87.xml" ContentType="application/vnd.openxmlformats-officedocument.presentationml.tags+xml"/>
  <Override PartName="/ppt/notesSlides/notesSlide33.xml" ContentType="application/vnd.openxmlformats-officedocument.presentationml.notesSlide+xml"/>
  <Override PartName="/ppt/tags/tag88.xml" ContentType="application/vnd.openxmlformats-officedocument.presentationml.tags+xml"/>
  <Override PartName="/ppt/notesSlides/notesSlide34.xml" ContentType="application/vnd.openxmlformats-officedocument.presentationml.notesSlide+xml"/>
  <Override PartName="/ppt/tags/tag89.xml" ContentType="application/vnd.openxmlformats-officedocument.presentationml.tags+xml"/>
  <Override PartName="/ppt/notesSlides/notesSlide35.xml" ContentType="application/vnd.openxmlformats-officedocument.presentationml.notesSlide+xml"/>
  <Override PartName="/ppt/tags/tag90.xml" ContentType="application/vnd.openxmlformats-officedocument.presentationml.tags+xml"/>
  <Override PartName="/ppt/notesSlides/notesSlide36.xml" ContentType="application/vnd.openxmlformats-officedocument.presentationml.notesSlide+xml"/>
  <Override PartName="/ppt/tags/tag91.xml" ContentType="application/vnd.openxmlformats-officedocument.presentationml.tags+xml"/>
  <Override PartName="/ppt/notesSlides/notesSlide37.xml" ContentType="application/vnd.openxmlformats-officedocument.presentationml.notesSlide+xml"/>
  <Override PartName="/ppt/tags/tag92.xml" ContentType="application/vnd.openxmlformats-officedocument.presentationml.tags+xml"/>
  <Override PartName="/ppt/notesSlides/notesSlide38.xml" ContentType="application/vnd.openxmlformats-officedocument.presentationml.notesSlide+xml"/>
  <Override PartName="/ppt/tags/tag93.xml" ContentType="application/vnd.openxmlformats-officedocument.presentationml.tags+xml"/>
  <Override PartName="/ppt/notesSlides/notesSlide39.xml" ContentType="application/vnd.openxmlformats-officedocument.presentationml.notesSlide+xml"/>
  <Override PartName="/ppt/tags/tag94.xml" ContentType="application/vnd.openxmlformats-officedocument.presentationml.tags+xml"/>
  <Override PartName="/ppt/notesSlides/notesSlide40.xml" ContentType="application/vnd.openxmlformats-officedocument.presentationml.notesSlide+xml"/>
  <Override PartName="/ppt/tags/tag95.xml" ContentType="application/vnd.openxmlformats-officedocument.presentationml.tags+xml"/>
  <Override PartName="/ppt/notesSlides/notesSlide41.xml" ContentType="application/vnd.openxmlformats-officedocument.presentationml.notesSlide+xml"/>
  <Override PartName="/ppt/tags/tag96.xml" ContentType="application/vnd.openxmlformats-officedocument.presentationml.tags+xml"/>
  <Override PartName="/ppt/notesSlides/notesSlide42.xml" ContentType="application/vnd.openxmlformats-officedocument.presentationml.notesSlide+xml"/>
  <Override PartName="/ppt/tags/tag97.xml" ContentType="application/vnd.openxmlformats-officedocument.presentationml.tags+xml"/>
  <Override PartName="/ppt/notesSlides/notesSlide43.xml" ContentType="application/vnd.openxmlformats-officedocument.presentationml.notesSlide+xml"/>
  <Override PartName="/ppt/tags/tag98.xml" ContentType="application/vnd.openxmlformats-officedocument.presentationml.tags+xml"/>
  <Override PartName="/ppt/notesSlides/notesSlide44.xml" ContentType="application/vnd.openxmlformats-officedocument.presentationml.notesSlide+xml"/>
  <Override PartName="/ppt/tags/tag99.xml" ContentType="application/vnd.openxmlformats-officedocument.presentationml.tags+xml"/>
  <Override PartName="/ppt/notesSlides/notesSlide45.xml" ContentType="application/vnd.openxmlformats-officedocument.presentationml.notesSlide+xml"/>
  <Override PartName="/ppt/tags/tag100.xml" ContentType="application/vnd.openxmlformats-officedocument.presentationml.tags+xml"/>
  <Override PartName="/ppt/notesSlides/notesSlide46.xml" ContentType="application/vnd.openxmlformats-officedocument.presentationml.notesSlide+xml"/>
  <Override PartName="/ppt/tags/tag101.xml" ContentType="application/vnd.openxmlformats-officedocument.presentationml.tags+xml"/>
  <Override PartName="/ppt/notesSlides/notesSlide47.xml" ContentType="application/vnd.openxmlformats-officedocument.presentationml.notesSlide+xml"/>
  <Override PartName="/ppt/tags/tag102.xml" ContentType="application/vnd.openxmlformats-officedocument.presentationml.tags+xml"/>
  <Override PartName="/ppt/notesSlides/notesSlide48.xml" ContentType="application/vnd.openxmlformats-officedocument.presentationml.notesSlide+xml"/>
  <Override PartName="/ppt/tags/tag103.xml" ContentType="application/vnd.openxmlformats-officedocument.presentationml.tags+xml"/>
  <Override PartName="/ppt/notesSlides/notesSlide49.xml" ContentType="application/vnd.openxmlformats-officedocument.presentationml.notesSlide+xml"/>
  <Override PartName="/ppt/tags/tag104.xml" ContentType="application/vnd.openxmlformats-officedocument.presentationml.tags+xml"/>
  <Override PartName="/ppt/notesSlides/notesSlide50.xml" ContentType="application/vnd.openxmlformats-officedocument.presentationml.notesSlide+xml"/>
  <Override PartName="/ppt/tags/tag105.xml" ContentType="application/vnd.openxmlformats-officedocument.presentationml.tags+xml"/>
  <Override PartName="/ppt/notesSlides/notesSlide51.xml" ContentType="application/vnd.openxmlformats-officedocument.presentationml.notesSlide+xml"/>
  <Override PartName="/ppt/tags/tag106.xml" ContentType="application/vnd.openxmlformats-officedocument.presentationml.tags+xml"/>
  <Override PartName="/ppt/notesSlides/notesSlide52.xml" ContentType="application/vnd.openxmlformats-officedocument.presentationml.notesSlide+xml"/>
  <Override PartName="/ppt/tags/tag107.xml" ContentType="application/vnd.openxmlformats-officedocument.presentationml.tags+xml"/>
  <Override PartName="/ppt/notesSlides/notesSlide53.xml" ContentType="application/vnd.openxmlformats-officedocument.presentationml.notesSlide+xml"/>
  <Override PartName="/ppt/tags/tag108.xml" ContentType="application/vnd.openxmlformats-officedocument.presentationml.tags+xml"/>
  <Override PartName="/ppt/notesSlides/notesSlide54.xml" ContentType="application/vnd.openxmlformats-officedocument.presentationml.notesSlide+xml"/>
  <Override PartName="/ppt/tags/tag109.xml" ContentType="application/vnd.openxmlformats-officedocument.presentationml.tags+xml"/>
  <Override PartName="/ppt/notesSlides/notesSlide55.xml" ContentType="application/vnd.openxmlformats-officedocument.presentationml.notesSlide+xml"/>
  <Override PartName="/ppt/tags/tag110.xml" ContentType="application/vnd.openxmlformats-officedocument.presentationml.tags+xml"/>
  <Override PartName="/ppt/notesSlides/notesSlide56.xml" ContentType="application/vnd.openxmlformats-officedocument.presentationml.notesSlide+xml"/>
  <Override PartName="/ppt/tags/tag111.xml" ContentType="application/vnd.openxmlformats-officedocument.presentationml.tags+xml"/>
  <Override PartName="/ppt/notesSlides/notesSlide57.xml" ContentType="application/vnd.openxmlformats-officedocument.presentationml.notesSlide+xml"/>
  <Override PartName="/ppt/tags/tag112.xml" ContentType="application/vnd.openxmlformats-officedocument.presentationml.tags+xml"/>
  <Override PartName="/ppt/notesSlides/notesSlide58.xml" ContentType="application/vnd.openxmlformats-officedocument.presentationml.notesSlide+xml"/>
  <Override PartName="/ppt/tags/tag113.xml" ContentType="application/vnd.openxmlformats-officedocument.presentationml.tag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22" r:id="rId5"/>
    <p:sldMasterId id="2147483686" r:id="rId6"/>
  </p:sldMasterIdLst>
  <p:notesMasterIdLst>
    <p:notesMasterId r:id="rId66"/>
  </p:notesMasterIdLst>
  <p:handoutMasterIdLst>
    <p:handoutMasterId r:id="rId67"/>
  </p:handoutMasterIdLst>
  <p:sldIdLst>
    <p:sldId id="256" r:id="rId7"/>
    <p:sldId id="360" r:id="rId8"/>
    <p:sldId id="378" r:id="rId9"/>
    <p:sldId id="363" r:id="rId10"/>
    <p:sldId id="499" r:id="rId11"/>
    <p:sldId id="391" r:id="rId12"/>
    <p:sldId id="392" r:id="rId13"/>
    <p:sldId id="441" r:id="rId14"/>
    <p:sldId id="445" r:id="rId15"/>
    <p:sldId id="452" r:id="rId16"/>
    <p:sldId id="371" r:id="rId17"/>
    <p:sldId id="397" r:id="rId18"/>
    <p:sldId id="365" r:id="rId19"/>
    <p:sldId id="500" r:id="rId20"/>
    <p:sldId id="395" r:id="rId21"/>
    <p:sldId id="506" r:id="rId22"/>
    <p:sldId id="399" r:id="rId23"/>
    <p:sldId id="400" r:id="rId24"/>
    <p:sldId id="401" r:id="rId25"/>
    <p:sldId id="402" r:id="rId26"/>
    <p:sldId id="439" r:id="rId27"/>
    <p:sldId id="398" r:id="rId28"/>
    <p:sldId id="406" r:id="rId29"/>
    <p:sldId id="367" r:id="rId30"/>
    <p:sldId id="501" r:id="rId31"/>
    <p:sldId id="404" r:id="rId32"/>
    <p:sldId id="451" r:id="rId33"/>
    <p:sldId id="387" r:id="rId34"/>
    <p:sldId id="440" r:id="rId35"/>
    <p:sldId id="408" r:id="rId36"/>
    <p:sldId id="407" r:id="rId37"/>
    <p:sldId id="410" r:id="rId38"/>
    <p:sldId id="442" r:id="rId39"/>
    <p:sldId id="412" r:id="rId40"/>
    <p:sldId id="411" r:id="rId41"/>
    <p:sldId id="415" r:id="rId42"/>
    <p:sldId id="372" r:id="rId43"/>
    <p:sldId id="369" r:id="rId44"/>
    <p:sldId id="502" r:id="rId45"/>
    <p:sldId id="443" r:id="rId46"/>
    <p:sldId id="448" r:id="rId47"/>
    <p:sldId id="416" r:id="rId48"/>
    <p:sldId id="419" r:id="rId49"/>
    <p:sldId id="420" r:id="rId50"/>
    <p:sldId id="418" r:id="rId51"/>
    <p:sldId id="421" r:id="rId52"/>
    <p:sldId id="422" r:id="rId53"/>
    <p:sldId id="423" r:id="rId54"/>
    <p:sldId id="424" r:id="rId55"/>
    <p:sldId id="425" r:id="rId56"/>
    <p:sldId id="389" r:id="rId57"/>
    <p:sldId id="429" r:id="rId58"/>
    <p:sldId id="431" r:id="rId59"/>
    <p:sldId id="433" r:id="rId60"/>
    <p:sldId id="432" r:id="rId61"/>
    <p:sldId id="449" r:id="rId62"/>
    <p:sldId id="503" r:id="rId63"/>
    <p:sldId id="376" r:id="rId64"/>
    <p:sldId id="482" r:id="rId65"/>
  </p:sldIdLst>
  <p:sldSz cx="12192000" cy="6858000"/>
  <p:notesSz cx="7315200" cy="96012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ria Diacogiannis" initials="DD" lastIdx="48" clrIdx="0">
    <p:extLst>
      <p:ext uri="{19B8F6BF-5375-455C-9EA6-DF929625EA0E}">
        <p15:presenceInfo xmlns:p15="http://schemas.microsoft.com/office/powerpoint/2012/main" userId="S-1-5-21-4095628063-3556742122-3606576086-197501" providerId="AD"/>
      </p:ext>
    </p:extLst>
  </p:cmAuthor>
  <p:cmAuthor id="2" name="Leslie Long" initials="LL" lastIdx="31" clrIdx="1">
    <p:extLst>
      <p:ext uri="{19B8F6BF-5375-455C-9EA6-DF929625EA0E}">
        <p15:presenceInfo xmlns:p15="http://schemas.microsoft.com/office/powerpoint/2012/main" userId="S-1-5-21-4095628063-3556742122-3606576086-120535" providerId="AD"/>
      </p:ext>
    </p:extLst>
  </p:cmAuthor>
  <p:cmAuthor id="3" name="Mohamad Al-Issa" initials="MA" lastIdx="14" clrIdx="2">
    <p:extLst>
      <p:ext uri="{19B8F6BF-5375-455C-9EA6-DF929625EA0E}">
        <p15:presenceInfo xmlns:p15="http://schemas.microsoft.com/office/powerpoint/2012/main" userId="S-1-5-21-4095628063-3556742122-3606576086-234970" providerId="AD"/>
      </p:ext>
    </p:extLst>
  </p:cmAuthor>
  <p:cmAuthor id="4" name="Joseph Warden" initials="JW" lastIdx="6" clrIdx="3">
    <p:extLst>
      <p:ext uri="{19B8F6BF-5375-455C-9EA6-DF929625EA0E}">
        <p15:presenceInfo xmlns:p15="http://schemas.microsoft.com/office/powerpoint/2012/main" userId="S-1-5-21-4095628063-3556742122-3606576086-104789" providerId="AD"/>
      </p:ext>
    </p:extLst>
  </p:cmAuthor>
  <p:cmAuthor id="5" name="Santana, David (CMS/OC)" initials="SD(" lastIdx="3" clrIdx="4">
    <p:extLst>
      <p:ext uri="{19B8F6BF-5375-455C-9EA6-DF929625EA0E}">
        <p15:presenceInfo xmlns:p15="http://schemas.microsoft.com/office/powerpoint/2012/main" userId="S-1-5-21-4095628063-3556742122-3606576086-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8FAADC"/>
    <a:srgbClr val="C0DFFF"/>
    <a:srgbClr val="1CC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70970" autoAdjust="0"/>
  </p:normalViewPr>
  <p:slideViewPr>
    <p:cSldViewPr snapToGrid="0">
      <p:cViewPr varScale="1">
        <p:scale>
          <a:sx n="77" d="100"/>
          <a:sy n="77" d="100"/>
        </p:scale>
        <p:origin x="1650"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6990"/>
    </p:cViewPr>
  </p:sorterViewPr>
  <p:notesViewPr>
    <p:cSldViewPr snapToGrid="0">
      <p:cViewPr varScale="1">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B8B-A442-AD39-542E0D1FA28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B8B-A442-AD39-542E0D1FA28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B8B-A442-AD39-542E0D1FA281}"/>
            </c:ext>
          </c:extLst>
        </c:ser>
        <c:dLbls>
          <c:showLegendKey val="0"/>
          <c:showVal val="0"/>
          <c:showCatName val="0"/>
          <c:showSerName val="0"/>
          <c:showPercent val="0"/>
          <c:showBubbleSize val="0"/>
        </c:dLbls>
        <c:gapWidth val="219"/>
        <c:overlap val="-27"/>
        <c:axId val="592741823"/>
        <c:axId val="592743503"/>
      </c:barChart>
      <c:catAx>
        <c:axId val="59274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3503"/>
        <c:crosses val="autoZero"/>
        <c:auto val="1"/>
        <c:lblAlgn val="ctr"/>
        <c:lblOffset val="100"/>
        <c:noMultiLvlLbl val="0"/>
      </c:catAx>
      <c:valAx>
        <c:axId val="5927435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1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tags" Target="../tags/tag54.xml"/><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7E664E-218C-46E5-A877-FF78570BD8EF}"/>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FF9397-B9C5-41DC-BABA-BCFADB2CA049}"/>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BCF12A46-912D-442D-A9C1-C0AE17D838DB}" type="datetimeFigureOut">
              <a:rPr lang="en-US" smtClean="0"/>
              <a:t>08/30/2023</a:t>
            </a:fld>
            <a:endParaRPr lang="en-US"/>
          </a:p>
        </p:txBody>
      </p:sp>
      <p:sp>
        <p:nvSpPr>
          <p:cNvPr id="4" name="Footer Placeholder 3">
            <a:extLst>
              <a:ext uri="{FF2B5EF4-FFF2-40B4-BE49-F238E27FC236}">
                <a16:creationId xmlns:a16="http://schemas.microsoft.com/office/drawing/2014/main" id="{C8B31E46-50FC-41BD-B191-900CCB5374A0}"/>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D8C8D3-95D7-4748-B096-A2520F84BBA5}"/>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26847383-D9B5-42E9-B844-C9CD82EDA184}" type="slidenum">
              <a:rPr lang="en-US" smtClean="0"/>
              <a:t>‹#›</a:t>
            </a:fld>
            <a:endParaRPr lang="en-US"/>
          </a:p>
        </p:txBody>
      </p:sp>
    </p:spTree>
    <p:custDataLst>
      <p:tags r:id="rId2"/>
    </p:custDataLst>
    <p:extLst>
      <p:ext uri="{BB962C8B-B14F-4D97-AF65-F5344CB8AC3E}">
        <p14:creationId xmlns:p14="http://schemas.microsoft.com/office/powerpoint/2010/main" val="1772045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6351BC9-EB78-422D-9550-D7F706C289C9}" type="datetimeFigureOut">
              <a:rPr lang="en-US" smtClean="0"/>
              <a:t>08/30/2023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6133CD7-0C4B-49EE-B48B-55DA0768B491}" type="slidenum">
              <a:rPr lang="en-US" smtClean="0"/>
              <a:t>‹#›</a:t>
            </a:fld>
            <a:endParaRPr lang="en-US"/>
          </a:p>
        </p:txBody>
      </p:sp>
    </p:spTree>
    <p:extLst>
      <p:ext uri="{BB962C8B-B14F-4D97-AF65-F5344CB8AC3E}">
        <p14:creationId xmlns:p14="http://schemas.microsoft.com/office/powerpoint/2010/main" val="1259386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mailto:press@cms.hhs.gov"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es.medicare.gov/publication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sa.gov/OP_Home/ssact/title18/1882.htm"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hhs.gov/guidance/document/naic-medicare-supplement-insurance-minimum-standards-model-act-regulation" TargetMode="External"/><Relationship Id="rId5" Type="http://schemas.openxmlformats.org/officeDocument/2006/relationships/hyperlink" Target="https://www.govinfo.gov/content/pkg/FR-2009-04-24/pdf/E9-9272.pdf" TargetMode="External"/><Relationship Id="rId4" Type="http://schemas.openxmlformats.org/officeDocument/2006/relationships/hyperlink" Target="https://uscode.house.gov/view.xhtml?req=granuleid:USC-prelim-title42-section1395ss&amp;num=0&amp;edition=preli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ecfr.gov/"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medicare.gov/medigap-supplemental-insurance-plan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es.medicare.gov/publication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ssa.gov/OP_Home/ssact/title18/1882.htm"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ssa.gov/OP_Home/ssact/title18/1882.ht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your-medicare-costs/medicare-costs-at-a-glanc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s.medicare.gov/coverage/skilled-nursing-facility-snf-car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es.medicare.gov/coverage/home-health-servic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156411" y="3816477"/>
            <a:ext cx="7002378" cy="5580186"/>
          </a:xfrm>
        </p:spPr>
        <p:txBody>
          <a:bodyPr/>
          <a:lstStyle/>
          <a:p>
            <a:pPr>
              <a:spcBef>
                <a:spcPts val="651"/>
              </a:spcBef>
              <a:spcAft>
                <a:spcPts val="600"/>
              </a:spcAft>
              <a:defRPr/>
            </a:pPr>
            <a:r>
              <a:rPr lang="es-US" b="1" dirty="0">
                <a:latin typeface="+mn-lt"/>
                <a:cs typeface="Arial" panose="020B0604020202020204" pitchFamily="34" charset="0"/>
              </a:rPr>
              <a:t>Notas del presentador:</a:t>
            </a:r>
          </a:p>
          <a:p>
            <a:pPr marL="123512" indent="-123512">
              <a:spcBef>
                <a:spcPts val="651"/>
              </a:spcBef>
              <a:spcAft>
                <a:spcPts val="600"/>
              </a:spcAft>
              <a:buFont typeface="Wingdings,Sans-Serif"/>
              <a:buChar char="§"/>
              <a:defRPr/>
            </a:pPr>
            <a:r>
              <a:rPr lang="es-US" dirty="0">
                <a:latin typeface="+mn-lt"/>
                <a:cs typeface="Arial" panose="020B0604020202020204" pitchFamily="34" charset="0"/>
              </a:rPr>
              <a:t>Los hipervínculos en las diapositivas están activos, pero los URL en la sección de notas del presentador de este PowerPoint no están activos porque PowerPoint no es compatible con esta característica. Para acceder a cualquiera de los URL en las notas del presentador, copie el URL y péguelo en su navegador.</a:t>
            </a:r>
          </a:p>
          <a:p>
            <a:pPr marL="123512" indent="-123512">
              <a:spcBef>
                <a:spcPts val="651"/>
              </a:spcBef>
              <a:spcAft>
                <a:spcPts val="600"/>
              </a:spcAft>
              <a:buFont typeface="Wingdings,Sans-Serif"/>
              <a:buChar char="§"/>
              <a:defRPr/>
            </a:pPr>
            <a:r>
              <a:rPr lang="es-US" dirty="0">
                <a:latin typeface="+mn-lt"/>
                <a:cs typeface="Arial" panose="020B0604020202020204" pitchFamily="34" charset="0"/>
              </a:rPr>
              <a:t>Puede utilizar la vista Moderador de Microsoft PowerPoint para ver su presentación con las notas del orador en una computadora (su portátil, por ejemplo), mientras que sólo las diapositivas aparecerán en la pantalla que ve la audiencia (como una pantalla más grande a la que se están proyectando). Siga este vínculo para ver instrucciones: </a:t>
            </a:r>
            <a:r>
              <a:rPr lang="es-US" u="sng" dirty="0">
                <a:latin typeface="+mn-lt"/>
                <a:cs typeface="Arial" panose="020B0604020202020204" pitchFamily="34" charset="0"/>
                <a:hlinkClick r:id="rId3"/>
              </a:rPr>
              <a:t>support.microsoft.com/en-</a:t>
            </a:r>
            <a:r>
              <a:rPr lang="es-US" u="sng" dirty="0" err="1">
                <a:latin typeface="+mn-lt"/>
                <a:cs typeface="Arial" panose="020B0604020202020204" pitchFamily="34" charset="0"/>
                <a:hlinkClick r:id="rId3"/>
              </a:rPr>
              <a:t>us</a:t>
            </a:r>
            <a:r>
              <a:rPr lang="es-US" u="sng" dirty="0">
                <a:latin typeface="+mn-lt"/>
                <a:cs typeface="Arial" panose="020B0604020202020204" pitchFamily="34" charset="0"/>
                <a:hlinkClick r:id="rId3"/>
              </a:rPr>
              <a:t>/office/start-the-presentation-and-see-your-notes-in-presenter-view-4de90e28-487e-435c-9401-eb49a3801257</a:t>
            </a:r>
          </a:p>
          <a:p>
            <a:pPr>
              <a:spcBef>
                <a:spcPts val="634"/>
              </a:spcBef>
              <a:spcAft>
                <a:spcPts val="600"/>
              </a:spcAft>
              <a:defRPr/>
            </a:pPr>
            <a:r>
              <a:rPr lang="es-US" b="1" dirty="0">
                <a:solidFill>
                  <a:prstClr val="black"/>
                </a:solidFill>
                <a:latin typeface="+mn-lt"/>
                <a:cs typeface="Arial" panose="020B0604020202020204" pitchFamily="34" charset="0"/>
              </a:rPr>
              <a:t>Exención de responsabilidad</a:t>
            </a:r>
          </a:p>
          <a:p>
            <a:pPr>
              <a:spcBef>
                <a:spcPts val="634"/>
              </a:spcBef>
              <a:spcAft>
                <a:spcPts val="600"/>
              </a:spcAft>
              <a:defRPr/>
            </a:pPr>
            <a:r>
              <a:rPr lang="es-US" dirty="0">
                <a:solidFill>
                  <a:prstClr val="black"/>
                </a:solidFill>
                <a:latin typeface="+mn-lt"/>
                <a:cs typeface="Arial" panose="020B0604020202020204" pitchFamily="34" charset="0"/>
              </a:rPr>
              <a:t>Este módulo de capacitación fue elaborado y aprobado por los Centros de Servicios de Medicare y Medicaid (CMS), la agencia federal que administra Medicare, Medicaid, el Programa de seguro médico para niños (CHIP) y el </a:t>
            </a:r>
            <a:r>
              <a:rPr lang="es-US" dirty="0" err="1">
                <a:solidFill>
                  <a:prstClr val="black"/>
                </a:solidFill>
                <a:latin typeface="+mn-lt"/>
                <a:cs typeface="Arial" panose="020B0604020202020204" pitchFamily="34" charset="0"/>
              </a:rPr>
              <a:t>Health</a:t>
            </a:r>
            <a:r>
              <a:rPr lang="es-US" dirty="0">
                <a:solidFill>
                  <a:prstClr val="black"/>
                </a:solidFill>
                <a:latin typeface="+mn-lt"/>
                <a:cs typeface="Arial" panose="020B0604020202020204" pitchFamily="34" charset="0"/>
              </a:rPr>
              <a:t> </a:t>
            </a:r>
            <a:r>
              <a:rPr lang="es-US" dirty="0" err="1">
                <a:solidFill>
                  <a:prstClr val="black"/>
                </a:solidFill>
                <a:latin typeface="+mn-lt"/>
                <a:cs typeface="Arial" panose="020B0604020202020204" pitchFamily="34" charset="0"/>
              </a:rPr>
              <a:t>Insurance</a:t>
            </a:r>
            <a:r>
              <a:rPr lang="es-US" dirty="0">
                <a:solidFill>
                  <a:prstClr val="black"/>
                </a:solidFill>
                <a:latin typeface="+mn-lt"/>
                <a:cs typeface="Arial" panose="020B0604020202020204" pitchFamily="34" charset="0"/>
              </a:rPr>
              <a:t> Marketplace®. </a:t>
            </a:r>
          </a:p>
          <a:p>
            <a:pPr>
              <a:spcBef>
                <a:spcPts val="634"/>
              </a:spcBef>
              <a:spcAft>
                <a:spcPts val="600"/>
              </a:spcAft>
              <a:defRPr/>
            </a:pPr>
            <a:r>
              <a:rPr lang="es-US" dirty="0">
                <a:solidFill>
                  <a:prstClr val="black"/>
                </a:solidFill>
                <a:latin typeface="+mn-lt"/>
                <a:ea typeface="+mn-ea"/>
                <a:cs typeface="Arial" panose="020B0604020202020204" pitchFamily="34" charset="0"/>
              </a:rPr>
              <a:t>La información en este módulo era correcta al mes de abril de 2023. Para consultar una versión actualizada, visite </a:t>
            </a:r>
            <a:r>
              <a:rPr lang="es-US" dirty="0">
                <a:solidFill>
                  <a:prstClr val="black"/>
                </a:solidFill>
                <a:latin typeface="+mn-lt"/>
                <a:ea typeface="+mn-ea"/>
                <a:cs typeface="Arial" panose="020B0604020202020204" pitchFamily="34" charset="0"/>
                <a:hlinkClick r:id="rId4"/>
              </a:rPr>
              <a:t>CMSnationaltrainingprogram.cms.gov</a:t>
            </a:r>
            <a:r>
              <a:rPr lang="es-US" dirty="0">
                <a:solidFill>
                  <a:prstClr val="black"/>
                </a:solidFill>
                <a:latin typeface="+mn-lt"/>
                <a:ea typeface="+mn-ea"/>
                <a:cs typeface="Arial" panose="020B0604020202020204" pitchFamily="34" charset="0"/>
              </a:rPr>
              <a:t>. </a:t>
            </a:r>
            <a:r>
              <a:rPr lang="es-US" dirty="0">
                <a:solidFill>
                  <a:schemeClr val="tx1"/>
                </a:solidFill>
                <a:effectLst/>
                <a:latin typeface="+mn-lt"/>
                <a:ea typeface="+mn-ea"/>
                <a:cs typeface="Arial" panose="020B0604020202020204" pitchFamily="34" charset="0"/>
              </a:rPr>
              <a:t>El Programa Nacional de Capacitación de los CMS proporciona esta información como un recurso para nuestros colaboradores. </a:t>
            </a:r>
            <a:r>
              <a:rPr lang="es-US" dirty="0">
                <a:solidFill>
                  <a:prstClr val="black"/>
                </a:solidFill>
                <a:latin typeface="+mn-lt"/>
                <a:ea typeface="+mn-ea"/>
                <a:cs typeface="Arial" panose="020B0604020202020204" pitchFamily="34" charset="0"/>
              </a:rPr>
              <a:t>El presente no es un documento legal, ni tiene fines de prensa. La prensa puede comunicarse con la oficina de prensa de CMS en </a:t>
            </a:r>
            <a:r>
              <a:rPr lang="es-US" dirty="0">
                <a:solidFill>
                  <a:prstClr val="black"/>
                </a:solidFill>
                <a:latin typeface="+mn-lt"/>
                <a:ea typeface="+mn-ea"/>
                <a:cs typeface="Arial" panose="020B0604020202020204" pitchFamily="34" charset="0"/>
                <a:hlinkClick r:id="rId5"/>
              </a:rPr>
              <a:t>press@cms.hhs.gov</a:t>
            </a:r>
            <a:r>
              <a:rPr lang="es-US" dirty="0">
                <a:solidFill>
                  <a:prstClr val="black"/>
                </a:solidFill>
                <a:latin typeface="+mn-lt"/>
                <a:ea typeface="+mn-ea"/>
                <a:cs typeface="Arial" panose="020B0604020202020204" pitchFamily="34" charset="0"/>
              </a:rPr>
              <a:t>. La guía legal oficial del Programa Medicare está contenida en los estatutos, reglamentos y resoluciones pertinentes.</a:t>
            </a:r>
          </a:p>
          <a:p>
            <a:pPr defTabSz="966612">
              <a:spcBef>
                <a:spcPts val="634"/>
              </a:spcBef>
              <a:spcAft>
                <a:spcPts val="600"/>
              </a:spcAft>
              <a:defRPr/>
            </a:pPr>
            <a:r>
              <a:rPr lang="es-US" dirty="0">
                <a:solidFill>
                  <a:prstClr val="black"/>
                </a:solidFill>
                <a:cs typeface="Arial" panose="020B0604020202020204" pitchFamily="34" charset="0"/>
              </a:rPr>
              <a:t>Esta comunicación fue impresa, publicada o producida y difundida a expensas de los contribuyentes de los EE. UU.</a:t>
            </a:r>
          </a:p>
          <a:p>
            <a:pPr defTabSz="966612">
              <a:spcBef>
                <a:spcPts val="634"/>
              </a:spcBef>
              <a:spcAft>
                <a:spcPts val="600"/>
              </a:spcAft>
              <a:defRPr/>
            </a:pPr>
            <a:r>
              <a:rPr lang="es-US" dirty="0">
                <a:solidFill>
                  <a:prstClr val="black"/>
                </a:solidFill>
                <a:cs typeface="Arial" panose="020B0604020202020204" pitchFamily="34" charset="0"/>
              </a:rPr>
              <a:t>HEALTH INSURANCE MARKETPLACE® (Mercado de Seguros Médicos) es una marca de servicio registrada del Departamento de Salud y Servicios Humanos (HHS) de los Estados Unidos.</a:t>
            </a:r>
          </a:p>
          <a:p>
            <a:pPr>
              <a:spcAft>
                <a:spcPts val="600"/>
              </a:spcAft>
            </a:pPr>
            <a:endParaRPr lang="en-US" dirty="0">
              <a:latin typeface="+mn-lt"/>
            </a:endParaRPr>
          </a:p>
        </p:txBody>
      </p:sp>
    </p:spTree>
    <p:extLst>
      <p:ext uri="{BB962C8B-B14F-4D97-AF65-F5344CB8AC3E}">
        <p14:creationId xmlns:p14="http://schemas.microsoft.com/office/powerpoint/2010/main" val="1875676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3780473"/>
          </a:xfrm>
        </p:spPr>
        <p:txBody>
          <a:bodyPr/>
          <a:lstStyle/>
          <a:p>
            <a:pPr defTabSz="966612">
              <a:spcAft>
                <a:spcPts val="600"/>
              </a:spcAft>
              <a:defRPr/>
            </a:pPr>
            <a:r>
              <a:rPr lang="es-US" b="1" dirty="0">
                <a:cs typeface="Arial" panose="020B0604020202020204" pitchFamily="34" charset="0"/>
              </a:rPr>
              <a:t>Notas del presentador:</a:t>
            </a:r>
          </a:p>
          <a:p>
            <a:pPr>
              <a:spcAft>
                <a:spcPts val="600"/>
              </a:spcAft>
              <a:defRPr/>
            </a:pPr>
            <a:r>
              <a:rPr lang="es-US" dirty="0"/>
              <a:t>Esto es lo que paga en 2023 por los servicios médicamente necesarios cubiertos por la Parte B:</a:t>
            </a:r>
          </a:p>
          <a:p>
            <a:pPr>
              <a:spcAft>
                <a:spcPts val="600"/>
              </a:spcAft>
            </a:pPr>
            <a:r>
              <a:rPr lang="es-US" b="1" dirty="0">
                <a:cs typeface="Arial" panose="020B0604020202020204" pitchFamily="34" charset="0"/>
              </a:rPr>
              <a:t>Deducible anual de la Parte B </a:t>
            </a:r>
            <a:r>
              <a:rPr lang="es-US" dirty="0"/>
              <a:t>Usted paga $226 por año en 2023 por su deducible de la Parte B. Una vez que alcanza su deducible, habitualmente paga el 20 % del monto aprobado por Medicare por la mayoría de los servicios médicos (incluso la mayoría de los servicios médicos mientras está hospitalizado), terapia ambulatoria, equipos médicos duraderos (DME, por sus siglas en inglés) y servicios de laboratorio clínico (usted paga $0 por los servicios aprobados por Medicare).</a:t>
            </a:r>
          </a:p>
          <a:p>
            <a:pPr>
              <a:spcAft>
                <a:spcPts val="600"/>
              </a:spcAft>
            </a:pPr>
            <a:r>
              <a:rPr lang="es-US" b="1" dirty="0" err="1">
                <a:cs typeface="Arial" panose="020B0604020202020204" pitchFamily="34" charset="0"/>
              </a:rPr>
              <a:t>Coseguro</a:t>
            </a:r>
            <a:r>
              <a:rPr lang="es-US" b="1" dirty="0">
                <a:cs typeface="Arial" panose="020B0604020202020204" pitchFamily="34" charset="0"/>
              </a:rPr>
              <a:t> y copago por servicios de la Parte B: </a:t>
            </a:r>
            <a:r>
              <a:rPr lang="es-US" dirty="0" err="1"/>
              <a:t>Coseguro</a:t>
            </a:r>
            <a:r>
              <a:rPr lang="es-US" dirty="0"/>
              <a:t> del 20 % por la mayoría de los servicios cubiertos, como servicios médicos y algunos servicios preventivos, si el proveedor acepta la asignación. Usted paga $0 por algunos servicios preventivos y un </a:t>
            </a:r>
            <a:r>
              <a:rPr lang="es-US" dirty="0" err="1"/>
              <a:t>coseguro</a:t>
            </a:r>
            <a:r>
              <a:rPr lang="es-US" dirty="0"/>
              <a:t> del 20 % por servicios de salud mental para pacientes ambulatorios y copagos por servicios ambulatorios en hospitales.</a:t>
            </a:r>
          </a:p>
          <a:p>
            <a:pPr>
              <a:spcAft>
                <a:spcPts val="600"/>
              </a:spcAft>
            </a:pPr>
            <a:r>
              <a:rPr lang="es-US" dirty="0"/>
              <a:t>En 2023, el monto estándar de la </a:t>
            </a:r>
            <a:r>
              <a:rPr lang="es-US" b="1" dirty="0">
                <a:cs typeface="Arial" panose="020B0604020202020204" pitchFamily="34" charset="0"/>
              </a:rPr>
              <a:t>prima de la Parte B</a:t>
            </a:r>
            <a:r>
              <a:rPr lang="es-US" dirty="0"/>
              <a:t> es de $164.90 (o mayor, según sus ingresos).</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1375310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Bef>
                <a:spcPts val="702"/>
              </a:spcBef>
              <a:spcAft>
                <a:spcPts val="600"/>
              </a:spcAft>
              <a:defRPr/>
            </a:pPr>
            <a:r>
              <a:rPr lang="es-US" b="1">
                <a:cs typeface="Arial" panose="020B0604020202020204" pitchFamily="34" charset="0"/>
              </a:rPr>
              <a:t>Esta diapositiva tiene animación.</a:t>
            </a:r>
          </a:p>
          <a:p>
            <a:pPr defTabSz="966612">
              <a:spcBef>
                <a:spcPts val="634"/>
              </a:spcBef>
              <a:spcAft>
                <a:spcPts val="600"/>
              </a:spcAft>
              <a:defRPr/>
            </a:pPr>
            <a:r>
              <a:rPr lang="es-US" b="1">
                <a:cs typeface="Arial" panose="020B0604020202020204" pitchFamily="34" charset="0"/>
              </a:rPr>
              <a:t>Notas del presentador:</a:t>
            </a:r>
          </a:p>
          <a:p>
            <a:pPr defTabSz="966612">
              <a:spcBef>
                <a:spcPts val="634"/>
              </a:spcBef>
              <a:spcAft>
                <a:spcPts val="600"/>
              </a:spcAft>
              <a:defRPr/>
            </a:pPr>
            <a:r>
              <a:rPr lang="es-US">
                <a:solidFill>
                  <a:prstClr val="black"/>
                </a:solidFill>
                <a:cs typeface="Arial" panose="020B0604020202020204" pitchFamily="34" charset="0"/>
              </a:rPr>
              <a:t>Compruebe sus conocimientos. Pregunta 1</a:t>
            </a:r>
          </a:p>
          <a:p>
            <a:pPr defTabSz="966612">
              <a:spcBef>
                <a:spcPts val="634"/>
              </a:spcBef>
              <a:spcAft>
                <a:spcPts val="600"/>
              </a:spcAft>
              <a:defRPr/>
            </a:pPr>
            <a:r>
              <a:rPr lang="es-US">
                <a:solidFill>
                  <a:prstClr val="black"/>
                </a:solidFill>
                <a:cs typeface="Arial" panose="020B0604020202020204" pitchFamily="34" charset="0"/>
              </a:rPr>
              <a:t>Si se inscribe a un Plan Medicare Advantage, puede comprar una póliza Medigap para pagar los gastos de su bolsillo.</a:t>
            </a:r>
          </a:p>
          <a:p>
            <a:pPr marL="184596" indent="-184596" defTabSz="966612">
              <a:spcBef>
                <a:spcPts val="634"/>
              </a:spcBef>
              <a:spcAft>
                <a:spcPts val="600"/>
              </a:spcAft>
              <a:buFont typeface="+mj-lt"/>
              <a:buAutoNum type="alphaLcPeriod"/>
              <a:defRPr/>
            </a:pPr>
            <a:r>
              <a:rPr lang="es-US">
                <a:solidFill>
                  <a:prstClr val="black"/>
                </a:solidFill>
                <a:cs typeface="Arial" panose="020B0604020202020204" pitchFamily="34" charset="0"/>
              </a:rPr>
              <a:t>Verdadero</a:t>
            </a:r>
          </a:p>
          <a:p>
            <a:pPr marL="184596" indent="-184596" defTabSz="966612">
              <a:spcBef>
                <a:spcPts val="634"/>
              </a:spcBef>
              <a:spcAft>
                <a:spcPts val="600"/>
              </a:spcAft>
              <a:buFont typeface="+mj-lt"/>
              <a:buAutoNum type="alphaLcPeriod"/>
              <a:defRPr/>
            </a:pPr>
            <a:r>
              <a:rPr lang="es-US">
                <a:solidFill>
                  <a:prstClr val="black"/>
                </a:solidFill>
                <a:cs typeface="Arial" panose="020B0604020202020204" pitchFamily="34" charset="0"/>
              </a:rPr>
              <a:t>Falso</a:t>
            </a:r>
          </a:p>
          <a:p>
            <a:pPr defTabSz="966612">
              <a:spcBef>
                <a:spcPts val="634"/>
              </a:spcBef>
              <a:spcAft>
                <a:spcPts val="600"/>
              </a:spcAft>
              <a:defRPr/>
            </a:pPr>
            <a:r>
              <a:rPr lang="es-US" b="1">
                <a:solidFill>
                  <a:prstClr val="black"/>
                </a:solidFill>
                <a:cs typeface="Arial" panose="020B0604020202020204" pitchFamily="34" charset="0"/>
              </a:rPr>
              <a:t>RESPUESTA: b.</a:t>
            </a:r>
            <a:r>
              <a:rPr lang="es-US">
                <a:solidFill>
                  <a:prstClr val="black"/>
                </a:solidFill>
                <a:cs typeface="Arial" panose="020B0604020202020204" pitchFamily="34" charset="0"/>
              </a:rPr>
              <a:t> Falso</a:t>
            </a:r>
          </a:p>
          <a:p>
            <a:pPr defTabSz="966612">
              <a:spcBef>
                <a:spcPts val="634"/>
              </a:spcBef>
              <a:spcAft>
                <a:spcPts val="600"/>
              </a:spcAft>
              <a:defRPr/>
            </a:pPr>
            <a:r>
              <a:rPr lang="es-US">
                <a:solidFill>
                  <a:prstClr val="black"/>
                </a:solidFill>
                <a:ea typeface="Calibri" panose="020F0502020204030204" pitchFamily="34" charset="0"/>
                <a:cs typeface="Arial" panose="020B0604020202020204" pitchFamily="34" charset="0"/>
              </a:rPr>
              <a:t>Los planes Medicare Advantage no son compatibles con las pólizas Medigap. Si se inscribe en un Plan Medicare Advantage, no puede usar una póliza Medigap para pagar los costos de bolsillo mientras esté inscrito en un Plan Medicare Advantage. También es ilegal que una compañía le venda una póliza Medigap si usted pertenece a un Plan Medicare Advantage.</a:t>
            </a:r>
          </a:p>
        </p:txBody>
      </p:sp>
    </p:spTree>
    <p:extLst>
      <p:ext uri="{BB962C8B-B14F-4D97-AF65-F5344CB8AC3E}">
        <p14:creationId xmlns:p14="http://schemas.microsoft.com/office/powerpoint/2010/main" val="3372648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Aft>
                <a:spcPts val="600"/>
              </a:spcAft>
              <a:defRPr/>
            </a:pPr>
            <a:r>
              <a:rPr lang="es-US" b="1" dirty="0">
                <a:cs typeface="Arial" panose="020B0604020202020204" pitchFamily="34" charset="0"/>
              </a:rPr>
              <a:t>Esta diapositiva tiene animación.</a:t>
            </a:r>
          </a:p>
          <a:p>
            <a:pPr defTabSz="966612">
              <a:spcAft>
                <a:spcPts val="600"/>
              </a:spcAft>
              <a:defRPr/>
            </a:pPr>
            <a:r>
              <a:rPr lang="es-US" b="1" dirty="0">
                <a:cs typeface="Arial" panose="020B0604020202020204" pitchFamily="34" charset="0"/>
              </a:rPr>
              <a:t>Notas del presentador:</a:t>
            </a:r>
          </a:p>
          <a:p>
            <a:pPr>
              <a:spcAft>
                <a:spcPts val="600"/>
              </a:spcAft>
            </a:pPr>
            <a:r>
              <a:rPr lang="es-US" dirty="0"/>
              <a:t>Compruebe su conocimiento: Pregunta 2</a:t>
            </a:r>
          </a:p>
          <a:p>
            <a:pPr>
              <a:spcAft>
                <a:spcPts val="600"/>
              </a:spcAft>
            </a:pPr>
            <a:r>
              <a:rPr lang="es-US" dirty="0"/>
              <a:t>Una póliza </a:t>
            </a:r>
            <a:r>
              <a:rPr lang="es-US" dirty="0" err="1"/>
              <a:t>Medigap</a:t>
            </a:r>
            <a:r>
              <a:rPr lang="es-US" dirty="0"/>
              <a:t> puede cubrirlo tanto a usted como a su cónyuge.</a:t>
            </a:r>
          </a:p>
          <a:p>
            <a:pPr marL="184596" indent="-184596">
              <a:spcAft>
                <a:spcPts val="600"/>
              </a:spcAft>
              <a:buFont typeface="+mj-lt"/>
              <a:buAutoNum type="alphaLcPeriod"/>
            </a:pPr>
            <a:r>
              <a:rPr lang="es-US" dirty="0"/>
              <a:t>Cierto</a:t>
            </a:r>
          </a:p>
          <a:p>
            <a:pPr marL="184596" indent="-184596">
              <a:spcAft>
                <a:spcPts val="600"/>
              </a:spcAft>
              <a:buFont typeface="+mj-lt"/>
              <a:buAutoNum type="alphaLcPeriod"/>
            </a:pPr>
            <a:r>
              <a:rPr lang="es-US" dirty="0"/>
              <a:t>Falso</a:t>
            </a:r>
          </a:p>
          <a:p>
            <a:pPr>
              <a:spcAft>
                <a:spcPts val="600"/>
              </a:spcAft>
            </a:pPr>
            <a:r>
              <a:rPr lang="es-US" b="1" dirty="0"/>
              <a:t>RESPUESTA: b.</a:t>
            </a:r>
            <a:r>
              <a:rPr lang="es-US" dirty="0"/>
              <a:t> Falso. </a:t>
            </a:r>
          </a:p>
          <a:p>
            <a:pPr>
              <a:spcAft>
                <a:spcPts val="600"/>
              </a:spcAft>
            </a:pPr>
            <a:r>
              <a:rPr lang="es-US" dirty="0"/>
              <a:t>Cada póliza </a:t>
            </a:r>
            <a:r>
              <a:rPr lang="es-US" dirty="0" err="1"/>
              <a:t>Medigap</a:t>
            </a:r>
            <a:r>
              <a:rPr lang="es-US" dirty="0"/>
              <a:t> cubre a una sola persona. Si usted y su cónyuge desean la cobertura de </a:t>
            </a:r>
            <a:r>
              <a:rPr lang="es-US" dirty="0" err="1"/>
              <a:t>Medigap</a:t>
            </a:r>
            <a:r>
              <a:rPr lang="es-US" dirty="0"/>
              <a:t>, deberán comprar pólizas de </a:t>
            </a:r>
            <a:r>
              <a:rPr lang="es-US" dirty="0" err="1"/>
              <a:t>Medigap</a:t>
            </a:r>
            <a:r>
              <a:rPr lang="es-US" dirty="0"/>
              <a:t> por separado.</a:t>
            </a:r>
          </a:p>
        </p:txBody>
      </p:sp>
    </p:spTree>
    <p:extLst>
      <p:ext uri="{BB962C8B-B14F-4D97-AF65-F5344CB8AC3E}">
        <p14:creationId xmlns:p14="http://schemas.microsoft.com/office/powerpoint/2010/main" val="2819086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s-US" b="1">
                <a:cs typeface="Arial" panose="020B0604020202020204" pitchFamily="34" charset="0"/>
              </a:rPr>
              <a:t>Notas del presentador:</a:t>
            </a:r>
          </a:p>
          <a:p>
            <a:pPr lvl="0">
              <a:spcAft>
                <a:spcPts val="600"/>
              </a:spcAft>
              <a:defRPr/>
            </a:pPr>
            <a:r>
              <a:rPr lang="es-US">
                <a:solidFill>
                  <a:prstClr val="black"/>
                </a:solidFill>
                <a:cs typeface="Arial" panose="020B0604020202020204" pitchFamily="34" charset="0"/>
              </a:rPr>
              <a:t>La Lección 2 explica los tipos de póliza de seguro suplementario de Medicare (Medigap), cambios recientes en Medigap, como se estructuran los planes y los beneficios cubiertos por cada tipo de póliza Medigap.</a:t>
            </a:r>
          </a:p>
        </p:txBody>
      </p:sp>
    </p:spTree>
    <p:extLst>
      <p:ext uri="{BB962C8B-B14F-4D97-AF65-F5344CB8AC3E}">
        <p14:creationId xmlns:p14="http://schemas.microsoft.com/office/powerpoint/2010/main" val="883983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s-US" b="1">
                <a:cs typeface="Arial" panose="020B0604020202020204" pitchFamily="34" charset="0"/>
              </a:rPr>
              <a:t>Notas del presentador:</a:t>
            </a:r>
          </a:p>
          <a:p>
            <a:pPr defTabSz="724959">
              <a:spcAft>
                <a:spcPts val="600"/>
              </a:spcAft>
            </a:pPr>
            <a:r>
              <a:rPr lang="es-US" b="1"/>
              <a:t>Al final de esta lección, usted podrá:</a:t>
            </a:r>
          </a:p>
          <a:p>
            <a:pPr marL="181240" indent="-181240" defTabSz="724959">
              <a:spcAft>
                <a:spcPts val="600"/>
              </a:spcAft>
              <a:buFont typeface="Wingdings" panose="05000000000000000000" pitchFamily="2" charset="2"/>
              <a:buChar char="§"/>
            </a:pPr>
            <a:r>
              <a:rPr lang="es-US" b="0"/>
              <a:t>Explicar la cobertura de los planes Medigap</a:t>
            </a:r>
          </a:p>
          <a:p>
            <a:pPr marL="181240" indent="-181240" defTabSz="724959">
              <a:spcAft>
                <a:spcPts val="600"/>
              </a:spcAft>
              <a:buFont typeface="Wingdings" panose="05000000000000000000" pitchFamily="2" charset="2"/>
              <a:buChar char="§"/>
            </a:pPr>
            <a:r>
              <a:rPr lang="es-US" b="0"/>
              <a:t>Entender los cambios más recientes en Medigap</a:t>
            </a:r>
          </a:p>
          <a:p>
            <a:pPr marL="181240" indent="-181240" defTabSz="724959">
              <a:spcAft>
                <a:spcPts val="600"/>
              </a:spcAft>
              <a:buFont typeface="Wingdings" panose="05000000000000000000" pitchFamily="2" charset="2"/>
              <a:buChar char="§"/>
            </a:pPr>
            <a:r>
              <a:rPr lang="es-US" b="0"/>
              <a:t>Enumerar los distintos planes Medigap y los estados exentos</a:t>
            </a:r>
          </a:p>
          <a:p>
            <a:pPr marL="181240" indent="-181240" defTabSz="724959">
              <a:spcAft>
                <a:spcPts val="600"/>
              </a:spcAft>
              <a:buFont typeface="Wingdings" panose="05000000000000000000" pitchFamily="2" charset="2"/>
              <a:buChar char="§"/>
            </a:pPr>
            <a:r>
              <a:rPr lang="es-US" b="0"/>
              <a:t>Explicar las pólizas Medigap SELECT</a:t>
            </a:r>
          </a:p>
          <a:p>
            <a:pPr defTabSz="724959">
              <a:spcAft>
                <a:spcPts val="600"/>
              </a:spcAft>
            </a:pPr>
            <a:endParaRPr lang="en-US" b="1" dirty="0"/>
          </a:p>
          <a:p>
            <a:pPr>
              <a:spcAft>
                <a:spcPts val="600"/>
              </a:spcAft>
            </a:pPr>
            <a:endParaRPr lang="en-US" dirty="0"/>
          </a:p>
        </p:txBody>
      </p:sp>
    </p:spTree>
    <p:extLst>
      <p:ext uri="{BB962C8B-B14F-4D97-AF65-F5344CB8AC3E}">
        <p14:creationId xmlns:p14="http://schemas.microsoft.com/office/powerpoint/2010/main" val="2793267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180475" y="3840480"/>
            <a:ext cx="6978314" cy="5280660"/>
          </a:xfrm>
        </p:spPr>
        <p:txBody>
          <a:bodyPr/>
          <a:lstStyle/>
          <a:p>
            <a:pPr defTabSz="966612">
              <a:spcAft>
                <a:spcPts val="600"/>
              </a:spcAft>
              <a:defRPr/>
            </a:pPr>
            <a:r>
              <a:rPr lang="es-US" b="1" dirty="0">
                <a:cs typeface="Arial" panose="020B0604020202020204" pitchFamily="34" charset="0"/>
              </a:rPr>
              <a:t>Notas del presentador:</a:t>
            </a:r>
          </a:p>
          <a:p>
            <a:pPr>
              <a:spcAft>
                <a:spcPts val="600"/>
              </a:spcAft>
            </a:pPr>
            <a:r>
              <a:rPr lang="es-US" dirty="0"/>
              <a:t>En la mayoría de los estados, las compañías de seguros de </a:t>
            </a:r>
            <a:r>
              <a:rPr lang="es-US" dirty="0" err="1"/>
              <a:t>Medigap</a:t>
            </a:r>
            <a:r>
              <a:rPr lang="es-US" dirty="0"/>
              <a:t> solo pueden venderle una póliza de </a:t>
            </a:r>
            <a:r>
              <a:rPr lang="es-US" dirty="0" err="1"/>
              <a:t>Medigap</a:t>
            </a:r>
            <a:r>
              <a:rPr lang="es-US" dirty="0"/>
              <a:t> estandarizada identificada con las letras A, B, C, D, F, G, K, L, M y N. Los planes D y G con fecha de vigencia a partir del 1 de junio de 2010 o posterior tienen beneficios diferentes a los planes D y G comprados antes del 1 de junio de 2010. Los planes E, H, I y J ya no se venden pero, si usted ya tiene uno, en general puede conservarlo. </a:t>
            </a:r>
          </a:p>
          <a:p>
            <a:pPr>
              <a:spcAft>
                <a:spcPts val="600"/>
              </a:spcAft>
            </a:pPr>
            <a:r>
              <a:rPr lang="es-US" dirty="0"/>
              <a:t>Cada plan </a:t>
            </a:r>
            <a:r>
              <a:rPr lang="es-US" dirty="0" err="1"/>
              <a:t>Medigap</a:t>
            </a:r>
            <a:r>
              <a:rPr lang="es-US" dirty="0"/>
              <a:t> estandarizado debe ofrecer los mismos beneficios básicos, sin importar qué compañía de seguros lo venda. Los beneficios de los planes </a:t>
            </a:r>
            <a:r>
              <a:rPr lang="es-US" dirty="0" err="1"/>
              <a:t>Medigap</a:t>
            </a:r>
            <a:r>
              <a:rPr lang="es-US" dirty="0"/>
              <a:t> que estén identificados con la misma letra son iguales, independientemente de la compañía de seguros a la que le haya comprado la póliza. En general, el costo es la única diferencia entre las pólizas </a:t>
            </a:r>
            <a:r>
              <a:rPr lang="es-US" dirty="0" err="1"/>
              <a:t>Medigap</a:t>
            </a:r>
            <a:r>
              <a:rPr lang="es-US" dirty="0"/>
              <a:t> con la misma letra pero vendidas por distintas compañías de seguro. Le recomendamos que sea cuidadoso al comprar una póliza </a:t>
            </a:r>
            <a:r>
              <a:rPr lang="es-US" dirty="0" err="1"/>
              <a:t>Medigap</a:t>
            </a:r>
            <a:r>
              <a:rPr lang="es-US" dirty="0"/>
              <a:t>.</a:t>
            </a:r>
          </a:p>
          <a:p>
            <a:pPr>
              <a:spcAft>
                <a:spcPts val="600"/>
              </a:spcAft>
              <a:defRPr/>
            </a:pPr>
            <a:r>
              <a:rPr lang="es-US" dirty="0"/>
              <a:t>Las compañías de seguro que venden pólizas de </a:t>
            </a:r>
            <a:r>
              <a:rPr lang="es-US" dirty="0" err="1"/>
              <a:t>Medigap</a:t>
            </a:r>
            <a:r>
              <a:rPr lang="es-US" dirty="0"/>
              <a:t> están obligadas a tener el Plan A disponible. Si ofrecen cualquier otro plan </a:t>
            </a:r>
            <a:r>
              <a:rPr lang="es-US" dirty="0" err="1"/>
              <a:t>Medigap</a:t>
            </a:r>
            <a:r>
              <a:rPr lang="es-US" dirty="0"/>
              <a:t>, actualmente también deben ofrecer el Plan C o el Plan F de </a:t>
            </a:r>
            <a:r>
              <a:rPr lang="es-US" dirty="0" err="1"/>
              <a:t>Medigap</a:t>
            </a:r>
            <a:r>
              <a:rPr lang="es-US" dirty="0"/>
              <a:t> a las personas que no son nuevas en Medicare, y el Plan D o el Plan G a las personas que nuevas en Medicare (consulte las diapositivas 14–15). Es posible que no todos los tipos de pólizas </a:t>
            </a:r>
            <a:r>
              <a:rPr lang="es-US" dirty="0" err="1"/>
              <a:t>Medigap</a:t>
            </a:r>
            <a:r>
              <a:rPr lang="es-US" dirty="0"/>
              <a:t> estén disponibles en su estado. Para obtener más información, llame al 1-877-839-2675 para conectarse con el Programa Estatal de Asistencia sobre Seguros de Salud (SHIP, por sus siglas en inglés) en su estado, o visite </a:t>
            </a:r>
            <a:r>
              <a:rPr lang="es-US" u="sng" dirty="0">
                <a:cs typeface="Arial" panose="020B0604020202020204" pitchFamily="34" charset="0"/>
                <a:hlinkClick r:id="rId3"/>
              </a:rPr>
              <a:t>shiptacenter.org</a:t>
            </a:r>
            <a:r>
              <a:rPr lang="es-US" dirty="0"/>
              <a:t>. </a:t>
            </a:r>
          </a:p>
          <a:p>
            <a:pPr>
              <a:spcAft>
                <a:spcPts val="600"/>
              </a:spcAft>
            </a:pPr>
            <a:r>
              <a:rPr lang="es-US" dirty="0"/>
              <a:t>Es posible que algunas personas aún tengan una póliza que compraron antes de que se estandarizaran los planes. Si es así, pueden quedarse con ellos. Si los dejan, es posible que no puedan comprarlos nuevamente.</a:t>
            </a:r>
          </a:p>
          <a:p>
            <a:pPr>
              <a:spcAft>
                <a:spcPts val="600"/>
              </a:spcAft>
            </a:pPr>
            <a:r>
              <a:rPr lang="es-US" dirty="0"/>
              <a:t>Las pólizas de </a:t>
            </a:r>
            <a:r>
              <a:rPr lang="es-US" dirty="0" err="1"/>
              <a:t>Medigap</a:t>
            </a:r>
            <a:r>
              <a:rPr lang="es-US" dirty="0"/>
              <a:t> están estandarizadas de forma diferente en Massachusetts, Minnesota y Wisconsin. Estos estados se denominan "estados exentos".  </a:t>
            </a:r>
          </a:p>
          <a:p>
            <a:pPr>
              <a:spcAft>
                <a:spcPts val="600"/>
              </a:spcAft>
            </a:pPr>
            <a:r>
              <a:rPr lang="es-US" i="1" dirty="0">
                <a:cs typeface="Arial" panose="020B0604020202020204" pitchFamily="34" charset="0"/>
              </a:rPr>
              <a:t>Cita: NAIC MO651, sección 7-Minimum </a:t>
            </a:r>
            <a:r>
              <a:rPr lang="es-US" i="1" dirty="0" err="1">
                <a:cs typeface="Arial" panose="020B0604020202020204" pitchFamily="34" charset="0"/>
              </a:rPr>
              <a:t>Benefits</a:t>
            </a:r>
            <a:r>
              <a:rPr lang="es-US" i="1" dirty="0">
                <a:cs typeface="Arial" panose="020B0604020202020204" pitchFamily="34" charset="0"/>
              </a:rPr>
              <a:t> </a:t>
            </a:r>
            <a:r>
              <a:rPr lang="es-US" i="1" dirty="0" err="1">
                <a:cs typeface="Arial" panose="020B0604020202020204" pitchFamily="34" charset="0"/>
              </a:rPr>
              <a:t>Standards</a:t>
            </a:r>
            <a:endParaRPr lang="es-US" i="1" dirty="0">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3544930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8284" y="3669632"/>
            <a:ext cx="7086599" cy="5623381"/>
          </a:xfrm>
        </p:spPr>
        <p:txBody>
          <a:bodyPr/>
          <a:lstStyle/>
          <a:p>
            <a:pPr marL="0" indent="0" defTabSz="966612">
              <a:spcAft>
                <a:spcPts val="600"/>
              </a:spcAft>
              <a:buNone/>
              <a:defRPr/>
            </a:pPr>
            <a:r>
              <a:rPr lang="es-US" sz="1100" b="1" dirty="0">
                <a:cs typeface="Arial" panose="020B0604020202020204" pitchFamily="34" charset="0"/>
              </a:rPr>
              <a:t>Notas del presentador:</a:t>
            </a:r>
          </a:p>
          <a:p>
            <a:pPr marL="0" indent="0" defTabSz="966612">
              <a:spcAft>
                <a:spcPts val="600"/>
              </a:spcAft>
              <a:buNone/>
              <a:defRPr/>
            </a:pPr>
            <a:r>
              <a:rPr lang="es-US" sz="1100" b="1" dirty="0">
                <a:solidFill>
                  <a:prstClr val="black"/>
                </a:solidFill>
                <a:cs typeface="Arial" panose="020B0604020202020204" pitchFamily="34" charset="0"/>
              </a:rPr>
              <a:t>Todas las pólizas </a:t>
            </a:r>
            <a:r>
              <a:rPr lang="es-US" sz="1100" b="1" dirty="0" err="1">
                <a:solidFill>
                  <a:prstClr val="black"/>
                </a:solidFill>
                <a:cs typeface="Arial" panose="020B0604020202020204" pitchFamily="34" charset="0"/>
              </a:rPr>
              <a:t>Medigap</a:t>
            </a:r>
            <a:r>
              <a:rPr lang="es-US" sz="1100" b="1" dirty="0">
                <a:solidFill>
                  <a:prstClr val="black"/>
                </a:solidFill>
                <a:cs typeface="Arial" panose="020B0604020202020204" pitchFamily="34" charset="0"/>
              </a:rPr>
              <a:t> cubren un conjunto básico de beneficios, incluidos los siguientes:</a:t>
            </a:r>
          </a:p>
          <a:p>
            <a:pPr defTabSz="966612">
              <a:spcAft>
                <a:spcPts val="600"/>
              </a:spcAft>
              <a:defRPr/>
            </a:pPr>
            <a:r>
              <a:rPr lang="es-US" sz="1100" dirty="0">
                <a:solidFill>
                  <a:prstClr val="black"/>
                </a:solidFill>
                <a:cs typeface="Arial" panose="020B0604020202020204" pitchFamily="34" charset="0"/>
              </a:rPr>
              <a:t>Todos los planes pagan el 100 % del </a:t>
            </a:r>
            <a:r>
              <a:rPr lang="es-US" sz="1100" dirty="0" err="1">
                <a:solidFill>
                  <a:prstClr val="black"/>
                </a:solidFill>
                <a:cs typeface="Arial" panose="020B0604020202020204" pitchFamily="34" charset="0"/>
              </a:rPr>
              <a:t>coseguro</a:t>
            </a:r>
            <a:r>
              <a:rPr lang="es-US" sz="1100" dirty="0">
                <a:solidFill>
                  <a:prstClr val="black"/>
                </a:solidFill>
                <a:cs typeface="Arial" panose="020B0604020202020204" pitchFamily="34" charset="0"/>
              </a:rPr>
              <a:t> y los costos hospitalarios de la Parte A de Medicare (seguro hospitalario) hasta 365 días adicionales después de que se agoten los beneficios de Medicare. Los Planes F y G también ofrecen un plan de deducible alto en algunos estados. </a:t>
            </a:r>
          </a:p>
          <a:p>
            <a:pPr defTabSz="966612">
              <a:spcAft>
                <a:spcPts val="600"/>
              </a:spcAft>
              <a:defRPr/>
            </a:pPr>
            <a:r>
              <a:rPr lang="es-US" sz="1100" dirty="0">
                <a:solidFill>
                  <a:prstClr val="black"/>
                </a:solidFill>
                <a:cs typeface="Arial" panose="020B0604020202020204" pitchFamily="34" charset="0"/>
              </a:rPr>
              <a:t>Los planes A, B, C, D, F, G, M y N pagan el 100 % del </a:t>
            </a:r>
            <a:r>
              <a:rPr lang="es-US" sz="1100" dirty="0" err="1">
                <a:solidFill>
                  <a:prstClr val="black"/>
                </a:solidFill>
                <a:cs typeface="Arial" panose="020B0604020202020204" pitchFamily="34" charset="0"/>
              </a:rPr>
              <a:t>coseguro</a:t>
            </a:r>
            <a:r>
              <a:rPr lang="es-US" sz="1100" dirty="0">
                <a:solidFill>
                  <a:prstClr val="black"/>
                </a:solidFill>
                <a:cs typeface="Arial" panose="020B0604020202020204" pitchFamily="34" charset="0"/>
              </a:rPr>
              <a:t> o copago de la Parte B de Medicare (seguro médico). El Plan N paga el 100 % del </a:t>
            </a:r>
            <a:r>
              <a:rPr lang="es-US" sz="1100" dirty="0" err="1">
                <a:solidFill>
                  <a:prstClr val="black"/>
                </a:solidFill>
                <a:cs typeface="Arial" panose="020B0604020202020204" pitchFamily="34" charset="0"/>
              </a:rPr>
              <a:t>coseguro</a:t>
            </a:r>
            <a:r>
              <a:rPr lang="es-US" sz="1100" dirty="0">
                <a:solidFill>
                  <a:prstClr val="black"/>
                </a:solidFill>
                <a:cs typeface="Arial" panose="020B0604020202020204" pitchFamily="34" charset="0"/>
              </a:rPr>
              <a:t> de la Parte B, excepto un copago de hasta $20 por algunas visitas a consultorio y un copago de hasta $50 por visitas a la sala de emergencias que no conlleven a una internación. El Plan K paga el 50 % del </a:t>
            </a:r>
            <a:r>
              <a:rPr lang="es-US" sz="1100" dirty="0" err="1">
                <a:solidFill>
                  <a:prstClr val="black"/>
                </a:solidFill>
                <a:cs typeface="Arial" panose="020B0604020202020204" pitchFamily="34" charset="0"/>
              </a:rPr>
              <a:t>coseguro</a:t>
            </a:r>
            <a:r>
              <a:rPr lang="es-US" sz="1100" dirty="0">
                <a:solidFill>
                  <a:prstClr val="black"/>
                </a:solidFill>
                <a:cs typeface="Arial" panose="020B0604020202020204" pitchFamily="34" charset="0"/>
              </a:rPr>
              <a:t> o copago de la Parte B y el Plan L paga el 75 %.</a:t>
            </a:r>
          </a:p>
          <a:p>
            <a:pPr marL="125861" indent="-125861" defTabSz="966612">
              <a:spcAft>
                <a:spcPts val="600"/>
              </a:spcAft>
              <a:defRPr/>
            </a:pPr>
            <a:r>
              <a:rPr lang="es-US" sz="1100" dirty="0">
                <a:solidFill>
                  <a:prstClr val="black"/>
                </a:solidFill>
                <a:cs typeface="Arial" panose="020B0604020202020204" pitchFamily="34" charset="0"/>
              </a:rPr>
              <a:t>Los planes A, B, C, D, F, G, M y N pagan el 100 % de la sangre (las 3 primeras pintas). El Plan K paga el 50 %; el Plan L paga el 75 %.</a:t>
            </a:r>
          </a:p>
          <a:p>
            <a:pPr defTabSz="966612">
              <a:spcAft>
                <a:spcPts val="600"/>
              </a:spcAft>
              <a:defRPr/>
            </a:pPr>
            <a:r>
              <a:rPr lang="es-US" sz="1100" dirty="0">
                <a:solidFill>
                  <a:prstClr val="black"/>
                </a:solidFill>
                <a:cs typeface="Arial" panose="020B0604020202020204" pitchFamily="34" charset="0"/>
              </a:rPr>
              <a:t>Los Planes A, B, C, D, F, G, M y N pagan el 100 % del </a:t>
            </a:r>
            <a:r>
              <a:rPr lang="es-US" sz="1100" dirty="0" err="1">
                <a:solidFill>
                  <a:prstClr val="black"/>
                </a:solidFill>
                <a:cs typeface="Arial" panose="020B0604020202020204" pitchFamily="34" charset="0"/>
              </a:rPr>
              <a:t>coseguro</a:t>
            </a:r>
            <a:r>
              <a:rPr lang="es-US" sz="1100" dirty="0">
                <a:solidFill>
                  <a:prstClr val="black"/>
                </a:solidFill>
                <a:cs typeface="Arial" panose="020B0604020202020204" pitchFamily="34" charset="0"/>
              </a:rPr>
              <a:t> o copago de los cuidados de hospicio de la Parte A. El Plan K paga el 50 %; el Plan L paga el 75 %.</a:t>
            </a:r>
          </a:p>
          <a:p>
            <a:pPr marL="0" indent="0" defTabSz="966612">
              <a:spcAft>
                <a:spcPts val="600"/>
              </a:spcAft>
              <a:buNone/>
              <a:defRPr/>
            </a:pPr>
            <a:r>
              <a:rPr lang="es-US" sz="1100" dirty="0">
                <a:solidFill>
                  <a:prstClr val="black"/>
                </a:solidFill>
                <a:cs typeface="Arial" panose="020B0604020202020204" pitchFamily="34" charset="0"/>
              </a:rPr>
              <a:t>Además, cada plan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cubre diferentes beneficios:</a:t>
            </a:r>
          </a:p>
          <a:p>
            <a:pPr marL="171450" indent="-171450" defTabSz="966612">
              <a:spcAft>
                <a:spcPts val="600"/>
              </a:spcAft>
              <a:buFont typeface="Wingdings" panose="05000000000000000000" pitchFamily="2" charset="2"/>
              <a:buChar char="§"/>
              <a:defRPr/>
            </a:pPr>
            <a:r>
              <a:rPr lang="es-US" sz="1100" dirty="0">
                <a:solidFill>
                  <a:prstClr val="black"/>
                </a:solidFill>
                <a:cs typeface="Arial" panose="020B0604020202020204" pitchFamily="34" charset="0"/>
              </a:rPr>
              <a:t>Los planes C, D, F, G, M y N cubren el 100 % del </a:t>
            </a:r>
            <a:r>
              <a:rPr lang="es-US" sz="1100" dirty="0" err="1">
                <a:solidFill>
                  <a:prstClr val="black"/>
                </a:solidFill>
                <a:cs typeface="Arial" panose="020B0604020202020204" pitchFamily="34" charset="0"/>
              </a:rPr>
              <a:t>coseguro</a:t>
            </a:r>
            <a:r>
              <a:rPr lang="es-US" sz="1100" dirty="0">
                <a:solidFill>
                  <a:prstClr val="black"/>
                </a:solidFill>
                <a:cs typeface="Arial" panose="020B0604020202020204" pitchFamily="34" charset="0"/>
              </a:rPr>
              <a:t> de atención en un centro de enfermería especializada. El Plan K cubre el 50 % y el Plan L cubre el 75 %.</a:t>
            </a:r>
          </a:p>
          <a:p>
            <a:pPr marL="171450" indent="-171450" defTabSz="966612">
              <a:spcAft>
                <a:spcPts val="600"/>
              </a:spcAft>
              <a:buFont typeface="Wingdings" panose="05000000000000000000" pitchFamily="2" charset="2"/>
              <a:buChar char="§"/>
              <a:defRPr/>
            </a:pPr>
            <a:r>
              <a:rPr lang="es-US" sz="1100" dirty="0">
                <a:solidFill>
                  <a:prstClr val="black"/>
                </a:solidFill>
                <a:cs typeface="Arial" panose="020B0604020202020204" pitchFamily="34" charset="0"/>
              </a:rPr>
              <a:t>Los planes B, C, D, F, G y N cubren el 100 % del deducible de la Parte A. Los planes K y M cubren el 50 % y el Plan L cubre el 75 %.</a:t>
            </a:r>
          </a:p>
          <a:p>
            <a:pPr marL="171450" indent="-171450" defTabSz="966612">
              <a:spcAft>
                <a:spcPts val="600"/>
              </a:spcAft>
              <a:buFont typeface="Wingdings" panose="05000000000000000000" pitchFamily="2" charset="2"/>
              <a:buChar char="§"/>
              <a:defRPr/>
            </a:pPr>
            <a:r>
              <a:rPr lang="es-US" sz="1100" dirty="0">
                <a:solidFill>
                  <a:prstClr val="black"/>
                </a:solidFill>
                <a:cs typeface="Arial" panose="020B0604020202020204" pitchFamily="34" charset="0"/>
              </a:rPr>
              <a:t>Los planes C y F de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cubren el 100 % del deducible de la Parte B. Los planes C y F no están disponibles para las personas elegibles para Medicare por primera vez a partir del 1 de enero de 2020.</a:t>
            </a:r>
          </a:p>
          <a:p>
            <a:pPr marL="171450" indent="-171450" defTabSz="966612">
              <a:spcAft>
                <a:spcPts val="600"/>
              </a:spcAft>
              <a:buFont typeface="Wingdings" panose="05000000000000000000" pitchFamily="2" charset="2"/>
              <a:buChar char="§"/>
              <a:defRPr/>
            </a:pPr>
            <a:r>
              <a:rPr lang="es-US" sz="1100" dirty="0">
                <a:solidFill>
                  <a:prstClr val="black"/>
                </a:solidFill>
                <a:cs typeface="Arial" panose="020B0604020202020204" pitchFamily="34" charset="0"/>
              </a:rPr>
              <a:t>Los planes F y G de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cubren el 100 % de los cargos en exceso de la Parte B.</a:t>
            </a:r>
          </a:p>
          <a:p>
            <a:pPr marL="171450" indent="-171450" defTabSz="966612">
              <a:spcAft>
                <a:spcPts val="600"/>
              </a:spcAft>
              <a:buFont typeface="Wingdings" panose="05000000000000000000" pitchFamily="2" charset="2"/>
              <a:buChar char="§"/>
              <a:defRPr/>
            </a:pPr>
            <a:r>
              <a:rPr lang="es-US" sz="1100" dirty="0">
                <a:solidFill>
                  <a:prstClr val="black"/>
                </a:solidFill>
                <a:cs typeface="Arial" panose="020B0604020202020204" pitchFamily="34" charset="0"/>
              </a:rPr>
              <a:t>Los planes C, D, F, G, M y N de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cubren el 80 % de los costos de emergencias de viajes al extranjero hasta los límites de los planes.</a:t>
            </a:r>
          </a:p>
          <a:p>
            <a:pPr marL="171450" indent="-171450" defTabSz="966612">
              <a:spcAft>
                <a:spcPts val="600"/>
              </a:spcAft>
              <a:buFont typeface="Wingdings" panose="05000000000000000000" pitchFamily="2" charset="2"/>
              <a:buChar char="§"/>
              <a:defRPr/>
            </a:pPr>
            <a:r>
              <a:rPr lang="es-US" sz="1100" dirty="0">
                <a:solidFill>
                  <a:prstClr val="black"/>
                </a:solidFill>
                <a:cs typeface="Arial" panose="020B0604020202020204" pitchFamily="34" charset="0"/>
              </a:rPr>
              <a:t>En 2023, los planes K y L tienen límites de gastos de bolsillo de $6,940 y $3,470, respectivamente.</a:t>
            </a:r>
          </a:p>
          <a:p>
            <a:pPr marL="0" indent="0" defTabSz="966612">
              <a:spcAft>
                <a:spcPts val="600"/>
              </a:spcAft>
              <a:buNone/>
              <a:defRPr/>
            </a:pPr>
            <a:r>
              <a:rPr lang="es-US" sz="1100" b="1" dirty="0">
                <a:solidFill>
                  <a:prstClr val="black"/>
                </a:solidFill>
                <a:cs typeface="Arial" panose="020B0604020202020204" pitchFamily="34" charset="0"/>
              </a:rPr>
              <a:t>Fuente</a:t>
            </a:r>
            <a:r>
              <a:rPr lang="es-US" sz="1100" dirty="0">
                <a:solidFill>
                  <a:prstClr val="black"/>
                </a:solidFill>
                <a:cs typeface="Arial" panose="020B0604020202020204" pitchFamily="34" charset="0"/>
              </a:rPr>
              <a:t>: </a:t>
            </a:r>
            <a:r>
              <a:rPr lang="es-US" sz="1100" dirty="0">
                <a:solidFill>
                  <a:prstClr val="black"/>
                </a:solidFill>
                <a:cs typeface="Arial" panose="020B0604020202020204" pitchFamily="34" charset="0"/>
                <a:hlinkClick r:id="rId3"/>
              </a:rPr>
              <a:t>Medicare.gov/</a:t>
            </a:r>
            <a:r>
              <a:rPr lang="es-US" sz="1100" dirty="0" err="1">
                <a:solidFill>
                  <a:prstClr val="black"/>
                </a:solidFill>
                <a:cs typeface="Arial" panose="020B0604020202020204" pitchFamily="34" charset="0"/>
                <a:hlinkClick r:id="rId3"/>
              </a:rPr>
              <a:t>supplements-other-insurance</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how</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to</a:t>
            </a:r>
            <a:r>
              <a:rPr lang="es-US" sz="1100" dirty="0">
                <a:solidFill>
                  <a:prstClr val="black"/>
                </a:solidFill>
                <a:cs typeface="Arial" panose="020B0604020202020204" pitchFamily="34" charset="0"/>
                <a:hlinkClick r:id="rId3"/>
              </a:rPr>
              <a:t>-compare-</a:t>
            </a:r>
            <a:r>
              <a:rPr lang="es-US" sz="1100" dirty="0" err="1">
                <a:solidFill>
                  <a:prstClr val="black"/>
                </a:solidFill>
                <a:cs typeface="Arial" panose="020B0604020202020204" pitchFamily="34" charset="0"/>
                <a:hlinkClick r:id="rId3"/>
              </a:rPr>
              <a:t>medigap</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policies</a:t>
            </a:r>
            <a:r>
              <a:rPr lang="es-US" sz="1100" dirty="0">
                <a:solidFill>
                  <a:prstClr val="black"/>
                </a:solidFill>
                <a:cs typeface="Arial" panose="020B0604020202020204" pitchFamily="34" charset="0"/>
              </a:rPr>
              <a:t> </a:t>
            </a:r>
          </a:p>
          <a:p>
            <a:pPr marL="125860" lvl="1" defTabSz="966612">
              <a:spcAft>
                <a:spcPts val="600"/>
              </a:spcAft>
              <a:tabLst>
                <a:tab pos="125861" algn="l"/>
              </a:tabLst>
              <a:defRPr/>
            </a:pPr>
            <a:endParaRPr lang="en-US" sz="1100" dirty="0">
              <a:solidFill>
                <a:prstClr val="black"/>
              </a:solidFill>
            </a:endParaRPr>
          </a:p>
        </p:txBody>
      </p:sp>
    </p:spTree>
    <p:extLst>
      <p:ext uri="{BB962C8B-B14F-4D97-AF65-F5344CB8AC3E}">
        <p14:creationId xmlns:p14="http://schemas.microsoft.com/office/powerpoint/2010/main" val="1936760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04475"/>
            <a:ext cx="5852160" cy="4834199"/>
          </a:xfrm>
        </p:spPr>
        <p:txBody>
          <a:bodyPr/>
          <a:lstStyle/>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El Acceso a Medicare y la Ley de Reautorización de CHIP de 2015 (MACRA, por sus siglas en inglés) es una legislación bipartidista firmada como ley el 16 de abril de 2015. Cambió quién es elegible para comprar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proporciona cobertura del deducible de la Parte B. </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Esto se refiere a los Planes C y F.</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Las compañías de seguros que venden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tienen prohibido vender los Planes C o F a personas que cumplieron 65 años el 1 de enero de 2020 o después, o a personas que obtengan la Parte A (debido a una discapacidad o una enfermedad renal terminal [ESRD]) a partir del 1 de enero de 2020.</a:t>
            </a:r>
          </a:p>
          <a:p>
            <a:pPr lvl="0" indent="0" defTabSz="966612">
              <a:spcAft>
                <a:spcPts val="600"/>
              </a:spcAft>
              <a:buFont typeface="Arial" panose="020B0604020202020204" pitchFamily="34" charset="0"/>
              <a:buNone/>
              <a:defRPr/>
            </a:pPr>
            <a:r>
              <a:rPr lang="es-US" dirty="0">
                <a:solidFill>
                  <a:prstClr val="black"/>
                </a:solidFill>
                <a:cs typeface="Arial" panose="020B0604020202020204" pitchFamily="34" charset="0"/>
              </a:rPr>
              <a:t>Una persona que no era un "beneficiario de Medicare recientemente elegible" el 1 de enero de 2020 o posterior puede solicitar la compra del Plan C o F y la compañía de seguros puede vender la póliza por MACRA. La compañía de seguros no está obligada a vender la póliza. Solo tendrán emisión garantizada si están en su período de inscripción abierta (OEP, por sus siglas en inglés) o si tienen derechos de emisión garantizada en virtud de otras circunstancias limitadas. Su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comienza el mes que usted cumple 65 o más </a:t>
            </a:r>
            <a:r>
              <a:rPr lang="es-US" b="1" dirty="0">
                <a:solidFill>
                  <a:prstClr val="black"/>
                </a:solidFill>
                <a:cs typeface="Arial" panose="020B0604020202020204" pitchFamily="34" charset="0"/>
              </a:rPr>
              <a:t>y</a:t>
            </a:r>
            <a:r>
              <a:rPr lang="es-US" dirty="0">
                <a:solidFill>
                  <a:prstClr val="black"/>
                </a:solidFill>
                <a:cs typeface="Arial" panose="020B0604020202020204" pitchFamily="34" charset="0"/>
              </a:rPr>
              <a:t> si se ha inscrito para la Parte B. También debe tener la Parte A. Los derechos de emisión garantizada son sus derechos a comprar ciertas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ciertas situaciones fuera de su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p>
          <a:p>
            <a:pPr lvl="0" indent="0" defTabSz="966612">
              <a:spcAft>
                <a:spcPts val="600"/>
              </a:spcAft>
              <a:buFont typeface="Arial" panose="020B0604020202020204" pitchFamily="34" charset="0"/>
              <a:buNone/>
              <a:defRPr/>
            </a:pPr>
            <a:r>
              <a:rPr lang="es-US" dirty="0">
                <a:solidFill>
                  <a:prstClr val="black"/>
                </a:solidFill>
                <a:cs typeface="Arial" panose="020B0604020202020204" pitchFamily="34" charset="0"/>
              </a:rPr>
              <a:t>Consulte la </a:t>
            </a:r>
            <a:r>
              <a:rPr lang="es-US" i="1" dirty="0">
                <a:solidFill>
                  <a:prstClr val="black"/>
                </a:solidFill>
                <a:cs typeface="Arial" panose="020B0604020202020204" pitchFamily="34" charset="0"/>
              </a:rPr>
              <a:t>lección 4</a:t>
            </a:r>
            <a:r>
              <a:rPr lang="es-US" dirty="0">
                <a:solidFill>
                  <a:prstClr val="black"/>
                </a:solidFill>
                <a:cs typeface="Arial" panose="020B0604020202020204" pitchFamily="34" charset="0"/>
              </a:rPr>
              <a:t> para ver más información sobre los derechos de emisión garantizada.</a:t>
            </a:r>
          </a:p>
          <a:p>
            <a:pPr defTabSz="966612">
              <a:spcAft>
                <a:spcPts val="600"/>
              </a:spcAft>
              <a:defRPr/>
            </a:pPr>
            <a:r>
              <a:rPr lang="es-US" i="1" dirty="0">
                <a:cs typeface="Arial" panose="020B0604020202020204" pitchFamily="34" charset="0"/>
              </a:rPr>
              <a:t>Cita: NAIC MO651, sección 9.2</a:t>
            </a:r>
          </a:p>
        </p:txBody>
      </p:sp>
    </p:spTree>
    <p:extLst>
      <p:ext uri="{BB962C8B-B14F-4D97-AF65-F5344CB8AC3E}">
        <p14:creationId xmlns:p14="http://schemas.microsoft.com/office/powerpoint/2010/main" val="1266957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s-US" b="1" dirty="0">
                <a:solidFill>
                  <a:prstClr val="black"/>
                </a:solidFill>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Las compañías de seguros pueden vender un Plan C o F a una persona que comenzó a obtener la Parte A retroactiva sin primas de Medicare antes del 1 de enero de 2020.</a:t>
            </a:r>
          </a:p>
          <a:p>
            <a:pPr defTabSz="966612">
              <a:spcAft>
                <a:spcPts val="600"/>
              </a:spcAft>
              <a:defRPr/>
            </a:pPr>
            <a:r>
              <a:rPr lang="es-US" dirty="0">
                <a:solidFill>
                  <a:prstClr val="black"/>
                </a:solidFill>
                <a:cs typeface="Arial" panose="020B0604020202020204" pitchFamily="34" charset="0"/>
              </a:rPr>
              <a:t>Los planes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 y F permanecerán activos para las personas que ya los tenían.</a:t>
            </a:r>
          </a:p>
          <a:p>
            <a:pPr defTabSz="966612">
              <a:spcAft>
                <a:spcPts val="600"/>
              </a:spcAft>
              <a:defRPr/>
            </a:pPr>
            <a:r>
              <a:rPr lang="es-US" dirty="0">
                <a:solidFill>
                  <a:prstClr val="black"/>
                </a:solidFill>
                <a:cs typeface="Arial" panose="020B0604020202020204" pitchFamily="34" charset="0"/>
              </a:rPr>
              <a:t>Los planes C y F tienen garantía renovable para quienes ya los tengan. Si las primas no se pagan, estos planes se perderán y no se podrán recuperar.</a:t>
            </a:r>
          </a:p>
          <a:p>
            <a:pPr defTabSz="966612">
              <a:spcAft>
                <a:spcPts val="600"/>
              </a:spcAft>
              <a:defRPr/>
            </a:pPr>
            <a:r>
              <a:rPr lang="es-US" dirty="0">
                <a:solidFill>
                  <a:prstClr val="black"/>
                </a:solidFill>
                <a:cs typeface="Arial" panose="020B0604020202020204" pitchFamily="34" charset="0"/>
              </a:rPr>
              <a:t>No hay un derecho de emisión con garantía federal para que las personas con Plan C o F cambien a otros tipos de planes. Consulte al Departamento Estatal de Seguros para saber qué derechos tiene según la legislación estatal.</a:t>
            </a:r>
          </a:p>
        </p:txBody>
      </p:sp>
    </p:spTree>
    <p:extLst>
      <p:ext uri="{BB962C8B-B14F-4D97-AF65-F5344CB8AC3E}">
        <p14:creationId xmlns:p14="http://schemas.microsoft.com/office/powerpoint/2010/main" val="1924730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4437306"/>
          </a:xfrm>
        </p:spPr>
        <p:txBody>
          <a:bodyPr/>
          <a:lstStyle/>
          <a:p>
            <a:pPr>
              <a:spcAft>
                <a:spcPts val="600"/>
              </a:spcAft>
              <a:defRPr/>
            </a:pPr>
            <a:r>
              <a:rPr lang="es-US" b="1" dirty="0">
                <a:cs typeface="Arial" panose="020B0604020202020204" pitchFamily="34" charset="0"/>
              </a:rPr>
              <a:t>Esta diapositiva tiene animación.</a:t>
            </a:r>
          </a:p>
          <a:p>
            <a:pPr>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Massachusetts, Minnesota y Wisconsin son estados exentos. Esto significa que ellos:</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Proporcionan diferentes tipos de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no estén etiquetadas con letras.</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Brindan beneficios que se comparan con las pólizas estandarizadas</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Tienen un sistema diferente que incluye beneficios básicos ("principales") y opcionales ("adicionales") </a:t>
            </a:r>
          </a:p>
          <a:p>
            <a:pPr>
              <a:spcAft>
                <a:spcPts val="600"/>
              </a:spcAft>
              <a:defRPr/>
            </a:pPr>
            <a:r>
              <a:rPr lang="es-US" dirty="0">
                <a:solidFill>
                  <a:prstClr val="black"/>
                </a:solidFill>
                <a:cs typeface="Arial" panose="020B0604020202020204" pitchFamily="34" charset="0"/>
              </a:rPr>
              <a:t>Se requiere que los estados con exención implementen los cambios de la Ley de Reautorización de CHIP y Acceso a Medicare de 2015 (MACRA, por sus siglas en inglés). Esto significa que las personas que son nuevas en Medicare a partir del 1 de enero de 2020 no son elegibles para comprar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brinde cobertura del deducible de la Parte B. Consulte con esos estados para las actualizaciones. Para obtener más información, llame al 1-877-839-2675 a fin de conectarse al SHIP en su estado, o visite </a:t>
            </a:r>
            <a:r>
              <a:rPr lang="es-US" dirty="0">
                <a:solidFill>
                  <a:prstClr val="black"/>
                </a:solidFill>
                <a:cs typeface="Arial" panose="020B0604020202020204" pitchFamily="34" charset="0"/>
                <a:hlinkClick r:id="rId3"/>
              </a:rPr>
              <a:t> shiphelp.org </a:t>
            </a:r>
            <a:r>
              <a:rPr lang="es-US" dirty="0">
                <a:solidFill>
                  <a:prstClr val="black"/>
                </a:solidFill>
                <a:cs typeface="Arial" panose="020B0604020202020204" pitchFamily="34" charset="0"/>
              </a:rPr>
              <a:t>. </a:t>
            </a:r>
          </a:p>
          <a:p>
            <a:pPr>
              <a:spcAft>
                <a:spcPts val="600"/>
              </a:spcAft>
              <a:defRPr/>
            </a:pPr>
            <a:r>
              <a:rPr lang="es-US" dirty="0">
                <a:solidFill>
                  <a:prstClr val="black"/>
                </a:solidFill>
                <a:cs typeface="Arial" panose="020B0604020202020204" pitchFamily="34" charset="0"/>
              </a:rPr>
              <a:t>La información sobre la cobertura ofrecida en estos estados está disponible en "Selección de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Una guía de seguro de salud para las personas con Medicare" (Producto CMS </a:t>
            </a:r>
            <a:r>
              <a:rPr lang="es-US" dirty="0" err="1">
                <a:solidFill>
                  <a:prstClr val="black"/>
                </a:solidFill>
                <a:cs typeface="Arial" panose="020B0604020202020204" pitchFamily="34" charset="0"/>
              </a:rPr>
              <a:t>n.°</a:t>
            </a:r>
            <a:r>
              <a:rPr lang="es-US" dirty="0">
                <a:solidFill>
                  <a:prstClr val="black"/>
                </a:solidFill>
                <a:cs typeface="Arial" panose="020B0604020202020204" pitchFamily="34" charset="0"/>
              </a:rPr>
              <a:t> 02110). Visite </a:t>
            </a:r>
            <a:r>
              <a:rPr lang="es-US" dirty="0">
                <a:solidFill>
                  <a:prstClr val="black"/>
                </a:solidFill>
                <a:cs typeface="Arial" panose="020B0604020202020204" pitchFamily="34" charset="0"/>
                <a:hlinkClick r:id="rId4"/>
              </a:rPr>
              <a:t>es.Medicare.gov/</a:t>
            </a:r>
            <a:r>
              <a:rPr lang="es-US" dirty="0" err="1">
                <a:solidFill>
                  <a:prstClr val="black"/>
                </a:solidFill>
                <a:cs typeface="Arial" panose="020B0604020202020204" pitchFamily="34" charset="0"/>
                <a:hlinkClick r:id="rId4"/>
              </a:rPr>
              <a:t>publications</a:t>
            </a:r>
            <a:r>
              <a:rPr lang="es-US" dirty="0">
                <a:solidFill>
                  <a:prstClr val="black"/>
                </a:solidFill>
                <a:cs typeface="Arial" panose="020B0604020202020204" pitchFamily="34" charset="0"/>
              </a:rPr>
              <a:t>.</a:t>
            </a:r>
          </a:p>
          <a:p>
            <a:pPr>
              <a:spcAft>
                <a:spcPts val="600"/>
              </a:spcAft>
              <a:defRPr/>
            </a:pPr>
            <a:endParaRPr lang="en-US" i="1" dirty="0">
              <a:solidFill>
                <a:prstClr val="black"/>
              </a:solidFill>
              <a:cs typeface="Arial" panose="020B0604020202020204" pitchFamily="34" charset="0"/>
            </a:endParaRPr>
          </a:p>
          <a:p>
            <a:pPr>
              <a:spcAft>
                <a:spcPts val="600"/>
              </a:spcAft>
              <a:defRPr/>
            </a:pPr>
            <a:r>
              <a:rPr lang="es-US" i="1" dirty="0">
                <a:solidFill>
                  <a:prstClr val="black"/>
                </a:solidFill>
                <a:cs typeface="Arial" panose="020B0604020202020204" pitchFamily="34" charset="0"/>
              </a:rPr>
              <a:t>Cita: 42 U.S </a:t>
            </a:r>
            <a:r>
              <a:rPr lang="es-US" i="1" dirty="0" err="1">
                <a:solidFill>
                  <a:prstClr val="black"/>
                </a:solidFill>
                <a:cs typeface="Arial" panose="020B0604020202020204" pitchFamily="34" charset="0"/>
              </a:rPr>
              <a:t>Code</a:t>
            </a:r>
            <a:r>
              <a:rPr lang="es-US" i="1" dirty="0">
                <a:solidFill>
                  <a:prstClr val="black"/>
                </a:solidFill>
                <a:cs typeface="Arial" panose="020B0604020202020204" pitchFamily="34" charset="0"/>
              </a:rPr>
              <a:t> 1395ss(P)(6)</a:t>
            </a:r>
          </a:p>
        </p:txBody>
      </p:sp>
    </p:spTree>
    <p:extLst>
      <p:ext uri="{BB962C8B-B14F-4D97-AF65-F5344CB8AC3E}">
        <p14:creationId xmlns:p14="http://schemas.microsoft.com/office/powerpoint/2010/main" val="284771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93295" y="3768470"/>
            <a:ext cx="6376737" cy="5363497"/>
          </a:xfrm>
        </p:spPr>
        <p:txBody>
          <a:bodyPr>
            <a:normAutofit/>
          </a:bodyPr>
          <a:lstStyle/>
          <a:p>
            <a:pPr defTabSz="966612">
              <a:spcBef>
                <a:spcPts val="634"/>
              </a:spcBef>
              <a:spcAft>
                <a:spcPts val="600"/>
              </a:spcAft>
              <a:defRPr/>
            </a:pPr>
            <a:r>
              <a:rPr lang="es-US" b="1">
                <a:solidFill>
                  <a:prstClr val="black"/>
                </a:solidFill>
                <a:cs typeface="Arial" panose="020B0604020202020204" pitchFamily="34" charset="0"/>
              </a:rPr>
              <a:t>Instrucciones del presentador:</a:t>
            </a:r>
          </a:p>
          <a:p>
            <a:pPr defTabSz="966612">
              <a:spcBef>
                <a:spcPts val="634"/>
              </a:spcBef>
              <a:spcAft>
                <a:spcPts val="600"/>
              </a:spcAft>
              <a:defRPr/>
            </a:pPr>
            <a:r>
              <a:rPr lang="es-US">
                <a:solidFill>
                  <a:prstClr val="black"/>
                </a:solidFill>
                <a:cs typeface="Arial" panose="020B0604020202020204" pitchFamily="34" charset="0"/>
              </a:rPr>
              <a:t>Los materiales están diseñados para los informadores/capacitadores que están familiarizados con el programa de Medicare y desearían tener información preparada para sus presentaciones. </a:t>
            </a:r>
          </a:p>
          <a:p>
            <a:pPr>
              <a:spcAft>
                <a:spcPts val="600"/>
              </a:spcAft>
            </a:pPr>
            <a:r>
              <a:rPr lang="es-US"/>
              <a:t>El módulo consta de 55 diapositivas de PowerPoint con notas para el orador correspondientes, actividades, 7 preguntas para evaluar los conocimientos y 2 escenarios de revisión. Puede presentarse en 45 minutos, aproximadamente. Permita alrededor de 15 minutos adicionales para el debate, las preguntas y las respuestas. Es posible que se requiera tiempo adicional para actividades complementarias. </a:t>
            </a:r>
          </a:p>
          <a:p>
            <a:pPr defTabSz="966612">
              <a:spcBef>
                <a:spcPts val="634"/>
              </a:spcBef>
              <a:spcAft>
                <a:spcPts val="600"/>
              </a:spcAft>
              <a:defRPr/>
            </a:pPr>
            <a:r>
              <a:rPr lang="es-US" b="1">
                <a:solidFill>
                  <a:prstClr val="black"/>
                </a:solidFill>
                <a:cs typeface="Arial" panose="020B0604020202020204" pitchFamily="34" charset="0"/>
              </a:rPr>
              <a:t>Notas del presentador:</a:t>
            </a:r>
          </a:p>
          <a:p>
            <a:pPr defTabSz="966612">
              <a:spcBef>
                <a:spcPts val="634"/>
              </a:spcBef>
              <a:spcAft>
                <a:spcPts val="600"/>
              </a:spcAft>
              <a:defRPr/>
            </a:pPr>
            <a:r>
              <a:rPr lang="es-US">
                <a:solidFill>
                  <a:prstClr val="black"/>
                </a:solidFill>
                <a:cs typeface="Arial" panose="020B0604020202020204" pitchFamily="34" charset="0"/>
              </a:rPr>
              <a:t>Las lecciones de este módulo de capacitación analizan cómo funcionan </a:t>
            </a:r>
            <a:r>
              <a:rPr lang="es-US"/>
              <a:t>las pólizas de seguro suplementario de Medicare (Medigap) </a:t>
            </a:r>
            <a:r>
              <a:rPr lang="es-US">
                <a:solidFill>
                  <a:prstClr val="black"/>
                </a:solidFill>
                <a:cs typeface="Arial" panose="020B0604020202020204" pitchFamily="34" charset="0"/>
              </a:rPr>
              <a:t>con Medicare, qué cubren las pólizas Medigap, cómo están estructuradas y cuándo comprar una póliza Medigap. </a:t>
            </a:r>
          </a:p>
          <a:p>
            <a:pPr defTabSz="966612">
              <a:spcBef>
                <a:spcPts val="634"/>
              </a:spcBef>
              <a:spcAft>
                <a:spcPts val="600"/>
              </a:spcAft>
              <a:defRPr/>
            </a:pPr>
            <a:r>
              <a:rPr lang="es-US">
                <a:solidFill>
                  <a:prstClr val="black"/>
                </a:solidFill>
                <a:cs typeface="Arial" panose="020B0604020202020204" pitchFamily="34" charset="0"/>
              </a:rPr>
              <a:t>Cita: Sección 1882 de la Ley de Seguridad Social: </a:t>
            </a:r>
            <a:r>
              <a:rPr lang="es-US">
                <a:solidFill>
                  <a:prstClr val="black"/>
                </a:solidFill>
                <a:cs typeface="Arial" panose="020B0604020202020204" pitchFamily="34" charset="0"/>
                <a:hlinkClick r:id="rId3"/>
              </a:rPr>
              <a:t>ssa.gov/OP_Home/ssact/title18/1882.htm</a:t>
            </a:r>
          </a:p>
          <a:p>
            <a:pPr defTabSz="966612">
              <a:spcBef>
                <a:spcPts val="634"/>
              </a:spcBef>
              <a:spcAft>
                <a:spcPts val="600"/>
              </a:spcAft>
              <a:defRPr/>
            </a:pPr>
            <a:r>
              <a:rPr lang="es-US"/>
              <a:t>42 U.S.C., sección 1395(ss): </a:t>
            </a:r>
            <a:r>
              <a:rPr lang="es-US">
                <a:hlinkClick r:id="rId4"/>
              </a:rPr>
              <a:t>uscode.house.gov/view.xhtml?req=granuleid:USC-prelim-title42-section1395ss&amp;num=0&amp;edition=prelim</a:t>
            </a:r>
          </a:p>
          <a:p>
            <a:pPr defTabSz="966612">
              <a:spcBef>
                <a:spcPts val="634"/>
              </a:spcBef>
              <a:spcAft>
                <a:spcPts val="600"/>
              </a:spcAft>
              <a:defRPr/>
            </a:pPr>
            <a:r>
              <a:rPr lang="es-US"/>
              <a:t>Registro Federal, CMS-4239-N: </a:t>
            </a:r>
            <a:r>
              <a:rPr lang="es-US">
                <a:hlinkClick r:id="rId5"/>
              </a:rPr>
              <a:t>govinfo.gov/content/pkg/FR-2009-04-24/pdf/E9-9272.pdf</a:t>
            </a:r>
          </a:p>
          <a:p>
            <a:pPr defTabSz="966612">
              <a:spcBef>
                <a:spcPts val="634"/>
              </a:spcBef>
              <a:spcAft>
                <a:spcPts val="600"/>
              </a:spcAft>
              <a:defRPr/>
            </a:pPr>
            <a:r>
              <a:rPr lang="es-US"/>
              <a:t>Reglamento modelo para implementar la Ley Modelo de Normas Mínimas de la NAIC para el Seguro Suplementario de Medicare: </a:t>
            </a:r>
            <a:r>
              <a:rPr lang="es-US">
                <a:hlinkClick r:id="rId6"/>
              </a:rPr>
              <a:t>HHS.gov/guidance/document/naic-medicare-supplement-insurance-minimum-standards-model-act-regulation</a:t>
            </a:r>
          </a:p>
          <a:p>
            <a:pPr defTabSz="966612">
              <a:spcBef>
                <a:spcPts val="634"/>
              </a:spcBef>
              <a:spcAft>
                <a:spcPts val="600"/>
              </a:spcAft>
              <a:defRPr/>
            </a:pPr>
            <a:endParaRPr lang="en-US" dirty="0"/>
          </a:p>
          <a:p>
            <a:pPr defTabSz="966612">
              <a:spcBef>
                <a:spcPts val="634"/>
              </a:spcBef>
              <a:spcAft>
                <a:spcPts val="600"/>
              </a:spcAft>
              <a:defRPr/>
            </a:pPr>
            <a:endParaRPr lang="en-US" dirty="0"/>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00487"/>
            <a:ext cx="5852160" cy="4004260"/>
          </a:xfrm>
        </p:spPr>
        <p:txBody>
          <a:bodyPr/>
          <a:lstStyle/>
          <a:p>
            <a:pPr>
              <a:spcBef>
                <a:spcPts val="702"/>
              </a:spcBef>
              <a:spcAft>
                <a:spcPts val="600"/>
              </a:spcAft>
              <a:defRPr/>
            </a:pPr>
            <a:r>
              <a:rPr lang="es-US" b="1" dirty="0">
                <a:cs typeface="Arial" panose="020B0604020202020204" pitchFamily="34" charset="0"/>
              </a:rPr>
              <a:t>Esta diapositiva tiene animación.</a:t>
            </a:r>
          </a:p>
          <a:p>
            <a:pPr>
              <a:spcBef>
                <a:spcPts val="634"/>
              </a:spcBef>
              <a:spcAft>
                <a:spcPts val="600"/>
              </a:spcAft>
              <a:defRPr/>
            </a:pPr>
            <a:r>
              <a:rPr lang="es-US" b="1" dirty="0">
                <a:cs typeface="Arial" panose="020B0604020202020204" pitchFamily="34" charset="0"/>
              </a:rPr>
              <a:t>Notas del presentador:</a:t>
            </a:r>
          </a:p>
          <a:p>
            <a:pPr marL="181240" indent="-181240"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Medicare SELECT es un tipo de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vendida en algunos estados, que requiere que use los hospitales y, en algunos casos, los médicos de su red para ser elegible para los beneficios del seguro (excepto en casos de emergencia). </a:t>
            </a:r>
          </a:p>
          <a:p>
            <a:pPr marL="181240" indent="-181240"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Medicare SELECT puede ofrecerse como cualquiera de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estandarizadas. </a:t>
            </a:r>
          </a:p>
          <a:p>
            <a:pPr marL="181240" indent="-181240"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En general, estas pólizas cuestan menos que otras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Sin embargo, si no usa un hospital o médico de la red de Medicare SELECT para servicios que no son de emergencia, deberá pagar parte o todo lo que Medicare no pague. Medicare pagará su parte de los cargos aprobados, cualquiera sea el hospital o médico que usted elija.</a:t>
            </a:r>
          </a:p>
          <a:p>
            <a:pPr defTabSz="966612">
              <a:spcAft>
                <a:spcPts val="600"/>
              </a:spcAft>
              <a:defRPr/>
            </a:pPr>
            <a:r>
              <a:rPr lang="es-US" dirty="0">
                <a:solidFill>
                  <a:prstClr val="black"/>
                </a:solidFill>
                <a:cs typeface="Arial" panose="020B0604020202020204" pitchFamily="34" charset="0"/>
              </a:rPr>
              <a:t>Si actualmente tiene una póliza Medicare SELECT, también tiene el derecho de cambiar, en cualquier momento, a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estándar vendida por la misma compañía.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 la que se cambie debe ofrecerle una cobertura igual o menor que la póliza Medicare SELECT que tiene actualmente. </a:t>
            </a:r>
          </a:p>
          <a:p>
            <a:pPr defTabSz="966612">
              <a:spcAft>
                <a:spcPts val="600"/>
              </a:spcAft>
              <a:defRPr/>
            </a:pPr>
            <a:r>
              <a:rPr lang="es-US" i="1" dirty="0">
                <a:solidFill>
                  <a:prstClr val="black"/>
                </a:solidFill>
                <a:cs typeface="Arial" panose="020B0604020202020204" pitchFamily="34" charset="0"/>
              </a:rPr>
              <a:t>Cita: 42 U.S </a:t>
            </a:r>
            <a:r>
              <a:rPr lang="es-US" i="1" dirty="0" err="1">
                <a:solidFill>
                  <a:prstClr val="black"/>
                </a:solidFill>
                <a:cs typeface="Arial" panose="020B0604020202020204" pitchFamily="34" charset="0"/>
              </a:rPr>
              <a:t>Code</a:t>
            </a:r>
            <a:r>
              <a:rPr lang="es-US" i="1" dirty="0">
                <a:solidFill>
                  <a:prstClr val="black"/>
                </a:solidFill>
                <a:cs typeface="Arial" panose="020B0604020202020204" pitchFamily="34" charset="0"/>
              </a:rPr>
              <a:t> 1395ss(t)</a:t>
            </a:r>
          </a:p>
          <a:p>
            <a:pPr defTabSz="966612">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111101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606391" y="3876484"/>
            <a:ext cx="6102417" cy="4395646"/>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Si tiene una póliza Medicare SELECT y se muda fuera del área de la póliza, usted puede:</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Comprar una póliza Medigap estandarizada a su compañía de seguros Medigap actual que ofrezca los mismos o menos beneficios que su póliza Medicare SELECT actual. Si hace más de 6 meses que tiene su póliza Medicare SELECT, no deberá responder preguntas médicas. </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Ejercer su derecho a la emisión garantizada para comprar cualquier Plan Medigap A, B, C, D, F, G, K o L que esté disponible para la venta en la mayoría de los estados en cualquier compañía de seguros. Los Planes C y F ya no están disponibles para las personas que se incorporaron a Medicare a partir del 1 de enero de 2020 o después Las personas elegibles para Medicare a partir del 1 de enero de 2020 tienen derecho a comprar los Planes D y G en lugar de los Planes C y F. </a:t>
            </a:r>
          </a:p>
          <a:p>
            <a:pPr defTabSz="966612">
              <a:spcAft>
                <a:spcPts val="600"/>
              </a:spcAft>
              <a:defRPr/>
            </a:pPr>
            <a:r>
              <a:rPr lang="es-US">
                <a:solidFill>
                  <a:prstClr val="black"/>
                </a:solidFill>
                <a:cs typeface="Arial" panose="020B0604020202020204" pitchFamily="34" charset="0"/>
              </a:rPr>
              <a:t>Consulte la </a:t>
            </a:r>
            <a:r>
              <a:rPr lang="es-US" i="1">
                <a:solidFill>
                  <a:prstClr val="black"/>
                </a:solidFill>
                <a:cs typeface="Arial" panose="020B0604020202020204" pitchFamily="34" charset="0"/>
              </a:rPr>
              <a:t>lección 4</a:t>
            </a:r>
            <a:r>
              <a:rPr lang="es-US">
                <a:solidFill>
                  <a:prstClr val="black"/>
                </a:solidFill>
                <a:cs typeface="Arial" panose="020B0604020202020204" pitchFamily="34" charset="0"/>
              </a:rPr>
              <a:t> para ver más información sobre los derechos de emisión garantizada.</a:t>
            </a:r>
          </a:p>
          <a:p>
            <a:pPr defTabSz="966612">
              <a:spcAft>
                <a:spcPts val="600"/>
              </a:spcAft>
              <a:defRPr/>
            </a:pPr>
            <a:r>
              <a:rPr lang="es-US" b="1">
                <a:solidFill>
                  <a:prstClr val="black"/>
                </a:solidFill>
                <a:cs typeface="Arial" panose="020B0604020202020204" pitchFamily="34" charset="0"/>
              </a:rPr>
              <a:t>NOTA:</a:t>
            </a:r>
            <a:r>
              <a:rPr lang="es-US">
                <a:solidFill>
                  <a:prstClr val="black"/>
                </a:solidFill>
                <a:cs typeface="Arial" panose="020B0604020202020204" pitchFamily="34" charset="0"/>
              </a:rPr>
              <a:t> Las pólizas Medicare SELECT no están disponibles en todos los estados. Para ver las opciones disponibles en su estado, llame al Departamento Estatal de Seguros. Para obtener más información, llame al 1-877-839-2675 a fin de conectarse al SHIP en su estado, o visite </a:t>
            </a:r>
            <a:r>
              <a:rPr lang="es-US" u="sng">
                <a:solidFill>
                  <a:prstClr val="black"/>
                </a:solidFill>
                <a:cs typeface="Arial" panose="020B0604020202020204" pitchFamily="34" charset="0"/>
                <a:hlinkClick r:id="rId3"/>
              </a:rPr>
              <a:t> shiphelp.org </a:t>
            </a:r>
            <a:r>
              <a:rPr lang="es-US">
                <a:solidFill>
                  <a:prstClr val="black"/>
                </a:solidFill>
                <a:cs typeface="Arial" panose="020B0604020202020204" pitchFamily="34" charset="0"/>
              </a:rPr>
              <a:t>.</a:t>
            </a:r>
          </a:p>
        </p:txBody>
      </p:sp>
    </p:spTree>
    <p:extLst>
      <p:ext uri="{BB962C8B-B14F-4D97-AF65-F5344CB8AC3E}">
        <p14:creationId xmlns:p14="http://schemas.microsoft.com/office/powerpoint/2010/main" val="686728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pPr>
              <a:spcBef>
                <a:spcPts val="702"/>
              </a:spcBef>
              <a:spcAft>
                <a:spcPts val="600"/>
              </a:spcAft>
              <a:defRPr/>
            </a:pPr>
            <a:r>
              <a:rPr lang="es-US" b="1" dirty="0">
                <a:cs typeface="Arial" panose="020B0604020202020204" pitchFamily="34" charset="0"/>
              </a:rPr>
              <a:t>Esta diapositiva tiene animación.</a:t>
            </a:r>
          </a:p>
          <a:p>
            <a:pPr defTabSz="966612">
              <a:spcBef>
                <a:spcPts val="634"/>
              </a:spcBef>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Compruebe sus conocimientos. Pregunta 3</a:t>
            </a:r>
          </a:p>
          <a:p>
            <a:pPr defTabSz="966612">
              <a:spcAft>
                <a:spcPts val="600"/>
              </a:spcAft>
              <a:defRPr/>
            </a:pPr>
            <a:r>
              <a:rPr lang="es-US" dirty="0">
                <a:solidFill>
                  <a:prstClr val="black"/>
                </a:solidFill>
                <a:cs typeface="Arial" panose="020B0604020202020204" pitchFamily="34" charset="0"/>
              </a:rPr>
              <a:t>Cada plan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estandarizado (A–N) debe ofrecer los mismos beneficios básicos, sin importar qué compañía de seguros lo venda.</a:t>
            </a:r>
          </a:p>
          <a:p>
            <a:pPr marL="179562" lvl="1" indent="-179562" defTabSz="724959">
              <a:spcBef>
                <a:spcPts val="634"/>
              </a:spcBef>
              <a:spcAft>
                <a:spcPts val="600"/>
              </a:spcAft>
              <a:buFont typeface="+mj-lt"/>
              <a:buAutoNum type="alphaLcPeriod"/>
              <a:defRPr/>
            </a:pPr>
            <a:r>
              <a:rPr lang="es-US" dirty="0">
                <a:solidFill>
                  <a:prstClr val="black"/>
                </a:solidFill>
                <a:cs typeface="Arial" panose="020B0604020202020204" pitchFamily="34" charset="0"/>
              </a:rPr>
              <a:t>Cierto</a:t>
            </a:r>
          </a:p>
          <a:p>
            <a:pPr marL="179562" lvl="1" indent="-179562" defTabSz="724959">
              <a:spcBef>
                <a:spcPts val="634"/>
              </a:spcBef>
              <a:spcAft>
                <a:spcPts val="600"/>
              </a:spcAft>
              <a:buFont typeface="+mj-lt"/>
              <a:buAutoNum type="alphaLcPeriod"/>
              <a:tabLst>
                <a:tab pos="120827" algn="l"/>
              </a:tabLst>
              <a:defRPr/>
            </a:pPr>
            <a:r>
              <a:rPr lang="es-US" dirty="0">
                <a:solidFill>
                  <a:prstClr val="black"/>
                </a:solidFill>
                <a:cs typeface="Arial" panose="020B0604020202020204" pitchFamily="34" charset="0"/>
              </a:rPr>
              <a:t>Falso</a:t>
            </a:r>
          </a:p>
          <a:p>
            <a:pPr defTabSz="966612">
              <a:spcAft>
                <a:spcPts val="600"/>
              </a:spcAft>
              <a:defRPr/>
            </a:pPr>
            <a:r>
              <a:rPr lang="es-US" b="1" dirty="0">
                <a:solidFill>
                  <a:prstClr val="black"/>
                </a:solidFill>
                <a:cs typeface="Arial" panose="020B0604020202020204" pitchFamily="34" charset="0"/>
              </a:rPr>
              <a:t>RESPUESTA: a. </a:t>
            </a:r>
            <a:r>
              <a:rPr lang="es-US" dirty="0">
                <a:solidFill>
                  <a:prstClr val="black"/>
                </a:solidFill>
                <a:cs typeface="Arial" panose="020B0604020202020204" pitchFamily="34" charset="0"/>
              </a:rPr>
              <a:t>Verdadero </a:t>
            </a:r>
          </a:p>
          <a:p>
            <a:pPr defTabSz="966612">
              <a:spcAft>
                <a:spcPts val="600"/>
              </a:spcAft>
              <a:defRPr/>
            </a:pPr>
            <a:r>
              <a:rPr lang="es-US" dirty="0">
                <a:solidFill>
                  <a:prstClr val="black"/>
                </a:solidFill>
                <a:cs typeface="Arial" panose="020B0604020202020204" pitchFamily="34" charset="0"/>
              </a:rPr>
              <a:t>Todos los planes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estandarizados ofrecen los mismos beneficios básicos En general, el costo es la única diferencia entre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con la misma letra pero vendidas por distintas compañías de seguro.</a:t>
            </a:r>
          </a:p>
        </p:txBody>
      </p:sp>
    </p:spTree>
    <p:extLst>
      <p:ext uri="{BB962C8B-B14F-4D97-AF65-F5344CB8AC3E}">
        <p14:creationId xmlns:p14="http://schemas.microsoft.com/office/powerpoint/2010/main" val="3194181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40480"/>
            <a:ext cx="5852160" cy="3780473"/>
          </a:xfrm>
        </p:spPr>
        <p:txBody>
          <a:bodyPr/>
          <a:lstStyle/>
          <a:p>
            <a:pPr>
              <a:spcBef>
                <a:spcPts val="702"/>
              </a:spcBef>
              <a:spcAft>
                <a:spcPts val="600"/>
              </a:spcAft>
              <a:defRPr/>
            </a:pPr>
            <a:r>
              <a:rPr lang="es-US" b="1">
                <a:cs typeface="Arial" panose="020B0604020202020204" pitchFamily="34" charset="0"/>
              </a:rPr>
              <a:t>Esta diapositiva tiene animación.</a:t>
            </a:r>
          </a:p>
          <a:p>
            <a:pPr defTabSz="966612">
              <a:spcBef>
                <a:spcPts val="634"/>
              </a:spcBef>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Compruebe sus conocimientos. Pregunta 4</a:t>
            </a:r>
          </a:p>
          <a:p>
            <a:pPr defTabSz="966612">
              <a:spcAft>
                <a:spcPts val="600"/>
              </a:spcAft>
              <a:defRPr/>
            </a:pPr>
            <a:r>
              <a:rPr lang="es-US">
                <a:solidFill>
                  <a:prstClr val="black"/>
                </a:solidFill>
                <a:cs typeface="Arial" panose="020B0604020202020204" pitchFamily="34" charset="0"/>
              </a:rPr>
              <a:t>¿Cuáles son los 3 estados exentos?</a:t>
            </a:r>
          </a:p>
          <a:p>
            <a:pPr marL="184596" lvl="1" indent="-184596" defTabSz="724959">
              <a:spcBef>
                <a:spcPts val="634"/>
              </a:spcBef>
              <a:spcAft>
                <a:spcPts val="600"/>
              </a:spcAft>
              <a:buFont typeface="+mj-lt"/>
              <a:buAutoNum type="alphaLcPeriod"/>
              <a:defRPr/>
            </a:pPr>
            <a:r>
              <a:rPr lang="es-US">
                <a:solidFill>
                  <a:prstClr val="black"/>
                </a:solidFill>
                <a:cs typeface="Arial" panose="020B0604020202020204" pitchFamily="34" charset="0"/>
              </a:rPr>
              <a:t>Massachusetts, Minnesota y Wisconsin</a:t>
            </a:r>
          </a:p>
          <a:p>
            <a:pPr marL="184596" lvl="1" indent="-184596" defTabSz="724959">
              <a:spcBef>
                <a:spcPts val="634"/>
              </a:spcBef>
              <a:spcAft>
                <a:spcPts val="600"/>
              </a:spcAft>
              <a:buFont typeface="+mj-lt"/>
              <a:buAutoNum type="alphaLcPeriod"/>
              <a:defRPr/>
            </a:pPr>
            <a:r>
              <a:rPr lang="es-US">
                <a:solidFill>
                  <a:prstClr val="black"/>
                </a:solidFill>
                <a:cs typeface="Arial" panose="020B0604020202020204" pitchFamily="34" charset="0"/>
              </a:rPr>
              <a:t>Maryland, Maine y Wyoming</a:t>
            </a:r>
          </a:p>
          <a:p>
            <a:pPr marL="184596" lvl="1" indent="-184596" defTabSz="724959">
              <a:spcBef>
                <a:spcPts val="634"/>
              </a:spcBef>
              <a:spcAft>
                <a:spcPts val="600"/>
              </a:spcAft>
              <a:buFont typeface="+mj-lt"/>
              <a:buAutoNum type="alphaLcPeriod"/>
              <a:defRPr/>
            </a:pPr>
            <a:r>
              <a:rPr lang="es-US">
                <a:solidFill>
                  <a:prstClr val="black"/>
                </a:solidFill>
                <a:cs typeface="Arial" panose="020B0604020202020204" pitchFamily="34" charset="0"/>
              </a:rPr>
              <a:t>Michigan, Montana y Washington</a:t>
            </a:r>
          </a:p>
          <a:p>
            <a:pPr defTabSz="966612">
              <a:spcAft>
                <a:spcPts val="600"/>
              </a:spcAft>
              <a:defRPr/>
            </a:pPr>
            <a:r>
              <a:rPr lang="es-US" b="1">
                <a:solidFill>
                  <a:prstClr val="black"/>
                </a:solidFill>
                <a:cs typeface="Arial" panose="020B0604020202020204" pitchFamily="34" charset="0"/>
              </a:rPr>
              <a:t>Respuesta: a</a:t>
            </a:r>
            <a:r>
              <a:rPr lang="es-US">
                <a:solidFill>
                  <a:prstClr val="black"/>
                </a:solidFill>
                <a:cs typeface="Arial" panose="020B0604020202020204" pitchFamily="34" charset="0"/>
              </a:rPr>
              <a:t>. Massachusetts, Minnesota y Wisconsin son estados exentos. Esto significa que ellos:</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Proporcionan diferentes tipos de pólizas de Medigap que no estén etiquetadas con letras.</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Brindan beneficios que se comparan con las pólizas estandarizadas</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Tienen un sistema diferente que incluye beneficios básicos ("principales") y opcionales ("adicionales") </a:t>
            </a:r>
          </a:p>
        </p:txBody>
      </p:sp>
    </p:spTree>
    <p:extLst>
      <p:ext uri="{BB962C8B-B14F-4D97-AF65-F5344CB8AC3E}">
        <p14:creationId xmlns:p14="http://schemas.microsoft.com/office/powerpoint/2010/main" val="2856158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La lección 3 explicará lo siguiente:</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Costos de una póliza de seguro suplementario de Medicare (Medigap)</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El mejor momento para comprar una póliza Medigap</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Cambiar de pólizas Medigap</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Pasos para comprar una póliza Medigap</a:t>
            </a:r>
          </a:p>
        </p:txBody>
      </p:sp>
    </p:spTree>
    <p:extLst>
      <p:ext uri="{BB962C8B-B14F-4D97-AF65-F5344CB8AC3E}">
        <p14:creationId xmlns:p14="http://schemas.microsoft.com/office/powerpoint/2010/main" val="4084720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Aft>
                <a:spcPts val="600"/>
              </a:spcAft>
            </a:pPr>
            <a:r>
              <a:rPr lang="es-US" b="1"/>
              <a:t>Notas del presentador:</a:t>
            </a:r>
          </a:p>
          <a:p>
            <a:pPr>
              <a:spcAft>
                <a:spcPts val="600"/>
              </a:spcAft>
            </a:pPr>
            <a:r>
              <a:rPr lang="es-US"/>
              <a:t>Al final de esta lección, usted podrá:</a:t>
            </a:r>
          </a:p>
          <a:p>
            <a:pPr marL="181240" indent="-181240">
              <a:spcAft>
                <a:spcPts val="600"/>
              </a:spcAft>
              <a:buFont typeface="Wingdings" panose="05000000000000000000" pitchFamily="2" charset="2"/>
              <a:buChar char="§"/>
            </a:pPr>
            <a:r>
              <a:rPr lang="es-US"/>
              <a:t>Describir las variables que afectan los costos de Medigap</a:t>
            </a:r>
          </a:p>
          <a:p>
            <a:pPr marL="181240" indent="-181240">
              <a:spcAft>
                <a:spcPts val="600"/>
              </a:spcAft>
              <a:buFont typeface="Wingdings" panose="05000000000000000000" pitchFamily="2" charset="2"/>
              <a:buChar char="§"/>
            </a:pPr>
            <a:r>
              <a:rPr lang="es-US"/>
              <a:t>Identificar el mejor momento para comprar una póliza Medigap</a:t>
            </a:r>
          </a:p>
          <a:p>
            <a:pPr marL="181240" indent="-181240">
              <a:spcAft>
                <a:spcPts val="600"/>
              </a:spcAft>
              <a:buFont typeface="Wingdings" panose="05000000000000000000" pitchFamily="2" charset="2"/>
              <a:buChar char="§"/>
            </a:pPr>
            <a:r>
              <a:rPr lang="es-US"/>
              <a:t>Explicar los derechos de emisión garantizada</a:t>
            </a:r>
          </a:p>
          <a:p>
            <a:pPr marL="181240" indent="-181240">
              <a:spcAft>
                <a:spcPts val="600"/>
              </a:spcAft>
              <a:buFont typeface="Wingdings" panose="05000000000000000000" pitchFamily="2" charset="2"/>
              <a:buChar char="§"/>
            </a:pPr>
            <a:r>
              <a:rPr lang="es-US"/>
              <a:t>Obtener los pasos para adquirir una póliza Medigap</a:t>
            </a:r>
          </a:p>
          <a:p>
            <a:endParaRPr lang="en-US" dirty="0"/>
          </a:p>
        </p:txBody>
      </p:sp>
    </p:spTree>
    <p:extLst>
      <p:ext uri="{BB962C8B-B14F-4D97-AF65-F5344CB8AC3E}">
        <p14:creationId xmlns:p14="http://schemas.microsoft.com/office/powerpoint/2010/main" val="3200196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132347" y="3816477"/>
            <a:ext cx="7026442" cy="5305297"/>
          </a:xfrm>
        </p:spPr>
        <p:txBody>
          <a:bodyPr/>
          <a:lstStyle/>
          <a:p>
            <a:pPr>
              <a:spcBef>
                <a:spcPts val="702"/>
              </a:spcBef>
              <a:spcAft>
                <a:spcPts val="600"/>
              </a:spcAft>
              <a:defRPr/>
            </a:pPr>
            <a:r>
              <a:rPr lang="es-US" b="1" dirty="0">
                <a:cs typeface="Arial" panose="020B0604020202020204" pitchFamily="34" charset="0"/>
              </a:rPr>
              <a:t>Esta diapositiva tiene animación.</a:t>
            </a:r>
          </a:p>
          <a:p>
            <a:pPr>
              <a:spcBef>
                <a:spcPts val="634"/>
              </a:spcBef>
              <a:spcAft>
                <a:spcPts val="600"/>
              </a:spcAft>
              <a:defRPr/>
            </a:pPr>
            <a:r>
              <a:rPr lang="es-US" b="1" dirty="0">
                <a:cs typeface="Arial" panose="020B0604020202020204" pitchFamily="34" charset="0"/>
              </a:rPr>
              <a:t>Notas del presentador:</a:t>
            </a:r>
          </a:p>
          <a:p>
            <a:pPr defTabSz="966612">
              <a:spcAft>
                <a:spcPts val="600"/>
              </a:spcAft>
              <a:defRPr/>
            </a:pPr>
            <a:r>
              <a:rPr lang="es-US" dirty="0"/>
              <a:t>Puede haber grandes diferencias en las primas que cobran las diferentes compañías de seguros por exactamente la misma cobertura. La cantidad que pague puede depender de:</a:t>
            </a:r>
          </a:p>
          <a:p>
            <a:pPr marL="181240" indent="-181240">
              <a:spcAft>
                <a:spcPts val="600"/>
              </a:spcAft>
              <a:buFont typeface="Wingdings" panose="05000000000000000000" pitchFamily="2" charset="2"/>
              <a:buChar char="§"/>
            </a:pPr>
            <a:r>
              <a:rPr lang="es-US" dirty="0"/>
              <a:t>Si compra su póliza durante su Período de Inscripción Abierta (OEP, por sus siglas en inglés) de </a:t>
            </a:r>
            <a:r>
              <a:rPr lang="es-US" dirty="0" err="1"/>
              <a:t>Medigap</a:t>
            </a:r>
            <a:r>
              <a:rPr lang="es-US" dirty="0"/>
              <a:t>, obtiene el mejor precio.</a:t>
            </a:r>
          </a:p>
          <a:p>
            <a:pPr marL="181240" indent="-181240">
              <a:spcAft>
                <a:spcPts val="600"/>
              </a:spcAft>
              <a:buFont typeface="Wingdings" panose="05000000000000000000" pitchFamily="2" charset="2"/>
              <a:buChar char="§"/>
            </a:pPr>
            <a:r>
              <a:rPr lang="es-US" dirty="0"/>
              <a:t>Su edad. En algunos estados, las personas menores de 65 años no pueden comprar una póliza </a:t>
            </a:r>
            <a:r>
              <a:rPr lang="es-US" dirty="0" err="1"/>
              <a:t>Medigap</a:t>
            </a:r>
            <a:r>
              <a:rPr lang="es-US" dirty="0"/>
              <a:t>, y algunos estados permiten que las compañías venden pólizas </a:t>
            </a:r>
            <a:r>
              <a:rPr lang="es-US" dirty="0" err="1"/>
              <a:t>Medigap</a:t>
            </a:r>
            <a:r>
              <a:rPr lang="es-US" dirty="0"/>
              <a:t> que podrían costar más en función de si es mayor cuando la compra (clasificación por edad) o cuando envejece (clasificación por edad alcanzada). Vea la siguiente diapositiva para más detalles. Consulte la siguiente página para obtener más información.</a:t>
            </a:r>
          </a:p>
          <a:p>
            <a:pPr marL="181240" indent="-181240">
              <a:spcAft>
                <a:spcPts val="600"/>
              </a:spcAft>
              <a:buFont typeface="Wingdings" panose="05000000000000000000" pitchFamily="2" charset="2"/>
              <a:buChar char="§"/>
            </a:pPr>
            <a:r>
              <a:rPr lang="es-US" dirty="0"/>
              <a:t>Dónde vive (por ejemplo, en un área urbana o rural, o por código postal)</a:t>
            </a:r>
          </a:p>
          <a:p>
            <a:pPr marL="181240" indent="-181240">
              <a:spcAft>
                <a:spcPts val="600"/>
              </a:spcAft>
              <a:buFont typeface="Wingdings" panose="05000000000000000000" pitchFamily="2" charset="2"/>
              <a:buChar char="§"/>
            </a:pPr>
            <a:r>
              <a:rPr lang="es-US" dirty="0"/>
              <a:t>La compañía que vende la póliza y el plan que compra (por ejemplo, si es un Plan F y Plan G con deducible alto o si tiene más beneficios). </a:t>
            </a:r>
          </a:p>
          <a:p>
            <a:pPr marL="181240" indent="-181240">
              <a:spcAft>
                <a:spcPts val="600"/>
              </a:spcAft>
              <a:buFont typeface="Wingdings" panose="05000000000000000000" pitchFamily="2" charset="2"/>
              <a:buChar char="§"/>
            </a:pPr>
            <a:r>
              <a:rPr lang="es-US" dirty="0"/>
              <a:t>Ya sea que la compañía de seguros ofrece descuentos (como descuentos para mujeres, no fumadores o personas casadas; descuentos por pagar anualmente; descuentos por pagar sus primas mediante la transferencia electrónica de fondos; o descuentos por pólizas múltiples). </a:t>
            </a:r>
          </a:p>
          <a:p>
            <a:pPr marL="181240" indent="-181240">
              <a:spcAft>
                <a:spcPts val="600"/>
              </a:spcAft>
              <a:buFont typeface="Wingdings" panose="05000000000000000000" pitchFamily="2" charset="2"/>
              <a:buChar char="§"/>
            </a:pPr>
            <a:r>
              <a:rPr lang="es-US" dirty="0"/>
              <a:t>Ya sea que la compañía de seguros utiliza la suscripción médica (revisa su historial médico para decidir si acepta su solicitud, y agrega un período de espera por una condición preexistente, si la ley de su estado lo permite); o aplica una prima diferente cuando no tiene un derecho de emisión garantizado (vea la Lección 4), o si no está su OEP para </a:t>
            </a:r>
            <a:r>
              <a:rPr lang="es-US" dirty="0" err="1"/>
              <a:t>Medigap</a:t>
            </a:r>
            <a:r>
              <a:rPr lang="es-US" dirty="0"/>
              <a:t>. </a:t>
            </a:r>
          </a:p>
          <a:p>
            <a:pPr marL="181240" indent="-181240">
              <a:spcAft>
                <a:spcPts val="600"/>
              </a:spcAft>
              <a:buFont typeface="Wingdings" panose="05000000000000000000" pitchFamily="2" charset="2"/>
              <a:buChar char="§"/>
            </a:pPr>
            <a:r>
              <a:rPr lang="es-US" dirty="0"/>
              <a:t>Si la compañía de seguros vende pólizas Medicare SELECT que pueden requerir que use ciertos proveedores. Si compra este tipo de póliza de </a:t>
            </a:r>
            <a:r>
              <a:rPr lang="es-US" dirty="0" err="1"/>
              <a:t>Medigap</a:t>
            </a:r>
            <a:r>
              <a:rPr lang="es-US" dirty="0"/>
              <a:t>, su prima puede ser inferior. </a:t>
            </a:r>
          </a:p>
          <a:p>
            <a:pPr marL="181240" indent="-181240">
              <a:spcAft>
                <a:spcPts val="600"/>
              </a:spcAft>
              <a:buFont typeface="Wingdings" panose="05000000000000000000" pitchFamily="2" charset="2"/>
              <a:buChar char="§"/>
            </a:pPr>
            <a:endParaRPr lang="en-US" dirty="0">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681961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01750" y="3757507"/>
            <a:ext cx="5975497" cy="5144347"/>
          </a:xfrm>
        </p:spPr>
        <p:txBody>
          <a:bodyPr/>
          <a:lstStyle/>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Las Compañías de seguros tienen 3 formas de fijar el precio de las pólizas según su edad. No todos los estados permiten los 3 tipos:</a:t>
            </a:r>
          </a:p>
          <a:p>
            <a:pPr marL="184596" lvl="1" indent="-184596" defTabSz="966612">
              <a:spcAft>
                <a:spcPts val="600"/>
              </a:spcAft>
              <a:buFont typeface="+mj-lt"/>
              <a:buAutoNum type="arabicPeriod"/>
              <a:tabLst>
                <a:tab pos="125861" algn="l"/>
              </a:tabLst>
              <a:defRPr/>
            </a:pPr>
            <a:r>
              <a:rPr lang="es-US" b="1" dirty="0">
                <a:solidFill>
                  <a:prstClr val="black"/>
                </a:solidFill>
                <a:cs typeface="Arial" panose="020B0604020202020204" pitchFamily="34" charset="0"/>
              </a:rPr>
              <a:t>Pólizas no relacionadas con la edad (también llamadas de calificación comunitaria)</a:t>
            </a:r>
            <a:r>
              <a:rPr lang="es-US" dirty="0">
                <a:solidFill>
                  <a:prstClr val="black"/>
                </a:solidFill>
                <a:cs typeface="Arial" panose="020B0604020202020204" pitchFamily="34" charset="0"/>
              </a:rPr>
              <a:t>: estas pólizas cobran la misma tarifa, cualquiera sea su edad. En general,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sin clasificación de edad son las menos costosas durante su vida. Si las personas con Medicare que tienen menos de 65 años tienen derecho a comprar una póliza, las primas pueden tener un precio diferente, y es posible que se cobre más. Su prima no puede aumentar con base en su edad. </a:t>
            </a:r>
          </a:p>
          <a:p>
            <a:pPr marL="184596" lvl="1" indent="-184596" defTabSz="966612">
              <a:spcAft>
                <a:spcPts val="600"/>
              </a:spcAft>
              <a:buFont typeface="+mj-lt"/>
              <a:buAutoNum type="arabicPeriod"/>
              <a:tabLst>
                <a:tab pos="125861" algn="l"/>
              </a:tabLst>
              <a:defRPr/>
            </a:pPr>
            <a:r>
              <a:rPr lang="es-US" b="1" dirty="0">
                <a:solidFill>
                  <a:prstClr val="black"/>
                </a:solidFill>
                <a:cs typeface="Arial" panose="020B0604020202020204" pitchFamily="34" charset="0"/>
              </a:rPr>
              <a:t>Pólizas de calificación por edad al momento de la emisión</a:t>
            </a:r>
            <a:r>
              <a:rPr lang="es-US" dirty="0">
                <a:solidFill>
                  <a:prstClr val="black"/>
                </a:solidFill>
                <a:cs typeface="Arial" panose="020B0604020202020204" pitchFamily="34" charset="0"/>
              </a:rPr>
              <a:t>: la prima de estas pólizas está basada en su edad cuando compra la póliza. Las primas son más bajas para las personas que compran a una edad más temprana. Su prima no puede aumentar con base en su edad. </a:t>
            </a:r>
          </a:p>
          <a:p>
            <a:pPr marL="184596" lvl="1" indent="-184596" defTabSz="966612">
              <a:spcAft>
                <a:spcPts val="600"/>
              </a:spcAft>
              <a:buFont typeface="+mj-lt"/>
              <a:buAutoNum type="arabicPeriod"/>
              <a:tabLst>
                <a:tab pos="125861" algn="l"/>
              </a:tabLst>
              <a:defRPr/>
            </a:pPr>
            <a:r>
              <a:rPr lang="es-US" b="1" dirty="0">
                <a:solidFill>
                  <a:prstClr val="black"/>
                </a:solidFill>
                <a:cs typeface="Arial" panose="020B0604020202020204" pitchFamily="34" charset="0"/>
              </a:rPr>
              <a:t>Pólizas de calificación por edad cumplida</a:t>
            </a:r>
            <a:r>
              <a:rPr lang="es-US" dirty="0">
                <a:solidFill>
                  <a:prstClr val="black"/>
                </a:solidFill>
                <a:cs typeface="Arial" panose="020B0604020202020204" pitchFamily="34" charset="0"/>
              </a:rPr>
              <a:t>: las primas de estas pólizas están basadas en su edad actual. Estas pólizas suelen ser más económicas a los 65, años pero las primas aumentan automáticamente a medida que pasan los años. En general, las pólizas de calificación por edad cumplida cuestan menos cuando tiene 65 años que las pólizas de calificación no relacionada con la edad o las de calificación al momento de la emisión. Sin embargo, las pólizas de calificación por edad cumplida suelen ser las más costosas cuando se llega a los 70–75 años. </a:t>
            </a:r>
          </a:p>
          <a:p>
            <a:pPr marL="0" lvl="1" defTabSz="966612">
              <a:spcAft>
                <a:spcPts val="600"/>
              </a:spcAft>
              <a:tabLst>
                <a:tab pos="125861" algn="l"/>
              </a:tabLst>
              <a:defRPr/>
            </a:pPr>
            <a:r>
              <a:rPr lang="es-US" dirty="0">
                <a:solidFill>
                  <a:prstClr val="black"/>
                </a:solidFill>
                <a:cs typeface="Arial" panose="020B0604020202020204" pitchFamily="34" charset="0"/>
              </a:rPr>
              <a:t>Cuando compare primas, asegúrese de comparar el mismo Plan A–N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p>
          <a:p>
            <a:pPr marL="0" lvl="1" defTabSz="966612">
              <a:spcAft>
                <a:spcPts val="600"/>
              </a:spcAft>
              <a:tabLst>
                <a:tab pos="124183" algn="l"/>
              </a:tabLst>
              <a:defRPr/>
            </a:pPr>
            <a:r>
              <a:rPr lang="es-US" dirty="0">
                <a:solidFill>
                  <a:prstClr val="black"/>
                </a:solidFill>
                <a:cs typeface="Arial" panose="020B0604020202020204" pitchFamily="34" charset="0"/>
              </a:rPr>
              <a:t>NOTA: Las primas para los 3 tipos de precios pueden aumentar debido a la inflación y a otros factores.</a:t>
            </a:r>
          </a:p>
          <a:p>
            <a:pPr marL="0" lvl="1" defTabSz="966612">
              <a:spcAft>
                <a:spcPts val="600"/>
              </a:spcAft>
              <a:tabLst>
                <a:tab pos="124183" algn="l"/>
              </a:tabLst>
              <a:defRPr/>
            </a:pPr>
            <a:endParaRPr lang="en-US" i="1" dirty="0">
              <a:solidFill>
                <a:prstClr val="black"/>
              </a:solidFill>
              <a:cs typeface="Arial" panose="020B0604020202020204" pitchFamily="34" charset="0"/>
            </a:endParaRPr>
          </a:p>
          <a:p>
            <a:pPr marL="0" lvl="1" defTabSz="966612">
              <a:spcAft>
                <a:spcPts val="600"/>
              </a:spcAft>
              <a:tabLst>
                <a:tab pos="124183" algn="l"/>
              </a:tabLst>
              <a:defRPr/>
            </a:pPr>
            <a:endParaRPr lang="en-US" dirty="0">
              <a:solidFill>
                <a:prstClr val="black"/>
              </a:solidFill>
              <a:cs typeface="Arial" panose="020B0604020202020204" pitchFamily="34" charset="0"/>
            </a:endParaRPr>
          </a:p>
          <a:p>
            <a:pPr marL="0" lvl="1" defTabSz="966612">
              <a:spcAft>
                <a:spcPts val="600"/>
              </a:spcAft>
              <a:tabLst>
                <a:tab pos="124183" algn="l"/>
              </a:tabLs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5867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Por lo general, el mejor momento para comprar una póliza Medigap es durante su OEP para Medigap, que dura 6 meses. Comienza el primer día del mes en que usted cumple 65 años o más Y se inscribió para la Parte B de Medicare (seguro médico) También debe tener Medicare Parte A (seguro hospitalario) para tener una póliza Medigap. </a:t>
            </a:r>
          </a:p>
          <a:p>
            <a:pPr defTabSz="966612">
              <a:spcAft>
                <a:spcPts val="600"/>
              </a:spcAft>
              <a:defRPr/>
            </a:pPr>
            <a:r>
              <a:rPr lang="es-US">
                <a:solidFill>
                  <a:prstClr val="black"/>
                </a:solidFill>
                <a:cs typeface="Arial" panose="020B0604020202020204" pitchFamily="34" charset="0"/>
              </a:rPr>
              <a:t>Tiene un OEP para Medicare de 6 meses, lo que le da derecho garantizado a comprar una póliza Medigap. Algunos estados pueden tener un período más largo o tener inscripción abierta permanente. Una vez que comienza el período, no puede demorarse ni repetirse.</a:t>
            </a:r>
          </a:p>
          <a:p>
            <a:pPr defTabSz="966612">
              <a:spcAft>
                <a:spcPts val="600"/>
              </a:spcAft>
              <a:defRPr/>
            </a:pPr>
            <a:r>
              <a:rPr lang="es-US">
                <a:solidFill>
                  <a:schemeClr val="tx1"/>
                </a:solidFill>
                <a:cs typeface="Arial" panose="020B0604020202020204" pitchFamily="34" charset="0"/>
              </a:rPr>
              <a:t>Si tiene menos de 65 años y tiene Medicare por una discapacidad o una enfermedad renal terminal (ESRD), es posible que no pueda comprar la póliza Medigap que desee, o cualquier póliza Medigap, hasta que cumpla 65 años.</a:t>
            </a:r>
          </a:p>
          <a:p>
            <a:pPr defTabSz="966612">
              <a:spcAft>
                <a:spcPts val="600"/>
              </a:spcAft>
              <a:defRPr/>
            </a:pPr>
            <a:r>
              <a:rPr lang="es-US" i="1">
                <a:solidFill>
                  <a:prstClr val="black"/>
                </a:solidFill>
                <a:cs typeface="Arial" panose="020B0604020202020204" pitchFamily="34" charset="0"/>
              </a:rPr>
              <a:t>Cita: 42 U.S Code 1395ss(s)(2)(A)</a:t>
            </a:r>
          </a:p>
          <a:p>
            <a:pPr defTabSz="966612">
              <a:spcAft>
                <a:spcPts val="600"/>
              </a:spcAft>
              <a:defRPr/>
            </a:pPr>
            <a:endParaRPr lang="en-US" dirty="0">
              <a:solidFill>
                <a:schemeClr val="tx1"/>
              </a:solidFill>
              <a:cs typeface="Arial" panose="020B0604020202020204" pitchFamily="34" charset="0"/>
            </a:endParaRPr>
          </a:p>
          <a:p>
            <a:pPr defTabSz="966612">
              <a:spcBef>
                <a:spcPts val="634"/>
              </a:spcBef>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771577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4309216"/>
          </a:xfrm>
        </p:spPr>
        <p:txBody>
          <a:bodyPr/>
          <a:lstStyle/>
          <a:p>
            <a:pPr defTabSz="966612">
              <a:spcBef>
                <a:spcPts val="634"/>
              </a:spcBef>
              <a:spcAft>
                <a:spcPts val="600"/>
              </a:spcAft>
              <a:defRPr/>
            </a:pPr>
            <a:r>
              <a:rPr lang="es-US" b="1" dirty="0">
                <a:cs typeface="Arial" panose="020B0604020202020204" pitchFamily="34" charset="0"/>
              </a:rPr>
              <a:t>Notas del presentador:</a:t>
            </a:r>
          </a:p>
          <a:p>
            <a:pPr marL="0" lvl="2" defTabSz="724959">
              <a:spcAft>
                <a:spcPts val="600"/>
              </a:spcAft>
            </a:pPr>
            <a:r>
              <a:rPr lang="es-US" dirty="0">
                <a:solidFill>
                  <a:prstClr val="black"/>
                </a:solidFill>
                <a:cs typeface="Arial" panose="020B0604020202020204" pitchFamily="34" charset="0"/>
              </a:rPr>
              <a:t>Durante su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r>
              <a:rPr lang="es-US" dirty="0"/>
              <a:t>las compañías de seguros </a:t>
            </a:r>
            <a:r>
              <a:rPr lang="es-US" dirty="0">
                <a:solidFill>
                  <a:schemeClr val="tx1"/>
                </a:solidFill>
                <a:cs typeface="Arial" panose="020B0604020202020204" pitchFamily="34" charset="0"/>
              </a:rPr>
              <a:t>no pueden aplicar una evaluación médica para decidir si aceptarán su solicitud; además, no pueden hacer lo siguiente:</a:t>
            </a:r>
          </a:p>
          <a:p>
            <a:pPr marL="125861" indent="-125861" defTabSz="966612">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Rehusarse a venderle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ofrezcan.</a:t>
            </a:r>
          </a:p>
          <a:p>
            <a:pPr marL="125861" marR="0" lvl="0" indent="-125861" algn="l" defTabSz="966612" rtl="0" eaLnBrk="1" fontAlgn="auto" latinLnBrk="0" hangingPunct="1">
              <a:spcBef>
                <a:spcPts val="634"/>
              </a:spcBef>
              <a:spcAft>
                <a:spcPts val="600"/>
              </a:spcAft>
              <a:buClrTx/>
              <a:buSzTx/>
              <a:buFont typeface="Wingdings" panose="05000000000000000000" pitchFamily="2" charset="2"/>
              <a:buChar char="§"/>
              <a:tabLst/>
              <a:defRPr/>
            </a:pPr>
            <a:r>
              <a:rPr lang="es-US" dirty="0">
                <a:solidFill>
                  <a:prstClr val="black"/>
                </a:solidFill>
                <a:cs typeface="Arial" panose="020B0604020202020204" pitchFamily="34" charset="0"/>
              </a:rPr>
              <a:t>Cobrar más debido a un problema de salud pasado/presente.</a:t>
            </a:r>
          </a:p>
          <a:p>
            <a:pPr marL="125861" indent="-125861" defTabSz="966612">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Hacerlo esperar para recibir cobertura (puede ser un período de espera por condiciones preexistentes si no tiene cobertura acreditable antes del OEP).</a:t>
            </a:r>
          </a:p>
          <a:p>
            <a:pPr defTabSz="966612">
              <a:spcBef>
                <a:spcPts val="634"/>
              </a:spcBef>
              <a:spcAft>
                <a:spcPts val="600"/>
              </a:spcAft>
              <a:defRPr/>
            </a:pPr>
            <a:r>
              <a:rPr lang="es-US" dirty="0">
                <a:solidFill>
                  <a:prstClr val="black"/>
                </a:solidFill>
                <a:cs typeface="Arial" panose="020B0604020202020204" pitchFamily="34" charset="0"/>
              </a:rPr>
              <a:t>Es posible que desee solicitar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antes de que comience su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 su seguro médico actual finaliza el mes en que se vuelve elegible para Medicare, o si cumple 65 años, para tener una cobertura continua sin interrupciones.</a:t>
            </a:r>
          </a:p>
          <a:p>
            <a:pPr defTabSz="966612">
              <a:spcBef>
                <a:spcPts val="634"/>
              </a:spcBef>
              <a:spcAft>
                <a:spcPts val="600"/>
              </a:spcAft>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También puede comprar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cuando sea que una compañía acceda a venderle una. No obstante, puede que haya restricciones, como una revisión de historial médico o un período de espera por condiciones preexistentes. La revisión del historial médico es un proceso utilizado por las compañías de seguros para determinar el estado de salud cuando solicita un seguro de salud, con el fin de determinar si deben ofrecerle cobertura, a qué precio y con qué exclusiones o límites.</a:t>
            </a:r>
          </a:p>
          <a:p>
            <a:endParaRPr lang="en-US" dirty="0">
              <a:cs typeface="Arial" panose="020B0604020202020204" pitchFamily="34" charset="0"/>
            </a:endParaRPr>
          </a:p>
        </p:txBody>
      </p:sp>
    </p:spTree>
    <p:extLst>
      <p:ext uri="{BB962C8B-B14F-4D97-AF65-F5344CB8AC3E}">
        <p14:creationId xmlns:p14="http://schemas.microsoft.com/office/powerpoint/2010/main" val="878113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Aft>
                <a:spcPts val="600"/>
              </a:spcAft>
            </a:pPr>
            <a:r>
              <a:rPr lang="es-US" b="1">
                <a:latin typeface="+mn-lt"/>
                <a:cs typeface="Arial" panose="020B0604020202020204" pitchFamily="34" charset="0"/>
              </a:rPr>
              <a:t>Notas del presentador:</a:t>
            </a:r>
          </a:p>
          <a:p>
            <a:pPr defTabSz="724959">
              <a:spcAft>
                <a:spcPts val="600"/>
              </a:spcAft>
            </a:pPr>
            <a:r>
              <a:rPr lang="es-US"/>
              <a:t>Al final de esta lección, usted podrá:</a:t>
            </a:r>
          </a:p>
          <a:p>
            <a:pPr marL="125861" indent="-125861">
              <a:spcAft>
                <a:spcPts val="600"/>
              </a:spcAft>
              <a:buFont typeface="Wingdings" panose="05000000000000000000" pitchFamily="2" charset="2"/>
              <a:buChar char="§"/>
            </a:pPr>
            <a:r>
              <a:rPr lang="es-US">
                <a:latin typeface="+mn-lt"/>
                <a:cs typeface="Arial" panose="020B0604020202020204" pitchFamily="34" charset="0"/>
              </a:rPr>
              <a:t>Explicar qué son las pólizas Medigap</a:t>
            </a:r>
          </a:p>
          <a:p>
            <a:pPr marL="125861" indent="-125861">
              <a:spcAft>
                <a:spcPts val="600"/>
              </a:spcAft>
              <a:buFont typeface="Wingdings" panose="05000000000000000000" pitchFamily="2" charset="2"/>
              <a:buChar char="§"/>
            </a:pPr>
            <a:r>
              <a:rPr lang="es-US">
                <a:latin typeface="+mn-lt"/>
                <a:cs typeface="Arial" panose="020B0604020202020204" pitchFamily="34" charset="0"/>
              </a:rPr>
              <a:t>Reconocer los términos principales de Medigap</a:t>
            </a:r>
          </a:p>
          <a:p>
            <a:pPr marL="125861" indent="-125861">
              <a:spcAft>
                <a:spcPts val="600"/>
              </a:spcAft>
              <a:buFont typeface="Wingdings" panose="05000000000000000000" pitchFamily="2" charset="2"/>
              <a:buChar char="§"/>
            </a:pPr>
            <a:r>
              <a:rPr lang="es-US">
                <a:latin typeface="+mn-lt"/>
                <a:cs typeface="Arial" panose="020B0604020202020204" pitchFamily="34" charset="0"/>
              </a:rPr>
              <a:t>Obtener los pasos para adquirir una póliza Medigap</a:t>
            </a:r>
          </a:p>
          <a:p>
            <a:pPr marL="125861" indent="-125861">
              <a:spcAft>
                <a:spcPts val="600"/>
              </a:spcAft>
              <a:buFont typeface="Wingdings" panose="05000000000000000000" pitchFamily="2" charset="2"/>
              <a:buChar char="§"/>
            </a:pPr>
            <a:r>
              <a:rPr lang="es-US">
                <a:latin typeface="+mn-lt"/>
                <a:cs typeface="Arial" panose="020B0604020202020204" pitchFamily="34" charset="0"/>
              </a:rPr>
              <a:t>Definir cuál es el mejor momento para comprar una póliza Medigap</a:t>
            </a:r>
          </a:p>
          <a:p>
            <a:pPr marL="125861" indent="-125861">
              <a:spcAft>
                <a:spcPts val="600"/>
              </a:spcAft>
              <a:buFont typeface="Wingdings" panose="05000000000000000000" pitchFamily="2" charset="2"/>
              <a:buChar char="§"/>
            </a:pPr>
            <a:r>
              <a:rPr lang="es-US">
                <a:latin typeface="+mn-lt"/>
                <a:cs typeface="Arial" panose="020B0604020202020204" pitchFamily="34" charset="0"/>
              </a:rPr>
              <a:t>Explicar los derechos de emisión garantizada</a:t>
            </a:r>
          </a:p>
          <a:p>
            <a:pPr marL="125861" indent="-125861">
              <a:spcAft>
                <a:spcPts val="600"/>
              </a:spcAft>
              <a:buFont typeface="Wingdings" panose="05000000000000000000" pitchFamily="2" charset="2"/>
              <a:buChar char="§"/>
            </a:pPr>
            <a:r>
              <a:rPr lang="es-US">
                <a:latin typeface="+mn-lt"/>
                <a:cs typeface="Arial" panose="020B0604020202020204" pitchFamily="34" charset="0"/>
              </a:rPr>
              <a:t>Saber dónde obtener información sobre los derechos y las protecciones de Medigap</a:t>
            </a: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7507"/>
            <a:ext cx="5924337" cy="5144347"/>
          </a:xfrm>
        </p:spPr>
        <p:txBody>
          <a:bodyPr/>
          <a:lstStyle/>
          <a:p>
            <a:pPr defTabSz="966612">
              <a:spcAft>
                <a:spcPts val="600"/>
              </a:spcAft>
              <a:defRPr/>
            </a:pPr>
            <a:r>
              <a:rPr lang="es-US" b="1">
                <a:cs typeface="Arial" panose="020B0604020202020204" pitchFamily="34" charset="0"/>
              </a:rPr>
              <a:t>Notas del presentador:</a:t>
            </a:r>
          </a:p>
          <a:p>
            <a:pPr>
              <a:spcAft>
                <a:spcPts val="600"/>
              </a:spcAft>
              <a:defRPr/>
            </a:pPr>
            <a:r>
              <a:rPr lang="es-US"/>
              <a:t>En la mayoría de los casos, tiene sentido inscribirse en la Parte B y comprar una póliza Medigap la primera vez que se es elegible para Medicare porque, de lo contrario, podría tener que pagar una multa por inscripción tardía en la Parte B y podría perder su OEP para Medigap. Sin embargo, hay excepciones si tiene cobertura de un empleador.</a:t>
            </a:r>
          </a:p>
          <a:p>
            <a:pPr>
              <a:spcAft>
                <a:spcPts val="600"/>
              </a:spcAft>
              <a:defRPr/>
            </a:pPr>
            <a:r>
              <a:rPr lang="es-US">
                <a:solidFill>
                  <a:prstClr val="black"/>
                </a:solidFill>
                <a:cs typeface="Arial" panose="020B0604020202020204" pitchFamily="34" charset="0"/>
              </a:rPr>
              <a:t>Si tiene cobertura de salud grupal a través de un empleador o un sindicato porque usted o su cónyuge está </a:t>
            </a:r>
            <a:r>
              <a:rPr lang="es-US"/>
              <a:t>trabajando activamente en la actualidad, quizá prefiera esperar para inscribirse en la Parte B. Los beneficios basados en un empleo actual suelen ofrecer una cobertura similar a la Parte B, así que no estaría pagando por la Parte B antes de necesitarla, y su OEP para Medigap podría vencer antes de que le fuera útil una póliza Medigap.</a:t>
            </a:r>
          </a:p>
          <a:p>
            <a:pPr defTabSz="966612">
              <a:spcBef>
                <a:spcPts val="634"/>
              </a:spcBef>
              <a:spcAft>
                <a:spcPts val="600"/>
              </a:spcAft>
              <a:defRPr/>
            </a:pPr>
            <a:r>
              <a:rPr lang="es-US">
                <a:solidFill>
                  <a:prstClr val="black"/>
                </a:solidFill>
                <a:cs typeface="Arial" panose="020B0604020202020204" pitchFamily="34" charset="0"/>
              </a:rPr>
              <a:t>Cuando termina la cobertura del empleador, tendrá la posibilidad de inscribirse en la Parte B sin una multa por inscripción tardía, lo que significa que su OEP para Medigap comenzará cuando esté listo para aprovecharla. Si su cónyuge todavía está trabajando y usted tiene cobertura a través de un empleador, póngase en contacto con su administrador de beneficios del empleador o del sindicato para descubrir cómo funciona su seguro con Medicare. </a:t>
            </a:r>
          </a:p>
          <a:p>
            <a:pPr>
              <a:spcAft>
                <a:spcPts val="600"/>
              </a:spcAft>
              <a:defRPr/>
            </a:pPr>
            <a:r>
              <a:rPr lang="es-US" b="1">
                <a:solidFill>
                  <a:prstClr val="black"/>
                </a:solidFill>
                <a:cs typeface="Arial" panose="020B0604020202020204" pitchFamily="34" charset="0"/>
              </a:rPr>
              <a:t>NOTA</a:t>
            </a:r>
            <a:r>
              <a:rPr lang="es-US">
                <a:solidFill>
                  <a:prstClr val="black"/>
                </a:solidFill>
                <a:cs typeface="Arial" panose="020B0604020202020204" pitchFamily="34" charset="0"/>
              </a:rPr>
              <a:t>: Recuerde que si se inscribió en la Parte B cuando tenía cobertura de su empleador, no tendrá otro OEP para Medigap cuando termine su cobertura del empleador. Debe tener tanto la Parte A </a:t>
            </a:r>
            <a:r>
              <a:rPr lang="es-US" b="1">
                <a:solidFill>
                  <a:prstClr val="black"/>
                </a:solidFill>
                <a:cs typeface="Arial" panose="020B0604020202020204" pitchFamily="34" charset="0"/>
              </a:rPr>
              <a:t>como</a:t>
            </a:r>
            <a:r>
              <a:rPr lang="es-US">
                <a:solidFill>
                  <a:prstClr val="black"/>
                </a:solidFill>
                <a:cs typeface="Arial" panose="020B0604020202020204" pitchFamily="34" charset="0"/>
              </a:rPr>
              <a:t> la Parte B para comprar una póliza Medigap.</a:t>
            </a:r>
          </a:p>
        </p:txBody>
      </p:sp>
    </p:spTree>
    <p:extLst>
      <p:ext uri="{BB962C8B-B14F-4D97-AF65-F5344CB8AC3E}">
        <p14:creationId xmlns:p14="http://schemas.microsoft.com/office/powerpoint/2010/main" val="1543632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9"/>
            <a:ext cx="5852160" cy="4704588"/>
          </a:xfrm>
        </p:spPr>
        <p:txBody>
          <a:bodyPr/>
          <a:lstStyle/>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Es posible que la compañía de seguros pueda hacerle esperar para recibir la cobertura relacionada con una condición preexistente (es decir, un problema que comenzó antes de la fecha de inicio de su nueva póliza de seguros) por hasta 6 meses. Esto se llama “período de espera por condición preexistente”. Después de 6 meses,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cubrirá la condición preexistente. </a:t>
            </a:r>
          </a:p>
          <a:p>
            <a:pPr defTabSz="966612">
              <a:spcAft>
                <a:spcPts val="600"/>
              </a:spcAft>
              <a:defRPr/>
            </a:pPr>
            <a:r>
              <a:rPr lang="es-US" dirty="0">
                <a:solidFill>
                  <a:prstClr val="black"/>
                </a:solidFill>
                <a:cs typeface="Arial" panose="020B0604020202020204" pitchFamily="34" charset="0"/>
              </a:rPr>
              <a:t>La cobertura para una condición preexistente solo puede excluirse de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 la condición se trató o diagnosticó dentro de los 6 meses previos a la fecha de inicio de la cobertura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Esto se llama “período retrospectivo”. Medicare Original seguirá cubriendo la afección, incluso si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cubre los gastos directos de su bolsillo. Usted es responsable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o copago de Medicare. </a:t>
            </a:r>
          </a:p>
          <a:p>
            <a:pPr defTabSz="966612">
              <a:spcAft>
                <a:spcPts val="600"/>
              </a:spcAft>
              <a:defRPr/>
            </a:pPr>
            <a:r>
              <a:rPr lang="es-US" dirty="0">
                <a:solidFill>
                  <a:prstClr val="black"/>
                </a:solidFill>
                <a:cs typeface="Arial" panose="020B0604020202020204" pitchFamily="34" charset="0"/>
              </a:rPr>
              <a:t>Si compra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durante su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y lo hace para reemplazar ciertos tipos de cobertura médica denominada "cobertura acreditable" (en general, cualquier otra cobertura médica que tuviera antes de solicitar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 posible evitar o acortar este período de espera. Si tuvo al menos 6 meses de cobertura previa acreditable (sin brechas de cobertura de más de 63 días), la compañía de seguro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puede obligarlo a esperar antes de comenzar a cubrir sus afecciones preexistentes. Puede obtener más información sobre su cobertura acreditable al revisar el Código de Reglamentos Federales, 45 CFR 146.113 en </a:t>
            </a:r>
            <a:r>
              <a:rPr lang="es-US" u="sng" dirty="0">
                <a:solidFill>
                  <a:prstClr val="black"/>
                </a:solidFill>
                <a:cs typeface="Arial" panose="020B0604020202020204" pitchFamily="34" charset="0"/>
                <a:hlinkClick r:id="rId3"/>
              </a:rPr>
              <a:t>ecfr.gov/</a:t>
            </a:r>
            <a:r>
              <a:rPr lang="es-US" dirty="0">
                <a:solidFill>
                  <a:prstClr val="black"/>
                </a:solidFill>
                <a:cs typeface="Arial" panose="020B0604020202020204" pitchFamily="34" charset="0"/>
              </a:rPr>
              <a:t>. </a:t>
            </a:r>
          </a:p>
          <a:p>
            <a:pPr defTabSz="966612">
              <a:spcAft>
                <a:spcPts val="600"/>
              </a:spcAft>
              <a:defRPr/>
            </a:pPr>
            <a:r>
              <a:rPr lang="es-US" dirty="0">
                <a:solidFill>
                  <a:prstClr val="black"/>
                </a:solidFill>
                <a:cs typeface="Arial" panose="020B0604020202020204" pitchFamily="34" charset="0"/>
              </a:rPr>
              <a:t>Si compra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cuando tiene un derecho de emisión garantizada, la compañía de seguros no puede usar un período de espera por condición preexistente. Los derechos de emisión garantizados se discuten más a fondo en la Lección 4.</a:t>
            </a:r>
          </a:p>
          <a:p>
            <a:endParaRPr lang="en-US" dirty="0">
              <a:cs typeface="Arial" panose="020B0604020202020204" pitchFamily="34" charset="0"/>
            </a:endParaRPr>
          </a:p>
        </p:txBody>
      </p:sp>
    </p:spTree>
    <p:extLst>
      <p:ext uri="{BB962C8B-B14F-4D97-AF65-F5344CB8AC3E}">
        <p14:creationId xmlns:p14="http://schemas.microsoft.com/office/powerpoint/2010/main" val="1674815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162"/>
            <a:ext cx="5852160" cy="4668584"/>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Si tiene menos de 65 años y tiene Medicare por una discapacidad o una enfermedad renal terminal (ESRD, por sus siglas en inglés) (insuficiencia renal permanente que requiere diálisis o un trasplante de riñón), quizá no pueda comprar la póliza Medigap que desee, o cualquier póliza Medigap, hasta que cumpla 65 años. La ley federal no exige a las compañías de seguros vender pólizas Medigap a personas menores de 65 años y elegibles para la cobertura de Medicare debido únicamente a una ESRD. </a:t>
            </a:r>
          </a:p>
          <a:p>
            <a:pPr defTabSz="966612">
              <a:spcAft>
                <a:spcPts val="600"/>
              </a:spcAft>
              <a:defRPr/>
            </a:pPr>
            <a:r>
              <a:rPr lang="es-US">
                <a:solidFill>
                  <a:prstClr val="black"/>
                </a:solidFill>
                <a:cs typeface="Arial" panose="020B0604020202020204" pitchFamily="34" charset="0"/>
              </a:rPr>
              <a:t>Algunas compañías de seguros pueden vender voluntariamente pólizas Medigap a personas menores de 65 años, aunque probablemente le costarán más que las pólizas Medigap vendidas a personas mayores de 65 años, y pueden utilizar la suscripción médica. Consulte al Departamento de Seguros Estatal sobre los requisitos específicos estatales y qué derechos tiene según la legislación estatal. </a:t>
            </a:r>
          </a:p>
          <a:p>
            <a:pPr defTabSz="966612">
              <a:spcAft>
                <a:spcPts val="600"/>
              </a:spcAft>
              <a:defRPr/>
            </a:pPr>
            <a:r>
              <a:rPr lang="es-US">
                <a:solidFill>
                  <a:prstClr val="black"/>
                </a:solidFill>
                <a:cs typeface="Arial" panose="020B0604020202020204" pitchFamily="34" charset="0"/>
              </a:rPr>
              <a:t>Recuerde que si ya está inscripto en Medicare Parte B, tendrá un OEP para Medigap cuando cumpla 65 años. Es probable que tenga más opciones de pólizas Medigap y pueda pagar una prima más baja en ese momento. Durante su OEP para Medigap, las compañías de seguros no pueden negarse a venderle una póliza de Medigap debido a una discapacidad u otro problema de salud, ni cobrarle una prima más alta (en base a su estado de salud) que la que les cobran a otras personas que tienen 65 años. </a:t>
            </a:r>
          </a:p>
          <a:p>
            <a:pPr defTabSz="966612">
              <a:spcAft>
                <a:spcPts val="600"/>
              </a:spcAft>
              <a:defRPr/>
            </a:pPr>
            <a:r>
              <a:rPr lang="es-US">
                <a:solidFill>
                  <a:prstClr val="black"/>
                </a:solidFill>
                <a:cs typeface="Arial" panose="020B0604020202020204" pitchFamily="34" charset="0"/>
              </a:rPr>
              <a:t>Si tuvo Medicare por más de 6 meses antes de cumplir 65 años, es posible que no tenga un período de espera por condición preexistente, porque Medicare (Parte A y/o Parte B) es una cobertura acreditable. </a:t>
            </a:r>
          </a:p>
        </p:txBody>
      </p:sp>
    </p:spTree>
    <p:extLst>
      <p:ext uri="{BB962C8B-B14F-4D97-AF65-F5344CB8AC3E}">
        <p14:creationId xmlns:p14="http://schemas.microsoft.com/office/powerpoint/2010/main" val="480254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216568" y="3816476"/>
            <a:ext cx="6870032" cy="5399009"/>
          </a:xfrm>
        </p:spPr>
        <p:txBody>
          <a:bodyPr/>
          <a:lstStyle/>
          <a:p>
            <a:pPr>
              <a:spcBef>
                <a:spcPts val="702"/>
              </a:spcBef>
              <a:spcAft>
                <a:spcPts val="600"/>
              </a:spcAft>
              <a:defRPr/>
            </a:pPr>
            <a:r>
              <a:rPr lang="es-US" b="1" dirty="0">
                <a:cs typeface="Arial" panose="020B0604020202020204" pitchFamily="34" charset="0"/>
              </a:rPr>
              <a:t>Esta diapositiva tiene animación.</a:t>
            </a:r>
          </a:p>
          <a:p>
            <a:pPr>
              <a:spcBef>
                <a:spcPts val="634"/>
              </a:spcBef>
              <a:spcAft>
                <a:spcPts val="600"/>
              </a:spcAft>
              <a:defRPr/>
            </a:pPr>
            <a:r>
              <a:rPr lang="es-US" b="1" dirty="0">
                <a:cs typeface="Arial" panose="020B0604020202020204" pitchFamily="34" charset="0"/>
              </a:rPr>
              <a:t>Notas del presentador:</a:t>
            </a:r>
          </a:p>
          <a:p>
            <a:pPr defTabSz="966612">
              <a:spcBef>
                <a:spcPts val="634"/>
              </a:spcBef>
              <a:spcAft>
                <a:spcPts val="600"/>
              </a:spcAft>
              <a:defRPr/>
            </a:pPr>
            <a:r>
              <a:rPr lang="es-US" b="1" dirty="0">
                <a:solidFill>
                  <a:prstClr val="black"/>
                </a:solidFill>
                <a:cs typeface="Arial" panose="020B0604020202020204" pitchFamily="34" charset="0"/>
              </a:rPr>
              <a:t>PASO 1: Decida qué beneficios desea y, después, decida qué póliza </a:t>
            </a:r>
            <a:r>
              <a:rPr lang="es-US" b="1" dirty="0" err="1">
                <a:solidFill>
                  <a:prstClr val="black"/>
                </a:solidFill>
                <a:cs typeface="Arial" panose="020B0604020202020204" pitchFamily="34" charset="0"/>
              </a:rPr>
              <a:t>Medigap</a:t>
            </a:r>
            <a:r>
              <a:rPr lang="es-US" b="1" dirty="0">
                <a:solidFill>
                  <a:prstClr val="black"/>
                </a:solidFill>
                <a:cs typeface="Arial" panose="020B0604020202020204" pitchFamily="34" charset="0"/>
              </a:rPr>
              <a:t> satisface sus necesidades</a:t>
            </a:r>
            <a:r>
              <a:rPr lang="es-US" dirty="0">
                <a:solidFill>
                  <a:prstClr val="black"/>
                </a:solidFill>
                <a:cs typeface="Arial" panose="020B0604020202020204" pitchFamily="34" charset="0"/>
              </a:rPr>
              <a:t>. Cuando decida qué beneficios desea, piense en sus necesidades de atención médica actuales y futuras; porque es posible que no pueda cambiar entre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más adelante. </a:t>
            </a:r>
          </a:p>
          <a:p>
            <a:pPr defTabSz="966612">
              <a:spcBef>
                <a:spcPts val="634"/>
              </a:spcBef>
              <a:spcAft>
                <a:spcPts val="600"/>
              </a:spcAft>
              <a:defRPr/>
            </a:pPr>
            <a:r>
              <a:rPr lang="es-US" b="1" dirty="0">
                <a:solidFill>
                  <a:prstClr val="black"/>
                </a:solidFill>
                <a:cs typeface="Arial" panose="020B0604020202020204" pitchFamily="34" charset="0"/>
              </a:rPr>
              <a:t>PASO 2: Busque las compañías de seguros que venden pólizas </a:t>
            </a:r>
            <a:r>
              <a:rPr lang="es-US" b="1" dirty="0" err="1">
                <a:solidFill>
                  <a:prstClr val="black"/>
                </a:solidFill>
                <a:cs typeface="Arial" panose="020B0604020202020204" pitchFamily="34" charset="0"/>
              </a:rPr>
              <a:t>Medigap</a:t>
            </a:r>
            <a:r>
              <a:rPr lang="es-US" b="1" dirty="0">
                <a:solidFill>
                  <a:prstClr val="black"/>
                </a:solidFill>
                <a:cs typeface="Arial" panose="020B0604020202020204" pitchFamily="34" charset="0"/>
              </a:rPr>
              <a:t> en su estado. </a:t>
            </a:r>
            <a:r>
              <a:rPr lang="es-US" dirty="0">
                <a:solidFill>
                  <a:prstClr val="black"/>
                </a:solidFill>
                <a:cs typeface="Arial" panose="020B0604020202020204" pitchFamily="34" charset="0"/>
              </a:rPr>
              <a:t>Consulte con el Departamento de Seguros Estatal. Consulte si tienen una guía de compras comparativa de tarifas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su estado. Esta guía suele contener una lista con las compañías que venden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su estado, y sus costos. O bien, llame a su Departamento Estatal de Seguros o visite </a:t>
            </a:r>
            <a:r>
              <a:rPr lang="es-US" dirty="0">
                <a:solidFill>
                  <a:prstClr val="black"/>
                </a:solidFill>
                <a:cs typeface="Arial" panose="020B0604020202020204" pitchFamily="34" charset="0"/>
                <a:hlinkClick r:id="rId3"/>
              </a:rPr>
              <a:t>Medicare.gov/</a:t>
            </a:r>
            <a:r>
              <a:rPr lang="es-US" dirty="0" err="1">
                <a:solidFill>
                  <a:prstClr val="black"/>
                </a:solidFill>
                <a:cs typeface="Arial" panose="020B0604020202020204" pitchFamily="34" charset="0"/>
                <a:hlinkClick r:id="rId3"/>
              </a:rPr>
              <a:t>medigap-supplemental-insurance-plans</a:t>
            </a:r>
            <a:r>
              <a:rPr lang="es-US" dirty="0">
                <a:solidFill>
                  <a:prstClr val="black"/>
                </a:solidFill>
                <a:cs typeface="Arial" panose="020B0604020202020204" pitchFamily="34" charset="0"/>
              </a:rPr>
              <a:t>. Si no posee computadora, puede acercarse a la biblioteca o al centro para adultos mayores local para que lo ayuden a buscar esta información. También puede llamar al 1-800-MEDICARE (1-800-633-4227); TTY: 1‑877‑486‑2048. Un representante de servicio al cliente lo ayudará. </a:t>
            </a:r>
          </a:p>
          <a:p>
            <a:pPr defTabSz="966612">
              <a:spcBef>
                <a:spcPts val="634"/>
              </a:spcBef>
              <a:spcAft>
                <a:spcPts val="600"/>
              </a:spcAft>
              <a:defRPr/>
            </a:pPr>
            <a:r>
              <a:rPr lang="es-US" b="1" dirty="0">
                <a:solidFill>
                  <a:prstClr val="black"/>
                </a:solidFill>
                <a:cs typeface="Arial" panose="020B0604020202020204" pitchFamily="34" charset="0"/>
              </a:rPr>
              <a:t>PASO 3: Llame a las compañías de seguros que venden las pólizas </a:t>
            </a:r>
            <a:r>
              <a:rPr lang="es-US" b="1" dirty="0" err="1">
                <a:solidFill>
                  <a:prstClr val="black"/>
                </a:solidFill>
                <a:cs typeface="Arial" panose="020B0604020202020204" pitchFamily="34" charset="0"/>
              </a:rPr>
              <a:t>Medigap</a:t>
            </a:r>
            <a:r>
              <a:rPr lang="es-US" b="1" dirty="0">
                <a:solidFill>
                  <a:prstClr val="black"/>
                </a:solidFill>
                <a:cs typeface="Arial" panose="020B0604020202020204" pitchFamily="34" charset="0"/>
              </a:rPr>
              <a:t> que le interesan y compare costos </a:t>
            </a:r>
            <a:r>
              <a:rPr lang="es-US" dirty="0">
                <a:solidFill>
                  <a:prstClr val="black"/>
                </a:solidFill>
                <a:cs typeface="Arial" panose="020B0604020202020204" pitchFamily="34" charset="0"/>
              </a:rPr>
              <a:t>Use la lista de verificación en "Selección de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Una guía de seguro de salud</a:t>
            </a:r>
            <a:br>
              <a:rPr lang="es-US" dirty="0">
                <a:solidFill>
                  <a:prstClr val="black"/>
                </a:solidFill>
                <a:cs typeface="Arial" panose="020B0604020202020204" pitchFamily="34" charset="0"/>
              </a:rPr>
            </a:br>
            <a:r>
              <a:rPr lang="es-US" dirty="0">
                <a:solidFill>
                  <a:prstClr val="black"/>
                </a:solidFill>
                <a:cs typeface="Arial" panose="020B0604020202020204" pitchFamily="34" charset="0"/>
              </a:rPr>
              <a:t>para las personas con Medicare" (Producto CMS </a:t>
            </a:r>
            <a:r>
              <a:rPr lang="es-US" dirty="0" err="1">
                <a:solidFill>
                  <a:prstClr val="black"/>
                </a:solidFill>
                <a:cs typeface="Arial" panose="020B0604020202020204" pitchFamily="34" charset="0"/>
              </a:rPr>
              <a:t>n.°</a:t>
            </a:r>
            <a:r>
              <a:rPr lang="es-US" dirty="0">
                <a:solidFill>
                  <a:prstClr val="black"/>
                </a:solidFill>
                <a:cs typeface="Arial" panose="020B0604020202020204" pitchFamily="34" charset="0"/>
              </a:rPr>
              <a:t> 02110) (vea el vínculo a continuación), para comparar.</a:t>
            </a:r>
          </a:p>
          <a:p>
            <a:pPr defTabSz="966612">
              <a:spcBef>
                <a:spcPts val="634"/>
              </a:spcBef>
              <a:spcAft>
                <a:spcPts val="600"/>
              </a:spcAft>
              <a:defRPr/>
            </a:pPr>
            <a:r>
              <a:rPr lang="es-US" b="1" dirty="0">
                <a:solidFill>
                  <a:prstClr val="black"/>
                </a:solidFill>
                <a:cs typeface="Arial" panose="020B0604020202020204" pitchFamily="34" charset="0"/>
              </a:rPr>
              <a:t>PASO 4: Compre la póliza </a:t>
            </a:r>
            <a:r>
              <a:rPr lang="es-US" b="1"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Una vez que decida la compañía de seguros y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desea, debe presentar su solicitud. La compañía de seguros debe darle un resumen claramente redactado de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p>
          <a:p>
            <a:pPr defTabSz="966612">
              <a:spcBef>
                <a:spcPts val="634"/>
              </a:spcBef>
              <a:spcAft>
                <a:spcPts val="600"/>
              </a:spcAft>
              <a:defRPr/>
            </a:pPr>
            <a:r>
              <a:rPr lang="es-US" dirty="0">
                <a:solidFill>
                  <a:prstClr val="black"/>
                </a:solidFill>
                <a:cs typeface="Arial" panose="020B0604020202020204" pitchFamily="34" charset="0"/>
              </a:rPr>
              <a:t>Estos pasos se describen con más detalle en "Selección de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Una guía de seguro de salud para las personas con Medicare" (Producto CMS </a:t>
            </a:r>
            <a:r>
              <a:rPr lang="es-US" dirty="0" err="1">
                <a:solidFill>
                  <a:prstClr val="black"/>
                </a:solidFill>
                <a:cs typeface="Arial" panose="020B0604020202020204" pitchFamily="34" charset="0"/>
              </a:rPr>
              <a:t>n.°</a:t>
            </a:r>
            <a:r>
              <a:rPr lang="es-US" dirty="0">
                <a:solidFill>
                  <a:prstClr val="black"/>
                </a:solidFill>
                <a:cs typeface="Arial" panose="020B0604020202020204" pitchFamily="34" charset="0"/>
              </a:rPr>
              <a:t> 02110) en </a:t>
            </a:r>
            <a:r>
              <a:rPr lang="es-US" u="sng" dirty="0">
                <a:solidFill>
                  <a:prstClr val="black"/>
                </a:solidFill>
                <a:cs typeface="Arial" panose="020B0604020202020204" pitchFamily="34" charset="0"/>
                <a:hlinkClick r:id="rId4"/>
              </a:rPr>
              <a:t>Medicare.gov/</a:t>
            </a:r>
            <a:r>
              <a:rPr lang="es-US" u="sng" dirty="0" err="1">
                <a:solidFill>
                  <a:prstClr val="black"/>
                </a:solidFill>
                <a:cs typeface="Arial" panose="020B0604020202020204" pitchFamily="34" charset="0"/>
                <a:hlinkClick r:id="rId4"/>
              </a:rPr>
              <a:t>publications</a:t>
            </a:r>
            <a:r>
              <a:rPr lang="es-US" dirty="0">
                <a:solidFill>
                  <a:prstClr val="black"/>
                </a:solidFill>
                <a:cs typeface="Arial" panose="020B0604020202020204" pitchFamily="34" charset="0"/>
              </a:rPr>
              <a:t>. </a:t>
            </a:r>
          </a:p>
        </p:txBody>
      </p:sp>
    </p:spTree>
    <p:extLst>
      <p:ext uri="{BB962C8B-B14F-4D97-AF65-F5344CB8AC3E}">
        <p14:creationId xmlns:p14="http://schemas.microsoft.com/office/powerpoint/2010/main" val="64686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2364"/>
            <a:ext cx="5852160" cy="4452557"/>
          </a:xfrm>
        </p:spPr>
        <p:txBody>
          <a:bodyPr/>
          <a:lstStyle/>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La oportunidad para cambiar de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 limitada (se analiza en la diapositiva siguiente). Es posible que desee cambiar de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 está pagando beneficios que no necesita, ahora necesita más beneficios, desea cambiar de compañía de seguros, o encuentra una póliza más económica. Si compró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antes de cumplir 65 años (porque tiene una discapacidad), usted obtiene un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cuando cumple 65 años si está inscrito en la Parte B. </a:t>
            </a:r>
          </a:p>
          <a:p>
            <a:pPr defTabSz="966612">
              <a:spcAft>
                <a:spcPts val="600"/>
              </a:spcAft>
              <a:defRPr/>
            </a:pPr>
            <a:r>
              <a:rPr lang="es-US" dirty="0">
                <a:solidFill>
                  <a:prstClr val="black"/>
                </a:solidFill>
                <a:cs typeface="Arial" panose="020B0604020202020204" pitchFamily="34" charset="0"/>
              </a:rPr>
              <a:t>Si tuvo su póliza anterior por menos de 6 meses, la compañía de seguros puede hacerlo esperar y demorar la cobertura de una condición preexistente hasta por 6 meses. Si su póliza anterior tenía los mismos beneficios, y la tuvo por 6 meses o más, la nueva compañía de seguros no puede excluir su afección preexistente. Si tuvo su póliza durante menos de 6 meses, la cantidad de meses que tuvo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actual se puede restar del tiempo que debe esperar antes de que su nueva póliza cubra su afección preexistente. </a:t>
            </a:r>
          </a:p>
          <a:p>
            <a:pPr defTabSz="966612">
              <a:spcAft>
                <a:spcPts val="600"/>
              </a:spcAft>
              <a:defRPr/>
            </a:pPr>
            <a:r>
              <a:rPr lang="es-US" dirty="0">
                <a:solidFill>
                  <a:prstClr val="black"/>
                </a:solidFill>
                <a:cs typeface="Arial" panose="020B0604020202020204" pitchFamily="34" charset="0"/>
              </a:rPr>
              <a:t>Si la nueva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tiene un beneficio que no está en su póliza actual, la cobertura de ese beneficio aún puede demorarse hasta 6 meses, sin importar durante cuánto tiempo tuvo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actual.</a:t>
            </a:r>
          </a:p>
          <a:p>
            <a:pPr defTabSz="966612">
              <a:spcAft>
                <a:spcPts val="600"/>
              </a:spcAft>
              <a:defRPr/>
            </a:pPr>
            <a:r>
              <a:rPr lang="es-US" dirty="0">
                <a:solidFill>
                  <a:prstClr val="black"/>
                </a:solidFill>
                <a:cs typeface="Arial" panose="020B0604020202020204" pitchFamily="34" charset="0"/>
              </a:rPr>
              <a:t>Si tuvo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actual durante más de 6 meses, y desea reemplazarla con una nueva con los mismos beneficios, y la compañía de seguros acepta la emisión de la nueva póliza, no pueden aplicar condiciones preexistentes, períodos de espera, períodos de eliminación ni períodos de prueba en la póliza de reemplazo. </a:t>
            </a:r>
          </a:p>
        </p:txBody>
      </p:sp>
    </p:spTree>
    <p:extLst>
      <p:ext uri="{BB962C8B-B14F-4D97-AF65-F5344CB8AC3E}">
        <p14:creationId xmlns:p14="http://schemas.microsoft.com/office/powerpoint/2010/main" val="4235653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7506"/>
            <a:ext cx="5852160" cy="4918661"/>
          </a:xfrm>
        </p:spPr>
        <p:txBody>
          <a:bodyPr/>
          <a:lstStyle/>
          <a:p>
            <a:pPr defTabSz="966612">
              <a:spcBef>
                <a:spcPts val="634"/>
              </a:spcBef>
              <a:spcAft>
                <a:spcPts val="600"/>
              </a:spcAft>
              <a:defRPr/>
            </a:pPr>
            <a:r>
              <a:rPr lang="es-US" b="1" dirty="0">
                <a:cs typeface="Arial" panose="020B0604020202020204" pitchFamily="34" charset="0"/>
              </a:rPr>
              <a:t>Notas del presentador:</a:t>
            </a:r>
          </a:p>
          <a:p>
            <a:pPr defTabSz="966612">
              <a:spcBef>
                <a:spcPts val="634"/>
              </a:spcBef>
              <a:spcAft>
                <a:spcPts val="600"/>
              </a:spcAft>
              <a:defRPr/>
            </a:pPr>
            <a:r>
              <a:rPr lang="es-US" dirty="0">
                <a:solidFill>
                  <a:prstClr val="black"/>
                </a:solidFill>
                <a:cs typeface="Arial" panose="020B0604020202020204" pitchFamily="34" charset="0"/>
              </a:rPr>
              <a:t>En la mayoría de los casos, según la ley federal, tiene derecho a cambiar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a:t>
            </a:r>
          </a:p>
          <a:p>
            <a:pPr marL="117475" indent="-117475">
              <a:spcAft>
                <a:spcPts val="600"/>
              </a:spcAft>
              <a:buFont typeface="Wingdings" panose="05000000000000000000" pitchFamily="2" charset="2"/>
              <a:buChar char="§"/>
              <a:defRPr/>
            </a:pPr>
            <a:r>
              <a:rPr lang="es-US" dirty="0">
                <a:solidFill>
                  <a:prstClr val="black"/>
                </a:solidFill>
                <a:cs typeface="Arial" panose="020B0604020202020204" pitchFamily="34" charset="0"/>
              </a:rPr>
              <a:t>Está dentro de su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r>
              <a:rPr lang="es-US" dirty="0"/>
              <a:t>si no está en su OEP para </a:t>
            </a:r>
            <a:r>
              <a:rPr lang="es-US" dirty="0" err="1"/>
              <a:t>Medigap</a:t>
            </a:r>
            <a:r>
              <a:rPr lang="es-US" dirty="0"/>
              <a:t> y cambia de póliza </a:t>
            </a:r>
            <a:r>
              <a:rPr lang="es-US" dirty="0" err="1"/>
              <a:t>Medigap</a:t>
            </a:r>
            <a:r>
              <a:rPr lang="es-US" dirty="0"/>
              <a:t>, es posible que pague más por la nueva póliza; podría haber una evaluación médica y podría tener una demora en la cobertura por una condición preexistente si tuvo su póliza anterior menos de 6 meses), </a:t>
            </a:r>
            <a:r>
              <a:rPr lang="es-US" dirty="0">
                <a:solidFill>
                  <a:prstClr val="black"/>
                </a:solidFill>
                <a:cs typeface="Arial" panose="020B0604020202020204" pitchFamily="34" charset="0"/>
              </a:rPr>
              <a:t>o bien</a:t>
            </a:r>
          </a:p>
          <a:p>
            <a:pPr marL="117475" indent="-117475" defTabSz="966612">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Tiene un derecho de emisión garantizada. Este es un derecho que usted tiene en determinadas situaciones cuando, por ley, las compañías de seguros deben venderle u ofrecerle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estas situaciones, una compañía de seguros no puede negarle una póliza o ponerle condiciones en una póliza, como exclusiones por afecciones preexistentes, y no puede cobrarle más por una póliza por problemas de salud anteriores o actuales.</a:t>
            </a:r>
          </a:p>
          <a:p>
            <a:pPr defTabSz="966612">
              <a:spcBef>
                <a:spcPts val="634"/>
              </a:spcBef>
              <a:spcAft>
                <a:spcPts val="600"/>
              </a:spcAft>
              <a:defRPr/>
            </a:pPr>
            <a:r>
              <a:rPr lang="es-US" dirty="0">
                <a:solidFill>
                  <a:prstClr val="black"/>
                </a:solidFill>
                <a:cs typeface="Arial" panose="020B0604020202020204" pitchFamily="34" charset="0"/>
              </a:rPr>
              <a:t>Si su estado tiene requisitos más generosos, o la compañía de seguros está dispuesta a venderle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asegúrese de comparar los beneficios y las primas antes de cambiar. Si cambia, no es necesario que cancele la primera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hasta que haya decidido mantener la segunda. Tiene un período de "prueba gratis" de 30 días para decidir si desea conservar la nueva póliza. Comienza cuando obtiene la nueva póliza. Debe pagar ambas primas durante un mes.</a:t>
            </a:r>
          </a:p>
          <a:p>
            <a:pPr defTabSz="966612">
              <a:spcBef>
                <a:spcPts val="634"/>
              </a:spcBef>
              <a:spcAft>
                <a:spcPts val="600"/>
              </a:spcAft>
              <a:defRPr/>
            </a:pPr>
            <a:r>
              <a:rPr lang="es-US" dirty="0">
                <a:solidFill>
                  <a:prstClr val="black"/>
                </a:solidFill>
                <a:cs typeface="Arial" panose="020B0604020202020204" pitchFamily="34" charset="0"/>
              </a:rPr>
              <a:t>Puede cambiar en cualquier momento que una compañía de seguros esté dispuesta a venderle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p:txBody>
      </p:sp>
    </p:spTree>
    <p:extLst>
      <p:ext uri="{BB962C8B-B14F-4D97-AF65-F5344CB8AC3E}">
        <p14:creationId xmlns:p14="http://schemas.microsoft.com/office/powerpoint/2010/main" val="3536684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92475"/>
            <a:ext cx="5852160" cy="3780473"/>
          </a:xfrm>
        </p:spPr>
        <p:txBody>
          <a:bodyPr/>
          <a:lstStyle/>
          <a:p>
            <a:pPr>
              <a:spcBef>
                <a:spcPts val="702"/>
              </a:spcBef>
              <a:spcAft>
                <a:spcPts val="600"/>
              </a:spcAft>
              <a:defRPr/>
            </a:pPr>
            <a:r>
              <a:rPr lang="es-US" b="1" dirty="0">
                <a:cs typeface="Arial" panose="020B0604020202020204" pitchFamily="34" charset="0"/>
              </a:rPr>
              <a:t>Esta diapositiva tiene animación.</a:t>
            </a:r>
          </a:p>
          <a:p>
            <a:pPr defTabSz="966612">
              <a:spcBef>
                <a:spcPts val="634"/>
              </a:spcBef>
              <a:spcAft>
                <a:spcPts val="600"/>
              </a:spcAft>
              <a:defRPr/>
            </a:pPr>
            <a:r>
              <a:rPr lang="es-US" b="1" dirty="0">
                <a:cs typeface="Arial" panose="020B0604020202020204" pitchFamily="34" charset="0"/>
              </a:rPr>
              <a:t>Notas del presentador:</a:t>
            </a:r>
          </a:p>
          <a:p>
            <a:pPr defTabSz="966612">
              <a:spcBef>
                <a:spcPts val="634"/>
              </a:spcBef>
              <a:spcAft>
                <a:spcPts val="600"/>
              </a:spcAft>
              <a:defRPr/>
            </a:pPr>
            <a:r>
              <a:rPr lang="es-US" dirty="0">
                <a:solidFill>
                  <a:prstClr val="black"/>
                </a:solidFill>
                <a:cs typeface="Arial" panose="020B0604020202020204" pitchFamily="34" charset="0"/>
              </a:rPr>
              <a:t>Compruebe sus conocimientos. Pregunta 5</a:t>
            </a:r>
          </a:p>
          <a:p>
            <a:pPr defTabSz="966612">
              <a:spcBef>
                <a:spcPts val="634"/>
              </a:spcBef>
              <a:spcAft>
                <a:spcPts val="600"/>
              </a:spcAft>
              <a:defRPr/>
            </a:pPr>
            <a:r>
              <a:rPr lang="es-US" dirty="0">
                <a:solidFill>
                  <a:prstClr val="black"/>
                </a:solidFill>
                <a:cs typeface="Arial" panose="020B0604020202020204" pitchFamily="34" charset="0"/>
              </a:rPr>
              <a:t>La cobertura para una condición preexistente solo puede excluirse de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 la condición se trató o diagnosticó dentro de los 6 meses previos a la fecha de inicio de la cobertura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a:p>
            <a:pPr marL="125861" indent="-125861" defTabSz="966612">
              <a:spcBef>
                <a:spcPts val="634"/>
              </a:spcBef>
              <a:spcAft>
                <a:spcPts val="600"/>
              </a:spcAft>
              <a:buFont typeface="+mj-lt"/>
              <a:buAutoNum type="alphaLcPeriod"/>
              <a:defRPr/>
            </a:pPr>
            <a:r>
              <a:rPr lang="es-US" dirty="0">
                <a:solidFill>
                  <a:prstClr val="black"/>
                </a:solidFill>
                <a:cs typeface="Arial" panose="020B0604020202020204" pitchFamily="34" charset="0"/>
              </a:rPr>
              <a:t> Cierto</a:t>
            </a:r>
          </a:p>
          <a:p>
            <a:pPr marL="125861" indent="-125861" defTabSz="966612">
              <a:spcBef>
                <a:spcPts val="634"/>
              </a:spcBef>
              <a:spcAft>
                <a:spcPts val="600"/>
              </a:spcAft>
              <a:buFont typeface="+mj-lt"/>
              <a:buAutoNum type="alphaLcPeriod"/>
              <a:defRPr/>
            </a:pPr>
            <a:r>
              <a:rPr lang="es-US" dirty="0">
                <a:solidFill>
                  <a:prstClr val="black"/>
                </a:solidFill>
                <a:cs typeface="Arial" panose="020B0604020202020204" pitchFamily="34" charset="0"/>
              </a:rPr>
              <a:t> Falso</a:t>
            </a:r>
          </a:p>
          <a:p>
            <a:pPr defTabSz="966612">
              <a:spcBef>
                <a:spcPts val="634"/>
              </a:spcBef>
              <a:spcAft>
                <a:spcPts val="600"/>
              </a:spcAft>
              <a:defRPr/>
            </a:pPr>
            <a:r>
              <a:rPr lang="es-US" b="1" dirty="0">
                <a:solidFill>
                  <a:prstClr val="black"/>
                </a:solidFill>
                <a:cs typeface="Arial" panose="020B0604020202020204" pitchFamily="34" charset="0"/>
              </a:rPr>
              <a:t>RESPUESTA: a.</a:t>
            </a:r>
            <a:r>
              <a:rPr lang="es-US" dirty="0">
                <a:solidFill>
                  <a:prstClr val="black"/>
                </a:solidFill>
                <a:cs typeface="Arial" panose="020B0604020202020204" pitchFamily="34" charset="0"/>
              </a:rPr>
              <a:t> Verdadero.</a:t>
            </a:r>
          </a:p>
          <a:p>
            <a:pPr defTabSz="966612">
              <a:spcBef>
                <a:spcPts val="634"/>
              </a:spcBef>
              <a:spcAft>
                <a:spcPts val="600"/>
              </a:spcAft>
              <a:defRPr/>
            </a:pPr>
            <a:r>
              <a:rPr lang="es-US" dirty="0">
                <a:solidFill>
                  <a:prstClr val="black"/>
                </a:solidFill>
                <a:cs typeface="Arial" panose="020B0604020202020204" pitchFamily="34" charset="0"/>
              </a:rPr>
              <a:t>Esto se llama “período retrospectivo”. Medicare Original seguirá cubriendo la afección, incluso si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cubre los gastos directos de su bolsillo. Usted es responsable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o copago de Medicare.</a:t>
            </a:r>
          </a:p>
        </p:txBody>
      </p:sp>
    </p:spTree>
    <p:extLst>
      <p:ext uri="{BB962C8B-B14F-4D97-AF65-F5344CB8AC3E}">
        <p14:creationId xmlns:p14="http://schemas.microsoft.com/office/powerpoint/2010/main" val="4166566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8"/>
            <a:ext cx="5852160" cy="3780473"/>
          </a:xfrm>
        </p:spPr>
        <p:txBody>
          <a:bodyPr/>
          <a:lstStyle/>
          <a:p>
            <a:pPr>
              <a:spcBef>
                <a:spcPts val="702"/>
              </a:spcBef>
              <a:spcAft>
                <a:spcPts val="600"/>
              </a:spcAft>
              <a:defRPr/>
            </a:pPr>
            <a:r>
              <a:rPr lang="es-US" b="1">
                <a:cs typeface="Arial" panose="020B0604020202020204" pitchFamily="34" charset="0"/>
              </a:rPr>
              <a:t>Esta diapositiva tiene animación.</a:t>
            </a:r>
          </a:p>
          <a:p>
            <a:pPr defTabSz="966612">
              <a:spcBef>
                <a:spcPts val="634"/>
              </a:spcBef>
              <a:spcAft>
                <a:spcPts val="600"/>
              </a:spcAft>
              <a:defRPr/>
            </a:pPr>
            <a:r>
              <a:rPr lang="es-US" b="1">
                <a:cs typeface="Arial" panose="020B0604020202020204" pitchFamily="34" charset="0"/>
              </a:rPr>
              <a:t>Notas del presentador:</a:t>
            </a:r>
          </a:p>
          <a:p>
            <a:pPr defTabSz="966612">
              <a:spcBef>
                <a:spcPts val="634"/>
              </a:spcBef>
              <a:spcAft>
                <a:spcPts val="600"/>
              </a:spcAft>
              <a:defRPr/>
            </a:pPr>
            <a:r>
              <a:rPr lang="es-US">
                <a:solidFill>
                  <a:prstClr val="black"/>
                </a:solidFill>
                <a:cs typeface="Arial" panose="020B0604020202020204" pitchFamily="34" charset="0"/>
              </a:rPr>
              <a:t>Compruebe sus conocimientos. Pregunta 6</a:t>
            </a:r>
          </a:p>
          <a:p>
            <a:pPr defTabSz="966612">
              <a:spcBef>
                <a:spcPts val="634"/>
              </a:spcBef>
              <a:spcAft>
                <a:spcPts val="600"/>
              </a:spcAft>
              <a:defRPr/>
            </a:pPr>
            <a:r>
              <a:rPr lang="es-US">
                <a:solidFill>
                  <a:prstClr val="black"/>
                </a:solidFill>
                <a:cs typeface="Arial" panose="020B0604020202020204" pitchFamily="34" charset="0"/>
              </a:rPr>
              <a:t>Si tiene 65 años o más, su Medigap _____ comienza cuando se inscribe en la Parte B y no se puede cambiar ni repetir.</a:t>
            </a:r>
          </a:p>
          <a:p>
            <a:pPr marL="184596" lvl="1" indent="-184596" defTabSz="966612">
              <a:spcBef>
                <a:spcPts val="634"/>
              </a:spcBef>
              <a:spcAft>
                <a:spcPts val="600"/>
              </a:spcAft>
              <a:buFont typeface="+mj-lt"/>
              <a:buAutoNum type="alphaLcPeriod"/>
              <a:tabLst>
                <a:tab pos="124183" algn="l"/>
              </a:tabLst>
              <a:defRPr/>
            </a:pPr>
            <a:r>
              <a:rPr lang="es-US">
                <a:solidFill>
                  <a:prstClr val="black"/>
                </a:solidFill>
                <a:cs typeface="Arial" panose="020B0604020202020204" pitchFamily="34" charset="0"/>
              </a:rPr>
              <a:t>Período de Inscripción Inicial (IEP, por sus siglas en inglés)</a:t>
            </a:r>
          </a:p>
          <a:p>
            <a:pPr marL="184596" lvl="1" indent="-184596" defTabSz="966612">
              <a:spcBef>
                <a:spcPts val="634"/>
              </a:spcBef>
              <a:spcAft>
                <a:spcPts val="600"/>
              </a:spcAft>
              <a:buFont typeface="+mj-lt"/>
              <a:buAutoNum type="alphaLcPeriod"/>
              <a:tabLst>
                <a:tab pos="124183" algn="l"/>
              </a:tabLst>
              <a:defRPr/>
            </a:pPr>
            <a:r>
              <a:rPr lang="es-US">
                <a:solidFill>
                  <a:prstClr val="black"/>
                </a:solidFill>
                <a:cs typeface="Arial" panose="020B0604020202020204" pitchFamily="34" charset="0"/>
              </a:rPr>
              <a:t>Período de Inscripción General (GEP, por sus siglas en inglés)</a:t>
            </a:r>
          </a:p>
          <a:p>
            <a:pPr marL="184596" lvl="1" indent="-184596" defTabSz="966612">
              <a:spcBef>
                <a:spcPts val="634"/>
              </a:spcBef>
              <a:spcAft>
                <a:spcPts val="600"/>
              </a:spcAft>
              <a:buFont typeface="+mj-lt"/>
              <a:buAutoNum type="alphaLcPeriod"/>
              <a:tabLst>
                <a:tab pos="124183" algn="l"/>
              </a:tabLst>
              <a:defRPr/>
            </a:pPr>
            <a:r>
              <a:rPr lang="es-US">
                <a:solidFill>
                  <a:prstClr val="black"/>
                </a:solidFill>
                <a:cs typeface="Arial" panose="020B0604020202020204" pitchFamily="34" charset="0"/>
              </a:rPr>
              <a:t>Período de Inscripción Abierta (OEP, por sus siglas en inglés)</a:t>
            </a:r>
          </a:p>
          <a:p>
            <a:pPr defTabSz="966612">
              <a:spcBef>
                <a:spcPts val="634"/>
              </a:spcBef>
              <a:spcAft>
                <a:spcPts val="600"/>
              </a:spcAft>
              <a:defRPr/>
            </a:pPr>
            <a:r>
              <a:rPr lang="es-US" b="1">
                <a:solidFill>
                  <a:prstClr val="black"/>
                </a:solidFill>
                <a:ea typeface="Calibri" panose="020F0502020204030204" pitchFamily="34" charset="0"/>
                <a:cs typeface="Arial" panose="020B0604020202020204" pitchFamily="34" charset="0"/>
              </a:rPr>
              <a:t>RESPUESTA: c.</a:t>
            </a:r>
            <a:r>
              <a:rPr lang="es-US">
                <a:solidFill>
                  <a:prstClr val="black"/>
                </a:solidFill>
                <a:ea typeface="Calibri" panose="020F0502020204030204" pitchFamily="34" charset="0"/>
                <a:cs typeface="Arial" panose="020B0604020202020204" pitchFamily="34" charset="0"/>
              </a:rPr>
              <a:t> Período de inscripción abierta (OEP). Su OEP para Medigap dura 6 meses como mínimo, pero puede ser más tiempo en su estado.</a:t>
            </a:r>
          </a:p>
          <a:p>
            <a:endParaRPr lang="en-US" dirty="0">
              <a:cs typeface="Arial" panose="020B0604020202020204" pitchFamily="34" charset="0"/>
            </a:endParaRPr>
          </a:p>
        </p:txBody>
      </p:sp>
    </p:spTree>
    <p:extLst>
      <p:ext uri="{BB962C8B-B14F-4D97-AF65-F5344CB8AC3E}">
        <p14:creationId xmlns:p14="http://schemas.microsoft.com/office/powerpoint/2010/main" val="2450692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04475"/>
            <a:ext cx="5852160" cy="3780473"/>
          </a:xfrm>
        </p:spPr>
        <p:txBody>
          <a:bodyPr/>
          <a:lstStyle/>
          <a:p>
            <a:pPr defTabSz="966612">
              <a:spcAft>
                <a:spcPts val="600"/>
              </a:spcAft>
              <a:defRPr/>
            </a:pPr>
            <a:r>
              <a:rPr lang="es-US" sz="1200" b="1">
                <a:cs typeface="Arial" panose="020B0604020202020204" pitchFamily="34" charset="0"/>
              </a:rPr>
              <a:t>Notas del presentador:</a:t>
            </a:r>
          </a:p>
          <a:p>
            <a:pPr defTabSz="966612">
              <a:spcAft>
                <a:spcPts val="600"/>
              </a:spcAft>
              <a:defRPr/>
            </a:pPr>
            <a:r>
              <a:rPr lang="es-US" sz="1200">
                <a:solidFill>
                  <a:prstClr val="black"/>
                </a:solidFill>
                <a:cs typeface="Arial" panose="020B0604020202020204" pitchFamily="34" charset="0"/>
              </a:rPr>
              <a:t>La lección 4 explica los derechos de emisión garantizada para comprar una póliza de seguro suplementario de Medicare (Medigap), qué pólizas tienen renovación garantizada y cuándo es posible que pueda suspender una póliza Medigap.</a:t>
            </a:r>
          </a:p>
        </p:txBody>
      </p:sp>
    </p:spTree>
    <p:extLst>
      <p:ext uri="{BB962C8B-B14F-4D97-AF65-F5344CB8AC3E}">
        <p14:creationId xmlns:p14="http://schemas.microsoft.com/office/powerpoint/2010/main" val="2169459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b="0">
                <a:cs typeface="Arial" panose="020B0604020202020204" pitchFamily="34" charset="0"/>
              </a:rPr>
              <a:t>Al final de esta lección, usted podrá:</a:t>
            </a:r>
          </a:p>
          <a:p>
            <a:pPr marL="181240" indent="-181240" defTabSz="966612">
              <a:spcAft>
                <a:spcPts val="600"/>
              </a:spcAft>
              <a:buFont typeface="Wingdings" panose="05000000000000000000" pitchFamily="2" charset="2"/>
              <a:buChar char="§"/>
              <a:defRPr/>
            </a:pPr>
            <a:r>
              <a:rPr lang="es-US" b="0">
                <a:cs typeface="Arial" panose="020B0604020202020204" pitchFamily="34" charset="0"/>
              </a:rPr>
              <a:t>Explicar los derechos de emisión garantizada, la renovación garantizada y los derechos a suspender pólizas</a:t>
            </a:r>
          </a:p>
          <a:p>
            <a:pPr marL="181240" indent="-181240" defTabSz="966612">
              <a:spcAft>
                <a:spcPts val="600"/>
              </a:spcAft>
              <a:buFont typeface="Wingdings" panose="05000000000000000000" pitchFamily="2" charset="2"/>
              <a:buChar char="§"/>
              <a:defRPr/>
            </a:pPr>
            <a:r>
              <a:rPr lang="es-US" b="0">
                <a:cs typeface="Arial" panose="020B0604020202020204" pitchFamily="34" charset="0"/>
              </a:rPr>
              <a:t>Saber dónde obtener información sobre los derechos y las protecciones de Medigap</a:t>
            </a:r>
          </a:p>
          <a:p>
            <a:pPr defTabSz="966612">
              <a:defRPr/>
            </a:pPr>
            <a:endParaRPr lang="en-US" b="1" dirty="0">
              <a:cs typeface="Arial" panose="020B0604020202020204" pitchFamily="34" charset="0"/>
            </a:endParaRPr>
          </a:p>
          <a:p>
            <a:endParaRPr lang="en-US" dirty="0"/>
          </a:p>
        </p:txBody>
      </p:sp>
    </p:spTree>
    <p:extLst>
      <p:ext uri="{BB962C8B-B14F-4D97-AF65-F5344CB8AC3E}">
        <p14:creationId xmlns:p14="http://schemas.microsoft.com/office/powerpoint/2010/main" val="908186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La lección 1 proporciona información básica sobre Medicare y </a:t>
            </a:r>
            <a:r>
              <a:rPr lang="es-US"/>
              <a:t>las pólizas de seguro suplementario de Medicare (Medigap). </a:t>
            </a:r>
          </a:p>
          <a:p>
            <a:pPr defTabSz="966612">
              <a:spcAft>
                <a:spcPts val="600"/>
              </a:spcAft>
              <a:defRPr/>
            </a:pPr>
            <a:r>
              <a:rPr lang="es-US">
                <a:solidFill>
                  <a:prstClr val="black"/>
                </a:solidFill>
                <a:cs typeface="Arial" panose="020B0604020202020204" pitchFamily="34" charset="0"/>
              </a:rPr>
              <a:t>Analiza cómo funciona Medigap con Medicare y qué cubren estas pólizas.</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44469"/>
            <a:ext cx="5852160" cy="4668582"/>
          </a:xfrm>
        </p:spPr>
        <p:txBody>
          <a:bodyPr/>
          <a:lstStyle/>
          <a:p>
            <a:pPr>
              <a:spcBef>
                <a:spcPts val="702"/>
              </a:spcBef>
              <a:spcAft>
                <a:spcPts val="600"/>
              </a:spcAft>
              <a:defRPr/>
            </a:pPr>
            <a:r>
              <a:rPr lang="es-US" b="1" dirty="0">
                <a:cs typeface="Arial" panose="020B0604020202020204" pitchFamily="34" charset="0"/>
              </a:rPr>
              <a:t>Esta diapositiva tiene animación.</a:t>
            </a:r>
          </a:p>
          <a:p>
            <a:pPr defTabSz="966612">
              <a:spcBef>
                <a:spcPts val="634"/>
              </a:spcBef>
              <a:spcAft>
                <a:spcPts val="600"/>
              </a:spcAft>
              <a:defRPr/>
            </a:pPr>
            <a:r>
              <a:rPr lang="es-US" b="1" dirty="0">
                <a:cs typeface="Arial" panose="020B0604020202020204" pitchFamily="34" charset="0"/>
              </a:rPr>
              <a:t>Notas del presentador:</a:t>
            </a:r>
          </a:p>
          <a:p>
            <a:pPr defTabSz="966612">
              <a:spcBef>
                <a:spcPts val="634"/>
              </a:spcBef>
              <a:spcAft>
                <a:spcPts val="600"/>
              </a:spcAft>
              <a:defRPr/>
            </a:pPr>
            <a:r>
              <a:rPr lang="es-US" dirty="0">
                <a:solidFill>
                  <a:prstClr val="black"/>
                </a:solidFill>
                <a:cs typeface="Arial" panose="020B0604020202020204" pitchFamily="34" charset="0"/>
              </a:rPr>
              <a:t>Los derechos de emisión garantizada son sus derechos a comprar ciertas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ciertas situaciones fuera de su período de inscripción abierta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Estos son ejemplos de situaciones en las que tiene un derecho de emisión garantizada que incluye un Derecho a prueba. Si se inscribió en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o en un plan de los Programas de Cuidado Integral para Personas Mayores (PACE) cuando era elegible por primera vez para Medicare Parte A (seguro hospitalario) a los 65 años, y dentro del primer año de su inscripción decide que desea cambiar a Medicare Original, tendría derecho a comprar cualquier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cualquier compañía de seguros venda en su estado.
Otros derechos de emisión garantizada incluyen si tiene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y su plan se retira de Medicare, deja de brindar atención en su área o si usted se muda fuera del área de servicio del plan.</a:t>
            </a:r>
          </a:p>
          <a:p>
            <a:pPr defTabSz="966612">
              <a:spcBef>
                <a:spcPts val="634"/>
              </a:spcBef>
              <a:spcAft>
                <a:spcPts val="600"/>
              </a:spcAft>
              <a:defRPr/>
            </a:pPr>
            <a:r>
              <a:rPr lang="es-US" dirty="0"/>
              <a:t>Consulte el apéndice B para ver una lista más completa de los derechos de emisión garantizada.</a:t>
            </a:r>
          </a:p>
        </p:txBody>
      </p:sp>
    </p:spTree>
    <p:extLst>
      <p:ext uri="{BB962C8B-B14F-4D97-AF65-F5344CB8AC3E}">
        <p14:creationId xmlns:p14="http://schemas.microsoft.com/office/powerpoint/2010/main" val="1567943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a:spcBef>
                <a:spcPts val="702"/>
              </a:spcBef>
              <a:spcAft>
                <a:spcPts val="600"/>
              </a:spcAft>
              <a:defRPr/>
            </a:pPr>
            <a:r>
              <a:rPr lang="es-US" b="1">
                <a:cs typeface="Arial" panose="020B0604020202020204" pitchFamily="34" charset="0"/>
              </a:rPr>
              <a:t>Esta diapositiva tiene animación.</a:t>
            </a:r>
          </a:p>
          <a:p>
            <a:pPr defTabSz="966612">
              <a:spcBef>
                <a:spcPts val="634"/>
              </a:spcBef>
              <a:spcAft>
                <a:spcPts val="600"/>
              </a:spcAft>
              <a:defRPr/>
            </a:pPr>
            <a:r>
              <a:rPr lang="es-US" b="1">
                <a:cs typeface="Arial" panose="020B0604020202020204" pitchFamily="34" charset="0"/>
              </a:rPr>
              <a:t>Notas del presentador:</a:t>
            </a:r>
          </a:p>
          <a:p>
            <a:pPr defTabSz="966612">
              <a:spcBef>
                <a:spcPts val="634"/>
              </a:spcBef>
              <a:spcAft>
                <a:spcPts val="600"/>
              </a:spcAft>
              <a:defRPr/>
            </a:pPr>
            <a:r>
              <a:rPr lang="es-US">
                <a:solidFill>
                  <a:prstClr val="black"/>
                </a:solidFill>
                <a:cs typeface="Arial" panose="020B0604020202020204" pitchFamily="34" charset="0"/>
              </a:rPr>
              <a:t>Tiene derecho a comprar una póliza Medigap si tiene Medicare Original y cobertura de un plan de salud grupal (GHP), como de un empleador (incluida la cobertura para jubilados o de la Ley Ómnibus Consolidada de Reconciliación del Presupuesto [COBRA, por sus siglas en inglés]</a:t>
            </a:r>
            <a:r>
              <a:rPr lang="es-US">
                <a:solidFill>
                  <a:srgbClr val="FF0000"/>
                </a:solidFill>
                <a:cs typeface="Arial" panose="020B0604020202020204" pitchFamily="34" charset="0"/>
              </a:rPr>
              <a:t> </a:t>
            </a:r>
            <a:r>
              <a:rPr lang="es-US">
                <a:solidFill>
                  <a:prstClr val="black"/>
                </a:solidFill>
                <a:cs typeface="Arial" panose="020B0604020202020204" pitchFamily="34" charset="0"/>
              </a:rPr>
              <a:t>o un sindicato) que paga después de que Medicare paga y la cobertura de ese plan finaliza.</a:t>
            </a:r>
          </a:p>
          <a:p>
            <a:pPr defTabSz="966612">
              <a:spcBef>
                <a:spcPts val="634"/>
              </a:spcBef>
              <a:spcAft>
                <a:spcPts val="600"/>
              </a:spcAft>
              <a:defRPr/>
            </a:pPr>
            <a:r>
              <a:rPr lang="es-US">
                <a:solidFill>
                  <a:prstClr val="black"/>
                </a:solidFill>
                <a:cs typeface="Arial" panose="020B0604020202020204" pitchFamily="34" charset="0"/>
              </a:rPr>
              <a:t>También tiene el derecho de comprar una póliza Medigap si tiene una póliza Medicare SELECT y se muda fuera del área de servicio de la póliza. </a:t>
            </a:r>
          </a:p>
          <a:p>
            <a:endParaRPr lang="en-US" dirty="0">
              <a:cs typeface="Arial" panose="020B0604020202020204" pitchFamily="34" charset="0"/>
            </a:endParaRPr>
          </a:p>
        </p:txBody>
      </p:sp>
    </p:spTree>
    <p:extLst>
      <p:ext uri="{BB962C8B-B14F-4D97-AF65-F5344CB8AC3E}">
        <p14:creationId xmlns:p14="http://schemas.microsoft.com/office/powerpoint/2010/main" val="2497269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76484"/>
            <a:ext cx="5852160" cy="3780473"/>
          </a:xfrm>
        </p:spPr>
        <p:txBody>
          <a:bodyPr/>
          <a:lstStyle/>
          <a:p>
            <a:pPr>
              <a:spcBef>
                <a:spcPts val="702"/>
              </a:spcBef>
              <a:spcAft>
                <a:spcPts val="600"/>
              </a:spcAft>
              <a:defRPr/>
            </a:pPr>
            <a:r>
              <a:rPr lang="es-US" b="1">
                <a:cs typeface="Arial" panose="020B0604020202020204" pitchFamily="34" charset="0"/>
              </a:rPr>
              <a:t>Esta diapositiva tiene animación.</a:t>
            </a:r>
          </a:p>
          <a:p>
            <a:pPr>
              <a:spcBef>
                <a:spcPts val="634"/>
              </a:spcBef>
              <a:spcAft>
                <a:spcPts val="600"/>
              </a:spcAft>
              <a:defRPr/>
            </a:pPr>
            <a:r>
              <a:rPr lang="es-US" b="1">
                <a:cs typeface="Arial" panose="020B0604020202020204" pitchFamily="34" charset="0"/>
              </a:rPr>
              <a:t>Notas del presentador:</a:t>
            </a:r>
          </a:p>
          <a:p>
            <a:pPr>
              <a:spcAft>
                <a:spcPts val="600"/>
              </a:spcAft>
              <a:defRPr/>
            </a:pPr>
            <a:r>
              <a:rPr lang="es-US"/>
              <a:t>Si usted compró su póliza Medigap después de 1992, en la mayoría de los casos la compañía de seguros para Medigap no puede cancelar su póliza porque la póliza Medigap tiene renovación garantizada. Esto significa que su compañía de seguros no puede cancelar su póliza a menos que suceda una de las siguientes situaciones: </a:t>
            </a:r>
          </a:p>
          <a:p>
            <a:pPr marL="171450" lvl="0" indent="-171450">
              <a:spcAft>
                <a:spcPts val="600"/>
              </a:spcAft>
              <a:buFont typeface="Wingdings" panose="05000000000000000000" pitchFamily="2" charset="2"/>
              <a:buChar char="§"/>
              <a:defRPr/>
            </a:pPr>
            <a:r>
              <a:rPr lang="es-US"/>
              <a:t>Usted deje de pagar su prima</a:t>
            </a:r>
          </a:p>
          <a:p>
            <a:pPr marL="171450" lvl="0" indent="-171450">
              <a:spcAft>
                <a:spcPts val="600"/>
              </a:spcAft>
              <a:buFont typeface="Wingdings" panose="05000000000000000000" pitchFamily="2" charset="2"/>
              <a:buChar char="§"/>
              <a:defRPr/>
            </a:pPr>
            <a:r>
              <a:rPr lang="es-US"/>
              <a:t>No fue honesto en su solicitud de la póliza Medigap</a:t>
            </a:r>
          </a:p>
          <a:p>
            <a:pPr marL="171450" lvl="0" indent="-171450">
              <a:spcAft>
                <a:spcPts val="600"/>
              </a:spcAft>
              <a:buFont typeface="Wingdings" panose="05000000000000000000" pitchFamily="2" charset="2"/>
              <a:buChar char="§"/>
              <a:defRPr/>
            </a:pPr>
            <a:r>
              <a:rPr lang="es-US"/>
              <a:t>La compañía de seguros quiebre o sea insolvente</a:t>
            </a:r>
          </a:p>
          <a:p>
            <a:pPr>
              <a:spcAft>
                <a:spcPts val="600"/>
              </a:spcAft>
              <a:defRPr/>
            </a:pPr>
            <a:r>
              <a:rPr lang="es-US"/>
              <a:t>Si compró su póliza Medigap antes de 1992, podría no tener la renovación garantizada. Esto significa que la compañía de seguros para Medigap puede negarse a renovar su póliza Medigap, siempre y cuando obtenga la aprobación del estado antes de cancelar su póliza. Sin embargo, si esto ocurriera, usted tiene derecho a comprar otra Medigap.</a:t>
            </a:r>
          </a:p>
          <a:p>
            <a:pPr>
              <a:spcAft>
                <a:spcPts val="600"/>
              </a:spcAft>
              <a:defRPr/>
            </a:pPr>
            <a:r>
              <a:rPr lang="es-US" i="1">
                <a:solidFill>
                  <a:prstClr val="black"/>
                </a:solidFill>
                <a:cs typeface="Arial" panose="020B0604020202020204" pitchFamily="34" charset="0"/>
              </a:rPr>
              <a:t>Cita: 42 U.S Code 1395ss(q)</a:t>
            </a:r>
          </a:p>
          <a:p>
            <a:pPr>
              <a:spcAft>
                <a:spcPts val="600"/>
              </a:spcAft>
              <a:defRPr/>
            </a:pPr>
            <a:endParaRPr lang="en-US" dirty="0">
              <a:cs typeface="Arial" panose="020B0604020202020204" pitchFamily="34" charset="0"/>
            </a:endParaRPr>
          </a:p>
        </p:txBody>
      </p:sp>
    </p:spTree>
    <p:extLst>
      <p:ext uri="{BB962C8B-B14F-4D97-AF65-F5344CB8AC3E}">
        <p14:creationId xmlns:p14="http://schemas.microsoft.com/office/powerpoint/2010/main" val="17402008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144379" y="3720466"/>
            <a:ext cx="7050505" cy="5495724"/>
          </a:xfrm>
        </p:spPr>
        <p:txBody>
          <a:bodyPr>
            <a:noAutofit/>
          </a:bodyPr>
          <a:lstStyle/>
          <a:p>
            <a:pPr defTabSz="966612">
              <a:spcBef>
                <a:spcPts val="634"/>
              </a:spcBef>
              <a:spcAft>
                <a:spcPts val="600"/>
              </a:spcAft>
              <a:defRPr/>
            </a:pPr>
            <a:r>
              <a:rPr lang="es-US" sz="1100" b="1" dirty="0">
                <a:cs typeface="Arial" panose="020B0604020202020204" pitchFamily="34" charset="0"/>
              </a:rPr>
              <a:t>Notas del presentador:</a:t>
            </a:r>
          </a:p>
          <a:p>
            <a:pPr defTabSz="966612">
              <a:spcBef>
                <a:spcPts val="634"/>
              </a:spcBef>
              <a:spcAft>
                <a:spcPts val="600"/>
              </a:spcAft>
              <a:defRPr/>
            </a:pPr>
            <a:r>
              <a:rPr lang="es-US" sz="1100" dirty="0">
                <a:solidFill>
                  <a:prstClr val="black"/>
                </a:solidFill>
                <a:cs typeface="Arial" panose="020B0604020202020204" pitchFamily="34" charset="0"/>
              </a:rPr>
              <a:t>Si tiene tanto Medicare como Medicaid, la mayoría de sus costos médicos están cubiertos. Medicaid es un programa federal y estatal conjunto. La cobertura varía de un estado a otro. Las personas con Medicaid pueden tener cobertura para cosas que Medicare no cubre, como cuidado de asilo y cuidado de la salud en el hogar.</a:t>
            </a:r>
          </a:p>
          <a:p>
            <a:pPr defTabSz="966612">
              <a:spcBef>
                <a:spcPts val="634"/>
              </a:spcBef>
              <a:spcAft>
                <a:spcPts val="600"/>
              </a:spcAft>
              <a:defRPr/>
            </a:pPr>
            <a:r>
              <a:rPr lang="es-US" sz="1100" dirty="0">
                <a:solidFill>
                  <a:prstClr val="black"/>
                </a:solidFill>
                <a:cs typeface="Arial" panose="020B0604020202020204" pitchFamily="34" charset="0"/>
              </a:rPr>
              <a:t>Si ya tiene Medicaid, la ley no permite que las compañías de seguros le vendan una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a menos que cumpla uno de los siguientes requisitos:</a:t>
            </a:r>
          </a:p>
          <a:p>
            <a:pPr marL="125861" indent="-125861" defTabSz="966612">
              <a:spcBef>
                <a:spcPts val="634"/>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Medicaid paga su prima de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a:t>
            </a:r>
          </a:p>
          <a:p>
            <a:pPr marL="125861" indent="-125861" defTabSz="966612">
              <a:spcBef>
                <a:spcPts val="634"/>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Medicaid paga la totalidad o parte de su prima de la Parte B (seguro médico) de Medicare.</a:t>
            </a:r>
          </a:p>
          <a:p>
            <a:pPr defTabSz="966612">
              <a:spcBef>
                <a:spcPts val="634"/>
              </a:spcBef>
              <a:spcAft>
                <a:spcPts val="600"/>
              </a:spcAft>
              <a:defRPr/>
            </a:pPr>
            <a:r>
              <a:rPr lang="es-US" sz="1100" dirty="0">
                <a:solidFill>
                  <a:prstClr val="black"/>
                </a:solidFill>
                <a:cs typeface="Arial" panose="020B0604020202020204" pitchFamily="34" charset="0"/>
              </a:rPr>
              <a:t>Recuerde que la compañía de seguros puede usar una evaluación médica previa que podría afectar la aceptación, el costo y la fecha de la cobertura.</a:t>
            </a:r>
          </a:p>
          <a:p>
            <a:pPr defTabSz="966612">
              <a:spcBef>
                <a:spcPts val="634"/>
              </a:spcBef>
              <a:spcAft>
                <a:spcPts val="600"/>
              </a:spcAft>
              <a:defRPr/>
            </a:pPr>
            <a:r>
              <a:rPr lang="es-US" sz="1100" dirty="0">
                <a:solidFill>
                  <a:prstClr val="black"/>
                </a:solidFill>
                <a:cs typeface="Arial" panose="020B0604020202020204" pitchFamily="34" charset="0"/>
              </a:rPr>
              <a:t>Hay algunas cosas que debe saber si tiene una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y luego es elegible para Medicaid:</a:t>
            </a:r>
          </a:p>
          <a:p>
            <a:pPr marL="125861" indent="-125861" defTabSz="966612">
              <a:spcBef>
                <a:spcPts val="634"/>
              </a:spcBef>
              <a:spcAft>
                <a:spcPts val="600"/>
              </a:spcAft>
              <a:buFont typeface="Wingdings" panose="05000000000000000000" pitchFamily="2" charset="2"/>
              <a:buChar char="§"/>
              <a:defRPr/>
            </a:pPr>
            <a:r>
              <a:rPr lang="es-US" sz="1100" dirty="0">
                <a:solidFill>
                  <a:prstClr val="black"/>
                </a:solidFill>
                <a:cs typeface="Arial" panose="020B0604020202020204" pitchFamily="34" charset="0"/>
              </a:rPr>
              <a:t>Puede poner su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en espera (suspenderla) dentro de los 90 días de obtener Medicaid. </a:t>
            </a:r>
          </a:p>
          <a:p>
            <a:pPr marL="117475" indent="-117475" defTabSz="966612">
              <a:spcBef>
                <a:spcPts val="634"/>
              </a:spcBef>
              <a:spcAft>
                <a:spcPts val="600"/>
              </a:spcAft>
              <a:buFont typeface="Wingdings" panose="05000000000000000000" pitchFamily="2" charset="2"/>
              <a:buChar char="§"/>
              <a:tabLst>
                <a:tab pos="124183" algn="l"/>
              </a:tabLst>
              <a:defRPr/>
            </a:pPr>
            <a:r>
              <a:rPr lang="es-US" sz="1100" dirty="0">
                <a:solidFill>
                  <a:prstClr val="black"/>
                </a:solidFill>
                <a:cs typeface="Arial" panose="020B0604020202020204" pitchFamily="34" charset="0"/>
              </a:rPr>
              <a:t>Puede suspender su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por hasta 2 años. No obstante, puede elegir mantener su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activa para poder consultar médicos que no aceptan Medicaid, o si deja de cumplir con los requisitos de reducción de gastos de Medicaid.</a:t>
            </a:r>
          </a:p>
          <a:p>
            <a:pPr marL="117475" indent="-117475" defTabSz="966612">
              <a:spcBef>
                <a:spcPts val="634"/>
              </a:spcBef>
              <a:spcAft>
                <a:spcPts val="600"/>
              </a:spcAft>
              <a:buFont typeface="Wingdings" panose="05000000000000000000" pitchFamily="2" charset="2"/>
              <a:buChar char="§"/>
              <a:tabLst>
                <a:tab pos="124183" algn="l"/>
              </a:tabLst>
              <a:defRPr/>
            </a:pPr>
            <a:r>
              <a:rPr lang="es-US" sz="1100" dirty="0">
                <a:solidFill>
                  <a:prstClr val="black"/>
                </a:solidFill>
                <a:cs typeface="Arial" panose="020B0604020202020204" pitchFamily="34" charset="0"/>
              </a:rPr>
              <a:t>Al final de la suspensión puede reiniciar la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sin una nueva evaluación médica previa ni período de espera por condición preexistente.</a:t>
            </a:r>
          </a:p>
          <a:p>
            <a:pPr defTabSz="966612">
              <a:spcBef>
                <a:spcPts val="634"/>
              </a:spcBef>
              <a:spcAft>
                <a:spcPts val="600"/>
              </a:spcAft>
              <a:defRPr/>
            </a:pPr>
            <a:r>
              <a:rPr lang="es-US" sz="1100" b="1" dirty="0">
                <a:solidFill>
                  <a:prstClr val="black"/>
                </a:solidFill>
                <a:cs typeface="Arial" panose="020B0604020202020204" pitchFamily="34" charset="0"/>
              </a:rPr>
              <a:t>NOTA</a:t>
            </a:r>
            <a:r>
              <a:rPr lang="es-US" sz="1100" dirty="0">
                <a:solidFill>
                  <a:prstClr val="black"/>
                </a:solidFill>
                <a:cs typeface="Arial" panose="020B0604020202020204" pitchFamily="34" charset="0"/>
              </a:rPr>
              <a:t>: Si suspende una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que compró antes de enero de 2006, que incluía cobertura de medicamentos recetados, puede volver a tener la misma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pero sin cobertura de medicamentos recetados.</a:t>
            </a:r>
          </a:p>
          <a:p>
            <a:pPr defTabSz="966612">
              <a:spcBef>
                <a:spcPts val="634"/>
              </a:spcBef>
              <a:spcAft>
                <a:spcPts val="600"/>
              </a:spcAft>
              <a:defRPr/>
            </a:pPr>
            <a:endParaRPr lang="en-US" sz="1100" dirty="0">
              <a:solidFill>
                <a:prstClr val="black"/>
              </a:solidFill>
              <a:cs typeface="Arial" panose="020B0604020202020204" pitchFamily="34" charset="0"/>
            </a:endParaRPr>
          </a:p>
          <a:p>
            <a:pPr>
              <a:spcAft>
                <a:spcPts val="600"/>
              </a:spcAft>
              <a:defRPr/>
            </a:pPr>
            <a:r>
              <a:rPr lang="es-US" sz="1100" i="1" dirty="0">
                <a:solidFill>
                  <a:prstClr val="black"/>
                </a:solidFill>
                <a:cs typeface="Arial" panose="020B0604020202020204" pitchFamily="34" charset="0"/>
              </a:rPr>
              <a:t>Cita: 42 U.S </a:t>
            </a:r>
            <a:r>
              <a:rPr lang="es-US" sz="1100" i="1" dirty="0" err="1">
                <a:solidFill>
                  <a:prstClr val="black"/>
                </a:solidFill>
                <a:cs typeface="Arial" panose="020B0604020202020204" pitchFamily="34" charset="0"/>
              </a:rPr>
              <a:t>Code</a:t>
            </a:r>
            <a:r>
              <a:rPr lang="es-US" sz="1100" i="1" dirty="0">
                <a:solidFill>
                  <a:prstClr val="black"/>
                </a:solidFill>
                <a:cs typeface="Arial" panose="020B0604020202020204" pitchFamily="34" charset="0"/>
              </a:rPr>
              <a:t> 1395ss(q)(5(A)</a:t>
            </a:r>
          </a:p>
          <a:p>
            <a:pPr defTabSz="966612">
              <a:spcBef>
                <a:spcPts val="634"/>
              </a:spcBef>
              <a:spcAft>
                <a:spcPts val="600"/>
              </a:spcAft>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1489466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43712" y="3840480"/>
            <a:ext cx="5852160" cy="4124425"/>
          </a:xfrm>
        </p:spPr>
        <p:txBody>
          <a:bodyPr/>
          <a:lstStyle/>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Suspender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lugar de dejarla tiene sus beneficios. Si pone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espera (la suspende), no deberá pagar sus primas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mientras está suspendida. Recuerde que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pagará beneficios mientras esté suspendida. </a:t>
            </a:r>
          </a:p>
          <a:p>
            <a:pPr defTabSz="966612">
              <a:spcAft>
                <a:spcPts val="600"/>
              </a:spcAft>
              <a:defRPr/>
            </a:pPr>
            <a:r>
              <a:rPr lang="es-US" dirty="0">
                <a:solidFill>
                  <a:prstClr val="black"/>
                </a:solidFill>
                <a:cs typeface="Arial" panose="020B0604020202020204" pitchFamily="34" charset="0"/>
              </a:rPr>
              <a:t>Puede suspender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 obtiene Medicaid. Sin embargo, no haga esto si desea atenderse con médicos que no aceptan Medicaid. Para obtener ayuda con esta decisión, llame al 1-877-839-2675 para conectarse con el Programa Estatal de Asistencia sobre Seguros de Salud (SHIP, por sus siglas en inglés) en su estado, o visite </a:t>
            </a:r>
            <a:r>
              <a:rPr lang="es-US" u="sng" dirty="0">
                <a:solidFill>
                  <a:prstClr val="black"/>
                </a:solidFill>
                <a:cs typeface="Arial" panose="020B0604020202020204" pitchFamily="34" charset="0"/>
                <a:hlinkClick r:id="rId3"/>
              </a:rPr>
              <a:t> shiphelp.org </a:t>
            </a:r>
            <a:r>
              <a:rPr lang="es-US" dirty="0">
                <a:solidFill>
                  <a:prstClr val="black"/>
                </a:solidFill>
                <a:cs typeface="Arial" panose="020B0604020202020204" pitchFamily="34" charset="0"/>
              </a:rPr>
              <a:t>. Si tiene preguntas sobre cómo suspender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llame a su compañía de seguros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a:p>
            <a:pPr marL="0" lvl="1" defTabSz="966612">
              <a:spcAft>
                <a:spcPts val="600"/>
              </a:spcAft>
              <a:tabLst>
                <a:tab pos="124183" algn="l"/>
              </a:tabLst>
              <a:defRPr/>
            </a:pPr>
            <a:r>
              <a:rPr lang="es-US" dirty="0">
                <a:solidFill>
                  <a:prstClr val="black"/>
                </a:solidFill>
                <a:cs typeface="Arial" panose="020B0604020202020204" pitchFamily="34" charset="0"/>
              </a:rPr>
              <a:t>Encontrará más detalles sobre el derecho de las personas con Medicaid a suspender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a:t>
            </a:r>
            <a:r>
              <a:rPr lang="es-US" u="sng" dirty="0">
                <a:solidFill>
                  <a:prstClr val="black"/>
                </a:solidFill>
                <a:cs typeface="Arial" panose="020B0604020202020204" pitchFamily="34" charset="0"/>
                <a:hlinkClick r:id="rId4"/>
              </a:rPr>
              <a:t>ssa.gov/</a:t>
            </a:r>
            <a:r>
              <a:rPr lang="es-US" u="sng" dirty="0" err="1">
                <a:solidFill>
                  <a:prstClr val="black"/>
                </a:solidFill>
                <a:cs typeface="Arial" panose="020B0604020202020204" pitchFamily="34" charset="0"/>
                <a:hlinkClick r:id="rId4"/>
              </a:rPr>
              <a:t>OP_Home</a:t>
            </a:r>
            <a:r>
              <a:rPr lang="es-US" u="sng" dirty="0">
                <a:solidFill>
                  <a:prstClr val="black"/>
                </a:solidFill>
                <a:cs typeface="Arial" panose="020B0604020202020204" pitchFamily="34" charset="0"/>
                <a:hlinkClick r:id="rId4"/>
              </a:rPr>
              <a:t>/</a:t>
            </a:r>
            <a:r>
              <a:rPr lang="es-US" u="sng" dirty="0" err="1">
                <a:solidFill>
                  <a:prstClr val="black"/>
                </a:solidFill>
                <a:cs typeface="Arial" panose="020B0604020202020204" pitchFamily="34" charset="0"/>
                <a:hlinkClick r:id="rId4"/>
              </a:rPr>
              <a:t>ssact</a:t>
            </a:r>
            <a:r>
              <a:rPr lang="es-US" u="sng" dirty="0">
                <a:solidFill>
                  <a:prstClr val="black"/>
                </a:solidFill>
                <a:cs typeface="Arial" panose="020B0604020202020204" pitchFamily="34" charset="0"/>
                <a:hlinkClick r:id="rId4"/>
              </a:rPr>
              <a:t>/title18/1882.htm</a:t>
            </a:r>
            <a:r>
              <a:rPr lang="es-US" dirty="0">
                <a:solidFill>
                  <a:prstClr val="black"/>
                </a:solidFill>
                <a:cs typeface="Arial" panose="020B0604020202020204" pitchFamily="34" charset="0"/>
              </a:rPr>
              <a:t> (1882(q) (5)(A) de la Ley del Seguro Social).</a:t>
            </a:r>
          </a:p>
          <a:p>
            <a:pPr marL="0" lvl="1" defTabSz="966612">
              <a:spcAft>
                <a:spcPts val="600"/>
              </a:spcAft>
              <a:tabLst>
                <a:tab pos="124183" algn="l"/>
              </a:tabLst>
              <a:defRPr/>
            </a:pPr>
            <a:endParaRPr lang="en-US" dirty="0">
              <a:solidFill>
                <a:prstClr val="black"/>
              </a:solidFill>
              <a:cs typeface="Arial" panose="020B0604020202020204" pitchFamily="34" charset="0"/>
            </a:endParaRPr>
          </a:p>
          <a:p>
            <a:pPr marL="0" lvl="1" defTabSz="966612">
              <a:spcAft>
                <a:spcPts val="600"/>
              </a:spcAft>
              <a:tabLst>
                <a:tab pos="124183" algn="l"/>
              </a:tabLst>
              <a:defRPr/>
            </a:pPr>
            <a:r>
              <a:rPr lang="es-US" dirty="0">
                <a:solidFill>
                  <a:srgbClr val="00529B"/>
                </a:solidFill>
                <a:latin typeface="Arial" panose="020B0604020202020204" pitchFamily="34" charset="0"/>
                <a:cs typeface="Arial" panose="020B0604020202020204" pitchFamily="34" charset="0"/>
              </a:rPr>
              <a:t>NOTA: Si cancela su póliza </a:t>
            </a:r>
            <a:r>
              <a:rPr lang="es-US" dirty="0" err="1">
                <a:solidFill>
                  <a:srgbClr val="00529B"/>
                </a:solidFill>
                <a:latin typeface="Arial" panose="020B0604020202020204" pitchFamily="34" charset="0"/>
                <a:cs typeface="Arial" panose="020B0604020202020204" pitchFamily="34" charset="0"/>
              </a:rPr>
              <a:t>Medigap</a:t>
            </a:r>
            <a:r>
              <a:rPr lang="es-US" dirty="0">
                <a:solidFill>
                  <a:srgbClr val="00529B"/>
                </a:solidFill>
                <a:latin typeface="Arial" panose="020B0604020202020204" pitchFamily="34" charset="0"/>
                <a:cs typeface="Arial" panose="020B0604020202020204" pitchFamily="34" charset="0"/>
              </a:rPr>
              <a:t>, quizá no pueda volver a inscribirse a menos que califique para una inscripción abierta para </a:t>
            </a:r>
            <a:r>
              <a:rPr lang="es-US" dirty="0" err="1">
                <a:solidFill>
                  <a:srgbClr val="00529B"/>
                </a:solidFill>
                <a:latin typeface="Arial" panose="020B0604020202020204" pitchFamily="34" charset="0"/>
                <a:cs typeface="Arial" panose="020B0604020202020204" pitchFamily="34" charset="0"/>
              </a:rPr>
              <a:t>Medigap</a:t>
            </a:r>
            <a:r>
              <a:rPr lang="es-US" dirty="0">
                <a:solidFill>
                  <a:srgbClr val="00529B"/>
                </a:solidFill>
                <a:latin typeface="Arial" panose="020B0604020202020204" pitchFamily="34" charset="0"/>
                <a:cs typeface="Arial" panose="020B0604020202020204" pitchFamily="34" charset="0"/>
              </a:rPr>
              <a:t> o un derecho de emisión garantizada, o que su estado proporcione protección adicional. </a:t>
            </a:r>
          </a:p>
        </p:txBody>
      </p:sp>
    </p:spTree>
    <p:extLst>
      <p:ext uri="{BB962C8B-B14F-4D97-AF65-F5344CB8AC3E}">
        <p14:creationId xmlns:p14="http://schemas.microsoft.com/office/powerpoint/2010/main" val="1207345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40480"/>
            <a:ext cx="5852160" cy="4680585"/>
          </a:xfrm>
        </p:spPr>
        <p:txBody>
          <a:bodyPr/>
          <a:lstStyle/>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Si tiene menos de 65 años, tiene Medicare y tiene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usted tiene el derecho a suspender los beneficios y las primas de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sin tener que pagar una multa mientras esté inscrito en el GHP suyo o de su cónyuge. Puede disfrutar de los beneficios del seguro de su empleador sin rescindir la posibilidad de recuperar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cuando pierde la cobertura de su empleador. No existen límites en relación con la cantidad de tiempo en que puede suspender su póliza. </a:t>
            </a:r>
          </a:p>
          <a:p>
            <a:pPr defTabSz="966612">
              <a:spcAft>
                <a:spcPts val="600"/>
              </a:spcAft>
              <a:defRPr/>
            </a:pPr>
            <a:r>
              <a:rPr lang="es-US" dirty="0">
                <a:solidFill>
                  <a:prstClr val="black"/>
                </a:solidFill>
                <a:cs typeface="Arial" panose="020B0604020202020204" pitchFamily="34" charset="0"/>
              </a:rPr>
              <a:t>Los estados pueden optar por ofrecer este derecho también a las personas de más de 65 años. Consulte con el Departamento Estatal de Seguros.</a:t>
            </a:r>
          </a:p>
          <a:p>
            <a:pPr defTabSz="966612">
              <a:spcAft>
                <a:spcPts val="600"/>
              </a:spcAft>
              <a:defRPr/>
            </a:pPr>
            <a:r>
              <a:rPr lang="es-US" dirty="0">
                <a:solidFill>
                  <a:prstClr val="black"/>
                </a:solidFill>
                <a:cs typeface="Arial" panose="020B0604020202020204" pitchFamily="34" charset="0"/>
              </a:rPr>
              <a:t>Si por algún motivo usted pierde su cobertura de GHP, puede recuperar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Lo siguiente es verdad si notifica a su compañía de seguros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desea recuperar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dentro de los 90 días de perder su cobertura de GHP:</a:t>
            </a:r>
          </a:p>
          <a:p>
            <a:pPr marL="184684" indent="-184684"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Sus beneficios y primas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comenzarán nuevamente el día en que pierde su cobertura de GHP. </a:t>
            </a:r>
          </a:p>
          <a:p>
            <a:pPr marL="184684" indent="-184684"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debe tener los mismos beneficios y primas que tendría si nunca hubiese suspendido su cobertura. </a:t>
            </a:r>
          </a:p>
          <a:p>
            <a:pPr marL="184684" indent="-184684"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Su compañía de seguros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puede negarse a cubrir atención por ninguna afección preexistente. </a:t>
            </a:r>
          </a:p>
          <a:p>
            <a:pPr marL="0" lvl="1" defTabSz="966612">
              <a:spcAft>
                <a:spcPts val="600"/>
              </a:spcAft>
              <a:tabLst>
                <a:tab pos="124183" algn="l"/>
              </a:tabLst>
              <a:defRPr/>
            </a:pPr>
            <a:r>
              <a:rPr lang="es-US" dirty="0">
                <a:solidFill>
                  <a:prstClr val="black"/>
                </a:solidFill>
                <a:cs typeface="Arial" panose="020B0604020202020204" pitchFamily="34" charset="0"/>
              </a:rPr>
              <a:t>Visite </a:t>
            </a:r>
            <a:r>
              <a:rPr lang="es-US" u="sng" dirty="0">
                <a:solidFill>
                  <a:prstClr val="black"/>
                </a:solidFill>
                <a:cs typeface="Arial" panose="020B0604020202020204" pitchFamily="34" charset="0"/>
                <a:hlinkClick r:id="rId3"/>
              </a:rPr>
              <a:t>ssa.gov/</a:t>
            </a:r>
            <a:r>
              <a:rPr lang="es-US" u="sng" dirty="0" err="1">
                <a:solidFill>
                  <a:prstClr val="black"/>
                </a:solidFill>
                <a:cs typeface="Arial" panose="020B0604020202020204" pitchFamily="34" charset="0"/>
                <a:hlinkClick r:id="rId3"/>
              </a:rPr>
              <a:t>OP_Home</a:t>
            </a:r>
            <a:r>
              <a:rPr lang="es-US" u="sng" dirty="0">
                <a:solidFill>
                  <a:prstClr val="black"/>
                </a:solidFill>
                <a:cs typeface="Arial" panose="020B0604020202020204" pitchFamily="34" charset="0"/>
                <a:hlinkClick r:id="rId3"/>
              </a:rPr>
              <a:t>/</a:t>
            </a:r>
            <a:r>
              <a:rPr lang="es-US" u="sng" dirty="0" err="1">
                <a:solidFill>
                  <a:prstClr val="black"/>
                </a:solidFill>
                <a:cs typeface="Arial" panose="020B0604020202020204" pitchFamily="34" charset="0"/>
                <a:hlinkClick r:id="rId3"/>
              </a:rPr>
              <a:t>ssact</a:t>
            </a:r>
            <a:r>
              <a:rPr lang="es-US" u="sng" dirty="0">
                <a:solidFill>
                  <a:prstClr val="black"/>
                </a:solidFill>
                <a:cs typeface="Arial" panose="020B0604020202020204" pitchFamily="34" charset="0"/>
                <a:hlinkClick r:id="rId3"/>
              </a:rPr>
              <a:t>/title18/1882.htm</a:t>
            </a:r>
            <a:r>
              <a:rPr lang="es-US" dirty="0">
                <a:solidFill>
                  <a:prstClr val="black"/>
                </a:solidFill>
                <a:cs typeface="Arial" panose="020B0604020202020204" pitchFamily="34" charset="0"/>
              </a:rPr>
              <a:t> (1882(q)(6) de la Ley del Seguridad Social) para obtener más detalles sobre el derecho a suspender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personas menores de 65 años. </a:t>
            </a:r>
          </a:p>
          <a:p>
            <a:endParaRPr lang="en-US" dirty="0">
              <a:cs typeface="Arial" panose="020B0604020202020204" pitchFamily="34" charset="0"/>
            </a:endParaRPr>
          </a:p>
        </p:txBody>
      </p:sp>
    </p:spTree>
    <p:extLst>
      <p:ext uri="{BB962C8B-B14F-4D97-AF65-F5344CB8AC3E}">
        <p14:creationId xmlns:p14="http://schemas.microsoft.com/office/powerpoint/2010/main" val="1952878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8"/>
            <a:ext cx="5852160" cy="4908614"/>
          </a:xfrm>
        </p:spPr>
        <p:txBody>
          <a:bodyPr/>
          <a:lstStyle/>
          <a:p>
            <a:pPr indent="-185267">
              <a:spcBef>
                <a:spcPts val="664"/>
              </a:spcBef>
              <a:spcAft>
                <a:spcPts val="600"/>
              </a:spcAft>
              <a:defRPr/>
            </a:pPr>
            <a:r>
              <a:rPr lang="es-US" b="1" dirty="0">
                <a:cs typeface="Arial" panose="020B0604020202020204" pitchFamily="34" charset="0"/>
              </a:rPr>
              <a:t>Notas con animación</a:t>
            </a:r>
          </a:p>
          <a:p>
            <a:pPr indent="-185267">
              <a:spcBef>
                <a:spcPts val="664"/>
              </a:spcBef>
              <a:spcAft>
                <a:spcPts val="600"/>
              </a:spcAft>
              <a:defRPr/>
            </a:pPr>
            <a:r>
              <a:rPr lang="es-US" dirty="0"/>
              <a:t>Haga clic una vez para poner en marcha el cronómetro de la cuenta regresiva; el segundo clic revela la respuesta.</a:t>
            </a:r>
          </a:p>
          <a:p>
            <a:pPr defTabSz="966612">
              <a:spcBef>
                <a:spcPts val="634"/>
              </a:spcBef>
              <a:spcAft>
                <a:spcPts val="600"/>
              </a:spcAft>
              <a:defRPr/>
            </a:pPr>
            <a:r>
              <a:rPr lang="es-US" b="1" dirty="0">
                <a:cs typeface="Arial" panose="020B0604020202020204" pitchFamily="34" charset="0"/>
              </a:rPr>
              <a:t>Notas del presentador:</a:t>
            </a:r>
          </a:p>
          <a:p>
            <a:pPr defTabSz="966612">
              <a:spcBef>
                <a:spcPts val="634"/>
              </a:spcBef>
              <a:spcAft>
                <a:spcPts val="600"/>
              </a:spcAft>
              <a:defRPr/>
            </a:pPr>
            <a:r>
              <a:rPr lang="es-US" dirty="0">
                <a:solidFill>
                  <a:prstClr val="black"/>
                </a:solidFill>
                <a:cs typeface="Arial" panose="020B0604020202020204" pitchFamily="34" charset="0"/>
              </a:rPr>
              <a:t>Compruebe sus conocimientos. Pregunta 7</a:t>
            </a:r>
          </a:p>
          <a:p>
            <a:pPr defTabSz="966612">
              <a:spcBef>
                <a:spcPts val="634"/>
              </a:spcBef>
              <a:spcAft>
                <a:spcPts val="600"/>
              </a:spcAft>
              <a:defRPr/>
            </a:pPr>
            <a:r>
              <a:rPr lang="es-US" dirty="0">
                <a:solidFill>
                  <a:prstClr val="black"/>
                </a:solidFill>
                <a:cs typeface="Arial" panose="020B0604020202020204" pitchFamily="34" charset="0"/>
              </a:rPr>
              <a:t>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emitidas después de ____ tienen renovación garantizada. </a:t>
            </a:r>
          </a:p>
          <a:p>
            <a:pPr marL="184596" lvl="1" indent="-184596" defTabSz="966612">
              <a:spcBef>
                <a:spcPts val="634"/>
              </a:spcBef>
              <a:spcAft>
                <a:spcPts val="600"/>
              </a:spcAft>
              <a:buFont typeface="+mj-lt"/>
              <a:buAutoNum type="alphaLcPeriod"/>
              <a:tabLst>
                <a:tab pos="124183" algn="l"/>
              </a:tabLst>
              <a:defRPr/>
            </a:pPr>
            <a:r>
              <a:rPr lang="es-US" dirty="0">
                <a:solidFill>
                  <a:prstClr val="black"/>
                </a:solidFill>
                <a:cs typeface="Arial" panose="020B0604020202020204" pitchFamily="34" charset="0"/>
              </a:rPr>
              <a:t>2002</a:t>
            </a:r>
          </a:p>
          <a:p>
            <a:pPr marL="184596" lvl="1" indent="-184596" defTabSz="966612">
              <a:spcBef>
                <a:spcPts val="634"/>
              </a:spcBef>
              <a:spcAft>
                <a:spcPts val="600"/>
              </a:spcAft>
              <a:buFont typeface="+mj-lt"/>
              <a:buAutoNum type="alphaLcPeriod"/>
              <a:tabLst>
                <a:tab pos="124183" algn="l"/>
              </a:tabLst>
              <a:defRPr/>
            </a:pPr>
            <a:r>
              <a:rPr lang="es-US" dirty="0">
                <a:solidFill>
                  <a:prstClr val="black"/>
                </a:solidFill>
                <a:cs typeface="Arial" panose="020B0604020202020204" pitchFamily="34" charset="0"/>
              </a:rPr>
              <a:t>1982</a:t>
            </a:r>
          </a:p>
          <a:p>
            <a:pPr marL="184596" lvl="1" indent="-184596" defTabSz="966612">
              <a:spcBef>
                <a:spcPts val="634"/>
              </a:spcBef>
              <a:spcAft>
                <a:spcPts val="600"/>
              </a:spcAft>
              <a:buFont typeface="+mj-lt"/>
              <a:buAutoNum type="alphaLcPeriod"/>
              <a:tabLst>
                <a:tab pos="124183" algn="l"/>
              </a:tabLst>
              <a:defRPr/>
            </a:pPr>
            <a:r>
              <a:rPr lang="es-US" dirty="0">
                <a:solidFill>
                  <a:prstClr val="black"/>
                </a:solidFill>
                <a:cs typeface="Arial" panose="020B0604020202020204" pitchFamily="34" charset="0"/>
              </a:rPr>
              <a:t>1992</a:t>
            </a:r>
          </a:p>
          <a:p>
            <a:pPr defTabSz="966612">
              <a:spcBef>
                <a:spcPts val="634"/>
              </a:spcBef>
              <a:spcAft>
                <a:spcPts val="600"/>
              </a:spcAft>
              <a:defRPr/>
            </a:pPr>
            <a:r>
              <a:rPr lang="es-US" b="1" dirty="0">
                <a:solidFill>
                  <a:prstClr val="black"/>
                </a:solidFill>
                <a:cs typeface="Arial" panose="020B0604020202020204" pitchFamily="34" charset="0"/>
              </a:rPr>
              <a:t>RESPUESTA: c.</a:t>
            </a:r>
            <a:r>
              <a:rPr lang="es-US" dirty="0">
                <a:solidFill>
                  <a:prstClr val="black"/>
                </a:solidFill>
                <a:cs typeface="Arial" panose="020B0604020202020204" pitchFamily="34" charset="0"/>
              </a:rPr>
              <a:t>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emitidas después de 1992 tienen renovación garantizada.</a:t>
            </a:r>
          </a:p>
          <a:p>
            <a:pPr defTabSz="966612">
              <a:spcBef>
                <a:spcPts val="634"/>
              </a:spcBef>
              <a:spcAft>
                <a:spcPts val="600"/>
              </a:spcAft>
              <a:defRPr/>
            </a:pPr>
            <a:r>
              <a:rPr lang="es-US" dirty="0">
                <a:solidFill>
                  <a:prstClr val="black"/>
                </a:solidFill>
                <a:cs typeface="Arial" panose="020B0604020202020204" pitchFamily="34" charset="0"/>
              </a:rPr>
              <a:t>La compañía de seguros que emitió su plan no puede cancelar su cobertura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 menos que usted deje de pagar la prima, no haya sido honesto sobre algo en la solicitud de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o que la compañía de seguros quiebre o sea insolvente.</a:t>
            </a:r>
          </a:p>
        </p:txBody>
      </p:sp>
    </p:spTree>
    <p:extLst>
      <p:ext uri="{BB962C8B-B14F-4D97-AF65-F5344CB8AC3E}">
        <p14:creationId xmlns:p14="http://schemas.microsoft.com/office/powerpoint/2010/main" val="17932584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76484"/>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Revisión del escenario 1</a:t>
            </a:r>
          </a:p>
          <a:p>
            <a:pPr defTabSz="966612">
              <a:spcAft>
                <a:spcPts val="600"/>
              </a:spcAft>
              <a:defRPr/>
            </a:pPr>
            <a:r>
              <a:rPr lang="es-US">
                <a:solidFill>
                  <a:prstClr val="black"/>
                </a:solidFill>
                <a:cs typeface="Arial" panose="020B0604020202020204" pitchFamily="34" charset="0"/>
              </a:rPr>
              <a:t>Ted tiene 64 años y ha tenido Medicare durante 4 años por una discapacidad. Pudo comprar una póliza Medigap porque vive en un estado que obliga a las compañías de seguros a ofrecer una póliza Medigap a personas con Medicare que tienen menos de 65 años. ¿Qué podría cambiar cuando Ted cumpla 65 años el próximo año?</a:t>
            </a:r>
          </a:p>
        </p:txBody>
      </p:sp>
    </p:spTree>
    <p:extLst>
      <p:ext uri="{BB962C8B-B14F-4D97-AF65-F5344CB8AC3E}">
        <p14:creationId xmlns:p14="http://schemas.microsoft.com/office/powerpoint/2010/main" val="841334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20465"/>
            <a:ext cx="5852160" cy="5401310"/>
          </a:xfrm>
        </p:spPr>
        <p:txBody>
          <a:bodyPr/>
          <a:lstStyle/>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Consideraciones de la revisión del escenario 1</a:t>
            </a:r>
          </a:p>
          <a:p>
            <a:pPr defTabSz="966612">
              <a:spcAft>
                <a:spcPts val="600"/>
              </a:spcAft>
              <a:defRPr/>
            </a:pPr>
            <a:r>
              <a:rPr lang="es-US" dirty="0">
                <a:solidFill>
                  <a:prstClr val="black"/>
                </a:solidFill>
                <a:cs typeface="Arial" panose="020B0604020202020204" pitchFamily="34" charset="0"/>
              </a:rPr>
              <a:t>¿Qué podría cambiar cuando Ted cumpla 65 años el próximo año?</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Ted tendrá un Período de Inscripción Abierta (OEP, por sus siglas en inglés) cuando cumpla 65 años. </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Tendrá más opciones de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y podrá pagar una prima más baja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Como Ted se va a inscribir durante el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las compañías de seguros no pueden negarle ninguna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por su discapacidad, ni cobrarle una prima más alta de la que les cobran a otras personas de la misma edad.</a:t>
            </a:r>
          </a:p>
          <a:p>
            <a:pPr defTabSz="966612">
              <a:spcAft>
                <a:spcPts val="600"/>
              </a:spcAft>
              <a:defRPr/>
            </a:pPr>
            <a:r>
              <a:rPr lang="es-US" dirty="0">
                <a:solidFill>
                  <a:prstClr val="black"/>
                </a:solidFill>
                <a:cs typeface="Arial" panose="020B0604020202020204" pitchFamily="34" charset="0"/>
              </a:rPr>
              <a:t>Puede evitar los períodos de espera por condiciones preexistentes si tuvo una cobertura continua que califica, o si no se ha quedado sin cobertura de atención médica durante más de 63 días antes de la fecha de entrada en vigencia de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Dado que Medicare (Parte A [seguro hospitalario] y/o Parte B [seguro médico]) es cobertura calificada y que Ted tuvo Medicare durante más de 6 meses antes de cumplir 65 años, no tendrá un período de espera por una condición preexistente.</a:t>
            </a:r>
          </a:p>
          <a:p>
            <a:pPr defTabSz="966612">
              <a:spcAft>
                <a:spcPts val="600"/>
              </a:spcAft>
              <a:defRPr/>
            </a:pPr>
            <a:r>
              <a:rPr lang="es-US" dirty="0">
                <a:solidFill>
                  <a:prstClr val="black"/>
                </a:solidFill>
                <a:cs typeface="Arial" panose="020B0604020202020204" pitchFamily="34" charset="0"/>
              </a:rPr>
              <a:t>Supongamos que Ted solo tuvo Medicare durante 4 meses antes de cumplir 65 años, no tuvo ningún otro seguro médico durante más de 63 días antes de obtener Medicare y obtuvo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durante el primer mes de su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este ejemplo, Ted podría tener un período de espera por condición preexistente de 2 meses. Durante este tiempo, la compañía de seguros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puede negar la cobertura de los gastos directos de bolsillo de Ted por sus problemas de salud preexistentes. Medicare aún cubrirá los servicios cubiertos por Medicare que estén asociados con la condición de Ted, y él será responsable de los deducibles, </a:t>
            </a:r>
            <a:r>
              <a:rPr lang="es-US" dirty="0" err="1">
                <a:solidFill>
                  <a:prstClr val="black"/>
                </a:solidFill>
                <a:cs typeface="Arial" panose="020B0604020202020204" pitchFamily="34" charset="0"/>
              </a:rPr>
              <a:t>coseguros</a:t>
            </a:r>
            <a:r>
              <a:rPr lang="es-US" dirty="0">
                <a:solidFill>
                  <a:prstClr val="black"/>
                </a:solidFill>
                <a:cs typeface="Arial" panose="020B0604020202020204" pitchFamily="34" charset="0"/>
              </a:rPr>
              <a:t> y copagos. Cuando finalice el período de espera por condición preexistente,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cubrirá la condición que estaba excluida. </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21320821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defTabSz="966612">
              <a:spcAft>
                <a:spcPts val="600"/>
              </a:spcAft>
              <a:defRPr/>
            </a:pPr>
            <a:r>
              <a:rPr lang="es-US" b="1" dirty="0">
                <a:cs typeface="Arial" panose="020B0604020202020204" pitchFamily="34" charset="0"/>
              </a:rPr>
              <a:t>Notas del presentador/a</a:t>
            </a:r>
          </a:p>
          <a:p>
            <a:pPr defTabSz="966612">
              <a:spcAft>
                <a:spcPts val="600"/>
              </a:spcAft>
              <a:defRPr/>
            </a:pPr>
            <a:r>
              <a:rPr lang="es-US" dirty="0">
                <a:solidFill>
                  <a:prstClr val="black"/>
                </a:solidFill>
                <a:cs typeface="Arial" panose="020B0604020202020204" pitchFamily="34" charset="0"/>
              </a:rPr>
              <a:t>Revisión del escenario 2</a:t>
            </a:r>
          </a:p>
          <a:p>
            <a:pPr defTabSz="966612">
              <a:spcAft>
                <a:spcPts val="600"/>
              </a:spcAft>
              <a:defRPr/>
            </a:pPr>
            <a:r>
              <a:rPr lang="es-US" dirty="0">
                <a:solidFill>
                  <a:prstClr val="black"/>
                </a:solidFill>
                <a:cs typeface="Arial" panose="020B0604020202020204" pitchFamily="34" charset="0"/>
              </a:rPr>
              <a:t>Sofia tiene 67 años y está sana. Se jubiló el mes pasado y terminó su cobertura médica subsidiada por el empleador. Estaba inscrita Parte A y solo se inscribió en la Parte B. Está interesada en comprar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ayudarla con sus costos de bolsillo. ¿Qué debe considerar Sophie?</a:t>
            </a:r>
          </a:p>
        </p:txBody>
      </p:sp>
    </p:spTree>
    <p:extLst>
      <p:ext uri="{BB962C8B-B14F-4D97-AF65-F5344CB8AC3E}">
        <p14:creationId xmlns:p14="http://schemas.microsoft.com/office/powerpoint/2010/main" val="3874163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a:xfrm>
            <a:off x="731520" y="4140517"/>
            <a:ext cx="5852160" cy="3780473"/>
          </a:xfrm>
        </p:spPr>
        <p:txBody>
          <a:bodyPr/>
          <a:lstStyle/>
          <a:p>
            <a:pPr defTabSz="966612">
              <a:spcAft>
                <a:spcPts val="600"/>
              </a:spcAft>
              <a:defRPr/>
            </a:pPr>
            <a:r>
              <a:rPr lang="es-US" b="1">
                <a:cs typeface="Arial" panose="020B0604020202020204" pitchFamily="34" charset="0"/>
              </a:rPr>
              <a:t>Notas del presentador:</a:t>
            </a:r>
          </a:p>
          <a:p>
            <a:pPr defTabSz="724959">
              <a:spcAft>
                <a:spcPts val="600"/>
              </a:spcAft>
              <a:buClr>
                <a:srgbClr val="00539A"/>
              </a:buClr>
              <a:defRPr/>
            </a:pPr>
            <a:r>
              <a:rPr lang="es-US"/>
              <a:t>Al final de esta lección, usted podrá:</a:t>
            </a:r>
          </a:p>
          <a:p>
            <a:pPr marL="181240" indent="-181240" defTabSz="724959">
              <a:spcAft>
                <a:spcPts val="600"/>
              </a:spcAft>
              <a:buFont typeface="Wingdings" panose="05000000000000000000" pitchFamily="2" charset="2"/>
              <a:buChar char="§"/>
              <a:defRPr/>
            </a:pPr>
            <a:r>
              <a:rPr lang="es-US"/>
              <a:t>Explicar qué son las pólizas Medigap</a:t>
            </a:r>
          </a:p>
          <a:p>
            <a:pPr marL="181240" indent="-181240" defTabSz="724959">
              <a:spcAft>
                <a:spcPts val="600"/>
              </a:spcAft>
              <a:buFont typeface="Wingdings" panose="05000000000000000000" pitchFamily="2" charset="2"/>
              <a:buChar char="§"/>
              <a:defRPr/>
            </a:pPr>
            <a:r>
              <a:rPr lang="es-US"/>
              <a:t>Identificar los servicios médicamente necesarios cubiertos por la Parte A (seguro hospitalario) y la Parte B (seguro médico) de Medicare</a:t>
            </a:r>
          </a:p>
          <a:p>
            <a:pPr marL="181240" indent="-181240" defTabSz="724959">
              <a:spcAft>
                <a:spcPts val="600"/>
              </a:spcAft>
              <a:buFont typeface="Wingdings" panose="05000000000000000000" pitchFamily="2" charset="2"/>
              <a:buChar char="§"/>
              <a:defRPr/>
            </a:pPr>
            <a:r>
              <a:rPr lang="es-US"/>
              <a:t>Encontrar los importes actuales de la Parte A y la Parte B</a:t>
            </a:r>
          </a:p>
        </p:txBody>
      </p:sp>
    </p:spTree>
    <p:extLst>
      <p:ext uri="{BB962C8B-B14F-4D97-AF65-F5344CB8AC3E}">
        <p14:creationId xmlns:p14="http://schemas.microsoft.com/office/powerpoint/2010/main" val="3641108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8"/>
            <a:ext cx="5852160" cy="3780473"/>
          </a:xfrm>
        </p:spPr>
        <p:txBody>
          <a:bodyPr/>
          <a:lstStyle/>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Consideraciones de la revisión del escenario 2</a:t>
            </a:r>
          </a:p>
          <a:p>
            <a:pPr defTabSz="966612">
              <a:spcAft>
                <a:spcPts val="600"/>
              </a:spcAft>
              <a:defRPr/>
            </a:pPr>
            <a:r>
              <a:rPr lang="es-US" dirty="0">
                <a:solidFill>
                  <a:prstClr val="black"/>
                </a:solidFill>
                <a:cs typeface="Arial" panose="020B0604020202020204" pitchFamily="34" charset="0"/>
              </a:rPr>
              <a:t>El mejor momento para que Sophie compre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 durante el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Este período dura 6 meses, y comienza el primer día del mes en que tenía 65 años o más y estaba inscrita Parte B. Durante este período, Sophie tiene derechos de emisión garantizada. Las compañías de seguros deben venderle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cubrir todas sus afecciones preexistentes, y no pueden cobrarle más por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basándose en problemas de salud pasados o presentes.</a:t>
            </a:r>
          </a:p>
          <a:p>
            <a:pPr defTabSz="966612">
              <a:spcAft>
                <a:spcPts val="600"/>
              </a:spcAft>
              <a:defRPr/>
            </a:pPr>
            <a:r>
              <a:rPr lang="es-US" dirty="0">
                <a:solidFill>
                  <a:prstClr val="black"/>
                </a:solidFill>
                <a:cs typeface="Arial" panose="020B0604020202020204" pitchFamily="34" charset="0"/>
              </a:rPr>
              <a:t>¿Qué pasaría si Sophie hubiese esperado un año para comprar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Después de su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las compañías de seguros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generalmente se les permite usar la revisión de historial médico para decidir si aceptan una solicitud y cuánto cobrar. No hay garantías de que una compañía de seguros le venderá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 Sophie si no se inscribe dentro del límite permitido por las leyes federales o estatales. </a:t>
            </a:r>
          </a:p>
        </p:txBody>
      </p:sp>
    </p:spTree>
    <p:extLst>
      <p:ext uri="{BB962C8B-B14F-4D97-AF65-F5344CB8AC3E}">
        <p14:creationId xmlns:p14="http://schemas.microsoft.com/office/powerpoint/2010/main" val="40251382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Debe saber algunos puntos clave acerca de Medigap.</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Para comprar una póliza Medigap, deberá Parte A y Parte B. </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Si compra una póliza Medigap, debe seguir pagando la prima Parte B. Usted paga una prima mensual a su compañía de seguros por su póliza Medigap.</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Las pólizas Medigap solo cubren a personas. Su póliza no cubrirá a su cónyuge. Si su cónyuge desea cobertura de Medigap, deberá comprar su propia póliza personal.</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Las compañías de seguros de Medigap en la mayoría de los estados solo pueden vender una póliza Medigap estandarizada. Cada póliza de Medigap estandarizada debe ofrecer los mismos beneficios básicos, sin importar qué compañía de seguros la venda.</a:t>
            </a:r>
          </a:p>
        </p:txBody>
      </p:sp>
    </p:spTree>
    <p:extLst>
      <p:ext uri="{BB962C8B-B14F-4D97-AF65-F5344CB8AC3E}">
        <p14:creationId xmlns:p14="http://schemas.microsoft.com/office/powerpoint/2010/main" val="28375071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Debe saber algunos puntos clave acerca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(continuación).</a:t>
            </a:r>
          </a:p>
          <a:p>
            <a:pPr marL="125861" indent="-125861" defTabSz="966612">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Los costos de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pueden variar según el plan que elija y la compañía a la que se la compre.</a:t>
            </a:r>
          </a:p>
          <a:p>
            <a:pPr marL="125861" indent="-125861" defTabSz="966612">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En general,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solo pueden cubrir los costos asociados con los servicios cubiertos por Medicare Original. </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son compatibles con los Planes Medicare </a:t>
            </a:r>
            <a:r>
              <a:rPr lang="es-US" dirty="0" err="1">
                <a:solidFill>
                  <a:prstClr val="black"/>
                </a:solidFill>
                <a:cs typeface="Arial" panose="020B0604020202020204" pitchFamily="34" charset="0"/>
              </a:rPr>
              <a:t>Advantage</a:t>
            </a:r>
            <a:endParaRPr lang="es-US" dirty="0">
              <a:solidFill>
                <a:prstClr val="black"/>
              </a:solidFill>
              <a:cs typeface="Arial" panose="020B0604020202020204" pitchFamily="34" charset="0"/>
            </a:endParaRP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Las compañías de seguros que venden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pueden vender los Planes C o F a personas que cumplieron 65 años el 1 de enero de 2020 o posterior, ni a personas que obtengan la Parte A sin primas (debido a una discapacidad o ESRD) a partir del 1 de enero de 2020, o más tarde.</a:t>
            </a:r>
          </a:p>
        </p:txBody>
      </p:sp>
    </p:spTree>
    <p:extLst>
      <p:ext uri="{BB962C8B-B14F-4D97-AF65-F5344CB8AC3E}">
        <p14:creationId xmlns:p14="http://schemas.microsoft.com/office/powerpoint/2010/main" val="5158032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3780473"/>
          </a:xfrm>
        </p:spPr>
        <p:txBody>
          <a:bodyPr/>
          <a:lstStyle/>
          <a:p>
            <a:endParaRPr lang="en-US" dirty="0"/>
          </a:p>
        </p:txBody>
      </p:sp>
    </p:spTree>
    <p:extLst>
      <p:ext uri="{BB962C8B-B14F-4D97-AF65-F5344CB8AC3E}">
        <p14:creationId xmlns:p14="http://schemas.microsoft.com/office/powerpoint/2010/main" val="22088793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endParaRPr lang="en-US" dirty="0"/>
          </a:p>
        </p:txBody>
      </p:sp>
    </p:spTree>
    <p:extLst>
      <p:ext uri="{BB962C8B-B14F-4D97-AF65-F5344CB8AC3E}">
        <p14:creationId xmlns:p14="http://schemas.microsoft.com/office/powerpoint/2010/main" val="12757171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156411" y="3720465"/>
            <a:ext cx="6942221" cy="5547360"/>
          </a:xfrm>
        </p:spPr>
        <p:txBody>
          <a:bodyPr/>
          <a:lstStyle/>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En esta tabla se muestra una comparación directa entre las diferencias de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y los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Ambas las ofrecen compañías privadas. </a:t>
            </a:r>
          </a:p>
          <a:p>
            <a:pPr marL="125861" indent="-125861" defTabSz="966612">
              <a:spcAft>
                <a:spcPts val="600"/>
              </a:spcAft>
              <a:buFont typeface="Wingdings" panose="05000000000000000000" pitchFamily="2" charset="2"/>
              <a:buChar char="§"/>
              <a:defRPr/>
            </a:pP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debe respetar las leyes estatales y federales, pero la supervisión diaria de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estandarizadas es responsabilidad de los estados. Medicare debe aprobar los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solo son compatible con Medicare Original.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son compatibles con los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Si se incorpora a un Plan MA, no puede usar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pagar por los gastos directos de su bolsillo que tiene en el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Medicare Original paga gran parte de los servicios y suministros de la atención médica pero no todos. Las compañías de seguros privadas venden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ayudar a pagar parte de los gastos directos de bolsillo ("brechas") que Medicare Original no cubre. Las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pagan las primas de Medicare. La mayoría de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cubren los gastos directos de su bolsillo. Si desea cobertura de medicamentos recetados, deberá considerar unirse a un plan de medicamentos de Medicare (también denominado PDP). Algunas pólizas antiguas (que ya no se venden) pueden haber incluido alguna cobertura de medicamentos recetados (Plan I). Los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cubren los servicios cubiertos por las Partes A (seguro hospitalario) y B (seguro médico) de Medicare, pueden incluir cobertura de medicamentos de Medicare y es posible que ofrezcan cobertura adicional, como de la vista, de la audición, dental y programas de bienestar.</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En ambos casos, deberá tener la Parte A como la Parte B para comprar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Pagará una prima por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o el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como también la prima de la Parte B.</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Si ya tiene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es ilegal que le vendan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 menos que se desafilie de su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para regresar a Medicare Original. </a:t>
            </a:r>
          </a:p>
        </p:txBody>
      </p:sp>
    </p:spTree>
    <p:extLst>
      <p:ext uri="{BB962C8B-B14F-4D97-AF65-F5344CB8AC3E}">
        <p14:creationId xmlns:p14="http://schemas.microsoft.com/office/powerpoint/2010/main" val="35586570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pPr defTabSz="966612">
              <a:defRPr/>
            </a:pPr>
            <a:r>
              <a:rPr lang="es-US" b="1">
                <a:cs typeface="Arial" panose="020B0604020202020204" pitchFamily="34" charset="0"/>
              </a:rPr>
              <a:t>Notas del presentador:</a:t>
            </a:r>
          </a:p>
          <a:p>
            <a:endParaRPr lang="en-US" dirty="0"/>
          </a:p>
        </p:txBody>
      </p:sp>
      <p:sp>
        <p:nvSpPr>
          <p:cNvPr id="4" name="Slide Number Placeholder 3"/>
          <p:cNvSpPr>
            <a:spLocks noGrp="1"/>
          </p:cNvSpPr>
          <p:nvPr>
            <p:ph type="sldNum" sz="quarter" idx="5"/>
          </p:nvPr>
        </p:nvSpPr>
        <p:spPr/>
        <p:txBody>
          <a:bodyPr/>
          <a:lstStyle/>
          <a:p>
            <a:fld id="{C6133CD7-0C4B-49EE-B48B-55DA0768B491}" type="slidenum">
              <a:rPr lang="en-US" smtClean="0"/>
              <a:t>56</a:t>
            </a:fld>
            <a:endParaRPr lang="en-US"/>
          </a:p>
        </p:txBody>
      </p:sp>
    </p:spTree>
    <p:extLst>
      <p:ext uri="{BB962C8B-B14F-4D97-AF65-F5344CB8AC3E}">
        <p14:creationId xmlns:p14="http://schemas.microsoft.com/office/powerpoint/2010/main" val="2362260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a:xfrm>
            <a:off x="731520" y="4068508"/>
            <a:ext cx="5852160" cy="3780473"/>
          </a:xfrm>
        </p:spPr>
        <p:txBody>
          <a:bodyPr/>
          <a:lstStyle/>
          <a:p>
            <a:endParaRPr lang="en-US" dirty="0"/>
          </a:p>
        </p:txBody>
      </p:sp>
      <p:sp>
        <p:nvSpPr>
          <p:cNvPr id="4" name="Slide Number Placeholder 3"/>
          <p:cNvSpPr>
            <a:spLocks noGrp="1"/>
          </p:cNvSpPr>
          <p:nvPr>
            <p:ph type="sldNum" sz="quarter" idx="5"/>
          </p:nvPr>
        </p:nvSpPr>
        <p:spPr/>
        <p:txBody>
          <a:bodyPr/>
          <a:lstStyle/>
          <a:p>
            <a:fld id="{C6133CD7-0C4B-49EE-B48B-55DA0768B491}" type="slidenum">
              <a:rPr lang="en-US" smtClean="0"/>
              <a:t>57</a:t>
            </a:fld>
            <a:endParaRPr lang="en-US"/>
          </a:p>
        </p:txBody>
      </p:sp>
    </p:spTree>
    <p:extLst>
      <p:ext uri="{BB962C8B-B14F-4D97-AF65-F5344CB8AC3E}">
        <p14:creationId xmlns:p14="http://schemas.microsoft.com/office/powerpoint/2010/main" val="10199499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3780473"/>
          </a:xfrm>
        </p:spPr>
        <p:txBody>
          <a:bodyPr/>
          <a:lstStyle/>
          <a:p>
            <a:pPr defTabSz="966612">
              <a:defRPr/>
            </a:pPr>
            <a:r>
              <a:rPr lang="es-US" b="1">
                <a:cs typeface="Arial" panose="020B0604020202020204" pitchFamily="34" charset="0"/>
              </a:rPr>
              <a:t>Notas del presentador:</a:t>
            </a:r>
          </a:p>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948589"/>
            <a:ext cx="5852160" cy="3780473"/>
          </a:xfrm>
        </p:spPr>
        <p:txBody>
          <a:bodyPr/>
          <a:lstStyle/>
          <a:p>
            <a:pPr marL="0" indent="0" defTabSz="966612">
              <a:spcAft>
                <a:spcPts val="600"/>
              </a:spcAft>
              <a:buNone/>
              <a:defRPr/>
            </a:pPr>
            <a:r>
              <a:rPr lang="es-US" b="1">
                <a:cs typeface="Arial" panose="020B0604020202020204" pitchFamily="34" charset="0"/>
              </a:rPr>
              <a:t>Notas del presentador/a</a:t>
            </a:r>
          </a:p>
          <a:p>
            <a:pPr marL="0" indent="0" defTabSz="966612">
              <a:spcAft>
                <a:spcPts val="600"/>
              </a:spcAft>
              <a:buNone/>
              <a:defRPr/>
            </a:pPr>
            <a:r>
              <a:rPr lang="es-US"/>
              <a:t>Manténgase conectado. Visite </a:t>
            </a:r>
            <a:r>
              <a:rPr lang="es-US">
                <a:cs typeface="Arial" panose="020B0604020202020204" pitchFamily="34" charset="0"/>
                <a:hlinkClick r:id="rId3"/>
              </a:rPr>
              <a:t>CMSnationaltrainingprogram.cms.gov</a:t>
            </a:r>
            <a:r>
              <a:rPr lang="es-US"/>
              <a:t> para ver los </a:t>
            </a:r>
            <a:r>
              <a:rPr lang="es-US" baseline="0">
                <a:cs typeface="Arial" panose="020B0604020202020204" pitchFamily="34" charset="0"/>
              </a:rPr>
              <a:t>materiales de capacitación de NTP y suscribirse a nuestra lista de correo electrónico. </a:t>
            </a:r>
            <a:r>
              <a:rPr lang="es-US"/>
              <a:t>Comuníquese con nosotros en </a:t>
            </a:r>
            <a:r>
              <a:rPr lang="es-US">
                <a:cs typeface="Arial" panose="020B0604020202020204" pitchFamily="34" charset="0"/>
                <a:hlinkClick r:id="rId4"/>
              </a:rPr>
              <a:t>training@cms.hhs.gov</a:t>
            </a:r>
            <a:r>
              <a:rPr lang="es-US"/>
              <a:t>. </a:t>
            </a:r>
          </a:p>
          <a:p>
            <a:pPr marL="0" indent="0">
              <a:spcAft>
                <a:spcPts val="600"/>
              </a:spcAft>
              <a:buNone/>
            </a:pPr>
            <a:endParaRPr lang="en-US" dirty="0"/>
          </a:p>
        </p:txBody>
      </p:sp>
    </p:spTree>
    <p:extLst>
      <p:ext uri="{BB962C8B-B14F-4D97-AF65-F5344CB8AC3E}">
        <p14:creationId xmlns:p14="http://schemas.microsoft.com/office/powerpoint/2010/main" val="3634023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Cuando se inscribe por primera vez en Medicare, y durante ciertas épocas del año, puede elegir cómo obtener su cobertura de Medicare. </a:t>
            </a:r>
          </a:p>
          <a:p>
            <a:pPr defTabSz="966612">
              <a:spcAft>
                <a:spcPts val="600"/>
              </a:spcAft>
              <a:defRPr/>
            </a:pPr>
            <a:r>
              <a:rPr lang="es-US">
                <a:solidFill>
                  <a:prstClr val="black"/>
                </a:solidFill>
                <a:cs typeface="Arial" panose="020B0604020202020204" pitchFamily="34" charset="0"/>
              </a:rPr>
              <a:t>Existen 2 formas principales de obtener Medicare, Medicare Original y Medicare Advantage (también conocido como Parte C). En Medicare Original se incluyen la Parte A (seguro hospitalario) y la Parte B (seguro médico). Para ayudar a pagar los gastos de bolsillo en Medicare Original (como su coseguro del 20 %), también puede comprar cobertura suplementaria. Esto incluye el Seguro Suplementario de Medicare (Medigap). Las pólizas Medigap solo son compatibles con Medicare Original.</a:t>
            </a:r>
          </a:p>
        </p:txBody>
      </p:sp>
    </p:spTree>
    <p:extLst>
      <p:ext uri="{BB962C8B-B14F-4D97-AF65-F5344CB8AC3E}">
        <p14:creationId xmlns:p14="http://schemas.microsoft.com/office/powerpoint/2010/main" val="1755163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192505" y="3768471"/>
            <a:ext cx="6990348" cy="5519908"/>
          </a:xfrm>
        </p:spPr>
        <p:txBody>
          <a:bodyPr/>
          <a:lstStyle/>
          <a:p>
            <a:pPr defTabSz="966612">
              <a:spcAft>
                <a:spcPts val="600"/>
              </a:spcAft>
              <a:defRPr/>
            </a:pPr>
            <a:r>
              <a:rPr lang="es-US" b="1" dirty="0">
                <a:cs typeface="Arial" panose="020B0604020202020204" pitchFamily="34" charset="0"/>
              </a:rPr>
              <a:t>Notas del presentador:</a:t>
            </a:r>
          </a:p>
          <a:p>
            <a:pPr marL="117475" indent="-117475">
              <a:spcAft>
                <a:spcPts val="600"/>
              </a:spcAft>
              <a:buFont typeface="Wingdings" panose="05000000000000000000" pitchFamily="2" charset="2"/>
              <a:buChar char="§"/>
              <a:defRPr/>
            </a:pPr>
            <a:r>
              <a:rPr lang="es-US" dirty="0"/>
              <a:t>Una póliza </a:t>
            </a:r>
            <a:r>
              <a:rPr lang="es-US" dirty="0" err="1"/>
              <a:t>Medigap</a:t>
            </a:r>
            <a:r>
              <a:rPr lang="es-US" dirty="0"/>
              <a:t> es una póliza de seguro que ayuda a cubrir "deficiencias" de Medicare Original y es vendida por compañías privadas. Medicare Original paga gran parte del costo de los servicios y suministros médicos cubiertos, pero no todo. </a:t>
            </a:r>
            <a:r>
              <a:rPr lang="es-US" dirty="0" err="1"/>
              <a:t>Medigap</a:t>
            </a:r>
            <a:r>
              <a:rPr lang="es-US" dirty="0"/>
              <a:t> puede ayudar a pagar algunos de los costos que Medicare Original no paga, como los copagos, el </a:t>
            </a:r>
            <a:r>
              <a:rPr lang="es-US" dirty="0" err="1"/>
              <a:t>coseguro</a:t>
            </a:r>
            <a:r>
              <a:rPr lang="es-US" dirty="0"/>
              <a:t> y los deducibles. </a:t>
            </a:r>
          </a:p>
          <a:p>
            <a:pPr marL="117475" indent="-117475">
              <a:spcAft>
                <a:spcPts val="600"/>
              </a:spcAft>
              <a:buFont typeface="Wingdings" panose="05000000000000000000" pitchFamily="2" charset="2"/>
              <a:buChar char="§"/>
              <a:defRPr/>
            </a:pPr>
            <a:r>
              <a:rPr lang="es-US" dirty="0"/>
              <a:t>Las pólizas </a:t>
            </a:r>
            <a:r>
              <a:rPr lang="es-US" dirty="0" err="1"/>
              <a:t>Medigap</a:t>
            </a:r>
            <a:r>
              <a:rPr lang="es-US" dirty="0"/>
              <a:t> son estandarizadas y en la mayoría de los estados se nombran con letras, Planes A-N. Cada póliza </a:t>
            </a:r>
            <a:r>
              <a:rPr lang="es-US" dirty="0" err="1"/>
              <a:t>Medigap</a:t>
            </a:r>
            <a:r>
              <a:rPr lang="es-US" dirty="0"/>
              <a:t> estandarizada bajo la misma letra de plan debe ofrecer los mismos beneficios básicos, independientemente de qué compañía de seguros la venda. En general, el costo es la única diferencia entre las pólizas </a:t>
            </a:r>
            <a:r>
              <a:rPr lang="es-US" dirty="0" err="1"/>
              <a:t>Medigap</a:t>
            </a:r>
            <a:r>
              <a:rPr lang="es-US" dirty="0"/>
              <a:t> con la misma letra del plan que son vendidas por distintas compañías de seguro.</a:t>
            </a:r>
          </a:p>
          <a:p>
            <a:pPr marL="117475" indent="-117475">
              <a:spcAft>
                <a:spcPts val="600"/>
              </a:spcAft>
              <a:buFont typeface="Wingdings" panose="05000000000000000000" pitchFamily="2" charset="2"/>
              <a:buChar char="§"/>
              <a:defRPr/>
            </a:pPr>
            <a:r>
              <a:rPr lang="es-US" dirty="0"/>
              <a:t>Si tiene Medicare Original y una póliza de </a:t>
            </a:r>
            <a:r>
              <a:rPr lang="es-US" dirty="0" err="1"/>
              <a:t>Medigap</a:t>
            </a:r>
            <a:r>
              <a:rPr lang="es-US" dirty="0"/>
              <a:t>, Medicare pagará su parte de los montos aprobados por Medicare de los costos médicos cubiertos. Luego su póliza de </a:t>
            </a:r>
            <a:r>
              <a:rPr lang="es-US" dirty="0" err="1"/>
              <a:t>Medigap</a:t>
            </a:r>
            <a:r>
              <a:rPr lang="es-US" dirty="0"/>
              <a:t> pagará su parte. Deberá tener tanto la Parte A como la Parte B para comprar una póliza de </a:t>
            </a:r>
            <a:r>
              <a:rPr lang="es-US" dirty="0" err="1"/>
              <a:t>Medigap</a:t>
            </a:r>
            <a:r>
              <a:rPr lang="es-US" dirty="0"/>
              <a:t>.</a:t>
            </a:r>
          </a:p>
          <a:p>
            <a:pPr>
              <a:spcAft>
                <a:spcPts val="600"/>
              </a:spcAft>
              <a:defRPr/>
            </a:pPr>
            <a:r>
              <a:rPr lang="es-US" dirty="0"/>
              <a:t>Las pólizas </a:t>
            </a:r>
            <a:r>
              <a:rPr lang="es-US" dirty="0" err="1"/>
              <a:t>Medigap</a:t>
            </a:r>
            <a:r>
              <a:rPr lang="es-US" dirty="0"/>
              <a:t> no cubren su parte de los costos bajo otros tipos de cobertura de salud, incluidos los planes Medicare </a:t>
            </a:r>
            <a:r>
              <a:rPr lang="es-US" dirty="0" err="1"/>
              <a:t>Advantage</a:t>
            </a:r>
            <a:r>
              <a:rPr lang="es-US" dirty="0"/>
              <a:t>, los planes Medicare para medicamentos (PDP, por sus siglas en inglés) independientes, la cobertura de salud grupal sindical/del empleador (GHP, por sus siglas en inglés), Medicaid, los beneficios del Departamento de Asuntos de Veteranos (VA, por sus siglas en inglés), o TRICARE. Además puede ser ilegal que la compañía de seguros le venda una póliza </a:t>
            </a:r>
            <a:r>
              <a:rPr lang="es-US" dirty="0" err="1"/>
              <a:t>Medigap</a:t>
            </a:r>
            <a:r>
              <a:rPr lang="es-US" dirty="0"/>
              <a:t> ejemplo, si ya tiene Medicaid o un plan Medicare </a:t>
            </a:r>
            <a:r>
              <a:rPr lang="es-US" dirty="0" err="1"/>
              <a:t>Advantage</a:t>
            </a:r>
            <a:r>
              <a:rPr lang="es-US" dirty="0"/>
              <a:t>.</a:t>
            </a:r>
          </a:p>
          <a:p>
            <a:pPr>
              <a:spcAft>
                <a:spcPts val="600"/>
              </a:spcAft>
              <a:defRPr/>
            </a:pPr>
            <a:r>
              <a:rPr lang="es-US" dirty="0"/>
              <a:t>Las pólizas de </a:t>
            </a:r>
            <a:r>
              <a:rPr lang="es-US" dirty="0" err="1"/>
              <a:t>Medigap</a:t>
            </a:r>
            <a:r>
              <a:rPr lang="es-US" dirty="0"/>
              <a:t> solo cubren a una persona. Si usted y su cónyuge desean la cobertura de </a:t>
            </a:r>
            <a:r>
              <a:rPr lang="es-US" dirty="0" err="1"/>
              <a:t>Medigap</a:t>
            </a:r>
            <a:r>
              <a:rPr lang="es-US" dirty="0"/>
              <a:t>, deberán comprar pólizas de </a:t>
            </a:r>
            <a:r>
              <a:rPr lang="es-US" dirty="0" err="1"/>
              <a:t>Medigap</a:t>
            </a:r>
            <a:r>
              <a:rPr lang="es-US" dirty="0"/>
              <a:t> por separado.</a:t>
            </a:r>
          </a:p>
          <a:p>
            <a:pPr>
              <a:spcAft>
                <a:spcPts val="600"/>
              </a:spcAft>
              <a:defRPr/>
            </a:pPr>
            <a:r>
              <a:rPr lang="es-US" dirty="0"/>
              <a:t>Usted sigue pagando la prima mensual por la Parte B.</a:t>
            </a:r>
          </a:p>
          <a:p>
            <a:pPr>
              <a:spcAft>
                <a:spcPts val="600"/>
              </a:spcAft>
              <a:defRPr/>
            </a:pPr>
            <a:r>
              <a:rPr lang="es-US" dirty="0"/>
              <a:t>Las diapositivas siguientes de esta lección analizan lo que usted paga en Medicare y los costos no cubiertos por Medicare Original (como copagos, </a:t>
            </a:r>
            <a:r>
              <a:rPr lang="es-US" dirty="0" err="1"/>
              <a:t>coseguro</a:t>
            </a:r>
            <a:r>
              <a:rPr lang="es-US" dirty="0"/>
              <a:t> y deducibles). Las pólizas </a:t>
            </a:r>
            <a:r>
              <a:rPr lang="es-US" dirty="0" err="1"/>
              <a:t>Medigap</a:t>
            </a:r>
            <a:r>
              <a:rPr lang="es-US" dirty="0"/>
              <a:t> pueden cubrir costos que Medicare Original no cubre.</a:t>
            </a:r>
          </a:p>
          <a:p>
            <a:pPr>
              <a:spcAft>
                <a:spcPts val="600"/>
              </a:spcAft>
              <a:defRPr/>
            </a:pPr>
            <a:r>
              <a:rPr lang="es-US" dirty="0"/>
              <a:t>El apéndice A ilustra en qué son diferentes las pólizas </a:t>
            </a:r>
            <a:r>
              <a:rPr lang="es-US" dirty="0" err="1"/>
              <a:t>Medigap</a:t>
            </a:r>
            <a:r>
              <a:rPr lang="es-US" dirty="0"/>
              <a:t> y los planes Medicare </a:t>
            </a:r>
            <a:r>
              <a:rPr lang="es-US" dirty="0" err="1"/>
              <a:t>Advantage</a:t>
            </a:r>
            <a:r>
              <a:rPr lang="es-US" dirty="0"/>
              <a:t>.</a:t>
            </a:r>
          </a:p>
        </p:txBody>
      </p:sp>
    </p:spTree>
    <p:extLst>
      <p:ext uri="{BB962C8B-B14F-4D97-AF65-F5344CB8AC3E}">
        <p14:creationId xmlns:p14="http://schemas.microsoft.com/office/powerpoint/2010/main" val="2836545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00487"/>
            <a:ext cx="5852160" cy="4764596"/>
          </a:xfrm>
        </p:spPr>
        <p:txBody>
          <a:bodyPr/>
          <a:lstStyle/>
          <a:p>
            <a:pPr defTabSz="966612">
              <a:spcBef>
                <a:spcPts val="634"/>
              </a:spcBef>
              <a:spcAft>
                <a:spcPts val="600"/>
              </a:spcAft>
              <a:defRPr/>
            </a:pPr>
            <a:r>
              <a:rPr lang="es-US" b="1" dirty="0">
                <a:cs typeface="Arial" panose="020B0604020202020204" pitchFamily="34" charset="0"/>
              </a:rPr>
              <a:t>Notas del presentador:</a:t>
            </a:r>
          </a:p>
          <a:p>
            <a:pPr>
              <a:spcBef>
                <a:spcPts val="634"/>
              </a:spcBef>
              <a:spcAft>
                <a:spcPts val="600"/>
              </a:spcAft>
              <a:defRPr/>
            </a:pPr>
            <a:r>
              <a:rPr lang="es-US" dirty="0">
                <a:solidFill>
                  <a:prstClr val="black"/>
                </a:solidFill>
                <a:cs typeface="Arial" panose="020B0604020202020204" pitchFamily="34" charset="0"/>
              </a:rPr>
              <a:t>Los importes reales en dólares se actualizan todos los años. Para ver los importes más actualizados, visite</a:t>
            </a:r>
            <a:r>
              <a:rPr lang="es-US" dirty="0">
                <a:cs typeface="Arial" panose="020B0604020202020204" pitchFamily="34" charset="0"/>
                <a:hlinkClick r:id="rId3"/>
              </a:rPr>
              <a:t> Medicare.gov/</a:t>
            </a:r>
            <a:r>
              <a:rPr lang="es-US" dirty="0" err="1">
                <a:cs typeface="Arial" panose="020B0604020202020204" pitchFamily="34" charset="0"/>
                <a:hlinkClick r:id="rId3"/>
              </a:rPr>
              <a:t>your</a:t>
            </a:r>
            <a:r>
              <a:rPr lang="es-US" dirty="0">
                <a:cs typeface="Arial" panose="020B0604020202020204" pitchFamily="34" charset="0"/>
                <a:hlinkClick r:id="rId3"/>
              </a:rPr>
              <a:t>-medicare-</a:t>
            </a:r>
            <a:r>
              <a:rPr lang="es-US" dirty="0" err="1">
                <a:cs typeface="Arial" panose="020B0604020202020204" pitchFamily="34" charset="0"/>
                <a:hlinkClick r:id="rId3"/>
              </a:rPr>
              <a:t>costs</a:t>
            </a:r>
            <a:r>
              <a:rPr lang="es-US" dirty="0">
                <a:cs typeface="Arial" panose="020B0604020202020204" pitchFamily="34" charset="0"/>
                <a:hlinkClick r:id="rId3"/>
              </a:rPr>
              <a:t>/medicare-</a:t>
            </a:r>
            <a:r>
              <a:rPr lang="es-US" dirty="0" err="1">
                <a:cs typeface="Arial" panose="020B0604020202020204" pitchFamily="34" charset="0"/>
                <a:hlinkClick r:id="rId3"/>
              </a:rPr>
              <a:t>costs</a:t>
            </a:r>
            <a:r>
              <a:rPr lang="es-US" dirty="0">
                <a:cs typeface="Arial" panose="020B0604020202020204" pitchFamily="34" charset="0"/>
                <a:hlinkClick r:id="rId3"/>
              </a:rPr>
              <a:t>-at-a-</a:t>
            </a:r>
            <a:r>
              <a:rPr lang="es-US" dirty="0" err="1">
                <a:cs typeface="Arial" panose="020B0604020202020204" pitchFamily="34" charset="0"/>
                <a:hlinkClick r:id="rId3"/>
              </a:rPr>
              <a:t>glance</a:t>
            </a:r>
            <a:r>
              <a:rPr lang="es-US" dirty="0">
                <a:solidFill>
                  <a:prstClr val="black"/>
                </a:solidFill>
                <a:cs typeface="Arial" panose="020B0604020202020204" pitchFamily="34" charset="0"/>
              </a:rPr>
              <a:t>. Esto es lo que paga por período de beneficios por servicios médicamente necesarios cubiertos por la Parte A:</a:t>
            </a:r>
          </a:p>
          <a:p>
            <a:pPr>
              <a:spcBef>
                <a:spcPts val="634"/>
              </a:spcBef>
              <a:spcAft>
                <a:spcPts val="600"/>
              </a:spcAft>
              <a:defRPr/>
            </a:pPr>
            <a:r>
              <a:rPr lang="es-US" b="1" dirty="0">
                <a:solidFill>
                  <a:prstClr val="black"/>
                </a:solidFill>
                <a:cs typeface="Arial" panose="020B0604020202020204" pitchFamily="34" charset="0"/>
              </a:rPr>
              <a:t>Hospitalización</a:t>
            </a:r>
            <a:r>
              <a:rPr lang="es-US" dirty="0">
                <a:solidFill>
                  <a:prstClr val="black"/>
                </a:solidFill>
                <a:cs typeface="Arial" panose="020B0604020202020204" pitchFamily="34" charset="0"/>
              </a:rPr>
              <a:t>: Después de pagar el monto del deducible de $1,600, no paga ningún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por los días 1 a 60; paga $400 de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por día por los días 61 a 90; paga $800 de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por cada “día de reserva de por vida” por los días 91 y posteriores cada período de beneficios (hasta 60 días durante toda su vida); paga todos los costos por cada día posterior a los días de reserva de por vida. </a:t>
            </a:r>
          </a:p>
          <a:p>
            <a:pPr>
              <a:spcBef>
                <a:spcPts val="634"/>
              </a:spcBef>
              <a:spcAft>
                <a:spcPts val="600"/>
              </a:spcAft>
              <a:defRPr/>
            </a:pPr>
            <a:r>
              <a:rPr lang="es-US" b="1" dirty="0">
                <a:solidFill>
                  <a:prstClr val="black"/>
                </a:solidFill>
                <a:cs typeface="Arial" panose="020B0604020202020204" pitchFamily="34" charset="0"/>
              </a:rPr>
              <a:t>Hospitalización por salud mental</a:t>
            </a:r>
            <a:r>
              <a:rPr lang="es-US" dirty="0">
                <a:solidFill>
                  <a:prstClr val="black"/>
                </a:solidFill>
                <a:cs typeface="Arial" panose="020B0604020202020204" pitchFamily="34" charset="0"/>
              </a:rPr>
              <a:t>: Después de pagar el monto del deducible de $1,600, no paga ningún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por los días 1 a 60;</a:t>
            </a:r>
            <a:r>
              <a:rPr lang="es-US" baseline="0" dirty="0">
                <a:solidFill>
                  <a:prstClr val="black"/>
                </a:solidFill>
                <a:cs typeface="Arial" panose="020B0604020202020204" pitchFamily="34" charset="0"/>
              </a:rPr>
              <a:t> </a:t>
            </a:r>
            <a:r>
              <a:rPr lang="es-US" dirty="0">
                <a:solidFill>
                  <a:prstClr val="black"/>
                </a:solidFill>
                <a:cs typeface="Arial" panose="020B0604020202020204" pitchFamily="34" charset="0"/>
              </a:rPr>
              <a:t>paga $400 de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por día para los días 61 a 90; paga $800 de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por “día de reserva de por vida” después del día 90 por cada período de beneficios (hasta 60 días durante toda su vida); paga todos los costos por cada día posterior a los días de reserva de por vida. </a:t>
            </a:r>
            <a:r>
              <a:rPr lang="es-US" strike="noStrike" baseline="0" dirty="0">
                <a:solidFill>
                  <a:prstClr val="black"/>
                </a:solidFill>
                <a:cs typeface="Arial" panose="020B0604020202020204" pitchFamily="34" charset="0"/>
              </a:rPr>
              <a:t>El veinte por ciento</a:t>
            </a:r>
            <a:r>
              <a:rPr lang="es-US" dirty="0">
                <a:solidFill>
                  <a:prstClr val="black"/>
                </a:solidFill>
                <a:cs typeface="Arial" panose="020B0604020202020204" pitchFamily="34" charset="0"/>
              </a:rPr>
              <a:t> de la cantidad aprobada por Medicare para los servicios de salud mental que recibe de médicos y otros proveedores mientras está internado en un hospital.</a:t>
            </a:r>
          </a:p>
          <a:p>
            <a:pPr marL="0" lvl="1">
              <a:spcAft>
                <a:spcPts val="600"/>
              </a:spcAft>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No hay límite para la cantidad de períodos de beneficios que se le permite cuando recibe atención de salud mental en un hospital general. También puede tener varios períodos de beneficios en que recibe atención en un hospital psiquiátrico. Recuerde, hay un límite de por vida de 190 días.</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3169795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5016627"/>
          </a:xfrm>
        </p:spPr>
        <p:txBody>
          <a:bodyPr/>
          <a:lstStyle/>
          <a:p>
            <a:pPr defTabSz="966612">
              <a:spcAft>
                <a:spcPts val="600"/>
              </a:spcAft>
              <a:defRPr/>
            </a:pPr>
            <a:r>
              <a:rPr lang="es-US" b="1" dirty="0">
                <a:cs typeface="Arial" panose="020B0604020202020204" pitchFamily="34" charset="0"/>
              </a:rPr>
              <a:t>Notas del presentador:</a:t>
            </a:r>
          </a:p>
          <a:p>
            <a:pPr>
              <a:spcAft>
                <a:spcPts val="600"/>
              </a:spcAft>
            </a:pPr>
            <a:r>
              <a:rPr lang="es-US" b="1" dirty="0">
                <a:cs typeface="Arial" panose="020B0604020202020204" pitchFamily="34" charset="0"/>
              </a:rPr>
              <a:t>Cuidados en un SNF</a:t>
            </a:r>
            <a:r>
              <a:rPr lang="es-US" dirty="0"/>
              <a:t>: </a:t>
            </a:r>
            <a:r>
              <a:rPr lang="es-US" dirty="0">
                <a:cs typeface="Arial" panose="020B0604020202020204" pitchFamily="34" charset="0"/>
                <a:hlinkClick r:id="rId3"/>
              </a:rPr>
              <a:t>Medicare.gov/</a:t>
            </a:r>
            <a:r>
              <a:rPr lang="es-US" dirty="0" err="1">
                <a:cs typeface="Arial" panose="020B0604020202020204" pitchFamily="34" charset="0"/>
                <a:hlinkClick r:id="rId3"/>
              </a:rPr>
              <a:t>coverage</a:t>
            </a:r>
            <a:r>
              <a:rPr lang="es-US" dirty="0">
                <a:cs typeface="Arial" panose="020B0604020202020204" pitchFamily="34" charset="0"/>
                <a:hlinkClick r:id="rId3"/>
              </a:rPr>
              <a:t>/</a:t>
            </a:r>
            <a:r>
              <a:rPr lang="es-US" dirty="0" err="1">
                <a:cs typeface="Arial" panose="020B0604020202020204" pitchFamily="34" charset="0"/>
                <a:hlinkClick r:id="rId3"/>
              </a:rPr>
              <a:t>skilled</a:t>
            </a:r>
            <a:r>
              <a:rPr lang="es-US" dirty="0">
                <a:cs typeface="Arial" panose="020B0604020202020204" pitchFamily="34" charset="0"/>
                <a:hlinkClick r:id="rId3"/>
              </a:rPr>
              <a:t>-</a:t>
            </a:r>
            <a:r>
              <a:rPr lang="es-US" dirty="0" err="1">
                <a:cs typeface="Arial" panose="020B0604020202020204" pitchFamily="34" charset="0"/>
                <a:hlinkClick r:id="rId3"/>
              </a:rPr>
              <a:t>nursing</a:t>
            </a:r>
            <a:r>
              <a:rPr lang="es-US" dirty="0">
                <a:cs typeface="Arial" panose="020B0604020202020204" pitchFamily="34" charset="0"/>
                <a:hlinkClick r:id="rId3"/>
              </a:rPr>
              <a:t>-</a:t>
            </a:r>
            <a:r>
              <a:rPr lang="es-US" dirty="0" err="1">
                <a:cs typeface="Arial" panose="020B0604020202020204" pitchFamily="34" charset="0"/>
                <a:hlinkClick r:id="rId3"/>
              </a:rPr>
              <a:t>facility</a:t>
            </a:r>
            <a:r>
              <a:rPr lang="es-US" dirty="0">
                <a:cs typeface="Arial" panose="020B0604020202020204" pitchFamily="34" charset="0"/>
                <a:hlinkClick r:id="rId3"/>
              </a:rPr>
              <a:t>-</a:t>
            </a:r>
            <a:r>
              <a:rPr lang="es-US" dirty="0" err="1">
                <a:cs typeface="Arial" panose="020B0604020202020204" pitchFamily="34" charset="0"/>
                <a:hlinkClick r:id="rId3"/>
              </a:rPr>
              <a:t>snf</a:t>
            </a:r>
            <a:r>
              <a:rPr lang="es-US" dirty="0">
                <a:cs typeface="Arial" panose="020B0604020202020204" pitchFamily="34" charset="0"/>
                <a:hlinkClick r:id="rId3"/>
              </a:rPr>
              <a:t>-care</a:t>
            </a:r>
            <a:r>
              <a:rPr lang="es-US" dirty="0"/>
              <a:t>: $0 por los primeros 20 días de cada período de beneficios; un </a:t>
            </a:r>
            <a:r>
              <a:rPr lang="es-US" dirty="0" err="1"/>
              <a:t>coseguro</a:t>
            </a:r>
            <a:r>
              <a:rPr lang="es-US" dirty="0"/>
              <a:t> de $200 por día por los días 21 a 100 de cada período de beneficios; todos los costos después del día 100.</a:t>
            </a:r>
          </a:p>
          <a:p>
            <a:pPr>
              <a:spcAft>
                <a:spcPts val="600"/>
              </a:spcAft>
            </a:pPr>
            <a:r>
              <a:rPr lang="es-US" b="1" dirty="0">
                <a:cs typeface="Arial" panose="020B0604020202020204" pitchFamily="34" charset="0"/>
              </a:rPr>
              <a:t>Servicios de atención médica en el hogar</a:t>
            </a:r>
            <a:r>
              <a:rPr lang="es-US" dirty="0"/>
              <a:t>: </a:t>
            </a:r>
            <a:r>
              <a:rPr lang="es-US" dirty="0">
                <a:cs typeface="Arial" panose="020B0604020202020204" pitchFamily="34" charset="0"/>
                <a:hlinkClick r:id="rId4"/>
              </a:rPr>
              <a:t>Medicare.gov/</a:t>
            </a:r>
            <a:r>
              <a:rPr lang="es-US" dirty="0" err="1">
                <a:cs typeface="Arial" panose="020B0604020202020204" pitchFamily="34" charset="0"/>
                <a:hlinkClick r:id="rId4"/>
              </a:rPr>
              <a:t>coverage</a:t>
            </a:r>
            <a:r>
              <a:rPr lang="es-US" dirty="0">
                <a:cs typeface="Arial" panose="020B0604020202020204" pitchFamily="34" charset="0"/>
                <a:hlinkClick r:id="rId4"/>
              </a:rPr>
              <a:t>/home-</a:t>
            </a:r>
            <a:r>
              <a:rPr lang="es-US" dirty="0" err="1">
                <a:cs typeface="Arial" panose="020B0604020202020204" pitchFamily="34" charset="0"/>
                <a:hlinkClick r:id="rId4"/>
              </a:rPr>
              <a:t>health</a:t>
            </a:r>
            <a:r>
              <a:rPr lang="es-US" dirty="0">
                <a:cs typeface="Arial" panose="020B0604020202020204" pitchFamily="34" charset="0"/>
                <a:hlinkClick r:id="rId4"/>
              </a:rPr>
              <a:t>-</a:t>
            </a:r>
            <a:r>
              <a:rPr lang="es-US" dirty="0" err="1">
                <a:cs typeface="Arial" panose="020B0604020202020204" pitchFamily="34" charset="0"/>
                <a:hlinkClick r:id="rId4"/>
              </a:rPr>
              <a:t>services</a:t>
            </a:r>
            <a:r>
              <a:rPr lang="es-US" dirty="0"/>
              <a:t>: $0 por servicios de atención médica en el hogar; 20 % del monto aprobado por Medicare para equipos médicos duraderos (DME, por sus siglas en inglés) para proveedores que acepten la asignación.</a:t>
            </a:r>
          </a:p>
          <a:p>
            <a:pPr>
              <a:spcAft>
                <a:spcPts val="600"/>
              </a:spcAft>
            </a:pPr>
            <a:r>
              <a:rPr lang="es-US" b="1" dirty="0">
                <a:cs typeface="Arial" panose="020B0604020202020204" pitchFamily="34" charset="0"/>
              </a:rPr>
              <a:t>Cuidados de hospicio</a:t>
            </a:r>
            <a:r>
              <a:rPr lang="es-US" dirty="0"/>
              <a:t>: $0 por cuidados de hospicio; hasta $5 por medicamento recetado para control del dolor y los síntomas mientras está en el hogar; 5 % del monto aprobado por Medicare para cuidado de relevo de paciente internado. Medicare no cubre los gastos de alojamiento y alimentos cuando recibe cuidados de hospicio en casa o en otra instalación en la que reside (como un asilo de ancianos).</a:t>
            </a:r>
          </a:p>
          <a:p>
            <a:pPr>
              <a:spcAft>
                <a:spcPts val="600"/>
              </a:spcAft>
            </a:pPr>
            <a:r>
              <a:rPr lang="es-US" b="1" dirty="0">
                <a:cs typeface="Arial" panose="020B0604020202020204" pitchFamily="34" charset="0"/>
              </a:rPr>
              <a:t>Sangre</a:t>
            </a:r>
            <a:r>
              <a:rPr lang="es-US" b="0" dirty="0">
                <a:cs typeface="Arial" panose="020B0604020202020204" pitchFamily="34" charset="0"/>
              </a:rPr>
              <a:t>:</a:t>
            </a:r>
            <a:r>
              <a:rPr lang="es-US" dirty="0"/>
              <a:t> Si el hospital obtiene sangre de un banco de sangre sin cargo, no tendrá que pagarlo ni reemplazarlo. Si el hospital tiene que comprar sangre para usted, debe pagar los costos del hospital por las primeras 3 unidades de sangre que reciba en un año calendario o que usted u otra persona donen la sangre. </a:t>
            </a:r>
          </a:p>
        </p:txBody>
      </p:sp>
    </p:spTree>
    <p:extLst>
      <p:ext uri="{BB962C8B-B14F-4D97-AF65-F5344CB8AC3E}">
        <p14:creationId xmlns:p14="http://schemas.microsoft.com/office/powerpoint/2010/main" val="40652599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xml"/><Relationship Id="rId1" Type="http://schemas.openxmlformats.org/officeDocument/2006/relationships/tags" Target="../tags/tag44.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5.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6.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7.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3710"/>
            <a:ext cx="12192000" cy="992188"/>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r>
              <a:rPr lang="en-US"/>
              <a:t>April 2023</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latin typeface="Arial" panose="020B0604020202020204" pitchFamily="34" charset="0"/>
                <a:cs typeface="Arial" panose="020B0604020202020204" pitchFamily="34" charset="0"/>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96476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719024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32388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82400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575653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750484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154701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547231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28256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571057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98269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Supplement Insurance (Medigap) Policies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Tree>
    <p:custDataLst>
      <p:tags r:id="rId1"/>
    </p:custDataLst>
    <p:extLst>
      <p:ext uri="{BB962C8B-B14F-4D97-AF65-F5344CB8AC3E}">
        <p14:creationId xmlns:p14="http://schemas.microsoft.com/office/powerpoint/2010/main" val="465347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744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090536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86115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22494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6639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15448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42984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02307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69977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31664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7672898" cy="719643"/>
          </a:xfrm>
        </p:spPr>
        <p:txBody>
          <a:bodyPr>
            <a:normAutofit/>
          </a:bodyPr>
          <a:lstStyle>
            <a:lvl1pPr algn="l">
              <a:defRPr sz="3400">
                <a:solidFill>
                  <a:srgbClr val="00539A"/>
                </a:solidFill>
              </a:defRPr>
            </a:lvl1pPr>
          </a:lstStyle>
          <a:p>
            <a:r>
              <a:rPr lang="en-US" dirty="0"/>
              <a:t>Knowledge check Question: </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lvl="0">
              <a:lnSpc>
                <a:spcPct val="150000"/>
              </a:lnSpc>
            </a:pPr>
            <a:r>
              <a:rPr lang="en-US">
                <a:solidFill>
                  <a:prstClr val="black"/>
                </a:solidFill>
                <a:latin typeface="Arial" panose="020B0604020202020204" pitchFamily="34" charset="0"/>
                <a:cs typeface="Arial" panose="020B0604020202020204" pitchFamily="34" charset="0"/>
              </a:rPr>
              <a:t>Edit Master text styles</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Supplement Insurance (Medigap) Policies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9" name="TextBox 8">
            <a:extLst>
              <a:ext uri="{FF2B5EF4-FFF2-40B4-BE49-F238E27FC236}">
                <a16:creationId xmlns:a16="http://schemas.microsoft.com/office/drawing/2014/main" id="{F65A2BB7-2D2D-4673-9910-4FEF0257EA86}"/>
              </a:ext>
            </a:extLst>
          </p:cNvPr>
          <p:cNvSpPr txBox="1"/>
          <p:nvPr/>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0E99A39D-4DA6-461A-9766-E37EE8C40051}"/>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C3DDC8-62F3-404A-AB04-5581BB6D9FF7}"/>
              </a:ext>
            </a:extLst>
          </p:cNvPr>
          <p:cNvSpPr txBox="1"/>
          <p:nvPr/>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3C0C320F-F0DF-4804-BCB1-78F38E435147}"/>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7BE038CE-B2A0-43F8-8BC9-788628CF9BB5}"/>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500220A3-C683-4DA5-8A14-8622016CB822}"/>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A682FF32-39A3-4E16-AD4B-4A4A8FA1D1D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447B0F6-F0BB-4ED0-B26A-55C08A4B51C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9DE2D780-F992-446E-999C-CA503918FC1B}"/>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FB2C1336-09E4-4A49-8DAA-5C890857167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FF7EC589-4CA0-426E-9F26-549A7D4D19E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D9873F33-6BE0-47A2-ACC9-FC5274ABAAB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98525454-76AC-417C-8D97-A3EFB7502AB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A2AFE7CF-B648-4881-8D03-0604D3ADF59A}"/>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4F903FAC-346C-4500-88FD-B1345FDFBA68}"/>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1521E144-C307-4902-AD1C-259BD6BA116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9875D4F1-7FDF-490F-8CEC-1846C75F2AA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6DFAAD20-2084-4838-B14C-65F9044953C7}"/>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A26954A-5A70-4A39-AF3A-6EE32CDF4BD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p:nvSpPr>
        <p:spPr>
          <a:xfrm>
            <a:off x="11150614" y="4991080"/>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664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20232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28465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62791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686653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83850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5844031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58471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592589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18200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0"/>
            <a:ext cx="12192000" cy="914400"/>
          </a:xfrm>
          <a:prstGeom prst="rect">
            <a:avLst/>
          </a:prstGeom>
        </p:spPr>
        <p:txBody>
          <a:bodyPr anchor="ct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April 2023</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Medicare Supplement Insurance (Medigap) Policies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1733730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p>
            <a:r>
              <a:rPr lang="en-US"/>
              <a:t>April 2023</a:t>
            </a:r>
          </a:p>
        </p:txBody>
      </p:sp>
      <p:sp>
        <p:nvSpPr>
          <p:cNvPr id="6" name="Footer Placeholder 2">
            <a:extLst>
              <a:ext uri="{FF2B5EF4-FFF2-40B4-BE49-F238E27FC236}">
                <a16:creationId xmlns:a16="http://schemas.microsoft.com/office/drawing/2014/main" id="{B4F44EB1-6114-45CD-BBB1-C77FA960CB8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Tree>
    <p:custDataLst>
      <p:tags r:id="rId1"/>
    </p:custDataLst>
    <p:extLst>
      <p:ext uri="{BB962C8B-B14F-4D97-AF65-F5344CB8AC3E}">
        <p14:creationId xmlns:p14="http://schemas.microsoft.com/office/powerpoint/2010/main" val="151879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April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Supplement Insurance (Medigap) Policies</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20767609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10354366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4096472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3037"/>
          </a:xfrm>
          <a:prstGeom prst="rect">
            <a:avLst/>
          </a:prstGeom>
        </p:spPr>
        <p:txBody>
          <a:bodyPr anchor="ctr"/>
          <a:lstStyle/>
          <a:p>
            <a:r>
              <a:rPr lang="en-US"/>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979826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FE958B-4F02-5F43-B10F-C444D76299BC}"/>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3" name="Footer Placeholder 2">
            <a:extLst>
              <a:ext uri="{FF2B5EF4-FFF2-40B4-BE49-F238E27FC236}">
                <a16:creationId xmlns:a16="http://schemas.microsoft.com/office/drawing/2014/main" id="{51B4AEBB-F1DF-0B4A-BA61-3820F58A3982}"/>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4" name="Slide Number Placeholder 3">
            <a:extLst>
              <a:ext uri="{FF2B5EF4-FFF2-40B4-BE49-F238E27FC236}">
                <a16:creationId xmlns:a16="http://schemas.microsoft.com/office/drawing/2014/main" id="{BFF0D676-573B-EC4D-A8AB-772B49B5A94E}"/>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14850712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424962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7FC7FE-9A12-E042-A0CC-AB5F3E72D816}"/>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6" name="Footer Placeholder 5">
            <a:extLst>
              <a:ext uri="{FF2B5EF4-FFF2-40B4-BE49-F238E27FC236}">
                <a16:creationId xmlns:a16="http://schemas.microsoft.com/office/drawing/2014/main" id="{5B8CCD51-5666-A14F-9B24-9A86FCB6F311}"/>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7" name="Slide Number Placeholder 6">
            <a:extLst>
              <a:ext uri="{FF2B5EF4-FFF2-40B4-BE49-F238E27FC236}">
                <a16:creationId xmlns:a16="http://schemas.microsoft.com/office/drawing/2014/main" id="{231B0F95-A544-5A4F-8BCC-DCA9E4B6BEDA}"/>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112837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9947C-69D6-FF49-B7F7-2A570759BA72}"/>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5" name="Footer Placeholder 4">
            <a:extLst>
              <a:ext uri="{FF2B5EF4-FFF2-40B4-BE49-F238E27FC236}">
                <a16:creationId xmlns:a16="http://schemas.microsoft.com/office/drawing/2014/main" id="{0C1A7183-FBF2-514D-B717-E37265752B64}"/>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74195E31-A96F-B644-8C9A-500D493A9E05}"/>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2314820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9C598-461B-3848-9FA8-88D1DC824B07}"/>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5" name="Footer Placeholder 4">
            <a:extLst>
              <a:ext uri="{FF2B5EF4-FFF2-40B4-BE49-F238E27FC236}">
                <a16:creationId xmlns:a16="http://schemas.microsoft.com/office/drawing/2014/main" id="{F8FAE634-49CE-CD4D-902F-48AFA82277ED}"/>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5A453B14-5BCC-BF46-934B-A3FAC66ADE4A}"/>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22352132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2023</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328647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6557"/>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April 2023</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Tree>
    <p:custDataLst>
      <p:tags r:id="rId1"/>
    </p:custDataLst>
    <p:extLst>
      <p:ext uri="{BB962C8B-B14F-4D97-AF65-F5344CB8AC3E}">
        <p14:creationId xmlns:p14="http://schemas.microsoft.com/office/powerpoint/2010/main" val="782167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0"/>
            <a:ext cx="12192000" cy="914400"/>
          </a:xfrm>
          <a:prstGeom prst="rect">
            <a:avLst/>
          </a:prstGeom>
        </p:spPr>
        <p:txBody>
          <a:bodyPr/>
          <a:lstStyle/>
          <a:p>
            <a:r>
              <a:rPr lang="en-US"/>
              <a:t>Click to edit Master title style</a:t>
            </a:r>
          </a:p>
        </p:txBody>
      </p:sp>
      <p:sp>
        <p:nvSpPr>
          <p:cNvPr id="2" name="Date Placeholder 1">
            <a:extLst>
              <a:ext uri="{FF2B5EF4-FFF2-40B4-BE49-F238E27FC236}">
                <a16:creationId xmlns:a16="http://schemas.microsoft.com/office/drawing/2014/main" id="{1F2ED9A9-8BC1-481F-B77A-834A614DA51C}"/>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3" name="Footer Placeholder 2">
            <a:extLst>
              <a:ext uri="{FF2B5EF4-FFF2-40B4-BE49-F238E27FC236}">
                <a16:creationId xmlns:a16="http://schemas.microsoft.com/office/drawing/2014/main" id="{7EA5455C-2889-4846-93A3-04ACC150A21E}"/>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4" name="Slide Number Placeholder 3">
            <a:extLst>
              <a:ext uri="{FF2B5EF4-FFF2-40B4-BE49-F238E27FC236}">
                <a16:creationId xmlns:a16="http://schemas.microsoft.com/office/drawing/2014/main" id="{AD59B258-AB3B-4844-90B6-7B0D5D07FAF6}"/>
              </a:ext>
            </a:extLst>
          </p:cNvPr>
          <p:cNvSpPr>
            <a:spLocks noGrp="1"/>
          </p:cNvSpPr>
          <p:nvPr>
            <p:ph type="sldNum" sz="quarter" idx="12"/>
          </p:nvPr>
        </p:nvSpPr>
        <p:spPr/>
        <p:txBody>
          <a:bodyPr/>
          <a:lstStyle>
            <a:lvl1pPr>
              <a:defRPr>
                <a:solidFill>
                  <a:srgbClr val="8FAADC"/>
                </a:solidFill>
              </a:defRPr>
            </a:lvl1pPr>
          </a:lstStyle>
          <a:p>
            <a:fld id="{F0CCE2AE-27A2-40B1-80D1-5342831D4722}" type="slidenum">
              <a:rPr lang="en-US" smtClean="0"/>
              <a:pPr/>
              <a:t>‹#›</a:t>
            </a:fld>
            <a:endParaRPr lang="en-US"/>
          </a:p>
        </p:txBody>
      </p:sp>
    </p:spTree>
    <p:custDataLst>
      <p:tags r:id="rId1"/>
    </p:custDataLst>
    <p:extLst>
      <p:ext uri="{BB962C8B-B14F-4D97-AF65-F5344CB8AC3E}">
        <p14:creationId xmlns:p14="http://schemas.microsoft.com/office/powerpoint/2010/main" val="249458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and char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Calibri "/>
              </a:defRPr>
            </a:lvl1pPr>
          </a:lstStyle>
          <a:p>
            <a:r>
              <a:rPr lang="en-US"/>
              <a:t>Click to edit Master title style</a:t>
            </a:r>
          </a:p>
        </p:txBody>
      </p:sp>
      <p:graphicFrame>
        <p:nvGraphicFramePr>
          <p:cNvPr id="2" name="Chart 1">
            <a:extLst>
              <a:ext uri="{FF2B5EF4-FFF2-40B4-BE49-F238E27FC236}">
                <a16:creationId xmlns:a16="http://schemas.microsoft.com/office/drawing/2014/main" id="{F38C9CAA-3A13-0C40-8BAC-7E48F3C916E0}"/>
              </a:ext>
            </a:extLst>
          </p:cNvPr>
          <p:cNvGraphicFramePr/>
          <p:nvPr>
            <p:extLst>
              <p:ext uri="{D42A27DB-BD31-4B8C-83A1-F6EECF244321}">
                <p14:modId xmlns:p14="http://schemas.microsoft.com/office/powerpoint/2010/main" val="726946530"/>
              </p:ext>
            </p:extLst>
          </p:nvPr>
        </p:nvGraphicFramePr>
        <p:xfrm>
          <a:off x="2471838" y="1791181"/>
          <a:ext cx="6121400" cy="4080934"/>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5">
            <a:extLst>
              <a:ext uri="{FF2B5EF4-FFF2-40B4-BE49-F238E27FC236}">
                <a16:creationId xmlns:a16="http://schemas.microsoft.com/office/drawing/2014/main" id="{95C456D6-1769-4116-B3D5-8AD580DEFF0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8" name="Date Placeholder 1">
            <a:extLst>
              <a:ext uri="{FF2B5EF4-FFF2-40B4-BE49-F238E27FC236}">
                <a16:creationId xmlns:a16="http://schemas.microsoft.com/office/drawing/2014/main" id="{6A9F6C31-C81E-4C18-BD14-1B68D829438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2023</a:t>
            </a:r>
          </a:p>
        </p:txBody>
      </p:sp>
      <p:sp>
        <p:nvSpPr>
          <p:cNvPr id="10" name="Footer Placeholder 2">
            <a:extLst>
              <a:ext uri="{FF2B5EF4-FFF2-40B4-BE49-F238E27FC236}">
                <a16:creationId xmlns:a16="http://schemas.microsoft.com/office/drawing/2014/main" id="{0483CD5F-681D-429D-BE60-6BFAA2D65091}"/>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Tree>
    <p:custDataLst>
      <p:tags r:id="rId1"/>
    </p:custDataLst>
    <p:extLst>
      <p:ext uri="{BB962C8B-B14F-4D97-AF65-F5344CB8AC3E}">
        <p14:creationId xmlns:p14="http://schemas.microsoft.com/office/powerpoint/2010/main" val="244703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66142" y="1180618"/>
            <a:ext cx="9303428" cy="4757195"/>
          </a:xfrm>
        </p:spPr>
        <p:txBody>
          <a:bodyPr/>
          <a:lstStyle>
            <a:lvl2pPr marL="457200" indent="-227013">
              <a:defRPr/>
            </a:lvl2pPr>
            <a:lvl3pPr marL="685800" indent="-228600">
              <a:buSzPct val="50000"/>
              <a:buFont typeface="Wingdings" panose="05000000000000000000" pitchFamily="2" charset="2"/>
              <a:buChar char="q"/>
              <a:defRPr/>
            </a:lvl3pPr>
            <a:lvl4pPr marL="914400" indent="-231775">
              <a:buFont typeface="Calibri" panose="020F0502020204030204" pitchFamily="34" charset="0"/>
              <a:buChar char="–"/>
              <a:defRPr/>
            </a:lvl4pPr>
            <a:lvl5pPr marL="11430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3200">
                <a:latin typeface="Calibri "/>
              </a:defRPr>
            </a:lvl1pPr>
          </a:lstStyle>
          <a:p>
            <a:r>
              <a:rPr lang="en-US"/>
              <a:t>Click to edit Master title style</a:t>
            </a:r>
          </a:p>
        </p:txBody>
      </p:sp>
      <p:sp>
        <p:nvSpPr>
          <p:cNvPr id="7" name="Slide Number Placeholder 5">
            <a:extLst>
              <a:ext uri="{FF2B5EF4-FFF2-40B4-BE49-F238E27FC236}">
                <a16:creationId xmlns:a16="http://schemas.microsoft.com/office/drawing/2014/main" id="{851B154F-1DFE-4953-A300-464698FADEA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8" name="Date Placeholder 1">
            <a:extLst>
              <a:ext uri="{FF2B5EF4-FFF2-40B4-BE49-F238E27FC236}">
                <a16:creationId xmlns:a16="http://schemas.microsoft.com/office/drawing/2014/main" id="{5DE42CB4-32EF-4543-B14A-4CF42558AA3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2023</a:t>
            </a:r>
          </a:p>
        </p:txBody>
      </p:sp>
      <p:sp>
        <p:nvSpPr>
          <p:cNvPr id="9" name="Footer Placeholder 2">
            <a:extLst>
              <a:ext uri="{FF2B5EF4-FFF2-40B4-BE49-F238E27FC236}">
                <a16:creationId xmlns:a16="http://schemas.microsoft.com/office/drawing/2014/main" id="{A68A7674-856B-4546-B567-F88A52581C9B}"/>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Tree>
    <p:custDataLst>
      <p:tags r:id="rId1"/>
    </p:custDataLst>
    <p:extLst>
      <p:ext uri="{BB962C8B-B14F-4D97-AF65-F5344CB8AC3E}">
        <p14:creationId xmlns:p14="http://schemas.microsoft.com/office/powerpoint/2010/main" val="136244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Medicare Supplement Insurance (Medigap) Policies</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2785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image" Target="../media/image4.jpe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tags" Target="../tags/tag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ags" Target="../tags/tag42.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April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34927"/>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11"/>
    </p:custDataLst>
    <p:extLst>
      <p:ext uri="{BB962C8B-B14F-4D97-AF65-F5344CB8AC3E}">
        <p14:creationId xmlns:p14="http://schemas.microsoft.com/office/powerpoint/2010/main" val="167812160"/>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670" r:id="rId3"/>
    <p:sldLayoutId id="2147483673" r:id="rId4"/>
    <p:sldLayoutId id="2147483674" r:id="rId5"/>
    <p:sldLayoutId id="2147483680" r:id="rId6"/>
    <p:sldLayoutId id="2147483681" r:id="rId7"/>
    <p:sldLayoutId id="2147483683" r:id="rId8"/>
    <p:sldLayoutId id="2147483721" r:id="rId9"/>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Month YYYY</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Module title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26211487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a:defRPr/>
            </a:pPr>
            <a:r>
              <a:rPr lang="en-US"/>
              <a:t>April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a:defRPr/>
            </a:pPr>
            <a:r>
              <a:rPr lang="en-US"/>
              <a:t>Medicare Supplement Insurance (Medigap) Policies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13"/>
    </p:custDataLst>
    <p:extLst>
      <p:ext uri="{BB962C8B-B14F-4D97-AF65-F5344CB8AC3E}">
        <p14:creationId xmlns:p14="http://schemas.microsoft.com/office/powerpoint/2010/main" val="1479075325"/>
      </p:ext>
    </p:extLst>
  </p:cSld>
  <p:clrMap bg1="lt1" tx1="dk1" bg2="lt2" tx2="dk2" accent1="accent1" accent2="accent2" accent3="accent3" accent4="accent4" accent5="accent5" accent6="accent6" hlink="hlink" folHlink="folHlink"/>
  <p:sldLayoutIdLst>
    <p:sldLayoutId id="214748368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5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6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ags" Target="../tags/tag6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9.xml"/><Relationship Id="rId1" Type="http://schemas.openxmlformats.org/officeDocument/2006/relationships/tags" Target="../tags/tag6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9.xml"/><Relationship Id="rId1" Type="http://schemas.openxmlformats.org/officeDocument/2006/relationships/tags" Target="../tags/tag6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9.xml"/><Relationship Id="rId1" Type="http://schemas.openxmlformats.org/officeDocument/2006/relationships/tags" Target="../tags/tag7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9.xml"/><Relationship Id="rId1" Type="http://schemas.openxmlformats.org/officeDocument/2006/relationships/tags" Target="../tags/tag7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5.png"/><Relationship Id="rId2" Type="http://schemas.openxmlformats.org/officeDocument/2006/relationships/slideLayout" Target="../slideLayouts/slideLayout39.xml"/><Relationship Id="rId1" Type="http://schemas.openxmlformats.org/officeDocument/2006/relationships/tags" Target="../tags/tag73.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5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6.png"/><Relationship Id="rId2" Type="http://schemas.openxmlformats.org/officeDocument/2006/relationships/slideLayout" Target="../slideLayouts/slideLayout39.xml"/><Relationship Id="rId1" Type="http://schemas.openxmlformats.org/officeDocument/2006/relationships/tags" Target="../tags/tag7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9.xml"/><Relationship Id="rId1" Type="http://schemas.openxmlformats.org/officeDocument/2006/relationships/tags" Target="../tags/tag7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2.xml"/><Relationship Id="rId1" Type="http://schemas.openxmlformats.org/officeDocument/2006/relationships/tags" Target="../tags/tag7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9.xml"/><Relationship Id="rId1" Type="http://schemas.openxmlformats.org/officeDocument/2006/relationships/tags" Target="../tags/tag7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8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9.xml"/><Relationship Id="rId1" Type="http://schemas.openxmlformats.org/officeDocument/2006/relationships/tags" Target="../tags/tag81.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9.xml"/><Relationship Id="rId1" Type="http://schemas.openxmlformats.org/officeDocument/2006/relationships/tags" Target="../tags/tag8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9.xml"/><Relationship Id="rId1" Type="http://schemas.openxmlformats.org/officeDocument/2006/relationships/tags" Target="../tags/tag8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5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9.xml"/><Relationship Id="rId1" Type="http://schemas.openxmlformats.org/officeDocument/2006/relationships/tags" Target="../tags/tag8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9.xml"/><Relationship Id="rId1" Type="http://schemas.openxmlformats.org/officeDocument/2006/relationships/tags" Target="../tags/tag8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9.xml"/><Relationship Id="rId1" Type="http://schemas.openxmlformats.org/officeDocument/2006/relationships/tags" Target="../tags/tag8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87.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9.xml"/><Relationship Id="rId1" Type="http://schemas.openxmlformats.org/officeDocument/2006/relationships/tags" Target="../tags/tag8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9.xml"/><Relationship Id="rId1" Type="http://schemas.openxmlformats.org/officeDocument/2006/relationships/tags" Target="../tags/tag89.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4.xml"/><Relationship Id="rId1" Type="http://schemas.openxmlformats.org/officeDocument/2006/relationships/tags" Target="../tags/tag9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9.xml"/><Relationship Id="rId1" Type="http://schemas.openxmlformats.org/officeDocument/2006/relationships/tags" Target="../tags/tag9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ags" Target="../tags/tag5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9.xml"/><Relationship Id="rId1" Type="http://schemas.openxmlformats.org/officeDocument/2006/relationships/tags" Target="../tags/tag9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9.xml"/><Relationship Id="rId1" Type="http://schemas.openxmlformats.org/officeDocument/2006/relationships/tags" Target="../tags/tag9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9.xml"/><Relationship Id="rId1" Type="http://schemas.openxmlformats.org/officeDocument/2006/relationships/tags" Target="../tags/tag9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9.xml"/><Relationship Id="rId1" Type="http://schemas.openxmlformats.org/officeDocument/2006/relationships/tags" Target="../tags/tag9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9.xml"/><Relationship Id="rId1" Type="http://schemas.openxmlformats.org/officeDocument/2006/relationships/tags" Target="../tags/tag98.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9.xml"/><Relationship Id="rId1" Type="http://schemas.openxmlformats.org/officeDocument/2006/relationships/tags" Target="../tags/tag9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101.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10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103.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5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10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9.xml"/><Relationship Id="rId1" Type="http://schemas.openxmlformats.org/officeDocument/2006/relationships/tags" Target="../tags/tag10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9.xml"/><Relationship Id="rId1" Type="http://schemas.openxmlformats.org/officeDocument/2006/relationships/tags" Target="../tags/tag10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hyperlink" Target="http://www.naic.org/" TargetMode="External"/><Relationship Id="rId2" Type="http://schemas.openxmlformats.org/officeDocument/2006/relationships/slideLayout" Target="../slideLayouts/slideLayout39.xml"/><Relationship Id="rId1" Type="http://schemas.openxmlformats.org/officeDocument/2006/relationships/tags" Target="../tags/tag107.xml"/><Relationship Id="rId6" Type="http://schemas.openxmlformats.org/officeDocument/2006/relationships/hyperlink" Target="http://www.cms.gov/Medigap/" TargetMode="External"/><Relationship Id="rId5" Type="http://schemas.openxmlformats.org/officeDocument/2006/relationships/hyperlink" Target="https://www.medicare.gov/medigap-supplemental-insurance-plans/%23/m/?year=2023&amp;lang=es" TargetMode="External"/><Relationship Id="rId4" Type="http://schemas.openxmlformats.org/officeDocument/2006/relationships/hyperlink" Target="http://es.medicare.gov/"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9.xml"/><Relationship Id="rId1" Type="http://schemas.openxmlformats.org/officeDocument/2006/relationships/tags" Target="../tags/tag108.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9.xml"/><Relationship Id="rId1" Type="http://schemas.openxmlformats.org/officeDocument/2006/relationships/tags" Target="../tags/tag10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xml"/><Relationship Id="rId1" Type="http://schemas.openxmlformats.org/officeDocument/2006/relationships/tags" Target="../tags/tag11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xml"/><Relationship Id="rId1" Type="http://schemas.openxmlformats.org/officeDocument/2006/relationships/tags" Target="../tags/tag11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9.xml"/><Relationship Id="rId1" Type="http://schemas.openxmlformats.org/officeDocument/2006/relationships/tags" Target="../tags/tag112.xml"/></Relationships>
</file>

<file path=ppt/slides/_rels/slide59.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59.xml"/><Relationship Id="rId7"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tags" Target="../tags/tag113.xml"/><Relationship Id="rId6" Type="http://schemas.openxmlformats.org/officeDocument/2006/relationships/image" Target="../media/image54.png"/><Relationship Id="rId5" Type="http://schemas.openxmlformats.org/officeDocument/2006/relationships/hyperlink" Target="https://cmsnationaltrainingprogram.cms.gov/" TargetMode="Externa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9.xml"/><Relationship Id="rId1" Type="http://schemas.openxmlformats.org/officeDocument/2006/relationships/tags" Target="../tags/tag60.xml"/><Relationship Id="rId5" Type="http://schemas.openxmlformats.org/officeDocument/2006/relationships/image" Target="../media/image35.pn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7.xml"/><Relationship Id="rId7" Type="http://schemas.openxmlformats.org/officeDocument/2006/relationships/image" Target="../media/image39.jpeg"/><Relationship Id="rId2" Type="http://schemas.openxmlformats.org/officeDocument/2006/relationships/slideLayout" Target="../slideLayouts/slideLayout8.xml"/><Relationship Id="rId1" Type="http://schemas.openxmlformats.org/officeDocument/2006/relationships/tags" Target="../tags/tag6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6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5E069-F110-4B93-A284-4C191272D8ED}"/>
              </a:ext>
            </a:extLst>
          </p:cNvPr>
          <p:cNvSpPr>
            <a:spLocks noGrp="1"/>
          </p:cNvSpPr>
          <p:nvPr>
            <p:ph type="title"/>
          </p:nvPr>
        </p:nvSpPr>
        <p:spPr/>
        <p:txBody>
          <a:bodyPr>
            <a:noAutofit/>
          </a:bodyPr>
          <a:lstStyle/>
          <a:p>
            <a:r>
              <a:rPr lang="es-US" dirty="0">
                <a:solidFill>
                  <a:srgbClr val="00529B"/>
                </a:solidFill>
              </a:rPr>
              <a:t>Pólizas del Seguro Suplementario </a:t>
            </a:r>
            <a:br>
              <a:rPr lang="es-US" dirty="0">
                <a:solidFill>
                  <a:srgbClr val="00529B"/>
                </a:solidFill>
              </a:rPr>
            </a:br>
            <a:r>
              <a:rPr lang="es-US" dirty="0">
                <a:solidFill>
                  <a:srgbClr val="00529B"/>
                </a:solidFill>
              </a:rPr>
              <a:t>de Medicare (</a:t>
            </a:r>
            <a:r>
              <a:rPr lang="es-US" dirty="0" err="1">
                <a:solidFill>
                  <a:srgbClr val="00529B"/>
                </a:solidFill>
              </a:rPr>
              <a:t>Medigap</a:t>
            </a:r>
            <a:r>
              <a:rPr lang="es-US" dirty="0">
                <a:solidFill>
                  <a:srgbClr val="00529B"/>
                </a:solidFill>
              </a:rPr>
              <a:t>)</a:t>
            </a:r>
          </a:p>
        </p:txBody>
      </p:sp>
    </p:spTree>
    <p:custDataLst>
      <p:tags r:id="rId1"/>
    </p:custDataLst>
    <p:extLst>
      <p:ext uri="{BB962C8B-B14F-4D97-AF65-F5344CB8AC3E}">
        <p14:creationId xmlns:p14="http://schemas.microsoft.com/office/powerpoint/2010/main" val="1764194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a:xfrm>
            <a:off x="-1" y="16721"/>
            <a:ext cx="12192001" cy="930717"/>
          </a:xfrm>
        </p:spPr>
        <p:txBody>
          <a:bodyPr vert="horz" lIns="91440" tIns="45720" rIns="91440" bIns="45720" rtlCol="0" anchor="ctr">
            <a:normAutofit/>
          </a:bodyPr>
          <a:lstStyle/>
          <a:p>
            <a:r>
              <a:rPr lang="es-US" sz="3000"/>
              <a:t>Lo que paga en Medicare Original en 2023: Parte B</a:t>
            </a:r>
          </a:p>
        </p:txBody>
      </p:sp>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566994" y="1188272"/>
            <a:ext cx="10972800" cy="10058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 uri="{C183D7F6-B498-43B3-948B-1728B52AA6E4}">
                <adec:decorative xmlns:adec="http://schemas.microsoft.com/office/drawing/2017/decorative" val="1"/>
              </a:ext>
            </a:extLst>
          </p:cNvPr>
          <p:cNvSpPr/>
          <p:nvPr/>
        </p:nvSpPr>
        <p:spPr>
          <a:xfrm>
            <a:off x="566994" y="1702447"/>
            <a:ext cx="10972800" cy="42203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spcBef>
                <a:spcPts val="0"/>
              </a:spcBef>
              <a:spcAft>
                <a:spcPts val="300"/>
              </a:spcAft>
              <a:buFont typeface="Wingdings" pitchFamily="2" charset="2"/>
              <a:buChar char="§"/>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187FC31-7BDA-4D7A-BB99-0FD64F113198}"/>
              </a:ext>
            </a:extLst>
          </p:cNvPr>
          <p:cNvSpPr txBox="1"/>
          <p:nvPr/>
        </p:nvSpPr>
        <p:spPr>
          <a:xfrm>
            <a:off x="566994" y="1216603"/>
            <a:ext cx="10972800" cy="461665"/>
          </a:xfrm>
          <a:prstGeom prst="rect">
            <a:avLst/>
          </a:prstGeom>
          <a:noFill/>
        </p:spPr>
        <p:txBody>
          <a:bodyPr wrap="square" rtlCol="0">
            <a:spAutoFit/>
          </a:bodyPr>
          <a:lstStyle/>
          <a:p>
            <a:pPr algn="ctr">
              <a:spcBef>
                <a:spcPts val="0"/>
              </a:spcBef>
            </a:pPr>
            <a:r>
              <a:rPr lang="es-US" sz="2400" b="1">
                <a:solidFill>
                  <a:schemeClr val="bg1"/>
                </a:solidFill>
                <a:latin typeface="Arial" panose="020B0604020202020204" pitchFamily="34" charset="0"/>
                <a:cs typeface="Arial" panose="020B0604020202020204" pitchFamily="34" charset="0"/>
              </a:rPr>
              <a:t>Deducible anual de la Parte B</a:t>
            </a:r>
          </a:p>
        </p:txBody>
      </p:sp>
      <p:sp>
        <p:nvSpPr>
          <p:cNvPr id="8" name="TextBox 7">
            <a:extLst>
              <a:ext uri="{FF2B5EF4-FFF2-40B4-BE49-F238E27FC236}">
                <a16:creationId xmlns:a16="http://schemas.microsoft.com/office/drawing/2014/main" id="{057D9A29-4D38-42C1-96EF-FEC8499230D5}"/>
              </a:ext>
            </a:extLst>
          </p:cNvPr>
          <p:cNvSpPr txBox="1"/>
          <p:nvPr/>
        </p:nvSpPr>
        <p:spPr>
          <a:xfrm>
            <a:off x="3352800" y="1733250"/>
            <a:ext cx="4800600" cy="400110"/>
          </a:xfrm>
          <a:prstGeom prst="rect">
            <a:avLst/>
          </a:prstGeom>
          <a:noFill/>
        </p:spPr>
        <p:txBody>
          <a:bodyPr wrap="square" rtlCol="0">
            <a:spAutoFit/>
          </a:bodyPr>
          <a:lstStyle/>
          <a:p>
            <a:pPr lvl="0" algn="ctr">
              <a:spcAft>
                <a:spcPts val="300"/>
              </a:spcAft>
            </a:pPr>
            <a:r>
              <a:rPr lang="es-US" sz="2000">
                <a:solidFill>
                  <a:srgbClr val="4472C4">
                    <a:lumMod val="50000"/>
                  </a:srgbClr>
                </a:solidFill>
                <a:latin typeface="Arial" panose="020B0604020202020204" pitchFamily="34" charset="0"/>
                <a:cs typeface="Arial" panose="020B0604020202020204" pitchFamily="34" charset="0"/>
              </a:rPr>
              <a:t>$226</a:t>
            </a:r>
          </a:p>
        </p:txBody>
      </p:sp>
      <p:sp>
        <p:nvSpPr>
          <p:cNvPr id="21" name="Rectangle: Rounded Corners 20">
            <a:extLst>
              <a:ext uri="{FF2B5EF4-FFF2-40B4-BE49-F238E27FC236}">
                <a16:creationId xmlns:a16="http://schemas.microsoft.com/office/drawing/2014/main" id="{4561DDFF-0328-4C24-8FB9-9528A298B264}"/>
              </a:ext>
              <a:ext uri="{C183D7F6-B498-43B3-948B-1728B52AA6E4}">
                <adec:decorative xmlns:adec="http://schemas.microsoft.com/office/drawing/2017/decorative" val="1"/>
              </a:ext>
            </a:extLst>
          </p:cNvPr>
          <p:cNvSpPr/>
          <p:nvPr/>
        </p:nvSpPr>
        <p:spPr>
          <a:xfrm>
            <a:off x="563764" y="2346395"/>
            <a:ext cx="10972800" cy="10058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66704E5E-C2CE-4DEA-A8ED-E18055870AB7}"/>
              </a:ext>
              <a:ext uri="{C183D7F6-B498-43B3-948B-1728B52AA6E4}">
                <adec:decorative xmlns:adec="http://schemas.microsoft.com/office/drawing/2017/decorative" val="1"/>
              </a:ext>
            </a:extLst>
          </p:cNvPr>
          <p:cNvSpPr/>
          <p:nvPr/>
        </p:nvSpPr>
        <p:spPr>
          <a:xfrm>
            <a:off x="563764" y="2819441"/>
            <a:ext cx="10972800" cy="457200"/>
          </a:xfrm>
          <a:prstGeom prst="roundRect">
            <a:avLst>
              <a:gd name="adj" fmla="val 2148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spcAft>
                <a:spcPts val="300"/>
              </a:spcAft>
              <a:tabLst>
                <a:tab pos="288925" algn="l"/>
              </a:tabLst>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4BE1FB8-FA4F-4973-B336-F8808060193B}"/>
              </a:ext>
            </a:extLst>
          </p:cNvPr>
          <p:cNvSpPr txBox="1"/>
          <p:nvPr/>
        </p:nvSpPr>
        <p:spPr>
          <a:xfrm>
            <a:off x="563764" y="2370575"/>
            <a:ext cx="10972800" cy="461665"/>
          </a:xfrm>
          <a:prstGeom prst="rect">
            <a:avLst/>
          </a:prstGeom>
          <a:noFill/>
        </p:spPr>
        <p:txBody>
          <a:bodyPr wrap="square" rtlCol="0">
            <a:spAutoFit/>
          </a:bodyPr>
          <a:lstStyle/>
          <a:p>
            <a:pPr algn="ctr">
              <a:spcBef>
                <a:spcPts val="0"/>
              </a:spcBef>
            </a:pPr>
            <a:r>
              <a:rPr lang="es-US" sz="2400" b="1">
                <a:solidFill>
                  <a:schemeClr val="bg1"/>
                </a:solidFill>
                <a:latin typeface="Arial" panose="020B0604020202020204" pitchFamily="34" charset="0"/>
                <a:cs typeface="Arial" panose="020B0604020202020204" pitchFamily="34" charset="0"/>
              </a:rPr>
              <a:t>Prima de la Parte B</a:t>
            </a:r>
          </a:p>
        </p:txBody>
      </p:sp>
      <p:sp>
        <p:nvSpPr>
          <p:cNvPr id="10" name="TextBox 9">
            <a:extLst>
              <a:ext uri="{FF2B5EF4-FFF2-40B4-BE49-F238E27FC236}">
                <a16:creationId xmlns:a16="http://schemas.microsoft.com/office/drawing/2014/main" id="{371C0597-1017-4B85-8173-141FE8EFDF30}"/>
              </a:ext>
            </a:extLst>
          </p:cNvPr>
          <p:cNvSpPr txBox="1"/>
          <p:nvPr/>
        </p:nvSpPr>
        <p:spPr>
          <a:xfrm>
            <a:off x="1276350" y="2862938"/>
            <a:ext cx="10077450" cy="400110"/>
          </a:xfrm>
          <a:prstGeom prst="rect">
            <a:avLst/>
          </a:prstGeom>
          <a:noFill/>
        </p:spPr>
        <p:txBody>
          <a:bodyPr wrap="square" rtlCol="0">
            <a:spAutoFit/>
          </a:bodyPr>
          <a:lstStyle/>
          <a:p>
            <a:pPr lvl="0">
              <a:spcAft>
                <a:spcPts val="300"/>
              </a:spcAft>
              <a:tabLst>
                <a:tab pos="288925" algn="l"/>
              </a:tabLst>
            </a:pPr>
            <a:r>
              <a:rPr lang="es-US" sz="2000">
                <a:solidFill>
                  <a:srgbClr val="4472C4">
                    <a:lumMod val="50000"/>
                  </a:srgbClr>
                </a:solidFill>
                <a:latin typeface="Arial" panose="020B0604020202020204" pitchFamily="34" charset="0"/>
                <a:cs typeface="Arial" panose="020B0604020202020204" pitchFamily="34" charset="0"/>
              </a:rPr>
              <a:t>$164.90 por mes es la prima estándar (o mayor, según sus ingresos)</a:t>
            </a:r>
          </a:p>
        </p:txBody>
      </p:sp>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609600" y="3617992"/>
            <a:ext cx="10972800" cy="2560320"/>
          </a:xfrm>
          <a:prstGeom prst="roundRect">
            <a:avLst>
              <a:gd name="adj" fmla="val 1340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609600" y="4076672"/>
            <a:ext cx="10972800" cy="20116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bIns="0" rtlCol="0" anchor="t"/>
          <a:lstStyle/>
          <a:p>
            <a:pPr marL="225425" lvl="0" indent="-225425" defTabSz="514338">
              <a:buFont typeface="Wingdings" panose="05000000000000000000" pitchFamily="2" charset="2"/>
              <a:buChar char="§"/>
              <a:defRPr/>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F7AE372-56BE-4BDD-A8EE-C9BA1831A9BE}"/>
              </a:ext>
            </a:extLst>
          </p:cNvPr>
          <p:cNvSpPr txBox="1"/>
          <p:nvPr/>
        </p:nvSpPr>
        <p:spPr>
          <a:xfrm>
            <a:off x="1606108" y="3632152"/>
            <a:ext cx="8488150" cy="461665"/>
          </a:xfrm>
          <a:prstGeom prst="rect">
            <a:avLst/>
          </a:prstGeom>
          <a:noFill/>
        </p:spPr>
        <p:txBody>
          <a:bodyPr wrap="square" rtlCol="0">
            <a:spAutoFit/>
          </a:bodyPr>
          <a:lstStyle/>
          <a:p>
            <a:pPr algn="ctr"/>
            <a:r>
              <a:rPr lang="es-US" sz="2400" b="1">
                <a:solidFill>
                  <a:schemeClr val="bg1"/>
                </a:solidFill>
                <a:latin typeface="Arial" panose="020B0604020202020204" pitchFamily="34" charset="0"/>
                <a:cs typeface="Arial" panose="020B0604020202020204" pitchFamily="34" charset="0"/>
              </a:rPr>
              <a:t>Coseguro y copago para servicios de la Parte B</a:t>
            </a:r>
          </a:p>
        </p:txBody>
      </p:sp>
      <p:sp>
        <p:nvSpPr>
          <p:cNvPr id="15" name="TextBox 14">
            <a:extLst>
              <a:ext uri="{FF2B5EF4-FFF2-40B4-BE49-F238E27FC236}">
                <a16:creationId xmlns:a16="http://schemas.microsoft.com/office/drawing/2014/main" id="{99D9E120-A1F3-4328-A9C0-AE4175C68B6C}"/>
              </a:ext>
            </a:extLst>
          </p:cNvPr>
          <p:cNvSpPr txBox="1"/>
          <p:nvPr/>
        </p:nvSpPr>
        <p:spPr>
          <a:xfrm>
            <a:off x="862011" y="4226605"/>
            <a:ext cx="10467975" cy="1785104"/>
          </a:xfrm>
          <a:prstGeom prst="rect">
            <a:avLst/>
          </a:prstGeom>
          <a:noFill/>
        </p:spPr>
        <p:txBody>
          <a:bodyPr wrap="square" rtlCol="0">
            <a:spAutoFit/>
          </a:bodyPr>
          <a:lstStyle/>
          <a:p>
            <a:pPr marL="225425" lvl="0" indent="-225425" defTabSz="514338">
              <a:spcAft>
                <a:spcPts val="600"/>
              </a:spcAft>
              <a:buFont typeface="Wingdings" panose="05000000000000000000" pitchFamily="2" charset="2"/>
              <a:buChar char="§"/>
              <a:defRPr/>
            </a:pPr>
            <a:r>
              <a:rPr lang="es-US" sz="2000">
                <a:solidFill>
                  <a:srgbClr val="4472C4">
                    <a:lumMod val="50000"/>
                  </a:srgbClr>
                </a:solidFill>
                <a:latin typeface="Arial" panose="020B0604020202020204" pitchFamily="34" charset="0"/>
                <a:cs typeface="Arial" panose="020B0604020202020204" pitchFamily="34" charset="0"/>
              </a:rPr>
              <a:t>Coseguro del 20 % para la mayoría de los servicios cubiertos, como servicios de médicos y algunos servicios preventivos, si el proveedor acepta la asignación </a:t>
            </a:r>
          </a:p>
          <a:p>
            <a:pPr marL="225425" lvl="0" indent="-225425" defTabSz="514338">
              <a:spcAft>
                <a:spcPts val="600"/>
              </a:spcAft>
              <a:buFont typeface="Wingdings" panose="05000000000000000000" pitchFamily="2" charset="2"/>
              <a:buChar char="§"/>
              <a:defRPr/>
            </a:pPr>
            <a:r>
              <a:rPr lang="es-US" sz="2000">
                <a:solidFill>
                  <a:srgbClr val="4472C4">
                    <a:lumMod val="50000"/>
                  </a:srgbClr>
                </a:solidFill>
                <a:latin typeface="Arial" panose="020B0604020202020204" pitchFamily="34" charset="0"/>
                <a:cs typeface="Arial" panose="020B0604020202020204" pitchFamily="34" charset="0"/>
              </a:rPr>
              <a:t>$0 por la mayoría de los servicios preventivos</a:t>
            </a:r>
          </a:p>
          <a:p>
            <a:pPr marL="225425" lvl="0" indent="-225425" defTabSz="514338">
              <a:spcAft>
                <a:spcPts val="600"/>
              </a:spcAft>
              <a:buFont typeface="Wingdings" panose="05000000000000000000" pitchFamily="2" charset="2"/>
              <a:buChar char="§"/>
              <a:defRPr/>
            </a:pPr>
            <a:r>
              <a:rPr lang="es-US" sz="2000">
                <a:solidFill>
                  <a:srgbClr val="4472C4">
                    <a:lumMod val="50000"/>
                  </a:srgbClr>
                </a:solidFill>
                <a:latin typeface="Arial" panose="020B0604020202020204" pitchFamily="34" charset="0"/>
                <a:cs typeface="Arial" panose="020B0604020202020204" pitchFamily="34" charset="0"/>
              </a:rPr>
              <a:t>Coseguro del 20 % por servicios de salud mental para pacientes ambulatorios y copagos por servicios para pacientes ambulatorios en hospitales</a:t>
            </a:r>
          </a:p>
        </p:txBody>
      </p:sp>
      <p:sp>
        <p:nvSpPr>
          <p:cNvPr id="7" name="Slide Number Placeholder 6">
            <a:extLst>
              <a:ext uri="{FF2B5EF4-FFF2-40B4-BE49-F238E27FC236}">
                <a16:creationId xmlns:a16="http://schemas.microsoft.com/office/drawing/2014/main" id="{53822DA0-8A0A-4945-98A4-ECCBF0C6E1DF}"/>
              </a:ext>
            </a:extLst>
          </p:cNvPr>
          <p:cNvSpPr>
            <a:spLocks noGrp="1"/>
          </p:cNvSpPr>
          <p:nvPr>
            <p:ph type="sldNum" sz="quarter" idx="12"/>
          </p:nvPr>
        </p:nvSpPr>
        <p:spPr/>
        <p:txBody>
          <a:bodyPr/>
          <a:lstStyle/>
          <a:p>
            <a:fld id="{F0CCE2AE-27A2-40B1-80D1-5342831D4722}" type="slidenum">
              <a:rPr lang="en-US" smtClean="0"/>
              <a:t>10</a:t>
            </a:fld>
            <a:endParaRPr lang="en-US"/>
          </a:p>
        </p:txBody>
      </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177423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18249" y="403762"/>
            <a:ext cx="10673751" cy="719643"/>
          </a:xfrm>
        </p:spPr>
        <p:txBody>
          <a:bodyPr>
            <a:normAutofit/>
          </a:bodyPr>
          <a:lstStyle/>
          <a:p>
            <a:r>
              <a:rPr lang="es-US" sz="3000"/>
              <a:t>Compruebe sus conocimientos: Pregunta 1</a:t>
            </a:r>
          </a:p>
        </p:txBody>
      </p:sp>
      <p:sp>
        <p:nvSpPr>
          <p:cNvPr id="8" name="Content Placeholder 8"/>
          <p:cNvSpPr>
            <a:spLocks noGrp="1"/>
          </p:cNvSpPr>
          <p:nvPr>
            <p:ph type="body" sz="quarter" idx="13"/>
          </p:nvPr>
        </p:nvSpPr>
        <p:spPr/>
        <p:txBody>
          <a:bodyPr vert="horz" lIns="91440" tIns="45720" rIns="91440" bIns="45720" rtlCol="0">
            <a:normAutofit/>
          </a:bodyPr>
          <a:lstStyle/>
          <a:p>
            <a:pPr defTabSz="685800">
              <a:spcBef>
                <a:spcPts val="0"/>
              </a:spcBef>
              <a:spcAft>
                <a:spcPts val="1200"/>
              </a:spcAft>
            </a:pPr>
            <a:r>
              <a:rPr lang="es-US" sz="2800" b="1" dirty="0">
                <a:solidFill>
                  <a:srgbClr val="00529B"/>
                </a:solidFill>
              </a:rPr>
              <a:t>Si se inscribe a un Plan Medicare </a:t>
            </a:r>
            <a:r>
              <a:rPr lang="es-US" sz="2800" b="1" dirty="0" err="1">
                <a:solidFill>
                  <a:srgbClr val="00529B"/>
                </a:solidFill>
              </a:rPr>
              <a:t>Advantage</a:t>
            </a:r>
            <a:r>
              <a:rPr lang="es-US" sz="2800" b="1" dirty="0">
                <a:solidFill>
                  <a:srgbClr val="00529B"/>
                </a:solidFill>
              </a:rPr>
              <a:t>, puede comprar una póliza </a:t>
            </a:r>
            <a:r>
              <a:rPr lang="es-US" sz="2800" b="1" dirty="0" err="1">
                <a:solidFill>
                  <a:srgbClr val="00529B"/>
                </a:solidFill>
              </a:rPr>
              <a:t>Medigap</a:t>
            </a:r>
            <a:r>
              <a:rPr lang="es-US" sz="2800" b="1" dirty="0">
                <a:solidFill>
                  <a:srgbClr val="00529B"/>
                </a:solidFill>
              </a:rPr>
              <a:t> para pagar los gastos </a:t>
            </a:r>
            <a:br>
              <a:rPr lang="es-US" sz="2800" b="1" dirty="0">
                <a:solidFill>
                  <a:srgbClr val="00529B"/>
                </a:solidFill>
              </a:rPr>
            </a:br>
            <a:r>
              <a:rPr lang="es-US" sz="2800" b="1" dirty="0">
                <a:solidFill>
                  <a:srgbClr val="00529B"/>
                </a:solidFill>
              </a:rPr>
              <a:t>de su bolsillo.</a:t>
            </a:r>
          </a:p>
          <a:p>
            <a:pPr marL="274320" indent="-457200" defTabSz="685800">
              <a:spcBef>
                <a:spcPts val="0"/>
              </a:spcBef>
              <a:spcAft>
                <a:spcPts val="1200"/>
              </a:spcAft>
              <a:buFont typeface="+mj-lt"/>
              <a:buAutoNum type="alphaLcPeriod"/>
            </a:pPr>
            <a:r>
              <a:rPr lang="es-US" sz="2800" dirty="0">
                <a:solidFill>
                  <a:srgbClr val="00529B"/>
                </a:solidFill>
              </a:rPr>
              <a:t>Verdadero</a:t>
            </a:r>
          </a:p>
          <a:p>
            <a:pPr marL="274320" indent="-457200" defTabSz="685800">
              <a:spcBef>
                <a:spcPts val="0"/>
              </a:spcBef>
              <a:spcAft>
                <a:spcPts val="1200"/>
              </a:spcAft>
              <a:buFont typeface="+mj-lt"/>
              <a:buAutoNum type="alphaLcPeriod"/>
            </a:pPr>
            <a:r>
              <a:rPr lang="es-US" sz="2800" dirty="0">
                <a:solidFill>
                  <a:srgbClr val="00529B"/>
                </a:solidFill>
              </a:rPr>
              <a:t>Falso</a:t>
            </a:r>
          </a:p>
        </p:txBody>
      </p:sp>
      <p:sp>
        <p:nvSpPr>
          <p:cNvPr id="10" name="Rounded Rectangle 9" descr="El cuadro verde resalta &quot;B&quot; como la respuesta correcta"/>
          <p:cNvSpPr/>
          <p:nvPr/>
        </p:nvSpPr>
        <p:spPr>
          <a:xfrm>
            <a:off x="1883226" y="3824639"/>
            <a:ext cx="1529446" cy="49426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1">
            <a:extLst>
              <a:ext uri="{FF2B5EF4-FFF2-40B4-BE49-F238E27FC236}">
                <a16:creationId xmlns:a16="http://schemas.microsoft.com/office/drawing/2014/main" id="{3119496B-FF99-4D0B-861E-0A09FC73179B}"/>
              </a:ext>
            </a:extLst>
          </p:cNvPr>
          <p:cNvSpPr txBox="1">
            <a:spLocks/>
          </p:cNvSpPr>
          <p:nvPr/>
        </p:nvSpPr>
        <p:spPr>
          <a:xfrm>
            <a:off x="1747924" y="4666670"/>
            <a:ext cx="9598364" cy="56199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a:t>Cuenta regresiva: </a:t>
            </a:r>
            <a:r>
              <a:rPr lang="es-US" sz="2000" b="0">
                <a:latin typeface="Arial" pitchFamily="34" charset="0"/>
                <a:cs typeface="Arial" pitchFamily="34" charset="0"/>
              </a:rPr>
              <a:t>Conteste la pregunta antes de que la barra desaparezca.</a:t>
            </a:r>
            <a:endParaRPr lang="es-US" sz="2000" b="0" dirty="0">
              <a:latin typeface="Arial" pitchFamily="34" charset="0"/>
              <a:cs typeface="Arial" pitchFamily="34" charset="0"/>
            </a:endParaRPr>
          </a:p>
        </p:txBody>
      </p:sp>
      <p:sp>
        <p:nvSpPr>
          <p:cNvPr id="2" name="Slide Number Placeholder 1">
            <a:extLst>
              <a:ext uri="{FF2B5EF4-FFF2-40B4-BE49-F238E27FC236}">
                <a16:creationId xmlns:a16="http://schemas.microsoft.com/office/drawing/2014/main" id="{CF9EE556-9EF8-4E59-B49F-53EFE98E661F}"/>
              </a:ext>
            </a:extLst>
          </p:cNvPr>
          <p:cNvSpPr>
            <a:spLocks noGrp="1"/>
          </p:cNvSpPr>
          <p:nvPr>
            <p:ph type="sldNum" sz="quarter" idx="12"/>
          </p:nvPr>
        </p:nvSpPr>
        <p:spPr/>
        <p:txBody>
          <a:bodyPr/>
          <a:lstStyle/>
          <a:p>
            <a:fld id="{F0CCE2AE-27A2-40B1-80D1-5342831D4722}" type="slidenum">
              <a:rPr lang="en-US" smtClean="0"/>
              <a:t>11</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18249" y="403762"/>
            <a:ext cx="10673751" cy="719643"/>
          </a:xfrm>
        </p:spPr>
        <p:txBody>
          <a:bodyPr>
            <a:normAutofit/>
          </a:bodyPr>
          <a:lstStyle/>
          <a:p>
            <a:r>
              <a:rPr lang="es-US" sz="3000"/>
              <a:t>Compruebe sus conocimientos: Pregunta 2</a:t>
            </a:r>
          </a:p>
        </p:txBody>
      </p:sp>
      <p:sp>
        <p:nvSpPr>
          <p:cNvPr id="8" name="Content Placeholder 8" descr="El cuadro verde resalta &quot;B&quot; como la respuesta correcta"/>
          <p:cNvSpPr>
            <a:spLocks noGrp="1"/>
          </p:cNvSpPr>
          <p:nvPr>
            <p:ph type="body" sz="quarter" idx="13"/>
          </p:nvPr>
        </p:nvSpPr>
        <p:spPr/>
        <p:txBody>
          <a:bodyPr vert="horz" lIns="91440" tIns="45720" rIns="91440" bIns="45720" rtlCol="0">
            <a:normAutofit/>
          </a:bodyPr>
          <a:lstStyle/>
          <a:p>
            <a:pPr defTabSz="685800">
              <a:spcBef>
                <a:spcPts val="0"/>
              </a:spcBef>
              <a:spcAft>
                <a:spcPts val="1200"/>
              </a:spcAft>
            </a:pPr>
            <a:r>
              <a:rPr lang="es-US" sz="2800" b="1" dirty="0">
                <a:solidFill>
                  <a:srgbClr val="00529B"/>
                </a:solidFill>
              </a:rPr>
              <a:t>Una póliza </a:t>
            </a:r>
            <a:r>
              <a:rPr lang="es-US" sz="2800" b="1" dirty="0" err="1">
                <a:solidFill>
                  <a:srgbClr val="00529B"/>
                </a:solidFill>
              </a:rPr>
              <a:t>Medigap</a:t>
            </a:r>
            <a:r>
              <a:rPr lang="es-US" sz="2800" b="1" dirty="0">
                <a:solidFill>
                  <a:srgbClr val="00529B"/>
                </a:solidFill>
              </a:rPr>
              <a:t> puede cubrirlo tanto a usted como a su cónyuge.</a:t>
            </a:r>
          </a:p>
          <a:p>
            <a:pPr marL="274320" indent="-457200" defTabSz="685800">
              <a:spcBef>
                <a:spcPts val="0"/>
              </a:spcBef>
              <a:spcAft>
                <a:spcPts val="1200"/>
              </a:spcAft>
              <a:buFont typeface="+mj-lt"/>
              <a:buAutoNum type="alphaLcPeriod"/>
            </a:pPr>
            <a:r>
              <a:rPr lang="es-US" sz="2800" dirty="0">
                <a:solidFill>
                  <a:srgbClr val="00529B"/>
                </a:solidFill>
              </a:rPr>
              <a:t>Cierto</a:t>
            </a:r>
          </a:p>
          <a:p>
            <a:pPr marL="274320" indent="-457200" defTabSz="685800">
              <a:spcBef>
                <a:spcPts val="0"/>
              </a:spcBef>
              <a:spcAft>
                <a:spcPts val="1200"/>
              </a:spcAft>
              <a:buFont typeface="+mj-lt"/>
              <a:buAutoNum type="alphaLcPeriod"/>
            </a:pPr>
            <a:r>
              <a:rPr lang="es-US" sz="2800" dirty="0">
                <a:solidFill>
                  <a:srgbClr val="00529B"/>
                </a:solidFill>
              </a:rPr>
              <a:t>Falso</a:t>
            </a:r>
          </a:p>
        </p:txBody>
      </p:sp>
      <p:sp>
        <p:nvSpPr>
          <p:cNvPr id="10" name="Rounded Rectangle 9" descr="El cuadro verde resalta &quot;B&quot; como la respuesta correcta"/>
          <p:cNvSpPr/>
          <p:nvPr/>
        </p:nvSpPr>
        <p:spPr>
          <a:xfrm>
            <a:off x="1883226" y="3371850"/>
            <a:ext cx="1553714" cy="50349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p>
        </p:txBody>
      </p:sp>
      <p:sp>
        <p:nvSpPr>
          <p:cNvPr id="9" name="Title 1">
            <a:extLst>
              <a:ext uri="{FF2B5EF4-FFF2-40B4-BE49-F238E27FC236}">
                <a16:creationId xmlns:a16="http://schemas.microsoft.com/office/drawing/2014/main" id="{7DCE18F6-E339-439F-8A5C-CA85A86C9CDC}"/>
              </a:ext>
            </a:extLst>
          </p:cNvPr>
          <p:cNvSpPr txBox="1">
            <a:spLocks/>
          </p:cNvSpPr>
          <p:nvPr/>
        </p:nvSpPr>
        <p:spPr>
          <a:xfrm>
            <a:off x="1747924" y="4666669"/>
            <a:ext cx="9598364" cy="591131"/>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a:t>Cuenta regresiva: </a:t>
            </a:r>
            <a:r>
              <a:rPr lang="es-US" sz="2000" b="0">
                <a:latin typeface="Arial" pitchFamily="34" charset="0"/>
                <a:cs typeface="Arial" pitchFamily="34" charset="0"/>
              </a:rPr>
              <a:t>Conteste la pregunta antes de que la barra desaparezca.</a:t>
            </a:r>
            <a:endParaRPr lang="es-US" sz="2000" b="0" dirty="0">
              <a:latin typeface="Arial" pitchFamily="34" charset="0"/>
              <a:cs typeface="Arial" pitchFamily="34" charset="0"/>
            </a:endParaRPr>
          </a:p>
        </p:txBody>
      </p:sp>
      <p:sp>
        <p:nvSpPr>
          <p:cNvPr id="2" name="Slide Number Placeholder 1">
            <a:extLst>
              <a:ext uri="{FF2B5EF4-FFF2-40B4-BE49-F238E27FC236}">
                <a16:creationId xmlns:a16="http://schemas.microsoft.com/office/drawing/2014/main" id="{29B42E2B-4EC2-427C-A9C9-D6848FE5483A}"/>
              </a:ext>
            </a:extLst>
          </p:cNvPr>
          <p:cNvSpPr>
            <a:spLocks noGrp="1"/>
          </p:cNvSpPr>
          <p:nvPr>
            <p:ph type="sldNum" sz="quarter" idx="12"/>
          </p:nvPr>
        </p:nvSpPr>
        <p:spPr/>
        <p:txBody>
          <a:bodyPr/>
          <a:lstStyle/>
          <a:p>
            <a:fld id="{F0CCE2AE-27A2-40B1-80D1-5342831D4722}" type="slidenum">
              <a:rPr lang="en-US" smtClean="0"/>
              <a:t>12</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86435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2</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s-US"/>
              <a:t>Pólizas del Seguro Suplementario de </a:t>
            </a:r>
            <a:r>
              <a:rPr lang="es-US" cap="none"/>
              <a:t>Medicare</a:t>
            </a:r>
            <a:r>
              <a:rPr lang="es-US"/>
              <a:t> (</a:t>
            </a:r>
            <a:r>
              <a:rPr lang="es-US" cap="none"/>
              <a:t>Medigap</a:t>
            </a:r>
            <a:r>
              <a:rPr lang="es-US"/>
              <a:t>)</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a:xfrm>
            <a:off x="0" y="9191"/>
            <a:ext cx="12192000" cy="929272"/>
          </a:xfrm>
        </p:spPr>
        <p:txBody>
          <a:bodyPr anchor="ctr">
            <a:normAutofit/>
          </a:bodyPr>
          <a:lstStyle/>
          <a:p>
            <a:r>
              <a:rPr lang="es-US" sz="3000"/>
              <a:t>Objetivos de la Lección 2:</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13"/>
          </p:nvPr>
        </p:nvSpPr>
        <p:spPr/>
        <p:txBody>
          <a:bodyPr vert="horz" lIns="91440" tIns="45720" rIns="91440" bIns="45720" rtlCol="0">
            <a:normAutofit/>
          </a:bodyPr>
          <a:lstStyle/>
          <a:p>
            <a:pPr marL="0" lvl="0" indent="0" defTabSz="685800">
              <a:lnSpc>
                <a:spcPct val="100000"/>
              </a:lnSpc>
              <a:spcBef>
                <a:spcPts val="0"/>
              </a:spcBef>
              <a:spcAft>
                <a:spcPts val="1200"/>
              </a:spcAft>
              <a:buNone/>
            </a:pPr>
            <a:r>
              <a:rPr lang="es-US" sz="2800" b="1">
                <a:solidFill>
                  <a:srgbClr val="00529B"/>
                </a:solidFill>
              </a:rPr>
              <a:t>Al final de esta lección, usted podrá:</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Explicar la cobertura de los planes Medigap</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Entender los cambios más recientes en Medigap</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Enumerar los distintos planes Medigap y los estados exentos</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Explicar las pólizas Medigap SELECT</a:t>
            </a:r>
          </a:p>
          <a:p>
            <a:pPr lvl="1" defTabSz="685800">
              <a:lnSpc>
                <a:spcPct val="100000"/>
              </a:lnSpc>
              <a:spcBef>
                <a:spcPts val="0"/>
              </a:spcBef>
              <a:spcAft>
                <a:spcPts val="1200"/>
              </a:spcAft>
              <a:buFont typeface="Wingdings" panose="05000000000000000000" pitchFamily="2" charset="2"/>
              <a:buChar char="§"/>
            </a:pPr>
            <a:endParaRPr lang="en-US" sz="2400" b="1" dirty="0">
              <a:solidFill>
                <a:srgbClr val="00529B"/>
              </a:solidFill>
            </a:endParaRPr>
          </a:p>
          <a:p>
            <a:pPr lvl="1" defTabSz="685800">
              <a:lnSpc>
                <a:spcPct val="100000"/>
              </a:lnSpc>
              <a:spcBef>
                <a:spcPts val="0"/>
              </a:spcBef>
              <a:spcAft>
                <a:spcPts val="1200"/>
              </a:spcAft>
              <a:buFont typeface="Wingdings" panose="05000000000000000000" pitchFamily="2" charset="2"/>
              <a:buChar char="§"/>
            </a:pPr>
            <a:endParaRPr lang="en-US" sz="2400" b="1" dirty="0">
              <a:solidFill>
                <a:srgbClr val="00529B"/>
              </a:solidFill>
            </a:endParaRPr>
          </a:p>
          <a:p>
            <a:pPr marL="0" indent="0" defTabSz="685800">
              <a:lnSpc>
                <a:spcPct val="100000"/>
              </a:lnSpc>
              <a:spcBef>
                <a:spcPts val="600"/>
              </a:spcBef>
              <a:spcAft>
                <a:spcPts val="1200"/>
              </a:spcAft>
              <a:buNone/>
            </a:pPr>
            <a:endParaRPr lang="en-US" sz="2800" dirty="0">
              <a:solidFill>
                <a:srgbClr val="00529B"/>
              </a:solidFill>
            </a:endParaRPr>
          </a:p>
        </p:txBody>
      </p:sp>
      <p:sp>
        <p:nvSpPr>
          <p:cNvPr id="5" name="Slide Number Placeholder 4">
            <a:extLst>
              <a:ext uri="{FF2B5EF4-FFF2-40B4-BE49-F238E27FC236}">
                <a16:creationId xmlns:a16="http://schemas.microsoft.com/office/drawing/2014/main" id="{730DFFAF-3BD4-47EB-B2DC-58B24E242720}"/>
              </a:ext>
            </a:extLst>
          </p:cNvPr>
          <p:cNvSpPr>
            <a:spLocks noGrp="1"/>
          </p:cNvSpPr>
          <p:nvPr>
            <p:ph type="sldNum" sz="quarter" idx="12"/>
          </p:nvPr>
        </p:nvSpPr>
        <p:spPr/>
        <p:txBody>
          <a:bodyPr/>
          <a:lstStyle/>
          <a:p>
            <a:pPr>
              <a:defRPr/>
            </a:pPr>
            <a:fld id="{11E79EF6-0C0E-43E6-8FB3-918BC522CC5A}" type="slidenum">
              <a:rPr lang="en-US" smtClean="0"/>
              <a:pPr>
                <a:defRPr/>
              </a:pPr>
              <a:t>14</a:t>
            </a:fld>
            <a:endParaRPr lang="en-US"/>
          </a:p>
        </p:txBody>
      </p:sp>
      <p:sp>
        <p:nvSpPr>
          <p:cNvPr id="4" name="Footer Placeholder 3">
            <a:extLst>
              <a:ext uri="{FF2B5EF4-FFF2-40B4-BE49-F238E27FC236}">
                <a16:creationId xmlns:a16="http://schemas.microsoft.com/office/drawing/2014/main" id="{A1572E6D-D295-4DE9-ADAE-C9EC2EE470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effectLst/>
                <a:uLnTx/>
                <a:uFillTx/>
                <a:latin typeface="Arial" panose="020B0604020202020204" pitchFamily="34" charset="0"/>
                <a:ea typeface="+mn-ea"/>
                <a:cs typeface="Arial" panose="020B0604020202020204" pitchFamily="34" charset="0"/>
              </a:rPr>
              <a:t>Pólizas del Seguro Suplementario de Medicare (Medigap)</a:t>
            </a:r>
          </a:p>
        </p:txBody>
      </p:sp>
      <p:sp>
        <p:nvSpPr>
          <p:cNvPr id="3" name="Date Placeholder 2">
            <a:extLst>
              <a:ext uri="{FF2B5EF4-FFF2-40B4-BE49-F238E27FC236}">
                <a16:creationId xmlns:a16="http://schemas.microsoft.com/office/drawing/2014/main" id="{7E8ECB57-79E5-4D26-8698-9A81D8007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effectLst/>
                <a:uLnTx/>
                <a:uFillTx/>
                <a:latin typeface="Arial" panose="020B0604020202020204" pitchFamily="34" charset="0"/>
                <a:ea typeface="+mn-ea"/>
                <a:cs typeface="Arial" panose="020B0604020202020204" pitchFamily="34" charset="0"/>
              </a:rPr>
              <a:t>Abril de 2023</a:t>
            </a:r>
          </a:p>
        </p:txBody>
      </p:sp>
    </p:spTree>
    <p:custDataLst>
      <p:tags r:id="rId1"/>
    </p:custDataLst>
    <p:extLst>
      <p:ext uri="{BB962C8B-B14F-4D97-AF65-F5344CB8AC3E}">
        <p14:creationId xmlns:p14="http://schemas.microsoft.com/office/powerpoint/2010/main" val="88468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a:spLocks noGrp="1"/>
          </p:cNvSpPr>
          <p:nvPr>
            <p:ph type="title"/>
          </p:nvPr>
        </p:nvSpPr>
        <p:spPr>
          <a:xfrm>
            <a:off x="0" y="1"/>
            <a:ext cx="12192000" cy="950692"/>
          </a:xfrm>
        </p:spPr>
        <p:txBody>
          <a:bodyPr anchor="ctr">
            <a:normAutofit/>
          </a:bodyPr>
          <a:lstStyle/>
          <a:p>
            <a:r>
              <a:rPr lang="es-US" sz="3000"/>
              <a:t>Planes Medigap</a:t>
            </a:r>
          </a:p>
        </p:txBody>
      </p:sp>
      <p:sp>
        <p:nvSpPr>
          <p:cNvPr id="10" name="Content Placeholder 7"/>
          <p:cNvSpPr>
            <a:spLocks noGrp="1"/>
          </p:cNvSpPr>
          <p:nvPr>
            <p:ph idx="1"/>
          </p:nvPr>
        </p:nvSpPr>
        <p:spPr>
          <a:xfrm>
            <a:off x="1172158" y="1287145"/>
            <a:ext cx="10486442" cy="1038591"/>
          </a:xfrm>
        </p:spPr>
        <p:txBody>
          <a:bodyPr>
            <a:normAutofit/>
          </a:bodyPr>
          <a:lstStyle/>
          <a:p>
            <a:pPr marL="274320" indent="-274320">
              <a:lnSpc>
                <a:spcPct val="100000"/>
              </a:lnSpc>
              <a:spcBef>
                <a:spcPts val="0"/>
              </a:spcBef>
              <a:spcAft>
                <a:spcPts val="1200"/>
              </a:spcAft>
            </a:pPr>
            <a:r>
              <a:rPr lang="es-US" sz="2400" dirty="0">
                <a:solidFill>
                  <a:srgbClr val="00529B"/>
                </a:solidFill>
              </a:rPr>
              <a:t>En la mayoría de los estados, las compañías de seguros </a:t>
            </a:r>
            <a:r>
              <a:rPr lang="es-US" sz="2400" dirty="0" err="1">
                <a:solidFill>
                  <a:srgbClr val="00529B"/>
                </a:solidFill>
              </a:rPr>
              <a:t>Medigap</a:t>
            </a:r>
            <a:r>
              <a:rPr lang="es-US" sz="2400" dirty="0">
                <a:solidFill>
                  <a:srgbClr val="00529B"/>
                </a:solidFill>
              </a:rPr>
              <a:t> solo pueden venderle una póliza </a:t>
            </a:r>
            <a:r>
              <a:rPr lang="es-US" sz="2400" dirty="0" err="1">
                <a:solidFill>
                  <a:srgbClr val="00529B"/>
                </a:solidFill>
              </a:rPr>
              <a:t>Medigap</a:t>
            </a:r>
            <a:r>
              <a:rPr lang="es-US" sz="2400" dirty="0">
                <a:solidFill>
                  <a:srgbClr val="00529B"/>
                </a:solidFill>
              </a:rPr>
              <a:t> estandarizada.</a:t>
            </a:r>
          </a:p>
        </p:txBody>
      </p:sp>
      <p:graphicFrame>
        <p:nvGraphicFramePr>
          <p:cNvPr id="11" name="Table 10" descr="Tabla de planes de Medigap que se venden actualmente y planes que ya no se venden."/>
          <p:cNvGraphicFramePr>
            <a:graphicFrameLocks noGrp="1"/>
          </p:cNvGraphicFramePr>
          <p:nvPr>
            <p:extLst>
              <p:ext uri="{D42A27DB-BD31-4B8C-83A1-F6EECF244321}">
                <p14:modId xmlns:p14="http://schemas.microsoft.com/office/powerpoint/2010/main" val="1373319663"/>
              </p:ext>
            </p:extLst>
          </p:nvPr>
        </p:nvGraphicFramePr>
        <p:xfrm>
          <a:off x="1313525" y="2325736"/>
          <a:ext cx="9554500" cy="1280160"/>
        </p:xfrm>
        <a:graphic>
          <a:graphicData uri="http://schemas.openxmlformats.org/drawingml/2006/table">
            <a:tbl>
              <a:tblPr firstRow="1" bandRow="1">
                <a:tableStyleId>{5C22544A-7EE6-4342-B048-85BDC9FD1C3A}</a:tableStyleId>
              </a:tblPr>
              <a:tblGrid>
                <a:gridCol w="4795066">
                  <a:extLst>
                    <a:ext uri="{9D8B030D-6E8A-4147-A177-3AD203B41FA5}">
                      <a16:colId xmlns:a16="http://schemas.microsoft.com/office/drawing/2014/main" val="20000"/>
                    </a:ext>
                  </a:extLst>
                </a:gridCol>
                <a:gridCol w="4759434">
                  <a:extLst>
                    <a:ext uri="{9D8B030D-6E8A-4147-A177-3AD203B41FA5}">
                      <a16:colId xmlns:a16="http://schemas.microsoft.com/office/drawing/2014/main" val="20001"/>
                    </a:ext>
                  </a:extLst>
                </a:gridCol>
              </a:tblGrid>
              <a:tr h="264365">
                <a:tc>
                  <a:txBody>
                    <a:bodyPr/>
                    <a:lstStyle/>
                    <a:p>
                      <a:pPr algn="ctr"/>
                      <a:r>
                        <a:rPr lang="es-US" sz="2400"/>
                        <a:t>Planes estandarizados </a:t>
                      </a:r>
                    </a:p>
                    <a:p>
                      <a:pPr algn="ctr"/>
                      <a:r>
                        <a:rPr lang="es-US" sz="2400"/>
                        <a:t>actualmente vendidos</a:t>
                      </a:r>
                    </a:p>
                  </a:txBody>
                  <a:tcPr>
                    <a:solidFill>
                      <a:schemeClr val="accent1">
                        <a:lumMod val="50000"/>
                      </a:schemeClr>
                    </a:solidFill>
                  </a:tcPr>
                </a:tc>
                <a:tc>
                  <a:txBody>
                    <a:bodyPr/>
                    <a:lstStyle/>
                    <a:p>
                      <a:pPr algn="ctr"/>
                      <a:r>
                        <a:rPr lang="es-US" sz="2400"/>
                        <a:t>Planes que existen, pero </a:t>
                      </a:r>
                    </a:p>
                    <a:p>
                      <a:pPr algn="ctr"/>
                      <a:r>
                        <a:rPr lang="es-US" sz="2400"/>
                        <a:t>que ya no se venden</a:t>
                      </a:r>
                    </a:p>
                  </a:txBody>
                  <a:tcPr>
                    <a:solidFill>
                      <a:schemeClr val="accent1">
                        <a:lumMod val="50000"/>
                      </a:schemeClr>
                    </a:solidFill>
                  </a:tcPr>
                </a:tc>
                <a:extLst>
                  <a:ext uri="{0D108BD9-81ED-4DB2-BD59-A6C34878D82A}">
                    <a16:rowId xmlns:a16="http://schemas.microsoft.com/office/drawing/2014/main" val="10000"/>
                  </a:ext>
                </a:extLst>
              </a:tr>
              <a:tr h="370840">
                <a:tc>
                  <a:txBody>
                    <a:bodyPr/>
                    <a:lstStyle/>
                    <a:p>
                      <a:pPr marL="0" lvl="1" indent="0" algn="ctr"/>
                      <a:r>
                        <a:rPr lang="es-US" sz="2400">
                          <a:solidFill>
                            <a:schemeClr val="tx2">
                              <a:lumMod val="50000"/>
                            </a:schemeClr>
                          </a:solidFill>
                        </a:rPr>
                        <a:t>A, B, C, D, F, G, K, L, M y N</a:t>
                      </a:r>
                    </a:p>
                  </a:txBody>
                  <a:tcPr>
                    <a:solidFill>
                      <a:schemeClr val="accent5">
                        <a:lumMod val="20000"/>
                        <a:lumOff val="80000"/>
                      </a:schemeClr>
                    </a:solidFill>
                  </a:tcPr>
                </a:tc>
                <a:tc>
                  <a:txBody>
                    <a:bodyPr/>
                    <a:lstStyle/>
                    <a:p>
                      <a:pPr algn="ctr"/>
                      <a:r>
                        <a:rPr lang="es-US" sz="2400" baseline="0" dirty="0">
                          <a:solidFill>
                            <a:schemeClr val="tx2">
                              <a:lumMod val="50000"/>
                            </a:schemeClr>
                          </a:solidFill>
                        </a:rPr>
                        <a:t>E, H, I y</a:t>
                      </a:r>
                      <a:r>
                        <a:rPr lang="es-US" sz="2400" dirty="0">
                          <a:solidFill>
                            <a:schemeClr val="tx2">
                              <a:lumMod val="50000"/>
                            </a:schemeClr>
                          </a:solidFill>
                        </a:rPr>
                        <a:t> J</a:t>
                      </a:r>
                    </a:p>
                  </a:txBody>
                  <a:tcPr>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8" name="Content Placeholder 7">
            <a:extLst>
              <a:ext uri="{FF2B5EF4-FFF2-40B4-BE49-F238E27FC236}">
                <a16:creationId xmlns:a16="http://schemas.microsoft.com/office/drawing/2014/main" id="{573E052A-6188-409C-86C6-CCBE142B2FC4}"/>
              </a:ext>
            </a:extLst>
          </p:cNvPr>
          <p:cNvSpPr txBox="1">
            <a:spLocks/>
          </p:cNvSpPr>
          <p:nvPr/>
        </p:nvSpPr>
        <p:spPr>
          <a:xfrm>
            <a:off x="1172158" y="3708928"/>
            <a:ext cx="10486442" cy="2743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1200"/>
              </a:spcAft>
            </a:pPr>
            <a:r>
              <a:rPr lang="es-US" sz="2400" dirty="0">
                <a:solidFill>
                  <a:srgbClr val="00529B"/>
                </a:solidFill>
              </a:rPr>
              <a:t>Las compañías no están obligadas a ofrecer todos los planes </a:t>
            </a:r>
            <a:r>
              <a:rPr lang="es-US" sz="2400" dirty="0" err="1">
                <a:solidFill>
                  <a:srgbClr val="00529B"/>
                </a:solidFill>
              </a:rPr>
              <a:t>Medigap</a:t>
            </a:r>
            <a:endParaRPr lang="es-US" sz="2400" dirty="0">
              <a:solidFill>
                <a:srgbClr val="00529B"/>
              </a:solidFill>
            </a:endParaRPr>
          </a:p>
          <a:p>
            <a:pPr marL="274320" indent="-274320">
              <a:lnSpc>
                <a:spcPct val="100000"/>
              </a:lnSpc>
              <a:spcBef>
                <a:spcPts val="0"/>
              </a:spcBef>
              <a:spcAft>
                <a:spcPts val="1200"/>
              </a:spcAft>
            </a:pPr>
            <a:r>
              <a:rPr lang="es-US" sz="2400" dirty="0">
                <a:solidFill>
                  <a:srgbClr val="00529B"/>
                </a:solidFill>
              </a:rPr>
              <a:t>Los Planes C y F ya no están disponibles para las personas que se incorporaron a Medicare a partir del 1 de enero de 2020</a:t>
            </a:r>
          </a:p>
          <a:p>
            <a:pPr marL="274320" indent="-274320">
              <a:lnSpc>
                <a:spcPct val="100000"/>
              </a:lnSpc>
              <a:spcBef>
                <a:spcPts val="0"/>
              </a:spcBef>
              <a:spcAft>
                <a:spcPts val="1200"/>
              </a:spcAft>
            </a:pPr>
            <a:r>
              <a:rPr lang="es-US" sz="2400" dirty="0">
                <a:solidFill>
                  <a:srgbClr val="00529B"/>
                </a:solidFill>
              </a:rPr>
              <a:t>Las pólizas </a:t>
            </a:r>
            <a:r>
              <a:rPr lang="es-US" sz="2400" dirty="0" err="1">
                <a:solidFill>
                  <a:srgbClr val="00529B"/>
                </a:solidFill>
              </a:rPr>
              <a:t>Medigap</a:t>
            </a:r>
            <a:r>
              <a:rPr lang="es-US" sz="2400" dirty="0">
                <a:solidFill>
                  <a:srgbClr val="00529B"/>
                </a:solidFill>
              </a:rPr>
              <a:t> están estandarizadas de forma diferente en los estados exentos (Massachusetts, Minnesota y Wisconsin)</a:t>
            </a:r>
          </a:p>
        </p:txBody>
      </p:sp>
      <p:sp>
        <p:nvSpPr>
          <p:cNvPr id="2" name="Slide Number Placeholder 1">
            <a:extLst>
              <a:ext uri="{FF2B5EF4-FFF2-40B4-BE49-F238E27FC236}">
                <a16:creationId xmlns:a16="http://schemas.microsoft.com/office/drawing/2014/main" id="{604302A9-13CA-459A-B808-91630934C0C0}"/>
              </a:ext>
            </a:extLst>
          </p:cNvPr>
          <p:cNvSpPr>
            <a:spLocks noGrp="1"/>
          </p:cNvSpPr>
          <p:nvPr>
            <p:ph type="sldNum" sz="quarter" idx="12"/>
          </p:nvPr>
        </p:nvSpPr>
        <p:spPr/>
        <p:txBody>
          <a:bodyPr/>
          <a:lstStyle/>
          <a:p>
            <a:pPr>
              <a:defRPr/>
            </a:pPr>
            <a:fld id="{11E79EF6-0C0E-43E6-8FB3-918BC522CC5A}" type="slidenum">
              <a:rPr lang="en-US" smtClean="0"/>
              <a:pPr>
                <a:defRPr/>
              </a:pPr>
              <a:t>15</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293133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022728"/>
          </a:xfrm>
        </p:spPr>
        <p:txBody>
          <a:bodyPr anchor="ctr">
            <a:normAutofit/>
          </a:bodyPr>
          <a:lstStyle/>
          <a:p>
            <a:r>
              <a:rPr lang="es-US" sz="3000"/>
              <a:t>Cobertura de Plan Medigap</a:t>
            </a:r>
          </a:p>
        </p:txBody>
      </p:sp>
      <p:sp>
        <p:nvSpPr>
          <p:cNvPr id="5" name="TextBox 4">
            <a:extLst>
              <a:ext uri="{FF2B5EF4-FFF2-40B4-BE49-F238E27FC236}">
                <a16:creationId xmlns:a16="http://schemas.microsoft.com/office/drawing/2014/main" id="{47A8566C-F432-4D58-9A6F-E1959189B03A}"/>
              </a:ext>
            </a:extLst>
          </p:cNvPr>
          <p:cNvSpPr txBox="1"/>
          <p:nvPr/>
        </p:nvSpPr>
        <p:spPr>
          <a:xfrm>
            <a:off x="4577617" y="968031"/>
            <a:ext cx="7081667" cy="276999"/>
          </a:xfrm>
          <a:prstGeom prst="rect">
            <a:avLst/>
          </a:prstGeom>
          <a:solidFill>
            <a:schemeClr val="accent5">
              <a:lumMod val="20000"/>
              <a:lumOff val="80000"/>
            </a:schemeClr>
          </a:solidFill>
        </p:spPr>
        <p:txBody>
          <a:bodyPr wrap="square" rtlCol="0">
            <a:spAutoFit/>
          </a:bodyPr>
          <a:lstStyle/>
          <a:p>
            <a:r>
              <a:rPr lang="es-US" sz="1200">
                <a:solidFill>
                  <a:schemeClr val="accent5">
                    <a:lumMod val="50000"/>
                  </a:schemeClr>
                </a:solidFill>
                <a:latin typeface="Arial" panose="020B0604020202020204" pitchFamily="34" charset="0"/>
                <a:cs typeface="Arial" panose="020B0604020202020204" pitchFamily="34" charset="0"/>
              </a:rPr>
              <a:t>Planes del Seguro Suplementario de Medicare (Medigap) </a:t>
            </a:r>
          </a:p>
        </p:txBody>
      </p:sp>
      <p:graphicFrame>
        <p:nvGraphicFramePr>
          <p:cNvPr id="10" name="Table 9" descr="Tabla de porcentajes de beneficios de los planes del seguro suplementario de Medicare (Medigap) ">
            <a:extLst>
              <a:ext uri="{FF2B5EF4-FFF2-40B4-BE49-F238E27FC236}">
                <a16:creationId xmlns:a16="http://schemas.microsoft.com/office/drawing/2014/main" id="{296B46C0-DE9B-4165-B3AB-8F660A3E30D1}"/>
              </a:ext>
            </a:extLst>
          </p:cNvPr>
          <p:cNvGraphicFramePr>
            <a:graphicFrameLocks noGrp="1"/>
          </p:cNvGraphicFramePr>
          <p:nvPr>
            <p:extLst>
              <p:ext uri="{D42A27DB-BD31-4B8C-83A1-F6EECF244321}">
                <p14:modId xmlns:p14="http://schemas.microsoft.com/office/powerpoint/2010/main" val="1447166833"/>
              </p:ext>
            </p:extLst>
          </p:nvPr>
        </p:nvGraphicFramePr>
        <p:xfrm>
          <a:off x="416409" y="1245030"/>
          <a:ext cx="11242876" cy="3578298"/>
        </p:xfrm>
        <a:graphic>
          <a:graphicData uri="http://schemas.openxmlformats.org/drawingml/2006/table">
            <a:tbl>
              <a:tblPr firstRow="1"/>
              <a:tblGrid>
                <a:gridCol w="4189335">
                  <a:extLst>
                    <a:ext uri="{9D8B030D-6E8A-4147-A177-3AD203B41FA5}">
                      <a16:colId xmlns:a16="http://schemas.microsoft.com/office/drawing/2014/main" val="3130994718"/>
                    </a:ext>
                  </a:extLst>
                </a:gridCol>
                <a:gridCol w="636989">
                  <a:extLst>
                    <a:ext uri="{9D8B030D-6E8A-4147-A177-3AD203B41FA5}">
                      <a16:colId xmlns:a16="http://schemas.microsoft.com/office/drawing/2014/main" val="3280422692"/>
                    </a:ext>
                  </a:extLst>
                </a:gridCol>
                <a:gridCol w="636989">
                  <a:extLst>
                    <a:ext uri="{9D8B030D-6E8A-4147-A177-3AD203B41FA5}">
                      <a16:colId xmlns:a16="http://schemas.microsoft.com/office/drawing/2014/main" val="2329030423"/>
                    </a:ext>
                  </a:extLst>
                </a:gridCol>
                <a:gridCol w="636989">
                  <a:extLst>
                    <a:ext uri="{9D8B030D-6E8A-4147-A177-3AD203B41FA5}">
                      <a16:colId xmlns:a16="http://schemas.microsoft.com/office/drawing/2014/main" val="4007677874"/>
                    </a:ext>
                  </a:extLst>
                </a:gridCol>
                <a:gridCol w="636989">
                  <a:extLst>
                    <a:ext uri="{9D8B030D-6E8A-4147-A177-3AD203B41FA5}">
                      <a16:colId xmlns:a16="http://schemas.microsoft.com/office/drawing/2014/main" val="2961580991"/>
                    </a:ext>
                  </a:extLst>
                </a:gridCol>
                <a:gridCol w="636989">
                  <a:extLst>
                    <a:ext uri="{9D8B030D-6E8A-4147-A177-3AD203B41FA5}">
                      <a16:colId xmlns:a16="http://schemas.microsoft.com/office/drawing/2014/main" val="2492110190"/>
                    </a:ext>
                  </a:extLst>
                </a:gridCol>
                <a:gridCol w="636989">
                  <a:extLst>
                    <a:ext uri="{9D8B030D-6E8A-4147-A177-3AD203B41FA5}">
                      <a16:colId xmlns:a16="http://schemas.microsoft.com/office/drawing/2014/main" val="3250895483"/>
                    </a:ext>
                  </a:extLst>
                </a:gridCol>
                <a:gridCol w="914400">
                  <a:extLst>
                    <a:ext uri="{9D8B030D-6E8A-4147-A177-3AD203B41FA5}">
                      <a16:colId xmlns:a16="http://schemas.microsoft.com/office/drawing/2014/main" val="4062724447"/>
                    </a:ext>
                  </a:extLst>
                </a:gridCol>
                <a:gridCol w="914400">
                  <a:extLst>
                    <a:ext uri="{9D8B030D-6E8A-4147-A177-3AD203B41FA5}">
                      <a16:colId xmlns:a16="http://schemas.microsoft.com/office/drawing/2014/main" val="4232621865"/>
                    </a:ext>
                  </a:extLst>
                </a:gridCol>
                <a:gridCol w="636989">
                  <a:extLst>
                    <a:ext uri="{9D8B030D-6E8A-4147-A177-3AD203B41FA5}">
                      <a16:colId xmlns:a16="http://schemas.microsoft.com/office/drawing/2014/main" val="2937596607"/>
                    </a:ext>
                  </a:extLst>
                </a:gridCol>
                <a:gridCol w="765818">
                  <a:extLst>
                    <a:ext uri="{9D8B030D-6E8A-4147-A177-3AD203B41FA5}">
                      <a16:colId xmlns:a16="http://schemas.microsoft.com/office/drawing/2014/main" val="1506121151"/>
                    </a:ext>
                  </a:extLst>
                </a:gridCol>
              </a:tblGrid>
              <a:tr h="234379">
                <a:tc>
                  <a:txBody>
                    <a:bodyPr/>
                    <a:lstStyle/>
                    <a:p>
                      <a:pPr algn="l" fontAlgn="t"/>
                      <a:r>
                        <a:rPr lang="es-US" sz="1300" b="1" i="0" u="none" strike="noStrike">
                          <a:solidFill>
                            <a:srgbClr val="000000"/>
                          </a:solidFill>
                          <a:effectLst/>
                          <a:latin typeface="Calibri" panose="020F0502020204030204" pitchFamily="34" charset="0"/>
                        </a:rPr>
                        <a:t>Beneficios de Medigap</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A</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B</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C</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D</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F*</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G*</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K</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L</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M</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N</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extLst>
                  <a:ext uri="{0D108BD9-81ED-4DB2-BD59-A6C34878D82A}">
                    <a16:rowId xmlns:a16="http://schemas.microsoft.com/office/drawing/2014/main" val="3215339582"/>
                  </a:ext>
                </a:extLst>
              </a:tr>
              <a:tr h="461432">
                <a:tc>
                  <a:txBody>
                    <a:bodyPr/>
                    <a:lstStyle/>
                    <a:p>
                      <a:pPr algn="l" fontAlgn="t"/>
                      <a:r>
                        <a:rPr lang="es-US" sz="1300" b="0" i="0" u="none" strike="noStrike">
                          <a:solidFill>
                            <a:srgbClr val="203764"/>
                          </a:solidFill>
                          <a:effectLst/>
                          <a:latin typeface="Calibri" panose="020F0502020204030204" pitchFamily="34" charset="0"/>
                        </a:rPr>
                        <a:t>Costos de </a:t>
                      </a:r>
                      <a:r>
                        <a:rPr lang="es-US" sz="1300" b="1" i="0" u="none" strike="noStrike">
                          <a:solidFill>
                            <a:srgbClr val="203764"/>
                          </a:solidFill>
                          <a:effectLst/>
                          <a:latin typeface="Calibri" panose="020F0502020204030204" pitchFamily="34" charset="0"/>
                        </a:rPr>
                        <a:t>coseguro</a:t>
                      </a:r>
                      <a:r>
                        <a:rPr lang="es-US" sz="1300" b="0" i="0" u="none" strike="noStrike">
                          <a:solidFill>
                            <a:srgbClr val="203764"/>
                          </a:solidFill>
                          <a:effectLst/>
                          <a:latin typeface="Calibri" panose="020F0502020204030204" pitchFamily="34" charset="0"/>
                        </a:rPr>
                        <a:t> de la parte A y de hospital hasta 365 días adicionales después de haber usado todos los beneficios de Medicare</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1252637787"/>
                  </a:ext>
                </a:extLst>
              </a:tr>
              <a:tr h="234379">
                <a:tc>
                  <a:txBody>
                    <a:bodyPr/>
                    <a:lstStyle/>
                    <a:p>
                      <a:pPr algn="l" fontAlgn="t"/>
                      <a:r>
                        <a:rPr lang="es-US" sz="1300" b="0" i="0" u="none" strike="noStrike">
                          <a:solidFill>
                            <a:srgbClr val="203764"/>
                          </a:solidFill>
                          <a:effectLst/>
                          <a:latin typeface="Calibri" panose="020F0502020204030204" pitchFamily="34" charset="0"/>
                        </a:rPr>
                        <a:t>Coseguro </a:t>
                      </a:r>
                      <a:r>
                        <a:rPr lang="es-US" sz="1300" i="0" u="none" strike="noStrike">
                          <a:solidFill>
                            <a:srgbClr val="203764"/>
                          </a:solidFill>
                          <a:effectLst/>
                          <a:latin typeface="Calibri" panose="020F0502020204030204" pitchFamily="34" charset="0"/>
                        </a:rPr>
                        <a:t>o </a:t>
                      </a:r>
                      <a:r>
                        <a:rPr lang="es-US" sz="1300" b="1" i="0" u="none" strike="noStrike">
                          <a:solidFill>
                            <a:srgbClr val="203764"/>
                          </a:solidFill>
                          <a:effectLst/>
                          <a:latin typeface="Calibri" panose="020F0502020204030204" pitchFamily="34" charset="0"/>
                        </a:rPr>
                        <a:t>copago</a:t>
                      </a:r>
                      <a:r>
                        <a:rPr lang="es-US" sz="1300" i="0" u="none" strike="noStrike">
                          <a:solidFill>
                            <a:srgbClr val="203764"/>
                          </a:solidFill>
                          <a:effectLst/>
                          <a:latin typeface="Calibri" panose="020F0502020204030204" pitchFamily="34" charset="0"/>
                        </a:rPr>
                        <a:t> de la Parte B</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75 %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460072357"/>
                  </a:ext>
                </a:extLst>
              </a:tr>
              <a:tr h="234379">
                <a:tc>
                  <a:txBody>
                    <a:bodyPr/>
                    <a:lstStyle/>
                    <a:p>
                      <a:pPr algn="l" fontAlgn="t"/>
                      <a:r>
                        <a:rPr lang="es-US" sz="1300" b="0" i="0" u="none" strike="noStrike">
                          <a:solidFill>
                            <a:srgbClr val="203764"/>
                          </a:solidFill>
                          <a:effectLst/>
                          <a:latin typeface="Calibri" panose="020F0502020204030204" pitchFamily="34" charset="0"/>
                        </a:rPr>
                        <a:t>Sangre (primeras 3 pintas)</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75 %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060697991"/>
                  </a:ext>
                </a:extLst>
              </a:tr>
              <a:tr h="234379">
                <a:tc>
                  <a:txBody>
                    <a:bodyPr/>
                    <a:lstStyle/>
                    <a:p>
                      <a:pPr algn="l" fontAlgn="t"/>
                      <a:r>
                        <a:rPr lang="es-US" sz="1300" b="0" i="0" u="none" strike="noStrike">
                          <a:solidFill>
                            <a:srgbClr val="203764"/>
                          </a:solidFill>
                          <a:effectLst/>
                          <a:latin typeface="Calibri" panose="020F0502020204030204" pitchFamily="34" charset="0"/>
                        </a:rPr>
                        <a:t>Copago o coseguro por cuidados de hospicio de la Parte A</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75 %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502771740"/>
                  </a:ext>
                </a:extLst>
              </a:tr>
              <a:tr h="234379">
                <a:tc>
                  <a:txBody>
                    <a:bodyPr/>
                    <a:lstStyle/>
                    <a:p>
                      <a:pPr algn="l" fontAlgn="t"/>
                      <a:r>
                        <a:rPr lang="es-US" sz="1300" b="0" i="0" u="none" strike="noStrike">
                          <a:solidFill>
                            <a:srgbClr val="203764"/>
                          </a:solidFill>
                          <a:effectLst/>
                          <a:latin typeface="Calibri" panose="020F0502020204030204" pitchFamily="34" charset="0"/>
                        </a:rPr>
                        <a:t>Coseguro por cuidados en un centro de enfermería especializada</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75 %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551362421"/>
                  </a:ext>
                </a:extLst>
              </a:tr>
              <a:tr h="234379">
                <a:tc>
                  <a:txBody>
                    <a:bodyPr/>
                    <a:lstStyle/>
                    <a:p>
                      <a:pPr algn="l" fontAlgn="t"/>
                      <a:r>
                        <a:rPr lang="es-US" sz="1300" b="1" i="0" u="none" strike="noStrike">
                          <a:solidFill>
                            <a:srgbClr val="203764"/>
                          </a:solidFill>
                          <a:effectLst/>
                          <a:latin typeface="Calibri" panose="020F0502020204030204" pitchFamily="34" charset="0"/>
                        </a:rPr>
                        <a:t>Deducible</a:t>
                      </a:r>
                      <a:r>
                        <a:rPr lang="es-US" sz="1300" i="0" u="none" strike="noStrike">
                          <a:solidFill>
                            <a:srgbClr val="203764"/>
                          </a:solidFill>
                          <a:effectLst/>
                          <a:latin typeface="Calibri" panose="020F0502020204030204" pitchFamily="34" charset="0"/>
                        </a:rPr>
                        <a:t> de la Parte A</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75 %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3401531930"/>
                  </a:ext>
                </a:extLst>
              </a:tr>
              <a:tr h="234379">
                <a:tc>
                  <a:txBody>
                    <a:bodyPr/>
                    <a:lstStyle/>
                    <a:p>
                      <a:pPr algn="l" fontAlgn="t"/>
                      <a:r>
                        <a:rPr lang="es-US" sz="1300" b="0" i="0" u="none" strike="noStrike">
                          <a:solidFill>
                            <a:srgbClr val="203764"/>
                          </a:solidFill>
                          <a:effectLst/>
                          <a:latin typeface="Calibri" panose="020F0502020204030204" pitchFamily="34" charset="0"/>
                        </a:rPr>
                        <a:t>Deducible de la Parte B</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730263135"/>
                  </a:ext>
                </a:extLst>
              </a:tr>
              <a:tr h="234379">
                <a:tc>
                  <a:txBody>
                    <a:bodyPr/>
                    <a:lstStyle/>
                    <a:p>
                      <a:pPr algn="l" fontAlgn="t"/>
                      <a:r>
                        <a:rPr lang="es-US" sz="1300" b="1" i="0" u="none" strike="noStrike">
                          <a:solidFill>
                            <a:srgbClr val="203764"/>
                          </a:solidFill>
                          <a:effectLst/>
                          <a:latin typeface="Calibri" panose="020F0502020204030204" pitchFamily="34" charset="0"/>
                        </a:rPr>
                        <a:t>Cargos en exceso</a:t>
                      </a:r>
                      <a:r>
                        <a:rPr lang="es-US" sz="1300" i="0" u="none" strike="noStrike">
                          <a:solidFill>
                            <a:srgbClr val="203764"/>
                          </a:solidFill>
                          <a:effectLst/>
                          <a:latin typeface="Calibri" panose="020F0502020204030204" pitchFamily="34" charset="0"/>
                        </a:rPr>
                        <a:t> de la Parte B</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1146044585"/>
                  </a:ext>
                </a:extLst>
              </a:tr>
              <a:tr h="234379">
                <a:tc>
                  <a:txBody>
                    <a:bodyPr/>
                    <a:lstStyle/>
                    <a:p>
                      <a:pPr algn="l" fontAlgn="t"/>
                      <a:r>
                        <a:rPr lang="es-US" sz="1300" b="0" i="0" u="none" strike="noStrike" dirty="0">
                          <a:solidFill>
                            <a:srgbClr val="203764"/>
                          </a:solidFill>
                          <a:effectLst/>
                          <a:latin typeface="Calibri" panose="020F0502020204030204" pitchFamily="34" charset="0"/>
                        </a:rPr>
                        <a:t>Emergencia en viaje al extranjero (hasta los límites del plan)</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2616064770"/>
                  </a:ext>
                </a:extLst>
              </a:tr>
              <a:tr h="432134">
                <a:tc>
                  <a:txBody>
                    <a:bodyPr/>
                    <a:lstStyle/>
                    <a:p>
                      <a:pPr algn="l" rtl="0" fontAlgn="t"/>
                      <a:endParaRPr lang="en-US" sz="1300" b="0" i="0" u="none" strike="noStrike" dirty="0">
                        <a:solidFill>
                          <a:srgbClr val="000000"/>
                        </a:solidFill>
                        <a:effectLst/>
                        <a:latin typeface="Calibri" panose="020F0502020204030204" pitchFamily="34" charset="0"/>
                      </a:endParaRPr>
                    </a:p>
                  </a:txBody>
                  <a:tcPr marL="7029" marR="7029" marT="7029" marB="0">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a:noFill/>
                    </a:lnB>
                  </a:tcPr>
                </a:tc>
                <a:tc>
                  <a:txBody>
                    <a:bodyPr/>
                    <a:lstStyle/>
                    <a:p>
                      <a:pPr algn="ctr" fontAlgn="b"/>
                      <a:r>
                        <a:rPr lang="es-US" sz="1000" b="0" i="0" u="none" strike="noStrike" dirty="0">
                          <a:solidFill>
                            <a:srgbClr val="203764"/>
                          </a:solidFill>
                          <a:effectLst/>
                          <a:latin typeface="Calibri" panose="020F0502020204030204" pitchFamily="34" charset="0"/>
                        </a:rPr>
                        <a:t>Límite de gastos de bolsillo en 2023**</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US" sz="1000" b="0" i="0" u="none" strike="noStrike" dirty="0">
                          <a:solidFill>
                            <a:srgbClr val="203764"/>
                          </a:solidFill>
                          <a:effectLst/>
                          <a:latin typeface="Calibri" panose="020F0502020204030204" pitchFamily="34" charset="0"/>
                        </a:rPr>
                        <a:t>Límite de gastos de bolsillo en 2023**</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extLst>
                  <a:ext uri="{0D108BD9-81ED-4DB2-BD59-A6C34878D82A}">
                    <a16:rowId xmlns:a16="http://schemas.microsoft.com/office/drawing/2014/main" val="1263501015"/>
                  </a:ext>
                </a:extLst>
              </a:tr>
              <a:tr h="234379">
                <a:tc>
                  <a:txBody>
                    <a:bodyPr/>
                    <a:lstStyle/>
                    <a:p>
                      <a:pPr algn="l" rtl="0" fontAlgn="t"/>
                      <a:endParaRPr lang="en-US" sz="1300" b="0" i="0" u="none" strike="noStrike" dirty="0">
                        <a:solidFill>
                          <a:srgbClr val="000000"/>
                        </a:solidFill>
                        <a:effectLst/>
                        <a:latin typeface="Calibri" panose="020F0502020204030204" pitchFamily="34" charset="0"/>
                      </a:endParaRPr>
                    </a:p>
                  </a:txBody>
                  <a:tcPr marL="7029" marR="7029" marT="7029" marB="0">
                    <a:lnL>
                      <a:noFill/>
                    </a:lnL>
                    <a:lnR>
                      <a:noFill/>
                    </a:lnR>
                    <a:lnT>
                      <a:noFill/>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a:noFill/>
                    </a:lnT>
                    <a:lnB>
                      <a:noFill/>
                    </a:lnB>
                  </a:tcPr>
                </a:tc>
                <a:tc>
                  <a:txBody>
                    <a:bodyPr/>
                    <a:lstStyle/>
                    <a:p>
                      <a:pPr algn="ctr" fontAlgn="b"/>
                      <a:r>
                        <a:rPr lang="es-US" sz="1300" b="0" i="0" u="none" strike="noStrike" dirty="0">
                          <a:solidFill>
                            <a:srgbClr val="203764"/>
                          </a:solidFill>
                          <a:effectLst/>
                          <a:latin typeface="Calibri" panose="020F0502020204030204" pitchFamily="34" charset="0"/>
                        </a:rPr>
                        <a:t>$6,940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r>
                        <a:rPr lang="es-US" sz="1300" b="0" i="0" u="none" strike="noStrike" dirty="0">
                          <a:solidFill>
                            <a:srgbClr val="203764"/>
                          </a:solidFill>
                          <a:effectLst/>
                          <a:latin typeface="Calibri" panose="020F0502020204030204" pitchFamily="34" charset="0"/>
                        </a:rPr>
                        <a:t>$3,470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a:noFill/>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extLst>
                  <a:ext uri="{0D108BD9-81ED-4DB2-BD59-A6C34878D82A}">
                    <a16:rowId xmlns:a16="http://schemas.microsoft.com/office/drawing/2014/main" val="2286520977"/>
                  </a:ext>
                </a:extLst>
              </a:tr>
            </a:tbl>
          </a:graphicData>
        </a:graphic>
      </p:graphicFrame>
      <p:sp>
        <p:nvSpPr>
          <p:cNvPr id="9" name="TextBox 8">
            <a:extLst>
              <a:ext uri="{FF2B5EF4-FFF2-40B4-BE49-F238E27FC236}">
                <a16:creationId xmlns:a16="http://schemas.microsoft.com/office/drawing/2014/main" id="{AB538BD5-7D01-4C96-A2E5-0CCF73C1A690}"/>
              </a:ext>
            </a:extLst>
          </p:cNvPr>
          <p:cNvSpPr txBox="1"/>
          <p:nvPr/>
        </p:nvSpPr>
        <p:spPr>
          <a:xfrm>
            <a:off x="416408" y="4823328"/>
            <a:ext cx="11242876" cy="1277273"/>
          </a:xfrm>
          <a:prstGeom prst="rect">
            <a:avLst/>
          </a:prstGeom>
          <a:solidFill>
            <a:schemeClr val="accent5">
              <a:lumMod val="20000"/>
              <a:lumOff val="80000"/>
              <a:alpha val="58000"/>
            </a:schemeClr>
          </a:solidFill>
        </p:spPr>
        <p:txBody>
          <a:bodyPr wrap="square" rtlCol="0">
            <a:spAutoFit/>
          </a:bodyPr>
          <a:lstStyle/>
          <a:p>
            <a:r>
              <a:rPr lang="es-US" sz="1100" dirty="0">
                <a:solidFill>
                  <a:srgbClr val="323A45"/>
                </a:solidFill>
                <a:latin typeface="Rubik"/>
              </a:rPr>
              <a:t>* Los Planes F y G también ofrecen un plan de deducible alto en algunos estados. Con esta opción, deberá pagar los costos cubiertos por Medicare (</a:t>
            </a:r>
            <a:r>
              <a:rPr lang="es-US" sz="1100" dirty="0" err="1">
                <a:solidFill>
                  <a:srgbClr val="323A45"/>
                </a:solidFill>
                <a:latin typeface="Rubik"/>
              </a:rPr>
              <a:t>coseguro</a:t>
            </a:r>
            <a:r>
              <a:rPr lang="es-US" sz="1100" dirty="0">
                <a:solidFill>
                  <a:srgbClr val="323A45"/>
                </a:solidFill>
                <a:latin typeface="Rubik"/>
              </a:rPr>
              <a:t>, copagos y deducibles) hasta el monto deducible de $2,700 en 2023 antes de que la póliza pague algo. (Los planes C y F no están disponibles para las personas que fueron elegibles para Medicare por primera vez después del 1 de enero de 2020).</a:t>
            </a:r>
          </a:p>
          <a:p>
            <a:r>
              <a:rPr lang="es-US" sz="1100" dirty="0">
                <a:solidFill>
                  <a:srgbClr val="323A45"/>
                </a:solidFill>
                <a:latin typeface="Rubik"/>
              </a:rPr>
              <a:t>** Para los Planes K y L, después de que haya alcanzado su límite anual de gastos de bolsillo y el deducible anual de la Parte B, el plan </a:t>
            </a:r>
            <a:r>
              <a:rPr lang="es-US" sz="1100" dirty="0" err="1">
                <a:solidFill>
                  <a:srgbClr val="323A45"/>
                </a:solidFill>
                <a:latin typeface="Rubik"/>
              </a:rPr>
              <a:t>Medigap</a:t>
            </a:r>
            <a:r>
              <a:rPr lang="es-US" sz="1100" dirty="0">
                <a:solidFill>
                  <a:srgbClr val="323A45"/>
                </a:solidFill>
                <a:latin typeface="Rubik"/>
              </a:rPr>
              <a:t> pagará el 100 % de los servicios cubiertos durante el resto del año calendario.</a:t>
            </a:r>
          </a:p>
          <a:p>
            <a:r>
              <a:rPr lang="es-US" sz="1100" dirty="0">
                <a:solidFill>
                  <a:srgbClr val="323A45"/>
                </a:solidFill>
                <a:latin typeface="Rubik"/>
              </a:rPr>
              <a:t>*** El Plan N paga el 100 % del </a:t>
            </a:r>
            <a:r>
              <a:rPr lang="es-US" sz="1100" dirty="0" err="1">
                <a:solidFill>
                  <a:srgbClr val="323A45"/>
                </a:solidFill>
                <a:latin typeface="Rubik"/>
              </a:rPr>
              <a:t>coseguro</a:t>
            </a:r>
            <a:r>
              <a:rPr lang="es-US" sz="1100" dirty="0">
                <a:solidFill>
                  <a:srgbClr val="323A45"/>
                </a:solidFill>
                <a:latin typeface="Rubik"/>
              </a:rPr>
              <a:t> de la Parte B, excepto un copago de hasta $20 por algunas visitas a consultorio y un copago de hasta $50 por visitas a la sala de emergencias que no conlleven a una internación.</a:t>
            </a:r>
          </a:p>
        </p:txBody>
      </p:sp>
      <p:sp>
        <p:nvSpPr>
          <p:cNvPr id="6" name="Slide Number Placeholder 5">
            <a:extLst>
              <a:ext uri="{FF2B5EF4-FFF2-40B4-BE49-F238E27FC236}">
                <a16:creationId xmlns:a16="http://schemas.microsoft.com/office/drawing/2014/main" id="{AE754276-2084-42D3-9DED-C56E91A005B4}"/>
              </a:ext>
            </a:extLst>
          </p:cNvPr>
          <p:cNvSpPr>
            <a:spLocks noGrp="1"/>
          </p:cNvSpPr>
          <p:nvPr>
            <p:ph type="sldNum" sz="quarter" idx="12"/>
          </p:nvPr>
        </p:nvSpPr>
        <p:spPr/>
        <p:txBody>
          <a:bodyPr/>
          <a:lstStyle/>
          <a:p>
            <a:fld id="{48F63A3B-78C7-47BE-AE5E-E10140E04643}" type="slidenum">
              <a:rPr lang="en-US" smtClean="0"/>
              <a:pPr/>
              <a:t>16</a:t>
            </a:fld>
            <a:endParaRPr lang="en-US"/>
          </a:p>
        </p:txBody>
      </p:sp>
      <p:sp>
        <p:nvSpPr>
          <p:cNvPr id="3" name="Footer Placeholder 2"/>
          <p:cNvSpPr>
            <a:spLocks noGrp="1"/>
          </p:cNvSpPr>
          <p:nvPr>
            <p:ph type="ftr" sz="quarter" idx="11"/>
          </p:nvPr>
        </p:nvSpPr>
        <p:spPr/>
        <p:txBody>
          <a:bodyPr/>
          <a:lstStyle/>
          <a:p>
            <a:r>
              <a:rPr lang="es-US"/>
              <a:t>Pólizas del Seguro Suplementario de Medicare (Medigap)</a:t>
            </a:r>
          </a:p>
        </p:txBody>
      </p:sp>
      <p:sp>
        <p:nvSpPr>
          <p:cNvPr id="2" name="Date Placeholder 1"/>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808830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49124"/>
          </a:xfrm>
        </p:spPr>
        <p:txBody>
          <a:bodyPr anchor="ctr">
            <a:normAutofit/>
          </a:bodyPr>
          <a:lstStyle/>
          <a:p>
            <a:r>
              <a:rPr lang="es-US" sz="3000"/>
              <a:t>Cambios en Medigap 2020</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914399" y="1280160"/>
            <a:ext cx="10612940" cy="4167187"/>
          </a:xfrm>
        </p:spPr>
        <p:txBody>
          <a:bodyPr>
            <a:noAutofit/>
          </a:bodyPr>
          <a:lstStyle/>
          <a:p>
            <a:pPr marL="0" lvl="0" indent="0" defTabSz="857250">
              <a:lnSpc>
                <a:spcPct val="100000"/>
              </a:lnSpc>
              <a:spcBef>
                <a:spcPts val="0"/>
              </a:spcBef>
              <a:spcAft>
                <a:spcPts val="1200"/>
              </a:spcAft>
              <a:buNone/>
            </a:pPr>
            <a:r>
              <a:rPr lang="es-US" sz="2800" b="1" dirty="0">
                <a:solidFill>
                  <a:srgbClr val="00529B"/>
                </a:solidFill>
              </a:rPr>
              <a:t>A partir del 1 de enero de 2020, los planes </a:t>
            </a:r>
            <a:r>
              <a:rPr lang="es-US" sz="2800" b="1" dirty="0" err="1">
                <a:solidFill>
                  <a:srgbClr val="00529B"/>
                </a:solidFill>
              </a:rPr>
              <a:t>Medigap</a:t>
            </a:r>
            <a:r>
              <a:rPr lang="es-US" sz="2800" b="1" dirty="0">
                <a:solidFill>
                  <a:srgbClr val="00529B"/>
                </a:solidFill>
              </a:rPr>
              <a:t> vendidos a personas que son nuevas en Medicare no pueden cubrir el deducible de la Parte B de Medicare (seguro médico).</a:t>
            </a:r>
          </a:p>
          <a:p>
            <a:pPr marL="548640" indent="-274320">
              <a:lnSpc>
                <a:spcPct val="100000"/>
              </a:lnSpc>
              <a:spcBef>
                <a:spcPts val="0"/>
              </a:spcBef>
              <a:spcAft>
                <a:spcPts val="1200"/>
              </a:spcAft>
            </a:pPr>
            <a:r>
              <a:rPr lang="es-US" sz="2400" dirty="0">
                <a:solidFill>
                  <a:srgbClr val="00529B"/>
                </a:solidFill>
              </a:rPr>
              <a:t>Las compañías de seguros tienen prohibido vender Planes C o F estandarizados a personas recién elegibles con Medicare que: </a:t>
            </a:r>
          </a:p>
          <a:p>
            <a:pPr marL="822960" lvl="3" indent="-274320" defTabSz="857250">
              <a:lnSpc>
                <a:spcPct val="100000"/>
              </a:lnSpc>
              <a:spcBef>
                <a:spcPts val="0"/>
              </a:spcBef>
              <a:spcAft>
                <a:spcPts val="1200"/>
              </a:spcAft>
              <a:buSzPct val="100000"/>
            </a:pPr>
            <a:r>
              <a:rPr lang="es-US" sz="2000" dirty="0">
                <a:solidFill>
                  <a:srgbClr val="00529B"/>
                </a:solidFill>
              </a:rPr>
              <a:t>Cumplieron 65 años el 1 de enero de 2020 o después</a:t>
            </a:r>
          </a:p>
          <a:p>
            <a:pPr marL="822960" lvl="3" indent="-274320" defTabSz="857250">
              <a:lnSpc>
                <a:spcPct val="100000"/>
              </a:lnSpc>
              <a:spcBef>
                <a:spcPts val="0"/>
              </a:spcBef>
              <a:spcAft>
                <a:spcPts val="1200"/>
              </a:spcAft>
              <a:buSzPct val="100000"/>
            </a:pPr>
            <a:r>
              <a:rPr lang="es-US" sz="2000" dirty="0">
                <a:solidFill>
                  <a:srgbClr val="00529B"/>
                </a:solidFill>
              </a:rPr>
              <a:t>Obtuvieron la Parte A sin prima el 1 de enero de 2020 o después</a:t>
            </a:r>
          </a:p>
          <a:p>
            <a:pPr marL="548640" indent="-274320">
              <a:lnSpc>
                <a:spcPct val="100000"/>
              </a:lnSpc>
              <a:spcBef>
                <a:spcPts val="0"/>
              </a:spcBef>
              <a:spcAft>
                <a:spcPts val="1200"/>
              </a:spcAft>
            </a:pPr>
            <a:r>
              <a:rPr lang="es-US" sz="2400" dirty="0">
                <a:solidFill>
                  <a:srgbClr val="00529B"/>
                </a:solidFill>
              </a:rPr>
              <a:t>Una persona que no era "recientemente elegible para Medicare" el </a:t>
            </a:r>
            <a:br>
              <a:rPr lang="es-US" sz="2400" dirty="0">
                <a:solidFill>
                  <a:srgbClr val="00529B"/>
                </a:solidFill>
              </a:rPr>
            </a:br>
            <a:r>
              <a:rPr lang="es-US" sz="2400" dirty="0">
                <a:solidFill>
                  <a:srgbClr val="00529B"/>
                </a:solidFill>
              </a:rPr>
              <a:t>1 de enero de 2020 o después puede solicitar la compra del Plan C o F</a:t>
            </a:r>
          </a:p>
        </p:txBody>
      </p:sp>
      <p:sp>
        <p:nvSpPr>
          <p:cNvPr id="2" name="Slide Number Placeholder 1">
            <a:extLst>
              <a:ext uri="{FF2B5EF4-FFF2-40B4-BE49-F238E27FC236}">
                <a16:creationId xmlns:a16="http://schemas.microsoft.com/office/drawing/2014/main" id="{B481CD38-302C-4B97-95C9-0F22236B67AE}"/>
              </a:ext>
            </a:extLst>
          </p:cNvPr>
          <p:cNvSpPr>
            <a:spLocks noGrp="1"/>
          </p:cNvSpPr>
          <p:nvPr>
            <p:ph type="sldNum" sz="quarter" idx="12"/>
          </p:nvPr>
        </p:nvSpPr>
        <p:spPr/>
        <p:txBody>
          <a:bodyPr/>
          <a:lstStyle/>
          <a:p>
            <a:pPr>
              <a:defRPr/>
            </a:pPr>
            <a:fld id="{11E79EF6-0C0E-43E6-8FB3-918BC522CC5A}" type="slidenum">
              <a:rPr lang="en-US" smtClean="0"/>
              <a:pPr>
                <a:defRPr/>
              </a:pPr>
              <a:t>17</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34652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50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37549"/>
          </a:xfrm>
        </p:spPr>
        <p:txBody>
          <a:bodyPr anchor="ctr">
            <a:normAutofit/>
          </a:bodyPr>
          <a:lstStyle/>
          <a:p>
            <a:r>
              <a:rPr lang="es-US" sz="3000"/>
              <a:t>Cambios en Medigap 2020 (continuación)</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914401" y="1280160"/>
            <a:ext cx="10612938" cy="4167187"/>
          </a:xfrm>
        </p:spPr>
        <p:txBody>
          <a:bodyPr>
            <a:noAutofit/>
          </a:bodyPr>
          <a:lstStyle/>
          <a:p>
            <a:pPr marL="274320" indent="-274320">
              <a:lnSpc>
                <a:spcPct val="100000"/>
              </a:lnSpc>
              <a:spcBef>
                <a:spcPts val="0"/>
              </a:spcBef>
              <a:spcAft>
                <a:spcPts val="1200"/>
              </a:spcAft>
            </a:pPr>
            <a:r>
              <a:rPr lang="es-US" dirty="0">
                <a:solidFill>
                  <a:srgbClr val="00529B"/>
                </a:solidFill>
              </a:rPr>
              <a:t>Las compañías de seguros pueden vender los Planes C o F a las personas que obtienen Medicare de forma retroactiva con fecha de inicio de su Parte A anterior al 1 de enero de 2020</a:t>
            </a:r>
          </a:p>
          <a:p>
            <a:pPr marL="274320" lvl="0" indent="-274320">
              <a:lnSpc>
                <a:spcPct val="100000"/>
              </a:lnSpc>
              <a:spcBef>
                <a:spcPts val="0"/>
              </a:spcBef>
              <a:spcAft>
                <a:spcPts val="1200"/>
              </a:spcAft>
            </a:pPr>
            <a:r>
              <a:rPr lang="es-US" dirty="0">
                <a:solidFill>
                  <a:srgbClr val="00529B"/>
                </a:solidFill>
              </a:rPr>
              <a:t>Los Planes C y F permanecerán activos para las personas que ya los tenían</a:t>
            </a:r>
          </a:p>
          <a:p>
            <a:pPr marL="274320" lvl="0" indent="-274320">
              <a:lnSpc>
                <a:spcPct val="100000"/>
              </a:lnSpc>
              <a:spcBef>
                <a:spcPts val="0"/>
              </a:spcBef>
              <a:spcAft>
                <a:spcPts val="1200"/>
              </a:spcAft>
            </a:pPr>
            <a:r>
              <a:rPr lang="es-US" dirty="0">
                <a:solidFill>
                  <a:srgbClr val="00529B"/>
                </a:solidFill>
              </a:rPr>
              <a:t>Los planes C y F son renovables garantizados (a menos que no se paguen las primas)</a:t>
            </a:r>
          </a:p>
          <a:p>
            <a:pPr marL="274320" lvl="0" indent="-274320">
              <a:lnSpc>
                <a:spcPct val="100000"/>
              </a:lnSpc>
              <a:spcBef>
                <a:spcPts val="0"/>
              </a:spcBef>
              <a:spcAft>
                <a:spcPts val="1200"/>
              </a:spcAft>
            </a:pPr>
            <a:r>
              <a:rPr lang="es-US" dirty="0">
                <a:solidFill>
                  <a:srgbClr val="00529B"/>
                </a:solidFill>
              </a:rPr>
              <a:t>Ningún derecho de emisión con garantía federal para transferir de los Planes C o F a otros tipos de planes</a:t>
            </a:r>
          </a:p>
          <a:p>
            <a:pPr marL="274320" lvl="0" indent="-274320">
              <a:lnSpc>
                <a:spcPct val="100000"/>
              </a:lnSpc>
              <a:spcBef>
                <a:spcPts val="0"/>
              </a:spcBef>
              <a:spcAft>
                <a:spcPts val="1200"/>
              </a:spcAft>
            </a:pPr>
            <a:r>
              <a:rPr lang="es-US" dirty="0">
                <a:solidFill>
                  <a:srgbClr val="00529B"/>
                </a:solidFill>
              </a:rPr>
              <a:t>Consulte con su estado</a:t>
            </a:r>
          </a:p>
        </p:txBody>
      </p:sp>
      <p:sp>
        <p:nvSpPr>
          <p:cNvPr id="2" name="Slide Number Placeholder 1">
            <a:extLst>
              <a:ext uri="{FF2B5EF4-FFF2-40B4-BE49-F238E27FC236}">
                <a16:creationId xmlns:a16="http://schemas.microsoft.com/office/drawing/2014/main" id="{E94DA64D-D2EE-4666-BCDE-BF198E23438F}"/>
              </a:ext>
            </a:extLst>
          </p:cNvPr>
          <p:cNvSpPr>
            <a:spLocks noGrp="1"/>
          </p:cNvSpPr>
          <p:nvPr>
            <p:ph type="sldNum" sz="quarter" idx="12"/>
          </p:nvPr>
        </p:nvSpPr>
        <p:spPr/>
        <p:txBody>
          <a:bodyPr/>
          <a:lstStyle/>
          <a:p>
            <a:pPr>
              <a:defRPr/>
            </a:pPr>
            <a:fld id="{11E79EF6-0C0E-43E6-8FB3-918BC522CC5A}" type="slidenum">
              <a:rPr lang="en-US" smtClean="0"/>
              <a:pPr>
                <a:defRPr/>
              </a:pPr>
              <a:t>18</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9304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7054"/>
            <a:ext cx="12192000" cy="914277"/>
          </a:xfrm>
        </p:spPr>
        <p:txBody>
          <a:bodyPr anchor="ctr">
            <a:normAutofit/>
          </a:bodyPr>
          <a:lstStyle/>
          <a:p>
            <a:r>
              <a:rPr lang="es-US" sz="3000"/>
              <a:t>Estados exentos</a:t>
            </a:r>
          </a:p>
        </p:txBody>
      </p:sp>
      <p:grpSp>
        <p:nvGrpSpPr>
          <p:cNvPr id="15" name="Group 14" descr="Map of Massachusetts ">
            <a:extLst>
              <a:ext uri="{FF2B5EF4-FFF2-40B4-BE49-F238E27FC236}">
                <a16:creationId xmlns:a16="http://schemas.microsoft.com/office/drawing/2014/main" id="{83AFF095-8FCA-40CF-A082-519BDECC984C}"/>
              </a:ext>
            </a:extLst>
          </p:cNvPr>
          <p:cNvGrpSpPr/>
          <p:nvPr/>
        </p:nvGrpSpPr>
        <p:grpSpPr>
          <a:xfrm>
            <a:off x="1305187" y="1435423"/>
            <a:ext cx="3406326" cy="1962689"/>
            <a:chOff x="1478185" y="1571903"/>
            <a:chExt cx="3406326" cy="1962689"/>
          </a:xfrm>
        </p:grpSpPr>
        <p:pic>
          <p:nvPicPr>
            <p:cNvPr id="9" name="Picture 8" descr="Massachusetts map">
              <a:extLst>
                <a:ext uri="{FF2B5EF4-FFF2-40B4-BE49-F238E27FC236}">
                  <a16:creationId xmlns:a16="http://schemas.microsoft.com/office/drawing/2014/main" id="{D6596FF5-F1D6-49B8-8960-E5B99AD03269}"/>
                </a:ext>
              </a:extLst>
            </p:cNvPr>
            <p:cNvPicPr>
              <a:picLocks noChangeAspect="1"/>
            </p:cNvPicPr>
            <p:nvPr/>
          </p:nvPicPr>
          <p:blipFill>
            <a:blip r:embed="rId4">
              <a:duotone>
                <a:schemeClr val="accent4">
                  <a:shade val="45000"/>
                  <a:satMod val="135000"/>
                </a:schemeClr>
                <a:prstClr val="white"/>
              </a:duotone>
            </a:blip>
            <a:stretch>
              <a:fillRect/>
            </a:stretch>
          </p:blipFill>
          <p:spPr>
            <a:xfrm>
              <a:off x="1478185" y="1571903"/>
              <a:ext cx="3406326" cy="1962689"/>
            </a:xfrm>
            <a:prstGeom prst="rect">
              <a:avLst/>
            </a:prstGeom>
          </p:spPr>
        </p:pic>
        <p:sp>
          <p:nvSpPr>
            <p:cNvPr id="10" name="TextBox 9">
              <a:extLst>
                <a:ext uri="{FF2B5EF4-FFF2-40B4-BE49-F238E27FC236}">
                  <a16:creationId xmlns:a16="http://schemas.microsoft.com/office/drawing/2014/main" id="{DDBFC300-ECDA-4FB1-8DBB-8560420D4D85}"/>
                </a:ext>
              </a:extLst>
            </p:cNvPr>
            <p:cNvSpPr txBox="1"/>
            <p:nvPr/>
          </p:nvSpPr>
          <p:spPr>
            <a:xfrm>
              <a:off x="1778650" y="2021818"/>
              <a:ext cx="2940148" cy="461665"/>
            </a:xfrm>
            <a:prstGeom prst="rect">
              <a:avLst/>
            </a:prstGeom>
            <a:noFill/>
          </p:spPr>
          <p:txBody>
            <a:bodyPr wrap="square" rtlCol="0">
              <a:spAutoFit/>
            </a:bodyPr>
            <a:lstStyle/>
            <a:p>
              <a:r>
                <a:rPr lang="es-US" sz="2400" b="1">
                  <a:solidFill>
                    <a:schemeClr val="bg1"/>
                  </a:solidFill>
                </a:rPr>
                <a:t>Massachusetts</a:t>
              </a:r>
            </a:p>
          </p:txBody>
        </p:sp>
      </p:grpSp>
      <p:grpSp>
        <p:nvGrpSpPr>
          <p:cNvPr id="3" name="Group 2" descr="Map of Minnesota">
            <a:extLst>
              <a:ext uri="{FF2B5EF4-FFF2-40B4-BE49-F238E27FC236}">
                <a16:creationId xmlns:a16="http://schemas.microsoft.com/office/drawing/2014/main" id="{1853B928-69C3-43CB-8AF6-21CF4F53476C}"/>
              </a:ext>
            </a:extLst>
          </p:cNvPr>
          <p:cNvGrpSpPr/>
          <p:nvPr/>
        </p:nvGrpSpPr>
        <p:grpSpPr>
          <a:xfrm>
            <a:off x="5210034" y="1059689"/>
            <a:ext cx="3136164" cy="2579219"/>
            <a:chOff x="5475017" y="1031876"/>
            <a:chExt cx="3136164" cy="2579219"/>
          </a:xfrm>
        </p:grpSpPr>
        <p:pic>
          <p:nvPicPr>
            <p:cNvPr id="11" name="Picture 10" descr="Minnesota map">
              <a:extLst>
                <a:ext uri="{FF2B5EF4-FFF2-40B4-BE49-F238E27FC236}">
                  <a16:creationId xmlns:a16="http://schemas.microsoft.com/office/drawing/2014/main" id="{047F72CF-F95F-4589-B874-7F53B2C1BBA9}"/>
                </a:ext>
              </a:extLst>
            </p:cNvPr>
            <p:cNvPicPr>
              <a:picLocks noChangeAspect="1"/>
            </p:cNvPicPr>
            <p:nvPr/>
          </p:nvPicPr>
          <p:blipFill rotWithShape="1">
            <a:blip r:embed="rId5"/>
            <a:srcRect l="13786" t="7608" r="11614" b="11912"/>
            <a:stretch/>
          </p:blipFill>
          <p:spPr>
            <a:xfrm>
              <a:off x="5475017" y="1031876"/>
              <a:ext cx="2390766" cy="2579219"/>
            </a:xfrm>
            <a:prstGeom prst="rect">
              <a:avLst/>
            </a:prstGeom>
          </p:spPr>
        </p:pic>
        <p:sp>
          <p:nvSpPr>
            <p:cNvPr id="12" name="TextBox 11">
              <a:extLst>
                <a:ext uri="{FF2B5EF4-FFF2-40B4-BE49-F238E27FC236}">
                  <a16:creationId xmlns:a16="http://schemas.microsoft.com/office/drawing/2014/main" id="{CA518637-22B6-42FF-B19A-6AC80CBE8D07}"/>
                </a:ext>
              </a:extLst>
            </p:cNvPr>
            <p:cNvSpPr txBox="1"/>
            <p:nvPr/>
          </p:nvSpPr>
          <p:spPr>
            <a:xfrm>
              <a:off x="5671033" y="1700971"/>
              <a:ext cx="2940148" cy="461665"/>
            </a:xfrm>
            <a:prstGeom prst="rect">
              <a:avLst/>
            </a:prstGeom>
            <a:noFill/>
          </p:spPr>
          <p:txBody>
            <a:bodyPr wrap="square" rtlCol="0">
              <a:spAutoFit/>
            </a:bodyPr>
            <a:lstStyle/>
            <a:p>
              <a:r>
                <a:rPr lang="es-US" sz="2400" b="1">
                  <a:solidFill>
                    <a:schemeClr val="bg1"/>
                  </a:solidFill>
                </a:rPr>
                <a:t>Minnesota</a:t>
              </a:r>
            </a:p>
          </p:txBody>
        </p:sp>
      </p:grpSp>
      <p:grpSp>
        <p:nvGrpSpPr>
          <p:cNvPr id="2" name="Group 1" descr="Map of Wisconsin">
            <a:extLst>
              <a:ext uri="{FF2B5EF4-FFF2-40B4-BE49-F238E27FC236}">
                <a16:creationId xmlns:a16="http://schemas.microsoft.com/office/drawing/2014/main" id="{42C6C4E3-3700-4755-9A6C-F19ED68B6BB4}"/>
              </a:ext>
            </a:extLst>
          </p:cNvPr>
          <p:cNvGrpSpPr/>
          <p:nvPr/>
        </p:nvGrpSpPr>
        <p:grpSpPr>
          <a:xfrm>
            <a:off x="8173946" y="1071535"/>
            <a:ext cx="3284651" cy="2550936"/>
            <a:chOff x="8346944" y="1208015"/>
            <a:chExt cx="3284651" cy="2550936"/>
          </a:xfrm>
        </p:grpSpPr>
        <p:pic>
          <p:nvPicPr>
            <p:cNvPr id="13" name="Picture 12" descr="Wisconsin map">
              <a:extLst>
                <a:ext uri="{FF2B5EF4-FFF2-40B4-BE49-F238E27FC236}">
                  <a16:creationId xmlns:a16="http://schemas.microsoft.com/office/drawing/2014/main" id="{6C112CDF-1029-4BCD-AFC2-2CC9F01CAA22}"/>
                </a:ext>
              </a:extLst>
            </p:cNvPr>
            <p:cNvPicPr>
              <a:picLocks noChangeAspect="1"/>
            </p:cNvPicPr>
            <p:nvPr/>
          </p:nvPicPr>
          <p:blipFill>
            <a:blip r:embed="rId6"/>
            <a:stretch>
              <a:fillRect/>
            </a:stretch>
          </p:blipFill>
          <p:spPr>
            <a:xfrm>
              <a:off x="8346944" y="1208015"/>
              <a:ext cx="2366871" cy="2550936"/>
            </a:xfrm>
            <a:prstGeom prst="rect">
              <a:avLst/>
            </a:prstGeom>
          </p:spPr>
        </p:pic>
        <p:sp>
          <p:nvSpPr>
            <p:cNvPr id="14" name="TextBox 13">
              <a:extLst>
                <a:ext uri="{FF2B5EF4-FFF2-40B4-BE49-F238E27FC236}">
                  <a16:creationId xmlns:a16="http://schemas.microsoft.com/office/drawing/2014/main" id="{AE4B5B58-9A16-4D4F-9CDD-16ECFAAA7883}"/>
                </a:ext>
              </a:extLst>
            </p:cNvPr>
            <p:cNvSpPr txBox="1"/>
            <p:nvPr/>
          </p:nvSpPr>
          <p:spPr>
            <a:xfrm>
              <a:off x="8691447" y="2053615"/>
              <a:ext cx="2940148" cy="461665"/>
            </a:xfrm>
            <a:prstGeom prst="rect">
              <a:avLst/>
            </a:prstGeom>
            <a:noFill/>
          </p:spPr>
          <p:txBody>
            <a:bodyPr wrap="square" rtlCol="0">
              <a:spAutoFit/>
            </a:bodyPr>
            <a:lstStyle/>
            <a:p>
              <a:r>
                <a:rPr lang="es-US" sz="2400" b="1">
                  <a:solidFill>
                    <a:schemeClr val="bg1"/>
                  </a:solidFill>
                </a:rPr>
                <a:t>Wisconsin</a:t>
              </a:r>
            </a:p>
          </p:txBody>
        </p:sp>
      </p:grpSp>
      <p:sp>
        <p:nvSpPr>
          <p:cNvPr id="16" name="Rectangle: Rounded Corners 15">
            <a:extLst>
              <a:ext uri="{FF2B5EF4-FFF2-40B4-BE49-F238E27FC236}">
                <a16:creationId xmlns:a16="http://schemas.microsoft.com/office/drawing/2014/main" id="{8A654BFE-684B-4704-86AA-BCF700536705}"/>
              </a:ext>
              <a:ext uri="{C183D7F6-B498-43B3-948B-1728B52AA6E4}">
                <adec:decorative xmlns:adec="http://schemas.microsoft.com/office/drawing/2017/decorative" val="1"/>
              </a:ext>
            </a:extLst>
          </p:cNvPr>
          <p:cNvSpPr/>
          <p:nvPr/>
        </p:nvSpPr>
        <p:spPr>
          <a:xfrm>
            <a:off x="951467" y="1071535"/>
            <a:ext cx="9934832" cy="254507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884375" y="3761459"/>
            <a:ext cx="11042084" cy="2624666"/>
          </a:xfrm>
        </p:spPr>
        <p:txBody>
          <a:bodyPr>
            <a:normAutofit/>
          </a:bodyPr>
          <a:lstStyle/>
          <a:p>
            <a:pPr marL="274320" lvl="1" indent="-274320">
              <a:lnSpc>
                <a:spcPct val="100000"/>
              </a:lnSpc>
              <a:spcBef>
                <a:spcPts val="0"/>
              </a:spcBef>
              <a:spcAft>
                <a:spcPts val="1200"/>
              </a:spcAft>
              <a:buFont typeface="Wingdings" panose="05000000000000000000" pitchFamily="2" charset="2"/>
              <a:buChar char="§"/>
            </a:pPr>
            <a:r>
              <a:rPr lang="es-US" sz="2600" dirty="0">
                <a:solidFill>
                  <a:srgbClr val="00529B"/>
                </a:solidFill>
              </a:rPr>
              <a:t>Diferentes tipos de pólizas </a:t>
            </a:r>
            <a:r>
              <a:rPr lang="es-US" sz="2600" dirty="0" err="1">
                <a:solidFill>
                  <a:srgbClr val="00529B"/>
                </a:solidFill>
              </a:rPr>
              <a:t>Medigap</a:t>
            </a:r>
            <a:r>
              <a:rPr lang="es-US" sz="2600" dirty="0">
                <a:solidFill>
                  <a:srgbClr val="00529B"/>
                </a:solidFill>
              </a:rPr>
              <a:t> que no estén etiquetadas con letras</a:t>
            </a:r>
          </a:p>
          <a:p>
            <a:pPr marL="274320" lvl="1" indent="-274320" defTabSz="685800">
              <a:lnSpc>
                <a:spcPct val="100000"/>
              </a:lnSpc>
              <a:spcBef>
                <a:spcPts val="0"/>
              </a:spcBef>
              <a:spcAft>
                <a:spcPts val="1200"/>
              </a:spcAft>
              <a:buFont typeface="Wingdings" panose="05000000000000000000" pitchFamily="2" charset="2"/>
              <a:buChar char="§"/>
            </a:pPr>
            <a:r>
              <a:rPr lang="es-US" sz="2600" dirty="0">
                <a:solidFill>
                  <a:srgbClr val="00529B"/>
                </a:solidFill>
              </a:rPr>
              <a:t>Beneficios similares a las pólizas estandarizadas</a:t>
            </a:r>
          </a:p>
          <a:p>
            <a:pPr marL="274320" lvl="1" indent="-274320" defTabSz="685800">
              <a:lnSpc>
                <a:spcPct val="100000"/>
              </a:lnSpc>
              <a:spcBef>
                <a:spcPts val="0"/>
              </a:spcBef>
              <a:spcAft>
                <a:spcPts val="600"/>
              </a:spcAft>
              <a:buFont typeface="Wingdings" panose="05000000000000000000" pitchFamily="2" charset="2"/>
              <a:buChar char="§"/>
            </a:pPr>
            <a:r>
              <a:rPr lang="es-US" sz="2600" dirty="0">
                <a:solidFill>
                  <a:srgbClr val="00529B"/>
                </a:solidFill>
              </a:rPr>
              <a:t>Beneficios básicos ("principales") y opcionales ("adicionales")</a:t>
            </a:r>
          </a:p>
          <a:p>
            <a:pPr marL="233362" lvl="1" indent="0" defTabSz="685800">
              <a:lnSpc>
                <a:spcPct val="100000"/>
              </a:lnSpc>
              <a:spcAft>
                <a:spcPts val="1200"/>
              </a:spcAft>
              <a:buNone/>
            </a:pPr>
            <a:r>
              <a:rPr lang="es-US" sz="1800" b="1" dirty="0">
                <a:solidFill>
                  <a:srgbClr val="00529B"/>
                </a:solidFill>
              </a:rPr>
              <a:t>NOTA</a:t>
            </a:r>
            <a:r>
              <a:rPr lang="es-US" sz="1800" dirty="0">
                <a:solidFill>
                  <a:srgbClr val="00529B"/>
                </a:solidFill>
              </a:rPr>
              <a:t>: Se requiere que los estados con exención implementen los cambios de la Ley de Reautorización de CHIP y Acceso a Medicare de 2015 (MACRA, por sus siglas en inglés). </a:t>
            </a:r>
          </a:p>
        </p:txBody>
      </p:sp>
      <p:pic>
        <p:nvPicPr>
          <p:cNvPr id="8" name="Picture 7">
            <a:extLst>
              <a:ext uri="{FF2B5EF4-FFF2-40B4-BE49-F238E27FC236}">
                <a16:creationId xmlns:a16="http://schemas.microsoft.com/office/drawing/2014/main" id="{6625910A-3B73-4BA7-9608-3DA06EBE8BC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84375" y="5449636"/>
            <a:ext cx="274320" cy="274320"/>
          </a:xfrm>
          <a:prstGeom prst="rect">
            <a:avLst/>
          </a:prstGeom>
        </p:spPr>
      </p:pic>
      <p:sp>
        <p:nvSpPr>
          <p:cNvPr id="17" name="Slide Number Placeholder 16">
            <a:extLst>
              <a:ext uri="{FF2B5EF4-FFF2-40B4-BE49-F238E27FC236}">
                <a16:creationId xmlns:a16="http://schemas.microsoft.com/office/drawing/2014/main" id="{CAACD9BC-2A5B-4FCF-9715-6A1E4CB63208}"/>
              </a:ext>
            </a:extLst>
          </p:cNvPr>
          <p:cNvSpPr>
            <a:spLocks noGrp="1"/>
          </p:cNvSpPr>
          <p:nvPr>
            <p:ph type="sldNum" sz="quarter" idx="12"/>
          </p:nvPr>
        </p:nvSpPr>
        <p:spPr/>
        <p:txBody>
          <a:bodyPr/>
          <a:lstStyle/>
          <a:p>
            <a:pPr>
              <a:defRPr/>
            </a:pPr>
            <a:fld id="{11E79EF6-0C0E-43E6-8FB3-918BC522CC5A}" type="slidenum">
              <a:rPr lang="en-US" smtClean="0"/>
              <a:pPr>
                <a:defRPr/>
              </a:pPr>
              <a:t>19</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177239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5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25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4272"/>
            <a:ext cx="12192000" cy="958001"/>
          </a:xfrm>
        </p:spPr>
        <p:txBody>
          <a:bodyPr anchor="ctr">
            <a:normAutofit/>
          </a:bodyPr>
          <a:lstStyle/>
          <a:p>
            <a:r>
              <a:rPr lang="es-US" sz="3000"/>
              <a:t>Contenido</a:t>
            </a:r>
          </a:p>
        </p:txBody>
      </p:sp>
      <p:sp>
        <p:nvSpPr>
          <p:cNvPr id="9" name="Content Placeholder 2"/>
          <p:cNvSpPr>
            <a:spLocks noGrp="1"/>
          </p:cNvSpPr>
          <p:nvPr>
            <p:ph sz="half" idx="1"/>
          </p:nvPr>
        </p:nvSpPr>
        <p:spPr>
          <a:xfrm>
            <a:off x="1341675" y="1168828"/>
            <a:ext cx="9866255" cy="4918073"/>
          </a:xfrm>
        </p:spPr>
        <p:txBody>
          <a:bodyPr vert="horz" lIns="91440" tIns="45720" rIns="91440" bIns="45720" rtlCol="0">
            <a:noAutofit/>
          </a:bodyPr>
          <a:lstStyle/>
          <a:p>
            <a:pPr marL="0" indent="0" defTabSz="685800">
              <a:lnSpc>
                <a:spcPct val="100000"/>
              </a:lnSpc>
              <a:spcBef>
                <a:spcPts val="0"/>
              </a:spcBef>
              <a:spcAft>
                <a:spcPts val="1000"/>
              </a:spcAft>
              <a:buClrTx/>
              <a:buNone/>
            </a:pPr>
            <a:r>
              <a:rPr lang="es-US" sz="2000" b="1" dirty="0">
                <a:solidFill>
                  <a:srgbClr val="00529B"/>
                </a:solidFill>
              </a:rPr>
              <a:t>Lección 1:</a:t>
            </a:r>
            <a:r>
              <a:rPr lang="es-US" sz="2000" dirty="0">
                <a:solidFill>
                  <a:srgbClr val="00529B"/>
                </a:solidFill>
              </a:rPr>
              <a:t> Introducción a </a:t>
            </a:r>
            <a:r>
              <a:rPr lang="es-US" sz="2000" dirty="0" err="1">
                <a:solidFill>
                  <a:srgbClr val="00529B"/>
                </a:solidFill>
              </a:rPr>
              <a:t>Medigap</a:t>
            </a:r>
            <a:r>
              <a:rPr lang="es-US" sz="2000" dirty="0">
                <a:solidFill>
                  <a:srgbClr val="00529B"/>
                </a:solidFill>
              </a:rPr>
              <a:t>…………………………......................4–12</a:t>
            </a:r>
          </a:p>
          <a:p>
            <a:pPr marL="0" indent="0" defTabSz="685800">
              <a:lnSpc>
                <a:spcPct val="100000"/>
              </a:lnSpc>
              <a:spcBef>
                <a:spcPts val="0"/>
              </a:spcBef>
              <a:spcAft>
                <a:spcPts val="1000"/>
              </a:spcAft>
              <a:buClrTx/>
              <a:buNone/>
            </a:pPr>
            <a:r>
              <a:rPr lang="es-US" sz="2000" b="1" dirty="0">
                <a:solidFill>
                  <a:srgbClr val="00529B"/>
                </a:solidFill>
              </a:rPr>
              <a:t>Lección 2: </a:t>
            </a:r>
            <a:r>
              <a:rPr lang="es-US" sz="2000" dirty="0">
                <a:solidFill>
                  <a:srgbClr val="00529B"/>
                </a:solidFill>
              </a:rPr>
              <a:t>Pólizas de </a:t>
            </a:r>
            <a:r>
              <a:rPr lang="es-US" sz="2000" dirty="0" err="1">
                <a:solidFill>
                  <a:srgbClr val="00529B"/>
                </a:solidFill>
              </a:rPr>
              <a:t>Medigap</a:t>
            </a:r>
            <a:r>
              <a:rPr lang="es-US" sz="2000" dirty="0">
                <a:solidFill>
                  <a:srgbClr val="00529B"/>
                </a:solidFill>
              </a:rPr>
              <a:t>……..………………………………………13–23</a:t>
            </a:r>
          </a:p>
          <a:p>
            <a:pPr marL="0" indent="0" defTabSz="685800">
              <a:lnSpc>
                <a:spcPct val="100000"/>
              </a:lnSpc>
              <a:spcBef>
                <a:spcPts val="0"/>
              </a:spcBef>
              <a:spcAft>
                <a:spcPts val="1000"/>
              </a:spcAft>
              <a:buClrTx/>
              <a:buNone/>
            </a:pPr>
            <a:r>
              <a:rPr lang="es-US" sz="2000" b="1" dirty="0">
                <a:solidFill>
                  <a:srgbClr val="00529B"/>
                </a:solidFill>
              </a:rPr>
              <a:t>Lección 3:</a:t>
            </a:r>
            <a:r>
              <a:rPr lang="es-US" sz="2000" dirty="0">
                <a:solidFill>
                  <a:srgbClr val="00529B"/>
                </a:solidFill>
              </a:rPr>
              <a:t> Cómo comprar una póliza </a:t>
            </a:r>
            <a:r>
              <a:rPr lang="es-US" sz="2000" dirty="0" err="1">
                <a:solidFill>
                  <a:srgbClr val="00529B"/>
                </a:solidFill>
              </a:rPr>
              <a:t>Medigap</a:t>
            </a:r>
            <a:r>
              <a:rPr lang="es-US" sz="2000" dirty="0">
                <a:solidFill>
                  <a:srgbClr val="00529B"/>
                </a:solidFill>
              </a:rPr>
              <a:t>…………………………….4–37</a:t>
            </a:r>
          </a:p>
          <a:p>
            <a:pPr marL="0" indent="0" defTabSz="685800">
              <a:lnSpc>
                <a:spcPct val="100000"/>
              </a:lnSpc>
              <a:spcBef>
                <a:spcPts val="0"/>
              </a:spcBef>
              <a:spcAft>
                <a:spcPts val="1000"/>
              </a:spcAft>
              <a:buClrTx/>
              <a:buNone/>
            </a:pPr>
            <a:r>
              <a:rPr lang="es-US" sz="2000" b="1" dirty="0">
                <a:solidFill>
                  <a:srgbClr val="00529B"/>
                </a:solidFill>
              </a:rPr>
              <a:t>Lección 4:</a:t>
            </a:r>
            <a:r>
              <a:rPr lang="es-US" sz="2000" dirty="0">
                <a:solidFill>
                  <a:srgbClr val="00529B"/>
                </a:solidFill>
              </a:rPr>
              <a:t> Derechos y protecciones de </a:t>
            </a:r>
            <a:r>
              <a:rPr lang="es-US" sz="2000" dirty="0" err="1">
                <a:solidFill>
                  <a:srgbClr val="00529B"/>
                </a:solidFill>
              </a:rPr>
              <a:t>Medigap</a:t>
            </a:r>
            <a:r>
              <a:rPr lang="es-US" sz="2000" dirty="0">
                <a:solidFill>
                  <a:srgbClr val="00529B"/>
                </a:solidFill>
              </a:rPr>
              <a:t>.....…….……………… 38–46</a:t>
            </a:r>
          </a:p>
          <a:p>
            <a:pPr marL="0" indent="0" defTabSz="685800">
              <a:lnSpc>
                <a:spcPct val="100000"/>
              </a:lnSpc>
              <a:spcBef>
                <a:spcPts val="0"/>
              </a:spcBef>
              <a:spcAft>
                <a:spcPts val="1000"/>
              </a:spcAft>
              <a:buClrTx/>
              <a:buNone/>
            </a:pPr>
            <a:r>
              <a:rPr lang="es-US" sz="2000" b="1" dirty="0">
                <a:solidFill>
                  <a:srgbClr val="00529B"/>
                </a:solidFill>
              </a:rPr>
              <a:t>Revisión de escenarios</a:t>
            </a:r>
            <a:r>
              <a:rPr lang="es-US" sz="2000" dirty="0">
                <a:solidFill>
                  <a:srgbClr val="00529B"/>
                </a:solidFill>
              </a:rPr>
              <a:t>...........................................................................47–50</a:t>
            </a:r>
          </a:p>
          <a:p>
            <a:pPr marL="0" indent="0" defTabSz="685800">
              <a:lnSpc>
                <a:spcPct val="100000"/>
              </a:lnSpc>
              <a:spcBef>
                <a:spcPts val="0"/>
              </a:spcBef>
              <a:spcAft>
                <a:spcPts val="1000"/>
              </a:spcAft>
              <a:buClrTx/>
              <a:buNone/>
            </a:pPr>
            <a:r>
              <a:rPr lang="es-US" sz="2000" b="1" dirty="0">
                <a:solidFill>
                  <a:srgbClr val="00529B"/>
                </a:solidFill>
              </a:rPr>
              <a:t>Puntos clave</a:t>
            </a:r>
            <a:r>
              <a:rPr lang="es-US" sz="2000" dirty="0">
                <a:solidFill>
                  <a:srgbClr val="00529B"/>
                </a:solidFill>
              </a:rPr>
              <a:t>.............................................................................................51–52</a:t>
            </a:r>
          </a:p>
          <a:p>
            <a:pPr marL="0" indent="0" defTabSz="685800">
              <a:lnSpc>
                <a:spcPct val="100000"/>
              </a:lnSpc>
              <a:spcBef>
                <a:spcPts val="0"/>
              </a:spcBef>
              <a:spcAft>
                <a:spcPts val="1000"/>
              </a:spcAft>
              <a:buClrTx/>
              <a:buNone/>
            </a:pPr>
            <a:r>
              <a:rPr lang="es-US" sz="2000" b="1" dirty="0">
                <a:solidFill>
                  <a:srgbClr val="00529B"/>
                </a:solidFill>
              </a:rPr>
              <a:t>Apéndices</a:t>
            </a:r>
          </a:p>
          <a:p>
            <a:pPr marL="457200" lvl="1" indent="0" defTabSz="685800">
              <a:lnSpc>
                <a:spcPct val="100000"/>
              </a:lnSpc>
              <a:spcBef>
                <a:spcPts val="0"/>
              </a:spcBef>
              <a:spcAft>
                <a:spcPts val="1000"/>
              </a:spcAft>
              <a:buNone/>
            </a:pPr>
            <a:r>
              <a:rPr lang="es-US" sz="2000" dirty="0">
                <a:solidFill>
                  <a:srgbClr val="00529B"/>
                </a:solidFill>
              </a:rPr>
              <a:t>Guía de recursos de </a:t>
            </a:r>
            <a:r>
              <a:rPr lang="es-US" sz="2000" dirty="0" err="1">
                <a:solidFill>
                  <a:srgbClr val="00529B"/>
                </a:solidFill>
              </a:rPr>
              <a:t>Medigap</a:t>
            </a:r>
            <a:r>
              <a:rPr lang="es-US" sz="2000" dirty="0">
                <a:solidFill>
                  <a:srgbClr val="00529B"/>
                </a:solidFill>
              </a:rPr>
              <a:t>……………………..…………………….53</a:t>
            </a:r>
          </a:p>
          <a:p>
            <a:pPr marL="457200" lvl="1" indent="0" defTabSz="685800">
              <a:lnSpc>
                <a:spcPct val="100000"/>
              </a:lnSpc>
              <a:spcBef>
                <a:spcPts val="0"/>
              </a:spcBef>
              <a:spcAft>
                <a:spcPts val="1000"/>
              </a:spcAft>
              <a:buNone/>
            </a:pPr>
            <a:r>
              <a:rPr lang="es-US" sz="2000" dirty="0">
                <a:solidFill>
                  <a:srgbClr val="00529B"/>
                </a:solidFill>
              </a:rPr>
              <a:t>Productos de Medicare…………………………………..……………….54</a:t>
            </a:r>
          </a:p>
          <a:p>
            <a:pPr marL="457200" lvl="1" indent="0" defTabSz="685800">
              <a:lnSpc>
                <a:spcPct val="100000"/>
              </a:lnSpc>
              <a:spcBef>
                <a:spcPts val="0"/>
              </a:spcBef>
              <a:spcAft>
                <a:spcPts val="1000"/>
              </a:spcAft>
              <a:buNone/>
            </a:pPr>
            <a:r>
              <a:rPr lang="es-US" sz="2000" dirty="0">
                <a:solidFill>
                  <a:srgbClr val="00529B"/>
                </a:solidFill>
              </a:rPr>
              <a:t>Apéndices………………………………………......................................55–57</a:t>
            </a:r>
          </a:p>
          <a:p>
            <a:pPr marL="457200" lvl="1" indent="0" defTabSz="685800">
              <a:lnSpc>
                <a:spcPct val="100000"/>
              </a:lnSpc>
              <a:spcBef>
                <a:spcPts val="0"/>
              </a:spcBef>
              <a:spcAft>
                <a:spcPts val="1000"/>
              </a:spcAft>
              <a:buNone/>
            </a:pPr>
            <a:r>
              <a:rPr lang="es-US" sz="2000" dirty="0">
                <a:solidFill>
                  <a:srgbClr val="00529B"/>
                </a:solidFill>
              </a:rPr>
              <a:t>Acrónimos………………………………………………………………….58</a:t>
            </a:r>
          </a:p>
        </p:txBody>
      </p:sp>
      <p:sp>
        <p:nvSpPr>
          <p:cNvPr id="4" name="Slide Number Placeholder 3">
            <a:extLst>
              <a:ext uri="{FF2B5EF4-FFF2-40B4-BE49-F238E27FC236}">
                <a16:creationId xmlns:a16="http://schemas.microsoft.com/office/drawing/2014/main" id="{1D814DBF-F6E0-43B0-A76F-4B537303B45A}"/>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2</a:t>
            </a:fld>
            <a:endParaRPr lang="en-US"/>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37549"/>
          </a:xfrm>
        </p:spPr>
        <p:txBody>
          <a:bodyPr anchor="ctr">
            <a:normAutofit/>
          </a:bodyPr>
          <a:lstStyle/>
          <a:p>
            <a:r>
              <a:rPr lang="es-US" sz="3000"/>
              <a:t>Pólizas Medicare SELECT</a:t>
            </a:r>
          </a:p>
        </p:txBody>
      </p:sp>
      <p:sp>
        <p:nvSpPr>
          <p:cNvPr id="2" name="Rectangle: Rounded Corners 1" descr="Cuadro 1: Requieren que use los hospitales y, en algunos casos, los médicos de su red para ser elegible para los beneficios completos (excepto en casos de emergencia). ">
            <a:extLst>
              <a:ext uri="{FF2B5EF4-FFF2-40B4-BE49-F238E27FC236}">
                <a16:creationId xmlns:a16="http://schemas.microsoft.com/office/drawing/2014/main" id="{F0A9F9A3-4412-49C8-A416-E63C928C137E}"/>
              </a:ext>
            </a:extLst>
          </p:cNvPr>
          <p:cNvSpPr/>
          <p:nvPr/>
        </p:nvSpPr>
        <p:spPr>
          <a:xfrm>
            <a:off x="3040379" y="1323886"/>
            <a:ext cx="7532371" cy="160972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900"/>
              </a:lnSpc>
              <a:spcAft>
                <a:spcPts val="1200"/>
              </a:spcAft>
            </a:pPr>
            <a:r>
              <a:rPr lang="es-US" sz="2600" dirty="0">
                <a:solidFill>
                  <a:srgbClr val="00529B"/>
                </a:solidFill>
                <a:latin typeface="Arial" panose="020B0604020202020204" pitchFamily="34" charset="0"/>
                <a:cs typeface="Arial" panose="020B0604020202020204" pitchFamily="34" charset="0"/>
              </a:rPr>
              <a:t>Requieren que use los hospitales y, en algunos casos, los médicos de su red para ser elegible para los beneficios completos (excepto en casos de emergencia).</a:t>
            </a:r>
          </a:p>
        </p:txBody>
      </p:sp>
      <p:pic>
        <p:nvPicPr>
          <p:cNvPr id="10" name="Picture 9">
            <a:extLst>
              <a:ext uri="{FF2B5EF4-FFF2-40B4-BE49-F238E27FC236}">
                <a16:creationId xmlns:a16="http://schemas.microsoft.com/office/drawing/2014/main" id="{1B608BAC-B5D5-4EC4-8C56-47AEC0D24A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9792" y="1316837"/>
            <a:ext cx="1804572" cy="1554615"/>
          </a:xfrm>
          <a:prstGeom prst="rect">
            <a:avLst/>
          </a:prstGeom>
        </p:spPr>
      </p:pic>
      <p:sp>
        <p:nvSpPr>
          <p:cNvPr id="8" name="Rectangle: Rounded Corners 7" descr="Cuadro 2: Pueden ofrecerse como cualquiera de los planes Medigap estandarizados ">
            <a:extLst>
              <a:ext uri="{FF2B5EF4-FFF2-40B4-BE49-F238E27FC236}">
                <a16:creationId xmlns:a16="http://schemas.microsoft.com/office/drawing/2014/main" id="{19877C9D-B69A-4750-A964-448AFE52215F}"/>
              </a:ext>
            </a:extLst>
          </p:cNvPr>
          <p:cNvSpPr/>
          <p:nvPr/>
        </p:nvSpPr>
        <p:spPr>
          <a:xfrm>
            <a:off x="3040379" y="3158040"/>
            <a:ext cx="7532371" cy="139480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1200"/>
              </a:spcAft>
            </a:pPr>
            <a:r>
              <a:rPr lang="es-US" sz="2600">
                <a:solidFill>
                  <a:srgbClr val="00529B"/>
                </a:solidFill>
                <a:latin typeface="Arial" panose="020B0604020202020204" pitchFamily="34" charset="0"/>
                <a:cs typeface="Arial" panose="020B0604020202020204" pitchFamily="34" charset="0"/>
              </a:rPr>
              <a:t>Pueden ofrecerse como cualquiera de los planes Medigap estandarizados</a:t>
            </a:r>
          </a:p>
        </p:txBody>
      </p:sp>
      <p:pic>
        <p:nvPicPr>
          <p:cNvPr id="18" name="Graphic 17">
            <a:extLst>
              <a:ext uri="{FF2B5EF4-FFF2-40B4-BE49-F238E27FC236}">
                <a16:creationId xmlns:a16="http://schemas.microsoft.com/office/drawing/2014/main" id="{BBEA5892-4EB4-4014-9579-1611EF31521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4430" y="3263447"/>
            <a:ext cx="1183992" cy="1183992"/>
          </a:xfrm>
          <a:prstGeom prst="rect">
            <a:avLst/>
          </a:prstGeom>
        </p:spPr>
      </p:pic>
      <p:sp>
        <p:nvSpPr>
          <p:cNvPr id="9" name="Rectangle: Rounded Corners 8" descr="Cuadro 3: En general, cuestan menos que otras pólizas Medigap ">
            <a:extLst>
              <a:ext uri="{FF2B5EF4-FFF2-40B4-BE49-F238E27FC236}">
                <a16:creationId xmlns:a16="http://schemas.microsoft.com/office/drawing/2014/main" id="{47F79488-1CF7-4EC9-9803-F5A57AE0C95A}"/>
              </a:ext>
            </a:extLst>
          </p:cNvPr>
          <p:cNvSpPr/>
          <p:nvPr/>
        </p:nvSpPr>
        <p:spPr>
          <a:xfrm>
            <a:off x="3040379" y="4777275"/>
            <a:ext cx="7532371" cy="125522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Bef>
                <a:spcPts val="600"/>
              </a:spcBef>
              <a:spcAft>
                <a:spcPts val="600"/>
              </a:spcAft>
            </a:pPr>
            <a:r>
              <a:rPr lang="es-US" sz="2600" dirty="0">
                <a:solidFill>
                  <a:srgbClr val="00529B"/>
                </a:solidFill>
                <a:latin typeface="Arial" panose="020B0604020202020204" pitchFamily="34" charset="0"/>
                <a:cs typeface="Arial" panose="020B0604020202020204" pitchFamily="34" charset="0"/>
              </a:rPr>
              <a:t>En general, cuestan menos que otras </a:t>
            </a:r>
            <a:br>
              <a:rPr lang="es-US" sz="2600" dirty="0">
                <a:solidFill>
                  <a:srgbClr val="00529B"/>
                </a:solidFill>
                <a:latin typeface="Arial" panose="020B0604020202020204" pitchFamily="34" charset="0"/>
                <a:cs typeface="Arial" panose="020B0604020202020204" pitchFamily="34" charset="0"/>
              </a:rPr>
            </a:br>
            <a:r>
              <a:rPr lang="es-US" sz="2600" dirty="0">
                <a:solidFill>
                  <a:srgbClr val="00529B"/>
                </a:solidFill>
                <a:latin typeface="Arial" panose="020B0604020202020204" pitchFamily="34" charset="0"/>
                <a:cs typeface="Arial" panose="020B0604020202020204" pitchFamily="34" charset="0"/>
              </a:rPr>
              <a:t>pólizas </a:t>
            </a:r>
            <a:r>
              <a:rPr lang="es-US" sz="2600" dirty="0" err="1">
                <a:solidFill>
                  <a:srgbClr val="00529B"/>
                </a:solidFill>
                <a:latin typeface="Arial" panose="020B0604020202020204" pitchFamily="34" charset="0"/>
                <a:cs typeface="Arial" panose="020B0604020202020204" pitchFamily="34" charset="0"/>
              </a:rPr>
              <a:t>Medigap</a:t>
            </a:r>
            <a:endParaRPr lang="es-US" sz="2600" dirty="0">
              <a:solidFill>
                <a:srgbClr val="00529B"/>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8B9BC51-7EB6-4C2F-A0AA-D7B51B64A5B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98784" y="4605910"/>
            <a:ext cx="1426588" cy="1426588"/>
          </a:xfrm>
          <a:prstGeom prst="rect">
            <a:avLst/>
          </a:prstGeom>
        </p:spPr>
      </p:pic>
      <p:sp>
        <p:nvSpPr>
          <p:cNvPr id="3" name="Slide Number Placeholder 2">
            <a:extLst>
              <a:ext uri="{FF2B5EF4-FFF2-40B4-BE49-F238E27FC236}">
                <a16:creationId xmlns:a16="http://schemas.microsoft.com/office/drawing/2014/main" id="{073ED4E0-C982-4BE8-9352-F8594125BBC4}"/>
              </a:ext>
            </a:extLst>
          </p:cNvPr>
          <p:cNvSpPr>
            <a:spLocks noGrp="1"/>
          </p:cNvSpPr>
          <p:nvPr>
            <p:ph type="sldNum" sz="quarter" idx="12"/>
          </p:nvPr>
        </p:nvSpPr>
        <p:spPr/>
        <p:txBody>
          <a:bodyPr/>
          <a:lstStyle/>
          <a:p>
            <a:pPr>
              <a:defRPr/>
            </a:pPr>
            <a:fld id="{11E79EF6-0C0E-43E6-8FB3-918BC522CC5A}" type="slidenum">
              <a:rPr lang="en-US" smtClean="0"/>
              <a:pPr>
                <a:defRPr/>
              </a:pPr>
              <a:t>20</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18680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49124"/>
          </a:xfrm>
        </p:spPr>
        <p:txBody>
          <a:bodyPr anchor="ctr">
            <a:normAutofit/>
          </a:bodyPr>
          <a:lstStyle/>
          <a:p>
            <a:r>
              <a:rPr lang="es-US" sz="3000"/>
              <a:t>Pólizas Medicare SELECT (continuación)</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914400" y="1280160"/>
            <a:ext cx="10644188" cy="4167187"/>
          </a:xfrm>
        </p:spPr>
        <p:txBody>
          <a:bodyPr>
            <a:normAutofit/>
          </a:bodyPr>
          <a:lstStyle/>
          <a:p>
            <a:pPr marL="0" lvl="0" indent="0">
              <a:lnSpc>
                <a:spcPct val="100000"/>
              </a:lnSpc>
              <a:spcBef>
                <a:spcPts val="600"/>
              </a:spcBef>
              <a:spcAft>
                <a:spcPts val="1200"/>
              </a:spcAft>
              <a:buNone/>
              <a:defRPr/>
            </a:pPr>
            <a:r>
              <a:rPr lang="es-US" sz="2800" b="1">
                <a:solidFill>
                  <a:srgbClr val="00529B"/>
                </a:solidFill>
              </a:rPr>
              <a:t>Si tiene una póliza Medicare SELECT y se muda fuera del área de la póliza, usted puede:</a:t>
            </a:r>
          </a:p>
          <a:p>
            <a:pPr marL="548640" lvl="0" indent="-274320">
              <a:lnSpc>
                <a:spcPct val="100000"/>
              </a:lnSpc>
              <a:spcBef>
                <a:spcPts val="0"/>
              </a:spcBef>
              <a:spcAft>
                <a:spcPts val="1200"/>
              </a:spcAft>
              <a:defRPr/>
            </a:pPr>
            <a:r>
              <a:rPr lang="es-US" sz="2400">
                <a:solidFill>
                  <a:srgbClr val="00529B"/>
                </a:solidFill>
              </a:rPr>
              <a:t>Comprar una póliza Medigap estandarizada a su compañía de seguros Medigap actual que ofrezca los mismos o menos beneficios que su póliza Medicare SELECT actual </a:t>
            </a:r>
          </a:p>
          <a:p>
            <a:pPr marL="548640" lvl="0" indent="-274320">
              <a:lnSpc>
                <a:spcPct val="100000"/>
              </a:lnSpc>
              <a:spcBef>
                <a:spcPts val="0"/>
              </a:spcBef>
              <a:spcAft>
                <a:spcPts val="1200"/>
              </a:spcAft>
              <a:defRPr/>
            </a:pPr>
            <a:r>
              <a:rPr lang="es-US" sz="2400">
                <a:solidFill>
                  <a:srgbClr val="00529B"/>
                </a:solidFill>
              </a:rPr>
              <a:t>Ejercer su derecho a la emisión garantizada para comprar cualquier Plan Medigap A, B, C, D, F, G, K o L que esté disponible para la venta en la mayoría de los estados en cualquier compañía de seguros </a:t>
            </a:r>
          </a:p>
        </p:txBody>
      </p:sp>
      <p:sp>
        <p:nvSpPr>
          <p:cNvPr id="2" name="Slide Number Placeholder 1">
            <a:extLst>
              <a:ext uri="{FF2B5EF4-FFF2-40B4-BE49-F238E27FC236}">
                <a16:creationId xmlns:a16="http://schemas.microsoft.com/office/drawing/2014/main" id="{E9948426-DE1C-4346-9B63-D4F29888C3C4}"/>
              </a:ext>
            </a:extLst>
          </p:cNvPr>
          <p:cNvSpPr>
            <a:spLocks noGrp="1"/>
          </p:cNvSpPr>
          <p:nvPr>
            <p:ph type="sldNum" sz="quarter" idx="12"/>
          </p:nvPr>
        </p:nvSpPr>
        <p:spPr/>
        <p:txBody>
          <a:bodyPr/>
          <a:lstStyle/>
          <a:p>
            <a:pPr>
              <a:defRPr/>
            </a:pPr>
            <a:fld id="{11E79EF6-0C0E-43E6-8FB3-918BC522CC5A}" type="slidenum">
              <a:rPr lang="en-US" smtClean="0"/>
              <a:pPr>
                <a:defRPr/>
              </a:pPr>
              <a:t>21</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388950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0576" y="403762"/>
            <a:ext cx="10671424" cy="719643"/>
          </a:xfrm>
        </p:spPr>
        <p:txBody>
          <a:bodyPr>
            <a:normAutofit/>
          </a:bodyPr>
          <a:lstStyle/>
          <a:p>
            <a:r>
              <a:rPr lang="es-US" sz="3000"/>
              <a:t>Compruebe sus conocimientos: Pregunta 3</a:t>
            </a:r>
          </a:p>
        </p:txBody>
      </p:sp>
      <p:sp>
        <p:nvSpPr>
          <p:cNvPr id="8" name="Content Placeholder 8"/>
          <p:cNvSpPr>
            <a:spLocks noGrp="1"/>
          </p:cNvSpPr>
          <p:nvPr>
            <p:ph type="body" sz="quarter" idx="13"/>
          </p:nvPr>
        </p:nvSpPr>
        <p:spPr/>
        <p:txBody>
          <a:bodyPr vert="horz" lIns="91440" tIns="45720" rIns="91440" bIns="45720" rtlCol="0">
            <a:normAutofit/>
          </a:bodyPr>
          <a:lstStyle/>
          <a:p>
            <a:pPr defTabSz="685800">
              <a:spcBef>
                <a:spcPts val="0"/>
              </a:spcBef>
              <a:spcAft>
                <a:spcPts val="1200"/>
              </a:spcAft>
            </a:pPr>
            <a:r>
              <a:rPr lang="es-US" sz="2600" b="1" dirty="0">
                <a:solidFill>
                  <a:srgbClr val="00529B"/>
                </a:solidFill>
              </a:rPr>
              <a:t>Cada plan </a:t>
            </a:r>
            <a:r>
              <a:rPr lang="es-US" sz="2600" b="1" dirty="0" err="1">
                <a:solidFill>
                  <a:srgbClr val="00529B"/>
                </a:solidFill>
              </a:rPr>
              <a:t>Medigap</a:t>
            </a:r>
            <a:r>
              <a:rPr lang="es-US" sz="2600" b="1" dirty="0">
                <a:solidFill>
                  <a:srgbClr val="00529B"/>
                </a:solidFill>
              </a:rPr>
              <a:t> estandarizado identificado por la misma letra (A–N) debe ofrecer los mismos beneficios básicos, sin importar qué compañía de seguros lo venda.</a:t>
            </a:r>
          </a:p>
          <a:p>
            <a:pPr marL="457200" lvl="1" indent="-457200" defTabSz="685800">
              <a:lnSpc>
                <a:spcPct val="100000"/>
              </a:lnSpc>
              <a:spcBef>
                <a:spcPts val="0"/>
              </a:spcBef>
              <a:spcAft>
                <a:spcPts val="1200"/>
              </a:spcAft>
              <a:buClr>
                <a:srgbClr val="00539A"/>
              </a:buClr>
              <a:buFont typeface="+mj-lt"/>
              <a:buAutoNum type="alphaLcPeriod"/>
            </a:pPr>
            <a:r>
              <a:rPr lang="es-US" sz="2600" dirty="0">
                <a:solidFill>
                  <a:srgbClr val="00529B"/>
                </a:solidFill>
              </a:rPr>
              <a:t>Cierto</a:t>
            </a:r>
          </a:p>
          <a:p>
            <a:pPr marL="457200" lvl="1" indent="-457200" defTabSz="685800">
              <a:lnSpc>
                <a:spcPct val="100000"/>
              </a:lnSpc>
              <a:spcBef>
                <a:spcPts val="0"/>
              </a:spcBef>
              <a:spcAft>
                <a:spcPts val="1200"/>
              </a:spcAft>
              <a:buClr>
                <a:srgbClr val="00539A"/>
              </a:buClr>
              <a:buFont typeface="+mj-lt"/>
              <a:buAutoNum type="alphaLcPeriod"/>
            </a:pPr>
            <a:r>
              <a:rPr lang="es-US" sz="2600" dirty="0">
                <a:solidFill>
                  <a:srgbClr val="00529B"/>
                </a:solidFill>
              </a:rPr>
              <a:t>Falso</a:t>
            </a:r>
          </a:p>
        </p:txBody>
      </p:sp>
      <p:sp>
        <p:nvSpPr>
          <p:cNvPr id="10" name="Rounded Rectangle 9" descr="El cuadro verde resalta &quot;A&quot; como la respuesta correcta"/>
          <p:cNvSpPr/>
          <p:nvPr/>
        </p:nvSpPr>
        <p:spPr>
          <a:xfrm>
            <a:off x="1883226" y="3159102"/>
            <a:ext cx="2216826"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1">
            <a:extLst>
              <a:ext uri="{FF2B5EF4-FFF2-40B4-BE49-F238E27FC236}">
                <a16:creationId xmlns:a16="http://schemas.microsoft.com/office/drawing/2014/main" id="{DAB97151-FA85-42D4-8FE9-30E4E5EF0ECA}"/>
              </a:ext>
            </a:extLst>
          </p:cNvPr>
          <p:cNvSpPr txBox="1">
            <a:spLocks/>
          </p:cNvSpPr>
          <p:nvPr/>
        </p:nvSpPr>
        <p:spPr>
          <a:xfrm>
            <a:off x="1747924" y="4503388"/>
            <a:ext cx="9598364" cy="71964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a:t>Cuenta regresiva: </a:t>
            </a:r>
            <a:r>
              <a:rPr lang="es-US" sz="2000" b="0">
                <a:latin typeface="Arial" pitchFamily="34" charset="0"/>
                <a:cs typeface="Arial" pitchFamily="34" charset="0"/>
              </a:rPr>
              <a:t>Conteste la pregunta antes de que la barra desaparezca.</a:t>
            </a:r>
            <a:endParaRPr lang="es-US" sz="2000" b="0" dirty="0">
              <a:latin typeface="Arial" pitchFamily="34" charset="0"/>
              <a:cs typeface="Arial" pitchFamily="34" charset="0"/>
            </a:endParaRPr>
          </a:p>
        </p:txBody>
      </p:sp>
      <p:sp>
        <p:nvSpPr>
          <p:cNvPr id="2" name="Slide Number Placeholder 1">
            <a:extLst>
              <a:ext uri="{FF2B5EF4-FFF2-40B4-BE49-F238E27FC236}">
                <a16:creationId xmlns:a16="http://schemas.microsoft.com/office/drawing/2014/main" id="{1D54B38D-DD72-44E4-BE31-09115373046B}"/>
              </a:ext>
            </a:extLst>
          </p:cNvPr>
          <p:cNvSpPr>
            <a:spLocks noGrp="1"/>
          </p:cNvSpPr>
          <p:nvPr>
            <p:ph type="sldNum" sz="quarter" idx="12"/>
          </p:nvPr>
        </p:nvSpPr>
        <p:spPr/>
        <p:txBody>
          <a:bodyPr/>
          <a:lstStyle/>
          <a:p>
            <a:fld id="{F0CCE2AE-27A2-40B1-80D1-5342831D4722}" type="slidenum">
              <a:rPr lang="en-US" smtClean="0"/>
              <a:t>22</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336524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0" y="403762"/>
            <a:ext cx="10668000" cy="719643"/>
          </a:xfrm>
        </p:spPr>
        <p:txBody>
          <a:bodyPr>
            <a:normAutofit/>
          </a:bodyPr>
          <a:lstStyle/>
          <a:p>
            <a:r>
              <a:rPr lang="es-US" sz="3000"/>
              <a:t>Compruebe sus conocimientos: Pregunta 4</a:t>
            </a:r>
          </a:p>
        </p:txBody>
      </p:sp>
      <p:sp>
        <p:nvSpPr>
          <p:cNvPr id="8" name="Content Placeholder 8"/>
          <p:cNvSpPr>
            <a:spLocks noGrp="1"/>
          </p:cNvSpPr>
          <p:nvPr>
            <p:ph type="body" sz="quarter" idx="13"/>
          </p:nvPr>
        </p:nvSpPr>
        <p:spPr/>
        <p:txBody>
          <a:bodyPr vert="horz" lIns="91440" tIns="45720" rIns="91440" bIns="45720" rtlCol="0">
            <a:normAutofit/>
          </a:bodyPr>
          <a:lstStyle/>
          <a:p>
            <a:pPr defTabSz="685800">
              <a:spcBef>
                <a:spcPts val="0"/>
              </a:spcBef>
              <a:spcAft>
                <a:spcPts val="1200"/>
              </a:spcAft>
            </a:pPr>
            <a:r>
              <a:rPr lang="es-US" sz="2800" b="1">
                <a:solidFill>
                  <a:srgbClr val="00529B"/>
                </a:solidFill>
              </a:rPr>
              <a:t>¿Cuáles son los 3 estados exentos?</a:t>
            </a:r>
          </a:p>
          <a:p>
            <a:pPr marL="457200" indent="-457200" defTabSz="685800">
              <a:spcBef>
                <a:spcPts val="0"/>
              </a:spcBef>
              <a:spcAft>
                <a:spcPts val="1200"/>
              </a:spcAft>
              <a:buFont typeface="+mj-lt"/>
              <a:buAutoNum type="alphaLcPeriod"/>
            </a:pPr>
            <a:r>
              <a:rPr lang="es-US" sz="2800">
                <a:solidFill>
                  <a:srgbClr val="00529B"/>
                </a:solidFill>
              </a:rPr>
              <a:t>Massachusetts, Minnesota y Wisconsin</a:t>
            </a:r>
          </a:p>
          <a:p>
            <a:pPr marL="457200" indent="-457200" defTabSz="685800">
              <a:spcBef>
                <a:spcPts val="0"/>
              </a:spcBef>
              <a:spcAft>
                <a:spcPts val="1200"/>
              </a:spcAft>
              <a:buFont typeface="+mj-lt"/>
              <a:buAutoNum type="alphaLcPeriod"/>
            </a:pPr>
            <a:r>
              <a:rPr lang="es-US" sz="2800">
                <a:solidFill>
                  <a:srgbClr val="00529B"/>
                </a:solidFill>
              </a:rPr>
              <a:t>Maryland, Maine y Wyoming</a:t>
            </a:r>
          </a:p>
          <a:p>
            <a:pPr marL="457200" indent="-457200" defTabSz="685800">
              <a:spcBef>
                <a:spcPts val="0"/>
              </a:spcBef>
              <a:spcAft>
                <a:spcPts val="1200"/>
              </a:spcAft>
              <a:buFont typeface="+mj-lt"/>
              <a:buAutoNum type="alphaLcPeriod"/>
            </a:pPr>
            <a:r>
              <a:rPr lang="es-US" sz="2800">
                <a:solidFill>
                  <a:srgbClr val="00529B"/>
                </a:solidFill>
              </a:rPr>
              <a:t>Michigan, Montana y Washington</a:t>
            </a:r>
          </a:p>
        </p:txBody>
      </p:sp>
      <p:sp>
        <p:nvSpPr>
          <p:cNvPr id="10" name="Rounded Rectangle 9" descr="El cuadro verde resalta &quot;A&quot; como la respuesta correcta"/>
          <p:cNvSpPr/>
          <p:nvPr/>
        </p:nvSpPr>
        <p:spPr>
          <a:xfrm>
            <a:off x="1883226" y="2397403"/>
            <a:ext cx="6942209"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1">
            <a:extLst>
              <a:ext uri="{FF2B5EF4-FFF2-40B4-BE49-F238E27FC236}">
                <a16:creationId xmlns:a16="http://schemas.microsoft.com/office/drawing/2014/main" id="{17DA259B-2C44-47D4-8BB6-DC073DE0E2FD}"/>
              </a:ext>
            </a:extLst>
          </p:cNvPr>
          <p:cNvSpPr txBox="1">
            <a:spLocks/>
          </p:cNvSpPr>
          <p:nvPr/>
        </p:nvSpPr>
        <p:spPr>
          <a:xfrm>
            <a:off x="1747924" y="4511547"/>
            <a:ext cx="9598364" cy="71964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a:t>Cuenta regresiva: </a:t>
            </a:r>
            <a:r>
              <a:rPr lang="es-US" sz="2000" b="0">
                <a:latin typeface="Arial" pitchFamily="34" charset="0"/>
                <a:cs typeface="Arial" pitchFamily="34" charset="0"/>
              </a:rPr>
              <a:t>Conteste la pregunta antes de que la barra desaparezca.</a:t>
            </a:r>
            <a:endParaRPr lang="es-US" sz="2000" b="0" dirty="0">
              <a:latin typeface="Arial" pitchFamily="34" charset="0"/>
              <a:cs typeface="Arial" pitchFamily="34" charset="0"/>
            </a:endParaRPr>
          </a:p>
        </p:txBody>
      </p:sp>
      <p:sp>
        <p:nvSpPr>
          <p:cNvPr id="2" name="Slide Number Placeholder 1">
            <a:extLst>
              <a:ext uri="{FF2B5EF4-FFF2-40B4-BE49-F238E27FC236}">
                <a16:creationId xmlns:a16="http://schemas.microsoft.com/office/drawing/2014/main" id="{7532CBD2-2AB4-4860-8D40-C8C532168D94}"/>
              </a:ext>
            </a:extLst>
          </p:cNvPr>
          <p:cNvSpPr>
            <a:spLocks noGrp="1"/>
          </p:cNvSpPr>
          <p:nvPr>
            <p:ph type="sldNum" sz="quarter" idx="12"/>
          </p:nvPr>
        </p:nvSpPr>
        <p:spPr/>
        <p:txBody>
          <a:bodyPr/>
          <a:lstStyle/>
          <a:p>
            <a:fld id="{F0CCE2AE-27A2-40B1-80D1-5342831D4722}" type="slidenum">
              <a:rPr lang="en-US" smtClean="0"/>
              <a:t>23</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238498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3</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s-US" cap="none">
                <a:solidFill>
                  <a:srgbClr val="00529B"/>
                </a:solidFill>
              </a:rPr>
              <a:t>Cómo comprar una póliza de seguro suplementario de Medicare (Medigap)</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a:xfrm>
            <a:off x="0" y="24064"/>
            <a:ext cx="12192000" cy="890336"/>
          </a:xfrm>
        </p:spPr>
        <p:txBody>
          <a:bodyPr anchor="ctr">
            <a:normAutofit/>
          </a:bodyPr>
          <a:lstStyle/>
          <a:p>
            <a:r>
              <a:rPr lang="es-US" sz="3000"/>
              <a:t>Objetivos de la Lección 3:</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13"/>
          </p:nvPr>
        </p:nvSpPr>
        <p:spPr/>
        <p:txBody>
          <a:bodyPr vert="horz" lIns="91440" tIns="45720" rIns="91440" bIns="45720" rtlCol="0">
            <a:normAutofit/>
          </a:bodyPr>
          <a:lstStyle/>
          <a:p>
            <a:pPr marL="0" lvl="0" indent="0" defTabSz="685800">
              <a:lnSpc>
                <a:spcPct val="100000"/>
              </a:lnSpc>
              <a:spcBef>
                <a:spcPts val="0"/>
              </a:spcBef>
              <a:spcAft>
                <a:spcPts val="1200"/>
              </a:spcAft>
              <a:buNone/>
            </a:pPr>
            <a:r>
              <a:rPr lang="es-US" sz="2800" b="1">
                <a:solidFill>
                  <a:srgbClr val="00529B"/>
                </a:solidFill>
              </a:rPr>
              <a:t>Al final de esta lección, usted podrá:</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Describir las variables que afectan los costos de Medigap</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Identificar el mejor momento para comprar una póliza Medigap</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Explicar los derechos de emisión garantizada</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Obtener los pasos para adquirir una póliza Medigap</a:t>
            </a:r>
          </a:p>
          <a:p>
            <a:pPr lvl="1" defTabSz="685800">
              <a:lnSpc>
                <a:spcPct val="100000"/>
              </a:lnSpc>
              <a:spcBef>
                <a:spcPts val="0"/>
              </a:spcBef>
              <a:spcAft>
                <a:spcPts val="1200"/>
              </a:spcAft>
              <a:buFont typeface="Wingdings" panose="05000000000000000000" pitchFamily="2" charset="2"/>
              <a:buChar char="§"/>
            </a:pPr>
            <a:endParaRPr lang="en-US" sz="2400" b="1" dirty="0">
              <a:solidFill>
                <a:srgbClr val="00529B"/>
              </a:solidFill>
            </a:endParaRPr>
          </a:p>
          <a:p>
            <a:pPr marL="0" lvl="0" indent="0" defTabSz="685800">
              <a:lnSpc>
                <a:spcPct val="100000"/>
              </a:lnSpc>
              <a:spcBef>
                <a:spcPts val="0"/>
              </a:spcBef>
              <a:spcAft>
                <a:spcPts val="1200"/>
              </a:spcAft>
              <a:buNone/>
            </a:pPr>
            <a:endParaRPr lang="en-US" sz="2800" b="1" dirty="0">
              <a:solidFill>
                <a:srgbClr val="00529B"/>
              </a:solidFill>
            </a:endParaRPr>
          </a:p>
          <a:p>
            <a:pPr marL="0" indent="0" defTabSz="685800">
              <a:lnSpc>
                <a:spcPct val="100000"/>
              </a:lnSpc>
              <a:spcBef>
                <a:spcPts val="600"/>
              </a:spcBef>
              <a:spcAft>
                <a:spcPts val="1200"/>
              </a:spcAft>
              <a:buNone/>
            </a:pPr>
            <a:endParaRPr lang="en-US" sz="2800" dirty="0">
              <a:solidFill>
                <a:srgbClr val="00529B"/>
              </a:solidFill>
            </a:endParaRPr>
          </a:p>
        </p:txBody>
      </p:sp>
      <p:sp>
        <p:nvSpPr>
          <p:cNvPr id="5" name="Slide Number Placeholder 4">
            <a:extLst>
              <a:ext uri="{FF2B5EF4-FFF2-40B4-BE49-F238E27FC236}">
                <a16:creationId xmlns:a16="http://schemas.microsoft.com/office/drawing/2014/main" id="{730DFFAF-3BD4-47EB-B2DC-58B24E242720}"/>
              </a:ext>
            </a:extLst>
          </p:cNvPr>
          <p:cNvSpPr>
            <a:spLocks noGrp="1"/>
          </p:cNvSpPr>
          <p:nvPr>
            <p:ph type="sldNum" sz="quarter" idx="12"/>
          </p:nvPr>
        </p:nvSpPr>
        <p:spPr/>
        <p:txBody>
          <a:bodyPr/>
          <a:lstStyle/>
          <a:p>
            <a:pPr>
              <a:defRPr/>
            </a:pPr>
            <a:fld id="{11E79EF6-0C0E-43E6-8FB3-918BC522CC5A}" type="slidenum">
              <a:rPr lang="en-US" smtClean="0"/>
              <a:pPr>
                <a:defRPr/>
              </a:pPr>
              <a:t>25</a:t>
            </a:fld>
            <a:endParaRPr lang="en-US"/>
          </a:p>
        </p:txBody>
      </p:sp>
      <p:sp>
        <p:nvSpPr>
          <p:cNvPr id="4" name="Footer Placeholder 3">
            <a:extLst>
              <a:ext uri="{FF2B5EF4-FFF2-40B4-BE49-F238E27FC236}">
                <a16:creationId xmlns:a16="http://schemas.microsoft.com/office/drawing/2014/main" id="{A1572E6D-D295-4DE9-ADAE-C9EC2EE470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effectLst/>
                <a:uLnTx/>
                <a:uFillTx/>
                <a:latin typeface="Arial" panose="020B0604020202020204" pitchFamily="34" charset="0"/>
                <a:ea typeface="+mn-ea"/>
                <a:cs typeface="Arial" panose="020B0604020202020204" pitchFamily="34" charset="0"/>
              </a:rPr>
              <a:t>Pólizas del Seguro Suplementario de Medicare (Medigap)</a:t>
            </a:r>
          </a:p>
        </p:txBody>
      </p:sp>
      <p:sp>
        <p:nvSpPr>
          <p:cNvPr id="3" name="Date Placeholder 2">
            <a:extLst>
              <a:ext uri="{FF2B5EF4-FFF2-40B4-BE49-F238E27FC236}">
                <a16:creationId xmlns:a16="http://schemas.microsoft.com/office/drawing/2014/main" id="{7E8ECB57-79E5-4D26-8698-9A81D8007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effectLst/>
                <a:uLnTx/>
                <a:uFillTx/>
                <a:latin typeface="Arial" panose="020B0604020202020204" pitchFamily="34" charset="0"/>
                <a:ea typeface="+mn-ea"/>
                <a:cs typeface="Arial" panose="020B0604020202020204" pitchFamily="34" charset="0"/>
              </a:rPr>
              <a:t>Abril de 2023</a:t>
            </a:r>
          </a:p>
        </p:txBody>
      </p:sp>
    </p:spTree>
    <p:custDataLst>
      <p:tags r:id="rId1"/>
    </p:custDataLst>
    <p:extLst>
      <p:ext uri="{BB962C8B-B14F-4D97-AF65-F5344CB8AC3E}">
        <p14:creationId xmlns:p14="http://schemas.microsoft.com/office/powerpoint/2010/main" val="2621433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56622"/>
          </a:xfrm>
        </p:spPr>
        <p:txBody>
          <a:bodyPr anchor="ctr">
            <a:normAutofit/>
          </a:bodyPr>
          <a:lstStyle/>
          <a:p>
            <a:r>
              <a:rPr lang="es-US" sz="3000"/>
              <a:t>Costos de Medigap</a:t>
            </a:r>
          </a:p>
        </p:txBody>
      </p:sp>
      <p:sp>
        <p:nvSpPr>
          <p:cNvPr id="3" name="Freeform: Shape 2" descr="Círculo en el centro de un gráfico rodeado por 7 cuadros con flechas que señalan hacia el círculo. En el círculo se lee: El costo (prima mensual)  varía según">
            <a:extLst>
              <a:ext uri="{FF2B5EF4-FFF2-40B4-BE49-F238E27FC236}">
                <a16:creationId xmlns:a16="http://schemas.microsoft.com/office/drawing/2014/main" id="{18F75606-C22E-466F-A4E4-80A76BAC7EA5}"/>
              </a:ext>
            </a:extLst>
          </p:cNvPr>
          <p:cNvSpPr/>
          <p:nvPr/>
        </p:nvSpPr>
        <p:spPr>
          <a:xfrm>
            <a:off x="4793151" y="1068806"/>
            <a:ext cx="2608714" cy="2642537"/>
          </a:xfrm>
          <a:custGeom>
            <a:avLst/>
            <a:gdLst>
              <a:gd name="connsiteX0" fmla="*/ 0 w 2608714"/>
              <a:gd name="connsiteY0" fmla="*/ 1321269 h 2642537"/>
              <a:gd name="connsiteX1" fmla="*/ 1304357 w 2608714"/>
              <a:gd name="connsiteY1" fmla="*/ 0 h 2642537"/>
              <a:gd name="connsiteX2" fmla="*/ 2608714 w 2608714"/>
              <a:gd name="connsiteY2" fmla="*/ 1321269 h 2642537"/>
              <a:gd name="connsiteX3" fmla="*/ 1304357 w 2608714"/>
              <a:gd name="connsiteY3" fmla="*/ 2642538 h 2642537"/>
              <a:gd name="connsiteX4" fmla="*/ 0 w 2608714"/>
              <a:gd name="connsiteY4" fmla="*/ 1321269 h 264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714" h="2642537">
                <a:moveTo>
                  <a:pt x="0" y="1321269"/>
                </a:moveTo>
                <a:cubicBezTo>
                  <a:pt x="0" y="591552"/>
                  <a:pt x="583981" y="0"/>
                  <a:pt x="1304357" y="0"/>
                </a:cubicBezTo>
                <a:cubicBezTo>
                  <a:pt x="2024733" y="0"/>
                  <a:pt x="2608714" y="591552"/>
                  <a:pt x="2608714" y="1321269"/>
                </a:cubicBezTo>
                <a:cubicBezTo>
                  <a:pt x="2608714" y="2050986"/>
                  <a:pt x="2024733" y="2642538"/>
                  <a:pt x="1304357" y="2642538"/>
                </a:cubicBezTo>
                <a:cubicBezTo>
                  <a:pt x="583981" y="2642538"/>
                  <a:pt x="0" y="2050986"/>
                  <a:pt x="0" y="1321269"/>
                </a:cubicBez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399691" rIns="182880" bIns="399691" numCol="1" spcCol="1270" anchor="ctr" anchorCtr="0">
            <a:noAutofit/>
          </a:bodyPr>
          <a:lstStyle/>
          <a:p>
            <a:pPr marL="0" lvl="0" indent="0" algn="ctr" defTabSz="889000">
              <a:spcBef>
                <a:spcPct val="0"/>
              </a:spcBef>
              <a:buNone/>
            </a:pPr>
            <a:endParaRPr lang="en-US" sz="2400" b="1" kern="1200" dirty="0"/>
          </a:p>
        </p:txBody>
      </p:sp>
      <p:sp>
        <p:nvSpPr>
          <p:cNvPr id="28" name="TextBox 27" descr=" ">
            <a:extLst>
              <a:ext uri="{FF2B5EF4-FFF2-40B4-BE49-F238E27FC236}">
                <a16:creationId xmlns:a16="http://schemas.microsoft.com/office/drawing/2014/main" id="{33EF250A-6968-4326-94AD-168AB34EC961}"/>
              </a:ext>
            </a:extLst>
          </p:cNvPr>
          <p:cNvSpPr txBox="1"/>
          <p:nvPr/>
        </p:nvSpPr>
        <p:spPr>
          <a:xfrm>
            <a:off x="4654530" y="1300541"/>
            <a:ext cx="2946979" cy="1846659"/>
          </a:xfrm>
          <a:prstGeom prst="rect">
            <a:avLst/>
          </a:prstGeom>
          <a:noFill/>
        </p:spPr>
        <p:txBody>
          <a:bodyPr wrap="square" rtlCol="0">
            <a:spAutoFit/>
          </a:bodyPr>
          <a:lstStyle/>
          <a:p>
            <a:pPr lvl="0" algn="ctr" defTabSz="889000">
              <a:spcBef>
                <a:spcPct val="0"/>
              </a:spcBef>
            </a:pPr>
            <a:r>
              <a:rPr lang="es-US" sz="3200" b="1">
                <a:solidFill>
                  <a:schemeClr val="bg1"/>
                </a:solidFill>
              </a:rPr>
              <a:t>Costo</a:t>
            </a:r>
            <a:r>
              <a:rPr lang="es-US" sz="2800" b="1">
                <a:solidFill>
                  <a:schemeClr val="bg1"/>
                </a:solidFill>
              </a:rPr>
              <a:t> </a:t>
            </a:r>
          </a:p>
          <a:p>
            <a:pPr lvl="0" algn="ctr" defTabSz="889000">
              <a:spcBef>
                <a:spcPct val="0"/>
              </a:spcBef>
            </a:pPr>
            <a:r>
              <a:rPr lang="es-US" b="1">
                <a:solidFill>
                  <a:schemeClr val="bg1"/>
                </a:solidFill>
              </a:rPr>
              <a:t>(prima mensual) </a:t>
            </a:r>
          </a:p>
          <a:p>
            <a:pPr lvl="0" algn="ctr" defTabSz="889000">
              <a:spcBef>
                <a:spcPct val="0"/>
              </a:spcBef>
            </a:pPr>
            <a:r>
              <a:rPr lang="es-US" sz="3200" b="1">
                <a:solidFill>
                  <a:schemeClr val="bg1"/>
                </a:solidFill>
              </a:rPr>
              <a:t>Varía </a:t>
            </a:r>
          </a:p>
          <a:p>
            <a:pPr lvl="0" algn="ctr" defTabSz="889000">
              <a:spcBef>
                <a:spcPct val="0"/>
              </a:spcBef>
            </a:pPr>
            <a:r>
              <a:rPr lang="es-US" sz="3200" b="1">
                <a:solidFill>
                  <a:schemeClr val="bg1"/>
                </a:solidFill>
              </a:rPr>
              <a:t>según:</a:t>
            </a:r>
          </a:p>
        </p:txBody>
      </p:sp>
      <p:grpSp>
        <p:nvGrpSpPr>
          <p:cNvPr id="2" name="Group 1" descr="Cuadro 1: Si se encuentra en su Período de inscripción abierta (OEP, por sus siglas en inglés) de Medigap">
            <a:extLst>
              <a:ext uri="{FF2B5EF4-FFF2-40B4-BE49-F238E27FC236}">
                <a16:creationId xmlns:a16="http://schemas.microsoft.com/office/drawing/2014/main" id="{0A9AE075-6DE5-4011-B3D8-0E3872F73E9C}"/>
              </a:ext>
            </a:extLst>
          </p:cNvPr>
          <p:cNvGrpSpPr/>
          <p:nvPr/>
        </p:nvGrpSpPr>
        <p:grpSpPr>
          <a:xfrm>
            <a:off x="589935" y="1098605"/>
            <a:ext cx="4592149" cy="1492795"/>
            <a:chOff x="322643" y="1275067"/>
            <a:chExt cx="4592149" cy="1492795"/>
          </a:xfrm>
        </p:grpSpPr>
        <p:sp>
          <p:nvSpPr>
            <p:cNvPr id="12" name="Arrow: Left 11">
              <a:extLst>
                <a:ext uri="{FF2B5EF4-FFF2-40B4-BE49-F238E27FC236}">
                  <a16:creationId xmlns:a16="http://schemas.microsoft.com/office/drawing/2014/main" id="{8B5A2850-FE19-4BE5-BCD3-CC2EC9663E6F}"/>
                </a:ext>
              </a:extLst>
            </p:cNvPr>
            <p:cNvSpPr/>
            <p:nvPr/>
          </p:nvSpPr>
          <p:spPr>
            <a:xfrm rot="11548889">
              <a:off x="2628984" y="1774086"/>
              <a:ext cx="2285808"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Freeform: Shape 12" descr=" ">
              <a:extLst>
                <a:ext uri="{FF2B5EF4-FFF2-40B4-BE49-F238E27FC236}">
                  <a16:creationId xmlns:a16="http://schemas.microsoft.com/office/drawing/2014/main" id="{FBE145D1-4FBB-45A2-9B2F-1570416E18B2}"/>
                </a:ext>
              </a:extLst>
            </p:cNvPr>
            <p:cNvSpPr/>
            <p:nvPr/>
          </p:nvSpPr>
          <p:spPr>
            <a:xfrm>
              <a:off x="322643" y="1275067"/>
              <a:ext cx="2994570" cy="1492795"/>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spcBef>
                  <a:spcPct val="0"/>
                </a:spcBef>
                <a:buNone/>
              </a:pPr>
              <a:r>
                <a:rPr lang="es-US" sz="2000" dirty="0"/>
                <a:t>Si se encuentra en su Período de inscripción abierta (OEP, por sus siglas en inglés) de </a:t>
              </a:r>
              <a:r>
                <a:rPr lang="es-US" sz="2000" dirty="0" err="1"/>
                <a:t>Medigap</a:t>
              </a:r>
              <a:endParaRPr lang="es-US" sz="2000" dirty="0"/>
            </a:p>
          </p:txBody>
        </p:sp>
      </p:grpSp>
      <p:grpSp>
        <p:nvGrpSpPr>
          <p:cNvPr id="8" name="Group 2" descr="Cuadro 2: Su edad, en algunos estados, clasificada por edad o menor de 65 años ">
            <a:extLst>
              <a:ext uri="{FF2B5EF4-FFF2-40B4-BE49-F238E27FC236}">
                <a16:creationId xmlns:a16="http://schemas.microsoft.com/office/drawing/2014/main" id="{65043B20-E370-4420-B15B-7B136907D630}"/>
              </a:ext>
            </a:extLst>
          </p:cNvPr>
          <p:cNvGrpSpPr/>
          <p:nvPr/>
        </p:nvGrpSpPr>
        <p:grpSpPr>
          <a:xfrm>
            <a:off x="1559751" y="2743200"/>
            <a:ext cx="3703799" cy="1492795"/>
            <a:chOff x="1292459" y="2756993"/>
            <a:chExt cx="3703799" cy="1492795"/>
          </a:xfrm>
        </p:grpSpPr>
        <p:sp>
          <p:nvSpPr>
            <p:cNvPr id="20" name="Arrow: Left 19">
              <a:extLst>
                <a:ext uri="{FF2B5EF4-FFF2-40B4-BE49-F238E27FC236}">
                  <a16:creationId xmlns:a16="http://schemas.microsoft.com/office/drawing/2014/main" id="{9776434F-7A7A-49C2-92D4-53BD939C8036}"/>
                </a:ext>
              </a:extLst>
            </p:cNvPr>
            <p:cNvSpPr/>
            <p:nvPr/>
          </p:nvSpPr>
          <p:spPr>
            <a:xfrm rot="9538448">
              <a:off x="2817637" y="2843704"/>
              <a:ext cx="2178621"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id="{49288A73-7F4A-4CC1-B002-E11AF9AB5B86}"/>
                </a:ext>
              </a:extLst>
            </p:cNvPr>
            <p:cNvSpPr/>
            <p:nvPr/>
          </p:nvSpPr>
          <p:spPr>
            <a:xfrm>
              <a:off x="1292459" y="2756993"/>
              <a:ext cx="2288947" cy="1492795"/>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spcBef>
                  <a:spcPct val="0"/>
                </a:spcBef>
                <a:buNone/>
              </a:pPr>
              <a:r>
                <a:rPr lang="es-US" sz="2000" dirty="0"/>
                <a:t>Su edad, en algunos estados, clasificada por edad o menor de 65 años</a:t>
              </a:r>
            </a:p>
          </p:txBody>
        </p:sp>
      </p:grpSp>
      <p:grpSp>
        <p:nvGrpSpPr>
          <p:cNvPr id="23" name="Group 3" descr="Cuadro 3: Dónde vive  (código postal, rural, urbano, etc.)">
            <a:extLst>
              <a:ext uri="{FF2B5EF4-FFF2-40B4-BE49-F238E27FC236}">
                <a16:creationId xmlns:a16="http://schemas.microsoft.com/office/drawing/2014/main" id="{9E58FC64-6F72-47BD-ADC9-25C3E1D98D17}"/>
              </a:ext>
            </a:extLst>
          </p:cNvPr>
          <p:cNvGrpSpPr/>
          <p:nvPr/>
        </p:nvGrpSpPr>
        <p:grpSpPr>
          <a:xfrm>
            <a:off x="2288618" y="2924134"/>
            <a:ext cx="2812876" cy="2956456"/>
            <a:chOff x="2259839" y="3201555"/>
            <a:chExt cx="2812876" cy="2956456"/>
          </a:xfrm>
        </p:grpSpPr>
        <p:sp>
          <p:nvSpPr>
            <p:cNvPr id="14" name="Arrow: Left 13">
              <a:extLst>
                <a:ext uri="{FF2B5EF4-FFF2-40B4-BE49-F238E27FC236}">
                  <a16:creationId xmlns:a16="http://schemas.microsoft.com/office/drawing/2014/main" id="{8AF8256A-6F7F-4BC9-8129-939898B5ED86}"/>
                </a:ext>
              </a:extLst>
            </p:cNvPr>
            <p:cNvSpPr/>
            <p:nvPr/>
          </p:nvSpPr>
          <p:spPr>
            <a:xfrm rot="7717667">
              <a:off x="3633722" y="4038084"/>
              <a:ext cx="2275521"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Freeform: Shape 14" descr=" ">
              <a:extLst>
                <a:ext uri="{FF2B5EF4-FFF2-40B4-BE49-F238E27FC236}">
                  <a16:creationId xmlns:a16="http://schemas.microsoft.com/office/drawing/2014/main" id="{F58A3F07-D8DF-4139-8B22-8A1409193DF5}"/>
                </a:ext>
              </a:extLst>
            </p:cNvPr>
            <p:cNvSpPr/>
            <p:nvPr/>
          </p:nvSpPr>
          <p:spPr>
            <a:xfrm>
              <a:off x="2259839" y="4665216"/>
              <a:ext cx="2288947" cy="1492795"/>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lnSpc>
                  <a:spcPct val="100000"/>
                </a:lnSpc>
                <a:spcBef>
                  <a:spcPct val="0"/>
                </a:spcBef>
                <a:buNone/>
              </a:pPr>
              <a:r>
                <a:rPr lang="es-US" sz="2000" strike="noStrike">
                  <a:solidFill>
                    <a:schemeClr val="bg1"/>
                  </a:solidFill>
                </a:rPr>
                <a:t>Dónde</a:t>
              </a:r>
              <a:r>
                <a:rPr lang="es-US" sz="2000"/>
                <a:t> </a:t>
              </a:r>
              <a:r>
                <a:rPr lang="es-US" sz="2000" strike="noStrike">
                  <a:solidFill>
                    <a:schemeClr val="bg1"/>
                  </a:solidFill>
                </a:rPr>
                <a:t>vive </a:t>
              </a:r>
            </a:p>
            <a:p>
              <a:pPr marL="0" lvl="0" indent="0" algn="ctr" defTabSz="889000">
                <a:lnSpc>
                  <a:spcPct val="100000"/>
                </a:lnSpc>
                <a:spcBef>
                  <a:spcPct val="0"/>
                </a:spcBef>
                <a:buNone/>
              </a:pPr>
              <a:r>
                <a:rPr lang="es-US" sz="2000" strike="noStrike" baseline="0">
                  <a:solidFill>
                    <a:schemeClr val="bg1"/>
                  </a:solidFill>
                </a:rPr>
                <a:t>(código postal, rural, urbano, etc.)</a:t>
              </a:r>
            </a:p>
          </p:txBody>
        </p:sp>
      </p:grpSp>
      <p:grpSp>
        <p:nvGrpSpPr>
          <p:cNvPr id="24" name="Group 4" descr="Cuadro 4: Qué compañía está proporcionando la póliza/plan">
            <a:extLst>
              <a:ext uri="{FF2B5EF4-FFF2-40B4-BE49-F238E27FC236}">
                <a16:creationId xmlns:a16="http://schemas.microsoft.com/office/drawing/2014/main" id="{17DF5EBB-0297-410B-882F-B776B06CABC0}"/>
              </a:ext>
            </a:extLst>
          </p:cNvPr>
          <p:cNvGrpSpPr/>
          <p:nvPr/>
        </p:nvGrpSpPr>
        <p:grpSpPr>
          <a:xfrm>
            <a:off x="4938677" y="3387054"/>
            <a:ext cx="2249723" cy="2587149"/>
            <a:chOff x="4719180" y="3769200"/>
            <a:chExt cx="2249723" cy="2587149"/>
          </a:xfrm>
        </p:grpSpPr>
        <p:sp>
          <p:nvSpPr>
            <p:cNvPr id="16" name="Arrow: Left 15">
              <a:extLst>
                <a:ext uri="{FF2B5EF4-FFF2-40B4-BE49-F238E27FC236}">
                  <a16:creationId xmlns:a16="http://schemas.microsoft.com/office/drawing/2014/main" id="{E3E87696-DB5F-4BEA-9126-13DB591EC4AD}"/>
                </a:ext>
              </a:extLst>
            </p:cNvPr>
            <p:cNvSpPr/>
            <p:nvPr/>
          </p:nvSpPr>
          <p:spPr>
            <a:xfrm rot="5400000">
              <a:off x="5138274" y="4188125"/>
              <a:ext cx="1440314"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Freeform: Shape 16" descr=" ">
              <a:extLst>
                <a:ext uri="{FF2B5EF4-FFF2-40B4-BE49-F238E27FC236}">
                  <a16:creationId xmlns:a16="http://schemas.microsoft.com/office/drawing/2014/main" id="{301133BA-CA59-47C4-80DB-B7897E44D1ED}"/>
                </a:ext>
              </a:extLst>
            </p:cNvPr>
            <p:cNvSpPr/>
            <p:nvPr/>
          </p:nvSpPr>
          <p:spPr>
            <a:xfrm>
              <a:off x="4719180" y="4863554"/>
              <a:ext cx="2249723" cy="1492795"/>
            </a:xfrm>
            <a:custGeom>
              <a:avLst/>
              <a:gdLst>
                <a:gd name="connsiteX0" fmla="*/ 0 w 2089908"/>
                <a:gd name="connsiteY0" fmla="*/ 149280 h 1492795"/>
                <a:gd name="connsiteX1" fmla="*/ 149280 w 2089908"/>
                <a:gd name="connsiteY1" fmla="*/ 0 h 1492795"/>
                <a:gd name="connsiteX2" fmla="*/ 1940629 w 2089908"/>
                <a:gd name="connsiteY2" fmla="*/ 0 h 1492795"/>
                <a:gd name="connsiteX3" fmla="*/ 2089909 w 2089908"/>
                <a:gd name="connsiteY3" fmla="*/ 149280 h 1492795"/>
                <a:gd name="connsiteX4" fmla="*/ 2089908 w 2089908"/>
                <a:gd name="connsiteY4" fmla="*/ 1343516 h 1492795"/>
                <a:gd name="connsiteX5" fmla="*/ 1940628 w 2089908"/>
                <a:gd name="connsiteY5" fmla="*/ 1492796 h 1492795"/>
                <a:gd name="connsiteX6" fmla="*/ 149280 w 2089908"/>
                <a:gd name="connsiteY6" fmla="*/ 1492795 h 1492795"/>
                <a:gd name="connsiteX7" fmla="*/ 0 w 2089908"/>
                <a:gd name="connsiteY7" fmla="*/ 1343515 h 1492795"/>
                <a:gd name="connsiteX8" fmla="*/ 0 w 2089908"/>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908" h="1492795">
                  <a:moveTo>
                    <a:pt x="0" y="149280"/>
                  </a:moveTo>
                  <a:cubicBezTo>
                    <a:pt x="0" y="66835"/>
                    <a:pt x="66835" y="0"/>
                    <a:pt x="149280" y="0"/>
                  </a:cubicBezTo>
                  <a:lnTo>
                    <a:pt x="1940629" y="0"/>
                  </a:lnTo>
                  <a:cubicBezTo>
                    <a:pt x="2023074" y="0"/>
                    <a:pt x="2089909" y="66835"/>
                    <a:pt x="2089909" y="149280"/>
                  </a:cubicBezTo>
                  <a:cubicBezTo>
                    <a:pt x="2089909" y="547359"/>
                    <a:pt x="2089908" y="945437"/>
                    <a:pt x="2089908" y="1343516"/>
                  </a:cubicBezTo>
                  <a:cubicBezTo>
                    <a:pt x="2089908" y="1425961"/>
                    <a:pt x="2023073" y="1492796"/>
                    <a:pt x="1940628"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spcBef>
                  <a:spcPct val="0"/>
                </a:spcBef>
                <a:buNone/>
              </a:pPr>
              <a:r>
                <a:rPr lang="es-US" sz="2000" dirty="0"/>
                <a:t>Qué compañía está proporcionando la póliza/plan</a:t>
              </a:r>
            </a:p>
          </p:txBody>
        </p:sp>
      </p:grpSp>
      <p:grpSp>
        <p:nvGrpSpPr>
          <p:cNvPr id="25" name="Group 5" descr="Cuadro 5: Si la compañía ofrece descuentos ">
            <a:extLst>
              <a:ext uri="{FF2B5EF4-FFF2-40B4-BE49-F238E27FC236}">
                <a16:creationId xmlns:a16="http://schemas.microsoft.com/office/drawing/2014/main" id="{C862E3A1-2B49-4840-9C67-84E1C101F307}"/>
              </a:ext>
            </a:extLst>
          </p:cNvPr>
          <p:cNvGrpSpPr/>
          <p:nvPr/>
        </p:nvGrpSpPr>
        <p:grpSpPr>
          <a:xfrm>
            <a:off x="7102706" y="2946521"/>
            <a:ext cx="2730388" cy="2954857"/>
            <a:chOff x="6561849" y="3156389"/>
            <a:chExt cx="2730388" cy="2954857"/>
          </a:xfrm>
        </p:grpSpPr>
        <p:sp>
          <p:nvSpPr>
            <p:cNvPr id="18" name="Arrow: Left 17">
              <a:extLst>
                <a:ext uri="{FF2B5EF4-FFF2-40B4-BE49-F238E27FC236}">
                  <a16:creationId xmlns:a16="http://schemas.microsoft.com/office/drawing/2014/main" id="{35ABC336-9BF9-4E59-A67F-B529E1BB0D04}"/>
                </a:ext>
              </a:extLst>
            </p:cNvPr>
            <p:cNvSpPr/>
            <p:nvPr/>
          </p:nvSpPr>
          <p:spPr>
            <a:xfrm rot="3060322">
              <a:off x="5694061" y="4024177"/>
              <a:ext cx="233804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id="{FDA149E1-D1AB-47B5-8491-0E3236EE9E5D}"/>
                </a:ext>
              </a:extLst>
            </p:cNvPr>
            <p:cNvSpPr/>
            <p:nvPr/>
          </p:nvSpPr>
          <p:spPr>
            <a:xfrm>
              <a:off x="7003290" y="4618451"/>
              <a:ext cx="2288947" cy="1492795"/>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spcBef>
                  <a:spcPct val="0"/>
                </a:spcBef>
                <a:buNone/>
              </a:pPr>
              <a:r>
                <a:rPr lang="es-US" sz="2000"/>
                <a:t>Si la compañía ofrece descuentos</a:t>
              </a:r>
            </a:p>
          </p:txBody>
        </p:sp>
      </p:grpSp>
      <p:grpSp>
        <p:nvGrpSpPr>
          <p:cNvPr id="26" name="Group 6" descr="Cuadro 6: Si se utiliza la evaluación médica ">
            <a:extLst>
              <a:ext uri="{FF2B5EF4-FFF2-40B4-BE49-F238E27FC236}">
                <a16:creationId xmlns:a16="http://schemas.microsoft.com/office/drawing/2014/main" id="{99843924-42AC-4EA4-9658-796FEC8D6D04}"/>
              </a:ext>
            </a:extLst>
          </p:cNvPr>
          <p:cNvGrpSpPr/>
          <p:nvPr/>
        </p:nvGrpSpPr>
        <p:grpSpPr>
          <a:xfrm>
            <a:off x="6947546" y="2744514"/>
            <a:ext cx="3684703" cy="1492795"/>
            <a:chOff x="6757636" y="2936861"/>
            <a:chExt cx="3684703" cy="1492795"/>
          </a:xfrm>
        </p:grpSpPr>
        <p:sp>
          <p:nvSpPr>
            <p:cNvPr id="10" name="Arrow: Left 9">
              <a:extLst>
                <a:ext uri="{FF2B5EF4-FFF2-40B4-BE49-F238E27FC236}">
                  <a16:creationId xmlns:a16="http://schemas.microsoft.com/office/drawing/2014/main" id="{2617ACB0-D699-4E01-A13D-5110F3F50223}"/>
                </a:ext>
              </a:extLst>
            </p:cNvPr>
            <p:cNvSpPr/>
            <p:nvPr/>
          </p:nvSpPr>
          <p:spPr>
            <a:xfrm rot="1178716">
              <a:off x="6757636" y="3023681"/>
              <a:ext cx="2227481"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42978539-3C99-441D-8AAC-B938DEBC1797}"/>
                </a:ext>
              </a:extLst>
            </p:cNvPr>
            <p:cNvSpPr/>
            <p:nvPr/>
          </p:nvSpPr>
          <p:spPr>
            <a:xfrm>
              <a:off x="8153392" y="2936861"/>
              <a:ext cx="2288947" cy="1492795"/>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spcBef>
                  <a:spcPct val="0"/>
                </a:spcBef>
                <a:buNone/>
              </a:pPr>
              <a:r>
                <a:rPr lang="es-US" sz="2000" dirty="0"/>
                <a:t>Si se utiliza la evaluación médica</a:t>
              </a:r>
            </a:p>
          </p:txBody>
        </p:sp>
      </p:grpSp>
      <p:grpSp>
        <p:nvGrpSpPr>
          <p:cNvPr id="27" name="Group 7" descr="Cuadro 7: Si se trata de una póliza Medicare SELECT ">
            <a:extLst>
              <a:ext uri="{FF2B5EF4-FFF2-40B4-BE49-F238E27FC236}">
                <a16:creationId xmlns:a16="http://schemas.microsoft.com/office/drawing/2014/main" id="{C1E3B833-F796-4E88-A9DD-68FAC066E67B}"/>
              </a:ext>
            </a:extLst>
          </p:cNvPr>
          <p:cNvGrpSpPr/>
          <p:nvPr/>
        </p:nvGrpSpPr>
        <p:grpSpPr>
          <a:xfrm>
            <a:off x="7004942" y="1097280"/>
            <a:ext cx="3972626" cy="1492795"/>
            <a:chOff x="6785776" y="1255271"/>
            <a:chExt cx="3972626" cy="1492795"/>
          </a:xfrm>
        </p:grpSpPr>
        <p:sp>
          <p:nvSpPr>
            <p:cNvPr id="5" name="Arrow: Left 4">
              <a:extLst>
                <a:ext uri="{FF2B5EF4-FFF2-40B4-BE49-F238E27FC236}">
                  <a16:creationId xmlns:a16="http://schemas.microsoft.com/office/drawing/2014/main" id="{9E54F25A-D437-48A9-94B6-D636983243C2}"/>
                </a:ext>
              </a:extLst>
            </p:cNvPr>
            <p:cNvSpPr/>
            <p:nvPr/>
          </p:nvSpPr>
          <p:spPr>
            <a:xfrm rot="20772816">
              <a:off x="6785776" y="1689852"/>
              <a:ext cx="2375525"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BEA78D43-4C3D-4FA2-AA84-ABF6C2AF7B8F}"/>
                </a:ext>
              </a:extLst>
            </p:cNvPr>
            <p:cNvSpPr/>
            <p:nvPr/>
          </p:nvSpPr>
          <p:spPr>
            <a:xfrm>
              <a:off x="8469455" y="1255271"/>
              <a:ext cx="2288947" cy="1492795"/>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spcBef>
                  <a:spcPct val="0"/>
                </a:spcBef>
                <a:buNone/>
              </a:pPr>
              <a:r>
                <a:rPr lang="es-US" sz="2000" dirty="0"/>
                <a:t>Si se trata de una póliza Medicare SELECT</a:t>
              </a:r>
            </a:p>
          </p:txBody>
        </p:sp>
      </p:grpSp>
      <p:sp>
        <p:nvSpPr>
          <p:cNvPr id="22" name="Slide Number Placeholder 21">
            <a:extLst>
              <a:ext uri="{FF2B5EF4-FFF2-40B4-BE49-F238E27FC236}">
                <a16:creationId xmlns:a16="http://schemas.microsoft.com/office/drawing/2014/main" id="{1894D00C-E8B5-497F-82C8-25C49914E3B1}"/>
              </a:ext>
            </a:extLst>
          </p:cNvPr>
          <p:cNvSpPr>
            <a:spLocks noGrp="1"/>
          </p:cNvSpPr>
          <p:nvPr>
            <p:ph type="sldNum" sz="quarter" idx="12"/>
          </p:nvPr>
        </p:nvSpPr>
        <p:spPr/>
        <p:txBody>
          <a:bodyPr/>
          <a:lstStyle/>
          <a:p>
            <a:fld id="{F0CCE2AE-27A2-40B1-80D1-5342831D4722}" type="slidenum">
              <a:rPr lang="en-US" smtClean="0"/>
              <a:t>26</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396638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75562"/>
          </a:xfrm>
        </p:spPr>
        <p:txBody>
          <a:bodyPr anchor="ctr">
            <a:normAutofit/>
          </a:bodyPr>
          <a:lstStyle/>
          <a:p>
            <a:r>
              <a:rPr lang="es-US" sz="3000"/>
              <a:t>Precios de Medigap Basados en la Edad</a:t>
            </a:r>
          </a:p>
        </p:txBody>
      </p:sp>
      <p:cxnSp>
        <p:nvCxnSpPr>
          <p:cNvPr id="16" name="Straight Connector 15">
            <a:extLst>
              <a:ext uri="{FF2B5EF4-FFF2-40B4-BE49-F238E27FC236}">
                <a16:creationId xmlns:a16="http://schemas.microsoft.com/office/drawing/2014/main" id="{3C1B6D98-9A37-466D-A5B7-F959949BD413}"/>
              </a:ext>
              <a:ext uri="{C183D7F6-B498-43B3-948B-1728B52AA6E4}">
                <adec:decorative xmlns:adec="http://schemas.microsoft.com/office/drawing/2017/decorative" val="1"/>
              </a:ext>
            </a:extLst>
          </p:cNvPr>
          <p:cNvCxnSpPr/>
          <p:nvPr/>
        </p:nvCxnSpPr>
        <p:spPr>
          <a:xfrm>
            <a:off x="894606" y="2747211"/>
            <a:ext cx="3291841"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80FF9427-0A45-405C-961C-C2545745BEDF}"/>
              </a:ext>
              <a:ext uri="{C183D7F6-B498-43B3-948B-1728B52AA6E4}">
                <adec:decorative xmlns:adec="http://schemas.microsoft.com/office/drawing/2017/decorative" val="1"/>
              </a:ext>
            </a:extLst>
          </p:cNvPr>
          <p:cNvSpPr/>
          <p:nvPr/>
        </p:nvSpPr>
        <p:spPr>
          <a:xfrm>
            <a:off x="894607" y="1684421"/>
            <a:ext cx="3291840" cy="357780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5" name="Rectangle 4">
            <a:extLst>
              <a:ext uri="{FF2B5EF4-FFF2-40B4-BE49-F238E27FC236}">
                <a16:creationId xmlns:a16="http://schemas.microsoft.com/office/drawing/2014/main" id="{4E89FBD5-522C-4369-B9B1-E31717B73A22}"/>
              </a:ext>
            </a:extLst>
          </p:cNvPr>
          <p:cNvSpPr/>
          <p:nvPr/>
        </p:nvSpPr>
        <p:spPr>
          <a:xfrm>
            <a:off x="912549" y="1716707"/>
            <a:ext cx="3291840" cy="3493264"/>
          </a:xfrm>
          <a:prstGeom prst="rect">
            <a:avLst/>
          </a:prstGeom>
        </p:spPr>
        <p:txBody>
          <a:bodyPr wrap="square">
            <a:spAutoFit/>
          </a:bodyPr>
          <a:lstStyle/>
          <a:p>
            <a:pPr lvl="0" algn="ctr" fontAlgn="base">
              <a:spcAft>
                <a:spcPct val="0"/>
              </a:spcAft>
            </a:pPr>
            <a:r>
              <a:rPr lang="es-US" sz="2100" b="1" dirty="0">
                <a:solidFill>
                  <a:srgbClr val="00529B"/>
                </a:solidFill>
                <a:latin typeface="Arial" panose="020B0604020202020204" pitchFamily="34" charset="0"/>
                <a:cs typeface="Arial" panose="020B0604020202020204" pitchFamily="34" charset="0"/>
              </a:rPr>
              <a:t>No relacionada con </a:t>
            </a:r>
            <a:br>
              <a:rPr lang="es-US" sz="2100" b="1" dirty="0">
                <a:solidFill>
                  <a:srgbClr val="00529B"/>
                </a:solidFill>
                <a:latin typeface="Arial" panose="020B0604020202020204" pitchFamily="34" charset="0"/>
                <a:cs typeface="Arial" panose="020B0604020202020204" pitchFamily="34" charset="0"/>
              </a:rPr>
            </a:br>
            <a:r>
              <a:rPr lang="es-US" sz="2100" b="1" dirty="0">
                <a:solidFill>
                  <a:srgbClr val="00529B"/>
                </a:solidFill>
                <a:latin typeface="Arial" panose="020B0604020202020204" pitchFamily="34" charset="0"/>
                <a:cs typeface="Arial" panose="020B0604020202020204" pitchFamily="34" charset="0"/>
              </a:rPr>
              <a:t>la edad (calificación comunitaria)</a:t>
            </a:r>
          </a:p>
          <a:p>
            <a:pPr lvl="0" algn="ctr" fontAlgn="base">
              <a:spcAft>
                <a:spcPct val="0"/>
              </a:spcAft>
            </a:pPr>
            <a:endParaRPr lang="en-US" sz="500" b="1" dirty="0">
              <a:solidFill>
                <a:srgbClr val="00529B"/>
              </a:solidFill>
              <a:latin typeface="Arial" panose="020B0604020202020204" pitchFamily="34" charset="0"/>
              <a:cs typeface="Arial" panose="020B0604020202020204" pitchFamily="34" charset="0"/>
            </a:endParaRPr>
          </a:p>
          <a:p>
            <a:pPr marL="173038" lvl="0" indent="-173038" fontAlgn="base">
              <a:spcBef>
                <a:spcPts val="600"/>
              </a:spcBef>
              <a:spcAft>
                <a:spcPct val="0"/>
              </a:spcAft>
              <a:buFont typeface="Wingdings" pitchFamily="2" charset="2"/>
              <a:buChar char="§"/>
            </a:pPr>
            <a:r>
              <a:rPr lang="es-US" sz="2000" dirty="0">
                <a:solidFill>
                  <a:srgbClr val="00529B"/>
                </a:solidFill>
                <a:latin typeface="Arial" panose="020B0604020202020204" pitchFamily="34" charset="0"/>
                <a:cs typeface="Arial" panose="020B0604020202020204" pitchFamily="34" charset="0"/>
              </a:rPr>
              <a:t>Todos pagan lo mismo independientemente de que la edad sea de 65 años o más</a:t>
            </a:r>
          </a:p>
          <a:p>
            <a:pPr marL="173038" lvl="0" indent="-173038" fontAlgn="base">
              <a:spcBef>
                <a:spcPts val="600"/>
              </a:spcBef>
              <a:spcAft>
                <a:spcPct val="0"/>
              </a:spcAft>
              <a:buFont typeface="Wingdings" pitchFamily="2" charset="2"/>
              <a:buChar char="§"/>
            </a:pPr>
            <a:r>
              <a:rPr lang="es-US" sz="2000" dirty="0">
                <a:solidFill>
                  <a:srgbClr val="00529B"/>
                </a:solidFill>
                <a:latin typeface="Arial" panose="020B0604020202020204" pitchFamily="34" charset="0"/>
                <a:cs typeface="Arial" panose="020B0604020202020204" pitchFamily="34" charset="0"/>
              </a:rPr>
              <a:t>En general, es menos costoso con el pasar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del tiempo</a:t>
            </a:r>
          </a:p>
        </p:txBody>
      </p:sp>
      <p:grpSp>
        <p:nvGrpSpPr>
          <p:cNvPr id="18" name="Box 2" descr="Cuadro 2: Clasificada por edad: Basada en la edad en el momento de la compra No aumenta automáticamente a medida que usted envejece ">
            <a:extLst>
              <a:ext uri="{FF2B5EF4-FFF2-40B4-BE49-F238E27FC236}">
                <a16:creationId xmlns:a16="http://schemas.microsoft.com/office/drawing/2014/main" id="{01EF059C-6DF3-4CEF-A88D-CA4EDB38D6BB}"/>
              </a:ext>
            </a:extLst>
          </p:cNvPr>
          <p:cNvGrpSpPr/>
          <p:nvPr/>
        </p:nvGrpSpPr>
        <p:grpSpPr>
          <a:xfrm>
            <a:off x="4450080" y="1684421"/>
            <a:ext cx="3291841" cy="3123667"/>
            <a:chOff x="4450080" y="1684421"/>
            <a:chExt cx="3291841" cy="3123667"/>
          </a:xfrm>
        </p:grpSpPr>
        <p:cxnSp>
          <p:nvCxnSpPr>
            <p:cNvPr id="15" name="Straight Connector 14">
              <a:extLst>
                <a:ext uri="{FF2B5EF4-FFF2-40B4-BE49-F238E27FC236}">
                  <a16:creationId xmlns:a16="http://schemas.microsoft.com/office/drawing/2014/main" id="{0050A0F1-E201-47C8-B0AD-F0F56E91D343}"/>
                </a:ext>
                <a:ext uri="{C183D7F6-B498-43B3-948B-1728B52AA6E4}">
                  <adec:decorative xmlns:adec="http://schemas.microsoft.com/office/drawing/2017/decorative" val="1"/>
                </a:ext>
              </a:extLst>
            </p:cNvPr>
            <p:cNvCxnSpPr/>
            <p:nvPr/>
          </p:nvCxnSpPr>
          <p:spPr>
            <a:xfrm>
              <a:off x="4450080" y="2731169"/>
              <a:ext cx="3291841"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4302857-35A0-4269-813C-05D2C12E7563}"/>
                </a:ext>
                <a:ext uri="{C183D7F6-B498-43B3-948B-1728B52AA6E4}">
                  <adec:decorative xmlns:adec="http://schemas.microsoft.com/office/drawing/2017/decorative" val="1"/>
                </a:ext>
              </a:extLst>
            </p:cNvPr>
            <p:cNvSpPr/>
            <p:nvPr/>
          </p:nvSpPr>
          <p:spPr>
            <a:xfrm>
              <a:off x="4450080" y="1684421"/>
              <a:ext cx="3291840" cy="312366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1" name="Rectangle 10">
              <a:extLst>
                <a:ext uri="{FF2B5EF4-FFF2-40B4-BE49-F238E27FC236}">
                  <a16:creationId xmlns:a16="http://schemas.microsoft.com/office/drawing/2014/main" id="{83DB1980-63E3-4021-9DCA-C65FF65E5F2B}"/>
                </a:ext>
              </a:extLst>
            </p:cNvPr>
            <p:cNvSpPr/>
            <p:nvPr/>
          </p:nvSpPr>
          <p:spPr>
            <a:xfrm>
              <a:off x="4450080" y="1902677"/>
              <a:ext cx="3291840" cy="2905411"/>
            </a:xfrm>
            <a:prstGeom prst="rect">
              <a:avLst/>
            </a:prstGeom>
          </p:spPr>
          <p:txBody>
            <a:bodyPr wrap="square">
              <a:spAutoFit/>
            </a:bodyPr>
            <a:lstStyle/>
            <a:p>
              <a:pPr lvl="0" algn="ctr" fontAlgn="base">
                <a:spcBef>
                  <a:spcPct val="20000"/>
                </a:spcBef>
                <a:spcAft>
                  <a:spcPct val="0"/>
                </a:spcAft>
              </a:pPr>
              <a:r>
                <a:rPr lang="es-US" sz="2400" b="1" dirty="0">
                  <a:solidFill>
                    <a:srgbClr val="00529B"/>
                  </a:solidFill>
                  <a:latin typeface="Arial" panose="020B0604020202020204" pitchFamily="34" charset="0"/>
                  <a:cs typeface="Arial" panose="020B0604020202020204" pitchFamily="34" charset="0"/>
                </a:rPr>
                <a:t>Calificación por edad</a:t>
              </a:r>
            </a:p>
            <a:p>
              <a:pPr lvl="0" algn="ctr" fontAlgn="base">
                <a:spcBef>
                  <a:spcPct val="20000"/>
                </a:spcBef>
                <a:spcAft>
                  <a:spcPct val="0"/>
                </a:spcAft>
              </a:pPr>
              <a:endParaRPr lang="en-US" sz="2400" b="1" dirty="0">
                <a:solidFill>
                  <a:srgbClr val="00529B"/>
                </a:solidFill>
                <a:latin typeface="Arial" panose="020B0604020202020204" pitchFamily="34" charset="0"/>
                <a:cs typeface="Arial" panose="020B0604020202020204" pitchFamily="34" charset="0"/>
              </a:endParaRPr>
            </a:p>
            <a:p>
              <a:pPr marL="173038" lvl="0" indent="-173038" fontAlgn="base">
                <a:spcBef>
                  <a:spcPts val="600"/>
                </a:spcBef>
                <a:spcAft>
                  <a:spcPct val="0"/>
                </a:spcAft>
                <a:buFont typeface="Wingdings" pitchFamily="2" charset="2"/>
                <a:buChar char="§"/>
              </a:pPr>
              <a:r>
                <a:rPr lang="es-US" sz="2000" dirty="0">
                  <a:solidFill>
                    <a:srgbClr val="00529B"/>
                  </a:solidFill>
                  <a:latin typeface="Arial" panose="020B0604020202020204" pitchFamily="34" charset="0"/>
                  <a:cs typeface="Arial" panose="020B0604020202020204" pitchFamily="34" charset="0"/>
                </a:rPr>
                <a:t>Según la edad en el momento de la compra</a:t>
              </a:r>
            </a:p>
            <a:p>
              <a:pPr marL="173038" lvl="0" indent="-173038" fontAlgn="base">
                <a:spcBef>
                  <a:spcPts val="600"/>
                </a:spcBef>
                <a:spcAft>
                  <a:spcPct val="0"/>
                </a:spcAft>
                <a:buFont typeface="Wingdings" pitchFamily="2" charset="2"/>
                <a:buChar char="§"/>
              </a:pPr>
              <a:r>
                <a:rPr lang="es-US" sz="2000" dirty="0">
                  <a:solidFill>
                    <a:srgbClr val="00529B"/>
                  </a:solidFill>
                  <a:latin typeface="Arial" panose="020B0604020202020204" pitchFamily="34" charset="0"/>
                  <a:cs typeface="Arial" panose="020B0604020202020204" pitchFamily="34" charset="0"/>
                </a:rPr>
                <a:t>No aumenta automáticamente a medida que envejece</a:t>
              </a:r>
            </a:p>
            <a:p>
              <a:pPr lvl="0" fontAlgn="base">
                <a:spcAft>
                  <a:spcPct val="0"/>
                </a:spcAft>
              </a:pPr>
              <a:endParaRPr lang="en-US" sz="2000" dirty="0">
                <a:solidFill>
                  <a:srgbClr val="00529B"/>
                </a:solidFill>
                <a:latin typeface="Arial" panose="020B0604020202020204" pitchFamily="34" charset="0"/>
                <a:cs typeface="Arial" panose="020B0604020202020204" pitchFamily="34" charset="0"/>
              </a:endParaRPr>
            </a:p>
          </p:txBody>
        </p:sp>
      </p:grpSp>
      <p:cxnSp>
        <p:nvCxnSpPr>
          <p:cNvPr id="10" name="Straight Connector 9">
            <a:extLst>
              <a:ext uri="{FF2B5EF4-FFF2-40B4-BE49-F238E27FC236}">
                <a16:creationId xmlns:a16="http://schemas.microsoft.com/office/drawing/2014/main" id="{95F8BB1C-5219-418B-A61A-DA7CCA14BABA}"/>
              </a:ext>
              <a:ext uri="{C183D7F6-B498-43B3-948B-1728B52AA6E4}">
                <adec:decorative xmlns:adec="http://schemas.microsoft.com/office/drawing/2017/decorative" val="1"/>
              </a:ext>
            </a:extLst>
          </p:cNvPr>
          <p:cNvCxnSpPr/>
          <p:nvPr/>
        </p:nvCxnSpPr>
        <p:spPr>
          <a:xfrm>
            <a:off x="8026074" y="2747211"/>
            <a:ext cx="3291841"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8BCA5F9C-753E-4130-B516-93552B899531}"/>
              </a:ext>
            </a:extLst>
          </p:cNvPr>
          <p:cNvSpPr/>
          <p:nvPr/>
        </p:nvSpPr>
        <p:spPr>
          <a:xfrm>
            <a:off x="8026075" y="1684421"/>
            <a:ext cx="3291840" cy="352555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3" name="Rectangle 12">
            <a:extLst>
              <a:ext uri="{FF2B5EF4-FFF2-40B4-BE49-F238E27FC236}">
                <a16:creationId xmlns:a16="http://schemas.microsoft.com/office/drawing/2014/main" id="{5A75D0A3-A864-4C8D-A8B9-F5B7616D2380}"/>
              </a:ext>
              <a:ext uri="{C183D7F6-B498-43B3-948B-1728B52AA6E4}">
                <adec:decorative xmlns:adec="http://schemas.microsoft.com/office/drawing/2017/decorative" val="1"/>
              </a:ext>
            </a:extLst>
          </p:cNvPr>
          <p:cNvSpPr/>
          <p:nvPr/>
        </p:nvSpPr>
        <p:spPr>
          <a:xfrm>
            <a:off x="8026075" y="1839063"/>
            <a:ext cx="3327725" cy="3293209"/>
          </a:xfrm>
          <a:prstGeom prst="rect">
            <a:avLst/>
          </a:prstGeom>
        </p:spPr>
        <p:txBody>
          <a:bodyPr wrap="square">
            <a:spAutoFit/>
          </a:bodyPr>
          <a:lstStyle/>
          <a:p>
            <a:pPr lvl="0" algn="ctr" fontAlgn="base">
              <a:spcBef>
                <a:spcPct val="20000"/>
              </a:spcBef>
              <a:spcAft>
                <a:spcPts val="700"/>
              </a:spcAft>
            </a:pPr>
            <a:r>
              <a:rPr lang="es-US" sz="2400" b="1" dirty="0">
                <a:solidFill>
                  <a:srgbClr val="00529B"/>
                </a:solidFill>
                <a:latin typeface="Arial" panose="020B0604020202020204" pitchFamily="34" charset="0"/>
                <a:cs typeface="Arial" panose="020B0604020202020204" pitchFamily="34" charset="0"/>
              </a:rPr>
              <a:t>Calificación por </a:t>
            </a:r>
            <a:br>
              <a:rPr lang="es-US" sz="2400" b="1" dirty="0">
                <a:solidFill>
                  <a:srgbClr val="00529B"/>
                </a:solidFill>
                <a:latin typeface="Arial" panose="020B0604020202020204" pitchFamily="34" charset="0"/>
                <a:cs typeface="Arial" panose="020B0604020202020204" pitchFamily="34" charset="0"/>
              </a:rPr>
            </a:br>
            <a:r>
              <a:rPr lang="es-US" sz="2400" b="1" dirty="0">
                <a:solidFill>
                  <a:srgbClr val="00529B"/>
                </a:solidFill>
                <a:latin typeface="Arial" panose="020B0604020202020204" pitchFamily="34" charset="0"/>
                <a:cs typeface="Arial" panose="020B0604020202020204" pitchFamily="34" charset="0"/>
              </a:rPr>
              <a:t>edad cumplida</a:t>
            </a:r>
          </a:p>
          <a:p>
            <a:pPr marL="173038" lvl="0" indent="-173038" fontAlgn="base">
              <a:spcBef>
                <a:spcPts val="600"/>
              </a:spcBef>
              <a:spcAft>
                <a:spcPct val="0"/>
              </a:spcAft>
              <a:buFont typeface="Wingdings" pitchFamily="2" charset="2"/>
              <a:buChar char="§"/>
            </a:pPr>
            <a:r>
              <a:rPr lang="es-US" sz="2000" dirty="0">
                <a:solidFill>
                  <a:srgbClr val="00529B"/>
                </a:solidFill>
                <a:latin typeface="Arial" panose="020B0604020202020204" pitchFamily="34" charset="0"/>
                <a:cs typeface="Arial" panose="020B0604020202020204" pitchFamily="34" charset="0"/>
              </a:rPr>
              <a:t>La prima está basada en la edad actual</a:t>
            </a:r>
          </a:p>
          <a:p>
            <a:pPr marL="173038" lvl="0" indent="-173038" fontAlgn="base">
              <a:spcBef>
                <a:spcPts val="600"/>
              </a:spcBef>
              <a:spcAft>
                <a:spcPct val="0"/>
              </a:spcAft>
              <a:buFont typeface="Wingdings" pitchFamily="2" charset="2"/>
              <a:buChar char="§"/>
            </a:pPr>
            <a:r>
              <a:rPr lang="es-US" sz="2000" dirty="0">
                <a:solidFill>
                  <a:srgbClr val="00529B"/>
                </a:solidFill>
                <a:latin typeface="Arial" panose="020B0604020202020204" pitchFamily="34" charset="0"/>
                <a:cs typeface="Arial" panose="020B0604020202020204" pitchFamily="34" charset="0"/>
              </a:rPr>
              <a:t>Cuesta menos cuando tiene 65 años</a:t>
            </a:r>
          </a:p>
          <a:p>
            <a:pPr marL="173038" lvl="0" indent="-173038" fontAlgn="base">
              <a:spcBef>
                <a:spcPts val="600"/>
              </a:spcBef>
              <a:spcAft>
                <a:spcPct val="0"/>
              </a:spcAft>
              <a:buFont typeface="Wingdings" pitchFamily="2" charset="2"/>
              <a:buChar char="§"/>
            </a:pPr>
            <a:r>
              <a:rPr lang="es-US" sz="2000" dirty="0">
                <a:solidFill>
                  <a:srgbClr val="00529B"/>
                </a:solidFill>
                <a:latin typeface="Arial" panose="020B0604020202020204" pitchFamily="34" charset="0"/>
                <a:cs typeface="Arial" panose="020B0604020202020204" pitchFamily="34" charset="0"/>
              </a:rPr>
              <a:t>El costo aumenta cada año a medida que envejece</a:t>
            </a:r>
          </a:p>
        </p:txBody>
      </p:sp>
      <p:sp>
        <p:nvSpPr>
          <p:cNvPr id="2" name="TextBox 1">
            <a:extLst>
              <a:ext uri="{FF2B5EF4-FFF2-40B4-BE49-F238E27FC236}">
                <a16:creationId xmlns:a16="http://schemas.microsoft.com/office/drawing/2014/main" id="{C1983495-E34E-4ACF-845A-2B44295F5551}"/>
              </a:ext>
            </a:extLst>
          </p:cNvPr>
          <p:cNvSpPr txBox="1"/>
          <p:nvPr/>
        </p:nvSpPr>
        <p:spPr>
          <a:xfrm>
            <a:off x="1233992" y="5482328"/>
            <a:ext cx="10331370" cy="369332"/>
          </a:xfrm>
          <a:prstGeom prst="rect">
            <a:avLst/>
          </a:prstGeom>
          <a:noFill/>
        </p:spPr>
        <p:txBody>
          <a:bodyPr wrap="square" rtlCol="0">
            <a:spAutoFit/>
          </a:bodyPr>
          <a:lstStyle/>
          <a:p>
            <a:r>
              <a:rPr lang="es-US" b="1">
                <a:solidFill>
                  <a:srgbClr val="00529B"/>
                </a:solidFill>
                <a:latin typeface="Arial" panose="020B0604020202020204" pitchFamily="34" charset="0"/>
                <a:cs typeface="Arial" panose="020B0604020202020204" pitchFamily="34" charset="0"/>
              </a:rPr>
              <a:t>NOTA</a:t>
            </a:r>
            <a:r>
              <a:rPr lang="es-US">
                <a:solidFill>
                  <a:srgbClr val="00529B"/>
                </a:solidFill>
                <a:latin typeface="Arial" panose="020B0604020202020204" pitchFamily="34" charset="0"/>
                <a:cs typeface="Arial" panose="020B0604020202020204" pitchFamily="34" charset="0"/>
              </a:rPr>
              <a:t>: Las primas pueden aumentar debido a la inflación y a otros factores.</a:t>
            </a:r>
          </a:p>
        </p:txBody>
      </p:sp>
      <p:pic>
        <p:nvPicPr>
          <p:cNvPr id="14" name="Picture 13">
            <a:extLst>
              <a:ext uri="{FF2B5EF4-FFF2-40B4-BE49-F238E27FC236}">
                <a16:creationId xmlns:a16="http://schemas.microsoft.com/office/drawing/2014/main" id="{4A4365D5-F117-455C-849A-7D5E2EEB1D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3281" y="5522695"/>
            <a:ext cx="274320" cy="274320"/>
          </a:xfrm>
          <a:prstGeom prst="rect">
            <a:avLst/>
          </a:prstGeom>
        </p:spPr>
      </p:pic>
      <p:sp>
        <p:nvSpPr>
          <p:cNvPr id="8" name="Slide Number Placeholder 7">
            <a:extLst>
              <a:ext uri="{FF2B5EF4-FFF2-40B4-BE49-F238E27FC236}">
                <a16:creationId xmlns:a16="http://schemas.microsoft.com/office/drawing/2014/main" id="{EA7284D3-0A8E-42CD-AF5D-F3EF0CB67887}"/>
              </a:ext>
            </a:extLst>
          </p:cNvPr>
          <p:cNvSpPr>
            <a:spLocks noGrp="1"/>
          </p:cNvSpPr>
          <p:nvPr>
            <p:ph type="sldNum" sz="quarter" idx="12"/>
          </p:nvPr>
        </p:nvSpPr>
        <p:spPr/>
        <p:txBody>
          <a:bodyPr/>
          <a:lstStyle/>
          <a:p>
            <a:pPr>
              <a:defRPr/>
            </a:pPr>
            <a:fld id="{11E79EF6-0C0E-43E6-8FB3-918BC522CC5A}" type="slidenum">
              <a:rPr lang="en-US" smtClean="0"/>
              <a:pPr>
                <a:defRPr/>
              </a:pPr>
              <a:t>27</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186839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2"/>
                                        </p:tgtEl>
                                        <p:attrNameLst>
                                          <p:attrName>style.visibility</p:attrName>
                                        </p:attrNameLst>
                                      </p:cBhvr>
                                      <p:to>
                                        <p:strVal val="visible"/>
                                      </p:to>
                                    </p:set>
                                  </p:childTnLst>
                                </p:cTn>
                              </p:par>
                              <p:par>
                                <p:cTn id="10" presetID="1" presetClass="entr" presetSubtype="0" fill="hold" nodeType="withEffect">
                                  <p:stCondLst>
                                    <p:cond delay="25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0"/>
            <a:ext cx="12192000" cy="949124"/>
          </a:xfrm>
        </p:spPr>
        <p:txBody>
          <a:bodyPr anchor="ctr">
            <a:normAutofit/>
          </a:bodyPr>
          <a:lstStyle/>
          <a:p>
            <a:r>
              <a:rPr lang="es-US" sz="3000"/>
              <a:t>El mejor momento para comprar una póliza Medigap</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896702" y="1103179"/>
            <a:ext cx="10644188" cy="4771724"/>
          </a:xfrm>
        </p:spPr>
        <p:txBody>
          <a:bodyPr>
            <a:noAutofit/>
          </a:bodyPr>
          <a:lstStyle/>
          <a:p>
            <a:pPr marL="274320" lvl="0" indent="-274320">
              <a:lnSpc>
                <a:spcPct val="100000"/>
              </a:lnSpc>
              <a:spcBef>
                <a:spcPts val="0"/>
              </a:spcBef>
              <a:spcAft>
                <a:spcPts val="1200"/>
              </a:spcAft>
            </a:pPr>
            <a:r>
              <a:rPr lang="es-US" sz="2800" dirty="0">
                <a:solidFill>
                  <a:srgbClr val="00529B"/>
                </a:solidFill>
              </a:rPr>
              <a:t>Durante su OEP para </a:t>
            </a:r>
            <a:r>
              <a:rPr lang="es-US" sz="2800" dirty="0" err="1">
                <a:solidFill>
                  <a:srgbClr val="00529B"/>
                </a:solidFill>
              </a:rPr>
              <a:t>Medigap</a:t>
            </a:r>
            <a:r>
              <a:rPr lang="es-US" sz="2800" dirty="0">
                <a:solidFill>
                  <a:srgbClr val="00529B"/>
                </a:solidFill>
              </a:rPr>
              <a:t>, que: </a:t>
            </a:r>
          </a:p>
          <a:p>
            <a:pPr marL="822960" indent="-274320" defTabSz="685800">
              <a:lnSpc>
                <a:spcPct val="100000"/>
              </a:lnSpc>
              <a:spcBef>
                <a:spcPts val="0"/>
              </a:spcBef>
              <a:spcAft>
                <a:spcPts val="1200"/>
              </a:spcAft>
              <a:buFont typeface="Arial" panose="020B0604020202020204" pitchFamily="34" charset="0"/>
              <a:buChar char="•"/>
            </a:pPr>
            <a:r>
              <a:rPr lang="es-US" sz="2400" dirty="0">
                <a:solidFill>
                  <a:srgbClr val="00529B"/>
                </a:solidFill>
              </a:rPr>
              <a:t>Dura 6 meses</a:t>
            </a:r>
          </a:p>
          <a:p>
            <a:pPr marL="822960" indent="-274320" defTabSz="685800">
              <a:lnSpc>
                <a:spcPct val="100000"/>
              </a:lnSpc>
              <a:spcBef>
                <a:spcPts val="0"/>
              </a:spcBef>
              <a:spcAft>
                <a:spcPts val="1200"/>
              </a:spcAft>
              <a:buFont typeface="Arial" panose="020B0604020202020204" pitchFamily="34" charset="0"/>
              <a:buChar char="•"/>
            </a:pPr>
            <a:r>
              <a:rPr lang="es-US" sz="2400" dirty="0">
                <a:solidFill>
                  <a:srgbClr val="00529B"/>
                </a:solidFill>
              </a:rPr>
              <a:t>Comienza el primer día del mes en que usted cumple 65 años o más Y </a:t>
            </a:r>
            <a:br>
              <a:rPr lang="es-US" sz="2400" dirty="0">
                <a:solidFill>
                  <a:srgbClr val="00529B"/>
                </a:solidFill>
              </a:rPr>
            </a:br>
            <a:r>
              <a:rPr lang="es-US" sz="2400" dirty="0">
                <a:solidFill>
                  <a:srgbClr val="00529B"/>
                </a:solidFill>
              </a:rPr>
              <a:t>se inscribió para la Parte B de Medicare (seguro médico)</a:t>
            </a:r>
          </a:p>
          <a:p>
            <a:pPr marL="274320" indent="-274320">
              <a:lnSpc>
                <a:spcPct val="100000"/>
              </a:lnSpc>
              <a:spcBef>
                <a:spcPts val="0"/>
              </a:spcBef>
              <a:spcAft>
                <a:spcPts val="1200"/>
              </a:spcAft>
            </a:pPr>
            <a:r>
              <a:rPr lang="es-US" sz="2800" dirty="0">
                <a:solidFill>
                  <a:srgbClr val="00529B"/>
                </a:solidFill>
              </a:rPr>
              <a:t>Algunos estados tienen OEP adicionales incluso para personas menores de 65 años</a:t>
            </a:r>
          </a:p>
          <a:p>
            <a:pPr marL="274320" indent="-274320">
              <a:lnSpc>
                <a:spcPct val="100000"/>
              </a:lnSpc>
              <a:spcBef>
                <a:spcPts val="0"/>
              </a:spcBef>
              <a:spcAft>
                <a:spcPts val="1200"/>
              </a:spcAft>
            </a:pPr>
            <a:r>
              <a:rPr lang="es-US" sz="2800" dirty="0">
                <a:solidFill>
                  <a:srgbClr val="00529B"/>
                </a:solidFill>
              </a:rPr>
              <a:t>Si tiene menos de 65 años y tiene Medicare por una discapacidad o una enfermedad renal terminal (ESRD), quizá no pueda comprar la póliza </a:t>
            </a:r>
            <a:r>
              <a:rPr lang="es-US" sz="2800" dirty="0" err="1">
                <a:solidFill>
                  <a:srgbClr val="00529B"/>
                </a:solidFill>
              </a:rPr>
              <a:t>Medigap</a:t>
            </a:r>
            <a:r>
              <a:rPr lang="es-US" sz="2800" dirty="0">
                <a:solidFill>
                  <a:srgbClr val="00529B"/>
                </a:solidFill>
              </a:rPr>
              <a:t> que desee, o cualquier póliza </a:t>
            </a:r>
            <a:r>
              <a:rPr lang="es-US" sz="2800" dirty="0" err="1">
                <a:solidFill>
                  <a:srgbClr val="00529B"/>
                </a:solidFill>
              </a:rPr>
              <a:t>Medigap</a:t>
            </a:r>
            <a:r>
              <a:rPr lang="es-US" sz="2800" dirty="0">
                <a:solidFill>
                  <a:srgbClr val="00529B"/>
                </a:solidFill>
              </a:rPr>
              <a:t>, hasta que cumpla 65 años </a:t>
            </a:r>
          </a:p>
          <a:p>
            <a:pPr marL="142875" indent="0" defTabSz="685800">
              <a:lnSpc>
                <a:spcPct val="110000"/>
              </a:lnSpc>
              <a:buNone/>
            </a:pPr>
            <a:endParaRPr lang="en-US" dirty="0">
              <a:solidFill>
                <a:srgbClr val="00529B"/>
              </a:solidFill>
            </a:endParaRPr>
          </a:p>
        </p:txBody>
      </p:sp>
      <p:sp>
        <p:nvSpPr>
          <p:cNvPr id="6" name="Slide Number Placeholder 5">
            <a:extLst>
              <a:ext uri="{FF2B5EF4-FFF2-40B4-BE49-F238E27FC236}">
                <a16:creationId xmlns:a16="http://schemas.microsoft.com/office/drawing/2014/main" id="{F5294937-2196-4463-8C27-EBC4AC0BD426}"/>
              </a:ext>
            </a:extLst>
          </p:cNvPr>
          <p:cNvSpPr>
            <a:spLocks noGrp="1"/>
          </p:cNvSpPr>
          <p:nvPr>
            <p:ph type="sldNum" sz="quarter" idx="12"/>
          </p:nvPr>
        </p:nvSpPr>
        <p:spPr/>
        <p:txBody>
          <a:bodyPr/>
          <a:lstStyle/>
          <a:p>
            <a:pPr>
              <a:defRPr/>
            </a:pPr>
            <a:fld id="{11E79EF6-0C0E-43E6-8FB3-918BC522CC5A}" type="slidenum">
              <a:rPr lang="en-US" smtClean="0"/>
              <a:pPr>
                <a:defRPr/>
              </a:pPr>
              <a:t>28</a:t>
            </a:fld>
            <a:endParaRPr lang="en-US"/>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46E0A9-2954-4851-B218-D51BB8E7735A}"/>
              </a:ext>
            </a:extLst>
          </p:cNvPr>
          <p:cNvSpPr>
            <a:spLocks noGrp="1"/>
          </p:cNvSpPr>
          <p:nvPr>
            <p:ph type="title"/>
          </p:nvPr>
        </p:nvSpPr>
        <p:spPr>
          <a:xfrm>
            <a:off x="0" y="0"/>
            <a:ext cx="12192000" cy="937549"/>
          </a:xfrm>
        </p:spPr>
        <p:txBody>
          <a:bodyPr anchor="ctr">
            <a:normAutofit/>
          </a:bodyPr>
          <a:lstStyle/>
          <a:p>
            <a:r>
              <a:rPr lang="es-US" sz="3000"/>
              <a:t>Sus derechos cuando compra una póliza Medigap</a:t>
            </a:r>
          </a:p>
        </p:txBody>
      </p:sp>
      <p:sp>
        <p:nvSpPr>
          <p:cNvPr id="5" name="Content Placeholder 4">
            <a:extLst>
              <a:ext uri="{FF2B5EF4-FFF2-40B4-BE49-F238E27FC236}">
                <a16:creationId xmlns:a16="http://schemas.microsoft.com/office/drawing/2014/main" id="{2902D667-4C23-4D09-930B-2103F1709E57}"/>
              </a:ext>
            </a:extLst>
          </p:cNvPr>
          <p:cNvSpPr>
            <a:spLocks noGrp="1"/>
          </p:cNvSpPr>
          <p:nvPr>
            <p:ph type="body" sz="quarter" idx="13"/>
          </p:nvPr>
        </p:nvSpPr>
        <p:spPr>
          <a:xfrm>
            <a:off x="914400" y="1280160"/>
            <a:ext cx="10644188" cy="4167187"/>
          </a:xfrm>
        </p:spPr>
        <p:txBody>
          <a:bodyPr>
            <a:normAutofit/>
          </a:bodyPr>
          <a:lstStyle/>
          <a:p>
            <a:pPr marL="0" lvl="2" indent="0" defTabSz="685800">
              <a:lnSpc>
                <a:spcPct val="100000"/>
              </a:lnSpc>
              <a:spcBef>
                <a:spcPts val="600"/>
              </a:spcBef>
              <a:spcAft>
                <a:spcPts val="1200"/>
              </a:spcAft>
              <a:buNone/>
            </a:pPr>
            <a:r>
              <a:rPr lang="es-US" sz="2800" b="1">
                <a:solidFill>
                  <a:srgbClr val="00529B"/>
                </a:solidFill>
              </a:rPr>
              <a:t>Durante su OEP para Medigap, las compañías </a:t>
            </a:r>
            <a:r>
              <a:rPr lang="es-US" sz="2800" b="1">
                <a:solidFill>
                  <a:srgbClr val="00529B"/>
                </a:solidFill>
                <a:latin typeface="Arial" panose="020B0604020202020204" pitchFamily="34" charset="0"/>
                <a:cs typeface="Arial" panose="020B0604020202020204" pitchFamily="34" charset="0"/>
              </a:rPr>
              <a:t>de seguros no pueden hacer lo siguiente:</a:t>
            </a:r>
          </a:p>
          <a:p>
            <a:pPr marL="548640" lvl="2" indent="-274320" defTabSz="862013">
              <a:lnSpc>
                <a:spcPct val="100000"/>
              </a:lnSpc>
              <a:spcBef>
                <a:spcPts val="0"/>
              </a:spcBef>
              <a:spcAft>
                <a:spcPts val="1200"/>
              </a:spcAft>
              <a:buSzPct val="100000"/>
              <a:buFont typeface="Wingdings" panose="05000000000000000000" pitchFamily="2" charset="2"/>
              <a:buChar char="§"/>
            </a:pPr>
            <a:r>
              <a:rPr lang="es-US" sz="2400">
                <a:solidFill>
                  <a:srgbClr val="00529B"/>
                </a:solidFill>
              </a:rPr>
              <a:t>Rehusarse a venderle una póliza Medigap que ofrecen.</a:t>
            </a:r>
          </a:p>
          <a:p>
            <a:pPr marL="548640" lvl="2" indent="-274320" defTabSz="862013">
              <a:lnSpc>
                <a:spcPct val="100000"/>
              </a:lnSpc>
              <a:spcBef>
                <a:spcPts val="0"/>
              </a:spcBef>
              <a:spcAft>
                <a:spcPts val="1200"/>
              </a:spcAft>
              <a:buSzPct val="100000"/>
              <a:buFont typeface="Wingdings" panose="05000000000000000000" pitchFamily="2" charset="2"/>
              <a:buChar char="§"/>
            </a:pPr>
            <a:r>
              <a:rPr lang="es-US" sz="2400">
                <a:solidFill>
                  <a:srgbClr val="00529B"/>
                </a:solidFill>
              </a:rPr>
              <a:t>Cobrar más debido a un problema de salud pasado/presente.</a:t>
            </a:r>
          </a:p>
          <a:p>
            <a:pPr marL="548640" lvl="2" indent="-274320" defTabSz="862013">
              <a:lnSpc>
                <a:spcPct val="100000"/>
              </a:lnSpc>
              <a:spcBef>
                <a:spcPts val="0"/>
              </a:spcBef>
              <a:spcAft>
                <a:spcPts val="1200"/>
              </a:spcAft>
              <a:buSzPct val="100000"/>
              <a:buFont typeface="Wingdings" panose="05000000000000000000" pitchFamily="2" charset="2"/>
              <a:buChar char="§"/>
            </a:pPr>
            <a:r>
              <a:rPr lang="es-US" sz="2400">
                <a:solidFill>
                  <a:srgbClr val="00529B"/>
                </a:solidFill>
              </a:rPr>
              <a:t>Hacerle esperar para que se inicie la cobertura (puede haber un período de espera por condiciones preexistentes si usted no tiene cobertura acreditable antes del OEP).</a:t>
            </a:r>
          </a:p>
        </p:txBody>
      </p:sp>
      <p:sp>
        <p:nvSpPr>
          <p:cNvPr id="6" name="Slide Number Placeholder 5">
            <a:extLst>
              <a:ext uri="{FF2B5EF4-FFF2-40B4-BE49-F238E27FC236}">
                <a16:creationId xmlns:a16="http://schemas.microsoft.com/office/drawing/2014/main" id="{A1E76309-4F64-45FB-850A-9DC122094BF9}"/>
              </a:ext>
            </a:extLst>
          </p:cNvPr>
          <p:cNvSpPr>
            <a:spLocks noGrp="1"/>
          </p:cNvSpPr>
          <p:nvPr>
            <p:ph type="sldNum" sz="quarter" idx="12"/>
          </p:nvPr>
        </p:nvSpPr>
        <p:spPr/>
        <p:txBody>
          <a:bodyPr/>
          <a:lstStyle/>
          <a:p>
            <a:pPr>
              <a:defRPr/>
            </a:pPr>
            <a:fld id="{11E79EF6-0C0E-43E6-8FB3-918BC522CC5A}" type="slidenum">
              <a:rPr lang="en-US" smtClean="0"/>
              <a:pPr>
                <a:defRPr/>
              </a:pPr>
              <a:t>29</a:t>
            </a:fld>
            <a:endParaRPr lang="en-US"/>
          </a:p>
        </p:txBody>
      </p:sp>
      <p:sp>
        <p:nvSpPr>
          <p:cNvPr id="3" name="Footer Placeholder 2">
            <a:extLst>
              <a:ext uri="{FF2B5EF4-FFF2-40B4-BE49-F238E27FC236}">
                <a16:creationId xmlns:a16="http://schemas.microsoft.com/office/drawing/2014/main" id="{6552A7C3-1914-4510-9134-68C6852D3813}"/>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E91DFCB2-6AB9-4E4B-9C47-85F6BAFBAFC1}"/>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361335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
            <a:ext cx="12192000" cy="950692"/>
          </a:xfrm>
        </p:spPr>
        <p:txBody>
          <a:bodyPr anchor="ctr">
            <a:normAutofit/>
          </a:bodyPr>
          <a:lstStyle/>
          <a:p>
            <a:r>
              <a:rPr lang="es-US" sz="3000"/>
              <a:t>Objetivos de la Sesión</a:t>
            </a:r>
          </a:p>
        </p:txBody>
      </p:sp>
      <p:sp>
        <p:nvSpPr>
          <p:cNvPr id="6" name="Content Placeholder 12"/>
          <p:cNvSpPr>
            <a:spLocks noGrp="1"/>
          </p:cNvSpPr>
          <p:nvPr>
            <p:ph idx="1"/>
          </p:nvPr>
        </p:nvSpPr>
        <p:spPr>
          <a:xfrm>
            <a:off x="914400" y="1280160"/>
            <a:ext cx="10658347" cy="5021042"/>
          </a:xfrm>
        </p:spPr>
        <p:txBody>
          <a:bodyPr vert="horz" lIns="91440" tIns="45720" rIns="91440" bIns="45720" rtlCol="0">
            <a:normAutofit/>
          </a:bodyPr>
          <a:lstStyle/>
          <a:p>
            <a:pPr marL="0" lvl="0" indent="0" defTabSz="685800">
              <a:lnSpc>
                <a:spcPct val="100000"/>
              </a:lnSpc>
              <a:spcBef>
                <a:spcPts val="0"/>
              </a:spcBef>
              <a:spcAft>
                <a:spcPts val="1200"/>
              </a:spcAft>
              <a:buNone/>
            </a:pPr>
            <a:r>
              <a:rPr lang="es-US" sz="2800" b="1">
                <a:solidFill>
                  <a:srgbClr val="00529B"/>
                </a:solidFill>
              </a:rPr>
              <a:t>Al final de esta lección, usted podrá:</a:t>
            </a:r>
          </a:p>
          <a:p>
            <a:pPr marL="548640" indent="-274320" defTabSz="685800">
              <a:lnSpc>
                <a:spcPct val="100000"/>
              </a:lnSpc>
              <a:spcBef>
                <a:spcPts val="0"/>
              </a:spcBef>
              <a:spcAft>
                <a:spcPts val="1200"/>
              </a:spcAft>
            </a:pPr>
            <a:r>
              <a:rPr lang="es-US" sz="2400">
                <a:solidFill>
                  <a:srgbClr val="00529B"/>
                </a:solidFill>
              </a:rPr>
              <a:t>Explicar qué son las pólizas Medigap</a:t>
            </a:r>
          </a:p>
          <a:p>
            <a:pPr marL="548640" indent="-274320" defTabSz="685800">
              <a:lnSpc>
                <a:spcPct val="100000"/>
              </a:lnSpc>
              <a:spcBef>
                <a:spcPts val="0"/>
              </a:spcBef>
              <a:spcAft>
                <a:spcPts val="1200"/>
              </a:spcAft>
            </a:pPr>
            <a:r>
              <a:rPr lang="es-US" sz="2400">
                <a:solidFill>
                  <a:srgbClr val="00529B"/>
                </a:solidFill>
              </a:rPr>
              <a:t>Reconocer los términos principales de Medigap</a:t>
            </a:r>
          </a:p>
          <a:p>
            <a:pPr marL="548640" indent="-274320" defTabSz="685800">
              <a:lnSpc>
                <a:spcPct val="100000"/>
              </a:lnSpc>
              <a:spcBef>
                <a:spcPts val="0"/>
              </a:spcBef>
              <a:spcAft>
                <a:spcPts val="1200"/>
              </a:spcAft>
            </a:pPr>
            <a:r>
              <a:rPr lang="es-US" sz="2400">
                <a:solidFill>
                  <a:srgbClr val="00529B"/>
                </a:solidFill>
              </a:rPr>
              <a:t>Obtener los pasos para adquirir una póliza Medigap</a:t>
            </a:r>
          </a:p>
          <a:p>
            <a:pPr marL="548640" indent="-274320" defTabSz="685800">
              <a:lnSpc>
                <a:spcPct val="100000"/>
              </a:lnSpc>
              <a:spcBef>
                <a:spcPts val="0"/>
              </a:spcBef>
              <a:spcAft>
                <a:spcPts val="1200"/>
              </a:spcAft>
            </a:pPr>
            <a:r>
              <a:rPr lang="es-US" sz="2400">
                <a:solidFill>
                  <a:srgbClr val="00529B"/>
                </a:solidFill>
              </a:rPr>
              <a:t>Identificar el mejor momento para comprar una póliza Medigap</a:t>
            </a:r>
          </a:p>
          <a:p>
            <a:pPr marL="548640" indent="-274320" defTabSz="685800">
              <a:lnSpc>
                <a:spcPct val="100000"/>
              </a:lnSpc>
              <a:spcBef>
                <a:spcPts val="0"/>
              </a:spcBef>
              <a:spcAft>
                <a:spcPts val="1200"/>
              </a:spcAft>
            </a:pPr>
            <a:r>
              <a:rPr lang="es-US" sz="2400">
                <a:solidFill>
                  <a:srgbClr val="00529B"/>
                </a:solidFill>
              </a:rPr>
              <a:t>Explicar los derechos de emisión garantizada</a:t>
            </a:r>
          </a:p>
          <a:p>
            <a:pPr marL="548640" indent="-274320" defTabSz="685800">
              <a:lnSpc>
                <a:spcPct val="100000"/>
              </a:lnSpc>
              <a:spcBef>
                <a:spcPts val="0"/>
              </a:spcBef>
              <a:spcAft>
                <a:spcPts val="1200"/>
              </a:spcAft>
            </a:pPr>
            <a:r>
              <a:rPr lang="es-US" sz="2400">
                <a:solidFill>
                  <a:srgbClr val="00529B"/>
                </a:solidFill>
              </a:rPr>
              <a:t>Saber dónde obtener información sobre los derechos y las protecciones de Medigap</a:t>
            </a:r>
          </a:p>
        </p:txBody>
      </p:sp>
      <p:sp>
        <p:nvSpPr>
          <p:cNvPr id="3" name="Slide Number Placeholder 2">
            <a:extLst>
              <a:ext uri="{FF2B5EF4-FFF2-40B4-BE49-F238E27FC236}">
                <a16:creationId xmlns:a16="http://schemas.microsoft.com/office/drawing/2014/main" id="{D7CCA047-0A19-42E2-81D3-29666B1E041F}"/>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3</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0"/>
            <a:ext cx="12192000" cy="949124"/>
          </a:xfrm>
        </p:spPr>
        <p:txBody>
          <a:bodyPr anchor="ctr">
            <a:normAutofit/>
          </a:bodyPr>
          <a:lstStyle/>
          <a:p>
            <a:r>
              <a:rPr lang="es-US" sz="3000"/>
              <a:t>Si se demora en inscribirse en Parte B</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280160"/>
            <a:ext cx="10644188" cy="4615314"/>
          </a:xfrm>
        </p:spPr>
        <p:txBody>
          <a:bodyPr>
            <a:normAutofit/>
          </a:bodyPr>
          <a:lstStyle/>
          <a:p>
            <a:pPr marL="0" lvl="1" indent="0" defTabSz="685800">
              <a:lnSpc>
                <a:spcPct val="100000"/>
              </a:lnSpc>
              <a:spcBef>
                <a:spcPts val="0"/>
              </a:spcBef>
              <a:spcAft>
                <a:spcPts val="1200"/>
              </a:spcAft>
              <a:buNone/>
            </a:pPr>
            <a:r>
              <a:rPr lang="es-US" sz="2800" b="1">
                <a:solidFill>
                  <a:srgbClr val="00529B"/>
                </a:solidFill>
              </a:rPr>
              <a:t>Si usted o su cónyuge tiene cobertura de salud grupal a través de un empleador o sindicato debido a su empleo actual, es posible que usted quiera esperar para inscribirse en la Parte B por lo siguiente: </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La cobertura de salud grupal suele brindar una cobertura similar a la Parte B</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Estaría pagando la Parte B antes de necesitarla</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Su OEP para Medigap podría vencer antes de que una póliza Medigap </a:t>
            </a:r>
            <a:br>
              <a:rPr lang="es-US" sz="2400">
                <a:solidFill>
                  <a:srgbClr val="00529B"/>
                </a:solidFill>
              </a:rPr>
            </a:br>
            <a:r>
              <a:rPr lang="es-US" sz="2400">
                <a:solidFill>
                  <a:srgbClr val="00529B"/>
                </a:solidFill>
              </a:rPr>
              <a:t>pueda resultar útil</a:t>
            </a:r>
          </a:p>
          <a:p>
            <a:pPr marL="0" lvl="1" indent="0" defTabSz="685800">
              <a:buNone/>
            </a:pPr>
            <a:endParaRPr lang="en-US" sz="1800" dirty="0">
              <a:solidFill>
                <a:srgbClr val="00529B"/>
              </a:solidFill>
            </a:endParaRPr>
          </a:p>
        </p:txBody>
      </p:sp>
      <p:sp>
        <p:nvSpPr>
          <p:cNvPr id="6" name="Slide Number Placeholder 5">
            <a:extLst>
              <a:ext uri="{FF2B5EF4-FFF2-40B4-BE49-F238E27FC236}">
                <a16:creationId xmlns:a16="http://schemas.microsoft.com/office/drawing/2014/main" id="{8AC241D2-BA5B-4DA1-9E83-C356C553FDE9}"/>
              </a:ext>
            </a:extLst>
          </p:cNvPr>
          <p:cNvSpPr>
            <a:spLocks noGrp="1"/>
          </p:cNvSpPr>
          <p:nvPr>
            <p:ph type="sldNum" sz="quarter" idx="12"/>
          </p:nvPr>
        </p:nvSpPr>
        <p:spPr/>
        <p:txBody>
          <a:bodyPr/>
          <a:lstStyle/>
          <a:p>
            <a:pPr>
              <a:defRPr/>
            </a:pPr>
            <a:fld id="{11E79EF6-0C0E-43E6-8FB3-918BC522CC5A}" type="slidenum">
              <a:rPr lang="en-US" smtClean="0"/>
              <a:pPr>
                <a:defRPr/>
              </a:pPr>
              <a:t>30</a:t>
            </a:fld>
            <a:endParaRPr lang="en-US"/>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345284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0"/>
            <a:ext cx="12192000" cy="937549"/>
          </a:xfrm>
        </p:spPr>
        <p:txBody>
          <a:bodyPr anchor="ctr">
            <a:normAutofit/>
          </a:bodyPr>
          <a:lstStyle/>
          <a:p>
            <a:r>
              <a:rPr lang="es-US" sz="3000"/>
              <a:t>Condiciones preexistentes y Medigap</a:t>
            </a:r>
          </a:p>
        </p:txBody>
      </p:sp>
      <p:sp>
        <p:nvSpPr>
          <p:cNvPr id="8" name="Content Placeholder 4">
            <a:extLst>
              <a:ext uri="{FF2B5EF4-FFF2-40B4-BE49-F238E27FC236}">
                <a16:creationId xmlns:a16="http://schemas.microsoft.com/office/drawing/2014/main" id="{290750F3-4889-426A-A600-9DAA91EF1FBA}"/>
              </a:ext>
            </a:extLst>
          </p:cNvPr>
          <p:cNvSpPr>
            <a:spLocks noGrp="1"/>
          </p:cNvSpPr>
          <p:nvPr>
            <p:ph type="body" sz="quarter" idx="13"/>
          </p:nvPr>
        </p:nvSpPr>
        <p:spPr>
          <a:xfrm>
            <a:off x="914400" y="1280160"/>
            <a:ext cx="10644188" cy="4610501"/>
          </a:xfrm>
        </p:spPr>
        <p:txBody>
          <a:bodyPr>
            <a:normAutofit fontScale="92500"/>
          </a:bodyPr>
          <a:lstStyle/>
          <a:p>
            <a:pPr marL="274320" indent="-274320" defTabSz="685800">
              <a:lnSpc>
                <a:spcPct val="100000"/>
              </a:lnSpc>
              <a:spcBef>
                <a:spcPts val="0"/>
              </a:spcBef>
              <a:spcAft>
                <a:spcPts val="1200"/>
              </a:spcAft>
            </a:pPr>
            <a:r>
              <a:rPr lang="es-US" sz="2800" dirty="0">
                <a:solidFill>
                  <a:srgbClr val="00529B"/>
                </a:solidFill>
              </a:rPr>
              <a:t>Condición preexistente: problema de salud tratado o diagnosticado dentro de los 6 meses anteriores a la fecha de inicio de la cobertura</a:t>
            </a:r>
          </a:p>
          <a:p>
            <a:pPr marL="274320" lvl="0" indent="-274320" defTabSz="685800">
              <a:lnSpc>
                <a:spcPct val="100000"/>
              </a:lnSpc>
              <a:spcBef>
                <a:spcPts val="0"/>
              </a:spcBef>
              <a:spcAft>
                <a:spcPts val="1200"/>
              </a:spcAft>
            </a:pPr>
            <a:r>
              <a:rPr lang="es-US" sz="2800" dirty="0">
                <a:solidFill>
                  <a:srgbClr val="00529B"/>
                </a:solidFill>
              </a:rPr>
              <a:t>Período de espera por condición preexistente: las compañías </a:t>
            </a:r>
            <a:br>
              <a:rPr lang="es-US" sz="2800" dirty="0">
                <a:solidFill>
                  <a:srgbClr val="00529B"/>
                </a:solidFill>
              </a:rPr>
            </a:br>
            <a:r>
              <a:rPr lang="es-US" sz="2800" dirty="0">
                <a:solidFill>
                  <a:srgbClr val="00529B"/>
                </a:solidFill>
              </a:rPr>
              <a:t>de seguro pueden negarse a cubrir los gastos de bolsillo relacionados con una condición excluida durante un máximo de </a:t>
            </a:r>
            <a:br>
              <a:rPr lang="es-US" sz="2800" dirty="0">
                <a:solidFill>
                  <a:srgbClr val="00529B"/>
                </a:solidFill>
              </a:rPr>
            </a:br>
            <a:r>
              <a:rPr lang="es-US" sz="2800" dirty="0">
                <a:solidFill>
                  <a:srgbClr val="00529B"/>
                </a:solidFill>
              </a:rPr>
              <a:t>6 meses ("período retrospectivo") </a:t>
            </a:r>
          </a:p>
          <a:p>
            <a:pPr marL="274320" indent="-274320" defTabSz="685800">
              <a:lnSpc>
                <a:spcPct val="100000"/>
              </a:lnSpc>
              <a:spcBef>
                <a:spcPts val="0"/>
              </a:spcBef>
              <a:spcAft>
                <a:spcPts val="1200"/>
              </a:spcAft>
            </a:pPr>
            <a:r>
              <a:rPr lang="es-US" sz="2800" dirty="0">
                <a:solidFill>
                  <a:srgbClr val="00529B"/>
                </a:solidFill>
              </a:rPr>
              <a:t>Si tuvo al menos 6 meses de cobertura previa acreditable (sin brechas de cobertura de más de 63 días), las compañías de seguros no pueden obligarlo a esperar antes de comenzar a cubrir sus afecciones preexistentes</a:t>
            </a:r>
          </a:p>
        </p:txBody>
      </p:sp>
      <p:sp>
        <p:nvSpPr>
          <p:cNvPr id="5" name="Slide Number Placeholder 4">
            <a:extLst>
              <a:ext uri="{FF2B5EF4-FFF2-40B4-BE49-F238E27FC236}">
                <a16:creationId xmlns:a16="http://schemas.microsoft.com/office/drawing/2014/main" id="{D9D72EFC-CAE6-496A-A1FA-7EA993CE7E5B}"/>
              </a:ext>
            </a:extLst>
          </p:cNvPr>
          <p:cNvSpPr>
            <a:spLocks noGrp="1"/>
          </p:cNvSpPr>
          <p:nvPr>
            <p:ph type="sldNum" sz="quarter" idx="12"/>
          </p:nvPr>
        </p:nvSpPr>
        <p:spPr/>
        <p:txBody>
          <a:bodyPr/>
          <a:lstStyle/>
          <a:p>
            <a:pPr>
              <a:defRPr/>
            </a:pPr>
            <a:fld id="{11E79EF6-0C0E-43E6-8FB3-918BC522CC5A}" type="slidenum">
              <a:rPr lang="en-US" smtClean="0"/>
              <a:pPr>
                <a:defRPr/>
              </a:pPr>
              <a:t>31</a:t>
            </a:fld>
            <a:endParaRPr lang="en-US"/>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320990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0"/>
            <a:ext cx="12192000" cy="949124"/>
          </a:xfrm>
        </p:spPr>
        <p:txBody>
          <a:bodyPr anchor="ctr">
            <a:normAutofit/>
          </a:bodyPr>
          <a:lstStyle/>
          <a:p>
            <a:r>
              <a:rPr lang="es-US"/>
              <a:t>Medigap para personas con una discapacidad o enfermedad renal terminal (ESRD, por sus siglas en inglés)</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280160"/>
            <a:ext cx="10644188" cy="4167187"/>
          </a:xfrm>
        </p:spPr>
        <p:txBody>
          <a:bodyPr>
            <a:normAutofit/>
          </a:bodyPr>
          <a:lstStyle/>
          <a:p>
            <a:pPr marL="274320" lvl="0" indent="-274320" defTabSz="685800">
              <a:lnSpc>
                <a:spcPct val="100000"/>
              </a:lnSpc>
              <a:spcBef>
                <a:spcPts val="0"/>
              </a:spcBef>
              <a:spcAft>
                <a:spcPts val="1200"/>
              </a:spcAft>
            </a:pPr>
            <a:r>
              <a:rPr lang="es-US" sz="2800" dirty="0">
                <a:solidFill>
                  <a:srgbClr val="00529B"/>
                </a:solidFill>
              </a:rPr>
              <a:t>Es posible que no pueda comprar una póliza </a:t>
            </a:r>
            <a:r>
              <a:rPr lang="es-US" sz="2800" dirty="0" err="1">
                <a:solidFill>
                  <a:srgbClr val="00529B"/>
                </a:solidFill>
              </a:rPr>
              <a:t>Medigap</a:t>
            </a:r>
            <a:r>
              <a:rPr lang="es-US" sz="2800" dirty="0">
                <a:solidFill>
                  <a:srgbClr val="00529B"/>
                </a:solidFill>
              </a:rPr>
              <a:t> hasta que cumpla 65 años</a:t>
            </a:r>
          </a:p>
          <a:p>
            <a:pPr marL="274320" lvl="0" indent="-274320" defTabSz="685800">
              <a:lnSpc>
                <a:spcPct val="100000"/>
              </a:lnSpc>
              <a:spcBef>
                <a:spcPts val="0"/>
              </a:spcBef>
              <a:spcAft>
                <a:spcPts val="1200"/>
              </a:spcAft>
            </a:pPr>
            <a:r>
              <a:rPr lang="es-US" sz="2800" dirty="0">
                <a:solidFill>
                  <a:srgbClr val="00529B"/>
                </a:solidFill>
              </a:rPr>
              <a:t>Las compañías pueden vender pólizas </a:t>
            </a:r>
            <a:r>
              <a:rPr lang="es-US" sz="2800" dirty="0" err="1">
                <a:solidFill>
                  <a:srgbClr val="00529B"/>
                </a:solidFill>
              </a:rPr>
              <a:t>Medigap</a:t>
            </a:r>
            <a:r>
              <a:rPr lang="es-US" sz="2800" dirty="0">
                <a:solidFill>
                  <a:srgbClr val="00529B"/>
                </a:solidFill>
              </a:rPr>
              <a:t> de </a:t>
            </a:r>
            <a:br>
              <a:rPr lang="es-US" sz="2800" dirty="0">
                <a:solidFill>
                  <a:srgbClr val="00529B"/>
                </a:solidFill>
              </a:rPr>
            </a:br>
            <a:r>
              <a:rPr lang="es-US" sz="2800" dirty="0">
                <a:solidFill>
                  <a:srgbClr val="00529B"/>
                </a:solidFill>
              </a:rPr>
              <a:t>manera voluntaria</a:t>
            </a:r>
          </a:p>
          <a:p>
            <a:pPr marL="822960" lvl="2" indent="-274320" defTabSz="685800">
              <a:lnSpc>
                <a:spcPct val="100000"/>
              </a:lnSpc>
              <a:spcBef>
                <a:spcPts val="0"/>
              </a:spcBef>
              <a:spcAft>
                <a:spcPts val="1200"/>
              </a:spcAft>
            </a:pPr>
            <a:r>
              <a:rPr lang="es-US" sz="2400" dirty="0">
                <a:solidFill>
                  <a:srgbClr val="00529B"/>
                </a:solidFill>
              </a:rPr>
              <a:t>Puede costar más que las pólizas vendidas a personas mayores </a:t>
            </a:r>
            <a:br>
              <a:rPr lang="es-US" sz="2400" dirty="0">
                <a:solidFill>
                  <a:srgbClr val="00529B"/>
                </a:solidFill>
              </a:rPr>
            </a:br>
            <a:r>
              <a:rPr lang="es-US" sz="2400" dirty="0">
                <a:solidFill>
                  <a:srgbClr val="00529B"/>
                </a:solidFill>
              </a:rPr>
              <a:t>de 65 años</a:t>
            </a:r>
          </a:p>
          <a:p>
            <a:pPr marL="822960" lvl="2" indent="-274320" defTabSz="685800">
              <a:lnSpc>
                <a:spcPct val="100000"/>
              </a:lnSpc>
              <a:spcBef>
                <a:spcPts val="0"/>
              </a:spcBef>
              <a:spcAft>
                <a:spcPts val="1200"/>
              </a:spcAft>
            </a:pPr>
            <a:r>
              <a:rPr lang="es-US" sz="2400" dirty="0">
                <a:solidFill>
                  <a:srgbClr val="00529B"/>
                </a:solidFill>
              </a:rPr>
              <a:t>Pueden realizar una evaluación médica previa</a:t>
            </a:r>
          </a:p>
          <a:p>
            <a:pPr marL="274320" lvl="0" indent="-274320" defTabSz="685800">
              <a:lnSpc>
                <a:spcPct val="100000"/>
              </a:lnSpc>
              <a:spcBef>
                <a:spcPts val="0"/>
              </a:spcBef>
              <a:spcAft>
                <a:spcPts val="1200"/>
              </a:spcAft>
            </a:pPr>
            <a:r>
              <a:rPr lang="es-US" sz="2800" dirty="0">
                <a:solidFill>
                  <a:srgbClr val="00529B"/>
                </a:solidFill>
              </a:rPr>
              <a:t>Obtendrá un OEP para </a:t>
            </a:r>
            <a:r>
              <a:rPr lang="es-US" sz="2800" dirty="0" err="1">
                <a:solidFill>
                  <a:srgbClr val="00529B"/>
                </a:solidFill>
              </a:rPr>
              <a:t>Medigap</a:t>
            </a:r>
            <a:r>
              <a:rPr lang="es-US" sz="2800" dirty="0">
                <a:solidFill>
                  <a:srgbClr val="00529B"/>
                </a:solidFill>
              </a:rPr>
              <a:t> a los 65 años</a:t>
            </a:r>
          </a:p>
        </p:txBody>
      </p:sp>
      <p:sp>
        <p:nvSpPr>
          <p:cNvPr id="6" name="Slide Number Placeholder 5">
            <a:extLst>
              <a:ext uri="{FF2B5EF4-FFF2-40B4-BE49-F238E27FC236}">
                <a16:creationId xmlns:a16="http://schemas.microsoft.com/office/drawing/2014/main" id="{8D5E1AE9-79A8-4D05-9389-7A7B4F30551B}"/>
              </a:ext>
            </a:extLst>
          </p:cNvPr>
          <p:cNvSpPr>
            <a:spLocks noGrp="1"/>
          </p:cNvSpPr>
          <p:nvPr>
            <p:ph type="sldNum" sz="quarter" idx="12"/>
          </p:nvPr>
        </p:nvSpPr>
        <p:spPr/>
        <p:txBody>
          <a:bodyPr/>
          <a:lstStyle/>
          <a:p>
            <a:pPr>
              <a:defRPr/>
            </a:pPr>
            <a:fld id="{11E79EF6-0C0E-43E6-8FB3-918BC522CC5A}" type="slidenum">
              <a:rPr lang="en-US" smtClean="0"/>
              <a:pPr>
                <a:defRPr/>
              </a:pPr>
              <a:t>32</a:t>
            </a:fld>
            <a:endParaRPr lang="en-US"/>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406302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nodeType="afterEffect">
                                  <p:stCondLst>
                                    <p:cond delay="25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EC8E8FC-DB1C-410D-A071-FA6F05C0856B}"/>
              </a:ext>
            </a:extLst>
          </p:cNvPr>
          <p:cNvSpPr>
            <a:spLocks noGrp="1"/>
          </p:cNvSpPr>
          <p:nvPr>
            <p:ph type="title"/>
          </p:nvPr>
        </p:nvSpPr>
        <p:spPr>
          <a:xfrm>
            <a:off x="0" y="2918"/>
            <a:ext cx="12192000" cy="939763"/>
          </a:xfrm>
        </p:spPr>
        <p:txBody>
          <a:bodyPr anchor="ctr">
            <a:normAutofit/>
          </a:bodyPr>
          <a:lstStyle/>
          <a:p>
            <a:r>
              <a:rPr lang="es-US" sz="3000"/>
              <a:t>Pasos para comprar una póliza Medigap</a:t>
            </a:r>
          </a:p>
        </p:txBody>
      </p:sp>
      <p:pic>
        <p:nvPicPr>
          <p:cNvPr id="3" name="Picture 2" descr="Image of a person climbing steps">
            <a:extLst>
              <a:ext uri="{FF2B5EF4-FFF2-40B4-BE49-F238E27FC236}">
                <a16:creationId xmlns:a16="http://schemas.microsoft.com/office/drawing/2014/main" id="{1B9D19C0-963C-40E1-A327-F972B701C4A0}"/>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00135" y="2210083"/>
            <a:ext cx="2847079" cy="3133616"/>
          </a:xfrm>
          <a:prstGeom prst="rect">
            <a:avLst/>
          </a:prstGeom>
        </p:spPr>
      </p:pic>
      <p:sp>
        <p:nvSpPr>
          <p:cNvPr id="20" name="Rectangle 19">
            <a:extLst>
              <a:ext uri="{FF2B5EF4-FFF2-40B4-BE49-F238E27FC236}">
                <a16:creationId xmlns:a16="http://schemas.microsoft.com/office/drawing/2014/main" id="{C18C818D-7645-4D99-A6A7-EA3FE0B1A9FE}"/>
              </a:ext>
              <a:ext uri="{C183D7F6-B498-43B3-948B-1728B52AA6E4}">
                <adec:decorative xmlns:adec="http://schemas.microsoft.com/office/drawing/2017/decorative" val="1"/>
              </a:ext>
            </a:extLst>
          </p:cNvPr>
          <p:cNvSpPr/>
          <p:nvPr/>
        </p:nvSpPr>
        <p:spPr>
          <a:xfrm>
            <a:off x="879526" y="4678624"/>
            <a:ext cx="1554480" cy="91440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b="1">
                <a:solidFill>
                  <a:schemeClr val="bg1"/>
                </a:solidFill>
              </a:rPr>
              <a:t>PASO 1</a:t>
            </a:r>
          </a:p>
        </p:txBody>
      </p:sp>
      <p:sp>
        <p:nvSpPr>
          <p:cNvPr id="19" name="Step1" descr="Paso 1: Decida qué beneficios desea, después decida cuál póliza Medigap estandarizada satisface sus necesidades ">
            <a:extLst>
              <a:ext uri="{FF2B5EF4-FFF2-40B4-BE49-F238E27FC236}">
                <a16:creationId xmlns:a16="http://schemas.microsoft.com/office/drawing/2014/main" id="{C9BC9D46-10F4-48C0-A46A-2BA933A5F40D}"/>
              </a:ext>
            </a:extLst>
          </p:cNvPr>
          <p:cNvSpPr/>
          <p:nvPr/>
        </p:nvSpPr>
        <p:spPr>
          <a:xfrm>
            <a:off x="2434006" y="4678625"/>
            <a:ext cx="9165558" cy="9144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a:solidFill>
                  <a:schemeClr val="accent5">
                    <a:lumMod val="50000"/>
                  </a:schemeClr>
                </a:solidFill>
              </a:rPr>
              <a:t>Decida qué beneficios desea, después decida cuál póliza Medigap estandarizada satisface sus necesidades</a:t>
            </a:r>
          </a:p>
        </p:txBody>
      </p:sp>
      <p:sp>
        <p:nvSpPr>
          <p:cNvPr id="24" name="Rectangle 23">
            <a:extLst>
              <a:ext uri="{FF2B5EF4-FFF2-40B4-BE49-F238E27FC236}">
                <a16:creationId xmlns:a16="http://schemas.microsoft.com/office/drawing/2014/main" id="{0BA9B73A-BB3C-4F0C-A86F-01538A6BC00F}"/>
              </a:ext>
              <a:ext uri="{C183D7F6-B498-43B3-948B-1728B52AA6E4}">
                <adec:decorative xmlns:adec="http://schemas.microsoft.com/office/drawing/2017/decorative" val="1"/>
              </a:ext>
            </a:extLst>
          </p:cNvPr>
          <p:cNvSpPr/>
          <p:nvPr/>
        </p:nvSpPr>
        <p:spPr>
          <a:xfrm>
            <a:off x="2430261" y="3761080"/>
            <a:ext cx="1554480" cy="91440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b="1">
                <a:solidFill>
                  <a:schemeClr val="bg1"/>
                </a:solidFill>
              </a:rPr>
              <a:t>PASO 2</a:t>
            </a:r>
          </a:p>
        </p:txBody>
      </p:sp>
      <p:sp>
        <p:nvSpPr>
          <p:cNvPr id="23" name="Step 2" descr="Paso 2: Averigüe qué compañías de seguros venden pólizas Medigap  en su estado  ">
            <a:extLst>
              <a:ext uri="{FF2B5EF4-FFF2-40B4-BE49-F238E27FC236}">
                <a16:creationId xmlns:a16="http://schemas.microsoft.com/office/drawing/2014/main" id="{0F72EBC7-3C91-4F47-884E-FEEEB5D55C44}"/>
              </a:ext>
            </a:extLst>
          </p:cNvPr>
          <p:cNvSpPr/>
          <p:nvPr/>
        </p:nvSpPr>
        <p:spPr>
          <a:xfrm>
            <a:off x="3992229" y="3762762"/>
            <a:ext cx="7611080" cy="9144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dirty="0">
                <a:solidFill>
                  <a:schemeClr val="accent5">
                    <a:lumMod val="50000"/>
                  </a:schemeClr>
                </a:solidFill>
              </a:rPr>
              <a:t>Averigüe qué compañías de seguros venden pólizas </a:t>
            </a:r>
            <a:r>
              <a:rPr lang="es-US" sz="2400" dirty="0" err="1">
                <a:solidFill>
                  <a:schemeClr val="accent5">
                    <a:lumMod val="50000"/>
                  </a:schemeClr>
                </a:solidFill>
              </a:rPr>
              <a:t>Medigap</a:t>
            </a:r>
            <a:r>
              <a:rPr lang="es-US" sz="2400" dirty="0">
                <a:solidFill>
                  <a:schemeClr val="accent5">
                    <a:lumMod val="50000"/>
                  </a:schemeClr>
                </a:solidFill>
              </a:rPr>
              <a:t> en su estado </a:t>
            </a:r>
          </a:p>
        </p:txBody>
      </p:sp>
      <p:sp>
        <p:nvSpPr>
          <p:cNvPr id="26" name="Rectangle 25">
            <a:extLst>
              <a:ext uri="{FF2B5EF4-FFF2-40B4-BE49-F238E27FC236}">
                <a16:creationId xmlns:a16="http://schemas.microsoft.com/office/drawing/2014/main" id="{03F66996-D149-46A6-9E5F-16BAF63F14C6}"/>
              </a:ext>
              <a:ext uri="{C183D7F6-B498-43B3-948B-1728B52AA6E4}">
                <adec:decorative xmlns:adec="http://schemas.microsoft.com/office/drawing/2017/decorative" val="1"/>
              </a:ext>
            </a:extLst>
          </p:cNvPr>
          <p:cNvSpPr/>
          <p:nvPr/>
        </p:nvSpPr>
        <p:spPr>
          <a:xfrm>
            <a:off x="3963305" y="2848878"/>
            <a:ext cx="1554480" cy="91440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b="1">
                <a:solidFill>
                  <a:schemeClr val="bg1"/>
                </a:solidFill>
              </a:rPr>
              <a:t>PASO 3</a:t>
            </a:r>
          </a:p>
        </p:txBody>
      </p:sp>
      <p:sp>
        <p:nvSpPr>
          <p:cNvPr id="25" name="Step 3" descr="Paso 3: Llame a las compañías de seguros que venden las pólizas Medigap que le interesan y compare costos ">
            <a:extLst>
              <a:ext uri="{FF2B5EF4-FFF2-40B4-BE49-F238E27FC236}">
                <a16:creationId xmlns:a16="http://schemas.microsoft.com/office/drawing/2014/main" id="{EDEC8894-7998-4AEC-B620-BE0B5C6C18CE}"/>
              </a:ext>
            </a:extLst>
          </p:cNvPr>
          <p:cNvSpPr/>
          <p:nvPr/>
        </p:nvSpPr>
        <p:spPr>
          <a:xfrm>
            <a:off x="5542966" y="2846899"/>
            <a:ext cx="6056600" cy="9144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200" dirty="0">
                <a:solidFill>
                  <a:schemeClr val="accent5">
                    <a:lumMod val="50000"/>
                  </a:schemeClr>
                </a:solidFill>
              </a:rPr>
              <a:t>Llame a las compañías de seguros que venden las pólizas </a:t>
            </a:r>
            <a:r>
              <a:rPr lang="es-US" sz="2200" dirty="0" err="1">
                <a:solidFill>
                  <a:schemeClr val="accent5">
                    <a:lumMod val="50000"/>
                  </a:schemeClr>
                </a:solidFill>
              </a:rPr>
              <a:t>Medigap</a:t>
            </a:r>
            <a:r>
              <a:rPr lang="es-US" sz="2200" dirty="0">
                <a:solidFill>
                  <a:schemeClr val="accent5">
                    <a:lumMod val="50000"/>
                  </a:schemeClr>
                </a:solidFill>
              </a:rPr>
              <a:t> que le interesan y compare costos</a:t>
            </a:r>
          </a:p>
        </p:txBody>
      </p:sp>
      <p:sp>
        <p:nvSpPr>
          <p:cNvPr id="28" name="Rectangle 27">
            <a:extLst>
              <a:ext uri="{FF2B5EF4-FFF2-40B4-BE49-F238E27FC236}">
                <a16:creationId xmlns:a16="http://schemas.microsoft.com/office/drawing/2014/main" id="{71BF0CA6-3FD5-4A5D-BD47-BB6FE139E0C9}"/>
              </a:ext>
              <a:ext uri="{C183D7F6-B498-43B3-948B-1728B52AA6E4}">
                <adec:decorative xmlns:adec="http://schemas.microsoft.com/office/drawing/2017/decorative" val="1"/>
              </a:ext>
            </a:extLst>
          </p:cNvPr>
          <p:cNvSpPr/>
          <p:nvPr/>
        </p:nvSpPr>
        <p:spPr>
          <a:xfrm>
            <a:off x="5530087" y="1932280"/>
            <a:ext cx="1554480" cy="91440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b="1">
                <a:solidFill>
                  <a:schemeClr val="bg1"/>
                </a:solidFill>
              </a:rPr>
              <a:t>PASO 4</a:t>
            </a:r>
          </a:p>
        </p:txBody>
      </p:sp>
      <p:sp>
        <p:nvSpPr>
          <p:cNvPr id="27" name="Step 4" descr="Paso 4: Compre la póliza Medigap  ">
            <a:extLst>
              <a:ext uri="{FF2B5EF4-FFF2-40B4-BE49-F238E27FC236}">
                <a16:creationId xmlns:a16="http://schemas.microsoft.com/office/drawing/2014/main" id="{09071131-F910-4301-92BA-E343D8E5438D}"/>
              </a:ext>
            </a:extLst>
          </p:cNvPr>
          <p:cNvSpPr/>
          <p:nvPr/>
        </p:nvSpPr>
        <p:spPr>
          <a:xfrm>
            <a:off x="7097446" y="1931036"/>
            <a:ext cx="4497283" cy="9144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a:solidFill>
                  <a:schemeClr val="accent5">
                    <a:lumMod val="50000"/>
                  </a:schemeClr>
                </a:solidFill>
              </a:rPr>
              <a:t>Compre la póliza Medigap </a:t>
            </a:r>
          </a:p>
        </p:txBody>
      </p:sp>
      <p:sp>
        <p:nvSpPr>
          <p:cNvPr id="2" name="Slide Number Placeholder 1">
            <a:extLst>
              <a:ext uri="{FF2B5EF4-FFF2-40B4-BE49-F238E27FC236}">
                <a16:creationId xmlns:a16="http://schemas.microsoft.com/office/drawing/2014/main" id="{4377E618-8CEB-48D7-8175-17DB535464EC}"/>
              </a:ext>
            </a:extLst>
          </p:cNvPr>
          <p:cNvSpPr>
            <a:spLocks noGrp="1"/>
          </p:cNvSpPr>
          <p:nvPr>
            <p:ph type="sldNum" sz="quarter" idx="12"/>
          </p:nvPr>
        </p:nvSpPr>
        <p:spPr/>
        <p:txBody>
          <a:bodyPr/>
          <a:lstStyle/>
          <a:p>
            <a:fld id="{F0CCE2AE-27A2-40B1-80D1-5342831D4722}" type="slidenum">
              <a:rPr lang="en-US" smtClean="0"/>
              <a:t>33</a:t>
            </a:fld>
            <a:endParaRPr lang="en-US"/>
          </a:p>
        </p:txBody>
      </p:sp>
      <p:sp>
        <p:nvSpPr>
          <p:cNvPr id="18" name="Footer Placeholder 3">
            <a:extLst>
              <a:ext uri="{FF2B5EF4-FFF2-40B4-BE49-F238E27FC236}">
                <a16:creationId xmlns:a16="http://schemas.microsoft.com/office/drawing/2014/main" id="{77125ECD-A4B2-47A2-846E-F63928A51EFD}"/>
              </a:ext>
            </a:extLst>
          </p:cNvPr>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17" name="Date Placeholder 2">
            <a:extLst>
              <a:ext uri="{FF2B5EF4-FFF2-40B4-BE49-F238E27FC236}">
                <a16:creationId xmlns:a16="http://schemas.microsoft.com/office/drawing/2014/main" id="{973ED1B2-6E20-4099-B003-5E31AB8AC981}"/>
              </a:ext>
            </a:extLst>
          </p:cNvPr>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933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1+#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1+#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1+#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1+#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1+#ppt_w/2"/>
                                          </p:val>
                                        </p:tav>
                                        <p:tav tm="100000">
                                          <p:val>
                                            <p:strVal val="#ppt_x"/>
                                          </p:val>
                                        </p:tav>
                                      </p:tavLst>
                                    </p:anim>
                                    <p:anim calcmode="lin" valueType="num">
                                      <p:cBhvr additive="base">
                                        <p:cTn id="38" dur="500" fill="hold"/>
                                        <p:tgtEl>
                                          <p:spTgt spid="2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1+#ppt_w/2"/>
                                          </p:val>
                                        </p:tav>
                                        <p:tav tm="100000">
                                          <p:val>
                                            <p:strVal val="#ppt_x"/>
                                          </p:val>
                                        </p:tav>
                                      </p:tavLst>
                                    </p:anim>
                                    <p:anim calcmode="lin" valueType="num">
                                      <p:cBhvr additive="base">
                                        <p:cTn id="4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24" grpId="0" animBg="1"/>
      <p:bldP spid="23" grpId="0" animBg="1"/>
      <p:bldP spid="26" grpId="0" animBg="1"/>
      <p:bldP spid="25" grpId="0" animBg="1"/>
      <p:bldP spid="28"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1"/>
            <a:ext cx="12192000" cy="949124"/>
          </a:xfrm>
        </p:spPr>
        <p:txBody>
          <a:bodyPr anchor="ctr">
            <a:normAutofit/>
          </a:bodyPr>
          <a:lstStyle/>
          <a:p>
            <a:r>
              <a:rPr lang="es-US" sz="3000"/>
              <a:t>¿Por qué cambiar de póliza Medigap?</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280160"/>
            <a:ext cx="10644188" cy="4167187"/>
          </a:xfrm>
        </p:spPr>
        <p:txBody>
          <a:bodyPr>
            <a:normAutofit/>
          </a:bodyPr>
          <a:lstStyle/>
          <a:p>
            <a:pPr marL="274320" lvl="0" indent="-274320" defTabSz="685800">
              <a:lnSpc>
                <a:spcPct val="100000"/>
              </a:lnSpc>
              <a:spcBef>
                <a:spcPts val="0"/>
              </a:spcBef>
              <a:spcAft>
                <a:spcPts val="1200"/>
              </a:spcAft>
              <a:buNone/>
            </a:pPr>
            <a:r>
              <a:rPr lang="es-US" sz="2800" b="1">
                <a:solidFill>
                  <a:srgbClr val="00529B"/>
                </a:solidFill>
              </a:rPr>
              <a:t>Puede desear cambiar de póliza en los siguientes casos:</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Si está pagando por beneficios que no necesita</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Si necesita más beneficios que los que necesitaba antes</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Si su póliza tiene los beneficios correctos, pero quiere cambiar de compañía de seguros</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Si su póliza tiene los beneficios correctos, pero quiere encontrar una póliza más económica</a:t>
            </a:r>
          </a:p>
        </p:txBody>
      </p:sp>
      <p:sp>
        <p:nvSpPr>
          <p:cNvPr id="6" name="Slide Number Placeholder 5">
            <a:extLst>
              <a:ext uri="{FF2B5EF4-FFF2-40B4-BE49-F238E27FC236}">
                <a16:creationId xmlns:a16="http://schemas.microsoft.com/office/drawing/2014/main" id="{E24222FD-024A-4801-859F-D6F02952806E}"/>
              </a:ext>
            </a:extLst>
          </p:cNvPr>
          <p:cNvSpPr>
            <a:spLocks noGrp="1"/>
          </p:cNvSpPr>
          <p:nvPr>
            <p:ph type="sldNum" sz="quarter" idx="12"/>
          </p:nvPr>
        </p:nvSpPr>
        <p:spPr/>
        <p:txBody>
          <a:bodyPr/>
          <a:lstStyle/>
          <a:p>
            <a:pPr>
              <a:defRPr/>
            </a:pPr>
            <a:fld id="{11E79EF6-0C0E-43E6-8FB3-918BC522CC5A}" type="slidenum">
              <a:rPr lang="en-US" smtClean="0"/>
              <a:pPr>
                <a:defRPr/>
              </a:pPr>
              <a:t>34</a:t>
            </a:fld>
            <a:endParaRPr lang="en-US"/>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178411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0"/>
            <a:ext cx="12192000" cy="937549"/>
          </a:xfrm>
        </p:spPr>
        <p:txBody>
          <a:bodyPr anchor="ctr">
            <a:normAutofit/>
          </a:bodyPr>
          <a:lstStyle/>
          <a:p>
            <a:r>
              <a:rPr lang="es-US" sz="3000"/>
              <a:t>¿Cuándo puede cambiar de pólizas Medigap?</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280160"/>
            <a:ext cx="10644188" cy="4795787"/>
          </a:xfrm>
        </p:spPr>
        <p:txBody>
          <a:bodyPr>
            <a:normAutofit/>
          </a:bodyPr>
          <a:lstStyle/>
          <a:p>
            <a:pPr marL="274320" lvl="0" indent="-274320" defTabSz="685800">
              <a:lnSpc>
                <a:spcPct val="100000"/>
              </a:lnSpc>
              <a:spcBef>
                <a:spcPts val="0"/>
              </a:spcBef>
              <a:spcAft>
                <a:spcPts val="1200"/>
              </a:spcAft>
            </a:pPr>
            <a:r>
              <a:rPr lang="es-US" sz="2800" dirty="0">
                <a:solidFill>
                  <a:srgbClr val="00529B"/>
                </a:solidFill>
              </a:rPr>
              <a:t>Un derecho bajo la ley federal para cambiar únicamente:</a:t>
            </a:r>
          </a:p>
          <a:p>
            <a:pPr marL="548640" lvl="2" indent="-274320" defTabSz="685800">
              <a:lnSpc>
                <a:spcPct val="100000"/>
              </a:lnSpc>
              <a:spcBef>
                <a:spcPts val="0"/>
              </a:spcBef>
              <a:spcAft>
                <a:spcPts val="1200"/>
              </a:spcAft>
            </a:pPr>
            <a:r>
              <a:rPr lang="es-US" sz="2400" dirty="0">
                <a:solidFill>
                  <a:srgbClr val="00529B"/>
                </a:solidFill>
              </a:rPr>
              <a:t>Durante su OEP para </a:t>
            </a:r>
            <a:r>
              <a:rPr lang="es-US" sz="2400" dirty="0" err="1">
                <a:solidFill>
                  <a:srgbClr val="00529B"/>
                </a:solidFill>
              </a:rPr>
              <a:t>Medigap</a:t>
            </a:r>
            <a:endParaRPr lang="es-US" sz="2400" dirty="0">
              <a:solidFill>
                <a:srgbClr val="00529B"/>
              </a:solidFill>
            </a:endParaRPr>
          </a:p>
          <a:p>
            <a:pPr marL="548640" lvl="2" indent="-274320" defTabSz="685800">
              <a:lnSpc>
                <a:spcPct val="100000"/>
              </a:lnSpc>
              <a:spcBef>
                <a:spcPts val="0"/>
              </a:spcBef>
              <a:spcAft>
                <a:spcPts val="1200"/>
              </a:spcAft>
            </a:pPr>
            <a:r>
              <a:rPr lang="es-US" sz="2400" dirty="0">
                <a:solidFill>
                  <a:srgbClr val="00529B"/>
                </a:solidFill>
              </a:rPr>
              <a:t>Si tiene un derecho de emisión garantizada</a:t>
            </a:r>
          </a:p>
          <a:p>
            <a:pPr marL="274320" indent="-274320" defTabSz="685800">
              <a:lnSpc>
                <a:spcPct val="100000"/>
              </a:lnSpc>
              <a:spcBef>
                <a:spcPts val="0"/>
              </a:spcBef>
              <a:spcAft>
                <a:spcPts val="1200"/>
              </a:spcAft>
            </a:pPr>
            <a:r>
              <a:rPr lang="es-US" sz="2800" dirty="0">
                <a:solidFill>
                  <a:srgbClr val="00529B"/>
                </a:solidFill>
              </a:rPr>
              <a:t>Si su estado tiene requisitos más generosos</a:t>
            </a:r>
          </a:p>
          <a:p>
            <a:pPr marL="274320" indent="-274320" defTabSz="685800">
              <a:lnSpc>
                <a:spcPct val="100000"/>
              </a:lnSpc>
              <a:spcBef>
                <a:spcPts val="0"/>
              </a:spcBef>
              <a:spcAft>
                <a:spcPts val="1200"/>
              </a:spcAft>
            </a:pPr>
            <a:r>
              <a:rPr lang="es-US" sz="2800" dirty="0">
                <a:solidFill>
                  <a:srgbClr val="00529B"/>
                </a:solidFill>
              </a:rPr>
              <a:t>En cualquier momento en que una compañía de seguros </a:t>
            </a:r>
            <a:br>
              <a:rPr lang="es-US" sz="2800" dirty="0">
                <a:solidFill>
                  <a:srgbClr val="00529B"/>
                </a:solidFill>
              </a:rPr>
            </a:br>
            <a:r>
              <a:rPr lang="es-US" sz="2800" dirty="0">
                <a:solidFill>
                  <a:srgbClr val="00529B"/>
                </a:solidFill>
              </a:rPr>
              <a:t>le venda una</a:t>
            </a:r>
          </a:p>
          <a:p>
            <a:pPr marL="0" indent="0">
              <a:lnSpc>
                <a:spcPct val="100000"/>
              </a:lnSpc>
              <a:buNone/>
            </a:pPr>
            <a:endParaRPr lang="en-US" sz="2800" dirty="0">
              <a:solidFill>
                <a:srgbClr val="00529B"/>
              </a:solidFill>
            </a:endParaRPr>
          </a:p>
          <a:p>
            <a:pPr marL="0" indent="0">
              <a:lnSpc>
                <a:spcPct val="100000"/>
              </a:lnSpc>
              <a:spcBef>
                <a:spcPts val="600"/>
              </a:spcBef>
              <a:spcAft>
                <a:spcPts val="1200"/>
              </a:spcAft>
              <a:buNone/>
            </a:pPr>
            <a:r>
              <a:rPr lang="es-US" sz="2000" b="1" dirty="0">
                <a:solidFill>
                  <a:srgbClr val="00529B"/>
                </a:solidFill>
              </a:rPr>
              <a:t>NOTA: </a:t>
            </a:r>
            <a:r>
              <a:rPr lang="es-US" sz="2000" dirty="0">
                <a:solidFill>
                  <a:srgbClr val="00529B"/>
                </a:solidFill>
              </a:rPr>
              <a:t>Tiene un "período de prueba gratis" de 30 días cuando se cambia a una nueva póliza </a:t>
            </a:r>
            <a:r>
              <a:rPr lang="es-US" sz="2000" dirty="0" err="1">
                <a:solidFill>
                  <a:srgbClr val="00529B"/>
                </a:solidFill>
              </a:rPr>
              <a:t>Medigap</a:t>
            </a:r>
            <a:r>
              <a:rPr lang="es-US" sz="2000" dirty="0">
                <a:solidFill>
                  <a:srgbClr val="00529B"/>
                </a:solidFill>
              </a:rPr>
              <a:t>. Tendrá que pagar las dos primas durante un mes.</a:t>
            </a:r>
          </a:p>
        </p:txBody>
      </p:sp>
      <p:pic>
        <p:nvPicPr>
          <p:cNvPr id="6" name="Picture 5">
            <a:extLst>
              <a:ext uri="{FF2B5EF4-FFF2-40B4-BE49-F238E27FC236}">
                <a16:creationId xmlns:a16="http://schemas.microsoft.com/office/drawing/2014/main" id="{71DBCE93-F161-4DDC-A9A8-9C0A2735211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7392" y="5173610"/>
            <a:ext cx="274320" cy="274320"/>
          </a:xfrm>
          <a:prstGeom prst="rect">
            <a:avLst/>
          </a:prstGeom>
        </p:spPr>
      </p:pic>
      <p:sp>
        <p:nvSpPr>
          <p:cNvPr id="7" name="Slide Number Placeholder 6">
            <a:extLst>
              <a:ext uri="{FF2B5EF4-FFF2-40B4-BE49-F238E27FC236}">
                <a16:creationId xmlns:a16="http://schemas.microsoft.com/office/drawing/2014/main" id="{23DBB1C3-373D-4DF2-9EC0-D975BD2762CD}"/>
              </a:ext>
            </a:extLst>
          </p:cNvPr>
          <p:cNvSpPr>
            <a:spLocks noGrp="1"/>
          </p:cNvSpPr>
          <p:nvPr>
            <p:ph type="sldNum" sz="quarter" idx="12"/>
          </p:nvPr>
        </p:nvSpPr>
        <p:spPr/>
        <p:txBody>
          <a:bodyPr/>
          <a:lstStyle/>
          <a:p>
            <a:pPr>
              <a:defRPr/>
            </a:pPr>
            <a:fld id="{11E79EF6-0C0E-43E6-8FB3-918BC522CC5A}" type="slidenum">
              <a:rPr lang="en-US" smtClean="0"/>
              <a:pPr>
                <a:defRPr/>
              </a:pPr>
              <a:t>35</a:t>
            </a:fld>
            <a:endParaRPr lang="en-US"/>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319349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34886" y="403762"/>
            <a:ext cx="10657114" cy="719643"/>
          </a:xfrm>
        </p:spPr>
        <p:txBody>
          <a:bodyPr>
            <a:normAutofit/>
          </a:bodyPr>
          <a:lstStyle/>
          <a:p>
            <a:r>
              <a:rPr lang="es-US" sz="3000"/>
              <a:t>Compruebe sus conocimientos: Pregunta 5</a:t>
            </a:r>
          </a:p>
        </p:txBody>
      </p:sp>
      <p:sp>
        <p:nvSpPr>
          <p:cNvPr id="8" name="Content Placeholder 8"/>
          <p:cNvSpPr>
            <a:spLocks noGrp="1"/>
          </p:cNvSpPr>
          <p:nvPr>
            <p:ph type="body" sz="quarter" idx="13"/>
          </p:nvPr>
        </p:nvSpPr>
        <p:spPr>
          <a:xfrm>
            <a:off x="1463040" y="1554480"/>
            <a:ext cx="10077994" cy="3810569"/>
          </a:xfrm>
        </p:spPr>
        <p:txBody>
          <a:bodyPr vert="horz" lIns="91440" tIns="45720" rIns="91440" bIns="45720" rtlCol="0">
            <a:normAutofit/>
          </a:bodyPr>
          <a:lstStyle/>
          <a:p>
            <a:pPr defTabSz="685800">
              <a:spcBef>
                <a:spcPts val="0"/>
              </a:spcBef>
              <a:spcAft>
                <a:spcPts val="1200"/>
              </a:spcAft>
            </a:pPr>
            <a:r>
              <a:rPr lang="es-US" sz="2600" b="1" dirty="0">
                <a:solidFill>
                  <a:srgbClr val="00529B"/>
                </a:solidFill>
              </a:rPr>
              <a:t>La cobertura para una condición preexistente solo puede excluirse de una póliza </a:t>
            </a:r>
            <a:r>
              <a:rPr lang="es-US" sz="2600" b="1" dirty="0" err="1">
                <a:solidFill>
                  <a:srgbClr val="00529B"/>
                </a:solidFill>
              </a:rPr>
              <a:t>Medigap</a:t>
            </a:r>
            <a:r>
              <a:rPr lang="es-US" sz="2600" b="1" dirty="0">
                <a:solidFill>
                  <a:srgbClr val="00529B"/>
                </a:solidFill>
              </a:rPr>
              <a:t> si la condición se trató o diagnosticó dentro de los 6 meses previos a la fecha de inicio de la cobertura de </a:t>
            </a:r>
            <a:r>
              <a:rPr lang="es-US" sz="2600" b="1" dirty="0" err="1">
                <a:solidFill>
                  <a:srgbClr val="00529B"/>
                </a:solidFill>
              </a:rPr>
              <a:t>Medigap</a:t>
            </a:r>
            <a:r>
              <a:rPr lang="es-US" sz="2600" b="1" dirty="0">
                <a:solidFill>
                  <a:srgbClr val="00529B"/>
                </a:solidFill>
              </a:rPr>
              <a:t>.</a:t>
            </a:r>
          </a:p>
          <a:p>
            <a:pPr marL="457200" indent="-457200" defTabSz="685800">
              <a:spcBef>
                <a:spcPts val="0"/>
              </a:spcBef>
              <a:spcAft>
                <a:spcPts val="1200"/>
              </a:spcAft>
              <a:buFont typeface="+mj-lt"/>
              <a:buAutoNum type="alphaLcPeriod"/>
            </a:pPr>
            <a:r>
              <a:rPr lang="es-US" sz="2600" dirty="0">
                <a:solidFill>
                  <a:srgbClr val="00529B"/>
                </a:solidFill>
              </a:rPr>
              <a:t>Cierto</a:t>
            </a:r>
          </a:p>
          <a:p>
            <a:pPr marL="457200" indent="-457200" defTabSz="685800">
              <a:spcBef>
                <a:spcPts val="0"/>
              </a:spcBef>
              <a:spcAft>
                <a:spcPts val="1200"/>
              </a:spcAft>
              <a:buFont typeface="+mj-lt"/>
              <a:buAutoNum type="alphaLcPeriod"/>
            </a:pPr>
            <a:r>
              <a:rPr lang="es-US" sz="2600" dirty="0">
                <a:solidFill>
                  <a:srgbClr val="00529B"/>
                </a:solidFill>
              </a:rPr>
              <a:t>Falso</a:t>
            </a:r>
          </a:p>
        </p:txBody>
      </p:sp>
      <p:sp>
        <p:nvSpPr>
          <p:cNvPr id="10" name="Rounded Rectangle 9" descr="El cuadro verde resalta &quot;A&quot; como la respuesta correcta"/>
          <p:cNvSpPr/>
          <p:nvPr/>
        </p:nvSpPr>
        <p:spPr>
          <a:xfrm>
            <a:off x="1484753" y="3318044"/>
            <a:ext cx="2196443" cy="457200"/>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43FDBE76-7794-477A-A248-E2387B436933}"/>
              </a:ext>
            </a:extLst>
          </p:cNvPr>
          <p:cNvSpPr txBox="1">
            <a:spLocks/>
          </p:cNvSpPr>
          <p:nvPr/>
        </p:nvSpPr>
        <p:spPr>
          <a:xfrm>
            <a:off x="1747924" y="4503382"/>
            <a:ext cx="9598364" cy="71964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a:t>Cuenta regresiva: </a:t>
            </a:r>
            <a:r>
              <a:rPr lang="es-US" sz="2000" b="0">
                <a:latin typeface="Arial" pitchFamily="34" charset="0"/>
                <a:cs typeface="Arial" pitchFamily="34" charset="0"/>
              </a:rPr>
              <a:t>Conteste la pregunta antes de que la barra desaparezca.</a:t>
            </a:r>
            <a:endParaRPr lang="es-US" sz="2000" b="0" dirty="0">
              <a:latin typeface="Arial" pitchFamily="34" charset="0"/>
              <a:cs typeface="Arial" pitchFamily="34" charset="0"/>
            </a:endParaRPr>
          </a:p>
        </p:txBody>
      </p:sp>
      <p:sp>
        <p:nvSpPr>
          <p:cNvPr id="2" name="Slide Number Placeholder 1">
            <a:extLst>
              <a:ext uri="{FF2B5EF4-FFF2-40B4-BE49-F238E27FC236}">
                <a16:creationId xmlns:a16="http://schemas.microsoft.com/office/drawing/2014/main" id="{5222675E-9556-4EB5-A01D-59333518E32E}"/>
              </a:ext>
            </a:extLst>
          </p:cNvPr>
          <p:cNvSpPr>
            <a:spLocks noGrp="1"/>
          </p:cNvSpPr>
          <p:nvPr>
            <p:ph type="sldNum" sz="quarter" idx="12"/>
          </p:nvPr>
        </p:nvSpPr>
        <p:spPr/>
        <p:txBody>
          <a:bodyPr/>
          <a:lstStyle/>
          <a:p>
            <a:fld id="{F0CCE2AE-27A2-40B1-80D1-5342831D4722}" type="slidenum">
              <a:rPr lang="en-US" smtClean="0"/>
              <a:t>36</a:t>
            </a:fld>
            <a:endParaRPr lang="en-US"/>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33690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0" y="403762"/>
            <a:ext cx="10668000" cy="719643"/>
          </a:xfrm>
        </p:spPr>
        <p:txBody>
          <a:bodyPr>
            <a:normAutofit/>
          </a:bodyPr>
          <a:lstStyle/>
          <a:p>
            <a:r>
              <a:rPr lang="es-US" sz="3000"/>
              <a:t>Compruebe sus conocimientos: Pregunta 6</a:t>
            </a:r>
          </a:p>
        </p:txBody>
      </p:sp>
      <p:sp>
        <p:nvSpPr>
          <p:cNvPr id="8" name="Content Placeholder 8"/>
          <p:cNvSpPr>
            <a:spLocks noGrp="1"/>
          </p:cNvSpPr>
          <p:nvPr>
            <p:ph type="body" sz="quarter" idx="13"/>
          </p:nvPr>
        </p:nvSpPr>
        <p:spPr>
          <a:xfrm>
            <a:off x="1463040" y="1554480"/>
            <a:ext cx="9729654" cy="3810569"/>
          </a:xfrm>
        </p:spPr>
        <p:txBody>
          <a:bodyPr vert="horz" lIns="91440" tIns="45720" rIns="91440" bIns="45720" rtlCol="0">
            <a:normAutofit/>
          </a:bodyPr>
          <a:lstStyle/>
          <a:p>
            <a:pPr defTabSz="685800">
              <a:spcBef>
                <a:spcPts val="0"/>
              </a:spcBef>
              <a:spcAft>
                <a:spcPts val="1200"/>
              </a:spcAft>
            </a:pPr>
            <a:r>
              <a:rPr lang="es-US" sz="2600" b="1" dirty="0">
                <a:solidFill>
                  <a:srgbClr val="00529B"/>
                </a:solidFill>
              </a:rPr>
              <a:t>Si tiene 65 años o más, su </a:t>
            </a:r>
            <a:r>
              <a:rPr lang="es-US" sz="2600" b="1" dirty="0" err="1">
                <a:solidFill>
                  <a:srgbClr val="00529B"/>
                </a:solidFill>
              </a:rPr>
              <a:t>Medigap</a:t>
            </a:r>
            <a:r>
              <a:rPr lang="es-US" sz="2600" b="1" dirty="0">
                <a:solidFill>
                  <a:srgbClr val="00529B"/>
                </a:solidFill>
              </a:rPr>
              <a:t> _____ comienza cuando se inscribe en la Parte B y no se puede cambiar ni repetir.</a:t>
            </a:r>
          </a:p>
          <a:p>
            <a:pPr marL="457200" indent="-457200" defTabSz="685800">
              <a:spcBef>
                <a:spcPts val="0"/>
              </a:spcBef>
              <a:spcAft>
                <a:spcPts val="1200"/>
              </a:spcAft>
              <a:buFont typeface="+mj-lt"/>
              <a:buAutoNum type="alphaLcPeriod"/>
            </a:pPr>
            <a:r>
              <a:rPr lang="es-US" sz="2600" dirty="0">
                <a:solidFill>
                  <a:srgbClr val="00529B"/>
                </a:solidFill>
              </a:rPr>
              <a:t>Período de Inscripción Inicial (IEP, por sus siglas en inglés)</a:t>
            </a:r>
          </a:p>
          <a:p>
            <a:pPr marL="457200" indent="-457200" defTabSz="685800">
              <a:spcBef>
                <a:spcPts val="0"/>
              </a:spcBef>
              <a:spcAft>
                <a:spcPts val="1200"/>
              </a:spcAft>
              <a:buFont typeface="+mj-lt"/>
              <a:buAutoNum type="alphaLcPeriod"/>
            </a:pPr>
            <a:r>
              <a:rPr lang="es-US" sz="2600" dirty="0">
                <a:solidFill>
                  <a:srgbClr val="00529B"/>
                </a:solidFill>
              </a:rPr>
              <a:t>Período de Inscripción General (GEP, por sus siglas </a:t>
            </a:r>
            <a:br>
              <a:rPr lang="es-US" sz="2600" dirty="0">
                <a:solidFill>
                  <a:srgbClr val="00529B"/>
                </a:solidFill>
              </a:rPr>
            </a:br>
            <a:r>
              <a:rPr lang="es-US" sz="2600" dirty="0">
                <a:solidFill>
                  <a:srgbClr val="00529B"/>
                </a:solidFill>
              </a:rPr>
              <a:t>en inglés)</a:t>
            </a:r>
          </a:p>
          <a:p>
            <a:pPr marL="457200" indent="-457200" defTabSz="685800">
              <a:spcBef>
                <a:spcPts val="0"/>
              </a:spcBef>
              <a:spcAft>
                <a:spcPts val="1200"/>
              </a:spcAft>
              <a:buFont typeface="+mj-lt"/>
              <a:buAutoNum type="alphaLcPeriod"/>
            </a:pPr>
            <a:r>
              <a:rPr lang="es-US" sz="2600" dirty="0">
                <a:solidFill>
                  <a:srgbClr val="00529B"/>
                </a:solidFill>
              </a:rPr>
              <a:t>Período de Inscripción Abierta (OEP, por sus siglas en inglés)</a:t>
            </a:r>
          </a:p>
        </p:txBody>
      </p:sp>
      <p:sp>
        <p:nvSpPr>
          <p:cNvPr id="10" name="Rounded Rectangle 9" descr="El cuadro verde resalta &quot;C&quot; como la respuesta correcta"/>
          <p:cNvSpPr/>
          <p:nvPr/>
        </p:nvSpPr>
        <p:spPr>
          <a:xfrm>
            <a:off x="1463040" y="3988001"/>
            <a:ext cx="9729654" cy="54825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1">
            <a:extLst>
              <a:ext uri="{FF2B5EF4-FFF2-40B4-BE49-F238E27FC236}">
                <a16:creationId xmlns:a16="http://schemas.microsoft.com/office/drawing/2014/main" id="{C69B98C6-5847-4DF3-B783-72138E84B1B8}"/>
              </a:ext>
            </a:extLst>
          </p:cNvPr>
          <p:cNvSpPr txBox="1">
            <a:spLocks/>
          </p:cNvSpPr>
          <p:nvPr/>
        </p:nvSpPr>
        <p:spPr>
          <a:xfrm>
            <a:off x="1747924" y="4789131"/>
            <a:ext cx="9598364" cy="452338"/>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a:t>Cuenta regresiva: </a:t>
            </a:r>
            <a:r>
              <a:rPr lang="es-US" sz="2000" b="0">
                <a:latin typeface="Arial" pitchFamily="34" charset="0"/>
                <a:cs typeface="Arial" pitchFamily="34" charset="0"/>
              </a:rPr>
              <a:t>Conteste la pregunta antes de que la barra desaparezca.</a:t>
            </a:r>
            <a:endParaRPr lang="es-US" sz="2000" b="0" dirty="0">
              <a:latin typeface="Arial" pitchFamily="34" charset="0"/>
              <a:cs typeface="Arial" pitchFamily="34" charset="0"/>
            </a:endParaRPr>
          </a:p>
        </p:txBody>
      </p:sp>
      <p:sp>
        <p:nvSpPr>
          <p:cNvPr id="2" name="Slide Number Placeholder 1">
            <a:extLst>
              <a:ext uri="{FF2B5EF4-FFF2-40B4-BE49-F238E27FC236}">
                <a16:creationId xmlns:a16="http://schemas.microsoft.com/office/drawing/2014/main" id="{FB8E3FFD-EBAD-4187-A7CF-9E8E1EA78AA4}"/>
              </a:ext>
            </a:extLst>
          </p:cNvPr>
          <p:cNvSpPr>
            <a:spLocks noGrp="1"/>
          </p:cNvSpPr>
          <p:nvPr>
            <p:ph type="sldNum" sz="quarter" idx="12"/>
          </p:nvPr>
        </p:nvSpPr>
        <p:spPr/>
        <p:txBody>
          <a:bodyPr/>
          <a:lstStyle/>
          <a:p>
            <a:fld id="{F0CCE2AE-27A2-40B1-80D1-5342831D4722}" type="slidenum">
              <a:rPr lang="en-US" smtClean="0"/>
              <a:t>37</a:t>
            </a:fld>
            <a:endParaRPr lang="en-US"/>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4</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s-US" cap="none"/>
              <a:t>Derechos y protecciones del seguro suplementario de Medicare (Medigap)</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a:xfrm>
            <a:off x="0" y="24064"/>
            <a:ext cx="12192000" cy="890336"/>
          </a:xfrm>
        </p:spPr>
        <p:txBody>
          <a:bodyPr anchor="ctr">
            <a:normAutofit/>
          </a:bodyPr>
          <a:lstStyle/>
          <a:p>
            <a:r>
              <a:rPr lang="es-US" sz="3000"/>
              <a:t>Objetivos de la Lección 4:</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13"/>
          </p:nvPr>
        </p:nvSpPr>
        <p:spPr/>
        <p:txBody>
          <a:bodyPr vert="horz" lIns="91440" tIns="45720" rIns="91440" bIns="45720" rtlCol="0">
            <a:normAutofit/>
          </a:bodyPr>
          <a:lstStyle/>
          <a:p>
            <a:pPr marL="0" lvl="0" indent="0" defTabSz="685800">
              <a:lnSpc>
                <a:spcPct val="100000"/>
              </a:lnSpc>
              <a:spcBef>
                <a:spcPts val="0"/>
              </a:spcBef>
              <a:spcAft>
                <a:spcPts val="1200"/>
              </a:spcAft>
              <a:buNone/>
            </a:pPr>
            <a:r>
              <a:rPr lang="es-US" sz="2800" b="1">
                <a:solidFill>
                  <a:srgbClr val="00529B"/>
                </a:solidFill>
              </a:rPr>
              <a:t>Al final de esta lección, usted podrá:</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Explicar los derechos de emisión garantizada, la renovación garantizada y los derechos a suspender pólizas</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Saber dónde obtener información sobre los derechos y las protecciones de Medigap</a:t>
            </a:r>
          </a:p>
          <a:p>
            <a:pPr marL="0" indent="0" defTabSz="685800">
              <a:lnSpc>
                <a:spcPct val="100000"/>
              </a:lnSpc>
              <a:spcBef>
                <a:spcPts val="600"/>
              </a:spcBef>
              <a:spcAft>
                <a:spcPts val="1200"/>
              </a:spcAft>
              <a:buNone/>
            </a:pPr>
            <a:endParaRPr lang="en-US" sz="2800" dirty="0">
              <a:solidFill>
                <a:srgbClr val="00529B"/>
              </a:solidFill>
            </a:endParaRPr>
          </a:p>
        </p:txBody>
      </p:sp>
      <p:sp>
        <p:nvSpPr>
          <p:cNvPr id="5" name="Slide Number Placeholder 4">
            <a:extLst>
              <a:ext uri="{FF2B5EF4-FFF2-40B4-BE49-F238E27FC236}">
                <a16:creationId xmlns:a16="http://schemas.microsoft.com/office/drawing/2014/main" id="{730DFFAF-3BD4-47EB-B2DC-58B24E242720}"/>
              </a:ext>
            </a:extLst>
          </p:cNvPr>
          <p:cNvSpPr>
            <a:spLocks noGrp="1"/>
          </p:cNvSpPr>
          <p:nvPr>
            <p:ph type="sldNum" sz="quarter" idx="12"/>
          </p:nvPr>
        </p:nvSpPr>
        <p:spPr/>
        <p:txBody>
          <a:bodyPr/>
          <a:lstStyle/>
          <a:p>
            <a:pPr>
              <a:defRPr/>
            </a:pPr>
            <a:fld id="{11E79EF6-0C0E-43E6-8FB3-918BC522CC5A}" type="slidenum">
              <a:rPr lang="en-US" smtClean="0"/>
              <a:pPr>
                <a:defRPr/>
              </a:pPr>
              <a:t>39</a:t>
            </a:fld>
            <a:endParaRPr lang="en-US"/>
          </a:p>
        </p:txBody>
      </p:sp>
      <p:sp>
        <p:nvSpPr>
          <p:cNvPr id="4" name="Footer Placeholder 3">
            <a:extLst>
              <a:ext uri="{FF2B5EF4-FFF2-40B4-BE49-F238E27FC236}">
                <a16:creationId xmlns:a16="http://schemas.microsoft.com/office/drawing/2014/main" id="{A1572E6D-D295-4DE9-ADAE-C9EC2EE470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effectLst/>
                <a:uLnTx/>
                <a:uFillTx/>
                <a:latin typeface="Arial" panose="020B0604020202020204" pitchFamily="34" charset="0"/>
                <a:ea typeface="+mn-ea"/>
                <a:cs typeface="Arial" panose="020B0604020202020204" pitchFamily="34" charset="0"/>
              </a:rPr>
              <a:t>Pólizas del Seguro Suplementario de Medicare (Medigap)</a:t>
            </a:r>
          </a:p>
        </p:txBody>
      </p:sp>
      <p:sp>
        <p:nvSpPr>
          <p:cNvPr id="3" name="Date Placeholder 2">
            <a:extLst>
              <a:ext uri="{FF2B5EF4-FFF2-40B4-BE49-F238E27FC236}">
                <a16:creationId xmlns:a16="http://schemas.microsoft.com/office/drawing/2014/main" id="{7E8ECB57-79E5-4D26-8698-9A81D8007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effectLst/>
                <a:uLnTx/>
                <a:uFillTx/>
                <a:latin typeface="Arial" panose="020B0604020202020204" pitchFamily="34" charset="0"/>
                <a:ea typeface="+mn-ea"/>
                <a:cs typeface="Arial" panose="020B0604020202020204" pitchFamily="34" charset="0"/>
              </a:rPr>
              <a:t>Abril de 2023</a:t>
            </a:r>
          </a:p>
        </p:txBody>
      </p:sp>
    </p:spTree>
    <p:custDataLst>
      <p:tags r:id="rId1"/>
    </p:custDataLst>
    <p:extLst>
      <p:ext uri="{BB962C8B-B14F-4D97-AF65-F5344CB8AC3E}">
        <p14:creationId xmlns:p14="http://schemas.microsoft.com/office/powerpoint/2010/main" val="2058482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1</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s-US" cap="none">
                <a:solidFill>
                  <a:srgbClr val="00529B"/>
                </a:solidFill>
              </a:rPr>
              <a:t>Introducción al Seguro Suplementario de Medicare (Medigap)</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a:xfrm>
            <a:off x="0" y="34725"/>
            <a:ext cx="12192000" cy="914400"/>
          </a:xfrm>
        </p:spPr>
        <p:txBody>
          <a:bodyPr anchor="ctr">
            <a:normAutofit/>
          </a:bodyPr>
          <a:lstStyle/>
          <a:p>
            <a:r>
              <a:rPr lang="es-US" sz="3000"/>
              <a:t>Ejemplos de Derechos de Emisión Garantizada </a:t>
            </a:r>
          </a:p>
        </p:txBody>
      </p:sp>
      <p:sp>
        <p:nvSpPr>
          <p:cNvPr id="7" name="Content Placeholder 7"/>
          <p:cNvSpPr>
            <a:spLocks noGrp="1"/>
          </p:cNvSpPr>
          <p:nvPr>
            <p:ph type="body" sz="quarter" idx="13"/>
          </p:nvPr>
        </p:nvSpPr>
        <p:spPr>
          <a:xfrm>
            <a:off x="989556" y="1202790"/>
            <a:ext cx="10666072" cy="960100"/>
          </a:xfrm>
        </p:spPr>
        <p:txBody>
          <a:bodyPr>
            <a:normAutofit/>
          </a:bodyPr>
          <a:lstStyle/>
          <a:p>
            <a:pPr marL="0" lvl="0" indent="0" defTabSz="685800">
              <a:lnSpc>
                <a:spcPct val="100000"/>
              </a:lnSpc>
              <a:spcBef>
                <a:spcPts val="0"/>
              </a:spcBef>
              <a:spcAft>
                <a:spcPts val="1200"/>
              </a:spcAft>
              <a:buNone/>
            </a:pPr>
            <a:r>
              <a:rPr lang="es-US" sz="2800" b="1">
                <a:solidFill>
                  <a:srgbClr val="00529B"/>
                </a:solidFill>
              </a:rPr>
              <a:t>John tiene un Plan Medicare Advantage. Tendrá un derecho de emisión garantizada de Medigap si...</a:t>
            </a:r>
          </a:p>
        </p:txBody>
      </p:sp>
      <p:sp>
        <p:nvSpPr>
          <p:cNvPr id="4" name="Rectangle: Rounded Corners 3" descr="Cuadro de encabezado: Se unió al plan cuando fue elegible para la Parte A (seguro hospitalario) por primera vez a los 65 años, y en el primer año quiere cambiarse a Medicare Original (derecho a prueba) ">
            <a:extLst>
              <a:ext uri="{FF2B5EF4-FFF2-40B4-BE49-F238E27FC236}">
                <a16:creationId xmlns:a16="http://schemas.microsoft.com/office/drawing/2014/main" id="{F95F6904-C3D3-4C9F-AF8D-C2F50500344D}"/>
              </a:ext>
            </a:extLst>
          </p:cNvPr>
          <p:cNvSpPr/>
          <p:nvPr/>
        </p:nvSpPr>
        <p:spPr>
          <a:xfrm>
            <a:off x="989557" y="2256869"/>
            <a:ext cx="10666072" cy="100761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sz="2200" dirty="0">
                <a:solidFill>
                  <a:srgbClr val="00529B"/>
                </a:solidFill>
                <a:latin typeface="Arial" panose="020B0604020202020204" pitchFamily="34" charset="0"/>
                <a:cs typeface="Arial" panose="020B0604020202020204" pitchFamily="34" charset="0"/>
              </a:rPr>
              <a:t>Se unió al plan cuando fue elegible para la Parte A (seguro hospitalario) por primera vez a los 65 años, y en el primer año quiere cambiarse a Medicare Original (derecho a prueba)</a:t>
            </a:r>
          </a:p>
        </p:txBody>
      </p:sp>
      <p:grpSp>
        <p:nvGrpSpPr>
          <p:cNvPr id="9" name="Box 1" descr="Cuadro 1: O bien, su plan se retira de Medicare ">
            <a:extLst>
              <a:ext uri="{FF2B5EF4-FFF2-40B4-BE49-F238E27FC236}">
                <a16:creationId xmlns:a16="http://schemas.microsoft.com/office/drawing/2014/main" id="{F7C0625B-EAAF-4D93-B930-DDB61FDB37EF}"/>
              </a:ext>
            </a:extLst>
          </p:cNvPr>
          <p:cNvGrpSpPr/>
          <p:nvPr/>
        </p:nvGrpSpPr>
        <p:grpSpPr>
          <a:xfrm>
            <a:off x="1763485" y="3286978"/>
            <a:ext cx="9892143" cy="914400"/>
            <a:chOff x="1752348" y="3286978"/>
            <a:chExt cx="8324702" cy="914400"/>
          </a:xfrm>
        </p:grpSpPr>
        <p:sp>
          <p:nvSpPr>
            <p:cNvPr id="14" name="Rectangle: Rounded Corners 13">
              <a:extLst>
                <a:ext uri="{FF2B5EF4-FFF2-40B4-BE49-F238E27FC236}">
                  <a16:creationId xmlns:a16="http://schemas.microsoft.com/office/drawing/2014/main" id="{8F6C086C-C136-4AC1-951F-167FB8C73389}"/>
                </a:ext>
              </a:extLst>
            </p:cNvPr>
            <p:cNvSpPr/>
            <p:nvPr/>
          </p:nvSpPr>
          <p:spPr>
            <a:xfrm>
              <a:off x="2321161" y="3385285"/>
              <a:ext cx="7755889" cy="72644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US" sz="2400">
                  <a:solidFill>
                    <a:srgbClr val="00529B"/>
                  </a:solidFill>
                  <a:latin typeface="Arial" panose="020B0604020202020204" pitchFamily="34" charset="0"/>
                  <a:cs typeface="Arial" panose="020B0604020202020204" pitchFamily="34" charset="0"/>
                </a:rPr>
                <a:t>   Su plan se retira de Medicare</a:t>
              </a:r>
            </a:p>
          </p:txBody>
        </p:sp>
        <p:sp>
          <p:nvSpPr>
            <p:cNvPr id="29" name="Oval 28">
              <a:extLst>
                <a:ext uri="{FF2B5EF4-FFF2-40B4-BE49-F238E27FC236}">
                  <a16:creationId xmlns:a16="http://schemas.microsoft.com/office/drawing/2014/main" id="{650CF2A8-05AD-4AD0-B9A8-6C3627DF35A9}"/>
                </a:ext>
              </a:extLst>
            </p:cNvPr>
            <p:cNvSpPr>
              <a:spLocks noChangeAspect="1"/>
            </p:cNvSpPr>
            <p:nvPr/>
          </p:nvSpPr>
          <p:spPr>
            <a:xfrm>
              <a:off x="1752348" y="3286978"/>
              <a:ext cx="815462"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US" sz="2200" b="1" dirty="0">
                  <a:solidFill>
                    <a:srgbClr val="00529B"/>
                  </a:solidFill>
                  <a:latin typeface="Arial" panose="020B0604020202020204" pitchFamily="34" charset="0"/>
                  <a:cs typeface="Arial" panose="020B0604020202020204" pitchFamily="34" charset="0"/>
                </a:rPr>
                <a:t>O bien,</a:t>
              </a:r>
            </a:p>
          </p:txBody>
        </p:sp>
      </p:grpSp>
      <p:grpSp>
        <p:nvGrpSpPr>
          <p:cNvPr id="12" name="Box 2" descr="Cuadro 2: O bien, su plan deja de brindar atención en su área ">
            <a:extLst>
              <a:ext uri="{FF2B5EF4-FFF2-40B4-BE49-F238E27FC236}">
                <a16:creationId xmlns:a16="http://schemas.microsoft.com/office/drawing/2014/main" id="{CA2D148B-B71E-4389-9D18-3E4FA06F0A29}"/>
              </a:ext>
            </a:extLst>
          </p:cNvPr>
          <p:cNvGrpSpPr/>
          <p:nvPr/>
        </p:nvGrpSpPr>
        <p:grpSpPr>
          <a:xfrm>
            <a:off x="2746244" y="4136429"/>
            <a:ext cx="8909385" cy="914400"/>
            <a:chOff x="2722055" y="4136429"/>
            <a:chExt cx="7354995" cy="914400"/>
          </a:xfrm>
        </p:grpSpPr>
        <p:sp>
          <p:nvSpPr>
            <p:cNvPr id="15" name="Rectangle: Rounded Corners 14">
              <a:extLst>
                <a:ext uri="{FF2B5EF4-FFF2-40B4-BE49-F238E27FC236}">
                  <a16:creationId xmlns:a16="http://schemas.microsoft.com/office/drawing/2014/main" id="{05950135-4B39-4D90-AE59-514150F60C31}"/>
                </a:ext>
              </a:extLst>
            </p:cNvPr>
            <p:cNvSpPr/>
            <p:nvPr/>
          </p:nvSpPr>
          <p:spPr>
            <a:xfrm>
              <a:off x="3235561" y="4230407"/>
              <a:ext cx="6841489" cy="72644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US" sz="2400">
                  <a:solidFill>
                    <a:srgbClr val="00529B"/>
                  </a:solidFill>
                  <a:latin typeface="Arial" panose="020B0604020202020204" pitchFamily="34" charset="0"/>
                  <a:cs typeface="Arial" panose="020B0604020202020204" pitchFamily="34" charset="0"/>
                </a:rPr>
                <a:t>   Su plan deja de brindar atención en su área</a:t>
              </a:r>
            </a:p>
          </p:txBody>
        </p:sp>
        <p:sp>
          <p:nvSpPr>
            <p:cNvPr id="28" name="Oval 27">
              <a:extLst>
                <a:ext uri="{FF2B5EF4-FFF2-40B4-BE49-F238E27FC236}">
                  <a16:creationId xmlns:a16="http://schemas.microsoft.com/office/drawing/2014/main" id="{72A087B3-F7AF-43CA-835B-4056C8428934}"/>
                </a:ext>
              </a:extLst>
            </p:cNvPr>
            <p:cNvSpPr>
              <a:spLocks noChangeAspect="1"/>
            </p:cNvSpPr>
            <p:nvPr/>
          </p:nvSpPr>
          <p:spPr>
            <a:xfrm>
              <a:off x="2722055" y="4136429"/>
              <a:ext cx="799945"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US" sz="2200" b="1" dirty="0">
                  <a:solidFill>
                    <a:srgbClr val="00529B"/>
                  </a:solidFill>
                  <a:latin typeface="Arial" panose="020B0604020202020204" pitchFamily="34" charset="0"/>
                  <a:cs typeface="Arial" panose="020B0604020202020204" pitchFamily="34" charset="0"/>
                </a:rPr>
                <a:t>O bien,</a:t>
              </a:r>
            </a:p>
          </p:txBody>
        </p:sp>
      </p:grpSp>
      <p:grpSp>
        <p:nvGrpSpPr>
          <p:cNvPr id="13" name="Box 3" descr="Cuadro 3: O bien, se muda fuera del área de servicio del plan">
            <a:extLst>
              <a:ext uri="{FF2B5EF4-FFF2-40B4-BE49-F238E27FC236}">
                <a16:creationId xmlns:a16="http://schemas.microsoft.com/office/drawing/2014/main" id="{A631B07E-CCCD-48B2-A4C5-40D0ADFCA43E}"/>
              </a:ext>
            </a:extLst>
          </p:cNvPr>
          <p:cNvGrpSpPr/>
          <p:nvPr/>
        </p:nvGrpSpPr>
        <p:grpSpPr>
          <a:xfrm>
            <a:off x="3687609" y="4995740"/>
            <a:ext cx="7968019" cy="914400"/>
            <a:chOff x="3655469" y="4995740"/>
            <a:chExt cx="6421581" cy="914400"/>
          </a:xfrm>
        </p:grpSpPr>
        <p:sp>
          <p:nvSpPr>
            <p:cNvPr id="16" name="Rectangle: Rounded Corners 15">
              <a:extLst>
                <a:ext uri="{FF2B5EF4-FFF2-40B4-BE49-F238E27FC236}">
                  <a16:creationId xmlns:a16="http://schemas.microsoft.com/office/drawing/2014/main" id="{DBC46715-ED94-469D-A94D-5CEB8124847F}"/>
                </a:ext>
              </a:extLst>
            </p:cNvPr>
            <p:cNvSpPr/>
            <p:nvPr/>
          </p:nvSpPr>
          <p:spPr>
            <a:xfrm>
              <a:off x="4149961" y="5089718"/>
              <a:ext cx="5927089" cy="72644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00063">
                <a:lnSpc>
                  <a:spcPct val="90000"/>
                </a:lnSpc>
                <a:spcAft>
                  <a:spcPct val="35000"/>
                </a:spcAft>
              </a:pPr>
              <a:r>
                <a:rPr lang="es-US" sz="2400">
                  <a:solidFill>
                    <a:srgbClr val="00529B"/>
                  </a:solidFill>
                  <a:latin typeface="Arial" panose="020B0604020202020204" pitchFamily="34" charset="0"/>
                  <a:cs typeface="Arial" panose="020B0604020202020204" pitchFamily="34" charset="0"/>
                </a:rPr>
                <a:t>   Se muda fuera del área de servicio del plan</a:t>
              </a:r>
            </a:p>
          </p:txBody>
        </p:sp>
        <p:sp>
          <p:nvSpPr>
            <p:cNvPr id="11" name="Oval 10">
              <a:extLst>
                <a:ext uri="{FF2B5EF4-FFF2-40B4-BE49-F238E27FC236}">
                  <a16:creationId xmlns:a16="http://schemas.microsoft.com/office/drawing/2014/main" id="{937E6EF6-47A8-4D89-A5A3-B7A5D22BD0DE}"/>
                </a:ext>
              </a:extLst>
            </p:cNvPr>
            <p:cNvSpPr>
              <a:spLocks noChangeAspect="1"/>
            </p:cNvSpPr>
            <p:nvPr/>
          </p:nvSpPr>
          <p:spPr>
            <a:xfrm>
              <a:off x="3655469" y="4995740"/>
              <a:ext cx="780939"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US" sz="2200" b="1" dirty="0">
                  <a:solidFill>
                    <a:srgbClr val="00529B"/>
                  </a:solidFill>
                  <a:latin typeface="Arial" panose="020B0604020202020204" pitchFamily="34" charset="0"/>
                  <a:cs typeface="Arial" panose="020B0604020202020204" pitchFamily="34" charset="0"/>
                </a:rPr>
                <a:t>O bien,</a:t>
              </a:r>
            </a:p>
          </p:txBody>
        </p:sp>
      </p:grpSp>
      <p:sp>
        <p:nvSpPr>
          <p:cNvPr id="5" name="Slide Number Placeholder 4">
            <a:extLst>
              <a:ext uri="{FF2B5EF4-FFF2-40B4-BE49-F238E27FC236}">
                <a16:creationId xmlns:a16="http://schemas.microsoft.com/office/drawing/2014/main" id="{7D754566-720F-4099-A1E2-6F7A8A88866B}"/>
              </a:ext>
            </a:extLst>
          </p:cNvPr>
          <p:cNvSpPr>
            <a:spLocks noGrp="1"/>
          </p:cNvSpPr>
          <p:nvPr>
            <p:ph type="sldNum" sz="quarter" idx="12"/>
          </p:nvPr>
        </p:nvSpPr>
        <p:spPr/>
        <p:txBody>
          <a:bodyPr/>
          <a:lstStyle/>
          <a:p>
            <a:pPr>
              <a:defRPr/>
            </a:pPr>
            <a:fld id="{11E79EF6-0C0E-43E6-8FB3-918BC522CC5A}" type="slidenum">
              <a:rPr lang="en-US" smtClean="0"/>
              <a:pPr>
                <a:defRPr/>
              </a:pPr>
              <a:t>40</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172998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a:xfrm>
            <a:off x="0" y="0"/>
            <a:ext cx="12192000" cy="937885"/>
          </a:xfrm>
        </p:spPr>
        <p:txBody>
          <a:bodyPr anchor="ctr">
            <a:normAutofit/>
          </a:bodyPr>
          <a:lstStyle/>
          <a:p>
            <a:r>
              <a:rPr lang="es-US" sz="3000"/>
              <a:t>Ejemplos de derechos de emisión garantizada (continuación)</a:t>
            </a:r>
          </a:p>
        </p:txBody>
      </p:sp>
      <p:sp>
        <p:nvSpPr>
          <p:cNvPr id="7" name="Content Placeholder 7"/>
          <p:cNvSpPr>
            <a:spLocks noGrp="1"/>
          </p:cNvSpPr>
          <p:nvPr>
            <p:ph type="body" sz="quarter" idx="13"/>
          </p:nvPr>
        </p:nvSpPr>
        <p:spPr>
          <a:xfrm>
            <a:off x="1202276" y="1658938"/>
            <a:ext cx="9614826" cy="937885"/>
          </a:xfrm>
        </p:spPr>
        <p:txBody>
          <a:bodyPr>
            <a:normAutofit lnSpcReduction="10000"/>
          </a:bodyPr>
          <a:lstStyle/>
          <a:p>
            <a:pPr marL="0" lvl="0" indent="0" defTabSz="685800">
              <a:lnSpc>
                <a:spcPct val="100000"/>
              </a:lnSpc>
              <a:spcBef>
                <a:spcPts val="600"/>
              </a:spcBef>
              <a:buNone/>
            </a:pPr>
            <a:r>
              <a:rPr lang="es-US" sz="2800" b="1">
                <a:solidFill>
                  <a:srgbClr val="00529B"/>
                </a:solidFill>
              </a:rPr>
              <a:t>Mary tiene Original Medicare. Tendrá un derecho de emisión garantizada de Medigap si...</a:t>
            </a:r>
          </a:p>
        </p:txBody>
      </p:sp>
      <p:sp>
        <p:nvSpPr>
          <p:cNvPr id="4" name="Rectangle: Rounded Corners 3" descr="Cuadro 1: La cobertura de su plan de salud grupal (GHP) de su empleador o sindicato, que paga después de que paga Medicare, está por finalizar ">
            <a:extLst>
              <a:ext uri="{FF2B5EF4-FFF2-40B4-BE49-F238E27FC236}">
                <a16:creationId xmlns:a16="http://schemas.microsoft.com/office/drawing/2014/main" id="{DB980E5E-2102-4AF3-853B-606FBB6F87A3}"/>
              </a:ext>
            </a:extLst>
          </p:cNvPr>
          <p:cNvSpPr/>
          <p:nvPr/>
        </p:nvSpPr>
        <p:spPr>
          <a:xfrm>
            <a:off x="1202276" y="2833360"/>
            <a:ext cx="4294623" cy="2194560"/>
          </a:xfrm>
          <a:prstGeom prst="roundRect">
            <a:avLst/>
          </a:prstGeom>
          <a:solidFill>
            <a:schemeClr val="bg1"/>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dirty="0">
                <a:solidFill>
                  <a:srgbClr val="00529B"/>
                </a:solidFill>
                <a:latin typeface="Arial" panose="020B0604020202020204" pitchFamily="34" charset="0"/>
                <a:cs typeface="Arial" panose="020B0604020202020204" pitchFamily="34" charset="0"/>
              </a:rPr>
              <a:t>La cobertura de su plan de salud grupal (GHP) de su empleador o sindicato, que paga después de que paga Medicare, está por finalizar</a:t>
            </a:r>
          </a:p>
        </p:txBody>
      </p:sp>
      <p:sp>
        <p:nvSpPr>
          <p:cNvPr id="15" name="Oval 14" descr="Círculo con la frase &quot;O bien&quot; en el interior, entre el cuadro 1 y el cuadro 2">
            <a:extLst>
              <a:ext uri="{FF2B5EF4-FFF2-40B4-BE49-F238E27FC236}">
                <a16:creationId xmlns:a16="http://schemas.microsoft.com/office/drawing/2014/main" id="{8DDCC3AE-D0D6-495E-995A-867B4D6C4E05}"/>
              </a:ext>
            </a:extLst>
          </p:cNvPr>
          <p:cNvSpPr/>
          <p:nvPr/>
        </p:nvSpPr>
        <p:spPr>
          <a:xfrm>
            <a:off x="5521597" y="3384088"/>
            <a:ext cx="1035205" cy="1062784"/>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b="1" dirty="0">
                <a:solidFill>
                  <a:srgbClr val="00529B"/>
                </a:solidFill>
                <a:latin typeface="Arial" panose="020B0604020202020204" pitchFamily="34" charset="0"/>
                <a:cs typeface="Arial" panose="020B0604020202020204" pitchFamily="34" charset="0"/>
              </a:rPr>
              <a:t>O bien,</a:t>
            </a:r>
          </a:p>
        </p:txBody>
      </p:sp>
      <p:sp>
        <p:nvSpPr>
          <p:cNvPr id="10" name="Rectangle: Rounded Corners 9" descr="Cuadro 2: Tiene una póliza Medicare SELECT y se muda fuera del área de servicio de su póliza Medicare SELECT  ">
            <a:extLst>
              <a:ext uri="{FF2B5EF4-FFF2-40B4-BE49-F238E27FC236}">
                <a16:creationId xmlns:a16="http://schemas.microsoft.com/office/drawing/2014/main" id="{276E002F-09FB-443F-877B-4EE3060F4BCF}"/>
              </a:ext>
            </a:extLst>
          </p:cNvPr>
          <p:cNvSpPr/>
          <p:nvPr/>
        </p:nvSpPr>
        <p:spPr>
          <a:xfrm>
            <a:off x="6570483" y="2833360"/>
            <a:ext cx="4294623" cy="2194560"/>
          </a:xfrm>
          <a:prstGeom prst="roundRect">
            <a:avLst/>
          </a:prstGeom>
          <a:solidFill>
            <a:schemeClr val="bg1"/>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a:solidFill>
                  <a:srgbClr val="00529B"/>
                </a:solidFill>
                <a:latin typeface="Arial" panose="020B0604020202020204" pitchFamily="34" charset="0"/>
                <a:cs typeface="Arial" panose="020B0604020202020204" pitchFamily="34" charset="0"/>
              </a:rPr>
              <a:t>Tiene una póliza Medicare SELECT y se muda fuera del área de servicio de su póliza Medicare SELECT</a:t>
            </a:r>
          </a:p>
        </p:txBody>
      </p:sp>
      <p:sp>
        <p:nvSpPr>
          <p:cNvPr id="5" name="Slide Number Placeholder 4">
            <a:extLst>
              <a:ext uri="{FF2B5EF4-FFF2-40B4-BE49-F238E27FC236}">
                <a16:creationId xmlns:a16="http://schemas.microsoft.com/office/drawing/2014/main" id="{9533EF9E-9F94-48FC-930F-F20E5B856293}"/>
              </a:ext>
            </a:extLst>
          </p:cNvPr>
          <p:cNvSpPr>
            <a:spLocks noGrp="1"/>
          </p:cNvSpPr>
          <p:nvPr>
            <p:ph type="sldNum" sz="quarter" idx="12"/>
          </p:nvPr>
        </p:nvSpPr>
        <p:spPr/>
        <p:txBody>
          <a:bodyPr/>
          <a:lstStyle/>
          <a:p>
            <a:pPr>
              <a:defRPr/>
            </a:pPr>
            <a:fld id="{11E79EF6-0C0E-43E6-8FB3-918BC522CC5A}" type="slidenum">
              <a:rPr lang="en-US" smtClean="0"/>
              <a:pPr>
                <a:defRPr/>
              </a:pPr>
              <a:t>41</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7522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a:xfrm>
            <a:off x="0" y="0"/>
            <a:ext cx="12192000" cy="939927"/>
          </a:xfrm>
        </p:spPr>
        <p:txBody>
          <a:bodyPr anchor="ctr">
            <a:normAutofit/>
          </a:bodyPr>
          <a:lstStyle/>
          <a:p>
            <a:r>
              <a:rPr lang="es-US" sz="3000"/>
              <a:t>Pólizas con Renovación Garantizada</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838199" y="997176"/>
            <a:ext cx="10964779" cy="1692442"/>
          </a:xfrm>
        </p:spPr>
        <p:txBody>
          <a:bodyPr>
            <a:noAutofit/>
          </a:bodyPr>
          <a:lstStyle/>
          <a:p>
            <a:pPr marL="274320" lvl="0" indent="-274320" defTabSz="685800">
              <a:lnSpc>
                <a:spcPct val="100000"/>
              </a:lnSpc>
              <a:spcBef>
                <a:spcPts val="0"/>
              </a:spcBef>
              <a:spcAft>
                <a:spcPts val="1200"/>
              </a:spcAft>
            </a:pPr>
            <a:r>
              <a:rPr lang="es-US" dirty="0">
                <a:solidFill>
                  <a:srgbClr val="00529B"/>
                </a:solidFill>
              </a:rPr>
              <a:t>En la mayoría de los casos, las pólizas </a:t>
            </a:r>
            <a:r>
              <a:rPr lang="es-US" dirty="0" err="1">
                <a:solidFill>
                  <a:srgbClr val="00529B"/>
                </a:solidFill>
              </a:rPr>
              <a:t>Medigap</a:t>
            </a:r>
            <a:r>
              <a:rPr lang="es-US" dirty="0">
                <a:solidFill>
                  <a:srgbClr val="00529B"/>
                </a:solidFill>
              </a:rPr>
              <a:t> compradas después de 1992 tienen renovación garantizada</a:t>
            </a:r>
          </a:p>
          <a:p>
            <a:pPr marL="274320" lvl="0" indent="-274320" defTabSz="685800">
              <a:lnSpc>
                <a:spcPct val="100000"/>
              </a:lnSpc>
              <a:spcBef>
                <a:spcPts val="0"/>
              </a:spcBef>
              <a:spcAft>
                <a:spcPts val="1200"/>
              </a:spcAft>
            </a:pPr>
            <a:r>
              <a:rPr lang="es-US" dirty="0">
                <a:solidFill>
                  <a:srgbClr val="00529B"/>
                </a:solidFill>
              </a:rPr>
              <a:t>Su compañía de seguros no puede cancelar a menos que suceda una de las siguientes situaciones:</a:t>
            </a:r>
          </a:p>
        </p:txBody>
      </p:sp>
      <p:grpSp>
        <p:nvGrpSpPr>
          <p:cNvPr id="20" name="box 1" descr="Cuadro 1: Usted deja de pagar su prima  ">
            <a:extLst>
              <a:ext uri="{FF2B5EF4-FFF2-40B4-BE49-F238E27FC236}">
                <a16:creationId xmlns:a16="http://schemas.microsoft.com/office/drawing/2014/main" id="{8ED91303-748E-46B1-8038-DE74546F3FE4}"/>
              </a:ext>
            </a:extLst>
          </p:cNvPr>
          <p:cNvGrpSpPr/>
          <p:nvPr/>
        </p:nvGrpSpPr>
        <p:grpSpPr>
          <a:xfrm>
            <a:off x="1052767" y="2860715"/>
            <a:ext cx="3098127" cy="3176427"/>
            <a:chOff x="1052767" y="2860715"/>
            <a:chExt cx="3098127" cy="3176427"/>
          </a:xfrm>
        </p:grpSpPr>
        <p:sp>
          <p:nvSpPr>
            <p:cNvPr id="11" name="TextBox 10">
              <a:extLst>
                <a:ext uri="{FF2B5EF4-FFF2-40B4-BE49-F238E27FC236}">
                  <a16:creationId xmlns:a16="http://schemas.microsoft.com/office/drawing/2014/main" id="{4B01D571-A0E8-40E3-91B5-817186A79B2C}"/>
                </a:ext>
              </a:extLst>
            </p:cNvPr>
            <p:cNvSpPr txBox="1"/>
            <p:nvPr/>
          </p:nvSpPr>
          <p:spPr>
            <a:xfrm>
              <a:off x="1052768" y="4755777"/>
              <a:ext cx="3098126" cy="1138773"/>
            </a:xfrm>
            <a:prstGeom prst="rect">
              <a:avLst/>
            </a:prstGeom>
            <a:noFill/>
          </p:spPr>
          <p:txBody>
            <a:bodyPr wrap="square" rtlCol="0">
              <a:spAutoFit/>
            </a:bodyPr>
            <a:lstStyle/>
            <a:p>
              <a:pPr algn="ctr"/>
              <a:r>
                <a:rPr lang="es-US" sz="2200" dirty="0">
                  <a:solidFill>
                    <a:srgbClr val="00529B"/>
                  </a:solidFill>
                  <a:latin typeface="Arial" panose="020B0604020202020204" pitchFamily="34" charset="0"/>
                  <a:cs typeface="Arial" panose="020B0604020202020204" pitchFamily="34" charset="0"/>
                </a:rPr>
                <a:t>Usted deja de </a:t>
              </a:r>
              <a:br>
                <a:rPr lang="es-US" sz="2200" dirty="0">
                  <a:solidFill>
                    <a:srgbClr val="00529B"/>
                  </a:solidFill>
                  <a:latin typeface="Arial" panose="020B0604020202020204" pitchFamily="34" charset="0"/>
                  <a:cs typeface="Arial" panose="020B0604020202020204" pitchFamily="34" charset="0"/>
                </a:rPr>
              </a:br>
              <a:r>
                <a:rPr lang="es-US" sz="2200" dirty="0">
                  <a:solidFill>
                    <a:srgbClr val="00529B"/>
                  </a:solidFill>
                  <a:latin typeface="Arial" panose="020B0604020202020204" pitchFamily="34" charset="0"/>
                  <a:cs typeface="Arial" panose="020B0604020202020204" pitchFamily="34" charset="0"/>
                </a:rPr>
                <a:t>pagar su prima </a:t>
              </a:r>
            </a:p>
            <a:p>
              <a:pPr algn="ctr"/>
              <a:endParaRPr lang="en-US" sz="2400" dirty="0">
                <a:solidFill>
                  <a:srgbClr val="00529B"/>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76274C8F-4375-472A-916A-3FA58092FEAB}"/>
                </a:ext>
                <a:ext uri="{C183D7F6-B498-43B3-948B-1728B52AA6E4}">
                  <adec:decorative xmlns:adec="http://schemas.microsoft.com/office/drawing/2017/decorative" val="1"/>
                </a:ext>
              </a:extLst>
            </p:cNvPr>
            <p:cNvSpPr/>
            <p:nvPr/>
          </p:nvSpPr>
          <p:spPr>
            <a:xfrm>
              <a:off x="1052767" y="2860715"/>
              <a:ext cx="3098127" cy="317642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pic>
          <p:nvPicPr>
            <p:cNvPr id="16" name="Picture 15">
              <a:extLst>
                <a:ext uri="{FF2B5EF4-FFF2-40B4-BE49-F238E27FC236}">
                  <a16:creationId xmlns:a16="http://schemas.microsoft.com/office/drawing/2014/main" id="{E5109203-6A2A-4959-9219-3D815D784A7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741002" y="3054846"/>
              <a:ext cx="1700931" cy="1700931"/>
            </a:xfrm>
            <a:prstGeom prst="rect">
              <a:avLst/>
            </a:prstGeom>
          </p:spPr>
        </p:pic>
      </p:grpSp>
      <p:grpSp>
        <p:nvGrpSpPr>
          <p:cNvPr id="14" name="box 2" descr="Cuadro 2: No fue honesto en su solicitud de la póliza Medigap ">
            <a:extLst>
              <a:ext uri="{FF2B5EF4-FFF2-40B4-BE49-F238E27FC236}">
                <a16:creationId xmlns:a16="http://schemas.microsoft.com/office/drawing/2014/main" id="{9E6F2F3A-E967-4B40-B70F-B748AB60B7A5}"/>
              </a:ext>
            </a:extLst>
          </p:cNvPr>
          <p:cNvGrpSpPr/>
          <p:nvPr/>
        </p:nvGrpSpPr>
        <p:grpSpPr>
          <a:xfrm>
            <a:off x="4604214" y="2625175"/>
            <a:ext cx="3105143" cy="3454529"/>
            <a:chOff x="4604214" y="2625175"/>
            <a:chExt cx="3105143" cy="3454529"/>
          </a:xfrm>
        </p:grpSpPr>
        <p:pic>
          <p:nvPicPr>
            <p:cNvPr id="2050" name="Picture 2">
              <a:extLst>
                <a:ext uri="{FF2B5EF4-FFF2-40B4-BE49-F238E27FC236}">
                  <a16:creationId xmlns:a16="http://schemas.microsoft.com/office/drawing/2014/main" id="{822A45E1-972B-4423-86E7-EA3BB0BC6EB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5123" y="2625175"/>
              <a:ext cx="2304209" cy="23042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0C8161-0BF6-479F-BAC3-F504FADBAA73}"/>
                </a:ext>
              </a:extLst>
            </p:cNvPr>
            <p:cNvSpPr txBox="1"/>
            <p:nvPr/>
          </p:nvSpPr>
          <p:spPr>
            <a:xfrm>
              <a:off x="4611230" y="4602376"/>
              <a:ext cx="3098127" cy="1477328"/>
            </a:xfrm>
            <a:prstGeom prst="rect">
              <a:avLst/>
            </a:prstGeom>
            <a:noFill/>
          </p:spPr>
          <p:txBody>
            <a:bodyPr wrap="square" rtlCol="0">
              <a:spAutoFit/>
            </a:bodyPr>
            <a:lstStyle/>
            <a:p>
              <a:pPr algn="ctr"/>
              <a:r>
                <a:rPr lang="es-US" sz="2200" dirty="0">
                  <a:solidFill>
                    <a:srgbClr val="00529B"/>
                  </a:solidFill>
                  <a:latin typeface="Arial" panose="020B0604020202020204" pitchFamily="34" charset="0"/>
                  <a:cs typeface="Arial" panose="020B0604020202020204" pitchFamily="34" charset="0"/>
                </a:rPr>
                <a:t>No fue honesto </a:t>
              </a:r>
              <a:br>
                <a:rPr lang="es-US" sz="2200" dirty="0">
                  <a:solidFill>
                    <a:srgbClr val="00529B"/>
                  </a:solidFill>
                  <a:latin typeface="Arial" panose="020B0604020202020204" pitchFamily="34" charset="0"/>
                  <a:cs typeface="Arial" panose="020B0604020202020204" pitchFamily="34" charset="0"/>
                </a:rPr>
              </a:br>
              <a:r>
                <a:rPr lang="es-US" sz="2200" dirty="0">
                  <a:solidFill>
                    <a:srgbClr val="00529B"/>
                  </a:solidFill>
                  <a:latin typeface="Arial" panose="020B0604020202020204" pitchFamily="34" charset="0"/>
                  <a:cs typeface="Arial" panose="020B0604020202020204" pitchFamily="34" charset="0"/>
                </a:rPr>
                <a:t>en su solicitud </a:t>
              </a:r>
              <a:br>
                <a:rPr lang="es-US" sz="2200" dirty="0">
                  <a:solidFill>
                    <a:srgbClr val="00529B"/>
                  </a:solidFill>
                  <a:latin typeface="Arial" panose="020B0604020202020204" pitchFamily="34" charset="0"/>
                  <a:cs typeface="Arial" panose="020B0604020202020204" pitchFamily="34" charset="0"/>
                </a:rPr>
              </a:br>
              <a:r>
                <a:rPr lang="es-US" sz="2200" dirty="0">
                  <a:solidFill>
                    <a:srgbClr val="00529B"/>
                  </a:solidFill>
                  <a:latin typeface="Arial" panose="020B0604020202020204" pitchFamily="34" charset="0"/>
                  <a:cs typeface="Arial" panose="020B0604020202020204" pitchFamily="34" charset="0"/>
                </a:rPr>
                <a:t>de la póliza </a:t>
              </a:r>
              <a:r>
                <a:rPr lang="es-US" sz="2200" dirty="0" err="1">
                  <a:solidFill>
                    <a:srgbClr val="00529B"/>
                  </a:solidFill>
                  <a:latin typeface="Arial" panose="020B0604020202020204" pitchFamily="34" charset="0"/>
                  <a:cs typeface="Arial" panose="020B0604020202020204" pitchFamily="34" charset="0"/>
                </a:rPr>
                <a:t>Medigap</a:t>
              </a:r>
              <a:endParaRPr lang="es-US" sz="2200" dirty="0">
                <a:solidFill>
                  <a:srgbClr val="00529B"/>
                </a:solidFill>
                <a:latin typeface="Arial" panose="020B0604020202020204" pitchFamily="34" charset="0"/>
                <a:cs typeface="Arial" panose="020B0604020202020204" pitchFamily="34" charset="0"/>
              </a:endParaRPr>
            </a:p>
            <a:p>
              <a:pPr algn="ctr"/>
              <a:endParaRPr lang="en-US" sz="2400" dirty="0">
                <a:solidFill>
                  <a:srgbClr val="00529B"/>
                </a:solidFill>
              </a:endParaRPr>
            </a:p>
          </p:txBody>
        </p:sp>
        <p:sp>
          <p:nvSpPr>
            <p:cNvPr id="17" name="Rectangle: Rounded Corners 16">
              <a:extLst>
                <a:ext uri="{FF2B5EF4-FFF2-40B4-BE49-F238E27FC236}">
                  <a16:creationId xmlns:a16="http://schemas.microsoft.com/office/drawing/2014/main" id="{B4287A82-6623-4823-A383-D7871F1A8AF6}"/>
                </a:ext>
                <a:ext uri="{C183D7F6-B498-43B3-948B-1728B52AA6E4}">
                  <adec:decorative xmlns:adec="http://schemas.microsoft.com/office/drawing/2017/decorative" val="1"/>
                </a:ext>
              </a:extLst>
            </p:cNvPr>
            <p:cNvSpPr/>
            <p:nvPr/>
          </p:nvSpPr>
          <p:spPr>
            <a:xfrm>
              <a:off x="4604214" y="2860715"/>
              <a:ext cx="3098127" cy="317642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grpSp>
      <p:grpSp>
        <p:nvGrpSpPr>
          <p:cNvPr id="15" name="box 3" descr="Cuadro 3: La compañía de seguros se declara en bancarrota o insolvente  ">
            <a:extLst>
              <a:ext uri="{FF2B5EF4-FFF2-40B4-BE49-F238E27FC236}">
                <a16:creationId xmlns:a16="http://schemas.microsoft.com/office/drawing/2014/main" id="{3CC577A3-896E-4EB7-96B4-D3230C91E275}"/>
              </a:ext>
            </a:extLst>
          </p:cNvPr>
          <p:cNvGrpSpPr/>
          <p:nvPr/>
        </p:nvGrpSpPr>
        <p:grpSpPr>
          <a:xfrm>
            <a:off x="8114399" y="2860715"/>
            <a:ext cx="3139389" cy="3176427"/>
            <a:chOff x="8114399" y="2860715"/>
            <a:chExt cx="3139389" cy="3176427"/>
          </a:xfrm>
        </p:grpSpPr>
        <p:pic>
          <p:nvPicPr>
            <p:cNvPr id="2052" name="Picture 4">
              <a:extLst>
                <a:ext uri="{FF2B5EF4-FFF2-40B4-BE49-F238E27FC236}">
                  <a16:creationId xmlns:a16="http://schemas.microsoft.com/office/drawing/2014/main" id="{CC1B1F5C-0D60-446A-90E6-3A6C9A93446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8932" y="3027442"/>
              <a:ext cx="1651584" cy="15436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E864145-2FB4-47C8-B76C-290AC48F452A}"/>
                </a:ext>
              </a:extLst>
            </p:cNvPr>
            <p:cNvSpPr txBox="1"/>
            <p:nvPr/>
          </p:nvSpPr>
          <p:spPr>
            <a:xfrm>
              <a:off x="8114399" y="4553792"/>
              <a:ext cx="3098127" cy="1477328"/>
            </a:xfrm>
            <a:prstGeom prst="rect">
              <a:avLst/>
            </a:prstGeom>
            <a:noFill/>
          </p:spPr>
          <p:txBody>
            <a:bodyPr wrap="square" rtlCol="0">
              <a:spAutoFit/>
            </a:bodyPr>
            <a:lstStyle/>
            <a:p>
              <a:pPr algn="ctr"/>
              <a:r>
                <a:rPr lang="es-US" sz="2200">
                  <a:solidFill>
                    <a:srgbClr val="00529B"/>
                  </a:solidFill>
                  <a:latin typeface="Arial" panose="020B0604020202020204" pitchFamily="34" charset="0"/>
                  <a:cs typeface="Arial" panose="020B0604020202020204" pitchFamily="34" charset="0"/>
                </a:rPr>
                <a:t>La compañía de seguros se declara en bancarrota o insolvente </a:t>
              </a:r>
            </a:p>
            <a:p>
              <a:pPr algn="ctr"/>
              <a:endParaRPr lang="en-US" sz="2400" dirty="0">
                <a:solidFill>
                  <a:srgbClr val="00529B"/>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DAE08E08-7386-48A5-8D5C-32F06EAC9200}"/>
                </a:ext>
                <a:ext uri="{C183D7F6-B498-43B3-948B-1728B52AA6E4}">
                  <adec:decorative xmlns:adec="http://schemas.microsoft.com/office/drawing/2017/decorative" val="1"/>
                </a:ext>
              </a:extLst>
            </p:cNvPr>
            <p:cNvSpPr/>
            <p:nvPr/>
          </p:nvSpPr>
          <p:spPr>
            <a:xfrm>
              <a:off x="8155661" y="2860715"/>
              <a:ext cx="3098127" cy="317642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grpSp>
      <p:sp>
        <p:nvSpPr>
          <p:cNvPr id="4" name="Slide Number Placeholder 3">
            <a:extLst>
              <a:ext uri="{FF2B5EF4-FFF2-40B4-BE49-F238E27FC236}">
                <a16:creationId xmlns:a16="http://schemas.microsoft.com/office/drawing/2014/main" id="{5EC32D41-8E1F-41CC-A668-7B375EEBEF44}"/>
              </a:ext>
            </a:extLst>
          </p:cNvPr>
          <p:cNvSpPr>
            <a:spLocks noGrp="1"/>
          </p:cNvSpPr>
          <p:nvPr>
            <p:ph type="sldNum" sz="quarter" idx="12"/>
          </p:nvPr>
        </p:nvSpPr>
        <p:spPr/>
        <p:txBody>
          <a:bodyPr/>
          <a:lstStyle/>
          <a:p>
            <a:pPr>
              <a:defRPr/>
            </a:pPr>
            <a:fld id="{11E79EF6-0C0E-43E6-8FB3-918BC522CC5A}" type="slidenum">
              <a:rPr lang="en-US" smtClean="0"/>
              <a:pPr>
                <a:defRPr/>
              </a:pPr>
              <a:t>42</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a:xfrm>
            <a:off x="3906253" y="6492240"/>
            <a:ext cx="4114800" cy="365125"/>
          </a:xfrm>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14751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a:xfrm>
            <a:off x="0" y="0"/>
            <a:ext cx="12192000" cy="949124"/>
          </a:xfrm>
        </p:spPr>
        <p:txBody>
          <a:bodyPr anchor="ctr">
            <a:normAutofit/>
          </a:bodyPr>
          <a:lstStyle/>
          <a:p>
            <a:r>
              <a:rPr lang="es-US" sz="3000" dirty="0">
                <a:solidFill>
                  <a:prstClr val="white"/>
                </a:solidFill>
              </a:rPr>
              <a:t>Derecho a Suspender </a:t>
            </a:r>
            <a:r>
              <a:rPr lang="es-US" sz="3000" dirty="0" err="1">
                <a:solidFill>
                  <a:prstClr val="white"/>
                </a:solidFill>
              </a:rPr>
              <a:t>Medigap</a:t>
            </a:r>
            <a:r>
              <a:rPr lang="es-US" sz="3000" dirty="0">
                <a:solidFill>
                  <a:prstClr val="white"/>
                </a:solidFill>
              </a:rPr>
              <a:t> </a:t>
            </a:r>
            <a:br>
              <a:rPr lang="es-US" sz="3000" dirty="0">
                <a:solidFill>
                  <a:prstClr val="white"/>
                </a:solidFill>
              </a:rPr>
            </a:br>
            <a:r>
              <a:rPr lang="es-US" sz="3000" dirty="0">
                <a:solidFill>
                  <a:prstClr val="white"/>
                </a:solidFill>
              </a:rPr>
              <a:t>para Personas con Medicaid</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914400" y="1280160"/>
            <a:ext cx="10644188" cy="4747661"/>
          </a:xfrm>
        </p:spPr>
        <p:txBody>
          <a:bodyPr>
            <a:normAutofit/>
          </a:bodyPr>
          <a:lstStyle/>
          <a:p>
            <a:pPr marL="274320" lvl="0" indent="-274320" defTabSz="685800">
              <a:lnSpc>
                <a:spcPct val="100000"/>
              </a:lnSpc>
              <a:spcBef>
                <a:spcPts val="0"/>
              </a:spcBef>
              <a:spcAft>
                <a:spcPts val="1200"/>
              </a:spcAft>
            </a:pPr>
            <a:r>
              <a:rPr lang="es-US" sz="2800">
                <a:solidFill>
                  <a:srgbClr val="00529B"/>
                </a:solidFill>
              </a:rPr>
              <a:t>Si tiene ambos Medicare y Medicaid:</a:t>
            </a:r>
          </a:p>
          <a:p>
            <a:pPr marL="548640" lvl="1" indent="-274320" defTabSz="685800">
              <a:lnSpc>
                <a:spcPct val="100000"/>
              </a:lnSpc>
              <a:spcBef>
                <a:spcPts val="0"/>
              </a:spcBef>
              <a:spcAft>
                <a:spcPts val="1200"/>
              </a:spcAft>
            </a:pPr>
            <a:r>
              <a:rPr lang="es-US" sz="2400">
                <a:solidFill>
                  <a:srgbClr val="00529B"/>
                </a:solidFill>
              </a:rPr>
              <a:t>La mayoría de sus costos de atención médica están cubiertos.</a:t>
            </a:r>
          </a:p>
          <a:p>
            <a:pPr marL="548640" lvl="1" indent="-274320" defTabSz="685800">
              <a:lnSpc>
                <a:spcPct val="100000"/>
              </a:lnSpc>
              <a:spcBef>
                <a:spcPts val="0"/>
              </a:spcBef>
              <a:spcAft>
                <a:spcPts val="1200"/>
              </a:spcAft>
            </a:pPr>
            <a:r>
              <a:rPr lang="es-US" sz="2400">
                <a:solidFill>
                  <a:srgbClr val="00529B"/>
                </a:solidFill>
              </a:rPr>
              <a:t>En general no puede adquirir una póliza Medigap</a:t>
            </a:r>
          </a:p>
          <a:p>
            <a:pPr marL="274320" lvl="0" indent="-274320" defTabSz="685800">
              <a:lnSpc>
                <a:spcPct val="100000"/>
              </a:lnSpc>
              <a:spcBef>
                <a:spcPts val="0"/>
              </a:spcBef>
              <a:spcAft>
                <a:spcPts val="1200"/>
              </a:spcAft>
            </a:pPr>
            <a:r>
              <a:rPr lang="es-US" sz="2800">
                <a:solidFill>
                  <a:srgbClr val="00529B"/>
                </a:solidFill>
              </a:rPr>
              <a:t>Si ya tiene una póliza Medigap y comienza a ser elegible para Medicaid, puede suspender su póliza Medigap durante un máximo de 2 años dentro de los 90 días de obtener Medicaid</a:t>
            </a:r>
          </a:p>
          <a:p>
            <a:pPr marL="274320" lvl="0" indent="-274320" defTabSz="685800">
              <a:lnSpc>
                <a:spcPct val="100000"/>
              </a:lnSpc>
              <a:spcBef>
                <a:spcPts val="0"/>
              </a:spcBef>
              <a:spcAft>
                <a:spcPts val="1200"/>
              </a:spcAft>
            </a:pPr>
            <a:r>
              <a:rPr lang="es-US" sz="2800">
                <a:solidFill>
                  <a:srgbClr val="00529B"/>
                </a:solidFill>
              </a:rPr>
              <a:t>Puede ponerlo en marcha de nuevo sin nuevos periodos de espera o suscripción médica</a:t>
            </a:r>
          </a:p>
        </p:txBody>
      </p:sp>
      <p:sp>
        <p:nvSpPr>
          <p:cNvPr id="4" name="Slide Number Placeholder 3">
            <a:extLst>
              <a:ext uri="{FF2B5EF4-FFF2-40B4-BE49-F238E27FC236}">
                <a16:creationId xmlns:a16="http://schemas.microsoft.com/office/drawing/2014/main" id="{9AC0529E-526C-41D3-B6E5-EB57C7BDFB31}"/>
              </a:ext>
            </a:extLst>
          </p:cNvPr>
          <p:cNvSpPr>
            <a:spLocks noGrp="1"/>
          </p:cNvSpPr>
          <p:nvPr>
            <p:ph type="sldNum" sz="quarter" idx="12"/>
          </p:nvPr>
        </p:nvSpPr>
        <p:spPr/>
        <p:txBody>
          <a:bodyPr/>
          <a:lstStyle/>
          <a:p>
            <a:pPr>
              <a:defRPr/>
            </a:pPr>
            <a:fld id="{11E79EF6-0C0E-43E6-8FB3-918BC522CC5A}" type="slidenum">
              <a:rPr lang="en-US" smtClean="0"/>
              <a:pPr>
                <a:defRPr/>
              </a:pPr>
              <a:t>43</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4464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a:xfrm>
            <a:off x="0" y="1"/>
            <a:ext cx="12192000" cy="949124"/>
          </a:xfrm>
        </p:spPr>
        <p:txBody>
          <a:bodyPr anchor="ctr">
            <a:normAutofit/>
          </a:bodyPr>
          <a:lstStyle/>
          <a:p>
            <a:r>
              <a:rPr lang="es-US" dirty="0"/>
              <a:t>Derecho a suspender </a:t>
            </a:r>
            <a:r>
              <a:rPr lang="es-US" dirty="0" err="1"/>
              <a:t>Medigap</a:t>
            </a:r>
            <a:r>
              <a:rPr lang="es-US" dirty="0"/>
              <a:t> para </a:t>
            </a:r>
            <a:br>
              <a:rPr lang="es-US" dirty="0"/>
            </a:br>
            <a:r>
              <a:rPr lang="es-US" dirty="0"/>
              <a:t>personas con Medicaid (continuación)</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914400" y="1280160"/>
            <a:ext cx="10644188" cy="4167187"/>
          </a:xfrm>
        </p:spPr>
        <p:txBody>
          <a:bodyPr vert="horz" lIns="91440" tIns="45720" rIns="91440" bIns="45720" rtlCol="0">
            <a:normAutofit/>
          </a:bodyPr>
          <a:lstStyle/>
          <a:p>
            <a:pPr marL="274320" indent="-274320" defTabSz="685800">
              <a:lnSpc>
                <a:spcPct val="100000"/>
              </a:lnSpc>
              <a:spcBef>
                <a:spcPts val="0"/>
              </a:spcBef>
              <a:spcAft>
                <a:spcPts val="1200"/>
              </a:spcAft>
            </a:pPr>
            <a:r>
              <a:rPr lang="es-US" sz="2800">
                <a:solidFill>
                  <a:srgbClr val="00529B"/>
                </a:solidFill>
              </a:rPr>
              <a:t>Si suspende su póliza Medigap:</a:t>
            </a:r>
          </a:p>
          <a:p>
            <a:pPr marL="548640" lvl="1" indent="-274320" defTabSz="685800">
              <a:lnSpc>
                <a:spcPct val="100000"/>
              </a:lnSpc>
              <a:spcBef>
                <a:spcPts val="0"/>
              </a:spcBef>
              <a:spcAft>
                <a:spcPts val="1200"/>
              </a:spcAft>
            </a:pPr>
            <a:r>
              <a:rPr lang="es-US" sz="2400">
                <a:solidFill>
                  <a:srgbClr val="00529B"/>
                </a:solidFill>
              </a:rPr>
              <a:t>No paga las primas de Medigap</a:t>
            </a:r>
          </a:p>
          <a:p>
            <a:pPr marL="548640" lvl="1" indent="-274320" defTabSz="685800">
              <a:lnSpc>
                <a:spcPct val="100000"/>
              </a:lnSpc>
              <a:spcBef>
                <a:spcPts val="0"/>
              </a:spcBef>
              <a:spcAft>
                <a:spcPts val="1200"/>
              </a:spcAft>
            </a:pPr>
            <a:r>
              <a:rPr lang="es-US" sz="2400">
                <a:solidFill>
                  <a:srgbClr val="00529B"/>
                </a:solidFill>
              </a:rPr>
              <a:t>La póliza Medigap no pagará beneficios</a:t>
            </a:r>
          </a:p>
          <a:p>
            <a:pPr marL="274320" indent="-274320" defTabSz="685800">
              <a:lnSpc>
                <a:spcPct val="100000"/>
              </a:lnSpc>
              <a:spcBef>
                <a:spcPts val="0"/>
              </a:spcBef>
              <a:spcAft>
                <a:spcPts val="1200"/>
              </a:spcAft>
            </a:pPr>
            <a:r>
              <a:rPr lang="es-US" sz="2800">
                <a:solidFill>
                  <a:srgbClr val="00529B"/>
                </a:solidFill>
              </a:rPr>
              <a:t>Es posible que no desee suspender su póliza si quiere atenderse con médicos que no aceptan Medicaid</a:t>
            </a:r>
          </a:p>
        </p:txBody>
      </p:sp>
      <p:sp>
        <p:nvSpPr>
          <p:cNvPr id="10" name="TextBox 9">
            <a:extLst>
              <a:ext uri="{FF2B5EF4-FFF2-40B4-BE49-F238E27FC236}">
                <a16:creationId xmlns:a16="http://schemas.microsoft.com/office/drawing/2014/main" id="{3EE5E9E1-2D3B-476F-8E36-82135EE082DE}"/>
              </a:ext>
            </a:extLst>
          </p:cNvPr>
          <p:cNvSpPr txBox="1"/>
          <p:nvPr/>
        </p:nvSpPr>
        <p:spPr>
          <a:xfrm>
            <a:off x="1243851" y="5097944"/>
            <a:ext cx="10331370" cy="646331"/>
          </a:xfrm>
          <a:prstGeom prst="rect">
            <a:avLst/>
          </a:prstGeom>
          <a:noFill/>
        </p:spPr>
        <p:txBody>
          <a:bodyPr wrap="square" rtlCol="0">
            <a:spAutoFit/>
          </a:bodyPr>
          <a:lstStyle/>
          <a:p>
            <a:r>
              <a:rPr lang="es-US" b="1" dirty="0">
                <a:solidFill>
                  <a:srgbClr val="00529B"/>
                </a:solidFill>
                <a:latin typeface="Arial" panose="020B0604020202020204" pitchFamily="34" charset="0"/>
                <a:cs typeface="Arial" panose="020B0604020202020204" pitchFamily="34" charset="0"/>
              </a:rPr>
              <a:t>NOTA</a:t>
            </a:r>
            <a:r>
              <a:rPr lang="es-US" dirty="0">
                <a:solidFill>
                  <a:srgbClr val="00529B"/>
                </a:solidFill>
                <a:latin typeface="Arial" panose="020B0604020202020204" pitchFamily="34" charset="0"/>
                <a:cs typeface="Arial" panose="020B0604020202020204" pitchFamily="34" charset="0"/>
              </a:rPr>
              <a:t>: Si cancela su póliza </a:t>
            </a:r>
            <a:r>
              <a:rPr lang="es-US" dirty="0" err="1">
                <a:solidFill>
                  <a:srgbClr val="00529B"/>
                </a:solidFill>
                <a:latin typeface="Arial" panose="020B0604020202020204" pitchFamily="34" charset="0"/>
                <a:cs typeface="Arial" panose="020B0604020202020204" pitchFamily="34" charset="0"/>
              </a:rPr>
              <a:t>Medigap</a:t>
            </a:r>
            <a:r>
              <a:rPr lang="es-US" dirty="0">
                <a:solidFill>
                  <a:srgbClr val="00529B"/>
                </a:solidFill>
                <a:latin typeface="Arial" panose="020B0604020202020204" pitchFamily="34" charset="0"/>
                <a:cs typeface="Arial" panose="020B0604020202020204" pitchFamily="34" charset="0"/>
              </a:rPr>
              <a:t>, quizá no pueda volver a inscribirse a menos que califique para una inscripción abierta para </a:t>
            </a:r>
            <a:r>
              <a:rPr lang="es-US" dirty="0" err="1">
                <a:solidFill>
                  <a:srgbClr val="00529B"/>
                </a:solidFill>
                <a:latin typeface="Arial" panose="020B0604020202020204" pitchFamily="34" charset="0"/>
                <a:cs typeface="Arial" panose="020B0604020202020204" pitchFamily="34" charset="0"/>
              </a:rPr>
              <a:t>Medigap</a:t>
            </a:r>
            <a:r>
              <a:rPr lang="es-US" dirty="0">
                <a:solidFill>
                  <a:srgbClr val="00529B"/>
                </a:solidFill>
                <a:latin typeface="Arial" panose="020B0604020202020204" pitchFamily="34" charset="0"/>
                <a:cs typeface="Arial" panose="020B0604020202020204" pitchFamily="34" charset="0"/>
              </a:rPr>
              <a:t> o un derecho de emisión garantizada, o que su estado proporcione protección adicional. </a:t>
            </a:r>
          </a:p>
        </p:txBody>
      </p:sp>
      <p:pic>
        <p:nvPicPr>
          <p:cNvPr id="7" name="Picture 6">
            <a:extLst>
              <a:ext uri="{FF2B5EF4-FFF2-40B4-BE49-F238E27FC236}">
                <a16:creationId xmlns:a16="http://schemas.microsoft.com/office/drawing/2014/main" id="{80DFD5D7-7D59-4127-B574-BB2D579D8D0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9531" y="5164211"/>
            <a:ext cx="274320" cy="274320"/>
          </a:xfrm>
          <a:prstGeom prst="rect">
            <a:avLst/>
          </a:prstGeom>
        </p:spPr>
      </p:pic>
      <p:sp>
        <p:nvSpPr>
          <p:cNvPr id="4" name="Slide Number Placeholder 3">
            <a:extLst>
              <a:ext uri="{FF2B5EF4-FFF2-40B4-BE49-F238E27FC236}">
                <a16:creationId xmlns:a16="http://schemas.microsoft.com/office/drawing/2014/main" id="{282F3A53-68F1-4C41-AF81-A943AB7EE934}"/>
              </a:ext>
            </a:extLst>
          </p:cNvPr>
          <p:cNvSpPr>
            <a:spLocks noGrp="1"/>
          </p:cNvSpPr>
          <p:nvPr>
            <p:ph type="sldNum" sz="quarter" idx="12"/>
          </p:nvPr>
        </p:nvSpPr>
        <p:spPr/>
        <p:txBody>
          <a:bodyPr/>
          <a:lstStyle/>
          <a:p>
            <a:pPr>
              <a:defRPr/>
            </a:pPr>
            <a:fld id="{11E79EF6-0C0E-43E6-8FB3-918BC522CC5A}" type="slidenum">
              <a:rPr lang="en-US" smtClean="0"/>
              <a:pPr>
                <a:defRPr/>
              </a:pPr>
              <a:t>44</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257031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nodeType="withEffect">
                                  <p:stCondLst>
                                    <p:cond delay="25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50"/>
                            </p:stCondLst>
                            <p:childTnLst>
                              <p:par>
                                <p:cTn id="20" presetID="1" presetClass="entr" presetSubtype="0" fill="hold" grpId="0" nodeType="afterEffect">
                                  <p:stCondLst>
                                    <p:cond delay="25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a:xfrm>
            <a:off x="0" y="0"/>
            <a:ext cx="12192000" cy="949124"/>
          </a:xfrm>
        </p:spPr>
        <p:txBody>
          <a:bodyPr anchor="ctr">
            <a:normAutofit/>
          </a:bodyPr>
          <a:lstStyle/>
          <a:p>
            <a:r>
              <a:rPr lang="es-US" sz="3000" dirty="0">
                <a:solidFill>
                  <a:prstClr val="white"/>
                </a:solidFill>
              </a:rPr>
              <a:t>Derecho a suspender </a:t>
            </a:r>
            <a:r>
              <a:rPr lang="es-US" sz="3000" dirty="0" err="1">
                <a:solidFill>
                  <a:prstClr val="white"/>
                </a:solidFill>
              </a:rPr>
              <a:t>Medigap</a:t>
            </a:r>
            <a:r>
              <a:rPr lang="es-US" sz="3000" dirty="0">
                <a:solidFill>
                  <a:prstClr val="white"/>
                </a:solidFill>
              </a:rPr>
              <a:t> para </a:t>
            </a:r>
            <a:br>
              <a:rPr lang="es-US" sz="3000" dirty="0">
                <a:solidFill>
                  <a:prstClr val="white"/>
                </a:solidFill>
              </a:rPr>
            </a:br>
            <a:r>
              <a:rPr lang="es-US" sz="3000" dirty="0">
                <a:solidFill>
                  <a:prstClr val="white"/>
                </a:solidFill>
              </a:rPr>
              <a:t>personas de menos de 65 años</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914400" y="1280160"/>
            <a:ext cx="10644188" cy="4167187"/>
          </a:xfrm>
        </p:spPr>
        <p:txBody>
          <a:bodyPr>
            <a:normAutofit/>
          </a:bodyPr>
          <a:lstStyle/>
          <a:p>
            <a:pPr marL="274320" lvl="0" indent="-274320" defTabSz="685800">
              <a:lnSpc>
                <a:spcPct val="100000"/>
              </a:lnSpc>
              <a:spcBef>
                <a:spcPts val="0"/>
              </a:spcBef>
              <a:spcAft>
                <a:spcPts val="1200"/>
              </a:spcAft>
            </a:pPr>
            <a:r>
              <a:rPr lang="es-US" sz="2800" dirty="0">
                <a:solidFill>
                  <a:srgbClr val="00529B"/>
                </a:solidFill>
              </a:rPr>
              <a:t>Puede suspender su póliza </a:t>
            </a:r>
            <a:r>
              <a:rPr lang="es-US" sz="2800" dirty="0" err="1">
                <a:solidFill>
                  <a:srgbClr val="00529B"/>
                </a:solidFill>
              </a:rPr>
              <a:t>Medigap</a:t>
            </a:r>
            <a:r>
              <a:rPr lang="es-US" sz="2800" dirty="0">
                <a:solidFill>
                  <a:srgbClr val="00529B"/>
                </a:solidFill>
              </a:rPr>
              <a:t> mientras esté inscrito/a en el GHP suyo o de su cónyuge</a:t>
            </a:r>
          </a:p>
          <a:p>
            <a:pPr marL="274320" lvl="0" indent="-274320" defTabSz="685800">
              <a:lnSpc>
                <a:spcPct val="100000"/>
              </a:lnSpc>
              <a:spcBef>
                <a:spcPts val="0"/>
              </a:spcBef>
              <a:spcAft>
                <a:spcPts val="1200"/>
              </a:spcAft>
            </a:pPr>
            <a:r>
              <a:rPr lang="es-US" sz="2800" dirty="0">
                <a:solidFill>
                  <a:srgbClr val="00529B"/>
                </a:solidFill>
              </a:rPr>
              <a:t>Recupera su póliza </a:t>
            </a:r>
            <a:r>
              <a:rPr lang="es-US" sz="2800" dirty="0" err="1">
                <a:solidFill>
                  <a:srgbClr val="00529B"/>
                </a:solidFill>
              </a:rPr>
              <a:t>Medigap</a:t>
            </a:r>
            <a:r>
              <a:rPr lang="es-US" sz="2800" dirty="0">
                <a:solidFill>
                  <a:srgbClr val="00529B"/>
                </a:solidFill>
              </a:rPr>
              <a:t> en cualquier momento</a:t>
            </a:r>
          </a:p>
          <a:p>
            <a:pPr marL="548640" lvl="1" indent="-274320" defTabSz="685800">
              <a:lnSpc>
                <a:spcPct val="100000"/>
              </a:lnSpc>
              <a:spcBef>
                <a:spcPts val="0"/>
              </a:spcBef>
              <a:spcAft>
                <a:spcPts val="1200"/>
              </a:spcAft>
            </a:pPr>
            <a:r>
              <a:rPr lang="es-US" sz="2400" dirty="0">
                <a:solidFill>
                  <a:srgbClr val="00529B"/>
                </a:solidFill>
              </a:rPr>
              <a:t>Debe notificar al asegurador dentro de los 90 días de perder el plan </a:t>
            </a:r>
            <a:br>
              <a:rPr lang="es-US" sz="2400" dirty="0">
                <a:solidFill>
                  <a:srgbClr val="00529B"/>
                </a:solidFill>
              </a:rPr>
            </a:br>
            <a:r>
              <a:rPr lang="es-US" sz="2400" dirty="0">
                <a:solidFill>
                  <a:srgbClr val="00529B"/>
                </a:solidFill>
              </a:rPr>
              <a:t>del empleador</a:t>
            </a:r>
          </a:p>
          <a:p>
            <a:pPr marL="548640" lvl="1" indent="-274320" defTabSz="685800">
              <a:lnSpc>
                <a:spcPct val="100000"/>
              </a:lnSpc>
              <a:spcBef>
                <a:spcPts val="0"/>
              </a:spcBef>
              <a:spcAft>
                <a:spcPts val="1200"/>
              </a:spcAft>
            </a:pPr>
            <a:r>
              <a:rPr lang="es-US" sz="2400" dirty="0">
                <a:solidFill>
                  <a:srgbClr val="00529B"/>
                </a:solidFill>
              </a:rPr>
              <a:t>Sin período de espera</a:t>
            </a:r>
          </a:p>
        </p:txBody>
      </p:sp>
      <p:sp>
        <p:nvSpPr>
          <p:cNvPr id="4" name="Slide Number Placeholder 3">
            <a:extLst>
              <a:ext uri="{FF2B5EF4-FFF2-40B4-BE49-F238E27FC236}">
                <a16:creationId xmlns:a16="http://schemas.microsoft.com/office/drawing/2014/main" id="{D8298162-AE5A-449F-A23E-40A76D4BE2E3}"/>
              </a:ext>
            </a:extLst>
          </p:cNvPr>
          <p:cNvSpPr>
            <a:spLocks noGrp="1"/>
          </p:cNvSpPr>
          <p:nvPr>
            <p:ph type="sldNum" sz="quarter" idx="12"/>
          </p:nvPr>
        </p:nvSpPr>
        <p:spPr/>
        <p:txBody>
          <a:bodyPr/>
          <a:lstStyle/>
          <a:p>
            <a:pPr>
              <a:defRPr/>
            </a:pPr>
            <a:fld id="{11E79EF6-0C0E-43E6-8FB3-918BC522CC5A}" type="slidenum">
              <a:rPr lang="en-US" smtClean="0"/>
              <a:pPr>
                <a:defRPr/>
              </a:pPr>
              <a:t>45</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26158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nodeType="afterEffect">
                                  <p:stCondLst>
                                    <p:cond delay="25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886" y="403762"/>
            <a:ext cx="10657114" cy="719643"/>
          </a:xfrm>
        </p:spPr>
        <p:txBody>
          <a:bodyPr>
            <a:normAutofit/>
          </a:bodyPr>
          <a:lstStyle/>
          <a:p>
            <a:r>
              <a:rPr lang="es-US" sz="3000">
                <a:solidFill>
                  <a:srgbClr val="00529B"/>
                </a:solidFill>
              </a:rPr>
              <a:t>Compruebe sus conocimientos: Pregunta 7</a:t>
            </a:r>
          </a:p>
        </p:txBody>
      </p:sp>
      <p:sp>
        <p:nvSpPr>
          <p:cNvPr id="9" name="Content Placeholder 8"/>
          <p:cNvSpPr>
            <a:spLocks noGrp="1"/>
          </p:cNvSpPr>
          <p:nvPr>
            <p:ph type="body" sz="quarter" idx="13"/>
          </p:nvPr>
        </p:nvSpPr>
        <p:spPr>
          <a:xfrm>
            <a:off x="1463040" y="1554480"/>
            <a:ext cx="9729654" cy="3810569"/>
          </a:xfrm>
        </p:spPr>
        <p:txBody>
          <a:bodyPr vert="horz" lIns="91440" tIns="45720" rIns="91440" bIns="45720" rtlCol="0">
            <a:normAutofit/>
          </a:bodyPr>
          <a:lstStyle/>
          <a:p>
            <a:pPr defTabSz="685800">
              <a:spcBef>
                <a:spcPts val="1200"/>
              </a:spcBef>
              <a:spcAft>
                <a:spcPts val="1200"/>
              </a:spcAft>
            </a:pPr>
            <a:r>
              <a:rPr lang="es-US" sz="2800" b="1" dirty="0">
                <a:solidFill>
                  <a:srgbClr val="00529B"/>
                </a:solidFill>
              </a:rPr>
              <a:t>Las pólizas </a:t>
            </a:r>
            <a:r>
              <a:rPr lang="es-US" sz="2800" b="1" dirty="0" err="1">
                <a:solidFill>
                  <a:srgbClr val="00529B"/>
                </a:solidFill>
              </a:rPr>
              <a:t>Medigap</a:t>
            </a:r>
            <a:r>
              <a:rPr lang="es-US" sz="2800" b="1" dirty="0">
                <a:solidFill>
                  <a:srgbClr val="00529B"/>
                </a:solidFill>
              </a:rPr>
              <a:t> emitidas después de ____ tienen renovación garantizada. </a:t>
            </a:r>
          </a:p>
          <a:p>
            <a:pPr marL="457200" lvl="1" indent="-457200">
              <a:lnSpc>
                <a:spcPct val="100000"/>
              </a:lnSpc>
              <a:spcAft>
                <a:spcPts val="1200"/>
              </a:spcAft>
              <a:buFont typeface="+mj-lt"/>
              <a:buAutoNum type="alphaLcPeriod"/>
            </a:pPr>
            <a:r>
              <a:rPr lang="es-US" sz="2800" dirty="0">
                <a:solidFill>
                  <a:srgbClr val="00529B"/>
                </a:solidFill>
              </a:rPr>
              <a:t>2002</a:t>
            </a:r>
          </a:p>
          <a:p>
            <a:pPr marL="457200" lvl="1" indent="-457200">
              <a:lnSpc>
                <a:spcPct val="100000"/>
              </a:lnSpc>
              <a:spcAft>
                <a:spcPts val="1200"/>
              </a:spcAft>
              <a:buFont typeface="+mj-lt"/>
              <a:buAutoNum type="alphaLcPeriod"/>
            </a:pPr>
            <a:r>
              <a:rPr lang="es-US" sz="2800" dirty="0">
                <a:solidFill>
                  <a:srgbClr val="00529B"/>
                </a:solidFill>
              </a:rPr>
              <a:t>1982</a:t>
            </a:r>
          </a:p>
          <a:p>
            <a:pPr marL="457200" lvl="1" indent="-457200">
              <a:lnSpc>
                <a:spcPct val="100000"/>
              </a:lnSpc>
              <a:spcAft>
                <a:spcPts val="1200"/>
              </a:spcAft>
              <a:buFont typeface="+mj-lt"/>
              <a:buAutoNum type="alphaLcPeriod"/>
            </a:pPr>
            <a:r>
              <a:rPr lang="es-US" sz="2800" dirty="0">
                <a:solidFill>
                  <a:srgbClr val="00529B"/>
                </a:solidFill>
              </a:rPr>
              <a:t>1992</a:t>
            </a:r>
          </a:p>
        </p:txBody>
      </p:sp>
      <p:sp>
        <p:nvSpPr>
          <p:cNvPr id="6" name="Rounded Rectangle 5" descr="El cuadro verde resalta &quot;C&quot; como la respuesta correcta"/>
          <p:cNvSpPr/>
          <p:nvPr/>
        </p:nvSpPr>
        <p:spPr>
          <a:xfrm>
            <a:off x="1420381" y="3941363"/>
            <a:ext cx="1594189"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 name="Title 1">
            <a:extLst>
              <a:ext uri="{FF2B5EF4-FFF2-40B4-BE49-F238E27FC236}">
                <a16:creationId xmlns:a16="http://schemas.microsoft.com/office/drawing/2014/main" id="{379CB5A4-8C8B-4F0E-98B0-4923A789203B}"/>
              </a:ext>
            </a:extLst>
          </p:cNvPr>
          <p:cNvSpPr txBox="1">
            <a:spLocks/>
          </p:cNvSpPr>
          <p:nvPr/>
        </p:nvSpPr>
        <p:spPr>
          <a:xfrm>
            <a:off x="1747924" y="4773994"/>
            <a:ext cx="9598364" cy="45720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a:t>Cuenta regresiva: </a:t>
            </a:r>
            <a:r>
              <a:rPr lang="es-US" sz="2000" b="0">
                <a:latin typeface="Arial" pitchFamily="34" charset="0"/>
                <a:cs typeface="Arial" pitchFamily="34" charset="0"/>
              </a:rPr>
              <a:t>Conteste la pregunta antes de que la barra desaparezca.</a:t>
            </a:r>
            <a:endParaRPr lang="es-US" sz="2000" b="0" dirty="0">
              <a:latin typeface="Arial" pitchFamily="34" charset="0"/>
              <a:cs typeface="Arial" pitchFamily="34" charset="0"/>
            </a:endParaRPr>
          </a:p>
        </p:txBody>
      </p:sp>
      <p:sp>
        <p:nvSpPr>
          <p:cNvPr id="5" name="Slide Number Placeholder 4">
            <a:extLst>
              <a:ext uri="{FF2B5EF4-FFF2-40B4-BE49-F238E27FC236}">
                <a16:creationId xmlns:a16="http://schemas.microsoft.com/office/drawing/2014/main" id="{00E7F649-5E95-4F3F-BB4C-6D2E7BEAC14B}"/>
              </a:ext>
            </a:extLst>
          </p:cNvPr>
          <p:cNvSpPr>
            <a:spLocks noGrp="1"/>
          </p:cNvSpPr>
          <p:nvPr>
            <p:ph type="sldNum" sz="quarter" idx="12"/>
          </p:nvPr>
        </p:nvSpPr>
        <p:spPr/>
        <p:txBody>
          <a:bodyPr/>
          <a:lstStyle/>
          <a:p>
            <a:fld id="{F0CCE2AE-27A2-40B1-80D1-5342831D4722}" type="slidenum">
              <a:rPr lang="en-US" smtClean="0"/>
              <a:t>46</a:t>
            </a:fld>
            <a:endParaRPr lang="en-US"/>
          </a:p>
        </p:txBody>
      </p:sp>
      <p:sp>
        <p:nvSpPr>
          <p:cNvPr id="4" name="Footer Placeholder 3"/>
          <p:cNvSpPr>
            <a:spLocks noGrp="1"/>
          </p:cNvSpPr>
          <p:nvPr>
            <p:ph type="ftr" sz="quarter" idx="11"/>
          </p:nvPr>
        </p:nvSpPr>
        <p:spPr/>
        <p:txBody>
          <a:bodyPr/>
          <a:lstStyle/>
          <a:p>
            <a:r>
              <a:rPr lang="es-US"/>
              <a:t>Pólizas del Seguro Suplementario de Medicare (Medigap)</a:t>
            </a:r>
          </a:p>
        </p:txBody>
      </p:sp>
      <p:sp>
        <p:nvSpPr>
          <p:cNvPr id="3" name="Date Placeholder 2"/>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38536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726"/>
            <a:ext cx="12192000" cy="902824"/>
          </a:xfrm>
        </p:spPr>
        <p:txBody>
          <a:bodyPr anchor="ctr">
            <a:normAutofit/>
          </a:bodyPr>
          <a:lstStyle/>
          <a:p>
            <a:r>
              <a:rPr lang="es-US" sz="3000"/>
              <a:t>Revisión: Escenario 1</a:t>
            </a:r>
          </a:p>
        </p:txBody>
      </p:sp>
      <p:sp>
        <p:nvSpPr>
          <p:cNvPr id="9" name="Content Placeholder 8"/>
          <p:cNvSpPr>
            <a:spLocks noGrp="1"/>
          </p:cNvSpPr>
          <p:nvPr>
            <p:ph idx="1"/>
          </p:nvPr>
        </p:nvSpPr>
        <p:spPr>
          <a:xfrm>
            <a:off x="914400" y="1280159"/>
            <a:ext cx="7568872" cy="4769912"/>
          </a:xfrm>
        </p:spPr>
        <p:txBody>
          <a:bodyPr vert="horz" lIns="91440" tIns="45720" rIns="91440" bIns="45720" rtlCol="0">
            <a:noAutofit/>
          </a:bodyPr>
          <a:lstStyle/>
          <a:p>
            <a:pPr marL="274320" indent="-274320" defTabSz="685800">
              <a:lnSpc>
                <a:spcPct val="100000"/>
              </a:lnSpc>
              <a:spcBef>
                <a:spcPts val="0"/>
              </a:spcBef>
              <a:spcAft>
                <a:spcPts val="1200"/>
              </a:spcAft>
            </a:pPr>
            <a:r>
              <a:rPr lang="es-US" sz="2500" dirty="0">
                <a:solidFill>
                  <a:srgbClr val="00529B"/>
                </a:solidFill>
              </a:rPr>
              <a:t>Ted tiene 64 años.</a:t>
            </a:r>
          </a:p>
          <a:p>
            <a:pPr marL="274320" indent="-274320" defTabSz="685800">
              <a:lnSpc>
                <a:spcPct val="100000"/>
              </a:lnSpc>
              <a:spcBef>
                <a:spcPts val="0"/>
              </a:spcBef>
              <a:spcAft>
                <a:spcPts val="1200"/>
              </a:spcAft>
            </a:pPr>
            <a:r>
              <a:rPr lang="es-US" sz="2500" dirty="0">
                <a:solidFill>
                  <a:srgbClr val="00529B"/>
                </a:solidFill>
              </a:rPr>
              <a:t>Ha tenido Medicare durante 4 años por </a:t>
            </a:r>
            <a:br>
              <a:rPr lang="es-US" sz="2500" dirty="0">
                <a:solidFill>
                  <a:srgbClr val="00529B"/>
                </a:solidFill>
              </a:rPr>
            </a:br>
            <a:r>
              <a:rPr lang="es-US" sz="2500" dirty="0">
                <a:solidFill>
                  <a:srgbClr val="00529B"/>
                </a:solidFill>
              </a:rPr>
              <a:t>una discapacidad. </a:t>
            </a:r>
          </a:p>
          <a:p>
            <a:pPr marL="274320" indent="-274320" defTabSz="685800">
              <a:lnSpc>
                <a:spcPct val="100000"/>
              </a:lnSpc>
              <a:spcBef>
                <a:spcPts val="0"/>
              </a:spcBef>
              <a:spcAft>
                <a:spcPts val="2400"/>
              </a:spcAft>
            </a:pPr>
            <a:r>
              <a:rPr lang="es-US" sz="2500" dirty="0">
                <a:solidFill>
                  <a:srgbClr val="00529B"/>
                </a:solidFill>
              </a:rPr>
              <a:t>Vive en un estado que requiere que las compañías de seguros ofrezcan una póliza </a:t>
            </a:r>
            <a:r>
              <a:rPr lang="es-US" sz="2500" dirty="0" err="1">
                <a:solidFill>
                  <a:srgbClr val="00529B"/>
                </a:solidFill>
              </a:rPr>
              <a:t>Medigap</a:t>
            </a:r>
            <a:r>
              <a:rPr lang="es-US" sz="2500" dirty="0">
                <a:solidFill>
                  <a:srgbClr val="00529B"/>
                </a:solidFill>
              </a:rPr>
              <a:t> a las personas con Medicare que </a:t>
            </a:r>
            <a:br>
              <a:rPr lang="es-US" sz="2500" dirty="0">
                <a:solidFill>
                  <a:srgbClr val="00529B"/>
                </a:solidFill>
              </a:rPr>
            </a:br>
            <a:r>
              <a:rPr lang="es-US" sz="2500" dirty="0">
                <a:solidFill>
                  <a:srgbClr val="00529B"/>
                </a:solidFill>
              </a:rPr>
              <a:t>tienen menos de 65 años. </a:t>
            </a:r>
            <a:br>
              <a:rPr lang="es-US" sz="2500" dirty="0">
                <a:solidFill>
                  <a:srgbClr val="00529B"/>
                </a:solidFill>
              </a:rPr>
            </a:br>
            <a:r>
              <a:rPr lang="es-US" sz="2500" dirty="0">
                <a:solidFill>
                  <a:srgbClr val="00529B"/>
                </a:solidFill>
              </a:rPr>
              <a:t>Actualmente tiene una póliza </a:t>
            </a:r>
            <a:r>
              <a:rPr lang="es-US" sz="2500" dirty="0" err="1">
                <a:solidFill>
                  <a:srgbClr val="00529B"/>
                </a:solidFill>
              </a:rPr>
              <a:t>Medigap</a:t>
            </a:r>
            <a:r>
              <a:rPr lang="es-US" sz="2500" dirty="0">
                <a:solidFill>
                  <a:srgbClr val="00529B"/>
                </a:solidFill>
              </a:rPr>
              <a:t>.</a:t>
            </a:r>
          </a:p>
          <a:p>
            <a:pPr marL="0" indent="0" defTabSz="685800">
              <a:lnSpc>
                <a:spcPct val="100000"/>
              </a:lnSpc>
              <a:spcBef>
                <a:spcPts val="0"/>
              </a:spcBef>
              <a:spcAft>
                <a:spcPts val="2400"/>
              </a:spcAft>
              <a:buNone/>
            </a:pPr>
            <a:r>
              <a:rPr lang="es-US" sz="2500" b="1" dirty="0">
                <a:solidFill>
                  <a:srgbClr val="00529B"/>
                </a:solidFill>
              </a:rPr>
              <a:t>¿Qué podría cambiar cuando Ted cumpla </a:t>
            </a:r>
            <a:br>
              <a:rPr lang="es-US" sz="2500" b="1" dirty="0">
                <a:solidFill>
                  <a:srgbClr val="00529B"/>
                </a:solidFill>
              </a:rPr>
            </a:br>
            <a:r>
              <a:rPr lang="es-US" sz="2500" b="1" dirty="0">
                <a:solidFill>
                  <a:srgbClr val="00529B"/>
                </a:solidFill>
              </a:rPr>
              <a:t>65 años el próximo año? </a:t>
            </a:r>
          </a:p>
          <a:p>
            <a:pPr marL="160020" indent="0" defTabSz="685800">
              <a:lnSpc>
                <a:spcPct val="100000"/>
              </a:lnSpc>
              <a:spcBef>
                <a:spcPts val="600"/>
              </a:spcBef>
              <a:spcAft>
                <a:spcPts val="1200"/>
              </a:spcAft>
              <a:buNone/>
            </a:pPr>
            <a:endParaRPr lang="en-US" sz="2800" dirty="0">
              <a:solidFill>
                <a:srgbClr val="00529B"/>
              </a:solidFill>
            </a:endParaRPr>
          </a:p>
          <a:p>
            <a:pPr marL="342900" indent="-182880" defTabSz="685800">
              <a:lnSpc>
                <a:spcPct val="100000"/>
              </a:lnSpc>
              <a:spcBef>
                <a:spcPts val="600"/>
              </a:spcBef>
              <a:spcAft>
                <a:spcPts val="1200"/>
              </a:spcAft>
            </a:pPr>
            <a:endParaRPr lang="en-US" sz="2800" dirty="0">
              <a:solidFill>
                <a:srgbClr val="00529B"/>
              </a:solidFill>
            </a:endParaRPr>
          </a:p>
        </p:txBody>
      </p:sp>
      <p:pic>
        <p:nvPicPr>
          <p:cNvPr id="7" name="Picture 6">
            <a:extLs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9912" y="1399032"/>
            <a:ext cx="2771394" cy="3804866"/>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B80E69AE-7A2E-4BA9-9E2E-05300BBAFC7B}"/>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47</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3" name="Date Placeholder 2"/>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119797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50692"/>
          </a:xfrm>
        </p:spPr>
        <p:txBody>
          <a:bodyPr anchor="ctr">
            <a:normAutofit/>
          </a:bodyPr>
          <a:lstStyle/>
          <a:p>
            <a:r>
              <a:rPr lang="es-US" sz="3000"/>
              <a:t>Revisión: Consideraciones del escenario 1</a:t>
            </a:r>
          </a:p>
        </p:txBody>
      </p:sp>
      <p:sp>
        <p:nvSpPr>
          <p:cNvPr id="9" name="Content Placeholder 8"/>
          <p:cNvSpPr>
            <a:spLocks noGrp="1"/>
          </p:cNvSpPr>
          <p:nvPr>
            <p:ph idx="1"/>
          </p:nvPr>
        </p:nvSpPr>
        <p:spPr>
          <a:xfrm>
            <a:off x="670727" y="1062784"/>
            <a:ext cx="11140273" cy="5021042"/>
          </a:xfrm>
        </p:spPr>
        <p:txBody>
          <a:bodyPr>
            <a:noAutofit/>
          </a:bodyPr>
          <a:lstStyle/>
          <a:p>
            <a:pPr marL="274320" lvl="0" indent="-274320" defTabSz="685800">
              <a:lnSpc>
                <a:spcPct val="100000"/>
              </a:lnSpc>
              <a:spcBef>
                <a:spcPts val="0"/>
              </a:spcBef>
              <a:spcAft>
                <a:spcPts val="1200"/>
              </a:spcAft>
            </a:pPr>
            <a:r>
              <a:rPr lang="es-US">
                <a:solidFill>
                  <a:srgbClr val="00529B"/>
                </a:solidFill>
              </a:rPr>
              <a:t>Ted tendrá un Período de Inscripción Abierta (OEP, por sus siglas en inglés) cuando cumpla 65 años. Durante el OEP, tendrá una:</a:t>
            </a:r>
          </a:p>
          <a:p>
            <a:pPr marL="548640" lvl="3" indent="-274320" defTabSz="685800">
              <a:lnSpc>
                <a:spcPct val="100000"/>
              </a:lnSpc>
              <a:spcBef>
                <a:spcPts val="0"/>
              </a:spcBef>
              <a:spcAft>
                <a:spcPts val="1200"/>
              </a:spcAft>
            </a:pPr>
            <a:r>
              <a:rPr lang="es-US" sz="2200">
                <a:solidFill>
                  <a:srgbClr val="00529B"/>
                </a:solidFill>
                <a:latin typeface="Arial" panose="020B0604020202020204" pitchFamily="34" charset="0"/>
                <a:cs typeface="Arial" panose="020B0604020202020204" pitchFamily="34" charset="0"/>
              </a:rPr>
              <a:t>Mayor variedad de pólizas Medigap</a:t>
            </a:r>
          </a:p>
          <a:p>
            <a:pPr marL="548640" lvl="3" indent="-274320" defTabSz="685800">
              <a:lnSpc>
                <a:spcPct val="100000"/>
              </a:lnSpc>
              <a:spcBef>
                <a:spcPts val="0"/>
              </a:spcBef>
              <a:spcAft>
                <a:spcPts val="1200"/>
              </a:spcAft>
            </a:pPr>
            <a:r>
              <a:rPr lang="es-US" sz="2200">
                <a:solidFill>
                  <a:srgbClr val="00529B"/>
                </a:solidFill>
                <a:latin typeface="Arial" panose="020B0604020202020204" pitchFamily="34" charset="0"/>
                <a:cs typeface="Arial" panose="020B0604020202020204" pitchFamily="34" charset="0"/>
              </a:rPr>
              <a:t>Prima de Medigap más baja</a:t>
            </a:r>
          </a:p>
          <a:p>
            <a:pPr marL="274320" lvl="0" indent="-274320" defTabSz="685800">
              <a:lnSpc>
                <a:spcPct val="100000"/>
              </a:lnSpc>
              <a:spcBef>
                <a:spcPts val="0"/>
              </a:spcBef>
              <a:spcAft>
                <a:spcPts val="1200"/>
              </a:spcAft>
            </a:pPr>
            <a:r>
              <a:rPr lang="es-US">
                <a:solidFill>
                  <a:srgbClr val="00529B"/>
                </a:solidFill>
              </a:rPr>
              <a:t>Si se inscribe durante su OEP para Medigap, las compañías de seguros no pueden: </a:t>
            </a:r>
          </a:p>
          <a:p>
            <a:pPr marL="548640" lvl="3" indent="-274320" defTabSz="685800">
              <a:lnSpc>
                <a:spcPct val="100000"/>
              </a:lnSpc>
              <a:spcBef>
                <a:spcPts val="0"/>
              </a:spcBef>
              <a:spcAft>
                <a:spcPts val="1200"/>
              </a:spcAft>
            </a:pPr>
            <a:r>
              <a:rPr lang="es-US" sz="2200">
                <a:solidFill>
                  <a:srgbClr val="00529B"/>
                </a:solidFill>
                <a:latin typeface="Arial" panose="020B0604020202020204" pitchFamily="34" charset="0"/>
                <a:cs typeface="Arial" panose="020B0604020202020204" pitchFamily="34" charset="0"/>
              </a:rPr>
              <a:t>Negarse a venderle una póliza Medigap por su discapacidad, o </a:t>
            </a:r>
          </a:p>
          <a:p>
            <a:pPr marL="548640" lvl="3" indent="-274320" defTabSz="685800">
              <a:lnSpc>
                <a:spcPct val="100000"/>
              </a:lnSpc>
              <a:spcBef>
                <a:spcPts val="0"/>
              </a:spcBef>
              <a:spcAft>
                <a:spcPts val="1200"/>
              </a:spcAft>
            </a:pPr>
            <a:r>
              <a:rPr lang="es-US" sz="2200">
                <a:solidFill>
                  <a:srgbClr val="00529B"/>
                </a:solidFill>
                <a:latin typeface="Arial" panose="020B0604020202020204" pitchFamily="34" charset="0"/>
                <a:cs typeface="Arial" panose="020B0604020202020204" pitchFamily="34" charset="0"/>
              </a:rPr>
              <a:t>Cobrarle una prima más alta que la que cobran a otras personas de la misma edad</a:t>
            </a:r>
          </a:p>
          <a:p>
            <a:pPr marL="274320" indent="-274320" defTabSz="685800">
              <a:lnSpc>
                <a:spcPct val="100000"/>
              </a:lnSpc>
              <a:spcBef>
                <a:spcPts val="0"/>
              </a:spcBef>
              <a:spcAft>
                <a:spcPts val="1200"/>
              </a:spcAft>
            </a:pPr>
            <a:r>
              <a:rPr lang="es-US">
                <a:solidFill>
                  <a:srgbClr val="00529B"/>
                </a:solidFill>
              </a:rPr>
              <a:t>Puede evitar el período de espera por condición preexistente, ya que tuvo cobertura por más de 6 meses antes de cumplir 65 años</a:t>
            </a:r>
          </a:p>
        </p:txBody>
      </p:sp>
      <p:sp>
        <p:nvSpPr>
          <p:cNvPr id="5" name="Slide Number Placeholder 4">
            <a:extLst>
              <a:ext uri="{FF2B5EF4-FFF2-40B4-BE49-F238E27FC236}">
                <a16:creationId xmlns:a16="http://schemas.microsoft.com/office/drawing/2014/main" id="{47AAA19C-DDB0-4457-AF1C-A84324BD59F5}"/>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48</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3" name="Date Placeholder 2"/>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211367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250"/>
                                  </p:stCondLst>
                                  <p:childTnLst>
                                    <p:set>
                                      <p:cBhvr>
                                        <p:cTn id="19" dur="1" fill="hold">
                                          <p:stCondLst>
                                            <p:cond delay="0"/>
                                          </p:stCondLst>
                                        </p:cTn>
                                        <p:tgtEl>
                                          <p:spTgt spid="9">
                                            <p:txEl>
                                              <p:pRg st="4" end="4"/>
                                            </p:txEl>
                                          </p:spTgt>
                                        </p:tgtEl>
                                        <p:attrNameLst>
                                          <p:attrName>style.visibility</p:attrName>
                                        </p:attrNameLst>
                                      </p:cBhvr>
                                      <p:to>
                                        <p:strVal val="visible"/>
                                      </p:to>
                                    </p:set>
                                  </p:childTnLst>
                                </p:cTn>
                              </p:par>
                            </p:childTnLst>
                          </p:cTn>
                        </p:par>
                        <p:par>
                          <p:cTn id="20" fill="hold">
                            <p:stCondLst>
                              <p:cond delay="250"/>
                            </p:stCondLst>
                            <p:childTnLst>
                              <p:par>
                                <p:cTn id="21" presetID="1" presetClass="entr" presetSubtype="0" fill="hold" nodeType="afterEffect">
                                  <p:stCondLst>
                                    <p:cond delay="25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46"/>
            <a:ext cx="12192000" cy="960438"/>
          </a:xfrm>
        </p:spPr>
        <p:txBody>
          <a:bodyPr anchor="ctr">
            <a:normAutofit/>
          </a:bodyPr>
          <a:lstStyle/>
          <a:p>
            <a:r>
              <a:rPr lang="es-US" sz="3000"/>
              <a:t>Revisión: Escenario 2</a:t>
            </a:r>
          </a:p>
        </p:txBody>
      </p:sp>
      <p:sp>
        <p:nvSpPr>
          <p:cNvPr id="9" name="Content Placeholder 8"/>
          <p:cNvSpPr>
            <a:spLocks noGrp="1"/>
          </p:cNvSpPr>
          <p:nvPr>
            <p:ph idx="1"/>
          </p:nvPr>
        </p:nvSpPr>
        <p:spPr>
          <a:xfrm>
            <a:off x="914400" y="1280160"/>
            <a:ext cx="7522629" cy="5021042"/>
          </a:xfrm>
        </p:spPr>
        <p:txBody>
          <a:bodyPr>
            <a:normAutofit fontScale="92500"/>
          </a:bodyPr>
          <a:lstStyle/>
          <a:p>
            <a:pPr marL="274320" lvl="0" indent="-274320" defTabSz="685800">
              <a:lnSpc>
                <a:spcPct val="100000"/>
              </a:lnSpc>
              <a:spcBef>
                <a:spcPts val="0"/>
              </a:spcBef>
              <a:spcAft>
                <a:spcPts val="1200"/>
              </a:spcAft>
            </a:pPr>
            <a:r>
              <a:rPr lang="es-US" sz="2800" dirty="0">
                <a:solidFill>
                  <a:srgbClr val="00529B"/>
                </a:solidFill>
              </a:rPr>
              <a:t>Sophie tiene 67 años y está sana. </a:t>
            </a:r>
          </a:p>
          <a:p>
            <a:pPr marL="274320" lvl="0" indent="-274320" defTabSz="685800">
              <a:lnSpc>
                <a:spcPct val="100000"/>
              </a:lnSpc>
              <a:spcBef>
                <a:spcPts val="0"/>
              </a:spcBef>
              <a:spcAft>
                <a:spcPts val="1200"/>
              </a:spcAft>
            </a:pPr>
            <a:r>
              <a:rPr lang="es-US" sz="2800" dirty="0">
                <a:solidFill>
                  <a:srgbClr val="00529B"/>
                </a:solidFill>
              </a:rPr>
              <a:t>Se jubiló el mes pasado y terminó su cobertura médica subsidiada por el empleador. </a:t>
            </a:r>
          </a:p>
          <a:p>
            <a:pPr marL="274320" lvl="0" indent="-274320" defTabSz="685800">
              <a:lnSpc>
                <a:spcPct val="100000"/>
              </a:lnSpc>
              <a:spcBef>
                <a:spcPts val="0"/>
              </a:spcBef>
              <a:spcAft>
                <a:spcPts val="1200"/>
              </a:spcAft>
            </a:pPr>
            <a:r>
              <a:rPr lang="es-US" sz="2800" dirty="0">
                <a:solidFill>
                  <a:srgbClr val="00529B"/>
                </a:solidFill>
              </a:rPr>
              <a:t>Estaba inscrita en la Parte A (seguro hospitalario) de Medicare y acaba de inscribirse en la Parte B (seguro médico) de Medicare </a:t>
            </a:r>
          </a:p>
          <a:p>
            <a:pPr marL="274320" lvl="0" indent="-274320" defTabSz="685800">
              <a:lnSpc>
                <a:spcPct val="100000"/>
              </a:lnSpc>
              <a:spcBef>
                <a:spcPts val="0"/>
              </a:spcBef>
              <a:spcAft>
                <a:spcPts val="600"/>
              </a:spcAft>
            </a:pPr>
            <a:r>
              <a:rPr lang="es-US" sz="2800" dirty="0">
                <a:solidFill>
                  <a:srgbClr val="00529B"/>
                </a:solidFill>
              </a:rPr>
              <a:t>Está interesada en comprar una póliza </a:t>
            </a:r>
            <a:br>
              <a:rPr lang="es-US" sz="2800" dirty="0">
                <a:solidFill>
                  <a:srgbClr val="00529B"/>
                </a:solidFill>
              </a:rPr>
            </a:br>
            <a:r>
              <a:rPr lang="es-US" sz="2800" dirty="0" err="1">
                <a:solidFill>
                  <a:srgbClr val="00529B"/>
                </a:solidFill>
              </a:rPr>
              <a:t>Medigap</a:t>
            </a:r>
            <a:r>
              <a:rPr lang="es-US" sz="2800" dirty="0">
                <a:solidFill>
                  <a:srgbClr val="00529B"/>
                </a:solidFill>
              </a:rPr>
              <a:t> para ayudarla con los gastos </a:t>
            </a:r>
            <a:br>
              <a:rPr lang="es-US" sz="2800" dirty="0">
                <a:solidFill>
                  <a:srgbClr val="00529B"/>
                </a:solidFill>
              </a:rPr>
            </a:br>
            <a:r>
              <a:rPr lang="es-US" sz="2800" dirty="0">
                <a:solidFill>
                  <a:srgbClr val="00529B"/>
                </a:solidFill>
              </a:rPr>
              <a:t>directos de su bolsillo. </a:t>
            </a:r>
          </a:p>
          <a:p>
            <a:pPr marL="182880" lvl="0" indent="-182880" defTabSz="685800">
              <a:lnSpc>
                <a:spcPct val="100000"/>
              </a:lnSpc>
              <a:spcBef>
                <a:spcPts val="600"/>
              </a:spcBef>
              <a:spcAft>
                <a:spcPts val="1200"/>
              </a:spcAft>
              <a:buNone/>
            </a:pPr>
            <a:r>
              <a:rPr lang="es-US" sz="2800" b="1" dirty="0">
                <a:solidFill>
                  <a:srgbClr val="00529B"/>
                </a:solidFill>
              </a:rPr>
              <a:t>¿Qué debe considerar Sofia?</a:t>
            </a:r>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7029" y="1399428"/>
            <a:ext cx="2840571" cy="42724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a:extLst>
              <a:ext uri="{FF2B5EF4-FFF2-40B4-BE49-F238E27FC236}">
                <a16:creationId xmlns:a16="http://schemas.microsoft.com/office/drawing/2014/main" id="{779B8754-CC28-4E90-AADB-840F09711A68}"/>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49</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3" name="Date Placeholder 2"/>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425365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p:txBody>
          <a:bodyPr>
            <a:normAutofit/>
          </a:bodyPr>
          <a:lstStyle/>
          <a:p>
            <a:r>
              <a:rPr lang="es-US" sz="3000"/>
              <a:t>Objetivos de la Lección 1:</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sz="quarter" idx="13"/>
          </p:nvPr>
        </p:nvSpPr>
        <p:spPr/>
        <p:txBody>
          <a:bodyPr vert="horz" lIns="91440" tIns="45720" rIns="91440" bIns="45720" rtlCol="0">
            <a:normAutofit/>
          </a:bodyPr>
          <a:lstStyle/>
          <a:p>
            <a:pPr marL="0" lvl="0" indent="0" defTabSz="685800">
              <a:lnSpc>
                <a:spcPct val="100000"/>
              </a:lnSpc>
              <a:spcBef>
                <a:spcPts val="0"/>
              </a:spcBef>
              <a:spcAft>
                <a:spcPts val="1200"/>
              </a:spcAft>
              <a:buNone/>
            </a:pPr>
            <a:r>
              <a:rPr lang="es-US" sz="2800" b="1" dirty="0"/>
              <a:t>Al final de esta lección, usted podrá:</a:t>
            </a:r>
          </a:p>
          <a:p>
            <a:pPr marL="548640" lvl="0" indent="-274320" defTabSz="685800">
              <a:lnSpc>
                <a:spcPct val="100000"/>
              </a:lnSpc>
              <a:spcBef>
                <a:spcPts val="0"/>
              </a:spcBef>
              <a:spcAft>
                <a:spcPts val="1200"/>
              </a:spcAft>
            </a:pPr>
            <a:r>
              <a:rPr lang="es-US" sz="2400" dirty="0"/>
              <a:t>Explicar qué son las pólizas </a:t>
            </a:r>
            <a:r>
              <a:rPr lang="es-US" sz="2400" dirty="0" err="1"/>
              <a:t>Medigap</a:t>
            </a:r>
            <a:endParaRPr lang="es-US" sz="2400" dirty="0"/>
          </a:p>
          <a:p>
            <a:pPr marL="548640" lvl="0" indent="-274320" defTabSz="685800">
              <a:lnSpc>
                <a:spcPct val="100000"/>
              </a:lnSpc>
              <a:spcBef>
                <a:spcPts val="0"/>
              </a:spcBef>
              <a:spcAft>
                <a:spcPts val="1200"/>
              </a:spcAft>
            </a:pPr>
            <a:r>
              <a:rPr lang="es-US" sz="2400" dirty="0"/>
              <a:t>Identificar los servicios médicamente necesarios cubiertos por </a:t>
            </a:r>
            <a:br>
              <a:rPr lang="es-US" sz="2400" dirty="0"/>
            </a:br>
            <a:r>
              <a:rPr lang="es-US" sz="2400" dirty="0"/>
              <a:t>la Parte A (seguro hospitalario) y la Parte B (seguro médico) </a:t>
            </a:r>
            <a:br>
              <a:rPr lang="es-US" sz="2400" dirty="0"/>
            </a:br>
            <a:r>
              <a:rPr lang="es-US" sz="2400" dirty="0"/>
              <a:t>de Medicare</a:t>
            </a:r>
          </a:p>
          <a:p>
            <a:pPr marL="548640" lvl="0" indent="-274320" defTabSz="685800">
              <a:lnSpc>
                <a:spcPct val="100000"/>
              </a:lnSpc>
              <a:spcBef>
                <a:spcPts val="0"/>
              </a:spcBef>
              <a:spcAft>
                <a:spcPts val="1200"/>
              </a:spcAft>
            </a:pPr>
            <a:r>
              <a:rPr lang="es-US" sz="2400" dirty="0"/>
              <a:t>Encontrar los importes actuales de la Parte A y la Parte B</a:t>
            </a:r>
          </a:p>
          <a:p>
            <a:pPr marL="0" indent="0" defTabSz="685800">
              <a:lnSpc>
                <a:spcPct val="100000"/>
              </a:lnSpc>
              <a:spcBef>
                <a:spcPts val="600"/>
              </a:spcBef>
              <a:spcAft>
                <a:spcPts val="1200"/>
              </a:spcAft>
              <a:buNone/>
            </a:pPr>
            <a:endParaRPr lang="en-US" sz="2800" dirty="0"/>
          </a:p>
        </p:txBody>
      </p:sp>
      <p:sp>
        <p:nvSpPr>
          <p:cNvPr id="5" name="Slide Number Placeholder 4">
            <a:extLst>
              <a:ext uri="{FF2B5EF4-FFF2-40B4-BE49-F238E27FC236}">
                <a16:creationId xmlns:a16="http://schemas.microsoft.com/office/drawing/2014/main" id="{730DFFAF-3BD4-47EB-B2DC-58B24E242720}"/>
              </a:ext>
            </a:extLst>
          </p:cNvPr>
          <p:cNvSpPr>
            <a:spLocks noGrp="1"/>
          </p:cNvSpPr>
          <p:nvPr>
            <p:ph type="sldNum" sz="quarter" idx="12"/>
          </p:nvPr>
        </p:nvSpPr>
        <p:spPr/>
        <p:txBody>
          <a:bodyPr/>
          <a:lstStyle/>
          <a:p>
            <a:pPr>
              <a:defRPr/>
            </a:pPr>
            <a:fld id="{11E79EF6-0C0E-43E6-8FB3-918BC522CC5A}" type="slidenum">
              <a:rPr lang="en-US" smtClean="0">
                <a:solidFill>
                  <a:srgbClr val="8FAADC"/>
                </a:solidFill>
              </a:rPr>
              <a:pPr>
                <a:defRPr/>
              </a:pPr>
              <a:t>5</a:t>
            </a:fld>
            <a:endParaRPr lang="en-US">
              <a:solidFill>
                <a:srgbClr val="8FAADC"/>
              </a:solidFill>
            </a:endParaRPr>
          </a:p>
        </p:txBody>
      </p:sp>
      <p:sp>
        <p:nvSpPr>
          <p:cNvPr id="4" name="Footer Placeholder 3">
            <a:extLst>
              <a:ext uri="{FF2B5EF4-FFF2-40B4-BE49-F238E27FC236}">
                <a16:creationId xmlns:a16="http://schemas.microsoft.com/office/drawing/2014/main" id="{A1572E6D-D295-4DE9-ADAE-C9EC2EE470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8FAADC"/>
                </a:solidFill>
                <a:effectLst/>
                <a:uLnTx/>
                <a:uFillTx/>
                <a:latin typeface="Arial" panose="020B0604020202020204" pitchFamily="34" charset="0"/>
                <a:ea typeface="+mn-ea"/>
                <a:cs typeface="Arial" panose="020B0604020202020204" pitchFamily="34" charset="0"/>
              </a:rPr>
              <a:t>Pólizas del Seguro Suplementario de Medicare (Medigap)</a:t>
            </a:r>
          </a:p>
        </p:txBody>
      </p:sp>
      <p:sp>
        <p:nvSpPr>
          <p:cNvPr id="3" name="Date Placeholder 2">
            <a:extLst>
              <a:ext uri="{FF2B5EF4-FFF2-40B4-BE49-F238E27FC236}">
                <a16:creationId xmlns:a16="http://schemas.microsoft.com/office/drawing/2014/main" id="{7E8ECB57-79E5-4D26-8698-9A81D8007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Abril de 2023</a:t>
            </a:r>
          </a:p>
        </p:txBody>
      </p:sp>
    </p:spTree>
    <p:custDataLst>
      <p:tags r:id="rId1"/>
    </p:custDataLst>
    <p:extLst>
      <p:ext uri="{BB962C8B-B14F-4D97-AF65-F5344CB8AC3E}">
        <p14:creationId xmlns:p14="http://schemas.microsoft.com/office/powerpoint/2010/main" val="1742087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60699"/>
          </a:xfrm>
        </p:spPr>
        <p:txBody>
          <a:bodyPr anchor="ctr">
            <a:normAutofit/>
          </a:bodyPr>
          <a:lstStyle/>
          <a:p>
            <a:r>
              <a:rPr lang="es-US" sz="3000"/>
              <a:t>Revisión: Consideraciones del escenario 2</a:t>
            </a:r>
          </a:p>
        </p:txBody>
      </p:sp>
      <p:sp>
        <p:nvSpPr>
          <p:cNvPr id="9" name="Content Placeholder 8"/>
          <p:cNvSpPr>
            <a:spLocks noGrp="1"/>
          </p:cNvSpPr>
          <p:nvPr>
            <p:ph idx="1"/>
          </p:nvPr>
        </p:nvSpPr>
        <p:spPr>
          <a:xfrm>
            <a:off x="838200" y="1182821"/>
            <a:ext cx="10978699" cy="5213350"/>
          </a:xfrm>
        </p:spPr>
        <p:txBody>
          <a:bodyPr>
            <a:normAutofit/>
          </a:bodyPr>
          <a:lstStyle/>
          <a:p>
            <a:pPr marL="274320" lvl="0" indent="-274320" defTabSz="685800">
              <a:lnSpc>
                <a:spcPct val="100000"/>
              </a:lnSpc>
              <a:spcBef>
                <a:spcPts val="0"/>
              </a:spcBef>
              <a:spcAft>
                <a:spcPts val="1200"/>
              </a:spcAft>
            </a:pPr>
            <a:r>
              <a:rPr lang="es-US" dirty="0">
                <a:solidFill>
                  <a:srgbClr val="00529B"/>
                </a:solidFill>
              </a:rPr>
              <a:t>Sophie debe comprar una póliza </a:t>
            </a:r>
            <a:r>
              <a:rPr lang="es-US" dirty="0" err="1">
                <a:solidFill>
                  <a:srgbClr val="00529B"/>
                </a:solidFill>
              </a:rPr>
              <a:t>Medigap</a:t>
            </a:r>
            <a:r>
              <a:rPr lang="es-US" dirty="0">
                <a:solidFill>
                  <a:srgbClr val="00529B"/>
                </a:solidFill>
              </a:rPr>
              <a:t> durante su OEP, que dura 6 meses y comienza con su fecha de entrada en vigencia de la Parte B </a:t>
            </a:r>
          </a:p>
          <a:p>
            <a:pPr marL="274320" lvl="0" indent="-274320" defTabSz="685800">
              <a:lnSpc>
                <a:spcPct val="100000"/>
              </a:lnSpc>
              <a:spcBef>
                <a:spcPts val="0"/>
              </a:spcBef>
              <a:spcAft>
                <a:spcPts val="1200"/>
              </a:spcAft>
            </a:pPr>
            <a:r>
              <a:rPr lang="es-US" dirty="0">
                <a:solidFill>
                  <a:srgbClr val="00529B"/>
                </a:solidFill>
              </a:rPr>
              <a:t>Tendrá derechos de emisión garantizados si se inscribe durante su OEP para </a:t>
            </a:r>
            <a:r>
              <a:rPr lang="es-US" dirty="0" err="1">
                <a:solidFill>
                  <a:srgbClr val="00529B"/>
                </a:solidFill>
              </a:rPr>
              <a:t>Medigap</a:t>
            </a:r>
            <a:r>
              <a:rPr lang="es-US" dirty="0">
                <a:solidFill>
                  <a:srgbClr val="00529B"/>
                </a:solidFill>
              </a:rPr>
              <a:t> </a:t>
            </a:r>
          </a:p>
          <a:p>
            <a:pPr marL="274320" lvl="0" indent="-274320" defTabSz="685800">
              <a:lnSpc>
                <a:spcPct val="100000"/>
              </a:lnSpc>
              <a:spcBef>
                <a:spcPts val="0"/>
              </a:spcBef>
              <a:spcAft>
                <a:spcPts val="1200"/>
              </a:spcAft>
            </a:pPr>
            <a:r>
              <a:rPr lang="es-US" dirty="0">
                <a:solidFill>
                  <a:srgbClr val="00529B"/>
                </a:solidFill>
              </a:rPr>
              <a:t>Si tiene derechos de emisión garantizada:</a:t>
            </a:r>
          </a:p>
          <a:p>
            <a:pPr marL="822960" lvl="1" indent="-274320" defTabSz="685800">
              <a:lnSpc>
                <a:spcPct val="100000"/>
              </a:lnSpc>
              <a:spcBef>
                <a:spcPts val="0"/>
              </a:spcBef>
              <a:spcAft>
                <a:spcPts val="1200"/>
              </a:spcAft>
            </a:pPr>
            <a:r>
              <a:rPr lang="es-US" dirty="0">
                <a:solidFill>
                  <a:srgbClr val="00529B"/>
                </a:solidFill>
              </a:rPr>
              <a:t>Las compañías de seguros deben venderle una póliza </a:t>
            </a:r>
            <a:r>
              <a:rPr lang="es-US" dirty="0" err="1">
                <a:solidFill>
                  <a:srgbClr val="00529B"/>
                </a:solidFill>
              </a:rPr>
              <a:t>Medigap</a:t>
            </a:r>
            <a:endParaRPr lang="es-US" dirty="0">
              <a:solidFill>
                <a:srgbClr val="00529B"/>
              </a:solidFill>
            </a:endParaRPr>
          </a:p>
          <a:p>
            <a:pPr marL="822960" lvl="1" indent="-274320" defTabSz="685800">
              <a:lnSpc>
                <a:spcPct val="100000"/>
              </a:lnSpc>
              <a:spcBef>
                <a:spcPts val="0"/>
              </a:spcBef>
              <a:spcAft>
                <a:spcPts val="1200"/>
              </a:spcAft>
            </a:pPr>
            <a:r>
              <a:rPr lang="es-US" dirty="0">
                <a:solidFill>
                  <a:srgbClr val="00529B"/>
                </a:solidFill>
              </a:rPr>
              <a:t>Se deben cubrir todas las afecciones preexistentes</a:t>
            </a:r>
          </a:p>
          <a:p>
            <a:pPr marL="822960" lvl="1" indent="-274320" defTabSz="685800">
              <a:lnSpc>
                <a:spcPct val="100000"/>
              </a:lnSpc>
              <a:spcBef>
                <a:spcPts val="0"/>
              </a:spcBef>
              <a:spcAft>
                <a:spcPts val="1200"/>
              </a:spcAft>
            </a:pPr>
            <a:r>
              <a:rPr lang="es-US" dirty="0">
                <a:solidFill>
                  <a:srgbClr val="00529B"/>
                </a:solidFill>
              </a:rPr>
              <a:t>Las compañías de seguros no pueden cobrarle más</a:t>
            </a:r>
          </a:p>
          <a:p>
            <a:pPr marL="274320" lvl="0" indent="-274320" defTabSz="685800">
              <a:lnSpc>
                <a:spcPct val="100000"/>
              </a:lnSpc>
              <a:spcBef>
                <a:spcPts val="0"/>
              </a:spcBef>
              <a:spcAft>
                <a:spcPts val="1200"/>
              </a:spcAft>
            </a:pPr>
            <a:r>
              <a:rPr lang="es-US" dirty="0">
                <a:solidFill>
                  <a:srgbClr val="00529B"/>
                </a:solidFill>
              </a:rPr>
              <a:t>Si no se inscribe durante su OEP para </a:t>
            </a:r>
            <a:r>
              <a:rPr lang="es-US" dirty="0" err="1">
                <a:solidFill>
                  <a:srgbClr val="00529B"/>
                </a:solidFill>
              </a:rPr>
              <a:t>Medigap</a:t>
            </a:r>
            <a:r>
              <a:rPr lang="es-US" dirty="0">
                <a:solidFill>
                  <a:srgbClr val="00529B"/>
                </a:solidFill>
              </a:rPr>
              <a:t>, las compañías pueden usar la revisión de historial médico o negarse a venderle una póliza</a:t>
            </a:r>
          </a:p>
        </p:txBody>
      </p:sp>
      <p:sp>
        <p:nvSpPr>
          <p:cNvPr id="5" name="Slide Number Placeholder 4">
            <a:extLst>
              <a:ext uri="{FF2B5EF4-FFF2-40B4-BE49-F238E27FC236}">
                <a16:creationId xmlns:a16="http://schemas.microsoft.com/office/drawing/2014/main" id="{9F0DC0BC-30B8-4D14-9EF3-0D3D7BE3648D}"/>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50</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3" name="Date Placeholder 2"/>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91756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25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par>
                          <p:cTn id="18" fill="hold">
                            <p:stCondLst>
                              <p:cond delay="250"/>
                            </p:stCondLst>
                            <p:childTnLst>
                              <p:par>
                                <p:cTn id="19" presetID="1" presetClass="entr" presetSubtype="0" fill="hold" nodeType="afterEffect">
                                  <p:stCondLst>
                                    <p:cond delay="25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250"/>
                                  </p:stCondLst>
                                  <p:childTnLst>
                                    <p:set>
                                      <p:cBhvr>
                                        <p:cTn id="23"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1"/>
            <a:ext cx="12192000" cy="925975"/>
          </a:xfrm>
        </p:spPr>
        <p:txBody>
          <a:bodyPr anchor="ctr">
            <a:normAutofit/>
          </a:bodyPr>
          <a:lstStyle/>
          <a:p>
            <a:r>
              <a:rPr lang="es-US" sz="3000"/>
              <a:t>Resumen de puntos clave</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type="body" sz="quarter" idx="13"/>
          </p:nvPr>
        </p:nvSpPr>
        <p:spPr>
          <a:xfrm>
            <a:off x="920299" y="1206418"/>
            <a:ext cx="10644188" cy="4871807"/>
          </a:xfrm>
        </p:spPr>
        <p:txBody>
          <a:bodyPr>
            <a:normAutofit lnSpcReduction="10000"/>
          </a:bodyPr>
          <a:lstStyle/>
          <a:p>
            <a:pPr marL="274320" lvl="0" indent="-274320" defTabSz="685800">
              <a:lnSpc>
                <a:spcPct val="100000"/>
              </a:lnSpc>
              <a:spcBef>
                <a:spcPts val="0"/>
              </a:spcBef>
              <a:spcAft>
                <a:spcPts val="1200"/>
              </a:spcAft>
            </a:pPr>
            <a:r>
              <a:rPr lang="es-US" sz="2800" dirty="0">
                <a:solidFill>
                  <a:srgbClr val="00529B"/>
                </a:solidFill>
              </a:rPr>
              <a:t>Debe tener tanto la Parte A como la Parte B para comprar una póliza </a:t>
            </a:r>
            <a:r>
              <a:rPr lang="es-US" sz="2800" dirty="0" err="1">
                <a:solidFill>
                  <a:srgbClr val="00529B"/>
                </a:solidFill>
              </a:rPr>
              <a:t>Medigap</a:t>
            </a:r>
            <a:r>
              <a:rPr lang="es-US" sz="2800" dirty="0">
                <a:solidFill>
                  <a:srgbClr val="00529B"/>
                </a:solidFill>
              </a:rPr>
              <a:t> </a:t>
            </a:r>
          </a:p>
          <a:p>
            <a:pPr marL="274320" lvl="0" indent="-274320" defTabSz="685800">
              <a:lnSpc>
                <a:spcPct val="100000"/>
              </a:lnSpc>
              <a:spcBef>
                <a:spcPts val="0"/>
              </a:spcBef>
              <a:spcAft>
                <a:spcPts val="1200"/>
              </a:spcAft>
            </a:pPr>
            <a:r>
              <a:rPr lang="es-US" sz="2800" dirty="0">
                <a:solidFill>
                  <a:srgbClr val="00529B"/>
                </a:solidFill>
              </a:rPr>
              <a:t>Sigue pagando la prima mensual de la Parte B</a:t>
            </a:r>
          </a:p>
          <a:p>
            <a:pPr marL="274320" lvl="0" indent="-274320" defTabSz="685800">
              <a:lnSpc>
                <a:spcPct val="100000"/>
              </a:lnSpc>
              <a:spcBef>
                <a:spcPts val="0"/>
              </a:spcBef>
              <a:spcAft>
                <a:spcPts val="1200"/>
              </a:spcAft>
            </a:pPr>
            <a:r>
              <a:rPr lang="es-US" sz="2800" dirty="0">
                <a:solidFill>
                  <a:srgbClr val="00529B"/>
                </a:solidFill>
              </a:rPr>
              <a:t>Paga una prima mensual por </a:t>
            </a:r>
            <a:r>
              <a:rPr lang="es-US" sz="2800" dirty="0" err="1">
                <a:solidFill>
                  <a:srgbClr val="00529B"/>
                </a:solidFill>
              </a:rPr>
              <a:t>Medigap</a:t>
            </a:r>
            <a:endParaRPr lang="es-US" sz="2800" dirty="0">
              <a:solidFill>
                <a:srgbClr val="00529B"/>
              </a:solidFill>
            </a:endParaRPr>
          </a:p>
          <a:p>
            <a:pPr marL="274320" lvl="0" indent="-274320" defTabSz="685800">
              <a:lnSpc>
                <a:spcPct val="100000"/>
              </a:lnSpc>
              <a:spcBef>
                <a:spcPts val="0"/>
              </a:spcBef>
              <a:spcAft>
                <a:spcPts val="1200"/>
              </a:spcAft>
            </a:pPr>
            <a:r>
              <a:rPr lang="es-US" sz="2800" dirty="0">
                <a:solidFill>
                  <a:srgbClr val="00529B"/>
                </a:solidFill>
              </a:rPr>
              <a:t>El mejor momento para comprar una póliza de </a:t>
            </a:r>
            <a:r>
              <a:rPr lang="es-US" sz="2800" dirty="0" err="1">
                <a:solidFill>
                  <a:srgbClr val="00529B"/>
                </a:solidFill>
              </a:rPr>
              <a:t>Medigap</a:t>
            </a:r>
            <a:r>
              <a:rPr lang="es-US" sz="2800" dirty="0">
                <a:solidFill>
                  <a:srgbClr val="00529B"/>
                </a:solidFill>
              </a:rPr>
              <a:t> es durante su OEP para </a:t>
            </a:r>
            <a:r>
              <a:rPr lang="es-US" sz="2800" dirty="0" err="1">
                <a:solidFill>
                  <a:srgbClr val="00529B"/>
                </a:solidFill>
              </a:rPr>
              <a:t>Medigap</a:t>
            </a:r>
            <a:endParaRPr lang="es-US" sz="2800" dirty="0">
              <a:solidFill>
                <a:srgbClr val="00529B"/>
              </a:solidFill>
            </a:endParaRPr>
          </a:p>
          <a:p>
            <a:pPr marL="274320" lvl="0" indent="-274320" defTabSz="685800">
              <a:lnSpc>
                <a:spcPct val="100000"/>
              </a:lnSpc>
              <a:spcBef>
                <a:spcPts val="0"/>
              </a:spcBef>
              <a:spcAft>
                <a:spcPts val="1200"/>
              </a:spcAft>
            </a:pPr>
            <a:r>
              <a:rPr lang="es-US" sz="2800" dirty="0">
                <a:solidFill>
                  <a:srgbClr val="00529B"/>
                </a:solidFill>
              </a:rPr>
              <a:t>Las pólizas </a:t>
            </a:r>
            <a:r>
              <a:rPr lang="es-US" sz="2800" dirty="0" err="1">
                <a:solidFill>
                  <a:srgbClr val="00529B"/>
                </a:solidFill>
              </a:rPr>
              <a:t>Medigap</a:t>
            </a:r>
            <a:r>
              <a:rPr lang="es-US" sz="2800" dirty="0">
                <a:solidFill>
                  <a:srgbClr val="00529B"/>
                </a:solidFill>
              </a:rPr>
              <a:t> cubren a una sola persona</a:t>
            </a:r>
          </a:p>
          <a:p>
            <a:pPr marL="274320" lvl="0" indent="-274320" defTabSz="685800">
              <a:lnSpc>
                <a:spcPct val="100000"/>
              </a:lnSpc>
              <a:spcBef>
                <a:spcPts val="0"/>
              </a:spcBef>
              <a:spcAft>
                <a:spcPts val="1200"/>
              </a:spcAft>
            </a:pPr>
            <a:r>
              <a:rPr lang="es-US" sz="2800" dirty="0">
                <a:solidFill>
                  <a:srgbClr val="00529B"/>
                </a:solidFill>
              </a:rPr>
              <a:t>Cada póliza de </a:t>
            </a:r>
            <a:r>
              <a:rPr lang="es-US" sz="2800" dirty="0" err="1">
                <a:solidFill>
                  <a:srgbClr val="00529B"/>
                </a:solidFill>
              </a:rPr>
              <a:t>Medigap</a:t>
            </a:r>
            <a:r>
              <a:rPr lang="es-US" sz="2800" dirty="0">
                <a:solidFill>
                  <a:srgbClr val="00529B"/>
                </a:solidFill>
              </a:rPr>
              <a:t> estandarizada debe ofrecer los </a:t>
            </a:r>
            <a:br>
              <a:rPr lang="es-US" sz="2800" dirty="0">
                <a:solidFill>
                  <a:srgbClr val="00529B"/>
                </a:solidFill>
              </a:rPr>
            </a:br>
            <a:r>
              <a:rPr lang="es-US" sz="2800" dirty="0">
                <a:solidFill>
                  <a:srgbClr val="00529B"/>
                </a:solidFill>
              </a:rPr>
              <a:t>mismos beneficios básicos, sin importar qué compañía de seguros la venda.</a:t>
            </a:r>
          </a:p>
        </p:txBody>
      </p:sp>
      <p:sp>
        <p:nvSpPr>
          <p:cNvPr id="4" name="Slide Number Placeholder 3">
            <a:extLst>
              <a:ext uri="{FF2B5EF4-FFF2-40B4-BE49-F238E27FC236}">
                <a16:creationId xmlns:a16="http://schemas.microsoft.com/office/drawing/2014/main" id="{485D31D9-9EBB-47C6-97DD-F203CB0A9F81}"/>
              </a:ext>
            </a:extLst>
          </p:cNvPr>
          <p:cNvSpPr>
            <a:spLocks noGrp="1"/>
          </p:cNvSpPr>
          <p:nvPr>
            <p:ph type="sldNum" sz="quarter" idx="12"/>
          </p:nvPr>
        </p:nvSpPr>
        <p:spPr/>
        <p:txBody>
          <a:bodyPr/>
          <a:lstStyle/>
          <a:p>
            <a:pPr>
              <a:defRPr/>
            </a:pPr>
            <a:fld id="{11E79EF6-0C0E-43E6-8FB3-918BC522CC5A}" type="slidenum">
              <a:rPr lang="en-US" smtClean="0"/>
              <a:pPr>
                <a:defRPr/>
              </a:pPr>
              <a:t>51</a:t>
            </a:fld>
            <a:endParaRPr lang="en-US"/>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0"/>
            <a:ext cx="12192000" cy="949124"/>
          </a:xfrm>
        </p:spPr>
        <p:txBody>
          <a:bodyPr anchor="ctr">
            <a:normAutofit/>
          </a:bodyPr>
          <a:lstStyle/>
          <a:p>
            <a:r>
              <a:rPr lang="es-US" sz="3000"/>
              <a:t>Puntos Clave (continuación)</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type="body" sz="quarter" idx="13"/>
          </p:nvPr>
        </p:nvSpPr>
        <p:spPr>
          <a:xfrm>
            <a:off x="914400" y="1280160"/>
            <a:ext cx="10644188" cy="4531093"/>
          </a:xfrm>
        </p:spPr>
        <p:txBody>
          <a:bodyPr>
            <a:normAutofit fontScale="92500"/>
          </a:bodyPr>
          <a:lstStyle/>
          <a:p>
            <a:pPr marL="274320" indent="-274320" defTabSz="685800">
              <a:lnSpc>
                <a:spcPct val="100000"/>
              </a:lnSpc>
              <a:spcBef>
                <a:spcPts val="0"/>
              </a:spcBef>
              <a:spcAft>
                <a:spcPts val="1200"/>
              </a:spcAft>
            </a:pPr>
            <a:r>
              <a:rPr lang="es-US" sz="2800" dirty="0">
                <a:solidFill>
                  <a:srgbClr val="00529B"/>
                </a:solidFill>
              </a:rPr>
              <a:t>Los costos varían según el plan y la compañía</a:t>
            </a:r>
          </a:p>
          <a:p>
            <a:pPr marL="274320" indent="-274320" defTabSz="685800">
              <a:lnSpc>
                <a:spcPct val="100000"/>
              </a:lnSpc>
              <a:spcBef>
                <a:spcPts val="0"/>
              </a:spcBef>
              <a:spcAft>
                <a:spcPts val="1200"/>
              </a:spcAft>
            </a:pPr>
            <a:r>
              <a:rPr lang="es-US" sz="2800" dirty="0">
                <a:solidFill>
                  <a:srgbClr val="00529B"/>
                </a:solidFill>
              </a:rPr>
              <a:t>En general, las pólizas </a:t>
            </a:r>
            <a:r>
              <a:rPr lang="es-US" sz="2800" dirty="0" err="1">
                <a:solidFill>
                  <a:srgbClr val="00529B"/>
                </a:solidFill>
              </a:rPr>
              <a:t>Medigap</a:t>
            </a:r>
            <a:r>
              <a:rPr lang="es-US" sz="2800" dirty="0">
                <a:solidFill>
                  <a:srgbClr val="00529B"/>
                </a:solidFill>
              </a:rPr>
              <a:t> solo pueden cubrir los costos asociados con los servicios cubiertos por Medicare Original</a:t>
            </a:r>
          </a:p>
          <a:p>
            <a:pPr marL="274320" lvl="0" indent="-274320" defTabSz="685800">
              <a:lnSpc>
                <a:spcPct val="100000"/>
              </a:lnSpc>
              <a:spcBef>
                <a:spcPts val="0"/>
              </a:spcBef>
              <a:spcAft>
                <a:spcPts val="1200"/>
              </a:spcAft>
            </a:pPr>
            <a:r>
              <a:rPr lang="es-US" sz="2800" dirty="0">
                <a:solidFill>
                  <a:srgbClr val="00529B"/>
                </a:solidFill>
              </a:rPr>
              <a:t>Las pólizas </a:t>
            </a:r>
            <a:r>
              <a:rPr lang="es-US" sz="2800" dirty="0" err="1">
                <a:solidFill>
                  <a:srgbClr val="00529B"/>
                </a:solidFill>
              </a:rPr>
              <a:t>Medigap</a:t>
            </a:r>
            <a:r>
              <a:rPr lang="es-US" sz="2800" dirty="0">
                <a:solidFill>
                  <a:srgbClr val="00529B"/>
                </a:solidFill>
              </a:rPr>
              <a:t> no son compatibles con los Planes </a:t>
            </a:r>
            <a:br>
              <a:rPr lang="es-US" sz="2800" dirty="0">
                <a:solidFill>
                  <a:srgbClr val="00529B"/>
                </a:solidFill>
              </a:rPr>
            </a:br>
            <a:r>
              <a:rPr lang="es-US" sz="2800" dirty="0">
                <a:solidFill>
                  <a:srgbClr val="00529B"/>
                </a:solidFill>
              </a:rPr>
              <a:t>Medicare </a:t>
            </a:r>
            <a:r>
              <a:rPr lang="es-US" sz="2800" dirty="0" err="1">
                <a:solidFill>
                  <a:srgbClr val="00529B"/>
                </a:solidFill>
              </a:rPr>
              <a:t>Advantage</a:t>
            </a:r>
            <a:endParaRPr lang="es-US" sz="2800" dirty="0">
              <a:solidFill>
                <a:srgbClr val="00529B"/>
              </a:solidFill>
            </a:endParaRPr>
          </a:p>
          <a:p>
            <a:pPr marL="274320" lvl="0" indent="-274320" defTabSz="685800">
              <a:lnSpc>
                <a:spcPct val="100000"/>
              </a:lnSpc>
              <a:spcBef>
                <a:spcPts val="0"/>
              </a:spcBef>
              <a:spcAft>
                <a:spcPts val="1200"/>
              </a:spcAft>
            </a:pPr>
            <a:r>
              <a:rPr lang="es-US" sz="2800" dirty="0">
                <a:solidFill>
                  <a:srgbClr val="00529B"/>
                </a:solidFill>
              </a:rPr>
              <a:t>Las compañías de seguros tienen prohibido vender Planes C o F estandarizados a personas recién elegibles con Medicare, que: </a:t>
            </a:r>
          </a:p>
          <a:p>
            <a:pPr marL="822960" lvl="2" indent="-274320" defTabSz="857250">
              <a:lnSpc>
                <a:spcPct val="100000"/>
              </a:lnSpc>
              <a:spcBef>
                <a:spcPts val="0"/>
              </a:spcBef>
              <a:spcAft>
                <a:spcPts val="1200"/>
              </a:spcAft>
            </a:pPr>
            <a:r>
              <a:rPr lang="es-US" sz="2400" dirty="0">
                <a:solidFill>
                  <a:srgbClr val="00529B"/>
                </a:solidFill>
              </a:rPr>
              <a:t>Cumplieron 65 años el 1 de enero de 2020 o después</a:t>
            </a:r>
          </a:p>
          <a:p>
            <a:pPr marL="822960" lvl="2" indent="-274320" defTabSz="857250">
              <a:lnSpc>
                <a:spcPct val="100000"/>
              </a:lnSpc>
              <a:spcBef>
                <a:spcPts val="0"/>
              </a:spcBef>
              <a:spcAft>
                <a:spcPts val="1200"/>
              </a:spcAft>
            </a:pPr>
            <a:r>
              <a:rPr lang="es-US" sz="2400" dirty="0">
                <a:solidFill>
                  <a:srgbClr val="00529B"/>
                </a:solidFill>
              </a:rPr>
              <a:t>Obtuvieron la Parte A sin prima el 1 de enero de 2020 o después</a:t>
            </a:r>
          </a:p>
        </p:txBody>
      </p:sp>
      <p:sp>
        <p:nvSpPr>
          <p:cNvPr id="4" name="Slide Number Placeholder 3">
            <a:extLst>
              <a:ext uri="{FF2B5EF4-FFF2-40B4-BE49-F238E27FC236}">
                <a16:creationId xmlns:a16="http://schemas.microsoft.com/office/drawing/2014/main" id="{21604958-4B68-44E4-92AF-8912CE7F6544}"/>
              </a:ext>
            </a:extLst>
          </p:cNvPr>
          <p:cNvSpPr>
            <a:spLocks noGrp="1"/>
          </p:cNvSpPr>
          <p:nvPr>
            <p:ph type="sldNum" sz="quarter" idx="12"/>
          </p:nvPr>
        </p:nvSpPr>
        <p:spPr/>
        <p:txBody>
          <a:bodyPr/>
          <a:lstStyle/>
          <a:p>
            <a:pPr>
              <a:defRPr/>
            </a:pPr>
            <a:fld id="{11E79EF6-0C0E-43E6-8FB3-918BC522CC5A}" type="slidenum">
              <a:rPr lang="en-US" smtClean="0"/>
              <a:pPr>
                <a:defRPr/>
              </a:pPr>
              <a:t>52</a:t>
            </a:fld>
            <a:endParaRPr lang="en-US"/>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89557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250"/>
                                  </p:stCondLst>
                                  <p:childTnLst>
                                    <p:set>
                                      <p:cBhvr>
                                        <p:cTn id="21" dur="1" fill="hold">
                                          <p:stCondLst>
                                            <p:cond delay="0"/>
                                          </p:stCondLst>
                                        </p:cTn>
                                        <p:tgtEl>
                                          <p:spTgt spid="16">
                                            <p:txEl>
                                              <p:pRg st="4" end="4"/>
                                            </p:txEl>
                                          </p:spTgt>
                                        </p:tgtEl>
                                        <p:attrNameLst>
                                          <p:attrName>style.visibility</p:attrName>
                                        </p:attrNameLst>
                                      </p:cBhvr>
                                      <p:to>
                                        <p:strVal val="visible"/>
                                      </p:to>
                                    </p:set>
                                  </p:childTnLst>
                                </p:cTn>
                              </p:par>
                            </p:childTnLst>
                          </p:cTn>
                        </p:par>
                        <p:par>
                          <p:cTn id="22" fill="hold">
                            <p:stCondLst>
                              <p:cond delay="250"/>
                            </p:stCondLst>
                            <p:childTnLst>
                              <p:par>
                                <p:cTn id="23" presetID="1" presetClass="entr" presetSubtype="0" fill="hold" nodeType="afterEffect">
                                  <p:stCondLst>
                                    <p:cond delay="250"/>
                                  </p:stCondLst>
                                  <p:childTnLst>
                                    <p:set>
                                      <p:cBhvr>
                                        <p:cTn id="24"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0"/>
            <a:ext cx="12192000" cy="949124"/>
          </a:xfrm>
        </p:spPr>
        <p:txBody>
          <a:bodyPr anchor="ctr">
            <a:normAutofit/>
          </a:bodyPr>
          <a:lstStyle/>
          <a:p>
            <a:r>
              <a:rPr lang="es-US" sz="3000"/>
              <a:t>Guía de recursos de Medigap: Recursos </a:t>
            </a:r>
          </a:p>
        </p:txBody>
      </p:sp>
      <p:graphicFrame>
        <p:nvGraphicFramePr>
          <p:cNvPr id="6" name="Content Placeholder 6" descr="Tabla de recursos de medicamentos recetados de Medicare" title="Guía de recursos de cobertura para medicamentos recetados de Medicare"/>
          <p:cNvGraphicFramePr>
            <a:graphicFrameLocks/>
          </p:cNvGraphicFramePr>
          <p:nvPr>
            <p:extLst>
              <p:ext uri="{D42A27DB-BD31-4B8C-83A1-F6EECF244321}">
                <p14:modId xmlns:p14="http://schemas.microsoft.com/office/powerpoint/2010/main" val="225804020"/>
              </p:ext>
            </p:extLst>
          </p:nvPr>
        </p:nvGraphicFramePr>
        <p:xfrm>
          <a:off x="713145" y="1518689"/>
          <a:ext cx="10464606" cy="3820621"/>
        </p:xfrm>
        <a:graphic>
          <a:graphicData uri="http://schemas.openxmlformats.org/drawingml/2006/table">
            <a:tbl>
              <a:tblPr firstRow="1" bandRow="1">
                <a:tableStyleId>{5FD0F851-EC5A-4D38-B0AD-8093EC10F338}</a:tableStyleId>
              </a:tblPr>
              <a:tblGrid>
                <a:gridCol w="5120096">
                  <a:extLst>
                    <a:ext uri="{9D8B030D-6E8A-4147-A177-3AD203B41FA5}">
                      <a16:colId xmlns:a16="http://schemas.microsoft.com/office/drawing/2014/main" val="20000"/>
                    </a:ext>
                  </a:extLst>
                </a:gridCol>
                <a:gridCol w="5344510">
                  <a:extLst>
                    <a:ext uri="{9D8B030D-6E8A-4147-A177-3AD203B41FA5}">
                      <a16:colId xmlns:a16="http://schemas.microsoft.com/office/drawing/2014/main" val="20001"/>
                    </a:ext>
                  </a:extLst>
                </a:gridCol>
              </a:tblGrid>
              <a:tr h="2258038">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0000"/>
                        </a:lnSpc>
                        <a:spcBef>
                          <a:spcPts val="600"/>
                        </a:spcBef>
                        <a:spcAft>
                          <a:spcPts val="0"/>
                        </a:spcAft>
                      </a:pPr>
                      <a:r>
                        <a:rPr lang="es-US" sz="1800" b="0">
                          <a:solidFill>
                            <a:srgbClr val="00529B"/>
                          </a:solidFill>
                          <a:effectLst/>
                        </a:rPr>
                        <a:t>Centros de Servicios de Medicare y </a:t>
                      </a:r>
                      <a:br>
                        <a:rPr lang="es-US" sz="1800" b="0">
                          <a:solidFill>
                            <a:srgbClr val="00529B"/>
                          </a:solidFill>
                          <a:effectLst/>
                        </a:rPr>
                      </a:br>
                      <a:r>
                        <a:rPr lang="es-US" sz="1800" b="0">
                          <a:solidFill>
                            <a:srgbClr val="00529B"/>
                          </a:solidFill>
                          <a:effectLst/>
                        </a:rPr>
                        <a:t>Medicaid (CMS)</a:t>
                      </a: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nSpc>
                          <a:spcPct val="100000"/>
                        </a:lnSpc>
                        <a:spcBef>
                          <a:spcPts val="600"/>
                        </a:spcBef>
                        <a:spcAft>
                          <a:spcPts val="0"/>
                        </a:spcAft>
                        <a:buFont typeface="Wingdings" panose="05000000000000000000" pitchFamily="2" charset="2"/>
                        <a:buChar char="§"/>
                      </a:pPr>
                      <a:r>
                        <a:rPr lang="es-US" sz="1800" b="0" dirty="0">
                          <a:solidFill>
                            <a:srgbClr val="00529B"/>
                          </a:solidFill>
                          <a:effectLst/>
                        </a:rPr>
                        <a:t>Llame al 1-800-MEDICARE (1--800-633-4227); </a:t>
                      </a:r>
                      <a:br>
                        <a:rPr lang="es-US" sz="1800" b="0" dirty="0">
                          <a:solidFill>
                            <a:srgbClr val="00529B"/>
                          </a:solidFill>
                          <a:effectLst/>
                        </a:rPr>
                      </a:br>
                      <a:r>
                        <a:rPr lang="es-US" sz="1800" b="0" dirty="0">
                          <a:solidFill>
                            <a:srgbClr val="00529B"/>
                          </a:solidFill>
                          <a:effectLst/>
                        </a:rPr>
                        <a:t>TTY: 1-877-486- 2048</a:t>
                      </a:r>
                    </a:p>
                    <a:p>
                      <a:pPr marL="228600" marR="0" lvl="0" indent="-228600">
                        <a:lnSpc>
                          <a:spcPct val="100000"/>
                        </a:lnSpc>
                        <a:spcBef>
                          <a:spcPts val="600"/>
                        </a:spcBef>
                        <a:spcAft>
                          <a:spcPts val="0"/>
                        </a:spcAft>
                        <a:buFont typeface="Wingdings" panose="05000000000000000000" pitchFamily="2" charset="2"/>
                        <a:buChar char="§"/>
                      </a:pPr>
                      <a:r>
                        <a:rPr lang="es-US" sz="1800" b="0" dirty="0">
                          <a:solidFill>
                            <a:srgbClr val="00529B"/>
                          </a:solidFill>
                          <a:effectLst/>
                        </a:rPr>
                        <a:t>Información para personas con Medicare: </a:t>
                      </a:r>
                      <a:r>
                        <a:rPr lang="es-US" sz="1800" b="0" u="sng" dirty="0">
                          <a:solidFill>
                            <a:srgbClr val="00529B"/>
                          </a:solidFill>
                          <a:effectLst/>
                          <a:hlinkClick r:id="rId4">
                            <a:extLst>
                              <a:ext uri="{A12FA001-AC4F-418D-AE19-62706E023703}">
                                <ahyp:hlinkClr xmlns:ahyp="http://schemas.microsoft.com/office/drawing/2018/hyperlinkcolor" val="tx"/>
                              </a:ext>
                            </a:extLst>
                          </a:hlinkClick>
                        </a:rPr>
                        <a:t>es.Medicare.gov</a:t>
                      </a:r>
                    </a:p>
                    <a:p>
                      <a:pPr marL="228600" marR="0" lvl="0" indent="-228600">
                        <a:lnSpc>
                          <a:spcPct val="100000"/>
                        </a:lnSpc>
                        <a:spcBef>
                          <a:spcPts val="600"/>
                        </a:spcBef>
                        <a:spcAft>
                          <a:spcPts val="0"/>
                        </a:spcAft>
                        <a:buFont typeface="Wingdings" panose="05000000000000000000" pitchFamily="2" charset="2"/>
                        <a:buChar char="§"/>
                      </a:pPr>
                      <a:r>
                        <a:rPr lang="es-US" sz="1800" b="0" dirty="0">
                          <a:solidFill>
                            <a:srgbClr val="00529B"/>
                          </a:solidFill>
                          <a:effectLst/>
                        </a:rPr>
                        <a:t>Comparar pólizas </a:t>
                      </a:r>
                      <a:r>
                        <a:rPr lang="es-US" sz="1800" b="0" dirty="0" err="1">
                          <a:solidFill>
                            <a:srgbClr val="00529B"/>
                          </a:solidFill>
                          <a:effectLst/>
                        </a:rPr>
                        <a:t>Medigap</a:t>
                      </a:r>
                      <a:r>
                        <a:rPr lang="es-US" sz="1800" b="0" dirty="0">
                          <a:solidFill>
                            <a:srgbClr val="00529B"/>
                          </a:solidFill>
                          <a:effectLst/>
                        </a:rPr>
                        <a:t>: </a:t>
                      </a:r>
                      <a:r>
                        <a:rPr lang="es-US" sz="1800" b="0" dirty="0">
                          <a:solidFill>
                            <a:srgbClr val="00529B"/>
                          </a:solidFill>
                          <a:effectLst/>
                          <a:hlinkClick r:id="rId5">
                            <a:extLst>
                              <a:ext uri="{A12FA001-AC4F-418D-AE19-62706E023703}">
                                <ahyp:hlinkClr xmlns:ahyp="http://schemas.microsoft.com/office/drawing/2018/hyperlinkcolor" val="tx"/>
                              </a:ext>
                            </a:extLst>
                          </a:hlinkClick>
                        </a:rPr>
                        <a:t>Medicare.gov/</a:t>
                      </a:r>
                      <a:r>
                        <a:rPr lang="es-US" sz="1800" b="0" dirty="0" err="1">
                          <a:solidFill>
                            <a:srgbClr val="00529B"/>
                          </a:solidFill>
                          <a:effectLst/>
                          <a:hlinkClick r:id="rId5">
                            <a:extLst>
                              <a:ext uri="{A12FA001-AC4F-418D-AE19-62706E023703}">
                                <ahyp:hlinkClr xmlns:ahyp="http://schemas.microsoft.com/office/drawing/2018/hyperlinkcolor" val="tx"/>
                              </a:ext>
                            </a:extLst>
                          </a:hlinkClick>
                        </a:rPr>
                        <a:t>medigap-supplemental-insurance-plans</a:t>
                      </a:r>
                      <a:r>
                        <a:rPr lang="es-US" sz="1800" b="0" dirty="0">
                          <a:solidFill>
                            <a:srgbClr val="00529B"/>
                          </a:solidFill>
                          <a:effectLst/>
                          <a:hlinkClick r:id="rId5">
                            <a:extLst>
                              <a:ext uri="{A12FA001-AC4F-418D-AE19-62706E023703}">
                                <ahyp:hlinkClr xmlns:ahyp="http://schemas.microsoft.com/office/drawing/2018/hyperlinkcolor" val="tx"/>
                              </a:ext>
                            </a:extLst>
                          </a:hlinkClick>
                        </a:rPr>
                        <a:t> </a:t>
                      </a:r>
                    </a:p>
                    <a:p>
                      <a:pPr marL="228600" marR="0" lvl="0" indent="-228600">
                        <a:lnSpc>
                          <a:spcPct val="100000"/>
                        </a:lnSpc>
                        <a:spcBef>
                          <a:spcPts val="600"/>
                        </a:spcBef>
                        <a:spcAft>
                          <a:spcPts val="0"/>
                        </a:spcAft>
                        <a:buFont typeface="Wingdings" panose="05000000000000000000" pitchFamily="2" charset="2"/>
                        <a:buChar char="§"/>
                      </a:pPr>
                      <a:r>
                        <a:rPr lang="es-US" sz="1800" b="0" dirty="0">
                          <a:solidFill>
                            <a:srgbClr val="00529B"/>
                          </a:solidFill>
                          <a:effectLst/>
                        </a:rPr>
                        <a:t>Información de socios: </a:t>
                      </a:r>
                      <a:r>
                        <a:rPr lang="es-US" sz="1800" b="0" u="sng" dirty="0">
                          <a:solidFill>
                            <a:srgbClr val="00529B"/>
                          </a:solidFill>
                          <a:effectLst/>
                          <a:hlinkClick r:id="rId6">
                            <a:extLst>
                              <a:ext uri="{A12FA001-AC4F-418D-AE19-62706E023703}">
                                <ahyp:hlinkClr xmlns:ahyp="http://schemas.microsoft.com/office/drawing/2018/hyperlinkcolor" val="tx"/>
                              </a:ext>
                            </a:extLst>
                          </a:hlinkClick>
                        </a:rPr>
                        <a:t>CMS.gov/</a:t>
                      </a:r>
                      <a:r>
                        <a:rPr lang="es-US" sz="1800" b="0" u="sng" dirty="0" err="1">
                          <a:solidFill>
                            <a:srgbClr val="00529B"/>
                          </a:solidFill>
                          <a:effectLst/>
                          <a:hlinkClick r:id="rId6">
                            <a:extLst>
                              <a:ext uri="{A12FA001-AC4F-418D-AE19-62706E023703}">
                                <ahyp:hlinkClr xmlns:ahyp="http://schemas.microsoft.com/office/drawing/2018/hyperlinkcolor" val="tx"/>
                              </a:ext>
                            </a:extLst>
                          </a:hlinkClick>
                        </a:rPr>
                        <a:t>medigap</a:t>
                      </a:r>
                      <a:endParaRPr lang="es-US" sz="1800" b="0" u="sng" dirty="0">
                        <a:solidFill>
                          <a:srgbClr val="00529B"/>
                        </a:solidFill>
                        <a:effectLst/>
                        <a:hlinkClick r:id="rId6">
                          <a:extLst>
                            <a:ext uri="{A12FA001-AC4F-418D-AE19-62706E023703}">
                              <ahyp:hlinkClr xmlns:ahyp="http://schemas.microsoft.com/office/drawing/2018/hyperlinkcolor" val="tx"/>
                            </a:ext>
                          </a:extLst>
                        </a:hlinkClick>
                      </a:endParaRPr>
                    </a:p>
                  </a:txBody>
                  <a:tcPr/>
                </a:tc>
                <a:extLst>
                  <a:ext uri="{0D108BD9-81ED-4DB2-BD59-A6C34878D82A}">
                    <a16:rowId xmlns:a16="http://schemas.microsoft.com/office/drawing/2014/main" val="10000"/>
                  </a:ext>
                </a:extLst>
              </a:tr>
              <a:tr h="80444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s-US" sz="1800" b="0" dirty="0">
                          <a:solidFill>
                            <a:srgbClr val="00529B"/>
                          </a:solidFill>
                          <a:effectLst/>
                        </a:rPr>
                        <a:t>Programas Estatales de Asistencia sobre </a:t>
                      </a:r>
                      <a:br>
                        <a:rPr lang="es-US" sz="1800" b="0" dirty="0">
                          <a:solidFill>
                            <a:srgbClr val="00529B"/>
                          </a:solidFill>
                          <a:effectLst/>
                        </a:rPr>
                      </a:br>
                      <a:r>
                        <a:rPr lang="es-US" sz="1800" b="0" dirty="0">
                          <a:solidFill>
                            <a:srgbClr val="00529B"/>
                          </a:solidFill>
                          <a:effectLst/>
                        </a:rPr>
                        <a:t>Seguro Médico</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b="0" u="sng">
                          <a:solidFill>
                            <a:srgbClr val="00529B"/>
                          </a:solidFill>
                          <a:effectLst/>
                        </a:rPr>
                        <a:t>shiphelp.org</a:t>
                      </a:r>
                    </a:p>
                  </a:txBody>
                  <a:tcPr/>
                </a:tc>
                <a:extLst>
                  <a:ext uri="{0D108BD9-81ED-4DB2-BD59-A6C34878D82A}">
                    <a16:rowId xmlns:a16="http://schemas.microsoft.com/office/drawing/2014/main" val="10001"/>
                  </a:ext>
                </a:extLst>
              </a:tr>
              <a:tr h="75813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nSpc>
                          <a:spcPct val="100000"/>
                        </a:lnSpc>
                        <a:spcBef>
                          <a:spcPts val="600"/>
                        </a:spcBef>
                        <a:spcAft>
                          <a:spcPts val="0"/>
                        </a:spcAft>
                        <a:buFont typeface="Arial" panose="020B0604020202020204" pitchFamily="34" charset="0"/>
                        <a:buNone/>
                      </a:pPr>
                      <a:r>
                        <a:rPr lang="es-US" sz="1800" b="0">
                          <a:solidFill>
                            <a:srgbClr val="00529B"/>
                          </a:solidFill>
                          <a:effectLst/>
                        </a:rPr>
                        <a:t>Asociación Nacional de Comisionados de Seguros </a:t>
                      </a:r>
                    </a:p>
                    <a:p>
                      <a:pPr marL="0" marR="0" algn="l" rtl="0">
                        <a:lnSpc>
                          <a:spcPct val="100000"/>
                        </a:lnSpc>
                        <a:spcBef>
                          <a:spcPts val="600"/>
                        </a:spcBef>
                        <a:spcAft>
                          <a:spcPts val="0"/>
                        </a:spcAft>
                      </a:pPr>
                      <a:endParaRPr lang="en-US" sz="1800" b="0" dirty="0">
                        <a:solidFill>
                          <a:srgbClr val="00529B"/>
                        </a:solidFill>
                        <a:effectLst/>
                        <a:latin typeface="+mn-lt"/>
                        <a:ea typeface="Calibri"/>
                        <a:cs typeface="Times New Roman"/>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b="0" u="sng" dirty="0">
                          <a:solidFill>
                            <a:srgbClr val="00529B"/>
                          </a:solidFill>
                          <a:effectLst/>
                          <a:hlinkClick r:id="rId7">
                            <a:extLst>
                              <a:ext uri="{A12FA001-AC4F-418D-AE19-62706E023703}">
                                <ahyp:hlinkClr xmlns:ahyp="http://schemas.microsoft.com/office/drawing/2018/hyperlinkcolor" val="tx"/>
                              </a:ext>
                            </a:extLst>
                          </a:hlinkClick>
                        </a:rPr>
                        <a:t>naic.org</a:t>
                      </a:r>
                    </a:p>
                  </a:txBody>
                  <a:tcPr/>
                </a:tc>
                <a:extLst>
                  <a:ext uri="{0D108BD9-81ED-4DB2-BD59-A6C34878D82A}">
                    <a16:rowId xmlns:a16="http://schemas.microsoft.com/office/drawing/2014/main" val="10002"/>
                  </a:ext>
                </a:extLst>
              </a:tr>
            </a:tbl>
          </a:graphicData>
        </a:graphic>
      </p:graphicFrame>
      <p:sp>
        <p:nvSpPr>
          <p:cNvPr id="4" name="Slide Number Placeholder 3">
            <a:extLst>
              <a:ext uri="{FF2B5EF4-FFF2-40B4-BE49-F238E27FC236}">
                <a16:creationId xmlns:a16="http://schemas.microsoft.com/office/drawing/2014/main" id="{2EBFF8FB-83C1-4A98-B210-01E840A192D0}"/>
              </a:ext>
            </a:extLst>
          </p:cNvPr>
          <p:cNvSpPr>
            <a:spLocks noGrp="1"/>
          </p:cNvSpPr>
          <p:nvPr>
            <p:ph type="sldNum" sz="quarter" idx="12"/>
          </p:nvPr>
        </p:nvSpPr>
        <p:spPr/>
        <p:txBody>
          <a:bodyPr/>
          <a:lstStyle/>
          <a:p>
            <a:pPr>
              <a:defRPr/>
            </a:pPr>
            <a:fld id="{11E79EF6-0C0E-43E6-8FB3-918BC522CC5A}" type="slidenum">
              <a:rPr lang="en-US" smtClean="0"/>
              <a:pPr>
                <a:defRPr/>
              </a:pPr>
              <a:t>53</a:t>
            </a:fld>
            <a:endParaRPr lang="en-US"/>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39678967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0"/>
            <a:ext cx="12192000" cy="949124"/>
          </a:xfrm>
        </p:spPr>
        <p:txBody>
          <a:bodyPr anchor="ctr">
            <a:normAutofit/>
          </a:bodyPr>
          <a:lstStyle/>
          <a:p>
            <a:r>
              <a:rPr lang="es-US" sz="3000"/>
              <a:t>Guía de recursos de Medigap: Productos de Medicare</a:t>
            </a:r>
          </a:p>
        </p:txBody>
      </p:sp>
      <p:sp>
        <p:nvSpPr>
          <p:cNvPr id="10" name="TextBox 9">
            <a:extLst>
              <a:ext uri="{FF2B5EF4-FFF2-40B4-BE49-F238E27FC236}">
                <a16:creationId xmlns:a16="http://schemas.microsoft.com/office/drawing/2014/main" id="{6B6E152D-FADC-4678-A903-CD2614D04265}"/>
              </a:ext>
            </a:extLst>
          </p:cNvPr>
          <p:cNvSpPr txBox="1"/>
          <p:nvPr/>
        </p:nvSpPr>
        <p:spPr>
          <a:xfrm>
            <a:off x="1232338" y="1334103"/>
            <a:ext cx="10379312" cy="1077218"/>
          </a:xfrm>
          <a:prstGeom prst="rect">
            <a:avLst/>
          </a:prstGeom>
          <a:noFill/>
        </p:spPr>
        <p:txBody>
          <a:bodyPr wrap="square" rtlCol="0">
            <a:spAutoFit/>
          </a:bodyPr>
          <a:lstStyle/>
          <a:p>
            <a:pPr>
              <a:spcAft>
                <a:spcPts val="1200"/>
              </a:spcAft>
            </a:pPr>
            <a:r>
              <a:rPr lang="es-US" b="1">
                <a:solidFill>
                  <a:srgbClr val="00529B"/>
                </a:solidFill>
                <a:latin typeface="Arial" panose="020B0604020202020204" pitchFamily="34" charset="0"/>
                <a:cs typeface="Arial" panose="020B0604020202020204" pitchFamily="34" charset="0"/>
              </a:rPr>
              <a:t>Para revisar los productos de Medicare enumerados en esta tabla y otros productos útiles, visite </a:t>
            </a:r>
            <a:r>
              <a:rPr lang="es-US" b="1" u="sng">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lang="es-US" b="1">
                <a:solidFill>
                  <a:srgbClr val="00529B"/>
                </a:solidFill>
                <a:latin typeface="Arial" panose="020B0604020202020204" pitchFamily="34" charset="0"/>
                <a:cs typeface="Arial" panose="020B0604020202020204" pitchFamily="34" charset="0"/>
              </a:rPr>
              <a:t> y busque por palabra clave o número de producto.</a:t>
            </a:r>
          </a:p>
          <a:p>
            <a:pPr>
              <a:spcAft>
                <a:spcPts val="1200"/>
              </a:spcAft>
            </a:pPr>
            <a:endParaRPr lang="en-US" dirty="0"/>
          </a:p>
        </p:txBody>
      </p:sp>
      <p:graphicFrame>
        <p:nvGraphicFramePr>
          <p:cNvPr id="6" name="Content Placeholder 6"/>
          <p:cNvGraphicFramePr>
            <a:graphicFrameLocks/>
          </p:cNvGraphicFramePr>
          <p:nvPr>
            <p:extLst>
              <p:ext uri="{D42A27DB-BD31-4B8C-83A1-F6EECF244321}">
                <p14:modId xmlns:p14="http://schemas.microsoft.com/office/powerpoint/2010/main" val="152035683"/>
              </p:ext>
            </p:extLst>
          </p:nvPr>
        </p:nvGraphicFramePr>
        <p:xfrm>
          <a:off x="1232338" y="2411321"/>
          <a:ext cx="9727324" cy="2115273"/>
        </p:xfrm>
        <a:graphic>
          <a:graphicData uri="http://schemas.openxmlformats.org/drawingml/2006/table">
            <a:tbl>
              <a:tblPr firstRow="1" bandRow="1">
                <a:tableStyleId>{5FD0F851-EC5A-4D38-B0AD-8093EC10F338}</a:tableStyleId>
              </a:tblPr>
              <a:tblGrid>
                <a:gridCol w="5612151">
                  <a:extLst>
                    <a:ext uri="{9D8B030D-6E8A-4147-A177-3AD203B41FA5}">
                      <a16:colId xmlns:a16="http://schemas.microsoft.com/office/drawing/2014/main" val="20000"/>
                    </a:ext>
                  </a:extLst>
                </a:gridCol>
                <a:gridCol w="4115173">
                  <a:extLst>
                    <a:ext uri="{9D8B030D-6E8A-4147-A177-3AD203B41FA5}">
                      <a16:colId xmlns:a16="http://schemas.microsoft.com/office/drawing/2014/main" val="20001"/>
                    </a:ext>
                  </a:extLst>
                </a:gridCol>
              </a:tblGrid>
              <a:tr h="1124452">
                <a:tc>
                  <a:txBody>
                    <a:bodyPr/>
                    <a:lstStyle/>
                    <a:p>
                      <a:pPr marL="0" marR="0" lvl="0" indent="0">
                        <a:lnSpc>
                          <a:spcPct val="100000"/>
                        </a:lnSpc>
                        <a:spcBef>
                          <a:spcPts val="600"/>
                        </a:spcBef>
                        <a:spcAft>
                          <a:spcPts val="0"/>
                        </a:spcAft>
                        <a:buFont typeface="+mj-lt"/>
                        <a:buNone/>
                      </a:pPr>
                      <a:r>
                        <a:rPr lang="es-US" sz="1800" b="0">
                          <a:solidFill>
                            <a:srgbClr val="00529B"/>
                          </a:solidFill>
                          <a:effectLst/>
                        </a:rPr>
                        <a:t>“Selección de una Póliza Medigap: Guía del Seguro Médico para Personas con Medicare”</a:t>
                      </a:r>
                      <a:br>
                        <a:rPr lang="es-US" sz="1800" b="0">
                          <a:solidFill>
                            <a:srgbClr val="00529B"/>
                          </a:solidFill>
                          <a:effectLst/>
                        </a:rPr>
                      </a:br>
                      <a:endParaRPr lang="es-US" sz="1800" b="0">
                        <a:solidFill>
                          <a:srgbClr val="00529B"/>
                        </a:solidFill>
                        <a:effectLst/>
                      </a:endParaRPr>
                    </a:p>
                  </a:txBody>
                  <a:tcPr/>
                </a:tc>
                <a:tc>
                  <a:txBody>
                    <a:bodyPr/>
                    <a:lstStyle/>
                    <a:p>
                      <a:pPr marL="0" marR="0" lvl="0" indent="0">
                        <a:lnSpc>
                          <a:spcPct val="100000"/>
                        </a:lnSpc>
                        <a:spcBef>
                          <a:spcPts val="600"/>
                        </a:spcBef>
                        <a:spcAft>
                          <a:spcPts val="0"/>
                        </a:spcAft>
                        <a:buFont typeface="Wingdings" panose="05000000000000000000" pitchFamily="2" charset="2"/>
                        <a:buNone/>
                      </a:pPr>
                      <a:r>
                        <a:rPr lang="es-US" sz="1800" b="0">
                          <a:solidFill>
                            <a:srgbClr val="00529B"/>
                          </a:solidFill>
                          <a:effectLst/>
                        </a:rPr>
                        <a:t>Producto CMS n.° 02110</a:t>
                      </a:r>
                    </a:p>
                  </a:txBody>
                  <a:tcPr/>
                </a:tc>
                <a:extLst>
                  <a:ext uri="{0D108BD9-81ED-4DB2-BD59-A6C34878D82A}">
                    <a16:rowId xmlns:a16="http://schemas.microsoft.com/office/drawing/2014/main" val="10000"/>
                  </a:ext>
                </a:extLst>
              </a:tr>
              <a:tr h="990821">
                <a:tc>
                  <a:txBody>
                    <a:body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s-US" sz="1800">
                          <a:solidFill>
                            <a:srgbClr val="00529B"/>
                          </a:solidFill>
                          <a:effectLst/>
                        </a:rPr>
                        <a:t>"Cobertura Medicare fuera de los Estados Unidos”</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s-US" sz="1800" dirty="0">
                          <a:solidFill>
                            <a:srgbClr val="00529B"/>
                          </a:solidFill>
                          <a:effectLst/>
                        </a:rPr>
                        <a:t>Producto CMS No. 11037</a:t>
                      </a: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800" b="0" dirty="0">
                        <a:solidFill>
                          <a:srgbClr val="00529B"/>
                        </a:solidFill>
                      </a:endParaRPr>
                    </a:p>
                  </a:txBody>
                  <a:tcPr/>
                </a:tc>
                <a:extLst>
                  <a:ext uri="{0D108BD9-81ED-4DB2-BD59-A6C34878D82A}">
                    <a16:rowId xmlns:a16="http://schemas.microsoft.com/office/drawing/2014/main" val="10002"/>
                  </a:ext>
                </a:extLst>
              </a:tr>
            </a:tbl>
          </a:graphicData>
        </a:graphic>
      </p:graphicFrame>
      <p:sp>
        <p:nvSpPr>
          <p:cNvPr id="11" name="Content Placeholder 9">
            <a:extLst>
              <a:ext uri="{FF2B5EF4-FFF2-40B4-BE49-F238E27FC236}">
                <a16:creationId xmlns:a16="http://schemas.microsoft.com/office/drawing/2014/main" id="{B15AB8C7-6E50-41E4-86DC-DE94A7112156}"/>
              </a:ext>
            </a:extLst>
          </p:cNvPr>
          <p:cNvSpPr txBox="1">
            <a:spLocks/>
          </p:cNvSpPr>
          <p:nvPr/>
        </p:nvSpPr>
        <p:spPr>
          <a:xfrm>
            <a:off x="1232337" y="4893565"/>
            <a:ext cx="9826347" cy="92333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Para pedir varias copias (solo socios), visite </a:t>
            </a:r>
            <a:r>
              <a:rPr kumimoji="0" lang="es-US" sz="1800" b="0" i="0" u="none" strike="noStrike" cap="none"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kumimoji="0" lang="es-US" sz="1800" b="0" i="0" u="none" strike="noStrike" cap="none"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Debe inscribir a </a:t>
            </a:r>
            <a:br>
              <a:rPr kumimoji="0" lang="es-US" sz="1800" b="0" i="0" u="none" strike="noStrike" cap="none"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br>
            <a:r>
              <a:rPr kumimoji="0" lang="es-US" sz="1800" b="0" i="0" u="none" strike="noStrike" cap="none"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su organización.</a:t>
            </a: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B908073-715F-493C-A550-D40FBBF84248}"/>
              </a:ext>
            </a:extLst>
          </p:cNvPr>
          <p:cNvSpPr>
            <a:spLocks noGrp="1"/>
          </p:cNvSpPr>
          <p:nvPr>
            <p:ph type="sldNum" sz="quarter" idx="12"/>
          </p:nvPr>
        </p:nvSpPr>
        <p:spPr/>
        <p:txBody>
          <a:bodyPr/>
          <a:lstStyle/>
          <a:p>
            <a:pPr>
              <a:defRPr/>
            </a:pPr>
            <a:fld id="{11E79EF6-0C0E-43E6-8FB3-918BC522CC5A}" type="slidenum">
              <a:rPr lang="en-US" smtClean="0"/>
              <a:pPr>
                <a:defRPr/>
              </a:pPr>
              <a:t>54</a:t>
            </a:fld>
            <a:endParaRPr lang="en-US"/>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878745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0"/>
            <a:ext cx="12192000" cy="949124"/>
          </a:xfrm>
        </p:spPr>
        <p:txBody>
          <a:bodyPr anchor="ctr">
            <a:normAutofit/>
          </a:bodyPr>
          <a:lstStyle/>
          <a:p>
            <a:r>
              <a:rPr lang="es-US" dirty="0"/>
              <a:t>Apéndice A: ¿En qué difieren las pólizas </a:t>
            </a:r>
            <a:br>
              <a:rPr lang="es-US" dirty="0"/>
            </a:br>
            <a:r>
              <a:rPr lang="es-US" dirty="0" err="1"/>
              <a:t>Medigap</a:t>
            </a:r>
            <a:r>
              <a:rPr lang="es-US" dirty="0"/>
              <a:t> y los planes Medicare </a:t>
            </a:r>
            <a:r>
              <a:rPr lang="es-US" dirty="0" err="1"/>
              <a:t>Advantage</a:t>
            </a:r>
            <a:r>
              <a:rPr lang="es-US" dirty="0"/>
              <a:t>?</a:t>
            </a:r>
          </a:p>
        </p:txBody>
      </p:sp>
      <p:graphicFrame>
        <p:nvGraphicFramePr>
          <p:cNvPr id="8" name="Content Placeholder 5" descr="Este cuadro descriptivo se incluye en las notas del orador." title="¿En qué difieren las pólizas Medigap y los planes Medicare Advantage?"/>
          <p:cNvGraphicFramePr>
            <a:graphicFrameLocks/>
          </p:cNvGraphicFramePr>
          <p:nvPr>
            <p:extLst>
              <p:ext uri="{D42A27DB-BD31-4B8C-83A1-F6EECF244321}">
                <p14:modId xmlns:p14="http://schemas.microsoft.com/office/powerpoint/2010/main" val="3187013276"/>
              </p:ext>
            </p:extLst>
          </p:nvPr>
        </p:nvGraphicFramePr>
        <p:xfrm>
          <a:off x="508000" y="1120761"/>
          <a:ext cx="11188701" cy="4916125"/>
        </p:xfrm>
        <a:graphic>
          <a:graphicData uri="http://schemas.openxmlformats.org/drawingml/2006/table">
            <a:tbl>
              <a:tblPr firstRow="1" bandRow="1">
                <a:tableStyleId>{5FD0F851-EC5A-4D38-B0AD-8093EC10F338}</a:tableStyleId>
              </a:tblPr>
              <a:tblGrid>
                <a:gridCol w="2373423">
                  <a:extLst>
                    <a:ext uri="{9D8B030D-6E8A-4147-A177-3AD203B41FA5}">
                      <a16:colId xmlns:a16="http://schemas.microsoft.com/office/drawing/2014/main" val="20000"/>
                    </a:ext>
                  </a:extLst>
                </a:gridCol>
                <a:gridCol w="3535143">
                  <a:extLst>
                    <a:ext uri="{9D8B030D-6E8A-4147-A177-3AD203B41FA5}">
                      <a16:colId xmlns:a16="http://schemas.microsoft.com/office/drawing/2014/main" val="20001"/>
                    </a:ext>
                  </a:extLst>
                </a:gridCol>
                <a:gridCol w="5280135">
                  <a:extLst>
                    <a:ext uri="{9D8B030D-6E8A-4147-A177-3AD203B41FA5}">
                      <a16:colId xmlns:a16="http://schemas.microsoft.com/office/drawing/2014/main" val="20002"/>
                    </a:ext>
                  </a:extLst>
                </a:gridCol>
              </a:tblGrid>
              <a:tr h="3677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rtl="0">
                        <a:lnSpc>
                          <a:spcPct val="100000"/>
                        </a:lnSpc>
                        <a:spcBef>
                          <a:spcPts val="600"/>
                        </a:spcBef>
                        <a:spcAft>
                          <a:spcPts val="0"/>
                        </a:spcAft>
                        <a:buFont typeface="Wingdings" panose="05000000000000000000" pitchFamily="2" charset="2"/>
                        <a:buNone/>
                      </a:pPr>
                      <a:endParaRPr lang="en-US" sz="1800" b="0" dirty="0">
                        <a:solidFill>
                          <a:srgbClr val="00529B"/>
                        </a:solidFill>
                        <a:effectLst/>
                        <a:latin typeface="Calibri"/>
                        <a:ea typeface="Calibri"/>
                        <a:cs typeface="Times New Roman"/>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ctr">
                        <a:lnSpc>
                          <a:spcPct val="100000"/>
                        </a:lnSpc>
                        <a:spcBef>
                          <a:spcPts val="600"/>
                        </a:spcBef>
                        <a:spcAft>
                          <a:spcPts val="0"/>
                        </a:spcAft>
                      </a:pPr>
                      <a:r>
                        <a:rPr lang="es-US" sz="1800">
                          <a:solidFill>
                            <a:srgbClr val="00529B"/>
                          </a:solidFill>
                          <a:effectLst/>
                        </a:rPr>
                        <a:t>Pólizas Medigap</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ctr" defTabSz="914400" rtl="0" eaLnBrk="1" latinLnBrk="0" hangingPunct="1">
                        <a:lnSpc>
                          <a:spcPct val="100000"/>
                        </a:lnSpc>
                        <a:spcBef>
                          <a:spcPts val="600"/>
                        </a:spcBef>
                        <a:spcAft>
                          <a:spcPts val="0"/>
                        </a:spcAft>
                      </a:pPr>
                      <a:r>
                        <a:rPr lang="es-US" sz="1800">
                          <a:solidFill>
                            <a:srgbClr val="00529B"/>
                          </a:solidFill>
                          <a:effectLst/>
                        </a:rPr>
                        <a:t>Planes de Medicare Advantage</a:t>
                      </a:r>
                    </a:p>
                  </a:txBody>
                  <a:tcPr marL="0" marR="0" marT="0" marB="0"/>
                </a:tc>
                <a:extLst>
                  <a:ext uri="{0D108BD9-81ED-4DB2-BD59-A6C34878D82A}">
                    <a16:rowId xmlns:a16="http://schemas.microsoft.com/office/drawing/2014/main" val="10000"/>
                  </a:ext>
                </a:extLst>
              </a:tr>
              <a:tr h="39303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nSpc>
                          <a:spcPct val="100000"/>
                        </a:lnSpc>
                        <a:spcBef>
                          <a:spcPts val="600"/>
                        </a:spcBef>
                        <a:spcAft>
                          <a:spcPts val="0"/>
                        </a:spcAft>
                        <a:buFont typeface="Wingdings" panose="05000000000000000000" pitchFamily="2" charset="2"/>
                        <a:buNone/>
                      </a:pPr>
                      <a:r>
                        <a:rPr lang="es-US" sz="1800" b="0">
                          <a:solidFill>
                            <a:srgbClr val="00529B"/>
                          </a:solidFill>
                          <a:effectLst/>
                        </a:rPr>
                        <a:t>Ofrecidos por</a:t>
                      </a: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s-US" sz="1800" b="0">
                          <a:solidFill>
                            <a:srgbClr val="00529B"/>
                          </a:solidFill>
                          <a:effectLst/>
                        </a:rPr>
                        <a:t>Compañías privadas</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s-US" sz="1800" b="0">
                          <a:solidFill>
                            <a:srgbClr val="00529B"/>
                          </a:solidFill>
                          <a:effectLst/>
                        </a:rPr>
                        <a:t>Compañías privadas</a:t>
                      </a:r>
                    </a:p>
                  </a:txBody>
                  <a:tcPr marL="0" marR="0" marT="0" marB="0"/>
                </a:tc>
                <a:extLst>
                  <a:ext uri="{0D108BD9-81ED-4DB2-BD59-A6C34878D82A}">
                    <a16:rowId xmlns:a16="http://schemas.microsoft.com/office/drawing/2014/main" val="10001"/>
                  </a:ext>
                </a:extLst>
              </a:tr>
              <a:tr h="63370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s-US" sz="1800" b="0">
                          <a:solidFill>
                            <a:srgbClr val="00529B"/>
                          </a:solidFill>
                          <a:effectLst/>
                        </a:rPr>
                        <a:t>Supervisión gubernamental </a:t>
                      </a: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indent="0" algn="l" defTabSz="914400" rtl="0" eaLnBrk="1" fontAlgn="auto" latinLnBrk="0" hangingPunct="1">
                        <a:lnSpc>
                          <a:spcPct val="100000"/>
                        </a:lnSpc>
                        <a:spcBef>
                          <a:spcPts val="600"/>
                        </a:spcBef>
                        <a:spcAft>
                          <a:spcPts val="0"/>
                        </a:spcAft>
                        <a:buClrTx/>
                        <a:buSzTx/>
                        <a:buFontTx/>
                        <a:buNone/>
                        <a:tabLst/>
                        <a:defRPr/>
                      </a:pPr>
                      <a:r>
                        <a:rPr lang="es-US" sz="1800" b="0" u="none" strike="noStrike" baseline="0">
                          <a:solidFill>
                            <a:srgbClr val="00529B"/>
                          </a:solidFill>
                        </a:rPr>
                        <a:t>Estatal pero también debe cumplir con las leyes federales.</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indent="0" algn="l" defTabSz="914400" rtl="0" eaLnBrk="1" fontAlgn="auto" latinLnBrk="0" hangingPunct="1">
                        <a:lnSpc>
                          <a:spcPct val="100000"/>
                        </a:lnSpc>
                        <a:spcBef>
                          <a:spcPts val="600"/>
                        </a:spcBef>
                        <a:spcAft>
                          <a:spcPts val="0"/>
                        </a:spcAft>
                        <a:buClrTx/>
                        <a:buSzTx/>
                        <a:buFontTx/>
                        <a:buNone/>
                        <a:tabLst/>
                        <a:defRPr/>
                      </a:pPr>
                      <a:r>
                        <a:rPr lang="es-US" sz="1800" b="0">
                          <a:solidFill>
                            <a:srgbClr val="00529B"/>
                          </a:solidFill>
                          <a:effectLst/>
                        </a:rPr>
                        <a:t>Federal (Medicare debe aprobar los planes)</a:t>
                      </a:r>
                    </a:p>
                  </a:txBody>
                  <a:tcPr marL="0" marR="0" marT="0" marB="0"/>
                </a:tc>
                <a:extLst>
                  <a:ext uri="{0D108BD9-81ED-4DB2-BD59-A6C34878D82A}">
                    <a16:rowId xmlns:a16="http://schemas.microsoft.com/office/drawing/2014/main" val="10002"/>
                  </a:ext>
                </a:extLst>
              </a:tr>
              <a:tr h="35601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s-US" sz="1800" b="0">
                          <a:solidFill>
                            <a:srgbClr val="00529B"/>
                          </a:solidFill>
                          <a:effectLst/>
                        </a:rPr>
                        <a:t>Compatible con</a:t>
                      </a: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s-US" sz="1800" b="0">
                          <a:solidFill>
                            <a:srgbClr val="00529B"/>
                          </a:solidFill>
                          <a:effectLst/>
                        </a:rPr>
                        <a:t>Medicare Original</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nSpc>
                          <a:spcPct val="100000"/>
                        </a:lnSpc>
                        <a:spcBef>
                          <a:spcPts val="600"/>
                        </a:spcBef>
                        <a:spcAft>
                          <a:spcPts val="0"/>
                        </a:spcAft>
                      </a:pPr>
                      <a:r>
                        <a:rPr lang="es-US" sz="1800" b="0">
                          <a:solidFill>
                            <a:srgbClr val="00529B"/>
                          </a:solidFill>
                          <a:effectLst/>
                        </a:rPr>
                        <a:t>N/C</a:t>
                      </a:r>
                    </a:p>
                  </a:txBody>
                  <a:tcPr marL="0" marR="0" marT="0" marB="0"/>
                </a:tc>
                <a:extLst>
                  <a:ext uri="{0D108BD9-81ED-4DB2-BD59-A6C34878D82A}">
                    <a16:rowId xmlns:a16="http://schemas.microsoft.com/office/drawing/2014/main" val="10003"/>
                  </a:ext>
                </a:extLst>
              </a:tr>
              <a:tr h="15730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s-US" sz="1800" b="0">
                          <a:solidFill>
                            <a:srgbClr val="00529B"/>
                          </a:solidFill>
                          <a:effectLst/>
                        </a:rPr>
                        <a:t>Cubre</a:t>
                      </a: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s-US" sz="1800" b="0">
                          <a:solidFill>
                            <a:srgbClr val="00529B"/>
                          </a:solidFill>
                          <a:effectLst/>
                        </a:rPr>
                        <a:t>Faltas de cobertura de Medicare Original, como deducibles, coseguro y copagos para servicios cubiertos por </a:t>
                      </a:r>
                      <a:r>
                        <a:rPr lang="es-US" sz="1800" b="0" baseline="0">
                          <a:solidFill>
                            <a:srgbClr val="00529B"/>
                          </a:solidFill>
                          <a:effectLst/>
                        </a:rPr>
                        <a:t>Medicare.</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nSpc>
                          <a:spcPct val="100000"/>
                        </a:lnSpc>
                        <a:spcBef>
                          <a:spcPts val="600"/>
                        </a:spcBef>
                        <a:spcAft>
                          <a:spcPts val="0"/>
                        </a:spcAft>
                      </a:pPr>
                      <a:r>
                        <a:rPr lang="es-US" sz="1800" b="0">
                          <a:solidFill>
                            <a:srgbClr val="00529B"/>
                          </a:solidFill>
                          <a:effectLst/>
                        </a:rPr>
                        <a:t>Todos los servicios y suministros cubiertos por la Parte A (seguro hospitalario) y la Parte B (seguro médico) de Medicare. También puede cubrir servicios que no están cubiertos por Medicare Original, como la cobertura dental y de la visión. La mayoría de los Planes Medicare Advantage ofrece cobertura de medicamentos recetados.</a:t>
                      </a:r>
                    </a:p>
                  </a:txBody>
                  <a:tcPr marL="0" marR="0" marT="0" marB="0"/>
                </a:tc>
                <a:extLst>
                  <a:ext uri="{0D108BD9-81ED-4DB2-BD59-A6C34878D82A}">
                    <a16:rowId xmlns:a16="http://schemas.microsoft.com/office/drawing/2014/main" val="10004"/>
                  </a:ext>
                </a:extLst>
              </a:tr>
              <a:tr h="33322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s-US" sz="1800" b="0">
                          <a:solidFill>
                            <a:srgbClr val="00529B"/>
                          </a:solidFill>
                          <a:effectLst/>
                        </a:rPr>
                        <a:t>Usted debe tener</a:t>
                      </a: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s-US" sz="1800" b="0">
                          <a:solidFill>
                            <a:srgbClr val="00529B"/>
                          </a:solidFill>
                          <a:effectLst/>
                        </a:rPr>
                        <a:t>Parte A y Parte B</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s-US" sz="1800" b="0">
                          <a:solidFill>
                            <a:srgbClr val="00529B"/>
                          </a:solidFill>
                          <a:effectLst/>
                        </a:rPr>
                        <a:t>Parte A y Parte B</a:t>
                      </a:r>
                    </a:p>
                  </a:txBody>
                  <a:tcPr marL="0" marR="0" marT="0" marB="0"/>
                </a:tc>
                <a:extLst>
                  <a:ext uri="{0D108BD9-81ED-4DB2-BD59-A6C34878D82A}">
                    <a16:rowId xmlns:a16="http://schemas.microsoft.com/office/drawing/2014/main" val="10005"/>
                  </a:ext>
                </a:extLst>
              </a:tr>
              <a:tr h="9121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s-US" sz="1800" b="0">
                          <a:solidFill>
                            <a:srgbClr val="00529B"/>
                          </a:solidFill>
                          <a:effectLst/>
                        </a:rPr>
                        <a:t>¿Paga una prima?</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s-US" sz="1800" b="0">
                          <a:solidFill>
                            <a:srgbClr val="00529B"/>
                          </a:solidFill>
                          <a:effectLst/>
                        </a:rPr>
                        <a:t>Sí. Paga una prima por la póliza y paga la prima de la Parte B.</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s-US" sz="1800" b="0" dirty="0">
                          <a:solidFill>
                            <a:srgbClr val="00529B"/>
                          </a:solidFill>
                          <a:effectLst/>
                        </a:rPr>
                        <a:t>Sí. En la mayoría de los casos, usted paga una prima por el plan y la prima de la Parte B.</a:t>
                      </a:r>
                    </a:p>
                  </a:txBody>
                  <a:tcPr marL="0" marR="0" marT="0" marB="0"/>
                </a:tc>
                <a:extLst>
                  <a:ext uri="{0D108BD9-81ED-4DB2-BD59-A6C34878D82A}">
                    <a16:rowId xmlns:a16="http://schemas.microsoft.com/office/drawing/2014/main" val="10006"/>
                  </a:ext>
                </a:extLst>
              </a:tr>
            </a:tbl>
          </a:graphicData>
        </a:graphic>
      </p:graphicFrame>
      <p:sp>
        <p:nvSpPr>
          <p:cNvPr id="4" name="Slide Number Placeholder 3">
            <a:extLst>
              <a:ext uri="{FF2B5EF4-FFF2-40B4-BE49-F238E27FC236}">
                <a16:creationId xmlns:a16="http://schemas.microsoft.com/office/drawing/2014/main" id="{2F0729C0-C920-47F7-B9F1-FA554A6DCA18}"/>
              </a:ext>
            </a:extLst>
          </p:cNvPr>
          <p:cNvSpPr>
            <a:spLocks noGrp="1"/>
          </p:cNvSpPr>
          <p:nvPr>
            <p:ph type="sldNum" sz="quarter" idx="12"/>
          </p:nvPr>
        </p:nvSpPr>
        <p:spPr/>
        <p:txBody>
          <a:bodyPr/>
          <a:lstStyle/>
          <a:p>
            <a:pPr>
              <a:defRPr/>
            </a:pPr>
            <a:fld id="{11E79EF6-0C0E-43E6-8FB3-918BC522CC5A}" type="slidenum">
              <a:rPr lang="en-US" smtClean="0"/>
              <a:pPr>
                <a:defRPr/>
              </a:pPr>
              <a:t>55</a:t>
            </a:fld>
            <a:endParaRPr lang="en-US"/>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2152358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3EDFA-D7AD-4AFA-A45B-B2B0E0BF6544}"/>
              </a:ext>
            </a:extLst>
          </p:cNvPr>
          <p:cNvSpPr>
            <a:spLocks noGrp="1"/>
          </p:cNvSpPr>
          <p:nvPr>
            <p:ph type="title"/>
          </p:nvPr>
        </p:nvSpPr>
        <p:spPr>
          <a:xfrm>
            <a:off x="0" y="1"/>
            <a:ext cx="12192000" cy="955674"/>
          </a:xfrm>
        </p:spPr>
        <p:txBody>
          <a:bodyPr anchor="ctr">
            <a:normAutofit/>
          </a:bodyPr>
          <a:lstStyle/>
          <a:p>
            <a:r>
              <a:rPr lang="es-US" sz="3000"/>
              <a:t>Apéndice B:</a:t>
            </a:r>
          </a:p>
        </p:txBody>
      </p:sp>
      <p:graphicFrame>
        <p:nvGraphicFramePr>
          <p:cNvPr id="4" name="Table 3">
            <a:extLst>
              <a:ext uri="{FF2B5EF4-FFF2-40B4-BE49-F238E27FC236}">
                <a16:creationId xmlns:a16="http://schemas.microsoft.com/office/drawing/2014/main" id="{712DE47E-F920-45B0-A020-7832BB3594A6}"/>
              </a:ext>
            </a:extLst>
          </p:cNvPr>
          <p:cNvGraphicFramePr>
            <a:graphicFrameLocks noGrp="1"/>
          </p:cNvGraphicFramePr>
          <p:nvPr>
            <p:extLst>
              <p:ext uri="{D42A27DB-BD31-4B8C-83A1-F6EECF244321}">
                <p14:modId xmlns:p14="http://schemas.microsoft.com/office/powerpoint/2010/main" val="3628273772"/>
              </p:ext>
            </p:extLst>
          </p:nvPr>
        </p:nvGraphicFramePr>
        <p:xfrm>
          <a:off x="368300" y="1130312"/>
          <a:ext cx="11455400" cy="4502318"/>
        </p:xfrm>
        <a:graphic>
          <a:graphicData uri="http://schemas.openxmlformats.org/drawingml/2006/table">
            <a:tbl>
              <a:tblPr firstRow="1" bandRow="1">
                <a:tableStyleId>{5FD0F851-EC5A-4D38-B0AD-8093EC10F338}</a:tableStyleId>
              </a:tblPr>
              <a:tblGrid>
                <a:gridCol w="4026719">
                  <a:extLst>
                    <a:ext uri="{9D8B030D-6E8A-4147-A177-3AD203B41FA5}">
                      <a16:colId xmlns:a16="http://schemas.microsoft.com/office/drawing/2014/main" val="1731126815"/>
                    </a:ext>
                  </a:extLst>
                </a:gridCol>
                <a:gridCol w="3610214">
                  <a:extLst>
                    <a:ext uri="{9D8B030D-6E8A-4147-A177-3AD203B41FA5}">
                      <a16:colId xmlns:a16="http://schemas.microsoft.com/office/drawing/2014/main" val="1015106359"/>
                    </a:ext>
                  </a:extLst>
                </a:gridCol>
                <a:gridCol w="3818467">
                  <a:extLst>
                    <a:ext uri="{9D8B030D-6E8A-4147-A177-3AD203B41FA5}">
                      <a16:colId xmlns:a16="http://schemas.microsoft.com/office/drawing/2014/main" val="1664700588"/>
                    </a:ext>
                  </a:extLst>
                </a:gridCol>
              </a:tblGrid>
              <a:tr h="514483">
                <a:tc>
                  <a:txBody>
                    <a:bodyPr/>
                    <a:lstStyle/>
                    <a:p>
                      <a:r>
                        <a:rPr lang="es-US" sz="1600">
                          <a:solidFill>
                            <a:srgbClr val="00529B"/>
                          </a:solidFill>
                        </a:rPr>
                        <a:t>Tiene un derecho de emisión garantizada si... </a:t>
                      </a:r>
                    </a:p>
                  </a:txBody>
                  <a:tcPr/>
                </a:tc>
                <a:tc>
                  <a:txBody>
                    <a:bodyPr/>
                    <a:lstStyle/>
                    <a:p>
                      <a:r>
                        <a:rPr lang="es-US" sz="1600">
                          <a:solidFill>
                            <a:srgbClr val="00529B"/>
                          </a:solidFill>
                        </a:rPr>
                        <a:t>Tiene derecho a comprar... </a:t>
                      </a:r>
                    </a:p>
                  </a:txBody>
                  <a:tcPr/>
                </a:tc>
                <a:tc>
                  <a:txBody>
                    <a:bodyPr/>
                    <a:lstStyle/>
                    <a:p>
                      <a:r>
                        <a:rPr lang="es-US" sz="1600">
                          <a:solidFill>
                            <a:srgbClr val="00529B"/>
                          </a:solidFill>
                        </a:rPr>
                        <a:t>Puede/debe solicitar una póliza Medigap... </a:t>
                      </a:r>
                    </a:p>
                  </a:txBody>
                  <a:tcPr/>
                </a:tc>
                <a:extLst>
                  <a:ext uri="{0D108BD9-81ED-4DB2-BD59-A6C34878D82A}">
                    <a16:rowId xmlns:a16="http://schemas.microsoft.com/office/drawing/2014/main" val="70774617"/>
                  </a:ext>
                </a:extLst>
              </a:tr>
              <a:tr h="1239675">
                <a:tc>
                  <a:txBody>
                    <a:bodyPr/>
                    <a:lstStyle/>
                    <a:p>
                      <a:r>
                        <a:rPr lang="es-US" sz="1300" dirty="0">
                          <a:solidFill>
                            <a:srgbClr val="00529B"/>
                          </a:solidFill>
                        </a:rPr>
                        <a:t>Está en un Plan Medicare </a:t>
                      </a:r>
                      <a:r>
                        <a:rPr lang="es-US" sz="1300" dirty="0" err="1">
                          <a:solidFill>
                            <a:srgbClr val="00529B"/>
                          </a:solidFill>
                        </a:rPr>
                        <a:t>Advantage</a:t>
                      </a:r>
                      <a:r>
                        <a:rPr lang="es-US" sz="1300" dirty="0">
                          <a:solidFill>
                            <a:srgbClr val="00529B"/>
                          </a:solidFill>
                        </a:rPr>
                        <a:t> y su plan se retira de Medicare o deja de brindar atención en su área, o usted se muda fuera del área de servicio del plan. </a:t>
                      </a:r>
                    </a:p>
                  </a:txBody>
                  <a:tcPr/>
                </a:tc>
                <a:tc>
                  <a:txBody>
                    <a:bodyPr/>
                    <a:lstStyle/>
                    <a:p>
                      <a:r>
                        <a:rPr lang="es-US" sz="1300">
                          <a:solidFill>
                            <a:srgbClr val="00529B"/>
                          </a:solidFill>
                        </a:rPr>
                        <a:t>Plan Medigap A, B, C*, D*, F*, G*, K o L que cualquier compañía de seguros vende en su estado. Solo tiene este derecho si cambia a Medicare Original y no a otro Plan Medicare Advantage. </a:t>
                      </a:r>
                    </a:p>
                  </a:txBody>
                  <a:tcPr/>
                </a:tc>
                <a:tc>
                  <a:txBody>
                    <a:bodyPr/>
                    <a:lstStyle/>
                    <a:p>
                      <a:r>
                        <a:rPr lang="es-US" sz="1300">
                          <a:solidFill>
                            <a:srgbClr val="00529B"/>
                          </a:solidFill>
                        </a:rPr>
                        <a:t>Tan pronto como 60 días de calendario antes de la fecha en que la cobertura de su Plan Medicare Advantage terminará, pero un máximo de 63 días de calendario después de que su cobertura termine. La cobertura Medigap no puede comenzar hasta que finalice la cobertura de su Plan Medicare Advantage.</a:t>
                      </a:r>
                    </a:p>
                  </a:txBody>
                  <a:tcPr/>
                </a:tc>
                <a:extLst>
                  <a:ext uri="{0D108BD9-81ED-4DB2-BD59-A6C34878D82A}">
                    <a16:rowId xmlns:a16="http://schemas.microsoft.com/office/drawing/2014/main" val="2076395632"/>
                  </a:ext>
                </a:extLst>
              </a:tr>
              <a:tr h="1431529">
                <a:tc>
                  <a:txBody>
                    <a:bodyPr/>
                    <a:lstStyle/>
                    <a:p>
                      <a:r>
                        <a:rPr lang="es-US" sz="1300" dirty="0">
                          <a:solidFill>
                            <a:srgbClr val="00529B"/>
                          </a:solidFill>
                        </a:rPr>
                        <a:t>Usted tiene Medicare Original y un plan de salud grupal de un empleador (incluida la cobertura de jubilados o cobertura COBRA) o cobertura de un sindicato que paga después de que paga Medicare, y ese plan está por terminar. Nota: En esta situación, podría tener derechos adicionales en el marco de las leyes estatales. </a:t>
                      </a:r>
                    </a:p>
                  </a:txBody>
                  <a:tcPr/>
                </a:tc>
                <a:tc>
                  <a:txBody>
                    <a:bodyPr/>
                    <a:lstStyle/>
                    <a:p>
                      <a:r>
                        <a:rPr lang="es-US" sz="1300" dirty="0">
                          <a:solidFill>
                            <a:srgbClr val="00529B"/>
                          </a:solidFill>
                        </a:rPr>
                        <a:t>Plan </a:t>
                      </a:r>
                      <a:r>
                        <a:rPr lang="es-US" sz="1300" dirty="0" err="1">
                          <a:solidFill>
                            <a:srgbClr val="00529B"/>
                          </a:solidFill>
                        </a:rPr>
                        <a:t>Medigap</a:t>
                      </a:r>
                      <a:r>
                        <a:rPr lang="es-US" sz="1300" dirty="0">
                          <a:solidFill>
                            <a:srgbClr val="00529B"/>
                          </a:solidFill>
                        </a:rPr>
                        <a:t> A, B, C*, D*, F*, G*, K o L que cualquier compañía de seguros vende en su estado. Si tiene cobertura COBRA, puede comprar una póliza </a:t>
                      </a:r>
                      <a:r>
                        <a:rPr lang="es-US" sz="1300" dirty="0" err="1">
                          <a:solidFill>
                            <a:srgbClr val="00529B"/>
                          </a:solidFill>
                        </a:rPr>
                        <a:t>Medigap</a:t>
                      </a:r>
                      <a:r>
                        <a:rPr lang="es-US" sz="1300" dirty="0">
                          <a:solidFill>
                            <a:srgbClr val="00529B"/>
                          </a:solidFill>
                        </a:rPr>
                        <a:t> de inmediato o esperar hasta que termine la cobertura COBRA. </a:t>
                      </a:r>
                    </a:p>
                  </a:txBody>
                  <a:tcPr/>
                </a:tc>
                <a:tc>
                  <a:txBody>
                    <a:bodyPr/>
                    <a:lstStyle/>
                    <a:p>
                      <a:r>
                        <a:rPr lang="es-US" sz="1300" dirty="0">
                          <a:solidFill>
                            <a:srgbClr val="00529B"/>
                          </a:solidFill>
                        </a:rPr>
                        <a:t>Un máximo de 63 días de calendario después de la última de estas 3 fechas: 1. Fecha de finalización de cobertura. 2. Fecha del aviso que recibe para informarle que la cobertura se finalizará (si recibe un aviso). 3. Fecha de una denegación de un reclamo, </a:t>
                      </a:r>
                      <a:br>
                        <a:rPr lang="es-US" sz="1300" dirty="0">
                          <a:solidFill>
                            <a:srgbClr val="00529B"/>
                          </a:solidFill>
                        </a:rPr>
                      </a:br>
                      <a:r>
                        <a:rPr lang="es-US" sz="1300" dirty="0">
                          <a:solidFill>
                            <a:srgbClr val="00529B"/>
                          </a:solidFill>
                        </a:rPr>
                        <a:t>si es la única manera de saber que su cobertura </a:t>
                      </a:r>
                      <a:br>
                        <a:rPr lang="es-US" sz="1300" dirty="0">
                          <a:solidFill>
                            <a:srgbClr val="00529B"/>
                          </a:solidFill>
                        </a:rPr>
                      </a:br>
                      <a:r>
                        <a:rPr lang="es-US" sz="1300" dirty="0">
                          <a:solidFill>
                            <a:srgbClr val="00529B"/>
                          </a:solidFill>
                        </a:rPr>
                        <a:t>se finalizó. </a:t>
                      </a:r>
                    </a:p>
                  </a:txBody>
                  <a:tcPr/>
                </a:tc>
                <a:extLst>
                  <a:ext uri="{0D108BD9-81ED-4DB2-BD59-A6C34878D82A}">
                    <a16:rowId xmlns:a16="http://schemas.microsoft.com/office/drawing/2014/main" val="2033994162"/>
                  </a:ext>
                </a:extLst>
              </a:tr>
              <a:tr h="1229395">
                <a:tc>
                  <a:txBody>
                    <a:bodyPr/>
                    <a:lstStyle/>
                    <a:p>
                      <a:r>
                        <a:rPr lang="es-US" sz="1300">
                          <a:solidFill>
                            <a:srgbClr val="00529B"/>
                          </a:solidFill>
                        </a:rPr>
                        <a:t>Tiene Medicare Original y una póliza Medicare SELECT. Se muda fuera del área de servicio de su póliza Medicare SELECT. Llame a la compañía de seguros Medicare SELECT para más información sobre sus opciones.</a:t>
                      </a:r>
                    </a:p>
                  </a:txBody>
                  <a:tcPr/>
                </a:tc>
                <a:tc>
                  <a:txBody>
                    <a:bodyPr/>
                    <a:lstStyle/>
                    <a:p>
                      <a:r>
                        <a:rPr lang="es-US" sz="1300" dirty="0">
                          <a:solidFill>
                            <a:srgbClr val="00529B"/>
                          </a:solidFill>
                        </a:rPr>
                        <a:t>Plan </a:t>
                      </a:r>
                      <a:r>
                        <a:rPr lang="es-US" sz="1300" dirty="0" err="1">
                          <a:solidFill>
                            <a:srgbClr val="00529B"/>
                          </a:solidFill>
                        </a:rPr>
                        <a:t>Medigap</a:t>
                      </a:r>
                      <a:r>
                        <a:rPr lang="es-US" sz="1300" dirty="0">
                          <a:solidFill>
                            <a:srgbClr val="00529B"/>
                          </a:solidFill>
                        </a:rPr>
                        <a:t> A, B, C*, D*, F*, G*, K o L que cualquier compañía de seguros vende en su estado o en el estado adónde va a mudarse. </a:t>
                      </a:r>
                    </a:p>
                  </a:txBody>
                  <a:tcPr/>
                </a:tc>
                <a:tc>
                  <a:txBody>
                    <a:bodyPr/>
                    <a:lstStyle/>
                    <a:p>
                      <a:r>
                        <a:rPr lang="es-US" sz="1300" dirty="0">
                          <a:solidFill>
                            <a:srgbClr val="00529B"/>
                          </a:solidFill>
                        </a:rPr>
                        <a:t>Tan pronto como 60 días de calendario antes de la fecha en que su cobertura Medicare SELECT terminará, pero un máximo de 63 días de calendario después de que su cobertura Medicare SELECT termine. </a:t>
                      </a:r>
                    </a:p>
                  </a:txBody>
                  <a:tcPr/>
                </a:tc>
                <a:extLst>
                  <a:ext uri="{0D108BD9-81ED-4DB2-BD59-A6C34878D82A}">
                    <a16:rowId xmlns:a16="http://schemas.microsoft.com/office/drawing/2014/main" val="1183482093"/>
                  </a:ext>
                </a:extLst>
              </a:tr>
            </a:tbl>
          </a:graphicData>
        </a:graphic>
      </p:graphicFrame>
      <p:sp>
        <p:nvSpPr>
          <p:cNvPr id="3" name="Rectangle 2">
            <a:extLst>
              <a:ext uri="{FF2B5EF4-FFF2-40B4-BE49-F238E27FC236}">
                <a16:creationId xmlns:a16="http://schemas.microsoft.com/office/drawing/2014/main" id="{70F2B8AE-6717-49A6-8489-EC69C9DCE541}"/>
              </a:ext>
            </a:extLst>
          </p:cNvPr>
          <p:cNvSpPr/>
          <p:nvPr/>
        </p:nvSpPr>
        <p:spPr>
          <a:xfrm>
            <a:off x="328543" y="5769932"/>
            <a:ext cx="11534913" cy="646331"/>
          </a:xfrm>
          <a:prstGeom prst="rect">
            <a:avLst/>
          </a:prstGeom>
        </p:spPr>
        <p:txBody>
          <a:bodyPr wrap="square">
            <a:spAutoFit/>
          </a:bodyPr>
          <a:lstStyle/>
          <a:p>
            <a:r>
              <a:rPr lang="es-US" sz="1200" dirty="0">
                <a:solidFill>
                  <a:srgbClr val="00529B"/>
                </a:solidFill>
                <a:cs typeface="Arial" panose="020B0604020202020204" pitchFamily="34" charset="0"/>
              </a:rPr>
              <a:t>* Los Planes C y F ya no están disponibles para las personas nuevas en Medicare a partir del 1 de enero de 2020. Sin embargo, si usted era elegible para Medicare antes del 1 de enero, pero no se había afiliado, es posible que pueda comprar el Plan C o el Plan F. Las personas nuevas en Medicare a partir del 1 de enero de 2020 tienen el derecho de comprar los Planes D y G en lugar de los Planes C y F. </a:t>
            </a:r>
          </a:p>
        </p:txBody>
      </p:sp>
      <p:sp>
        <p:nvSpPr>
          <p:cNvPr id="7" name="Slide Number Placeholder 6">
            <a:extLst>
              <a:ext uri="{FF2B5EF4-FFF2-40B4-BE49-F238E27FC236}">
                <a16:creationId xmlns:a16="http://schemas.microsoft.com/office/drawing/2014/main" id="{2C45241E-E511-4AD5-AEA3-79F46B9C4C17}"/>
              </a:ext>
            </a:extLst>
          </p:cNvPr>
          <p:cNvSpPr>
            <a:spLocks noGrp="1"/>
          </p:cNvSpPr>
          <p:nvPr>
            <p:ph type="sldNum" sz="quarter" idx="12"/>
          </p:nvPr>
        </p:nvSpPr>
        <p:spPr/>
        <p:txBody>
          <a:bodyPr/>
          <a:lstStyle/>
          <a:p>
            <a:fld id="{F0CCE2AE-27A2-40B1-80D1-5342831D4722}" type="slidenum">
              <a:rPr lang="en-US" smtClean="0"/>
              <a:t>56</a:t>
            </a:fld>
            <a:endParaRPr lang="en-US"/>
          </a:p>
        </p:txBody>
      </p:sp>
      <p:sp>
        <p:nvSpPr>
          <p:cNvPr id="6" name="Footer Placeholder 5">
            <a:extLst>
              <a:ext uri="{FF2B5EF4-FFF2-40B4-BE49-F238E27FC236}">
                <a16:creationId xmlns:a16="http://schemas.microsoft.com/office/drawing/2014/main" id="{1D483ECF-E157-4874-9FEC-9EB1A0410FF3}"/>
              </a:ext>
            </a:extLst>
          </p:cNvPr>
          <p:cNvSpPr>
            <a:spLocks noGrp="1"/>
          </p:cNvSpPr>
          <p:nvPr>
            <p:ph type="ftr" sz="quarter" idx="11"/>
          </p:nvPr>
        </p:nvSpPr>
        <p:spPr/>
        <p:txBody>
          <a:bodyPr/>
          <a:lstStyle/>
          <a:p>
            <a:r>
              <a:rPr lang="es-US"/>
              <a:t>Pólizas del Seguro Suplementario de Medicare (Medigap)</a:t>
            </a:r>
          </a:p>
        </p:txBody>
      </p:sp>
      <p:sp>
        <p:nvSpPr>
          <p:cNvPr id="5" name="Date Placeholder 4">
            <a:extLst>
              <a:ext uri="{FF2B5EF4-FFF2-40B4-BE49-F238E27FC236}">
                <a16:creationId xmlns:a16="http://schemas.microsoft.com/office/drawing/2014/main" id="{A84F7EEB-4B3B-4ABA-9D68-CF76F3698DF1}"/>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23974351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8ED9-F12B-4CAA-9FAF-18572887577B}"/>
              </a:ext>
            </a:extLst>
          </p:cNvPr>
          <p:cNvSpPr>
            <a:spLocks noGrp="1"/>
          </p:cNvSpPr>
          <p:nvPr>
            <p:ph type="title"/>
          </p:nvPr>
        </p:nvSpPr>
        <p:spPr>
          <a:xfrm>
            <a:off x="0" y="-6017"/>
            <a:ext cx="12192000" cy="1009153"/>
          </a:xfrm>
        </p:spPr>
        <p:txBody>
          <a:bodyPr anchor="ctr">
            <a:normAutofit/>
          </a:bodyPr>
          <a:lstStyle/>
          <a:p>
            <a:r>
              <a:rPr lang="es-US" sz="3000"/>
              <a:t>Apéndice B (continuación)</a:t>
            </a:r>
          </a:p>
        </p:txBody>
      </p:sp>
      <p:graphicFrame>
        <p:nvGraphicFramePr>
          <p:cNvPr id="6" name="Table 5">
            <a:extLst>
              <a:ext uri="{FF2B5EF4-FFF2-40B4-BE49-F238E27FC236}">
                <a16:creationId xmlns:a16="http://schemas.microsoft.com/office/drawing/2014/main" id="{0F59AC71-EACE-4CAC-A909-9611D2F2BFF4}"/>
              </a:ext>
            </a:extLst>
          </p:cNvPr>
          <p:cNvGraphicFramePr>
            <a:graphicFrameLocks noGrp="1"/>
          </p:cNvGraphicFramePr>
          <p:nvPr>
            <p:extLst>
              <p:ext uri="{D42A27DB-BD31-4B8C-83A1-F6EECF244321}">
                <p14:modId xmlns:p14="http://schemas.microsoft.com/office/powerpoint/2010/main" val="424028797"/>
              </p:ext>
            </p:extLst>
          </p:nvPr>
        </p:nvGraphicFramePr>
        <p:xfrm>
          <a:off x="368300" y="1077425"/>
          <a:ext cx="11455400" cy="4546600"/>
        </p:xfrm>
        <a:graphic>
          <a:graphicData uri="http://schemas.openxmlformats.org/drawingml/2006/table">
            <a:tbl>
              <a:tblPr firstRow="1" bandRow="1">
                <a:tableStyleId>{5FD0F851-EC5A-4D38-B0AD-8093EC10F338}</a:tableStyleId>
              </a:tblPr>
              <a:tblGrid>
                <a:gridCol w="4097512">
                  <a:extLst>
                    <a:ext uri="{9D8B030D-6E8A-4147-A177-3AD203B41FA5}">
                      <a16:colId xmlns:a16="http://schemas.microsoft.com/office/drawing/2014/main" val="1731126815"/>
                    </a:ext>
                  </a:extLst>
                </a:gridCol>
                <a:gridCol w="3563372">
                  <a:extLst>
                    <a:ext uri="{9D8B030D-6E8A-4147-A177-3AD203B41FA5}">
                      <a16:colId xmlns:a16="http://schemas.microsoft.com/office/drawing/2014/main" val="1015106359"/>
                    </a:ext>
                  </a:extLst>
                </a:gridCol>
                <a:gridCol w="3794516">
                  <a:extLst>
                    <a:ext uri="{9D8B030D-6E8A-4147-A177-3AD203B41FA5}">
                      <a16:colId xmlns:a16="http://schemas.microsoft.com/office/drawing/2014/main" val="1664700588"/>
                    </a:ext>
                  </a:extLst>
                </a:gridCol>
              </a:tblGrid>
              <a:tr h="370840">
                <a:tc>
                  <a:txBody>
                    <a:bodyPr/>
                    <a:lstStyle/>
                    <a:p>
                      <a:r>
                        <a:rPr lang="es-US" sz="1600">
                          <a:solidFill>
                            <a:srgbClr val="00529B"/>
                          </a:solidFill>
                        </a:rPr>
                        <a:t>Tiene un derecho de emisión garantizada si... </a:t>
                      </a:r>
                    </a:p>
                  </a:txBody>
                  <a:tcPr/>
                </a:tc>
                <a:tc>
                  <a:txBody>
                    <a:bodyPr/>
                    <a:lstStyle/>
                    <a:p>
                      <a:r>
                        <a:rPr lang="es-US" sz="1600">
                          <a:solidFill>
                            <a:srgbClr val="00529B"/>
                          </a:solidFill>
                        </a:rPr>
                        <a:t>Tiene derecho a comprar... </a:t>
                      </a:r>
                    </a:p>
                  </a:txBody>
                  <a:tcPr/>
                </a:tc>
                <a:tc>
                  <a:txBody>
                    <a:bodyPr/>
                    <a:lstStyle/>
                    <a:p>
                      <a:r>
                        <a:rPr lang="es-US" sz="1600">
                          <a:solidFill>
                            <a:srgbClr val="00529B"/>
                          </a:solidFill>
                        </a:rPr>
                        <a:t>Puede/debe solicitar una póliza Medigap... </a:t>
                      </a:r>
                    </a:p>
                  </a:txBody>
                  <a:tcPr/>
                </a:tc>
                <a:extLst>
                  <a:ext uri="{0D108BD9-81ED-4DB2-BD59-A6C34878D82A}">
                    <a16:rowId xmlns:a16="http://schemas.microsoft.com/office/drawing/2014/main" val="70774617"/>
                  </a:ext>
                </a:extLst>
              </a:tr>
              <a:tr h="370840">
                <a:tc>
                  <a:txBody>
                    <a:bodyPr/>
                    <a:lstStyle/>
                    <a:p>
                      <a:pPr>
                        <a:lnSpc>
                          <a:spcPts val="1500"/>
                        </a:lnSpc>
                      </a:pPr>
                      <a:r>
                        <a:rPr lang="es-US" sz="1300" dirty="0">
                          <a:solidFill>
                            <a:srgbClr val="00529B"/>
                          </a:solidFill>
                        </a:rPr>
                        <a:t>(Derecho a prueba) Usted se afilió a un Plan Medicare </a:t>
                      </a:r>
                      <a:r>
                        <a:rPr lang="es-US" sz="1300" dirty="0" err="1">
                          <a:solidFill>
                            <a:srgbClr val="00529B"/>
                          </a:solidFill>
                        </a:rPr>
                        <a:t>Advantage</a:t>
                      </a:r>
                      <a:r>
                        <a:rPr lang="es-US" sz="1300" dirty="0">
                          <a:solidFill>
                            <a:srgbClr val="00529B"/>
                          </a:solidFill>
                        </a:rPr>
                        <a:t> o un Programa de Cuidado Integral para Personas Mayores (PACE) cuando fue elegible por primera vez para Medicare Parte A al cumplir los 65 años, y dentro del primer año de haberse afiliado, decide que quiere cambiar a Medicare Original.</a:t>
                      </a:r>
                    </a:p>
                  </a:txBody>
                  <a:tcPr/>
                </a:tc>
                <a:tc>
                  <a:txBody>
                    <a:bodyPr/>
                    <a:lstStyle/>
                    <a:p>
                      <a:pPr>
                        <a:lnSpc>
                          <a:spcPts val="1500"/>
                        </a:lnSpc>
                      </a:pPr>
                      <a:r>
                        <a:rPr lang="es-US" sz="1300" dirty="0">
                          <a:solidFill>
                            <a:srgbClr val="00529B"/>
                          </a:solidFill>
                        </a:rPr>
                        <a:t>Cualquier póliza </a:t>
                      </a:r>
                      <a:r>
                        <a:rPr lang="es-US" sz="1300" dirty="0" err="1">
                          <a:solidFill>
                            <a:srgbClr val="00529B"/>
                          </a:solidFill>
                        </a:rPr>
                        <a:t>Medigap</a:t>
                      </a:r>
                      <a:r>
                        <a:rPr lang="es-US" sz="1300" dirty="0">
                          <a:solidFill>
                            <a:srgbClr val="00529B"/>
                          </a:solidFill>
                        </a:rPr>
                        <a:t> que cualquier compañía de seguros vende en su estado.* </a:t>
                      </a:r>
                    </a:p>
                  </a:txBody>
                  <a:tcPr/>
                </a:tc>
                <a:tc>
                  <a:txBody>
                    <a:bodyPr/>
                    <a:lstStyle/>
                    <a:p>
                      <a:pPr>
                        <a:lnSpc>
                          <a:spcPts val="1500"/>
                        </a:lnSpc>
                      </a:pPr>
                      <a:r>
                        <a:rPr lang="es-US" sz="1300">
                          <a:solidFill>
                            <a:srgbClr val="00529B"/>
                          </a:solidFill>
                        </a:rPr>
                        <a:t>Tan pronto como 60 días de calendario antes de la fecha en que la cobertura terminará, pero un máximo de 63 días de calendario después de que su cobertura termine. </a:t>
                      </a:r>
                      <a:r>
                        <a:rPr lang="es-US" sz="1300" b="1">
                          <a:solidFill>
                            <a:srgbClr val="00529B"/>
                          </a:solidFill>
                        </a:rPr>
                        <a:t>NOTA:</a:t>
                      </a:r>
                      <a:r>
                        <a:rPr lang="es-US" sz="1300">
                          <a:solidFill>
                            <a:srgbClr val="00529B"/>
                          </a:solidFill>
                        </a:rPr>
                        <a:t> Sus derechos podrían durar por 12 meses adicionales en ciertas circunstancias. </a:t>
                      </a:r>
                    </a:p>
                  </a:txBody>
                  <a:tcPr/>
                </a:tc>
                <a:extLst>
                  <a:ext uri="{0D108BD9-81ED-4DB2-BD59-A6C34878D82A}">
                    <a16:rowId xmlns:a16="http://schemas.microsoft.com/office/drawing/2014/main" val="2076395632"/>
                  </a:ext>
                </a:extLst>
              </a:tr>
              <a:tr h="370840">
                <a:tc>
                  <a:txBody>
                    <a:bodyPr/>
                    <a:lstStyle/>
                    <a:p>
                      <a:pPr>
                        <a:lnSpc>
                          <a:spcPts val="1500"/>
                        </a:lnSpc>
                      </a:pPr>
                      <a:r>
                        <a:rPr lang="es-US" sz="1300" dirty="0">
                          <a:solidFill>
                            <a:srgbClr val="00529B"/>
                          </a:solidFill>
                        </a:rPr>
                        <a:t>(Derecho a prueba) Usted canceló una póliza </a:t>
                      </a:r>
                      <a:r>
                        <a:rPr lang="es-US" sz="1300" dirty="0" err="1">
                          <a:solidFill>
                            <a:srgbClr val="00529B"/>
                          </a:solidFill>
                        </a:rPr>
                        <a:t>Medigap</a:t>
                      </a:r>
                      <a:r>
                        <a:rPr lang="es-US" sz="1300" dirty="0">
                          <a:solidFill>
                            <a:srgbClr val="00529B"/>
                          </a:solidFill>
                        </a:rPr>
                        <a:t> para afiliarse a un Plan Medicare </a:t>
                      </a:r>
                      <a:r>
                        <a:rPr lang="es-US" sz="1300" dirty="0" err="1">
                          <a:solidFill>
                            <a:srgbClr val="00529B"/>
                          </a:solidFill>
                        </a:rPr>
                        <a:t>Advantage</a:t>
                      </a:r>
                      <a:r>
                        <a:rPr lang="es-US" sz="1300" dirty="0">
                          <a:solidFill>
                            <a:srgbClr val="00529B"/>
                          </a:solidFill>
                        </a:rPr>
                        <a:t> (o para cambiar a una póliza Medicare SELECT) por primera vez, lleva menos de un año en el plan y quiere volver a su póliza anterior. </a:t>
                      </a:r>
                    </a:p>
                  </a:txBody>
                  <a:tcPr/>
                </a:tc>
                <a:tc>
                  <a:txBody>
                    <a:bodyPr/>
                    <a:lstStyle/>
                    <a:p>
                      <a:pPr>
                        <a:lnSpc>
                          <a:spcPts val="1500"/>
                        </a:lnSpc>
                      </a:pPr>
                      <a:r>
                        <a:rPr lang="es-US" sz="1300" dirty="0">
                          <a:solidFill>
                            <a:srgbClr val="00529B"/>
                          </a:solidFill>
                        </a:rPr>
                        <a:t>La póliza </a:t>
                      </a:r>
                      <a:r>
                        <a:rPr lang="es-US" sz="1300" dirty="0" err="1">
                          <a:solidFill>
                            <a:srgbClr val="00529B"/>
                          </a:solidFill>
                        </a:rPr>
                        <a:t>Medigap</a:t>
                      </a:r>
                      <a:r>
                        <a:rPr lang="es-US" sz="1300" dirty="0">
                          <a:solidFill>
                            <a:srgbClr val="00529B"/>
                          </a:solidFill>
                        </a:rPr>
                        <a:t> que tenía antes de afiliarse en el Plan Medicare </a:t>
                      </a:r>
                      <a:r>
                        <a:rPr lang="es-US" sz="1300" dirty="0" err="1">
                          <a:solidFill>
                            <a:srgbClr val="00529B"/>
                          </a:solidFill>
                        </a:rPr>
                        <a:t>Advantage</a:t>
                      </a:r>
                      <a:r>
                        <a:rPr lang="es-US" sz="1300" dirty="0">
                          <a:solidFill>
                            <a:srgbClr val="00529B"/>
                          </a:solidFill>
                        </a:rPr>
                        <a:t> o la póliza Medicare SELECT, si la misma compañía que tenía antes aún la vende. Si su póliza </a:t>
                      </a:r>
                      <a:r>
                        <a:rPr lang="es-US" sz="1300" dirty="0" err="1">
                          <a:solidFill>
                            <a:srgbClr val="00529B"/>
                          </a:solidFill>
                        </a:rPr>
                        <a:t>Medigap</a:t>
                      </a:r>
                      <a:r>
                        <a:rPr lang="es-US" sz="1300" dirty="0">
                          <a:solidFill>
                            <a:srgbClr val="00529B"/>
                          </a:solidFill>
                        </a:rPr>
                        <a:t> anterior no está disponible, puede comprar el Plan </a:t>
                      </a:r>
                      <a:r>
                        <a:rPr lang="es-US" sz="1300" dirty="0" err="1">
                          <a:solidFill>
                            <a:srgbClr val="00529B"/>
                          </a:solidFill>
                        </a:rPr>
                        <a:t>Medigap</a:t>
                      </a:r>
                      <a:r>
                        <a:rPr lang="es-US" sz="1300" dirty="0">
                          <a:solidFill>
                            <a:srgbClr val="00529B"/>
                          </a:solidFill>
                        </a:rPr>
                        <a:t> A, B, C*, D*, F*, G*, K o L que es vendido en su estado por cualquier compañía de seguros.</a:t>
                      </a:r>
                    </a:p>
                  </a:txBody>
                  <a:tcPr/>
                </a:tc>
                <a:tc>
                  <a:txBody>
                    <a:bodyPr/>
                    <a:lstStyle/>
                    <a:p>
                      <a:pPr>
                        <a:lnSpc>
                          <a:spcPts val="1500"/>
                        </a:lnSpc>
                      </a:pPr>
                      <a:r>
                        <a:rPr lang="es-US" sz="1300" dirty="0">
                          <a:solidFill>
                            <a:srgbClr val="00529B"/>
                          </a:solidFill>
                        </a:rPr>
                        <a:t>Tan pronto como 60 días de calendario antes de </a:t>
                      </a:r>
                      <a:br>
                        <a:rPr lang="es-US" sz="1300" dirty="0">
                          <a:solidFill>
                            <a:srgbClr val="00529B"/>
                          </a:solidFill>
                        </a:rPr>
                      </a:br>
                      <a:r>
                        <a:rPr lang="es-US" sz="1300" dirty="0">
                          <a:solidFill>
                            <a:srgbClr val="00529B"/>
                          </a:solidFill>
                        </a:rPr>
                        <a:t>la fecha en que la cobertura terminará, pero un </a:t>
                      </a:r>
                      <a:br>
                        <a:rPr lang="es-US" sz="1300" dirty="0">
                          <a:solidFill>
                            <a:srgbClr val="00529B"/>
                          </a:solidFill>
                        </a:rPr>
                      </a:br>
                      <a:r>
                        <a:rPr lang="es-US" sz="1300" dirty="0">
                          <a:solidFill>
                            <a:srgbClr val="00529B"/>
                          </a:solidFill>
                        </a:rPr>
                        <a:t>máximo de 63 días de calendario después de que </a:t>
                      </a:r>
                      <a:br>
                        <a:rPr lang="es-US" sz="1300" dirty="0">
                          <a:solidFill>
                            <a:srgbClr val="00529B"/>
                          </a:solidFill>
                        </a:rPr>
                      </a:br>
                      <a:r>
                        <a:rPr lang="es-US" sz="1300" dirty="0">
                          <a:solidFill>
                            <a:srgbClr val="00529B"/>
                          </a:solidFill>
                        </a:rPr>
                        <a:t>su cobertura termine. </a:t>
                      </a:r>
                      <a:r>
                        <a:rPr lang="es-US" sz="1300" b="1" dirty="0">
                          <a:solidFill>
                            <a:srgbClr val="00529B"/>
                          </a:solidFill>
                        </a:rPr>
                        <a:t>NOTA:</a:t>
                      </a:r>
                      <a:r>
                        <a:rPr lang="es-US" sz="1300" dirty="0">
                          <a:solidFill>
                            <a:srgbClr val="00529B"/>
                          </a:solidFill>
                        </a:rPr>
                        <a:t> Sus derechos </a:t>
                      </a:r>
                      <a:br>
                        <a:rPr lang="es-US" sz="1300" dirty="0">
                          <a:solidFill>
                            <a:srgbClr val="00529B"/>
                          </a:solidFill>
                        </a:rPr>
                      </a:br>
                      <a:r>
                        <a:rPr lang="es-US" sz="1300" dirty="0">
                          <a:solidFill>
                            <a:srgbClr val="00529B"/>
                          </a:solidFill>
                        </a:rPr>
                        <a:t>podrían durar por 12 meses adicionales en </a:t>
                      </a:r>
                      <a:br>
                        <a:rPr lang="es-US" sz="1300" dirty="0">
                          <a:solidFill>
                            <a:srgbClr val="00529B"/>
                          </a:solidFill>
                        </a:rPr>
                      </a:br>
                      <a:r>
                        <a:rPr lang="es-US" sz="1300" dirty="0">
                          <a:solidFill>
                            <a:srgbClr val="00529B"/>
                          </a:solidFill>
                        </a:rPr>
                        <a:t>ciertas circunstancias. </a:t>
                      </a:r>
                    </a:p>
                  </a:txBody>
                  <a:tcPr/>
                </a:tc>
                <a:extLst>
                  <a:ext uri="{0D108BD9-81ED-4DB2-BD59-A6C34878D82A}">
                    <a16:rowId xmlns:a16="http://schemas.microsoft.com/office/drawing/2014/main" val="2033994162"/>
                  </a:ext>
                </a:extLst>
              </a:tr>
              <a:tr h="370840">
                <a:tc>
                  <a:txBody>
                    <a:bodyPr/>
                    <a:lstStyle/>
                    <a:p>
                      <a:pPr>
                        <a:lnSpc>
                          <a:spcPts val="1500"/>
                        </a:lnSpc>
                      </a:pPr>
                      <a:r>
                        <a:rPr lang="es-US" sz="1300" dirty="0">
                          <a:solidFill>
                            <a:srgbClr val="00529B"/>
                          </a:solidFill>
                        </a:rPr>
                        <a:t>Su compañía de seguros </a:t>
                      </a:r>
                      <a:r>
                        <a:rPr lang="es-US" sz="1300" dirty="0" err="1">
                          <a:solidFill>
                            <a:srgbClr val="00529B"/>
                          </a:solidFill>
                        </a:rPr>
                        <a:t>Medigap</a:t>
                      </a:r>
                      <a:r>
                        <a:rPr lang="es-US" sz="1300" dirty="0">
                          <a:solidFill>
                            <a:srgbClr val="00529B"/>
                          </a:solidFill>
                        </a:rPr>
                        <a:t> se declara en quiebra y usted pierde su cobertura, o la cobertura de su póliza </a:t>
                      </a:r>
                      <a:r>
                        <a:rPr lang="es-US" sz="1300" dirty="0" err="1">
                          <a:solidFill>
                            <a:srgbClr val="00529B"/>
                          </a:solidFill>
                        </a:rPr>
                        <a:t>Medigap</a:t>
                      </a:r>
                      <a:r>
                        <a:rPr lang="es-US" sz="1300" dirty="0">
                          <a:solidFill>
                            <a:srgbClr val="00529B"/>
                          </a:solidFill>
                        </a:rPr>
                        <a:t> se finaliza de otra manera que no sea culpa de usted. </a:t>
                      </a:r>
                    </a:p>
                  </a:txBody>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lang="es-US" sz="1300" dirty="0">
                          <a:solidFill>
                            <a:srgbClr val="00529B"/>
                          </a:solidFill>
                        </a:rPr>
                        <a:t>Plan </a:t>
                      </a:r>
                      <a:r>
                        <a:rPr lang="es-US" sz="1300" dirty="0" err="1">
                          <a:solidFill>
                            <a:srgbClr val="00529B"/>
                          </a:solidFill>
                        </a:rPr>
                        <a:t>Medigap</a:t>
                      </a:r>
                      <a:r>
                        <a:rPr lang="es-US" sz="1300" dirty="0">
                          <a:solidFill>
                            <a:srgbClr val="00529B"/>
                          </a:solidFill>
                        </a:rPr>
                        <a:t> A, B, C*, D*, F*, G*, K o L que cualquier compañía de seguros vende en </a:t>
                      </a:r>
                      <a:br>
                        <a:rPr lang="es-US" sz="1300" dirty="0">
                          <a:solidFill>
                            <a:srgbClr val="00529B"/>
                          </a:solidFill>
                        </a:rPr>
                      </a:br>
                      <a:r>
                        <a:rPr lang="es-US" sz="1300" dirty="0">
                          <a:solidFill>
                            <a:srgbClr val="00529B"/>
                          </a:solidFill>
                        </a:rPr>
                        <a:t>su estado. </a:t>
                      </a:r>
                    </a:p>
                    <a:p>
                      <a:pPr>
                        <a:lnSpc>
                          <a:spcPts val="1500"/>
                        </a:lnSpc>
                      </a:pPr>
                      <a:endParaRPr sz="1300" dirty="0"/>
                    </a:p>
                  </a:txBody>
                  <a:tcPr/>
                </a:tc>
                <a:tc>
                  <a:txBody>
                    <a:bodyPr/>
                    <a:lstStyle/>
                    <a:p>
                      <a:pPr>
                        <a:lnSpc>
                          <a:spcPts val="1500"/>
                        </a:lnSpc>
                      </a:pPr>
                      <a:r>
                        <a:rPr lang="es-US" sz="1300" dirty="0">
                          <a:solidFill>
                            <a:srgbClr val="00529B"/>
                          </a:solidFill>
                        </a:rPr>
                        <a:t>Un máximo de 63 días de calendario a partir de la fecha en que su cobertura termine.</a:t>
                      </a:r>
                    </a:p>
                  </a:txBody>
                  <a:tcPr/>
                </a:tc>
                <a:extLst>
                  <a:ext uri="{0D108BD9-81ED-4DB2-BD59-A6C34878D82A}">
                    <a16:rowId xmlns:a16="http://schemas.microsoft.com/office/drawing/2014/main" val="1183482093"/>
                  </a:ext>
                </a:extLst>
              </a:tr>
              <a:tr h="370840">
                <a:tc>
                  <a:txBody>
                    <a:bodyPr/>
                    <a:lstStyle/>
                    <a:p>
                      <a:pPr>
                        <a:lnSpc>
                          <a:spcPts val="1500"/>
                        </a:lnSpc>
                      </a:pPr>
                      <a:r>
                        <a:rPr lang="es-US" sz="1300">
                          <a:solidFill>
                            <a:srgbClr val="00529B"/>
                          </a:solidFill>
                        </a:rPr>
                        <a:t>Usted abandona un Plan Medicare Advantage o descontinua una póliza Medigap porque la compañía no ha seguido las reglas, o le engañó a usted.</a:t>
                      </a:r>
                    </a:p>
                  </a:txBody>
                  <a:tcPr/>
                </a:tc>
                <a:tc>
                  <a:txBody>
                    <a:bodyPr/>
                    <a:lstStyle/>
                    <a:p>
                      <a:pPr>
                        <a:lnSpc>
                          <a:spcPts val="1500"/>
                        </a:lnSpc>
                      </a:pPr>
                      <a:r>
                        <a:rPr lang="es-US" sz="1300" dirty="0">
                          <a:solidFill>
                            <a:srgbClr val="00529B"/>
                          </a:solidFill>
                        </a:rPr>
                        <a:t>Plan </a:t>
                      </a:r>
                      <a:r>
                        <a:rPr lang="es-US" sz="1300" dirty="0" err="1">
                          <a:solidFill>
                            <a:srgbClr val="00529B"/>
                          </a:solidFill>
                        </a:rPr>
                        <a:t>Medigap</a:t>
                      </a:r>
                      <a:r>
                        <a:rPr lang="es-US" sz="1300" dirty="0">
                          <a:solidFill>
                            <a:srgbClr val="00529B"/>
                          </a:solidFill>
                        </a:rPr>
                        <a:t> A, B, C*, D*, F*, G*, K o L que cualquier compañía de seguros vende en </a:t>
                      </a:r>
                      <a:br>
                        <a:rPr lang="es-US" sz="1300" dirty="0">
                          <a:solidFill>
                            <a:srgbClr val="00529B"/>
                          </a:solidFill>
                        </a:rPr>
                      </a:br>
                      <a:r>
                        <a:rPr lang="es-US" sz="1300" dirty="0">
                          <a:solidFill>
                            <a:srgbClr val="00529B"/>
                          </a:solidFill>
                        </a:rPr>
                        <a:t>su estado. </a:t>
                      </a:r>
                    </a:p>
                  </a:txBody>
                  <a:tcPr/>
                </a:tc>
                <a:tc>
                  <a:txBody>
                    <a:bodyPr/>
                    <a:lstStyle/>
                    <a:p>
                      <a:pPr>
                        <a:lnSpc>
                          <a:spcPts val="1500"/>
                        </a:lnSpc>
                      </a:pPr>
                      <a:r>
                        <a:rPr lang="es-US" sz="1300" dirty="0">
                          <a:solidFill>
                            <a:srgbClr val="00529B"/>
                          </a:solidFill>
                        </a:rPr>
                        <a:t>Un máximo de 63 días de calendario a partir de la fecha en que su cobertura termine. </a:t>
                      </a:r>
                    </a:p>
                  </a:txBody>
                  <a:tcPr/>
                </a:tc>
                <a:extLst>
                  <a:ext uri="{0D108BD9-81ED-4DB2-BD59-A6C34878D82A}">
                    <a16:rowId xmlns:a16="http://schemas.microsoft.com/office/drawing/2014/main" val="1523753696"/>
                  </a:ext>
                </a:extLst>
              </a:tr>
            </a:tbl>
          </a:graphicData>
        </a:graphic>
      </p:graphicFrame>
      <p:sp>
        <p:nvSpPr>
          <p:cNvPr id="7" name="Rectangle 6">
            <a:extLst>
              <a:ext uri="{FF2B5EF4-FFF2-40B4-BE49-F238E27FC236}">
                <a16:creationId xmlns:a16="http://schemas.microsoft.com/office/drawing/2014/main" id="{1259DC2F-3597-4F58-8662-7287F7315886}"/>
              </a:ext>
            </a:extLst>
          </p:cNvPr>
          <p:cNvSpPr/>
          <p:nvPr/>
        </p:nvSpPr>
        <p:spPr>
          <a:xfrm>
            <a:off x="368300" y="5697822"/>
            <a:ext cx="11534913" cy="646331"/>
          </a:xfrm>
          <a:prstGeom prst="rect">
            <a:avLst/>
          </a:prstGeom>
        </p:spPr>
        <p:txBody>
          <a:bodyPr wrap="square">
            <a:spAutoFit/>
          </a:bodyPr>
          <a:lstStyle/>
          <a:p>
            <a:r>
              <a:rPr lang="es-US" sz="1200" dirty="0">
                <a:solidFill>
                  <a:srgbClr val="00529B"/>
                </a:solidFill>
                <a:cs typeface="Arial" panose="020B0604020202020204" pitchFamily="34" charset="0"/>
              </a:rPr>
              <a:t>* Los Planes C y F ya no están disponibles para las personas nuevas en Medicare a partir del 1 de enero de 2020. Sin embargo, si usted era elegible para Medicare antes del 1 de enero, pero no se había afiliado, es posible que pueda comprar el Plan C o el Plan F. Las personas nuevas en Medicare a partir del 1 de enero de 2020 tienen el derecho de comprar los Planes D y G en lugar de los Planes C y F. </a:t>
            </a:r>
          </a:p>
        </p:txBody>
      </p:sp>
      <p:sp>
        <p:nvSpPr>
          <p:cNvPr id="3" name="Slide Number Placeholder 2">
            <a:extLst>
              <a:ext uri="{FF2B5EF4-FFF2-40B4-BE49-F238E27FC236}">
                <a16:creationId xmlns:a16="http://schemas.microsoft.com/office/drawing/2014/main" id="{739A4739-5818-4052-8772-52BCD0FACEB0}"/>
              </a:ext>
            </a:extLst>
          </p:cNvPr>
          <p:cNvSpPr>
            <a:spLocks noGrp="1"/>
          </p:cNvSpPr>
          <p:nvPr>
            <p:ph type="sldNum" sz="quarter" idx="12"/>
          </p:nvPr>
        </p:nvSpPr>
        <p:spPr/>
        <p:txBody>
          <a:bodyPr/>
          <a:lstStyle/>
          <a:p>
            <a:fld id="{F0CCE2AE-27A2-40B1-80D1-5342831D4722}" type="slidenum">
              <a:rPr lang="en-US" smtClean="0"/>
              <a:t>57</a:t>
            </a:fld>
            <a:endParaRPr lang="en-US"/>
          </a:p>
        </p:txBody>
      </p:sp>
      <p:sp>
        <p:nvSpPr>
          <p:cNvPr id="5" name="Footer Placeholder 4">
            <a:extLst>
              <a:ext uri="{FF2B5EF4-FFF2-40B4-BE49-F238E27FC236}">
                <a16:creationId xmlns:a16="http://schemas.microsoft.com/office/drawing/2014/main" id="{83337755-1B21-4BD3-83E9-5D5242663CCC}"/>
              </a:ext>
            </a:extLst>
          </p:cNvPr>
          <p:cNvSpPr>
            <a:spLocks noGrp="1"/>
          </p:cNvSpPr>
          <p:nvPr>
            <p:ph type="ftr" sz="quarter" idx="11"/>
          </p:nvPr>
        </p:nvSpPr>
        <p:spPr/>
        <p:txBody>
          <a:bodyPr/>
          <a:lstStyle/>
          <a:p>
            <a:r>
              <a:rPr lang="es-US"/>
              <a:t>Pólizas del Seguro Suplementario de Medicare (Medigap)</a:t>
            </a:r>
          </a:p>
        </p:txBody>
      </p:sp>
      <p:sp>
        <p:nvSpPr>
          <p:cNvPr id="4" name="Date Placeholder 3">
            <a:extLst>
              <a:ext uri="{FF2B5EF4-FFF2-40B4-BE49-F238E27FC236}">
                <a16:creationId xmlns:a16="http://schemas.microsoft.com/office/drawing/2014/main" id="{30011E21-6FBA-425C-BDF4-E2A7EAB3009C}"/>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2363062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nchor="ctr">
            <a:normAutofit/>
          </a:bodyPr>
          <a:lstStyle/>
          <a:p>
            <a:r>
              <a:rPr lang="es-US" sz="3000"/>
              <a:t>Siglas</a:t>
            </a:r>
          </a:p>
        </p:txBody>
      </p:sp>
      <p:sp>
        <p:nvSpPr>
          <p:cNvPr id="7" name="Content Placeholder 2"/>
          <p:cNvSpPr>
            <a:spLocks noGrp="1"/>
          </p:cNvSpPr>
          <p:nvPr>
            <p:ph type="body" sz="quarter" idx="13"/>
          </p:nvPr>
        </p:nvSpPr>
        <p:spPr>
          <a:xfrm>
            <a:off x="838200" y="1172817"/>
            <a:ext cx="10644188" cy="5017917"/>
          </a:xfrm>
        </p:spPr>
        <p:txBody>
          <a:bodyPr numCol="2" spcCol="182880">
            <a:normAutofit lnSpcReduction="10000"/>
          </a:bodyPr>
          <a:lstStyle/>
          <a:p>
            <a:pPr marL="0" indent="0">
              <a:lnSpc>
                <a:spcPct val="110000"/>
              </a:lnSpc>
              <a:spcBef>
                <a:spcPts val="0"/>
              </a:spcBef>
              <a:spcAft>
                <a:spcPts val="1200"/>
              </a:spcAft>
              <a:buNone/>
            </a:pPr>
            <a:r>
              <a:rPr lang="es-US" sz="1800" b="1" dirty="0">
                <a:solidFill>
                  <a:schemeClr val="accent1">
                    <a:lumMod val="75000"/>
                  </a:schemeClr>
                </a:solidFill>
              </a:rPr>
              <a:t>CHIP:</a:t>
            </a:r>
            <a:r>
              <a:rPr lang="es-US" sz="1800" dirty="0">
                <a:solidFill>
                  <a:schemeClr val="accent1">
                    <a:lumMod val="75000"/>
                  </a:schemeClr>
                </a:solidFill>
              </a:rPr>
              <a:t> Programa de Seguro Médico para Niños </a:t>
            </a:r>
          </a:p>
          <a:p>
            <a:pPr marL="0" indent="0">
              <a:lnSpc>
                <a:spcPct val="110000"/>
              </a:lnSpc>
              <a:spcBef>
                <a:spcPts val="0"/>
              </a:spcBef>
              <a:spcAft>
                <a:spcPts val="1200"/>
              </a:spcAft>
              <a:buNone/>
            </a:pPr>
            <a:r>
              <a:rPr lang="es-US" sz="1800" b="1" dirty="0">
                <a:solidFill>
                  <a:schemeClr val="accent1">
                    <a:lumMod val="75000"/>
                  </a:schemeClr>
                </a:solidFill>
              </a:rPr>
              <a:t>COBRA:</a:t>
            </a:r>
            <a:r>
              <a:rPr lang="es-US" sz="1800" dirty="0">
                <a:solidFill>
                  <a:schemeClr val="accent1">
                    <a:lumMod val="75000"/>
                  </a:schemeClr>
                </a:solidFill>
              </a:rPr>
              <a:t> Ley Ómnibus Consolidada de Reconciliación Presupuestaria</a:t>
            </a:r>
          </a:p>
          <a:p>
            <a:pPr marL="0" indent="0">
              <a:lnSpc>
                <a:spcPct val="110000"/>
              </a:lnSpc>
              <a:spcBef>
                <a:spcPts val="0"/>
              </a:spcBef>
              <a:spcAft>
                <a:spcPts val="1200"/>
              </a:spcAft>
              <a:buNone/>
            </a:pPr>
            <a:r>
              <a:rPr lang="es-US" sz="1800" b="1" dirty="0">
                <a:solidFill>
                  <a:schemeClr val="accent1">
                    <a:lumMod val="75000"/>
                  </a:schemeClr>
                </a:solidFill>
              </a:rPr>
              <a:t>CMS:</a:t>
            </a:r>
            <a:r>
              <a:rPr lang="es-US" sz="1800" dirty="0">
                <a:solidFill>
                  <a:schemeClr val="accent1">
                    <a:lumMod val="75000"/>
                  </a:schemeClr>
                </a:solidFill>
              </a:rPr>
              <a:t> Centros de Servicios de Medicare </a:t>
            </a:r>
            <a:br>
              <a:rPr lang="es-US" sz="1800" dirty="0">
                <a:solidFill>
                  <a:schemeClr val="accent1">
                    <a:lumMod val="75000"/>
                  </a:schemeClr>
                </a:solidFill>
              </a:rPr>
            </a:br>
            <a:r>
              <a:rPr lang="es-US" sz="1800" dirty="0">
                <a:solidFill>
                  <a:schemeClr val="accent1">
                    <a:lumMod val="75000"/>
                  </a:schemeClr>
                </a:solidFill>
              </a:rPr>
              <a:t>y Medicaid </a:t>
            </a:r>
          </a:p>
          <a:p>
            <a:pPr marL="0" indent="0">
              <a:lnSpc>
                <a:spcPct val="110000"/>
              </a:lnSpc>
              <a:spcBef>
                <a:spcPts val="0"/>
              </a:spcBef>
              <a:spcAft>
                <a:spcPts val="1200"/>
              </a:spcAft>
              <a:buNone/>
            </a:pPr>
            <a:r>
              <a:rPr lang="es-US" sz="1800" b="1" dirty="0">
                <a:solidFill>
                  <a:schemeClr val="accent1">
                    <a:lumMod val="75000"/>
                  </a:schemeClr>
                </a:solidFill>
              </a:rPr>
              <a:t>GEP: </a:t>
            </a:r>
            <a:r>
              <a:rPr lang="es-US" sz="1800" dirty="0">
                <a:solidFill>
                  <a:schemeClr val="accent1">
                    <a:lumMod val="75000"/>
                  </a:schemeClr>
                </a:solidFill>
              </a:rPr>
              <a:t>Período de Inscripción General</a:t>
            </a:r>
          </a:p>
          <a:p>
            <a:pPr marL="0" indent="0">
              <a:lnSpc>
                <a:spcPct val="110000"/>
              </a:lnSpc>
              <a:spcBef>
                <a:spcPts val="0"/>
              </a:spcBef>
              <a:spcAft>
                <a:spcPts val="1200"/>
              </a:spcAft>
              <a:buNone/>
            </a:pPr>
            <a:r>
              <a:rPr lang="es-US" sz="1800" b="1" dirty="0">
                <a:solidFill>
                  <a:schemeClr val="accent1">
                    <a:lumMod val="75000"/>
                  </a:schemeClr>
                </a:solidFill>
              </a:rPr>
              <a:t>GHP</a:t>
            </a:r>
            <a:r>
              <a:rPr lang="es-US" sz="1800" dirty="0">
                <a:solidFill>
                  <a:schemeClr val="accent1">
                    <a:lumMod val="75000"/>
                  </a:schemeClr>
                </a:solidFill>
              </a:rPr>
              <a:t>: Plan de salud grupal </a:t>
            </a:r>
          </a:p>
          <a:p>
            <a:pPr marL="0" indent="0">
              <a:lnSpc>
                <a:spcPct val="110000"/>
              </a:lnSpc>
              <a:spcBef>
                <a:spcPts val="0"/>
              </a:spcBef>
              <a:spcAft>
                <a:spcPts val="1200"/>
              </a:spcAft>
              <a:buNone/>
            </a:pPr>
            <a:r>
              <a:rPr lang="es-US" sz="1800" b="1" dirty="0">
                <a:solidFill>
                  <a:schemeClr val="accent1">
                    <a:lumMod val="75000"/>
                  </a:schemeClr>
                </a:solidFill>
              </a:rPr>
              <a:t>ESRD:</a:t>
            </a:r>
            <a:r>
              <a:rPr lang="es-US" sz="1800" dirty="0">
                <a:solidFill>
                  <a:schemeClr val="accent1">
                    <a:lumMod val="75000"/>
                  </a:schemeClr>
                </a:solidFill>
              </a:rPr>
              <a:t> Enfermedad renal en etapa final </a:t>
            </a:r>
          </a:p>
          <a:p>
            <a:pPr marL="0" indent="0">
              <a:lnSpc>
                <a:spcPct val="110000"/>
              </a:lnSpc>
              <a:spcBef>
                <a:spcPts val="0"/>
              </a:spcBef>
              <a:spcAft>
                <a:spcPts val="1200"/>
              </a:spcAft>
              <a:buNone/>
            </a:pPr>
            <a:r>
              <a:rPr lang="es-US" sz="1800" b="1" dirty="0">
                <a:solidFill>
                  <a:schemeClr val="accent1">
                    <a:lumMod val="75000"/>
                  </a:schemeClr>
                </a:solidFill>
              </a:rPr>
              <a:t>HMO:</a:t>
            </a:r>
            <a:r>
              <a:rPr lang="es-US" sz="1800" dirty="0">
                <a:solidFill>
                  <a:schemeClr val="accent1">
                    <a:lumMod val="75000"/>
                  </a:schemeClr>
                </a:solidFill>
              </a:rPr>
              <a:t> Organización para el Mantenimiento de </a:t>
            </a:r>
            <a:br>
              <a:rPr lang="es-US" sz="1800" dirty="0">
                <a:solidFill>
                  <a:schemeClr val="accent1">
                    <a:lumMod val="75000"/>
                  </a:schemeClr>
                </a:solidFill>
              </a:rPr>
            </a:br>
            <a:r>
              <a:rPr lang="es-US" sz="1800" dirty="0">
                <a:solidFill>
                  <a:schemeClr val="accent1">
                    <a:lumMod val="75000"/>
                  </a:schemeClr>
                </a:solidFill>
              </a:rPr>
              <a:t>la Salud </a:t>
            </a:r>
          </a:p>
          <a:p>
            <a:pPr marL="0" indent="0">
              <a:lnSpc>
                <a:spcPct val="110000"/>
              </a:lnSpc>
              <a:spcBef>
                <a:spcPts val="0"/>
              </a:spcBef>
              <a:spcAft>
                <a:spcPts val="1200"/>
              </a:spcAft>
              <a:buNone/>
            </a:pPr>
            <a:r>
              <a:rPr lang="es-US" sz="1800" b="1" dirty="0">
                <a:solidFill>
                  <a:schemeClr val="accent1">
                    <a:lumMod val="75000"/>
                  </a:schemeClr>
                </a:solidFill>
              </a:rPr>
              <a:t>IEP: </a:t>
            </a:r>
            <a:r>
              <a:rPr lang="es-US" sz="1800" dirty="0">
                <a:solidFill>
                  <a:schemeClr val="accent1">
                    <a:lumMod val="75000"/>
                  </a:schemeClr>
                </a:solidFill>
              </a:rPr>
              <a:t>Período de Inscripción Inicial</a:t>
            </a:r>
          </a:p>
          <a:p>
            <a:pPr marL="0" indent="0">
              <a:lnSpc>
                <a:spcPct val="110000"/>
              </a:lnSpc>
              <a:spcBef>
                <a:spcPts val="0"/>
              </a:spcBef>
              <a:spcAft>
                <a:spcPts val="1200"/>
              </a:spcAft>
              <a:buNone/>
            </a:pPr>
            <a:r>
              <a:rPr lang="es-US" sz="1800" b="1" dirty="0">
                <a:solidFill>
                  <a:schemeClr val="accent1">
                    <a:lumMod val="75000"/>
                  </a:schemeClr>
                </a:solidFill>
              </a:rPr>
              <a:t>MACRA: </a:t>
            </a:r>
            <a:r>
              <a:rPr lang="es-US" sz="1800" dirty="0">
                <a:solidFill>
                  <a:schemeClr val="accent1">
                    <a:lumMod val="75000"/>
                  </a:schemeClr>
                </a:solidFill>
              </a:rPr>
              <a:t>Ley de Acceso a Medicare y de Reautorización de CHIP de 2015</a:t>
            </a:r>
          </a:p>
          <a:p>
            <a:pPr marL="0" indent="0">
              <a:lnSpc>
                <a:spcPct val="110000"/>
              </a:lnSpc>
              <a:spcBef>
                <a:spcPts val="0"/>
              </a:spcBef>
              <a:spcAft>
                <a:spcPts val="1200"/>
              </a:spcAft>
              <a:buNone/>
            </a:pPr>
            <a:r>
              <a:rPr lang="es-US" sz="1800" b="1" dirty="0">
                <a:solidFill>
                  <a:schemeClr val="accent1">
                    <a:lumMod val="75000"/>
                  </a:schemeClr>
                </a:solidFill>
              </a:rPr>
              <a:t>NTP</a:t>
            </a:r>
            <a:r>
              <a:rPr lang="es-US" sz="1800" dirty="0">
                <a:solidFill>
                  <a:schemeClr val="accent1">
                    <a:lumMod val="75000"/>
                  </a:schemeClr>
                </a:solidFill>
              </a:rPr>
              <a:t>: Programa de Capacitación Nacional </a:t>
            </a:r>
          </a:p>
          <a:p>
            <a:pPr marL="0" indent="0">
              <a:lnSpc>
                <a:spcPct val="110000"/>
              </a:lnSpc>
              <a:spcBef>
                <a:spcPts val="0"/>
              </a:spcBef>
              <a:spcAft>
                <a:spcPts val="1200"/>
              </a:spcAft>
              <a:buNone/>
            </a:pPr>
            <a:r>
              <a:rPr lang="es-US" sz="1800" b="1" dirty="0">
                <a:solidFill>
                  <a:schemeClr val="accent1">
                    <a:lumMod val="75000"/>
                  </a:schemeClr>
                </a:solidFill>
              </a:rPr>
              <a:t>OEP:</a:t>
            </a:r>
            <a:r>
              <a:rPr lang="es-US" sz="1800" dirty="0">
                <a:solidFill>
                  <a:schemeClr val="accent1">
                    <a:lumMod val="75000"/>
                  </a:schemeClr>
                </a:solidFill>
              </a:rPr>
              <a:t> Periodo de Inscripción Abierta </a:t>
            </a:r>
          </a:p>
          <a:p>
            <a:pPr marL="0" indent="0">
              <a:lnSpc>
                <a:spcPct val="110000"/>
              </a:lnSpc>
              <a:spcBef>
                <a:spcPts val="0"/>
              </a:spcBef>
              <a:spcAft>
                <a:spcPts val="1200"/>
              </a:spcAft>
              <a:buNone/>
            </a:pPr>
            <a:r>
              <a:rPr lang="es-US" sz="1800" b="1" dirty="0">
                <a:solidFill>
                  <a:schemeClr val="accent1">
                    <a:lumMod val="75000"/>
                  </a:schemeClr>
                </a:solidFill>
              </a:rPr>
              <a:t>PACE:</a:t>
            </a:r>
            <a:r>
              <a:rPr lang="es-US" sz="1800" dirty="0">
                <a:solidFill>
                  <a:schemeClr val="accent1">
                    <a:lumMod val="75000"/>
                  </a:schemeClr>
                </a:solidFill>
              </a:rPr>
              <a:t> Programas de Cuidado Integral </a:t>
            </a:r>
            <a:br>
              <a:rPr lang="es-US" sz="1800" dirty="0">
                <a:solidFill>
                  <a:schemeClr val="accent1">
                    <a:lumMod val="75000"/>
                  </a:schemeClr>
                </a:solidFill>
              </a:rPr>
            </a:br>
            <a:r>
              <a:rPr lang="es-US" sz="1800" dirty="0">
                <a:solidFill>
                  <a:schemeClr val="accent1">
                    <a:lumMod val="75000"/>
                  </a:schemeClr>
                </a:solidFill>
              </a:rPr>
              <a:t>para Ancianos </a:t>
            </a:r>
          </a:p>
          <a:p>
            <a:pPr marL="0" indent="0">
              <a:lnSpc>
                <a:spcPct val="110000"/>
              </a:lnSpc>
              <a:spcBef>
                <a:spcPts val="0"/>
              </a:spcBef>
              <a:spcAft>
                <a:spcPts val="1200"/>
              </a:spcAft>
              <a:buNone/>
            </a:pPr>
            <a:r>
              <a:rPr lang="es-US" sz="1800" b="1" dirty="0">
                <a:solidFill>
                  <a:schemeClr val="accent1">
                    <a:lumMod val="75000"/>
                  </a:schemeClr>
                </a:solidFill>
              </a:rPr>
              <a:t>PDP:</a:t>
            </a:r>
            <a:r>
              <a:rPr lang="es-US" sz="1800" dirty="0">
                <a:solidFill>
                  <a:schemeClr val="accent1">
                    <a:lumMod val="75000"/>
                  </a:schemeClr>
                </a:solidFill>
              </a:rPr>
              <a:t> Plan de Medicamentos Recetados </a:t>
            </a:r>
          </a:p>
          <a:p>
            <a:pPr marL="0" indent="0">
              <a:lnSpc>
                <a:spcPct val="110000"/>
              </a:lnSpc>
              <a:spcBef>
                <a:spcPts val="0"/>
              </a:spcBef>
              <a:spcAft>
                <a:spcPts val="1200"/>
              </a:spcAft>
              <a:buNone/>
            </a:pPr>
            <a:r>
              <a:rPr lang="es-US" sz="1800" b="1" dirty="0">
                <a:solidFill>
                  <a:schemeClr val="accent1">
                    <a:lumMod val="75000"/>
                  </a:schemeClr>
                </a:solidFill>
              </a:rPr>
              <a:t>PPO:</a:t>
            </a:r>
            <a:r>
              <a:rPr lang="es-US" sz="1800" dirty="0">
                <a:solidFill>
                  <a:schemeClr val="accent1">
                    <a:lumMod val="75000"/>
                  </a:schemeClr>
                </a:solidFill>
              </a:rPr>
              <a:t> Organización de Proveedores Preferidos </a:t>
            </a:r>
          </a:p>
          <a:p>
            <a:pPr marL="0" indent="0">
              <a:lnSpc>
                <a:spcPct val="110000"/>
              </a:lnSpc>
              <a:spcBef>
                <a:spcPts val="0"/>
              </a:spcBef>
              <a:spcAft>
                <a:spcPts val="1200"/>
              </a:spcAft>
              <a:buNone/>
            </a:pPr>
            <a:r>
              <a:rPr lang="es-US" sz="1800" b="1" dirty="0">
                <a:solidFill>
                  <a:schemeClr val="accent1">
                    <a:lumMod val="75000"/>
                  </a:schemeClr>
                </a:solidFill>
              </a:rPr>
              <a:t>SHIP:</a:t>
            </a:r>
            <a:r>
              <a:rPr lang="es-US" sz="1800" dirty="0">
                <a:solidFill>
                  <a:schemeClr val="accent1">
                    <a:lumMod val="75000"/>
                  </a:schemeClr>
                </a:solidFill>
              </a:rPr>
              <a:t> Programa Estatal de Asistencia sobre Seguros Médicos</a:t>
            </a:r>
          </a:p>
          <a:p>
            <a:pPr marL="0" indent="0">
              <a:lnSpc>
                <a:spcPct val="110000"/>
              </a:lnSpc>
              <a:spcBef>
                <a:spcPts val="0"/>
              </a:spcBef>
              <a:spcAft>
                <a:spcPts val="1200"/>
              </a:spcAft>
              <a:buNone/>
            </a:pPr>
            <a:r>
              <a:rPr lang="es-US" sz="1800" b="1" dirty="0">
                <a:solidFill>
                  <a:schemeClr val="accent1">
                    <a:lumMod val="75000"/>
                  </a:schemeClr>
                </a:solidFill>
              </a:rPr>
              <a:t>SNF:</a:t>
            </a:r>
            <a:r>
              <a:rPr lang="es-US" sz="1800" dirty="0">
                <a:solidFill>
                  <a:schemeClr val="accent1">
                    <a:lumMod val="75000"/>
                  </a:schemeClr>
                </a:solidFill>
              </a:rPr>
              <a:t> Centro de Enfermería Especializada</a:t>
            </a:r>
          </a:p>
          <a:p>
            <a:pPr marL="0" indent="0">
              <a:lnSpc>
                <a:spcPct val="110000"/>
              </a:lnSpc>
              <a:spcBef>
                <a:spcPts val="0"/>
              </a:spcBef>
              <a:spcAft>
                <a:spcPts val="1200"/>
              </a:spcAft>
              <a:buNone/>
            </a:pPr>
            <a:r>
              <a:rPr lang="es-US" sz="1800" b="1" dirty="0">
                <a:solidFill>
                  <a:schemeClr val="accent1">
                    <a:lumMod val="75000"/>
                  </a:schemeClr>
                </a:solidFill>
              </a:rPr>
              <a:t>TTY:</a:t>
            </a:r>
            <a:r>
              <a:rPr lang="es-US" sz="1800" dirty="0">
                <a:solidFill>
                  <a:schemeClr val="accent1">
                    <a:lumMod val="75000"/>
                  </a:schemeClr>
                </a:solidFill>
              </a:rPr>
              <a:t> Teletipo/teléfono de texto </a:t>
            </a:r>
          </a:p>
          <a:p>
            <a:pPr marL="0" indent="0">
              <a:lnSpc>
                <a:spcPct val="110000"/>
              </a:lnSpc>
              <a:spcBef>
                <a:spcPts val="0"/>
              </a:spcBef>
              <a:spcAft>
                <a:spcPts val="1200"/>
              </a:spcAft>
              <a:buNone/>
            </a:pPr>
            <a:r>
              <a:rPr lang="es-US" sz="1800" b="1" dirty="0">
                <a:solidFill>
                  <a:schemeClr val="accent1">
                    <a:lumMod val="75000"/>
                  </a:schemeClr>
                </a:solidFill>
              </a:rPr>
              <a:t> VA</a:t>
            </a:r>
            <a:r>
              <a:rPr lang="es-US" sz="1800" dirty="0">
                <a:solidFill>
                  <a:schemeClr val="accent1">
                    <a:lumMod val="75000"/>
                  </a:schemeClr>
                </a:solidFill>
              </a:rPr>
              <a:t>: Asuntos de Veteranos</a:t>
            </a:r>
          </a:p>
          <a:p>
            <a:pPr marL="0" indent="0">
              <a:lnSpc>
                <a:spcPct val="110000"/>
              </a:lnSpc>
              <a:spcBef>
                <a:spcPts val="0"/>
              </a:spcBef>
              <a:spcAft>
                <a:spcPts val="1200"/>
              </a:spcAft>
              <a:buNone/>
            </a:pPr>
            <a:endParaRPr lang="en-US" sz="1600" dirty="0"/>
          </a:p>
        </p:txBody>
      </p:sp>
      <p:cxnSp>
        <p:nvCxnSpPr>
          <p:cNvPr id="8" name="Straight Connector 7">
            <a:extLst>
              <a:ext uri="{FF2B5EF4-FFF2-40B4-BE49-F238E27FC236}">
                <a16:creationId xmlns:a16="http://schemas.microsoft.com/office/drawing/2014/main" id="{32D173F8-B79B-463D-9118-E5CA1073112F}"/>
              </a:ext>
              <a:ext uri="{C183D7F6-B498-43B3-948B-1728B52AA6E4}">
                <adec:decorative xmlns:adec="http://schemas.microsoft.com/office/drawing/2017/decorative" val="1"/>
              </a:ext>
            </a:extLst>
          </p:cNvPr>
          <p:cNvCxnSpPr/>
          <p:nvPr/>
        </p:nvCxnSpPr>
        <p:spPr>
          <a:xfrm>
            <a:off x="5937161" y="1287887"/>
            <a:ext cx="0" cy="4262907"/>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3B1BADB-9E6A-476C-89DE-6C327E358C87}"/>
              </a:ext>
            </a:extLst>
          </p:cNvPr>
          <p:cNvSpPr>
            <a:spLocks noGrp="1"/>
          </p:cNvSpPr>
          <p:nvPr>
            <p:ph type="sldNum" sz="quarter" idx="12"/>
          </p:nvPr>
        </p:nvSpPr>
        <p:spPr/>
        <p:txBody>
          <a:bodyPr/>
          <a:lstStyle/>
          <a:p>
            <a:pPr>
              <a:defRPr/>
            </a:pPr>
            <a:fld id="{11E79EF6-0C0E-43E6-8FB3-918BC522CC5A}" type="slidenum">
              <a:rPr lang="en-US" smtClean="0"/>
              <a:pPr>
                <a:defRPr/>
              </a:pPr>
              <a:t>58</a:t>
            </a:fld>
            <a:endParaRPr lang="en-US"/>
          </a:p>
        </p:txBody>
      </p:sp>
      <p:sp>
        <p:nvSpPr>
          <p:cNvPr id="4" name="Footer Placeholder 3">
            <a:extLst>
              <a:ext uri="{FF2B5EF4-FFF2-40B4-BE49-F238E27FC236}">
                <a16:creationId xmlns:a16="http://schemas.microsoft.com/office/drawing/2014/main" id="{5D75ACC5-1B60-E24A-8618-13EFFFDEEDAB}"/>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s-US" sz="3000"/>
              <a:t>Manténgase conectado</a:t>
            </a:r>
          </a:p>
        </p:txBody>
      </p:sp>
      <p:pic>
        <p:nvPicPr>
          <p:cNvPr id="4" name="Picture 3">
            <a:extLst>
              <a:ext uri="{FF2B5EF4-FFF2-40B4-BE49-F238E27FC236}">
                <a16:creationId xmlns:a16="http://schemas.microsoft.com/office/drawing/2014/main" id="{32077549-E085-4C26-98C6-D6B0B831C5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25497" y="1807490"/>
            <a:ext cx="2371550" cy="1774090"/>
          </a:xfrm>
          <a:prstGeom prst="rect">
            <a:avLst/>
          </a:prstGeom>
        </p:spPr>
      </p:pic>
      <p:sp>
        <p:nvSpPr>
          <p:cNvPr id="25" name="Content Placeholder 4">
            <a:extLst>
              <a:ext uri="{FF2B5EF4-FFF2-40B4-BE49-F238E27FC236}">
                <a16:creationId xmlns:a16="http://schemas.microsoft.com/office/drawing/2014/main" id="{EECC5C8B-6CA1-47E8-BA44-57FCA7AAF5F4}"/>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US" sz="2400" dirty="0">
                <a:solidFill>
                  <a:srgbClr val="00529B"/>
                </a:solidFill>
                <a:latin typeface="Arial" panose="020B0604020202020204" pitchFamily="34" charset="0"/>
                <a:cs typeface="Arial" panose="020B0604020202020204" pitchFamily="34" charset="0"/>
              </a:rPr>
              <a:t>Para ver los materiales de capacitación disponibles, o para suscribirse a nuestra lista de </a:t>
            </a:r>
            <a:br>
              <a:rPr lang="es-US" sz="2400" dirty="0">
                <a:solidFill>
                  <a:srgbClr val="00529B"/>
                </a:solidFill>
                <a:latin typeface="Arial" panose="020B0604020202020204" pitchFamily="34" charset="0"/>
                <a:cs typeface="Arial" panose="020B0604020202020204" pitchFamily="34" charset="0"/>
              </a:rPr>
            </a:br>
            <a:r>
              <a:rPr lang="es-US" sz="2400" dirty="0">
                <a:solidFill>
                  <a:srgbClr val="00529B"/>
                </a:solidFill>
                <a:latin typeface="Arial" panose="020B0604020202020204" pitchFamily="34" charset="0"/>
                <a:cs typeface="Arial" panose="020B0604020202020204" pitchFamily="34" charset="0"/>
              </a:rPr>
              <a:t>correo electrónico, visite:</a:t>
            </a:r>
          </a:p>
          <a:p>
            <a:pPr marL="0" indent="0" algn="ctr">
              <a:buFont typeface="Arial" panose="020B0604020202020204" pitchFamily="34" charset="0"/>
              <a:buNone/>
            </a:pPr>
            <a:r>
              <a:rPr lang="es-US" sz="2400"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CMSnationaltrainingprogram.cms.gov</a:t>
            </a:r>
            <a:r>
              <a:rPr lang="es-US" sz="2400" dirty="0">
                <a:solidFill>
                  <a:srgbClr val="00529B"/>
                </a:solidFill>
                <a:latin typeface="Arial" panose="020B0604020202020204" pitchFamily="34" charset="0"/>
                <a:cs typeface="Arial" panose="020B0604020202020204" pitchFamily="34" charset="0"/>
              </a:rPr>
              <a:t>.</a:t>
            </a:r>
          </a:p>
        </p:txBody>
      </p:sp>
      <p:pic>
        <p:nvPicPr>
          <p:cNvPr id="22" name="Picture 21">
            <a:extLst>
              <a:ext uri="{FF2B5EF4-FFF2-40B4-BE49-F238E27FC236}">
                <a16:creationId xmlns:a16="http://schemas.microsoft.com/office/drawing/2014/main" id="{C2D8EE5B-F9A5-412C-9D4F-2CE35D36BFE9}"/>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44996" y="1262904"/>
            <a:ext cx="2863263" cy="2863263"/>
          </a:xfrm>
          <a:prstGeom prst="rect">
            <a:avLst/>
          </a:prstGeom>
        </p:spPr>
      </p:pic>
      <p:sp>
        <p:nvSpPr>
          <p:cNvPr id="23" name="TextBox 22">
            <a:extLst>
              <a:ext uri="{FF2B5EF4-FFF2-40B4-BE49-F238E27FC236}">
                <a16:creationId xmlns:a16="http://schemas.microsoft.com/office/drawing/2014/main" id="{5088C2DE-149E-4DE2-843F-5E8B4BDA7FDF}"/>
              </a:ext>
            </a:extLst>
          </p:cNvPr>
          <p:cNvSpPr txBox="1"/>
          <p:nvPr/>
        </p:nvSpPr>
        <p:spPr>
          <a:xfrm>
            <a:off x="7135805" y="3722819"/>
            <a:ext cx="3298121" cy="1200329"/>
          </a:xfrm>
          <a:prstGeom prst="rect">
            <a:avLst/>
          </a:prstGeom>
          <a:noFill/>
        </p:spPr>
        <p:txBody>
          <a:bodyPr wrap="square" rtlCol="0">
            <a:spAutoFit/>
          </a:bodyPr>
          <a:lstStyle/>
          <a:p>
            <a:pPr lvl="0" algn="ctr"/>
            <a:r>
              <a:rPr lang="es-US" sz="2400">
                <a:solidFill>
                  <a:srgbClr val="00529B"/>
                </a:solidFill>
                <a:latin typeface="Arial" panose="020B0604020202020204" pitchFamily="34" charset="0"/>
                <a:cs typeface="Arial" panose="020B0604020202020204" pitchFamily="34" charset="0"/>
              </a:rPr>
              <a:t>Comuníquese con nosotros en </a:t>
            </a:r>
            <a:r>
              <a:rPr lang="es-US" sz="2400">
                <a:solidFill>
                  <a:srgbClr val="00529B"/>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lang="es-US" sz="2400">
                <a:solidFill>
                  <a:srgbClr val="00529B"/>
                </a:solidFill>
                <a:latin typeface="Arial" panose="020B0604020202020204" pitchFamily="34" charset="0"/>
                <a:cs typeface="Arial" panose="020B0604020202020204" pitchFamily="34" charset="0"/>
              </a:rPr>
              <a:t>.</a:t>
            </a:r>
          </a:p>
          <a:p>
            <a:pPr algn="ctr"/>
            <a:endParaRPr lang="en-US" sz="2400" dirty="0">
              <a:solidFill>
                <a:srgbClr val="00529B"/>
              </a:solidFill>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CF8021CA-4C13-4885-B67A-1A0D9DFE170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59</a:t>
            </a:fld>
            <a:endParaRPr lang="en-US"/>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3615818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a:xfrm>
            <a:off x="0" y="42244"/>
            <a:ext cx="12192000" cy="906437"/>
          </a:xfrm>
        </p:spPr>
        <p:txBody>
          <a:bodyPr vert="horz" lIns="91440" tIns="45720" rIns="91440" bIns="45720" rtlCol="0" anchor="ctr">
            <a:normAutofit/>
          </a:bodyPr>
          <a:lstStyle/>
          <a:p>
            <a:r>
              <a:rPr lang="es-US" sz="3000"/>
              <a:t>Sus Opciones de Cobertura Medicare</a:t>
            </a:r>
          </a:p>
        </p:txBody>
      </p:sp>
      <p:pic>
        <p:nvPicPr>
          <p:cNvPr id="12" name="Picture 11" descr="Image of a person standing in front of a wall with two options to choose from Original Medicare and Medicare Advantage">
            <a:extLst>
              <a:ext uri="{FF2B5EF4-FFF2-40B4-BE49-F238E27FC236}">
                <a16:creationId xmlns:a16="http://schemas.microsoft.com/office/drawing/2014/main" id="{6547DA88-2C28-471F-AA05-965C3BD8C34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36896" y="1170257"/>
            <a:ext cx="9203634" cy="4588588"/>
          </a:xfrm>
          <a:prstGeom prst="rect">
            <a:avLst/>
          </a:prstGeom>
        </p:spPr>
      </p:pic>
      <p:grpSp>
        <p:nvGrpSpPr>
          <p:cNvPr id="4" name="Group 3">
            <a:extLst>
              <a:ext uri="{FF2B5EF4-FFF2-40B4-BE49-F238E27FC236}">
                <a16:creationId xmlns:a16="http://schemas.microsoft.com/office/drawing/2014/main" id="{8CD630B8-9959-4951-90F8-4022CC3144F1}"/>
              </a:ext>
              <a:ext uri="{C183D7F6-B498-43B3-948B-1728B52AA6E4}">
                <adec:decorative xmlns:adec="http://schemas.microsoft.com/office/drawing/2017/decorative" val="1"/>
              </a:ext>
            </a:extLst>
          </p:cNvPr>
          <p:cNvGrpSpPr/>
          <p:nvPr/>
        </p:nvGrpSpPr>
        <p:grpSpPr>
          <a:xfrm>
            <a:off x="1601490" y="1320731"/>
            <a:ext cx="9361587" cy="2108269"/>
            <a:chOff x="1685252" y="1241698"/>
            <a:chExt cx="9361587" cy="2108269"/>
          </a:xfrm>
        </p:grpSpPr>
        <p:sp>
          <p:nvSpPr>
            <p:cNvPr id="17" name="TextBox 16"/>
            <p:cNvSpPr txBox="1"/>
            <p:nvPr/>
          </p:nvSpPr>
          <p:spPr>
            <a:xfrm>
              <a:off x="1685252" y="1241698"/>
              <a:ext cx="3815255" cy="2108269"/>
            </a:xfrm>
            <a:prstGeom prst="rect">
              <a:avLst/>
            </a:prstGeom>
            <a:noFill/>
            <a:ln w="76200">
              <a:no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3600" b="1" i="0" u="none" strike="noStrike" cap="none" normalizeH="0" baseline="0" noProof="0">
                  <a:ln>
                    <a:noFill/>
                  </a:ln>
                  <a:solidFill>
                    <a:schemeClr val="bg1"/>
                  </a:solidFill>
                  <a:effectLst/>
                  <a:uLnTx/>
                  <a:uFillTx/>
                </a:rPr>
                <a:t>Original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3600" b="1" i="0" u="none" strike="noStrike" cap="none" normalizeH="0" baseline="0" noProof="0">
                  <a:ln>
                    <a:noFill/>
                  </a:ln>
                  <a:solidFill>
                    <a:schemeClr val="bg1"/>
                  </a:solidFill>
                  <a:effectLst/>
                  <a:uLnTx/>
                  <a:uFillTx/>
                </a:rPr>
                <a:t>Medicare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19" name="TextBox 18"/>
            <p:cNvSpPr txBox="1"/>
            <p:nvPr/>
          </p:nvSpPr>
          <p:spPr>
            <a:xfrm>
              <a:off x="6729431" y="1241698"/>
              <a:ext cx="4317408" cy="2108269"/>
            </a:xfrm>
            <a:prstGeom prst="rect">
              <a:avLst/>
            </a:prstGeom>
            <a:noFill/>
            <a:ln w="76200">
              <a:no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0070C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3600" b="1" i="0" u="none" strike="noStrike" cap="none" normalizeH="0" baseline="0" noProof="0">
                  <a:ln>
                    <a:noFill/>
                  </a:ln>
                  <a:solidFill>
                    <a:schemeClr val="bg1"/>
                  </a:solidFill>
                  <a:effectLst/>
                  <a:uLnTx/>
                  <a:uFillTx/>
                </a:rPr>
                <a:t>Medicare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3600" b="1" i="0" u="none" strike="noStrike" cap="none" normalizeH="0" baseline="0" noProof="0">
                  <a:ln>
                    <a:noFill/>
                  </a:ln>
                  <a:solidFill>
                    <a:schemeClr val="bg1"/>
                  </a:solidFill>
                  <a:effectLst/>
                  <a:uLnTx/>
                  <a:uFillTx/>
                </a:rPr>
                <a:t>Advantage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70C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sp>
        <p:nvSpPr>
          <p:cNvPr id="3" name="TextBox 2">
            <a:extLst>
              <a:ext uri="{FF2B5EF4-FFF2-40B4-BE49-F238E27FC236}">
                <a16:creationId xmlns:a16="http://schemas.microsoft.com/office/drawing/2014/main" id="{98EDEFEE-0882-468C-91AB-15196E794185}"/>
              </a:ext>
            </a:extLst>
          </p:cNvPr>
          <p:cNvSpPr txBox="1"/>
          <p:nvPr/>
        </p:nvSpPr>
        <p:spPr>
          <a:xfrm>
            <a:off x="1659587" y="2912171"/>
            <a:ext cx="3778739" cy="707886"/>
          </a:xfrm>
          <a:prstGeom prst="rect">
            <a:avLst/>
          </a:prstGeom>
          <a:noFill/>
        </p:spPr>
        <p:txBody>
          <a:bodyPr wrap="square" rtlCol="0">
            <a:spAutoFit/>
          </a:bodyPr>
          <a:lstStyle/>
          <a:p>
            <a:pPr algn="ctr"/>
            <a:r>
              <a:rPr lang="es-US" sz="2000" dirty="0">
                <a:solidFill>
                  <a:schemeClr val="bg1"/>
                </a:solidFill>
              </a:rPr>
              <a:t>Puede agregar el Seguro Suplementario de Medicare (</a:t>
            </a:r>
            <a:r>
              <a:rPr lang="es-US" sz="2000" dirty="0" err="1">
                <a:solidFill>
                  <a:schemeClr val="bg1"/>
                </a:solidFill>
              </a:rPr>
              <a:t>Medigap</a:t>
            </a:r>
            <a:r>
              <a:rPr lang="es-US" sz="2000" dirty="0">
                <a:solidFill>
                  <a:schemeClr val="bg1"/>
                </a:solidFill>
              </a:rPr>
              <a:t>)</a:t>
            </a:r>
          </a:p>
        </p:txBody>
      </p:sp>
      <p:sp>
        <p:nvSpPr>
          <p:cNvPr id="14" name="TextBox 13"/>
          <p:cNvSpPr txBox="1"/>
          <p:nvPr/>
        </p:nvSpPr>
        <p:spPr>
          <a:xfrm>
            <a:off x="1247036" y="5734664"/>
            <a:ext cx="10331370" cy="400110"/>
          </a:xfrm>
          <a:prstGeom prst="rect">
            <a:avLst/>
          </a:prstGeom>
          <a:noFill/>
        </p:spPr>
        <p:txBody>
          <a:bodyPr wrap="square" rtlCol="0">
            <a:spAutoFit/>
          </a:bodyPr>
          <a:lstStyle>
            <a:defPPr>
              <a:defRPr lang="en-US"/>
            </a:defPPr>
            <a:lvl1pPr>
              <a:defRPr b="1">
                <a:solidFill>
                  <a:srgbClr val="00529B"/>
                </a:solidFill>
              </a:defRPr>
            </a:lvl1pPr>
          </a:lstStyle>
          <a:p>
            <a:pPr algn="ctr"/>
            <a:r>
              <a:rPr lang="es-US" sz="2000"/>
              <a:t>NOTA: </a:t>
            </a:r>
            <a:r>
              <a:rPr lang="es-US" sz="2000" b="0"/>
              <a:t>Las pólizas Medigap solo son compatible con Medicare Original.</a:t>
            </a:r>
          </a:p>
        </p:txBody>
      </p:sp>
      <p:pic>
        <p:nvPicPr>
          <p:cNvPr id="11" name="Picture 10">
            <a:extLst>
              <a:ext uri="{FF2B5EF4-FFF2-40B4-BE49-F238E27FC236}">
                <a16:creationId xmlns:a16="http://schemas.microsoft.com/office/drawing/2014/main" id="{A9E0618F-E101-459E-84F9-842C62B842A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74195" y="5809649"/>
            <a:ext cx="274320" cy="274320"/>
          </a:xfrm>
          <a:prstGeom prst="rect">
            <a:avLst/>
          </a:prstGeom>
        </p:spPr>
      </p:pic>
      <p:sp>
        <p:nvSpPr>
          <p:cNvPr id="5" name="Rectangle 4">
            <a:extLst>
              <a:ext uri="{FF2B5EF4-FFF2-40B4-BE49-F238E27FC236}">
                <a16:creationId xmlns:a16="http://schemas.microsoft.com/office/drawing/2014/main" id="{59872A8B-CBA6-4212-BB52-FE05F7DE3E5E}"/>
              </a:ext>
              <a:ext uri="{C183D7F6-B498-43B3-948B-1728B52AA6E4}">
                <adec:decorative xmlns:adec="http://schemas.microsoft.com/office/drawing/2017/decorative" val="1"/>
              </a:ext>
            </a:extLst>
          </p:cNvPr>
          <p:cNvSpPr/>
          <p:nvPr/>
        </p:nvSpPr>
        <p:spPr>
          <a:xfrm>
            <a:off x="5810184" y="1099155"/>
            <a:ext cx="835485" cy="1862048"/>
          </a:xfrm>
          <a:prstGeom prst="rect">
            <a:avLst/>
          </a:prstGeom>
          <a:noFill/>
        </p:spPr>
        <p:txBody>
          <a:bodyPr wrap="none" lIns="91440" tIns="45720" rIns="91440" bIns="45720">
            <a:spAutoFit/>
          </a:bodyPr>
          <a:lstStyle/>
          <a:p>
            <a:pPr algn="ctr"/>
            <a:r>
              <a:rPr lang="es-US" sz="11500" b="1" cap="none">
                <a:ln w="0"/>
                <a:solidFill>
                  <a:schemeClr val="bg1"/>
                </a:solidFill>
                <a:effectLst>
                  <a:outerShdw blurRad="38100" dist="19050" dir="2700000" algn="tl" rotWithShape="0">
                    <a:schemeClr val="dk1">
                      <a:alpha val="40000"/>
                    </a:schemeClr>
                  </a:outerShdw>
                </a:effectLst>
                <a:latin typeface="Lato Black" panose="020F0A02020204030203" pitchFamily="34" charset="0"/>
              </a:rPr>
              <a:t>?</a:t>
            </a:r>
          </a:p>
        </p:txBody>
      </p:sp>
      <p:sp>
        <p:nvSpPr>
          <p:cNvPr id="2" name="Slide Number Placeholder 1">
            <a:extLst>
              <a:ext uri="{FF2B5EF4-FFF2-40B4-BE49-F238E27FC236}">
                <a16:creationId xmlns:a16="http://schemas.microsoft.com/office/drawing/2014/main" id="{CD089DD6-BE79-4F53-A904-591B9A9A6AA7}"/>
              </a:ext>
            </a:extLst>
          </p:cNvPr>
          <p:cNvSpPr>
            <a:spLocks noGrp="1"/>
          </p:cNvSpPr>
          <p:nvPr>
            <p:ph type="sldNum" sz="quarter" idx="12"/>
          </p:nvPr>
        </p:nvSpPr>
        <p:spPr/>
        <p:txBody>
          <a:bodyPr/>
          <a:lstStyle/>
          <a:p>
            <a:pPr>
              <a:defRPr/>
            </a:pPr>
            <a:fld id="{11E79EF6-0C0E-43E6-8FB3-918BC522CC5A}" type="slidenum">
              <a:rPr lang="en-US" smtClean="0"/>
              <a:pPr>
                <a:defRPr/>
              </a:pPr>
              <a:t>6</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25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0" y="6909"/>
            <a:ext cx="12192000" cy="929286"/>
          </a:xfrm>
        </p:spPr>
        <p:txBody>
          <a:bodyPr vert="horz" lIns="91440" tIns="45720" rIns="91440" bIns="45720" rtlCol="0" anchor="ctr">
            <a:normAutofit/>
          </a:bodyPr>
          <a:lstStyle/>
          <a:p>
            <a:r>
              <a:rPr lang="es-US" sz="3000">
                <a:latin typeface="Arial Black" panose="020B0604020202020204" pitchFamily="34" charset="0"/>
              </a:rPr>
              <a:t>Pólizas Medigap</a:t>
            </a:r>
          </a:p>
        </p:txBody>
      </p:sp>
      <p:grpSp>
        <p:nvGrpSpPr>
          <p:cNvPr id="20" name="Box 1" descr="Cuadro 1: Cubre &quot;deficiencias&quot; de Medicare Original (como deducibles, coseguro, copagos) ">
            <a:extLst>
              <a:ext uri="{FF2B5EF4-FFF2-40B4-BE49-F238E27FC236}">
                <a16:creationId xmlns:a16="http://schemas.microsoft.com/office/drawing/2014/main" id="{8A227CEE-1727-43DF-B381-949A054C2DC4}"/>
              </a:ext>
            </a:extLst>
          </p:cNvPr>
          <p:cNvGrpSpPr/>
          <p:nvPr/>
        </p:nvGrpSpPr>
        <p:grpSpPr>
          <a:xfrm>
            <a:off x="581100" y="1327914"/>
            <a:ext cx="2651760" cy="4040417"/>
            <a:chOff x="581100" y="1648539"/>
            <a:chExt cx="2651760" cy="4040417"/>
          </a:xfrm>
        </p:grpSpPr>
        <p:sp>
          <p:nvSpPr>
            <p:cNvPr id="2" name="Rectangle: Rounded Corners 1">
              <a:extLst>
                <a:ext uri="{FF2B5EF4-FFF2-40B4-BE49-F238E27FC236}">
                  <a16:creationId xmlns:a16="http://schemas.microsoft.com/office/drawing/2014/main" id="{AD4F4E2B-27FF-4A75-A5A8-2858D5B25727}"/>
                </a:ext>
                <a:ext uri="{C183D7F6-B498-43B3-948B-1728B52AA6E4}">
                  <adec:decorative xmlns:adec="http://schemas.microsoft.com/office/drawing/2017/decorative" val="1"/>
                </a:ext>
              </a:extLst>
            </p:cNvPr>
            <p:cNvSpPr/>
            <p:nvPr/>
          </p:nvSpPr>
          <p:spPr>
            <a:xfrm>
              <a:off x="613458" y="1648539"/>
              <a:ext cx="2585977" cy="404041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E5A184D5-2ACC-4440-B96F-222D0A537742}"/>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1100" y="1960486"/>
              <a:ext cx="2651760" cy="1599457"/>
            </a:xfrm>
            <a:prstGeom prst="rect">
              <a:avLst/>
            </a:prstGeom>
            <a:ln>
              <a:noFill/>
            </a:ln>
            <a:effectLst>
              <a:softEdge rad="112500"/>
            </a:effectLst>
          </p:spPr>
        </p:pic>
        <p:sp>
          <p:nvSpPr>
            <p:cNvPr id="19" name="TextBox 18" descr=" ">
              <a:extLst>
                <a:ext uri="{FF2B5EF4-FFF2-40B4-BE49-F238E27FC236}">
                  <a16:creationId xmlns:a16="http://schemas.microsoft.com/office/drawing/2014/main" id="{E7377B8E-DFB2-4820-9E56-D3DABBC8ABE7}"/>
                </a:ext>
              </a:extLst>
            </p:cNvPr>
            <p:cNvSpPr txBox="1"/>
            <p:nvPr/>
          </p:nvSpPr>
          <p:spPr>
            <a:xfrm>
              <a:off x="666750" y="3666284"/>
              <a:ext cx="2438400" cy="1631216"/>
            </a:xfrm>
            <a:prstGeom prst="rect">
              <a:avLst/>
            </a:prstGeom>
            <a:noFill/>
          </p:spPr>
          <p:txBody>
            <a:bodyPr wrap="square" rtlCol="0">
              <a:spAutoFit/>
            </a:bodyPr>
            <a:lstStyle/>
            <a:p>
              <a:pPr lvl="0" algn="ctr">
                <a:spcAft>
                  <a:spcPts val="600"/>
                </a:spcAft>
                <a:buClr>
                  <a:srgbClr val="00539A"/>
                </a:buClr>
              </a:pPr>
              <a:r>
                <a:rPr lang="es-US" sz="2000">
                  <a:solidFill>
                    <a:srgbClr val="00529B"/>
                  </a:solidFill>
                  <a:latin typeface="Arial" panose="020B0604020202020204" pitchFamily="34" charset="0"/>
                  <a:cs typeface="Arial" panose="020B0604020202020204" pitchFamily="34" charset="0"/>
                </a:rPr>
                <a:t>Cubre "deficiencias" de Medicare Original (como deducibles, coseguro, copagos) </a:t>
              </a:r>
            </a:p>
          </p:txBody>
        </p:sp>
      </p:grpSp>
      <p:grpSp>
        <p:nvGrpSpPr>
          <p:cNvPr id="24" name="Box 2" descr="Cuadro 2: Las venden compañías de seguros privadas ">
            <a:extLst>
              <a:ext uri="{FF2B5EF4-FFF2-40B4-BE49-F238E27FC236}">
                <a16:creationId xmlns:a16="http://schemas.microsoft.com/office/drawing/2014/main" id="{EDA9991B-7B9E-4AE3-AB10-9A1BCC7CA77D}"/>
              </a:ext>
            </a:extLst>
          </p:cNvPr>
          <p:cNvGrpSpPr/>
          <p:nvPr/>
        </p:nvGrpSpPr>
        <p:grpSpPr>
          <a:xfrm>
            <a:off x="3379307" y="1282962"/>
            <a:ext cx="2620745" cy="4040417"/>
            <a:chOff x="3379307" y="1603587"/>
            <a:chExt cx="2620745" cy="4040417"/>
          </a:xfrm>
        </p:grpSpPr>
        <p:sp>
          <p:nvSpPr>
            <p:cNvPr id="10" name="Rectangle: Rounded Corners 9">
              <a:extLst>
                <a:ext uri="{FF2B5EF4-FFF2-40B4-BE49-F238E27FC236}">
                  <a16:creationId xmlns:a16="http://schemas.microsoft.com/office/drawing/2014/main" id="{5EBE90E4-132B-456C-826B-79881FC39DDC}"/>
                </a:ext>
                <a:ext uri="{C183D7F6-B498-43B3-948B-1728B52AA6E4}">
                  <adec:decorative xmlns:adec="http://schemas.microsoft.com/office/drawing/2017/decorative" val="1"/>
                </a:ext>
              </a:extLst>
            </p:cNvPr>
            <p:cNvSpPr/>
            <p:nvPr/>
          </p:nvSpPr>
          <p:spPr>
            <a:xfrm>
              <a:off x="3381736" y="1603587"/>
              <a:ext cx="2585977" cy="404041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16A48CB-B391-4751-AFF4-5F512C47DEE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79307" y="1933172"/>
              <a:ext cx="2620745" cy="1644078"/>
            </a:xfrm>
            <a:prstGeom prst="rect">
              <a:avLst/>
            </a:prstGeom>
            <a:ln>
              <a:noFill/>
            </a:ln>
            <a:effectLst>
              <a:softEdge rad="112500"/>
            </a:effectLst>
          </p:spPr>
        </p:pic>
        <p:sp>
          <p:nvSpPr>
            <p:cNvPr id="22" name="TextBox 21">
              <a:extLst>
                <a:ext uri="{FF2B5EF4-FFF2-40B4-BE49-F238E27FC236}">
                  <a16:creationId xmlns:a16="http://schemas.microsoft.com/office/drawing/2014/main" id="{78D5D15A-76C5-40A8-B6AC-8051B3173EA2}"/>
                </a:ext>
              </a:extLst>
            </p:cNvPr>
            <p:cNvSpPr txBox="1"/>
            <p:nvPr/>
          </p:nvSpPr>
          <p:spPr>
            <a:xfrm>
              <a:off x="3581400" y="3676592"/>
              <a:ext cx="2190750" cy="1015663"/>
            </a:xfrm>
            <a:prstGeom prst="rect">
              <a:avLst/>
            </a:prstGeom>
            <a:noFill/>
          </p:spPr>
          <p:txBody>
            <a:bodyPr wrap="square" rtlCol="0">
              <a:spAutoFit/>
            </a:bodyPr>
            <a:lstStyle/>
            <a:p>
              <a:pPr lvl="0" algn="ctr">
                <a:spcAft>
                  <a:spcPts val="600"/>
                </a:spcAft>
                <a:buClr>
                  <a:srgbClr val="00539A"/>
                </a:buClr>
              </a:pPr>
              <a:r>
                <a:rPr lang="es-US" sz="2000" dirty="0">
                  <a:solidFill>
                    <a:srgbClr val="00529B"/>
                  </a:solidFill>
                  <a:latin typeface="Arial" panose="020B0604020202020204" pitchFamily="34" charset="0"/>
                  <a:cs typeface="Arial" panose="020B0604020202020204" pitchFamily="34" charset="0"/>
                </a:rPr>
                <a:t>Las venden compañías de seguros privadas</a:t>
              </a:r>
            </a:p>
          </p:txBody>
        </p:sp>
      </p:grpSp>
      <p:grpSp>
        <p:nvGrpSpPr>
          <p:cNvPr id="30" name="Box 3" descr="Cuadro 3: Pólizas estandarizadas, en la mayoría de los estados se denominan por letras: Planes A–N ">
            <a:extLst>
              <a:ext uri="{FF2B5EF4-FFF2-40B4-BE49-F238E27FC236}">
                <a16:creationId xmlns:a16="http://schemas.microsoft.com/office/drawing/2014/main" id="{B09CEAA9-983A-4A05-9573-7E7551E66F8D}"/>
              </a:ext>
            </a:extLst>
          </p:cNvPr>
          <p:cNvGrpSpPr/>
          <p:nvPr/>
        </p:nvGrpSpPr>
        <p:grpSpPr>
          <a:xfrm>
            <a:off x="6239718" y="1282962"/>
            <a:ext cx="2620745" cy="4040418"/>
            <a:chOff x="6239718" y="1603587"/>
            <a:chExt cx="2620745" cy="4040418"/>
          </a:xfrm>
        </p:grpSpPr>
        <p:sp>
          <p:nvSpPr>
            <p:cNvPr id="11" name="Rectangle: Rounded Corners 10">
              <a:extLst>
                <a:ext uri="{FF2B5EF4-FFF2-40B4-BE49-F238E27FC236}">
                  <a16:creationId xmlns:a16="http://schemas.microsoft.com/office/drawing/2014/main" id="{B25AFB16-2D12-42B3-9B63-3E5E7423936A}"/>
                </a:ext>
                <a:ext uri="{C183D7F6-B498-43B3-948B-1728B52AA6E4}">
                  <adec:decorative xmlns:adec="http://schemas.microsoft.com/office/drawing/2017/decorative" val="1"/>
                </a:ext>
              </a:extLst>
            </p:cNvPr>
            <p:cNvSpPr/>
            <p:nvPr/>
          </p:nvSpPr>
          <p:spPr>
            <a:xfrm>
              <a:off x="6239718" y="1603587"/>
              <a:ext cx="2585977" cy="4040418"/>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buClr>
                  <a:srgbClr val="00539A"/>
                </a:buClr>
              </a:pPr>
              <a:endParaRPr lang="en-US" sz="2000" dirty="0">
                <a:solidFill>
                  <a:srgbClr val="4472C4">
                    <a:lumMod val="75000"/>
                  </a:srgb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5AD90BF-D140-4B67-B6AC-D6412F4A327E}"/>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39718" y="1933172"/>
              <a:ext cx="2620745" cy="1610221"/>
            </a:xfrm>
            <a:prstGeom prst="rect">
              <a:avLst/>
            </a:prstGeom>
            <a:ln>
              <a:noFill/>
            </a:ln>
            <a:effectLst>
              <a:softEdge rad="112500"/>
            </a:effectLst>
          </p:spPr>
        </p:pic>
        <p:sp>
          <p:nvSpPr>
            <p:cNvPr id="26" name="TextBox 25">
              <a:extLst>
                <a:ext uri="{FF2B5EF4-FFF2-40B4-BE49-F238E27FC236}">
                  <a16:creationId xmlns:a16="http://schemas.microsoft.com/office/drawing/2014/main" id="{AB2BF3F7-9C7C-4661-BE34-CDB4B4C174D2}"/>
                </a:ext>
              </a:extLst>
            </p:cNvPr>
            <p:cNvSpPr txBox="1"/>
            <p:nvPr/>
          </p:nvSpPr>
          <p:spPr>
            <a:xfrm>
              <a:off x="6239718" y="3655261"/>
              <a:ext cx="2572715" cy="1938992"/>
            </a:xfrm>
            <a:prstGeom prst="rect">
              <a:avLst/>
            </a:prstGeom>
            <a:noFill/>
          </p:spPr>
          <p:txBody>
            <a:bodyPr wrap="square" rtlCol="0">
              <a:spAutoFit/>
            </a:bodyPr>
            <a:lstStyle/>
            <a:p>
              <a:pPr lvl="0" algn="ctr">
                <a:spcAft>
                  <a:spcPts val="600"/>
                </a:spcAft>
                <a:buClr>
                  <a:srgbClr val="00539A"/>
                </a:buClr>
              </a:pPr>
              <a:r>
                <a:rPr lang="es-US" sz="2000" dirty="0">
                  <a:solidFill>
                    <a:srgbClr val="00529B"/>
                  </a:solidFill>
                  <a:latin typeface="Arial" panose="020B0604020202020204" pitchFamily="34" charset="0"/>
                  <a:cs typeface="Arial" panose="020B0604020202020204" pitchFamily="34" charset="0"/>
                </a:rPr>
                <a:t>Pólizas estandarizadas,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en la mayoría de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los estados se denominan por letras: Planes A–N</a:t>
              </a:r>
            </a:p>
          </p:txBody>
        </p:sp>
      </p:grpSp>
      <p:grpSp>
        <p:nvGrpSpPr>
          <p:cNvPr id="29" name="Box 4" descr="Cuadro 4: Se deben tener tanto la Parte A como la Parte B para comprar una póliza  ">
            <a:extLst>
              <a:ext uri="{FF2B5EF4-FFF2-40B4-BE49-F238E27FC236}">
                <a16:creationId xmlns:a16="http://schemas.microsoft.com/office/drawing/2014/main" id="{52E0EC4C-7C87-4F46-B766-99EFDF39B545}"/>
              </a:ext>
            </a:extLst>
          </p:cNvPr>
          <p:cNvGrpSpPr/>
          <p:nvPr/>
        </p:nvGrpSpPr>
        <p:grpSpPr>
          <a:xfrm>
            <a:off x="9010536" y="1282962"/>
            <a:ext cx="2632158" cy="4085370"/>
            <a:chOff x="9010536" y="1603587"/>
            <a:chExt cx="2632158" cy="4085370"/>
          </a:xfrm>
        </p:grpSpPr>
        <p:sp>
          <p:nvSpPr>
            <p:cNvPr id="12" name="Rectangle: Rounded Corners 11">
              <a:extLst>
                <a:ext uri="{FF2B5EF4-FFF2-40B4-BE49-F238E27FC236}">
                  <a16:creationId xmlns:a16="http://schemas.microsoft.com/office/drawing/2014/main" id="{B6F493CD-23AA-4A25-85B1-1F06270A8E91}"/>
                </a:ext>
                <a:ext uri="{C183D7F6-B498-43B3-948B-1728B52AA6E4}">
                  <adec:decorative xmlns:adec="http://schemas.microsoft.com/office/drawing/2017/decorative" val="1"/>
                </a:ext>
              </a:extLst>
            </p:cNvPr>
            <p:cNvSpPr/>
            <p:nvPr/>
          </p:nvSpPr>
          <p:spPr>
            <a:xfrm>
              <a:off x="9010536" y="1603587"/>
              <a:ext cx="2585977" cy="408537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3363" indent="-233363" algn="ctr"/>
              <a:endParaRPr lang="en-US" sz="2000" dirty="0">
                <a:solidFill>
                  <a:schemeClr val="accent1">
                    <a:lumMod val="75000"/>
                  </a:schemeClr>
                </a:solidFill>
              </a:endParaRPr>
            </a:p>
          </p:txBody>
        </p:sp>
        <p:pic>
          <p:nvPicPr>
            <p:cNvPr id="25" name="Picture 24">
              <a:extLst>
                <a:ext uri="{FF2B5EF4-FFF2-40B4-BE49-F238E27FC236}">
                  <a16:creationId xmlns:a16="http://schemas.microsoft.com/office/drawing/2014/main" id="{B89CA888-D08F-437B-84D2-49D4E23CD7F4}"/>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56717" y="1952490"/>
              <a:ext cx="2478177" cy="1651967"/>
            </a:xfrm>
            <a:prstGeom prst="rect">
              <a:avLst/>
            </a:prstGeom>
            <a:ln>
              <a:noFill/>
            </a:ln>
            <a:effectLst>
              <a:softEdge rad="112500"/>
            </a:effectLst>
          </p:spPr>
        </p:pic>
        <p:sp>
          <p:nvSpPr>
            <p:cNvPr id="28" name="TextBox 27">
              <a:extLst>
                <a:ext uri="{FF2B5EF4-FFF2-40B4-BE49-F238E27FC236}">
                  <a16:creationId xmlns:a16="http://schemas.microsoft.com/office/drawing/2014/main" id="{5FF0776D-2204-4BAF-B9B1-8DD84510EB98}"/>
                </a:ext>
              </a:extLst>
            </p:cNvPr>
            <p:cNvSpPr txBox="1"/>
            <p:nvPr/>
          </p:nvSpPr>
          <p:spPr>
            <a:xfrm>
              <a:off x="9056717" y="3655641"/>
              <a:ext cx="2585977" cy="1985159"/>
            </a:xfrm>
            <a:prstGeom prst="rect">
              <a:avLst/>
            </a:prstGeom>
            <a:noFill/>
          </p:spPr>
          <p:txBody>
            <a:bodyPr wrap="square" rtlCol="0">
              <a:spAutoFit/>
            </a:bodyPr>
            <a:lstStyle/>
            <a:p>
              <a:pPr lvl="0" algn="ctr">
                <a:spcAft>
                  <a:spcPts val="600"/>
                </a:spcAft>
                <a:buClr>
                  <a:srgbClr val="00539A"/>
                </a:buClr>
              </a:pPr>
              <a:r>
                <a:rPr lang="es-US" sz="2000" dirty="0">
                  <a:solidFill>
                    <a:srgbClr val="00529B"/>
                  </a:solidFill>
                  <a:latin typeface="Arial" panose="020B0604020202020204" pitchFamily="34" charset="0"/>
                  <a:cs typeface="Arial" panose="020B0604020202020204" pitchFamily="34" charset="0"/>
                </a:rPr>
                <a:t>Se deben tener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tanto la Parte A como la Parte B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para comprar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una póliza</a:t>
              </a:r>
            </a:p>
            <a:p>
              <a:endParaRPr lang="en-US" dirty="0">
                <a:solidFill>
                  <a:srgbClr val="00529B"/>
                </a:solidFill>
              </a:endParaRPr>
            </a:p>
          </p:txBody>
        </p:sp>
      </p:grpSp>
      <p:sp>
        <p:nvSpPr>
          <p:cNvPr id="27" name="TextBox 26">
            <a:extLst>
              <a:ext uri="{FF2B5EF4-FFF2-40B4-BE49-F238E27FC236}">
                <a16:creationId xmlns:a16="http://schemas.microsoft.com/office/drawing/2014/main" id="{D3C3A85B-D2E0-4A85-84C9-A2EA82376B9B}"/>
              </a:ext>
            </a:extLst>
          </p:cNvPr>
          <p:cNvSpPr txBox="1"/>
          <p:nvPr/>
        </p:nvSpPr>
        <p:spPr>
          <a:xfrm>
            <a:off x="711477" y="5470453"/>
            <a:ext cx="10885036" cy="646331"/>
          </a:xfrm>
          <a:prstGeom prst="rect">
            <a:avLst/>
          </a:prstGeom>
          <a:noFill/>
        </p:spPr>
        <p:txBody>
          <a:bodyPr wrap="square" rtlCol="0">
            <a:spAutoFit/>
          </a:bodyPr>
          <a:lstStyle/>
          <a:p>
            <a:r>
              <a:rPr lang="es-US" b="1">
                <a:solidFill>
                  <a:srgbClr val="00529B"/>
                </a:solidFill>
                <a:latin typeface="Arial" panose="020B0604020202020204" pitchFamily="34" charset="0"/>
                <a:cs typeface="Arial" panose="020B0604020202020204" pitchFamily="34" charset="0"/>
              </a:rPr>
              <a:t>NOTA</a:t>
            </a:r>
            <a:r>
              <a:rPr lang="es-US">
                <a:solidFill>
                  <a:srgbClr val="00529B"/>
                </a:solidFill>
                <a:latin typeface="Arial" panose="020B0604020202020204" pitchFamily="34" charset="0"/>
                <a:cs typeface="Arial" panose="020B0604020202020204" pitchFamily="34" charset="0"/>
              </a:rPr>
              <a:t>: En general, el costo es la única diferencia entre las pólizas Medigap con la misma letra del plan que son vendidas por distintas compañías de seguro.</a:t>
            </a:r>
          </a:p>
        </p:txBody>
      </p:sp>
      <p:pic>
        <p:nvPicPr>
          <p:cNvPr id="31" name="Picture 30">
            <a:extLst>
              <a:ext uri="{FF2B5EF4-FFF2-40B4-BE49-F238E27FC236}">
                <a16:creationId xmlns:a16="http://schemas.microsoft.com/office/drawing/2014/main" id="{F71495E8-934A-478C-888D-FDC206C91FD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72250" y="5525296"/>
            <a:ext cx="274320" cy="274320"/>
          </a:xfrm>
          <a:prstGeom prst="rect">
            <a:avLst/>
          </a:prstGeom>
        </p:spPr>
      </p:pic>
      <p:sp>
        <p:nvSpPr>
          <p:cNvPr id="5" name="Slide Number Placeholder 4">
            <a:extLst>
              <a:ext uri="{FF2B5EF4-FFF2-40B4-BE49-F238E27FC236}">
                <a16:creationId xmlns:a16="http://schemas.microsoft.com/office/drawing/2014/main" id="{3F892291-6ADC-4513-B2A1-411637D31B99}"/>
              </a:ext>
            </a:extLst>
          </p:cNvPr>
          <p:cNvSpPr>
            <a:spLocks noGrp="1"/>
          </p:cNvSpPr>
          <p:nvPr>
            <p:ph type="sldNum" sz="quarter" idx="12"/>
          </p:nvPr>
        </p:nvSpPr>
        <p:spPr/>
        <p:txBody>
          <a:bodyPr/>
          <a:lstStyle/>
          <a:p>
            <a:fld id="{F0CCE2AE-27A2-40B1-80D1-5342831D4722}" type="slidenum">
              <a:rPr lang="en-US" smtClean="0"/>
              <a:t>7</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202742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250"/>
                                  </p:stCondLst>
                                  <p:childTnLst>
                                    <p:set>
                                      <p:cBhvr>
                                        <p:cTn id="21" dur="1" fill="hold">
                                          <p:stCondLst>
                                            <p:cond delay="0"/>
                                          </p:stCondLst>
                                        </p:cTn>
                                        <p:tgtEl>
                                          <p:spTgt spid="2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a:xfrm>
            <a:off x="0" y="1"/>
            <a:ext cx="12192000" cy="960698"/>
          </a:xfrm>
        </p:spPr>
        <p:txBody>
          <a:bodyPr vert="horz" lIns="91440" tIns="45720" rIns="91440" bIns="45720" rtlCol="0" anchor="ctr">
            <a:normAutofit/>
          </a:bodyPr>
          <a:lstStyle/>
          <a:p>
            <a:r>
              <a:rPr lang="es-US" sz="3000"/>
              <a:t>Lo que paga en Medicare Original en 2023: Parte A</a:t>
            </a:r>
          </a:p>
        </p:txBody>
      </p:sp>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562627" y="1266229"/>
            <a:ext cx="5299552" cy="496613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562627" y="1860816"/>
            <a:ext cx="5299552" cy="421513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spcBef>
                <a:spcPts val="0"/>
              </a:spcBef>
              <a:spcAft>
                <a:spcPts val="300"/>
              </a:spcAft>
              <a:buFont typeface="Wingdings" pitchFamily="2" charset="2"/>
              <a:buChar char="§"/>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F7AE372-56BE-4BDD-A8EE-C9BA1831A9BE}"/>
              </a:ext>
            </a:extLst>
          </p:cNvPr>
          <p:cNvSpPr txBox="1"/>
          <p:nvPr/>
        </p:nvSpPr>
        <p:spPr>
          <a:xfrm>
            <a:off x="1162634" y="1396189"/>
            <a:ext cx="4217629" cy="430887"/>
          </a:xfrm>
          <a:prstGeom prst="rect">
            <a:avLst/>
          </a:prstGeom>
          <a:noFill/>
        </p:spPr>
        <p:txBody>
          <a:bodyPr wrap="square" rtlCol="0">
            <a:spAutoFit/>
          </a:bodyPr>
          <a:lstStyle/>
          <a:p>
            <a:pPr algn="ctr"/>
            <a:r>
              <a:rPr lang="es-US" sz="2200" b="1" dirty="0">
                <a:solidFill>
                  <a:schemeClr val="bg1"/>
                </a:solidFill>
                <a:latin typeface="Arial" panose="020B0604020202020204" pitchFamily="34" charset="0"/>
                <a:cs typeface="Arial" panose="020B0604020202020204" pitchFamily="34" charset="0"/>
              </a:rPr>
              <a:t>Hospitalización</a:t>
            </a:r>
          </a:p>
        </p:txBody>
      </p:sp>
      <p:sp>
        <p:nvSpPr>
          <p:cNvPr id="5" name="TextBox 4">
            <a:extLst>
              <a:ext uri="{FF2B5EF4-FFF2-40B4-BE49-F238E27FC236}">
                <a16:creationId xmlns:a16="http://schemas.microsoft.com/office/drawing/2014/main" id="{AA41715C-DC61-4EB5-9E9E-BE8147FDAF14}"/>
              </a:ext>
            </a:extLst>
          </p:cNvPr>
          <p:cNvSpPr txBox="1"/>
          <p:nvPr/>
        </p:nvSpPr>
        <p:spPr>
          <a:xfrm>
            <a:off x="743604" y="1903293"/>
            <a:ext cx="5023979" cy="3885679"/>
          </a:xfrm>
          <a:prstGeom prst="rect">
            <a:avLst/>
          </a:prstGeom>
          <a:noFill/>
        </p:spPr>
        <p:txBody>
          <a:bodyPr wrap="square" rtlCol="0">
            <a:spAutoFit/>
          </a:bodyPr>
          <a:lstStyle/>
          <a:p>
            <a:pPr marL="228600" lvl="0" indent="-228600">
              <a:spcAft>
                <a:spcPts val="300"/>
              </a:spcAft>
              <a:buFont typeface="Wingdings" pitchFamily="2" charset="2"/>
              <a:buChar char="§"/>
            </a:pPr>
            <a:r>
              <a:rPr lang="es-US" dirty="0">
                <a:solidFill>
                  <a:srgbClr val="4472C4">
                    <a:lumMod val="50000"/>
                  </a:srgbClr>
                </a:solidFill>
                <a:latin typeface="Arial" panose="020B0604020202020204" pitchFamily="34" charset="0"/>
                <a:cs typeface="Arial" panose="020B0604020202020204" pitchFamily="34" charset="0"/>
              </a:rPr>
              <a:t>$1,600 de deducible por cada período </a:t>
            </a:r>
            <a:br>
              <a:rPr lang="es-US" dirty="0">
                <a:solidFill>
                  <a:srgbClr val="4472C4">
                    <a:lumMod val="50000"/>
                  </a:srgbClr>
                </a:solidFill>
                <a:latin typeface="Arial" panose="020B0604020202020204" pitchFamily="34" charset="0"/>
                <a:cs typeface="Arial" panose="020B0604020202020204" pitchFamily="34" charset="0"/>
              </a:rPr>
            </a:br>
            <a:r>
              <a:rPr lang="es-US" dirty="0">
                <a:solidFill>
                  <a:srgbClr val="4472C4">
                    <a:lumMod val="50000"/>
                  </a:srgbClr>
                </a:solidFill>
                <a:latin typeface="Arial" panose="020B0604020202020204" pitchFamily="34" charset="0"/>
                <a:cs typeface="Arial" panose="020B0604020202020204" pitchFamily="34" charset="0"/>
              </a:rPr>
              <a:t>de beneficios.</a:t>
            </a:r>
          </a:p>
          <a:p>
            <a:pPr marL="228600" lvl="0" indent="-228600">
              <a:spcAft>
                <a:spcPts val="300"/>
              </a:spcAft>
              <a:buFont typeface="Wingdings" pitchFamily="2" charset="2"/>
              <a:buChar char="§"/>
            </a:pPr>
            <a:r>
              <a:rPr lang="es-US" dirty="0">
                <a:solidFill>
                  <a:srgbClr val="4472C4">
                    <a:lumMod val="50000"/>
                  </a:srgbClr>
                </a:solidFill>
                <a:latin typeface="Arial" panose="020B0604020202020204" pitchFamily="34" charset="0"/>
                <a:cs typeface="Arial" panose="020B0604020202020204" pitchFamily="34" charset="0"/>
              </a:rPr>
              <a:t>Días 1-60: $0 de </a:t>
            </a:r>
            <a:r>
              <a:rPr lang="es-US" dirty="0" err="1">
                <a:solidFill>
                  <a:srgbClr val="4472C4">
                    <a:lumMod val="50000"/>
                  </a:srgbClr>
                </a:solidFill>
                <a:latin typeface="Arial" panose="020B0604020202020204" pitchFamily="34" charset="0"/>
                <a:cs typeface="Arial" panose="020B0604020202020204" pitchFamily="34" charset="0"/>
              </a:rPr>
              <a:t>coseguro</a:t>
            </a:r>
            <a:r>
              <a:rPr lang="es-US" dirty="0">
                <a:solidFill>
                  <a:srgbClr val="4472C4">
                    <a:lumMod val="50000"/>
                  </a:srgbClr>
                </a:solidFill>
                <a:latin typeface="Arial" panose="020B0604020202020204" pitchFamily="34" charset="0"/>
                <a:cs typeface="Arial" panose="020B0604020202020204" pitchFamily="34" charset="0"/>
              </a:rPr>
              <a:t> por cada período de beneficios.</a:t>
            </a:r>
          </a:p>
          <a:p>
            <a:pPr marL="228600" lvl="0" indent="-228600">
              <a:spcAft>
                <a:spcPts val="300"/>
              </a:spcAft>
              <a:buFont typeface="Wingdings" pitchFamily="2" charset="2"/>
              <a:buChar char="§"/>
            </a:pPr>
            <a:r>
              <a:rPr lang="es-US" dirty="0">
                <a:solidFill>
                  <a:srgbClr val="4472C4">
                    <a:lumMod val="50000"/>
                  </a:srgbClr>
                </a:solidFill>
                <a:latin typeface="Arial" panose="020B0604020202020204" pitchFamily="34" charset="0"/>
                <a:cs typeface="Arial" panose="020B0604020202020204" pitchFamily="34" charset="0"/>
              </a:rPr>
              <a:t>Días 61-90: $400 de </a:t>
            </a:r>
            <a:r>
              <a:rPr lang="es-US" dirty="0" err="1">
                <a:solidFill>
                  <a:srgbClr val="4472C4">
                    <a:lumMod val="50000"/>
                  </a:srgbClr>
                </a:solidFill>
                <a:latin typeface="Arial" panose="020B0604020202020204" pitchFamily="34" charset="0"/>
                <a:cs typeface="Arial" panose="020B0604020202020204" pitchFamily="34" charset="0"/>
              </a:rPr>
              <a:t>coseguro</a:t>
            </a:r>
            <a:r>
              <a:rPr lang="es-US" dirty="0">
                <a:solidFill>
                  <a:srgbClr val="4472C4">
                    <a:lumMod val="50000"/>
                  </a:srgbClr>
                </a:solidFill>
                <a:latin typeface="Arial" panose="020B0604020202020204" pitchFamily="34" charset="0"/>
                <a:cs typeface="Arial" panose="020B0604020202020204" pitchFamily="34" charset="0"/>
              </a:rPr>
              <a:t> por día de cada período de beneficios.</a:t>
            </a:r>
          </a:p>
          <a:p>
            <a:pPr marL="228600" lvl="0" indent="-228600">
              <a:spcAft>
                <a:spcPts val="300"/>
              </a:spcAft>
              <a:buFont typeface="Wingdings" pitchFamily="2" charset="2"/>
              <a:buChar char="§"/>
            </a:pPr>
            <a:r>
              <a:rPr lang="es-US" dirty="0">
                <a:solidFill>
                  <a:srgbClr val="4472C4">
                    <a:lumMod val="50000"/>
                  </a:srgbClr>
                </a:solidFill>
                <a:latin typeface="Arial" panose="020B0604020202020204" pitchFamily="34" charset="0"/>
                <a:cs typeface="Arial" panose="020B0604020202020204" pitchFamily="34" charset="0"/>
              </a:rPr>
              <a:t>Día 91 y posteriores: $800 de </a:t>
            </a:r>
            <a:r>
              <a:rPr lang="es-US" dirty="0" err="1">
                <a:solidFill>
                  <a:srgbClr val="4472C4">
                    <a:lumMod val="50000"/>
                  </a:srgbClr>
                </a:solidFill>
                <a:latin typeface="Arial" panose="020B0604020202020204" pitchFamily="34" charset="0"/>
                <a:cs typeface="Arial" panose="020B0604020202020204" pitchFamily="34" charset="0"/>
              </a:rPr>
              <a:t>coseguro</a:t>
            </a:r>
            <a:r>
              <a:rPr lang="es-US" dirty="0">
                <a:solidFill>
                  <a:srgbClr val="4472C4">
                    <a:lumMod val="50000"/>
                  </a:srgbClr>
                </a:solidFill>
                <a:latin typeface="Arial" panose="020B0604020202020204" pitchFamily="34" charset="0"/>
                <a:cs typeface="Arial" panose="020B0604020202020204" pitchFamily="34" charset="0"/>
              </a:rPr>
              <a:t> por cada "día de reserva de por vida" después del día 90 por cada período de beneficios (hasta 60 días durante toda su vida).</a:t>
            </a:r>
          </a:p>
          <a:p>
            <a:pPr marL="228600" lvl="0" indent="-228600">
              <a:spcAft>
                <a:spcPts val="300"/>
              </a:spcAft>
              <a:buFont typeface="Wingdings" pitchFamily="2" charset="2"/>
              <a:buChar char="§"/>
            </a:pPr>
            <a:r>
              <a:rPr lang="es-US" dirty="0">
                <a:solidFill>
                  <a:srgbClr val="4472C4">
                    <a:lumMod val="50000"/>
                  </a:srgbClr>
                </a:solidFill>
                <a:latin typeface="Arial" panose="020B0604020202020204" pitchFamily="34" charset="0"/>
                <a:cs typeface="Arial" panose="020B0604020202020204" pitchFamily="34" charset="0"/>
              </a:rPr>
              <a:t>Después de los días de reserva de por vida: todos los costos.</a:t>
            </a:r>
          </a:p>
          <a:p>
            <a:endParaRPr lang="en-US" dirty="0"/>
          </a:p>
        </p:txBody>
      </p:sp>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6172200" y="1266229"/>
            <a:ext cx="5457173" cy="496613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 uri="{C183D7F6-B498-43B3-948B-1728B52AA6E4}">
                <adec:decorative xmlns:adec="http://schemas.microsoft.com/office/drawing/2017/decorative" val="1"/>
              </a:ext>
            </a:extLst>
          </p:cNvPr>
          <p:cNvSpPr/>
          <p:nvPr/>
        </p:nvSpPr>
        <p:spPr>
          <a:xfrm>
            <a:off x="6172200" y="1860816"/>
            <a:ext cx="5457173" cy="421513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spcBef>
                <a:spcPts val="0"/>
              </a:spcBef>
              <a:spcAft>
                <a:spcPts val="300"/>
              </a:spcAft>
              <a:buFont typeface="Wingdings" pitchFamily="2" charset="2"/>
              <a:buChar char="§"/>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187FC31-7BDA-4D7A-BB99-0FD64F113198}"/>
              </a:ext>
            </a:extLst>
          </p:cNvPr>
          <p:cNvSpPr txBox="1"/>
          <p:nvPr/>
        </p:nvSpPr>
        <p:spPr>
          <a:xfrm>
            <a:off x="6608098" y="1367823"/>
            <a:ext cx="4699544" cy="430887"/>
          </a:xfrm>
          <a:prstGeom prst="rect">
            <a:avLst/>
          </a:prstGeom>
          <a:noFill/>
        </p:spPr>
        <p:txBody>
          <a:bodyPr wrap="square" rtlCol="0">
            <a:spAutoFit/>
          </a:bodyPr>
          <a:lstStyle/>
          <a:p>
            <a:pPr algn="ctr"/>
            <a:r>
              <a:rPr lang="es-US" sz="2200" b="1" dirty="0">
                <a:solidFill>
                  <a:schemeClr val="bg1"/>
                </a:solidFill>
                <a:latin typeface="Arial" panose="020B0604020202020204" pitchFamily="34" charset="0"/>
                <a:cs typeface="Arial" panose="020B0604020202020204" pitchFamily="34" charset="0"/>
              </a:rPr>
              <a:t>Hospitalización por Salud Mental</a:t>
            </a:r>
          </a:p>
        </p:txBody>
      </p:sp>
      <p:sp>
        <p:nvSpPr>
          <p:cNvPr id="7" name="TextBox 6">
            <a:extLst>
              <a:ext uri="{FF2B5EF4-FFF2-40B4-BE49-F238E27FC236}">
                <a16:creationId xmlns:a16="http://schemas.microsoft.com/office/drawing/2014/main" id="{38B7C4CB-6F31-4F0D-8A63-B574AD641879}"/>
              </a:ext>
            </a:extLst>
          </p:cNvPr>
          <p:cNvSpPr txBox="1"/>
          <p:nvPr/>
        </p:nvSpPr>
        <p:spPr>
          <a:xfrm>
            <a:off x="6490934" y="1903293"/>
            <a:ext cx="4862866" cy="4224233"/>
          </a:xfrm>
          <a:prstGeom prst="rect">
            <a:avLst/>
          </a:prstGeom>
          <a:noFill/>
        </p:spPr>
        <p:txBody>
          <a:bodyPr wrap="square" rtlCol="0">
            <a:spAutoFit/>
          </a:bodyPr>
          <a:lstStyle/>
          <a:p>
            <a:pPr marL="228600" lvl="0" indent="-228600">
              <a:spcAft>
                <a:spcPts val="300"/>
              </a:spcAft>
              <a:buFont typeface="Wingdings" pitchFamily="2" charset="2"/>
              <a:buChar char="§"/>
            </a:pPr>
            <a:r>
              <a:rPr lang="es-US" sz="1600" dirty="0">
                <a:solidFill>
                  <a:srgbClr val="4472C4">
                    <a:lumMod val="50000"/>
                  </a:srgbClr>
                </a:solidFill>
                <a:latin typeface="Arial" panose="020B0604020202020204" pitchFamily="34" charset="0"/>
                <a:cs typeface="Arial" panose="020B0604020202020204" pitchFamily="34" charset="0"/>
              </a:rPr>
              <a:t>$1,600 de deducible por cada período </a:t>
            </a:r>
            <a:br>
              <a:rPr lang="es-US" sz="1600" dirty="0">
                <a:solidFill>
                  <a:srgbClr val="4472C4">
                    <a:lumMod val="50000"/>
                  </a:srgbClr>
                </a:solidFill>
                <a:latin typeface="Arial" panose="020B0604020202020204" pitchFamily="34" charset="0"/>
                <a:cs typeface="Arial" panose="020B0604020202020204" pitchFamily="34" charset="0"/>
              </a:rPr>
            </a:br>
            <a:r>
              <a:rPr lang="es-US" sz="1600" dirty="0">
                <a:solidFill>
                  <a:srgbClr val="4472C4">
                    <a:lumMod val="50000"/>
                  </a:srgbClr>
                </a:solidFill>
                <a:latin typeface="Arial" panose="020B0604020202020204" pitchFamily="34" charset="0"/>
                <a:cs typeface="Arial" panose="020B0604020202020204" pitchFamily="34" charset="0"/>
              </a:rPr>
              <a:t>de beneficios.</a:t>
            </a:r>
          </a:p>
          <a:p>
            <a:pPr marL="228600" lvl="0" indent="-228600">
              <a:spcAft>
                <a:spcPts val="300"/>
              </a:spcAft>
              <a:buFont typeface="Wingdings" pitchFamily="2" charset="2"/>
              <a:buChar char="§"/>
            </a:pPr>
            <a:r>
              <a:rPr lang="es-US" sz="1600" dirty="0">
                <a:solidFill>
                  <a:srgbClr val="4472C4">
                    <a:lumMod val="50000"/>
                  </a:srgbClr>
                </a:solidFill>
                <a:latin typeface="Arial" panose="020B0604020202020204" pitchFamily="34" charset="0"/>
                <a:cs typeface="Arial" panose="020B0604020202020204" pitchFamily="34" charset="0"/>
              </a:rPr>
              <a:t>Días 1-60: $0 de </a:t>
            </a:r>
            <a:r>
              <a:rPr lang="es-US" sz="1600" dirty="0" err="1">
                <a:solidFill>
                  <a:srgbClr val="4472C4">
                    <a:lumMod val="50000"/>
                  </a:srgbClr>
                </a:solidFill>
                <a:latin typeface="Arial" panose="020B0604020202020204" pitchFamily="34" charset="0"/>
                <a:cs typeface="Arial" panose="020B0604020202020204" pitchFamily="34" charset="0"/>
              </a:rPr>
              <a:t>coseguro</a:t>
            </a:r>
            <a:r>
              <a:rPr lang="es-US" sz="1600" dirty="0">
                <a:solidFill>
                  <a:srgbClr val="4472C4">
                    <a:lumMod val="50000"/>
                  </a:srgbClr>
                </a:solidFill>
                <a:latin typeface="Arial" panose="020B0604020202020204" pitchFamily="34" charset="0"/>
                <a:cs typeface="Arial" panose="020B0604020202020204" pitchFamily="34" charset="0"/>
              </a:rPr>
              <a:t> por día de cada período de beneficios.</a:t>
            </a:r>
          </a:p>
          <a:p>
            <a:pPr marL="228600" lvl="0" indent="-228600">
              <a:spcAft>
                <a:spcPts val="300"/>
              </a:spcAft>
              <a:buFont typeface="Wingdings" pitchFamily="2" charset="2"/>
              <a:buChar char="§"/>
            </a:pPr>
            <a:r>
              <a:rPr lang="es-US" sz="1600" dirty="0">
                <a:solidFill>
                  <a:srgbClr val="4472C4">
                    <a:lumMod val="50000"/>
                  </a:srgbClr>
                </a:solidFill>
                <a:latin typeface="Arial" panose="020B0604020202020204" pitchFamily="34" charset="0"/>
                <a:cs typeface="Arial" panose="020B0604020202020204" pitchFamily="34" charset="0"/>
              </a:rPr>
              <a:t>Días 61-90: $400 de </a:t>
            </a:r>
            <a:r>
              <a:rPr lang="es-US" sz="1600" dirty="0" err="1">
                <a:solidFill>
                  <a:srgbClr val="4472C4">
                    <a:lumMod val="50000"/>
                  </a:srgbClr>
                </a:solidFill>
                <a:latin typeface="Arial" panose="020B0604020202020204" pitchFamily="34" charset="0"/>
                <a:cs typeface="Arial" panose="020B0604020202020204" pitchFamily="34" charset="0"/>
              </a:rPr>
              <a:t>coseguro</a:t>
            </a:r>
            <a:r>
              <a:rPr lang="es-US" sz="1600" dirty="0">
                <a:solidFill>
                  <a:srgbClr val="4472C4">
                    <a:lumMod val="50000"/>
                  </a:srgbClr>
                </a:solidFill>
                <a:latin typeface="Arial" panose="020B0604020202020204" pitchFamily="34" charset="0"/>
                <a:cs typeface="Arial" panose="020B0604020202020204" pitchFamily="34" charset="0"/>
              </a:rPr>
              <a:t> por día de cada período de beneficios.</a:t>
            </a:r>
          </a:p>
          <a:p>
            <a:pPr marL="228600" lvl="0" indent="-228600">
              <a:spcAft>
                <a:spcPts val="300"/>
              </a:spcAft>
              <a:buFont typeface="Wingdings" pitchFamily="2" charset="2"/>
              <a:buChar char="§"/>
            </a:pPr>
            <a:r>
              <a:rPr lang="es-US" sz="1600" dirty="0">
                <a:solidFill>
                  <a:srgbClr val="4472C4">
                    <a:lumMod val="50000"/>
                  </a:srgbClr>
                </a:solidFill>
                <a:latin typeface="Arial" panose="020B0604020202020204" pitchFamily="34" charset="0"/>
                <a:cs typeface="Arial" panose="020B0604020202020204" pitchFamily="34" charset="0"/>
              </a:rPr>
              <a:t>Día 91 y posteriores: $800 de </a:t>
            </a:r>
            <a:r>
              <a:rPr lang="es-US" sz="1600" dirty="0" err="1">
                <a:solidFill>
                  <a:srgbClr val="4472C4">
                    <a:lumMod val="50000"/>
                  </a:srgbClr>
                </a:solidFill>
                <a:latin typeface="Arial" panose="020B0604020202020204" pitchFamily="34" charset="0"/>
                <a:cs typeface="Arial" panose="020B0604020202020204" pitchFamily="34" charset="0"/>
              </a:rPr>
              <a:t>coseguro</a:t>
            </a:r>
            <a:r>
              <a:rPr lang="es-US" sz="1600" dirty="0">
                <a:solidFill>
                  <a:srgbClr val="4472C4">
                    <a:lumMod val="50000"/>
                  </a:srgbClr>
                </a:solidFill>
                <a:latin typeface="Arial" panose="020B0604020202020204" pitchFamily="34" charset="0"/>
                <a:cs typeface="Arial" panose="020B0604020202020204" pitchFamily="34" charset="0"/>
              </a:rPr>
              <a:t> por cada "día de reserva de por vida" después del día 90 por cada período de beneficios (hasta 60 días durante toda su vida).</a:t>
            </a:r>
          </a:p>
          <a:p>
            <a:pPr marL="228600" lvl="0" indent="-228600">
              <a:spcAft>
                <a:spcPts val="300"/>
              </a:spcAft>
              <a:buFont typeface="Wingdings" pitchFamily="2" charset="2"/>
              <a:buChar char="§"/>
            </a:pPr>
            <a:r>
              <a:rPr lang="es-US" sz="1600" dirty="0">
                <a:solidFill>
                  <a:srgbClr val="4472C4">
                    <a:lumMod val="50000"/>
                  </a:srgbClr>
                </a:solidFill>
                <a:latin typeface="Arial" panose="020B0604020202020204" pitchFamily="34" charset="0"/>
                <a:cs typeface="Arial" panose="020B0604020202020204" pitchFamily="34" charset="0"/>
              </a:rPr>
              <a:t>Después de los días de reserva de por vida: todos los costos. </a:t>
            </a:r>
          </a:p>
          <a:p>
            <a:pPr marL="228600" lvl="0" indent="-228600">
              <a:spcAft>
                <a:spcPts val="300"/>
              </a:spcAft>
              <a:buFont typeface="Wingdings" pitchFamily="2" charset="2"/>
              <a:buChar char="§"/>
            </a:pPr>
            <a:r>
              <a:rPr lang="es-US" sz="1600" dirty="0">
                <a:solidFill>
                  <a:srgbClr val="4472C4">
                    <a:lumMod val="50000"/>
                  </a:srgbClr>
                </a:solidFill>
                <a:latin typeface="Arial" panose="020B0604020202020204" pitchFamily="34" charset="0"/>
                <a:cs typeface="Arial" panose="020B0604020202020204" pitchFamily="34" charset="0"/>
              </a:rPr>
              <a:t>20 % del monto aprobado por Medicare para los servicios de salud mental que reciba de médicos y otros proveedores mientras esté internado en un hospital.</a:t>
            </a:r>
          </a:p>
        </p:txBody>
      </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s-US"/>
              <a:t>Pólizas del Seguro Suplementario de Medicare (Medigap)</a:t>
            </a:r>
          </a:p>
        </p:txBody>
      </p:sp>
      <p:sp>
        <p:nvSpPr>
          <p:cNvPr id="4" name="Slide Number Placeholder 3">
            <a:extLst>
              <a:ext uri="{FF2B5EF4-FFF2-40B4-BE49-F238E27FC236}">
                <a16:creationId xmlns:a16="http://schemas.microsoft.com/office/drawing/2014/main" id="{D24AE5A8-9215-4E16-9191-94F63C06B076}"/>
              </a:ext>
            </a:extLst>
          </p:cNvPr>
          <p:cNvSpPr>
            <a:spLocks noGrp="1"/>
          </p:cNvSpPr>
          <p:nvPr>
            <p:ph type="sldNum" sz="quarter" idx="12"/>
          </p:nvPr>
        </p:nvSpPr>
        <p:spPr/>
        <p:txBody>
          <a:bodyPr/>
          <a:lstStyle/>
          <a:p>
            <a:fld id="{F0CCE2AE-27A2-40B1-80D1-5342831D4722}" type="slidenum">
              <a:rPr lang="en-US" smtClean="0"/>
              <a:t>8</a:t>
            </a:fld>
            <a:endParaRPr lang="en-US"/>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2150909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a:xfrm>
            <a:off x="-1" y="16721"/>
            <a:ext cx="12192001" cy="930717"/>
          </a:xfrm>
        </p:spPr>
        <p:txBody>
          <a:bodyPr vert="horz" lIns="91440" tIns="45720" rIns="91440" bIns="45720" rtlCol="0" anchor="ctr">
            <a:normAutofit/>
          </a:bodyPr>
          <a:lstStyle/>
          <a:p>
            <a:r>
              <a:rPr lang="es-US" dirty="0"/>
              <a:t>Lo que paga en Medicare Original en 2023: </a:t>
            </a:r>
            <a:br>
              <a:rPr lang="es-US" dirty="0"/>
            </a:br>
            <a:r>
              <a:rPr lang="es-US" dirty="0"/>
              <a:t>Parte A (continuación)</a:t>
            </a:r>
          </a:p>
        </p:txBody>
      </p:sp>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566994" y="1188272"/>
            <a:ext cx="5597013" cy="2286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 uri="{C183D7F6-B498-43B3-948B-1728B52AA6E4}">
                <adec:decorative xmlns:adec="http://schemas.microsoft.com/office/drawing/2017/decorative" val="1"/>
              </a:ext>
            </a:extLst>
          </p:cNvPr>
          <p:cNvSpPr/>
          <p:nvPr/>
        </p:nvSpPr>
        <p:spPr>
          <a:xfrm>
            <a:off x="566995" y="2158489"/>
            <a:ext cx="5597012" cy="123110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indent="-182880" defTabSz="514338">
              <a:spcBef>
                <a:spcPts val="600"/>
              </a:spcBef>
              <a:buFont typeface="Wingdings" panose="05000000000000000000" pitchFamily="2" charset="2"/>
              <a:buChar cha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187FC31-7BDA-4D7A-BB99-0FD64F113198}"/>
              </a:ext>
            </a:extLst>
          </p:cNvPr>
          <p:cNvSpPr txBox="1"/>
          <p:nvPr/>
        </p:nvSpPr>
        <p:spPr>
          <a:xfrm>
            <a:off x="675806" y="1346383"/>
            <a:ext cx="5452808" cy="707886"/>
          </a:xfrm>
          <a:prstGeom prst="rect">
            <a:avLst/>
          </a:prstGeom>
          <a:noFill/>
        </p:spPr>
        <p:txBody>
          <a:bodyPr wrap="square" rtlCol="0">
            <a:spAutoFit/>
          </a:bodyPr>
          <a:lstStyle/>
          <a:p>
            <a:pPr>
              <a:spcBef>
                <a:spcPts val="0"/>
              </a:spcBef>
            </a:pPr>
            <a:r>
              <a:rPr lang="es-US" sz="2000" b="1" dirty="0">
                <a:solidFill>
                  <a:schemeClr val="bg1"/>
                </a:solidFill>
                <a:latin typeface="Arial" panose="020B0604020202020204" pitchFamily="34" charset="0"/>
                <a:cs typeface="Arial" panose="020B0604020202020204" pitchFamily="34" charset="0"/>
              </a:rPr>
              <a:t>Hospitalización en un Centro de enfermería especializada </a:t>
            </a:r>
            <a:r>
              <a:rPr lang="es-US" b="1" dirty="0">
                <a:solidFill>
                  <a:schemeClr val="bg1"/>
                </a:solidFill>
                <a:latin typeface="Arial" panose="020B0604020202020204" pitchFamily="34" charset="0"/>
                <a:cs typeface="Arial" panose="020B0604020202020204" pitchFamily="34" charset="0"/>
              </a:rPr>
              <a:t>(SNF, por sus siglas en inglés)</a:t>
            </a:r>
          </a:p>
        </p:txBody>
      </p:sp>
      <p:sp>
        <p:nvSpPr>
          <p:cNvPr id="9" name="TextBox 8">
            <a:extLst>
              <a:ext uri="{FF2B5EF4-FFF2-40B4-BE49-F238E27FC236}">
                <a16:creationId xmlns:a16="http://schemas.microsoft.com/office/drawing/2014/main" id="{80AC34AA-31FA-40E9-A383-F8208D057809}"/>
              </a:ext>
            </a:extLst>
          </p:cNvPr>
          <p:cNvSpPr txBox="1"/>
          <p:nvPr/>
        </p:nvSpPr>
        <p:spPr>
          <a:xfrm>
            <a:off x="854144" y="2136698"/>
            <a:ext cx="5411587" cy="1231106"/>
          </a:xfrm>
          <a:prstGeom prst="rect">
            <a:avLst/>
          </a:prstGeom>
          <a:noFill/>
        </p:spPr>
        <p:txBody>
          <a:bodyPr wrap="square" rtlCol="0">
            <a:spAutoFit/>
          </a:bodyPr>
          <a:lstStyle/>
          <a:p>
            <a:pPr marL="182880" lvl="0" indent="-182880" defTabSz="514338">
              <a:spcBef>
                <a:spcPts val="600"/>
              </a:spcBef>
              <a:buFont typeface="Wingdings" panose="05000000000000000000" pitchFamily="2" charset="2"/>
              <a:buChar char="§"/>
            </a:pPr>
            <a:r>
              <a:rPr lang="es-US" sz="1600" dirty="0">
                <a:solidFill>
                  <a:srgbClr val="4472C4">
                    <a:lumMod val="50000"/>
                  </a:srgbClr>
                </a:solidFill>
                <a:latin typeface="Arial" panose="020B0604020202020204" pitchFamily="34" charset="0"/>
                <a:cs typeface="Arial" panose="020B0604020202020204" pitchFamily="34" charset="0"/>
              </a:rPr>
              <a:t>Días 1-20: $0 por cada período de beneficios.</a:t>
            </a:r>
          </a:p>
          <a:p>
            <a:pPr marL="182880" lvl="0" indent="-182880" defTabSz="514338">
              <a:spcBef>
                <a:spcPts val="600"/>
              </a:spcBef>
              <a:buFont typeface="Wingdings" panose="05000000000000000000" pitchFamily="2" charset="2"/>
              <a:buChar char="§"/>
            </a:pPr>
            <a:r>
              <a:rPr lang="es-US" sz="1600" dirty="0">
                <a:solidFill>
                  <a:srgbClr val="4472C4">
                    <a:lumMod val="50000"/>
                  </a:srgbClr>
                </a:solidFill>
                <a:latin typeface="Arial" panose="020B0604020202020204" pitchFamily="34" charset="0"/>
                <a:cs typeface="Arial" panose="020B0604020202020204" pitchFamily="34" charset="0"/>
              </a:rPr>
              <a:t>Días 21-100: $200 de </a:t>
            </a:r>
            <a:r>
              <a:rPr lang="es-US" sz="1600" dirty="0" err="1">
                <a:solidFill>
                  <a:srgbClr val="4472C4">
                    <a:lumMod val="50000"/>
                  </a:srgbClr>
                </a:solidFill>
                <a:latin typeface="Arial" panose="020B0604020202020204" pitchFamily="34" charset="0"/>
                <a:cs typeface="Arial" panose="020B0604020202020204" pitchFamily="34" charset="0"/>
              </a:rPr>
              <a:t>coseguro</a:t>
            </a:r>
            <a:r>
              <a:rPr lang="es-US" sz="1600" dirty="0">
                <a:solidFill>
                  <a:srgbClr val="4472C4">
                    <a:lumMod val="50000"/>
                  </a:srgbClr>
                </a:solidFill>
                <a:latin typeface="Arial" panose="020B0604020202020204" pitchFamily="34" charset="0"/>
                <a:cs typeface="Arial" panose="020B0604020202020204" pitchFamily="34" charset="0"/>
              </a:rPr>
              <a:t> por día por cada período de beneficios.</a:t>
            </a:r>
          </a:p>
          <a:p>
            <a:pPr marL="182880" lvl="0" indent="-182880" defTabSz="514338">
              <a:spcBef>
                <a:spcPts val="600"/>
              </a:spcBef>
              <a:buFont typeface="Wingdings" panose="05000000000000000000" pitchFamily="2" charset="2"/>
              <a:buChar char="§"/>
            </a:pPr>
            <a:r>
              <a:rPr lang="es-US" sz="1600" dirty="0">
                <a:solidFill>
                  <a:srgbClr val="4472C4">
                    <a:lumMod val="50000"/>
                  </a:srgbClr>
                </a:solidFill>
                <a:latin typeface="Arial" panose="020B0604020202020204" pitchFamily="34" charset="0"/>
                <a:cs typeface="Arial" panose="020B0604020202020204" pitchFamily="34" charset="0"/>
              </a:rPr>
              <a:t>Días 101 y después: todos los costos.</a:t>
            </a:r>
          </a:p>
        </p:txBody>
      </p:sp>
      <p:sp>
        <p:nvSpPr>
          <p:cNvPr id="21" name="Rectangle: Rounded Corners 20">
            <a:extLst>
              <a:ext uri="{FF2B5EF4-FFF2-40B4-BE49-F238E27FC236}">
                <a16:creationId xmlns:a16="http://schemas.microsoft.com/office/drawing/2014/main" id="{4561DDFF-0328-4C24-8FB9-9528A298B264}"/>
              </a:ext>
              <a:ext uri="{C183D7F6-B498-43B3-948B-1728B52AA6E4}">
                <adec:decorative xmlns:adec="http://schemas.microsoft.com/office/drawing/2017/decorative" val="1"/>
              </a:ext>
            </a:extLst>
          </p:cNvPr>
          <p:cNvSpPr/>
          <p:nvPr/>
        </p:nvSpPr>
        <p:spPr>
          <a:xfrm>
            <a:off x="609599" y="3596317"/>
            <a:ext cx="5550490" cy="191016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66704E5E-C2CE-4DEA-A8ED-E18055870AB7}"/>
              </a:ext>
              <a:ext uri="{C183D7F6-B498-43B3-948B-1728B52AA6E4}">
                <adec:decorative xmlns:adec="http://schemas.microsoft.com/office/drawing/2017/decorative" val="1"/>
              </a:ext>
            </a:extLst>
          </p:cNvPr>
          <p:cNvSpPr/>
          <p:nvPr/>
        </p:nvSpPr>
        <p:spPr>
          <a:xfrm>
            <a:off x="609599" y="4179532"/>
            <a:ext cx="5550490" cy="12605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indent="-182880" defTabSz="514338">
              <a:spcBef>
                <a:spcPts val="600"/>
              </a:spcBef>
              <a:buFont typeface="Wingdings" panose="05000000000000000000" pitchFamily="2" charset="2"/>
              <a:buChar cha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4BE1FB8-FA4F-4973-B336-F8808060193B}"/>
              </a:ext>
            </a:extLst>
          </p:cNvPr>
          <p:cNvSpPr txBox="1"/>
          <p:nvPr/>
        </p:nvSpPr>
        <p:spPr>
          <a:xfrm>
            <a:off x="1087521" y="3663684"/>
            <a:ext cx="4746697" cy="400110"/>
          </a:xfrm>
          <a:prstGeom prst="rect">
            <a:avLst/>
          </a:prstGeom>
          <a:noFill/>
        </p:spPr>
        <p:txBody>
          <a:bodyPr wrap="square" rtlCol="0">
            <a:spAutoFit/>
          </a:bodyPr>
          <a:lstStyle/>
          <a:p>
            <a:pPr algn="ctr">
              <a:spcBef>
                <a:spcPts val="0"/>
              </a:spcBef>
            </a:pPr>
            <a:r>
              <a:rPr lang="es-US" sz="2000" b="1" dirty="0">
                <a:solidFill>
                  <a:schemeClr val="bg1"/>
                </a:solidFill>
                <a:latin typeface="Arial" panose="020B0604020202020204" pitchFamily="34" charset="0"/>
                <a:cs typeface="Arial" panose="020B0604020202020204" pitchFamily="34" charset="0"/>
              </a:rPr>
              <a:t>Atención médica en el hogar</a:t>
            </a:r>
          </a:p>
        </p:txBody>
      </p:sp>
      <p:sp>
        <p:nvSpPr>
          <p:cNvPr id="16" name="TextBox 15">
            <a:extLst>
              <a:ext uri="{FF2B5EF4-FFF2-40B4-BE49-F238E27FC236}">
                <a16:creationId xmlns:a16="http://schemas.microsoft.com/office/drawing/2014/main" id="{E908DA47-4FBE-4B3E-8962-57D1080C8016}"/>
              </a:ext>
            </a:extLst>
          </p:cNvPr>
          <p:cNvSpPr txBox="1"/>
          <p:nvPr/>
        </p:nvSpPr>
        <p:spPr>
          <a:xfrm>
            <a:off x="879546" y="4304768"/>
            <a:ext cx="5280543" cy="907941"/>
          </a:xfrm>
          <a:prstGeom prst="rect">
            <a:avLst/>
          </a:prstGeom>
          <a:noFill/>
        </p:spPr>
        <p:txBody>
          <a:bodyPr wrap="square" rtlCol="0">
            <a:spAutoFit/>
          </a:bodyPr>
          <a:lstStyle/>
          <a:p>
            <a:pPr marL="182880" lvl="0" indent="-182880" defTabSz="514338">
              <a:spcBef>
                <a:spcPts val="600"/>
              </a:spcBef>
              <a:buFont typeface="Wingdings" panose="05000000000000000000" pitchFamily="2" charset="2"/>
              <a:buChar char="§"/>
            </a:pPr>
            <a:r>
              <a:rPr lang="es-US" sz="1600" dirty="0">
                <a:solidFill>
                  <a:srgbClr val="4472C4">
                    <a:lumMod val="50000"/>
                  </a:srgbClr>
                </a:solidFill>
                <a:latin typeface="Arial" panose="020B0604020202020204" pitchFamily="34" charset="0"/>
                <a:cs typeface="Arial" panose="020B0604020202020204" pitchFamily="34" charset="0"/>
              </a:rPr>
              <a:t>$0 por servicios de atención médica en el hogar.</a:t>
            </a:r>
          </a:p>
          <a:p>
            <a:pPr marL="182880" lvl="0" indent="-182880" defTabSz="514338">
              <a:spcBef>
                <a:spcPts val="600"/>
              </a:spcBef>
              <a:buFont typeface="Wingdings" panose="05000000000000000000" pitchFamily="2" charset="2"/>
              <a:buChar char="§"/>
            </a:pPr>
            <a:r>
              <a:rPr lang="es-US" sz="1600" dirty="0">
                <a:solidFill>
                  <a:srgbClr val="4472C4">
                    <a:lumMod val="50000"/>
                  </a:srgbClr>
                </a:solidFill>
                <a:latin typeface="Arial" panose="020B0604020202020204" pitchFamily="34" charset="0"/>
                <a:cs typeface="Arial" panose="020B0604020202020204" pitchFamily="34" charset="0"/>
              </a:rPr>
              <a:t>20 % del monto aprobado por Medicare para equipos médicos duraderos (DME, por sus siglas en inglés).</a:t>
            </a:r>
          </a:p>
        </p:txBody>
      </p:sp>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6329822" y="1133387"/>
            <a:ext cx="5486400" cy="438912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6329822" y="1670823"/>
            <a:ext cx="5486400" cy="376495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lvl="0" indent="-182880" defTabSz="514338">
              <a:spcBef>
                <a:spcPts val="600"/>
              </a:spcBef>
              <a:buFont typeface="Wingdings" panose="05000000000000000000" pitchFamily="2" charset="2"/>
              <a:buChar char="§"/>
              <a:defRP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F7AE372-56BE-4BDD-A8EE-C9BA1831A9BE}"/>
              </a:ext>
            </a:extLst>
          </p:cNvPr>
          <p:cNvSpPr txBox="1"/>
          <p:nvPr/>
        </p:nvSpPr>
        <p:spPr>
          <a:xfrm>
            <a:off x="6959451" y="1177418"/>
            <a:ext cx="4244075" cy="400110"/>
          </a:xfrm>
          <a:prstGeom prst="rect">
            <a:avLst/>
          </a:prstGeom>
          <a:noFill/>
        </p:spPr>
        <p:txBody>
          <a:bodyPr wrap="square" rtlCol="0">
            <a:spAutoFit/>
          </a:bodyPr>
          <a:lstStyle/>
          <a:p>
            <a:pPr algn="ctr"/>
            <a:r>
              <a:rPr lang="es-US" sz="2000" b="1" dirty="0">
                <a:solidFill>
                  <a:schemeClr val="bg1"/>
                </a:solidFill>
                <a:latin typeface="Arial" panose="020B0604020202020204" pitchFamily="34" charset="0"/>
                <a:cs typeface="Arial" panose="020B0604020202020204" pitchFamily="34" charset="0"/>
              </a:rPr>
              <a:t>Cuidados de hospicio</a:t>
            </a:r>
          </a:p>
        </p:txBody>
      </p:sp>
      <p:sp>
        <p:nvSpPr>
          <p:cNvPr id="13" name="TextBox 12">
            <a:extLst>
              <a:ext uri="{FF2B5EF4-FFF2-40B4-BE49-F238E27FC236}">
                <a16:creationId xmlns:a16="http://schemas.microsoft.com/office/drawing/2014/main" id="{E863CF13-6DED-415A-B5B4-90B30BF23D1F}"/>
              </a:ext>
            </a:extLst>
          </p:cNvPr>
          <p:cNvSpPr txBox="1"/>
          <p:nvPr/>
        </p:nvSpPr>
        <p:spPr>
          <a:xfrm>
            <a:off x="6531317" y="1836890"/>
            <a:ext cx="5220815" cy="3462486"/>
          </a:xfrm>
          <a:prstGeom prst="rect">
            <a:avLst/>
          </a:prstGeom>
          <a:noFill/>
        </p:spPr>
        <p:txBody>
          <a:bodyPr wrap="square" rtlCol="0">
            <a:spAutoFit/>
          </a:bodyPr>
          <a:lstStyle/>
          <a:p>
            <a:pPr marL="182880" lvl="0" indent="-182880" defTabSz="514338">
              <a:spcBef>
                <a:spcPts val="600"/>
              </a:spcBef>
              <a:buFont typeface="Wingdings" panose="05000000000000000000" pitchFamily="2" charset="2"/>
              <a:buChar char="§"/>
              <a:defRPr/>
            </a:pPr>
            <a:r>
              <a:rPr lang="es-US" sz="1700" dirty="0">
                <a:solidFill>
                  <a:srgbClr val="4472C4">
                    <a:lumMod val="50000"/>
                  </a:srgbClr>
                </a:solidFill>
                <a:latin typeface="Arial" panose="020B0604020202020204" pitchFamily="34" charset="0"/>
                <a:cs typeface="Arial" panose="020B0604020202020204" pitchFamily="34" charset="0"/>
              </a:rPr>
              <a:t>$0 por cuidados de hospicio.</a:t>
            </a:r>
          </a:p>
          <a:p>
            <a:pPr marL="182880" lvl="0" indent="-182880" defTabSz="514338">
              <a:spcBef>
                <a:spcPts val="600"/>
              </a:spcBef>
              <a:buFont typeface="Wingdings" panose="05000000000000000000" pitchFamily="2" charset="2"/>
              <a:buChar char="§"/>
              <a:defRPr/>
            </a:pPr>
            <a:r>
              <a:rPr lang="es-US" sz="1700" dirty="0">
                <a:solidFill>
                  <a:srgbClr val="4472C4">
                    <a:lumMod val="50000"/>
                  </a:srgbClr>
                </a:solidFill>
                <a:latin typeface="Arial" panose="020B0604020202020204" pitchFamily="34" charset="0"/>
                <a:cs typeface="Arial" panose="020B0604020202020204" pitchFamily="34" charset="0"/>
              </a:rPr>
              <a:t>Es posible que deba pagar un copago de un máximo de $5 por cada medicamento recetado y otros productos similares para alivio del dolor y control de síntomas mientras esté en su hogar. </a:t>
            </a:r>
          </a:p>
          <a:p>
            <a:pPr marL="182880" lvl="0" indent="-182880" defTabSz="514338">
              <a:spcBef>
                <a:spcPts val="600"/>
              </a:spcBef>
              <a:buFont typeface="Wingdings" panose="05000000000000000000" pitchFamily="2" charset="2"/>
              <a:buChar char="§"/>
              <a:defRPr/>
            </a:pPr>
            <a:r>
              <a:rPr lang="es-US" sz="1700" dirty="0">
                <a:solidFill>
                  <a:srgbClr val="4472C4">
                    <a:lumMod val="50000"/>
                  </a:srgbClr>
                </a:solidFill>
                <a:latin typeface="Arial" panose="020B0604020202020204" pitchFamily="34" charset="0"/>
                <a:cs typeface="Arial" panose="020B0604020202020204" pitchFamily="34" charset="0"/>
              </a:rPr>
              <a:t>Es posible que deba pagar 5 % del monto aprobado por Medicare para cuidado de relevo </a:t>
            </a:r>
            <a:br>
              <a:rPr lang="es-US" sz="1700" dirty="0">
                <a:solidFill>
                  <a:srgbClr val="4472C4">
                    <a:lumMod val="50000"/>
                  </a:srgbClr>
                </a:solidFill>
                <a:latin typeface="Arial" panose="020B0604020202020204" pitchFamily="34" charset="0"/>
                <a:cs typeface="Arial" panose="020B0604020202020204" pitchFamily="34" charset="0"/>
              </a:rPr>
            </a:br>
            <a:r>
              <a:rPr lang="es-US" sz="1700" dirty="0">
                <a:solidFill>
                  <a:srgbClr val="4472C4">
                    <a:lumMod val="50000"/>
                  </a:srgbClr>
                </a:solidFill>
                <a:latin typeface="Arial" panose="020B0604020202020204" pitchFamily="34" charset="0"/>
                <a:cs typeface="Arial" panose="020B0604020202020204" pitchFamily="34" charset="0"/>
              </a:rPr>
              <a:t>de paciente internado.</a:t>
            </a:r>
          </a:p>
          <a:p>
            <a:pPr marL="182880" lvl="0" indent="-182880" defTabSz="514338">
              <a:spcBef>
                <a:spcPts val="600"/>
              </a:spcBef>
              <a:buFont typeface="Wingdings" panose="05000000000000000000" pitchFamily="2" charset="2"/>
              <a:buChar char="§"/>
              <a:defRPr/>
            </a:pPr>
            <a:r>
              <a:rPr lang="es-US" sz="1700" dirty="0">
                <a:solidFill>
                  <a:srgbClr val="4472C4">
                    <a:lumMod val="50000"/>
                  </a:srgbClr>
                </a:solidFill>
                <a:latin typeface="Arial" panose="020B0604020202020204" pitchFamily="34" charset="0"/>
                <a:cs typeface="Arial" panose="020B0604020202020204" pitchFamily="34" charset="0"/>
              </a:rPr>
              <a:t>Medicare no cubre los gastos de alojamiento y alimentos cuando recibe cuidados de hospicio en casa o en otra instalación en la que reside (como un asilo de ancianos).</a:t>
            </a:r>
          </a:p>
        </p:txBody>
      </p:sp>
      <p:sp>
        <p:nvSpPr>
          <p:cNvPr id="25" name="Rectangle: Rounded Corners 24">
            <a:extLst>
              <a:ext uri="{FF2B5EF4-FFF2-40B4-BE49-F238E27FC236}">
                <a16:creationId xmlns:a16="http://schemas.microsoft.com/office/drawing/2014/main" id="{C2342BEB-E9E1-4A9D-BE1B-B61474B89961}"/>
              </a:ext>
              <a:ext uri="{C183D7F6-B498-43B3-948B-1728B52AA6E4}">
                <adec:decorative xmlns:adec="http://schemas.microsoft.com/office/drawing/2017/decorative" val="1"/>
              </a:ext>
            </a:extLst>
          </p:cNvPr>
          <p:cNvSpPr/>
          <p:nvPr/>
        </p:nvSpPr>
        <p:spPr>
          <a:xfrm>
            <a:off x="562627" y="5692429"/>
            <a:ext cx="11243014" cy="68129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4577B471-EC0C-4E82-852D-C5F2795DB3C0}"/>
              </a:ext>
              <a:ext uri="{C183D7F6-B498-43B3-948B-1728B52AA6E4}">
                <adec:decorative xmlns:adec="http://schemas.microsoft.com/office/drawing/2017/decorative" val="1"/>
              </a:ext>
            </a:extLst>
          </p:cNvPr>
          <p:cNvSpPr/>
          <p:nvPr/>
        </p:nvSpPr>
        <p:spPr>
          <a:xfrm>
            <a:off x="2061371" y="5803455"/>
            <a:ext cx="9621448" cy="46166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0"/>
              </a:spcBef>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A8413FD-57D6-4653-84C6-A9F5A0220FCC}"/>
              </a:ext>
            </a:extLst>
          </p:cNvPr>
          <p:cNvSpPr txBox="1"/>
          <p:nvPr/>
        </p:nvSpPr>
        <p:spPr>
          <a:xfrm>
            <a:off x="838200" y="5803455"/>
            <a:ext cx="4746697" cy="400110"/>
          </a:xfrm>
          <a:prstGeom prst="rect">
            <a:avLst/>
          </a:prstGeom>
          <a:noFill/>
        </p:spPr>
        <p:txBody>
          <a:bodyPr wrap="square" rtlCol="0">
            <a:spAutoFit/>
          </a:bodyPr>
          <a:lstStyle/>
          <a:p>
            <a:pPr>
              <a:spcBef>
                <a:spcPts val="0"/>
              </a:spcBef>
            </a:pPr>
            <a:r>
              <a:rPr lang="es-US" sz="2000" b="1" dirty="0">
                <a:solidFill>
                  <a:schemeClr val="bg1"/>
                </a:solidFill>
                <a:latin typeface="Arial" panose="020B0604020202020204" pitchFamily="34" charset="0"/>
                <a:cs typeface="Arial" panose="020B0604020202020204" pitchFamily="34" charset="0"/>
              </a:rPr>
              <a:t>Sangre</a:t>
            </a:r>
          </a:p>
        </p:txBody>
      </p:sp>
      <p:sp>
        <p:nvSpPr>
          <p:cNvPr id="26" name="TextBox 25">
            <a:extLst>
              <a:ext uri="{FF2B5EF4-FFF2-40B4-BE49-F238E27FC236}">
                <a16:creationId xmlns:a16="http://schemas.microsoft.com/office/drawing/2014/main" id="{6AB9154A-8DDD-43BC-82C8-D678C7FF6618}"/>
              </a:ext>
            </a:extLst>
          </p:cNvPr>
          <p:cNvSpPr txBox="1"/>
          <p:nvPr/>
        </p:nvSpPr>
        <p:spPr>
          <a:xfrm>
            <a:off x="2185279" y="5858720"/>
            <a:ext cx="8629650" cy="338554"/>
          </a:xfrm>
          <a:prstGeom prst="rect">
            <a:avLst/>
          </a:prstGeom>
          <a:noFill/>
        </p:spPr>
        <p:txBody>
          <a:bodyPr wrap="square" rtlCol="0">
            <a:spAutoFit/>
          </a:bodyPr>
          <a:lstStyle/>
          <a:p>
            <a:pPr lvl="0"/>
            <a:r>
              <a:rPr lang="es-US" sz="1600" dirty="0">
                <a:solidFill>
                  <a:srgbClr val="4472C4">
                    <a:lumMod val="50000"/>
                  </a:srgbClr>
                </a:solidFill>
                <a:latin typeface="Arial" panose="020B0604020202020204" pitchFamily="34" charset="0"/>
                <a:cs typeface="Arial" panose="020B0604020202020204" pitchFamily="34" charset="0"/>
              </a:rPr>
              <a:t>Si el hospital la obtiene de un banco de sangre sin cargo, no deberá pagar.</a:t>
            </a:r>
          </a:p>
        </p:txBody>
      </p:sp>
      <p:sp>
        <p:nvSpPr>
          <p:cNvPr id="8" name="Slide Number Placeholder 7">
            <a:extLst>
              <a:ext uri="{FF2B5EF4-FFF2-40B4-BE49-F238E27FC236}">
                <a16:creationId xmlns:a16="http://schemas.microsoft.com/office/drawing/2014/main" id="{B8C80870-0D2F-432F-AAED-04256F6F8185}"/>
              </a:ext>
            </a:extLst>
          </p:cNvPr>
          <p:cNvSpPr>
            <a:spLocks noGrp="1"/>
          </p:cNvSpPr>
          <p:nvPr>
            <p:ph type="sldNum" sz="quarter" idx="12"/>
          </p:nvPr>
        </p:nvSpPr>
        <p:spPr/>
        <p:txBody>
          <a:bodyPr/>
          <a:lstStyle/>
          <a:p>
            <a:fld id="{F0CCE2AE-27A2-40B1-80D1-5342831D4722}" type="slidenum">
              <a:rPr lang="en-US" smtClean="0"/>
              <a:t>9</a:t>
            </a:fld>
            <a:endParaRPr lang="en-US"/>
          </a:p>
        </p:txBody>
      </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s-US"/>
              <a:t>Abril de 2023</a:t>
            </a:r>
          </a:p>
        </p:txBody>
      </p:sp>
    </p:spTree>
    <p:custDataLst>
      <p:tags r:id="rId1"/>
    </p:custDataLst>
    <p:extLst>
      <p:ext uri="{BB962C8B-B14F-4D97-AF65-F5344CB8AC3E}">
        <p14:creationId xmlns:p14="http://schemas.microsoft.com/office/powerpoint/2010/main" val="18596083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9"/>
  <p:tag name="ARTICULATE_DESIGN_ID_DT NEW THEME" val="wr0JuVkM"/>
  <p:tag name="ARTICULATE_DESIGN_ID_1_DT NEW THEME" val="0DNzWh3h"/>
  <p:tag name="ARTICULATE_DESIGN_ID_OFFICE THEME" val="oiAmhZEq"/>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T New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New Theme" id="{83815EEE-17A4-40EA-9622-AD6EBB18E5C2}" vid="{C698AFB8-F3A4-452D-9DB6-55EAE58E75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T new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new Theme" id="{37B5B5D1-CE52-4BF6-AE79-3FBC36B7415D}" vid="{E77D101F-582F-4468-850F-6276463B1F6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1C175FCA24DE40AB3F308194DEC429" ma:contentTypeVersion="17" ma:contentTypeDescription="Create a new document." ma:contentTypeScope="" ma:versionID="37f380d606c1e3d08c74e7fcc5ec5d41">
  <xsd:schema xmlns:xsd="http://www.w3.org/2001/XMLSchema" xmlns:xs="http://www.w3.org/2001/XMLSchema" xmlns:p="http://schemas.microsoft.com/office/2006/metadata/properties" xmlns:ns2="5b56ea1a-d7a8-4108-bd48-b9bc8352bb84" xmlns:ns3="d1f4259d-3c17-4a13-b9c7-89319a6eeb97" targetNamespace="http://schemas.microsoft.com/office/2006/metadata/properties" ma:root="true" ma:fieldsID="9527e9edb655623f46249d2e71043ac8" ns2:_="" ns3:_="">
    <xsd:import namespace="5b56ea1a-d7a8-4108-bd48-b9bc8352bb84"/>
    <xsd:import namespace="d1f4259d-3c17-4a13-b9c7-89319a6eeb9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DateandTim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56ea1a-d7a8-4108-bd48-b9bc8352bb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48c427d-34c0-4c13-a893-fc79ee00c850" ma:termSetId="09814cd3-568e-fe90-9814-8d621ff8fb84" ma:anchorId="fba54fb3-c3e1-fe81-a776-ca4b69148c4d" ma:open="true" ma:isKeyword="false">
      <xsd:complexType>
        <xsd:sequence>
          <xsd:element ref="pc:Terms" minOccurs="0" maxOccurs="1"/>
        </xsd:sequence>
      </xsd:complexType>
    </xsd:element>
    <xsd:element name="DateandTime" ma:index="23" nillable="true" ma:displayName="Date and Time" ma:format="DateTime" ma:internalName="DateandTime">
      <xsd:simpleType>
        <xsd:restriction base="dms:DateTim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f4259d-3c17-4a13-b9c7-89319a6eeb97"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94e3659-56bd-4940-bfdc-6cf5fa2513f3}" ma:internalName="TaxCatchAll" ma:showField="CatchAllData" ma:web="d1f4259d-3c17-4a13-b9c7-89319a6eeb9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1f4259d-3c17-4a13-b9c7-89319a6eeb97" xsi:nil="true"/>
    <DateandTime xmlns="5b56ea1a-d7a8-4108-bd48-b9bc8352bb84" xsi:nil="true"/>
    <lcf76f155ced4ddcb4097134ff3c332f xmlns="5b56ea1a-d7a8-4108-bd48-b9bc8352bb8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2DC1C8C-28C5-4AE4-890A-3C9F534007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56ea1a-d7a8-4108-bd48-b9bc8352bb84"/>
    <ds:schemaRef ds:uri="d1f4259d-3c17-4a13-b9c7-89319a6eeb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6D00FA-965C-4F75-9040-CF08F62254FF}">
  <ds:schemaRefs>
    <ds:schemaRef ds:uri="http://schemas.microsoft.com/sharepoint/v3/contenttype/forms"/>
  </ds:schemaRefs>
</ds:datastoreItem>
</file>

<file path=customXml/itemProps3.xml><?xml version="1.0" encoding="utf-8"?>
<ds:datastoreItem xmlns:ds="http://schemas.openxmlformats.org/officeDocument/2006/customXml" ds:itemID="{0ED8DDB6-F349-47CA-A382-E19D5E513496}">
  <ds:schemaRefs>
    <ds:schemaRef ds:uri="http://schemas.microsoft.com/office/2006/metadata/properties"/>
    <ds:schemaRef ds:uri="http://schemas.microsoft.com/office/infopath/2007/PartnerControls"/>
    <ds:schemaRef ds:uri="d1f4259d-3c17-4a13-b9c7-89319a6eeb97"/>
    <ds:schemaRef ds:uri="5b56ea1a-d7a8-4108-bd48-b9bc8352bb84"/>
  </ds:schemaRefs>
</ds:datastoreItem>
</file>

<file path=docProps/app.xml><?xml version="1.0" encoding="utf-8"?>
<Properties xmlns="http://schemas.openxmlformats.org/officeDocument/2006/extended-properties" xmlns:vt="http://schemas.openxmlformats.org/officeDocument/2006/docPropsVTypes">
  <Template>DT New Theme</Template>
  <TotalTime>10465</TotalTime>
  <Words>16849</Words>
  <Application>Microsoft Office PowerPoint</Application>
  <PresentationFormat>Widescreen</PresentationFormat>
  <Paragraphs>1064</Paragraphs>
  <Slides>59</Slides>
  <Notes>59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59</vt:i4>
      </vt:variant>
    </vt:vector>
  </HeadingPairs>
  <TitlesOfParts>
    <vt:vector size="71" baseType="lpstr">
      <vt:lpstr>Arial</vt:lpstr>
      <vt:lpstr>Arial Black</vt:lpstr>
      <vt:lpstr>Calibri</vt:lpstr>
      <vt:lpstr>Calibri </vt:lpstr>
      <vt:lpstr>Courier New</vt:lpstr>
      <vt:lpstr>Lato Black</vt:lpstr>
      <vt:lpstr>Rubik</vt:lpstr>
      <vt:lpstr>Wingdings</vt:lpstr>
      <vt:lpstr>Wingdings,Sans-Serif</vt:lpstr>
      <vt:lpstr>DT New Theme</vt:lpstr>
      <vt:lpstr>Office Theme</vt:lpstr>
      <vt:lpstr>1_DT new Theme</vt:lpstr>
      <vt:lpstr>Pólizas del Seguro Suplementario  de Medicare (Medigap)</vt:lpstr>
      <vt:lpstr>Contenido</vt:lpstr>
      <vt:lpstr>Objetivos de la Sesión</vt:lpstr>
      <vt:lpstr>Lección 1</vt:lpstr>
      <vt:lpstr>Objetivos de la Lección 1:</vt:lpstr>
      <vt:lpstr>Sus Opciones de Cobertura Medicare</vt:lpstr>
      <vt:lpstr>Pólizas Medigap</vt:lpstr>
      <vt:lpstr>Lo que paga en Medicare Original en 2023: Parte A</vt:lpstr>
      <vt:lpstr>Lo que paga en Medicare Original en 2023:  Parte A (continuación)</vt:lpstr>
      <vt:lpstr>Lo que paga en Medicare Original en 2023: Parte B</vt:lpstr>
      <vt:lpstr>Compruebe sus conocimientos: Pregunta 1</vt:lpstr>
      <vt:lpstr>Compruebe sus conocimientos: Pregunta 2</vt:lpstr>
      <vt:lpstr>Lección 2</vt:lpstr>
      <vt:lpstr>Objetivos de la Lección 2:</vt:lpstr>
      <vt:lpstr>Planes Medigap</vt:lpstr>
      <vt:lpstr>Cobertura de Plan Medigap</vt:lpstr>
      <vt:lpstr>Cambios en Medigap 2020</vt:lpstr>
      <vt:lpstr>Cambios en Medigap 2020 (continuación)</vt:lpstr>
      <vt:lpstr>Estados exentos</vt:lpstr>
      <vt:lpstr>Pólizas Medicare SELECT</vt:lpstr>
      <vt:lpstr>Pólizas Medicare SELECT (continuación)</vt:lpstr>
      <vt:lpstr>Compruebe sus conocimientos: Pregunta 3</vt:lpstr>
      <vt:lpstr>Compruebe sus conocimientos: Pregunta 4</vt:lpstr>
      <vt:lpstr>Lección 3</vt:lpstr>
      <vt:lpstr>Objetivos de la Lección 3:</vt:lpstr>
      <vt:lpstr>Costos de Medigap</vt:lpstr>
      <vt:lpstr>Precios de Medigap Basados en la Edad</vt:lpstr>
      <vt:lpstr>El mejor momento para comprar una póliza Medigap</vt:lpstr>
      <vt:lpstr>Sus derechos cuando compra una póliza Medigap</vt:lpstr>
      <vt:lpstr>Si se demora en inscribirse en Parte B</vt:lpstr>
      <vt:lpstr>Condiciones preexistentes y Medigap</vt:lpstr>
      <vt:lpstr>Medigap para personas con una discapacidad o enfermedad renal terminal (ESRD, por sus siglas en inglés)</vt:lpstr>
      <vt:lpstr>Pasos para comprar una póliza Medigap</vt:lpstr>
      <vt:lpstr>¿Por qué cambiar de póliza Medigap?</vt:lpstr>
      <vt:lpstr>¿Cuándo puede cambiar de pólizas Medigap?</vt:lpstr>
      <vt:lpstr>Compruebe sus conocimientos: Pregunta 5</vt:lpstr>
      <vt:lpstr>Compruebe sus conocimientos: Pregunta 6</vt:lpstr>
      <vt:lpstr>Lección 4</vt:lpstr>
      <vt:lpstr>Objetivos de la Lección 4:</vt:lpstr>
      <vt:lpstr>Ejemplos de Derechos de Emisión Garantizada </vt:lpstr>
      <vt:lpstr>Ejemplos de derechos de emisión garantizada (continuación)</vt:lpstr>
      <vt:lpstr>Pólizas con Renovación Garantizada</vt:lpstr>
      <vt:lpstr>Derecho a Suspender Medigap  para Personas con Medicaid</vt:lpstr>
      <vt:lpstr>Derecho a suspender Medigap para  personas con Medicaid (continuación)</vt:lpstr>
      <vt:lpstr>Derecho a suspender Medigap para  personas de menos de 65 años</vt:lpstr>
      <vt:lpstr>Compruebe sus conocimientos: Pregunta 7</vt:lpstr>
      <vt:lpstr>Revisión: Escenario 1</vt:lpstr>
      <vt:lpstr>Revisión: Consideraciones del escenario 1</vt:lpstr>
      <vt:lpstr>Revisión: Escenario 2</vt:lpstr>
      <vt:lpstr>Revisión: Consideraciones del escenario 2</vt:lpstr>
      <vt:lpstr>Resumen de puntos clave</vt:lpstr>
      <vt:lpstr>Puntos Clave (continuación)</vt:lpstr>
      <vt:lpstr>Guía de recursos de Medigap: Recursos </vt:lpstr>
      <vt:lpstr>Guía de recursos de Medigap: Productos de Medicare</vt:lpstr>
      <vt:lpstr>Apéndice A: ¿En qué difieren las pólizas  Medigap y los planes Medicare Advantage?</vt:lpstr>
      <vt:lpstr>Apéndice B:</vt:lpstr>
      <vt:lpstr>Apéndice B (continuación)</vt:lpstr>
      <vt:lpstr>Siglas</vt:lpstr>
      <vt:lpstr>Manténgase conectado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Mohamad Al-Issa</dc:creator>
  <cp:lastModifiedBy>Al-Issa, Mohamad (CMS/OC)</cp:lastModifiedBy>
  <cp:revision>444</cp:revision>
  <cp:lastPrinted>2022-02-02T20:02:14Z</cp:lastPrinted>
  <dcterms:created xsi:type="dcterms:W3CDTF">2021-10-13T13:14:36Z</dcterms:created>
  <dcterms:modified xsi:type="dcterms:W3CDTF">2023-08-30T17:57:51Z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17D8BA85-01F3-44BD-ACCB-A33FDC718533</vt:lpwstr>
  </property>
  <property fmtid="{D5CDD505-2E9C-101B-9397-08002B2CF9AE}" pid="3" name="ArticulatePath">
    <vt:lpwstr>Seguro Suplementario de Medicare (Medigap) Policies_v2</vt:lpwstr>
  </property>
  <property fmtid="{D5CDD505-2E9C-101B-9397-08002B2CF9AE}" pid="4" name="ContentTypeId">
    <vt:lpwstr>0x0101000D1C175FCA24DE40AB3F308194DEC429</vt:lpwstr>
  </property>
</Properties>
</file>