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2.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32.xml" ContentType="application/vnd.openxmlformats-officedocument.presentationml.tags+xml"/>
  <Override PartName="/ppt/notesSlides/notesSlide1.xml" ContentType="application/vnd.openxmlformats-officedocument.presentationml.notesSlide+xml"/>
  <Override PartName="/ppt/tags/tag33.xml" ContentType="application/vnd.openxmlformats-officedocument.presentationml.tags+xml"/>
  <Override PartName="/ppt/notesSlides/notesSlide2.xml" ContentType="application/vnd.openxmlformats-officedocument.presentationml.notesSlide+xml"/>
  <Override PartName="/ppt/tags/tag34.xml" ContentType="application/vnd.openxmlformats-officedocument.presentationml.tags+xml"/>
  <Override PartName="/ppt/notesSlides/notesSlide3.xml" ContentType="application/vnd.openxmlformats-officedocument.presentationml.notesSlide+xml"/>
  <Override PartName="/ppt/tags/tag35.xml" ContentType="application/vnd.openxmlformats-officedocument.presentationml.tags+xml"/>
  <Override PartName="/ppt/notesSlides/notesSlide4.xml" ContentType="application/vnd.openxmlformats-officedocument.presentationml.notesSlide+xml"/>
  <Override PartName="/ppt/tags/tag36.xml" ContentType="application/vnd.openxmlformats-officedocument.presentationml.tags+xml"/>
  <Override PartName="/ppt/notesSlides/notesSlide5.xml" ContentType="application/vnd.openxmlformats-officedocument.presentationml.notesSlide+xml"/>
  <Override PartName="/ppt/tags/tag37.xml" ContentType="application/vnd.openxmlformats-officedocument.presentationml.tags+xml"/>
  <Override PartName="/ppt/notesSlides/notesSlide6.xml" ContentType="application/vnd.openxmlformats-officedocument.presentationml.notesSlide+xml"/>
  <Override PartName="/ppt/tags/tag38.xml" ContentType="application/vnd.openxmlformats-officedocument.presentationml.tags+xml"/>
  <Override PartName="/ppt/notesSlides/notesSlide7.xml" ContentType="application/vnd.openxmlformats-officedocument.presentationml.notesSlide+xml"/>
  <Override PartName="/ppt/tags/tag39.xml" ContentType="application/vnd.openxmlformats-officedocument.presentationml.tags+xml"/>
  <Override PartName="/ppt/notesSlides/notesSlide8.xml" ContentType="application/vnd.openxmlformats-officedocument.presentationml.notesSlide+xml"/>
  <Override PartName="/ppt/tags/tag40.xml" ContentType="application/vnd.openxmlformats-officedocument.presentationml.tags+xml"/>
  <Override PartName="/ppt/notesSlides/notesSlide9.xml" ContentType="application/vnd.openxmlformats-officedocument.presentationml.notesSlide+xml"/>
  <Override PartName="/ppt/tags/tag41.xml" ContentType="application/vnd.openxmlformats-officedocument.presentationml.tags+xml"/>
  <Override PartName="/ppt/notesSlides/notesSlide10.xml" ContentType="application/vnd.openxmlformats-officedocument.presentationml.notesSlide+xml"/>
  <Override PartName="/ppt/tags/tag42.xml" ContentType="application/vnd.openxmlformats-officedocument.presentationml.tags+xml"/>
  <Override PartName="/ppt/notesSlides/notesSlide11.xml" ContentType="application/vnd.openxmlformats-officedocument.presentationml.notesSlide+xml"/>
  <Override PartName="/ppt/tags/tag43.xml" ContentType="application/vnd.openxmlformats-officedocument.presentationml.tags+xml"/>
  <Override PartName="/ppt/notesSlides/notesSlide12.xml" ContentType="application/vnd.openxmlformats-officedocument.presentationml.notesSlide+xml"/>
  <Override PartName="/ppt/tags/tag44.xml" ContentType="application/vnd.openxmlformats-officedocument.presentationml.tags+xml"/>
  <Override PartName="/ppt/notesSlides/notesSlide13.xml" ContentType="application/vnd.openxmlformats-officedocument.presentationml.notesSlide+xml"/>
  <Override PartName="/ppt/tags/tag45.xml" ContentType="application/vnd.openxmlformats-officedocument.presentationml.tags+xml"/>
  <Override PartName="/ppt/notesSlides/notesSlide14.xml" ContentType="application/vnd.openxmlformats-officedocument.presentationml.notesSlide+xml"/>
  <Override PartName="/ppt/tags/tag46.xml" ContentType="application/vnd.openxmlformats-officedocument.presentationml.tags+xml"/>
  <Override PartName="/ppt/notesSlides/notesSlide15.xml" ContentType="application/vnd.openxmlformats-officedocument.presentationml.notesSlide+xml"/>
  <Override PartName="/ppt/tags/tag47.xml" ContentType="application/vnd.openxmlformats-officedocument.presentationml.tags+xml"/>
  <Override PartName="/ppt/notesSlides/notesSlide16.xml" ContentType="application/vnd.openxmlformats-officedocument.presentationml.notesSlide+xml"/>
  <Override PartName="/ppt/tags/tag48.xml" ContentType="application/vnd.openxmlformats-officedocument.presentationml.tags+xml"/>
  <Override PartName="/ppt/notesSlides/notesSlide17.xml" ContentType="application/vnd.openxmlformats-officedocument.presentationml.notesSlide+xml"/>
  <Override PartName="/ppt/tags/tag49.xml" ContentType="application/vnd.openxmlformats-officedocument.presentationml.tags+xml"/>
  <Override PartName="/ppt/notesSlides/notesSlide18.xml" ContentType="application/vnd.openxmlformats-officedocument.presentationml.notesSlide+xml"/>
  <Override PartName="/ppt/tags/tag50.xml" ContentType="application/vnd.openxmlformats-officedocument.presentationml.tags+xml"/>
  <Override PartName="/ppt/notesSlides/notesSlide19.xml" ContentType="application/vnd.openxmlformats-officedocument.presentationml.notesSlide+xml"/>
  <Override PartName="/ppt/tags/tag51.xml" ContentType="application/vnd.openxmlformats-officedocument.presentationml.tags+xml"/>
  <Override PartName="/ppt/notesSlides/notesSlide20.xml" ContentType="application/vnd.openxmlformats-officedocument.presentationml.notesSlide+xml"/>
  <Override PartName="/ppt/tags/tag52.xml" ContentType="application/vnd.openxmlformats-officedocument.presentationml.tags+xml"/>
  <Override PartName="/ppt/notesSlides/notesSlide21.xml" ContentType="application/vnd.openxmlformats-officedocument.presentationml.notesSlide+xml"/>
  <Override PartName="/ppt/tags/tag53.xml" ContentType="application/vnd.openxmlformats-officedocument.presentationml.tags+xml"/>
  <Override PartName="/ppt/notesSlides/notesSlide22.xml" ContentType="application/vnd.openxmlformats-officedocument.presentationml.notesSlide+xml"/>
  <Override PartName="/ppt/tags/tag54.xml" ContentType="application/vnd.openxmlformats-officedocument.presentationml.tags+xml"/>
  <Override PartName="/ppt/notesSlides/notesSlide23.xml" ContentType="application/vnd.openxmlformats-officedocument.presentationml.notesSlide+xml"/>
  <Override PartName="/ppt/tags/tag55.xml" ContentType="application/vnd.openxmlformats-officedocument.presentationml.tags+xml"/>
  <Override PartName="/ppt/notesSlides/notesSlide24.xml" ContentType="application/vnd.openxmlformats-officedocument.presentationml.notesSlide+xml"/>
  <Override PartName="/ppt/tags/tag56.xml" ContentType="application/vnd.openxmlformats-officedocument.presentationml.tags+xml"/>
  <Override PartName="/ppt/notesSlides/notesSlide25.xml" ContentType="application/vnd.openxmlformats-officedocument.presentationml.notesSlide+xml"/>
  <Override PartName="/ppt/tags/tag57.xml" ContentType="application/vnd.openxmlformats-officedocument.presentationml.tags+xml"/>
  <Override PartName="/ppt/notesSlides/notesSlide26.xml" ContentType="application/vnd.openxmlformats-officedocument.presentationml.notesSlide+xml"/>
  <Override PartName="/ppt/tags/tag58.xml" ContentType="application/vnd.openxmlformats-officedocument.presentationml.tags+xml"/>
  <Override PartName="/ppt/notesSlides/notesSlide27.xml" ContentType="application/vnd.openxmlformats-officedocument.presentationml.notesSlide+xml"/>
  <Override PartName="/ppt/tags/tag59.xml" ContentType="application/vnd.openxmlformats-officedocument.presentationml.tags+xml"/>
  <Override PartName="/ppt/notesSlides/notesSlide28.xml" ContentType="application/vnd.openxmlformats-officedocument.presentationml.notesSlide+xml"/>
  <Override PartName="/ppt/tags/tag60.xml" ContentType="application/vnd.openxmlformats-officedocument.presentationml.tags+xml"/>
  <Override PartName="/ppt/notesSlides/notesSlide29.xml" ContentType="application/vnd.openxmlformats-officedocument.presentationml.notesSlide+xml"/>
  <Override PartName="/ppt/tags/tag61.xml" ContentType="application/vnd.openxmlformats-officedocument.presentationml.tags+xml"/>
  <Override PartName="/ppt/notesSlides/notesSlide30.xml" ContentType="application/vnd.openxmlformats-officedocument.presentationml.notesSlide+xml"/>
  <Override PartName="/ppt/tags/tag62.xml" ContentType="application/vnd.openxmlformats-officedocument.presentationml.tags+xml"/>
  <Override PartName="/ppt/notesSlides/notesSlide31.xml" ContentType="application/vnd.openxmlformats-officedocument.presentationml.notesSlide+xml"/>
  <Override PartName="/ppt/tags/tag63.xml" ContentType="application/vnd.openxmlformats-officedocument.presentationml.tags+xml"/>
  <Override PartName="/ppt/notesSlides/notesSlide32.xml" ContentType="application/vnd.openxmlformats-officedocument.presentationml.notesSlide+xml"/>
  <Override PartName="/ppt/tags/tag64.xml" ContentType="application/vnd.openxmlformats-officedocument.presentationml.tags+xml"/>
  <Override PartName="/ppt/notesSlides/notesSlide33.xml" ContentType="application/vnd.openxmlformats-officedocument.presentationml.notesSlide+xml"/>
  <Override PartName="/ppt/tags/tag65.xml" ContentType="application/vnd.openxmlformats-officedocument.presentationml.tags+xml"/>
  <Override PartName="/ppt/notesSlides/notesSlide34.xml" ContentType="application/vnd.openxmlformats-officedocument.presentationml.notesSlide+xml"/>
  <Override PartName="/ppt/tags/tag66.xml" ContentType="application/vnd.openxmlformats-officedocument.presentationml.tags+xml"/>
  <Override PartName="/ppt/notesSlides/notesSlide35.xml" ContentType="application/vnd.openxmlformats-officedocument.presentationml.notesSlide+xml"/>
  <Override PartName="/ppt/tags/tag67.xml" ContentType="application/vnd.openxmlformats-officedocument.presentationml.tags+xml"/>
  <Override PartName="/ppt/notesSlides/notesSlide36.xml" ContentType="application/vnd.openxmlformats-officedocument.presentationml.notesSlide+xml"/>
  <Override PartName="/ppt/tags/tag68.xml" ContentType="application/vnd.openxmlformats-officedocument.presentationml.tags+xml"/>
  <Override PartName="/ppt/notesSlides/notesSlide37.xml" ContentType="application/vnd.openxmlformats-officedocument.presentationml.notesSlide+xml"/>
  <Override PartName="/ppt/tags/tag69.xml" ContentType="application/vnd.openxmlformats-officedocument.presentationml.tags+xml"/>
  <Override PartName="/ppt/notesSlides/notesSlide38.xml" ContentType="application/vnd.openxmlformats-officedocument.presentationml.notesSlide+xml"/>
  <Override PartName="/ppt/tags/tag70.xml" ContentType="application/vnd.openxmlformats-officedocument.presentationml.tags+xml"/>
  <Override PartName="/ppt/notesSlides/notesSlide39.xml" ContentType="application/vnd.openxmlformats-officedocument.presentationml.notesSlide+xml"/>
  <Override PartName="/ppt/tags/tag71.xml" ContentType="application/vnd.openxmlformats-officedocument.presentationml.tags+xml"/>
  <Override PartName="/ppt/notesSlides/notesSlide40.xml" ContentType="application/vnd.openxmlformats-officedocument.presentationml.notesSlide+xml"/>
  <Override PartName="/ppt/tags/tag72.xml" ContentType="application/vnd.openxmlformats-officedocument.presentationml.tags+xml"/>
  <Override PartName="/ppt/notesSlides/notesSlide41.xml" ContentType="application/vnd.openxmlformats-officedocument.presentationml.notesSlide+xml"/>
  <Override PartName="/ppt/tags/tag73.xml" ContentType="application/vnd.openxmlformats-officedocument.presentationml.tags+xml"/>
  <Override PartName="/ppt/notesSlides/notesSlide42.xml" ContentType="application/vnd.openxmlformats-officedocument.presentationml.notesSlide+xml"/>
  <Override PartName="/ppt/tags/tag74.xml" ContentType="application/vnd.openxmlformats-officedocument.presentationml.tags+xml"/>
  <Override PartName="/ppt/notesSlides/notesSlide43.xml" ContentType="application/vnd.openxmlformats-officedocument.presentationml.notesSlide+xml"/>
  <Override PartName="/ppt/tags/tag75.xml" ContentType="application/vnd.openxmlformats-officedocument.presentationml.tags+xml"/>
  <Override PartName="/ppt/notesSlides/notesSlide44.xml" ContentType="application/vnd.openxmlformats-officedocument.presentationml.notesSlide+xml"/>
  <Override PartName="/ppt/tags/tag76.xml" ContentType="application/vnd.openxmlformats-officedocument.presentationml.tags+xml"/>
  <Override PartName="/ppt/notesSlides/notesSlide45.xml" ContentType="application/vnd.openxmlformats-officedocument.presentationml.notesSlide+xml"/>
  <Override PartName="/ppt/tags/tag77.xml" ContentType="application/vnd.openxmlformats-officedocument.presentationml.tags+xml"/>
  <Override PartName="/ppt/notesSlides/notesSlide46.xml" ContentType="application/vnd.openxmlformats-officedocument.presentationml.notesSlide+xml"/>
  <Override PartName="/ppt/tags/tag78.xml" ContentType="application/vnd.openxmlformats-officedocument.presentationml.tags+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92" r:id="rId5"/>
  </p:sldMasterIdLst>
  <p:notesMasterIdLst>
    <p:notesMasterId r:id="rId53"/>
  </p:notesMasterIdLst>
  <p:handoutMasterIdLst>
    <p:handoutMasterId r:id="rId54"/>
  </p:handoutMasterIdLst>
  <p:sldIdLst>
    <p:sldId id="256" r:id="rId6"/>
    <p:sldId id="360" r:id="rId7"/>
    <p:sldId id="378" r:id="rId8"/>
    <p:sldId id="363" r:id="rId9"/>
    <p:sldId id="425" r:id="rId10"/>
    <p:sldId id="391" r:id="rId11"/>
    <p:sldId id="429" r:id="rId12"/>
    <p:sldId id="393" r:id="rId13"/>
    <p:sldId id="394" r:id="rId14"/>
    <p:sldId id="421" r:id="rId15"/>
    <p:sldId id="396" r:id="rId16"/>
    <p:sldId id="397" r:id="rId17"/>
    <p:sldId id="398" r:id="rId18"/>
    <p:sldId id="430" r:id="rId19"/>
    <p:sldId id="422" r:id="rId20"/>
    <p:sldId id="402" r:id="rId21"/>
    <p:sldId id="433" r:id="rId22"/>
    <p:sldId id="403" r:id="rId23"/>
    <p:sldId id="434" r:id="rId24"/>
    <p:sldId id="405" r:id="rId25"/>
    <p:sldId id="418" r:id="rId26"/>
    <p:sldId id="407" r:id="rId27"/>
    <p:sldId id="371" r:id="rId28"/>
    <p:sldId id="365" r:id="rId29"/>
    <p:sldId id="426" r:id="rId30"/>
    <p:sldId id="387" r:id="rId31"/>
    <p:sldId id="417" r:id="rId32"/>
    <p:sldId id="408" r:id="rId33"/>
    <p:sldId id="410" r:id="rId34"/>
    <p:sldId id="411" r:id="rId35"/>
    <p:sldId id="412" r:id="rId36"/>
    <p:sldId id="372" r:id="rId37"/>
    <p:sldId id="367" r:id="rId38"/>
    <p:sldId id="427" r:id="rId39"/>
    <p:sldId id="388" r:id="rId40"/>
    <p:sldId id="413" r:id="rId41"/>
    <p:sldId id="414" r:id="rId42"/>
    <p:sldId id="419" r:id="rId43"/>
    <p:sldId id="373" r:id="rId44"/>
    <p:sldId id="369" r:id="rId45"/>
    <p:sldId id="428" r:id="rId46"/>
    <p:sldId id="389" r:id="rId47"/>
    <p:sldId id="375" r:id="rId48"/>
    <p:sldId id="377" r:id="rId49"/>
    <p:sldId id="416" r:id="rId50"/>
    <p:sldId id="376" r:id="rId51"/>
    <p:sldId id="362" r:id="rId52"/>
  </p:sldIdLst>
  <p:sldSz cx="12192000" cy="6858000"/>
  <p:notesSz cx="7315200" cy="9601200"/>
  <p:custDataLst>
    <p:tags r:id="rId5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slie Long" initials="LL" lastIdx="86" clrIdx="0">
    <p:extLst>
      <p:ext uri="{19B8F6BF-5375-455C-9EA6-DF929625EA0E}">
        <p15:presenceInfo xmlns:p15="http://schemas.microsoft.com/office/powerpoint/2012/main" userId="S-1-5-21-4095628063-3556742122-3606576086-120535" providerId="AD"/>
      </p:ext>
    </p:extLst>
  </p:cmAuthor>
  <p:cmAuthor id="2" name="Doria Diacogiannis" initials="DD" lastIdx="67" clrIdx="1">
    <p:extLst>
      <p:ext uri="{19B8F6BF-5375-455C-9EA6-DF929625EA0E}">
        <p15:presenceInfo xmlns:p15="http://schemas.microsoft.com/office/powerpoint/2012/main" userId="S-1-5-21-4095628063-3556742122-3606576086-197501" providerId="AD"/>
      </p:ext>
    </p:extLst>
  </p:cmAuthor>
  <p:cmAuthor id="3" name="Mohamad Al-Issa" initials="MA" lastIdx="3" clrIdx="2">
    <p:extLst>
      <p:ext uri="{19B8F6BF-5375-455C-9EA6-DF929625EA0E}">
        <p15:presenceInfo xmlns:p15="http://schemas.microsoft.com/office/powerpoint/2012/main" userId="S-1-5-21-4095628063-3556742122-3606576086-234970" providerId="AD"/>
      </p:ext>
    </p:extLst>
  </p:cmAuthor>
  <p:cmAuthor id="4" name="Amy Miner" initials="AM" lastIdx="6" clrIdx="3">
    <p:extLst>
      <p:ext uri="{19B8F6BF-5375-455C-9EA6-DF929625EA0E}">
        <p15:presenceInfo xmlns:p15="http://schemas.microsoft.com/office/powerpoint/2012/main" userId="S-1-5-21-4095628063-3556742122-3606576086-8437" providerId="AD"/>
      </p:ext>
    </p:extLst>
  </p:cmAuthor>
  <p:cmAuthor id="5" name="Santana, David (CMS/OC)" initials="SD(" lastIdx="5" clrIdx="4">
    <p:extLst>
      <p:ext uri="{19B8F6BF-5375-455C-9EA6-DF929625EA0E}">
        <p15:presenceInfo xmlns:p15="http://schemas.microsoft.com/office/powerpoint/2012/main" userId="S-1-5-21-4095628063-3556742122-3606576086-67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9B"/>
    <a:srgbClr val="FFD966"/>
    <a:srgbClr val="E4E4E0"/>
    <a:srgbClr val="FFFFFF"/>
    <a:srgbClr val="FED87A"/>
    <a:srgbClr val="FEE198"/>
    <a:srgbClr val="FEC736"/>
    <a:srgbClr val="E4E5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47" autoAdjust="0"/>
    <p:restoredTop sz="76169" autoAdjust="0"/>
  </p:normalViewPr>
  <p:slideViewPr>
    <p:cSldViewPr snapToGrid="0">
      <p:cViewPr varScale="1">
        <p:scale>
          <a:sx n="79" d="100"/>
          <a:sy n="79" d="100"/>
        </p:scale>
        <p:origin x="1296" y="84"/>
      </p:cViewPr>
      <p:guideLst/>
    </p:cSldViewPr>
  </p:slideViewPr>
  <p:notesTextViewPr>
    <p:cViewPr>
      <p:scale>
        <a:sx n="1" d="1"/>
        <a:sy n="1" d="1"/>
      </p:scale>
      <p:origin x="0" y="0"/>
    </p:cViewPr>
  </p:notesTextViewPr>
  <p:notesViewPr>
    <p:cSldViewPr snapToGrid="0">
      <p:cViewPr>
        <p:scale>
          <a:sx n="90" d="100"/>
          <a:sy n="90" d="100"/>
        </p:scale>
        <p:origin x="3564" y="-48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ags" Target="tags/tag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482F10-2C06-49DF-8671-10684870929C}"/>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ECF7A70-5165-4B04-9689-9A913AF78236}"/>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BA7BCB87-597C-45F2-9C94-0677E45788A2}" type="datetimeFigureOut">
              <a:rPr lang="en-US" smtClean="0"/>
              <a:t>06/13/2023</a:t>
            </a:fld>
            <a:endParaRPr lang="en-US"/>
          </a:p>
        </p:txBody>
      </p:sp>
      <p:sp>
        <p:nvSpPr>
          <p:cNvPr id="4" name="Footer Placeholder 3">
            <a:extLst>
              <a:ext uri="{FF2B5EF4-FFF2-40B4-BE49-F238E27FC236}">
                <a16:creationId xmlns:a16="http://schemas.microsoft.com/office/drawing/2014/main" id="{049A872A-553C-4A9C-9046-C7BAFC2285D5}"/>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7C05928-D3D5-4D49-8122-4F011F993614}"/>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087137C4-569D-4984-B180-7C9CFCD4B56F}" type="slidenum">
              <a:rPr lang="en-US" smtClean="0"/>
              <a:t>‹#›</a:t>
            </a:fld>
            <a:endParaRPr lang="en-US"/>
          </a:p>
        </p:txBody>
      </p:sp>
    </p:spTree>
    <p:extLst>
      <p:ext uri="{BB962C8B-B14F-4D97-AF65-F5344CB8AC3E}">
        <p14:creationId xmlns:p14="http://schemas.microsoft.com/office/powerpoint/2010/main" val="33862904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E9B2BF63-60A1-4BF0-9056-4C70BD1542F0}" type="datetimeFigureOut">
              <a:rPr lang="en-US" smtClean="0"/>
              <a:t>06/13/2023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Tree>
    <p:extLst>
      <p:ext uri="{BB962C8B-B14F-4D97-AF65-F5344CB8AC3E}">
        <p14:creationId xmlns:p14="http://schemas.microsoft.com/office/powerpoint/2010/main" val="384787838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mailto:press@cms.hhs.gov"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ssa.gov/pubs/EN-05-10072.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ssa.gov/pubs/EN-05-10026.pdf"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www.ssa.gov/oact/cola/SSI.html" TargetMode="External"/><Relationship Id="rId4" Type="http://schemas.openxmlformats.org/officeDocument/2006/relationships/hyperlink" Target="https://www.ssa.gov/pubs/EN-05-11069.pdf"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ssa.gov/ssi/text-general-ussi.htm"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ssa.gov/ssi/text-other-ussi.ht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socialsecurity.gov/"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www.ssa.gov/disability/" TargetMode="External"/><Relationship Id="rId4" Type="http://schemas.openxmlformats.org/officeDocument/2006/relationships/hyperlink" Target="https://secure.ssa.gov/ICON/main.jsp"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ssa.gov/compassionateallowances/conditions.htm"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ssa.gov/pubs/EN-05-10058.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ssa.gov/myaccount/"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secure.ssa.gov/poms.Nsf/lnx/0600805090"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medicare.gov/plan-compare/#/?year=2023&amp;lang=en"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medicare.gov/basics/end-stage-renal-disease"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medicare.gov/publications"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content.naic.org/state-insurance-departments"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es.medicare.gov/talk-to-someone" TargetMode="External"/><Relationship Id="rId2" Type="http://schemas.openxmlformats.org/officeDocument/2006/relationships/slide" Target="../slides/slide42.xml"/><Relationship Id="rId1" Type="http://schemas.openxmlformats.org/officeDocument/2006/relationships/notesMaster" Target="../notesMasters/notesMaster1.xml"/><Relationship Id="rId6" Type="http://schemas.openxmlformats.org/officeDocument/2006/relationships/hyperlink" Target="https://www.medicare.gov/Publications" TargetMode="External"/><Relationship Id="rId5" Type="http://schemas.openxmlformats.org/officeDocument/2006/relationships/hyperlink" Target="https://cmsnationaltrainingprogram.cms.gov/resources" TargetMode="External"/><Relationship Id="rId4" Type="http://schemas.openxmlformats.org/officeDocument/2006/relationships/hyperlink" Target="https://secure.ssa.gov/i1020/start"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mailto:training@cms.hhs.gov"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pomsresource.org/poms/DI-10105.065/disability-insurance-benefits-DIB-and-freez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sa.gov/OACT/COLA/sga.html"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www.ssa.gov/pubs/EN-05-10029.pdf" TargetMode="External"/><Relationship Id="rId4" Type="http://schemas.openxmlformats.org/officeDocument/2006/relationships/hyperlink" Target="http://ssa.gov/disability/professionals/bluebook/AdultListings.htm"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sa.gov/pubs/EN-05-10029.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sa.gov/benefits/retirement/planner/credits.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60363"/>
            <a:ext cx="5759450" cy="3240087"/>
          </a:xfrm>
        </p:spPr>
      </p:sp>
      <p:sp>
        <p:nvSpPr>
          <p:cNvPr id="3" name="Notes Placeholder 2"/>
          <p:cNvSpPr>
            <a:spLocks noGrp="1"/>
          </p:cNvSpPr>
          <p:nvPr>
            <p:ph type="body" idx="1"/>
          </p:nvPr>
        </p:nvSpPr>
        <p:spPr>
          <a:xfrm>
            <a:off x="731520" y="3730466"/>
            <a:ext cx="5852160" cy="5222147"/>
          </a:xfrm>
        </p:spPr>
        <p:txBody>
          <a:bodyPr/>
          <a:lstStyle/>
          <a:p>
            <a:pPr>
              <a:spcBef>
                <a:spcPts val="663"/>
              </a:spcBef>
              <a:spcAft>
                <a:spcPts val="600"/>
              </a:spcAft>
              <a:defRPr/>
            </a:pPr>
            <a:r>
              <a:rPr lang="es-US" b="1" dirty="0">
                <a:solidFill>
                  <a:srgbClr val="000000"/>
                </a:solidFill>
              </a:rPr>
              <a:t>Introducción al Contenido del Módulo</a:t>
            </a:r>
            <a:r>
              <a:rPr lang="es-US" dirty="0">
                <a:solidFill>
                  <a:srgbClr val="444444"/>
                </a:solidFill>
              </a:rPr>
              <a:t>​</a:t>
            </a:r>
          </a:p>
          <a:p>
            <a:pPr>
              <a:spcBef>
                <a:spcPts val="663"/>
              </a:spcBef>
              <a:spcAft>
                <a:spcPts val="600"/>
              </a:spcAft>
              <a:defRPr/>
            </a:pPr>
            <a:r>
              <a:rPr lang="es-US" dirty="0">
                <a:solidFill>
                  <a:prstClr val="black"/>
                </a:solidFill>
              </a:rPr>
              <a:t>En este módulo de capacitación, se explican Medicare y otros programas para personas con discapacidad. El objetivo de esta capacitación es brindar a los participantes una visión general básica del Programa Medicare, el Mercado de Seguros Médicos® facilitado por el gobierno federal, Medicaid y otros programas que ayudan a las personas con ingresos y recursos limitados.</a:t>
            </a:r>
          </a:p>
          <a:p>
            <a:pPr defTabSz="993001">
              <a:spcBef>
                <a:spcPts val="651"/>
              </a:spcBef>
              <a:spcAft>
                <a:spcPts val="600"/>
              </a:spcAft>
              <a:defRPr/>
            </a:pPr>
            <a:r>
              <a:rPr lang="es-US" b="1" dirty="0">
                <a:solidFill>
                  <a:prstClr val="black"/>
                </a:solidFill>
              </a:rPr>
              <a:t>Exención de responsabilidad</a:t>
            </a:r>
          </a:p>
          <a:p>
            <a:pPr defTabSz="993001">
              <a:spcBef>
                <a:spcPts val="651"/>
              </a:spcBef>
              <a:spcAft>
                <a:spcPts val="600"/>
              </a:spcAft>
              <a:defRPr/>
            </a:pPr>
            <a:r>
              <a:rPr lang="es-US" dirty="0">
                <a:solidFill>
                  <a:prstClr val="black"/>
                </a:solidFill>
              </a:rPr>
              <a:t>Este módulo de capacitación fue desarrollado y aprobado por los Centros de Servicios de Medicare y Medicaid (CMS), la agencia federal que administra Medicare, Medicaid, el Programa de Seguro Médico para Niños (CHIP) y el Mercado de Seguros Médicos®. </a:t>
            </a:r>
          </a:p>
          <a:p>
            <a:pPr>
              <a:spcBef>
                <a:spcPts val="651"/>
              </a:spcBef>
              <a:spcAft>
                <a:spcPts val="600"/>
              </a:spcAft>
              <a:defRPr/>
            </a:pPr>
            <a:r>
              <a:rPr lang="es-US" dirty="0">
                <a:solidFill>
                  <a:prstClr val="black"/>
                </a:solidFill>
              </a:rPr>
              <a:t>La información en este módulo era válida hasta </a:t>
            </a:r>
            <a:r>
              <a:rPr lang="es-US" b="1" dirty="0">
                <a:solidFill>
                  <a:prstClr val="black"/>
                </a:solidFill>
              </a:rPr>
              <a:t>marzo de 2023</a:t>
            </a:r>
            <a:r>
              <a:rPr lang="es-US" dirty="0">
                <a:solidFill>
                  <a:prstClr val="black"/>
                </a:solidFill>
              </a:rPr>
              <a:t>. Para consultar una versión actualizada, visite </a:t>
            </a:r>
            <a:r>
              <a:rPr lang="es-US" dirty="0">
                <a:solidFill>
                  <a:prstClr val="black"/>
                </a:solidFill>
                <a:hlinkClick r:id="rId3"/>
              </a:rPr>
              <a:t>CMSnationaltrainingprogram.cms.gov</a:t>
            </a:r>
            <a:r>
              <a:rPr lang="es-US" dirty="0">
                <a:solidFill>
                  <a:prstClr val="black"/>
                </a:solidFill>
              </a:rPr>
              <a:t>. </a:t>
            </a:r>
            <a:r>
              <a:rPr lang="es-US" dirty="0"/>
              <a:t>El Programa Nacional de Capacitación de los CMS proporciona esta información como un recurso para nuestros colaboradores. </a:t>
            </a:r>
            <a:r>
              <a:rPr lang="es-US" dirty="0">
                <a:solidFill>
                  <a:prstClr val="black"/>
                </a:solidFill>
              </a:rPr>
              <a:t>El presente no es un documento legal ni está dirigido para la prensa. La prensa puede comunicarse con la oficina de prensa de CMS en </a:t>
            </a:r>
            <a:r>
              <a:rPr lang="es-US" u="sng" dirty="0">
                <a:solidFill>
                  <a:prstClr val="black"/>
                </a:solidFill>
                <a:hlinkClick r:id="rId4"/>
              </a:rPr>
              <a:t>press@cms.hhs.gov</a:t>
            </a:r>
            <a:r>
              <a:rPr lang="es-US" dirty="0">
                <a:solidFill>
                  <a:prstClr val="black"/>
                </a:solidFill>
              </a:rPr>
              <a:t>. Las directrices legales oficiales del Programa Medicare están contenidas en los estatutos, reglamentos y resoluciones correspondientes. </a:t>
            </a:r>
          </a:p>
          <a:p>
            <a:pPr defTabSz="993001">
              <a:spcBef>
                <a:spcPts val="651"/>
              </a:spcBef>
              <a:spcAft>
                <a:spcPts val="600"/>
              </a:spcAft>
              <a:defRPr/>
            </a:pPr>
            <a:r>
              <a:rPr lang="es-US" dirty="0">
                <a:solidFill>
                  <a:prstClr val="black"/>
                </a:solidFill>
              </a:rPr>
              <a:t>Esta comunicación fue impresa, publicada o producida y difundida gracias a los contribuyentes de los Estados Unidos. </a:t>
            </a:r>
          </a:p>
          <a:p>
            <a:pPr defTabSz="993001">
              <a:spcBef>
                <a:spcPts val="651"/>
              </a:spcBef>
              <a:spcAft>
                <a:spcPts val="600"/>
              </a:spcAft>
              <a:defRPr/>
            </a:pPr>
            <a:r>
              <a:rPr lang="es-US" dirty="0" err="1"/>
              <a:t>Health</a:t>
            </a:r>
            <a:r>
              <a:rPr lang="es-US" dirty="0"/>
              <a:t> </a:t>
            </a:r>
            <a:r>
              <a:rPr lang="es-US" dirty="0" err="1"/>
              <a:t>Insurance</a:t>
            </a:r>
            <a:r>
              <a:rPr lang="es-US" dirty="0"/>
              <a:t> Marketplace® (Mercado de Seguros Médicos) es una marca de servicio registrada del Departamento de Salud y Servicios Humanos (HHS) de los Estados Unidos.</a:t>
            </a:r>
          </a:p>
          <a:p>
            <a:pPr>
              <a:spcBef>
                <a:spcPts val="663"/>
              </a:spcBef>
              <a:spcAft>
                <a:spcPts val="600"/>
              </a:spcAft>
              <a:defRPr/>
            </a:pPr>
            <a:endParaRPr lang="en-US" dirty="0">
              <a:solidFill>
                <a:prstClr val="black"/>
              </a:solidFill>
            </a:endParaRPr>
          </a:p>
          <a:p>
            <a:pPr>
              <a:spcAft>
                <a:spcPts val="600"/>
              </a:spcAft>
            </a:pPr>
            <a:endParaRPr lang="en-US" dirty="0"/>
          </a:p>
        </p:txBody>
      </p:sp>
    </p:spTree>
    <p:extLst>
      <p:ext uri="{BB962C8B-B14F-4D97-AF65-F5344CB8AC3E}">
        <p14:creationId xmlns:p14="http://schemas.microsoft.com/office/powerpoint/2010/main" val="582084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40003"/>
            <a:ext cx="5852160" cy="4661048"/>
          </a:xfrm>
        </p:spPr>
        <p:txBody>
          <a:bodyPr/>
          <a:lstStyle/>
          <a:p>
            <a:pPr defTabSz="966612">
              <a:spcAft>
                <a:spcPts val="600"/>
              </a:spcAft>
              <a:defRPr/>
            </a:pPr>
            <a:r>
              <a:rPr lang="es-US" b="1">
                <a:solidFill>
                  <a:prstClr val="black"/>
                </a:solidFill>
              </a:rPr>
              <a:t>Notas del presentador</a:t>
            </a:r>
          </a:p>
          <a:p>
            <a:pPr defTabSz="966612">
              <a:spcAft>
                <a:spcPts val="600"/>
              </a:spcAft>
              <a:defRPr/>
            </a:pPr>
            <a:r>
              <a:rPr lang="es-US">
                <a:solidFill>
                  <a:prstClr val="black"/>
                </a:solidFill>
              </a:rPr>
              <a:t>Algunos familiares pueden calificar para beneficios sobre la base de su trabajo. Incluyendo:</a:t>
            </a:r>
          </a:p>
          <a:p>
            <a:pPr marL="117470" indent="-117470" defTabSz="966612">
              <a:spcAft>
                <a:spcPts val="600"/>
              </a:spcAft>
              <a:buFont typeface="Wingdings" panose="05000000000000000000" pitchFamily="2" charset="2"/>
              <a:buChar char="§"/>
              <a:defRPr/>
            </a:pPr>
            <a:r>
              <a:rPr lang="es-US">
                <a:solidFill>
                  <a:prstClr val="black"/>
                </a:solidFill>
              </a:rPr>
              <a:t>Su cónyuge, si tiene 62 años o más </a:t>
            </a:r>
          </a:p>
          <a:p>
            <a:pPr marL="117470" indent="-117470" defTabSz="966612">
              <a:spcAft>
                <a:spcPts val="600"/>
              </a:spcAft>
              <a:buFont typeface="Wingdings" panose="05000000000000000000" pitchFamily="2" charset="2"/>
              <a:buChar char="§"/>
              <a:defRPr/>
            </a:pPr>
            <a:r>
              <a:rPr lang="es-US">
                <a:solidFill>
                  <a:prstClr val="black"/>
                </a:solidFill>
              </a:rPr>
              <a:t>Su cónyuge a cualquier edad, si está cuidando a su hijo menor de 16 años o discapacitado</a:t>
            </a:r>
          </a:p>
          <a:p>
            <a:pPr marL="117470" indent="-117470" defTabSz="966612">
              <a:spcAft>
                <a:spcPts val="600"/>
              </a:spcAft>
              <a:buFont typeface="Wingdings" panose="05000000000000000000" pitchFamily="2" charset="2"/>
              <a:buChar char="§"/>
              <a:defRPr/>
            </a:pPr>
            <a:r>
              <a:rPr lang="es-US">
                <a:solidFill>
                  <a:prstClr val="black"/>
                </a:solidFill>
              </a:rPr>
              <a:t>Su hijo soltero, incluido un hijo adoptivo, o, en algunos casos, un hijastro o un nieto, que debe ser menor de 18 años (o menor de 19 si aún cursa estudios secundarios) </a:t>
            </a:r>
          </a:p>
          <a:p>
            <a:pPr marL="117470" indent="-117470" defTabSz="966612">
              <a:spcAft>
                <a:spcPts val="600"/>
              </a:spcAft>
              <a:buFont typeface="Wingdings" panose="05000000000000000000" pitchFamily="2" charset="2"/>
              <a:buChar char="§"/>
              <a:defRPr/>
            </a:pPr>
            <a:r>
              <a:rPr lang="es-US">
                <a:solidFill>
                  <a:prstClr val="black"/>
                </a:solidFill>
              </a:rPr>
              <a:t>Su hijo soltero, de 18 años o más, si tiene una discapacidad que comenzó antes de los 22 años y se ajusta a la definición de discapacidad para adultos </a:t>
            </a:r>
          </a:p>
          <a:p>
            <a:pPr defTabSz="966612">
              <a:spcAft>
                <a:spcPts val="600"/>
              </a:spcAft>
              <a:defRPr/>
            </a:pPr>
            <a:r>
              <a:rPr lang="es-US" b="1">
                <a:solidFill>
                  <a:prstClr val="black"/>
                </a:solidFill>
              </a:rPr>
              <a:t>NOTA</a:t>
            </a:r>
            <a:r>
              <a:rPr lang="es-US">
                <a:solidFill>
                  <a:prstClr val="black"/>
                </a:solidFill>
              </a:rPr>
              <a:t>: En algunas situaciones, un cónyuge divorciado puede calificar para beneficios según sus ingresos, si estuvo casado con usted durante al menos 10 años, no está casado actualmente y tiene al menos 62 años. El dinero que se paga a un cónyuge divorciado no reduce su beneficio ni cualquier otro beneficio de su cónyuge o hijos actuales.</a:t>
            </a:r>
          </a:p>
          <a:p>
            <a:pPr defTabSz="966612">
              <a:spcAft>
                <a:spcPts val="600"/>
              </a:spcAft>
              <a:defRPr/>
            </a:pPr>
            <a:endParaRPr lang="en-US" dirty="0">
              <a:solidFill>
                <a:prstClr val="black"/>
              </a:solidFill>
            </a:endParaRPr>
          </a:p>
        </p:txBody>
      </p:sp>
    </p:spTree>
    <p:extLst>
      <p:ext uri="{BB962C8B-B14F-4D97-AF65-F5344CB8AC3E}">
        <p14:creationId xmlns:p14="http://schemas.microsoft.com/office/powerpoint/2010/main" val="2824538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900487"/>
            <a:ext cx="5852160" cy="4500563"/>
          </a:xfrm>
        </p:spPr>
        <p:txBody>
          <a:bodyPr/>
          <a:lstStyle/>
          <a:p>
            <a:pPr defTabSz="966612">
              <a:spcAft>
                <a:spcPts val="600"/>
              </a:spcAft>
              <a:defRPr/>
            </a:pPr>
            <a:r>
              <a:rPr lang="es-US" b="1" dirty="0">
                <a:solidFill>
                  <a:prstClr val="black"/>
                </a:solidFill>
              </a:rPr>
              <a:t>Notas del presentador</a:t>
            </a:r>
          </a:p>
          <a:p>
            <a:pPr defTabSz="966612">
              <a:spcAft>
                <a:spcPts val="600"/>
              </a:spcAft>
              <a:defRPr/>
            </a:pPr>
            <a:r>
              <a:rPr lang="es-US" dirty="0">
                <a:solidFill>
                  <a:prstClr val="black"/>
                </a:solidFill>
              </a:rPr>
              <a:t>En general, para recibir los beneficios por discapacidad, debe superar 2 pruebas de ingresos diferentes. </a:t>
            </a:r>
          </a:p>
          <a:p>
            <a:pPr marL="179562" indent="-179562" defTabSz="966612">
              <a:spcAft>
                <a:spcPts val="600"/>
              </a:spcAft>
              <a:buFont typeface="+mj-lt"/>
              <a:buAutoNum type="arabicPeriod"/>
              <a:defRPr/>
            </a:pPr>
            <a:r>
              <a:rPr lang="es-US" dirty="0">
                <a:solidFill>
                  <a:prstClr val="black"/>
                </a:solidFill>
              </a:rPr>
              <a:t>Una prueba de "trabajo reciente" basada en su edad al momento en que sufrió la discapacidad</a:t>
            </a:r>
          </a:p>
          <a:p>
            <a:pPr marL="179562" indent="-179562" defTabSz="966612">
              <a:spcAft>
                <a:spcPts val="600"/>
              </a:spcAft>
              <a:buFont typeface="+mj-lt"/>
              <a:buAutoNum type="arabicPeriod"/>
              <a:defRPr/>
            </a:pPr>
            <a:r>
              <a:rPr lang="es-US" dirty="0">
                <a:solidFill>
                  <a:prstClr val="black"/>
                </a:solidFill>
              </a:rPr>
              <a:t>Una prueba de "duración del trabajo" para demostrar que usted trabajó el tiempo suficiente con Seguro Social</a:t>
            </a:r>
          </a:p>
          <a:p>
            <a:pPr defTabSz="966612">
              <a:spcAft>
                <a:spcPts val="600"/>
              </a:spcAft>
              <a:defRPr/>
            </a:pPr>
            <a:r>
              <a:rPr lang="es-US" dirty="0">
                <a:solidFill>
                  <a:prstClr val="black"/>
                </a:solidFill>
              </a:rPr>
              <a:t>Algunos trabajadores ciegos solo deben cumplir con la prueba de "duración del trabajo". </a:t>
            </a:r>
          </a:p>
          <a:p>
            <a:pPr defTabSz="966612">
              <a:spcAft>
                <a:spcPts val="600"/>
              </a:spcAft>
              <a:defRPr/>
            </a:pPr>
            <a:r>
              <a:rPr lang="es-US" dirty="0">
                <a:solidFill>
                  <a:prstClr val="black"/>
                </a:solidFill>
              </a:rPr>
              <a:t>Sus créditos laborales del Seguro Social (también denominados trimestres de cobertura), están basados en sus ingresos y determinan si califica para el SSDI. En 2023, obtendrá un crédito por cada $1,640 de ingresos (cambia anualmente), hasta un máximo de 4 créditos anuales. </a:t>
            </a:r>
          </a:p>
          <a:p>
            <a:pPr defTabSz="966612">
              <a:spcAft>
                <a:spcPts val="600"/>
              </a:spcAft>
              <a:defRPr/>
            </a:pPr>
            <a:r>
              <a:rPr lang="es-US" dirty="0">
                <a:solidFill>
                  <a:prstClr val="black"/>
                </a:solidFill>
              </a:rPr>
              <a:t>Para mayor información, visite </a:t>
            </a:r>
            <a:r>
              <a:rPr lang="es-US" dirty="0">
                <a:solidFill>
                  <a:prstClr val="black"/>
                </a:solidFill>
                <a:hlinkClick r:id="rId3"/>
              </a:rPr>
              <a:t>SSA.gov/pubs/EN-05-10072.pdf</a:t>
            </a:r>
            <a:r>
              <a:rPr lang="es-US" dirty="0">
                <a:solidFill>
                  <a:prstClr val="black"/>
                </a:solidFill>
              </a:rPr>
              <a:t>. </a:t>
            </a:r>
          </a:p>
          <a:p>
            <a:pPr>
              <a:spcAft>
                <a:spcPts val="600"/>
              </a:spcAft>
            </a:pPr>
            <a:endParaRPr lang="en-US" dirty="0"/>
          </a:p>
        </p:txBody>
      </p:sp>
    </p:spTree>
    <p:extLst>
      <p:ext uri="{BB962C8B-B14F-4D97-AF65-F5344CB8AC3E}">
        <p14:creationId xmlns:p14="http://schemas.microsoft.com/office/powerpoint/2010/main" val="3962472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06510"/>
            <a:ext cx="5852160" cy="4694541"/>
          </a:xfrm>
        </p:spPr>
        <p:txBody>
          <a:bodyPr/>
          <a:lstStyle/>
          <a:p>
            <a:pPr defTabSz="966612">
              <a:spcAft>
                <a:spcPts val="600"/>
              </a:spcAft>
              <a:defRPr/>
            </a:pPr>
            <a:r>
              <a:rPr lang="es-US" b="1">
                <a:solidFill>
                  <a:prstClr val="black"/>
                </a:solidFill>
              </a:rPr>
              <a:t>Notas del presentador</a:t>
            </a:r>
          </a:p>
          <a:p>
            <a:pPr defTabSz="966612">
              <a:spcAft>
                <a:spcPts val="600"/>
              </a:spcAft>
              <a:defRPr/>
            </a:pPr>
            <a:r>
              <a:rPr lang="es-US">
                <a:solidFill>
                  <a:prstClr val="black"/>
                </a:solidFill>
              </a:rPr>
              <a:t>En esta tabla se indican las normas sobre la cantidad de trabajo que necesita para la prueba del "trabajo reciente" en función de la edad que tenía cuando comenzó su discapacidad. </a:t>
            </a:r>
          </a:p>
          <a:p>
            <a:pPr marL="125861" lvl="1" indent="-125861" defTabSz="966612">
              <a:spcAft>
                <a:spcPts val="600"/>
              </a:spcAft>
              <a:buFont typeface="Wingdings" panose="05000000000000000000" pitchFamily="2" charset="2"/>
              <a:buChar char="§"/>
              <a:defRPr/>
            </a:pPr>
            <a:r>
              <a:rPr lang="es-US">
                <a:solidFill>
                  <a:prstClr val="black"/>
                </a:solidFill>
              </a:rPr>
              <a:t>Si quedó discapacitado antes de los 24 años, por lo general necesita 1 ½ años de trabajo (6 créditos) en los 3 años anteriores a quedar discapacitado.</a:t>
            </a:r>
          </a:p>
          <a:p>
            <a:pPr marL="125861" lvl="1" indent="-125861" defTabSz="966612">
              <a:spcAft>
                <a:spcPts val="600"/>
              </a:spcAft>
              <a:buFont typeface="Wingdings" panose="05000000000000000000" pitchFamily="2" charset="2"/>
              <a:buChar char="§"/>
              <a:defRPr/>
            </a:pPr>
            <a:r>
              <a:rPr lang="es-US">
                <a:solidFill>
                  <a:prstClr val="black"/>
                </a:solidFill>
              </a:rPr>
              <a:t>Si quedó discapacitado entre los 24 y los 31 años, por lo general necesita créditos de trabajo por la mitad del tiempo transcurrido entre los 21 y la edad en que quedó discapacitado. Por ejemplo, si se incapacita a los 27 años, necesitará 3 años de trabajo del periodo de 6 años (de 21 a 27).</a:t>
            </a:r>
          </a:p>
          <a:p>
            <a:pPr marL="125861" lvl="1" indent="-125861" defTabSz="966612">
              <a:spcAft>
                <a:spcPts val="600"/>
              </a:spcAft>
              <a:buFont typeface="Wingdings" panose="05000000000000000000" pitchFamily="2" charset="2"/>
              <a:buChar char="§"/>
              <a:defRPr/>
            </a:pPr>
            <a:r>
              <a:rPr lang="es-US">
                <a:solidFill>
                  <a:prstClr val="black"/>
                </a:solidFill>
              </a:rPr>
              <a:t>Si tenía más de 31 años cuando sufrió la discapacidad, debe tener al menos 20 créditos en los 10 años inmediatamente anteriores a sufrir la discapacidad.</a:t>
            </a:r>
          </a:p>
          <a:p>
            <a:pPr>
              <a:spcAft>
                <a:spcPts val="600"/>
              </a:spcAft>
            </a:pPr>
            <a:endParaRPr lang="en-US" dirty="0"/>
          </a:p>
        </p:txBody>
      </p:sp>
    </p:spTree>
    <p:extLst>
      <p:ext uri="{BB962C8B-B14F-4D97-AF65-F5344CB8AC3E}">
        <p14:creationId xmlns:p14="http://schemas.microsoft.com/office/powerpoint/2010/main" val="1412020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06510"/>
            <a:ext cx="5852160" cy="4694541"/>
          </a:xfrm>
        </p:spPr>
        <p:txBody>
          <a:bodyPr/>
          <a:lstStyle/>
          <a:p>
            <a:pPr defTabSz="966612">
              <a:spcAft>
                <a:spcPts val="600"/>
              </a:spcAft>
              <a:defRPr/>
            </a:pPr>
            <a:r>
              <a:rPr lang="es-US" b="1">
                <a:solidFill>
                  <a:prstClr val="black"/>
                </a:solidFill>
              </a:rPr>
              <a:t>Notas del presentador</a:t>
            </a:r>
          </a:p>
          <a:p>
            <a:pPr defTabSz="966612">
              <a:spcAft>
                <a:spcPts val="600"/>
              </a:spcAft>
              <a:defRPr/>
            </a:pPr>
            <a:r>
              <a:rPr lang="es-US">
                <a:solidFill>
                  <a:prstClr val="black"/>
                </a:solidFill>
              </a:rPr>
              <a:t>Esta tabla muestra ejemplos de cuánto trabajo necesita para cumplir con la prueba de "duración del trabajo" si queda discapacitado a distintas edades. Para la prueba de la "duración del trabajo", no es necesario que su trabajo entre en un período determinado. Algunos trabajadores ciegos solo deben cumplir con la prueba de "duración del trabajo". </a:t>
            </a:r>
          </a:p>
        </p:txBody>
      </p:sp>
    </p:spTree>
    <p:extLst>
      <p:ext uri="{BB962C8B-B14F-4D97-AF65-F5344CB8AC3E}">
        <p14:creationId xmlns:p14="http://schemas.microsoft.com/office/powerpoint/2010/main" val="2639193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28838"/>
            <a:ext cx="5852160" cy="4672212"/>
          </a:xfrm>
        </p:spPr>
        <p:txBody>
          <a:bodyPr/>
          <a:lstStyle/>
          <a:p>
            <a:pPr defTabSz="966612">
              <a:spcAft>
                <a:spcPts val="600"/>
              </a:spcAft>
              <a:defRPr/>
            </a:pPr>
            <a:r>
              <a:rPr lang="es-US" b="1">
                <a:solidFill>
                  <a:prstClr val="black"/>
                </a:solidFill>
              </a:rPr>
              <a:t>Notas del presentador</a:t>
            </a:r>
          </a:p>
          <a:p>
            <a:pPr defTabSz="966612">
              <a:spcAft>
                <a:spcPts val="600"/>
              </a:spcAft>
              <a:defRPr/>
            </a:pPr>
            <a:r>
              <a:rPr lang="es-US">
                <a:solidFill>
                  <a:prstClr val="black"/>
                </a:solidFill>
              </a:rPr>
              <a:t>En la mayoría de los casos, hay un período de espera de 5 meses calendario completos desde el momento en que comenzó la discapacidad hasta el inicio de sus beneficios del SSDI. Una vez aprobada su solicitud, percibirá su primera prestación del Seguro Social al 6</a:t>
            </a:r>
            <a:r>
              <a:rPr lang="es-US" baseline="30000">
                <a:solidFill>
                  <a:prstClr val="black"/>
                </a:solidFill>
              </a:rPr>
              <a:t>vo</a:t>
            </a:r>
            <a:r>
              <a:rPr lang="es-US">
                <a:solidFill>
                  <a:prstClr val="black"/>
                </a:solidFill>
              </a:rPr>
              <a:t> mes completo a partir de la fecha de inicio de su discapacidad. Por ejemplo:</a:t>
            </a:r>
          </a:p>
          <a:p>
            <a:pPr marL="125861" indent="-125861" defTabSz="966612">
              <a:spcAft>
                <a:spcPts val="600"/>
              </a:spcAft>
              <a:buFont typeface="Wingdings" panose="05000000000000000000" pitchFamily="2" charset="2"/>
              <a:buChar char="§"/>
              <a:defRPr/>
            </a:pPr>
            <a:r>
              <a:rPr lang="es-US">
                <a:solidFill>
                  <a:prstClr val="black"/>
                </a:solidFill>
              </a:rPr>
              <a:t>Si el Seguro Social decide que su discapacidad comenzó el 15 de enero, su primer beneficio por discapacidad se pagaría para el mes de julio. </a:t>
            </a:r>
          </a:p>
          <a:p>
            <a:pPr marL="125861" indent="-125861" defTabSz="966612">
              <a:spcAft>
                <a:spcPts val="600"/>
              </a:spcAft>
              <a:buFont typeface="Wingdings" panose="05000000000000000000" pitchFamily="2" charset="2"/>
              <a:buChar char="§"/>
              <a:defRPr/>
            </a:pPr>
            <a:r>
              <a:rPr lang="es-US">
                <a:solidFill>
                  <a:prstClr val="black"/>
                </a:solidFill>
              </a:rPr>
              <a:t>Las prestaciones del Seguro Social se abonan el mes siguiente al mes en el que se devenga la prestación, por lo que recibiría el cheque de la prestación de julio en agosto. </a:t>
            </a:r>
          </a:p>
          <a:p>
            <a:pPr defTabSz="966612">
              <a:spcAft>
                <a:spcPts val="600"/>
              </a:spcAft>
              <a:defRPr/>
            </a:pPr>
            <a:r>
              <a:rPr lang="es-US">
                <a:solidFill>
                  <a:prstClr val="black"/>
                </a:solidFill>
              </a:rPr>
              <a:t>El período de espera de 5 meses para beneficios en efectivo no se aplica a personas que recibieron beneficios por discapacidad en la niñez o a ciertas personas que tenían derecho con anterioridad a los beneficios por discapacidad (en los últimos 5 años).</a:t>
            </a:r>
          </a:p>
          <a:p>
            <a:pPr defTabSz="966612">
              <a:spcAft>
                <a:spcPts val="600"/>
              </a:spcAft>
              <a:defRPr/>
            </a:pPr>
            <a:endParaRPr lang="en-US" dirty="0">
              <a:solidFill>
                <a:prstClr val="black"/>
              </a:solidFill>
            </a:endParaRPr>
          </a:p>
        </p:txBody>
      </p:sp>
    </p:spTree>
    <p:extLst>
      <p:ext uri="{BB962C8B-B14F-4D97-AF65-F5344CB8AC3E}">
        <p14:creationId xmlns:p14="http://schemas.microsoft.com/office/powerpoint/2010/main" val="25296446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01599" y="3757507"/>
            <a:ext cx="7101840" cy="5700818"/>
          </a:xfrm>
        </p:spPr>
        <p:txBody>
          <a:bodyPr/>
          <a:lstStyle/>
          <a:p>
            <a:pPr defTabSz="966612">
              <a:spcAft>
                <a:spcPts val="600"/>
              </a:spcAft>
              <a:defRPr/>
            </a:pPr>
            <a:r>
              <a:rPr lang="es-US" sz="1050" b="1" dirty="0">
                <a:solidFill>
                  <a:prstClr val="black"/>
                </a:solidFill>
              </a:rPr>
              <a:t>Notas del presentador</a:t>
            </a:r>
          </a:p>
          <a:p>
            <a:pPr defTabSz="966612">
              <a:spcAft>
                <a:spcPts val="600"/>
              </a:spcAft>
              <a:defRPr/>
            </a:pPr>
            <a:r>
              <a:rPr lang="es-US" sz="1050" dirty="0">
                <a:solidFill>
                  <a:prstClr val="black"/>
                </a:solidFill>
              </a:rPr>
              <a:t>La SSI es un programa federal que proporciona pagos mensuales a las personas que tienen ingresos limitados y pocos recursos. </a:t>
            </a:r>
          </a:p>
          <a:p>
            <a:pPr defTabSz="966612">
              <a:spcAft>
                <a:spcPts val="600"/>
              </a:spcAft>
              <a:defRPr/>
            </a:pPr>
            <a:r>
              <a:rPr lang="es-US" sz="1050" dirty="0">
                <a:solidFill>
                  <a:prstClr val="black"/>
                </a:solidFill>
              </a:rPr>
              <a:t>Para recibir la SSI, debe:</a:t>
            </a:r>
          </a:p>
          <a:p>
            <a:pPr marL="125861" indent="-125861" defTabSz="966612">
              <a:spcAft>
                <a:spcPts val="600"/>
              </a:spcAft>
              <a:buFont typeface="Wingdings" panose="05000000000000000000" pitchFamily="2" charset="2"/>
              <a:buChar char="§"/>
              <a:defRPr/>
            </a:pPr>
            <a:r>
              <a:rPr lang="es-US" sz="1050" dirty="0">
                <a:solidFill>
                  <a:prstClr val="black"/>
                </a:solidFill>
              </a:rPr>
              <a:t>Tener 65 años o ser mayor, </a:t>
            </a:r>
          </a:p>
          <a:p>
            <a:pPr marL="125861" indent="-125861" defTabSz="966612">
              <a:spcAft>
                <a:spcPts val="600"/>
              </a:spcAft>
              <a:buFont typeface="Wingdings" panose="05000000000000000000" pitchFamily="2" charset="2"/>
              <a:buChar char="§"/>
              <a:defRPr/>
            </a:pPr>
            <a:r>
              <a:rPr lang="es-US" sz="1050" dirty="0">
                <a:solidFill>
                  <a:prstClr val="black"/>
                </a:solidFill>
              </a:rPr>
              <a:t>Ser total o parcialmente ciego(a), o ser</a:t>
            </a:r>
          </a:p>
          <a:p>
            <a:pPr marL="125861" indent="-125861" defTabSz="966612">
              <a:spcAft>
                <a:spcPts val="600"/>
              </a:spcAft>
              <a:buFont typeface="Wingdings" panose="05000000000000000000" pitchFamily="2" charset="2"/>
              <a:buChar char="§"/>
              <a:defRPr/>
            </a:pPr>
            <a:r>
              <a:rPr lang="es-US" sz="1050" dirty="0">
                <a:solidFill>
                  <a:prstClr val="black"/>
                </a:solidFill>
              </a:rPr>
              <a:t>Un adulto discapacitado con una afección médica que le impide trabajar, o un menor de 18 años discapacitado, con una deficiencia física o mental (o una combinación de ambas) que provoque una limitación marcada o severa de sus funciones. En otros casos, la condición se estima que dure un año o resulte en el fallecimiento.</a:t>
            </a:r>
          </a:p>
          <a:p>
            <a:pPr defTabSz="966612">
              <a:spcAft>
                <a:spcPts val="600"/>
              </a:spcAft>
              <a:defRPr/>
            </a:pPr>
            <a:r>
              <a:rPr lang="es-US" sz="1050" dirty="0">
                <a:solidFill>
                  <a:prstClr val="black"/>
                </a:solidFill>
              </a:rPr>
              <a:t>Las reglas para los niños son diferentes. Para mayor información, visite </a:t>
            </a:r>
            <a:r>
              <a:rPr lang="es-US" sz="1050" dirty="0">
                <a:solidFill>
                  <a:prstClr val="black"/>
                </a:solidFill>
                <a:hlinkClick r:id="rId3"/>
              </a:rPr>
              <a:t>SSA.gov/pubs/EN-05-10026.pdf</a:t>
            </a:r>
            <a:r>
              <a:rPr lang="es-US" sz="1050" dirty="0">
                <a:solidFill>
                  <a:prstClr val="black"/>
                </a:solidFill>
              </a:rPr>
              <a:t>. </a:t>
            </a:r>
          </a:p>
          <a:p>
            <a:pPr defTabSz="966612">
              <a:spcAft>
                <a:spcPts val="600"/>
              </a:spcAft>
              <a:defRPr/>
            </a:pPr>
            <a:r>
              <a:rPr lang="es-US" sz="1050" dirty="0">
                <a:solidFill>
                  <a:prstClr val="black"/>
                </a:solidFill>
              </a:rPr>
              <a:t>El Seguro Social administra el programa de SSI: determina quiénes son elegibles, paga los beneficios y lleva un registro de los beneficiarios. Aunque el Seguro Social gestiona el programa SSI, los impuestos del Seguro Social no lo pagan. Los fondos generales del Tesoro de los Estados Unidos pagan la SSI. </a:t>
            </a:r>
          </a:p>
          <a:p>
            <a:pPr defTabSz="966612">
              <a:spcAft>
                <a:spcPts val="600"/>
              </a:spcAft>
              <a:defRPr/>
            </a:pPr>
            <a:r>
              <a:rPr lang="es-US" sz="1050" dirty="0">
                <a:solidFill>
                  <a:prstClr val="black"/>
                </a:solidFill>
              </a:rPr>
              <a:t>La cantidad básica de la SSI es la misma en todo el país. Sin embargo, algunos estados añaden dinero al beneficio básico. Las cantidades federales máximas mensuales para 2023 son de $914 para una persona elegible y de $1,371 para una persona elegible con un cónyuge elegible. La cantidad mensual se reduce al restar los ingresos contables. </a:t>
            </a:r>
          </a:p>
          <a:p>
            <a:pPr defTabSz="966612">
              <a:spcAft>
                <a:spcPts val="600"/>
              </a:spcAft>
              <a:defRPr/>
            </a:pPr>
            <a:r>
              <a:rPr lang="es-US" sz="1050" dirty="0">
                <a:solidFill>
                  <a:prstClr val="black"/>
                </a:solidFill>
              </a:rPr>
              <a:t>El ingreso incluye todo lo que obtiene durante un mes calendario. Lo utiliza para satisfacer sus necesidades de comida o vivienda. Puede ser en dinero en efectivo o en especie. El ingreso en especie no es dinero en efectivo; es comida o vivienda, o algo que se pueda usar para esos fines. </a:t>
            </a:r>
          </a:p>
          <a:p>
            <a:pPr defTabSz="966612">
              <a:spcAft>
                <a:spcPts val="600"/>
              </a:spcAft>
              <a:defRPr/>
            </a:pPr>
            <a:r>
              <a:rPr lang="es-US" sz="1050" dirty="0">
                <a:solidFill>
                  <a:prstClr val="black"/>
                </a:solidFill>
              </a:rPr>
              <a:t>El ingreso contable es la cantidad que queda después de:</a:t>
            </a:r>
          </a:p>
          <a:p>
            <a:pPr marL="125861" indent="-125861" defTabSz="966612">
              <a:spcAft>
                <a:spcPts val="600"/>
              </a:spcAft>
              <a:buFont typeface="Wingdings" panose="05000000000000000000" pitchFamily="2" charset="2"/>
              <a:buChar char="§"/>
              <a:defRPr/>
            </a:pPr>
            <a:r>
              <a:rPr lang="es-US" sz="1050" dirty="0">
                <a:solidFill>
                  <a:prstClr val="black"/>
                </a:solidFill>
              </a:rPr>
              <a:t>Eliminar los elementos que no son ingresos, y</a:t>
            </a:r>
          </a:p>
          <a:p>
            <a:pPr marL="125861" indent="-125861" defTabSz="966612">
              <a:spcAft>
                <a:spcPts val="600"/>
              </a:spcAft>
              <a:buFont typeface="Wingdings" panose="05000000000000000000" pitchFamily="2" charset="2"/>
              <a:buChar char="§"/>
              <a:defRPr/>
            </a:pPr>
            <a:r>
              <a:rPr lang="es-US" sz="1050" dirty="0">
                <a:solidFill>
                  <a:prstClr val="black"/>
                </a:solidFill>
              </a:rPr>
              <a:t>Aplicar todas las exclusiones apropiadas a las partidas que constituyen ingresos.</a:t>
            </a:r>
          </a:p>
          <a:p>
            <a:pPr defTabSz="966612">
              <a:spcAft>
                <a:spcPts val="600"/>
              </a:spcAft>
              <a:defRPr/>
            </a:pPr>
            <a:r>
              <a:rPr lang="es-US" sz="1050" dirty="0">
                <a:solidFill>
                  <a:prstClr val="black"/>
                </a:solidFill>
              </a:rPr>
              <a:t>El ingreso contable se determina en función de un mes calendario. El Seguro Social restará los ingresos contables de la prestación federal máxima para determinar su derecho a percibirla y calcular el importe de su pago mensual.</a:t>
            </a:r>
          </a:p>
          <a:p>
            <a:pPr defTabSz="966612">
              <a:spcAft>
                <a:spcPts val="600"/>
              </a:spcAft>
              <a:defRPr/>
            </a:pPr>
            <a:r>
              <a:rPr lang="es-US" sz="1050" b="1" dirty="0">
                <a:solidFill>
                  <a:prstClr val="black"/>
                </a:solidFill>
              </a:rPr>
              <a:t>Fuente</a:t>
            </a:r>
            <a:r>
              <a:rPr lang="es-US" sz="1050" dirty="0">
                <a:solidFill>
                  <a:prstClr val="black"/>
                </a:solidFill>
              </a:rPr>
              <a:t>: </a:t>
            </a:r>
          </a:p>
          <a:p>
            <a:pPr marL="114300" indent="-114300" defTabSz="966612">
              <a:spcAft>
                <a:spcPts val="600"/>
              </a:spcAft>
              <a:buFont typeface="Wingdings" panose="05000000000000000000" pitchFamily="2" charset="2"/>
              <a:buChar char="§"/>
              <a:defRPr/>
            </a:pPr>
            <a:r>
              <a:rPr lang="es-US" sz="1050" dirty="0">
                <a:solidFill>
                  <a:prstClr val="black"/>
                </a:solidFill>
                <a:hlinkClick r:id="rId4"/>
              </a:rPr>
              <a:t>SSA.gov/pubs/EN-05-11069.pdf</a:t>
            </a:r>
            <a:r>
              <a:rPr lang="es-US" sz="1050" dirty="0">
                <a:solidFill>
                  <a:prstClr val="black"/>
                </a:solidFill>
              </a:rPr>
              <a:t> </a:t>
            </a:r>
          </a:p>
          <a:p>
            <a:pPr marL="114300" indent="-114300" defTabSz="966612">
              <a:spcAft>
                <a:spcPts val="600"/>
              </a:spcAft>
              <a:buFont typeface="Wingdings" panose="05000000000000000000" pitchFamily="2" charset="2"/>
              <a:buChar char="§"/>
              <a:defRPr/>
            </a:pPr>
            <a:r>
              <a:rPr lang="es-US" sz="1050" dirty="0">
                <a:solidFill>
                  <a:prstClr val="black"/>
                </a:solidFill>
                <a:hlinkClick r:id="rId5"/>
              </a:rPr>
              <a:t>SSA.gov/</a:t>
            </a:r>
            <a:r>
              <a:rPr lang="es-US" sz="1050" dirty="0" err="1">
                <a:solidFill>
                  <a:prstClr val="black"/>
                </a:solidFill>
                <a:hlinkClick r:id="rId5"/>
              </a:rPr>
              <a:t>oact</a:t>
            </a:r>
            <a:r>
              <a:rPr lang="es-US" sz="1050" dirty="0">
                <a:solidFill>
                  <a:prstClr val="black"/>
                </a:solidFill>
                <a:hlinkClick r:id="rId5"/>
              </a:rPr>
              <a:t>/cola/SSI.html</a:t>
            </a:r>
          </a:p>
        </p:txBody>
      </p:sp>
    </p:spTree>
    <p:extLst>
      <p:ext uri="{BB962C8B-B14F-4D97-AF65-F5344CB8AC3E}">
        <p14:creationId xmlns:p14="http://schemas.microsoft.com/office/powerpoint/2010/main" val="20664121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40003"/>
            <a:ext cx="5852160" cy="4661048"/>
          </a:xfrm>
        </p:spPr>
        <p:txBody>
          <a:bodyPr/>
          <a:lstStyle/>
          <a:p>
            <a:pPr defTabSz="966612">
              <a:spcBef>
                <a:spcPts val="600"/>
              </a:spcBef>
              <a:defRPr/>
            </a:pPr>
            <a:r>
              <a:rPr lang="es-US" b="1" dirty="0">
                <a:solidFill>
                  <a:prstClr val="black"/>
                </a:solidFill>
              </a:rPr>
              <a:t>Notas del presentador</a:t>
            </a:r>
          </a:p>
          <a:p>
            <a:pPr defTabSz="966612">
              <a:spcBef>
                <a:spcPts val="600"/>
              </a:spcBef>
              <a:defRPr/>
            </a:pPr>
            <a:r>
              <a:rPr lang="es-US" dirty="0">
                <a:solidFill>
                  <a:prstClr val="black"/>
                </a:solidFill>
              </a:rPr>
              <a:t>Sus ingresos y recursos ayudan al Seguro Social a determinar si usted califica para los beneficios. Sus ingresos, los beneficios del Seguro Social, las pensiones y el valor de los insumos que obtiene de otra persona (como alimento y vivienda) cuentan como ingresos. En 2023, si tiene menos de $2,000 dólares de recursos en el caso de un individuo, o menos de $3,000 dólares en el caso de una pareja casada que conviva, es posible que pueda obtener la SSI.</a:t>
            </a:r>
          </a:p>
          <a:p>
            <a:pPr defTabSz="966612">
              <a:spcBef>
                <a:spcPts val="600"/>
              </a:spcBef>
              <a:defRPr/>
            </a:pPr>
            <a:r>
              <a:rPr lang="es-US" dirty="0">
                <a:solidFill>
                  <a:prstClr val="black"/>
                </a:solidFill>
              </a:rPr>
              <a:t>Debe ser un ciudadano de los Estados Unidos que viva en uno de los 50 estados, el Distrito de Columbia o las Islas Marianas del Norte para recibir la SSI. Si no es ciudadano estadounidense, pero reside legalmente en los Estados Unidos, es posible que pueda obtener la SSI. </a:t>
            </a:r>
          </a:p>
          <a:p>
            <a:pPr>
              <a:spcBef>
                <a:spcPts val="600"/>
              </a:spcBef>
              <a:defRPr/>
            </a:pPr>
            <a:r>
              <a:rPr lang="es-US" b="1" dirty="0">
                <a:solidFill>
                  <a:prstClr val="black"/>
                </a:solidFill>
              </a:rPr>
              <a:t>Fuente</a:t>
            </a:r>
            <a:r>
              <a:rPr lang="es-US" dirty="0">
                <a:solidFill>
                  <a:prstClr val="black"/>
                </a:solidFill>
              </a:rPr>
              <a:t>: </a:t>
            </a:r>
            <a:r>
              <a:rPr lang="es-US" dirty="0">
                <a:solidFill>
                  <a:prstClr val="black"/>
                </a:solidFill>
                <a:hlinkClick r:id="rId3"/>
              </a:rPr>
              <a:t>SSA.gov/</a:t>
            </a:r>
            <a:r>
              <a:rPr lang="es-US" dirty="0" err="1">
                <a:solidFill>
                  <a:prstClr val="black"/>
                </a:solidFill>
                <a:hlinkClick r:id="rId3"/>
              </a:rPr>
              <a:t>ssi</a:t>
            </a:r>
            <a:r>
              <a:rPr lang="es-US" dirty="0">
                <a:solidFill>
                  <a:prstClr val="black"/>
                </a:solidFill>
                <a:hlinkClick r:id="rId3"/>
              </a:rPr>
              <a:t>/text-general-ussi.htm</a:t>
            </a:r>
            <a:r>
              <a:rPr lang="es-US" dirty="0">
                <a:solidFill>
                  <a:prstClr val="black"/>
                </a:solidFill>
              </a:rPr>
              <a:t> </a:t>
            </a:r>
          </a:p>
        </p:txBody>
      </p:sp>
    </p:spTree>
    <p:extLst>
      <p:ext uri="{BB962C8B-B14F-4D97-AF65-F5344CB8AC3E}">
        <p14:creationId xmlns:p14="http://schemas.microsoft.com/office/powerpoint/2010/main" val="10948384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06510"/>
            <a:ext cx="5852160" cy="4694541"/>
          </a:xfrm>
        </p:spPr>
        <p:txBody>
          <a:bodyPr/>
          <a:lstStyle/>
          <a:p>
            <a:pPr defTabSz="966612">
              <a:spcBef>
                <a:spcPts val="600"/>
              </a:spcBef>
              <a:defRPr/>
            </a:pPr>
            <a:r>
              <a:rPr lang="es-US" b="1">
                <a:solidFill>
                  <a:prstClr val="black"/>
                </a:solidFill>
              </a:rPr>
              <a:t>Notas del presentador</a:t>
            </a:r>
          </a:p>
          <a:p>
            <a:pPr defTabSz="966612">
              <a:spcBef>
                <a:spcPts val="600"/>
              </a:spcBef>
              <a:defRPr/>
            </a:pPr>
            <a:r>
              <a:rPr lang="es-US">
                <a:solidFill>
                  <a:prstClr val="black"/>
                </a:solidFill>
              </a:rPr>
              <a:t>En la mayoría de los estados, si usted recibe la SSI, puede tener derecho automáticamente a Medicaid; una solicitud de SSI es también solicitud de Medicaid. En otros estados, debe solicitar y establecer su elegibilidad para Medicaid con otra agencia. En dichos estados, el Seguro Social lo dirigirá a la oficina donde usted podrá solicitar Medicaid.</a:t>
            </a:r>
          </a:p>
          <a:p>
            <a:pPr defTabSz="966612">
              <a:spcBef>
                <a:spcPts val="600"/>
              </a:spcBef>
              <a:defRPr/>
            </a:pPr>
            <a:r>
              <a:rPr lang="es-US">
                <a:solidFill>
                  <a:prstClr val="black"/>
                </a:solidFill>
              </a:rPr>
              <a:t>Para mayor información, visite</a:t>
            </a:r>
            <a:r>
              <a:rPr lang="es-US" b="1">
                <a:solidFill>
                  <a:prstClr val="black"/>
                </a:solidFill>
              </a:rPr>
              <a:t> </a:t>
            </a:r>
            <a:r>
              <a:rPr lang="es-US">
                <a:solidFill>
                  <a:prstClr val="black"/>
                </a:solidFill>
                <a:hlinkClick r:id="rId3"/>
              </a:rPr>
              <a:t>SSA.gov/ssi/text-other-ussi.htm</a:t>
            </a:r>
            <a:r>
              <a:rPr lang="es-US">
                <a:solidFill>
                  <a:prstClr val="black"/>
                </a:solidFill>
              </a:rPr>
              <a:t>.</a:t>
            </a:r>
          </a:p>
          <a:p>
            <a:pPr defTabSz="966612">
              <a:spcBef>
                <a:spcPts val="600"/>
              </a:spcBef>
              <a:defRPr/>
            </a:pPr>
            <a:endParaRPr lang="en-US" b="1" dirty="0">
              <a:solidFill>
                <a:prstClr val="black"/>
              </a:solidFill>
            </a:endParaRPr>
          </a:p>
        </p:txBody>
      </p:sp>
    </p:spTree>
    <p:extLst>
      <p:ext uri="{BB962C8B-B14F-4D97-AF65-F5344CB8AC3E}">
        <p14:creationId xmlns:p14="http://schemas.microsoft.com/office/powerpoint/2010/main" val="4069941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06510"/>
            <a:ext cx="5852160" cy="4694541"/>
          </a:xfrm>
        </p:spPr>
        <p:txBody>
          <a:bodyPr/>
          <a:lstStyle/>
          <a:p>
            <a:pPr defTabSz="966612">
              <a:spcAft>
                <a:spcPts val="600"/>
              </a:spcAft>
              <a:defRPr/>
            </a:pPr>
            <a:r>
              <a:rPr lang="es-US" b="1" dirty="0">
                <a:solidFill>
                  <a:prstClr val="black"/>
                </a:solidFill>
              </a:rPr>
              <a:t>Notas del presentador</a:t>
            </a:r>
          </a:p>
          <a:p>
            <a:pPr defTabSz="966612">
              <a:spcAft>
                <a:spcPts val="600"/>
              </a:spcAft>
              <a:defRPr/>
            </a:pPr>
            <a:r>
              <a:rPr lang="es-US" dirty="0">
                <a:solidFill>
                  <a:prstClr val="black"/>
                </a:solidFill>
              </a:rPr>
              <a:t>Usted debe solicitar los beneficios en cuanto sufra la discapacidad. El Seguro Social puede procesar su solicitud más rápido si proporciona lo siguiente:</a:t>
            </a:r>
          </a:p>
          <a:p>
            <a:pPr marL="125861" indent="-125861" defTabSz="966612">
              <a:spcAft>
                <a:spcPts val="600"/>
              </a:spcAft>
              <a:buFont typeface="Wingdings" panose="05000000000000000000" pitchFamily="2" charset="2"/>
              <a:buChar char="§"/>
              <a:defRPr/>
            </a:pPr>
            <a:r>
              <a:rPr lang="es-US" dirty="0">
                <a:solidFill>
                  <a:prstClr val="black"/>
                </a:solidFill>
              </a:rPr>
              <a:t>Su número de Seguro Social y los de sus dependientes</a:t>
            </a:r>
          </a:p>
          <a:p>
            <a:pPr marL="125861" indent="-125861" defTabSz="966612">
              <a:spcAft>
                <a:spcPts val="600"/>
              </a:spcAft>
              <a:buFont typeface="Wingdings" panose="05000000000000000000" pitchFamily="2" charset="2"/>
              <a:buChar char="§"/>
              <a:defRPr/>
            </a:pPr>
            <a:r>
              <a:rPr lang="es-US" dirty="0">
                <a:solidFill>
                  <a:prstClr val="black"/>
                </a:solidFill>
              </a:rPr>
              <a:t>Su certificado de nacimiento u otro documento que pruebe su edad </a:t>
            </a:r>
          </a:p>
          <a:p>
            <a:pPr marL="125861" indent="-125861" defTabSz="966612">
              <a:spcAft>
                <a:spcPts val="600"/>
              </a:spcAft>
              <a:buFont typeface="Wingdings" panose="05000000000000000000" pitchFamily="2" charset="2"/>
              <a:buChar char="§"/>
              <a:defRPr/>
            </a:pPr>
            <a:r>
              <a:rPr lang="es-US" dirty="0">
                <a:solidFill>
                  <a:prstClr val="black"/>
                </a:solidFill>
              </a:rPr>
              <a:t>Nombres, direcciones y números telefónicos de los médicos, asesores de planes, hospitales y clínicas que lo atendieron y las fechas de sus visitas</a:t>
            </a:r>
          </a:p>
          <a:p>
            <a:pPr marL="125861" indent="-125861" defTabSz="966612">
              <a:spcAft>
                <a:spcPts val="600"/>
              </a:spcAft>
              <a:buFont typeface="Wingdings" panose="05000000000000000000" pitchFamily="2" charset="2"/>
              <a:buChar char="§"/>
              <a:defRPr/>
            </a:pPr>
            <a:r>
              <a:rPr lang="es-US" dirty="0">
                <a:solidFill>
                  <a:prstClr val="black"/>
                </a:solidFill>
              </a:rPr>
              <a:t>Nombres y dosis de todos los medicamentos que toma</a:t>
            </a:r>
          </a:p>
          <a:p>
            <a:pPr marL="125861" indent="-125861" defTabSz="966612">
              <a:spcAft>
                <a:spcPts val="600"/>
              </a:spcAft>
              <a:buFont typeface="Wingdings" panose="05000000000000000000" pitchFamily="2" charset="2"/>
              <a:buChar char="§"/>
              <a:defRPr/>
            </a:pPr>
            <a:r>
              <a:rPr lang="es-US" dirty="0">
                <a:solidFill>
                  <a:prstClr val="black"/>
                </a:solidFill>
              </a:rPr>
              <a:t>Historiales médicos de sus doctores, terapeutas, hospitales, clínicas y asistentes sociales  </a:t>
            </a:r>
          </a:p>
          <a:p>
            <a:pPr marL="125861" indent="-125861" defTabSz="966612">
              <a:spcAft>
                <a:spcPts val="600"/>
              </a:spcAft>
              <a:buFont typeface="Wingdings" panose="05000000000000000000" pitchFamily="2" charset="2"/>
              <a:buChar char="§"/>
              <a:defRPr/>
            </a:pPr>
            <a:r>
              <a:rPr lang="es-US" dirty="0">
                <a:solidFill>
                  <a:prstClr val="black"/>
                </a:solidFill>
              </a:rPr>
              <a:t>Resultados de pruebas y análisis de laboratorio</a:t>
            </a:r>
          </a:p>
          <a:p>
            <a:pPr marL="125861" indent="-125861" defTabSz="966612">
              <a:spcAft>
                <a:spcPts val="600"/>
              </a:spcAft>
              <a:buFont typeface="Wingdings" panose="05000000000000000000" pitchFamily="2" charset="2"/>
              <a:buChar char="§"/>
              <a:defRPr/>
            </a:pPr>
            <a:r>
              <a:rPr lang="es-US" dirty="0">
                <a:solidFill>
                  <a:prstClr val="black"/>
                </a:solidFill>
              </a:rPr>
              <a:t>Un resumen del lugar en el que trabajó y el tipo de trabajo que hizo</a:t>
            </a:r>
          </a:p>
          <a:p>
            <a:pPr marL="125861" indent="-125861" defTabSz="966612">
              <a:spcAft>
                <a:spcPts val="600"/>
              </a:spcAft>
              <a:buFont typeface="Wingdings" panose="05000000000000000000" pitchFamily="2" charset="2"/>
              <a:buChar char="§"/>
              <a:defRPr/>
            </a:pPr>
            <a:r>
              <a:rPr lang="es-US" dirty="0">
                <a:solidFill>
                  <a:prstClr val="black"/>
                </a:solidFill>
              </a:rPr>
              <a:t>Una copia del formulario W-2 o, si es independiente, su declaración federal de impuestos más reciente</a:t>
            </a:r>
          </a:p>
          <a:p>
            <a:pPr>
              <a:spcAft>
                <a:spcPts val="600"/>
              </a:spcAft>
              <a:defRPr/>
            </a:pPr>
            <a:r>
              <a:rPr lang="es-US" dirty="0">
                <a:solidFill>
                  <a:prstClr val="black"/>
                </a:solidFill>
              </a:rPr>
              <a:t>No debería esperar para presentar su solicitud aunque no tenga toda la información. El Seguro Social lo ayudará a obtener la información que necesita. Si tiene un empleo en el ferrocarril, llame a la Junta de Retiro Ferroviario (RRB) al 1-877-772-5772 (TTY: 1-312-751-4701), o llame a su oficina local de la RRB. </a:t>
            </a:r>
          </a:p>
          <a:p>
            <a:pPr defTabSz="966612">
              <a:spcAft>
                <a:spcPts val="600"/>
              </a:spcAft>
              <a:defRPr/>
            </a:pPr>
            <a:r>
              <a:rPr lang="es-US" b="1" dirty="0">
                <a:solidFill>
                  <a:prstClr val="black"/>
                </a:solidFill>
              </a:rPr>
              <a:t>NOTA</a:t>
            </a:r>
            <a:r>
              <a:rPr lang="es-US" dirty="0">
                <a:solidFill>
                  <a:prstClr val="black"/>
                </a:solidFill>
              </a:rPr>
              <a:t>: Si está solicitando la SSI, también deberá brindar otra información financiera sobre sus ingresos y recursos para saber si califica. </a:t>
            </a:r>
          </a:p>
          <a:p>
            <a:pPr defTabSz="966612">
              <a:spcAft>
                <a:spcPts val="600"/>
              </a:spcAft>
              <a:defRPr/>
            </a:pPr>
            <a:endParaRPr lang="en-US" dirty="0">
              <a:solidFill>
                <a:prstClr val="black"/>
              </a:solidFill>
            </a:endParaRPr>
          </a:p>
        </p:txBody>
      </p:sp>
    </p:spTree>
    <p:extLst>
      <p:ext uri="{BB962C8B-B14F-4D97-AF65-F5344CB8AC3E}">
        <p14:creationId xmlns:p14="http://schemas.microsoft.com/office/powerpoint/2010/main" val="30452356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28838"/>
            <a:ext cx="5852160" cy="4672212"/>
          </a:xfrm>
        </p:spPr>
        <p:txBody>
          <a:bodyPr/>
          <a:lstStyle/>
          <a:p>
            <a:pPr defTabSz="966612">
              <a:spcBef>
                <a:spcPts val="600"/>
              </a:spcBef>
              <a:defRPr/>
            </a:pPr>
            <a:r>
              <a:rPr lang="es-US" b="1" dirty="0">
                <a:solidFill>
                  <a:prstClr val="black"/>
                </a:solidFill>
              </a:rPr>
              <a:t>Notas del presentador</a:t>
            </a:r>
          </a:p>
          <a:p>
            <a:pPr defTabSz="966612">
              <a:spcBef>
                <a:spcPts val="600"/>
              </a:spcBef>
              <a:defRPr/>
            </a:pPr>
            <a:r>
              <a:rPr lang="es-US" dirty="0">
                <a:solidFill>
                  <a:prstClr val="black"/>
                </a:solidFill>
              </a:rPr>
              <a:t>Puede solicitar los beneficios por discapacidad de la siguiente manera: </a:t>
            </a:r>
          </a:p>
          <a:p>
            <a:pPr>
              <a:spcBef>
                <a:spcPts val="600"/>
              </a:spcBef>
              <a:defRPr/>
            </a:pPr>
            <a:r>
              <a:rPr lang="es-US" dirty="0">
                <a:solidFill>
                  <a:prstClr val="black"/>
                </a:solidFill>
              </a:rPr>
              <a:t>En línea—visite </a:t>
            </a:r>
            <a:r>
              <a:rPr lang="es-US" dirty="0">
                <a:solidFill>
                  <a:prstClr val="black"/>
                </a:solidFill>
                <a:hlinkClick r:id="rId3"/>
              </a:rPr>
              <a:t>SSA.gov</a:t>
            </a:r>
          </a:p>
          <a:p>
            <a:pPr>
              <a:spcBef>
                <a:spcPts val="600"/>
              </a:spcBef>
              <a:defRPr/>
            </a:pPr>
            <a:r>
              <a:rPr lang="es-US" dirty="0">
                <a:solidFill>
                  <a:prstClr val="black"/>
                </a:solidFill>
              </a:rPr>
              <a:t>Llame al 1-800-772-1213; TTY: 1-800-325-0778 p</a:t>
            </a:r>
            <a:r>
              <a:rPr lang="es-US" dirty="0"/>
              <a:t>ara hacer una cita y presentar su solicitud en persona en su oficina local del Seguro Social</a:t>
            </a:r>
          </a:p>
          <a:p>
            <a:pPr>
              <a:spcBef>
                <a:spcPts val="600"/>
              </a:spcBef>
              <a:defRPr/>
            </a:pPr>
            <a:r>
              <a:rPr lang="es-US" dirty="0">
                <a:solidFill>
                  <a:prstClr val="black"/>
                </a:solidFill>
              </a:rPr>
              <a:t>Visite su oficina local del Seguro Social </a:t>
            </a:r>
            <a:r>
              <a:rPr lang="es-US" b="1" dirty="0">
                <a:solidFill>
                  <a:prstClr val="black"/>
                </a:solidFill>
              </a:rPr>
              <a:t>tras hacer una cita</a:t>
            </a:r>
            <a:r>
              <a:rPr lang="es-US" dirty="0">
                <a:solidFill>
                  <a:prstClr val="black"/>
                </a:solidFill>
              </a:rPr>
              <a:t>. Puede visitar el Localizador de Oficinas de la SSA (</a:t>
            </a:r>
            <a:r>
              <a:rPr lang="es-US" dirty="0">
                <a:solidFill>
                  <a:prstClr val="black"/>
                </a:solidFill>
                <a:hlinkClick r:id="rId4"/>
              </a:rPr>
              <a:t>secure.SSA.gov/ICON/</a:t>
            </a:r>
            <a:r>
              <a:rPr lang="es-US" dirty="0" err="1">
                <a:solidFill>
                  <a:prstClr val="black"/>
                </a:solidFill>
                <a:hlinkClick r:id="rId4"/>
              </a:rPr>
              <a:t>main.jsp</a:t>
            </a:r>
            <a:r>
              <a:rPr lang="es-US" dirty="0">
                <a:solidFill>
                  <a:prstClr val="black"/>
                </a:solidFill>
              </a:rPr>
              <a:t>) para encontrar su oficina local del Seguro Social.</a:t>
            </a:r>
          </a:p>
          <a:p>
            <a:pPr defTabSz="966612">
              <a:spcBef>
                <a:spcPts val="600"/>
              </a:spcBef>
              <a:defRPr/>
            </a:pPr>
            <a:r>
              <a:rPr lang="es-US" dirty="0">
                <a:solidFill>
                  <a:prstClr val="black"/>
                </a:solidFill>
              </a:rPr>
              <a:t>La entrevista de reclamaciones por discapacidad dura 1 hora. Si programa una cita, el Seguro Social le enviará un "Kit Básico para Discapacidad" para ayudarlo a prepararse para la entrevista. También puede visitar </a:t>
            </a:r>
            <a:r>
              <a:rPr lang="es-US" dirty="0">
                <a:solidFill>
                  <a:prstClr val="black"/>
                </a:solidFill>
                <a:hlinkClick r:id="rId5"/>
              </a:rPr>
              <a:t>SSA.gov/</a:t>
            </a:r>
            <a:r>
              <a:rPr lang="es-US" dirty="0" err="1">
                <a:solidFill>
                  <a:prstClr val="black"/>
                </a:solidFill>
                <a:hlinkClick r:id="rId5"/>
              </a:rPr>
              <a:t>disability</a:t>
            </a:r>
            <a:r>
              <a:rPr lang="es-US" dirty="0">
                <a:solidFill>
                  <a:prstClr val="black"/>
                </a:solidFill>
              </a:rPr>
              <a:t>. </a:t>
            </a:r>
          </a:p>
          <a:p>
            <a:pPr defTabSz="966612">
              <a:spcBef>
                <a:spcPts val="600"/>
              </a:spcBef>
              <a:defRPr/>
            </a:pPr>
            <a:r>
              <a:rPr lang="es-US" dirty="0">
                <a:solidFill>
                  <a:prstClr val="black"/>
                </a:solidFill>
              </a:rPr>
              <a:t>La tramitación de una solicitud de prestaciones por discapacidad puede tardar entre 3 y 5 meses. Tendrá que llenar varios formularios para solicitar los beneficios por discapacidad, que incluyen una solicitud para beneficios del Seguro Social y el "Informe de Discapacidad sobre los Adultos". Puede completar este informe en línea o imprimirlo y entregar una copia completa a su oficina local del Seguro Social. </a:t>
            </a:r>
          </a:p>
          <a:p>
            <a:pPr defTabSz="966612">
              <a:spcBef>
                <a:spcPts val="600"/>
              </a:spcBef>
              <a:defRPr/>
            </a:pPr>
            <a:r>
              <a:rPr lang="es-US" dirty="0">
                <a:solidFill>
                  <a:prstClr val="black"/>
                </a:solidFill>
              </a:rPr>
              <a:t>También tendrá que completar formularios que reúnen información sobre su afección médica y de qué manera afecta su capacidad para trabajar, así como formularios que autorizan a los médicos, hospitales y otros profesionales de la salud que lo atendieron, a enviar información sobre su afección médica al Seguro Social.</a:t>
            </a:r>
          </a:p>
          <a:p>
            <a:pPr>
              <a:spcBef>
                <a:spcPts val="600"/>
              </a:spcBef>
            </a:pPr>
            <a:endParaRPr lang="en-US" dirty="0"/>
          </a:p>
        </p:txBody>
      </p:sp>
    </p:spTree>
    <p:extLst>
      <p:ext uri="{BB962C8B-B14F-4D97-AF65-F5344CB8AC3E}">
        <p14:creationId xmlns:p14="http://schemas.microsoft.com/office/powerpoint/2010/main" val="2023766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28838"/>
            <a:ext cx="5852160" cy="4672212"/>
          </a:xfrm>
        </p:spPr>
        <p:txBody>
          <a:bodyPr/>
          <a:lstStyle/>
          <a:p>
            <a:pPr defTabSz="966612">
              <a:spcAft>
                <a:spcPts val="600"/>
              </a:spcAft>
              <a:defRPr/>
            </a:pPr>
            <a:r>
              <a:rPr lang="es-US" b="1" dirty="0"/>
              <a:t>Notas del presentador</a:t>
            </a:r>
          </a:p>
          <a:p>
            <a:pPr defTabSz="966612">
              <a:spcAft>
                <a:spcPts val="600"/>
              </a:spcAft>
              <a:defRPr/>
            </a:pPr>
            <a:r>
              <a:rPr lang="es-US" dirty="0"/>
              <a:t>Las lecciones de este módulo de capacitación explican Medicare y otros programas para personas con discapacidades. Estos materiales se diseñaron para capacitadores o personas que proporcionan información, que están familiarizados con el programa de Medicare y usan la información en sus presentaciones.</a:t>
            </a:r>
          </a:p>
          <a:p>
            <a:pPr defTabSz="966612">
              <a:spcAft>
                <a:spcPts val="600"/>
              </a:spcAft>
              <a:defRPr/>
            </a:pPr>
            <a:r>
              <a:rPr lang="es-US" dirty="0"/>
              <a:t>El módulo consta de 47 diapositivas con notas del orador y 3 preguntas para comprobar conocimientos. La presentación dura 50 minutos. Añada aproximadamente 10 minutos adicionales para el debate y la sesión de preguntas y respuestas. Considere más tiempo si quiere incluir otras actividades.</a:t>
            </a:r>
          </a:p>
          <a:p>
            <a:pPr defTabSz="966612">
              <a:spcAft>
                <a:spcPts val="600"/>
              </a:spcAft>
              <a:defRPr/>
            </a:pPr>
            <a:endParaRPr lang="en-US" dirty="0">
              <a:solidFill>
                <a:prstClr val="black"/>
              </a:solidFill>
            </a:endParaRPr>
          </a:p>
        </p:txBody>
      </p:sp>
    </p:spTree>
    <p:extLst>
      <p:ext uri="{BB962C8B-B14F-4D97-AF65-F5344CB8AC3E}">
        <p14:creationId xmlns:p14="http://schemas.microsoft.com/office/powerpoint/2010/main" val="3295748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64217" y="3757506"/>
            <a:ext cx="6617633" cy="5460860"/>
          </a:xfrm>
        </p:spPr>
        <p:txBody>
          <a:bodyPr/>
          <a:lstStyle/>
          <a:p>
            <a:pPr defTabSz="966612">
              <a:spcBef>
                <a:spcPts val="600"/>
              </a:spcBef>
              <a:defRPr/>
            </a:pPr>
            <a:r>
              <a:rPr lang="es-US" sz="1100" b="1" dirty="0">
                <a:solidFill>
                  <a:prstClr val="black"/>
                </a:solidFill>
              </a:rPr>
              <a:t>Notas del presentador</a:t>
            </a:r>
          </a:p>
          <a:p>
            <a:pPr defTabSz="966612">
              <a:spcBef>
                <a:spcPts val="600"/>
              </a:spcBef>
              <a:defRPr/>
            </a:pPr>
            <a:r>
              <a:rPr lang="es-US" sz="1100" dirty="0">
                <a:solidFill>
                  <a:prstClr val="black"/>
                </a:solidFill>
              </a:rPr>
              <a:t>Los Subsidios Compasivos (CAL) son una forma de identificar rápidamente las enfermedades y otras afecciones médicas que, por definición, cumplen las normas del Seguro Social para recibir prestaciones por discapacidad. Estas afecciones incluyen principalmente ciertos tipos de cáncer, trastornos cerebrales en adultos y varios trastornos raros que afectan a niños. La iniciativa CAL ayuda al Seguro Social a reducir el tiempo de espera para determinación de discapacidad en personas con discapacidades más graves. </a:t>
            </a:r>
          </a:p>
          <a:p>
            <a:pPr defTabSz="966612">
              <a:spcBef>
                <a:spcPts val="600"/>
              </a:spcBef>
              <a:defRPr/>
            </a:pPr>
            <a:r>
              <a:rPr lang="es-US" sz="1100" dirty="0">
                <a:solidFill>
                  <a:prstClr val="black"/>
                </a:solidFill>
              </a:rPr>
              <a:t>El Seguro Social utiliza las mismas reglas para evaluar las condiciones de los CAL cuando evalúa tanto para el Programa SSDI como para el Programa SSI. Las afecciones de los CAL constituyen una manera de identificar rápidamente las afecciones médicas que cumplen con los requisitos de la "Listado de Discapacidades" con una mínima cantidad de información. </a:t>
            </a:r>
          </a:p>
          <a:p>
            <a:pPr defTabSz="966612">
              <a:spcBef>
                <a:spcPts val="600"/>
              </a:spcBef>
              <a:defRPr/>
            </a:pPr>
            <a:r>
              <a:rPr lang="es-US" sz="1100" dirty="0">
                <a:solidFill>
                  <a:prstClr val="black"/>
                </a:solidFill>
              </a:rPr>
              <a:t>No hay ninguna solicitud o formulario especial que sea exclusivo para los CAL. Si padece una condición que aplique a los CAL, solicite las prestaciones siguiendo el procedimiento ordinario del Seguro Social para presentar solicitudes de prestaciones SSDI, SSI o tanto SSDI como SSI. El Seguro Social revisará su solicitud lo antes posible. Puede obtener una decisión sobre sus reclamaciones en cuestión de semanas en lugar de meses o años. </a:t>
            </a:r>
          </a:p>
          <a:p>
            <a:pPr defTabSz="966612">
              <a:spcBef>
                <a:spcPts val="600"/>
              </a:spcBef>
              <a:defRPr/>
            </a:pPr>
            <a:r>
              <a:rPr lang="es-US" sz="1100" dirty="0">
                <a:solidFill>
                  <a:prstClr val="black"/>
                </a:solidFill>
              </a:rPr>
              <a:t>El Seguro Social recibe información del público, los grupos de defensa, el Servicio de Determinación de Discapacidades y las comunidades, consejos de expertos médicos y científicos, resultados de investigaciones de los Institutos Nacionales de Salud (NIH) e información de audiencias de difusión anteriores sobre posibles afecciones incluidas en los CAL. Visite </a:t>
            </a:r>
            <a:r>
              <a:rPr lang="es-US" sz="1100" u="sng" dirty="0">
                <a:solidFill>
                  <a:prstClr val="black"/>
                </a:solidFill>
                <a:hlinkClick r:id="rId3"/>
              </a:rPr>
              <a:t>SSA.gov/</a:t>
            </a:r>
            <a:r>
              <a:rPr lang="es-US" sz="1100" u="sng" dirty="0" err="1">
                <a:solidFill>
                  <a:prstClr val="black"/>
                </a:solidFill>
                <a:hlinkClick r:id="rId3"/>
              </a:rPr>
              <a:t>compassionateallowances</a:t>
            </a:r>
            <a:r>
              <a:rPr lang="es-US" sz="1100" u="sng" dirty="0">
                <a:solidFill>
                  <a:prstClr val="black"/>
                </a:solidFill>
                <a:hlinkClick r:id="rId3"/>
              </a:rPr>
              <a:t>/conditions.htm</a:t>
            </a:r>
            <a:r>
              <a:rPr lang="es-US" sz="1100" dirty="0">
                <a:solidFill>
                  <a:prstClr val="black"/>
                </a:solidFill>
              </a:rPr>
              <a:t> para consultar el listado de condiciones CAL.</a:t>
            </a:r>
          </a:p>
          <a:p>
            <a:pPr defTabSz="966612">
              <a:spcBef>
                <a:spcPts val="600"/>
              </a:spcBef>
              <a:defRPr/>
            </a:pPr>
            <a:r>
              <a:rPr lang="es-US" sz="1100" b="1" dirty="0">
                <a:solidFill>
                  <a:prstClr val="black"/>
                </a:solidFill>
              </a:rPr>
              <a:t>NOTA</a:t>
            </a:r>
            <a:r>
              <a:rPr lang="es-US" sz="1100" dirty="0">
                <a:solidFill>
                  <a:prstClr val="black"/>
                </a:solidFill>
              </a:rPr>
              <a:t>: Si es usted militar, el Seguro Social también le tramitará más rápidamente las solicitudes de discapacidad. Si quedó discapacitado mientras prestaba servicio activo durante o después del 1 de octubre del 2001, puede acceder a este proceso más rápido. </a:t>
            </a:r>
          </a:p>
          <a:p>
            <a:pPr defTabSz="966612">
              <a:spcBef>
                <a:spcPts val="600"/>
              </a:spcBef>
              <a:defRPr/>
            </a:pPr>
            <a:r>
              <a:rPr lang="es-US" sz="1100" dirty="0">
                <a:solidFill>
                  <a:prstClr val="black"/>
                </a:solidFill>
              </a:rPr>
              <a:t>Además, si usted es un veterano que solicita prestaciones del SSDI y Asuntos de Veteranos (VA) le califica como discapacitado "permanente y total" al 100%, tiene derecho a una tramitación más rápida de su solicitud de discapacidad al Seguro Social. Sin embargo, recibir una compensación por discapacidad del VA no garantiza la elegibilidad para la discapacidad del Seguro Social, ya que el VA y el Seguro Social tienen diferentes estándares para determinarla. </a:t>
            </a:r>
          </a:p>
        </p:txBody>
      </p:sp>
    </p:spTree>
    <p:extLst>
      <p:ext uri="{BB962C8B-B14F-4D97-AF65-F5344CB8AC3E}">
        <p14:creationId xmlns:p14="http://schemas.microsoft.com/office/powerpoint/2010/main" val="21241303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1167"/>
            <a:ext cx="5852160" cy="4649883"/>
          </a:xfrm>
        </p:spPr>
        <p:txBody>
          <a:bodyPr/>
          <a:lstStyle/>
          <a:p>
            <a:pPr>
              <a:spcBef>
                <a:spcPts val="600"/>
              </a:spcBef>
              <a:defRPr/>
            </a:pPr>
            <a:r>
              <a:rPr lang="es-US" b="1">
                <a:solidFill>
                  <a:prstClr val="black"/>
                </a:solidFill>
              </a:rPr>
              <a:t>Notas del presentador</a:t>
            </a:r>
          </a:p>
          <a:p>
            <a:pPr>
              <a:spcBef>
                <a:spcPts val="600"/>
              </a:spcBef>
              <a:defRPr/>
            </a:pPr>
            <a:r>
              <a:rPr lang="es-US">
                <a:solidFill>
                  <a:prstClr val="black"/>
                </a:solidFill>
              </a:rPr>
              <a:t>El Seguro Social le enviará una carta cuando tome una decisión sobre su caso. Si el Seguro Social aprueba su solicitud, la carta le indicará la cantidad en su beneficio y la fecha de inicio de los pagos. Si el Seguro Social no aprueba su solicitud, la carta le explicará por qué y le indicará cómo apelar la decisión si no está de acuerdo. Los pasos que puede dar se explican en "Su derecho a cuestionar la decisión tomada sobre su solicitud" (Publicación No. 05-10058), disponible en </a:t>
            </a:r>
            <a:r>
              <a:rPr lang="es-US">
                <a:solidFill>
                  <a:prstClr val="black"/>
                </a:solidFill>
                <a:hlinkClick r:id="rId3"/>
              </a:rPr>
              <a:t>SSA.gov/pubs/EN-05-10058.pdf</a:t>
            </a:r>
            <a:r>
              <a:rPr lang="es-US">
                <a:solidFill>
                  <a:prstClr val="black"/>
                </a:solidFill>
              </a:rPr>
              <a:t>. </a:t>
            </a:r>
          </a:p>
          <a:p>
            <a:pPr>
              <a:spcBef>
                <a:spcPts val="600"/>
              </a:spcBef>
            </a:pPr>
            <a:endParaRPr lang="en-US" dirty="0"/>
          </a:p>
        </p:txBody>
      </p:sp>
    </p:spTree>
    <p:extLst>
      <p:ext uri="{BB962C8B-B14F-4D97-AF65-F5344CB8AC3E}">
        <p14:creationId xmlns:p14="http://schemas.microsoft.com/office/powerpoint/2010/main" val="36308041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01601" y="3648790"/>
            <a:ext cx="7101839" cy="5809535"/>
          </a:xfrm>
        </p:spPr>
        <p:txBody>
          <a:bodyPr/>
          <a:lstStyle/>
          <a:p>
            <a:pPr>
              <a:spcAft>
                <a:spcPts val="600"/>
              </a:spcAft>
              <a:defRPr/>
            </a:pPr>
            <a:r>
              <a:rPr lang="es-US" sz="1050" b="1" dirty="0"/>
              <a:t>Notas del presentador</a:t>
            </a:r>
          </a:p>
          <a:p>
            <a:pPr>
              <a:spcAft>
                <a:spcPts val="600"/>
              </a:spcAft>
              <a:defRPr/>
            </a:pPr>
            <a:r>
              <a:rPr lang="es-US" sz="1050" dirty="0"/>
              <a:t>Una vez que haya solicitado las prestaciones, puede comprobar el estado de su solicitud del Seguro Social por Internet creando una cuenta gratuita y segura “</a:t>
            </a:r>
            <a:r>
              <a:rPr lang="es-US" sz="1050" i="1" dirty="0"/>
              <a:t>mi</a:t>
            </a:r>
            <a:r>
              <a:rPr lang="es-US" sz="1050" dirty="0"/>
              <a:t> Seguridad Social” </a:t>
            </a:r>
            <a:r>
              <a:rPr lang="es-US" sz="1050" dirty="0">
                <a:hlinkClick r:id="rId3"/>
              </a:rPr>
              <a:t>SSA.gov/</a:t>
            </a:r>
            <a:r>
              <a:rPr lang="es-US" sz="1050" dirty="0" err="1">
                <a:hlinkClick r:id="rId3"/>
              </a:rPr>
              <a:t>myaccount</a:t>
            </a:r>
            <a:r>
              <a:rPr lang="es-US" sz="1050" dirty="0"/>
              <a:t>.</a:t>
            </a:r>
          </a:p>
          <a:p>
            <a:pPr defTabSz="966612">
              <a:spcAft>
                <a:spcPts val="600"/>
              </a:spcAft>
              <a:defRPr/>
            </a:pPr>
            <a:r>
              <a:rPr lang="es-US" sz="1050" dirty="0"/>
              <a:t>Tanto si recibe prestaciones como si no, puede utilizar su cuenta “</a:t>
            </a:r>
            <a:r>
              <a:rPr lang="es-US" sz="1050" i="1" dirty="0"/>
              <a:t>mi</a:t>
            </a:r>
            <a:r>
              <a:rPr lang="es-US" sz="1050" dirty="0"/>
              <a:t> Seguro Social” para solicitar una tarjeta del Seguro Social de sustitución si cumple determinados requisitos (por ejemplo, debe ser ciudadano estadounidense).</a:t>
            </a:r>
          </a:p>
          <a:p>
            <a:pPr defTabSz="966612">
              <a:spcAft>
                <a:spcPts val="600"/>
              </a:spcAft>
              <a:defRPr/>
            </a:pPr>
            <a:r>
              <a:rPr lang="es-US" sz="1050" b="1" dirty="0"/>
              <a:t>Si no recibe prestaciones, puede utilizar su cuenta “</a:t>
            </a:r>
            <a:r>
              <a:rPr lang="es-US" sz="1050" b="1" i="1" dirty="0"/>
              <a:t>mi </a:t>
            </a:r>
            <a:r>
              <a:rPr lang="es-US" sz="1050" b="1" dirty="0"/>
              <a:t>Seguro Social” para: </a:t>
            </a:r>
          </a:p>
          <a:p>
            <a:pPr marL="125861" indent="-125861" defTabSz="966612">
              <a:spcAft>
                <a:spcPts val="600"/>
              </a:spcAft>
              <a:buFont typeface="Wingdings" panose="05000000000000000000" pitchFamily="2" charset="2"/>
              <a:buChar char="§"/>
              <a:defRPr/>
            </a:pPr>
            <a:r>
              <a:rPr lang="es-US" sz="1050" dirty="0"/>
              <a:t>Obtener estimaciones personalizadas de prestaciones de jubilación. Estimar sus prestaciones de jubilación para distintas edades y fechas.</a:t>
            </a:r>
          </a:p>
          <a:p>
            <a:pPr marL="125861" indent="-125861" defTabSz="966612">
              <a:spcAft>
                <a:spcPts val="600"/>
              </a:spcAft>
              <a:buFont typeface="Wingdings" panose="05000000000000000000" pitchFamily="2" charset="2"/>
              <a:buChar char="§"/>
              <a:defRPr/>
            </a:pPr>
            <a:r>
              <a:rPr lang="es-US" sz="1050" dirty="0"/>
              <a:t>Obtener presupuestos para las prestaciones del cónyuge. Puede consultar las prestaciones que podría percibir en función del historial de ingresos de su cónyuge o las prestaciones que podría percibir su cónyuge en función de su historial de ingresos.</a:t>
            </a:r>
          </a:p>
          <a:p>
            <a:pPr marL="125861" indent="-125861" defTabSz="966612">
              <a:spcAft>
                <a:spcPts val="600"/>
              </a:spcAft>
              <a:buFont typeface="Wingdings" panose="05000000000000000000" pitchFamily="2" charset="2"/>
              <a:buChar char="§"/>
              <a:defRPr/>
            </a:pPr>
            <a:r>
              <a:rPr lang="es-US" sz="1050" dirty="0"/>
              <a:t>Obtener comprobante de que usted no recibe los beneficios. Utilizar la "Carta de Verificación de Prestaciones" como prueba de que no percibe prestaciones, de que ha solicitado prestaciones o de que nunca ha percibido prestaciones del Seguro Social o SSI.</a:t>
            </a:r>
          </a:p>
          <a:p>
            <a:pPr marL="125861" indent="-125861" defTabSz="966612">
              <a:spcAft>
                <a:spcPts val="600"/>
              </a:spcAft>
              <a:buFont typeface="Wingdings" panose="05000000000000000000" pitchFamily="2" charset="2"/>
              <a:buChar char="§"/>
              <a:defRPr/>
            </a:pPr>
            <a:r>
              <a:rPr lang="es-US" sz="1050" dirty="0"/>
              <a:t>Obtener su </a:t>
            </a:r>
            <a:r>
              <a:rPr lang="es-US" sz="1050" i="1" dirty="0"/>
              <a:t>Estado de Cuenta del Seguro Social. </a:t>
            </a:r>
          </a:p>
          <a:p>
            <a:pPr>
              <a:spcAft>
                <a:spcPts val="600"/>
              </a:spcAft>
              <a:defRPr/>
            </a:pPr>
            <a:r>
              <a:rPr lang="es-US" sz="1050" b="1" dirty="0"/>
              <a:t>Si recibe prestaciones, puede utilizar su cuenta “mi Seguro Social” para:</a:t>
            </a:r>
          </a:p>
          <a:p>
            <a:pPr marL="125861" indent="-125861" defTabSz="966612">
              <a:spcAft>
                <a:spcPts val="600"/>
              </a:spcAft>
              <a:buFont typeface="Wingdings" panose="05000000000000000000" pitchFamily="2" charset="2"/>
              <a:buChar char="§"/>
              <a:defRPr/>
            </a:pPr>
            <a:r>
              <a:rPr lang="es-US" sz="1050" dirty="0"/>
              <a:t>Establecer o cambiar su depósito directo de pago de beneficios.</a:t>
            </a:r>
          </a:p>
          <a:p>
            <a:pPr marL="125861" indent="-125861">
              <a:spcAft>
                <a:spcPts val="600"/>
              </a:spcAft>
              <a:buFont typeface="Wingdings" panose="05000000000000000000" pitchFamily="2" charset="2"/>
              <a:buChar char="§"/>
              <a:defRPr/>
            </a:pPr>
            <a:r>
              <a:rPr lang="es-US" sz="1050" dirty="0"/>
              <a:t>Obtener un formulario 1099 del Seguro Social (SSA-1099). El formulario se envía por correo postal cada mes de enero y le indica cuántos ingresos del Seguro Social debe declarar al Servicio de Impuestos Internos (IRS) en su declaración de impuestos.</a:t>
            </a:r>
          </a:p>
          <a:p>
            <a:pPr marL="125861" indent="-125861">
              <a:spcAft>
                <a:spcPts val="600"/>
              </a:spcAft>
              <a:buFont typeface="Wingdings" panose="05000000000000000000" pitchFamily="2" charset="2"/>
              <a:buChar char="§"/>
              <a:defRPr/>
            </a:pPr>
            <a:r>
              <a:rPr lang="es-US" sz="1050" dirty="0"/>
              <a:t>Elegir no recibir avisos por correo postal si están disponibles en línea. </a:t>
            </a:r>
          </a:p>
          <a:p>
            <a:pPr marL="125861" indent="-125861">
              <a:spcAft>
                <a:spcPts val="600"/>
              </a:spcAft>
              <a:buFont typeface="Wingdings" panose="05000000000000000000" pitchFamily="2" charset="2"/>
              <a:buChar char="§"/>
              <a:defRPr/>
            </a:pPr>
            <a:r>
              <a:rPr lang="es-US" sz="1050" dirty="0"/>
              <a:t>Imprimir la "Carta de Verificación de Prestaciones del Seguro Social" (a veces denominada "carta de prestaciones"). Esta carta sirve como justificante de sus prestaciones de jubilación, discapacidad, SSI o Medicare.</a:t>
            </a:r>
          </a:p>
          <a:p>
            <a:pPr marL="125861" indent="-125861">
              <a:spcAft>
                <a:spcPts val="600"/>
              </a:spcAft>
              <a:buFont typeface="Wingdings" panose="05000000000000000000" pitchFamily="2" charset="2"/>
              <a:buChar char="§"/>
              <a:defRPr/>
            </a:pPr>
            <a:r>
              <a:rPr lang="es-US" sz="1050" dirty="0"/>
              <a:t>Cambie su dirección y número de teléfono en línea. Si percibe prestaciones del Seguro Social (jubilación, supervivencia o discapacidad), puede actualizar sus datos de contacto de forma segura, rápida y cómoda.</a:t>
            </a:r>
          </a:p>
          <a:p>
            <a:pPr marL="125861" indent="-125861" defTabSz="966612">
              <a:spcAft>
                <a:spcPts val="600"/>
              </a:spcAft>
              <a:buFont typeface="Wingdings" panose="05000000000000000000" pitchFamily="2" charset="2"/>
              <a:buChar char="§"/>
              <a:defRPr/>
            </a:pPr>
            <a:r>
              <a:rPr lang="es-US" sz="1050" dirty="0"/>
              <a:t>Acceder al portal del beneficiario autorizado. Es un portal central para beneficiarios autorizados individuales con una cuenta “</a:t>
            </a:r>
            <a:r>
              <a:rPr lang="es-US" sz="1050" i="1" dirty="0"/>
              <a:t>mi</a:t>
            </a:r>
            <a:r>
              <a:rPr lang="es-US" sz="1050" dirty="0"/>
              <a:t> Seguro Social”, para dirigir su propio negocio o gestionar el depósito directo, la declaración de salarios y la declaración anual de las personas que reciben prestaciones.</a:t>
            </a:r>
          </a:p>
        </p:txBody>
      </p:sp>
    </p:spTree>
    <p:extLst>
      <p:ext uri="{BB962C8B-B14F-4D97-AF65-F5344CB8AC3E}">
        <p14:creationId xmlns:p14="http://schemas.microsoft.com/office/powerpoint/2010/main" val="39262136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20465"/>
            <a:ext cx="5852160" cy="4680585"/>
          </a:xfrm>
        </p:spPr>
        <p:txBody>
          <a:bodyPr/>
          <a:lstStyle/>
          <a:p>
            <a:pPr defTabSz="966612">
              <a:spcAft>
                <a:spcPts val="600"/>
              </a:spcAft>
              <a:defRPr/>
            </a:pPr>
            <a:r>
              <a:rPr lang="es-US" b="1">
                <a:solidFill>
                  <a:prstClr val="black"/>
                </a:solidFill>
              </a:rPr>
              <a:t>Notas del presentador</a:t>
            </a:r>
          </a:p>
          <a:p>
            <a:pPr defTabSz="966612">
              <a:spcAft>
                <a:spcPts val="600"/>
              </a:spcAft>
              <a:defRPr/>
            </a:pPr>
            <a:r>
              <a:rPr lang="es-US">
                <a:solidFill>
                  <a:prstClr val="black"/>
                </a:solidFill>
              </a:rPr>
              <a:t>Verifique sus conocimientos: Pregunta 1</a:t>
            </a:r>
          </a:p>
          <a:p>
            <a:pPr defTabSz="966612">
              <a:spcAft>
                <a:spcPts val="600"/>
              </a:spcAft>
              <a:defRPr/>
            </a:pPr>
            <a:r>
              <a:rPr lang="es-US" b="1">
                <a:solidFill>
                  <a:prstClr val="black"/>
                </a:solidFill>
              </a:rPr>
              <a:t>¿Qué factores determinan la cantidad de la prestación mensual en efectivo del SSDI?</a:t>
            </a:r>
          </a:p>
          <a:p>
            <a:pPr marL="241618" indent="-241618" defTabSz="966612">
              <a:spcAft>
                <a:spcPts val="600"/>
              </a:spcAft>
              <a:buFont typeface="+mj-lt"/>
              <a:buAutoNum type="alphaLcPeriod"/>
              <a:defRPr/>
            </a:pPr>
            <a:r>
              <a:rPr lang="es-US">
                <a:solidFill>
                  <a:prstClr val="black"/>
                </a:solidFill>
              </a:rPr>
              <a:t>Ninguno, es un monto fijo que el Seguro Social actualiza todos los años</a:t>
            </a:r>
          </a:p>
          <a:p>
            <a:pPr marL="241618" indent="-241618" defTabSz="966471">
              <a:spcAft>
                <a:spcPts val="600"/>
              </a:spcAft>
              <a:buFont typeface="+mj-lt"/>
              <a:buAutoNum type="alphaLcPeriod"/>
              <a:defRPr/>
            </a:pPr>
            <a:r>
              <a:rPr lang="es-US">
                <a:solidFill>
                  <a:prstClr val="black"/>
                </a:solidFill>
              </a:rPr>
              <a:t>Ninguno, es un monto fijo que el estado actualiza todos los años</a:t>
            </a:r>
          </a:p>
          <a:p>
            <a:pPr marL="241618" indent="-241618" defTabSz="966612">
              <a:spcAft>
                <a:spcPts val="600"/>
              </a:spcAft>
              <a:buFont typeface="+mj-lt"/>
              <a:buAutoNum type="alphaLcPeriod"/>
              <a:defRPr/>
            </a:pPr>
            <a:r>
              <a:rPr lang="es-US">
                <a:solidFill>
                  <a:prstClr val="black"/>
                </a:solidFill>
              </a:rPr>
              <a:t>Su localidad</a:t>
            </a:r>
          </a:p>
          <a:p>
            <a:pPr marL="241618" indent="-241618" defTabSz="966612">
              <a:spcAft>
                <a:spcPts val="600"/>
              </a:spcAft>
              <a:buFont typeface="+mj-lt"/>
              <a:buAutoNum type="alphaLcPeriod"/>
              <a:defRPr/>
            </a:pPr>
            <a:r>
              <a:rPr lang="es-US">
                <a:solidFill>
                  <a:prstClr val="black"/>
                </a:solidFill>
              </a:rPr>
              <a:t>Ingresos promedio de por vida</a:t>
            </a:r>
          </a:p>
          <a:p>
            <a:pPr defTabSz="966612">
              <a:spcAft>
                <a:spcPts val="600"/>
              </a:spcAft>
              <a:defRPr/>
            </a:pPr>
            <a:r>
              <a:rPr lang="es-US" b="1">
                <a:solidFill>
                  <a:prstClr val="black"/>
                </a:solidFill>
              </a:rPr>
              <a:t>Respuesta: d. Ingresos promedio de por vida </a:t>
            </a:r>
          </a:p>
          <a:p>
            <a:pPr defTabSz="966612">
              <a:spcAft>
                <a:spcPts val="600"/>
              </a:spcAft>
              <a:defRPr/>
            </a:pPr>
            <a:r>
              <a:rPr lang="es-US">
                <a:solidFill>
                  <a:prstClr val="black"/>
                </a:solidFill>
              </a:rPr>
              <a:t>El SSDI les paga beneficios mensuales en efectivo a usted y a ciertos familiares si tiene seguro, lo que significa que trabajó lo suficiente, recientemente y pagó impuestos al Seguro Social. </a:t>
            </a:r>
          </a:p>
          <a:p>
            <a:pPr defTabSz="966612">
              <a:spcAft>
                <a:spcPts val="600"/>
              </a:spcAft>
              <a:defRPr/>
            </a:pPr>
            <a:r>
              <a:rPr lang="es-US">
                <a:solidFill>
                  <a:prstClr val="black"/>
                </a:solidFill>
              </a:rPr>
              <a:t>En general, necesita 40 créditos, 20 de los cuales se obtuvieron en los últimos 10 años que terminaron el año en que sufrió la discapacidad. Sin embargo, los trabajadores más jóvenes pueden calificar con menos créditos. </a:t>
            </a:r>
          </a:p>
          <a:p>
            <a:pPr defTabSz="966612">
              <a:spcAft>
                <a:spcPts val="600"/>
              </a:spcAft>
              <a:defRPr/>
            </a:pPr>
            <a:r>
              <a:rPr lang="es-US">
                <a:solidFill>
                  <a:prstClr val="black"/>
                </a:solidFill>
              </a:rPr>
              <a:t>El beneficio monetario para el cual usted es elegible se basa en sus ingresos promedio de por vida. </a:t>
            </a:r>
          </a:p>
          <a:p>
            <a:pPr defTabSz="966612">
              <a:spcAft>
                <a:spcPts val="600"/>
              </a:spcAft>
              <a:defRPr/>
            </a:pPr>
            <a:endParaRPr lang="en-US" dirty="0">
              <a:solidFill>
                <a:prstClr val="black"/>
              </a:solidFill>
            </a:endParaRPr>
          </a:p>
          <a:p>
            <a:pPr>
              <a:spcAft>
                <a:spcPts val="600"/>
              </a:spcAft>
            </a:pPr>
            <a:endParaRPr lang="en-US" dirty="0"/>
          </a:p>
        </p:txBody>
      </p:sp>
    </p:spTree>
    <p:extLst>
      <p:ext uri="{BB962C8B-B14F-4D97-AF65-F5344CB8AC3E}">
        <p14:creationId xmlns:p14="http://schemas.microsoft.com/office/powerpoint/2010/main" val="33726485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10464"/>
            <a:ext cx="5852160" cy="4690586"/>
          </a:xfrm>
        </p:spPr>
        <p:txBody>
          <a:bodyPr/>
          <a:lstStyle/>
          <a:p>
            <a:pPr defTabSz="966612">
              <a:spcBef>
                <a:spcPts val="634"/>
              </a:spcBef>
              <a:defRPr/>
            </a:pPr>
            <a:r>
              <a:rPr lang="es-US" b="1" dirty="0">
                <a:solidFill>
                  <a:prstClr val="black"/>
                </a:solidFill>
              </a:rPr>
              <a:t>Notas del presentador</a:t>
            </a:r>
          </a:p>
          <a:p>
            <a:pPr defTabSz="966612">
              <a:spcBef>
                <a:spcPts val="634"/>
              </a:spcBef>
              <a:defRPr/>
            </a:pPr>
            <a:r>
              <a:rPr lang="es-US" dirty="0">
                <a:solidFill>
                  <a:prstClr val="black"/>
                </a:solidFill>
              </a:rPr>
              <a:t>Lección 2, "Medicare para personas con discapacidad", explica los requisitos para acceder a Medicare en función de una discapacidad y cómo inscribirse. </a:t>
            </a:r>
          </a:p>
          <a:p>
            <a:endParaRPr lang="en-US" dirty="0"/>
          </a:p>
        </p:txBody>
      </p:sp>
    </p:spTree>
    <p:extLst>
      <p:ext uri="{BB962C8B-B14F-4D97-AF65-F5344CB8AC3E}">
        <p14:creationId xmlns:p14="http://schemas.microsoft.com/office/powerpoint/2010/main" val="8839830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6138" y="379413"/>
            <a:ext cx="5762625" cy="3241675"/>
          </a:xfrm>
        </p:spPr>
      </p:sp>
      <p:sp>
        <p:nvSpPr>
          <p:cNvPr id="3" name="Notes Placeholder 2"/>
          <p:cNvSpPr>
            <a:spLocks noGrp="1"/>
          </p:cNvSpPr>
          <p:nvPr>
            <p:ph type="body" idx="1"/>
          </p:nvPr>
        </p:nvSpPr>
        <p:spPr>
          <a:xfrm>
            <a:off x="731520" y="3730467"/>
            <a:ext cx="5852160" cy="4670584"/>
          </a:xfrm>
        </p:spPr>
        <p:txBody>
          <a:bodyPr/>
          <a:lstStyle/>
          <a:p>
            <a:pPr defTabSz="983577">
              <a:spcAft>
                <a:spcPts val="600"/>
              </a:spcAft>
              <a:defRPr/>
            </a:pPr>
            <a:r>
              <a:rPr lang="es-US" b="1">
                <a:solidFill>
                  <a:prstClr val="black"/>
                </a:solidFill>
                <a:ea typeface="ＭＳ Ｐゴシック" pitchFamily="84" charset="-128"/>
                <a:cs typeface="Arial" panose="020B0604020202020204" pitchFamily="34" charset="0"/>
              </a:rPr>
              <a:t>Notas del presentador</a:t>
            </a:r>
          </a:p>
          <a:p>
            <a:pPr defTabSz="983577">
              <a:spcAft>
                <a:spcPts val="600"/>
              </a:spcAft>
              <a:defRPr/>
            </a:pPr>
            <a:r>
              <a:rPr lang="es-US" b="1">
                <a:solidFill>
                  <a:prstClr val="black"/>
                </a:solidFill>
                <a:ea typeface="ＭＳ Ｐゴシック" pitchFamily="84" charset="-128"/>
                <a:cs typeface="Arial" panose="020B0604020202020204" pitchFamily="34" charset="0"/>
              </a:rPr>
              <a:t>Al final de esta sesión, usted podrá:</a:t>
            </a:r>
          </a:p>
          <a:p>
            <a:pPr marL="181240" indent="-181240" defTabSz="983577">
              <a:spcAft>
                <a:spcPts val="600"/>
              </a:spcAft>
              <a:buFont typeface="Wingdings" panose="05000000000000000000" pitchFamily="2" charset="2"/>
              <a:buChar char="§"/>
              <a:defRPr/>
            </a:pPr>
            <a:r>
              <a:rPr lang="es-US">
                <a:solidFill>
                  <a:prstClr val="black"/>
                </a:solidFill>
                <a:ea typeface="ＭＳ Ｐゴシック" pitchFamily="84" charset="-128"/>
                <a:cs typeface="Arial" panose="020B0604020202020204" pitchFamily="34" charset="0"/>
              </a:rPr>
              <a:t>Enumerar los requisitos para acceder a Medicare por discapacidad</a:t>
            </a:r>
          </a:p>
          <a:p>
            <a:pPr marL="181240" indent="-181240" defTabSz="983577">
              <a:spcAft>
                <a:spcPts val="600"/>
              </a:spcAft>
              <a:buFont typeface="Wingdings" panose="05000000000000000000" pitchFamily="2" charset="2"/>
              <a:buChar char="§"/>
              <a:defRPr/>
            </a:pPr>
            <a:r>
              <a:rPr lang="es-US">
                <a:solidFill>
                  <a:prstClr val="black"/>
                </a:solidFill>
                <a:ea typeface="ＭＳ Ｐゴシック" pitchFamily="84" charset="-128"/>
                <a:cs typeface="Arial" panose="020B0604020202020204" pitchFamily="34" charset="0"/>
              </a:rPr>
              <a:t>Explicar el derecho retroactivo a Medicare</a:t>
            </a:r>
          </a:p>
          <a:p>
            <a:pPr defTabSz="983577">
              <a:spcAft>
                <a:spcPts val="600"/>
              </a:spcAft>
              <a:defRPr/>
            </a:pPr>
            <a:endParaRPr lang="en-US" dirty="0">
              <a:solidFill>
                <a:prstClr val="black"/>
              </a:solidFill>
              <a:ea typeface="ＭＳ Ｐゴシック" pitchFamily="84" charset="-128"/>
              <a:cs typeface="Arial" panose="020B0604020202020204" pitchFamily="34" charset="0"/>
            </a:endParaRPr>
          </a:p>
          <a:p>
            <a:pPr>
              <a:spcAft>
                <a:spcPts val="600"/>
              </a:spcAft>
            </a:pPr>
            <a:endParaRPr lang="en-US" dirty="0"/>
          </a:p>
        </p:txBody>
      </p:sp>
    </p:spTree>
    <p:extLst>
      <p:ext uri="{BB962C8B-B14F-4D97-AF65-F5344CB8AC3E}">
        <p14:creationId xmlns:p14="http://schemas.microsoft.com/office/powerpoint/2010/main" val="24418947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548639" y="3614485"/>
            <a:ext cx="6280785" cy="5356636"/>
          </a:xfrm>
        </p:spPr>
        <p:txBody>
          <a:bodyPr/>
          <a:lstStyle/>
          <a:p>
            <a:pPr defTabSz="966612">
              <a:spcBef>
                <a:spcPts val="600"/>
              </a:spcBef>
              <a:defRPr/>
            </a:pPr>
            <a:r>
              <a:rPr lang="es-US" b="1" dirty="0">
                <a:solidFill>
                  <a:prstClr val="black"/>
                </a:solidFill>
              </a:rPr>
              <a:t>Notas del presentador</a:t>
            </a:r>
          </a:p>
          <a:p>
            <a:pPr defTabSz="966612">
              <a:spcBef>
                <a:spcPts val="600"/>
              </a:spcBef>
              <a:defRPr/>
            </a:pPr>
            <a:r>
              <a:rPr lang="es-US" dirty="0">
                <a:solidFill>
                  <a:prstClr val="black"/>
                </a:solidFill>
              </a:rPr>
              <a:t>Medicare cubre a 2 grupos de personas menores de 65 años:</a:t>
            </a:r>
          </a:p>
          <a:p>
            <a:pPr marL="125861" indent="-125861" defTabSz="966612">
              <a:spcBef>
                <a:spcPts val="600"/>
              </a:spcBef>
              <a:buFont typeface="Wingdings" panose="05000000000000000000" pitchFamily="2" charset="2"/>
              <a:buChar char="§"/>
              <a:defRPr/>
            </a:pPr>
            <a:r>
              <a:rPr lang="es-US" dirty="0">
                <a:solidFill>
                  <a:prstClr val="black"/>
                </a:solidFill>
              </a:rPr>
              <a:t>Personas menores de 65 años con una discapacidad, que han recibido beneficios del Seguro Social (o a ciertos beneficios por discapacidad de la Junta de Retiro Ferroviario (RRB)) durante 24 meses. Estas personas obtendrán Medicare Parte A (Seguro Hospitalario) y Medicare Parte B ( Seguro Médico) automáticamente después de 24 meses.</a:t>
            </a:r>
          </a:p>
          <a:p>
            <a:pPr marL="125861" indent="-125861" defTabSz="966612">
              <a:spcBef>
                <a:spcPts val="600"/>
              </a:spcBef>
              <a:buFont typeface="Wingdings" panose="05000000000000000000" pitchFamily="2" charset="2"/>
              <a:buChar char="§"/>
              <a:defRPr/>
            </a:pPr>
            <a:r>
              <a:rPr lang="es-US" dirty="0">
                <a:solidFill>
                  <a:prstClr val="black"/>
                </a:solidFill>
              </a:rPr>
              <a:t>Personas con Enfermedad Renal Terminal (ESRD) que han obtenido al menos 6 créditos de trabajo (o son hijos o cónyuges dependientes de alguien que ha obtenido 6 créditos de trabajo) en un periodo de 13 trimestres naturales que finaliza con el trimestre de inicio de la ESRD. Las personas con Enfermedad Renal en Etapa Terminal no necesitan tener derecho a prestaciones del Seguro Social para ser elegibles para Medicare. Sin embargo, si también tienen derecho a recibir beneficios por discapacidad, pueden calificar para ambos programas.</a:t>
            </a:r>
          </a:p>
          <a:p>
            <a:pPr>
              <a:spcBef>
                <a:spcPts val="600"/>
              </a:spcBef>
            </a:pPr>
            <a:r>
              <a:rPr lang="es-US" dirty="0">
                <a:solidFill>
                  <a:prstClr val="black"/>
                </a:solidFill>
              </a:rPr>
              <a:t>En la mayoría de los casos, usted debe tener derecho a los beneficios por discapacidad durante 24 meses antes de que pueda comenzar Medicare. Recibirá su tarjeta roja, blanca y azul de Medicare por correo postal 3 meses antes de su 25</a:t>
            </a:r>
            <a:r>
              <a:rPr lang="es-US" baseline="30000" dirty="0">
                <a:solidFill>
                  <a:prstClr val="black"/>
                </a:solidFill>
              </a:rPr>
              <a:t>vo</a:t>
            </a:r>
            <a:r>
              <a:rPr lang="es-US" dirty="0">
                <a:solidFill>
                  <a:prstClr val="black"/>
                </a:solidFill>
              </a:rPr>
              <a:t> mes de prestaciones por discapacidad. </a:t>
            </a:r>
            <a:r>
              <a:rPr lang="es-US" dirty="0"/>
              <a:t>Si no hace nada, conservará la Parte B y pagará las primas de la Parte B a través de sus prestaciones del Seguro Social. Puede optar por no quedarse con la Parte B, pero si decide que quiere la Parte B más adelante, es posible que tenga que esperar para inscribirse y pagar una penalización mientras tenga la Parte B. </a:t>
            </a:r>
          </a:p>
          <a:p>
            <a:pPr>
              <a:spcBef>
                <a:spcPts val="600"/>
              </a:spcBef>
            </a:pPr>
            <a:r>
              <a:rPr lang="es-US" dirty="0"/>
              <a:t>Si padece de ESRD y es elegible para la Parte A, también puede obtener la Parte B. La mayoría de las personas deben pagar una prima mensual por la Parte B. Inscribirse en la Parte B es su elección, pero necesitará tanto la Parte A como la Parte B para obtener todos los beneficios disponibles bajo Medicare para cubrir ciertos servicios de diálisis y trasplante de riñón.</a:t>
            </a:r>
          </a:p>
        </p:txBody>
      </p:sp>
    </p:spTree>
    <p:extLst>
      <p:ext uri="{BB962C8B-B14F-4D97-AF65-F5344CB8AC3E}">
        <p14:creationId xmlns:p14="http://schemas.microsoft.com/office/powerpoint/2010/main" val="33526822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40467"/>
            <a:ext cx="5852160" cy="4660583"/>
          </a:xfrm>
        </p:spPr>
        <p:txBody>
          <a:bodyPr/>
          <a:lstStyle/>
          <a:p>
            <a:pPr defTabSz="966612">
              <a:spcBef>
                <a:spcPts val="600"/>
              </a:spcBef>
              <a:defRPr/>
            </a:pPr>
            <a:r>
              <a:rPr lang="es-US" b="1" dirty="0">
                <a:solidFill>
                  <a:prstClr val="black"/>
                </a:solidFill>
              </a:rPr>
              <a:t>Notas del presentador</a:t>
            </a:r>
          </a:p>
          <a:p>
            <a:pPr defTabSz="966612">
              <a:spcBef>
                <a:spcPts val="600"/>
              </a:spcBef>
              <a:defRPr/>
            </a:pPr>
            <a:r>
              <a:rPr lang="es-US" dirty="0">
                <a:solidFill>
                  <a:prstClr val="black"/>
                </a:solidFill>
              </a:rPr>
              <a:t>Dado que hay un periodo de espera de 5 meses para el Seguro Social por Discapacidad (SSDI), lo más pronto que puede empezar Medicare suele ser el 30</a:t>
            </a:r>
            <a:r>
              <a:rPr lang="es-US" baseline="30000" dirty="0">
                <a:solidFill>
                  <a:prstClr val="black"/>
                </a:solidFill>
              </a:rPr>
              <a:t>vo</a:t>
            </a:r>
            <a:r>
              <a:rPr lang="es-US" dirty="0">
                <a:solidFill>
                  <a:prstClr val="black"/>
                </a:solidFill>
              </a:rPr>
              <a:t> mes después de quedar discapacitado. Sin embargo, hay 2 excepciones: </a:t>
            </a:r>
          </a:p>
          <a:p>
            <a:pPr marL="125861" indent="-125861" defTabSz="966612">
              <a:spcBef>
                <a:spcPts val="600"/>
              </a:spcBef>
              <a:buFont typeface="Wingdings" panose="05000000000000000000" pitchFamily="2" charset="2"/>
              <a:buChar char="§"/>
              <a:defRPr/>
            </a:pPr>
            <a:r>
              <a:rPr lang="es-US" dirty="0">
                <a:solidFill>
                  <a:prstClr val="black"/>
                </a:solidFill>
              </a:rPr>
              <a:t>El período de espera de 5 meses para beneficios en efectivo no se aplica a personas que recibieron beneficios por discapacidad en la niñez o a personas que tenían derecho con anterioridad a los beneficios por discapacidad (en los últimos 5 años). Los beneficios por discapacidad infantil se refieren a un adulto que está discapacitado antes de los 22 años y puede ser elegible para los beneficios por hijo si uno de los padres fallece o comienza a recibir beneficios por jubilación o discapacidad. Se considera un beneficio para "hijos" porque se pagó en el registro de ingresos del Seguro Social de los padres.</a:t>
            </a:r>
          </a:p>
          <a:p>
            <a:pPr marL="125861" indent="-125861" defTabSz="966612">
              <a:spcBef>
                <a:spcPts val="600"/>
              </a:spcBef>
              <a:buFont typeface="Wingdings" panose="05000000000000000000" pitchFamily="2" charset="2"/>
              <a:buChar char="§"/>
              <a:defRPr/>
            </a:pPr>
            <a:r>
              <a:rPr lang="es-US" dirty="0">
                <a:solidFill>
                  <a:prstClr val="black"/>
                </a:solidFill>
              </a:rPr>
              <a:t>El período de espera de 24 meses de Medicare no se aplica a las personas discapacitadas por la esclerosis lateral amiotrófica (ELA). Las personas con ELA obtienen automáticamente la Parte A y la Parte B el primer mes en que tienen derecho a los beneficios por discapacidad del Seguro Social.</a:t>
            </a:r>
          </a:p>
          <a:p>
            <a:pPr>
              <a:spcBef>
                <a:spcPts val="600"/>
              </a:spcBef>
              <a:defRPr/>
            </a:pPr>
            <a:r>
              <a:rPr lang="es-US" b="1" dirty="0">
                <a:solidFill>
                  <a:prstClr val="black"/>
                </a:solidFill>
              </a:rPr>
              <a:t>NOTA</a:t>
            </a:r>
            <a:r>
              <a:rPr lang="es-US" dirty="0">
                <a:solidFill>
                  <a:prstClr val="black"/>
                </a:solidFill>
              </a:rPr>
              <a:t>: El hecho de tener cobertura de su empleador o sindicato mientras usted o su cónyuge (o familiar, si está discapacitado) siguen trabajando puede afectar a su inscripción en la Parte B. Debe ponerse en contacto con el administrador de prestaciones de su empleador o sindicato para averiguar cómo funciona su seguro con Medicare y si le conviene retrasar la inscripción para la Parte B. </a:t>
            </a:r>
          </a:p>
          <a:p>
            <a:pPr>
              <a:spcBef>
                <a:spcPts val="600"/>
              </a:spcBef>
            </a:pPr>
            <a:endParaRPr lang="en-US" dirty="0"/>
          </a:p>
        </p:txBody>
      </p:sp>
    </p:spTree>
    <p:extLst>
      <p:ext uri="{BB962C8B-B14F-4D97-AF65-F5344CB8AC3E}">
        <p14:creationId xmlns:p14="http://schemas.microsoft.com/office/powerpoint/2010/main" val="1672754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48157" y="3757507"/>
            <a:ext cx="7049754" cy="4957868"/>
          </a:xfrm>
        </p:spPr>
        <p:txBody>
          <a:bodyPr/>
          <a:lstStyle/>
          <a:p>
            <a:pPr defTabSz="966612">
              <a:spcAft>
                <a:spcPts val="600"/>
              </a:spcAft>
              <a:defRPr/>
            </a:pPr>
            <a:r>
              <a:rPr lang="es-US" b="1" dirty="0">
                <a:solidFill>
                  <a:prstClr val="black"/>
                </a:solidFill>
              </a:rPr>
              <a:t>Notas del presentador</a:t>
            </a:r>
          </a:p>
          <a:p>
            <a:pPr defTabSz="966612">
              <a:spcAft>
                <a:spcPts val="600"/>
              </a:spcAft>
              <a:defRPr/>
            </a:pPr>
            <a:r>
              <a:rPr lang="es-US" dirty="0">
                <a:solidFill>
                  <a:prstClr val="black"/>
                </a:solidFill>
              </a:rPr>
              <a:t>Si tiene derecho al SSDI, puede ser elegible para Medicare. No obstante, antes de que comience la cobertura de Medicare, existe un período de espera de 24 meses. Una vez que haya estado discapacitado durante 5 meses y empiece a recibir prestaciones del SSDI, comienza el periodo de espera. Si necesita cobertura médica durante este periodo de espera, puede solicitarla a través del Mercado de Seguros Médicos®. </a:t>
            </a:r>
          </a:p>
          <a:p>
            <a:pPr defTabSz="966612">
              <a:spcAft>
                <a:spcPts val="600"/>
              </a:spcAft>
              <a:defRPr/>
            </a:pPr>
            <a:r>
              <a:rPr lang="es-US" dirty="0">
                <a:solidFill>
                  <a:prstClr val="black"/>
                </a:solidFill>
              </a:rPr>
              <a:t>El proceso de solicitud del Mercado determinará si reúne los requisitos para Medicaid o el Programa de Seguro Médico para Niños (CHIP), o para los créditos fiscales de primas que reducen la prima mensual de su plan del Mercado, y las reducciones de gastos compartidos que reducen los gastos no previstos. </a:t>
            </a:r>
          </a:p>
          <a:p>
            <a:pPr defTabSz="966612">
              <a:spcAft>
                <a:spcPts val="600"/>
              </a:spcAft>
              <a:defRPr/>
            </a:pPr>
            <a:r>
              <a:rPr lang="es-US" dirty="0">
                <a:solidFill>
                  <a:prstClr val="black"/>
                </a:solidFill>
              </a:rPr>
              <a:t>Para saber si puede beneficiarse de unos gastos más bajos en el Mercado, tendrá que calcular sus ingresos. Si está recibiendo prestaciones del SSDI y quiere averiguar si puede beneficiarse de precios más bajos en el Mercado, tendrá que facilitar información sobre sus pagos al Seguro Social, incluidos los pagos por discapacidad. </a:t>
            </a:r>
          </a:p>
          <a:p>
            <a:pPr defTabSz="966612">
              <a:spcAft>
                <a:spcPts val="600"/>
              </a:spcAft>
              <a:defRPr/>
            </a:pPr>
            <a:r>
              <a:rPr lang="es-US" dirty="0">
                <a:solidFill>
                  <a:prstClr val="black"/>
                </a:solidFill>
              </a:rPr>
              <a:t>Su cobertura Medicare comienza al 25</a:t>
            </a:r>
            <a:r>
              <a:rPr lang="es-US" baseline="30000" dirty="0">
                <a:solidFill>
                  <a:prstClr val="black"/>
                </a:solidFill>
              </a:rPr>
              <a:t>vo</a:t>
            </a:r>
            <a:r>
              <a:rPr lang="es-US" dirty="0">
                <a:solidFill>
                  <a:prstClr val="black"/>
                </a:solidFill>
              </a:rPr>
              <a:t> mes de las prestaciones del SSDI. Recibirá su tarjeta Medicare por correo postal 3 meses antes de su 25</a:t>
            </a:r>
            <a:r>
              <a:rPr lang="es-US" baseline="30000" dirty="0">
                <a:solidFill>
                  <a:prstClr val="black"/>
                </a:solidFill>
              </a:rPr>
              <a:t>vo</a:t>
            </a:r>
            <a:r>
              <a:rPr lang="es-US" dirty="0">
                <a:solidFill>
                  <a:prstClr val="black"/>
                </a:solidFill>
              </a:rPr>
              <a:t> mes de prestaciones por discapacidad. Si no desea tener la Parte B, siga las instrucciones en su paquete "Bienvenido a Medicare". Sin embargo, una vez que sea elegible para Medicare, ya no podrá acogerse a los precios más bajos del mercado. </a:t>
            </a:r>
          </a:p>
          <a:p>
            <a:pPr defTabSz="966612">
              <a:spcAft>
                <a:spcPts val="600"/>
              </a:spcAft>
              <a:defRPr/>
            </a:pPr>
            <a:r>
              <a:rPr lang="es-US" dirty="0">
                <a:solidFill>
                  <a:prstClr val="black"/>
                </a:solidFill>
              </a:rPr>
              <a:t>La Parte A se considera la cobertura mínima esencial. Esto significa que una vez que comience su cobertura de la Parte A, tendrá que volver al Mercado y poner fin a cualquier ayuda financiera que estaba recibiendo, como créditos fiscales para primas y reducciones de gastos compartidos. También tendrá que devolver los créditos fiscales que haya obtenido durante los meses en los que haya tenido tanto la Parte A (ya sea a través de Medicare Original o de un plan Medicare </a:t>
            </a:r>
            <a:r>
              <a:rPr lang="es-US" dirty="0" err="1">
                <a:solidFill>
                  <a:prstClr val="black"/>
                </a:solidFill>
              </a:rPr>
              <a:t>Advantage</a:t>
            </a:r>
            <a:r>
              <a:rPr lang="es-US" dirty="0">
                <a:solidFill>
                  <a:prstClr val="black"/>
                </a:solidFill>
              </a:rPr>
              <a:t>) como la cobertura del Mercado. Si tiene la Parte A retroactiva, perderá los créditos fiscales para primas cuando se le notifique que tiene la Parte A retroactiva. </a:t>
            </a:r>
          </a:p>
        </p:txBody>
      </p:sp>
    </p:spTree>
    <p:extLst>
      <p:ext uri="{BB962C8B-B14F-4D97-AF65-F5344CB8AC3E}">
        <p14:creationId xmlns:p14="http://schemas.microsoft.com/office/powerpoint/2010/main" val="18198278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30467"/>
            <a:ext cx="5852160" cy="4670584"/>
          </a:xfrm>
        </p:spPr>
        <p:txBody>
          <a:bodyPr/>
          <a:lstStyle/>
          <a:p>
            <a:pPr defTabSz="966612">
              <a:spcBef>
                <a:spcPts val="600"/>
              </a:spcBef>
              <a:defRPr/>
            </a:pPr>
            <a:r>
              <a:rPr lang="es-US" b="1">
                <a:solidFill>
                  <a:prstClr val="black"/>
                </a:solidFill>
              </a:rPr>
              <a:t>Notas del presentador</a:t>
            </a:r>
          </a:p>
          <a:p>
            <a:pPr defTabSz="966612">
              <a:spcBef>
                <a:spcPts val="600"/>
              </a:spcBef>
              <a:defRPr/>
            </a:pPr>
            <a:r>
              <a:rPr lang="es-US">
                <a:solidFill>
                  <a:prstClr val="black"/>
                </a:solidFill>
              </a:rPr>
              <a:t>En algunos casos, obtendrá una determinación de discapacidad en función de un recurso de apelación, que le brinda una fecha temprana de efectividad del derecho a recibir beneficios por discapacidad. En otros casos, si su solicitud no es procesada en tiempo y forma, puede tener derecho a una cobertura retroactiva de la Parte A.</a:t>
            </a:r>
          </a:p>
          <a:p>
            <a:pPr defTabSz="966612">
              <a:spcBef>
                <a:spcPts val="600"/>
              </a:spcBef>
              <a:defRPr/>
            </a:pPr>
            <a:r>
              <a:rPr lang="es-US">
                <a:solidFill>
                  <a:prstClr val="black"/>
                </a:solidFill>
              </a:rPr>
              <a:t>Si sus prestaciones por discapacidad son retroactivas, su tarjeta Medicare indicará la fecha de inicio de su cobertura.</a:t>
            </a:r>
          </a:p>
          <a:p>
            <a:pPr defTabSz="966612">
              <a:spcBef>
                <a:spcPts val="600"/>
              </a:spcBef>
              <a:defRPr/>
            </a:pPr>
            <a:r>
              <a:rPr lang="es-US">
                <a:solidFill>
                  <a:prstClr val="black"/>
                </a:solidFill>
              </a:rPr>
              <a:t>Si recibió servicios cubiertos por Medicare antes de obtener su tarjeta Medicare, puede pedir a su proveedor que presente esas reclamaciones a Medicare. Las fechas de los servicios no pueden ser anteriores a la fecha de inicio de la cobertura que figura en su tarjeta Medicare. </a:t>
            </a:r>
          </a:p>
          <a:p>
            <a:pPr defTabSz="966612">
              <a:spcBef>
                <a:spcPts val="600"/>
              </a:spcBef>
              <a:defRPr/>
            </a:pPr>
            <a:endParaRPr lang="en-US" dirty="0">
              <a:solidFill>
                <a:prstClr val="black"/>
              </a:solidFill>
            </a:endParaRPr>
          </a:p>
        </p:txBody>
      </p:sp>
    </p:spTree>
    <p:extLst>
      <p:ext uri="{BB962C8B-B14F-4D97-AF65-F5344CB8AC3E}">
        <p14:creationId xmlns:p14="http://schemas.microsoft.com/office/powerpoint/2010/main" val="3787901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17674"/>
            <a:ext cx="5852160" cy="4683376"/>
          </a:xfrm>
        </p:spPr>
        <p:txBody>
          <a:bodyPr/>
          <a:lstStyle/>
          <a:p>
            <a:pPr defTabSz="966612">
              <a:spcAft>
                <a:spcPts val="600"/>
              </a:spcAft>
              <a:defRPr/>
            </a:pPr>
            <a:r>
              <a:rPr lang="es-US" b="1" dirty="0"/>
              <a:t>Notas del presentador</a:t>
            </a:r>
          </a:p>
          <a:p>
            <a:pPr defTabSz="966612">
              <a:spcAft>
                <a:spcPts val="600"/>
              </a:spcAft>
              <a:defRPr/>
            </a:pPr>
            <a:r>
              <a:rPr lang="es-US" dirty="0"/>
              <a:t>En esta sesión hablaremos de Medicare y otros programas para personas con discapacidades. Le ayudará a lo siguiente:</a:t>
            </a:r>
          </a:p>
          <a:p>
            <a:pPr marL="125861" lvl="1" indent="-125861" defTabSz="966612">
              <a:spcAft>
                <a:spcPts val="600"/>
              </a:spcAft>
              <a:buFont typeface="Wingdings" panose="05000000000000000000" pitchFamily="2" charset="2"/>
              <a:buChar char="§"/>
              <a:defRPr/>
            </a:pPr>
            <a:r>
              <a:rPr lang="es-US" dirty="0">
                <a:solidFill>
                  <a:prstClr val="black"/>
                </a:solidFill>
              </a:rPr>
              <a:t>Comprender la elegibilidad para los programas del Seguro Social</a:t>
            </a:r>
          </a:p>
          <a:p>
            <a:pPr marL="125861" lvl="1" indent="-125861" defTabSz="966612">
              <a:spcAft>
                <a:spcPts val="600"/>
              </a:spcAft>
              <a:buFont typeface="Wingdings" panose="05000000000000000000" pitchFamily="2" charset="2"/>
              <a:buChar char="§"/>
              <a:defRPr/>
            </a:pPr>
            <a:r>
              <a:rPr lang="es-US" dirty="0">
                <a:solidFill>
                  <a:prstClr val="black"/>
                </a:solidFill>
              </a:rPr>
              <a:t>Resumir la elegibilidad e inscripción en Medicare</a:t>
            </a:r>
          </a:p>
          <a:p>
            <a:pPr marL="125861" lvl="1" indent="-125861" defTabSz="966612">
              <a:spcAft>
                <a:spcPts val="600"/>
              </a:spcAft>
              <a:buFont typeface="Wingdings" panose="05000000000000000000" pitchFamily="2" charset="2"/>
              <a:buChar char="§"/>
              <a:defRPr/>
            </a:pPr>
            <a:r>
              <a:rPr lang="es-US" dirty="0">
                <a:solidFill>
                  <a:prstClr val="black"/>
                </a:solidFill>
              </a:rPr>
              <a:t>Describir las opciones de Medicare para personas con discapacidad </a:t>
            </a:r>
          </a:p>
          <a:p>
            <a:pPr marL="125861" lvl="1" indent="-125861" defTabSz="966612">
              <a:spcAft>
                <a:spcPts val="600"/>
              </a:spcAft>
              <a:buFont typeface="Wingdings" panose="05000000000000000000" pitchFamily="2" charset="2"/>
              <a:buChar char="§"/>
              <a:defRPr/>
            </a:pPr>
            <a:r>
              <a:rPr lang="es-US" dirty="0">
                <a:solidFill>
                  <a:prstClr val="black"/>
                </a:solidFill>
              </a:rPr>
              <a:t>Explicar Medicaid y otros programas a las personas con ingresos y recursos limitados </a:t>
            </a:r>
          </a:p>
          <a:p>
            <a:pPr marL="125861" lvl="1" indent="-125861" defTabSz="966612">
              <a:spcAft>
                <a:spcPts val="600"/>
              </a:spcAft>
              <a:buFont typeface="Wingdings" panose="05000000000000000000" pitchFamily="2" charset="2"/>
              <a:buChar char="§"/>
              <a:defRPr/>
            </a:pPr>
            <a:r>
              <a:rPr lang="es-US" dirty="0">
                <a:solidFill>
                  <a:prstClr val="black"/>
                </a:solidFill>
              </a:rPr>
              <a:t>Saber en qué lugar obtener más información</a:t>
            </a:r>
          </a:p>
          <a:p>
            <a:pPr>
              <a:spcAft>
                <a:spcPts val="600"/>
              </a:spcAft>
            </a:pPr>
            <a:endParaRPr lang="en-US" dirty="0"/>
          </a:p>
        </p:txBody>
      </p:sp>
    </p:spTree>
    <p:extLst>
      <p:ext uri="{BB962C8B-B14F-4D97-AF65-F5344CB8AC3E}">
        <p14:creationId xmlns:p14="http://schemas.microsoft.com/office/powerpoint/2010/main" val="2928827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20465"/>
            <a:ext cx="5852160" cy="4680585"/>
          </a:xfrm>
        </p:spPr>
        <p:txBody>
          <a:bodyPr/>
          <a:lstStyle/>
          <a:p>
            <a:pPr defTabSz="966612">
              <a:spcBef>
                <a:spcPts val="600"/>
              </a:spcBef>
              <a:defRPr/>
            </a:pPr>
            <a:r>
              <a:rPr lang="es-US" b="1" dirty="0">
                <a:solidFill>
                  <a:prstClr val="black"/>
                </a:solidFill>
              </a:rPr>
              <a:t>Notas del presentador</a:t>
            </a:r>
          </a:p>
          <a:p>
            <a:pPr defTabSz="966612">
              <a:spcBef>
                <a:spcPts val="600"/>
              </a:spcBef>
              <a:defRPr/>
            </a:pPr>
            <a:r>
              <a:rPr lang="es-US" dirty="0">
                <a:solidFill>
                  <a:prstClr val="black"/>
                </a:solidFill>
              </a:rPr>
              <a:t>Recibirá esta información con su determinación:</a:t>
            </a:r>
          </a:p>
          <a:p>
            <a:pPr marL="125861" indent="-125861" defTabSz="966612">
              <a:spcBef>
                <a:spcPts val="600"/>
              </a:spcBef>
              <a:buFont typeface="Wingdings" panose="05000000000000000000" pitchFamily="2" charset="2"/>
              <a:buChar char="§"/>
              <a:defRPr/>
            </a:pPr>
            <a:r>
              <a:rPr lang="es-US" dirty="0">
                <a:solidFill>
                  <a:prstClr val="black"/>
                </a:solidFill>
              </a:rPr>
              <a:t>Fecha de entrada en vigor de su cobertura de la Parte A (el mes 25</a:t>
            </a:r>
            <a:r>
              <a:rPr lang="es-US" baseline="30000" dirty="0">
                <a:solidFill>
                  <a:prstClr val="black"/>
                </a:solidFill>
              </a:rPr>
              <a:t>vo</a:t>
            </a:r>
            <a:r>
              <a:rPr lang="es-US" dirty="0">
                <a:solidFill>
                  <a:prstClr val="black"/>
                </a:solidFill>
              </a:rPr>
              <a:t> de derecho a prestaciones por discapacidad)</a:t>
            </a:r>
          </a:p>
          <a:p>
            <a:pPr marL="125861" indent="-125861" defTabSz="966612">
              <a:spcBef>
                <a:spcPts val="600"/>
              </a:spcBef>
              <a:buFont typeface="Wingdings" panose="05000000000000000000" pitchFamily="2" charset="2"/>
              <a:buChar char="§"/>
              <a:defRPr/>
            </a:pPr>
            <a:r>
              <a:rPr lang="es-US" dirty="0">
                <a:solidFill>
                  <a:prstClr val="black"/>
                </a:solidFill>
              </a:rPr>
              <a:t>Su fecha de inicio de la cobertura de la Parte B (la cobertura de la Parte B comienza el primer mes de su cobertura de la Parte A)</a:t>
            </a:r>
          </a:p>
          <a:p>
            <a:pPr defTabSz="966612">
              <a:spcBef>
                <a:spcPts val="600"/>
              </a:spcBef>
              <a:defRPr/>
            </a:pPr>
            <a:r>
              <a:rPr lang="es-US" b="1" dirty="0">
                <a:solidFill>
                  <a:prstClr val="black"/>
                </a:solidFill>
              </a:rPr>
              <a:t>Prima atrasada (importe adeudado)</a:t>
            </a:r>
          </a:p>
          <a:p>
            <a:pPr defTabSz="966612">
              <a:spcBef>
                <a:spcPts val="600"/>
              </a:spcBef>
              <a:defRPr/>
            </a:pPr>
            <a:r>
              <a:rPr lang="es-US" dirty="0">
                <a:solidFill>
                  <a:prstClr val="black"/>
                </a:solidFill>
              </a:rPr>
              <a:t>En el momento del procesamiento final, si las primas retroactivas de más de 5 meses deben retenerse del cheque de beneficios mensual inicial, la persona recibe la Parte B a partir del mes en que se toma la acción final para procesar la concesión.</a:t>
            </a:r>
          </a:p>
          <a:p>
            <a:pPr defTabSz="966612">
              <a:spcBef>
                <a:spcPts val="600"/>
              </a:spcBef>
              <a:defRPr/>
            </a:pPr>
            <a:r>
              <a:rPr lang="es-US" dirty="0">
                <a:solidFill>
                  <a:prstClr val="black"/>
                </a:solidFill>
              </a:rPr>
              <a:t>El aviso de adjudicación informa sobre la opción de que la Parte B comience con el primer mes del derecho de la Parte A siempre que, dentro de los 60 días, el afiliado solicite la fecha anterior y autorice la deducción de las primas acumuladas de los beneficios mensuales.</a:t>
            </a:r>
          </a:p>
          <a:p>
            <a:pPr defTabSz="966612">
              <a:spcBef>
                <a:spcPts val="600"/>
              </a:spcBef>
              <a:defRPr/>
            </a:pPr>
            <a:r>
              <a:rPr lang="es-US" dirty="0">
                <a:solidFill>
                  <a:prstClr val="black"/>
                </a:solidFill>
              </a:rPr>
              <a:t>Para recibir la cobertura retroactiva de la Parte B, debe enviar una solicitud por escrito y acordar el pago de todas las primas retroactivas adeudadas. Si elige la cobertura retroactiva de la Parte B, obtendrá una segunda carta que le indicará que tiene cobertura retroactiva de la Parte B. La carta también otorga instrucciones al proveedor para tramitar reclamaciones de la Parte B fuera del plazo límite de presentación. </a:t>
            </a:r>
          </a:p>
          <a:p>
            <a:pPr>
              <a:spcBef>
                <a:spcPts val="600"/>
              </a:spcBef>
              <a:defRPr/>
            </a:pPr>
            <a:r>
              <a:rPr lang="es-US" b="1" dirty="0">
                <a:solidFill>
                  <a:prstClr val="black"/>
                </a:solidFill>
              </a:rPr>
              <a:t>Recurso</a:t>
            </a:r>
            <a:r>
              <a:rPr lang="es-US" dirty="0">
                <a:solidFill>
                  <a:prstClr val="black"/>
                </a:solidFill>
              </a:rPr>
              <a:t>: </a:t>
            </a:r>
            <a:r>
              <a:rPr lang="es-US" dirty="0">
                <a:solidFill>
                  <a:prstClr val="black"/>
                </a:solidFill>
                <a:hlinkClick r:id="rId3"/>
              </a:rPr>
              <a:t>secure.SSA.gov/</a:t>
            </a:r>
            <a:r>
              <a:rPr lang="es-US" dirty="0" err="1">
                <a:solidFill>
                  <a:prstClr val="black"/>
                </a:solidFill>
                <a:hlinkClick r:id="rId3"/>
              </a:rPr>
              <a:t>poms.Nsf</a:t>
            </a:r>
            <a:r>
              <a:rPr lang="es-US" dirty="0">
                <a:solidFill>
                  <a:prstClr val="black"/>
                </a:solidFill>
                <a:hlinkClick r:id="rId3"/>
              </a:rPr>
              <a:t>/</a:t>
            </a:r>
            <a:r>
              <a:rPr lang="es-US" dirty="0" err="1">
                <a:solidFill>
                  <a:prstClr val="black"/>
                </a:solidFill>
                <a:hlinkClick r:id="rId3"/>
              </a:rPr>
              <a:t>lnx</a:t>
            </a:r>
            <a:r>
              <a:rPr lang="es-US" dirty="0">
                <a:solidFill>
                  <a:prstClr val="black"/>
                </a:solidFill>
                <a:hlinkClick r:id="rId3"/>
              </a:rPr>
              <a:t>/0600805090</a:t>
            </a:r>
            <a:r>
              <a:rPr lang="es-US" dirty="0">
                <a:solidFill>
                  <a:prstClr val="black"/>
                </a:solidFill>
              </a:rPr>
              <a:t> </a:t>
            </a:r>
          </a:p>
        </p:txBody>
      </p:sp>
    </p:spTree>
    <p:extLst>
      <p:ext uri="{BB962C8B-B14F-4D97-AF65-F5344CB8AC3E}">
        <p14:creationId xmlns:p14="http://schemas.microsoft.com/office/powerpoint/2010/main" val="38774339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81279" y="3757507"/>
            <a:ext cx="7084908" cy="5415068"/>
          </a:xfrm>
        </p:spPr>
        <p:txBody>
          <a:bodyPr/>
          <a:lstStyle/>
          <a:p>
            <a:pPr defTabSz="966612">
              <a:spcAft>
                <a:spcPts val="600"/>
              </a:spcAft>
              <a:defRPr/>
            </a:pPr>
            <a:r>
              <a:rPr lang="es-US" sz="1100" b="1" dirty="0">
                <a:solidFill>
                  <a:prstClr val="black"/>
                </a:solidFill>
              </a:rPr>
              <a:t>Notas del presentador</a:t>
            </a:r>
          </a:p>
          <a:p>
            <a:pPr defTabSz="966612">
              <a:spcAft>
                <a:spcPts val="600"/>
              </a:spcAft>
              <a:defRPr/>
            </a:pPr>
            <a:r>
              <a:rPr lang="es-US" sz="1100" dirty="0">
                <a:solidFill>
                  <a:prstClr val="black"/>
                </a:solidFill>
              </a:rPr>
              <a:t>Usted tiene derecho a Medicare siempre y cuando siga cumpliendo con los requisitos para los beneficios por discapacidad del Seguro Social. Si el Seguro Social determina que sus prestaciones por discapacidad deben suspenderse porque su estado ha mejorado y ya no se le considera discapacitado, su Medicare finalizará el mes siguiente al mes en que se le notifique que finalizarán sus prestaciones.</a:t>
            </a:r>
          </a:p>
          <a:p>
            <a:pPr defTabSz="966612">
              <a:spcAft>
                <a:spcPts val="600"/>
              </a:spcAft>
              <a:defRPr/>
            </a:pPr>
            <a:r>
              <a:rPr lang="es-US" sz="1100" dirty="0">
                <a:solidFill>
                  <a:prstClr val="black"/>
                </a:solidFill>
              </a:rPr>
              <a:t>El Seguro Social tiene incentivos laborales para ayudar a personas médicamente discapacitadas, pero que tratan de trabajar. La continuación de la cobertura Medicare es un tipo de incentivo.</a:t>
            </a:r>
          </a:p>
          <a:p>
            <a:pPr marL="125861" indent="-125861" defTabSz="966612">
              <a:spcAft>
                <a:spcPts val="600"/>
              </a:spcAft>
              <a:buFont typeface="Wingdings" panose="05000000000000000000" pitchFamily="2" charset="2"/>
              <a:buChar char="§"/>
              <a:defRPr/>
            </a:pPr>
            <a:r>
              <a:rPr lang="es-US" sz="1100" dirty="0">
                <a:solidFill>
                  <a:prstClr val="black"/>
                </a:solidFill>
              </a:rPr>
              <a:t>Si vuelve a trabajar, puede optar a un mínimo de 8 ½ años de ampliación de la cobertura de Medicare. Medicare continúa aunque el Seguro Social determine que ya no puede obtener beneficios en efectivo porque tiene ingresos superiores.</a:t>
            </a:r>
          </a:p>
          <a:p>
            <a:pPr marL="125861" indent="-125861" defTabSz="966612">
              <a:spcAft>
                <a:spcPts val="600"/>
              </a:spcAft>
              <a:buFont typeface="Wingdings" panose="05000000000000000000" pitchFamily="2" charset="2"/>
              <a:buChar char="§"/>
              <a:defRPr/>
            </a:pPr>
            <a:r>
              <a:rPr lang="es-US" sz="1100" dirty="0">
                <a:solidFill>
                  <a:prstClr val="black"/>
                </a:solidFill>
              </a:rPr>
              <a:t>Si, después de los 8 ½ años de cobertura ampliada de Medicare, sigue trabajando con una discapacidad, puede comprar la Parte A, o la Parte A y la Parte B mientras siga discapacitado. Este programa se denomina Medicare para Individuos Discapacitados y Empleados Cualificados (QDWI). En algunos casos, es posible que su Estado le ayude a pagar las primas de la Parte A.</a:t>
            </a:r>
          </a:p>
          <a:p>
            <a:pPr marL="125861" indent="-125861" defTabSz="966612">
              <a:spcAft>
                <a:spcPts val="600"/>
              </a:spcAft>
              <a:buFont typeface="Wingdings" panose="05000000000000000000" pitchFamily="2" charset="2"/>
              <a:buChar char="§"/>
              <a:defRPr/>
            </a:pPr>
            <a:r>
              <a:rPr lang="es-US" sz="1100" dirty="0">
                <a:solidFill>
                  <a:prstClr val="black"/>
                </a:solidFill>
              </a:rPr>
              <a:t>Si estaba pagando una prima incrementada de la Parte B (penalización por inscripción tardía) durante el tiempo que estuvo recibiendo la Parte A sin prima, pero ahora es elegible para la Parte B porque se está inscribiendo en la Parte A para discapacitados que trabajan, su penalización de la Parte B puede ser eliminada. </a:t>
            </a:r>
          </a:p>
          <a:p>
            <a:pPr>
              <a:spcAft>
                <a:spcPts val="600"/>
              </a:spcAft>
              <a:defRPr/>
            </a:pPr>
            <a:r>
              <a:rPr lang="es-US" sz="1100" dirty="0">
                <a:solidFill>
                  <a:prstClr val="black"/>
                </a:solidFill>
              </a:rPr>
              <a:t>Si, al cumplir los 65 años, recibe Medicare por discapacidad, tendrá cobertura continua sin interrupción. Recibirá la Parte A sin cargo, incluso si ha estado pagándola antes. Sin embargo, el motivo para tener derecho a Medicare cambia de discapacidad por la edad. Si no tenía la Parte B cuando recibía Medicare por discapacidad, la tendrá automáticamente cuando cumpla 65 años y podrá decidir si quiere conservarla. Si ya tiene la Parte B cuando cumpla los 65 años, tendrá un Periodo de Inscripción Abierta (OEP) al Seguro Suplementario de Medicare (</a:t>
            </a:r>
            <a:r>
              <a:rPr lang="es-US" sz="1100" dirty="0" err="1">
                <a:solidFill>
                  <a:prstClr val="black"/>
                </a:solidFill>
              </a:rPr>
              <a:t>Medigap</a:t>
            </a:r>
            <a:r>
              <a:rPr lang="es-US" sz="1100" dirty="0">
                <a:solidFill>
                  <a:prstClr val="black"/>
                </a:solidFill>
              </a:rPr>
              <a:t>). </a:t>
            </a:r>
          </a:p>
          <a:p>
            <a:pPr defTabSz="966612">
              <a:spcAft>
                <a:spcPts val="600"/>
              </a:spcAft>
              <a:defRPr/>
            </a:pPr>
            <a:r>
              <a:rPr lang="es-US" sz="1100" dirty="0">
                <a:solidFill>
                  <a:prstClr val="black"/>
                </a:solidFill>
              </a:rPr>
              <a:t>Si no se inscribe en la Parte B cuando es elegible por primera vez y no cumple los requisitos para acogerse a un Periodo de Inscripción Especial (SEP), es posible que tenga que pagar una multa por inscripción tardía mientras tenga la Parte B. Su prima de la Parte B puede aumentar un 10% por cada periodo completo de 12 meses en el que podría haberse inscrito en la Parte B pero no lo hizo. Si estaba pagando una penalización por inscripción tardía en la Parte B mientras estaba discapacitado, la penalización finalizará cuando cumpla 65 años.</a:t>
            </a:r>
          </a:p>
          <a:p>
            <a:pPr>
              <a:spcAft>
                <a:spcPts val="600"/>
              </a:spcAft>
            </a:pPr>
            <a:endParaRPr lang="en-US" sz="1100" dirty="0"/>
          </a:p>
        </p:txBody>
      </p:sp>
    </p:spTree>
    <p:extLst>
      <p:ext uri="{BB962C8B-B14F-4D97-AF65-F5344CB8AC3E}">
        <p14:creationId xmlns:p14="http://schemas.microsoft.com/office/powerpoint/2010/main" val="34477051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604837" y="3730466"/>
            <a:ext cx="6105525" cy="5356383"/>
          </a:xfrm>
        </p:spPr>
        <p:txBody>
          <a:bodyPr/>
          <a:lstStyle/>
          <a:p>
            <a:pPr defTabSz="966612">
              <a:spcAft>
                <a:spcPts val="600"/>
              </a:spcAft>
              <a:defRPr/>
            </a:pPr>
            <a:r>
              <a:rPr lang="es-US" b="1" dirty="0">
                <a:solidFill>
                  <a:prstClr val="black"/>
                </a:solidFill>
              </a:rPr>
              <a:t>Notas del presentador</a:t>
            </a:r>
          </a:p>
          <a:p>
            <a:pPr defTabSz="966612">
              <a:spcAft>
                <a:spcPts val="600"/>
              </a:spcAft>
              <a:defRPr/>
            </a:pPr>
            <a:r>
              <a:rPr lang="es-US" dirty="0">
                <a:solidFill>
                  <a:prstClr val="black"/>
                </a:solidFill>
              </a:rPr>
              <a:t>Verifique sus conocimientos: Pregunta 2 </a:t>
            </a:r>
          </a:p>
          <a:p>
            <a:pPr defTabSz="966612">
              <a:spcAft>
                <a:spcPts val="600"/>
              </a:spcAft>
              <a:defRPr/>
            </a:pPr>
            <a:r>
              <a:rPr lang="es-US" b="1" dirty="0">
                <a:solidFill>
                  <a:prstClr val="black"/>
                </a:solidFill>
              </a:rPr>
              <a:t>James adquirió el derecho a recibir el SSDI a los 60, y Medicare a los 62. No optó por la Parte B cuando resultó elegible por primera vez, y no tenía cobertura del empleador. Él obtiene automáticamente la Parte B durante su IEP cuando cumpla 65 años ¿Cuánto es la multa por inscripción tardía en la Parte B? </a:t>
            </a:r>
          </a:p>
          <a:p>
            <a:pPr marL="179562" indent="-179562" defTabSz="966612">
              <a:spcAft>
                <a:spcPts val="600"/>
              </a:spcAft>
              <a:buFont typeface="+mj-lt"/>
              <a:buAutoNum type="alphaLcPeriod"/>
              <a:defRPr/>
            </a:pPr>
            <a:r>
              <a:rPr lang="es-US" dirty="0">
                <a:solidFill>
                  <a:prstClr val="black"/>
                </a:solidFill>
              </a:rPr>
              <a:t>5%</a:t>
            </a:r>
          </a:p>
          <a:p>
            <a:pPr marL="179562" indent="-179562" defTabSz="966612">
              <a:spcAft>
                <a:spcPts val="600"/>
              </a:spcAft>
              <a:buFont typeface="+mj-lt"/>
              <a:buAutoNum type="alphaLcPeriod"/>
              <a:defRPr/>
            </a:pPr>
            <a:r>
              <a:rPr lang="es-US" dirty="0">
                <a:solidFill>
                  <a:prstClr val="black"/>
                </a:solidFill>
              </a:rPr>
              <a:t>10%</a:t>
            </a:r>
          </a:p>
          <a:p>
            <a:pPr marL="179562" indent="-179562" defTabSz="966612">
              <a:spcAft>
                <a:spcPts val="600"/>
              </a:spcAft>
              <a:buFont typeface="+mj-lt"/>
              <a:buAutoNum type="alphaLcPeriod"/>
              <a:defRPr/>
            </a:pPr>
            <a:r>
              <a:rPr lang="es-US" dirty="0">
                <a:solidFill>
                  <a:prstClr val="black"/>
                </a:solidFill>
              </a:rPr>
              <a:t>10% por cada periodo de 12 meses sin Parte B</a:t>
            </a:r>
          </a:p>
          <a:p>
            <a:pPr marL="179562" indent="-179562" defTabSz="966612">
              <a:spcAft>
                <a:spcPts val="600"/>
              </a:spcAft>
              <a:buFont typeface="+mj-lt"/>
              <a:buAutoNum type="alphaLcPeriod"/>
              <a:defRPr/>
            </a:pPr>
            <a:r>
              <a:rPr lang="es-US" dirty="0">
                <a:solidFill>
                  <a:prstClr val="black"/>
                </a:solidFill>
              </a:rPr>
              <a:t>No hay multa </a:t>
            </a:r>
          </a:p>
          <a:p>
            <a:pPr defTabSz="966612">
              <a:spcAft>
                <a:spcPts val="600"/>
              </a:spcAft>
              <a:defRPr/>
            </a:pPr>
            <a:r>
              <a:rPr lang="es-US" b="1" dirty="0">
                <a:solidFill>
                  <a:prstClr val="black"/>
                </a:solidFill>
              </a:rPr>
              <a:t>Respuesta: d. No hay multa. </a:t>
            </a:r>
          </a:p>
          <a:p>
            <a:pPr>
              <a:spcAft>
                <a:spcPts val="600"/>
              </a:spcAft>
              <a:defRPr/>
            </a:pPr>
            <a:r>
              <a:rPr lang="es-US" dirty="0">
                <a:solidFill>
                  <a:prstClr val="black"/>
                </a:solidFill>
              </a:rPr>
              <a:t>Si, al cumplir los 65 años, recibe Medicare por discapacidad, tendrá cobertura continua sin interrupción. Si usted pagaba una penalización de la Parte B, ésta finalizará. Recibirá la Parte A sin cargo, incluso si ha estado pagándola antes. Sin embargo, el motivo para tener derecho a Medicare cambia de discapacidad por la edad. Si no tenía la Parte B cuando recibía Medicare por discapacidad, la tendrá automáticamente cuando cumpla 65 años y podrá decidir si quiere conservarla. Si ya tiene la Parte B de Medicare cuando cumpla 65 años, obtendrá un </a:t>
            </a:r>
            <a:r>
              <a:rPr lang="es-US" dirty="0" err="1">
                <a:solidFill>
                  <a:prstClr val="black"/>
                </a:solidFill>
              </a:rPr>
              <a:t>Medigap</a:t>
            </a:r>
            <a:r>
              <a:rPr lang="es-US" dirty="0">
                <a:solidFill>
                  <a:prstClr val="black"/>
                </a:solidFill>
              </a:rPr>
              <a:t> OEP. </a:t>
            </a:r>
          </a:p>
          <a:p>
            <a:pPr defTabSz="966612">
              <a:spcAft>
                <a:spcPts val="600"/>
              </a:spcAft>
              <a:defRPr/>
            </a:pPr>
            <a:r>
              <a:rPr lang="es-US" dirty="0">
                <a:solidFill>
                  <a:prstClr val="black"/>
                </a:solidFill>
              </a:rPr>
              <a:t>Si no se inscribe en la Parte B cuando es elegible por primera vez y no reúne los requisitos para una SEP, es posible que tenga que pagar una multa por inscripción tardía mientras tenga la Parte B. Su prima de la Parte B puede aumentar un 10% por cada periodo completo de 12 meses en el que podría haberse inscrito en la Parte B pero no lo hizo. Si estaba pagando una penalización por inscripción tardía en la Parte B mientras estaba discapacitado, la penalización finalizará cuando cumpla 65 años.</a:t>
            </a:r>
          </a:p>
          <a:p>
            <a:pPr marL="0" lvl="1" defTabSz="966612">
              <a:spcAft>
                <a:spcPts val="600"/>
              </a:spcAft>
              <a:defRPr/>
            </a:pPr>
            <a:endParaRPr lang="en-US" dirty="0">
              <a:solidFill>
                <a:prstClr val="black"/>
              </a:solidFill>
            </a:endParaRPr>
          </a:p>
          <a:p>
            <a:pPr defTabSz="966612">
              <a:spcAft>
                <a:spcPts val="600"/>
              </a:spcAft>
              <a:defRPr/>
            </a:pPr>
            <a:endParaRPr lang="en-US" dirty="0">
              <a:solidFill>
                <a:prstClr val="black"/>
              </a:solidFill>
            </a:endParaRPr>
          </a:p>
          <a:p>
            <a:pPr>
              <a:spcAft>
                <a:spcPts val="600"/>
              </a:spcAft>
            </a:pPr>
            <a:endParaRPr lang="en-US" dirty="0"/>
          </a:p>
        </p:txBody>
      </p:sp>
    </p:spTree>
    <p:extLst>
      <p:ext uri="{BB962C8B-B14F-4D97-AF65-F5344CB8AC3E}">
        <p14:creationId xmlns:p14="http://schemas.microsoft.com/office/powerpoint/2010/main" val="24506923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30467"/>
            <a:ext cx="5852160" cy="4670584"/>
          </a:xfrm>
        </p:spPr>
        <p:txBody>
          <a:bodyPr/>
          <a:lstStyle/>
          <a:p>
            <a:pPr defTabSz="966612">
              <a:spcBef>
                <a:spcPts val="634"/>
              </a:spcBef>
              <a:defRPr/>
            </a:pPr>
            <a:r>
              <a:rPr lang="es-US" b="1" dirty="0">
                <a:solidFill>
                  <a:prstClr val="black"/>
                </a:solidFill>
              </a:rPr>
              <a:t>Notas del presentador</a:t>
            </a:r>
          </a:p>
          <a:p>
            <a:pPr defTabSz="966612">
              <a:spcBef>
                <a:spcPts val="634"/>
              </a:spcBef>
              <a:defRPr/>
            </a:pPr>
            <a:r>
              <a:rPr lang="es-US" dirty="0">
                <a:solidFill>
                  <a:prstClr val="black"/>
                </a:solidFill>
              </a:rPr>
              <a:t>La lección 3, “Opciones de Planes Medicare para personas con discapacidades”, explica: </a:t>
            </a:r>
          </a:p>
          <a:p>
            <a:pPr marL="125861" indent="-125861" defTabSz="966612">
              <a:spcBef>
                <a:spcPts val="634"/>
              </a:spcBef>
              <a:buFont typeface="Wingdings" panose="05000000000000000000" pitchFamily="2" charset="2"/>
              <a:buChar char="§"/>
              <a:defRPr/>
            </a:pPr>
            <a:r>
              <a:rPr lang="es-US" dirty="0">
                <a:solidFill>
                  <a:prstClr val="black"/>
                </a:solidFill>
              </a:rPr>
              <a:t>Opciones de planes de salud y medicamentos de Medicare</a:t>
            </a:r>
          </a:p>
          <a:p>
            <a:pPr marL="125861" indent="-125861" defTabSz="966612">
              <a:spcBef>
                <a:spcPts val="634"/>
              </a:spcBef>
              <a:buFont typeface="Wingdings" panose="05000000000000000000" pitchFamily="2" charset="2"/>
              <a:buChar char="§"/>
              <a:defRPr/>
            </a:pPr>
            <a:r>
              <a:rPr lang="es-US" dirty="0">
                <a:solidFill>
                  <a:prstClr val="black"/>
                </a:solidFill>
              </a:rPr>
              <a:t>Coordinación de beneficios de Medicare para personas con discapacidad </a:t>
            </a:r>
          </a:p>
          <a:p>
            <a:pPr marL="125861" indent="-125861" defTabSz="966612">
              <a:spcBef>
                <a:spcPts val="634"/>
              </a:spcBef>
              <a:buFont typeface="Wingdings" panose="05000000000000000000" pitchFamily="2" charset="2"/>
              <a:buChar char="§"/>
              <a:defRPr/>
            </a:pPr>
            <a:r>
              <a:rPr lang="es-US" dirty="0">
                <a:solidFill>
                  <a:prstClr val="black"/>
                </a:solidFill>
              </a:rPr>
              <a:t>Pólizas del Seguro Suplementario de Medicare (</a:t>
            </a:r>
            <a:r>
              <a:rPr lang="es-US" dirty="0" err="1">
                <a:solidFill>
                  <a:prstClr val="black"/>
                </a:solidFill>
              </a:rPr>
              <a:t>Medigap</a:t>
            </a:r>
            <a:r>
              <a:rPr lang="es-US" dirty="0">
                <a:solidFill>
                  <a:prstClr val="black"/>
                </a:solidFill>
              </a:rPr>
              <a:t>)</a:t>
            </a:r>
          </a:p>
          <a:p>
            <a:pPr defTabSz="966612">
              <a:spcBef>
                <a:spcPts val="634"/>
              </a:spcBef>
              <a:defRPr/>
            </a:pPr>
            <a:endParaRPr lang="en-US" dirty="0">
              <a:solidFill>
                <a:prstClr val="black"/>
              </a:solidFill>
            </a:endParaRPr>
          </a:p>
          <a:p>
            <a:pPr defTabSz="966612">
              <a:spcBef>
                <a:spcPts val="634"/>
              </a:spcBef>
              <a:defRPr/>
            </a:pPr>
            <a:endParaRPr lang="en-US" dirty="0">
              <a:solidFill>
                <a:prstClr val="black"/>
              </a:solidFill>
            </a:endParaRPr>
          </a:p>
          <a:p>
            <a:endParaRPr lang="en-US" dirty="0"/>
          </a:p>
        </p:txBody>
      </p:sp>
    </p:spTree>
    <p:extLst>
      <p:ext uri="{BB962C8B-B14F-4D97-AF65-F5344CB8AC3E}">
        <p14:creationId xmlns:p14="http://schemas.microsoft.com/office/powerpoint/2010/main" val="40847208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3577">
              <a:spcAft>
                <a:spcPts val="600"/>
              </a:spcAft>
              <a:defRPr/>
            </a:pPr>
            <a:r>
              <a:rPr lang="es-US" b="1">
                <a:ea typeface="ＭＳ Ｐゴシック" pitchFamily="84" charset="-128"/>
                <a:cs typeface="Arial" panose="020B0604020202020204" pitchFamily="34" charset="0"/>
              </a:rPr>
              <a:t>Notas del presentador</a:t>
            </a:r>
          </a:p>
          <a:p>
            <a:pPr defTabSz="983577">
              <a:spcAft>
                <a:spcPts val="600"/>
              </a:spcAft>
              <a:defRPr/>
            </a:pPr>
            <a:r>
              <a:rPr lang="es-US" b="1">
                <a:ea typeface="ＭＳ Ｐゴシック" pitchFamily="84" charset="-128"/>
                <a:cs typeface="Arial" panose="020B0604020202020204" pitchFamily="34" charset="0"/>
              </a:rPr>
              <a:t>Al final de esta sesión, usted podrá:</a:t>
            </a:r>
          </a:p>
          <a:p>
            <a:pPr marL="120827" indent="-120827" defTabSz="983577">
              <a:spcAft>
                <a:spcPts val="600"/>
              </a:spcAft>
              <a:buFont typeface="Wingdings" panose="05000000000000000000" pitchFamily="2" charset="2"/>
              <a:buChar char="§"/>
              <a:defRPr/>
            </a:pPr>
            <a:r>
              <a:rPr lang="es-US"/>
              <a:t>Enumerar las opciones de planes de Medicare para personas con discapacidad</a:t>
            </a:r>
          </a:p>
          <a:p>
            <a:pPr marL="120827" indent="-120827" defTabSz="983577">
              <a:spcAft>
                <a:spcPts val="600"/>
              </a:spcAft>
              <a:buFont typeface="Wingdings" panose="05000000000000000000" pitchFamily="2" charset="2"/>
              <a:buChar char="§"/>
              <a:defRPr/>
            </a:pPr>
            <a:r>
              <a:rPr lang="es-US"/>
              <a:t>Explicar la coordinación de prestaciones para personas con discapacidad</a:t>
            </a:r>
          </a:p>
          <a:p>
            <a:pPr defTabSz="983577">
              <a:spcAft>
                <a:spcPts val="600"/>
              </a:spcAft>
              <a:defRPr/>
            </a:pPr>
            <a:endParaRPr lang="en-US" dirty="0">
              <a:ea typeface="ＭＳ Ｐゴシック" pitchFamily="84" charset="-128"/>
              <a:cs typeface="Arial" panose="020B0604020202020204" pitchFamily="34" charset="0"/>
            </a:endParaRPr>
          </a:p>
          <a:p>
            <a:pPr>
              <a:spcAft>
                <a:spcPts val="600"/>
              </a:spcAft>
            </a:pPr>
            <a:endParaRPr lang="en-US" dirty="0"/>
          </a:p>
        </p:txBody>
      </p:sp>
    </p:spTree>
    <p:extLst>
      <p:ext uri="{BB962C8B-B14F-4D97-AF65-F5344CB8AC3E}">
        <p14:creationId xmlns:p14="http://schemas.microsoft.com/office/powerpoint/2010/main" val="13476339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852160" cy="5523653"/>
          </a:xfrm>
        </p:spPr>
        <p:txBody>
          <a:bodyPr/>
          <a:lstStyle/>
          <a:p>
            <a:pPr defTabSz="966612">
              <a:spcAft>
                <a:spcPts val="600"/>
              </a:spcAft>
              <a:defRPr/>
            </a:pPr>
            <a:r>
              <a:rPr lang="es-US" b="1" dirty="0">
                <a:solidFill>
                  <a:prstClr val="black"/>
                </a:solidFill>
              </a:rPr>
              <a:t>Notas del presentador</a:t>
            </a:r>
          </a:p>
          <a:p>
            <a:pPr defTabSz="966612">
              <a:spcAft>
                <a:spcPts val="600"/>
              </a:spcAft>
              <a:defRPr/>
            </a:pPr>
            <a:r>
              <a:rPr lang="es-US" dirty="0">
                <a:solidFill>
                  <a:prstClr val="black"/>
                </a:solidFill>
              </a:rPr>
              <a:t>Si tiene una discapacidad, cuenta con las mismas opciones de planes de salud de Medicare que las personas de más de 65 años. Puede elegir Medicare Original, un plan Medicare </a:t>
            </a:r>
            <a:r>
              <a:rPr lang="es-US" dirty="0" err="1">
                <a:solidFill>
                  <a:prstClr val="black"/>
                </a:solidFill>
              </a:rPr>
              <a:t>Advantage</a:t>
            </a:r>
            <a:r>
              <a:rPr lang="es-US" dirty="0">
                <a:solidFill>
                  <a:prstClr val="black"/>
                </a:solidFill>
              </a:rPr>
              <a:t> u otro plan de salud de Medicare disponible en su localidad. Otros tipos de plan de salud de Medicare incluyen los Planes de Costo de Medicare, los Programas de Prueba/Piloto y los Programas de Cuidado Integral para Ancianos (PACE).</a:t>
            </a:r>
          </a:p>
          <a:p>
            <a:pPr defTabSz="966612">
              <a:spcAft>
                <a:spcPts val="600"/>
              </a:spcAft>
              <a:defRPr/>
            </a:pPr>
            <a:r>
              <a:rPr lang="es-US" dirty="0">
                <a:solidFill>
                  <a:prstClr val="black"/>
                </a:solidFill>
              </a:rPr>
              <a:t>También puede optar por inscribirse en un plan de medicamentos de Medicare, que puede suponer un ahorro considerable para las personas con enfermedades crónicas. Si decide no obtener la cobertura de medicamentos de Medicare cuando es elegible por primera vez y se inscribe en un plan de medicamentos de Medicare más adelante, es probable que pague una multa por inscripción tardía, a menos que tenga otra cobertura de medicamentos acreditable, o que reúna los requisitos para recibir Ayuda Adicional. La Ayuda Adicional se trata con más detalle en la Lección 4.</a:t>
            </a:r>
          </a:p>
          <a:p>
            <a:pPr>
              <a:spcAft>
                <a:spcPts val="600"/>
              </a:spcAft>
            </a:pPr>
            <a:r>
              <a:rPr lang="es-US" dirty="0"/>
              <a:t>La mayoría de los planes Medicare </a:t>
            </a:r>
            <a:r>
              <a:rPr lang="es-US" dirty="0" err="1"/>
              <a:t>Advantage</a:t>
            </a:r>
            <a:r>
              <a:rPr lang="es-US" dirty="0"/>
              <a:t> ofrecen cobertura de medicamentos recetados. Los planes Medicare </a:t>
            </a:r>
            <a:r>
              <a:rPr lang="es-US" dirty="0" err="1"/>
              <a:t>Advantage</a:t>
            </a:r>
            <a:r>
              <a:rPr lang="es-US" dirty="0"/>
              <a:t> deben cubrir todos los servicios que cubre Medicare Original. Sus costos, derechos, protecciones y/o opciones de dónde recibir atención médica pueden ser diferentes. Algunos planes pueden ofrecer prestaciones adicionales, como servicios oftalmológicos, auditivos y dentales. </a:t>
            </a:r>
          </a:p>
          <a:p>
            <a:pPr>
              <a:spcAft>
                <a:spcPts val="600"/>
              </a:spcAft>
              <a:defRPr/>
            </a:pPr>
            <a:r>
              <a:rPr lang="es-US" dirty="0">
                <a:solidFill>
                  <a:prstClr val="black"/>
                </a:solidFill>
              </a:rPr>
              <a:t>Para consultar los planes de su zona, visite </a:t>
            </a:r>
            <a:r>
              <a:rPr lang="es-US" dirty="0">
                <a:solidFill>
                  <a:prstClr val="black"/>
                </a:solidFill>
                <a:hlinkClick r:id="rId3"/>
              </a:rPr>
              <a:t>Medicare.gov/plan-compare</a:t>
            </a:r>
            <a:r>
              <a:rPr lang="es-US" dirty="0">
                <a:solidFill>
                  <a:prstClr val="black"/>
                </a:solidFill>
              </a:rPr>
              <a:t>. </a:t>
            </a:r>
          </a:p>
          <a:p>
            <a:pPr>
              <a:spcAft>
                <a:spcPts val="600"/>
              </a:spcAft>
              <a:defRPr/>
            </a:pPr>
            <a:r>
              <a:rPr lang="es-US" dirty="0">
                <a:solidFill>
                  <a:prstClr val="black"/>
                </a:solidFill>
              </a:rPr>
              <a:t>Visite </a:t>
            </a:r>
            <a:r>
              <a:rPr lang="es-US" dirty="0">
                <a:hlinkClick r:id="rId4"/>
              </a:rPr>
              <a:t>Medicare.gov/</a:t>
            </a:r>
            <a:r>
              <a:rPr lang="es-US" dirty="0" err="1">
                <a:hlinkClick r:id="rId4"/>
              </a:rPr>
              <a:t>basics</a:t>
            </a:r>
            <a:r>
              <a:rPr lang="es-US" dirty="0">
                <a:hlinkClick r:id="rId4"/>
              </a:rPr>
              <a:t>/</a:t>
            </a:r>
            <a:r>
              <a:rPr lang="es-US" dirty="0" err="1">
                <a:hlinkClick r:id="rId4"/>
              </a:rPr>
              <a:t>end</a:t>
            </a:r>
            <a:r>
              <a:rPr lang="es-US" dirty="0">
                <a:hlinkClick r:id="rId4"/>
              </a:rPr>
              <a:t>-</a:t>
            </a:r>
            <a:r>
              <a:rPr lang="es-US" dirty="0" err="1">
                <a:hlinkClick r:id="rId4"/>
              </a:rPr>
              <a:t>stage</a:t>
            </a:r>
            <a:r>
              <a:rPr lang="es-US" dirty="0">
                <a:hlinkClick r:id="rId4"/>
              </a:rPr>
              <a:t>-renal-</a:t>
            </a:r>
            <a:r>
              <a:rPr lang="es-US" dirty="0" err="1">
                <a:hlinkClick r:id="rId4"/>
              </a:rPr>
              <a:t>disease</a:t>
            </a:r>
            <a:r>
              <a:rPr lang="es-US" dirty="0"/>
              <a:t> </a:t>
            </a:r>
            <a:r>
              <a:rPr lang="es-US" dirty="0">
                <a:solidFill>
                  <a:prstClr val="black"/>
                </a:solidFill>
              </a:rPr>
              <a:t>para más información sobre cobertura de medicamentos para Enfermedad Renal en Etapa Terminal (ESRD). </a:t>
            </a:r>
          </a:p>
          <a:p>
            <a:pPr>
              <a:spcAft>
                <a:spcPts val="600"/>
              </a:spcAft>
            </a:pPr>
            <a:endParaRPr lang="en-US" dirty="0"/>
          </a:p>
        </p:txBody>
      </p:sp>
    </p:spTree>
    <p:extLst>
      <p:ext uri="{BB962C8B-B14F-4D97-AF65-F5344CB8AC3E}">
        <p14:creationId xmlns:p14="http://schemas.microsoft.com/office/powerpoint/2010/main" val="30175518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30467"/>
            <a:ext cx="5852160" cy="4670584"/>
          </a:xfrm>
        </p:spPr>
        <p:txBody>
          <a:bodyPr/>
          <a:lstStyle/>
          <a:p>
            <a:pPr defTabSz="966612">
              <a:spcAft>
                <a:spcPts val="600"/>
              </a:spcAft>
              <a:defRPr/>
            </a:pPr>
            <a:r>
              <a:rPr lang="es-US" b="1" dirty="0">
                <a:solidFill>
                  <a:prstClr val="black"/>
                </a:solidFill>
              </a:rPr>
              <a:t>Notas del presentador</a:t>
            </a:r>
          </a:p>
          <a:p>
            <a:pPr defTabSz="966612">
              <a:spcAft>
                <a:spcPts val="600"/>
              </a:spcAft>
              <a:defRPr/>
            </a:pPr>
            <a:r>
              <a:rPr lang="es-US" dirty="0">
                <a:solidFill>
                  <a:prstClr val="black"/>
                </a:solidFill>
              </a:rPr>
              <a:t>Usted puede tener Medicare y otro seguro médico. Medicare paga en segundo lugar si tiene menos de 65 años, derecho a Medicare por discapacidad y está cubierto por un Plan de Salud Grupal Grande (GHP) a través de su empleo actual o el de un familiar. En un GHP grande, el empleador debe tener 100 empleados o más.</a:t>
            </a:r>
          </a:p>
          <a:p>
            <a:pPr defTabSz="966612">
              <a:spcAft>
                <a:spcPts val="600"/>
              </a:spcAft>
              <a:defRPr/>
            </a:pPr>
            <a:r>
              <a:rPr lang="es-US" dirty="0">
                <a:solidFill>
                  <a:prstClr val="black"/>
                </a:solidFill>
              </a:rPr>
              <a:t>Medicare también paga en segundo lugar si tiene menos de 65 años, está incapacitado, es autónomo, usted o un miembro de su familia es autónomo y está cubierto por un GHP grande.</a:t>
            </a:r>
          </a:p>
          <a:p>
            <a:pPr defTabSz="966612">
              <a:spcAft>
                <a:spcPts val="600"/>
              </a:spcAft>
              <a:defRPr/>
            </a:pPr>
            <a:r>
              <a:rPr lang="es-US" b="1" dirty="0">
                <a:solidFill>
                  <a:prstClr val="black"/>
                </a:solidFill>
              </a:rPr>
              <a:t>NOTA</a:t>
            </a:r>
            <a:r>
              <a:rPr lang="es-US" dirty="0">
                <a:solidFill>
                  <a:prstClr val="black"/>
                </a:solidFill>
              </a:rPr>
              <a:t>: Si al menos un empleador en un plan de empleadores múltiples tiene más de 100 empleados, su cobertura de GHP paga primero y Medicare paga segundo. </a:t>
            </a:r>
          </a:p>
          <a:p>
            <a:pPr defTabSz="966612">
              <a:spcAft>
                <a:spcPts val="600"/>
              </a:spcAft>
              <a:defRPr/>
            </a:pPr>
            <a:r>
              <a:rPr lang="es-US" b="1" dirty="0">
                <a:solidFill>
                  <a:prstClr val="black"/>
                </a:solidFill>
              </a:rPr>
              <a:t>Fuente</a:t>
            </a:r>
            <a:r>
              <a:rPr lang="es-US" dirty="0">
                <a:solidFill>
                  <a:prstClr val="black"/>
                </a:solidFill>
              </a:rPr>
              <a:t>: “Medicare y otros beneficios de salud: Su guía para saber quién paga primero" ( Producto CMS No. 2179) en </a:t>
            </a:r>
            <a:r>
              <a:rPr lang="es-US" dirty="0">
                <a:solidFill>
                  <a:prstClr val="black"/>
                </a:solidFill>
                <a:hlinkClick r:id="rId3"/>
              </a:rPr>
              <a:t>Medicare.gov/</a:t>
            </a:r>
            <a:r>
              <a:rPr lang="es-US" dirty="0" err="1">
                <a:solidFill>
                  <a:prstClr val="black"/>
                </a:solidFill>
                <a:hlinkClick r:id="rId3"/>
              </a:rPr>
              <a:t>publications</a:t>
            </a:r>
            <a:r>
              <a:rPr lang="es-US" dirty="0">
                <a:solidFill>
                  <a:prstClr val="black"/>
                </a:solidFill>
              </a:rPr>
              <a:t>.</a:t>
            </a:r>
          </a:p>
        </p:txBody>
      </p:sp>
    </p:spTree>
    <p:extLst>
      <p:ext uri="{BB962C8B-B14F-4D97-AF65-F5344CB8AC3E}">
        <p14:creationId xmlns:p14="http://schemas.microsoft.com/office/powerpoint/2010/main" val="20151457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40467"/>
            <a:ext cx="5852160" cy="5148352"/>
          </a:xfrm>
        </p:spPr>
        <p:txBody>
          <a:bodyPr/>
          <a:lstStyle/>
          <a:p>
            <a:pPr defTabSz="966612">
              <a:spcAft>
                <a:spcPts val="600"/>
              </a:spcAft>
              <a:defRPr/>
            </a:pPr>
            <a:r>
              <a:rPr lang="es-US" b="1" dirty="0">
                <a:solidFill>
                  <a:prstClr val="black"/>
                </a:solidFill>
              </a:rPr>
              <a:t>Notas del presentador</a:t>
            </a:r>
          </a:p>
          <a:p>
            <a:pPr defTabSz="966612">
              <a:spcAft>
                <a:spcPts val="600"/>
              </a:spcAft>
              <a:defRPr/>
            </a:pPr>
            <a:r>
              <a:rPr lang="es-US" dirty="0">
                <a:solidFill>
                  <a:prstClr val="black"/>
                </a:solidFill>
              </a:rPr>
              <a:t>En general, si usted tiene cobertura para jubilados, Medicare paga en primer lugar las reclamaciones de seguros de salud y la cobertura para jubilados será el pagador secundario. La cobertura para jubilados podría cubrir ciertas faltas de cobertura de Medicare y podría ofrecer beneficios adicionales, como cobertura de medicamentos recetados o atención odontológica de rutina. Si no está seguro de cómo funciona su cobertura de jubilado con Medicare, deberá obtener una copia del folleto de prestaciones de su plan o consultar el resumen de la descripción del plan que le facilita su empleador o sindicato. Si está a punto de jubilarse, compruebe si la cobertura de su empleador puede continuar tras su jubilación. Debe verificar los precios y los beneficios, incluso los beneficios por cónyuge. Infórmese sobre el efecto que tendrá la continuación o finalización de la cobertura como jubilado en su protección de seguro y en la de su cónyuge.</a:t>
            </a:r>
          </a:p>
          <a:p>
            <a:pPr defTabSz="966612">
              <a:spcAft>
                <a:spcPts val="600"/>
              </a:spcAft>
              <a:defRPr/>
            </a:pPr>
            <a:r>
              <a:rPr lang="es-US" dirty="0">
                <a:solidFill>
                  <a:prstClr val="black"/>
                </a:solidFill>
              </a:rPr>
              <a:t>La cobertura para jubilados que recibe del empleador o sindicato puede tener límites en cuanto a la cantidad que pagará. </a:t>
            </a:r>
            <a:r>
              <a:rPr lang="es-US" dirty="0"/>
              <a:t>Es posible que su empleador o sindicato sólo le proporcione una cobertura "stop </a:t>
            </a:r>
            <a:r>
              <a:rPr lang="es-US" dirty="0" err="1"/>
              <a:t>loss</a:t>
            </a:r>
            <a:r>
              <a:rPr lang="es-US" dirty="0"/>
              <a:t>", que empieza a pagar los gastos de su bolsillo sólo cuando alcanzan un importe máximo. </a:t>
            </a:r>
            <a:r>
              <a:rPr lang="es-US" dirty="0">
                <a:solidFill>
                  <a:prstClr val="black"/>
                </a:solidFill>
              </a:rPr>
              <a:t>También puede llamar a su administrador de prestaciones y preguntar cómo paga el plan si usted tiene Medicare.</a:t>
            </a:r>
          </a:p>
          <a:p>
            <a:pPr defTabSz="966612">
              <a:spcAft>
                <a:spcPts val="600"/>
              </a:spcAft>
              <a:defRPr/>
            </a:pPr>
            <a:r>
              <a:rPr lang="es-US" dirty="0">
                <a:solidFill>
                  <a:prstClr val="black"/>
                </a:solidFill>
              </a:rPr>
              <a:t>Recuerde que el empleador o el sindicato tienen control sobre la cobertura de seguros por jubilación que ofrece. El empleador o el sindicato pueden cambiar los beneficios o las primas y también pueden elegir cancelar el seguro.</a:t>
            </a:r>
          </a:p>
          <a:p>
            <a:pPr defTabSz="966612">
              <a:spcAft>
                <a:spcPts val="600"/>
              </a:spcAft>
              <a:defRPr/>
            </a:pPr>
            <a:r>
              <a:rPr lang="es-US" b="1" dirty="0">
                <a:solidFill>
                  <a:prstClr val="black"/>
                </a:solidFill>
              </a:rPr>
              <a:t>NOTA</a:t>
            </a:r>
            <a:r>
              <a:rPr lang="es-US" dirty="0">
                <a:solidFill>
                  <a:prstClr val="black"/>
                </a:solidFill>
              </a:rPr>
              <a:t>: Para los jubilados que tienen Medicare por ESRD, es posible que la cobertura para jubilados pague primero y Medicare pague segundo durante el período de coordinación de 30 meses. </a:t>
            </a:r>
          </a:p>
          <a:p>
            <a:pPr>
              <a:spcAft>
                <a:spcPts val="600"/>
              </a:spcAft>
            </a:pPr>
            <a:endParaRPr lang="en-US" dirty="0"/>
          </a:p>
        </p:txBody>
      </p:sp>
    </p:spTree>
    <p:extLst>
      <p:ext uri="{BB962C8B-B14F-4D97-AF65-F5344CB8AC3E}">
        <p14:creationId xmlns:p14="http://schemas.microsoft.com/office/powerpoint/2010/main" val="40693565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579438"/>
            <a:ext cx="5762625" cy="3241675"/>
          </a:xfrm>
        </p:spPr>
      </p:sp>
      <p:sp>
        <p:nvSpPr>
          <p:cNvPr id="3" name="Notes Placeholder 2"/>
          <p:cNvSpPr>
            <a:spLocks noGrp="1"/>
          </p:cNvSpPr>
          <p:nvPr>
            <p:ph type="body" idx="1"/>
          </p:nvPr>
        </p:nvSpPr>
        <p:spPr>
          <a:xfrm>
            <a:off x="193040" y="3857325"/>
            <a:ext cx="7010400" cy="5531224"/>
          </a:xfrm>
        </p:spPr>
        <p:txBody>
          <a:bodyPr/>
          <a:lstStyle/>
          <a:p>
            <a:pPr defTabSz="966612">
              <a:spcAft>
                <a:spcPts val="600"/>
              </a:spcAft>
              <a:defRPr/>
            </a:pPr>
            <a:r>
              <a:rPr lang="es-US" sz="1050" b="1" dirty="0">
                <a:solidFill>
                  <a:prstClr val="black"/>
                </a:solidFill>
              </a:rPr>
              <a:t>Notas del presentador</a:t>
            </a:r>
          </a:p>
          <a:p>
            <a:pPr defTabSz="966612">
              <a:spcAft>
                <a:spcPts val="600"/>
              </a:spcAft>
              <a:defRPr/>
            </a:pPr>
            <a:r>
              <a:rPr lang="es-US" sz="1050" dirty="0">
                <a:solidFill>
                  <a:prstClr val="black"/>
                </a:solidFill>
              </a:rPr>
              <a:t>Si tiene menos de 65 años y tiene Medicare por una discapacidad o ESRD, es posible que no pueda comprar la póliza </a:t>
            </a:r>
            <a:r>
              <a:rPr lang="es-US" sz="1050" dirty="0" err="1">
                <a:solidFill>
                  <a:prstClr val="black"/>
                </a:solidFill>
              </a:rPr>
              <a:t>Medigap</a:t>
            </a:r>
            <a:r>
              <a:rPr lang="es-US" sz="1050" dirty="0">
                <a:solidFill>
                  <a:prstClr val="black"/>
                </a:solidFill>
              </a:rPr>
              <a:t> que quiere, o ninguna póliza </a:t>
            </a:r>
            <a:r>
              <a:rPr lang="es-US" sz="1050" dirty="0" err="1">
                <a:solidFill>
                  <a:prstClr val="black"/>
                </a:solidFill>
              </a:rPr>
              <a:t>Medigap</a:t>
            </a:r>
            <a:r>
              <a:rPr lang="es-US" sz="1050" dirty="0">
                <a:solidFill>
                  <a:prstClr val="black"/>
                </a:solidFill>
              </a:rPr>
              <a:t>, hasta que cumpla 65 años. Por lo general, la ley federal no obliga a las compañías de seguros a vender pólizas de </a:t>
            </a:r>
            <a:r>
              <a:rPr lang="es-US" sz="1050" dirty="0" err="1">
                <a:solidFill>
                  <a:prstClr val="black"/>
                </a:solidFill>
              </a:rPr>
              <a:t>Medigap</a:t>
            </a:r>
            <a:r>
              <a:rPr lang="es-US" sz="1050" dirty="0">
                <a:solidFill>
                  <a:prstClr val="black"/>
                </a:solidFill>
              </a:rPr>
              <a:t> a las personas menores de 65 años. Sin embargo, algunos estados requieren que las compañías de seguros de </a:t>
            </a:r>
            <a:r>
              <a:rPr lang="es-US" sz="1050" dirty="0" err="1">
                <a:solidFill>
                  <a:prstClr val="black"/>
                </a:solidFill>
              </a:rPr>
              <a:t>Medigap</a:t>
            </a:r>
            <a:r>
              <a:rPr lang="es-US" sz="1050" dirty="0">
                <a:solidFill>
                  <a:prstClr val="black"/>
                </a:solidFill>
              </a:rPr>
              <a:t> le vendan una póliza de </a:t>
            </a:r>
            <a:r>
              <a:rPr lang="es-US" sz="1050" dirty="0" err="1">
                <a:solidFill>
                  <a:prstClr val="black"/>
                </a:solidFill>
              </a:rPr>
              <a:t>Medigap</a:t>
            </a:r>
            <a:r>
              <a:rPr lang="es-US" sz="1050" dirty="0">
                <a:solidFill>
                  <a:prstClr val="black"/>
                </a:solidFill>
              </a:rPr>
              <a:t>, incluso si tiene menos de 65 años.</a:t>
            </a:r>
          </a:p>
          <a:p>
            <a:pPr defTabSz="966612">
              <a:spcAft>
                <a:spcPts val="600"/>
              </a:spcAft>
              <a:defRPr/>
            </a:pPr>
            <a:r>
              <a:rPr lang="es-US" sz="1050" dirty="0">
                <a:solidFill>
                  <a:prstClr val="black"/>
                </a:solidFill>
              </a:rPr>
              <a:t>Dichos estados exigen a las compañías de seguros que ofrezcan al menos un tipo de póliza de </a:t>
            </a:r>
            <a:r>
              <a:rPr lang="es-US" sz="1050" dirty="0" err="1">
                <a:solidFill>
                  <a:prstClr val="black"/>
                </a:solidFill>
              </a:rPr>
              <a:t>Medigap</a:t>
            </a:r>
            <a:r>
              <a:rPr lang="es-US" sz="1050" dirty="0">
                <a:solidFill>
                  <a:prstClr val="black"/>
                </a:solidFill>
              </a:rPr>
              <a:t> a personas con Medicare de menos de 65 años: Arkansas, California, Colorado, Connecticut, Delaware, Florida, Georgia, </a:t>
            </a:r>
            <a:r>
              <a:rPr lang="es-US" sz="1050" dirty="0" err="1">
                <a:solidFill>
                  <a:prstClr val="black"/>
                </a:solidFill>
              </a:rPr>
              <a:t>Hawai</a:t>
            </a:r>
            <a:r>
              <a:rPr lang="es-US" sz="1050" dirty="0">
                <a:solidFill>
                  <a:prstClr val="black"/>
                </a:solidFill>
              </a:rPr>
              <a:t>, Idaho, Illinois, Kansas, Kentucky, </a:t>
            </a:r>
            <a:r>
              <a:rPr lang="es-US" sz="1050" dirty="0" err="1">
                <a:solidFill>
                  <a:prstClr val="black"/>
                </a:solidFill>
              </a:rPr>
              <a:t>Louisiana</a:t>
            </a:r>
            <a:r>
              <a:rPr lang="es-US" sz="1050" dirty="0">
                <a:solidFill>
                  <a:prstClr val="black"/>
                </a:solidFill>
              </a:rPr>
              <a:t>, Maine, Maryland, Massachusetts, Michigan, Minnesota, Mississippi, Missouri, Montana, Nueva Hampshire, Nueva Jersey, Nueva York, Carolina del Norte, Oklahoma, </a:t>
            </a:r>
            <a:r>
              <a:rPr lang="es-US" sz="1050" dirty="0" err="1">
                <a:solidFill>
                  <a:prstClr val="black"/>
                </a:solidFill>
              </a:rPr>
              <a:t>Oregon</a:t>
            </a:r>
            <a:r>
              <a:rPr lang="es-US" sz="1050" dirty="0">
                <a:solidFill>
                  <a:prstClr val="black"/>
                </a:solidFill>
              </a:rPr>
              <a:t>, Pensilvania, Dakota del Sur, Tennessee, Texas, Vermont y Wisconsin.</a:t>
            </a:r>
          </a:p>
          <a:p>
            <a:pPr defTabSz="966612">
              <a:spcAft>
                <a:spcPts val="600"/>
              </a:spcAft>
              <a:defRPr/>
            </a:pPr>
            <a:r>
              <a:rPr lang="es-US" sz="1050" dirty="0">
                <a:solidFill>
                  <a:prstClr val="black"/>
                </a:solidFill>
              </a:rPr>
              <a:t>Aunque su estado no figure en la lista anterior, algunas compañías de seguros pueden vender voluntariamente pólizas </a:t>
            </a:r>
            <a:r>
              <a:rPr lang="es-US" sz="1050" dirty="0" err="1">
                <a:solidFill>
                  <a:prstClr val="black"/>
                </a:solidFill>
              </a:rPr>
              <a:t>Medigap</a:t>
            </a:r>
            <a:r>
              <a:rPr lang="es-US" sz="1050" dirty="0">
                <a:solidFill>
                  <a:prstClr val="black"/>
                </a:solidFill>
              </a:rPr>
              <a:t> a personas menores de 65 años. La póliza estará probablemente sujeta a una suscripción médica y probablemente le costará más que las pólizas </a:t>
            </a:r>
            <a:r>
              <a:rPr lang="es-US" sz="1050" dirty="0" err="1">
                <a:solidFill>
                  <a:prstClr val="black"/>
                </a:solidFill>
              </a:rPr>
              <a:t>Medigap</a:t>
            </a:r>
            <a:r>
              <a:rPr lang="es-US" sz="1050" dirty="0">
                <a:solidFill>
                  <a:prstClr val="black"/>
                </a:solidFill>
              </a:rPr>
              <a:t> vendidas a personas mayores de 65 años. Además, algunos de los derechos garantizados por el gobierno federal están disponibles para las personas con Medicare menores de 65 años. Verifique con su Departamento Estatal de Seguros (</a:t>
            </a:r>
            <a:r>
              <a:rPr lang="es-US" sz="1050" dirty="0">
                <a:solidFill>
                  <a:prstClr val="black"/>
                </a:solidFill>
                <a:hlinkClick r:id="rId3"/>
              </a:rPr>
              <a:t>content.naic.org/</a:t>
            </a:r>
            <a:r>
              <a:rPr lang="es-US" sz="1050" dirty="0" err="1">
                <a:solidFill>
                  <a:prstClr val="black"/>
                </a:solidFill>
                <a:hlinkClick r:id="rId3"/>
              </a:rPr>
              <a:t>state-insurance-departments</a:t>
            </a:r>
            <a:r>
              <a:rPr lang="es-US" sz="1050" dirty="0">
                <a:solidFill>
                  <a:prstClr val="black"/>
                </a:solidFill>
              </a:rPr>
              <a:t>) sobre los derechos adicionales que pueda tener en virtud de la legislación estatal. </a:t>
            </a:r>
          </a:p>
          <a:p>
            <a:pPr defTabSz="966612">
              <a:spcAft>
                <a:spcPts val="600"/>
              </a:spcAft>
              <a:defRPr/>
            </a:pPr>
            <a:r>
              <a:rPr lang="es-US" sz="1050" dirty="0">
                <a:solidFill>
                  <a:prstClr val="black"/>
                </a:solidFill>
              </a:rPr>
              <a:t>Recuerde que si ya tiene la Parte B de Medicare (Seguro Médico), dispondrá de un Periodo de Inscripción Abierta (OEP) de </a:t>
            </a:r>
            <a:r>
              <a:rPr lang="es-US" sz="1050" dirty="0" err="1">
                <a:solidFill>
                  <a:prstClr val="black"/>
                </a:solidFill>
              </a:rPr>
              <a:t>Medigap</a:t>
            </a:r>
            <a:r>
              <a:rPr lang="es-US" sz="1050" dirty="0">
                <a:solidFill>
                  <a:prstClr val="black"/>
                </a:solidFill>
              </a:rPr>
              <a:t> de 6 meses cuando cumpla 65 años. Es probable que tenga más opciones de pólizas </a:t>
            </a:r>
            <a:r>
              <a:rPr lang="es-US" sz="1050" dirty="0" err="1">
                <a:solidFill>
                  <a:prstClr val="black"/>
                </a:solidFill>
              </a:rPr>
              <a:t>Medigap</a:t>
            </a:r>
            <a:r>
              <a:rPr lang="es-US" sz="1050" dirty="0">
                <a:solidFill>
                  <a:prstClr val="black"/>
                </a:solidFill>
              </a:rPr>
              <a:t> y pueda pagar una prima más baja. Durante su OEP de </a:t>
            </a:r>
            <a:r>
              <a:rPr lang="es-US" sz="1050" dirty="0" err="1">
                <a:solidFill>
                  <a:prstClr val="black"/>
                </a:solidFill>
              </a:rPr>
              <a:t>Medigap</a:t>
            </a:r>
            <a:r>
              <a:rPr lang="es-US" sz="1050" dirty="0">
                <a:solidFill>
                  <a:prstClr val="black"/>
                </a:solidFill>
              </a:rPr>
              <a:t>, las compañías de seguros no pueden negarse a venderle ninguna póliza de </a:t>
            </a:r>
            <a:r>
              <a:rPr lang="es-US" sz="1050" dirty="0" err="1">
                <a:solidFill>
                  <a:prstClr val="black"/>
                </a:solidFill>
              </a:rPr>
              <a:t>Medigap</a:t>
            </a:r>
            <a:r>
              <a:rPr lang="es-US" sz="1050" dirty="0">
                <a:solidFill>
                  <a:prstClr val="black"/>
                </a:solidFill>
              </a:rPr>
              <a:t> debido a una discapacidad u otro problema de salud, cobrarle una prima más alta (según el estado de salud) que le cobran a otras personas de 65 años o hacerle esperar para que comience la cobertura (con la excepción de una condición preexistente). </a:t>
            </a:r>
          </a:p>
          <a:p>
            <a:pPr defTabSz="966612">
              <a:spcAft>
                <a:spcPts val="600"/>
              </a:spcAft>
              <a:defRPr/>
            </a:pPr>
            <a:r>
              <a:rPr lang="es-US" sz="1050" dirty="0">
                <a:solidFill>
                  <a:prstClr val="black"/>
                </a:solidFill>
              </a:rPr>
              <a:t>Una condición preexistente es un problema de salud que usted tiene antes de la fecha en que comience una nueva póliza de seguro. En algunos casos, la compañía de seguros </a:t>
            </a:r>
            <a:r>
              <a:rPr lang="es-US" sz="1050" dirty="0" err="1">
                <a:solidFill>
                  <a:prstClr val="black"/>
                </a:solidFill>
              </a:rPr>
              <a:t>Medigap</a:t>
            </a:r>
            <a:r>
              <a:rPr lang="es-US" sz="1050" dirty="0">
                <a:solidFill>
                  <a:prstClr val="black"/>
                </a:solidFill>
              </a:rPr>
              <a:t> puede negarse a cubrir sus gastos directos de su bolsillo por estos problemas de salud preexistentes, por hasta 6 meses. Esto se llama “período de espera por condición preexistente”. Tras 6 meses, la póliza </a:t>
            </a:r>
            <a:r>
              <a:rPr lang="es-US" sz="1050" dirty="0" err="1">
                <a:solidFill>
                  <a:prstClr val="black"/>
                </a:solidFill>
              </a:rPr>
              <a:t>Medigap</a:t>
            </a:r>
            <a:r>
              <a:rPr lang="es-US" sz="1050" dirty="0">
                <a:solidFill>
                  <a:prstClr val="black"/>
                </a:solidFill>
              </a:rPr>
              <a:t> cubrirá la condición preexistente. </a:t>
            </a:r>
          </a:p>
          <a:p>
            <a:pPr defTabSz="966612">
              <a:spcAft>
                <a:spcPts val="600"/>
              </a:spcAft>
              <a:defRPr/>
            </a:pPr>
            <a:r>
              <a:rPr lang="es-US" sz="1050" dirty="0">
                <a:solidFill>
                  <a:prstClr val="black"/>
                </a:solidFill>
              </a:rPr>
              <a:t>La cobertura de una condición preexistente solo puede excluirse si la condición fue tratada o diagnosticada dentro de los 6 meses previos al inicio de la cobertura de su póliza </a:t>
            </a:r>
            <a:r>
              <a:rPr lang="es-US" sz="1050" dirty="0" err="1">
                <a:solidFill>
                  <a:prstClr val="black"/>
                </a:solidFill>
              </a:rPr>
              <a:t>Medigap</a:t>
            </a:r>
            <a:r>
              <a:rPr lang="es-US" sz="1050" dirty="0">
                <a:solidFill>
                  <a:prstClr val="black"/>
                </a:solidFill>
              </a:rPr>
              <a:t>. Esto se llama “período retroactivo”. Recuerde que para los servicios cubiertos por Medicare, Medicare Original aún cubrirá la condición, incluso si la póliza </a:t>
            </a:r>
            <a:r>
              <a:rPr lang="es-US" sz="1050" dirty="0" err="1">
                <a:solidFill>
                  <a:prstClr val="black"/>
                </a:solidFill>
              </a:rPr>
              <a:t>Medigap</a:t>
            </a:r>
            <a:r>
              <a:rPr lang="es-US" sz="1050" dirty="0">
                <a:solidFill>
                  <a:prstClr val="black"/>
                </a:solidFill>
              </a:rPr>
              <a:t> no la cubre, pero usted será responsable del </a:t>
            </a:r>
            <a:r>
              <a:rPr lang="es-US" sz="1050" dirty="0" err="1">
                <a:solidFill>
                  <a:prstClr val="black"/>
                </a:solidFill>
              </a:rPr>
              <a:t>coseguro</a:t>
            </a:r>
            <a:r>
              <a:rPr lang="es-US" sz="1050" dirty="0">
                <a:solidFill>
                  <a:prstClr val="black"/>
                </a:solidFill>
              </a:rPr>
              <a:t> o copago de Medicare. </a:t>
            </a:r>
          </a:p>
        </p:txBody>
      </p:sp>
    </p:spTree>
    <p:extLst>
      <p:ext uri="{BB962C8B-B14F-4D97-AF65-F5344CB8AC3E}">
        <p14:creationId xmlns:p14="http://schemas.microsoft.com/office/powerpoint/2010/main" val="18229051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56219" y="3757507"/>
            <a:ext cx="6623966" cy="5144347"/>
          </a:xfrm>
        </p:spPr>
        <p:txBody>
          <a:bodyPr/>
          <a:lstStyle/>
          <a:p>
            <a:pPr defTabSz="966612">
              <a:spcBef>
                <a:spcPts val="634"/>
              </a:spcBef>
              <a:defRPr/>
            </a:pPr>
            <a:r>
              <a:rPr lang="es-US" b="1" dirty="0">
                <a:solidFill>
                  <a:prstClr val="black"/>
                </a:solidFill>
              </a:rPr>
              <a:t>Notas del presentador</a:t>
            </a:r>
          </a:p>
          <a:p>
            <a:pPr defTabSz="966612">
              <a:spcBef>
                <a:spcPts val="634"/>
              </a:spcBef>
              <a:defRPr/>
            </a:pPr>
            <a:r>
              <a:rPr lang="es-US" dirty="0">
                <a:solidFill>
                  <a:prstClr val="black"/>
                </a:solidFill>
              </a:rPr>
              <a:t>Verifique sus conocimientos: Pregunta 3</a:t>
            </a:r>
          </a:p>
          <a:p>
            <a:pPr defTabSz="966612">
              <a:spcBef>
                <a:spcPts val="634"/>
              </a:spcBef>
              <a:defRPr/>
            </a:pPr>
            <a:r>
              <a:rPr lang="es-US" b="1" dirty="0">
                <a:solidFill>
                  <a:prstClr val="black"/>
                </a:solidFill>
              </a:rPr>
              <a:t>En general, ¿en qué situación Medicare sería el pagador primario?</a:t>
            </a:r>
          </a:p>
          <a:p>
            <a:pPr marL="179562" indent="-179562" defTabSz="966612">
              <a:spcBef>
                <a:spcPts val="634"/>
              </a:spcBef>
              <a:buFont typeface="+mj-lt"/>
              <a:buAutoNum type="alphaLcPeriod"/>
              <a:defRPr/>
            </a:pPr>
            <a:r>
              <a:rPr lang="es-US" dirty="0">
                <a:solidFill>
                  <a:prstClr val="black"/>
                </a:solidFill>
              </a:rPr>
              <a:t>Cuando tiene cobertura para jubilados</a:t>
            </a:r>
          </a:p>
          <a:p>
            <a:pPr marL="179562" indent="-179562" defTabSz="966612">
              <a:spcBef>
                <a:spcPts val="634"/>
              </a:spcBef>
              <a:buFont typeface="+mj-lt"/>
              <a:buAutoNum type="alphaLcPeriod"/>
              <a:defRPr/>
            </a:pPr>
            <a:r>
              <a:rPr lang="es-US" dirty="0">
                <a:solidFill>
                  <a:prstClr val="black"/>
                </a:solidFill>
              </a:rPr>
              <a:t>Cuando tiene Medicare debido a una discapacidad y cobertura activa actual de un empleador mediante un empleador que tiene más de 100 empleados</a:t>
            </a:r>
          </a:p>
          <a:p>
            <a:pPr marL="179562" indent="-179562" defTabSz="966612">
              <a:spcBef>
                <a:spcPts val="634"/>
              </a:spcBef>
              <a:buFont typeface="+mj-lt"/>
              <a:buAutoNum type="alphaLcPeriod"/>
              <a:defRPr/>
            </a:pPr>
            <a:r>
              <a:rPr lang="es-US" dirty="0">
                <a:solidFill>
                  <a:prstClr val="black"/>
                </a:solidFill>
              </a:rPr>
              <a:t>Todas las anteriores</a:t>
            </a:r>
          </a:p>
          <a:p>
            <a:pPr marL="179562" indent="-179562" defTabSz="966612">
              <a:spcBef>
                <a:spcPts val="634"/>
              </a:spcBef>
              <a:buFont typeface="+mj-lt"/>
              <a:buAutoNum type="alphaLcPeriod"/>
              <a:defRPr/>
            </a:pPr>
            <a:r>
              <a:rPr lang="es-US" dirty="0">
                <a:solidFill>
                  <a:prstClr val="black"/>
                </a:solidFill>
              </a:rPr>
              <a:t>Ninguna de las anteriores</a:t>
            </a:r>
          </a:p>
          <a:p>
            <a:pPr defTabSz="966612">
              <a:spcBef>
                <a:spcPts val="634"/>
              </a:spcBef>
              <a:defRPr/>
            </a:pPr>
            <a:r>
              <a:rPr lang="es-US" b="1" dirty="0">
                <a:solidFill>
                  <a:prstClr val="black"/>
                </a:solidFill>
              </a:rPr>
              <a:t>Respuesta: a. Cuando tiene cobertura para jubilados</a:t>
            </a:r>
            <a:r>
              <a:rPr lang="es-US" dirty="0">
                <a:solidFill>
                  <a:prstClr val="black"/>
                </a:solidFill>
              </a:rPr>
              <a:t>. </a:t>
            </a:r>
          </a:p>
          <a:p>
            <a:pPr defTabSz="966612">
              <a:spcBef>
                <a:spcPts val="634"/>
              </a:spcBef>
              <a:defRPr/>
            </a:pPr>
            <a:r>
              <a:rPr lang="es-US" dirty="0">
                <a:solidFill>
                  <a:prstClr val="black"/>
                </a:solidFill>
              </a:rPr>
              <a:t>En general, Medicare paga en primer lugar las reclamaciones de seguros de salud, y la cobertura para jubilados será el pagador secundario. La cobertura para jubilados podría cubrir ciertas faltas de cobertura de Medicare y podría ofrecer beneficios adicionales, como atención dental de rutina o cobertura de medicamentos recetados. Si no está seguro de cómo funciona su cobertura de jubilado con Medicare, solicite una copia del folleto de prestaciones de su plan o consulte el resumen de la descripción del plan que le facilita su empresa o sindicato. </a:t>
            </a:r>
          </a:p>
          <a:p>
            <a:pPr defTabSz="966612">
              <a:spcBef>
                <a:spcPts val="634"/>
              </a:spcBef>
              <a:defRPr/>
            </a:pPr>
            <a:r>
              <a:rPr lang="es-US" dirty="0">
                <a:solidFill>
                  <a:prstClr val="black"/>
                </a:solidFill>
              </a:rPr>
              <a:t>Generalmente, si la empresa tiene menos de 100 empleados, Medicare paga primero si usted tiene menos de 65 años o tiene Medicare debido a una discapacidad. Algunas veces, los empleadores con menos de 100 empleados se unen a otros empleadores para formar un plan de empleadores múltiples. Si al menos un empleador en un plan de empleadores múltiples tiene más de 100 empleados, Medicare paga segundo.</a:t>
            </a:r>
          </a:p>
          <a:p>
            <a:pPr defTabSz="966612">
              <a:spcBef>
                <a:spcPts val="634"/>
              </a:spcBef>
              <a:defRPr/>
            </a:pPr>
            <a:r>
              <a:rPr lang="es-US" dirty="0">
                <a:solidFill>
                  <a:prstClr val="black"/>
                </a:solidFill>
              </a:rPr>
              <a:t>Si la empresa tiene al menos 100 empleados, el plan de salud se denomina GHP grande. Si está cubierto por un GHP grande debido a su empleo actual o al empleo actual de un familiar, Medicare paga en segundo lugar. </a:t>
            </a:r>
          </a:p>
        </p:txBody>
      </p:sp>
    </p:spTree>
    <p:extLst>
      <p:ext uri="{BB962C8B-B14F-4D97-AF65-F5344CB8AC3E}">
        <p14:creationId xmlns:p14="http://schemas.microsoft.com/office/powerpoint/2010/main" val="1722448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74650"/>
            <a:ext cx="5759450" cy="3240088"/>
          </a:xfrm>
        </p:spPr>
      </p:sp>
      <p:sp>
        <p:nvSpPr>
          <p:cNvPr id="3" name="Notes Placeholder 2"/>
          <p:cNvSpPr>
            <a:spLocks noGrp="1"/>
          </p:cNvSpPr>
          <p:nvPr>
            <p:ph type="body" idx="1"/>
          </p:nvPr>
        </p:nvSpPr>
        <p:spPr>
          <a:xfrm>
            <a:off x="731520" y="3728838"/>
            <a:ext cx="5852160" cy="4672212"/>
          </a:xfrm>
        </p:spPr>
        <p:txBody>
          <a:bodyPr/>
          <a:lstStyle/>
          <a:p>
            <a:pPr defTabSz="966612">
              <a:spcAft>
                <a:spcPts val="600"/>
              </a:spcAft>
              <a:defRPr/>
            </a:pPr>
            <a:r>
              <a:rPr lang="es-US" b="1" dirty="0">
                <a:solidFill>
                  <a:prstClr val="black"/>
                </a:solidFill>
              </a:rPr>
              <a:t>Notas del presentador</a:t>
            </a:r>
          </a:p>
          <a:p>
            <a:pPr defTabSz="966612">
              <a:spcAft>
                <a:spcPts val="600"/>
              </a:spcAft>
              <a:defRPr/>
            </a:pPr>
            <a:r>
              <a:rPr lang="es-US" dirty="0">
                <a:solidFill>
                  <a:prstClr val="black"/>
                </a:solidFill>
              </a:rPr>
              <a:t>La Lección 1, "Seguridad Social para personas con discapacidades", incluye estos temas:</a:t>
            </a:r>
          </a:p>
          <a:p>
            <a:pPr marL="125861" indent="-125861" defTabSz="966612">
              <a:spcAft>
                <a:spcPts val="600"/>
              </a:spcAft>
              <a:buFont typeface="Wingdings" panose="05000000000000000000" pitchFamily="2" charset="2"/>
              <a:buChar char="§"/>
              <a:defRPr/>
            </a:pPr>
            <a:r>
              <a:rPr lang="es-US" dirty="0">
                <a:solidFill>
                  <a:prstClr val="black"/>
                </a:solidFill>
              </a:rPr>
              <a:t>Definición de discapacidad </a:t>
            </a:r>
          </a:p>
          <a:p>
            <a:pPr marL="125861" indent="-125861" defTabSz="966612">
              <a:spcAft>
                <a:spcPts val="600"/>
              </a:spcAft>
              <a:buFont typeface="Wingdings" panose="05000000000000000000" pitchFamily="2" charset="2"/>
              <a:buChar char="§"/>
              <a:defRPr/>
            </a:pPr>
            <a:r>
              <a:rPr lang="es-US" dirty="0">
                <a:solidFill>
                  <a:prstClr val="black"/>
                </a:solidFill>
              </a:rPr>
              <a:t>Seguro por Discapacidad del Seguro Social (SSDI)</a:t>
            </a:r>
          </a:p>
          <a:p>
            <a:pPr marL="125861" indent="-125861" defTabSz="966612">
              <a:spcAft>
                <a:spcPts val="600"/>
              </a:spcAft>
              <a:buFont typeface="Wingdings" panose="05000000000000000000" pitchFamily="2" charset="2"/>
              <a:buChar char="§"/>
              <a:defRPr/>
            </a:pPr>
            <a:r>
              <a:rPr lang="es-US" dirty="0">
                <a:solidFill>
                  <a:prstClr val="black"/>
                </a:solidFill>
              </a:rPr>
              <a:t>Seguridad de Ingreso Suplementario (SSI)</a:t>
            </a:r>
          </a:p>
          <a:p>
            <a:pPr marL="125861" indent="-125861" defTabSz="966612">
              <a:spcAft>
                <a:spcPts val="600"/>
              </a:spcAft>
              <a:buFont typeface="Wingdings" panose="05000000000000000000" pitchFamily="2" charset="2"/>
              <a:buChar char="§"/>
              <a:defRPr/>
            </a:pPr>
            <a:r>
              <a:rPr lang="es-US" dirty="0">
                <a:solidFill>
                  <a:prstClr val="black"/>
                </a:solidFill>
              </a:rPr>
              <a:t>Solicitar beneficios por discapacidad</a:t>
            </a:r>
          </a:p>
          <a:p>
            <a:pPr marL="125861" indent="-125861" defTabSz="966612">
              <a:spcAft>
                <a:spcPts val="600"/>
              </a:spcAft>
              <a:buFont typeface="Wingdings" panose="05000000000000000000" pitchFamily="2" charset="2"/>
              <a:buChar char="§"/>
              <a:defRPr/>
            </a:pPr>
            <a:r>
              <a:rPr lang="es-US" dirty="0">
                <a:solidFill>
                  <a:prstClr val="black"/>
                </a:solidFill>
              </a:rPr>
              <a:t>Crear una cuenta “</a:t>
            </a:r>
            <a:r>
              <a:rPr lang="es-US" i="1" dirty="0">
                <a:solidFill>
                  <a:prstClr val="black"/>
                </a:solidFill>
              </a:rPr>
              <a:t>mi</a:t>
            </a:r>
            <a:r>
              <a:rPr lang="es-US" dirty="0">
                <a:solidFill>
                  <a:prstClr val="black"/>
                </a:solidFill>
              </a:rPr>
              <a:t> Seguro Social” </a:t>
            </a:r>
          </a:p>
        </p:txBody>
      </p:sp>
    </p:spTree>
    <p:extLst>
      <p:ext uri="{BB962C8B-B14F-4D97-AF65-F5344CB8AC3E}">
        <p14:creationId xmlns:p14="http://schemas.microsoft.com/office/powerpoint/2010/main" val="2233897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30467"/>
            <a:ext cx="5852160" cy="4670584"/>
          </a:xfrm>
        </p:spPr>
        <p:txBody>
          <a:bodyPr/>
          <a:lstStyle/>
          <a:p>
            <a:pPr defTabSz="966612">
              <a:spcBef>
                <a:spcPts val="634"/>
              </a:spcBef>
              <a:defRPr/>
            </a:pPr>
            <a:r>
              <a:rPr lang="es-US" b="1">
                <a:solidFill>
                  <a:prstClr val="black"/>
                </a:solidFill>
              </a:rPr>
              <a:t>Notas del presentador</a:t>
            </a:r>
          </a:p>
          <a:p>
            <a:pPr defTabSz="966612">
              <a:spcBef>
                <a:spcPts val="634"/>
              </a:spcBef>
              <a:defRPr/>
            </a:pPr>
            <a:r>
              <a:rPr lang="es-US">
                <a:solidFill>
                  <a:prstClr val="black"/>
                </a:solidFill>
              </a:rPr>
              <a:t>Lección 4, "Otros programas para personas con discapacidad", se enumeran otros programas médicos que pueden ayudar a pagar los gastos médicos a las personas con ingresos y recursos limitados. </a:t>
            </a:r>
          </a:p>
          <a:p>
            <a:endParaRPr lang="en-US" dirty="0"/>
          </a:p>
        </p:txBody>
      </p:sp>
    </p:spTree>
    <p:extLst>
      <p:ext uri="{BB962C8B-B14F-4D97-AF65-F5344CB8AC3E}">
        <p14:creationId xmlns:p14="http://schemas.microsoft.com/office/powerpoint/2010/main" val="21694598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60363"/>
            <a:ext cx="5759450" cy="3240087"/>
          </a:xfrm>
        </p:spPr>
      </p:sp>
      <p:sp>
        <p:nvSpPr>
          <p:cNvPr id="3" name="Notes Placeholder 2"/>
          <p:cNvSpPr>
            <a:spLocks noGrp="1"/>
          </p:cNvSpPr>
          <p:nvPr>
            <p:ph type="body" idx="1"/>
          </p:nvPr>
        </p:nvSpPr>
        <p:spPr>
          <a:xfrm>
            <a:off x="731520" y="3740467"/>
            <a:ext cx="5852160" cy="4660583"/>
          </a:xfrm>
        </p:spPr>
        <p:txBody>
          <a:bodyPr/>
          <a:lstStyle/>
          <a:p>
            <a:pPr defTabSz="983577">
              <a:spcAft>
                <a:spcPts val="600"/>
              </a:spcAft>
              <a:defRPr/>
            </a:pPr>
            <a:r>
              <a:rPr lang="es-US" b="1">
                <a:ea typeface="ＭＳ Ｐゴシック" pitchFamily="84" charset="-128"/>
                <a:cs typeface="Arial" panose="020B0604020202020204" pitchFamily="34" charset="0"/>
              </a:rPr>
              <a:t>Notas del presentador</a:t>
            </a:r>
          </a:p>
          <a:p>
            <a:pPr defTabSz="983577">
              <a:spcAft>
                <a:spcPts val="600"/>
              </a:spcAft>
              <a:defRPr/>
            </a:pPr>
            <a:r>
              <a:rPr lang="es-US" b="1">
                <a:ea typeface="ＭＳ Ｐゴシック" pitchFamily="84" charset="-128"/>
                <a:cs typeface="Arial" panose="020B0604020202020204" pitchFamily="34" charset="0"/>
              </a:rPr>
              <a:t>Al final de esta sesión, usted podrá:</a:t>
            </a:r>
          </a:p>
          <a:p>
            <a:pPr marL="114300" indent="-114300" defTabSz="983577">
              <a:spcAft>
                <a:spcPts val="600"/>
              </a:spcAft>
              <a:buFont typeface="Wingdings" panose="05000000000000000000" pitchFamily="2" charset="2"/>
              <a:buChar char="§"/>
              <a:defRPr/>
            </a:pPr>
            <a:r>
              <a:rPr lang="es-US"/>
              <a:t>Identificar otros programas de salud disponibles para personas con discapacidad</a:t>
            </a:r>
          </a:p>
          <a:p>
            <a:pPr marL="114300" indent="-114300" defTabSz="983577">
              <a:spcAft>
                <a:spcPts val="600"/>
              </a:spcAft>
              <a:buFont typeface="Wingdings" panose="05000000000000000000" pitchFamily="2" charset="2"/>
              <a:buChar char="§"/>
              <a:defRPr/>
            </a:pPr>
            <a:r>
              <a:rPr lang="es-US"/>
              <a:t>Saber en qué lugar obtener más información</a:t>
            </a:r>
          </a:p>
        </p:txBody>
      </p:sp>
    </p:spTree>
    <p:extLst>
      <p:ext uri="{BB962C8B-B14F-4D97-AF65-F5344CB8AC3E}">
        <p14:creationId xmlns:p14="http://schemas.microsoft.com/office/powerpoint/2010/main" val="36773319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0" y="3603328"/>
            <a:ext cx="7315200" cy="5827751"/>
          </a:xfrm>
        </p:spPr>
        <p:txBody>
          <a:bodyPr/>
          <a:lstStyle/>
          <a:p>
            <a:pPr defTabSz="966612">
              <a:spcAft>
                <a:spcPts val="600"/>
              </a:spcAft>
              <a:defRPr/>
            </a:pPr>
            <a:r>
              <a:rPr lang="es-US" sz="1050" b="1" dirty="0">
                <a:solidFill>
                  <a:prstClr val="black"/>
                </a:solidFill>
              </a:rPr>
              <a:t>Notas del presentador</a:t>
            </a:r>
          </a:p>
          <a:p>
            <a:pPr defTabSz="966612">
              <a:spcAft>
                <a:spcPts val="600"/>
              </a:spcAft>
              <a:defRPr/>
            </a:pPr>
            <a:r>
              <a:rPr lang="es-US" sz="1050" dirty="0">
                <a:solidFill>
                  <a:prstClr val="black"/>
                </a:solidFill>
              </a:rPr>
              <a:t>Estos programas están disponibles para ayudar a pagar los gastos médicos de las personas con discapacidad que también tienen ingresos y recursos limitados. </a:t>
            </a:r>
          </a:p>
          <a:p>
            <a:pPr marL="125861" lvl="1" indent="-125861" defTabSz="966612">
              <a:spcAft>
                <a:spcPts val="600"/>
              </a:spcAft>
              <a:buFont typeface="Wingdings" panose="05000000000000000000" pitchFamily="2" charset="2"/>
              <a:buChar char="§"/>
              <a:defRPr/>
            </a:pPr>
            <a:r>
              <a:rPr lang="es-US" sz="1050" dirty="0">
                <a:solidFill>
                  <a:prstClr val="black"/>
                </a:solidFill>
              </a:rPr>
              <a:t>Medicaid es un programa federal y estatal (un programa gubernamental que garantiza determinadas prestaciones a un segmento concreto de la población) que paga la asistencia médica a determinadas personas y familias con ingresos y recursos limitados. No es un programa de apoyo en efectivo, sino que paga el servicio directamente a los proveedores médicos. Medicaid es la fuente más grande de financiamiento para servicios médicos y de la salud para las personas con ingresos y recursos limitados. Puede ser elegible para obtener ayuda del programa Medicaid de su estado para pagar sus primas de Medicare. Llame a su Oficina Estatal de Asistencia Médica (Medicaid) para obtener más información y saber si reúne los requisitos. Visite </a:t>
            </a:r>
            <a:r>
              <a:rPr lang="es-US" sz="1050" dirty="0">
                <a:solidFill>
                  <a:prstClr val="black"/>
                </a:solidFill>
                <a:hlinkClick r:id="rId3"/>
              </a:rPr>
              <a:t>Medicare.gov/</a:t>
            </a:r>
            <a:r>
              <a:rPr lang="es-US" sz="1050" dirty="0" err="1">
                <a:solidFill>
                  <a:prstClr val="black"/>
                </a:solidFill>
                <a:hlinkClick r:id="rId3"/>
              </a:rPr>
              <a:t>talk-to-someone</a:t>
            </a:r>
            <a:r>
              <a:rPr lang="es-US" sz="1050" dirty="0">
                <a:solidFill>
                  <a:prstClr val="black"/>
                </a:solidFill>
              </a:rPr>
              <a:t>, o llame al 1-800-MEDICARE (1-800-633-4227) para obtener el número telefónico de su oficina estatal de Medicaid. </a:t>
            </a:r>
          </a:p>
          <a:p>
            <a:pPr marL="117470" indent="-117470" defTabSz="966612">
              <a:spcAft>
                <a:spcPts val="600"/>
              </a:spcAft>
              <a:buFont typeface="Wingdings" panose="05000000000000000000" pitchFamily="2" charset="2"/>
              <a:buChar char="§"/>
              <a:defRPr/>
            </a:pPr>
            <a:r>
              <a:rPr lang="es-US" sz="1050" dirty="0">
                <a:solidFill>
                  <a:prstClr val="black"/>
                </a:solidFill>
              </a:rPr>
              <a:t>En algunos casos, los Programas de Ahorro de Medicare también pueden pagar las primas, deducibles, coaseguros y copagos de la Parte A de Medicare (Seguro Hospitalario) y de la Parte B de Medicare (Seguro Médico) si usted cumple determinadas condiciones. Los Programas de Ahorros de Medicare generalmente tienen normas sobre ingresos y recursos más altos que la cobertura completa de Medicaid. Estos ingresos y recursos pueden cambiar todos los años según el nivel federal de pobreza (FPL). </a:t>
            </a:r>
          </a:p>
          <a:p>
            <a:pPr marL="117470" indent="-117470" defTabSz="966612">
              <a:spcAft>
                <a:spcPts val="600"/>
              </a:spcAft>
              <a:buFont typeface="Wingdings" panose="05000000000000000000" pitchFamily="2" charset="2"/>
              <a:buChar char="§"/>
              <a:defRPr/>
            </a:pPr>
            <a:r>
              <a:rPr lang="es-US" sz="1050" dirty="0">
                <a:solidFill>
                  <a:prstClr val="black"/>
                </a:solidFill>
              </a:rPr>
              <a:t>Si tiene ingresos y recursos limitados, es posible que pueda obtener Ayuda Adicional con los costos de la cobertura de medicamentos de Medicare, como primas mensuales del plan de medicamentos, deducible anual, </a:t>
            </a:r>
            <a:r>
              <a:rPr lang="es-US" sz="1050" dirty="0" err="1">
                <a:solidFill>
                  <a:prstClr val="black"/>
                </a:solidFill>
              </a:rPr>
              <a:t>coseguro</a:t>
            </a:r>
            <a:r>
              <a:rPr lang="es-US" sz="1050" dirty="0">
                <a:solidFill>
                  <a:prstClr val="black"/>
                </a:solidFill>
              </a:rPr>
              <a:t> y copagos. Puede optar automáticamente por Ayuda Adicional si tiene derecho a Medicaid, a uno de los Programas de Ahorro de Medicare o bien, Seguridad de Ingreso Suplementario (SSI). </a:t>
            </a:r>
            <a:r>
              <a:rPr lang="es-US" sz="1050" dirty="0"/>
              <a:t>Si no reúne automáticamente los requisitos para recibir Ayuda Adicional, visite </a:t>
            </a:r>
            <a:r>
              <a:rPr lang="es-US" sz="1050" dirty="0">
                <a:hlinkClick r:id="rId4"/>
              </a:rPr>
              <a:t>secure.ssa.gov/i1020/</a:t>
            </a:r>
            <a:r>
              <a:rPr lang="es-US" sz="1050" dirty="0" err="1">
                <a:hlinkClick r:id="rId4"/>
              </a:rPr>
              <a:t>start</a:t>
            </a:r>
            <a:r>
              <a:rPr lang="es-US" sz="1050" dirty="0"/>
              <a:t> o haga la solicitud para saber si cumple los requisitos. También puede solicitarlo en la Oficina Estatal de Asistencia Médica (Medicaid). </a:t>
            </a:r>
          </a:p>
          <a:p>
            <a:pPr defTabSz="966612">
              <a:spcAft>
                <a:spcPts val="600"/>
              </a:spcAft>
              <a:defRPr/>
            </a:pPr>
            <a:r>
              <a:rPr lang="es-US" sz="1050" dirty="0">
                <a:solidFill>
                  <a:prstClr val="black"/>
                </a:solidFill>
              </a:rPr>
              <a:t>Algunas personas tienen derecho automáticamente a la Ayuda Adicional y no tienen que solicitarla. Entre ellos destacan aquellos:</a:t>
            </a:r>
          </a:p>
          <a:p>
            <a:pPr marL="125861" indent="-125861" defTabSz="966612">
              <a:spcAft>
                <a:spcPts val="600"/>
              </a:spcAft>
              <a:buFont typeface="Wingdings" panose="05000000000000000000" pitchFamily="2" charset="2"/>
              <a:buChar char="§"/>
              <a:defRPr/>
            </a:pPr>
            <a:r>
              <a:rPr lang="es-US" sz="1050" dirty="0">
                <a:solidFill>
                  <a:prstClr val="black"/>
                </a:solidFill>
              </a:rPr>
              <a:t>Con Medicare y todas las prestaciones de Medicaid (incluida la cobertura de medicamentos)</a:t>
            </a:r>
          </a:p>
          <a:p>
            <a:pPr marL="125861" indent="-125861" defTabSz="966612">
              <a:spcAft>
                <a:spcPts val="600"/>
              </a:spcAft>
              <a:buFont typeface="Wingdings" panose="05000000000000000000" pitchFamily="2" charset="2"/>
              <a:buChar char="§"/>
              <a:defRPr/>
            </a:pPr>
            <a:r>
              <a:rPr lang="es-US" sz="1050" dirty="0">
                <a:solidFill>
                  <a:prstClr val="black"/>
                </a:solidFill>
              </a:rPr>
              <a:t>Con Medicare que reciben Seguridad de Ingreso Suplementario (SSI) </a:t>
            </a:r>
          </a:p>
          <a:p>
            <a:pPr marL="125861" indent="-125861" defTabSz="966612">
              <a:spcAft>
                <a:spcPts val="600"/>
              </a:spcAft>
              <a:buFont typeface="Wingdings" panose="05000000000000000000" pitchFamily="2" charset="2"/>
              <a:buChar char="§"/>
              <a:defRPr/>
            </a:pPr>
            <a:r>
              <a:rPr lang="es-US" sz="1050" dirty="0">
                <a:solidFill>
                  <a:prstClr val="black"/>
                </a:solidFill>
              </a:rPr>
              <a:t>Que reciben ayuda de Medicaid para pagar sus primas de Medicare (Programas de Ahorro de Medicare)</a:t>
            </a:r>
          </a:p>
          <a:p>
            <a:pPr defTabSz="966612">
              <a:spcAft>
                <a:spcPts val="600"/>
              </a:spcAft>
              <a:defRPr/>
            </a:pPr>
            <a:r>
              <a:rPr lang="es-US" sz="1050" dirty="0">
                <a:solidFill>
                  <a:prstClr val="black"/>
                </a:solidFill>
              </a:rPr>
              <a:t>Todos los demás beneficiarios de Medicare deben solicitar la Ayuda Adicional.</a:t>
            </a:r>
          </a:p>
          <a:p>
            <a:pPr defTabSz="966612">
              <a:spcAft>
                <a:spcPts val="600"/>
              </a:spcAft>
              <a:defRPr/>
            </a:pPr>
            <a:r>
              <a:rPr lang="es-US" sz="1050" dirty="0">
                <a:solidFill>
                  <a:prstClr val="black"/>
                </a:solidFill>
              </a:rPr>
              <a:t>Si desea información detallada sobre estos programas, consulte el módulo de capacitación Medicaid y el Programa de Seguro Médico para Niños en </a:t>
            </a:r>
            <a:r>
              <a:rPr lang="es-US" sz="1050" dirty="0">
                <a:solidFill>
                  <a:prstClr val="black"/>
                </a:solidFill>
                <a:hlinkClick r:id="rId5"/>
              </a:rPr>
              <a:t>CMSnationaltrainingprogram.cms.gov/</a:t>
            </a:r>
            <a:r>
              <a:rPr lang="es-US" sz="1050" dirty="0" err="1">
                <a:solidFill>
                  <a:prstClr val="black"/>
                </a:solidFill>
                <a:hlinkClick r:id="rId5"/>
              </a:rPr>
              <a:t>resources</a:t>
            </a:r>
            <a:r>
              <a:rPr lang="es-US" sz="1050" dirty="0">
                <a:solidFill>
                  <a:prstClr val="black"/>
                </a:solidFill>
              </a:rPr>
              <a:t>, y a la publicación de Medicare “4 Programas que pueden ayudarle a pagar sus gastos médicos" ( Producto CMS No. 11445) en </a:t>
            </a:r>
            <a:r>
              <a:rPr lang="es-US" sz="1050" dirty="0">
                <a:solidFill>
                  <a:prstClr val="black"/>
                </a:solidFill>
                <a:hlinkClick r:id="rId6"/>
              </a:rPr>
              <a:t>Medicare.gov/</a:t>
            </a:r>
            <a:r>
              <a:rPr lang="es-US" sz="1050" dirty="0" err="1">
                <a:solidFill>
                  <a:prstClr val="black"/>
                </a:solidFill>
                <a:hlinkClick r:id="rId6"/>
              </a:rPr>
              <a:t>publications</a:t>
            </a:r>
            <a:r>
              <a:rPr lang="es-US" sz="1050" dirty="0">
                <a:solidFill>
                  <a:prstClr val="black"/>
                </a:solidFill>
              </a:rPr>
              <a:t>.</a:t>
            </a:r>
          </a:p>
          <a:p>
            <a:pPr>
              <a:spcAft>
                <a:spcPts val="600"/>
              </a:spcAft>
            </a:pPr>
            <a:endParaRPr lang="en-US" sz="1050" dirty="0"/>
          </a:p>
        </p:txBody>
      </p:sp>
    </p:spTree>
    <p:extLst>
      <p:ext uri="{BB962C8B-B14F-4D97-AF65-F5344CB8AC3E}">
        <p14:creationId xmlns:p14="http://schemas.microsoft.com/office/powerpoint/2010/main" val="20289041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20465"/>
            <a:ext cx="5852160" cy="4680585"/>
          </a:xfrm>
        </p:spPr>
        <p:txBody>
          <a:bodyPr/>
          <a:lstStyle/>
          <a:p>
            <a:endParaRPr lang="en-US" dirty="0"/>
          </a:p>
        </p:txBody>
      </p:sp>
    </p:spTree>
    <p:extLst>
      <p:ext uri="{BB962C8B-B14F-4D97-AF65-F5344CB8AC3E}">
        <p14:creationId xmlns:p14="http://schemas.microsoft.com/office/powerpoint/2010/main" val="40521379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30467"/>
            <a:ext cx="5852160" cy="4670584"/>
          </a:xfrm>
        </p:spPr>
        <p:txBody>
          <a:bodyPr/>
          <a:lstStyle/>
          <a:p>
            <a:endParaRPr lang="en-US" dirty="0"/>
          </a:p>
        </p:txBody>
      </p:sp>
    </p:spTree>
    <p:extLst>
      <p:ext uri="{BB962C8B-B14F-4D97-AF65-F5344CB8AC3E}">
        <p14:creationId xmlns:p14="http://schemas.microsoft.com/office/powerpoint/2010/main" val="35112737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40467"/>
            <a:ext cx="5852160" cy="4660583"/>
          </a:xfrm>
        </p:spPr>
        <p:txBody>
          <a:bodyPr/>
          <a:lstStyle/>
          <a:p>
            <a:endParaRPr lang="en-US" dirty="0"/>
          </a:p>
        </p:txBody>
      </p:sp>
    </p:spTree>
    <p:extLst>
      <p:ext uri="{BB962C8B-B14F-4D97-AF65-F5344CB8AC3E}">
        <p14:creationId xmlns:p14="http://schemas.microsoft.com/office/powerpoint/2010/main" val="8157876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20465"/>
            <a:ext cx="5852160" cy="4680585"/>
          </a:xfrm>
        </p:spPr>
        <p:txBody>
          <a:bodyPr/>
          <a:lstStyle/>
          <a:p>
            <a:endParaRPr lang="en-US" dirty="0"/>
          </a:p>
        </p:txBody>
      </p:sp>
    </p:spTree>
    <p:extLst>
      <p:ext uri="{BB962C8B-B14F-4D97-AF65-F5344CB8AC3E}">
        <p14:creationId xmlns:p14="http://schemas.microsoft.com/office/powerpoint/2010/main" val="16069165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20465"/>
            <a:ext cx="5852160" cy="4680585"/>
          </a:xfrm>
        </p:spPr>
        <p:txBody>
          <a:bodyPr/>
          <a:lstStyle/>
          <a:p>
            <a:pPr defTabSz="966612">
              <a:spcBef>
                <a:spcPts val="634"/>
              </a:spcBef>
              <a:defRPr/>
            </a:pPr>
            <a:r>
              <a:rPr lang="es-US" dirty="0"/>
              <a:t>Manténgase conectado. Visite </a:t>
            </a:r>
            <a:r>
              <a:rPr lang="es-US" dirty="0">
                <a:hlinkClick r:id="rId3"/>
              </a:rPr>
              <a:t>CMSnationaltrainingprogram.cms.gov</a:t>
            </a:r>
            <a:r>
              <a:rPr lang="es-US" dirty="0"/>
              <a:t> para ver los </a:t>
            </a:r>
            <a:r>
              <a:rPr lang="es-US" baseline="0" dirty="0"/>
              <a:t>materiales de capacitación de NTP y suscribirse a nuestra lista de correo electrónico. </a:t>
            </a:r>
            <a:r>
              <a:rPr lang="es-US" dirty="0"/>
              <a:t>Comuníquese en </a:t>
            </a:r>
            <a:r>
              <a:rPr lang="es-US" dirty="0">
                <a:hlinkClick r:id="rId4"/>
              </a:rPr>
              <a:t>training@cms.hhs.gov</a:t>
            </a:r>
            <a:r>
              <a:rPr lang="es-US" dirty="0"/>
              <a:t>. </a:t>
            </a:r>
          </a:p>
          <a:p>
            <a:pPr>
              <a:spcBef>
                <a:spcPts val="634"/>
              </a:spcBef>
            </a:pPr>
            <a:endParaRPr lang="en-US" dirty="0"/>
          </a:p>
        </p:txBody>
      </p:sp>
    </p:spTree>
    <p:extLst>
      <p:ext uri="{BB962C8B-B14F-4D97-AF65-F5344CB8AC3E}">
        <p14:creationId xmlns:p14="http://schemas.microsoft.com/office/powerpoint/2010/main" val="609567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81000"/>
            <a:ext cx="5759450" cy="3240088"/>
          </a:xfrm>
        </p:spPr>
      </p:sp>
      <p:sp>
        <p:nvSpPr>
          <p:cNvPr id="3" name="Notes Placeholder 2"/>
          <p:cNvSpPr>
            <a:spLocks noGrp="1"/>
          </p:cNvSpPr>
          <p:nvPr>
            <p:ph type="body" idx="1"/>
          </p:nvPr>
        </p:nvSpPr>
        <p:spPr>
          <a:xfrm>
            <a:off x="731520" y="3924301"/>
            <a:ext cx="5852160" cy="4476750"/>
          </a:xfrm>
        </p:spPr>
        <p:txBody>
          <a:bodyPr/>
          <a:lstStyle/>
          <a:p>
            <a:pPr defTabSz="983577">
              <a:spcAft>
                <a:spcPts val="600"/>
              </a:spcAft>
              <a:defRPr/>
            </a:pPr>
            <a:r>
              <a:rPr lang="es-US" b="1" dirty="0">
                <a:solidFill>
                  <a:prstClr val="black"/>
                </a:solidFill>
                <a:ea typeface="ＭＳ Ｐゴシック" pitchFamily="84" charset="-128"/>
                <a:cs typeface="Arial" panose="020B0604020202020204" pitchFamily="34" charset="0"/>
              </a:rPr>
              <a:t>Notas del presentador</a:t>
            </a:r>
          </a:p>
          <a:p>
            <a:pPr defTabSz="983577">
              <a:spcAft>
                <a:spcPts val="600"/>
              </a:spcAft>
              <a:defRPr/>
            </a:pPr>
            <a:r>
              <a:rPr lang="es-US" b="1" dirty="0">
                <a:solidFill>
                  <a:prstClr val="black"/>
                </a:solidFill>
                <a:ea typeface="ＭＳ Ｐゴシック" pitchFamily="84" charset="-128"/>
                <a:cs typeface="Arial" panose="020B0604020202020204" pitchFamily="34" charset="0"/>
              </a:rPr>
              <a:t>Al final de esta sesión, usted podrá:</a:t>
            </a:r>
          </a:p>
          <a:p>
            <a:pPr marL="181240" indent="-181240" defTabSz="983577">
              <a:spcAft>
                <a:spcPts val="600"/>
              </a:spcAft>
              <a:buFont typeface="Wingdings" panose="05000000000000000000" pitchFamily="2" charset="2"/>
              <a:buChar char="§"/>
              <a:defRPr/>
            </a:pPr>
            <a:r>
              <a:rPr lang="es-US" dirty="0">
                <a:solidFill>
                  <a:prstClr val="black"/>
                </a:solidFill>
                <a:ea typeface="ＭＳ Ｐゴシック" pitchFamily="84" charset="-128"/>
                <a:cs typeface="Arial" panose="020B0604020202020204" pitchFamily="34" charset="0"/>
              </a:rPr>
              <a:t>Definir la discapacidad según la Ley del Seguro Social</a:t>
            </a:r>
          </a:p>
          <a:p>
            <a:pPr marL="181240" indent="-181240" defTabSz="983577">
              <a:spcAft>
                <a:spcPts val="600"/>
              </a:spcAft>
              <a:buFont typeface="Wingdings" panose="05000000000000000000" pitchFamily="2" charset="2"/>
              <a:buChar char="§"/>
              <a:defRPr/>
            </a:pPr>
            <a:r>
              <a:rPr lang="es-US" dirty="0">
                <a:solidFill>
                  <a:prstClr val="black"/>
                </a:solidFill>
                <a:ea typeface="ＭＳ Ｐゴシック" pitchFamily="84" charset="-128"/>
                <a:cs typeface="Arial" panose="020B0604020202020204" pitchFamily="34" charset="0"/>
              </a:rPr>
              <a:t>Enumerar los requisitos básicos para calificar por beneficios de discapacidad</a:t>
            </a:r>
          </a:p>
          <a:p>
            <a:pPr marL="181240" indent="-181240" defTabSz="983577">
              <a:spcAft>
                <a:spcPts val="600"/>
              </a:spcAft>
              <a:buFont typeface="Wingdings" panose="05000000000000000000" pitchFamily="2" charset="2"/>
              <a:buChar char="§"/>
              <a:defRPr/>
            </a:pPr>
            <a:r>
              <a:rPr lang="es-US" dirty="0">
                <a:solidFill>
                  <a:prstClr val="black"/>
                </a:solidFill>
                <a:ea typeface="ＭＳ Ｐゴシック" pitchFamily="84" charset="-128"/>
                <a:cs typeface="Arial" panose="020B0604020202020204" pitchFamily="34" charset="0"/>
              </a:rPr>
              <a:t>Identificar los programas de Seguro Social para personas con discapacidades </a:t>
            </a:r>
          </a:p>
          <a:p>
            <a:pPr marL="181240" indent="-181240" defTabSz="983577">
              <a:spcAft>
                <a:spcPts val="600"/>
              </a:spcAft>
              <a:buFont typeface="Wingdings" panose="05000000000000000000" pitchFamily="2" charset="2"/>
              <a:buChar char="§"/>
              <a:defRPr/>
            </a:pPr>
            <a:r>
              <a:rPr lang="es-US" dirty="0">
                <a:solidFill>
                  <a:prstClr val="black"/>
                </a:solidFill>
                <a:ea typeface="ＭＳ Ｐゴシック" pitchFamily="84" charset="-128"/>
                <a:cs typeface="Arial" panose="020B0604020202020204" pitchFamily="34" charset="0"/>
              </a:rPr>
              <a:t>Explicar el proceso de decisión sobre la discapacidad</a:t>
            </a:r>
          </a:p>
          <a:p>
            <a:pPr marL="181240" indent="-181240" defTabSz="983577">
              <a:spcAft>
                <a:spcPts val="600"/>
              </a:spcAft>
              <a:buFont typeface="Wingdings" panose="05000000000000000000" pitchFamily="2" charset="2"/>
              <a:buChar char="§"/>
              <a:defRPr/>
            </a:pPr>
            <a:r>
              <a:rPr lang="es-US" dirty="0">
                <a:solidFill>
                  <a:prstClr val="black"/>
                </a:solidFill>
                <a:ea typeface="ＭＳ Ｐゴシック" pitchFamily="84" charset="-128"/>
                <a:cs typeface="Arial" panose="020B0604020202020204" pitchFamily="34" charset="0"/>
              </a:rPr>
              <a:t>Enumerar los servicios disponibles en línea en la cuenta “</a:t>
            </a:r>
            <a:r>
              <a:rPr lang="es-US" i="1" dirty="0">
                <a:solidFill>
                  <a:prstClr val="black"/>
                </a:solidFill>
                <a:ea typeface="ＭＳ Ｐゴシック" pitchFamily="84" charset="-128"/>
                <a:cs typeface="Arial" panose="020B0604020202020204" pitchFamily="34" charset="0"/>
              </a:rPr>
              <a:t>mi</a:t>
            </a:r>
            <a:r>
              <a:rPr lang="es-US" dirty="0">
                <a:solidFill>
                  <a:prstClr val="black"/>
                </a:solidFill>
                <a:ea typeface="ＭＳ Ｐゴシック" pitchFamily="84" charset="-128"/>
                <a:cs typeface="Arial" panose="020B0604020202020204" pitchFamily="34" charset="0"/>
              </a:rPr>
              <a:t> Seguro Social”</a:t>
            </a:r>
          </a:p>
          <a:p>
            <a:pPr defTabSz="983577">
              <a:spcAft>
                <a:spcPts val="600"/>
              </a:spcAft>
              <a:defRPr/>
            </a:pPr>
            <a:endParaRPr lang="en-US" dirty="0">
              <a:solidFill>
                <a:prstClr val="black"/>
              </a:solidFill>
              <a:ea typeface="ＭＳ Ｐゴシック" pitchFamily="84" charset="-128"/>
              <a:cs typeface="Arial" panose="020B0604020202020204" pitchFamily="34" charset="0"/>
            </a:endParaRPr>
          </a:p>
          <a:p>
            <a:pPr>
              <a:spcAft>
                <a:spcPts val="600"/>
              </a:spcAft>
            </a:pPr>
            <a:endParaRPr lang="en-US" dirty="0"/>
          </a:p>
        </p:txBody>
      </p:sp>
    </p:spTree>
    <p:extLst>
      <p:ext uri="{BB962C8B-B14F-4D97-AF65-F5344CB8AC3E}">
        <p14:creationId xmlns:p14="http://schemas.microsoft.com/office/powerpoint/2010/main" val="2288183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28838"/>
            <a:ext cx="5852160" cy="4672212"/>
          </a:xfrm>
        </p:spPr>
        <p:txBody>
          <a:bodyPr/>
          <a:lstStyle/>
          <a:p>
            <a:pPr marL="0" lvl="1" defTabSz="966612">
              <a:spcAft>
                <a:spcPts val="600"/>
              </a:spcAft>
              <a:defRPr/>
            </a:pPr>
            <a:r>
              <a:rPr lang="es-US" b="1">
                <a:solidFill>
                  <a:prstClr val="black"/>
                </a:solidFill>
              </a:rPr>
              <a:t>Notas del presentador</a:t>
            </a:r>
          </a:p>
          <a:p>
            <a:pPr marL="0" lvl="1" defTabSz="966612">
              <a:spcAft>
                <a:spcPts val="600"/>
              </a:spcAft>
              <a:defRPr/>
            </a:pPr>
            <a:r>
              <a:rPr lang="es-US">
                <a:solidFill>
                  <a:prstClr val="black"/>
                </a:solidFill>
              </a:rPr>
              <a:t>La discapacidad puede ocurrir a cualquier edad. En estudios del Seguro Social, se demuestra que un trabajador de 20 años de edad, tiene 1 posibilidad en 4 de sufrir discapacidad antes de llegar a la mayoría de edad para jubilarse.</a:t>
            </a:r>
          </a:p>
          <a:p>
            <a:pPr defTabSz="966612">
              <a:spcAft>
                <a:spcPts val="600"/>
              </a:spcAft>
              <a:defRPr/>
            </a:pPr>
            <a:r>
              <a:rPr lang="es-US">
                <a:solidFill>
                  <a:prstClr val="black"/>
                </a:solidFill>
              </a:rPr>
              <a:t>Para obtener beneficios por discapacidad, debe cumplir con la definición según la Ley de Seguro Social. Usted está discapacitado si:</a:t>
            </a:r>
          </a:p>
          <a:p>
            <a:pPr marL="114300" indent="-114300">
              <a:spcAft>
                <a:spcPts val="600"/>
              </a:spcAft>
              <a:buFont typeface="Wingdings" panose="05000000000000000000" pitchFamily="2" charset="2"/>
              <a:buChar char="§"/>
              <a:defRPr/>
            </a:pPr>
            <a:r>
              <a:rPr lang="es-US">
                <a:solidFill>
                  <a:prstClr val="black"/>
                </a:solidFill>
              </a:rPr>
              <a:t>No puede hacer el trabajo que hacía antes debido a su condición médica</a:t>
            </a:r>
          </a:p>
          <a:p>
            <a:pPr marL="114300" indent="-114300">
              <a:spcAft>
                <a:spcPts val="600"/>
              </a:spcAft>
              <a:buFont typeface="Wingdings" panose="05000000000000000000" pitchFamily="2" charset="2"/>
              <a:buChar char="§"/>
              <a:defRPr/>
            </a:pPr>
            <a:r>
              <a:rPr lang="es-US">
                <a:solidFill>
                  <a:prstClr val="black"/>
                </a:solidFill>
              </a:rPr>
              <a:t>No puede adaptarse a otro trabajo debido a su condición médica</a:t>
            </a:r>
          </a:p>
          <a:p>
            <a:pPr marL="114300" indent="-114300">
              <a:spcAft>
                <a:spcPts val="600"/>
              </a:spcAft>
              <a:buFont typeface="Wingdings" panose="05000000000000000000" pitchFamily="2" charset="2"/>
              <a:buChar char="§"/>
              <a:defRPr/>
            </a:pPr>
            <a:r>
              <a:rPr lang="es-US">
                <a:solidFill>
                  <a:prstClr val="black"/>
                </a:solidFill>
              </a:rPr>
              <a:t>Su discapacidad ha durado o se prevé que dure al menos un año o provoque la muerte</a:t>
            </a:r>
          </a:p>
          <a:p>
            <a:pPr>
              <a:spcAft>
                <a:spcPts val="600"/>
              </a:spcAft>
              <a:defRPr/>
            </a:pPr>
            <a:r>
              <a:rPr lang="es-US" b="1">
                <a:solidFill>
                  <a:prstClr val="black"/>
                </a:solidFill>
              </a:rPr>
              <a:t>Fuente: </a:t>
            </a:r>
            <a:r>
              <a:rPr lang="es-US">
                <a:solidFill>
                  <a:prstClr val="black"/>
                </a:solidFill>
                <a:hlinkClick r:id="rId3"/>
              </a:rPr>
              <a:t>pomsresource.org/poms/DI-10105.065/disability-insurance-benefits-DIB-and-freeze</a:t>
            </a:r>
            <a:r>
              <a:rPr lang="es-US">
                <a:solidFill>
                  <a:prstClr val="black"/>
                </a:solidFill>
              </a:rPr>
              <a:t> </a:t>
            </a:r>
          </a:p>
          <a:p>
            <a:pPr marL="0" indent="0">
              <a:spcAft>
                <a:spcPts val="600"/>
              </a:spcAft>
              <a:buFont typeface="Wingdings" panose="05000000000000000000" pitchFamily="2" charset="2"/>
              <a:buNone/>
              <a:defRPr/>
            </a:pPr>
            <a:endParaRPr lang="en-US" dirty="0"/>
          </a:p>
          <a:p>
            <a:pPr marL="0" indent="0">
              <a:spcAft>
                <a:spcPts val="600"/>
              </a:spcAft>
              <a:buFont typeface="Wingdings" panose="05000000000000000000" pitchFamily="2" charset="2"/>
              <a:buNone/>
              <a:defRPr/>
            </a:pPr>
            <a:endParaRPr lang="en-US" dirty="0">
              <a:solidFill>
                <a:prstClr val="black"/>
              </a:solidFill>
            </a:endParaRPr>
          </a:p>
        </p:txBody>
      </p:sp>
    </p:spTree>
    <p:extLst>
      <p:ext uri="{BB962C8B-B14F-4D97-AF65-F5344CB8AC3E}">
        <p14:creationId xmlns:p14="http://schemas.microsoft.com/office/powerpoint/2010/main" val="868815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01600" y="3651176"/>
            <a:ext cx="7112000" cy="5596044"/>
          </a:xfrm>
        </p:spPr>
        <p:txBody>
          <a:bodyPr/>
          <a:lstStyle/>
          <a:p>
            <a:pPr defTabSz="966612">
              <a:spcBef>
                <a:spcPts val="634"/>
              </a:spcBef>
              <a:defRPr/>
            </a:pPr>
            <a:r>
              <a:rPr lang="es-US" sz="1050" b="1" dirty="0">
                <a:solidFill>
                  <a:prstClr val="black"/>
                </a:solidFill>
              </a:rPr>
              <a:t>Notas del presentador</a:t>
            </a:r>
          </a:p>
          <a:p>
            <a:pPr defTabSz="966612">
              <a:spcBef>
                <a:spcPts val="634"/>
              </a:spcBef>
              <a:defRPr/>
            </a:pPr>
            <a:r>
              <a:rPr lang="es-US" sz="1050" dirty="0">
                <a:solidFill>
                  <a:prstClr val="black"/>
                </a:solidFill>
              </a:rPr>
              <a:t>Puede solicitar la discapacidad tan pronto como quede discapacitado. El Seguro Social revisará su solicitud para comprobar que cumple con algunos requisitos básicos. Comprobarán si trabajó los años suficientes para calificar y revisarán sus actividades laborales actuales. Si cumple los requisitos, el Seguro Social procesará su solicitud y enviará su caso a la oficina de Servicios de Determinación de Discapacidad de su estado. </a:t>
            </a:r>
          </a:p>
          <a:p>
            <a:pPr defTabSz="966612">
              <a:spcBef>
                <a:spcPts val="634"/>
              </a:spcBef>
              <a:defRPr/>
            </a:pPr>
            <a:r>
              <a:rPr lang="es-US" sz="1050" dirty="0">
                <a:solidFill>
                  <a:prstClr val="black"/>
                </a:solidFill>
              </a:rPr>
              <a:t>El Estado utiliza el siguiente proceso de evaluación de 5 pasos, en un orden establecido, para decidir si está discapacitado. </a:t>
            </a:r>
          </a:p>
          <a:p>
            <a:pPr defTabSz="966612">
              <a:spcBef>
                <a:spcPts val="634"/>
              </a:spcBef>
              <a:defRPr/>
            </a:pPr>
            <a:r>
              <a:rPr lang="es-US" sz="1050" b="1" dirty="0">
                <a:solidFill>
                  <a:prstClr val="black"/>
                </a:solidFill>
              </a:rPr>
              <a:t>Paso 1</a:t>
            </a:r>
            <a:r>
              <a:rPr lang="es-US" sz="1050" dirty="0">
                <a:solidFill>
                  <a:prstClr val="black"/>
                </a:solidFill>
              </a:rPr>
              <a:t>: ¿Está trabajando? Si está trabajando y sus ingresos promedian más de una cierta cantidad por mes, el Seguro Social por lo general no lo considerará discapacitado. En el 2023, esa cantidad es de $1,470 al mes o $2,460 al mes si usted es ciego. Si sus ingresos son inferiores a esa cantidad, el Seguro Social continúa con el proceso. Conozca más en </a:t>
            </a:r>
            <a:r>
              <a:rPr lang="es-US" sz="1050" dirty="0">
                <a:solidFill>
                  <a:prstClr val="black"/>
                </a:solidFill>
                <a:hlinkClick r:id="rId3"/>
              </a:rPr>
              <a:t>SSA.gov/OACT/COLA/sga.html</a:t>
            </a:r>
            <a:r>
              <a:rPr lang="es-US" sz="1050" dirty="0">
                <a:solidFill>
                  <a:prstClr val="black"/>
                </a:solidFill>
              </a:rPr>
              <a:t>. Si no está trabajando o sus ingresos mensuales son, en promedio, iguales o inferiores a la suma actual, la agencia estatal examina entonces su estado de salud en el paso 2.</a:t>
            </a:r>
          </a:p>
          <a:p>
            <a:pPr defTabSz="966612">
              <a:spcBef>
                <a:spcPts val="634"/>
              </a:spcBef>
              <a:defRPr/>
            </a:pPr>
            <a:r>
              <a:rPr lang="es-US" sz="1050" b="1" dirty="0">
                <a:solidFill>
                  <a:prstClr val="black"/>
                </a:solidFill>
              </a:rPr>
              <a:t>Paso 2</a:t>
            </a:r>
            <a:r>
              <a:rPr lang="es-US" sz="1050" dirty="0">
                <a:solidFill>
                  <a:prstClr val="black"/>
                </a:solidFill>
              </a:rPr>
              <a:t>: ¿Su condición médica es "grave"? Su condición médica debe limitar significativamente su capacidad para realizar actividades básicas, como levantar objetos, pararse, caminar, sentarse y recordar, durante, por lo menos, 12 meses. Si su afección médica no cumple con la definición de grave, el Seguro Social no lo considerará como discapacitado. Si su afección es grave, el Seguro Social continúa al paso 3. </a:t>
            </a:r>
          </a:p>
          <a:p>
            <a:pPr defTabSz="966612">
              <a:spcBef>
                <a:spcPts val="634"/>
              </a:spcBef>
              <a:defRPr/>
            </a:pPr>
            <a:r>
              <a:rPr lang="es-US" sz="1050" b="1" dirty="0">
                <a:solidFill>
                  <a:prstClr val="black"/>
                </a:solidFill>
              </a:rPr>
              <a:t>Paso 3</a:t>
            </a:r>
            <a:r>
              <a:rPr lang="es-US" sz="1050" dirty="0">
                <a:solidFill>
                  <a:prstClr val="black"/>
                </a:solidFill>
              </a:rPr>
              <a:t>: ¿Se encuentra su enfermedad en la lista de enfermedades </a:t>
            </a:r>
            <a:r>
              <a:rPr lang="es-US" sz="1050" dirty="0" err="1">
                <a:solidFill>
                  <a:prstClr val="black"/>
                </a:solidFill>
              </a:rPr>
              <a:t>discapacitantes</a:t>
            </a:r>
            <a:r>
              <a:rPr lang="es-US" sz="1050" dirty="0">
                <a:solidFill>
                  <a:prstClr val="black"/>
                </a:solidFill>
              </a:rPr>
              <a:t> que le impiden realizar cualquier actividad remunerada, independientemente de su edad, formación o experiencia laboral? Su afección debe cumplir con los criterios requeridos en la lista de discapacidades. Si su afección médica cumple, o iguala médicamente (es decir, es igual en gravedad y duración a) los criterios de la lista, la agencia estatal determinará que tiene una discapacidad que califica. La agencia estatal da el siguiente paso si su estado de salud no cumple o no iguala médicamente los criterios de un listado. Visite </a:t>
            </a:r>
            <a:r>
              <a:rPr lang="es-US" sz="1050" dirty="0">
                <a:solidFill>
                  <a:prstClr val="black"/>
                </a:solidFill>
                <a:hlinkClick r:id="rId4"/>
              </a:rPr>
              <a:t>SSA.gov/</a:t>
            </a:r>
            <a:r>
              <a:rPr lang="es-US" sz="1050" dirty="0" err="1">
                <a:solidFill>
                  <a:prstClr val="black"/>
                </a:solidFill>
                <a:hlinkClick r:id="rId4"/>
              </a:rPr>
              <a:t>disability</a:t>
            </a:r>
            <a:r>
              <a:rPr lang="es-US" sz="1050" dirty="0">
                <a:solidFill>
                  <a:prstClr val="black"/>
                </a:solidFill>
                <a:hlinkClick r:id="rId4"/>
              </a:rPr>
              <a:t>/</a:t>
            </a:r>
            <a:r>
              <a:rPr lang="es-US" sz="1050" dirty="0" err="1">
                <a:solidFill>
                  <a:prstClr val="black"/>
                </a:solidFill>
                <a:hlinkClick r:id="rId4"/>
              </a:rPr>
              <a:t>professionals</a:t>
            </a:r>
            <a:r>
              <a:rPr lang="es-US" sz="1050" dirty="0">
                <a:solidFill>
                  <a:prstClr val="black"/>
                </a:solidFill>
                <a:hlinkClick r:id="rId4"/>
              </a:rPr>
              <a:t>/</a:t>
            </a:r>
            <a:r>
              <a:rPr lang="es-US" sz="1050" dirty="0" err="1">
                <a:solidFill>
                  <a:prstClr val="black"/>
                </a:solidFill>
                <a:hlinkClick r:id="rId4"/>
              </a:rPr>
              <a:t>bluebook</a:t>
            </a:r>
            <a:r>
              <a:rPr lang="es-US" sz="1050" dirty="0">
                <a:solidFill>
                  <a:prstClr val="black"/>
                </a:solidFill>
                <a:hlinkClick r:id="rId4"/>
              </a:rPr>
              <a:t>/AdultListings.htm</a:t>
            </a:r>
            <a:r>
              <a:rPr lang="es-US" sz="1050" dirty="0">
                <a:solidFill>
                  <a:prstClr val="black"/>
                </a:solidFill>
              </a:rPr>
              <a:t> para visualizar el listado.</a:t>
            </a:r>
          </a:p>
          <a:p>
            <a:pPr defTabSz="966612">
              <a:spcBef>
                <a:spcPts val="634"/>
              </a:spcBef>
              <a:defRPr/>
            </a:pPr>
            <a:r>
              <a:rPr lang="es-US" sz="1050" b="1" dirty="0">
                <a:solidFill>
                  <a:prstClr val="black"/>
                </a:solidFill>
              </a:rPr>
              <a:t>Paso 4</a:t>
            </a:r>
            <a:r>
              <a:rPr lang="es-US" sz="1050" dirty="0">
                <a:solidFill>
                  <a:prstClr val="black"/>
                </a:solidFill>
              </a:rPr>
              <a:t>: ¿Puede hacer el trabajo que hacía antes? El Seguro Social determinará si sus afección(es) médica(s) le impiden realizar el trabajo que hacía antes. Si ese no es el caso, no tiene una discapacidad que califica. Si es el caso, el Seguro Social continuará al paso 5.</a:t>
            </a:r>
          </a:p>
          <a:p>
            <a:pPr defTabSz="966612">
              <a:spcBef>
                <a:spcPts val="634"/>
              </a:spcBef>
              <a:defRPr/>
            </a:pPr>
            <a:r>
              <a:rPr lang="es-US" sz="1050" b="1" dirty="0">
                <a:solidFill>
                  <a:prstClr val="black"/>
                </a:solidFill>
              </a:rPr>
              <a:t>Paso 5</a:t>
            </a:r>
            <a:r>
              <a:rPr lang="es-US" sz="1050" dirty="0">
                <a:solidFill>
                  <a:prstClr val="black"/>
                </a:solidFill>
              </a:rPr>
              <a:t>: ¿Puede hacer algún otro tipo de trabajo? Si no puede realizar el trabajo que hacía antes, el Seguro Social analiza si existe otro trabajo que pueda realizar a pesar de sus condiciones médicas. Tendrán en cuenta su edad, formación, experiencia laboral anterior y cualquier habilidad que tenga que pueda utilizar para hacer otro trabajo. Si no puede hacer otro trabajo, el Seguro Social decidirá que está discapacitado. Si puede hacer otro trabajo, el Seguro Social decidirá que no tiene una discapacidad que califica. </a:t>
            </a:r>
          </a:p>
          <a:p>
            <a:pPr>
              <a:spcBef>
                <a:spcPts val="634"/>
              </a:spcBef>
              <a:defRPr/>
            </a:pPr>
            <a:r>
              <a:rPr lang="es-US" sz="1050" b="1" dirty="0">
                <a:solidFill>
                  <a:prstClr val="black"/>
                </a:solidFill>
              </a:rPr>
              <a:t>Fuente</a:t>
            </a:r>
            <a:r>
              <a:rPr lang="es-US" sz="1050" dirty="0">
                <a:solidFill>
                  <a:prstClr val="black"/>
                </a:solidFill>
              </a:rPr>
              <a:t>: </a:t>
            </a:r>
            <a:r>
              <a:rPr lang="es-US" sz="1050" dirty="0">
                <a:hlinkClick r:id="rId5"/>
              </a:rPr>
              <a:t>SSA.gov/pubs/EN-05-10029.pdf</a:t>
            </a:r>
          </a:p>
        </p:txBody>
      </p:sp>
    </p:spTree>
    <p:extLst>
      <p:ext uri="{BB962C8B-B14F-4D97-AF65-F5344CB8AC3E}">
        <p14:creationId xmlns:p14="http://schemas.microsoft.com/office/powerpoint/2010/main" val="3889966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17674"/>
            <a:ext cx="5852160" cy="4683376"/>
          </a:xfrm>
        </p:spPr>
        <p:txBody>
          <a:bodyPr/>
          <a:lstStyle/>
          <a:p>
            <a:pPr marL="0" lvl="1" defTabSz="966612">
              <a:spcBef>
                <a:spcPts val="634"/>
              </a:spcBef>
              <a:defRPr/>
            </a:pPr>
            <a:r>
              <a:rPr lang="es-US" b="1" dirty="0">
                <a:solidFill>
                  <a:prstClr val="black"/>
                </a:solidFill>
              </a:rPr>
              <a:t>Notas del presentador</a:t>
            </a:r>
          </a:p>
          <a:p>
            <a:pPr marL="0" lvl="1" defTabSz="966612">
              <a:spcBef>
                <a:spcPts val="634"/>
              </a:spcBef>
              <a:defRPr/>
            </a:pPr>
            <a:r>
              <a:rPr lang="es-US" dirty="0">
                <a:solidFill>
                  <a:prstClr val="black"/>
                </a:solidFill>
              </a:rPr>
              <a:t>Existen 2 programas federales (administrados por el Seguro Social) que proporcionan beneficios monetarios para ciertas personas con discapacidades. Estos programas incluyen:</a:t>
            </a:r>
          </a:p>
          <a:p>
            <a:pPr marL="125861" lvl="1" indent="-125861" defTabSz="966612">
              <a:spcBef>
                <a:spcPts val="634"/>
              </a:spcBef>
              <a:buFont typeface="Wingdings" panose="05000000000000000000" pitchFamily="2" charset="2"/>
              <a:buChar char="§"/>
              <a:defRPr/>
            </a:pPr>
            <a:r>
              <a:rPr lang="es-US" dirty="0">
                <a:solidFill>
                  <a:prstClr val="black"/>
                </a:solidFill>
              </a:rPr>
              <a:t>Seguro por Discapacidad del Seguro Social (SSDI)</a:t>
            </a:r>
          </a:p>
          <a:p>
            <a:pPr marL="125861" lvl="1" indent="-125861" defTabSz="966612">
              <a:spcBef>
                <a:spcPts val="634"/>
              </a:spcBef>
              <a:buFont typeface="Wingdings" panose="05000000000000000000" pitchFamily="2" charset="2"/>
              <a:buChar char="§"/>
              <a:defRPr/>
            </a:pPr>
            <a:r>
              <a:rPr lang="es-US" dirty="0">
                <a:solidFill>
                  <a:prstClr val="black"/>
                </a:solidFill>
              </a:rPr>
              <a:t>Seguridad de Ingreso Suplementario (SSI) </a:t>
            </a:r>
          </a:p>
          <a:p>
            <a:pPr marL="0" lvl="1" defTabSz="966612">
              <a:spcBef>
                <a:spcPts val="634"/>
              </a:spcBef>
              <a:defRPr/>
            </a:pPr>
            <a:r>
              <a:rPr lang="es-US" dirty="0">
                <a:solidFill>
                  <a:prstClr val="black"/>
                </a:solidFill>
              </a:rPr>
              <a:t>El Seguro Social otorga beneficios a las personas que cumplen con la definición estricta de discapacidad. El Seguro Social no concede prestaciones económicas mensuales a personas con discapacidades parciales o de corta duración. </a:t>
            </a:r>
          </a:p>
          <a:p>
            <a:pPr defTabSz="966612">
              <a:spcBef>
                <a:spcPts val="634"/>
              </a:spcBef>
              <a:defRPr/>
            </a:pPr>
            <a:r>
              <a:rPr lang="es-US" dirty="0">
                <a:solidFill>
                  <a:prstClr val="black"/>
                </a:solidFill>
              </a:rPr>
              <a:t>Usted puede calificar tanto para SSDI como para SSI si cumple con los requisitos de elegibilidad de ambos programas. Algunos familiares de trabajadores discapacitados también pueden obtener beneficios monetarios mensuales del Seguro Social.</a:t>
            </a:r>
          </a:p>
          <a:p>
            <a:pPr defTabSz="966612">
              <a:spcBef>
                <a:spcPts val="634"/>
              </a:spcBef>
              <a:defRPr/>
            </a:pPr>
            <a:endParaRPr lang="en-US" dirty="0">
              <a:solidFill>
                <a:prstClr val="black"/>
              </a:solidFill>
            </a:endParaRPr>
          </a:p>
          <a:p>
            <a:pPr>
              <a:spcBef>
                <a:spcPts val="634"/>
              </a:spcBef>
              <a:defRPr/>
            </a:pPr>
            <a:r>
              <a:rPr lang="es-US" b="1" dirty="0">
                <a:solidFill>
                  <a:prstClr val="black"/>
                </a:solidFill>
              </a:rPr>
              <a:t>Fuente</a:t>
            </a:r>
            <a:r>
              <a:rPr lang="es-US" dirty="0">
                <a:solidFill>
                  <a:prstClr val="black"/>
                </a:solidFill>
              </a:rPr>
              <a:t>: </a:t>
            </a:r>
            <a:r>
              <a:rPr lang="es-US" dirty="0">
                <a:hlinkClick r:id="rId3"/>
              </a:rPr>
              <a:t>SSA.gov/pubs/EN-05-10029.pdf</a:t>
            </a:r>
            <a:r>
              <a:rPr lang="es-US" dirty="0"/>
              <a:t> </a:t>
            </a:r>
          </a:p>
        </p:txBody>
      </p:sp>
    </p:spTree>
    <p:extLst>
      <p:ext uri="{BB962C8B-B14F-4D97-AF65-F5344CB8AC3E}">
        <p14:creationId xmlns:p14="http://schemas.microsoft.com/office/powerpoint/2010/main" val="937707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06510"/>
            <a:ext cx="5852160" cy="4694541"/>
          </a:xfrm>
        </p:spPr>
        <p:txBody>
          <a:bodyPr/>
          <a:lstStyle/>
          <a:p>
            <a:pPr defTabSz="966612">
              <a:spcAft>
                <a:spcPts val="600"/>
              </a:spcAft>
              <a:defRPr/>
            </a:pPr>
            <a:r>
              <a:rPr lang="es-US" b="1">
                <a:solidFill>
                  <a:prstClr val="black"/>
                </a:solidFill>
              </a:rPr>
              <a:t>Notas del presentador</a:t>
            </a:r>
          </a:p>
          <a:p>
            <a:pPr defTabSz="966612">
              <a:spcAft>
                <a:spcPts val="600"/>
              </a:spcAft>
              <a:defRPr/>
            </a:pPr>
            <a:r>
              <a:rPr lang="es-US">
                <a:solidFill>
                  <a:prstClr val="black"/>
                </a:solidFill>
              </a:rPr>
              <a:t>El SSDI les paga beneficios mensuales en efectivo a usted y a ciertos familiares si tiene seguro, lo que significa que trabajó lo suficiente, recientemente, y pagó impuestos al Seguro Social. </a:t>
            </a:r>
          </a:p>
          <a:p>
            <a:pPr defTabSz="966612">
              <a:spcAft>
                <a:spcPts val="600"/>
              </a:spcAft>
              <a:defRPr/>
            </a:pPr>
            <a:r>
              <a:rPr lang="es-US">
                <a:solidFill>
                  <a:prstClr val="black"/>
                </a:solidFill>
              </a:rPr>
              <a:t>En general, necesita 40 créditos, 20 de los cuales se obtuvieron en los últimos 10 años que terminaron el año en que quedó discapacitado. Sin embargo, los trabajadores más jóvenes pueden calificar con menos créditos. Los créditos son los "componentes básicos" que utiliza el Seguro Social para determinar si ha trabajado el tiempo mínimo necesario para tener derecho a cada tipo de prestación del Seguro Social.</a:t>
            </a:r>
          </a:p>
          <a:p>
            <a:pPr defTabSz="966612">
              <a:spcAft>
                <a:spcPts val="600"/>
              </a:spcAft>
              <a:defRPr/>
            </a:pPr>
            <a:r>
              <a:rPr lang="es-US">
                <a:solidFill>
                  <a:prstClr val="black"/>
                </a:solidFill>
              </a:rPr>
              <a:t>El beneficio monetario para el cual usted es elegible se basa en sus ingresos promedio de por vida. </a:t>
            </a:r>
          </a:p>
          <a:p>
            <a:pPr defTabSz="966612">
              <a:spcAft>
                <a:spcPts val="600"/>
              </a:spcAft>
              <a:defRPr/>
            </a:pPr>
            <a:r>
              <a:rPr lang="es-US">
                <a:solidFill>
                  <a:prstClr val="black"/>
                </a:solidFill>
              </a:rPr>
              <a:t>En general, sus beneficios por discapacidad continuarán mientras no mejore su afección médica y no pueda trabajar. Los beneficios no necesariamente continuarán por tiempo indefinido. Debido a los avances en la medicina y técnicas de rehabilitación, muchas personas con discapacidad se recuperan de accidentes y enfermedades graves. Si obtiene beneficios, el Seguro Social revisará su afección médica periódicamente para asegurarse de que tenga una discapacidad que califica. </a:t>
            </a:r>
          </a:p>
          <a:p>
            <a:pPr defTabSz="966612">
              <a:spcAft>
                <a:spcPts val="600"/>
              </a:spcAft>
              <a:defRPr/>
            </a:pPr>
            <a:r>
              <a:rPr lang="es-US">
                <a:solidFill>
                  <a:prstClr val="black"/>
                </a:solidFill>
              </a:rPr>
              <a:t>Para más información sobre el número de créditos necesarios para percibir prestaciones por discapacidad, visite </a:t>
            </a:r>
            <a:r>
              <a:rPr lang="es-US">
                <a:solidFill>
                  <a:prstClr val="black"/>
                </a:solidFill>
                <a:hlinkClick r:id="rId3"/>
              </a:rPr>
              <a:t>SSA.gov/benefits/retirement/planner/credits.html</a:t>
            </a:r>
            <a:r>
              <a:rPr lang="es-US">
                <a:solidFill>
                  <a:prstClr val="black"/>
                </a:solidFill>
              </a:rPr>
              <a:t>. </a:t>
            </a:r>
          </a:p>
          <a:p>
            <a:pPr defTabSz="966612">
              <a:spcAft>
                <a:spcPts val="600"/>
              </a:spcAft>
              <a:defRPr/>
            </a:pPr>
            <a:r>
              <a:rPr lang="es-US">
                <a:solidFill>
                  <a:prstClr val="black"/>
                </a:solidFill>
              </a:rPr>
              <a:t> </a:t>
            </a:r>
          </a:p>
        </p:txBody>
      </p:sp>
    </p:spTree>
    <p:extLst>
      <p:ext uri="{BB962C8B-B14F-4D97-AF65-F5344CB8AC3E}">
        <p14:creationId xmlns:p14="http://schemas.microsoft.com/office/powerpoint/2010/main" val="25163662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2.xml"/><Relationship Id="rId1" Type="http://schemas.openxmlformats.org/officeDocument/2006/relationships/tags" Target="../tags/tag4.xml"/><Relationship Id="rId5" Type="http://schemas.openxmlformats.org/officeDocument/2006/relationships/image" Target="../media/image28.emf"/><Relationship Id="rId4" Type="http://schemas.openxmlformats.org/officeDocument/2006/relationships/image" Target="../media/image27.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2.xml"/><Relationship Id="rId1" Type="http://schemas.openxmlformats.org/officeDocument/2006/relationships/tags" Target="../tags/tag5.xml"/><Relationship Id="rId5" Type="http://schemas.openxmlformats.org/officeDocument/2006/relationships/image" Target="../media/image28.emf"/><Relationship Id="rId4" Type="http://schemas.openxmlformats.org/officeDocument/2006/relationships/image" Target="../media/image27.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2.xml"/><Relationship Id="rId1" Type="http://schemas.openxmlformats.org/officeDocument/2006/relationships/tags" Target="../tags/tag6.xml"/><Relationship Id="rId5" Type="http://schemas.openxmlformats.org/officeDocument/2006/relationships/image" Target="../media/image28.emf"/><Relationship Id="rId4" Type="http://schemas.openxmlformats.org/officeDocument/2006/relationships/image" Target="../media/image27.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2.xml"/><Relationship Id="rId1" Type="http://schemas.openxmlformats.org/officeDocument/2006/relationships/tags" Target="../tags/tag7.xml"/><Relationship Id="rId5" Type="http://schemas.openxmlformats.org/officeDocument/2006/relationships/image" Target="../media/image28.emf"/><Relationship Id="rId4" Type="http://schemas.openxmlformats.org/officeDocument/2006/relationships/image" Target="../media/image27.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2.xml"/><Relationship Id="rId1" Type="http://schemas.openxmlformats.org/officeDocument/2006/relationships/tags" Target="../tags/tag8.xml"/><Relationship Id="rId5" Type="http://schemas.openxmlformats.org/officeDocument/2006/relationships/image" Target="../media/image28.emf"/><Relationship Id="rId4" Type="http://schemas.openxmlformats.org/officeDocument/2006/relationships/image" Target="../media/image27.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9.xml"/><Relationship Id="rId5" Type="http://schemas.openxmlformats.org/officeDocument/2006/relationships/image" Target="../media/image28.emf"/><Relationship Id="rId4" Type="http://schemas.openxmlformats.org/officeDocument/2006/relationships/image" Target="../media/image27.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2.xml"/><Relationship Id="rId1" Type="http://schemas.openxmlformats.org/officeDocument/2006/relationships/tags" Target="../tags/tag10.xml"/><Relationship Id="rId5" Type="http://schemas.openxmlformats.org/officeDocument/2006/relationships/image" Target="../media/image28.emf"/><Relationship Id="rId4" Type="http://schemas.openxmlformats.org/officeDocument/2006/relationships/image" Target="../media/image27.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11.xml"/><Relationship Id="rId5" Type="http://schemas.openxmlformats.org/officeDocument/2006/relationships/image" Target="../media/image28.emf"/><Relationship Id="rId4" Type="http://schemas.openxmlformats.org/officeDocument/2006/relationships/image" Target="../media/image27.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Master" Target="../slideMasters/slideMaster2.xml"/><Relationship Id="rId1" Type="http://schemas.openxmlformats.org/officeDocument/2006/relationships/tags" Target="../tags/tag12.xml"/><Relationship Id="rId4" Type="http://schemas.openxmlformats.org/officeDocument/2006/relationships/image" Target="../media/image27.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Master" Target="../slideMasters/slideMaster2.xml"/><Relationship Id="rId1" Type="http://schemas.openxmlformats.org/officeDocument/2006/relationships/tags" Target="../tags/tag13.xml"/><Relationship Id="rId4" Type="http://schemas.openxmlformats.org/officeDocument/2006/relationships/image" Target="../media/image27.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Master" Target="../slideMasters/slideMaster2.xml"/><Relationship Id="rId1" Type="http://schemas.openxmlformats.org/officeDocument/2006/relationships/tags" Target="../tags/tag14.xml"/><Relationship Id="rId4" Type="http://schemas.openxmlformats.org/officeDocument/2006/relationships/image" Target="../media/image27.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Master" Target="../slideMasters/slideMaster2.xml"/><Relationship Id="rId1" Type="http://schemas.openxmlformats.org/officeDocument/2006/relationships/tags" Target="../tags/tag15.xml"/><Relationship Id="rId4" Type="http://schemas.openxmlformats.org/officeDocument/2006/relationships/image" Target="../media/image27.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Master" Target="../slideMasters/slideMaster2.xml"/><Relationship Id="rId1" Type="http://schemas.openxmlformats.org/officeDocument/2006/relationships/tags" Target="../tags/tag16.xml"/><Relationship Id="rId4" Type="http://schemas.openxmlformats.org/officeDocument/2006/relationships/image" Target="../media/image27.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Master" Target="../slideMasters/slideMaster2.xml"/><Relationship Id="rId1" Type="http://schemas.openxmlformats.org/officeDocument/2006/relationships/tags" Target="../tags/tag17.xml"/><Relationship Id="rId4" Type="http://schemas.openxmlformats.org/officeDocument/2006/relationships/image" Target="../media/image27.em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Master" Target="../slideMasters/slideMaster2.xml"/><Relationship Id="rId1" Type="http://schemas.openxmlformats.org/officeDocument/2006/relationships/tags" Target="../tags/tag18.xml"/><Relationship Id="rId4" Type="http://schemas.openxmlformats.org/officeDocument/2006/relationships/image" Target="../media/image27.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Master" Target="../slideMasters/slideMaster2.xml"/><Relationship Id="rId1" Type="http://schemas.openxmlformats.org/officeDocument/2006/relationships/tags" Target="../tags/tag19.xml"/><Relationship Id="rId4" Type="http://schemas.openxmlformats.org/officeDocument/2006/relationships/image" Target="../media/image27.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Master" Target="../slideMasters/slideMaster2.xml"/><Relationship Id="rId1" Type="http://schemas.openxmlformats.org/officeDocument/2006/relationships/tags" Target="../tags/tag20.xml"/><Relationship Id="rId4" Type="http://schemas.openxmlformats.org/officeDocument/2006/relationships/image" Target="../media/image27.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Master" Target="../slideMasters/slideMaster2.xml"/><Relationship Id="rId1" Type="http://schemas.openxmlformats.org/officeDocument/2006/relationships/tags" Target="../tags/tag21.xml"/><Relationship Id="rId4" Type="http://schemas.openxmlformats.org/officeDocument/2006/relationships/image" Target="../media/image27.em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Master" Target="../slideMasters/slideMaster2.xml"/><Relationship Id="rId1" Type="http://schemas.openxmlformats.org/officeDocument/2006/relationships/tags" Target="../tags/tag22.xml"/><Relationship Id="rId4" Type="http://schemas.openxmlformats.org/officeDocument/2006/relationships/image" Target="../media/image27.em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27.em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Master" Target="../slideMasters/slideMaster2.xml"/><Relationship Id="rId1" Type="http://schemas.openxmlformats.org/officeDocument/2006/relationships/tags" Target="../tags/tag24.xml"/><Relationship Id="rId4" Type="http://schemas.openxmlformats.org/officeDocument/2006/relationships/image" Target="../media/image27.emf"/></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27.em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Master" Target="../slideMasters/slideMaster2.xml"/><Relationship Id="rId1" Type="http://schemas.openxmlformats.org/officeDocument/2006/relationships/tags" Target="../tags/tag26.xml"/><Relationship Id="rId4" Type="http://schemas.openxmlformats.org/officeDocument/2006/relationships/image" Target="../media/image27.em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27.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27.emf"/></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27.emf"/></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27.emf"/></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27.emf"/></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38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extLst>
      <p:ext uri="{BB962C8B-B14F-4D97-AF65-F5344CB8AC3E}">
        <p14:creationId xmlns:p14="http://schemas.microsoft.com/office/powerpoint/2010/main" val="3887850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614592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Section Header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31312596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Section Header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067846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1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3565490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5136125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30982864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1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6366510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5800904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1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0858174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1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4284162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2">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38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custDataLst>
      <p:tags r:id="rId1"/>
    </p:custDataLst>
    <p:extLst>
      <p:ext uri="{BB962C8B-B14F-4D97-AF65-F5344CB8AC3E}">
        <p14:creationId xmlns:p14="http://schemas.microsoft.com/office/powerpoint/2010/main" val="12311386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1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4166097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1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2699947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5962682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able of Conte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000">
                <a:solidFill>
                  <a:srgbClr val="00539A"/>
                </a:solidFill>
              </a:defRPr>
            </a:lvl1pPr>
          </a:lstStyle>
          <a:p>
            <a:r>
              <a:rPr lang="en-US" dirty="0"/>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accent5">
                    <a:lumMod val="75000"/>
                  </a:schemeClr>
                </a:solidFill>
              </a:defRPr>
            </a:lvl1pPr>
          </a:lstStyle>
          <a:p>
            <a:pPr>
              <a:lnSpc>
                <a:spcPct val="150000"/>
              </a:lnSpc>
            </a:pPr>
            <a:r>
              <a:rPr lang="en-US" b="1" dirty="0">
                <a:solidFill>
                  <a:srgbClr val="00529B"/>
                </a:solidFill>
                <a:latin typeface="Arial" panose="020B0604020202020204" pitchFamily="34" charset="0"/>
                <a:cs typeface="Arial" panose="020B0604020202020204" pitchFamily="34" charset="0"/>
              </a:rPr>
              <a:t>Lesson 1</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2</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3</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4</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5</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March 2023</a:t>
            </a:r>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a:t>Medicare &amp; Other Programs for People with Disabilities</a:t>
            </a:r>
            <a:endParaRPr lang="en-US" dirty="0"/>
          </a:p>
        </p:txBody>
      </p:sp>
      <p:sp>
        <p:nvSpPr>
          <p:cNvPr id="5" name="Slide Number Placeholder 4">
            <a:extLst>
              <a:ext uri="{FF2B5EF4-FFF2-40B4-BE49-F238E27FC236}">
                <a16:creationId xmlns:a16="http://schemas.microsoft.com/office/drawing/2014/main" id="{154CA6A7-3973-8749-BE64-B9296236D6E2}"/>
              </a:ext>
            </a:extLst>
          </p:cNvPr>
          <p:cNvSpPr>
            <a:spLocks noGrp="1"/>
          </p:cNvSpPr>
          <p:nvPr>
            <p:ph type="sldNum" sz="quarter" idx="12"/>
          </p:nvPr>
        </p:nvSpPr>
        <p:spPr/>
        <p:txBody>
          <a:bodyPr/>
          <a:lstStyle>
            <a:lvl1pPr>
              <a:defRPr>
                <a:solidFill>
                  <a:schemeClr val="bg1"/>
                </a:solidFill>
              </a:defRPr>
            </a:lvl1pPr>
          </a:lstStyle>
          <a:p>
            <a:fld id="{0B2D781D-8844-5940-92D1-06EF0A7F581E}" type="slidenum">
              <a:rPr lang="en-US" smtClean="0"/>
              <a:pPr/>
              <a:t>‹#›</a:t>
            </a:fld>
            <a:endParaRPr lang="en-US" dirty="0"/>
          </a:p>
        </p:txBody>
      </p:sp>
    </p:spTree>
    <p:extLst>
      <p:ext uri="{BB962C8B-B14F-4D97-AF65-F5344CB8AC3E}">
        <p14:creationId xmlns:p14="http://schemas.microsoft.com/office/powerpoint/2010/main" val="7296249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Knowledge Che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9483346" cy="719643"/>
          </a:xfrm>
        </p:spPr>
        <p:txBody>
          <a:bodyPr>
            <a:normAutofit/>
          </a:bodyPr>
          <a:lstStyle>
            <a:lvl1pPr algn="l">
              <a:defRPr sz="3400">
                <a:solidFill>
                  <a:srgbClr val="00539A"/>
                </a:solidFill>
              </a:defRPr>
            </a:lvl1pPr>
          </a:lstStyle>
          <a:p>
            <a:r>
              <a:rPr lang="en-US" sz="3600" dirty="0"/>
              <a:t>Check Your Knowledge: Question (#)</a:t>
            </a:r>
            <a:endParaRPr lang="en-US" dirty="0"/>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p:nvPr>
        </p:nvSpPr>
        <p:spPr>
          <a:xfrm>
            <a:off x="1883226" y="1771912"/>
            <a:ext cx="9729654" cy="3810569"/>
          </a:xfrm>
        </p:spPr>
        <p:txBody>
          <a:bodyPr/>
          <a:lstStyle>
            <a:lvl1pPr marL="0" indent="0">
              <a:lnSpc>
                <a:spcPct val="100000"/>
              </a:lnSpc>
              <a:spcBef>
                <a:spcPts val="800"/>
              </a:spcBef>
              <a:buFontTx/>
              <a:buNone/>
              <a:defRPr sz="1800">
                <a:solidFill>
                  <a:srgbClr val="00529B"/>
                </a:solidFill>
              </a:defRPr>
            </a:lvl1pPr>
          </a:lstStyle>
          <a:p>
            <a:pPr lvl="0">
              <a:lnSpc>
                <a:spcPct val="150000"/>
              </a:lnSpc>
            </a:pPr>
            <a:r>
              <a:rPr lang="en-US" dirty="0">
                <a:solidFill>
                  <a:prstClr val="black"/>
                </a:solidFill>
                <a:latin typeface="Arial" panose="020B0604020202020204" pitchFamily="34" charset="0"/>
                <a:cs typeface="Arial" panose="020B0604020202020204" pitchFamily="34" charset="0"/>
              </a:rPr>
              <a:t>Edit Master text styles</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838200" y="6492240"/>
            <a:ext cx="2743200" cy="365125"/>
          </a:xfrm>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March 2023</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4038600" y="6492240"/>
            <a:ext cx="4114800" cy="365125"/>
          </a:xfrm>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Medicare &amp; Other Programs for People with Disabilities</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1E79EF6-0C0E-43E6-8FB3-918BC522CC5A}"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F65A2BB7-2D2D-4673-9910-4FEF0257EA86}"/>
              </a:ext>
            </a:extLst>
          </p:cNvPr>
          <p:cNvSpPr txBox="1"/>
          <p:nvPr/>
        </p:nvSpPr>
        <p:spPr>
          <a:xfrm>
            <a:off x="1767642" y="4781614"/>
            <a:ext cx="86567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Countdown timer: </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Answer the question before the bar disappears!</a:t>
            </a:r>
          </a:p>
        </p:txBody>
      </p:sp>
      <p:sp>
        <p:nvSpPr>
          <p:cNvPr id="10" name="Rectangle 9">
            <a:extLst>
              <a:ext uri="{FF2B5EF4-FFF2-40B4-BE49-F238E27FC236}">
                <a16:creationId xmlns:a16="http://schemas.microsoft.com/office/drawing/2014/main" id="{0E99A39D-4DA6-461A-9766-E37EE8C40051}"/>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5C3DDC8-62F3-404A-AB04-5581BB6D9FF7}"/>
              </a:ext>
            </a:extLst>
          </p:cNvPr>
          <p:cNvSpPr txBox="1"/>
          <p:nvPr/>
        </p:nvSpPr>
        <p:spPr>
          <a:xfrm>
            <a:off x="1767642" y="4781614"/>
            <a:ext cx="86567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529B"/>
                </a:solidFill>
                <a:effectLst/>
                <a:uLnTx/>
                <a:uFillTx/>
                <a:latin typeface="Calibri" panose="020F0502020204030204"/>
                <a:ea typeface="+mn-ea"/>
                <a:cs typeface="+mn-cs"/>
              </a:rPr>
              <a:t>Countdown timer: </a:t>
            </a:r>
            <a:r>
              <a:rPr kumimoji="0" lang="en-US" sz="2400" b="0" i="0" u="none" strike="noStrike" kern="1200" cap="none" spc="0" normalizeH="0" baseline="0" noProof="0">
                <a:ln>
                  <a:noFill/>
                </a:ln>
                <a:solidFill>
                  <a:srgbClr val="00529B"/>
                </a:solidFill>
                <a:effectLst/>
                <a:uLnTx/>
                <a:uFillTx/>
                <a:latin typeface="Calibri" panose="020F0502020204030204"/>
                <a:ea typeface="+mn-ea"/>
                <a:cs typeface="+mn-cs"/>
              </a:rPr>
              <a:t>Answer the question before the bar disappears!</a:t>
            </a:r>
          </a:p>
        </p:txBody>
      </p:sp>
      <p:sp>
        <p:nvSpPr>
          <p:cNvPr id="12" name="Rectangle 11">
            <a:extLst>
              <a:ext uri="{FF2B5EF4-FFF2-40B4-BE49-F238E27FC236}">
                <a16:creationId xmlns:a16="http://schemas.microsoft.com/office/drawing/2014/main" id="{3C0C320F-F0DF-4804-BCB1-78F38E435147}"/>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0</a:t>
            </a:r>
          </a:p>
        </p:txBody>
      </p:sp>
      <p:sp>
        <p:nvSpPr>
          <p:cNvPr id="13" name="Rectangle 12">
            <a:extLst>
              <a:ext uri="{FF2B5EF4-FFF2-40B4-BE49-F238E27FC236}">
                <a16:creationId xmlns:a16="http://schemas.microsoft.com/office/drawing/2014/main" id="{7BE038CE-B2A0-43F8-8BC9-788628CF9BB5}"/>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1</a:t>
            </a:r>
          </a:p>
        </p:txBody>
      </p:sp>
      <p:sp>
        <p:nvSpPr>
          <p:cNvPr id="14" name="Rectangle 13">
            <a:extLst>
              <a:ext uri="{FF2B5EF4-FFF2-40B4-BE49-F238E27FC236}">
                <a16:creationId xmlns:a16="http://schemas.microsoft.com/office/drawing/2014/main" id="{500220A3-C683-4DA5-8A14-8622016CB822}"/>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2</a:t>
            </a:r>
          </a:p>
        </p:txBody>
      </p:sp>
      <p:sp>
        <p:nvSpPr>
          <p:cNvPr id="15" name="Rectangle 14">
            <a:extLst>
              <a:ext uri="{FF2B5EF4-FFF2-40B4-BE49-F238E27FC236}">
                <a16:creationId xmlns:a16="http://schemas.microsoft.com/office/drawing/2014/main" id="{A682FF32-39A3-4E16-AD4B-4A4A8FA1D1D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3</a:t>
            </a:r>
          </a:p>
        </p:txBody>
      </p:sp>
      <p:sp>
        <p:nvSpPr>
          <p:cNvPr id="16" name="Rectangle 15">
            <a:extLst>
              <a:ext uri="{FF2B5EF4-FFF2-40B4-BE49-F238E27FC236}">
                <a16:creationId xmlns:a16="http://schemas.microsoft.com/office/drawing/2014/main" id="{F447B0F6-F0BB-4ED0-B26A-55C08A4B51C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4</a:t>
            </a:r>
          </a:p>
        </p:txBody>
      </p:sp>
      <p:sp>
        <p:nvSpPr>
          <p:cNvPr id="17" name="Rectangle 16">
            <a:extLst>
              <a:ext uri="{FF2B5EF4-FFF2-40B4-BE49-F238E27FC236}">
                <a16:creationId xmlns:a16="http://schemas.microsoft.com/office/drawing/2014/main" id="{9DE2D780-F992-446E-999C-CA503918FC1B}"/>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5</a:t>
            </a:r>
          </a:p>
        </p:txBody>
      </p:sp>
      <p:sp>
        <p:nvSpPr>
          <p:cNvPr id="18" name="Rectangle 17">
            <a:extLst>
              <a:ext uri="{FF2B5EF4-FFF2-40B4-BE49-F238E27FC236}">
                <a16:creationId xmlns:a16="http://schemas.microsoft.com/office/drawing/2014/main" id="{FB2C1336-09E4-4A49-8DAA-5C890857167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6</a:t>
            </a:r>
          </a:p>
        </p:txBody>
      </p:sp>
      <p:sp>
        <p:nvSpPr>
          <p:cNvPr id="19" name="Rectangle 18">
            <a:extLst>
              <a:ext uri="{FF2B5EF4-FFF2-40B4-BE49-F238E27FC236}">
                <a16:creationId xmlns:a16="http://schemas.microsoft.com/office/drawing/2014/main" id="{FF7EC589-4CA0-426E-9F26-549A7D4D19E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7</a:t>
            </a:r>
          </a:p>
        </p:txBody>
      </p:sp>
      <p:sp>
        <p:nvSpPr>
          <p:cNvPr id="20" name="Rectangle 19">
            <a:extLst>
              <a:ext uri="{FF2B5EF4-FFF2-40B4-BE49-F238E27FC236}">
                <a16:creationId xmlns:a16="http://schemas.microsoft.com/office/drawing/2014/main" id="{D9873F33-6BE0-47A2-ACC9-FC5274ABAAB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8</a:t>
            </a:r>
          </a:p>
        </p:txBody>
      </p:sp>
      <p:sp>
        <p:nvSpPr>
          <p:cNvPr id="21" name="Rectangle 20">
            <a:extLst>
              <a:ext uri="{FF2B5EF4-FFF2-40B4-BE49-F238E27FC236}">
                <a16:creationId xmlns:a16="http://schemas.microsoft.com/office/drawing/2014/main" id="{98525454-76AC-417C-8D97-A3EFB7502AB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9</a:t>
            </a:r>
          </a:p>
        </p:txBody>
      </p:sp>
      <p:sp>
        <p:nvSpPr>
          <p:cNvPr id="22" name="Rectangle 21">
            <a:extLst>
              <a:ext uri="{FF2B5EF4-FFF2-40B4-BE49-F238E27FC236}">
                <a16:creationId xmlns:a16="http://schemas.microsoft.com/office/drawing/2014/main" id="{A2AFE7CF-B648-4881-8D03-0604D3ADF59A}"/>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10</a:t>
            </a:r>
          </a:p>
        </p:txBody>
      </p:sp>
      <p:sp>
        <p:nvSpPr>
          <p:cNvPr id="23" name="Rectangle 22">
            <a:extLst>
              <a:ext uri="{FF2B5EF4-FFF2-40B4-BE49-F238E27FC236}">
                <a16:creationId xmlns:a16="http://schemas.microsoft.com/office/drawing/2014/main" id="{4F903FAC-346C-4500-88FD-B1345FDFBA68}"/>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11</a:t>
            </a:r>
          </a:p>
        </p:txBody>
      </p:sp>
      <p:sp>
        <p:nvSpPr>
          <p:cNvPr id="24" name="Rectangle 23">
            <a:extLst>
              <a:ext uri="{FF2B5EF4-FFF2-40B4-BE49-F238E27FC236}">
                <a16:creationId xmlns:a16="http://schemas.microsoft.com/office/drawing/2014/main" id="{1521E144-C307-4902-AD1C-259BD6BA116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12</a:t>
            </a:r>
          </a:p>
        </p:txBody>
      </p:sp>
      <p:sp>
        <p:nvSpPr>
          <p:cNvPr id="25" name="Rectangle 24">
            <a:extLst>
              <a:ext uri="{FF2B5EF4-FFF2-40B4-BE49-F238E27FC236}">
                <a16:creationId xmlns:a16="http://schemas.microsoft.com/office/drawing/2014/main" id="{9875D4F1-7FDF-490F-8CEC-1846C75F2AA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13</a:t>
            </a:r>
          </a:p>
        </p:txBody>
      </p:sp>
      <p:sp>
        <p:nvSpPr>
          <p:cNvPr id="26" name="Rectangle 25">
            <a:extLst>
              <a:ext uri="{FF2B5EF4-FFF2-40B4-BE49-F238E27FC236}">
                <a16:creationId xmlns:a16="http://schemas.microsoft.com/office/drawing/2014/main" id="{6DFAAD20-2084-4838-B14C-65F9044953C7}"/>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14</a:t>
            </a:r>
          </a:p>
        </p:txBody>
      </p:sp>
      <p:sp>
        <p:nvSpPr>
          <p:cNvPr id="27" name="Rectangle 26">
            <a:extLst>
              <a:ext uri="{FF2B5EF4-FFF2-40B4-BE49-F238E27FC236}">
                <a16:creationId xmlns:a16="http://schemas.microsoft.com/office/drawing/2014/main" id="{5A26954A-5A70-4A39-AF3A-6EE32CDF4BD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15</a:t>
            </a:r>
          </a:p>
        </p:txBody>
      </p:sp>
      <p:sp>
        <p:nvSpPr>
          <p:cNvPr id="28" name="Rectangle 27">
            <a:extLst>
              <a:ext uri="{FF2B5EF4-FFF2-40B4-BE49-F238E27FC236}">
                <a16:creationId xmlns:a16="http://schemas.microsoft.com/office/drawing/2014/main" id="{413D66C6-5072-4C47-9B7F-871F26502CD0}"/>
              </a:ext>
              <a:ext uri="{C183D7F6-B498-43B3-948B-1728B52AA6E4}">
                <adec:decorative xmlns:adec="http://schemas.microsoft.com/office/drawing/2017/decorative" val="1"/>
              </a:ext>
            </a:extLst>
          </p:cNvPr>
          <p:cNvSpPr/>
          <p:nvPr/>
        </p:nvSpPr>
        <p:spPr>
          <a:xfrm>
            <a:off x="11150614" y="4991080"/>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EA0F2A1D-8DFE-4293-9875-B16C0E139230}"/>
              </a:ext>
              <a:ext uri="{C183D7F6-B498-43B3-948B-1728B52AA6E4}">
                <adec:decorative xmlns:adec="http://schemas.microsoft.com/office/drawing/2017/decorative" val="1"/>
              </a:ext>
            </a:extLst>
          </p:cNvPr>
          <p:cNvSpPr/>
          <p:nvPr/>
        </p:nvSpPr>
        <p:spPr>
          <a:xfrm>
            <a:off x="10210872" y="5162099"/>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649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par>
                                <p:cTn id="54" presetID="1" presetClass="entr" presetSubtype="0" fill="hold" grpId="0" nodeType="withEffect">
                                  <p:stCondLst>
                                    <p:cond delay="14500"/>
                                  </p:stCondLst>
                                  <p:childTnLst>
                                    <p:set>
                                      <p:cBhvr>
                                        <p:cTn id="55"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9"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7129"/>
          </a:xfrm>
          <a:prstGeom prst="rect">
            <a:avLst/>
          </a:prstGeom>
        </p:spPr>
        <p:txBody>
          <a:bodyPr anchor="ctr">
            <a:normAutofit/>
          </a:bodyPr>
          <a:lstStyle>
            <a:lvl1pPr>
              <a:defRPr sz="3000"/>
            </a:lvl1pPr>
          </a:lstStyle>
          <a:p>
            <a:r>
              <a:rPr lang="en-US" dirty="0"/>
              <a:t>Click to edit Master title style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March 2023</a:t>
            </a:r>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Medicare &amp; Other Programs for People with Disabilities</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a:xfrm>
            <a:off x="8610600" y="6492240"/>
            <a:ext cx="2743200" cy="365125"/>
          </a:xfrm>
        </p:spPr>
        <p:txBody>
          <a:bodyPr/>
          <a:lstStyle>
            <a:lvl1pPr>
              <a:defRPr>
                <a:solidFill>
                  <a:schemeClr val="accent1">
                    <a:lumMod val="60000"/>
                    <a:lumOff val="40000"/>
                  </a:schemeClr>
                </a:solidFill>
              </a:defRPr>
            </a:lvl1pPr>
          </a:lstStyle>
          <a:p>
            <a:fld id="{0B2D781D-8844-5940-92D1-06EF0A7F581E}" type="slidenum">
              <a:rPr lang="en-US" smtClean="0"/>
              <a:pPr/>
              <a:t>‹#›</a:t>
            </a:fld>
            <a:endParaRPr lang="en-US"/>
          </a:p>
        </p:txBody>
      </p:sp>
      <p:sp>
        <p:nvSpPr>
          <p:cNvPr id="7" name="Content Placeholder 6">
            <a:extLst>
              <a:ext uri="{FF2B5EF4-FFF2-40B4-BE49-F238E27FC236}">
                <a16:creationId xmlns:a16="http://schemas.microsoft.com/office/drawing/2014/main" id="{F6F2EFC5-5ACC-47F3-A3C0-648F7A472392}"/>
              </a:ext>
            </a:extLst>
          </p:cNvPr>
          <p:cNvSpPr>
            <a:spLocks noGrp="1"/>
          </p:cNvSpPr>
          <p:nvPr>
            <p:ph sz="quarter" idx="13"/>
          </p:nvPr>
        </p:nvSpPr>
        <p:spPr>
          <a:xfrm>
            <a:off x="1371600" y="1371600"/>
            <a:ext cx="9791700" cy="4667250"/>
          </a:xfrm>
        </p:spPr>
        <p:txBody>
          <a:bodyPr/>
          <a:lstStyle>
            <a:lvl1pPr marL="274320" indent="-274320">
              <a:lnSpc>
                <a:spcPct val="100000"/>
              </a:lnSpc>
              <a:spcBef>
                <a:spcPts val="0"/>
              </a:spcBef>
              <a:spcAft>
                <a:spcPts val="1200"/>
              </a:spcAft>
              <a:defRPr sz="2800">
                <a:solidFill>
                  <a:srgbClr val="00529B"/>
                </a:solidFill>
                <a:latin typeface="Arial" panose="020B0604020202020204" pitchFamily="34" charset="0"/>
                <a:cs typeface="Arial" panose="020B0604020202020204" pitchFamily="34" charset="0"/>
              </a:defRPr>
            </a:lvl1pPr>
            <a:lvl2pPr marL="548640" indent="-274320">
              <a:lnSpc>
                <a:spcPct val="100000"/>
              </a:lnSpc>
              <a:spcBef>
                <a:spcPts val="0"/>
              </a:spcBef>
              <a:spcAft>
                <a:spcPts val="600"/>
              </a:spcAft>
              <a:defRPr sz="2400">
                <a:solidFill>
                  <a:srgbClr val="00529B"/>
                </a:solidFill>
                <a:latin typeface="Arial" panose="020B0604020202020204" pitchFamily="34" charset="0"/>
                <a:cs typeface="Arial" panose="020B0604020202020204" pitchFamily="34" charset="0"/>
              </a:defRPr>
            </a:lvl2pPr>
            <a:lvl3pPr marL="822960" indent="-274320">
              <a:lnSpc>
                <a:spcPct val="100000"/>
              </a:lnSpc>
              <a:spcBef>
                <a:spcPts val="0"/>
              </a:spcBef>
              <a:spcAft>
                <a:spcPts val="600"/>
              </a:spcAft>
              <a:buSzPct val="50000"/>
              <a:buFont typeface="Wingdings" panose="05000000000000000000" pitchFamily="2" charset="2"/>
              <a:buChar char="q"/>
              <a:defRPr>
                <a:solidFill>
                  <a:srgbClr val="00529B"/>
                </a:solidFill>
                <a:latin typeface="Arial" panose="020B0604020202020204" pitchFamily="34" charset="0"/>
                <a:cs typeface="Arial" panose="020B0604020202020204" pitchFamily="34" charset="0"/>
              </a:defRPr>
            </a:lvl3pPr>
            <a:lvl4pPr marL="1097280" indent="-274320">
              <a:lnSpc>
                <a:spcPct val="100000"/>
              </a:lnSpc>
              <a:spcBef>
                <a:spcPts val="0"/>
              </a:spcBef>
              <a:spcAft>
                <a:spcPts val="600"/>
              </a:spcAft>
              <a:buFont typeface="Courier New" panose="02070309020205020404" pitchFamily="49" charset="0"/>
              <a:buChar char="o"/>
              <a:defRPr>
                <a:solidFill>
                  <a:srgbClr val="00529B"/>
                </a:solidFill>
                <a:latin typeface="Arial" panose="020B0604020202020204" pitchFamily="34" charset="0"/>
                <a:cs typeface="Arial" panose="020B060402020202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900419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1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45092"/>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D821A07-1804-4302-86C2-2409C8BECD23}"/>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EEEEF3CD-4F8F-6E08-3B21-6FA32F65D565}"/>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A09B4FDC-6BDF-EFD4-7421-EBDC794BE194}"/>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B24D343-86C1-3984-D6BA-39C2D60BEA23}"/>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7CD517C8-DD95-E64C-A981-55C6AFE3CB3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0141653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3B2212CA-9BD2-81B7-0DBA-06E8311DF45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29EFB50-65F6-008B-EEF1-DA3FC1E0CE4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0D23542-0E84-B3AA-2E6F-0E0BF37826A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0EBEE1C7-5A19-F601-9A9E-83289E808FE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8496927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2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79275"/>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06AB3EB-B3E7-4D86-93B4-A2F1467FB717}"/>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0AF04CC0-30E9-4159-2F4E-17EC5015F50F}"/>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FE687A18-235E-FECF-6CF1-823B98330A2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E3107BF-3B7C-0D70-85F4-911E500A790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296BD230-B92B-FF98-2251-2F62F351F4FB}"/>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2693988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A665E39C-BF76-E3BA-E860-492A873B456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2143B689-2382-5F3B-E63C-65A16377A720}"/>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0F7CD0F-5973-F386-6DCB-9D265206813E}"/>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1581AE4A-DFDE-3736-4E46-754EB2187C2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508665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2356317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E6EB096E-5C06-40DF-DB3E-81998C98A6D8}"/>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5DA16CCD-2F90-836D-8F2E-507D7C526AF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0B218D9-45C2-E09C-1979-5C38ED34B6B9}"/>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D8626D89-7F0F-43C2-7F89-AD4B3B70914A}"/>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0885337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50159BC-1F24-F18D-6CCF-9562342501CE}"/>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F990955-927C-4621-C7EF-40BC8785716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B98145A-02E2-926F-BD81-85502D5DDCDD}"/>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5B08B2F-DFAE-75BE-0969-3B6861E5F335}"/>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4298911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4642AF7A-6B6D-3B72-514C-3EE47369E259}"/>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DA5E238D-4C89-F74A-D389-2F7C2EE0A0BC}"/>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5C53E3C-D188-3861-6E23-ED1ECB55EB7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9A068826-AD2D-233C-5CAC-A888A1C4D910}"/>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6681201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C202E1F2-2259-E40B-451D-CD062EB24E02}"/>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B79AEF56-FD08-1225-2FD8-4A5086A96F07}"/>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DF93FFA-6D5B-E77C-3AB6-EE366AD66878}"/>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B546304-3625-0A57-8D9D-D0A36B0F28E3}"/>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6928521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06F7D4F0-E973-BD4B-32B7-818BC3447F3E}"/>
              </a:ext>
            </a:extLst>
          </p:cNvPr>
          <p:cNvGrpSpPr/>
          <p:nvPr userDrawn="1"/>
        </p:nvGrpSpPr>
        <p:grpSpPr>
          <a:xfrm>
            <a:off x="10902950" y="6015792"/>
            <a:ext cx="1079500" cy="800934"/>
            <a:chOff x="10902950" y="6015792"/>
            <a:chExt cx="1079500" cy="800934"/>
          </a:xfrm>
        </p:grpSpPr>
        <p:sp>
          <p:nvSpPr>
            <p:cNvPr id="11" name="Rectangle 10">
              <a:extLst>
                <a:ext uri="{FF2B5EF4-FFF2-40B4-BE49-F238E27FC236}">
                  <a16:creationId xmlns:a16="http://schemas.microsoft.com/office/drawing/2014/main" id="{4BC8AA6E-3B8E-3004-C9F1-6DBA84659785}"/>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122A31A-48AF-AF89-B9C8-AE697B8A7317}"/>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0575803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5E96312-A473-2664-126B-74362B53E72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A69586D-69D0-B8A7-F31C-CCA816FD09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4EE3C8B-11A8-CDA6-DDE4-BA917A9011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9307636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7AB4EAA3-323F-F7CC-377A-3369EBF9686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D5895F8-099C-68B1-ACB7-146591087F63}"/>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E1C966F-C6F0-9197-B382-7DDB396567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9513625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A522A52F-BEBF-8A74-CAB8-F823E6175F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CD11484-0950-50B1-3461-13979906D04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1BE2C33-1B84-E044-3374-93F03673FAF0}"/>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4400981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9F823E8-F90F-56D5-EF6E-243206C4E73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9798AF7-FFB7-7B4B-A5DF-FC79D890FD7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4268D48-8070-BFD9-3C80-40EE13DFDA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3473507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ection Header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4A893F2-05B4-D9E2-2B30-B7CC9D1CFB69}"/>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93229C3-F5AB-3BBA-6B69-7CF8692523D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EE6EED1-C5AB-51B2-FCFD-26CA76F3D87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779169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1846620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ection Header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D8C77FD-D560-846E-0A23-2F530A9EA3CD}"/>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6E7CCCBA-67FA-7CC2-8687-891117E8BF68}"/>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FC443E9-D57C-B763-DD9D-4FEC256E61F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8769375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ction Header 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099757-BE0A-4323-6415-41C2AE1D7A6C}"/>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D1CDBC64-C75E-78B0-823B-5ADD7E5877C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D940D5-4399-C51E-08B0-A79919B15AD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2180448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ection Header 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3F1CEA8-7FA4-C6A4-0DD2-FFEE74412D6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E30F7D59-C066-8E41-4715-CE96F37DFE0D}"/>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4603A4-15EF-BCE0-2546-8A55CF235D2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1837954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ection Header 1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5CD41E-6A6C-A94B-550E-04FBC3ADC8C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6C555CF-3407-6AA9-1794-B516717A9ED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A6AC49-EFE8-86FC-1116-AD093735F032}"/>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2885530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6591E82-3C88-42D6-6147-18E21D5E245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92EED94-A851-2AFE-A1D8-50ED4BBE866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54B870C-357E-9960-8C88-11E26C764A3C}"/>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609015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6E1E7E8-B5AE-A295-4B26-1313BEDA85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E16A354-3BF7-F982-1D44-8BC64D63F47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8E8C4BD-6763-E714-5A22-D57A71AF05A9}"/>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2199812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ection Header 1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17E2F60-9812-2CE4-1DC4-0C449EB25E75}"/>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4C87463-EE4F-1266-F372-0FEF46D1EDB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3EA3F24-21CB-F459-895A-44ECCEA132A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5481294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1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1E9EE259-899F-3260-DC43-AEE138DDB02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56E46DD-0192-C780-77D1-B044A5AF8AF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22E0A31-B7BC-3F13-FA7B-B6E041C27A4E}"/>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4039591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Header 1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F6CD279F-C11C-B793-627A-9C3606FA5044}"/>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2EADC88-3390-C3F7-FF5B-1457E63B5E1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98ABBE-087E-EEEC-545E-5B9ACF7063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7595988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Header 1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D366C5D-076F-94DD-06D1-E6800D671292}"/>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87B7D52-FCE1-9B9D-A8AE-975043FA93A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85ECD6C-A491-BD59-4CC8-406B88F9564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663755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1702829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Section Header 1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EE787EAB-54F2-4371-B857-C02C592A9B87}"/>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3819B2A5-EFBC-9501-6309-CED6363775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EEB56D-7C5B-8008-E24D-A525FC082AC3}"/>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0610683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ection Header 1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A62AAE1-987E-E339-765E-2EF9F5C9F83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568B11B-D454-472A-EED7-A7F1BBD7CE9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2D15B7-A2B1-5FB0-071F-8C3D0C68C61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3838813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Section Header 1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855F1930-CF6D-9DD4-2963-710C743A057A}"/>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78431197-8978-0032-439D-7A35A365B65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5BD713C-6AD9-AF03-449E-0F2780ABB4CF}"/>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3176454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54F5901-04AB-3D15-2E7F-E009A896C2F3}"/>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FE75798F-FE32-A870-360C-ECE9C67F2A40}"/>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8BFF3C4-3313-3375-C9A1-AE9817C0723B}"/>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813408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Section Header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981530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Section Header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770692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3159574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4084100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theme" Target="../theme/theme2.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image" Target="../media/image25.jpeg"/><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chemeClr val="accent1">
                    <a:lumMod val="60000"/>
                    <a:lumOff val="40000"/>
                  </a:schemeClr>
                </a:solidFill>
                <a:latin typeface="Arial" panose="020B0604020202020204" pitchFamily="34" charset="0"/>
                <a:cs typeface="Arial" panose="020B0604020202020204" pitchFamily="34" charset="0"/>
              </a:defRPr>
            </a:lvl1pPr>
          </a:lstStyle>
          <a:p>
            <a:r>
              <a:rPr lang="en-US"/>
              <a:t>March 2023</a:t>
            </a:r>
            <a:endParaRPr lang="en-US" dirty="0"/>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chemeClr val="accent1">
                    <a:lumMod val="60000"/>
                    <a:lumOff val="40000"/>
                  </a:schemeClr>
                </a:solidFill>
                <a:latin typeface="Arial" panose="020B0604020202020204" pitchFamily="34" charset="0"/>
                <a:cs typeface="Arial" panose="020B0604020202020204" pitchFamily="34" charset="0"/>
              </a:defRPr>
            </a:lvl1pPr>
          </a:lstStyle>
          <a:p>
            <a:r>
              <a:rPr lang="en-US"/>
              <a:t>Medicare &amp; Other Programs for People with Disabilities</a:t>
            </a:r>
            <a:endParaRPr lang="en-US" dirty="0"/>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chemeClr val="accent1">
                    <a:lumMod val="60000"/>
                    <a:lumOff val="40000"/>
                  </a:schemeClr>
                </a:solidFill>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dirty="0"/>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add Head</a:t>
            </a:r>
          </a:p>
        </p:txBody>
      </p:sp>
    </p:spTree>
    <p:extLst>
      <p:ext uri="{BB962C8B-B14F-4D97-AF65-F5344CB8AC3E}">
        <p14:creationId xmlns:p14="http://schemas.microsoft.com/office/powerpoint/2010/main" val="376109463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61" r:id="rId4"/>
    <p:sldLayoutId id="2147483662" r:id="rId5"/>
    <p:sldLayoutId id="2147483663" r:id="rId6"/>
    <p:sldLayoutId id="2147483664"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65" r:id="rId23"/>
    <p:sldLayoutId id="2147483691" r:id="rId24"/>
    <p:sldLayoutId id="2147483654" r:id="rId25"/>
  </p:sldLayoutIdLst>
  <p:hf hdr="0"/>
  <p:txStyles>
    <p:titleStyle>
      <a:lvl1pPr algn="ctr" defTabSz="914400" rtl="0" eaLnBrk="1" latinLnBrk="0" hangingPunct="1">
        <a:lnSpc>
          <a:spcPct val="90000"/>
        </a:lnSpc>
        <a:spcBef>
          <a:spcPct val="0"/>
        </a:spcBef>
        <a:buNone/>
        <a:defRPr sz="30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800" kern="1200">
          <a:solidFill>
            <a:srgbClr val="00529B"/>
          </a:solidFill>
          <a:latin typeface="Arial" panose="020B0604020202020204" pitchFamily="34" charset="0"/>
          <a:ea typeface="+mn-ea"/>
          <a:cs typeface="Arial" panose="020B0604020202020204" pitchFamily="34" charset="0"/>
        </a:defRPr>
      </a:lvl1pPr>
      <a:lvl2pPr marL="548640" indent="-274320" algn="l" defTabSz="914400" rtl="0" eaLnBrk="1" latinLnBrk="0" hangingPunct="1">
        <a:lnSpc>
          <a:spcPct val="100000"/>
        </a:lnSpc>
        <a:spcBef>
          <a:spcPts val="0"/>
        </a:spcBef>
        <a:spcAft>
          <a:spcPts val="600"/>
        </a:spcAft>
        <a:buFont typeface="Arial" panose="020B0604020202020204" pitchFamily="34" charset="0"/>
        <a:buChar char="•"/>
        <a:defRPr sz="2400" kern="1200">
          <a:solidFill>
            <a:srgbClr val="00529B"/>
          </a:solidFill>
          <a:latin typeface="Arial" panose="020B0604020202020204" pitchFamily="34" charset="0"/>
          <a:ea typeface="+mn-ea"/>
          <a:cs typeface="Arial" panose="020B0604020202020204" pitchFamily="34" charset="0"/>
        </a:defRPr>
      </a:lvl2pPr>
      <a:lvl3pPr marL="82296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09728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1"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Month YYYY</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Module title</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edit title</a:t>
            </a:r>
          </a:p>
        </p:txBody>
      </p:sp>
    </p:spTree>
    <p:custDataLst>
      <p:tags r:id="rId30"/>
    </p:custDataLst>
    <p:extLst>
      <p:ext uri="{BB962C8B-B14F-4D97-AF65-F5344CB8AC3E}">
        <p14:creationId xmlns:p14="http://schemas.microsoft.com/office/powerpoint/2010/main" val="262873317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Lst>
  <p:hf hdr="0"/>
  <p:txStyles>
    <p:titleStyle>
      <a:lvl1pPr algn="ctr" defTabSz="914400" rtl="0" eaLnBrk="1" latinLnBrk="0" hangingPunct="1">
        <a:lnSpc>
          <a:spcPct val="90000"/>
        </a:lnSpc>
        <a:spcBef>
          <a:spcPct val="0"/>
        </a:spcBef>
        <a:buNone/>
        <a:defRPr sz="30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7.xml"/><Relationship Id="rId1" Type="http://schemas.openxmlformats.org/officeDocument/2006/relationships/tags" Target="../tags/tag3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64.svg"/><Relationship Id="rId2" Type="http://schemas.openxmlformats.org/officeDocument/2006/relationships/slideLayout" Target="../slideLayouts/slideLayout25.xml"/><Relationship Id="rId1" Type="http://schemas.openxmlformats.org/officeDocument/2006/relationships/tags" Target="../tags/tag41.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5.xml"/><Relationship Id="rId1" Type="http://schemas.openxmlformats.org/officeDocument/2006/relationships/tags" Target="../tags/tag4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5.xml"/><Relationship Id="rId1" Type="http://schemas.openxmlformats.org/officeDocument/2006/relationships/tags" Target="../tags/tag4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5.xml"/><Relationship Id="rId1" Type="http://schemas.openxmlformats.org/officeDocument/2006/relationships/tags" Target="../tags/tag4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5.xml"/><Relationship Id="rId1" Type="http://schemas.openxmlformats.org/officeDocument/2006/relationships/tags" Target="../tags/tag45.xml"/><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5.xml"/><Relationship Id="rId1" Type="http://schemas.openxmlformats.org/officeDocument/2006/relationships/tags" Target="../tags/tag4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5.xml"/><Relationship Id="rId1" Type="http://schemas.openxmlformats.org/officeDocument/2006/relationships/tags" Target="../tags/tag4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5.xml"/><Relationship Id="rId1" Type="http://schemas.openxmlformats.org/officeDocument/2006/relationships/tags" Target="../tags/tag48.xml"/><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5.xml"/><Relationship Id="rId1" Type="http://schemas.openxmlformats.org/officeDocument/2006/relationships/tags" Target="../tags/tag49.xml"/></Relationships>
</file>

<file path=ppt/slides/_rels/slide1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notesSlide" Target="../notesSlides/notesSlide19.xml"/><Relationship Id="rId7" Type="http://schemas.openxmlformats.org/officeDocument/2006/relationships/image" Target="../media/image69.jpeg"/><Relationship Id="rId2" Type="http://schemas.openxmlformats.org/officeDocument/2006/relationships/slideLayout" Target="../slideLayouts/slideLayout25.xml"/><Relationship Id="rId1" Type="http://schemas.openxmlformats.org/officeDocument/2006/relationships/tags" Target="../tags/tag50.xml"/><Relationship Id="rId6" Type="http://schemas.openxmlformats.org/officeDocument/2006/relationships/hyperlink" Target="https://www.ssa.gov/" TargetMode="External"/><Relationship Id="rId5" Type="http://schemas.openxmlformats.org/officeDocument/2006/relationships/image" Target="../media/image68.svg"/><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3.xml"/><Relationship Id="rId1" Type="http://schemas.openxmlformats.org/officeDocument/2006/relationships/tags" Target="../tags/tag3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5.xml"/><Relationship Id="rId1" Type="http://schemas.openxmlformats.org/officeDocument/2006/relationships/tags" Target="../tags/tag5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5.xml"/><Relationship Id="rId1" Type="http://schemas.openxmlformats.org/officeDocument/2006/relationships/tags" Target="../tags/tag52.xml"/><Relationship Id="rId5" Type="http://schemas.openxmlformats.org/officeDocument/2006/relationships/image" Target="../media/image72.jpeg"/><Relationship Id="rId4" Type="http://schemas.openxmlformats.org/officeDocument/2006/relationships/image" Target="../media/image71.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5.xml"/><Relationship Id="rId1" Type="http://schemas.openxmlformats.org/officeDocument/2006/relationships/tags" Target="../tags/tag5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4.xml"/><Relationship Id="rId1" Type="http://schemas.openxmlformats.org/officeDocument/2006/relationships/tags" Target="../tags/tag5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1.xml"/><Relationship Id="rId1" Type="http://schemas.openxmlformats.org/officeDocument/2006/relationships/tags" Target="../tags/tag5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5.xml"/><Relationship Id="rId1" Type="http://schemas.openxmlformats.org/officeDocument/2006/relationships/tags" Target="../tags/tag5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microsoft.com/office/2007/relationships/hdphoto" Target="../media/hdphoto1.wdp"/><Relationship Id="rId2" Type="http://schemas.openxmlformats.org/officeDocument/2006/relationships/slideLayout" Target="../slideLayouts/slideLayout25.xml"/><Relationship Id="rId1" Type="http://schemas.openxmlformats.org/officeDocument/2006/relationships/tags" Target="../tags/tag57.xml"/><Relationship Id="rId6" Type="http://schemas.openxmlformats.org/officeDocument/2006/relationships/image" Target="../media/image75.png"/><Relationship Id="rId5" Type="http://schemas.openxmlformats.org/officeDocument/2006/relationships/image" Target="../media/image74.svg"/><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5.xml"/><Relationship Id="rId1" Type="http://schemas.openxmlformats.org/officeDocument/2006/relationships/tags" Target="../tags/tag58.xml"/><Relationship Id="rId5" Type="http://schemas.microsoft.com/office/2007/relationships/hdphoto" Target="../media/hdphoto2.wdp"/><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5.xml"/><Relationship Id="rId1" Type="http://schemas.openxmlformats.org/officeDocument/2006/relationships/tags" Target="../tags/tag5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5.xml"/><Relationship Id="rId1" Type="http://schemas.openxmlformats.org/officeDocument/2006/relationships/tags" Target="../tags/tag60.xml"/><Relationship Id="rId4" Type="http://schemas.openxmlformats.org/officeDocument/2006/relationships/image" Target="../media/image77.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5.xml"/><Relationship Id="rId1" Type="http://schemas.openxmlformats.org/officeDocument/2006/relationships/tags" Target="../tags/tag3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5.xml"/><Relationship Id="rId1" Type="http://schemas.openxmlformats.org/officeDocument/2006/relationships/tags" Target="../tags/tag61.xml"/><Relationship Id="rId5" Type="http://schemas.openxmlformats.org/officeDocument/2006/relationships/image" Target="../media/image79.png"/><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5.xml"/><Relationship Id="rId1" Type="http://schemas.openxmlformats.org/officeDocument/2006/relationships/tags" Target="../tags/tag6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4.xml"/><Relationship Id="rId1" Type="http://schemas.openxmlformats.org/officeDocument/2006/relationships/tags" Target="../tags/tag6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4.xml"/><Relationship Id="rId1" Type="http://schemas.openxmlformats.org/officeDocument/2006/relationships/tags" Target="../tags/tag6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5.xml"/><Relationship Id="rId1" Type="http://schemas.openxmlformats.org/officeDocument/2006/relationships/tags" Target="../tags/tag6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5.xml"/><Relationship Id="rId1" Type="http://schemas.openxmlformats.org/officeDocument/2006/relationships/tags" Target="../tags/tag6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5.xml"/><Relationship Id="rId1" Type="http://schemas.openxmlformats.org/officeDocument/2006/relationships/tags" Target="../tags/tag6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5.xml"/><Relationship Id="rId1" Type="http://schemas.openxmlformats.org/officeDocument/2006/relationships/tags" Target="../tags/tag68.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5.xml"/><Relationship Id="rId1" Type="http://schemas.openxmlformats.org/officeDocument/2006/relationships/tags" Target="../tags/tag6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4.xml"/><Relationship Id="rId1" Type="http://schemas.openxmlformats.org/officeDocument/2006/relationships/tags" Target="../tags/tag7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8.xml"/><Relationship Id="rId1" Type="http://schemas.openxmlformats.org/officeDocument/2006/relationships/tags" Target="../tags/tag3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50.xml"/><Relationship Id="rId1" Type="http://schemas.openxmlformats.org/officeDocument/2006/relationships/tags" Target="../tags/tag7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5.xml"/><Relationship Id="rId1" Type="http://schemas.openxmlformats.org/officeDocument/2006/relationships/tags" Target="../tags/tag7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5.xml"/><Relationship Id="rId1" Type="http://schemas.openxmlformats.org/officeDocument/2006/relationships/tags" Target="../tags/tag73.xml"/></Relationships>
</file>

<file path=ppt/slides/_rels/slide43.xml.rels><?xml version="1.0" encoding="UTF-8" standalone="yes"?>
<Relationships xmlns="http://schemas.openxmlformats.org/package/2006/relationships"><Relationship Id="rId8" Type="http://schemas.openxmlformats.org/officeDocument/2006/relationships/hyperlink" Target="https://ssa.gov/redbook/" TargetMode="External"/><Relationship Id="rId13" Type="http://schemas.openxmlformats.org/officeDocument/2006/relationships/hyperlink" Target="https://www.shiphelp.org/" TargetMode="External"/><Relationship Id="rId3" Type="http://schemas.openxmlformats.org/officeDocument/2006/relationships/notesSlide" Target="../notesSlides/notesSlide43.xml"/><Relationship Id="rId7" Type="http://schemas.openxmlformats.org/officeDocument/2006/relationships/hyperlink" Target="https://www.ssa.gov/" TargetMode="External"/><Relationship Id="rId12" Type="http://schemas.openxmlformats.org/officeDocument/2006/relationships/hyperlink" Target="https://marketplace.cms.gov/" TargetMode="External"/><Relationship Id="rId2" Type="http://schemas.openxmlformats.org/officeDocument/2006/relationships/slideLayout" Target="../slideLayouts/slideLayout25.xml"/><Relationship Id="rId1" Type="http://schemas.openxmlformats.org/officeDocument/2006/relationships/tags" Target="../tags/tag74.xml"/><Relationship Id="rId6" Type="http://schemas.openxmlformats.org/officeDocument/2006/relationships/hyperlink" Target="https://www.medicaid.gov/" TargetMode="External"/><Relationship Id="rId11" Type="http://schemas.openxmlformats.org/officeDocument/2006/relationships/hyperlink" Target="http://www.healthcare.gov/" TargetMode="External"/><Relationship Id="rId5" Type="http://schemas.openxmlformats.org/officeDocument/2006/relationships/hyperlink" Target="http://www.cms.gov/" TargetMode="External"/><Relationship Id="rId15" Type="http://schemas.openxmlformats.org/officeDocument/2006/relationships/image" Target="../media/image80.png"/><Relationship Id="rId10" Type="http://schemas.openxmlformats.org/officeDocument/2006/relationships/hyperlink" Target="https://www.dol.gov/odep/topics/disability.htm" TargetMode="External"/><Relationship Id="rId4" Type="http://schemas.openxmlformats.org/officeDocument/2006/relationships/hyperlink" Target="http://es.medicare.gov/" TargetMode="External"/><Relationship Id="rId9" Type="http://schemas.openxmlformats.org/officeDocument/2006/relationships/hyperlink" Target="https://www.rrb.gov/" TargetMode="External"/><Relationship Id="rId14" Type="http://schemas.openxmlformats.org/officeDocument/2006/relationships/hyperlink" Target="https://content.naic.org/state-insurance-departments" TargetMode="Externa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5.xml"/><Relationship Id="rId1" Type="http://schemas.openxmlformats.org/officeDocument/2006/relationships/tags" Target="../tags/tag75.xml"/><Relationship Id="rId5" Type="http://schemas.openxmlformats.org/officeDocument/2006/relationships/hyperlink" Target="http://productordering.cms.hhs.gov/" TargetMode="External"/><Relationship Id="rId4"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s://www.ssa.gov/pubs/EN-05-10058.pdf" TargetMode="External"/><Relationship Id="rId3" Type="http://schemas.openxmlformats.org/officeDocument/2006/relationships/notesSlide" Target="../notesSlides/notesSlide45.xml"/><Relationship Id="rId7" Type="http://schemas.openxmlformats.org/officeDocument/2006/relationships/hyperlink" Target="https://www.ssa.gov/pubs/EN-05-10026.pdf" TargetMode="External"/><Relationship Id="rId2" Type="http://schemas.openxmlformats.org/officeDocument/2006/relationships/slideLayout" Target="../slideLayouts/slideLayout25.xml"/><Relationship Id="rId1" Type="http://schemas.openxmlformats.org/officeDocument/2006/relationships/tags" Target="../tags/tag76.xml"/><Relationship Id="rId6" Type="http://schemas.openxmlformats.org/officeDocument/2006/relationships/hyperlink" Target="https://www.ssa.gov/pubs/EN-05-10153.pdf" TargetMode="External"/><Relationship Id="rId5" Type="http://schemas.openxmlformats.org/officeDocument/2006/relationships/hyperlink" Target="https://www.ssa.gov/pubs/EN-05-10029.pdf" TargetMode="External"/><Relationship Id="rId10" Type="http://schemas.openxmlformats.org/officeDocument/2006/relationships/hyperlink" Target="https://www.ssa.gov/pubs/" TargetMode="External"/><Relationship Id="rId4" Type="http://schemas.openxmlformats.org/officeDocument/2006/relationships/hyperlink" Target="https://www.ssa.gov/pubs/EN-05-10095.pdf" TargetMode="External"/><Relationship Id="rId9" Type="http://schemas.openxmlformats.org/officeDocument/2006/relationships/hyperlink" Target="https://secure.ssa.gov/i1020/start" TargetMode="Externa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5.xml"/><Relationship Id="rId1" Type="http://schemas.openxmlformats.org/officeDocument/2006/relationships/tags" Target="../tags/tag77.xml"/></Relationships>
</file>

<file path=ppt/slides/_rels/slide4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47.xml"/><Relationship Id="rId7" Type="http://schemas.openxmlformats.org/officeDocument/2006/relationships/image" Target="../media/image82.png"/><Relationship Id="rId2" Type="http://schemas.openxmlformats.org/officeDocument/2006/relationships/slideLayout" Target="../slideLayouts/slideLayout25.xml"/><Relationship Id="rId1" Type="http://schemas.openxmlformats.org/officeDocument/2006/relationships/tags" Target="../tags/tag78.xml"/><Relationship Id="rId6" Type="http://schemas.openxmlformats.org/officeDocument/2006/relationships/hyperlink" Target="mailto:training@cms.hhs.gov" TargetMode="External"/><Relationship Id="rId5" Type="http://schemas.openxmlformats.org/officeDocument/2006/relationships/image" Target="../media/image81.png"/><Relationship Id="rId4" Type="http://schemas.openxmlformats.org/officeDocument/2006/relationships/hyperlink" Target="https://cmsnationaltrainingprogram.cms.gov/"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5.xml"/><Relationship Id="rId1" Type="http://schemas.openxmlformats.org/officeDocument/2006/relationships/tags" Target="../tags/tag3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5.xml"/><Relationship Id="rId1" Type="http://schemas.openxmlformats.org/officeDocument/2006/relationships/tags" Target="../tags/tag37.xml"/><Relationship Id="rId4" Type="http://schemas.openxmlformats.org/officeDocument/2006/relationships/image" Target="../media/image5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59.svg"/><Relationship Id="rId2" Type="http://schemas.openxmlformats.org/officeDocument/2006/relationships/slideLayout" Target="../slideLayouts/slideLayout25.xml"/><Relationship Id="rId1" Type="http://schemas.openxmlformats.org/officeDocument/2006/relationships/tags" Target="../tags/tag38.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5.xml"/><Relationship Id="rId1" Type="http://schemas.openxmlformats.org/officeDocument/2006/relationships/tags" Target="../tags/tag39.xml"/><Relationship Id="rId4" Type="http://schemas.openxmlformats.org/officeDocument/2006/relationships/image" Target="../media/image6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5.xml"/><Relationship Id="rId1" Type="http://schemas.openxmlformats.org/officeDocument/2006/relationships/tags" Target="../tags/tag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328F3-B30D-4123-B4D3-209A090441C2}"/>
              </a:ext>
            </a:extLst>
          </p:cNvPr>
          <p:cNvSpPr>
            <a:spLocks noGrp="1"/>
          </p:cNvSpPr>
          <p:nvPr>
            <p:ph type="title"/>
          </p:nvPr>
        </p:nvSpPr>
        <p:spPr/>
        <p:txBody>
          <a:bodyPr>
            <a:noAutofit/>
          </a:bodyPr>
          <a:lstStyle/>
          <a:p>
            <a:pPr>
              <a:lnSpc>
                <a:spcPct val="100000"/>
              </a:lnSpc>
              <a:spcAft>
                <a:spcPts val="1200"/>
              </a:spcAft>
            </a:pPr>
            <a:r>
              <a:rPr lang="es-US" sz="4000" dirty="0"/>
              <a:t>Medicare y otros programas para personas con discapacidades</a:t>
            </a:r>
          </a:p>
        </p:txBody>
      </p:sp>
    </p:spTree>
    <p:custDataLst>
      <p:tags r:id="rId1"/>
    </p:custDataLst>
    <p:extLst>
      <p:ext uri="{BB962C8B-B14F-4D97-AF65-F5344CB8AC3E}">
        <p14:creationId xmlns:p14="http://schemas.microsoft.com/office/powerpoint/2010/main" val="7161778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ct val="100000"/>
              </a:lnSpc>
            </a:pPr>
            <a:r>
              <a:rPr lang="es-US" sz="2600" dirty="0"/>
              <a:t>¿Quiénes pueden obtener beneficios del Seguro Social (SSDI) basado su trabajo?</a:t>
            </a:r>
          </a:p>
        </p:txBody>
      </p:sp>
      <p:sp>
        <p:nvSpPr>
          <p:cNvPr id="6" name="Rectangle: Rounded Corners 5" descr="Recuadro 1: Su cónyuge: -Si él o ella tiene 62 años o más. -A cualquier edad, si él o ella cuida de su hijo menor de 16 años o discapacitado ">
            <a:extLst>
              <a:ext uri="{FF2B5EF4-FFF2-40B4-BE49-F238E27FC236}">
                <a16:creationId xmlns:a16="http://schemas.microsoft.com/office/drawing/2014/main" id="{6723BA61-4D42-4C61-84FB-1677FF495DE4}"/>
              </a:ext>
            </a:extLst>
          </p:cNvPr>
          <p:cNvSpPr/>
          <p:nvPr/>
        </p:nvSpPr>
        <p:spPr>
          <a:xfrm>
            <a:off x="2590179" y="1406957"/>
            <a:ext cx="8412480" cy="192024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lvl="0" defTabSz="685800">
              <a:spcBef>
                <a:spcPts val="600"/>
              </a:spcBef>
              <a:spcAft>
                <a:spcPts val="1200"/>
              </a:spcAft>
              <a:buClr>
                <a:srgbClr val="00539A"/>
              </a:buClr>
            </a:pPr>
            <a:r>
              <a:rPr lang="es-US" sz="2000" b="1" dirty="0">
                <a:solidFill>
                  <a:srgbClr val="00529B"/>
                </a:solidFill>
                <a:latin typeface="Arial" panose="020B0604020202020204" pitchFamily="34" charset="0"/>
                <a:cs typeface="Arial" panose="020B0604020202020204" pitchFamily="34" charset="0"/>
              </a:rPr>
              <a:t>Su cónyuge:</a:t>
            </a:r>
          </a:p>
          <a:p>
            <a:pPr marL="548640" lvl="1" indent="-274320" defTabSz="685800">
              <a:spcAft>
                <a:spcPts val="1200"/>
              </a:spcAft>
              <a:buFont typeface="Wingdings" panose="05000000000000000000" pitchFamily="2" charset="2"/>
              <a:buChar char="§"/>
            </a:pPr>
            <a:r>
              <a:rPr lang="es-US" sz="2000" dirty="0">
                <a:solidFill>
                  <a:srgbClr val="00529B"/>
                </a:solidFill>
                <a:latin typeface="Arial" panose="020B0604020202020204" pitchFamily="34" charset="0"/>
                <a:cs typeface="Arial" panose="020B0604020202020204" pitchFamily="34" charset="0"/>
              </a:rPr>
              <a:t>Si él o ella tiene 62 años o más. </a:t>
            </a:r>
          </a:p>
          <a:p>
            <a:pPr marL="548640" lvl="1" indent="-274320" defTabSz="685800">
              <a:spcAft>
                <a:spcPts val="1200"/>
              </a:spcAft>
              <a:buFont typeface="Wingdings" panose="05000000000000000000" pitchFamily="2" charset="2"/>
              <a:buChar char="§"/>
            </a:pPr>
            <a:r>
              <a:rPr lang="es-US" sz="2000" dirty="0">
                <a:solidFill>
                  <a:srgbClr val="00529B"/>
                </a:solidFill>
                <a:latin typeface="Arial" panose="020B0604020202020204" pitchFamily="34" charset="0"/>
                <a:cs typeface="Arial" panose="020B0604020202020204" pitchFamily="34" charset="0"/>
              </a:rPr>
              <a:t>A cualquier edad, si él o ella cuida de su hijo menor de 16 años o discapacitado</a:t>
            </a:r>
          </a:p>
        </p:txBody>
      </p:sp>
      <p:grpSp>
        <p:nvGrpSpPr>
          <p:cNvPr id="16" name="Group 15">
            <a:extLst>
              <a:ext uri="{FF2B5EF4-FFF2-40B4-BE49-F238E27FC236}">
                <a16:creationId xmlns:a16="http://schemas.microsoft.com/office/drawing/2014/main" id="{EF76BE5F-6789-4DD4-9D85-3E220305060F}"/>
              </a:ext>
              <a:ext uri="{C183D7F6-B498-43B3-948B-1728B52AA6E4}">
                <adec:decorative xmlns:adec="http://schemas.microsoft.com/office/drawing/2017/decorative" val="1"/>
              </a:ext>
            </a:extLst>
          </p:cNvPr>
          <p:cNvGrpSpPr/>
          <p:nvPr/>
        </p:nvGrpSpPr>
        <p:grpSpPr>
          <a:xfrm>
            <a:off x="660104" y="1207942"/>
            <a:ext cx="2286000" cy="2286000"/>
            <a:chOff x="660104" y="1207942"/>
            <a:chExt cx="2286000" cy="2286000"/>
          </a:xfrm>
        </p:grpSpPr>
        <p:sp>
          <p:nvSpPr>
            <p:cNvPr id="12" name="Rectangle: Rounded Corners 11">
              <a:extLst>
                <a:ext uri="{FF2B5EF4-FFF2-40B4-BE49-F238E27FC236}">
                  <a16:creationId xmlns:a16="http://schemas.microsoft.com/office/drawing/2014/main" id="{BB8F86F0-3896-49E7-8E7D-5BDF9B79B426}"/>
                </a:ext>
              </a:extLst>
            </p:cNvPr>
            <p:cNvSpPr/>
            <p:nvPr/>
          </p:nvSpPr>
          <p:spPr>
            <a:xfrm>
              <a:off x="660104" y="1207942"/>
              <a:ext cx="2286000" cy="2286000"/>
            </a:xfrm>
            <a:prstGeom prst="roundRect">
              <a:avLst/>
            </a:pr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Anillos de compromiso">
              <a:extLst>
                <a:ext uri="{FF2B5EF4-FFF2-40B4-BE49-F238E27FC236}">
                  <a16:creationId xmlns:a16="http://schemas.microsoft.com/office/drawing/2014/main" id="{ECA999A4-B333-4833-8E64-0C054CB6F2D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9843" y="1677681"/>
              <a:ext cx="1346521" cy="1346521"/>
            </a:xfrm>
            <a:prstGeom prst="rect">
              <a:avLst/>
            </a:prstGeom>
          </p:spPr>
        </p:pic>
      </p:grpSp>
      <p:sp>
        <p:nvSpPr>
          <p:cNvPr id="9" name="Rectangle: Rounded Corners 8" descr="Recuadro 2: Su hijo (soltero o adoptado) o, en algunos casos, un hijastro o nieto, que es: -Menor de 18 años, o menor de 19 si aún cursa la preparatoria. -18 años o más, si tiene una discapacidad que empezó antes de los 22 años (la discapacidad del hijo también debe cumplir la definición de discapacidad para adultos) ">
            <a:extLst>
              <a:ext uri="{FF2B5EF4-FFF2-40B4-BE49-F238E27FC236}">
                <a16:creationId xmlns:a16="http://schemas.microsoft.com/office/drawing/2014/main" id="{B3F43C70-F9B9-4753-B472-67C28D9E8FB0}"/>
              </a:ext>
            </a:extLst>
          </p:cNvPr>
          <p:cNvSpPr/>
          <p:nvPr/>
        </p:nvSpPr>
        <p:spPr>
          <a:xfrm>
            <a:off x="2590179" y="3692957"/>
            <a:ext cx="8412480" cy="2126997"/>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lvl="0" defTabSz="685800">
              <a:spcBef>
                <a:spcPts val="600"/>
              </a:spcBef>
              <a:spcAft>
                <a:spcPts val="1200"/>
              </a:spcAft>
              <a:buClr>
                <a:srgbClr val="00539A"/>
              </a:buClr>
            </a:pPr>
            <a:r>
              <a:rPr lang="es-US" sz="2000" b="1" dirty="0">
                <a:solidFill>
                  <a:srgbClr val="00529B"/>
                </a:solidFill>
                <a:latin typeface="Arial" panose="020B0604020202020204" pitchFamily="34" charset="0"/>
                <a:cs typeface="Arial" panose="020B0604020202020204" pitchFamily="34" charset="0"/>
              </a:rPr>
              <a:t>Su hijo (soltero o adoptado) o, en algunos casos, un hijastro o nieto, que es:</a:t>
            </a:r>
          </a:p>
          <a:p>
            <a:pPr marL="548640" lvl="1" indent="-274320" defTabSz="685800">
              <a:spcAft>
                <a:spcPts val="600"/>
              </a:spcAft>
              <a:buFont typeface="Wingdings" panose="05000000000000000000" pitchFamily="2" charset="2"/>
              <a:buChar char="§"/>
            </a:pPr>
            <a:r>
              <a:rPr lang="es-US" dirty="0">
                <a:solidFill>
                  <a:srgbClr val="00529B"/>
                </a:solidFill>
                <a:latin typeface="Arial" panose="020B0604020202020204" pitchFamily="34" charset="0"/>
                <a:cs typeface="Arial" panose="020B0604020202020204" pitchFamily="34" charset="0"/>
              </a:rPr>
              <a:t>Menor de 18 años, o menor de 19 si aún esta en la escuela secundaria.</a:t>
            </a:r>
          </a:p>
          <a:p>
            <a:pPr marL="548640" lvl="1" indent="-274320" defTabSz="685800">
              <a:spcAft>
                <a:spcPts val="1200"/>
              </a:spcAft>
              <a:buFont typeface="Wingdings" panose="05000000000000000000" pitchFamily="2" charset="2"/>
              <a:buChar char="§"/>
            </a:pPr>
            <a:r>
              <a:rPr lang="es-US" dirty="0">
                <a:solidFill>
                  <a:srgbClr val="00529B"/>
                </a:solidFill>
                <a:latin typeface="Arial" panose="020B0604020202020204" pitchFamily="34" charset="0"/>
                <a:cs typeface="Arial" panose="020B0604020202020204" pitchFamily="34" charset="0"/>
              </a:rPr>
              <a:t>18 años o más, si tiene una discapacidad que empezó antes de los 22 años (la discapacidad del hijo también debe cumplir la definición de discapacidad para adultos)</a:t>
            </a:r>
          </a:p>
        </p:txBody>
      </p:sp>
      <p:grpSp>
        <p:nvGrpSpPr>
          <p:cNvPr id="17" name="Group 16">
            <a:extLst>
              <a:ext uri="{FF2B5EF4-FFF2-40B4-BE49-F238E27FC236}">
                <a16:creationId xmlns:a16="http://schemas.microsoft.com/office/drawing/2014/main" id="{5D38FC35-DDE3-496A-BC01-AF6AECF2626E}"/>
              </a:ext>
              <a:ext uri="{C183D7F6-B498-43B3-948B-1728B52AA6E4}">
                <adec:decorative xmlns:adec="http://schemas.microsoft.com/office/drawing/2017/decorative" val="1"/>
              </a:ext>
            </a:extLst>
          </p:cNvPr>
          <p:cNvGrpSpPr/>
          <p:nvPr/>
        </p:nvGrpSpPr>
        <p:grpSpPr>
          <a:xfrm>
            <a:off x="660104" y="3578010"/>
            <a:ext cx="2286000" cy="2286000"/>
            <a:chOff x="660104" y="3578010"/>
            <a:chExt cx="2286000" cy="2286000"/>
          </a:xfrm>
        </p:grpSpPr>
        <p:sp>
          <p:nvSpPr>
            <p:cNvPr id="15" name="Rectangle: Rounded Corners 14">
              <a:extLst>
                <a:ext uri="{FF2B5EF4-FFF2-40B4-BE49-F238E27FC236}">
                  <a16:creationId xmlns:a16="http://schemas.microsoft.com/office/drawing/2014/main" id="{202FA3A9-D16C-4B1E-88AB-9A24C9BA1456}"/>
                </a:ext>
              </a:extLst>
            </p:cNvPr>
            <p:cNvSpPr/>
            <p:nvPr/>
          </p:nvSpPr>
          <p:spPr>
            <a:xfrm>
              <a:off x="660104" y="3578010"/>
              <a:ext cx="2286000" cy="2286000"/>
            </a:xfrm>
            <a:prstGeom prst="roundRect">
              <a:avLst/>
            </a:pr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Familia con dos hijos">
              <a:extLst>
                <a:ext uri="{FF2B5EF4-FFF2-40B4-BE49-F238E27FC236}">
                  <a16:creationId xmlns:a16="http://schemas.microsoft.com/office/drawing/2014/main" id="{D0C3C914-5367-4ADB-98B5-D6631606510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1878" y="3891638"/>
              <a:ext cx="1568302" cy="1568302"/>
            </a:xfrm>
            <a:prstGeom prst="rect">
              <a:avLst/>
            </a:prstGeom>
          </p:spPr>
        </p:pic>
      </p:grpSp>
      <p:sp>
        <p:nvSpPr>
          <p:cNvPr id="5" name="Slide Number Placeholder 4">
            <a:extLst>
              <a:ext uri="{FF2B5EF4-FFF2-40B4-BE49-F238E27FC236}">
                <a16:creationId xmlns:a16="http://schemas.microsoft.com/office/drawing/2014/main" id="{DA9851C8-91A7-4928-A6CE-63BB72FA4EAF}"/>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10</a:t>
            </a:fld>
            <a:endParaRPr lang="en-US"/>
          </a:p>
        </p:txBody>
      </p:sp>
      <p:sp>
        <p:nvSpPr>
          <p:cNvPr id="2" name="Date Placeholder 1"/>
          <p:cNvSpPr>
            <a:spLocks noGrp="1"/>
          </p:cNvSpPr>
          <p:nvPr>
            <p:ph type="dt" sz="half" idx="10"/>
          </p:nvPr>
        </p:nvSpPr>
        <p:spPr>
          <a:xfrm>
            <a:off x="838200" y="6492240"/>
            <a:ext cx="2743200" cy="365125"/>
          </a:xfrm>
        </p:spPr>
        <p:txBody>
          <a:bodyPr/>
          <a:lstStyle/>
          <a:p>
            <a:r>
              <a:rPr lang="es-US"/>
              <a:t>Marzo de 2023</a:t>
            </a:r>
          </a:p>
        </p:txBody>
      </p:sp>
      <p:sp>
        <p:nvSpPr>
          <p:cNvPr id="14" name="Footer Placeholder 2">
            <a:extLst>
              <a:ext uri="{FF2B5EF4-FFF2-40B4-BE49-F238E27FC236}">
                <a16:creationId xmlns:a16="http://schemas.microsoft.com/office/drawing/2014/main" id="{8E56934B-CA4C-42A4-96CF-D3C7FE784438}"/>
              </a:ext>
            </a:extLst>
          </p:cNvPr>
          <p:cNvSpPr>
            <a:spLocks noGrp="1"/>
          </p:cNvSpPr>
          <p:nvPr>
            <p:ph type="ftr" sz="quarter" idx="11"/>
          </p:nvPr>
        </p:nvSpPr>
        <p:spPr>
          <a:xfrm>
            <a:off x="0" y="6492240"/>
            <a:ext cx="12192000" cy="365125"/>
          </a:xfrm>
        </p:spPr>
        <p:txBody>
          <a:bodyPr/>
          <a:lstStyle/>
          <a:p>
            <a:r>
              <a:rPr lang="es-US" dirty="0"/>
              <a:t>Medicare y otros programas para personas con discapacidad</a:t>
            </a:r>
          </a:p>
        </p:txBody>
      </p:sp>
    </p:spTree>
    <p:custDataLst>
      <p:tags r:id="rId1"/>
    </p:custDataLst>
    <p:extLst>
      <p:ext uri="{BB962C8B-B14F-4D97-AF65-F5344CB8AC3E}">
        <p14:creationId xmlns:p14="http://schemas.microsoft.com/office/powerpoint/2010/main" val="316114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2800" dirty="0"/>
              <a:t>Calificando por </a:t>
            </a:r>
            <a:br>
              <a:rPr lang="es-US" sz="2800" dirty="0"/>
            </a:br>
            <a:r>
              <a:rPr lang="es-US" sz="2800" dirty="0"/>
              <a:t>Seguro de Discapacidad del Seguro Social (SSDI)</a:t>
            </a:r>
          </a:p>
        </p:txBody>
      </p:sp>
      <p:sp>
        <p:nvSpPr>
          <p:cNvPr id="5" name="Content Placeholder 4"/>
          <p:cNvSpPr>
            <a:spLocks noGrp="1"/>
          </p:cNvSpPr>
          <p:nvPr>
            <p:ph sz="quarter" idx="13"/>
          </p:nvPr>
        </p:nvSpPr>
        <p:spPr>
          <a:xfrm>
            <a:off x="914400" y="1371600"/>
            <a:ext cx="9749790" cy="4667250"/>
          </a:xfrm>
        </p:spPr>
        <p:txBody>
          <a:bodyPr>
            <a:normAutofit fontScale="92500"/>
          </a:bodyPr>
          <a:lstStyle/>
          <a:p>
            <a:pPr lvl="0" defTabSz="685800">
              <a:lnSpc>
                <a:spcPct val="110000"/>
              </a:lnSpc>
            </a:pPr>
            <a:r>
              <a:rPr lang="es-US" dirty="0"/>
              <a:t>Usted tiene que cumplir con 2 pruebas de ingresos diferentes</a:t>
            </a:r>
          </a:p>
          <a:p>
            <a:pPr lvl="1" defTabSz="685800">
              <a:spcAft>
                <a:spcPts val="1200"/>
              </a:spcAft>
            </a:pPr>
            <a:r>
              <a:rPr lang="es-US" dirty="0"/>
              <a:t>Prueba de "trabajo reciente" basada en su edad en el momento en que quedó discapacitado; y una</a:t>
            </a:r>
          </a:p>
          <a:p>
            <a:pPr lvl="1" defTabSz="685800">
              <a:spcAft>
                <a:spcPts val="1200"/>
              </a:spcAft>
            </a:pPr>
            <a:r>
              <a:rPr lang="es-US" dirty="0"/>
              <a:t>prueba de "duración del trabajo" para demostrar que trabajó el tiempo suficiente conforme al Seguro Social </a:t>
            </a:r>
          </a:p>
          <a:p>
            <a:pPr lvl="0" defTabSz="685800">
              <a:lnSpc>
                <a:spcPct val="110000"/>
              </a:lnSpc>
            </a:pPr>
            <a:r>
              <a:rPr lang="es-US" dirty="0"/>
              <a:t>Las pruebas están basadas en numero de créditos laborales que ha ganado</a:t>
            </a:r>
          </a:p>
          <a:p>
            <a:pPr lvl="1" defTabSz="685800">
              <a:spcAft>
                <a:spcPts val="1200"/>
              </a:spcAft>
            </a:pPr>
            <a:r>
              <a:rPr lang="es-US" dirty="0"/>
              <a:t>También se denominan trimestres de cobertura</a:t>
            </a:r>
          </a:p>
          <a:p>
            <a:pPr lvl="1" defTabSz="685800">
              <a:spcAft>
                <a:spcPts val="1200"/>
              </a:spcAft>
            </a:pPr>
            <a:r>
              <a:rPr lang="es-US" dirty="0"/>
              <a:t>En 2023, obtendrá un crédito por cada $1,640 de ingresos (hasta un máximo de 4 créditos al año)</a:t>
            </a:r>
          </a:p>
        </p:txBody>
      </p:sp>
      <p:sp>
        <p:nvSpPr>
          <p:cNvPr id="6" name="Slide Number Placeholder 5">
            <a:extLst>
              <a:ext uri="{FF2B5EF4-FFF2-40B4-BE49-F238E27FC236}">
                <a16:creationId xmlns:a16="http://schemas.microsoft.com/office/drawing/2014/main" id="{21A0058E-C2C0-42F3-8F25-9CE6693617CA}"/>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11</a:t>
            </a:fld>
            <a:endParaRPr lang="en-US"/>
          </a:p>
        </p:txBody>
      </p:sp>
      <p:sp>
        <p:nvSpPr>
          <p:cNvPr id="2" name="Date Placeholder 1"/>
          <p:cNvSpPr>
            <a:spLocks noGrp="1"/>
          </p:cNvSpPr>
          <p:nvPr>
            <p:ph type="dt" sz="half" idx="10"/>
          </p:nvPr>
        </p:nvSpPr>
        <p:spPr>
          <a:xfrm>
            <a:off x="838200" y="6492240"/>
            <a:ext cx="2743200" cy="365125"/>
          </a:xfrm>
        </p:spPr>
        <p:txBody>
          <a:bodyPr/>
          <a:lstStyle/>
          <a:p>
            <a:r>
              <a:rPr lang="es-US"/>
              <a:t>Marzo de 2023</a:t>
            </a:r>
          </a:p>
        </p:txBody>
      </p:sp>
      <p:sp>
        <p:nvSpPr>
          <p:cNvPr id="7" name="Footer Placeholder 2">
            <a:extLst>
              <a:ext uri="{FF2B5EF4-FFF2-40B4-BE49-F238E27FC236}">
                <a16:creationId xmlns:a16="http://schemas.microsoft.com/office/drawing/2014/main" id="{F574047B-6ED0-4701-BD41-56CF6EEE6122}"/>
              </a:ext>
            </a:extLst>
          </p:cNvPr>
          <p:cNvSpPr>
            <a:spLocks noGrp="1"/>
          </p:cNvSpPr>
          <p:nvPr>
            <p:ph type="ftr" sz="quarter" idx="11"/>
          </p:nvPr>
        </p:nvSpPr>
        <p:spPr>
          <a:xfrm>
            <a:off x="0" y="6492240"/>
            <a:ext cx="12192000" cy="365125"/>
          </a:xfrm>
        </p:spPr>
        <p:txBody>
          <a:bodyPr/>
          <a:lstStyle/>
          <a:p>
            <a:r>
              <a:rPr lang="es-US" dirty="0"/>
              <a:t>Medicare y otros programas para personas con discapacidad</a:t>
            </a:r>
          </a:p>
        </p:txBody>
      </p:sp>
    </p:spTree>
    <p:custDataLst>
      <p:tags r:id="rId1"/>
    </p:custDataLst>
    <p:extLst>
      <p:ext uri="{BB962C8B-B14F-4D97-AF65-F5344CB8AC3E}">
        <p14:creationId xmlns:p14="http://schemas.microsoft.com/office/powerpoint/2010/main" val="402809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2800" dirty="0"/>
              <a:t>Prueba de "trabajo reciente" para </a:t>
            </a:r>
            <a:br>
              <a:rPr lang="es-US" sz="2800" dirty="0"/>
            </a:br>
            <a:r>
              <a:rPr lang="es-US" sz="2800" dirty="0"/>
              <a:t>el Seguro por Discapacidad del Seguro Social (SSDI)</a:t>
            </a:r>
          </a:p>
        </p:txBody>
      </p:sp>
      <p:graphicFrame>
        <p:nvGraphicFramePr>
          <p:cNvPr id="6" name="Content Placeholder 7" descr="En la tabla, se muestra la regla relacionada con cuánto trabajo necesita para la prueba de &quot;trabajo reciente&quot; en función de la edad que tenía cuando comenzó su discapacidad.  Los detalles se incluyen en las notas del orador."/>
          <p:cNvGraphicFramePr>
            <a:graphicFrameLocks/>
          </p:cNvGraphicFramePr>
          <p:nvPr>
            <p:extLst>
              <p:ext uri="{D42A27DB-BD31-4B8C-83A1-F6EECF244321}">
                <p14:modId xmlns:p14="http://schemas.microsoft.com/office/powerpoint/2010/main" val="1825863566"/>
              </p:ext>
            </p:extLst>
          </p:nvPr>
        </p:nvGraphicFramePr>
        <p:xfrm>
          <a:off x="945234" y="1411925"/>
          <a:ext cx="10301531" cy="4197939"/>
        </p:xfrm>
        <a:graphic>
          <a:graphicData uri="http://schemas.openxmlformats.org/drawingml/2006/table">
            <a:tbl>
              <a:tblPr firstRow="1" bandRow="1">
                <a:tableStyleId>{5FD0F851-EC5A-4D38-B0AD-8093EC10F338}</a:tableStyleId>
              </a:tblPr>
              <a:tblGrid>
                <a:gridCol w="4065480">
                  <a:extLst>
                    <a:ext uri="{9D8B030D-6E8A-4147-A177-3AD203B41FA5}">
                      <a16:colId xmlns:a16="http://schemas.microsoft.com/office/drawing/2014/main" val="20000"/>
                    </a:ext>
                  </a:extLst>
                </a:gridCol>
                <a:gridCol w="6236051">
                  <a:extLst>
                    <a:ext uri="{9D8B030D-6E8A-4147-A177-3AD203B41FA5}">
                      <a16:colId xmlns:a16="http://schemas.microsoft.com/office/drawing/2014/main" val="20001"/>
                    </a:ext>
                  </a:extLst>
                </a:gridCol>
              </a:tblGrid>
              <a:tr h="62611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US" sz="2800">
                          <a:solidFill>
                            <a:srgbClr val="00529B"/>
                          </a:solidFill>
                        </a:rPr>
                        <a:t>Si</a:t>
                      </a:r>
                      <a:r>
                        <a:rPr lang="es-US" sz="2800" baseline="0">
                          <a:solidFill>
                            <a:srgbClr val="00529B"/>
                          </a:solidFill>
                        </a:rPr>
                        <a:t> usted queda discapacitado…</a:t>
                      </a:r>
                    </a:p>
                  </a:txBody>
                  <a:tcPr marL="74066" marR="74066" marT="34290" marB="3429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US" sz="2800">
                          <a:solidFill>
                            <a:srgbClr val="00529B"/>
                          </a:solidFill>
                        </a:rPr>
                        <a:t>En general necesitará...</a:t>
                      </a:r>
                    </a:p>
                  </a:txBody>
                  <a:tcPr marL="74066" marR="74066" marT="34290" marB="34290"/>
                </a:tc>
                <a:extLst>
                  <a:ext uri="{0D108BD9-81ED-4DB2-BD59-A6C34878D82A}">
                    <a16:rowId xmlns:a16="http://schemas.microsoft.com/office/drawing/2014/main" val="10000"/>
                  </a:ext>
                </a:extLst>
              </a:tr>
              <a:tr h="98834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US" sz="2400">
                          <a:solidFill>
                            <a:srgbClr val="00529B"/>
                          </a:solidFill>
                        </a:rPr>
                        <a:t>Antes de los 24</a:t>
                      </a:r>
                    </a:p>
                  </a:txBody>
                  <a:tcPr marL="74066" marR="74066"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US" sz="2400" dirty="0">
                          <a:solidFill>
                            <a:srgbClr val="00529B"/>
                          </a:solidFill>
                        </a:rPr>
                        <a:t>1 año y medio de trabajo (6 créditos) en los 3 años anteriores en que usted quedo discapacitado</a:t>
                      </a:r>
                    </a:p>
                  </a:txBody>
                  <a:tcPr marL="74066" marR="74066" marT="34290" marB="34290"/>
                </a:tc>
                <a:extLst>
                  <a:ext uri="{0D108BD9-81ED-4DB2-BD59-A6C34878D82A}">
                    <a16:rowId xmlns:a16="http://schemas.microsoft.com/office/drawing/2014/main" val="10001"/>
                  </a:ext>
                </a:extLst>
              </a:tr>
              <a:tr h="100391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US" sz="2400">
                          <a:solidFill>
                            <a:srgbClr val="00529B"/>
                          </a:solidFill>
                        </a:rPr>
                        <a:t>Entre</a:t>
                      </a:r>
                      <a:r>
                        <a:rPr lang="es-US" sz="2400" baseline="0">
                          <a:solidFill>
                            <a:srgbClr val="00529B"/>
                          </a:solidFill>
                        </a:rPr>
                        <a:t> </a:t>
                      </a:r>
                      <a:r>
                        <a:rPr lang="es-US" sz="2400">
                          <a:solidFill>
                            <a:srgbClr val="00529B"/>
                          </a:solidFill>
                        </a:rPr>
                        <a:t>24</a:t>
                      </a:r>
                      <a:r>
                        <a:rPr lang="es-US" sz="2400" baseline="0">
                          <a:solidFill>
                            <a:srgbClr val="00529B"/>
                          </a:solidFill>
                        </a:rPr>
                        <a:t> y </a:t>
                      </a:r>
                      <a:r>
                        <a:rPr lang="es-US" sz="2400">
                          <a:solidFill>
                            <a:srgbClr val="00529B"/>
                          </a:solidFill>
                        </a:rPr>
                        <a:t>31</a:t>
                      </a:r>
                    </a:p>
                  </a:txBody>
                  <a:tcPr marL="74066" marR="74066"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US" sz="2400" dirty="0">
                          <a:solidFill>
                            <a:srgbClr val="00529B"/>
                          </a:solidFill>
                        </a:rPr>
                        <a:t>Créditos</a:t>
                      </a:r>
                      <a:r>
                        <a:rPr lang="es-US" sz="2400" baseline="0" dirty="0">
                          <a:solidFill>
                            <a:srgbClr val="00529B"/>
                          </a:solidFill>
                        </a:rPr>
                        <a:t> </a:t>
                      </a:r>
                      <a:r>
                        <a:rPr lang="es-US" sz="2400" dirty="0">
                          <a:solidFill>
                            <a:srgbClr val="00529B"/>
                          </a:solidFill>
                        </a:rPr>
                        <a:t>suficientes por trabajar la mitad del tiempo</a:t>
                      </a:r>
                      <a:r>
                        <a:rPr lang="es-US" sz="2400" baseline="0" dirty="0">
                          <a:solidFill>
                            <a:srgbClr val="00529B"/>
                          </a:solidFill>
                        </a:rPr>
                        <a:t> entre los 21 y la edad en quedo discapacitado</a:t>
                      </a:r>
                    </a:p>
                  </a:txBody>
                  <a:tcPr marL="74066" marR="74066" marT="34290" marB="34290"/>
                </a:tc>
                <a:extLst>
                  <a:ext uri="{0D108BD9-81ED-4DB2-BD59-A6C34878D82A}">
                    <a16:rowId xmlns:a16="http://schemas.microsoft.com/office/drawing/2014/main" val="10002"/>
                  </a:ext>
                </a:extLst>
              </a:tr>
              <a:tr h="9441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US" sz="2400">
                          <a:solidFill>
                            <a:srgbClr val="00529B"/>
                          </a:solidFill>
                        </a:rPr>
                        <a:t>Cuando</a:t>
                      </a:r>
                      <a:r>
                        <a:rPr lang="es-US" sz="2400" baseline="0">
                          <a:solidFill>
                            <a:srgbClr val="00529B"/>
                          </a:solidFill>
                        </a:rPr>
                        <a:t> tiene </a:t>
                      </a:r>
                      <a:r>
                        <a:rPr lang="es-US" sz="2400">
                          <a:solidFill>
                            <a:srgbClr val="00529B"/>
                          </a:solidFill>
                        </a:rPr>
                        <a:t>31 años o más</a:t>
                      </a:r>
                    </a:p>
                  </a:txBody>
                  <a:tcPr marL="74066" marR="74066"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US" sz="2400" dirty="0">
                          <a:solidFill>
                            <a:srgbClr val="00529B"/>
                          </a:solidFill>
                        </a:rPr>
                        <a:t>Al menos 20 créditos en los 10 años inmediatamente antes de quedar incapacitado</a:t>
                      </a:r>
                    </a:p>
                  </a:txBody>
                  <a:tcPr marL="74066" marR="74066" marT="34290" marB="34290"/>
                </a:tc>
                <a:extLst>
                  <a:ext uri="{0D108BD9-81ED-4DB2-BD59-A6C34878D82A}">
                    <a16:rowId xmlns:a16="http://schemas.microsoft.com/office/drawing/2014/main" val="10003"/>
                  </a:ext>
                </a:extLst>
              </a:tr>
            </a:tbl>
          </a:graphicData>
        </a:graphic>
      </p:graphicFrame>
      <p:sp>
        <p:nvSpPr>
          <p:cNvPr id="5" name="Slide Number Placeholder 4">
            <a:extLst>
              <a:ext uri="{FF2B5EF4-FFF2-40B4-BE49-F238E27FC236}">
                <a16:creationId xmlns:a16="http://schemas.microsoft.com/office/drawing/2014/main" id="{A2F21C11-B08C-4E52-A321-BE16CB42FC69}"/>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12</a:t>
            </a:fld>
            <a:endParaRPr lang="en-US"/>
          </a:p>
        </p:txBody>
      </p:sp>
      <p:sp>
        <p:nvSpPr>
          <p:cNvPr id="2" name="Date Placeholder 1"/>
          <p:cNvSpPr>
            <a:spLocks noGrp="1"/>
          </p:cNvSpPr>
          <p:nvPr>
            <p:ph type="dt" sz="half" idx="10"/>
          </p:nvPr>
        </p:nvSpPr>
        <p:spPr>
          <a:xfrm>
            <a:off x="838200" y="6492240"/>
            <a:ext cx="2743200" cy="365125"/>
          </a:xfrm>
        </p:spPr>
        <p:txBody>
          <a:bodyPr/>
          <a:lstStyle/>
          <a:p>
            <a:r>
              <a:rPr lang="es-US"/>
              <a:t>Marzo de 2023</a:t>
            </a:r>
          </a:p>
        </p:txBody>
      </p:sp>
      <p:sp>
        <p:nvSpPr>
          <p:cNvPr id="7" name="Footer Placeholder 2">
            <a:extLst>
              <a:ext uri="{FF2B5EF4-FFF2-40B4-BE49-F238E27FC236}">
                <a16:creationId xmlns:a16="http://schemas.microsoft.com/office/drawing/2014/main" id="{5415B042-DBB4-4193-951E-3E8CC1B85324}"/>
              </a:ext>
            </a:extLst>
          </p:cNvPr>
          <p:cNvSpPr>
            <a:spLocks noGrp="1"/>
          </p:cNvSpPr>
          <p:nvPr>
            <p:ph type="ftr" sz="quarter" idx="11"/>
          </p:nvPr>
        </p:nvSpPr>
        <p:spPr>
          <a:xfrm>
            <a:off x="0" y="6492240"/>
            <a:ext cx="12192000" cy="365125"/>
          </a:xfrm>
        </p:spPr>
        <p:txBody>
          <a:bodyPr/>
          <a:lstStyle/>
          <a:p>
            <a:r>
              <a:rPr lang="es-US" dirty="0"/>
              <a:t>Medicare y otros programas para personas con discapacidad</a:t>
            </a:r>
          </a:p>
        </p:txBody>
      </p:sp>
    </p:spTree>
    <p:custDataLst>
      <p:tags r:id="rId1"/>
    </p:custDataLst>
    <p:extLst>
      <p:ext uri="{BB962C8B-B14F-4D97-AF65-F5344CB8AC3E}">
        <p14:creationId xmlns:p14="http://schemas.microsoft.com/office/powerpoint/2010/main" val="1899497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s-US" sz="2800" dirty="0"/>
              <a:t>Prueba de "duración del trabajo" para </a:t>
            </a:r>
            <a:br>
              <a:rPr lang="es-US" sz="2800" dirty="0"/>
            </a:br>
            <a:r>
              <a:rPr lang="es-US" sz="2800" dirty="0"/>
              <a:t>el Seguro por Discapacidad del Seguro Social (SSDI)</a:t>
            </a:r>
          </a:p>
        </p:txBody>
      </p:sp>
      <p:graphicFrame>
        <p:nvGraphicFramePr>
          <p:cNvPr id="6" name="Content Placeholder 7" descr="Tabla que muestra la duración de la prueba de trabajo para el Seguro por Incapacidad del Seguro Social.  Si sufre una discapacidad antes de los 28, en general necesitará 1.5 años de trabajo.  Si sufre una discapacidad antes de los 30, en general necesita 2 años de trabajo.  Si sufre una discapacidad antes de los 34, en general necesita 3 años de trabajo.  Si sufre una discapacidad antes de los 38, en general necesita 4 años de trabajo.  Si sufre una discapacidad antes de los 42, en general necesita 5 años de trabajo.  Si sufre una discapacidad antes de los 46, en general necesita 6 años de trabajo.  Si sufre una discapacidad antes de los 50, en general necesita 7 años de trabajo.  Si sufre una discapacidad antes de los 54, en general necesita 8 años de trabajo.  Si sufre una discapacidad antes de los 58, en general necesita 9 años de trabajo.   " title="Duración de la prueba de trabajo para el Seguro por Discapacidad del Seguro Social"/>
          <p:cNvGraphicFramePr>
            <a:graphicFrameLocks/>
          </p:cNvGraphicFramePr>
          <p:nvPr>
            <p:extLst>
              <p:ext uri="{D42A27DB-BD31-4B8C-83A1-F6EECF244321}">
                <p14:modId xmlns:p14="http://schemas.microsoft.com/office/powerpoint/2010/main" val="856630469"/>
              </p:ext>
            </p:extLst>
          </p:nvPr>
        </p:nvGraphicFramePr>
        <p:xfrm>
          <a:off x="1744018" y="1113587"/>
          <a:ext cx="8858668" cy="4626120"/>
        </p:xfrm>
        <a:graphic>
          <a:graphicData uri="http://schemas.openxmlformats.org/drawingml/2006/table">
            <a:tbl>
              <a:tblPr firstRow="1" bandRow="1">
                <a:tableStyleId>{5FD0F851-EC5A-4D38-B0AD-8093EC10F338}</a:tableStyleId>
              </a:tblPr>
              <a:tblGrid>
                <a:gridCol w="3075379">
                  <a:extLst>
                    <a:ext uri="{9D8B030D-6E8A-4147-A177-3AD203B41FA5}">
                      <a16:colId xmlns:a16="http://schemas.microsoft.com/office/drawing/2014/main" val="20000"/>
                    </a:ext>
                  </a:extLst>
                </a:gridCol>
                <a:gridCol w="5783289">
                  <a:extLst>
                    <a:ext uri="{9D8B030D-6E8A-4147-A177-3AD203B41FA5}">
                      <a16:colId xmlns:a16="http://schemas.microsoft.com/office/drawing/2014/main" val="20001"/>
                    </a:ext>
                  </a:extLst>
                </a:gridCol>
              </a:tblGrid>
              <a:tr h="49714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US" sz="2000">
                          <a:solidFill>
                            <a:srgbClr val="00529B"/>
                          </a:solidFill>
                        </a:rPr>
                        <a:t>Si</a:t>
                      </a:r>
                      <a:r>
                        <a:rPr lang="es-US" sz="2000" baseline="0">
                          <a:solidFill>
                            <a:srgbClr val="00529B"/>
                          </a:solidFill>
                        </a:rPr>
                        <a:t> usted queda discapacitado…</a:t>
                      </a:r>
                    </a:p>
                  </a:txBody>
                  <a:tcPr marL="83018" marR="83018" marT="34290" marB="3429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US" sz="2000">
                          <a:solidFill>
                            <a:srgbClr val="00529B"/>
                          </a:solidFill>
                        </a:rPr>
                        <a:t>Por lo general, los años de trabajo necesarios son... </a:t>
                      </a:r>
                    </a:p>
                  </a:txBody>
                  <a:tcPr marL="83018" marR="83018" marT="34290" marB="34290"/>
                </a:tc>
                <a:extLst>
                  <a:ext uri="{0D108BD9-81ED-4DB2-BD59-A6C34878D82A}">
                    <a16:rowId xmlns:a16="http://schemas.microsoft.com/office/drawing/2014/main" val="10000"/>
                  </a:ext>
                </a:extLst>
              </a:tr>
              <a:tr h="4386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US" sz="2000">
                          <a:solidFill>
                            <a:srgbClr val="00529B"/>
                          </a:solidFill>
                        </a:rPr>
                        <a:t>Antes de los 28</a:t>
                      </a:r>
                    </a:p>
                  </a:txBody>
                  <a:tcPr marL="83018" marR="83018"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US" sz="2000">
                          <a:solidFill>
                            <a:srgbClr val="00529B"/>
                          </a:solidFill>
                        </a:rPr>
                        <a:t>1 ½ años</a:t>
                      </a:r>
                    </a:p>
                  </a:txBody>
                  <a:tcPr marL="83018" marR="83018" marT="34290" marB="34290"/>
                </a:tc>
                <a:extLst>
                  <a:ext uri="{0D108BD9-81ED-4DB2-BD59-A6C34878D82A}">
                    <a16:rowId xmlns:a16="http://schemas.microsoft.com/office/drawing/2014/main" val="10001"/>
                  </a:ext>
                </a:extLst>
              </a:tr>
              <a:tr h="4386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US" sz="2000">
                          <a:solidFill>
                            <a:srgbClr val="00529B"/>
                          </a:solidFill>
                        </a:rPr>
                        <a:t>30</a:t>
                      </a:r>
                    </a:p>
                  </a:txBody>
                  <a:tcPr marL="83018" marR="83018"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US" sz="2000">
                          <a:solidFill>
                            <a:srgbClr val="00529B"/>
                          </a:solidFill>
                        </a:rPr>
                        <a:t>2 años</a:t>
                      </a:r>
                    </a:p>
                  </a:txBody>
                  <a:tcPr marL="83018" marR="83018" marT="34290" marB="34290"/>
                </a:tc>
                <a:extLst>
                  <a:ext uri="{0D108BD9-81ED-4DB2-BD59-A6C34878D82A}">
                    <a16:rowId xmlns:a16="http://schemas.microsoft.com/office/drawing/2014/main" val="10002"/>
                  </a:ext>
                </a:extLst>
              </a:tr>
              <a:tr h="4386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US" sz="2000" baseline="0">
                          <a:solidFill>
                            <a:srgbClr val="00529B"/>
                          </a:solidFill>
                        </a:rPr>
                        <a:t>34</a:t>
                      </a:r>
                    </a:p>
                  </a:txBody>
                  <a:tcPr marL="83018" marR="83018"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US" sz="2000">
                          <a:solidFill>
                            <a:srgbClr val="00529B"/>
                          </a:solidFill>
                        </a:rPr>
                        <a:t>3 años</a:t>
                      </a:r>
                    </a:p>
                  </a:txBody>
                  <a:tcPr marL="83018" marR="83018" marT="34290" marB="34290"/>
                </a:tc>
                <a:extLst>
                  <a:ext uri="{0D108BD9-81ED-4DB2-BD59-A6C34878D82A}">
                    <a16:rowId xmlns:a16="http://schemas.microsoft.com/office/drawing/2014/main" val="10003"/>
                  </a:ext>
                </a:extLst>
              </a:tr>
              <a:tr h="4386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US" sz="2000">
                          <a:solidFill>
                            <a:srgbClr val="00529B"/>
                          </a:solidFill>
                        </a:rPr>
                        <a:t>38</a:t>
                      </a:r>
                    </a:p>
                  </a:txBody>
                  <a:tcPr marL="83018" marR="83018"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US" sz="2000">
                          <a:solidFill>
                            <a:srgbClr val="00529B"/>
                          </a:solidFill>
                        </a:rPr>
                        <a:t>4 años</a:t>
                      </a:r>
                    </a:p>
                  </a:txBody>
                  <a:tcPr marL="83018" marR="83018" marT="34290" marB="34290"/>
                </a:tc>
                <a:extLst>
                  <a:ext uri="{0D108BD9-81ED-4DB2-BD59-A6C34878D82A}">
                    <a16:rowId xmlns:a16="http://schemas.microsoft.com/office/drawing/2014/main" val="10004"/>
                  </a:ext>
                </a:extLst>
              </a:tr>
              <a:tr h="4386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US" sz="2000">
                          <a:solidFill>
                            <a:srgbClr val="00529B"/>
                          </a:solidFill>
                        </a:rPr>
                        <a:t>42</a:t>
                      </a:r>
                    </a:p>
                  </a:txBody>
                  <a:tcPr marL="83018" marR="83018"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US" sz="2000">
                          <a:solidFill>
                            <a:srgbClr val="00529B"/>
                          </a:solidFill>
                        </a:rPr>
                        <a:t>5 años</a:t>
                      </a:r>
                    </a:p>
                  </a:txBody>
                  <a:tcPr marL="83018" marR="83018" marT="34290" marB="34290"/>
                </a:tc>
                <a:extLst>
                  <a:ext uri="{0D108BD9-81ED-4DB2-BD59-A6C34878D82A}">
                    <a16:rowId xmlns:a16="http://schemas.microsoft.com/office/drawing/2014/main" val="10005"/>
                  </a:ext>
                </a:extLst>
              </a:tr>
              <a:tr h="4386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US" sz="2000">
                          <a:solidFill>
                            <a:srgbClr val="00529B"/>
                          </a:solidFill>
                        </a:rPr>
                        <a:t>46</a:t>
                      </a:r>
                    </a:p>
                  </a:txBody>
                  <a:tcPr marL="83018" marR="83018"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US" sz="2000">
                          <a:solidFill>
                            <a:srgbClr val="00529B"/>
                          </a:solidFill>
                        </a:rPr>
                        <a:t>6 años</a:t>
                      </a:r>
                    </a:p>
                  </a:txBody>
                  <a:tcPr marL="83018" marR="83018" marT="34290" marB="34290"/>
                </a:tc>
                <a:extLst>
                  <a:ext uri="{0D108BD9-81ED-4DB2-BD59-A6C34878D82A}">
                    <a16:rowId xmlns:a16="http://schemas.microsoft.com/office/drawing/2014/main" val="10006"/>
                  </a:ext>
                </a:extLst>
              </a:tr>
              <a:tr h="4386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US" sz="2000">
                          <a:solidFill>
                            <a:srgbClr val="00529B"/>
                          </a:solidFill>
                        </a:rPr>
                        <a:t>50 </a:t>
                      </a:r>
                    </a:p>
                  </a:txBody>
                  <a:tcPr marL="83018" marR="83018"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US" sz="2000">
                          <a:solidFill>
                            <a:srgbClr val="00529B"/>
                          </a:solidFill>
                        </a:rPr>
                        <a:t>7 años</a:t>
                      </a:r>
                    </a:p>
                  </a:txBody>
                  <a:tcPr marL="83018" marR="83018" marT="34290" marB="34290"/>
                </a:tc>
                <a:extLst>
                  <a:ext uri="{0D108BD9-81ED-4DB2-BD59-A6C34878D82A}">
                    <a16:rowId xmlns:a16="http://schemas.microsoft.com/office/drawing/2014/main" val="10007"/>
                  </a:ext>
                </a:extLst>
              </a:tr>
              <a:tr h="4386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US" sz="2000">
                          <a:solidFill>
                            <a:srgbClr val="00529B"/>
                          </a:solidFill>
                        </a:rPr>
                        <a:t>54</a:t>
                      </a:r>
                    </a:p>
                  </a:txBody>
                  <a:tcPr marL="83018" marR="83018"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US" sz="2000">
                          <a:solidFill>
                            <a:srgbClr val="00529B"/>
                          </a:solidFill>
                        </a:rPr>
                        <a:t>8 años</a:t>
                      </a:r>
                    </a:p>
                  </a:txBody>
                  <a:tcPr marL="83018" marR="83018" marT="34290" marB="34290"/>
                </a:tc>
                <a:extLst>
                  <a:ext uri="{0D108BD9-81ED-4DB2-BD59-A6C34878D82A}">
                    <a16:rowId xmlns:a16="http://schemas.microsoft.com/office/drawing/2014/main" val="10008"/>
                  </a:ext>
                </a:extLst>
              </a:tr>
              <a:tr h="4386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US" sz="2000">
                          <a:solidFill>
                            <a:srgbClr val="00529B"/>
                          </a:solidFill>
                        </a:rPr>
                        <a:t>58</a:t>
                      </a:r>
                    </a:p>
                  </a:txBody>
                  <a:tcPr marL="83018" marR="83018"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US" sz="2000" dirty="0">
                          <a:solidFill>
                            <a:srgbClr val="00529B"/>
                          </a:solidFill>
                        </a:rPr>
                        <a:t>9 años</a:t>
                      </a:r>
                    </a:p>
                  </a:txBody>
                  <a:tcPr marL="83018" marR="83018" marT="34290" marB="34290"/>
                </a:tc>
                <a:extLst>
                  <a:ext uri="{0D108BD9-81ED-4DB2-BD59-A6C34878D82A}">
                    <a16:rowId xmlns:a16="http://schemas.microsoft.com/office/drawing/2014/main" val="10009"/>
                  </a:ext>
                </a:extLst>
              </a:tr>
            </a:tbl>
          </a:graphicData>
        </a:graphic>
      </p:graphicFrame>
      <p:sp>
        <p:nvSpPr>
          <p:cNvPr id="7" name="TextBox 6"/>
          <p:cNvSpPr txBox="1"/>
          <p:nvPr/>
        </p:nvSpPr>
        <p:spPr>
          <a:xfrm>
            <a:off x="1733132" y="5749223"/>
            <a:ext cx="9952785"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US" sz="1600" b="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*Esta tabla no incluye todas las situaciones. Estos son ejemplos del trabajo que se necesita para la prueba. </a:t>
            </a:r>
          </a:p>
        </p:txBody>
      </p:sp>
      <p:sp>
        <p:nvSpPr>
          <p:cNvPr id="5" name="Slide Number Placeholder 4">
            <a:extLst>
              <a:ext uri="{FF2B5EF4-FFF2-40B4-BE49-F238E27FC236}">
                <a16:creationId xmlns:a16="http://schemas.microsoft.com/office/drawing/2014/main" id="{30DB77D1-17CC-48EC-A8D1-4FFD502C04C8}"/>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13</a:t>
            </a:fld>
            <a:endParaRPr lang="en-US"/>
          </a:p>
        </p:txBody>
      </p:sp>
      <p:sp>
        <p:nvSpPr>
          <p:cNvPr id="2" name="Date Placeholder 1"/>
          <p:cNvSpPr>
            <a:spLocks noGrp="1"/>
          </p:cNvSpPr>
          <p:nvPr>
            <p:ph type="dt" sz="half" idx="10"/>
          </p:nvPr>
        </p:nvSpPr>
        <p:spPr>
          <a:xfrm>
            <a:off x="838200" y="6492240"/>
            <a:ext cx="2743200" cy="365125"/>
          </a:xfrm>
        </p:spPr>
        <p:txBody>
          <a:bodyPr/>
          <a:lstStyle/>
          <a:p>
            <a:r>
              <a:rPr lang="es-US"/>
              <a:t>Marzo de 2023</a:t>
            </a:r>
          </a:p>
        </p:txBody>
      </p:sp>
      <p:sp>
        <p:nvSpPr>
          <p:cNvPr id="8" name="Footer Placeholder 2">
            <a:extLst>
              <a:ext uri="{FF2B5EF4-FFF2-40B4-BE49-F238E27FC236}">
                <a16:creationId xmlns:a16="http://schemas.microsoft.com/office/drawing/2014/main" id="{402810A9-FD0A-4156-A59A-B2344604EC19}"/>
              </a:ext>
            </a:extLst>
          </p:cNvPr>
          <p:cNvSpPr>
            <a:spLocks noGrp="1"/>
          </p:cNvSpPr>
          <p:nvPr>
            <p:ph type="ftr" sz="quarter" idx="11"/>
          </p:nvPr>
        </p:nvSpPr>
        <p:spPr>
          <a:xfrm>
            <a:off x="0" y="6492240"/>
            <a:ext cx="12192000" cy="365125"/>
          </a:xfrm>
        </p:spPr>
        <p:txBody>
          <a:bodyPr/>
          <a:lstStyle/>
          <a:p>
            <a:r>
              <a:rPr lang="es-US" dirty="0"/>
              <a:t>Medicare y otros programas para personas con discapacidad</a:t>
            </a:r>
          </a:p>
        </p:txBody>
      </p:sp>
    </p:spTree>
    <p:custDataLst>
      <p:tags r:id="rId1"/>
    </p:custDataLst>
    <p:extLst>
      <p:ext uri="{BB962C8B-B14F-4D97-AF65-F5344CB8AC3E}">
        <p14:creationId xmlns:p14="http://schemas.microsoft.com/office/powerpoint/2010/main" val="13718362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2800" dirty="0"/>
              <a:t>Periodo de espera para </a:t>
            </a:r>
            <a:br>
              <a:rPr lang="es-US" sz="2800" dirty="0"/>
            </a:br>
            <a:r>
              <a:rPr lang="es-US" sz="2800" dirty="0"/>
              <a:t>el Seguro por Discapacidad del Seguro Social (SSDI)</a:t>
            </a:r>
          </a:p>
        </p:txBody>
      </p:sp>
      <p:sp>
        <p:nvSpPr>
          <p:cNvPr id="5" name="Content Placeholder 4"/>
          <p:cNvSpPr>
            <a:spLocks noGrp="1"/>
          </p:cNvSpPr>
          <p:nvPr>
            <p:ph sz="quarter" idx="13"/>
          </p:nvPr>
        </p:nvSpPr>
        <p:spPr>
          <a:xfrm>
            <a:off x="914399" y="1635125"/>
            <a:ext cx="6237028" cy="4667250"/>
          </a:xfrm>
        </p:spPr>
        <p:txBody>
          <a:bodyPr>
            <a:normAutofit fontScale="77500" lnSpcReduction="20000"/>
          </a:bodyPr>
          <a:lstStyle/>
          <a:p>
            <a:pPr lvl="0" defTabSz="685800">
              <a:lnSpc>
                <a:spcPct val="120000"/>
              </a:lnSpc>
              <a:spcBef>
                <a:spcPts val="600"/>
              </a:spcBef>
            </a:pPr>
            <a:r>
              <a:rPr lang="es-US" dirty="0"/>
              <a:t>Hay un periodo de espera de 5 meses desde el inicio de la discapacidad hasta que los beneficios de SSDI comiencen</a:t>
            </a:r>
          </a:p>
          <a:p>
            <a:pPr lvl="0" defTabSz="685800">
              <a:lnSpc>
                <a:spcPct val="120000"/>
              </a:lnSpc>
              <a:spcBef>
                <a:spcPts val="600"/>
              </a:spcBef>
            </a:pPr>
            <a:r>
              <a:rPr lang="es-US" dirty="0"/>
              <a:t>Usted recibirá su primer beneficio en el 6</a:t>
            </a:r>
            <a:r>
              <a:rPr lang="es-US" baseline="30000" dirty="0"/>
              <a:t>mo</a:t>
            </a:r>
            <a:r>
              <a:rPr lang="es-US" dirty="0"/>
              <a:t> mes después que comenzó su discapacidad</a:t>
            </a:r>
          </a:p>
          <a:p>
            <a:pPr lvl="0" defTabSz="685800">
              <a:lnSpc>
                <a:spcPct val="120000"/>
              </a:lnSpc>
              <a:spcBef>
                <a:spcPts val="600"/>
              </a:spcBef>
            </a:pPr>
            <a:r>
              <a:rPr lang="es-US" dirty="0"/>
              <a:t>La espera de 5 meses por bendecíos en efectivo no aplican</a:t>
            </a:r>
          </a:p>
          <a:p>
            <a:pPr lvl="1" defTabSz="685800">
              <a:lnSpc>
                <a:spcPct val="120000"/>
              </a:lnSpc>
              <a:spcAft>
                <a:spcPts val="1200"/>
              </a:spcAft>
              <a:buFont typeface="Wingdings" panose="05000000000000000000" pitchFamily="2" charset="2"/>
              <a:buChar char="§"/>
            </a:pPr>
            <a:r>
              <a:rPr lang="es-US" dirty="0"/>
              <a:t>Si usted es elegible por beneficios por discapacidad infantil; y</a:t>
            </a:r>
          </a:p>
          <a:p>
            <a:pPr lvl="1" defTabSz="685800">
              <a:lnSpc>
                <a:spcPct val="120000"/>
              </a:lnSpc>
              <a:spcAft>
                <a:spcPts val="1200"/>
              </a:spcAft>
              <a:buFont typeface="Wingdings" panose="05000000000000000000" pitchFamily="2" charset="2"/>
              <a:buChar char="§"/>
            </a:pPr>
            <a:r>
              <a:rPr lang="es-US" dirty="0"/>
              <a:t>Si usted previamente tuvo derecho a beneficios por discapacidad (en los últimos 5 años) </a:t>
            </a:r>
          </a:p>
          <a:p>
            <a:pPr marL="0" lvl="0" indent="0" defTabSz="685800">
              <a:lnSpc>
                <a:spcPct val="120000"/>
              </a:lnSpc>
              <a:spcBef>
                <a:spcPts val="600"/>
              </a:spcBef>
              <a:buNone/>
            </a:pPr>
            <a:endParaRPr lang="en-US" sz="2400" dirty="0"/>
          </a:p>
        </p:txBody>
      </p:sp>
      <p:pic>
        <p:nvPicPr>
          <p:cNvPr id="7" name="Picture 6">
            <a:extLst>
              <a:ext uri="{FF2B5EF4-FFF2-40B4-BE49-F238E27FC236}">
                <a16:creationId xmlns:a16="http://schemas.microsoft.com/office/drawing/2014/main" id="{7FA5D3ED-9595-45D5-80C6-172E9422371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265862" y="1966303"/>
            <a:ext cx="4346825" cy="2895851"/>
          </a:xfrm>
          <a:prstGeom prst="rect">
            <a:avLst/>
          </a:prstGeom>
        </p:spPr>
      </p:pic>
      <p:sp>
        <p:nvSpPr>
          <p:cNvPr id="6" name="Slide Number Placeholder 5">
            <a:extLst>
              <a:ext uri="{FF2B5EF4-FFF2-40B4-BE49-F238E27FC236}">
                <a16:creationId xmlns:a16="http://schemas.microsoft.com/office/drawing/2014/main" id="{38FEC8BA-CA30-4D9D-B2FD-10D3BF976C06}"/>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14</a:t>
            </a:fld>
            <a:endParaRPr lang="en-US"/>
          </a:p>
        </p:txBody>
      </p:sp>
      <p:sp>
        <p:nvSpPr>
          <p:cNvPr id="2" name="Date Placeholder 1"/>
          <p:cNvSpPr>
            <a:spLocks noGrp="1"/>
          </p:cNvSpPr>
          <p:nvPr>
            <p:ph type="dt" sz="half" idx="10"/>
          </p:nvPr>
        </p:nvSpPr>
        <p:spPr>
          <a:xfrm>
            <a:off x="838200" y="6492240"/>
            <a:ext cx="2743200" cy="365125"/>
          </a:xfrm>
        </p:spPr>
        <p:txBody>
          <a:bodyPr/>
          <a:lstStyle/>
          <a:p>
            <a:r>
              <a:rPr lang="es-US"/>
              <a:t>Marzo de 2023</a:t>
            </a:r>
          </a:p>
        </p:txBody>
      </p:sp>
      <p:sp>
        <p:nvSpPr>
          <p:cNvPr id="8" name="Footer Placeholder 2">
            <a:extLst>
              <a:ext uri="{FF2B5EF4-FFF2-40B4-BE49-F238E27FC236}">
                <a16:creationId xmlns:a16="http://schemas.microsoft.com/office/drawing/2014/main" id="{0DA855CB-B7C8-492A-813E-EE7892131866}"/>
              </a:ext>
            </a:extLst>
          </p:cNvPr>
          <p:cNvSpPr>
            <a:spLocks noGrp="1"/>
          </p:cNvSpPr>
          <p:nvPr>
            <p:ph type="ftr" sz="quarter" idx="11"/>
          </p:nvPr>
        </p:nvSpPr>
        <p:spPr>
          <a:xfrm>
            <a:off x="0" y="6492240"/>
            <a:ext cx="12192000" cy="365125"/>
          </a:xfrm>
        </p:spPr>
        <p:txBody>
          <a:bodyPr/>
          <a:lstStyle/>
          <a:p>
            <a:r>
              <a:rPr lang="es-US" dirty="0"/>
              <a:t>Medicare y otros programas para personas con discapacidad</a:t>
            </a:r>
          </a:p>
        </p:txBody>
      </p:sp>
    </p:spTree>
    <p:custDataLst>
      <p:tags r:id="rId1"/>
    </p:custDataLst>
    <p:extLst>
      <p:ext uri="{BB962C8B-B14F-4D97-AF65-F5344CB8AC3E}">
        <p14:creationId xmlns:p14="http://schemas.microsoft.com/office/powerpoint/2010/main" val="33953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US"/>
              <a:t>Seguridad de Ingreso Suplementario (SSI)</a:t>
            </a:r>
          </a:p>
        </p:txBody>
      </p:sp>
      <p:sp>
        <p:nvSpPr>
          <p:cNvPr id="5" name="Content Placeholder 4"/>
          <p:cNvSpPr>
            <a:spLocks noGrp="1"/>
          </p:cNvSpPr>
          <p:nvPr>
            <p:ph sz="quarter" idx="13"/>
          </p:nvPr>
        </p:nvSpPr>
        <p:spPr>
          <a:xfrm>
            <a:off x="914400" y="1371600"/>
            <a:ext cx="10141690" cy="4667250"/>
          </a:xfrm>
        </p:spPr>
        <p:txBody>
          <a:bodyPr>
            <a:noAutofit/>
          </a:bodyPr>
          <a:lstStyle/>
          <a:p>
            <a:pPr marL="0" lvl="0" indent="0" defTabSz="685800">
              <a:lnSpc>
                <a:spcPct val="100000"/>
              </a:lnSpc>
              <a:buNone/>
            </a:pPr>
            <a:r>
              <a:rPr lang="es-US" b="1" dirty="0"/>
              <a:t>Proporciona pagos mensuales a personas con ingresos limitados y pocos recursos. Para recibir la SSI, debe:</a:t>
            </a:r>
          </a:p>
          <a:p>
            <a:pPr lvl="1" defTabSz="685800">
              <a:lnSpc>
                <a:spcPct val="100000"/>
              </a:lnSpc>
              <a:spcAft>
                <a:spcPts val="1200"/>
              </a:spcAft>
              <a:buFont typeface="Wingdings" panose="05000000000000000000" pitchFamily="2" charset="2"/>
              <a:buChar char="§"/>
            </a:pPr>
            <a:r>
              <a:rPr lang="es-US" dirty="0"/>
              <a:t>Tener 65 años o más,</a:t>
            </a:r>
          </a:p>
          <a:p>
            <a:pPr lvl="1" defTabSz="685800">
              <a:lnSpc>
                <a:spcPct val="100000"/>
              </a:lnSpc>
              <a:spcAft>
                <a:spcPts val="1200"/>
              </a:spcAft>
              <a:buFont typeface="Wingdings" panose="05000000000000000000" pitchFamily="2" charset="2"/>
              <a:buChar char="§"/>
            </a:pPr>
            <a:r>
              <a:rPr lang="es-US" dirty="0"/>
              <a:t>Ser total o parcialmente ciego(a), o ser</a:t>
            </a:r>
          </a:p>
          <a:p>
            <a:pPr lvl="1" defTabSz="685800">
              <a:spcAft>
                <a:spcPts val="1200"/>
              </a:spcAft>
              <a:buFont typeface="Wingdings" panose="05000000000000000000" pitchFamily="2" charset="2"/>
              <a:buChar char="§"/>
            </a:pPr>
            <a:r>
              <a:rPr lang="es-US" dirty="0"/>
              <a:t>Adulto discapacitado con condición médica </a:t>
            </a:r>
            <a:br>
              <a:rPr lang="es-US" dirty="0"/>
            </a:br>
            <a:r>
              <a:rPr lang="es-US" dirty="0"/>
              <a:t>que le impida trabajar; o</a:t>
            </a:r>
          </a:p>
          <a:p>
            <a:pPr lvl="1" defTabSz="685800">
              <a:spcAft>
                <a:spcPts val="1200"/>
              </a:spcAft>
              <a:buFont typeface="Wingdings" panose="05000000000000000000" pitchFamily="2" charset="2"/>
              <a:buChar char="§"/>
            </a:pPr>
            <a:r>
              <a:rPr lang="es-US" dirty="0"/>
              <a:t>Niño discapacitado menor de 18 años, </a:t>
            </a:r>
            <a:br>
              <a:rPr lang="es-US" dirty="0"/>
            </a:br>
            <a:r>
              <a:rPr lang="es-US" dirty="0"/>
              <a:t>con una discapacidad física o mental </a:t>
            </a:r>
            <a:br>
              <a:rPr lang="es-US" dirty="0"/>
            </a:br>
            <a:r>
              <a:rPr lang="es-US" dirty="0"/>
              <a:t>(o combinación) que resulte en notable o limitación  </a:t>
            </a:r>
            <a:br>
              <a:rPr lang="es-US" dirty="0"/>
            </a:br>
            <a:r>
              <a:rPr lang="es-US" dirty="0"/>
              <a:t>severa de sus funciones</a:t>
            </a:r>
          </a:p>
        </p:txBody>
      </p:sp>
      <p:sp>
        <p:nvSpPr>
          <p:cNvPr id="6" name="Rectangle: Rounded Corners 5" descr="Recuadro de llamadas: Los importes federales máximos mensuales para 2023 son: •$914 para un individuo elegible. •$1,371 para una persona elegible o con cónyuge elegible. ">
            <a:extLst>
              <a:ext uri="{FF2B5EF4-FFF2-40B4-BE49-F238E27FC236}">
                <a16:creationId xmlns:a16="http://schemas.microsoft.com/office/drawing/2014/main" id="{18608EDA-3B3A-409A-A396-78B7A7311723}"/>
              </a:ext>
            </a:extLst>
          </p:cNvPr>
          <p:cNvSpPr/>
          <p:nvPr/>
        </p:nvSpPr>
        <p:spPr>
          <a:xfrm>
            <a:off x="7774003" y="2697531"/>
            <a:ext cx="3865905" cy="2190771"/>
          </a:xfrm>
          <a:prstGeom prst="roundRect">
            <a:avLst/>
          </a:prstGeom>
          <a:solidFill>
            <a:srgbClr val="0052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s-US" sz="2000" b="1" dirty="0"/>
              <a:t>Los importes federales máximos mensuales para 2023 son:</a:t>
            </a:r>
          </a:p>
          <a:p>
            <a:pPr marL="285750" indent="-285750">
              <a:spcAft>
                <a:spcPts val="600"/>
              </a:spcAft>
              <a:buFont typeface="Wingdings" panose="05000000000000000000" pitchFamily="2" charset="2"/>
              <a:buChar char="Ø"/>
            </a:pPr>
            <a:r>
              <a:rPr lang="es-US" dirty="0"/>
              <a:t>$914 para un individuo elegible</a:t>
            </a:r>
          </a:p>
          <a:p>
            <a:pPr marL="285750" indent="-285750">
              <a:spcAft>
                <a:spcPts val="600"/>
              </a:spcAft>
              <a:buFont typeface="Wingdings" panose="05000000000000000000" pitchFamily="2" charset="2"/>
              <a:buChar char="Ø"/>
            </a:pPr>
            <a:r>
              <a:rPr lang="es-US" dirty="0"/>
              <a:t>$1,371 para una persona elegible o con cónyuge elegible</a:t>
            </a:r>
          </a:p>
        </p:txBody>
      </p:sp>
      <p:sp>
        <p:nvSpPr>
          <p:cNvPr id="7" name="Slide Number Placeholder 6">
            <a:extLst>
              <a:ext uri="{FF2B5EF4-FFF2-40B4-BE49-F238E27FC236}">
                <a16:creationId xmlns:a16="http://schemas.microsoft.com/office/drawing/2014/main" id="{C5580C78-6C9D-4914-9875-9AED55726D28}"/>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15</a:t>
            </a:fld>
            <a:endParaRPr lang="en-US"/>
          </a:p>
        </p:txBody>
      </p:sp>
      <p:sp>
        <p:nvSpPr>
          <p:cNvPr id="2" name="Date Placeholder 1"/>
          <p:cNvSpPr>
            <a:spLocks noGrp="1"/>
          </p:cNvSpPr>
          <p:nvPr>
            <p:ph type="dt" sz="half" idx="10"/>
          </p:nvPr>
        </p:nvSpPr>
        <p:spPr>
          <a:xfrm>
            <a:off x="838200" y="6492240"/>
            <a:ext cx="2743200" cy="365125"/>
          </a:xfrm>
        </p:spPr>
        <p:txBody>
          <a:bodyPr/>
          <a:lstStyle/>
          <a:p>
            <a:r>
              <a:rPr lang="es-US"/>
              <a:t>Marzo de 2023</a:t>
            </a:r>
          </a:p>
        </p:txBody>
      </p:sp>
      <p:sp>
        <p:nvSpPr>
          <p:cNvPr id="8" name="Footer Placeholder 2">
            <a:extLst>
              <a:ext uri="{FF2B5EF4-FFF2-40B4-BE49-F238E27FC236}">
                <a16:creationId xmlns:a16="http://schemas.microsoft.com/office/drawing/2014/main" id="{27AEC4E7-4D20-4389-9D59-0D416626395F}"/>
              </a:ext>
            </a:extLst>
          </p:cNvPr>
          <p:cNvSpPr>
            <a:spLocks noGrp="1"/>
          </p:cNvSpPr>
          <p:nvPr>
            <p:ph type="ftr" sz="quarter" idx="11"/>
          </p:nvPr>
        </p:nvSpPr>
        <p:spPr>
          <a:xfrm>
            <a:off x="0" y="6492240"/>
            <a:ext cx="12192000" cy="365125"/>
          </a:xfrm>
        </p:spPr>
        <p:txBody>
          <a:bodyPr/>
          <a:lstStyle/>
          <a:p>
            <a:r>
              <a:rPr lang="es-US" dirty="0"/>
              <a:t>Medicare y otros programas para personas con discapacidad</a:t>
            </a:r>
          </a:p>
        </p:txBody>
      </p:sp>
    </p:spTree>
    <p:custDataLst>
      <p:tags r:id="rId1"/>
    </p:custDataLst>
    <p:extLst>
      <p:ext uri="{BB962C8B-B14F-4D97-AF65-F5344CB8AC3E}">
        <p14:creationId xmlns:p14="http://schemas.microsoft.com/office/powerpoint/2010/main" val="67938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dirty="0"/>
              <a:t>Cómo calificar por </a:t>
            </a:r>
            <a:br>
              <a:rPr lang="es-US" dirty="0"/>
            </a:br>
            <a:r>
              <a:rPr lang="es-US" dirty="0"/>
              <a:t>Seguridad de Ingreso Suplementario (SSI)</a:t>
            </a:r>
          </a:p>
        </p:txBody>
      </p:sp>
      <p:sp>
        <p:nvSpPr>
          <p:cNvPr id="5" name="Content Placeholder 4"/>
          <p:cNvSpPr>
            <a:spLocks noGrp="1"/>
          </p:cNvSpPr>
          <p:nvPr>
            <p:ph sz="quarter" idx="13"/>
          </p:nvPr>
        </p:nvSpPr>
        <p:spPr>
          <a:xfrm>
            <a:off x="914399" y="1371600"/>
            <a:ext cx="10055267" cy="4667250"/>
          </a:xfrm>
        </p:spPr>
        <p:txBody>
          <a:bodyPr>
            <a:normAutofit/>
          </a:bodyPr>
          <a:lstStyle/>
          <a:p>
            <a:pPr lvl="0" defTabSz="685800">
              <a:lnSpc>
                <a:spcPct val="100000"/>
              </a:lnSpc>
            </a:pPr>
            <a:r>
              <a:rPr lang="es-US" sz="2400" dirty="0"/>
              <a:t>Usted tiene ingreso limitado, por ejemplo:</a:t>
            </a:r>
          </a:p>
          <a:p>
            <a:pPr lvl="1" defTabSz="685800">
              <a:lnSpc>
                <a:spcPct val="100000"/>
              </a:lnSpc>
            </a:pPr>
            <a:r>
              <a:rPr lang="es-US" sz="2000" dirty="0"/>
              <a:t>Beneficios del Seguro Social</a:t>
            </a:r>
          </a:p>
          <a:p>
            <a:pPr lvl="1" defTabSz="685800">
              <a:lnSpc>
                <a:spcPct val="100000"/>
              </a:lnSpc>
            </a:pPr>
            <a:r>
              <a:rPr lang="es-US" sz="2000" dirty="0"/>
              <a:t>Pensiones</a:t>
            </a:r>
          </a:p>
          <a:p>
            <a:pPr lvl="1" defTabSz="685800">
              <a:lnSpc>
                <a:spcPct val="100000"/>
              </a:lnSpc>
              <a:spcAft>
                <a:spcPts val="1200"/>
              </a:spcAft>
            </a:pPr>
            <a:r>
              <a:rPr lang="es-US" sz="2000" dirty="0"/>
              <a:t>Valor de ayuda que </a:t>
            </a:r>
            <a:r>
              <a:rPr lang="es-US" sz="2000" dirty="0" err="1"/>
              <a:t>recive</a:t>
            </a:r>
            <a:r>
              <a:rPr lang="es-US" sz="2000" dirty="0"/>
              <a:t> de otra persona, como alimento o vivienda</a:t>
            </a:r>
          </a:p>
          <a:p>
            <a:pPr lvl="0" defTabSz="685800">
              <a:lnSpc>
                <a:spcPct val="100000"/>
              </a:lnSpc>
            </a:pPr>
            <a:r>
              <a:rPr lang="es-US" sz="2400" dirty="0"/>
              <a:t>Usted tiene pocos recursos</a:t>
            </a:r>
          </a:p>
          <a:p>
            <a:pPr lvl="1" defTabSz="685800">
              <a:lnSpc>
                <a:spcPct val="100000"/>
              </a:lnSpc>
            </a:pPr>
            <a:r>
              <a:rPr lang="es-US" sz="2000" dirty="0"/>
              <a:t>Menos de $2,000 dólares en recursos para un individuo</a:t>
            </a:r>
          </a:p>
          <a:p>
            <a:pPr lvl="1" defTabSz="685800">
              <a:lnSpc>
                <a:spcPct val="100000"/>
              </a:lnSpc>
            </a:pPr>
            <a:r>
              <a:rPr lang="es-US" sz="2000" dirty="0"/>
              <a:t>Menos de $3,000 para una pareja casada que viva junta</a:t>
            </a:r>
          </a:p>
          <a:p>
            <a:pPr lvl="0" defTabSz="685800">
              <a:lnSpc>
                <a:spcPct val="100000"/>
              </a:lnSpc>
            </a:pPr>
            <a:r>
              <a:rPr lang="es-US" sz="2400" dirty="0"/>
              <a:t>Usted es ciudadano estadounidense y vive en uno de los 50 estados, en el Distrito de Columbia o en las Islas Marianas del Norte </a:t>
            </a:r>
          </a:p>
        </p:txBody>
      </p:sp>
      <p:sp>
        <p:nvSpPr>
          <p:cNvPr id="6" name="Freeform: Shape 5">
            <a:extLst>
              <a:ext uri="{FF2B5EF4-FFF2-40B4-BE49-F238E27FC236}">
                <a16:creationId xmlns:a16="http://schemas.microsoft.com/office/drawing/2014/main" id="{9457D644-044E-4774-871A-F081FD37B4E8}"/>
              </a:ext>
              <a:ext uri="{C183D7F6-B498-43B3-948B-1728B52AA6E4}">
                <adec:decorative xmlns:adec="http://schemas.microsoft.com/office/drawing/2017/decorative" val="1"/>
              </a:ext>
            </a:extLst>
          </p:cNvPr>
          <p:cNvSpPr>
            <a:spLocks noChangeAspect="1"/>
          </p:cNvSpPr>
          <p:nvPr/>
        </p:nvSpPr>
        <p:spPr>
          <a:xfrm>
            <a:off x="1262587" y="5528089"/>
            <a:ext cx="182880" cy="18288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9D0B774-B359-419F-846F-7CBCE1F7D227}"/>
              </a:ext>
            </a:extLst>
          </p:cNvPr>
          <p:cNvSpPr txBox="1"/>
          <p:nvPr/>
        </p:nvSpPr>
        <p:spPr>
          <a:xfrm>
            <a:off x="1424765" y="5453908"/>
            <a:ext cx="10055268" cy="584775"/>
          </a:xfrm>
          <a:prstGeom prst="rect">
            <a:avLst/>
          </a:prstGeom>
          <a:noFill/>
        </p:spPr>
        <p:txBody>
          <a:bodyPr wrap="square" rtlCol="0">
            <a:spAutoFit/>
          </a:bodyPr>
          <a:lstStyle/>
          <a:p>
            <a:pPr lvl="0" defTabSz="685800">
              <a:spcBef>
                <a:spcPts val="600"/>
              </a:spcBef>
              <a:spcAft>
                <a:spcPts val="1200"/>
              </a:spcAft>
              <a:buClr>
                <a:srgbClr val="00539A"/>
              </a:buClr>
            </a:pPr>
            <a:r>
              <a:rPr lang="es-US" sz="1600" b="1" dirty="0">
                <a:solidFill>
                  <a:srgbClr val="00529B"/>
                </a:solidFill>
                <a:latin typeface="Arial" panose="020B0604020202020204" pitchFamily="34" charset="0"/>
                <a:cs typeface="Arial" panose="020B0604020202020204" pitchFamily="34" charset="0"/>
              </a:rPr>
              <a:t>NOTA:</a:t>
            </a:r>
            <a:r>
              <a:rPr lang="es-US" sz="1600" dirty="0">
                <a:solidFill>
                  <a:srgbClr val="00529B"/>
                </a:solidFill>
                <a:latin typeface="Arial" panose="020B0604020202020204" pitchFamily="34" charset="0"/>
                <a:cs typeface="Arial" panose="020B0604020202020204" pitchFamily="34" charset="0"/>
              </a:rPr>
              <a:t> Si no es ciudadano estadounidense, pero reside legalmente en los Estados Unidos, es posible </a:t>
            </a:r>
            <a:br>
              <a:rPr lang="es-US" sz="1600" dirty="0">
                <a:solidFill>
                  <a:srgbClr val="00529B"/>
                </a:solidFill>
                <a:latin typeface="Arial" panose="020B0604020202020204" pitchFamily="34" charset="0"/>
                <a:cs typeface="Arial" panose="020B0604020202020204" pitchFamily="34" charset="0"/>
              </a:rPr>
            </a:br>
            <a:r>
              <a:rPr lang="es-US" sz="1600" dirty="0">
                <a:solidFill>
                  <a:srgbClr val="00529B"/>
                </a:solidFill>
                <a:latin typeface="Arial" panose="020B0604020202020204" pitchFamily="34" charset="0"/>
                <a:cs typeface="Arial" panose="020B0604020202020204" pitchFamily="34" charset="0"/>
              </a:rPr>
              <a:t>que pueda obtener la SSI.</a:t>
            </a:r>
          </a:p>
        </p:txBody>
      </p:sp>
      <p:sp>
        <p:nvSpPr>
          <p:cNvPr id="8" name="Slide Number Placeholder 7">
            <a:extLst>
              <a:ext uri="{FF2B5EF4-FFF2-40B4-BE49-F238E27FC236}">
                <a16:creationId xmlns:a16="http://schemas.microsoft.com/office/drawing/2014/main" id="{9AD4D224-013D-4B8F-9BCB-41F094507FB3}"/>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16</a:t>
            </a:fld>
            <a:endParaRPr lang="en-US"/>
          </a:p>
        </p:txBody>
      </p:sp>
      <p:sp>
        <p:nvSpPr>
          <p:cNvPr id="2" name="Date Placeholder 1"/>
          <p:cNvSpPr>
            <a:spLocks noGrp="1"/>
          </p:cNvSpPr>
          <p:nvPr>
            <p:ph type="dt" sz="half" idx="10"/>
          </p:nvPr>
        </p:nvSpPr>
        <p:spPr>
          <a:xfrm>
            <a:off x="838200" y="6492240"/>
            <a:ext cx="2743200" cy="365125"/>
          </a:xfrm>
        </p:spPr>
        <p:txBody>
          <a:bodyPr/>
          <a:lstStyle/>
          <a:p>
            <a:r>
              <a:rPr lang="es-US"/>
              <a:t>Marzo de 2023</a:t>
            </a:r>
          </a:p>
        </p:txBody>
      </p:sp>
      <p:sp>
        <p:nvSpPr>
          <p:cNvPr id="9" name="Footer Placeholder 2">
            <a:extLst>
              <a:ext uri="{FF2B5EF4-FFF2-40B4-BE49-F238E27FC236}">
                <a16:creationId xmlns:a16="http://schemas.microsoft.com/office/drawing/2014/main" id="{2E86B9E6-4009-4A2F-AA69-716A16A73132}"/>
              </a:ext>
            </a:extLst>
          </p:cNvPr>
          <p:cNvSpPr>
            <a:spLocks noGrp="1"/>
          </p:cNvSpPr>
          <p:nvPr>
            <p:ph type="ftr" sz="quarter" idx="11"/>
          </p:nvPr>
        </p:nvSpPr>
        <p:spPr>
          <a:xfrm>
            <a:off x="0" y="6492240"/>
            <a:ext cx="12192000" cy="365125"/>
          </a:xfrm>
        </p:spPr>
        <p:txBody>
          <a:bodyPr/>
          <a:lstStyle/>
          <a:p>
            <a:r>
              <a:rPr lang="es-US" dirty="0"/>
              <a:t>Medicare y otros programas para personas con discapacidad</a:t>
            </a:r>
          </a:p>
        </p:txBody>
      </p:sp>
    </p:spTree>
    <p:custDataLst>
      <p:tags r:id="rId1"/>
    </p:custDataLst>
    <p:extLst>
      <p:ext uri="{BB962C8B-B14F-4D97-AF65-F5344CB8AC3E}">
        <p14:creationId xmlns:p14="http://schemas.microsoft.com/office/powerpoint/2010/main" val="227921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5">
                                            <p:txEl>
                                              <p:pRg st="7" end="7"/>
                                            </p:txEl>
                                          </p:spTgt>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50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50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2800" dirty="0"/>
              <a:t>Seguridad de Ingreso Suplementario (SSI) </a:t>
            </a:r>
            <a:br>
              <a:rPr lang="es-US" sz="2800" dirty="0"/>
            </a:br>
            <a:r>
              <a:rPr lang="es-US" sz="2800" dirty="0"/>
              <a:t>y cobertura de Medicaid</a:t>
            </a:r>
          </a:p>
        </p:txBody>
      </p:sp>
      <p:sp>
        <p:nvSpPr>
          <p:cNvPr id="5" name="Content Placeholder 4"/>
          <p:cNvSpPr>
            <a:spLocks noGrp="1"/>
          </p:cNvSpPr>
          <p:nvPr>
            <p:ph sz="quarter" idx="13"/>
          </p:nvPr>
        </p:nvSpPr>
        <p:spPr>
          <a:xfrm>
            <a:off x="914400" y="1621252"/>
            <a:ext cx="5063706" cy="4870987"/>
          </a:xfrm>
        </p:spPr>
        <p:txBody>
          <a:bodyPr>
            <a:normAutofit/>
          </a:bodyPr>
          <a:lstStyle/>
          <a:p>
            <a:pPr lvl="0" defTabSz="685800">
              <a:lnSpc>
                <a:spcPct val="100000"/>
              </a:lnSpc>
            </a:pPr>
            <a:r>
              <a:rPr lang="es-US" sz="2400" dirty="0"/>
              <a:t>En la mayoría de los estados</a:t>
            </a:r>
          </a:p>
          <a:p>
            <a:pPr lvl="1" defTabSz="685800"/>
            <a:r>
              <a:rPr lang="es-US" sz="2000" dirty="0"/>
              <a:t>Recibir SSI automáticamente lo califica para Medicaid. </a:t>
            </a:r>
          </a:p>
          <a:p>
            <a:pPr lvl="1" defTabSz="685800"/>
            <a:r>
              <a:rPr lang="es-US" sz="2000" dirty="0"/>
              <a:t>Su aplicación para SSI es también aplicación para Medicaid.</a:t>
            </a:r>
          </a:p>
          <a:p>
            <a:pPr lvl="0" defTabSz="685800">
              <a:lnSpc>
                <a:spcPct val="100000"/>
              </a:lnSpc>
            </a:pPr>
            <a:r>
              <a:rPr lang="es-US" sz="2400" dirty="0"/>
              <a:t>En otros estados</a:t>
            </a:r>
          </a:p>
          <a:p>
            <a:pPr lvl="1" defTabSz="685800"/>
            <a:r>
              <a:rPr lang="es-US" sz="2000" dirty="0"/>
              <a:t>Deberá aplicar y establecer elegibilidad para Medicaid con otra agencia estatal.</a:t>
            </a:r>
          </a:p>
          <a:p>
            <a:pPr lvl="1" defTabSz="685800"/>
            <a:r>
              <a:rPr lang="es-US" sz="2000" dirty="0"/>
              <a:t>El Seguro Social le indicará la oficina en la que puede aplicar para  Medicaid.</a:t>
            </a:r>
          </a:p>
          <a:p>
            <a:pPr marL="230188" lvl="0" indent="-230188" defTabSz="685800">
              <a:lnSpc>
                <a:spcPct val="100000"/>
              </a:lnSpc>
              <a:spcBef>
                <a:spcPts val="600"/>
              </a:spcBef>
            </a:pPr>
            <a:endParaRPr lang="en-US" dirty="0"/>
          </a:p>
        </p:txBody>
      </p:sp>
      <p:pic>
        <p:nvPicPr>
          <p:cNvPr id="11" name="Picture 10" descr="Captura de pantalla de la página del sitio web del Seguro Social sobre cómo presentar la solicitud ">
            <a:extLst>
              <a:ext uri="{FF2B5EF4-FFF2-40B4-BE49-F238E27FC236}">
                <a16:creationId xmlns:a16="http://schemas.microsoft.com/office/drawing/2014/main" id="{30930CD5-2D6E-41D9-885C-9DC666C38A06}"/>
              </a:ext>
            </a:extLst>
          </p:cNvPr>
          <p:cNvPicPr>
            <a:picLocks noChangeAspect="1"/>
          </p:cNvPicPr>
          <p:nvPr/>
        </p:nvPicPr>
        <p:blipFill>
          <a:blip r:embed="rId4"/>
          <a:stretch>
            <a:fillRect/>
          </a:stretch>
        </p:blipFill>
        <p:spPr>
          <a:xfrm>
            <a:off x="6662304" y="1560838"/>
            <a:ext cx="4935496" cy="3657600"/>
          </a:xfrm>
          <a:prstGeom prst="rect">
            <a:avLst/>
          </a:prstGeom>
          <a:ln>
            <a:noFill/>
          </a:ln>
          <a:effectLst>
            <a:outerShdw blurRad="292100" dist="139700" dir="2700000" algn="tl" rotWithShape="0">
              <a:srgbClr val="333333">
                <a:alpha val="65000"/>
              </a:srgbClr>
            </a:outerShdw>
          </a:effectLst>
        </p:spPr>
      </p:pic>
      <p:sp>
        <p:nvSpPr>
          <p:cNvPr id="7" name="Slide Number Placeholder 6">
            <a:extLst>
              <a:ext uri="{FF2B5EF4-FFF2-40B4-BE49-F238E27FC236}">
                <a16:creationId xmlns:a16="http://schemas.microsoft.com/office/drawing/2014/main" id="{5CD39710-407A-4BE8-8197-D1FDECA12E24}"/>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17</a:t>
            </a:fld>
            <a:endParaRPr lang="en-US"/>
          </a:p>
        </p:txBody>
      </p:sp>
      <p:sp>
        <p:nvSpPr>
          <p:cNvPr id="2" name="Date Placeholder 1"/>
          <p:cNvSpPr>
            <a:spLocks noGrp="1"/>
          </p:cNvSpPr>
          <p:nvPr>
            <p:ph type="dt" sz="half" idx="10"/>
          </p:nvPr>
        </p:nvSpPr>
        <p:spPr>
          <a:xfrm>
            <a:off x="838200" y="6492240"/>
            <a:ext cx="2743200" cy="365125"/>
          </a:xfrm>
        </p:spPr>
        <p:txBody>
          <a:bodyPr/>
          <a:lstStyle/>
          <a:p>
            <a:r>
              <a:rPr lang="es-US"/>
              <a:t>Marzo de 2023</a:t>
            </a:r>
          </a:p>
        </p:txBody>
      </p:sp>
      <p:sp>
        <p:nvSpPr>
          <p:cNvPr id="8" name="Footer Placeholder 2">
            <a:extLst>
              <a:ext uri="{FF2B5EF4-FFF2-40B4-BE49-F238E27FC236}">
                <a16:creationId xmlns:a16="http://schemas.microsoft.com/office/drawing/2014/main" id="{F8BE15F5-6122-4CAB-8F91-435697605820}"/>
              </a:ext>
            </a:extLst>
          </p:cNvPr>
          <p:cNvSpPr>
            <a:spLocks noGrp="1"/>
          </p:cNvSpPr>
          <p:nvPr>
            <p:ph type="ftr" sz="quarter" idx="11"/>
          </p:nvPr>
        </p:nvSpPr>
        <p:spPr>
          <a:xfrm>
            <a:off x="0" y="6492240"/>
            <a:ext cx="12192000" cy="365125"/>
          </a:xfrm>
        </p:spPr>
        <p:txBody>
          <a:bodyPr/>
          <a:lstStyle/>
          <a:p>
            <a:r>
              <a:rPr lang="es-US" dirty="0"/>
              <a:t>Medicare y otros programas para personas con discapacidad</a:t>
            </a:r>
          </a:p>
        </p:txBody>
      </p:sp>
    </p:spTree>
    <p:custDataLst>
      <p:tags r:id="rId1"/>
    </p:custDataLst>
    <p:extLst>
      <p:ext uri="{BB962C8B-B14F-4D97-AF65-F5344CB8AC3E}">
        <p14:creationId xmlns:p14="http://schemas.microsoft.com/office/powerpoint/2010/main" val="73687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US" dirty="0"/>
              <a:t>Aplicando por beneficios de discapacidad</a:t>
            </a:r>
          </a:p>
        </p:txBody>
      </p:sp>
      <p:sp>
        <p:nvSpPr>
          <p:cNvPr id="5" name="Content Placeholder 4"/>
          <p:cNvSpPr>
            <a:spLocks noGrp="1"/>
          </p:cNvSpPr>
          <p:nvPr>
            <p:ph sz="quarter" idx="13"/>
          </p:nvPr>
        </p:nvSpPr>
        <p:spPr>
          <a:xfrm>
            <a:off x="914400" y="1371600"/>
            <a:ext cx="9791700" cy="4667250"/>
          </a:xfrm>
        </p:spPr>
        <p:txBody>
          <a:bodyPr>
            <a:normAutofit/>
          </a:bodyPr>
          <a:lstStyle/>
          <a:p>
            <a:pPr marL="0" lvl="0" indent="0" defTabSz="685800">
              <a:lnSpc>
                <a:spcPct val="100000"/>
              </a:lnSpc>
              <a:buNone/>
            </a:pPr>
            <a:r>
              <a:rPr lang="es-US" b="1" dirty="0"/>
              <a:t>Para aplicar por beneficios de discapacidad, necesitará:</a:t>
            </a:r>
          </a:p>
          <a:p>
            <a:pPr lvl="1" indent="0" defTabSz="685800">
              <a:lnSpc>
                <a:spcPct val="100000"/>
              </a:lnSpc>
              <a:spcAft>
                <a:spcPts val="1200"/>
              </a:spcAft>
              <a:buNone/>
            </a:pPr>
            <a:r>
              <a:rPr lang="es-US" dirty="0"/>
              <a:t>Número del Seguro Social</a:t>
            </a:r>
          </a:p>
          <a:p>
            <a:pPr lvl="1" indent="0" defTabSz="685800">
              <a:lnSpc>
                <a:spcPct val="100000"/>
              </a:lnSpc>
              <a:spcAft>
                <a:spcPts val="1200"/>
              </a:spcAft>
              <a:buNone/>
            </a:pPr>
            <a:r>
              <a:rPr lang="es-US" dirty="0"/>
              <a:t>Prueba de edad</a:t>
            </a:r>
          </a:p>
          <a:p>
            <a:pPr lvl="1" indent="0" defTabSz="685800">
              <a:lnSpc>
                <a:spcPct val="100000"/>
              </a:lnSpc>
              <a:spcAft>
                <a:spcPts val="1200"/>
              </a:spcAft>
              <a:buNone/>
            </a:pPr>
            <a:r>
              <a:rPr lang="es-US" dirty="0"/>
              <a:t>Información del proveedor de atención médica</a:t>
            </a:r>
          </a:p>
          <a:p>
            <a:pPr lvl="1" indent="0" defTabSz="685800">
              <a:lnSpc>
                <a:spcPct val="100000"/>
              </a:lnSpc>
              <a:spcAft>
                <a:spcPts val="1200"/>
              </a:spcAft>
              <a:buNone/>
            </a:pPr>
            <a:r>
              <a:rPr lang="es-US" dirty="0"/>
              <a:t>Historia clínica, incluidos resultados de las pruebas/análisis de laboratorio y medicamentos</a:t>
            </a:r>
          </a:p>
          <a:p>
            <a:pPr lvl="1" indent="0" defTabSz="685800">
              <a:lnSpc>
                <a:spcPct val="100000"/>
              </a:lnSpc>
              <a:spcAft>
                <a:spcPts val="1200"/>
              </a:spcAft>
              <a:buNone/>
            </a:pPr>
            <a:r>
              <a:rPr lang="es-US" dirty="0"/>
              <a:t>Historial laboral</a:t>
            </a:r>
          </a:p>
          <a:p>
            <a:pPr lvl="1" indent="0" defTabSz="685800">
              <a:lnSpc>
                <a:spcPct val="100000"/>
              </a:lnSpc>
              <a:spcAft>
                <a:spcPts val="1200"/>
              </a:spcAft>
              <a:buNone/>
            </a:pPr>
            <a:r>
              <a:rPr lang="es-US" dirty="0"/>
              <a:t>Formulario W-2 o declaración de impuestos del trabajo propio </a:t>
            </a:r>
            <a:br>
              <a:rPr lang="es-US" dirty="0"/>
            </a:br>
            <a:r>
              <a:rPr lang="es-US" dirty="0"/>
              <a:t>más reciente</a:t>
            </a:r>
          </a:p>
        </p:txBody>
      </p:sp>
      <p:sp>
        <p:nvSpPr>
          <p:cNvPr id="11" name="Freeform: Shape 10">
            <a:extLst>
              <a:ext uri="{FF2B5EF4-FFF2-40B4-BE49-F238E27FC236}">
                <a16:creationId xmlns:a16="http://schemas.microsoft.com/office/drawing/2014/main" id="{31BC585F-358C-4561-A911-A1C686BFEF5F}"/>
              </a:ext>
              <a:ext uri="{C183D7F6-B498-43B3-948B-1728B52AA6E4}">
                <adec:decorative xmlns:adec="http://schemas.microsoft.com/office/drawing/2017/decorative" val="1"/>
              </a:ext>
            </a:extLst>
          </p:cNvPr>
          <p:cNvSpPr>
            <a:spLocks noChangeAspect="1"/>
          </p:cNvSpPr>
          <p:nvPr/>
        </p:nvSpPr>
        <p:spPr>
          <a:xfrm>
            <a:off x="1098857" y="1986412"/>
            <a:ext cx="365760"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FCC5FE17-E1EE-4C5F-9E4C-8D4BAF573314}"/>
              </a:ext>
              <a:ext uri="{C183D7F6-B498-43B3-948B-1728B52AA6E4}">
                <adec:decorative xmlns:adec="http://schemas.microsoft.com/office/drawing/2017/decorative" val="1"/>
              </a:ext>
            </a:extLst>
          </p:cNvPr>
          <p:cNvSpPr>
            <a:spLocks noChangeAspect="1"/>
          </p:cNvSpPr>
          <p:nvPr/>
        </p:nvSpPr>
        <p:spPr>
          <a:xfrm>
            <a:off x="1120140" y="2550624"/>
            <a:ext cx="365760"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CB6186E4-AF0A-40B2-BC54-693910048B48}"/>
              </a:ext>
              <a:ext uri="{C183D7F6-B498-43B3-948B-1728B52AA6E4}">
                <adec:decorative xmlns:adec="http://schemas.microsoft.com/office/drawing/2017/decorative" val="1"/>
              </a:ext>
            </a:extLst>
          </p:cNvPr>
          <p:cNvSpPr>
            <a:spLocks noChangeAspect="1"/>
          </p:cNvSpPr>
          <p:nvPr/>
        </p:nvSpPr>
        <p:spPr>
          <a:xfrm>
            <a:off x="1098857" y="3063240"/>
            <a:ext cx="365760"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8D965A35-AA36-4D5E-8B25-0D0EAD545745}"/>
              </a:ext>
              <a:ext uri="{C183D7F6-B498-43B3-948B-1728B52AA6E4}">
                <adec:decorative xmlns:adec="http://schemas.microsoft.com/office/drawing/2017/decorative" val="1"/>
              </a:ext>
            </a:extLst>
          </p:cNvPr>
          <p:cNvSpPr>
            <a:spLocks noChangeAspect="1"/>
          </p:cNvSpPr>
          <p:nvPr/>
        </p:nvSpPr>
        <p:spPr>
          <a:xfrm>
            <a:off x="1098857" y="3627863"/>
            <a:ext cx="365760"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1953D71E-C510-45D0-B7AB-242C47A16E77}"/>
              </a:ext>
              <a:ext uri="{C183D7F6-B498-43B3-948B-1728B52AA6E4}">
                <adec:decorative xmlns:adec="http://schemas.microsoft.com/office/drawing/2017/decorative" val="1"/>
              </a:ext>
            </a:extLst>
          </p:cNvPr>
          <p:cNvSpPr>
            <a:spLocks noChangeAspect="1"/>
          </p:cNvSpPr>
          <p:nvPr/>
        </p:nvSpPr>
        <p:spPr>
          <a:xfrm>
            <a:off x="1120140" y="4484816"/>
            <a:ext cx="365760"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6636257B-FA9F-4197-94FD-C0EF263F21C1}"/>
              </a:ext>
              <a:ext uri="{C183D7F6-B498-43B3-948B-1728B52AA6E4}">
                <adec:decorative xmlns:adec="http://schemas.microsoft.com/office/drawing/2017/decorative" val="1"/>
              </a:ext>
            </a:extLst>
          </p:cNvPr>
          <p:cNvSpPr>
            <a:spLocks noChangeAspect="1"/>
          </p:cNvSpPr>
          <p:nvPr/>
        </p:nvSpPr>
        <p:spPr>
          <a:xfrm>
            <a:off x="1098857" y="5049439"/>
            <a:ext cx="365760"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a:extLst>
              <a:ext uri="{FF2B5EF4-FFF2-40B4-BE49-F238E27FC236}">
                <a16:creationId xmlns:a16="http://schemas.microsoft.com/office/drawing/2014/main" id="{FF918131-5A67-4690-9015-D75B026A042B}"/>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18</a:t>
            </a:fld>
            <a:endParaRPr lang="en-US"/>
          </a:p>
        </p:txBody>
      </p:sp>
      <p:sp>
        <p:nvSpPr>
          <p:cNvPr id="2" name="Date Placeholder 1"/>
          <p:cNvSpPr>
            <a:spLocks noGrp="1"/>
          </p:cNvSpPr>
          <p:nvPr>
            <p:ph type="dt" sz="half" idx="10"/>
          </p:nvPr>
        </p:nvSpPr>
        <p:spPr>
          <a:xfrm>
            <a:off x="838200" y="6492240"/>
            <a:ext cx="2743200" cy="365125"/>
          </a:xfrm>
        </p:spPr>
        <p:txBody>
          <a:bodyPr/>
          <a:lstStyle/>
          <a:p>
            <a:r>
              <a:rPr lang="es-US"/>
              <a:t>Marzo de 2023</a:t>
            </a:r>
          </a:p>
        </p:txBody>
      </p:sp>
      <p:sp>
        <p:nvSpPr>
          <p:cNvPr id="13" name="Footer Placeholder 2">
            <a:extLst>
              <a:ext uri="{FF2B5EF4-FFF2-40B4-BE49-F238E27FC236}">
                <a16:creationId xmlns:a16="http://schemas.microsoft.com/office/drawing/2014/main" id="{518FD2D4-A9E0-43B5-9917-541B7F1D97A9}"/>
              </a:ext>
            </a:extLst>
          </p:cNvPr>
          <p:cNvSpPr>
            <a:spLocks noGrp="1"/>
          </p:cNvSpPr>
          <p:nvPr>
            <p:ph type="ftr" sz="quarter" idx="11"/>
          </p:nvPr>
        </p:nvSpPr>
        <p:spPr>
          <a:xfrm>
            <a:off x="0" y="6492240"/>
            <a:ext cx="12192000" cy="365125"/>
          </a:xfrm>
        </p:spPr>
        <p:txBody>
          <a:bodyPr/>
          <a:lstStyle/>
          <a:p>
            <a:r>
              <a:rPr lang="es-US" dirty="0"/>
              <a:t>Medicare y otros programas para personas con discapacidad</a:t>
            </a:r>
          </a:p>
        </p:txBody>
      </p:sp>
    </p:spTree>
    <p:custDataLst>
      <p:tags r:id="rId1"/>
    </p:custDataLst>
    <p:extLst>
      <p:ext uri="{BB962C8B-B14F-4D97-AF65-F5344CB8AC3E}">
        <p14:creationId xmlns:p14="http://schemas.microsoft.com/office/powerpoint/2010/main" val="3562025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6" grpId="0" animBg="1"/>
      <p:bldP spid="7"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US"/>
              <a:t>Cómo solicitar los beneficios por discapacidad</a:t>
            </a:r>
          </a:p>
        </p:txBody>
      </p:sp>
      <p:sp>
        <p:nvSpPr>
          <p:cNvPr id="12" name="TextBox 11">
            <a:extLst>
              <a:ext uri="{FF2B5EF4-FFF2-40B4-BE49-F238E27FC236}">
                <a16:creationId xmlns:a16="http://schemas.microsoft.com/office/drawing/2014/main" id="{03FFD6B8-E225-4535-A9D0-AA578B5B630E}"/>
              </a:ext>
            </a:extLst>
          </p:cNvPr>
          <p:cNvSpPr txBox="1"/>
          <p:nvPr/>
        </p:nvSpPr>
        <p:spPr>
          <a:xfrm>
            <a:off x="1107840" y="2032914"/>
            <a:ext cx="1759366" cy="523220"/>
          </a:xfrm>
          <a:prstGeom prst="rect">
            <a:avLst/>
          </a:prstGeom>
          <a:noFill/>
        </p:spPr>
        <p:txBody>
          <a:bodyPr wrap="square" rtlCol="0">
            <a:spAutoFit/>
          </a:bodyPr>
          <a:lstStyle/>
          <a:p>
            <a:pPr algn="ctr"/>
            <a:r>
              <a:rPr lang="es-US" sz="2800" b="1"/>
              <a:t>En línea</a:t>
            </a:r>
          </a:p>
        </p:txBody>
      </p:sp>
      <p:pic>
        <p:nvPicPr>
          <p:cNvPr id="21" name="Graphic 20">
            <a:extLst>
              <a:ext uri="{FF2B5EF4-FFF2-40B4-BE49-F238E27FC236}">
                <a16:creationId xmlns:a16="http://schemas.microsoft.com/office/drawing/2014/main" id="{8D43362D-CABC-4859-B5AD-DCF098418A11}"/>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87281" y="1122093"/>
            <a:ext cx="1256119" cy="1256119"/>
          </a:xfrm>
          <a:prstGeom prst="rect">
            <a:avLst/>
          </a:prstGeom>
        </p:spPr>
      </p:pic>
      <p:sp>
        <p:nvSpPr>
          <p:cNvPr id="7" name="TextBox 6">
            <a:extLst>
              <a:ext uri="{FF2B5EF4-FFF2-40B4-BE49-F238E27FC236}">
                <a16:creationId xmlns:a16="http://schemas.microsoft.com/office/drawing/2014/main" id="{0DD01947-A50F-4BA0-8445-1D79E71710B5}"/>
              </a:ext>
            </a:extLst>
          </p:cNvPr>
          <p:cNvSpPr txBox="1"/>
          <p:nvPr/>
        </p:nvSpPr>
        <p:spPr>
          <a:xfrm>
            <a:off x="3402618" y="1668380"/>
            <a:ext cx="3441009" cy="461665"/>
          </a:xfrm>
          <a:prstGeom prst="rect">
            <a:avLst/>
          </a:prstGeom>
          <a:noFill/>
        </p:spPr>
        <p:txBody>
          <a:bodyPr wrap="square">
            <a:spAutoFit/>
          </a:bodyPr>
          <a:lstStyle/>
          <a:p>
            <a:pPr lvl="0" defTabSz="685800">
              <a:spcBef>
                <a:spcPts val="600"/>
              </a:spcBef>
              <a:spcAft>
                <a:spcPts val="1200"/>
              </a:spcAft>
              <a:buClr>
                <a:srgbClr val="00539A"/>
              </a:buClr>
            </a:pPr>
            <a:r>
              <a:rPr lang="es-US" sz="2400" dirty="0">
                <a:solidFill>
                  <a:srgbClr val="00529B"/>
                </a:solidFill>
                <a:latin typeface="Arial" panose="020B0604020202020204" pitchFamily="34" charset="0"/>
                <a:cs typeface="Arial" panose="020B0604020202020204" pitchFamily="34" charset="0"/>
              </a:rPr>
              <a:t>Visite </a:t>
            </a:r>
            <a:r>
              <a:rPr lang="es-US" sz="2400" dirty="0">
                <a:solidFill>
                  <a:srgbClr val="00529B"/>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SSA.gov</a:t>
            </a:r>
            <a:r>
              <a:rPr lang="es-US" sz="2400" dirty="0">
                <a:solidFill>
                  <a:srgbClr val="00529B"/>
                </a:solidFill>
                <a:latin typeface="Arial" panose="020B0604020202020204" pitchFamily="34" charset="0"/>
                <a:cs typeface="Arial" panose="020B0604020202020204" pitchFamily="34" charset="0"/>
              </a:rPr>
              <a:t> </a:t>
            </a:r>
          </a:p>
        </p:txBody>
      </p:sp>
      <p:sp>
        <p:nvSpPr>
          <p:cNvPr id="8" name="Rectangle: Rounded Corners 7">
            <a:extLst>
              <a:ext uri="{FF2B5EF4-FFF2-40B4-BE49-F238E27FC236}">
                <a16:creationId xmlns:a16="http://schemas.microsoft.com/office/drawing/2014/main" id="{927A3FEC-929A-4E40-95FB-1EFE5AD98AA3}"/>
              </a:ext>
              <a:ext uri="{C183D7F6-B498-43B3-948B-1728B52AA6E4}">
                <adec:decorative xmlns:adec="http://schemas.microsoft.com/office/drawing/2017/decorative" val="1"/>
              </a:ext>
            </a:extLst>
          </p:cNvPr>
          <p:cNvSpPr/>
          <p:nvPr/>
        </p:nvSpPr>
        <p:spPr>
          <a:xfrm>
            <a:off x="1141464" y="1164683"/>
            <a:ext cx="9559180" cy="146304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ACC1620-E81F-425B-829E-8DA3280A91C9}"/>
              </a:ext>
            </a:extLst>
          </p:cNvPr>
          <p:cNvSpPr txBox="1"/>
          <p:nvPr/>
        </p:nvSpPr>
        <p:spPr>
          <a:xfrm>
            <a:off x="1129517" y="3756543"/>
            <a:ext cx="2033501" cy="523220"/>
          </a:xfrm>
          <a:prstGeom prst="rect">
            <a:avLst/>
          </a:prstGeom>
          <a:noFill/>
        </p:spPr>
        <p:txBody>
          <a:bodyPr wrap="square" rtlCol="0">
            <a:spAutoFit/>
          </a:bodyPr>
          <a:lstStyle/>
          <a:p>
            <a:pPr algn="ctr"/>
            <a:r>
              <a:rPr lang="es-US" sz="2800" b="1" dirty="0"/>
              <a:t>Por teléfono</a:t>
            </a:r>
          </a:p>
        </p:txBody>
      </p:sp>
      <p:pic>
        <p:nvPicPr>
          <p:cNvPr id="16" name="Picture 15">
            <a:extLst>
              <a:ext uri="{FF2B5EF4-FFF2-40B4-BE49-F238E27FC236}">
                <a16:creationId xmlns:a16="http://schemas.microsoft.com/office/drawing/2014/main" id="{50BDCF56-BD76-4EF5-8326-7D22727437C8}"/>
              </a:ext>
              <a:ext uri="{C183D7F6-B498-43B3-948B-1728B52AA6E4}">
                <adec:decorative xmlns:adec="http://schemas.microsoft.com/office/drawing/2017/decorative" val="1"/>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756626" y="2882447"/>
            <a:ext cx="517428" cy="992629"/>
          </a:xfrm>
          <a:prstGeom prst="rect">
            <a:avLst/>
          </a:prstGeom>
        </p:spPr>
      </p:pic>
      <p:sp>
        <p:nvSpPr>
          <p:cNvPr id="14" name="TextBox 13">
            <a:extLst>
              <a:ext uri="{FF2B5EF4-FFF2-40B4-BE49-F238E27FC236}">
                <a16:creationId xmlns:a16="http://schemas.microsoft.com/office/drawing/2014/main" id="{1E9BA408-6B1C-434F-B26F-B204F9CBCF4A}"/>
              </a:ext>
            </a:extLst>
          </p:cNvPr>
          <p:cNvSpPr txBox="1"/>
          <p:nvPr/>
        </p:nvSpPr>
        <p:spPr>
          <a:xfrm>
            <a:off x="3235271" y="2934043"/>
            <a:ext cx="6903640" cy="1200329"/>
          </a:xfrm>
          <a:prstGeom prst="rect">
            <a:avLst/>
          </a:prstGeom>
          <a:noFill/>
        </p:spPr>
        <p:txBody>
          <a:bodyPr wrap="square">
            <a:spAutoFit/>
          </a:bodyPr>
          <a:lstStyle/>
          <a:p>
            <a:pPr marL="91440" lvl="0" defTabSz="685800">
              <a:spcAft>
                <a:spcPts val="600"/>
              </a:spcAft>
              <a:buClr>
                <a:srgbClr val="00539A"/>
              </a:buClr>
            </a:pPr>
            <a:r>
              <a:rPr lang="es-US" sz="2400" dirty="0">
                <a:solidFill>
                  <a:srgbClr val="00529B"/>
                </a:solidFill>
                <a:latin typeface="Arial" panose="020B0604020202020204" pitchFamily="34" charset="0"/>
                <a:cs typeface="Arial" panose="020B0604020202020204" pitchFamily="34" charset="0"/>
              </a:rPr>
              <a:t>Llame al 1-800-772-1213; TTY: 1-800-325-0778, </a:t>
            </a:r>
            <a:br>
              <a:rPr lang="es-US" sz="2400" dirty="0">
                <a:solidFill>
                  <a:srgbClr val="00529B"/>
                </a:solidFill>
                <a:latin typeface="Arial" panose="020B0604020202020204" pitchFamily="34" charset="0"/>
                <a:cs typeface="Arial" panose="020B0604020202020204" pitchFamily="34" charset="0"/>
              </a:rPr>
            </a:br>
            <a:r>
              <a:rPr lang="es-US" sz="2400" dirty="0">
                <a:solidFill>
                  <a:srgbClr val="00529B"/>
                </a:solidFill>
                <a:latin typeface="Arial" panose="020B0604020202020204" pitchFamily="34" charset="0"/>
                <a:cs typeface="Arial" panose="020B0604020202020204" pitchFamily="34" charset="0"/>
              </a:rPr>
              <a:t>o haga una cita para presentar su reclamación </a:t>
            </a:r>
            <a:br>
              <a:rPr lang="es-US" sz="2400" dirty="0">
                <a:solidFill>
                  <a:srgbClr val="00529B"/>
                </a:solidFill>
                <a:latin typeface="Arial" panose="020B0604020202020204" pitchFamily="34" charset="0"/>
                <a:cs typeface="Arial" panose="020B0604020202020204" pitchFamily="34" charset="0"/>
              </a:rPr>
            </a:br>
            <a:r>
              <a:rPr lang="es-US" sz="2400" dirty="0">
                <a:solidFill>
                  <a:srgbClr val="00529B"/>
                </a:solidFill>
                <a:latin typeface="Arial" panose="020B0604020202020204" pitchFamily="34" charset="0"/>
                <a:cs typeface="Arial" panose="020B0604020202020204" pitchFamily="34" charset="0"/>
              </a:rPr>
              <a:t>vía telefónica </a:t>
            </a:r>
          </a:p>
        </p:txBody>
      </p:sp>
      <p:sp>
        <p:nvSpPr>
          <p:cNvPr id="6" name="Rectangle: Rounded Corners 5">
            <a:extLst>
              <a:ext uri="{FF2B5EF4-FFF2-40B4-BE49-F238E27FC236}">
                <a16:creationId xmlns:a16="http://schemas.microsoft.com/office/drawing/2014/main" id="{82915866-03EA-45AD-8A5B-B8B19B9CAF8E}"/>
              </a:ext>
              <a:ext uri="{C183D7F6-B498-43B3-948B-1728B52AA6E4}">
                <adec:decorative xmlns:adec="http://schemas.microsoft.com/office/drawing/2017/decorative" val="1"/>
              </a:ext>
            </a:extLst>
          </p:cNvPr>
          <p:cNvSpPr/>
          <p:nvPr/>
        </p:nvSpPr>
        <p:spPr>
          <a:xfrm>
            <a:off x="1102369" y="2809809"/>
            <a:ext cx="9626256" cy="146304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E29E966F-26A8-42F2-B70F-70DA68A899C7}"/>
              </a:ext>
            </a:extLst>
          </p:cNvPr>
          <p:cNvSpPr txBox="1"/>
          <p:nvPr/>
        </p:nvSpPr>
        <p:spPr>
          <a:xfrm>
            <a:off x="1193770" y="5365984"/>
            <a:ext cx="1819724" cy="523220"/>
          </a:xfrm>
          <a:prstGeom prst="rect">
            <a:avLst/>
          </a:prstGeom>
          <a:noFill/>
        </p:spPr>
        <p:txBody>
          <a:bodyPr wrap="square" rtlCol="0">
            <a:spAutoFit/>
          </a:bodyPr>
          <a:lstStyle/>
          <a:p>
            <a:pPr algn="ctr"/>
            <a:r>
              <a:rPr lang="es-US" sz="2800" b="1" dirty="0"/>
              <a:t>En persona</a:t>
            </a:r>
          </a:p>
        </p:txBody>
      </p:sp>
      <p:pic>
        <p:nvPicPr>
          <p:cNvPr id="10" name="Picture 9">
            <a:extLst>
              <a:ext uri="{FF2B5EF4-FFF2-40B4-BE49-F238E27FC236}">
                <a16:creationId xmlns:a16="http://schemas.microsoft.com/office/drawing/2014/main" id="{88D38BEC-097A-4379-9711-094A2AC2ADCD}"/>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262614" y="4345487"/>
            <a:ext cx="1621677" cy="1347333"/>
          </a:xfrm>
          <a:prstGeom prst="rect">
            <a:avLst/>
          </a:prstGeom>
        </p:spPr>
      </p:pic>
      <p:sp>
        <p:nvSpPr>
          <p:cNvPr id="9" name="TextBox 8">
            <a:extLst>
              <a:ext uri="{FF2B5EF4-FFF2-40B4-BE49-F238E27FC236}">
                <a16:creationId xmlns:a16="http://schemas.microsoft.com/office/drawing/2014/main" id="{FC1918B9-5A15-49ED-953A-1464EC80D943}"/>
              </a:ext>
            </a:extLst>
          </p:cNvPr>
          <p:cNvSpPr txBox="1"/>
          <p:nvPr/>
        </p:nvSpPr>
        <p:spPr>
          <a:xfrm>
            <a:off x="3296902" y="4738789"/>
            <a:ext cx="7054799" cy="830997"/>
          </a:xfrm>
          <a:prstGeom prst="rect">
            <a:avLst/>
          </a:prstGeom>
          <a:noFill/>
        </p:spPr>
        <p:txBody>
          <a:bodyPr wrap="square">
            <a:spAutoFit/>
          </a:bodyPr>
          <a:lstStyle/>
          <a:p>
            <a:pPr lvl="0" defTabSz="685800">
              <a:spcBef>
                <a:spcPts val="600"/>
              </a:spcBef>
              <a:spcAft>
                <a:spcPts val="1200"/>
              </a:spcAft>
              <a:buClr>
                <a:srgbClr val="00539A"/>
              </a:buClr>
            </a:pPr>
            <a:r>
              <a:rPr lang="es-US" sz="2400" dirty="0">
                <a:solidFill>
                  <a:srgbClr val="00529B"/>
                </a:solidFill>
                <a:latin typeface="Arial" panose="020B0604020202020204" pitchFamily="34" charset="0"/>
                <a:cs typeface="Arial" panose="020B0604020202020204" pitchFamily="34" charset="0"/>
              </a:rPr>
              <a:t>Llame para concertar una cita antes de acudir a su oficina local del Seguro Social</a:t>
            </a:r>
          </a:p>
        </p:txBody>
      </p:sp>
      <p:sp>
        <p:nvSpPr>
          <p:cNvPr id="13" name="Rectangle: Rounded Corners 12">
            <a:extLst>
              <a:ext uri="{FF2B5EF4-FFF2-40B4-BE49-F238E27FC236}">
                <a16:creationId xmlns:a16="http://schemas.microsoft.com/office/drawing/2014/main" id="{E80D966A-19E9-4992-9C1D-03666964EF87}"/>
              </a:ext>
              <a:ext uri="{C183D7F6-B498-43B3-948B-1728B52AA6E4}">
                <adec:decorative xmlns:adec="http://schemas.microsoft.com/office/drawing/2017/decorative" val="1"/>
              </a:ext>
            </a:extLst>
          </p:cNvPr>
          <p:cNvSpPr/>
          <p:nvPr/>
        </p:nvSpPr>
        <p:spPr>
          <a:xfrm>
            <a:off x="1147784" y="4468121"/>
            <a:ext cx="9602193" cy="1490472"/>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11CD4805-8497-4B59-A648-7A1917888D5F}"/>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19</a:t>
            </a:fld>
            <a:endParaRPr lang="en-US"/>
          </a:p>
        </p:txBody>
      </p:sp>
      <p:sp>
        <p:nvSpPr>
          <p:cNvPr id="2" name="Date Placeholder 1"/>
          <p:cNvSpPr>
            <a:spLocks noGrp="1"/>
          </p:cNvSpPr>
          <p:nvPr>
            <p:ph type="dt" sz="half" idx="10"/>
          </p:nvPr>
        </p:nvSpPr>
        <p:spPr>
          <a:xfrm>
            <a:off x="838200" y="6492240"/>
            <a:ext cx="2743200" cy="365125"/>
          </a:xfrm>
        </p:spPr>
        <p:txBody>
          <a:bodyPr/>
          <a:lstStyle/>
          <a:p>
            <a:r>
              <a:rPr lang="es-US"/>
              <a:t>Marzo de 2023</a:t>
            </a:r>
          </a:p>
        </p:txBody>
      </p:sp>
      <p:sp>
        <p:nvSpPr>
          <p:cNvPr id="18" name="Footer Placeholder 2">
            <a:extLst>
              <a:ext uri="{FF2B5EF4-FFF2-40B4-BE49-F238E27FC236}">
                <a16:creationId xmlns:a16="http://schemas.microsoft.com/office/drawing/2014/main" id="{003C8017-2FA8-4E9C-BCA2-482BECDAE8AD}"/>
              </a:ext>
            </a:extLst>
          </p:cNvPr>
          <p:cNvSpPr>
            <a:spLocks noGrp="1"/>
          </p:cNvSpPr>
          <p:nvPr>
            <p:ph type="ftr" sz="quarter" idx="11"/>
          </p:nvPr>
        </p:nvSpPr>
        <p:spPr>
          <a:xfrm>
            <a:off x="0" y="6492240"/>
            <a:ext cx="12192000" cy="365125"/>
          </a:xfrm>
        </p:spPr>
        <p:txBody>
          <a:bodyPr/>
          <a:lstStyle/>
          <a:p>
            <a:r>
              <a:rPr lang="es-US" dirty="0"/>
              <a:t>Medicare y otros programas para personas con discapacidad</a:t>
            </a:r>
          </a:p>
        </p:txBody>
      </p:sp>
    </p:spTree>
    <p:custDataLst>
      <p:tags r:id="rId1"/>
    </p:custDataLst>
    <p:extLst>
      <p:ext uri="{BB962C8B-B14F-4D97-AF65-F5344CB8AC3E}">
        <p14:creationId xmlns:p14="http://schemas.microsoft.com/office/powerpoint/2010/main" val="233726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P spid="8" grpId="0" animBg="1"/>
      <p:bldP spid="17" grpId="0"/>
      <p:bldP spid="14" grpId="0"/>
      <p:bldP spid="6" grpId="0" animBg="1"/>
      <p:bldP spid="26" grpId="0"/>
      <p:bldP spid="9" grpId="0"/>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14400" y="457200"/>
            <a:ext cx="5027023" cy="719643"/>
          </a:xfrm>
        </p:spPr>
        <p:txBody>
          <a:bodyPr/>
          <a:lstStyle/>
          <a:p>
            <a:r>
              <a:rPr lang="es-US" dirty="0"/>
              <a:t>Índice</a:t>
            </a:r>
          </a:p>
        </p:txBody>
      </p:sp>
      <p:sp>
        <p:nvSpPr>
          <p:cNvPr id="9" name="Content Placeholder 2"/>
          <p:cNvSpPr>
            <a:spLocks noGrp="1"/>
          </p:cNvSpPr>
          <p:nvPr>
            <p:ph type="body" sz="quarter" idx="13"/>
          </p:nvPr>
        </p:nvSpPr>
        <p:spPr>
          <a:xfrm>
            <a:off x="914399" y="1863352"/>
            <a:ext cx="11059065" cy="4134604"/>
          </a:xfrm>
          <a:ln>
            <a:noFill/>
          </a:ln>
        </p:spPr>
        <p:txBody>
          <a:bodyPr>
            <a:normAutofit fontScale="92500"/>
          </a:bodyPr>
          <a:lstStyle/>
          <a:p>
            <a:pPr marL="274320" indent="-274320">
              <a:spcBef>
                <a:spcPts val="0"/>
              </a:spcBef>
              <a:tabLst>
                <a:tab pos="1492250" algn="l"/>
              </a:tabLst>
            </a:pPr>
            <a:r>
              <a:rPr lang="es-US" sz="2400" b="1" dirty="0">
                <a:solidFill>
                  <a:srgbClr val="00529B"/>
                </a:solidFill>
              </a:rPr>
              <a:t>Lección 1: </a:t>
            </a:r>
            <a:r>
              <a:rPr lang="es-US" sz="2400" dirty="0">
                <a:solidFill>
                  <a:srgbClr val="00529B"/>
                </a:solidFill>
              </a:rPr>
              <a:t>Seguro Social para personas con discapacidades................................4–23</a:t>
            </a:r>
          </a:p>
          <a:p>
            <a:pPr marL="274320" indent="-274320">
              <a:spcBef>
                <a:spcPts val="0"/>
              </a:spcBef>
              <a:tabLst>
                <a:tab pos="1492250" algn="l"/>
              </a:tabLst>
            </a:pPr>
            <a:r>
              <a:rPr lang="es-US" sz="2400" b="1" dirty="0">
                <a:solidFill>
                  <a:srgbClr val="00529B"/>
                </a:solidFill>
              </a:rPr>
              <a:t>Lección 2: </a:t>
            </a:r>
            <a:r>
              <a:rPr lang="es-US" sz="2400" dirty="0">
                <a:solidFill>
                  <a:srgbClr val="00529B"/>
                </a:solidFill>
              </a:rPr>
              <a:t>Medicare para personas con discapacidades.......................................24–32</a:t>
            </a:r>
          </a:p>
          <a:p>
            <a:pPr marL="274320" indent="-274320">
              <a:spcBef>
                <a:spcPts val="0"/>
              </a:spcBef>
            </a:pPr>
            <a:r>
              <a:rPr lang="es-US" sz="2400" b="1" dirty="0">
                <a:solidFill>
                  <a:srgbClr val="00529B"/>
                </a:solidFill>
              </a:rPr>
              <a:t>Lección 3: </a:t>
            </a:r>
            <a:r>
              <a:rPr lang="es-US" sz="2400" dirty="0">
                <a:solidFill>
                  <a:srgbClr val="00529B"/>
                </a:solidFill>
              </a:rPr>
              <a:t>Opciones de planes Medicare para personas con discapacidades..... 33–39</a:t>
            </a:r>
          </a:p>
          <a:p>
            <a:pPr marL="274320" indent="-274320">
              <a:spcBef>
                <a:spcPts val="0"/>
              </a:spcBef>
              <a:tabLst>
                <a:tab pos="1493838" algn="l"/>
              </a:tabLst>
            </a:pPr>
            <a:r>
              <a:rPr lang="es-US" sz="2400" b="1" dirty="0">
                <a:solidFill>
                  <a:srgbClr val="00529B"/>
                </a:solidFill>
              </a:rPr>
              <a:t>Lección 4: </a:t>
            </a:r>
            <a:r>
              <a:rPr lang="es-US" sz="2400" dirty="0">
                <a:solidFill>
                  <a:srgbClr val="00529B"/>
                </a:solidFill>
              </a:rPr>
              <a:t>Otros programas para personas con discapacidades...........................40–42</a:t>
            </a:r>
          </a:p>
          <a:p>
            <a:pPr marL="274320" indent="-274320">
              <a:spcBef>
                <a:spcPts val="0"/>
              </a:spcBef>
              <a:buNone/>
              <a:tabLst>
                <a:tab pos="1492250" algn="l"/>
              </a:tabLst>
            </a:pPr>
            <a:r>
              <a:rPr lang="es-US" sz="2400" b="1" dirty="0">
                <a:solidFill>
                  <a:srgbClr val="00529B"/>
                </a:solidFill>
              </a:rPr>
              <a:t>Apéndices</a:t>
            </a:r>
            <a:r>
              <a:rPr lang="es-US" sz="2400" dirty="0">
                <a:solidFill>
                  <a:srgbClr val="00529B"/>
                </a:solidFill>
              </a:rPr>
              <a:t>:</a:t>
            </a:r>
          </a:p>
          <a:p>
            <a:pPr marL="548640" indent="-274320">
              <a:spcBef>
                <a:spcPts val="0"/>
              </a:spcBef>
              <a:tabLst>
                <a:tab pos="1492250" algn="l"/>
              </a:tabLst>
            </a:pPr>
            <a:r>
              <a:rPr lang="es-US" sz="2400" dirty="0">
                <a:solidFill>
                  <a:srgbClr val="00529B"/>
                </a:solidFill>
              </a:rPr>
              <a:t>Medicare y otros programas para personas con discapacidades: Recursos.......43–44</a:t>
            </a:r>
          </a:p>
          <a:p>
            <a:pPr marL="276225" indent="-1588">
              <a:spcBef>
                <a:spcPts val="0"/>
              </a:spcBef>
              <a:buNone/>
            </a:pPr>
            <a:r>
              <a:rPr lang="es-US" sz="2400" dirty="0">
                <a:solidFill>
                  <a:srgbClr val="00529B"/>
                </a:solidFill>
              </a:rPr>
              <a:t>Publicaciones del Seguro Social sobre discapacidad........................................45</a:t>
            </a:r>
          </a:p>
          <a:p>
            <a:pPr marL="548640" indent="-274320">
              <a:spcBef>
                <a:spcPts val="0"/>
              </a:spcBef>
              <a:buNone/>
              <a:tabLst>
                <a:tab pos="1492250" algn="l"/>
              </a:tabLst>
            </a:pPr>
            <a:r>
              <a:rPr lang="es-US" sz="2400" dirty="0">
                <a:solidFill>
                  <a:srgbClr val="00529B"/>
                </a:solidFill>
              </a:rPr>
              <a:t>Siglas…………………………………………………………………………………..46</a:t>
            </a:r>
          </a:p>
        </p:txBody>
      </p:sp>
      <p:sp>
        <p:nvSpPr>
          <p:cNvPr id="4" name="Slide Number Placeholder 3">
            <a:extLst>
              <a:ext uri="{FF2B5EF4-FFF2-40B4-BE49-F238E27FC236}">
                <a16:creationId xmlns:a16="http://schemas.microsoft.com/office/drawing/2014/main" id="{3D39B86E-52B6-4AD6-B423-80C483D4C37C}"/>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pPr/>
              <a:t>2</a:t>
            </a:fld>
            <a:endParaRPr lang="en-US"/>
          </a:p>
        </p:txBody>
      </p:sp>
      <p:sp>
        <p:nvSpPr>
          <p:cNvPr id="2" name="Date Placeholder 1">
            <a:extLst>
              <a:ext uri="{FF2B5EF4-FFF2-40B4-BE49-F238E27FC236}">
                <a16:creationId xmlns:a16="http://schemas.microsoft.com/office/drawing/2014/main" id="{B04D0148-BAB7-A547-9D22-39BCBAEDAD6D}"/>
              </a:ext>
            </a:extLst>
          </p:cNvPr>
          <p:cNvSpPr>
            <a:spLocks noGrp="1"/>
          </p:cNvSpPr>
          <p:nvPr>
            <p:ph type="dt" sz="half" idx="10"/>
          </p:nvPr>
        </p:nvSpPr>
        <p:spPr>
          <a:xfrm>
            <a:off x="838200" y="6492240"/>
            <a:ext cx="2743200" cy="365125"/>
          </a:xfrm>
        </p:spPr>
        <p:txBody>
          <a:bodyPr/>
          <a:lstStyle/>
          <a:p>
            <a:r>
              <a:rPr lang="es-US"/>
              <a:t>Marzo de 2023</a:t>
            </a:r>
          </a:p>
        </p:txBody>
      </p:sp>
      <p:sp>
        <p:nvSpPr>
          <p:cNvPr id="8" name="Footer Placeholder 2">
            <a:extLst>
              <a:ext uri="{FF2B5EF4-FFF2-40B4-BE49-F238E27FC236}">
                <a16:creationId xmlns:a16="http://schemas.microsoft.com/office/drawing/2014/main" id="{1491BD3B-AF73-418F-A44B-9711646D1A5C}"/>
              </a:ext>
            </a:extLst>
          </p:cNvPr>
          <p:cNvSpPr>
            <a:spLocks noGrp="1"/>
          </p:cNvSpPr>
          <p:nvPr>
            <p:ph type="ftr" sz="quarter" idx="11"/>
          </p:nvPr>
        </p:nvSpPr>
        <p:spPr>
          <a:xfrm>
            <a:off x="0" y="6492240"/>
            <a:ext cx="12192000" cy="365125"/>
          </a:xfrm>
        </p:spPr>
        <p:txBody>
          <a:bodyPr/>
          <a:lstStyle/>
          <a:p>
            <a:r>
              <a:rPr lang="es-US" dirty="0"/>
              <a:t>Medicare y otros programas para personas con discapacidad</a:t>
            </a:r>
          </a:p>
        </p:txBody>
      </p:sp>
    </p:spTree>
    <p:custDataLst>
      <p:tags r:id="rId1"/>
    </p:custDataLst>
    <p:extLst>
      <p:ext uri="{BB962C8B-B14F-4D97-AF65-F5344CB8AC3E}">
        <p14:creationId xmlns:p14="http://schemas.microsoft.com/office/powerpoint/2010/main" val="2163212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US"/>
              <a:t>Subsidios compasivos (CAL)</a:t>
            </a:r>
          </a:p>
        </p:txBody>
      </p:sp>
      <p:sp>
        <p:nvSpPr>
          <p:cNvPr id="5" name="Content Placeholder 4"/>
          <p:cNvSpPr>
            <a:spLocks noGrp="1"/>
          </p:cNvSpPr>
          <p:nvPr>
            <p:ph sz="quarter" idx="13"/>
          </p:nvPr>
        </p:nvSpPr>
        <p:spPr>
          <a:xfrm>
            <a:off x="914400" y="1371600"/>
            <a:ext cx="10321290" cy="2855343"/>
          </a:xfrm>
        </p:spPr>
        <p:txBody>
          <a:bodyPr>
            <a:normAutofit/>
          </a:bodyPr>
          <a:lstStyle/>
          <a:p>
            <a:pPr lvl="0" defTabSz="685800">
              <a:lnSpc>
                <a:spcPct val="100000"/>
              </a:lnSpc>
            </a:pPr>
            <a:r>
              <a:rPr lang="es-US" sz="2800" dirty="0"/>
              <a:t>Es una forma de acelerar el procesamiento de las reclamaciones de SSDI y SSI para aplicantes con condiciones médicas graves</a:t>
            </a:r>
          </a:p>
          <a:p>
            <a:pPr lvl="0" defTabSz="685800">
              <a:lnSpc>
                <a:spcPct val="100000"/>
              </a:lnSpc>
            </a:pPr>
            <a:r>
              <a:rPr lang="es-US" sz="2800" dirty="0"/>
              <a:t>Si su condición médica está en el "Listado de Subsidios Compasivos (CAL)", su solicitud de SSDI/SSI se acelera</a:t>
            </a:r>
          </a:p>
        </p:txBody>
      </p:sp>
      <p:sp>
        <p:nvSpPr>
          <p:cNvPr id="7" name="Slide Number Placeholder 6">
            <a:extLst>
              <a:ext uri="{FF2B5EF4-FFF2-40B4-BE49-F238E27FC236}">
                <a16:creationId xmlns:a16="http://schemas.microsoft.com/office/drawing/2014/main" id="{4DEA505C-7FB8-4588-9B82-BD0BFF66BFF6}"/>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20</a:t>
            </a:fld>
            <a:endParaRPr lang="en-US"/>
          </a:p>
        </p:txBody>
      </p:sp>
      <p:sp>
        <p:nvSpPr>
          <p:cNvPr id="2" name="Date Placeholder 1"/>
          <p:cNvSpPr>
            <a:spLocks noGrp="1"/>
          </p:cNvSpPr>
          <p:nvPr>
            <p:ph type="dt" sz="half" idx="10"/>
          </p:nvPr>
        </p:nvSpPr>
        <p:spPr>
          <a:xfrm>
            <a:off x="838200" y="6492240"/>
            <a:ext cx="2743200" cy="365125"/>
          </a:xfrm>
        </p:spPr>
        <p:txBody>
          <a:bodyPr/>
          <a:lstStyle/>
          <a:p>
            <a:r>
              <a:rPr lang="es-US"/>
              <a:t>Marzo de 2023</a:t>
            </a:r>
          </a:p>
        </p:txBody>
      </p:sp>
      <p:sp>
        <p:nvSpPr>
          <p:cNvPr id="8" name="Footer Placeholder 2">
            <a:extLst>
              <a:ext uri="{FF2B5EF4-FFF2-40B4-BE49-F238E27FC236}">
                <a16:creationId xmlns:a16="http://schemas.microsoft.com/office/drawing/2014/main" id="{323607EE-5DD1-45BC-A3E9-0916553583CD}"/>
              </a:ext>
            </a:extLst>
          </p:cNvPr>
          <p:cNvSpPr>
            <a:spLocks noGrp="1"/>
          </p:cNvSpPr>
          <p:nvPr>
            <p:ph type="ftr" sz="quarter" idx="11"/>
          </p:nvPr>
        </p:nvSpPr>
        <p:spPr>
          <a:xfrm>
            <a:off x="0" y="6492240"/>
            <a:ext cx="12192000" cy="365125"/>
          </a:xfrm>
        </p:spPr>
        <p:txBody>
          <a:bodyPr/>
          <a:lstStyle/>
          <a:p>
            <a:r>
              <a:rPr lang="es-US" dirty="0"/>
              <a:t>Medicare y otros programas para personas con discapacidad</a:t>
            </a:r>
          </a:p>
        </p:txBody>
      </p:sp>
    </p:spTree>
    <p:custDataLst>
      <p:tags r:id="rId1"/>
    </p:custDataLst>
    <p:extLst>
      <p:ext uri="{BB962C8B-B14F-4D97-AF65-F5344CB8AC3E}">
        <p14:creationId xmlns:p14="http://schemas.microsoft.com/office/powerpoint/2010/main" val="34490697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US"/>
              <a:t>Decisión sobre discapacidad</a:t>
            </a:r>
          </a:p>
        </p:txBody>
      </p:sp>
      <p:sp>
        <p:nvSpPr>
          <p:cNvPr id="5" name="Content Placeholder 4"/>
          <p:cNvSpPr>
            <a:spLocks noGrp="1"/>
          </p:cNvSpPr>
          <p:nvPr>
            <p:ph sz="quarter" idx="13"/>
          </p:nvPr>
        </p:nvSpPr>
        <p:spPr>
          <a:xfrm>
            <a:off x="914400" y="1371600"/>
            <a:ext cx="9791700" cy="1100138"/>
          </a:xfrm>
        </p:spPr>
        <p:txBody>
          <a:bodyPr/>
          <a:lstStyle/>
          <a:p>
            <a:pPr marL="0" lvl="0" indent="0" defTabSz="685800">
              <a:lnSpc>
                <a:spcPct val="100000"/>
              </a:lnSpc>
              <a:buNone/>
            </a:pPr>
            <a:r>
              <a:rPr lang="es-US" b="1"/>
              <a:t>Usted recibirá una carta cuando el Seguro Social tome una decisión sobre su reclamación</a:t>
            </a:r>
          </a:p>
        </p:txBody>
      </p:sp>
      <p:pic>
        <p:nvPicPr>
          <p:cNvPr id="14" name="Picture 13" descr="Lectura de etiqueta verde: Aprobada">
            <a:extLst>
              <a:ext uri="{FF2B5EF4-FFF2-40B4-BE49-F238E27FC236}">
                <a16:creationId xmlns:a16="http://schemas.microsoft.com/office/drawing/2014/main" id="{D96FC85C-AAC1-40AD-9F90-39BD5D48C85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094064" y="2692442"/>
            <a:ext cx="2151627" cy="881693"/>
          </a:xfrm>
          <a:prstGeom prst="rect">
            <a:avLst/>
          </a:prstGeom>
        </p:spPr>
      </p:pic>
      <p:sp>
        <p:nvSpPr>
          <p:cNvPr id="6" name="Rectangle: Rounded Corners 5" descr="Recuadro:  •Monto de la prestación•Fecha de inicio de pago ">
            <a:extLst>
              <a:ext uri="{FF2B5EF4-FFF2-40B4-BE49-F238E27FC236}">
                <a16:creationId xmlns:a16="http://schemas.microsoft.com/office/drawing/2014/main" id="{9373C77C-8B7D-4FB2-9FD0-2DC967B71D98}"/>
              </a:ext>
            </a:extLst>
          </p:cNvPr>
          <p:cNvSpPr/>
          <p:nvPr/>
        </p:nvSpPr>
        <p:spPr>
          <a:xfrm>
            <a:off x="2642069" y="2594344"/>
            <a:ext cx="3200400" cy="3305415"/>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548640" bIns="0" rtlCol="0" anchor="ctr"/>
          <a:lstStyle/>
          <a:p>
            <a:pPr marL="274320" lvl="2" indent="-274320" defTabSz="685800">
              <a:lnSpc>
                <a:spcPct val="100000"/>
              </a:lnSpc>
              <a:spcAft>
                <a:spcPts val="1200"/>
              </a:spcAft>
              <a:buSzPct val="100000"/>
              <a:buFont typeface="Wingdings" panose="05000000000000000000" pitchFamily="2" charset="2"/>
              <a:buChar char="§"/>
            </a:pPr>
            <a:endParaRPr lang="en-US" sz="2400" dirty="0">
              <a:solidFill>
                <a:srgbClr val="00529B"/>
              </a:solidFill>
            </a:endParaRPr>
          </a:p>
          <a:p>
            <a:pPr marL="274320" lvl="2" indent="-274320" defTabSz="685800">
              <a:lnSpc>
                <a:spcPct val="100000"/>
              </a:lnSpc>
              <a:spcAft>
                <a:spcPts val="1200"/>
              </a:spcAft>
              <a:buSzPct val="100000"/>
              <a:buFont typeface="Wingdings" panose="05000000000000000000" pitchFamily="2" charset="2"/>
              <a:buChar char="§"/>
            </a:pPr>
            <a:endParaRPr lang="en-US" sz="2400" dirty="0">
              <a:solidFill>
                <a:srgbClr val="00529B"/>
              </a:solidFill>
            </a:endParaRPr>
          </a:p>
          <a:p>
            <a:pPr marL="274320" lvl="2" indent="-274320" defTabSz="685800">
              <a:lnSpc>
                <a:spcPct val="100000"/>
              </a:lnSpc>
              <a:spcBef>
                <a:spcPts val="600"/>
              </a:spcBef>
              <a:spcAft>
                <a:spcPts val="1200"/>
              </a:spcAft>
              <a:buSzPct val="100000"/>
              <a:buFont typeface="Wingdings" panose="05000000000000000000" pitchFamily="2" charset="2"/>
              <a:buChar char="§"/>
            </a:pPr>
            <a:r>
              <a:rPr lang="es-US" sz="2400" dirty="0">
                <a:solidFill>
                  <a:srgbClr val="00529B"/>
                </a:solidFill>
              </a:rPr>
              <a:t>Monto del beneficio</a:t>
            </a:r>
          </a:p>
          <a:p>
            <a:pPr marL="274320" lvl="2" indent="-274320" defTabSz="685800">
              <a:lnSpc>
                <a:spcPct val="100000"/>
              </a:lnSpc>
              <a:spcAft>
                <a:spcPts val="1200"/>
              </a:spcAft>
              <a:buSzPct val="100000"/>
              <a:buFont typeface="Wingdings" panose="05000000000000000000" pitchFamily="2" charset="2"/>
              <a:buChar char="§"/>
            </a:pPr>
            <a:r>
              <a:rPr lang="es-US" sz="2400" dirty="0">
                <a:solidFill>
                  <a:srgbClr val="00529B"/>
                </a:solidFill>
              </a:rPr>
              <a:t>Fecha de inicio </a:t>
            </a:r>
            <a:br>
              <a:rPr lang="es-US" sz="2400" dirty="0">
                <a:solidFill>
                  <a:srgbClr val="00529B"/>
                </a:solidFill>
              </a:rPr>
            </a:br>
            <a:r>
              <a:rPr lang="es-US" sz="2400" dirty="0">
                <a:solidFill>
                  <a:srgbClr val="00529B"/>
                </a:solidFill>
              </a:rPr>
              <a:t>del pago</a:t>
            </a:r>
          </a:p>
          <a:p>
            <a:pPr marL="274320" lvl="2" indent="-274320" defTabSz="685800">
              <a:lnSpc>
                <a:spcPct val="100000"/>
              </a:lnSpc>
              <a:buSzPct val="100000"/>
              <a:buFont typeface="Arial" panose="020B0604020202020204" pitchFamily="34" charset="0"/>
              <a:buChar char="•"/>
            </a:pPr>
            <a:endParaRPr lang="en-US" sz="2400" dirty="0">
              <a:solidFill>
                <a:srgbClr val="00529B"/>
              </a:solidFill>
            </a:endParaRPr>
          </a:p>
          <a:p>
            <a:pPr marL="274320" lvl="2" indent="-274320" defTabSz="685800">
              <a:lnSpc>
                <a:spcPct val="100000"/>
              </a:lnSpc>
              <a:buSzPct val="100000"/>
              <a:buFont typeface="Arial" panose="020B0604020202020204" pitchFamily="34" charset="0"/>
              <a:buChar char="•"/>
            </a:pPr>
            <a:endParaRPr lang="en-US" sz="2400" dirty="0">
              <a:solidFill>
                <a:srgbClr val="00529B"/>
              </a:solidFill>
            </a:endParaRPr>
          </a:p>
          <a:p>
            <a:pPr marL="0" lvl="2" defTabSz="685800">
              <a:lnSpc>
                <a:spcPct val="100000"/>
              </a:lnSpc>
              <a:buSzPct val="100000"/>
            </a:pPr>
            <a:endParaRPr lang="en-US" sz="2400" dirty="0">
              <a:solidFill>
                <a:srgbClr val="00529B"/>
              </a:solidFill>
            </a:endParaRPr>
          </a:p>
        </p:txBody>
      </p:sp>
      <p:pic>
        <p:nvPicPr>
          <p:cNvPr id="16" name="Picture 15" descr="Lectura de la etiqueta roja: No aprobada">
            <a:extLst>
              <a:ext uri="{FF2B5EF4-FFF2-40B4-BE49-F238E27FC236}">
                <a16:creationId xmlns:a16="http://schemas.microsoft.com/office/drawing/2014/main" id="{428D3185-3934-458F-8C08-66633DE0242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rot="21208701">
            <a:off x="6897608" y="2782280"/>
            <a:ext cx="2103120" cy="675913"/>
          </a:xfrm>
          <a:prstGeom prst="rect">
            <a:avLst/>
          </a:prstGeom>
        </p:spPr>
      </p:pic>
      <p:sp>
        <p:nvSpPr>
          <p:cNvPr id="11" name="Rectangle: Rounded Corners 10" descr="Recuadro: •Los motivos de la denegación•Cómo apelar si no está conforme con la decisión ">
            <a:extLst>
              <a:ext uri="{FF2B5EF4-FFF2-40B4-BE49-F238E27FC236}">
                <a16:creationId xmlns:a16="http://schemas.microsoft.com/office/drawing/2014/main" id="{95B4C6A5-B546-4466-A001-AC879B65F50B}"/>
              </a:ext>
            </a:extLst>
          </p:cNvPr>
          <p:cNvSpPr/>
          <p:nvPr/>
        </p:nvSpPr>
        <p:spPr>
          <a:xfrm>
            <a:off x="6376264" y="2594344"/>
            <a:ext cx="3200400" cy="3305415"/>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548640" bIns="0" rtlCol="0" anchor="ctr"/>
          <a:lstStyle/>
          <a:p>
            <a:pPr marL="274320" lvl="2" indent="-274320" defTabSz="685800">
              <a:lnSpc>
                <a:spcPct val="100000"/>
              </a:lnSpc>
              <a:spcAft>
                <a:spcPts val="1200"/>
              </a:spcAft>
              <a:buSzPct val="100000"/>
              <a:buFont typeface="Wingdings" panose="05000000000000000000" pitchFamily="2" charset="2"/>
              <a:buChar char="§"/>
            </a:pPr>
            <a:endParaRPr lang="en-US" sz="2400" dirty="0">
              <a:solidFill>
                <a:srgbClr val="00529B"/>
              </a:solidFill>
            </a:endParaRPr>
          </a:p>
          <a:p>
            <a:pPr marL="274320" lvl="2" indent="-274320" defTabSz="685800">
              <a:lnSpc>
                <a:spcPct val="100000"/>
              </a:lnSpc>
              <a:spcAft>
                <a:spcPts val="1200"/>
              </a:spcAft>
              <a:buSzPct val="100000"/>
              <a:buFont typeface="Wingdings" panose="05000000000000000000" pitchFamily="2" charset="2"/>
              <a:buChar char="§"/>
            </a:pPr>
            <a:r>
              <a:rPr lang="es-US" sz="2400" dirty="0">
                <a:solidFill>
                  <a:srgbClr val="00529B"/>
                </a:solidFill>
              </a:rPr>
              <a:t>Los motivos del rechazo</a:t>
            </a:r>
          </a:p>
          <a:p>
            <a:pPr marL="274320" lvl="2" indent="-274320" defTabSz="685800">
              <a:lnSpc>
                <a:spcPct val="100000"/>
              </a:lnSpc>
              <a:spcAft>
                <a:spcPts val="1200"/>
              </a:spcAft>
              <a:buSzPct val="100000"/>
              <a:buFont typeface="Wingdings" panose="05000000000000000000" pitchFamily="2" charset="2"/>
              <a:buChar char="§"/>
            </a:pPr>
            <a:r>
              <a:rPr lang="es-US" sz="2400" dirty="0">
                <a:solidFill>
                  <a:srgbClr val="00529B"/>
                </a:solidFill>
              </a:rPr>
              <a:t>Cómo apelar si no está de acuerdo con la decisión</a:t>
            </a:r>
          </a:p>
        </p:txBody>
      </p:sp>
      <p:sp>
        <p:nvSpPr>
          <p:cNvPr id="7" name="Slide Number Placeholder 6">
            <a:extLst>
              <a:ext uri="{FF2B5EF4-FFF2-40B4-BE49-F238E27FC236}">
                <a16:creationId xmlns:a16="http://schemas.microsoft.com/office/drawing/2014/main" id="{FF7BE437-414B-4F45-8FDA-741BCEB4EBDC}"/>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21</a:t>
            </a:fld>
            <a:endParaRPr lang="en-US"/>
          </a:p>
        </p:txBody>
      </p:sp>
      <p:sp>
        <p:nvSpPr>
          <p:cNvPr id="2" name="Date Placeholder 1"/>
          <p:cNvSpPr>
            <a:spLocks noGrp="1"/>
          </p:cNvSpPr>
          <p:nvPr>
            <p:ph type="dt" sz="half" idx="10"/>
          </p:nvPr>
        </p:nvSpPr>
        <p:spPr>
          <a:xfrm>
            <a:off x="838200" y="6492240"/>
            <a:ext cx="2743200" cy="365125"/>
          </a:xfrm>
        </p:spPr>
        <p:txBody>
          <a:bodyPr/>
          <a:lstStyle/>
          <a:p>
            <a:r>
              <a:rPr lang="es-US"/>
              <a:t>Marzo de 2023</a:t>
            </a:r>
          </a:p>
        </p:txBody>
      </p:sp>
      <p:sp>
        <p:nvSpPr>
          <p:cNvPr id="12" name="Footer Placeholder 2">
            <a:extLst>
              <a:ext uri="{FF2B5EF4-FFF2-40B4-BE49-F238E27FC236}">
                <a16:creationId xmlns:a16="http://schemas.microsoft.com/office/drawing/2014/main" id="{16B0E68D-A91D-4414-AE1C-EC012E7B0FBE}"/>
              </a:ext>
            </a:extLst>
          </p:cNvPr>
          <p:cNvSpPr>
            <a:spLocks noGrp="1"/>
          </p:cNvSpPr>
          <p:nvPr>
            <p:ph type="ftr" sz="quarter" idx="11"/>
          </p:nvPr>
        </p:nvSpPr>
        <p:spPr>
          <a:xfrm>
            <a:off x="0" y="6492240"/>
            <a:ext cx="12192000" cy="365125"/>
          </a:xfrm>
        </p:spPr>
        <p:txBody>
          <a:bodyPr/>
          <a:lstStyle/>
          <a:p>
            <a:r>
              <a:rPr lang="es-US" dirty="0"/>
              <a:t>Medicare y otros programas para personas con discapacidad</a:t>
            </a:r>
          </a:p>
        </p:txBody>
      </p:sp>
    </p:spTree>
    <p:custDataLst>
      <p:tags r:id="rId1"/>
    </p:custDataLst>
    <p:extLst>
      <p:ext uri="{BB962C8B-B14F-4D97-AF65-F5344CB8AC3E}">
        <p14:creationId xmlns:p14="http://schemas.microsoft.com/office/powerpoint/2010/main" val="424700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s-US"/>
              <a:t>Su cuenta “</a:t>
            </a:r>
            <a:r>
              <a:rPr lang="es-US" i="1"/>
              <a:t>mi</a:t>
            </a:r>
            <a:r>
              <a:rPr lang="es-US"/>
              <a:t> Seguro Social”</a:t>
            </a:r>
          </a:p>
        </p:txBody>
      </p:sp>
      <p:sp>
        <p:nvSpPr>
          <p:cNvPr id="5" name="Content Placeholder 4"/>
          <p:cNvSpPr>
            <a:spLocks noGrp="1"/>
          </p:cNvSpPr>
          <p:nvPr>
            <p:ph sz="quarter" idx="13"/>
          </p:nvPr>
        </p:nvSpPr>
        <p:spPr>
          <a:xfrm>
            <a:off x="914400" y="1078642"/>
            <a:ext cx="9791700" cy="890669"/>
          </a:xfrm>
        </p:spPr>
        <p:txBody>
          <a:bodyPr>
            <a:normAutofit fontScale="92500" lnSpcReduction="10000"/>
          </a:bodyPr>
          <a:lstStyle/>
          <a:p>
            <a:pPr marL="0" lvl="0" indent="0" defTabSz="685800">
              <a:lnSpc>
                <a:spcPct val="120000"/>
              </a:lnSpc>
              <a:buNone/>
            </a:pPr>
            <a:r>
              <a:rPr lang="es-US" sz="2600" b="1" dirty="0"/>
              <a:t>Puede utilizar su cuenta para pedir reemplazar su tarjeta del Seguro Social si cumple ciertos requisitos.</a:t>
            </a:r>
          </a:p>
        </p:txBody>
      </p:sp>
      <p:sp>
        <p:nvSpPr>
          <p:cNvPr id="11" name="TextBox 10">
            <a:extLst>
              <a:ext uri="{FF2B5EF4-FFF2-40B4-BE49-F238E27FC236}">
                <a16:creationId xmlns:a16="http://schemas.microsoft.com/office/drawing/2014/main" id="{D181D8EF-85FA-47A8-B64A-5DE42B1B8D71}"/>
              </a:ext>
            </a:extLst>
          </p:cNvPr>
          <p:cNvSpPr txBox="1"/>
          <p:nvPr/>
        </p:nvSpPr>
        <p:spPr>
          <a:xfrm>
            <a:off x="914399" y="2046332"/>
            <a:ext cx="4917509" cy="3724096"/>
          </a:xfrm>
          <a:prstGeom prst="rect">
            <a:avLst/>
          </a:prstGeom>
          <a:noFill/>
          <a:ln>
            <a:noFill/>
          </a:ln>
        </p:spPr>
        <p:txBody>
          <a:bodyPr wrap="square" rtlCol="0">
            <a:spAutoFit/>
          </a:bodyPr>
          <a:lstStyle/>
          <a:p>
            <a:pPr lvl="0" defTabSz="685800">
              <a:spcAft>
                <a:spcPts val="1200"/>
              </a:spcAft>
            </a:pPr>
            <a:r>
              <a:rPr lang="es-US" sz="2200" b="1" dirty="0">
                <a:solidFill>
                  <a:srgbClr val="00529B"/>
                </a:solidFill>
                <a:latin typeface="Arial" panose="020B0604020202020204" pitchFamily="34" charset="0"/>
                <a:cs typeface="Arial" panose="020B0604020202020204" pitchFamily="34" charset="0"/>
              </a:rPr>
              <a:t>Si no está recibiendo beneficios, usted también puede:</a:t>
            </a:r>
          </a:p>
          <a:p>
            <a:pPr marL="463550" lvl="0" indent="-273050" defTabSz="685800">
              <a:spcAft>
                <a:spcPts val="600"/>
              </a:spcAft>
              <a:buFont typeface="Wingdings" panose="05000000000000000000" pitchFamily="2" charset="2"/>
              <a:buChar char="§"/>
            </a:pPr>
            <a:r>
              <a:rPr lang="es-US" dirty="0">
                <a:solidFill>
                  <a:srgbClr val="00529B"/>
                </a:solidFill>
                <a:latin typeface="Arial" panose="020B0604020202020204" pitchFamily="34" charset="0"/>
                <a:cs typeface="Arial" panose="020B0604020202020204" pitchFamily="34" charset="0"/>
              </a:rPr>
              <a:t>Obtener un estimado personalizado de beneficios de jubilación</a:t>
            </a:r>
          </a:p>
          <a:p>
            <a:pPr marL="463550" indent="-273050" defTabSz="685800">
              <a:spcAft>
                <a:spcPts val="600"/>
              </a:spcAft>
              <a:buFont typeface="Wingdings" panose="05000000000000000000" pitchFamily="2" charset="2"/>
              <a:buChar char="§"/>
            </a:pPr>
            <a:r>
              <a:rPr lang="es-US" dirty="0">
                <a:solidFill>
                  <a:srgbClr val="00529B"/>
                </a:solidFill>
                <a:latin typeface="Arial" panose="020B0604020202020204" pitchFamily="34" charset="0"/>
                <a:cs typeface="Arial" panose="020B0604020202020204" pitchFamily="34" charset="0"/>
              </a:rPr>
              <a:t>Obtener estimado para beneficios de cónyuge</a:t>
            </a:r>
          </a:p>
          <a:p>
            <a:pPr marL="463550" lvl="0" indent="-273050" defTabSz="685800">
              <a:spcAft>
                <a:spcPts val="600"/>
              </a:spcAft>
              <a:buFont typeface="Wingdings" panose="05000000000000000000" pitchFamily="2" charset="2"/>
              <a:buChar char="§"/>
            </a:pPr>
            <a:r>
              <a:rPr lang="es-US" dirty="0">
                <a:solidFill>
                  <a:srgbClr val="00529B"/>
                </a:solidFill>
                <a:latin typeface="Arial" panose="020B0604020202020204" pitchFamily="34" charset="0"/>
                <a:cs typeface="Arial" panose="020B0604020202020204" pitchFamily="34" charset="0"/>
              </a:rPr>
              <a:t>Obtener prueba de que usted no recibe  beneficios</a:t>
            </a:r>
          </a:p>
          <a:p>
            <a:pPr marL="463550" lvl="0" indent="-273050" defTabSz="685800">
              <a:spcAft>
                <a:spcPts val="600"/>
              </a:spcAft>
              <a:buFont typeface="Wingdings" panose="05000000000000000000" pitchFamily="2" charset="2"/>
              <a:buChar char="§"/>
            </a:pPr>
            <a:r>
              <a:rPr lang="es-US" dirty="0">
                <a:solidFill>
                  <a:srgbClr val="00529B"/>
                </a:solidFill>
                <a:latin typeface="Arial" panose="020B0604020202020204" pitchFamily="34" charset="0"/>
                <a:cs typeface="Arial" panose="020B0604020202020204" pitchFamily="34" charset="0"/>
              </a:rPr>
              <a:t>Verificar el estatus de su aplicación</a:t>
            </a:r>
          </a:p>
          <a:p>
            <a:pPr marL="463550" lvl="0" indent="-273050" defTabSz="685800">
              <a:spcAft>
                <a:spcPts val="1200"/>
              </a:spcAft>
              <a:buFont typeface="Wingdings" panose="05000000000000000000" pitchFamily="2" charset="2"/>
              <a:buChar char="§"/>
            </a:pPr>
            <a:r>
              <a:rPr lang="es-US" dirty="0">
                <a:solidFill>
                  <a:srgbClr val="00529B"/>
                </a:solidFill>
                <a:latin typeface="Arial" panose="020B0604020202020204" pitchFamily="34" charset="0"/>
                <a:cs typeface="Arial" panose="020B0604020202020204" pitchFamily="34" charset="0"/>
              </a:rPr>
              <a:t>Obtener su estado de cuenta del </a:t>
            </a:r>
            <a:br>
              <a:rPr lang="es-US" dirty="0">
                <a:solidFill>
                  <a:srgbClr val="00529B"/>
                </a:solidFill>
                <a:latin typeface="Arial" panose="020B0604020202020204" pitchFamily="34" charset="0"/>
                <a:cs typeface="Arial" panose="020B0604020202020204" pitchFamily="34" charset="0"/>
              </a:rPr>
            </a:br>
            <a:r>
              <a:rPr lang="es-US" dirty="0">
                <a:solidFill>
                  <a:srgbClr val="00529B"/>
                </a:solidFill>
                <a:latin typeface="Arial" panose="020B0604020202020204" pitchFamily="34" charset="0"/>
                <a:cs typeface="Arial" panose="020B0604020202020204" pitchFamily="34" charset="0"/>
              </a:rPr>
              <a:t>Seguro Social</a:t>
            </a:r>
          </a:p>
        </p:txBody>
      </p:sp>
      <p:cxnSp>
        <p:nvCxnSpPr>
          <p:cNvPr id="16" name="Straight Connector 15">
            <a:extLst>
              <a:ext uri="{FF2B5EF4-FFF2-40B4-BE49-F238E27FC236}">
                <a16:creationId xmlns:a16="http://schemas.microsoft.com/office/drawing/2014/main" id="{4C524CA7-D626-4C2A-983E-42CD2E447C56}"/>
              </a:ext>
              <a:ext uri="{C183D7F6-B498-43B3-948B-1728B52AA6E4}">
                <adec:decorative xmlns:adec="http://schemas.microsoft.com/office/drawing/2017/decorative" val="1"/>
              </a:ext>
            </a:extLst>
          </p:cNvPr>
          <p:cNvCxnSpPr>
            <a:cxnSpLocks/>
          </p:cNvCxnSpPr>
          <p:nvPr/>
        </p:nvCxnSpPr>
        <p:spPr>
          <a:xfrm>
            <a:off x="5886290" y="2133600"/>
            <a:ext cx="0" cy="3775587"/>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44E2789-B66C-483C-89FD-E149E14B06F2}"/>
              </a:ext>
            </a:extLst>
          </p:cNvPr>
          <p:cNvSpPr txBox="1"/>
          <p:nvPr/>
        </p:nvSpPr>
        <p:spPr>
          <a:xfrm>
            <a:off x="6360089" y="2046332"/>
            <a:ext cx="5187799" cy="4078039"/>
          </a:xfrm>
          <a:prstGeom prst="rect">
            <a:avLst/>
          </a:prstGeom>
          <a:noFill/>
          <a:ln>
            <a:noFill/>
          </a:ln>
        </p:spPr>
        <p:txBody>
          <a:bodyPr wrap="square" rtlCol="0">
            <a:spAutoFit/>
          </a:bodyPr>
          <a:lstStyle/>
          <a:p>
            <a:pPr defTabSz="685800">
              <a:spcAft>
                <a:spcPts val="1200"/>
              </a:spcAft>
            </a:pPr>
            <a:r>
              <a:rPr lang="es-US" sz="2200" b="1" dirty="0">
                <a:solidFill>
                  <a:srgbClr val="00529B"/>
                </a:solidFill>
                <a:latin typeface="Arial" panose="020B0604020202020204" pitchFamily="34" charset="0"/>
                <a:cs typeface="Arial" panose="020B0604020202020204" pitchFamily="34" charset="0"/>
              </a:rPr>
              <a:t>Si está recibiendo beneficios, usted también puede:</a:t>
            </a:r>
          </a:p>
          <a:p>
            <a:pPr marL="463550" indent="-273050" defTabSz="685800">
              <a:spcAft>
                <a:spcPts val="600"/>
              </a:spcAft>
              <a:buFont typeface="Wingdings" panose="05000000000000000000" pitchFamily="2" charset="2"/>
              <a:buChar char="§"/>
            </a:pPr>
            <a:r>
              <a:rPr lang="es-US" dirty="0">
                <a:solidFill>
                  <a:srgbClr val="00529B"/>
                </a:solidFill>
                <a:latin typeface="Arial" panose="020B0604020202020204" pitchFamily="34" charset="0"/>
                <a:cs typeface="Arial" panose="020B0604020202020204" pitchFamily="34" charset="0"/>
              </a:rPr>
              <a:t>Establecer o cambiar el depósito directo</a:t>
            </a:r>
          </a:p>
          <a:p>
            <a:pPr marL="463550" indent="-273050" defTabSz="685800">
              <a:spcAft>
                <a:spcPts val="600"/>
              </a:spcAft>
              <a:buFont typeface="Wingdings" panose="05000000000000000000" pitchFamily="2" charset="2"/>
              <a:buChar char="§"/>
            </a:pPr>
            <a:r>
              <a:rPr lang="es-US" dirty="0">
                <a:solidFill>
                  <a:srgbClr val="00529B"/>
                </a:solidFill>
                <a:latin typeface="Arial" panose="020B0604020202020204" pitchFamily="34" charset="0"/>
                <a:cs typeface="Arial" panose="020B0604020202020204" pitchFamily="34" charset="0"/>
              </a:rPr>
              <a:t>Obtener un formulario 1099 del Seguro Social (SSA-1099)</a:t>
            </a:r>
          </a:p>
          <a:p>
            <a:pPr marL="463550" indent="-273050" defTabSz="685800">
              <a:spcAft>
                <a:spcPts val="600"/>
              </a:spcAft>
              <a:buFont typeface="Wingdings" panose="05000000000000000000" pitchFamily="2" charset="2"/>
              <a:buChar char="§"/>
            </a:pPr>
            <a:r>
              <a:rPr lang="es-US" dirty="0">
                <a:solidFill>
                  <a:srgbClr val="00529B"/>
                </a:solidFill>
                <a:latin typeface="Arial" panose="020B0604020202020204" pitchFamily="34" charset="0"/>
                <a:cs typeface="Arial" panose="020B0604020202020204" pitchFamily="34" charset="0"/>
              </a:rPr>
              <a:t>Elegir no recibir avisos por correo postal si están disponibles en línea</a:t>
            </a:r>
          </a:p>
          <a:p>
            <a:pPr marL="463550" indent="-273050" defTabSz="685800">
              <a:spcAft>
                <a:spcPts val="600"/>
              </a:spcAft>
              <a:buFont typeface="Wingdings" panose="05000000000000000000" pitchFamily="2" charset="2"/>
              <a:buChar char="§"/>
            </a:pPr>
            <a:r>
              <a:rPr lang="es-US" dirty="0">
                <a:solidFill>
                  <a:srgbClr val="00529B"/>
                </a:solidFill>
                <a:latin typeface="Arial" panose="020B0604020202020204" pitchFamily="34" charset="0"/>
                <a:cs typeface="Arial" panose="020B0604020202020204" pitchFamily="34" charset="0"/>
              </a:rPr>
              <a:t>Imprimir la carta de verificación de beneficios </a:t>
            </a:r>
          </a:p>
          <a:p>
            <a:pPr marL="463550" indent="-273050" defTabSz="685800">
              <a:spcAft>
                <a:spcPts val="600"/>
              </a:spcAft>
              <a:buFont typeface="Wingdings" panose="05000000000000000000" pitchFamily="2" charset="2"/>
              <a:buChar char="§"/>
            </a:pPr>
            <a:r>
              <a:rPr lang="es-US" dirty="0">
                <a:solidFill>
                  <a:srgbClr val="00529B"/>
                </a:solidFill>
                <a:latin typeface="Arial" panose="020B0604020202020204" pitchFamily="34" charset="0"/>
                <a:cs typeface="Arial" panose="020B0604020202020204" pitchFamily="34" charset="0"/>
              </a:rPr>
              <a:t>Cambiar su dirección </a:t>
            </a:r>
          </a:p>
          <a:p>
            <a:pPr marL="463550" indent="-273050" defTabSz="685800">
              <a:spcAft>
                <a:spcPts val="1200"/>
              </a:spcAft>
              <a:buFont typeface="Wingdings" panose="05000000000000000000" pitchFamily="2" charset="2"/>
              <a:buChar char="§"/>
            </a:pPr>
            <a:r>
              <a:rPr lang="es-US" dirty="0">
                <a:solidFill>
                  <a:srgbClr val="00529B"/>
                </a:solidFill>
                <a:latin typeface="Arial" panose="020B0604020202020204" pitchFamily="34" charset="0"/>
                <a:cs typeface="Arial" panose="020B0604020202020204" pitchFamily="34" charset="0"/>
              </a:rPr>
              <a:t>Acceder al Portal del Representante Autorizado</a:t>
            </a:r>
          </a:p>
        </p:txBody>
      </p:sp>
      <p:sp>
        <p:nvSpPr>
          <p:cNvPr id="6" name="Slide Number Placeholder 5">
            <a:extLst>
              <a:ext uri="{FF2B5EF4-FFF2-40B4-BE49-F238E27FC236}">
                <a16:creationId xmlns:a16="http://schemas.microsoft.com/office/drawing/2014/main" id="{A5EAF753-855C-4C2D-B7F5-0E27709D6F78}"/>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22</a:t>
            </a:fld>
            <a:endParaRPr lang="en-US"/>
          </a:p>
        </p:txBody>
      </p:sp>
      <p:sp>
        <p:nvSpPr>
          <p:cNvPr id="2" name="Date Placeholder 1"/>
          <p:cNvSpPr>
            <a:spLocks noGrp="1"/>
          </p:cNvSpPr>
          <p:nvPr>
            <p:ph type="dt" sz="half" idx="10"/>
          </p:nvPr>
        </p:nvSpPr>
        <p:spPr>
          <a:xfrm>
            <a:off x="838200" y="6492240"/>
            <a:ext cx="2743200" cy="365125"/>
          </a:xfrm>
        </p:spPr>
        <p:txBody>
          <a:bodyPr/>
          <a:lstStyle/>
          <a:p>
            <a:r>
              <a:rPr lang="es-US"/>
              <a:t>Marzo de 2023</a:t>
            </a:r>
          </a:p>
        </p:txBody>
      </p:sp>
      <p:sp>
        <p:nvSpPr>
          <p:cNvPr id="12" name="Footer Placeholder 2">
            <a:extLst>
              <a:ext uri="{FF2B5EF4-FFF2-40B4-BE49-F238E27FC236}">
                <a16:creationId xmlns:a16="http://schemas.microsoft.com/office/drawing/2014/main" id="{6D216C25-4C46-4DCE-A81A-911EA735D849}"/>
              </a:ext>
            </a:extLst>
          </p:cNvPr>
          <p:cNvSpPr>
            <a:spLocks noGrp="1"/>
          </p:cNvSpPr>
          <p:nvPr>
            <p:ph type="ftr" sz="quarter" idx="11"/>
          </p:nvPr>
        </p:nvSpPr>
        <p:spPr>
          <a:xfrm>
            <a:off x="0" y="6492240"/>
            <a:ext cx="12192000" cy="365125"/>
          </a:xfrm>
        </p:spPr>
        <p:txBody>
          <a:bodyPr/>
          <a:lstStyle/>
          <a:p>
            <a:r>
              <a:rPr lang="es-US" dirty="0"/>
              <a:t>Medicare y otros programas para personas con discapacidad</a:t>
            </a:r>
          </a:p>
        </p:txBody>
      </p:sp>
    </p:spTree>
    <p:custDataLst>
      <p:tags r:id="rId1"/>
    </p:custDataLst>
    <p:extLst>
      <p:ext uri="{BB962C8B-B14F-4D97-AF65-F5344CB8AC3E}">
        <p14:creationId xmlns:p14="http://schemas.microsoft.com/office/powerpoint/2010/main" val="189789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par>
                          <p:cTn id="27" fill="hold">
                            <p:stCondLst>
                              <p:cond delay="0"/>
                            </p:stCondLst>
                            <p:childTnLst>
                              <p:par>
                                <p:cTn id="28" presetID="22" presetClass="entr" presetSubtype="1"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up)">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226" y="403762"/>
            <a:ext cx="8441874" cy="719643"/>
          </a:xfrm>
        </p:spPr>
        <p:txBody>
          <a:bodyPr>
            <a:normAutofit fontScale="90000"/>
          </a:bodyPr>
          <a:lstStyle/>
          <a:p>
            <a:r>
              <a:rPr lang="es-US" sz="3000" dirty="0"/>
              <a:t>Verifique sus conocimientos: Pregunta 1</a:t>
            </a:r>
          </a:p>
        </p:txBody>
      </p:sp>
      <p:sp>
        <p:nvSpPr>
          <p:cNvPr id="9" name="Content Placeholder 8"/>
          <p:cNvSpPr>
            <a:spLocks noGrp="1"/>
          </p:cNvSpPr>
          <p:nvPr>
            <p:ph type="body" sz="quarter" idx="13"/>
          </p:nvPr>
        </p:nvSpPr>
        <p:spPr>
          <a:xfrm>
            <a:off x="1720645" y="1663760"/>
            <a:ext cx="9983675" cy="3810569"/>
          </a:xfrm>
        </p:spPr>
        <p:txBody>
          <a:bodyPr>
            <a:normAutofit/>
          </a:bodyPr>
          <a:lstStyle/>
          <a:p>
            <a:pPr marL="0" lvl="0" indent="0" defTabSz="685800">
              <a:lnSpc>
                <a:spcPct val="100000"/>
              </a:lnSpc>
              <a:spcBef>
                <a:spcPts val="600"/>
              </a:spcBef>
              <a:buNone/>
            </a:pPr>
            <a:r>
              <a:rPr lang="es-US" sz="2400" b="1" dirty="0"/>
              <a:t>¿Qué factores determinan la cantidad mensual en efectivo del SSDI?</a:t>
            </a:r>
          </a:p>
          <a:p>
            <a:pPr marL="344488" lvl="0" indent="-344488" defTabSz="685800">
              <a:lnSpc>
                <a:spcPct val="100000"/>
              </a:lnSpc>
              <a:spcBef>
                <a:spcPts val="0"/>
              </a:spcBef>
              <a:spcAft>
                <a:spcPts val="600"/>
              </a:spcAft>
              <a:buFont typeface="+mj-lt"/>
              <a:buAutoNum type="alphaLcPeriod"/>
            </a:pPr>
            <a:r>
              <a:rPr lang="es-US" sz="2400" dirty="0"/>
              <a:t>Ninguno, es un monto fijo que el Seguro Social actualiza todos </a:t>
            </a:r>
            <a:br>
              <a:rPr lang="es-US" sz="2400" dirty="0"/>
            </a:br>
            <a:r>
              <a:rPr lang="es-US" sz="2400" dirty="0"/>
              <a:t>los años.</a:t>
            </a:r>
          </a:p>
          <a:p>
            <a:pPr marL="274320" lvl="0" indent="-274320" defTabSz="685800">
              <a:lnSpc>
                <a:spcPct val="100000"/>
              </a:lnSpc>
              <a:spcBef>
                <a:spcPts val="0"/>
              </a:spcBef>
              <a:spcAft>
                <a:spcPts val="600"/>
              </a:spcAft>
              <a:buFont typeface="+mj-lt"/>
              <a:buAutoNum type="alphaLcPeriod"/>
            </a:pPr>
            <a:r>
              <a:rPr lang="es-US" sz="2400" dirty="0"/>
              <a:t> Ninguno, es un monto fijo que el estado actualiza todos los años</a:t>
            </a:r>
          </a:p>
          <a:p>
            <a:pPr marL="274320" lvl="0" indent="-274320" defTabSz="685800">
              <a:lnSpc>
                <a:spcPct val="100000"/>
              </a:lnSpc>
              <a:spcBef>
                <a:spcPts val="0"/>
              </a:spcBef>
              <a:spcAft>
                <a:spcPts val="600"/>
              </a:spcAft>
              <a:buFont typeface="+mj-lt"/>
              <a:buAutoNum type="alphaLcPeriod"/>
            </a:pPr>
            <a:r>
              <a:rPr lang="es-US" sz="2400" dirty="0"/>
              <a:t> Su localidad</a:t>
            </a:r>
          </a:p>
          <a:p>
            <a:pPr marL="274320" lvl="0" indent="-274320" defTabSz="685800">
              <a:lnSpc>
                <a:spcPct val="100000"/>
              </a:lnSpc>
              <a:spcBef>
                <a:spcPts val="0"/>
              </a:spcBef>
              <a:buFont typeface="+mj-lt"/>
              <a:buAutoNum type="alphaLcPeriod"/>
            </a:pPr>
            <a:r>
              <a:rPr lang="es-US" sz="2400" dirty="0"/>
              <a:t> Ingresos promedio de por vida</a:t>
            </a:r>
          </a:p>
        </p:txBody>
      </p:sp>
      <p:sp>
        <p:nvSpPr>
          <p:cNvPr id="6" name="Rounded Rectangle 5" descr="Recuadro verde que resalta la respuesta D como correcta"/>
          <p:cNvSpPr/>
          <p:nvPr/>
        </p:nvSpPr>
        <p:spPr>
          <a:xfrm>
            <a:off x="1617775" y="4257486"/>
            <a:ext cx="4823282" cy="457200"/>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5" name="Slide Number Placeholder 4">
            <a:extLst>
              <a:ext uri="{FF2B5EF4-FFF2-40B4-BE49-F238E27FC236}">
                <a16:creationId xmlns:a16="http://schemas.microsoft.com/office/drawing/2014/main" id="{1F98E602-ED45-4E98-9E6A-40D03B1AD477}"/>
              </a:ext>
            </a:extLst>
          </p:cNvPr>
          <p:cNvSpPr>
            <a:spLocks noGrp="1"/>
          </p:cNvSpPr>
          <p:nvPr>
            <p:ph type="sldNum" sz="quarter" idx="12"/>
          </p:nvPr>
        </p:nvSpPr>
        <p:spPr>
          <a:xfrm>
            <a:off x="8610600" y="649224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79EF6-0C0E-43E6-8FB3-918BC522CC5A}"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Date Placeholder 2">
            <a:extLst>
              <a:ext uri="{FF2B5EF4-FFF2-40B4-BE49-F238E27FC236}">
                <a16:creationId xmlns:a16="http://schemas.microsoft.com/office/drawing/2014/main" id="{97F279D8-D622-4C4E-948B-E01B5942446D}"/>
              </a:ext>
            </a:extLst>
          </p:cNvPr>
          <p:cNvSpPr>
            <a:spLocks noGrp="1"/>
          </p:cNvSpPr>
          <p:nvPr>
            <p:ph type="dt" sz="half" idx="10"/>
          </p:nvPr>
        </p:nvSpPr>
        <p:spPr>
          <a:xfrm>
            <a:off x="838200" y="6492240"/>
            <a:ext cx="2743200" cy="365125"/>
          </a:xfrm>
        </p:spPr>
        <p:txBody>
          <a:bodyPr/>
          <a:lstStyle/>
          <a:p>
            <a:r>
              <a:rPr lang="es-US"/>
              <a:t>Marzo de 2023</a:t>
            </a:r>
          </a:p>
        </p:txBody>
      </p:sp>
      <p:sp>
        <p:nvSpPr>
          <p:cNvPr id="8" name="Footer Placeholder 2">
            <a:extLst>
              <a:ext uri="{FF2B5EF4-FFF2-40B4-BE49-F238E27FC236}">
                <a16:creationId xmlns:a16="http://schemas.microsoft.com/office/drawing/2014/main" id="{55A51ED2-C300-4E84-904D-9847464EA3A9}"/>
              </a:ext>
            </a:extLst>
          </p:cNvPr>
          <p:cNvSpPr>
            <a:spLocks noGrp="1"/>
          </p:cNvSpPr>
          <p:nvPr>
            <p:ph type="ftr" sz="quarter" idx="11"/>
          </p:nvPr>
        </p:nvSpPr>
        <p:spPr>
          <a:xfrm>
            <a:off x="0" y="6492240"/>
            <a:ext cx="12192000" cy="365125"/>
          </a:xfrm>
        </p:spPr>
        <p:txBody>
          <a:bodyPr/>
          <a:lstStyle/>
          <a:p>
            <a:r>
              <a:rPr lang="es-US" dirty="0"/>
              <a:t>Medicare y otros programas para personas con discapacidad</a:t>
            </a:r>
          </a:p>
        </p:txBody>
      </p:sp>
      <p:sp>
        <p:nvSpPr>
          <p:cNvPr id="10" name="Text Box 2">
            <a:extLst>
              <a:ext uri="{FF2B5EF4-FFF2-40B4-BE49-F238E27FC236}">
                <a16:creationId xmlns:a16="http://schemas.microsoft.com/office/drawing/2014/main" id="{B1269CA3-87E3-41F1-903D-A0D5B3423F49}"/>
              </a:ext>
            </a:extLst>
          </p:cNvPr>
          <p:cNvSpPr txBox="1">
            <a:spLocks noChangeArrowheads="1"/>
          </p:cNvSpPr>
          <p:nvPr/>
        </p:nvSpPr>
        <p:spPr bwMode="auto">
          <a:xfrm>
            <a:off x="1797198" y="4795713"/>
            <a:ext cx="9514722" cy="407035"/>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0" marR="0">
              <a:lnSpc>
                <a:spcPct val="107000"/>
              </a:lnSpc>
              <a:spcBef>
                <a:spcPts val="0"/>
              </a:spcBef>
              <a:spcAft>
                <a:spcPts val="800"/>
              </a:spcAft>
            </a:pPr>
            <a:r>
              <a:rPr lang="es-419" sz="2000" b="1" dirty="0">
                <a:solidFill>
                  <a:srgbClr val="00529B"/>
                </a:solidFill>
                <a:effectLst/>
                <a:latin typeface="Calibri" panose="020F0502020204030204" pitchFamily="34" charset="0"/>
                <a:ea typeface="Yu Mincho" panose="02020400000000000000" pitchFamily="18" charset="-128"/>
                <a:cs typeface="Times New Roman" panose="02020603050405020304" pitchFamily="18" charset="0"/>
              </a:rPr>
              <a:t>Cronómetro de cuenta regresiva</a:t>
            </a:r>
            <a:r>
              <a:rPr lang="es-419" sz="2000" dirty="0">
                <a:solidFill>
                  <a:srgbClr val="00529B"/>
                </a:solidFill>
                <a:effectLst/>
                <a:latin typeface="Calibri" panose="020F0502020204030204" pitchFamily="34" charset="0"/>
                <a:ea typeface="Yu Mincho" panose="02020400000000000000" pitchFamily="18" charset="-128"/>
                <a:cs typeface="Times New Roman" panose="02020603050405020304" pitchFamily="18" charset="0"/>
              </a:rPr>
              <a:t>: conteste la pregunta antes de que la barra desaparezca.</a:t>
            </a:r>
            <a:endParaRPr lang="en-US" sz="2000" dirty="0">
              <a:solidFill>
                <a:srgbClr val="00529B"/>
              </a:solidFill>
              <a:effectLst/>
              <a:latin typeface="Calibri" panose="020F0502020204030204" pitchFamily="34" charset="0"/>
              <a:ea typeface="Yu Mincho" panose="02020400000000000000" pitchFamily="18" charset="-128"/>
              <a:cs typeface="Times New Roman" panose="02020603050405020304" pitchFamily="18" charset="0"/>
            </a:endParaRPr>
          </a:p>
        </p:txBody>
      </p:sp>
    </p:spTree>
    <p:custDataLst>
      <p:tags r:id="rId1"/>
    </p:custDataLst>
    <p:extLst>
      <p:ext uri="{BB962C8B-B14F-4D97-AF65-F5344CB8AC3E}">
        <p14:creationId xmlns:p14="http://schemas.microsoft.com/office/powerpoint/2010/main" val="186496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a:t>Lección 2</a:t>
            </a:r>
          </a:p>
        </p:txBody>
      </p:sp>
      <p:sp>
        <p:nvSpPr>
          <p:cNvPr id="5" name="Text Placeholder 4"/>
          <p:cNvSpPr>
            <a:spLocks noGrp="1"/>
          </p:cNvSpPr>
          <p:nvPr>
            <p:ph type="body" idx="1"/>
          </p:nvPr>
        </p:nvSpPr>
        <p:spPr/>
        <p:txBody>
          <a:bodyPr>
            <a:normAutofit/>
          </a:bodyPr>
          <a:lstStyle/>
          <a:p>
            <a:r>
              <a:rPr lang="es-US" sz="3600" dirty="0"/>
              <a:t>Medicare para personas con </a:t>
            </a:r>
            <a:r>
              <a:rPr lang="es-US" dirty="0"/>
              <a:t>dis</a:t>
            </a:r>
            <a:r>
              <a:rPr lang="es-US" sz="3600" dirty="0"/>
              <a:t>capacidades</a:t>
            </a:r>
          </a:p>
        </p:txBody>
      </p:sp>
    </p:spTree>
    <p:custDataLst>
      <p:tags r:id="rId1"/>
    </p:custDataLst>
    <p:extLst>
      <p:ext uri="{BB962C8B-B14F-4D97-AF65-F5344CB8AC3E}">
        <p14:creationId xmlns:p14="http://schemas.microsoft.com/office/powerpoint/2010/main" val="36574896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5E7A2-AE8C-421D-985D-CCED84A66714}"/>
              </a:ext>
            </a:extLst>
          </p:cNvPr>
          <p:cNvSpPr>
            <a:spLocks noGrp="1"/>
          </p:cNvSpPr>
          <p:nvPr>
            <p:ph type="title"/>
          </p:nvPr>
        </p:nvSpPr>
        <p:spPr/>
        <p:txBody>
          <a:bodyPr/>
          <a:lstStyle/>
          <a:p>
            <a:r>
              <a:rPr lang="es-US"/>
              <a:t>Objetivos de la Lección 2:</a:t>
            </a:r>
          </a:p>
        </p:txBody>
      </p:sp>
      <p:sp>
        <p:nvSpPr>
          <p:cNvPr id="3" name="Content Placeholder 2">
            <a:extLst>
              <a:ext uri="{FF2B5EF4-FFF2-40B4-BE49-F238E27FC236}">
                <a16:creationId xmlns:a16="http://schemas.microsoft.com/office/drawing/2014/main" id="{A66267A8-A158-4869-8672-CF00799B51F4}"/>
              </a:ext>
            </a:extLst>
          </p:cNvPr>
          <p:cNvSpPr>
            <a:spLocks noGrp="1"/>
          </p:cNvSpPr>
          <p:nvPr>
            <p:ph sz="quarter" idx="13"/>
          </p:nvPr>
        </p:nvSpPr>
        <p:spPr>
          <a:xfrm>
            <a:off x="914400" y="1371600"/>
            <a:ext cx="9791700" cy="4667250"/>
          </a:xfrm>
        </p:spPr>
        <p:txBody>
          <a:bodyPr/>
          <a:lstStyle/>
          <a:p>
            <a:pPr marL="0" indent="0">
              <a:buNone/>
            </a:pPr>
            <a:r>
              <a:rPr lang="es-US" b="1" dirty="0"/>
              <a:t>Al final de esta lección, usted podrá:</a:t>
            </a:r>
          </a:p>
          <a:p>
            <a:pPr marL="548640" defTabSz="685800"/>
            <a:r>
              <a:rPr lang="es-US" sz="2400" dirty="0"/>
              <a:t>Enumerar los requisitos para calificar por Medicare basado en  discapacidad</a:t>
            </a:r>
          </a:p>
          <a:p>
            <a:pPr marL="548640" defTabSz="685800"/>
            <a:r>
              <a:rPr lang="es-US" sz="2400" dirty="0"/>
              <a:t>Explicar el derecho retroactivo a Medicare</a:t>
            </a:r>
          </a:p>
          <a:p>
            <a:pPr indent="0" defTabSz="685800">
              <a:buNone/>
            </a:pPr>
            <a:endParaRPr lang="en-US" dirty="0"/>
          </a:p>
          <a:p>
            <a:pPr marL="0" indent="0">
              <a:buNone/>
            </a:pPr>
            <a:endParaRPr lang="en-US" b="1" dirty="0"/>
          </a:p>
          <a:p>
            <a:endParaRPr lang="en-US" dirty="0"/>
          </a:p>
        </p:txBody>
      </p:sp>
      <p:sp>
        <p:nvSpPr>
          <p:cNvPr id="6" name="Slide Number Placeholder 5">
            <a:extLst>
              <a:ext uri="{FF2B5EF4-FFF2-40B4-BE49-F238E27FC236}">
                <a16:creationId xmlns:a16="http://schemas.microsoft.com/office/drawing/2014/main" id="{4C6E1FC8-21C8-406A-A118-C5E9F7761AC1}"/>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25</a:t>
            </a:fld>
            <a:endParaRPr lang="en-US"/>
          </a:p>
        </p:txBody>
      </p:sp>
      <p:sp>
        <p:nvSpPr>
          <p:cNvPr id="4" name="Date Placeholder 3">
            <a:extLst>
              <a:ext uri="{FF2B5EF4-FFF2-40B4-BE49-F238E27FC236}">
                <a16:creationId xmlns:a16="http://schemas.microsoft.com/office/drawing/2014/main" id="{5F856BAB-7DE6-4AC9-9B18-214ACF7A7FBF}"/>
              </a:ext>
            </a:extLst>
          </p:cNvPr>
          <p:cNvSpPr>
            <a:spLocks noGrp="1"/>
          </p:cNvSpPr>
          <p:nvPr>
            <p:ph type="dt" sz="half" idx="10"/>
          </p:nvPr>
        </p:nvSpPr>
        <p:spPr>
          <a:xfrm>
            <a:off x="838200" y="6492240"/>
            <a:ext cx="2743200" cy="365125"/>
          </a:xfrm>
        </p:spPr>
        <p:txBody>
          <a:bodyPr/>
          <a:lstStyle/>
          <a:p>
            <a:r>
              <a:rPr lang="es-US"/>
              <a:t>Marzo de 2023</a:t>
            </a:r>
          </a:p>
        </p:txBody>
      </p:sp>
      <p:sp>
        <p:nvSpPr>
          <p:cNvPr id="7" name="Footer Placeholder 2">
            <a:extLst>
              <a:ext uri="{FF2B5EF4-FFF2-40B4-BE49-F238E27FC236}">
                <a16:creationId xmlns:a16="http://schemas.microsoft.com/office/drawing/2014/main" id="{AF03D57A-0E19-47DD-A60A-FA5683AC3E96}"/>
              </a:ext>
            </a:extLst>
          </p:cNvPr>
          <p:cNvSpPr>
            <a:spLocks noGrp="1"/>
          </p:cNvSpPr>
          <p:nvPr>
            <p:ph type="ftr" sz="quarter" idx="11"/>
          </p:nvPr>
        </p:nvSpPr>
        <p:spPr>
          <a:xfrm>
            <a:off x="0" y="6492240"/>
            <a:ext cx="12192000" cy="365125"/>
          </a:xfrm>
        </p:spPr>
        <p:txBody>
          <a:bodyPr/>
          <a:lstStyle/>
          <a:p>
            <a:r>
              <a:rPr lang="es-US" dirty="0"/>
              <a:t>Medicare y otros programas para personas con discapacidad</a:t>
            </a:r>
          </a:p>
        </p:txBody>
      </p:sp>
    </p:spTree>
    <p:custDataLst>
      <p:tags r:id="rId1"/>
    </p:custDataLst>
    <p:extLst>
      <p:ext uri="{BB962C8B-B14F-4D97-AF65-F5344CB8AC3E}">
        <p14:creationId xmlns:p14="http://schemas.microsoft.com/office/powerpoint/2010/main" val="38991580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p:nvPr>
        </p:nvSpPr>
        <p:spPr/>
        <p:txBody>
          <a:bodyPr/>
          <a:lstStyle/>
          <a:p>
            <a:r>
              <a:rPr lang="es-US"/>
              <a:t>Medicare para personas menores de 65 años</a:t>
            </a:r>
          </a:p>
        </p:txBody>
      </p:sp>
      <p:sp>
        <p:nvSpPr>
          <p:cNvPr id="5" name="Content Placeholder 4">
            <a:extLst>
              <a:ext uri="{FF2B5EF4-FFF2-40B4-BE49-F238E27FC236}">
                <a16:creationId xmlns:a16="http://schemas.microsoft.com/office/drawing/2014/main" id="{E5C65317-351A-4B4B-B39D-DEE3CF8DF0A4}"/>
              </a:ext>
            </a:extLst>
          </p:cNvPr>
          <p:cNvSpPr>
            <a:spLocks noGrp="1"/>
          </p:cNvSpPr>
          <p:nvPr>
            <p:ph sz="quarter" idx="13"/>
          </p:nvPr>
        </p:nvSpPr>
        <p:spPr>
          <a:xfrm>
            <a:off x="1371600" y="1371600"/>
            <a:ext cx="9791700" cy="695195"/>
          </a:xfrm>
        </p:spPr>
        <p:txBody>
          <a:bodyPr>
            <a:normAutofit fontScale="92500"/>
          </a:bodyPr>
          <a:lstStyle/>
          <a:p>
            <a:pPr marL="0" lvl="0" indent="0" defTabSz="685800">
              <a:lnSpc>
                <a:spcPct val="110000"/>
              </a:lnSpc>
              <a:spcBef>
                <a:spcPts val="600"/>
              </a:spcBef>
              <a:buNone/>
            </a:pPr>
            <a:r>
              <a:rPr lang="es-US" sz="2600" b="1"/>
              <a:t>Medicare cubre a 2 grupos de personas menores de 65 años:</a:t>
            </a:r>
          </a:p>
        </p:txBody>
      </p:sp>
      <p:sp>
        <p:nvSpPr>
          <p:cNvPr id="13" name="Rectangle: Rounded Corners 12" descr="Recuadro 1: Personas con una discapacidad, que han tenido derecho a los beneficios del Seguro Social durante 24 meses. ">
            <a:extLst>
              <a:ext uri="{FF2B5EF4-FFF2-40B4-BE49-F238E27FC236}">
                <a16:creationId xmlns:a16="http://schemas.microsoft.com/office/drawing/2014/main" id="{088F95CB-E50F-456A-8A41-611F47504C58}"/>
              </a:ext>
            </a:extLst>
          </p:cNvPr>
          <p:cNvSpPr/>
          <p:nvPr/>
        </p:nvSpPr>
        <p:spPr>
          <a:xfrm>
            <a:off x="2890161" y="2450290"/>
            <a:ext cx="7806762" cy="135109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274320" defTabSz="685800">
              <a:spcAft>
                <a:spcPts val="1200"/>
              </a:spcAft>
            </a:pPr>
            <a:r>
              <a:rPr lang="es-US" sz="2200" dirty="0">
                <a:solidFill>
                  <a:srgbClr val="00529B"/>
                </a:solidFill>
                <a:latin typeface="Arial" panose="020B0604020202020204" pitchFamily="34" charset="0"/>
                <a:cs typeface="Arial" panose="020B0604020202020204" pitchFamily="34" charset="0"/>
              </a:rPr>
              <a:t>Personas discapacitadas y elegibles para  beneficios del Seguro Social durante 24 meses.</a:t>
            </a:r>
          </a:p>
        </p:txBody>
      </p:sp>
      <p:grpSp>
        <p:nvGrpSpPr>
          <p:cNvPr id="9" name="Group 8">
            <a:extLst>
              <a:ext uri="{FF2B5EF4-FFF2-40B4-BE49-F238E27FC236}">
                <a16:creationId xmlns:a16="http://schemas.microsoft.com/office/drawing/2014/main" id="{C0086FFB-2B04-4FB1-86E1-970F80C2E5B0}"/>
              </a:ext>
              <a:ext uri="{C183D7F6-B498-43B3-948B-1728B52AA6E4}">
                <adec:decorative xmlns:adec="http://schemas.microsoft.com/office/drawing/2017/decorative" val="1"/>
              </a:ext>
            </a:extLst>
          </p:cNvPr>
          <p:cNvGrpSpPr/>
          <p:nvPr/>
        </p:nvGrpSpPr>
        <p:grpSpPr>
          <a:xfrm>
            <a:off x="1354324" y="2274065"/>
            <a:ext cx="1764656" cy="1703540"/>
            <a:chOff x="1354324" y="2274065"/>
            <a:chExt cx="1764656" cy="1703540"/>
          </a:xfrm>
        </p:grpSpPr>
        <p:sp>
          <p:nvSpPr>
            <p:cNvPr id="12" name="Rectangle: Rounded Corners 11" descr="Caja de etiquetas con un icono de discapacidad">
              <a:extLst>
                <a:ext uri="{FF2B5EF4-FFF2-40B4-BE49-F238E27FC236}">
                  <a16:creationId xmlns:a16="http://schemas.microsoft.com/office/drawing/2014/main" id="{1A76A080-DC05-408C-B8DD-041E7DF18460}"/>
                </a:ext>
              </a:extLst>
            </p:cNvPr>
            <p:cNvSpPr/>
            <p:nvPr/>
          </p:nvSpPr>
          <p:spPr>
            <a:xfrm>
              <a:off x="1354324" y="2274065"/>
              <a:ext cx="1764656" cy="170354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descr="Persona en silla de ruedas">
              <a:extLst>
                <a:ext uri="{FF2B5EF4-FFF2-40B4-BE49-F238E27FC236}">
                  <a16:creationId xmlns:a16="http://schemas.microsoft.com/office/drawing/2014/main" id="{B3FE59AC-A113-42A2-9D93-46F2AC6273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01441" y="2497655"/>
              <a:ext cx="1188720" cy="1188720"/>
            </a:xfrm>
            <a:prstGeom prst="rect">
              <a:avLst/>
            </a:prstGeom>
          </p:spPr>
        </p:pic>
      </p:grpSp>
      <p:sp>
        <p:nvSpPr>
          <p:cNvPr id="17" name="Rectangle: Rounded Corners 16" descr="Recuadro 2: Personas con Enfermedad Renal en Etapa Final (ESRD), que obtuvieron al menos 6 créditos laborales en un período de 13 trimestres calendario que finaliza el trimestre de la aparición de ESRD ">
            <a:extLst>
              <a:ext uri="{FF2B5EF4-FFF2-40B4-BE49-F238E27FC236}">
                <a16:creationId xmlns:a16="http://schemas.microsoft.com/office/drawing/2014/main" id="{078493E9-9916-4A8E-BF00-B356151B2874}"/>
              </a:ext>
            </a:extLst>
          </p:cNvPr>
          <p:cNvSpPr/>
          <p:nvPr/>
        </p:nvSpPr>
        <p:spPr>
          <a:xfrm>
            <a:off x="2860775" y="4295954"/>
            <a:ext cx="7836148" cy="1570007"/>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274320" defTabSz="685800">
              <a:spcAft>
                <a:spcPts val="1200"/>
              </a:spcAft>
            </a:pPr>
            <a:r>
              <a:rPr lang="es-US" sz="2200" dirty="0">
                <a:solidFill>
                  <a:srgbClr val="00529B"/>
                </a:solidFill>
                <a:latin typeface="Arial" panose="020B0604020202020204" pitchFamily="34" charset="0"/>
                <a:cs typeface="Arial" panose="020B0604020202020204" pitchFamily="34" charset="0"/>
              </a:rPr>
              <a:t>Personas con Enfermedad Renal en Etapa Final (ESRD) que obtuvieron al menos 6 créditos laborales en un período de 13 trimestres calendario que finaliza el trimestre que comenzó la ESRD</a:t>
            </a:r>
          </a:p>
        </p:txBody>
      </p:sp>
      <p:grpSp>
        <p:nvGrpSpPr>
          <p:cNvPr id="10" name="Group 9">
            <a:extLst>
              <a:ext uri="{FF2B5EF4-FFF2-40B4-BE49-F238E27FC236}">
                <a16:creationId xmlns:a16="http://schemas.microsoft.com/office/drawing/2014/main" id="{23D64276-E893-4C9D-90E5-19B22E8582FF}"/>
              </a:ext>
              <a:ext uri="{C183D7F6-B498-43B3-948B-1728B52AA6E4}">
                <adec:decorative xmlns:adec="http://schemas.microsoft.com/office/drawing/2017/decorative" val="1"/>
              </a:ext>
            </a:extLst>
          </p:cNvPr>
          <p:cNvGrpSpPr/>
          <p:nvPr/>
        </p:nvGrpSpPr>
        <p:grpSpPr>
          <a:xfrm>
            <a:off x="1354324" y="4238146"/>
            <a:ext cx="1764656" cy="1703540"/>
            <a:chOff x="1354324" y="4238146"/>
            <a:chExt cx="1764656" cy="1703540"/>
          </a:xfrm>
        </p:grpSpPr>
        <p:sp>
          <p:nvSpPr>
            <p:cNvPr id="14" name="Rectangle: Rounded Corners 13">
              <a:extLst>
                <a:ext uri="{FF2B5EF4-FFF2-40B4-BE49-F238E27FC236}">
                  <a16:creationId xmlns:a16="http://schemas.microsoft.com/office/drawing/2014/main" id="{A27FF6F5-72B4-47B3-AD7E-A11C9D083801}"/>
                </a:ext>
                <a:ext uri="{C183D7F6-B498-43B3-948B-1728B52AA6E4}">
                  <adec:decorative xmlns:adec="http://schemas.microsoft.com/office/drawing/2017/decorative" val="1"/>
                </a:ext>
              </a:extLst>
            </p:cNvPr>
            <p:cNvSpPr/>
            <p:nvPr/>
          </p:nvSpPr>
          <p:spPr>
            <a:xfrm>
              <a:off x="1354324" y="4238146"/>
              <a:ext cx="1764656" cy="170354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8" name="Picture 17" descr="Ícono de riñón">
              <a:extLst>
                <a:ext uri="{FF2B5EF4-FFF2-40B4-BE49-F238E27FC236}">
                  <a16:creationId xmlns:a16="http://schemas.microsoft.com/office/drawing/2014/main" id="{8B603F5A-1954-4C78-8231-9CE15D9F9907}"/>
                </a:ext>
              </a:extLst>
            </p:cNvPr>
            <p:cNvPicPr>
              <a:picLocks noChangeAspect="1"/>
            </p:cNvPicPr>
            <p:nvPr/>
          </p:nvPicPr>
          <p:blipFill rotWithShape="1">
            <a:blip r:embed="rId6">
              <a:clrChange>
                <a:clrFrom>
                  <a:srgbClr val="D8D8D8"/>
                </a:clrFrom>
                <a:clrTo>
                  <a:srgbClr val="D8D8D8">
                    <a:alpha val="0"/>
                  </a:srgbClr>
                </a:clrTo>
              </a:clrChange>
              <a:biLevel thresh="25000"/>
              <a:extLst>
                <a:ext uri="{BEBA8EAE-BF5A-486C-A8C5-ECC9F3942E4B}">
                  <a14:imgProps xmlns:a14="http://schemas.microsoft.com/office/drawing/2010/main">
                    <a14:imgLayer r:embed="rId7">
                      <a14:imgEffect>
                        <a14:brightnessContrast bright="-20000" contrast="20000"/>
                      </a14:imgEffect>
                    </a14:imgLayer>
                  </a14:imgProps>
                </a:ext>
              </a:extLst>
            </a:blip>
            <a:srcRect l="24795" t="13506" r="22229" b="14889"/>
            <a:stretch/>
          </p:blipFill>
          <p:spPr>
            <a:xfrm>
              <a:off x="1764071" y="4413154"/>
              <a:ext cx="954077" cy="1289551"/>
            </a:xfrm>
            <a:prstGeom prst="rect">
              <a:avLst/>
            </a:prstGeom>
            <a:noFill/>
          </p:spPr>
        </p:pic>
      </p:grpSp>
      <p:sp>
        <p:nvSpPr>
          <p:cNvPr id="6" name="Slide Number Placeholder 5">
            <a:extLst>
              <a:ext uri="{FF2B5EF4-FFF2-40B4-BE49-F238E27FC236}">
                <a16:creationId xmlns:a16="http://schemas.microsoft.com/office/drawing/2014/main" id="{D7CB3577-F6D9-4131-8D41-12CF7E2CAA3D}"/>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26</a:t>
            </a:fld>
            <a:endParaRPr lang="en-US"/>
          </a:p>
        </p:txBody>
      </p:sp>
      <p:sp>
        <p:nvSpPr>
          <p:cNvPr id="3" name="Date Placeholder 2">
            <a:extLst>
              <a:ext uri="{FF2B5EF4-FFF2-40B4-BE49-F238E27FC236}">
                <a16:creationId xmlns:a16="http://schemas.microsoft.com/office/drawing/2014/main" id="{FB56857D-FC6E-5D4B-B42E-6C8087DDC92E}"/>
              </a:ext>
            </a:extLst>
          </p:cNvPr>
          <p:cNvSpPr>
            <a:spLocks noGrp="1"/>
          </p:cNvSpPr>
          <p:nvPr>
            <p:ph type="dt" sz="half" idx="10"/>
          </p:nvPr>
        </p:nvSpPr>
        <p:spPr>
          <a:xfrm>
            <a:off x="838200" y="6492240"/>
            <a:ext cx="2743200" cy="365125"/>
          </a:xfrm>
        </p:spPr>
        <p:txBody>
          <a:bodyPr/>
          <a:lstStyle/>
          <a:p>
            <a:r>
              <a:rPr lang="es-US"/>
              <a:t>Marzo de 2023</a:t>
            </a:r>
          </a:p>
        </p:txBody>
      </p:sp>
      <p:sp>
        <p:nvSpPr>
          <p:cNvPr id="15" name="Footer Placeholder 2">
            <a:extLst>
              <a:ext uri="{FF2B5EF4-FFF2-40B4-BE49-F238E27FC236}">
                <a16:creationId xmlns:a16="http://schemas.microsoft.com/office/drawing/2014/main" id="{D1C8F0FC-E0EB-4D19-9E0D-9C49FAB47108}"/>
              </a:ext>
            </a:extLst>
          </p:cNvPr>
          <p:cNvSpPr>
            <a:spLocks noGrp="1"/>
          </p:cNvSpPr>
          <p:nvPr>
            <p:ph type="ftr" sz="quarter" idx="11"/>
          </p:nvPr>
        </p:nvSpPr>
        <p:spPr>
          <a:xfrm>
            <a:off x="0" y="6492240"/>
            <a:ext cx="12192000" cy="365125"/>
          </a:xfrm>
        </p:spPr>
        <p:txBody>
          <a:bodyPr/>
          <a:lstStyle/>
          <a:p>
            <a:r>
              <a:rPr lang="es-US" dirty="0"/>
              <a:t>Medicare y otros programas para personas con discapacidad</a:t>
            </a:r>
          </a:p>
        </p:txBody>
      </p:sp>
    </p:spTree>
    <p:custDataLst>
      <p:tags r:id="rId1"/>
    </p:custDataLst>
    <p:extLst>
      <p:ext uri="{BB962C8B-B14F-4D97-AF65-F5344CB8AC3E}">
        <p14:creationId xmlns:p14="http://schemas.microsoft.com/office/powerpoint/2010/main" val="30528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655B99-4772-40AF-B813-7017672A3E8D}"/>
              </a:ext>
            </a:extLst>
          </p:cNvPr>
          <p:cNvSpPr>
            <a:spLocks noGrp="1"/>
          </p:cNvSpPr>
          <p:nvPr>
            <p:ph type="title"/>
          </p:nvPr>
        </p:nvSpPr>
        <p:spPr/>
        <p:txBody>
          <a:bodyPr/>
          <a:lstStyle/>
          <a:p>
            <a:r>
              <a:rPr lang="es-US" dirty="0"/>
              <a:t>Derecho a Medicare por discapacidad</a:t>
            </a:r>
          </a:p>
        </p:txBody>
      </p:sp>
      <p:sp>
        <p:nvSpPr>
          <p:cNvPr id="5" name="Content Placeholder 4">
            <a:extLst>
              <a:ext uri="{FF2B5EF4-FFF2-40B4-BE49-F238E27FC236}">
                <a16:creationId xmlns:a16="http://schemas.microsoft.com/office/drawing/2014/main" id="{674B81E9-A10D-4297-9045-CD38F639A6FF}"/>
              </a:ext>
            </a:extLst>
          </p:cNvPr>
          <p:cNvSpPr>
            <a:spLocks noGrp="1"/>
          </p:cNvSpPr>
          <p:nvPr>
            <p:ph sz="quarter" idx="13"/>
          </p:nvPr>
        </p:nvSpPr>
        <p:spPr>
          <a:xfrm>
            <a:off x="1561733" y="1119706"/>
            <a:ext cx="9791700" cy="1268888"/>
          </a:xfrm>
        </p:spPr>
        <p:txBody>
          <a:bodyPr/>
          <a:lstStyle/>
          <a:p>
            <a:pPr marL="0" lvl="0" indent="0" defTabSz="685800">
              <a:buNone/>
            </a:pPr>
            <a:r>
              <a:rPr lang="es-US" b="1" dirty="0"/>
              <a:t>Usted recibirá Medicare en el 30</a:t>
            </a:r>
            <a:r>
              <a:rPr lang="es-US" b="1" baseline="30000" dirty="0"/>
              <a:t>vo</a:t>
            </a:r>
            <a:r>
              <a:rPr lang="es-US" b="1" dirty="0"/>
              <a:t> mes después de quedar discapacitado, pero hay 2 excepciones:</a:t>
            </a:r>
          </a:p>
        </p:txBody>
      </p:sp>
      <p:sp>
        <p:nvSpPr>
          <p:cNvPr id="11" name="Rectangle: Rounded Corners 10" descr="Recuadro 1: El periodo de espera no se aplica a las personas que reciben prestaciones por discapacidad infantil, ni a algunas personas que anteriormente tenían derecho a prestaciones por discapacidad  ">
            <a:extLst>
              <a:ext uri="{FF2B5EF4-FFF2-40B4-BE49-F238E27FC236}">
                <a16:creationId xmlns:a16="http://schemas.microsoft.com/office/drawing/2014/main" id="{487B9721-2073-42E2-9526-2A59C2017396}"/>
              </a:ext>
            </a:extLst>
          </p:cNvPr>
          <p:cNvSpPr/>
          <p:nvPr/>
        </p:nvSpPr>
        <p:spPr>
          <a:xfrm>
            <a:off x="2962154" y="2440367"/>
            <a:ext cx="7961459" cy="1510317"/>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a:spcAft>
                <a:spcPts val="1200"/>
              </a:spcAft>
            </a:pPr>
            <a:r>
              <a:rPr lang="es-US" sz="2200" dirty="0">
                <a:solidFill>
                  <a:srgbClr val="00529B"/>
                </a:solidFill>
                <a:latin typeface="Arial" panose="020B0604020202020204" pitchFamily="34" charset="0"/>
                <a:cs typeface="Arial" panose="020B0604020202020204" pitchFamily="34" charset="0"/>
              </a:rPr>
              <a:t>El periodo de espera no se aplica a las personas que reciben beneficios por discapacidad infantil, ni a algunas personas que anteriormente tenían derecho a beneficios por discapacidad</a:t>
            </a:r>
          </a:p>
        </p:txBody>
      </p:sp>
      <p:grpSp>
        <p:nvGrpSpPr>
          <p:cNvPr id="20" name="Group 19">
            <a:extLst>
              <a:ext uri="{FF2B5EF4-FFF2-40B4-BE49-F238E27FC236}">
                <a16:creationId xmlns:a16="http://schemas.microsoft.com/office/drawing/2014/main" id="{1A83399D-E49B-4928-860D-31FEEFA1D5B6}"/>
              </a:ext>
              <a:ext uri="{C183D7F6-B498-43B3-948B-1728B52AA6E4}">
                <adec:decorative xmlns:adec="http://schemas.microsoft.com/office/drawing/2017/decorative" val="1"/>
              </a:ext>
            </a:extLst>
          </p:cNvPr>
          <p:cNvGrpSpPr/>
          <p:nvPr/>
        </p:nvGrpSpPr>
        <p:grpSpPr>
          <a:xfrm>
            <a:off x="1416340" y="2339091"/>
            <a:ext cx="1754372" cy="1737732"/>
            <a:chOff x="1416340" y="2419605"/>
            <a:chExt cx="1754372" cy="1737732"/>
          </a:xfrm>
        </p:grpSpPr>
        <p:grpSp>
          <p:nvGrpSpPr>
            <p:cNvPr id="10" name="Group 9">
              <a:extLst>
                <a:ext uri="{FF2B5EF4-FFF2-40B4-BE49-F238E27FC236}">
                  <a16:creationId xmlns:a16="http://schemas.microsoft.com/office/drawing/2014/main" id="{C783BD82-7A9B-4C9D-B446-47340725A7DB}"/>
                </a:ext>
              </a:extLst>
            </p:cNvPr>
            <p:cNvGrpSpPr/>
            <p:nvPr/>
          </p:nvGrpSpPr>
          <p:grpSpPr>
            <a:xfrm>
              <a:off x="1416340" y="2424230"/>
              <a:ext cx="1754372" cy="1733107"/>
              <a:chOff x="159488" y="2966484"/>
              <a:chExt cx="1754372" cy="1733107"/>
            </a:xfrm>
          </p:grpSpPr>
          <p:sp>
            <p:nvSpPr>
              <p:cNvPr id="8" name="Rectangle: Rounded Corners 7">
                <a:extLst>
                  <a:ext uri="{FF2B5EF4-FFF2-40B4-BE49-F238E27FC236}">
                    <a16:creationId xmlns:a16="http://schemas.microsoft.com/office/drawing/2014/main" id="{4E0F4FFF-CEF4-4BD3-865C-32BA064FB137}"/>
                  </a:ext>
                </a:extLst>
              </p:cNvPr>
              <p:cNvSpPr/>
              <p:nvPr/>
            </p:nvSpPr>
            <p:spPr>
              <a:xfrm>
                <a:off x="159488" y="2966484"/>
                <a:ext cx="1754372" cy="1733107"/>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1F2F145-2309-43EE-8932-C9CCDA6A2685}"/>
                  </a:ext>
                </a:extLst>
              </p:cNvPr>
              <p:cNvSpPr/>
              <p:nvPr/>
            </p:nvSpPr>
            <p:spPr>
              <a:xfrm>
                <a:off x="304881" y="4070939"/>
                <a:ext cx="1468544" cy="523220"/>
              </a:xfrm>
              <a:prstGeom prst="rect">
                <a:avLst/>
              </a:prstGeom>
              <a:noFill/>
            </p:spPr>
            <p:txBody>
              <a:bodyPr wrap="none" lIns="91440" tIns="45720" rIns="91440" bIns="45720">
                <a:spAutoFit/>
              </a:bodyPr>
              <a:lstStyle/>
              <a:p>
                <a:pPr algn="ctr"/>
                <a:r>
                  <a:rPr lang="es-US" sz="2800" b="1" cap="none">
                    <a:ln w="0"/>
                    <a:solidFill>
                      <a:schemeClr val="bg1"/>
                    </a:solidFill>
                    <a:effectLst>
                      <a:outerShdw blurRad="38100" dist="19050" dir="2700000" algn="tl" rotWithShape="0">
                        <a:schemeClr val="dk1">
                          <a:alpha val="40000"/>
                        </a:schemeClr>
                      </a:outerShdw>
                    </a:effectLst>
                  </a:rPr>
                  <a:t>Mes-5</a:t>
                </a:r>
              </a:p>
            </p:txBody>
          </p:sp>
        </p:grpSp>
        <p:pic>
          <p:nvPicPr>
            <p:cNvPr id="21" name="Picture 20">
              <a:extLst>
                <a:ext uri="{FF2B5EF4-FFF2-40B4-BE49-F238E27FC236}">
                  <a16:creationId xmlns:a16="http://schemas.microsoft.com/office/drawing/2014/main" id="{D55AE184-283F-4585-846D-A77C37101939}"/>
                </a:ext>
                <a:ext uri="{C183D7F6-B498-43B3-948B-1728B52AA6E4}">
                  <adec:decorative xmlns:adec="http://schemas.microsoft.com/office/drawing/2017/decorative" val="1"/>
                </a:ext>
              </a:extLst>
            </p:cNvPr>
            <p:cNvPicPr>
              <a:picLocks noChangeAspect="1"/>
            </p:cNvPicPr>
            <p:nvPr/>
          </p:nvPicPr>
          <p:blipFill>
            <a:blip r:embed="rId4">
              <a:clrChange>
                <a:clrFrom>
                  <a:srgbClr val="FFFFFF"/>
                </a:clrFrom>
                <a:clrTo>
                  <a:srgbClr val="FFFFFF">
                    <a:alpha val="0"/>
                  </a:srgbClr>
                </a:clrTo>
              </a:clrChange>
              <a:biLevel thresh="75000"/>
              <a:extLst>
                <a:ext uri="{BEBA8EAE-BF5A-486C-A8C5-ECC9F3942E4B}">
                  <a14:imgProps xmlns:a14="http://schemas.microsoft.com/office/drawing/2010/main">
                    <a14:imgLayer r:embed="rId5">
                      <a14:imgEffect>
                        <a14:brightnessContrast bright="70000" contrast="86000"/>
                      </a14:imgEffect>
                    </a14:imgLayer>
                  </a14:imgProps>
                </a:ext>
              </a:extLst>
            </a:blip>
            <a:stretch>
              <a:fillRect/>
            </a:stretch>
          </p:blipFill>
          <p:spPr>
            <a:xfrm>
              <a:off x="1577119" y="2419605"/>
              <a:ext cx="1432813" cy="1432813"/>
            </a:xfrm>
            <a:prstGeom prst="rect">
              <a:avLst/>
            </a:prstGeom>
          </p:spPr>
        </p:pic>
      </p:grpSp>
      <p:sp>
        <p:nvSpPr>
          <p:cNvPr id="17" name="Rectangle: Rounded Corners 16" descr="Recuadro 2: El periodo de espera de Medicare no se aplica a los discapacitados por ELA (esclerosis lateral amiotrófica, también conocida como enfermedad de Lou Gehrig)  ">
            <a:extLst>
              <a:ext uri="{FF2B5EF4-FFF2-40B4-BE49-F238E27FC236}">
                <a16:creationId xmlns:a16="http://schemas.microsoft.com/office/drawing/2014/main" id="{F190CC7D-A389-4F87-8490-BBE5C16AA51E}"/>
              </a:ext>
            </a:extLst>
          </p:cNvPr>
          <p:cNvSpPr/>
          <p:nvPr/>
        </p:nvSpPr>
        <p:spPr>
          <a:xfrm>
            <a:off x="2962154" y="4533006"/>
            <a:ext cx="7961459" cy="1316813"/>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lvl="1" defTabSz="685800">
              <a:spcAft>
                <a:spcPts val="1200"/>
              </a:spcAft>
            </a:pPr>
            <a:r>
              <a:rPr lang="es-US" sz="2200" dirty="0">
                <a:solidFill>
                  <a:srgbClr val="00529B"/>
                </a:solidFill>
                <a:latin typeface="Arial" panose="020B0604020202020204" pitchFamily="34" charset="0"/>
                <a:cs typeface="Arial" panose="020B0604020202020204" pitchFamily="34" charset="0"/>
              </a:rPr>
              <a:t>El periodo de espera de Medicare no se aplica a los discapacitados por ELA (esclerosis lateral amiotrófica, también conocida como enfermedad de Lou Gehrig)</a:t>
            </a:r>
          </a:p>
        </p:txBody>
      </p:sp>
      <p:grpSp>
        <p:nvGrpSpPr>
          <p:cNvPr id="22" name="Group 21">
            <a:extLst>
              <a:ext uri="{FF2B5EF4-FFF2-40B4-BE49-F238E27FC236}">
                <a16:creationId xmlns:a16="http://schemas.microsoft.com/office/drawing/2014/main" id="{B91E2503-D4E6-435D-8B57-BB4AE7E6134C}"/>
              </a:ext>
              <a:ext uri="{C183D7F6-B498-43B3-948B-1728B52AA6E4}">
                <adec:decorative xmlns:adec="http://schemas.microsoft.com/office/drawing/2017/decorative" val="1"/>
              </a:ext>
            </a:extLst>
          </p:cNvPr>
          <p:cNvGrpSpPr/>
          <p:nvPr/>
        </p:nvGrpSpPr>
        <p:grpSpPr>
          <a:xfrm>
            <a:off x="1416340" y="4249725"/>
            <a:ext cx="1754372" cy="1786532"/>
            <a:chOff x="1416340" y="4341741"/>
            <a:chExt cx="1754372" cy="1786532"/>
          </a:xfrm>
        </p:grpSpPr>
        <p:grpSp>
          <p:nvGrpSpPr>
            <p:cNvPr id="12" name="Group 11">
              <a:extLst>
                <a:ext uri="{FF2B5EF4-FFF2-40B4-BE49-F238E27FC236}">
                  <a16:creationId xmlns:a16="http://schemas.microsoft.com/office/drawing/2014/main" id="{98421222-F64E-4DF6-8499-6CE299D40C6E}"/>
                </a:ext>
              </a:extLst>
            </p:cNvPr>
            <p:cNvGrpSpPr/>
            <p:nvPr/>
          </p:nvGrpSpPr>
          <p:grpSpPr>
            <a:xfrm>
              <a:off x="1416340" y="4395166"/>
              <a:ext cx="1754372" cy="1733107"/>
              <a:chOff x="159488" y="2966484"/>
              <a:chExt cx="1754372" cy="1733107"/>
            </a:xfrm>
          </p:grpSpPr>
          <p:sp>
            <p:nvSpPr>
              <p:cNvPr id="13" name="Rectangle: Rounded Corners 12">
                <a:extLst>
                  <a:ext uri="{FF2B5EF4-FFF2-40B4-BE49-F238E27FC236}">
                    <a16:creationId xmlns:a16="http://schemas.microsoft.com/office/drawing/2014/main" id="{F9BC1E03-7295-40F7-B089-443D485174FF}"/>
                  </a:ext>
                </a:extLst>
              </p:cNvPr>
              <p:cNvSpPr/>
              <p:nvPr/>
            </p:nvSpPr>
            <p:spPr>
              <a:xfrm>
                <a:off x="159488" y="2966484"/>
                <a:ext cx="1754372" cy="1733107"/>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9F5258D-173D-4161-A3F7-5926BF42A789}"/>
                  </a:ext>
                </a:extLst>
              </p:cNvPr>
              <p:cNvSpPr/>
              <p:nvPr/>
            </p:nvSpPr>
            <p:spPr>
              <a:xfrm>
                <a:off x="213510" y="4070939"/>
                <a:ext cx="1651286" cy="523220"/>
              </a:xfrm>
              <a:prstGeom prst="rect">
                <a:avLst/>
              </a:prstGeom>
              <a:noFill/>
            </p:spPr>
            <p:txBody>
              <a:bodyPr wrap="none" lIns="91440" tIns="45720" rIns="91440" bIns="45720">
                <a:spAutoFit/>
              </a:bodyPr>
              <a:lstStyle/>
              <a:p>
                <a:pPr algn="ctr"/>
                <a:r>
                  <a:rPr lang="es-US" sz="2800" b="1">
                    <a:ln w="0"/>
                    <a:solidFill>
                      <a:schemeClr val="bg1"/>
                    </a:solidFill>
                    <a:effectLst>
                      <a:outerShdw blurRad="38100" dist="19050" dir="2700000" algn="tl" rotWithShape="0">
                        <a:schemeClr val="dk1">
                          <a:alpha val="40000"/>
                        </a:schemeClr>
                      </a:outerShdw>
                    </a:effectLst>
                  </a:rPr>
                  <a:t>Mes</a:t>
                </a:r>
                <a:r>
                  <a:rPr lang="es-US" sz="2800" b="1" cap="none">
                    <a:ln w="0"/>
                    <a:solidFill>
                      <a:schemeClr val="bg1"/>
                    </a:solidFill>
                    <a:effectLst>
                      <a:outerShdw blurRad="38100" dist="19050" dir="2700000" algn="tl" rotWithShape="0">
                        <a:schemeClr val="dk1">
                          <a:alpha val="40000"/>
                        </a:schemeClr>
                      </a:outerShdw>
                    </a:effectLst>
                  </a:rPr>
                  <a:t>-24</a:t>
                </a:r>
              </a:p>
            </p:txBody>
          </p:sp>
        </p:grpSp>
        <p:pic>
          <p:nvPicPr>
            <p:cNvPr id="19" name="Picture 18" descr="Ícono de reloj de arena">
              <a:extLst>
                <a:ext uri="{FF2B5EF4-FFF2-40B4-BE49-F238E27FC236}">
                  <a16:creationId xmlns:a16="http://schemas.microsoft.com/office/drawing/2014/main" id="{65710308-E1F2-4FF8-BFC4-536354CA0CDF}"/>
                </a:ext>
              </a:extLst>
            </p:cNvPr>
            <p:cNvPicPr>
              <a:picLocks noChangeAspect="1"/>
            </p:cNvPicPr>
            <p:nvPr/>
          </p:nvPicPr>
          <p:blipFill>
            <a:blip r:embed="rId4">
              <a:clrChange>
                <a:clrFrom>
                  <a:srgbClr val="FFFFFF"/>
                </a:clrFrom>
                <a:clrTo>
                  <a:srgbClr val="FFFFFF">
                    <a:alpha val="0"/>
                  </a:srgbClr>
                </a:clrTo>
              </a:clrChange>
              <a:biLevel thresh="75000"/>
              <a:extLst>
                <a:ext uri="{BEBA8EAE-BF5A-486C-A8C5-ECC9F3942E4B}">
                  <a14:imgProps xmlns:a14="http://schemas.microsoft.com/office/drawing/2010/main">
                    <a14:imgLayer r:embed="rId5">
                      <a14:imgEffect>
                        <a14:brightnessContrast bright="70000" contrast="86000"/>
                      </a14:imgEffect>
                    </a14:imgLayer>
                  </a14:imgProps>
                </a:ext>
              </a:extLst>
            </a:blip>
            <a:stretch>
              <a:fillRect/>
            </a:stretch>
          </p:blipFill>
          <p:spPr>
            <a:xfrm>
              <a:off x="1597464" y="4341741"/>
              <a:ext cx="1432813" cy="1432813"/>
            </a:xfrm>
            <a:prstGeom prst="rect">
              <a:avLst/>
            </a:prstGeom>
          </p:spPr>
        </p:pic>
      </p:grpSp>
      <p:sp>
        <p:nvSpPr>
          <p:cNvPr id="6" name="Slide Number Placeholder 5">
            <a:extLst>
              <a:ext uri="{FF2B5EF4-FFF2-40B4-BE49-F238E27FC236}">
                <a16:creationId xmlns:a16="http://schemas.microsoft.com/office/drawing/2014/main" id="{4537E21C-98E0-4450-9982-A9BB371F11B6}"/>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27</a:t>
            </a:fld>
            <a:endParaRPr lang="en-US"/>
          </a:p>
        </p:txBody>
      </p:sp>
      <p:sp>
        <p:nvSpPr>
          <p:cNvPr id="2" name="Date Placeholder 1">
            <a:extLst>
              <a:ext uri="{FF2B5EF4-FFF2-40B4-BE49-F238E27FC236}">
                <a16:creationId xmlns:a16="http://schemas.microsoft.com/office/drawing/2014/main" id="{EA5936D2-5BED-43FD-9DC9-CC3E80D61FE7}"/>
              </a:ext>
            </a:extLst>
          </p:cNvPr>
          <p:cNvSpPr>
            <a:spLocks noGrp="1"/>
          </p:cNvSpPr>
          <p:nvPr>
            <p:ph type="dt" sz="half" idx="10"/>
          </p:nvPr>
        </p:nvSpPr>
        <p:spPr>
          <a:xfrm>
            <a:off x="838200" y="6492240"/>
            <a:ext cx="2743200" cy="365125"/>
          </a:xfrm>
        </p:spPr>
        <p:txBody>
          <a:bodyPr/>
          <a:lstStyle/>
          <a:p>
            <a:r>
              <a:rPr lang="es-US"/>
              <a:t>Marzo de 2023</a:t>
            </a:r>
          </a:p>
        </p:txBody>
      </p:sp>
      <p:sp>
        <p:nvSpPr>
          <p:cNvPr id="23" name="Footer Placeholder 2">
            <a:extLst>
              <a:ext uri="{FF2B5EF4-FFF2-40B4-BE49-F238E27FC236}">
                <a16:creationId xmlns:a16="http://schemas.microsoft.com/office/drawing/2014/main" id="{3FCA5AE5-D83A-418C-A605-5C60FFD24B89}"/>
              </a:ext>
            </a:extLst>
          </p:cNvPr>
          <p:cNvSpPr>
            <a:spLocks noGrp="1"/>
          </p:cNvSpPr>
          <p:nvPr>
            <p:ph type="ftr" sz="quarter" idx="11"/>
          </p:nvPr>
        </p:nvSpPr>
        <p:spPr>
          <a:xfrm>
            <a:off x="0" y="6492240"/>
            <a:ext cx="12192000" cy="365125"/>
          </a:xfrm>
        </p:spPr>
        <p:txBody>
          <a:bodyPr/>
          <a:lstStyle/>
          <a:p>
            <a:r>
              <a:rPr lang="es-US" dirty="0"/>
              <a:t>Medicare y otros programas para personas con discapacidad</a:t>
            </a:r>
          </a:p>
        </p:txBody>
      </p:sp>
    </p:spTree>
    <p:custDataLst>
      <p:tags r:id="rId1"/>
    </p:custDataLst>
    <p:extLst>
      <p:ext uri="{BB962C8B-B14F-4D97-AF65-F5344CB8AC3E}">
        <p14:creationId xmlns:p14="http://schemas.microsoft.com/office/powerpoint/2010/main" val="136552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s-US"/>
              <a:t>Periodo de espera de 24 meses para Medicare</a:t>
            </a:r>
          </a:p>
        </p:txBody>
      </p:sp>
      <p:sp>
        <p:nvSpPr>
          <p:cNvPr id="5" name="Content Placeholder 4"/>
          <p:cNvSpPr>
            <a:spLocks noGrp="1"/>
          </p:cNvSpPr>
          <p:nvPr>
            <p:ph sz="quarter" idx="13"/>
          </p:nvPr>
        </p:nvSpPr>
        <p:spPr>
          <a:xfrm>
            <a:off x="914400" y="1210572"/>
            <a:ext cx="10108504" cy="4846320"/>
          </a:xfrm>
        </p:spPr>
        <p:txBody>
          <a:bodyPr>
            <a:normAutofit/>
          </a:bodyPr>
          <a:lstStyle/>
          <a:p>
            <a:pPr marL="0" lvl="0" defTabSz="685800">
              <a:lnSpc>
                <a:spcPct val="100000"/>
              </a:lnSpc>
            </a:pPr>
            <a:r>
              <a:rPr lang="es-US" dirty="0"/>
              <a:t>Puede calificar por Medicare por discapacidad</a:t>
            </a:r>
          </a:p>
          <a:p>
            <a:pPr lvl="1" defTabSz="685800">
              <a:lnSpc>
                <a:spcPct val="100000"/>
              </a:lnSpc>
              <a:spcAft>
                <a:spcPts val="1200"/>
              </a:spcAft>
            </a:pPr>
            <a:r>
              <a:rPr lang="es-US" dirty="0"/>
              <a:t>Debe ser elegible para beneficios de Discapacidad del Seguro Social (SSDI) durante 24 meses.</a:t>
            </a:r>
          </a:p>
          <a:p>
            <a:pPr lvl="1" defTabSz="685800">
              <a:lnSpc>
                <a:spcPct val="100000"/>
              </a:lnSpc>
              <a:spcAft>
                <a:spcPts val="1200"/>
              </a:spcAft>
            </a:pPr>
            <a:r>
              <a:rPr lang="es-US" dirty="0"/>
              <a:t>Al 25</a:t>
            </a:r>
            <a:r>
              <a:rPr lang="es-US" baseline="30000" dirty="0"/>
              <a:t>vo</a:t>
            </a:r>
            <a:r>
              <a:rPr lang="es-US" dirty="0"/>
              <a:t> mes, queda automáticamente inscrito en la Parte A (Seguro Hospitalario) y en la Parte B (Seguro Médico) de Medicare.</a:t>
            </a:r>
          </a:p>
          <a:p>
            <a:pPr lvl="0" defTabSz="685800">
              <a:lnSpc>
                <a:spcPct val="100000"/>
              </a:lnSpc>
            </a:pPr>
            <a:r>
              <a:rPr lang="es-US" dirty="0"/>
              <a:t>Si está recibiendo SSDI, puede obtener otra cobertura médica durante el periodo de espera de 24 meses </a:t>
            </a:r>
          </a:p>
          <a:p>
            <a:pPr lvl="0" defTabSz="685800">
              <a:lnSpc>
                <a:spcPct val="100000"/>
              </a:lnSpc>
            </a:pPr>
            <a:r>
              <a:rPr lang="es-US" dirty="0"/>
              <a:t>Puede calificar para Medicaid o un plan del Mercado con créditos tributarios para primas y reducciones en los gastos compartidos que disminuyen sus gastos directos de bolsillo.</a:t>
            </a:r>
          </a:p>
        </p:txBody>
      </p:sp>
      <p:sp>
        <p:nvSpPr>
          <p:cNvPr id="6" name="Slide Number Placeholder 5">
            <a:extLst>
              <a:ext uri="{FF2B5EF4-FFF2-40B4-BE49-F238E27FC236}">
                <a16:creationId xmlns:a16="http://schemas.microsoft.com/office/drawing/2014/main" id="{34C9F871-AF5F-44A2-B1AE-FDCE08981596}"/>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28</a:t>
            </a:fld>
            <a:endParaRPr lang="en-US"/>
          </a:p>
        </p:txBody>
      </p:sp>
      <p:sp>
        <p:nvSpPr>
          <p:cNvPr id="2" name="Date Placeholder 1"/>
          <p:cNvSpPr>
            <a:spLocks noGrp="1"/>
          </p:cNvSpPr>
          <p:nvPr>
            <p:ph type="dt" sz="half" idx="10"/>
          </p:nvPr>
        </p:nvSpPr>
        <p:spPr>
          <a:xfrm>
            <a:off x="838200" y="6492240"/>
            <a:ext cx="2743200" cy="365125"/>
          </a:xfrm>
        </p:spPr>
        <p:txBody>
          <a:bodyPr/>
          <a:lstStyle/>
          <a:p>
            <a:r>
              <a:rPr lang="es-US"/>
              <a:t>Marzo de 2023</a:t>
            </a:r>
          </a:p>
        </p:txBody>
      </p:sp>
      <p:sp>
        <p:nvSpPr>
          <p:cNvPr id="7" name="Footer Placeholder 2">
            <a:extLst>
              <a:ext uri="{FF2B5EF4-FFF2-40B4-BE49-F238E27FC236}">
                <a16:creationId xmlns:a16="http://schemas.microsoft.com/office/drawing/2014/main" id="{F89776ED-1568-4DC5-94FF-C36F16DCE3A6}"/>
              </a:ext>
            </a:extLst>
          </p:cNvPr>
          <p:cNvSpPr>
            <a:spLocks noGrp="1"/>
          </p:cNvSpPr>
          <p:nvPr>
            <p:ph type="ftr" sz="quarter" idx="11"/>
          </p:nvPr>
        </p:nvSpPr>
        <p:spPr>
          <a:xfrm>
            <a:off x="0" y="6492240"/>
            <a:ext cx="12192000" cy="365125"/>
          </a:xfrm>
        </p:spPr>
        <p:txBody>
          <a:bodyPr/>
          <a:lstStyle/>
          <a:p>
            <a:r>
              <a:rPr lang="es-US" dirty="0"/>
              <a:t>Medicare y otros programas para personas con discapacidad</a:t>
            </a:r>
          </a:p>
        </p:txBody>
      </p:sp>
    </p:spTree>
    <p:custDataLst>
      <p:tags r:id="rId1"/>
    </p:custDataLst>
    <p:extLst>
      <p:ext uri="{BB962C8B-B14F-4D97-AF65-F5344CB8AC3E}">
        <p14:creationId xmlns:p14="http://schemas.microsoft.com/office/powerpoint/2010/main" val="400345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US"/>
              <a:t>Derecho retroactivo a Medicare</a:t>
            </a:r>
          </a:p>
        </p:txBody>
      </p:sp>
      <p:sp>
        <p:nvSpPr>
          <p:cNvPr id="5" name="Content Placeholder 4"/>
          <p:cNvSpPr>
            <a:spLocks noGrp="1"/>
          </p:cNvSpPr>
          <p:nvPr>
            <p:ph sz="quarter" idx="13"/>
          </p:nvPr>
        </p:nvSpPr>
        <p:spPr>
          <a:xfrm>
            <a:off x="914400" y="1371600"/>
            <a:ext cx="6720840" cy="4667250"/>
          </a:xfrm>
        </p:spPr>
        <p:txBody>
          <a:bodyPr>
            <a:normAutofit/>
          </a:bodyPr>
          <a:lstStyle/>
          <a:p>
            <a:pPr lvl="0" defTabSz="685800">
              <a:lnSpc>
                <a:spcPct val="100000"/>
              </a:lnSpc>
            </a:pPr>
            <a:r>
              <a:rPr lang="es-US" sz="2400" dirty="0"/>
              <a:t>En algunos casos, su cobertura de Medicare puede ser retroactiva, como por ejemplo si:</a:t>
            </a:r>
          </a:p>
          <a:p>
            <a:pPr lvl="1" defTabSz="685800">
              <a:lnSpc>
                <a:spcPct val="100000"/>
              </a:lnSpc>
              <a:spcAft>
                <a:spcPts val="1200"/>
              </a:spcAft>
            </a:pPr>
            <a:r>
              <a:rPr lang="es-US" sz="2000" dirty="0"/>
              <a:t>Gana una apelación de su determinación </a:t>
            </a:r>
            <a:br>
              <a:rPr lang="es-US" sz="2000" dirty="0"/>
            </a:br>
            <a:r>
              <a:rPr lang="es-US" sz="2000" dirty="0"/>
              <a:t>de discapacidad</a:t>
            </a:r>
          </a:p>
          <a:p>
            <a:pPr lvl="1" defTabSz="685800">
              <a:lnSpc>
                <a:spcPct val="100000"/>
              </a:lnSpc>
              <a:spcAft>
                <a:spcPts val="1200"/>
              </a:spcAft>
            </a:pPr>
            <a:r>
              <a:rPr lang="es-US" sz="2000" dirty="0"/>
              <a:t>El procesamiento de su solicitud demora </a:t>
            </a:r>
            <a:br>
              <a:rPr lang="es-US" sz="2000" dirty="0"/>
            </a:br>
            <a:r>
              <a:rPr lang="es-US" sz="2000" dirty="0"/>
              <a:t>mucho tiempo</a:t>
            </a:r>
          </a:p>
          <a:p>
            <a:pPr lvl="1" defTabSz="685800">
              <a:lnSpc>
                <a:spcPct val="100000"/>
              </a:lnSpc>
              <a:spcAft>
                <a:spcPts val="1200"/>
              </a:spcAft>
            </a:pPr>
            <a:r>
              <a:rPr lang="es-US" sz="2000" dirty="0"/>
              <a:t>Sus beneficios por discapacidad son retroactivos</a:t>
            </a:r>
          </a:p>
          <a:p>
            <a:pPr lvl="0" defTabSz="685800">
              <a:lnSpc>
                <a:spcPct val="100000"/>
              </a:lnSpc>
            </a:pPr>
            <a:r>
              <a:rPr lang="es-US" sz="2400" dirty="0"/>
              <a:t>Su tarjeta de Medicare mostrará la fecha </a:t>
            </a:r>
            <a:br>
              <a:rPr lang="es-US" sz="2400" dirty="0"/>
            </a:br>
            <a:r>
              <a:rPr lang="es-US" sz="2400" dirty="0"/>
              <a:t>de efectiva </a:t>
            </a:r>
          </a:p>
        </p:txBody>
      </p:sp>
      <p:pic>
        <p:nvPicPr>
          <p:cNvPr id="10" name="Picture 2" descr="Imagen de muestra del anverso de una tarjeta Medicare">
            <a:extLst>
              <a:ext uri="{FF2B5EF4-FFF2-40B4-BE49-F238E27FC236}">
                <a16:creationId xmlns:a16="http://schemas.microsoft.com/office/drawing/2014/main" id="{E667B794-A080-4B43-A822-A6C40EB96D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2300527"/>
            <a:ext cx="3485630" cy="2256946"/>
          </a:xfrm>
          <a:prstGeom prst="rect">
            <a:avLst/>
          </a:prstGeom>
          <a:ln>
            <a:noFill/>
          </a:ln>
          <a:effectLst>
            <a:outerShdw blurRad="2540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20376C15-F02D-430E-BB6B-BB8FC22F110C}"/>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29</a:t>
            </a:fld>
            <a:endParaRPr lang="en-US"/>
          </a:p>
        </p:txBody>
      </p:sp>
      <p:sp>
        <p:nvSpPr>
          <p:cNvPr id="2" name="Date Placeholder 1"/>
          <p:cNvSpPr>
            <a:spLocks noGrp="1"/>
          </p:cNvSpPr>
          <p:nvPr>
            <p:ph type="dt" sz="half" idx="10"/>
          </p:nvPr>
        </p:nvSpPr>
        <p:spPr>
          <a:xfrm>
            <a:off x="838200" y="6492240"/>
            <a:ext cx="2743200" cy="365125"/>
          </a:xfrm>
        </p:spPr>
        <p:txBody>
          <a:bodyPr/>
          <a:lstStyle/>
          <a:p>
            <a:r>
              <a:rPr lang="es-US"/>
              <a:t>Marzo de 2023</a:t>
            </a:r>
          </a:p>
        </p:txBody>
      </p:sp>
      <p:sp>
        <p:nvSpPr>
          <p:cNvPr id="8" name="Footer Placeholder 2">
            <a:extLst>
              <a:ext uri="{FF2B5EF4-FFF2-40B4-BE49-F238E27FC236}">
                <a16:creationId xmlns:a16="http://schemas.microsoft.com/office/drawing/2014/main" id="{2C96C607-0E04-4644-A110-8D40E7D4DFC6}"/>
              </a:ext>
            </a:extLst>
          </p:cNvPr>
          <p:cNvSpPr>
            <a:spLocks noGrp="1"/>
          </p:cNvSpPr>
          <p:nvPr>
            <p:ph type="ftr" sz="quarter" idx="11"/>
          </p:nvPr>
        </p:nvSpPr>
        <p:spPr>
          <a:xfrm>
            <a:off x="0" y="6492240"/>
            <a:ext cx="12192000" cy="365125"/>
          </a:xfrm>
        </p:spPr>
        <p:txBody>
          <a:bodyPr/>
          <a:lstStyle/>
          <a:p>
            <a:r>
              <a:rPr lang="es-US" dirty="0"/>
              <a:t>Medicare y otros programas para personas con discapacidad</a:t>
            </a:r>
          </a:p>
        </p:txBody>
      </p:sp>
    </p:spTree>
    <p:custDataLst>
      <p:tags r:id="rId1"/>
    </p:custDataLst>
    <p:extLst>
      <p:ext uri="{BB962C8B-B14F-4D97-AF65-F5344CB8AC3E}">
        <p14:creationId xmlns:p14="http://schemas.microsoft.com/office/powerpoint/2010/main" val="4211259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lstStyle/>
          <a:p>
            <a:r>
              <a:rPr lang="es-US" dirty="0"/>
              <a:t>Objetivos de la Sesión</a:t>
            </a:r>
          </a:p>
        </p:txBody>
      </p:sp>
      <p:sp>
        <p:nvSpPr>
          <p:cNvPr id="13" name="Content Placeholder 12"/>
          <p:cNvSpPr>
            <a:spLocks noGrp="1"/>
          </p:cNvSpPr>
          <p:nvPr>
            <p:ph sz="quarter" idx="13"/>
          </p:nvPr>
        </p:nvSpPr>
        <p:spPr>
          <a:xfrm>
            <a:off x="914400" y="1371600"/>
            <a:ext cx="10218420" cy="4667250"/>
          </a:xfrm>
        </p:spPr>
        <p:txBody>
          <a:bodyPr/>
          <a:lstStyle/>
          <a:p>
            <a:pPr marL="0" lvl="0" indent="0" defTabSz="685800">
              <a:buNone/>
            </a:pPr>
            <a:r>
              <a:rPr lang="es-US" b="1" dirty="0"/>
              <a:t>Al final de esta sesión, usted podrá:</a:t>
            </a:r>
          </a:p>
          <a:p>
            <a:pPr lvl="1" defTabSz="685800">
              <a:lnSpc>
                <a:spcPct val="100000"/>
              </a:lnSpc>
              <a:spcAft>
                <a:spcPts val="1200"/>
              </a:spcAft>
              <a:buFont typeface="Wingdings" panose="05000000000000000000" pitchFamily="2" charset="2"/>
              <a:buChar char="§"/>
            </a:pPr>
            <a:r>
              <a:rPr lang="es-US" dirty="0"/>
              <a:t>Comprender la elegibilidad para los programas del Seguro Social</a:t>
            </a:r>
          </a:p>
          <a:p>
            <a:pPr lvl="1" defTabSz="685800">
              <a:lnSpc>
                <a:spcPct val="100000"/>
              </a:lnSpc>
              <a:spcAft>
                <a:spcPts val="1200"/>
              </a:spcAft>
              <a:buFont typeface="Wingdings" panose="05000000000000000000" pitchFamily="2" charset="2"/>
              <a:buChar char="§"/>
            </a:pPr>
            <a:r>
              <a:rPr lang="es-US" dirty="0"/>
              <a:t>Resumir la elegibilidad e inscripción en Medicare</a:t>
            </a:r>
          </a:p>
          <a:p>
            <a:pPr lvl="1" defTabSz="685800">
              <a:lnSpc>
                <a:spcPct val="100000"/>
              </a:lnSpc>
              <a:spcAft>
                <a:spcPts val="1200"/>
              </a:spcAft>
              <a:buFont typeface="Wingdings" panose="05000000000000000000" pitchFamily="2" charset="2"/>
              <a:buChar char="§"/>
            </a:pPr>
            <a:r>
              <a:rPr lang="es-US" dirty="0"/>
              <a:t>Describir las opciones de Medicare para personas con discapacidades </a:t>
            </a:r>
          </a:p>
          <a:p>
            <a:pPr lvl="1" defTabSz="685800">
              <a:lnSpc>
                <a:spcPct val="100000"/>
              </a:lnSpc>
              <a:spcAft>
                <a:spcPts val="1200"/>
              </a:spcAft>
              <a:buFont typeface="Wingdings" panose="05000000000000000000" pitchFamily="2" charset="2"/>
              <a:buChar char="§"/>
            </a:pPr>
            <a:r>
              <a:rPr lang="es-US" dirty="0"/>
              <a:t>Explicar Medicaid y otros programas para las personas con ingresos y recursos limitados </a:t>
            </a:r>
          </a:p>
          <a:p>
            <a:pPr lvl="1" defTabSz="685800">
              <a:lnSpc>
                <a:spcPct val="100000"/>
              </a:lnSpc>
              <a:spcAft>
                <a:spcPts val="1200"/>
              </a:spcAft>
              <a:buFont typeface="Wingdings" panose="05000000000000000000" pitchFamily="2" charset="2"/>
              <a:buChar char="§"/>
            </a:pPr>
            <a:r>
              <a:rPr lang="es-US" dirty="0"/>
              <a:t>Saber en qué lugar obtener más información</a:t>
            </a:r>
          </a:p>
        </p:txBody>
      </p:sp>
      <p:sp>
        <p:nvSpPr>
          <p:cNvPr id="3" name="Slide Number Placeholder 2">
            <a:extLst>
              <a:ext uri="{FF2B5EF4-FFF2-40B4-BE49-F238E27FC236}">
                <a16:creationId xmlns:a16="http://schemas.microsoft.com/office/drawing/2014/main" id="{31EC3838-2078-49A9-89DF-ED3AC486885F}"/>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solidFill>
                  <a:schemeClr val="accent1">
                    <a:lumMod val="60000"/>
                    <a:lumOff val="40000"/>
                  </a:schemeClr>
                </a:solidFill>
              </a:rPr>
              <a:t>3</a:t>
            </a:fld>
            <a:endParaRPr lang="en-US">
              <a:solidFill>
                <a:schemeClr val="accent1">
                  <a:lumMod val="60000"/>
                  <a:lumOff val="40000"/>
                </a:schemeClr>
              </a:solidFill>
            </a:endParaRPr>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a:xfrm>
            <a:off x="838200" y="6492240"/>
            <a:ext cx="2743200" cy="365125"/>
          </a:xfrm>
        </p:spPr>
        <p:txBody>
          <a:bodyPr/>
          <a:lstStyle/>
          <a:p>
            <a:r>
              <a:rPr lang="es-US">
                <a:solidFill>
                  <a:schemeClr val="accent1">
                    <a:lumMod val="60000"/>
                    <a:lumOff val="40000"/>
                  </a:schemeClr>
                </a:solidFill>
              </a:rPr>
              <a:t>Marzo de 2023</a:t>
            </a:r>
          </a:p>
        </p:txBody>
      </p:sp>
      <p:sp>
        <p:nvSpPr>
          <p:cNvPr id="7" name="Footer Placeholder 2">
            <a:extLst>
              <a:ext uri="{FF2B5EF4-FFF2-40B4-BE49-F238E27FC236}">
                <a16:creationId xmlns:a16="http://schemas.microsoft.com/office/drawing/2014/main" id="{1D3273E2-E1C2-40C1-A349-3E57FBCD05E3}"/>
              </a:ext>
            </a:extLst>
          </p:cNvPr>
          <p:cNvSpPr>
            <a:spLocks noGrp="1"/>
          </p:cNvSpPr>
          <p:nvPr>
            <p:ph type="ftr" sz="quarter" idx="11"/>
          </p:nvPr>
        </p:nvSpPr>
        <p:spPr>
          <a:xfrm>
            <a:off x="0" y="6492240"/>
            <a:ext cx="12192000" cy="365125"/>
          </a:xfrm>
        </p:spPr>
        <p:txBody>
          <a:bodyPr/>
          <a:lstStyle/>
          <a:p>
            <a:r>
              <a:rPr lang="es-US" dirty="0"/>
              <a:t>Medicare y otros programas para personas con discapacidad</a:t>
            </a:r>
          </a:p>
        </p:txBody>
      </p:sp>
    </p:spTree>
    <p:custDataLst>
      <p:tags r:id="rId1"/>
    </p:custDataLst>
    <p:extLst>
      <p:ext uri="{BB962C8B-B14F-4D97-AF65-F5344CB8AC3E}">
        <p14:creationId xmlns:p14="http://schemas.microsoft.com/office/powerpoint/2010/main" val="3340521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US"/>
              <a:t>Determinación retroactiva</a:t>
            </a:r>
          </a:p>
        </p:txBody>
      </p:sp>
      <p:sp>
        <p:nvSpPr>
          <p:cNvPr id="5" name="Content Placeholder 4"/>
          <p:cNvSpPr>
            <a:spLocks noGrp="1"/>
          </p:cNvSpPr>
          <p:nvPr>
            <p:ph sz="quarter" idx="13"/>
          </p:nvPr>
        </p:nvSpPr>
        <p:spPr>
          <a:xfrm>
            <a:off x="914400" y="1371600"/>
            <a:ext cx="9553448" cy="4667250"/>
          </a:xfrm>
        </p:spPr>
        <p:txBody>
          <a:bodyPr/>
          <a:lstStyle/>
          <a:p>
            <a:pPr marL="0" lvl="0" indent="0" defTabSz="685800">
              <a:lnSpc>
                <a:spcPct val="100000"/>
              </a:lnSpc>
              <a:buNone/>
            </a:pPr>
            <a:r>
              <a:rPr lang="es-US" b="1" dirty="0"/>
              <a:t>Recibirá esta información con su determinación:</a:t>
            </a:r>
          </a:p>
          <a:p>
            <a:pPr marL="548640" lvl="0" defTabSz="685800">
              <a:lnSpc>
                <a:spcPct val="100000"/>
              </a:lnSpc>
              <a:spcAft>
                <a:spcPts val="4200"/>
              </a:spcAft>
            </a:pPr>
            <a:r>
              <a:rPr lang="es-US" sz="2400" dirty="0"/>
              <a:t>Fecha efectiva de la Parte A (el mes 25</a:t>
            </a:r>
            <a:r>
              <a:rPr lang="es-US" sz="2400" baseline="30000" dirty="0"/>
              <a:t>vo</a:t>
            </a:r>
            <a:r>
              <a:rPr lang="es-US" sz="2400" dirty="0"/>
              <a:t> de recibir beneficios  de discapacidad)</a:t>
            </a:r>
          </a:p>
          <a:p>
            <a:pPr marL="548640" lvl="0" defTabSz="685800">
              <a:lnSpc>
                <a:spcPct val="100000"/>
              </a:lnSpc>
            </a:pPr>
            <a:r>
              <a:rPr lang="es-US" sz="2400" dirty="0"/>
              <a:t>Su fecha efectiva de la Parte B (la cobertura de la Parte B comienza el primer mes de su cobertura de la Parte A)</a:t>
            </a:r>
          </a:p>
        </p:txBody>
      </p:sp>
      <p:grpSp>
        <p:nvGrpSpPr>
          <p:cNvPr id="6" name="Group 5" descr="Ícono del Seguro Hospitalario Parte A">
            <a:extLst>
              <a:ext uri="{FF2B5EF4-FFF2-40B4-BE49-F238E27FC236}">
                <a16:creationId xmlns:a16="http://schemas.microsoft.com/office/drawing/2014/main" id="{8B327A2E-8062-429C-84B5-CB1CE1F362CF}"/>
              </a:ext>
            </a:extLst>
          </p:cNvPr>
          <p:cNvGrpSpPr/>
          <p:nvPr/>
        </p:nvGrpSpPr>
        <p:grpSpPr>
          <a:xfrm>
            <a:off x="10191728" y="1652484"/>
            <a:ext cx="1893124" cy="1331793"/>
            <a:chOff x="159794" y="1295098"/>
            <a:chExt cx="2174452" cy="1339078"/>
          </a:xfrm>
        </p:grpSpPr>
        <p:pic>
          <p:nvPicPr>
            <p:cNvPr id="7" name="Picture 6" descr="Ícono de la Parte A">
              <a:extLst>
                <a:ext uri="{FF2B5EF4-FFF2-40B4-BE49-F238E27FC236}">
                  <a16:creationId xmlns:a16="http://schemas.microsoft.com/office/drawing/2014/main" id="{4E7F23A8-5667-4734-AD90-FD7A3993DE75}"/>
                </a:ext>
              </a:extLst>
            </p:cNvPr>
            <p:cNvPicPr>
              <a:picLocks noChangeAspect="1"/>
            </p:cNvPicPr>
            <p:nvPr/>
          </p:nvPicPr>
          <p:blipFill>
            <a:blip r:embed="rId4"/>
            <a:srcRect/>
            <a:stretch/>
          </p:blipFill>
          <p:spPr>
            <a:xfrm>
              <a:off x="427938" y="1295098"/>
              <a:ext cx="1638164" cy="859443"/>
            </a:xfrm>
            <a:prstGeom prst="rect">
              <a:avLst/>
            </a:prstGeom>
          </p:spPr>
        </p:pic>
        <p:sp>
          <p:nvSpPr>
            <p:cNvPr id="8" name="TextBox 7">
              <a:extLst>
                <a:ext uri="{FF2B5EF4-FFF2-40B4-BE49-F238E27FC236}">
                  <a16:creationId xmlns:a16="http://schemas.microsoft.com/office/drawing/2014/main" id="{2DAEA755-4757-4F38-8C11-B2F7CFFA822A}"/>
                </a:ext>
              </a:extLst>
            </p:cNvPr>
            <p:cNvSpPr txBox="1"/>
            <p:nvPr/>
          </p:nvSpPr>
          <p:spPr>
            <a:xfrm>
              <a:off x="159794" y="2108094"/>
              <a:ext cx="2174452" cy="52608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US" sz="1400" b="1" i="0" u="none" strike="noStrike" cap="none" normalizeH="0" baseline="0" noProof="0">
                  <a:ln>
                    <a:noFill/>
                  </a:ln>
                  <a:solidFill>
                    <a:srgbClr val="00529B"/>
                  </a:solidFill>
                  <a:effectLst/>
                  <a:uLnTx/>
                  <a:uFillTx/>
                  <a:latin typeface="Arial" panose="020B0604020202020204" pitchFamily="34" charset="0"/>
                  <a:cs typeface="Arial" panose="020B0604020202020204" pitchFamily="34" charset="0"/>
                </a:rPr>
                <a:t>Parte 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US" sz="1400" b="0" i="0" u="none" strike="noStrike" cap="none" normalizeH="0" baseline="0" noProof="0">
                  <a:ln>
                    <a:noFill/>
                  </a:ln>
                  <a:solidFill>
                    <a:srgbClr val="00529B"/>
                  </a:solidFill>
                  <a:effectLst/>
                  <a:uLnTx/>
                  <a:uFillTx/>
                  <a:latin typeface="Arial" panose="020B0604020202020204" pitchFamily="34" charset="0"/>
                  <a:cs typeface="Arial" panose="020B0604020202020204" pitchFamily="34" charset="0"/>
                </a:rPr>
                <a:t>Seguro Hospitalario</a:t>
              </a:r>
            </a:p>
          </p:txBody>
        </p:sp>
      </p:grpSp>
      <p:grpSp>
        <p:nvGrpSpPr>
          <p:cNvPr id="9" name="Group 8" descr="Ícono del Seguro Médico Parte B">
            <a:extLst>
              <a:ext uri="{FF2B5EF4-FFF2-40B4-BE49-F238E27FC236}">
                <a16:creationId xmlns:a16="http://schemas.microsoft.com/office/drawing/2014/main" id="{1D40D50C-F558-4FB8-859C-8FE932BC5844}"/>
              </a:ext>
            </a:extLst>
          </p:cNvPr>
          <p:cNvGrpSpPr>
            <a:grpSpLocks noChangeAspect="1"/>
          </p:cNvGrpSpPr>
          <p:nvPr/>
        </p:nvGrpSpPr>
        <p:grpSpPr>
          <a:xfrm>
            <a:off x="9766690" y="3202606"/>
            <a:ext cx="2743200" cy="1568112"/>
            <a:chOff x="192482" y="2220573"/>
            <a:chExt cx="2653102" cy="1516609"/>
          </a:xfrm>
        </p:grpSpPr>
        <p:pic>
          <p:nvPicPr>
            <p:cNvPr id="10" name="Picture 9" descr="Ícono de la Parte B">
              <a:extLst>
                <a:ext uri="{FF2B5EF4-FFF2-40B4-BE49-F238E27FC236}">
                  <a16:creationId xmlns:a16="http://schemas.microsoft.com/office/drawing/2014/main" id="{888E226F-E237-49F2-BAC6-B7408532325B}"/>
                </a:ext>
              </a:extLst>
            </p:cNvPr>
            <p:cNvPicPr>
              <a:picLocks noChangeAspect="1"/>
            </p:cNvPicPr>
            <p:nvPr/>
          </p:nvPicPr>
          <p:blipFill>
            <a:blip r:embed="rId5"/>
            <a:srcRect/>
            <a:stretch/>
          </p:blipFill>
          <p:spPr>
            <a:xfrm>
              <a:off x="926207" y="2220573"/>
              <a:ext cx="1025110" cy="923472"/>
            </a:xfrm>
            <a:prstGeom prst="rect">
              <a:avLst/>
            </a:prstGeom>
          </p:spPr>
        </p:pic>
        <p:sp>
          <p:nvSpPr>
            <p:cNvPr id="11" name="TextBox 10">
              <a:extLst>
                <a:ext uri="{FF2B5EF4-FFF2-40B4-BE49-F238E27FC236}">
                  <a16:creationId xmlns:a16="http://schemas.microsoft.com/office/drawing/2014/main" id="{1C893CEB-4B05-4F4C-9DCF-0104C2B61B51}"/>
                </a:ext>
              </a:extLst>
            </p:cNvPr>
            <p:cNvSpPr txBox="1"/>
            <p:nvPr/>
          </p:nvSpPr>
          <p:spPr>
            <a:xfrm>
              <a:off x="192482" y="3231147"/>
              <a:ext cx="2653102" cy="50603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US" sz="1400" b="1" i="0" u="none" strike="noStrike" cap="none" normalizeH="0" baseline="0" noProof="0">
                  <a:ln>
                    <a:noFill/>
                  </a:ln>
                  <a:solidFill>
                    <a:srgbClr val="00529B"/>
                  </a:solidFill>
                  <a:effectLst/>
                  <a:uLnTx/>
                  <a:uFillTx/>
                  <a:latin typeface="Arial" panose="020B0604020202020204" pitchFamily="34" charset="0"/>
                  <a:cs typeface="Arial" panose="020B0604020202020204" pitchFamily="34" charset="0"/>
                </a:rPr>
                <a:t>Parte B</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US" sz="1400" b="0" i="0" u="none" strike="noStrike" cap="none" normalizeH="0" baseline="0" noProof="0">
                  <a:ln>
                    <a:noFill/>
                  </a:ln>
                  <a:solidFill>
                    <a:srgbClr val="00529B"/>
                  </a:solidFill>
                  <a:effectLst/>
                  <a:uLnTx/>
                  <a:uFillTx/>
                  <a:latin typeface="Arial" panose="020B0604020202020204" pitchFamily="34" charset="0"/>
                  <a:cs typeface="Arial" panose="020B0604020202020204" pitchFamily="34" charset="0"/>
                </a:rPr>
                <a:t>Seguro Médico</a:t>
              </a:r>
            </a:p>
          </p:txBody>
        </p:sp>
      </p:grpSp>
      <p:sp>
        <p:nvSpPr>
          <p:cNvPr id="12" name="Slide Number Placeholder 11">
            <a:extLst>
              <a:ext uri="{FF2B5EF4-FFF2-40B4-BE49-F238E27FC236}">
                <a16:creationId xmlns:a16="http://schemas.microsoft.com/office/drawing/2014/main" id="{B9E4E5FE-FE1E-4582-A2FF-CBAFB1333D9E}"/>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30</a:t>
            </a:fld>
            <a:endParaRPr lang="en-US"/>
          </a:p>
        </p:txBody>
      </p:sp>
      <p:sp>
        <p:nvSpPr>
          <p:cNvPr id="2" name="Date Placeholder 1"/>
          <p:cNvSpPr>
            <a:spLocks noGrp="1"/>
          </p:cNvSpPr>
          <p:nvPr>
            <p:ph type="dt" sz="half" idx="10"/>
          </p:nvPr>
        </p:nvSpPr>
        <p:spPr>
          <a:xfrm>
            <a:off x="838200" y="6492240"/>
            <a:ext cx="2743200" cy="365125"/>
          </a:xfrm>
        </p:spPr>
        <p:txBody>
          <a:bodyPr/>
          <a:lstStyle/>
          <a:p>
            <a:r>
              <a:rPr lang="es-US"/>
              <a:t>Marzo de 2023</a:t>
            </a:r>
          </a:p>
        </p:txBody>
      </p:sp>
      <p:sp>
        <p:nvSpPr>
          <p:cNvPr id="13" name="Footer Placeholder 2">
            <a:extLst>
              <a:ext uri="{FF2B5EF4-FFF2-40B4-BE49-F238E27FC236}">
                <a16:creationId xmlns:a16="http://schemas.microsoft.com/office/drawing/2014/main" id="{8C5AC8F6-2C33-4A92-9207-2BE5352873F9}"/>
              </a:ext>
            </a:extLst>
          </p:cNvPr>
          <p:cNvSpPr>
            <a:spLocks noGrp="1"/>
          </p:cNvSpPr>
          <p:nvPr>
            <p:ph type="ftr" sz="quarter" idx="11"/>
          </p:nvPr>
        </p:nvSpPr>
        <p:spPr>
          <a:xfrm>
            <a:off x="0" y="6492240"/>
            <a:ext cx="12192000" cy="365125"/>
          </a:xfrm>
        </p:spPr>
        <p:txBody>
          <a:bodyPr/>
          <a:lstStyle/>
          <a:p>
            <a:r>
              <a:rPr lang="es-US" dirty="0"/>
              <a:t>Medicare y otros programas para personas con discapacidad</a:t>
            </a:r>
          </a:p>
        </p:txBody>
      </p:sp>
    </p:spTree>
    <p:custDataLst>
      <p:tags r:id="rId1"/>
    </p:custDataLst>
    <p:extLst>
      <p:ext uri="{BB962C8B-B14F-4D97-AF65-F5344CB8AC3E}">
        <p14:creationId xmlns:p14="http://schemas.microsoft.com/office/powerpoint/2010/main" val="43185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US"/>
              <a:t>Discapacidad y su derecho a Medicare</a:t>
            </a:r>
          </a:p>
        </p:txBody>
      </p:sp>
      <p:sp>
        <p:nvSpPr>
          <p:cNvPr id="5" name="Content Placeholder 4"/>
          <p:cNvSpPr>
            <a:spLocks noGrp="1"/>
          </p:cNvSpPr>
          <p:nvPr>
            <p:ph sz="quarter" idx="13"/>
          </p:nvPr>
        </p:nvSpPr>
        <p:spPr>
          <a:xfrm>
            <a:off x="914400" y="1371600"/>
            <a:ext cx="10218420" cy="4667250"/>
          </a:xfrm>
        </p:spPr>
        <p:txBody>
          <a:bodyPr>
            <a:normAutofit fontScale="92500" lnSpcReduction="20000"/>
          </a:bodyPr>
          <a:lstStyle/>
          <a:p>
            <a:pPr lvl="0" defTabSz="685800">
              <a:lnSpc>
                <a:spcPct val="100000"/>
              </a:lnSpc>
            </a:pPr>
            <a:r>
              <a:rPr lang="es-US" sz="2600" dirty="0"/>
              <a:t>El Seguro Social tiene incentivos laborales para ayudar a las </a:t>
            </a:r>
            <a:br>
              <a:rPr lang="es-US" sz="2600" dirty="0"/>
            </a:br>
            <a:r>
              <a:rPr lang="es-US" sz="2600" dirty="0"/>
              <a:t>personas que siguen discapacitadas por motivos médicos, pero </a:t>
            </a:r>
            <a:br>
              <a:rPr lang="es-US" sz="2600" dirty="0"/>
            </a:br>
            <a:r>
              <a:rPr lang="es-US" sz="2600" dirty="0"/>
              <a:t>que intentan trabajar</a:t>
            </a:r>
          </a:p>
          <a:p>
            <a:pPr marL="0" defTabSz="685800">
              <a:lnSpc>
                <a:spcPct val="100000"/>
              </a:lnSpc>
            </a:pPr>
            <a:r>
              <a:rPr lang="es-US" sz="2600" dirty="0"/>
              <a:t>La continuación de la cobertura de Medicare es un tipo de estímulo</a:t>
            </a:r>
          </a:p>
          <a:p>
            <a:pPr lvl="1" defTabSz="685800">
              <a:lnSpc>
                <a:spcPct val="100000"/>
              </a:lnSpc>
              <a:spcAft>
                <a:spcPts val="1200"/>
              </a:spcAft>
            </a:pPr>
            <a:r>
              <a:rPr lang="es-US" sz="2200" dirty="0"/>
              <a:t>Puede seguir con la Parte A sin prima durante 8 años y medio después de reincorporarse al trabajo</a:t>
            </a:r>
          </a:p>
          <a:p>
            <a:pPr lvl="1" defTabSz="685800">
              <a:lnSpc>
                <a:spcPct val="100000"/>
              </a:lnSpc>
              <a:spcAft>
                <a:spcPts val="1200"/>
              </a:spcAft>
            </a:pPr>
            <a:r>
              <a:rPr lang="es-US" sz="2200" dirty="0"/>
              <a:t>Puede comprar la cobertura de la Parte A de hay en lo adelante</a:t>
            </a:r>
          </a:p>
          <a:p>
            <a:pPr lvl="1" defTabSz="685800">
              <a:lnSpc>
                <a:spcPct val="100000"/>
              </a:lnSpc>
              <a:spcAft>
                <a:spcPts val="1200"/>
              </a:spcAft>
            </a:pPr>
            <a:r>
              <a:rPr lang="es-US" sz="2200" dirty="0"/>
              <a:t>Seguir pagando la prima de la Parte B para mantener la Parte B</a:t>
            </a:r>
          </a:p>
          <a:p>
            <a:pPr lvl="0" defTabSz="685800">
              <a:lnSpc>
                <a:spcPct val="100000"/>
              </a:lnSpc>
            </a:pPr>
            <a:r>
              <a:rPr lang="es-US" sz="2600" dirty="0"/>
              <a:t>La razón por la que su derecho a Medicare cambia a los 65 años</a:t>
            </a:r>
          </a:p>
          <a:p>
            <a:pPr lvl="1" defTabSz="685800">
              <a:lnSpc>
                <a:spcPct val="100000"/>
              </a:lnSpc>
              <a:spcAft>
                <a:spcPts val="1200"/>
              </a:spcAft>
            </a:pPr>
            <a:r>
              <a:rPr lang="es-US" sz="2200" dirty="0"/>
              <a:t>Cualquier penalidad que pueda haber recibido por inscripción tardía se eliminan en ese momento</a:t>
            </a:r>
          </a:p>
          <a:p>
            <a:pPr lvl="1" defTabSz="685800">
              <a:lnSpc>
                <a:spcPct val="100000"/>
              </a:lnSpc>
              <a:spcAft>
                <a:spcPts val="1200"/>
              </a:spcAft>
            </a:pPr>
            <a:r>
              <a:rPr lang="es-US" sz="2200" dirty="0"/>
              <a:t>Tiene otro Periodo de Inscripción Inicial (IEP)</a:t>
            </a:r>
          </a:p>
        </p:txBody>
      </p:sp>
      <p:sp>
        <p:nvSpPr>
          <p:cNvPr id="6" name="Slide Number Placeholder 5">
            <a:extLst>
              <a:ext uri="{FF2B5EF4-FFF2-40B4-BE49-F238E27FC236}">
                <a16:creationId xmlns:a16="http://schemas.microsoft.com/office/drawing/2014/main" id="{31F34FB0-C977-4553-A7EC-938A43EE8B72}"/>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31</a:t>
            </a:fld>
            <a:endParaRPr lang="en-US"/>
          </a:p>
        </p:txBody>
      </p:sp>
      <p:sp>
        <p:nvSpPr>
          <p:cNvPr id="2" name="Date Placeholder 1"/>
          <p:cNvSpPr>
            <a:spLocks noGrp="1"/>
          </p:cNvSpPr>
          <p:nvPr>
            <p:ph type="dt" sz="half" idx="10"/>
          </p:nvPr>
        </p:nvSpPr>
        <p:spPr>
          <a:xfrm>
            <a:off x="838200" y="6492240"/>
            <a:ext cx="2743200" cy="365125"/>
          </a:xfrm>
        </p:spPr>
        <p:txBody>
          <a:bodyPr/>
          <a:lstStyle/>
          <a:p>
            <a:r>
              <a:rPr lang="es-US"/>
              <a:t>Marzo de 2023</a:t>
            </a:r>
          </a:p>
        </p:txBody>
      </p:sp>
      <p:sp>
        <p:nvSpPr>
          <p:cNvPr id="7" name="Footer Placeholder 2">
            <a:extLst>
              <a:ext uri="{FF2B5EF4-FFF2-40B4-BE49-F238E27FC236}">
                <a16:creationId xmlns:a16="http://schemas.microsoft.com/office/drawing/2014/main" id="{1EBBF5A6-AF89-4B96-80A0-A19046D59AA9}"/>
              </a:ext>
            </a:extLst>
          </p:cNvPr>
          <p:cNvSpPr>
            <a:spLocks noGrp="1"/>
          </p:cNvSpPr>
          <p:nvPr>
            <p:ph type="ftr" sz="quarter" idx="11"/>
          </p:nvPr>
        </p:nvSpPr>
        <p:spPr>
          <a:xfrm>
            <a:off x="0" y="6492240"/>
            <a:ext cx="12192000" cy="365125"/>
          </a:xfrm>
        </p:spPr>
        <p:txBody>
          <a:bodyPr/>
          <a:lstStyle/>
          <a:p>
            <a:r>
              <a:rPr lang="es-US" dirty="0"/>
              <a:t>Medicare y otros programas para personas con discapacidad</a:t>
            </a:r>
          </a:p>
        </p:txBody>
      </p:sp>
    </p:spTree>
    <p:custDataLst>
      <p:tags r:id="rId1"/>
    </p:custDataLst>
    <p:extLst>
      <p:ext uri="{BB962C8B-B14F-4D97-AF65-F5344CB8AC3E}">
        <p14:creationId xmlns:p14="http://schemas.microsoft.com/office/powerpoint/2010/main" val="328580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0"/>
                                  </p:stCondLst>
                                  <p:childTnLst>
                                    <p:set>
                                      <p:cBhvr>
                                        <p:cTn id="29"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226" y="276171"/>
            <a:ext cx="9387286" cy="719643"/>
          </a:xfrm>
        </p:spPr>
        <p:txBody>
          <a:bodyPr>
            <a:noAutofit/>
          </a:bodyPr>
          <a:lstStyle/>
          <a:p>
            <a:r>
              <a:rPr lang="es-US" sz="3000" dirty="0"/>
              <a:t>Verifique sus conocimientos: Pregunta 2</a:t>
            </a:r>
          </a:p>
        </p:txBody>
      </p:sp>
      <p:sp>
        <p:nvSpPr>
          <p:cNvPr id="9" name="Content Placeholder 8"/>
          <p:cNvSpPr>
            <a:spLocks noGrp="1"/>
          </p:cNvSpPr>
          <p:nvPr>
            <p:ph type="body" sz="quarter" idx="13"/>
          </p:nvPr>
        </p:nvSpPr>
        <p:spPr>
          <a:xfrm>
            <a:off x="1883226" y="1618681"/>
            <a:ext cx="9729654" cy="3810569"/>
          </a:xfrm>
        </p:spPr>
        <p:txBody>
          <a:bodyPr>
            <a:noAutofit/>
          </a:bodyPr>
          <a:lstStyle/>
          <a:p>
            <a:pPr marL="0" lvl="0" indent="0" defTabSz="685800">
              <a:spcBef>
                <a:spcPts val="600"/>
              </a:spcBef>
              <a:spcAft>
                <a:spcPts val="600"/>
              </a:spcAft>
              <a:buNone/>
            </a:pPr>
            <a:r>
              <a:rPr lang="es-US" sz="2000" b="1" dirty="0"/>
              <a:t>James adquirió el derecho a recibir el SSDI a los 60 años, y Medicare a los 62 años. No optó por la Parte B cuando fue elegible por primera vez, y no tenía cobertura del empleador. Él obtiene automáticamente la Parte B durante su IEP cuando cumpla 65 años ¿Cuánto es la multa por inscripción tardía en </a:t>
            </a:r>
            <a:br>
              <a:rPr lang="es-US" sz="2000" b="1" dirty="0"/>
            </a:br>
            <a:r>
              <a:rPr lang="es-US" sz="2000" b="1" dirty="0"/>
              <a:t>la Parte B?</a:t>
            </a:r>
          </a:p>
          <a:p>
            <a:pPr marL="274320" lvl="0" indent="-274320" defTabSz="685800">
              <a:spcBef>
                <a:spcPts val="0"/>
              </a:spcBef>
              <a:spcAft>
                <a:spcPts val="600"/>
              </a:spcAft>
              <a:buFont typeface="+mj-lt"/>
              <a:buAutoNum type="alphaLcPeriod"/>
            </a:pPr>
            <a:r>
              <a:rPr lang="es-US" sz="2000" dirty="0"/>
              <a:t>5%</a:t>
            </a:r>
          </a:p>
          <a:p>
            <a:pPr marL="274320" lvl="0" indent="-274320" defTabSz="685800">
              <a:spcBef>
                <a:spcPts val="0"/>
              </a:spcBef>
              <a:spcAft>
                <a:spcPts val="600"/>
              </a:spcAft>
              <a:buFont typeface="+mj-lt"/>
              <a:buAutoNum type="alphaLcPeriod"/>
            </a:pPr>
            <a:r>
              <a:rPr lang="es-US" sz="2000" dirty="0"/>
              <a:t>10%</a:t>
            </a:r>
          </a:p>
          <a:p>
            <a:pPr marL="274320" lvl="0" indent="-274320" defTabSz="685800">
              <a:spcBef>
                <a:spcPts val="0"/>
              </a:spcBef>
              <a:spcAft>
                <a:spcPts val="600"/>
              </a:spcAft>
              <a:buFont typeface="+mj-lt"/>
              <a:buAutoNum type="alphaLcPeriod"/>
            </a:pPr>
            <a:r>
              <a:rPr lang="es-US" sz="2000" dirty="0"/>
              <a:t>10% por cada periodo de 12 meses sin Parte B</a:t>
            </a:r>
          </a:p>
          <a:p>
            <a:pPr marL="274320" lvl="0" indent="-274320" defTabSz="685800">
              <a:spcBef>
                <a:spcPts val="0"/>
              </a:spcBef>
              <a:buFont typeface="+mj-lt"/>
              <a:buAutoNum type="alphaLcPeriod"/>
            </a:pPr>
            <a:r>
              <a:rPr lang="es-US" sz="2000" dirty="0"/>
              <a:t>No hay multa</a:t>
            </a:r>
          </a:p>
          <a:p>
            <a:endParaRPr lang="en-US" dirty="0"/>
          </a:p>
        </p:txBody>
      </p:sp>
      <p:sp>
        <p:nvSpPr>
          <p:cNvPr id="6" name="Rounded Rectangle 5" descr="Recuadro verde que resalta la respuesta D como correcta"/>
          <p:cNvSpPr/>
          <p:nvPr/>
        </p:nvSpPr>
        <p:spPr>
          <a:xfrm>
            <a:off x="1883227" y="4404952"/>
            <a:ext cx="2050418" cy="365760"/>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0E22B5E6-1EA9-418F-BEA0-83CB3183AC05}"/>
              </a:ext>
            </a:extLst>
          </p:cNvPr>
          <p:cNvSpPr>
            <a:spLocks noGrp="1"/>
          </p:cNvSpPr>
          <p:nvPr>
            <p:ph type="sldNum" sz="quarter" idx="12"/>
          </p:nvPr>
        </p:nvSpPr>
        <p:spPr>
          <a:xfrm>
            <a:off x="8610600" y="649224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79EF6-0C0E-43E6-8FB3-918BC522CC5A}"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Date Placeholder 2">
            <a:extLst>
              <a:ext uri="{FF2B5EF4-FFF2-40B4-BE49-F238E27FC236}">
                <a16:creationId xmlns:a16="http://schemas.microsoft.com/office/drawing/2014/main" id="{0FDD92F1-9739-834A-85A2-E4D2EEE86F73}"/>
              </a:ext>
            </a:extLst>
          </p:cNvPr>
          <p:cNvSpPr>
            <a:spLocks noGrp="1"/>
          </p:cNvSpPr>
          <p:nvPr>
            <p:ph type="dt" sz="half" idx="10"/>
          </p:nvPr>
        </p:nvSpPr>
        <p:spPr>
          <a:xfrm>
            <a:off x="838200" y="6492240"/>
            <a:ext cx="2743200" cy="365125"/>
          </a:xfrm>
        </p:spPr>
        <p:txBody>
          <a:bodyPr/>
          <a:lstStyle/>
          <a:p>
            <a:r>
              <a:rPr lang="es-US"/>
              <a:t>Marzo de 2023</a:t>
            </a:r>
          </a:p>
        </p:txBody>
      </p:sp>
      <p:sp>
        <p:nvSpPr>
          <p:cNvPr id="8" name="Footer Placeholder 2">
            <a:extLst>
              <a:ext uri="{FF2B5EF4-FFF2-40B4-BE49-F238E27FC236}">
                <a16:creationId xmlns:a16="http://schemas.microsoft.com/office/drawing/2014/main" id="{5DABCAF9-9537-4B73-B873-CE541C2DC104}"/>
              </a:ext>
            </a:extLst>
          </p:cNvPr>
          <p:cNvSpPr>
            <a:spLocks noGrp="1"/>
          </p:cNvSpPr>
          <p:nvPr>
            <p:ph type="ftr" sz="quarter" idx="11"/>
          </p:nvPr>
        </p:nvSpPr>
        <p:spPr>
          <a:xfrm>
            <a:off x="0" y="6492240"/>
            <a:ext cx="12192000" cy="365125"/>
          </a:xfrm>
        </p:spPr>
        <p:txBody>
          <a:bodyPr/>
          <a:lstStyle/>
          <a:p>
            <a:r>
              <a:rPr lang="es-US" dirty="0"/>
              <a:t>Medicare y otros programas para personas con discapacidad</a:t>
            </a:r>
          </a:p>
        </p:txBody>
      </p:sp>
      <p:sp>
        <p:nvSpPr>
          <p:cNvPr id="10" name="Text Box 2">
            <a:extLst>
              <a:ext uri="{FF2B5EF4-FFF2-40B4-BE49-F238E27FC236}">
                <a16:creationId xmlns:a16="http://schemas.microsoft.com/office/drawing/2014/main" id="{A949A726-E4F6-4D0D-8B27-B2035D2659FF}"/>
              </a:ext>
            </a:extLst>
          </p:cNvPr>
          <p:cNvSpPr txBox="1">
            <a:spLocks noChangeArrowheads="1"/>
          </p:cNvSpPr>
          <p:nvPr/>
        </p:nvSpPr>
        <p:spPr bwMode="auto">
          <a:xfrm>
            <a:off x="1839078" y="4795713"/>
            <a:ext cx="9514722" cy="407035"/>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0" marR="0">
              <a:lnSpc>
                <a:spcPct val="107000"/>
              </a:lnSpc>
              <a:spcBef>
                <a:spcPts val="0"/>
              </a:spcBef>
              <a:spcAft>
                <a:spcPts val="800"/>
              </a:spcAft>
            </a:pPr>
            <a:r>
              <a:rPr lang="es-419" sz="2000" b="1" dirty="0">
                <a:solidFill>
                  <a:srgbClr val="00529B"/>
                </a:solidFill>
                <a:effectLst/>
                <a:latin typeface="Calibri" panose="020F0502020204030204" pitchFamily="34" charset="0"/>
                <a:ea typeface="Yu Mincho" panose="02020400000000000000" pitchFamily="18" charset="-128"/>
                <a:cs typeface="Times New Roman" panose="02020603050405020304" pitchFamily="18" charset="0"/>
              </a:rPr>
              <a:t>Cronómetro de cuenta regresiva</a:t>
            </a:r>
            <a:r>
              <a:rPr lang="es-419" sz="2000" dirty="0">
                <a:solidFill>
                  <a:srgbClr val="00529B"/>
                </a:solidFill>
                <a:effectLst/>
                <a:latin typeface="Calibri" panose="020F0502020204030204" pitchFamily="34" charset="0"/>
                <a:ea typeface="Yu Mincho" panose="02020400000000000000" pitchFamily="18" charset="-128"/>
                <a:cs typeface="Times New Roman" panose="02020603050405020304" pitchFamily="18" charset="0"/>
              </a:rPr>
              <a:t>: conteste la pregunta antes de que la barra desaparezca.</a:t>
            </a:r>
            <a:endParaRPr lang="en-US" sz="2000" dirty="0">
              <a:solidFill>
                <a:srgbClr val="00529B"/>
              </a:solidFill>
              <a:effectLst/>
              <a:latin typeface="Calibri" panose="020F0502020204030204" pitchFamily="34" charset="0"/>
              <a:ea typeface="Yu Mincho" panose="02020400000000000000" pitchFamily="18" charset="-128"/>
              <a:cs typeface="Times New Roman" panose="02020603050405020304" pitchFamily="18" charset="0"/>
            </a:endParaRPr>
          </a:p>
        </p:txBody>
      </p:sp>
    </p:spTree>
    <p:custDataLst>
      <p:tags r:id="rId1"/>
    </p:custDataLst>
    <p:extLst>
      <p:ext uri="{BB962C8B-B14F-4D97-AF65-F5344CB8AC3E}">
        <p14:creationId xmlns:p14="http://schemas.microsoft.com/office/powerpoint/2010/main" val="221820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a:t>Lección 3</a:t>
            </a:r>
          </a:p>
        </p:txBody>
      </p:sp>
      <p:sp>
        <p:nvSpPr>
          <p:cNvPr id="5" name="Text Placeholder 4"/>
          <p:cNvSpPr>
            <a:spLocks noGrp="1"/>
          </p:cNvSpPr>
          <p:nvPr>
            <p:ph type="body" idx="1"/>
          </p:nvPr>
        </p:nvSpPr>
        <p:spPr/>
        <p:txBody>
          <a:bodyPr>
            <a:normAutofit/>
          </a:bodyPr>
          <a:lstStyle/>
          <a:p>
            <a:r>
              <a:rPr lang="es-US" sz="3600" dirty="0"/>
              <a:t>Opciones de planes Medicare para personas con discapacidades</a:t>
            </a:r>
          </a:p>
        </p:txBody>
      </p:sp>
    </p:spTree>
    <p:custDataLst>
      <p:tags r:id="rId1"/>
    </p:custDataLst>
    <p:extLst>
      <p:ext uri="{BB962C8B-B14F-4D97-AF65-F5344CB8AC3E}">
        <p14:creationId xmlns:p14="http://schemas.microsoft.com/office/powerpoint/2010/main" val="13189355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5E7A2-AE8C-421D-985D-CCED84A66714}"/>
              </a:ext>
            </a:extLst>
          </p:cNvPr>
          <p:cNvSpPr>
            <a:spLocks noGrp="1"/>
          </p:cNvSpPr>
          <p:nvPr>
            <p:ph type="title"/>
          </p:nvPr>
        </p:nvSpPr>
        <p:spPr/>
        <p:txBody>
          <a:bodyPr/>
          <a:lstStyle/>
          <a:p>
            <a:r>
              <a:rPr lang="es-US"/>
              <a:t>Objetivos de la Lección 3:</a:t>
            </a:r>
          </a:p>
        </p:txBody>
      </p:sp>
      <p:sp>
        <p:nvSpPr>
          <p:cNvPr id="3" name="Content Placeholder 2">
            <a:extLst>
              <a:ext uri="{FF2B5EF4-FFF2-40B4-BE49-F238E27FC236}">
                <a16:creationId xmlns:a16="http://schemas.microsoft.com/office/drawing/2014/main" id="{A66267A8-A158-4869-8672-CF00799B51F4}"/>
              </a:ext>
            </a:extLst>
          </p:cNvPr>
          <p:cNvSpPr>
            <a:spLocks noGrp="1"/>
          </p:cNvSpPr>
          <p:nvPr>
            <p:ph sz="quarter" idx="13"/>
          </p:nvPr>
        </p:nvSpPr>
        <p:spPr>
          <a:xfrm>
            <a:off x="914400" y="1371600"/>
            <a:ext cx="10875034" cy="4667250"/>
          </a:xfrm>
        </p:spPr>
        <p:txBody>
          <a:bodyPr/>
          <a:lstStyle/>
          <a:p>
            <a:pPr marL="0" indent="0">
              <a:buNone/>
            </a:pPr>
            <a:r>
              <a:rPr lang="es-US" b="1" dirty="0"/>
              <a:t>Al final de esta lección, usted podrá:</a:t>
            </a:r>
          </a:p>
          <a:p>
            <a:pPr marL="548640" defTabSz="685800"/>
            <a:r>
              <a:rPr lang="es-US" sz="2400" dirty="0"/>
              <a:t>Enumerar las opciones de planes de Medicare para personas </a:t>
            </a:r>
            <a:br>
              <a:rPr lang="es-US" sz="2400" dirty="0"/>
            </a:br>
            <a:r>
              <a:rPr lang="es-US" sz="2400" dirty="0"/>
              <a:t>con discapacidades</a:t>
            </a:r>
          </a:p>
          <a:p>
            <a:pPr marL="548640" defTabSz="685800"/>
            <a:r>
              <a:rPr lang="es-US" sz="2400" dirty="0"/>
              <a:t>Explicar la coordinación de prestaciones para personas con discapacidades</a:t>
            </a:r>
          </a:p>
          <a:p>
            <a:pPr marL="548640" defTabSz="685800"/>
            <a:endParaRPr lang="en-US" sz="2400" dirty="0"/>
          </a:p>
          <a:p>
            <a:pPr indent="0" defTabSz="685800">
              <a:buNone/>
            </a:pPr>
            <a:endParaRPr lang="en-US" dirty="0"/>
          </a:p>
          <a:p>
            <a:pPr marL="0" indent="0">
              <a:buNone/>
            </a:pPr>
            <a:endParaRPr lang="en-US" b="1" dirty="0"/>
          </a:p>
          <a:p>
            <a:endParaRPr lang="en-US" dirty="0"/>
          </a:p>
        </p:txBody>
      </p:sp>
      <p:sp>
        <p:nvSpPr>
          <p:cNvPr id="6" name="Slide Number Placeholder 5">
            <a:extLst>
              <a:ext uri="{FF2B5EF4-FFF2-40B4-BE49-F238E27FC236}">
                <a16:creationId xmlns:a16="http://schemas.microsoft.com/office/drawing/2014/main" id="{4C6E1FC8-21C8-406A-A118-C5E9F7761AC1}"/>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34</a:t>
            </a:fld>
            <a:endParaRPr lang="en-US"/>
          </a:p>
        </p:txBody>
      </p:sp>
      <p:sp>
        <p:nvSpPr>
          <p:cNvPr id="4" name="Date Placeholder 3">
            <a:extLst>
              <a:ext uri="{FF2B5EF4-FFF2-40B4-BE49-F238E27FC236}">
                <a16:creationId xmlns:a16="http://schemas.microsoft.com/office/drawing/2014/main" id="{5F856BAB-7DE6-4AC9-9B18-214ACF7A7FBF}"/>
              </a:ext>
            </a:extLst>
          </p:cNvPr>
          <p:cNvSpPr>
            <a:spLocks noGrp="1"/>
          </p:cNvSpPr>
          <p:nvPr>
            <p:ph type="dt" sz="half" idx="10"/>
          </p:nvPr>
        </p:nvSpPr>
        <p:spPr>
          <a:xfrm>
            <a:off x="838200" y="6492240"/>
            <a:ext cx="2743200" cy="365125"/>
          </a:xfrm>
        </p:spPr>
        <p:txBody>
          <a:bodyPr/>
          <a:lstStyle/>
          <a:p>
            <a:r>
              <a:rPr lang="es-US"/>
              <a:t>Marzo de 2023</a:t>
            </a:r>
          </a:p>
        </p:txBody>
      </p:sp>
      <p:sp>
        <p:nvSpPr>
          <p:cNvPr id="7" name="Footer Placeholder 2">
            <a:extLst>
              <a:ext uri="{FF2B5EF4-FFF2-40B4-BE49-F238E27FC236}">
                <a16:creationId xmlns:a16="http://schemas.microsoft.com/office/drawing/2014/main" id="{039F3C7C-C148-4F71-8D83-3C0C68738CBA}"/>
              </a:ext>
            </a:extLst>
          </p:cNvPr>
          <p:cNvSpPr>
            <a:spLocks noGrp="1"/>
          </p:cNvSpPr>
          <p:nvPr>
            <p:ph type="ftr" sz="quarter" idx="11"/>
          </p:nvPr>
        </p:nvSpPr>
        <p:spPr>
          <a:xfrm>
            <a:off x="0" y="6492240"/>
            <a:ext cx="12192000" cy="365125"/>
          </a:xfrm>
        </p:spPr>
        <p:txBody>
          <a:bodyPr/>
          <a:lstStyle/>
          <a:p>
            <a:r>
              <a:rPr lang="es-US" dirty="0"/>
              <a:t>Medicare y otros programas para personas con discapacidad</a:t>
            </a:r>
          </a:p>
        </p:txBody>
      </p:sp>
    </p:spTree>
    <p:custDataLst>
      <p:tags r:id="rId1"/>
    </p:custDataLst>
    <p:extLst>
      <p:ext uri="{BB962C8B-B14F-4D97-AF65-F5344CB8AC3E}">
        <p14:creationId xmlns:p14="http://schemas.microsoft.com/office/powerpoint/2010/main" val="39444451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634F1B-815C-ED43-9EFE-69E863133376}"/>
              </a:ext>
            </a:extLst>
          </p:cNvPr>
          <p:cNvSpPr>
            <a:spLocks noGrp="1"/>
          </p:cNvSpPr>
          <p:nvPr>
            <p:ph type="title"/>
          </p:nvPr>
        </p:nvSpPr>
        <p:spPr/>
        <p:txBody>
          <a:bodyPr>
            <a:normAutofit/>
          </a:bodyPr>
          <a:lstStyle/>
          <a:p>
            <a:r>
              <a:rPr lang="es-US" dirty="0"/>
              <a:t>Opciones de planes Medicare </a:t>
            </a:r>
            <a:br>
              <a:rPr lang="es-US" dirty="0"/>
            </a:br>
            <a:r>
              <a:rPr lang="es-US" dirty="0"/>
              <a:t>para personas con discapacidad</a:t>
            </a:r>
          </a:p>
        </p:txBody>
      </p:sp>
      <p:sp>
        <p:nvSpPr>
          <p:cNvPr id="9" name="Content Placeholder 8">
            <a:extLst>
              <a:ext uri="{FF2B5EF4-FFF2-40B4-BE49-F238E27FC236}">
                <a16:creationId xmlns:a16="http://schemas.microsoft.com/office/drawing/2014/main" id="{2457FE9F-2825-3E43-BE53-33F814F026FE}"/>
              </a:ext>
            </a:extLst>
          </p:cNvPr>
          <p:cNvSpPr>
            <a:spLocks noGrp="1"/>
          </p:cNvSpPr>
          <p:nvPr>
            <p:ph sz="quarter" idx="13"/>
          </p:nvPr>
        </p:nvSpPr>
        <p:spPr>
          <a:xfrm>
            <a:off x="914400" y="1371600"/>
            <a:ext cx="10439400" cy="4667250"/>
          </a:xfrm>
        </p:spPr>
        <p:txBody>
          <a:bodyPr>
            <a:noAutofit/>
          </a:bodyPr>
          <a:lstStyle/>
          <a:p>
            <a:pPr marL="0" lvl="0" indent="0" defTabSz="685800">
              <a:buNone/>
            </a:pPr>
            <a:r>
              <a:rPr lang="es-US" b="1" dirty="0"/>
              <a:t>Todos los planes Medicare en su área están disponibles</a:t>
            </a:r>
          </a:p>
          <a:p>
            <a:pPr marL="548640" defTabSz="685800"/>
            <a:r>
              <a:rPr lang="es-US" sz="2400" dirty="0"/>
              <a:t>Medicare Original </a:t>
            </a:r>
          </a:p>
          <a:p>
            <a:pPr marL="548640" defTabSz="685800"/>
            <a:r>
              <a:rPr lang="es-US" sz="2400" dirty="0"/>
              <a:t>Planes de Medicare </a:t>
            </a:r>
            <a:r>
              <a:rPr lang="es-US" sz="2400" dirty="0" err="1"/>
              <a:t>Advantage</a:t>
            </a:r>
            <a:endParaRPr lang="es-US" sz="2400" dirty="0"/>
          </a:p>
          <a:p>
            <a:pPr marL="548640" defTabSz="685800"/>
            <a:r>
              <a:rPr lang="es-US" sz="2400" dirty="0"/>
              <a:t>Otros planes de salud de Medicare</a:t>
            </a:r>
          </a:p>
          <a:p>
            <a:pPr marL="548640" defTabSz="685800"/>
            <a:r>
              <a:rPr lang="es-US" sz="2400" dirty="0"/>
              <a:t>La cobertura de medicamentos de Medicare</a:t>
            </a:r>
          </a:p>
          <a:p>
            <a:pPr marL="1097280" lvl="1" defTabSz="685800">
              <a:spcAft>
                <a:spcPts val="1200"/>
              </a:spcAft>
              <a:buSzPct val="100000"/>
            </a:pPr>
            <a:r>
              <a:rPr lang="es-US" sz="2000" dirty="0"/>
              <a:t>Agregar a Medicare Original</a:t>
            </a:r>
          </a:p>
          <a:p>
            <a:pPr marL="1097280" lvl="1" defTabSz="685800">
              <a:spcAft>
                <a:spcPts val="1200"/>
              </a:spcAft>
              <a:buSzPct val="100000"/>
            </a:pPr>
            <a:r>
              <a:rPr lang="es-US" sz="2000" dirty="0"/>
              <a:t>Inscríbase en un plan de Medicare </a:t>
            </a:r>
            <a:r>
              <a:rPr lang="es-US" sz="2000" dirty="0" err="1"/>
              <a:t>Advantage</a:t>
            </a:r>
            <a:r>
              <a:rPr lang="es-US" sz="2000" dirty="0"/>
              <a:t> con cobertura para medicamentos</a:t>
            </a:r>
          </a:p>
        </p:txBody>
      </p:sp>
      <p:sp>
        <p:nvSpPr>
          <p:cNvPr id="5" name="Slide Number Placeholder 4">
            <a:extLst>
              <a:ext uri="{FF2B5EF4-FFF2-40B4-BE49-F238E27FC236}">
                <a16:creationId xmlns:a16="http://schemas.microsoft.com/office/drawing/2014/main" id="{917F1F5A-2870-49DE-AC37-1554E7DE8889}"/>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35</a:t>
            </a:fld>
            <a:endParaRPr lang="en-US"/>
          </a:p>
        </p:txBody>
      </p:sp>
      <p:sp>
        <p:nvSpPr>
          <p:cNvPr id="2" name="Date Placeholder 1">
            <a:extLst>
              <a:ext uri="{FF2B5EF4-FFF2-40B4-BE49-F238E27FC236}">
                <a16:creationId xmlns:a16="http://schemas.microsoft.com/office/drawing/2014/main" id="{D40AA308-170A-754E-B46F-1322630245DF}"/>
              </a:ext>
            </a:extLst>
          </p:cNvPr>
          <p:cNvSpPr>
            <a:spLocks noGrp="1"/>
          </p:cNvSpPr>
          <p:nvPr>
            <p:ph type="dt" sz="half" idx="10"/>
          </p:nvPr>
        </p:nvSpPr>
        <p:spPr>
          <a:xfrm>
            <a:off x="838200" y="6492240"/>
            <a:ext cx="2743200" cy="365125"/>
          </a:xfrm>
        </p:spPr>
        <p:txBody>
          <a:bodyPr/>
          <a:lstStyle/>
          <a:p>
            <a:r>
              <a:rPr lang="es-US"/>
              <a:t>Marzo de 2023</a:t>
            </a:r>
          </a:p>
        </p:txBody>
      </p:sp>
      <p:sp>
        <p:nvSpPr>
          <p:cNvPr id="7" name="Footer Placeholder 2">
            <a:extLst>
              <a:ext uri="{FF2B5EF4-FFF2-40B4-BE49-F238E27FC236}">
                <a16:creationId xmlns:a16="http://schemas.microsoft.com/office/drawing/2014/main" id="{4A5CCBF4-FCB9-407C-A305-9B88CF8C72CA}"/>
              </a:ext>
            </a:extLst>
          </p:cNvPr>
          <p:cNvSpPr>
            <a:spLocks noGrp="1"/>
          </p:cNvSpPr>
          <p:nvPr>
            <p:ph type="ftr" sz="quarter" idx="11"/>
          </p:nvPr>
        </p:nvSpPr>
        <p:spPr>
          <a:xfrm>
            <a:off x="0" y="6492240"/>
            <a:ext cx="12192000" cy="365125"/>
          </a:xfrm>
        </p:spPr>
        <p:txBody>
          <a:bodyPr/>
          <a:lstStyle/>
          <a:p>
            <a:r>
              <a:rPr lang="es-US" dirty="0"/>
              <a:t>Medicare y otros programas para personas con discapacidad</a:t>
            </a:r>
          </a:p>
        </p:txBody>
      </p:sp>
    </p:spTree>
    <p:custDataLst>
      <p:tags r:id="rId1"/>
    </p:custDataLst>
    <p:extLst>
      <p:ext uri="{BB962C8B-B14F-4D97-AF65-F5344CB8AC3E}">
        <p14:creationId xmlns:p14="http://schemas.microsoft.com/office/powerpoint/2010/main" val="36701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9">
                                            <p:txEl>
                                              <p:pRg st="5" end="5"/>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s-US" sz="2800" dirty="0"/>
              <a:t>Coordinación de beneficios: </a:t>
            </a:r>
            <a:br>
              <a:rPr lang="es-US" sz="2800" dirty="0"/>
            </a:br>
            <a:r>
              <a:rPr lang="es-US" sz="2800" dirty="0"/>
              <a:t>Plan de Salud Grupal Grandes (GHP)</a:t>
            </a:r>
          </a:p>
        </p:txBody>
      </p:sp>
      <p:sp>
        <p:nvSpPr>
          <p:cNvPr id="5" name="Content Placeholder 4"/>
          <p:cNvSpPr>
            <a:spLocks noGrp="1"/>
          </p:cNvSpPr>
          <p:nvPr>
            <p:ph sz="quarter" idx="13"/>
          </p:nvPr>
        </p:nvSpPr>
        <p:spPr>
          <a:xfrm>
            <a:off x="914400" y="1371600"/>
            <a:ext cx="10287000" cy="4667250"/>
          </a:xfrm>
        </p:spPr>
        <p:txBody>
          <a:bodyPr/>
          <a:lstStyle/>
          <a:p>
            <a:pPr marL="0" lvl="0" indent="0" defTabSz="685800">
              <a:lnSpc>
                <a:spcPct val="100000"/>
              </a:lnSpc>
              <a:spcBef>
                <a:spcPts val="600"/>
              </a:spcBef>
              <a:buNone/>
            </a:pPr>
            <a:r>
              <a:rPr lang="es-US" b="1"/>
              <a:t>Medicare es el pagador secundario si lo recibe debido a una discapacidad, y:</a:t>
            </a:r>
          </a:p>
          <a:p>
            <a:pPr lvl="1" defTabSz="685800">
              <a:lnSpc>
                <a:spcPct val="100000"/>
              </a:lnSpc>
              <a:spcAft>
                <a:spcPts val="1200"/>
              </a:spcAft>
              <a:buFont typeface="Wingdings" panose="05000000000000000000" pitchFamily="2" charset="2"/>
              <a:buChar char="§"/>
            </a:pPr>
            <a:r>
              <a:rPr lang="es-US"/>
              <a:t>Usted trabaja y está cubierto por un GHP grande</a:t>
            </a:r>
          </a:p>
          <a:p>
            <a:pPr lvl="1" defTabSz="685800">
              <a:lnSpc>
                <a:spcPct val="100000"/>
              </a:lnSpc>
              <a:spcAft>
                <a:spcPts val="1200"/>
              </a:spcAft>
              <a:buFont typeface="Wingdings" panose="05000000000000000000" pitchFamily="2" charset="2"/>
              <a:buChar char="§"/>
            </a:pPr>
            <a:r>
              <a:rPr lang="es-US"/>
              <a:t>Está cubierto por un GHP de un cónyuge u otro miembro de la familia que trabaja</a:t>
            </a:r>
          </a:p>
          <a:p>
            <a:pPr lvl="1" defTabSz="685800">
              <a:lnSpc>
                <a:spcPct val="100000"/>
              </a:lnSpc>
              <a:spcAft>
                <a:spcPts val="1200"/>
              </a:spcAft>
              <a:buFont typeface="Wingdings" panose="05000000000000000000" pitchFamily="2" charset="2"/>
              <a:buChar char="§"/>
            </a:pPr>
            <a:r>
              <a:rPr lang="es-US"/>
              <a:t>Usted (o un miembro de su familia) es autónomo y está cubierto por un GHP grande</a:t>
            </a:r>
          </a:p>
        </p:txBody>
      </p:sp>
      <p:sp>
        <p:nvSpPr>
          <p:cNvPr id="6" name="Slide Number Placeholder 5">
            <a:extLst>
              <a:ext uri="{FF2B5EF4-FFF2-40B4-BE49-F238E27FC236}">
                <a16:creationId xmlns:a16="http://schemas.microsoft.com/office/drawing/2014/main" id="{64E1BCD6-1EA2-4F96-93A5-F9F9D8A6AB6D}"/>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36</a:t>
            </a:fld>
            <a:endParaRPr lang="en-US"/>
          </a:p>
        </p:txBody>
      </p:sp>
      <p:sp>
        <p:nvSpPr>
          <p:cNvPr id="2" name="Date Placeholder 1"/>
          <p:cNvSpPr>
            <a:spLocks noGrp="1"/>
          </p:cNvSpPr>
          <p:nvPr>
            <p:ph type="dt" sz="half" idx="10"/>
          </p:nvPr>
        </p:nvSpPr>
        <p:spPr>
          <a:xfrm>
            <a:off x="838200" y="6492240"/>
            <a:ext cx="2743200" cy="365125"/>
          </a:xfrm>
        </p:spPr>
        <p:txBody>
          <a:bodyPr/>
          <a:lstStyle/>
          <a:p>
            <a:r>
              <a:rPr lang="es-US"/>
              <a:t>Marzo de 2023</a:t>
            </a:r>
          </a:p>
        </p:txBody>
      </p:sp>
      <p:sp>
        <p:nvSpPr>
          <p:cNvPr id="7" name="Footer Placeholder 2">
            <a:extLst>
              <a:ext uri="{FF2B5EF4-FFF2-40B4-BE49-F238E27FC236}">
                <a16:creationId xmlns:a16="http://schemas.microsoft.com/office/drawing/2014/main" id="{B1BA3C45-3AAE-406C-B3D3-12D2B23893E3}"/>
              </a:ext>
            </a:extLst>
          </p:cNvPr>
          <p:cNvSpPr>
            <a:spLocks noGrp="1"/>
          </p:cNvSpPr>
          <p:nvPr>
            <p:ph type="ftr" sz="quarter" idx="11"/>
          </p:nvPr>
        </p:nvSpPr>
        <p:spPr>
          <a:xfrm>
            <a:off x="0" y="6492240"/>
            <a:ext cx="12192000" cy="365125"/>
          </a:xfrm>
        </p:spPr>
        <p:txBody>
          <a:bodyPr/>
          <a:lstStyle/>
          <a:p>
            <a:r>
              <a:rPr lang="es-US" dirty="0"/>
              <a:t>Medicare y otros programas para personas con discapacidad</a:t>
            </a:r>
          </a:p>
        </p:txBody>
      </p:sp>
    </p:spTree>
    <p:custDataLst>
      <p:tags r:id="rId1"/>
    </p:custDataLst>
    <p:extLst>
      <p:ext uri="{BB962C8B-B14F-4D97-AF65-F5344CB8AC3E}">
        <p14:creationId xmlns:p14="http://schemas.microsoft.com/office/powerpoint/2010/main" val="300389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US" dirty="0"/>
              <a:t>Coordinación de beneficios: Planes para jubilados</a:t>
            </a:r>
          </a:p>
        </p:txBody>
      </p:sp>
      <p:sp>
        <p:nvSpPr>
          <p:cNvPr id="5" name="Content Placeholder 4"/>
          <p:cNvSpPr>
            <a:spLocks noGrp="1"/>
          </p:cNvSpPr>
          <p:nvPr>
            <p:ph sz="quarter" idx="13"/>
          </p:nvPr>
        </p:nvSpPr>
        <p:spPr>
          <a:xfrm>
            <a:off x="914400" y="1371600"/>
            <a:ext cx="10241280" cy="4667250"/>
          </a:xfrm>
        </p:spPr>
        <p:txBody>
          <a:bodyPr>
            <a:normAutofit fontScale="92500"/>
          </a:bodyPr>
          <a:lstStyle/>
          <a:p>
            <a:pPr lvl="0" defTabSz="685800">
              <a:lnSpc>
                <a:spcPct val="100000"/>
              </a:lnSpc>
            </a:pPr>
            <a:r>
              <a:rPr lang="es-US" dirty="0"/>
              <a:t>Medicare paga primero las reclamaciones de su seguro médico</a:t>
            </a:r>
          </a:p>
          <a:p>
            <a:pPr lvl="0" defTabSz="685800">
              <a:lnSpc>
                <a:spcPct val="100000"/>
              </a:lnSpc>
            </a:pPr>
            <a:r>
              <a:rPr lang="es-US" dirty="0"/>
              <a:t>Su cobertura médica para jubilados paga secundario</a:t>
            </a:r>
          </a:p>
          <a:p>
            <a:pPr lvl="1" defTabSz="685800">
              <a:lnSpc>
                <a:spcPct val="100000"/>
              </a:lnSpc>
              <a:spcAft>
                <a:spcPts val="1200"/>
              </a:spcAft>
            </a:pPr>
            <a:r>
              <a:rPr lang="es-US" dirty="0"/>
              <a:t>Podría cubrir algunas faltas de cobertura de Medicare y podría ofrecer beneficios adicionales, como:</a:t>
            </a:r>
          </a:p>
          <a:p>
            <a:pPr marL="1097280" lvl="2" defTabSz="685800">
              <a:lnSpc>
                <a:spcPct val="100000"/>
              </a:lnSpc>
              <a:spcAft>
                <a:spcPts val="1200"/>
              </a:spcAft>
              <a:buSzPct val="50000"/>
              <a:buFont typeface="Wingdings" panose="05000000000000000000" pitchFamily="2" charset="2"/>
              <a:buChar char="q"/>
            </a:pPr>
            <a:r>
              <a:rPr lang="es-US" dirty="0"/>
              <a:t>Cobertura para medicamentos</a:t>
            </a:r>
          </a:p>
          <a:p>
            <a:pPr marL="1097280" lvl="2" defTabSz="685800">
              <a:lnSpc>
                <a:spcPct val="100000"/>
              </a:lnSpc>
              <a:spcAft>
                <a:spcPts val="1200"/>
              </a:spcAft>
              <a:buSzPct val="50000"/>
              <a:buFont typeface="Wingdings" panose="05000000000000000000" pitchFamily="2" charset="2"/>
              <a:buChar char="q"/>
            </a:pPr>
            <a:r>
              <a:rPr lang="es-US" dirty="0"/>
              <a:t>Cuidado dental de rutina</a:t>
            </a:r>
          </a:p>
          <a:p>
            <a:pPr lvl="1" defTabSz="685800">
              <a:lnSpc>
                <a:spcPct val="100000"/>
              </a:lnSpc>
              <a:spcAft>
                <a:spcPts val="1200"/>
              </a:spcAft>
            </a:pPr>
            <a:r>
              <a:rPr lang="es-US" dirty="0"/>
              <a:t>Consulte el folleto de beneficios de su plan o el sumario de la descripción del plan que recibe de su empleador para obtener información sobre cómo funciona su cobertura de jubilado con Medicare.</a:t>
            </a:r>
          </a:p>
          <a:p>
            <a:pPr marL="461963" lvl="1" indent="-231775" defTabSz="685800">
              <a:lnSpc>
                <a:spcPct val="100000"/>
              </a:lnSpc>
              <a:spcBef>
                <a:spcPts val="600"/>
              </a:spcBef>
            </a:pPr>
            <a:endParaRPr lang="en-US" dirty="0"/>
          </a:p>
        </p:txBody>
      </p:sp>
      <p:sp>
        <p:nvSpPr>
          <p:cNvPr id="6" name="Slide Number Placeholder 5">
            <a:extLst>
              <a:ext uri="{FF2B5EF4-FFF2-40B4-BE49-F238E27FC236}">
                <a16:creationId xmlns:a16="http://schemas.microsoft.com/office/drawing/2014/main" id="{FAF4ABEB-19B9-4021-A824-517245192B24}"/>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37</a:t>
            </a:fld>
            <a:endParaRPr lang="en-US"/>
          </a:p>
        </p:txBody>
      </p:sp>
      <p:sp>
        <p:nvSpPr>
          <p:cNvPr id="2" name="Date Placeholder 1"/>
          <p:cNvSpPr>
            <a:spLocks noGrp="1"/>
          </p:cNvSpPr>
          <p:nvPr>
            <p:ph type="dt" sz="half" idx="10"/>
          </p:nvPr>
        </p:nvSpPr>
        <p:spPr>
          <a:xfrm>
            <a:off x="838200" y="6492240"/>
            <a:ext cx="2743200" cy="365125"/>
          </a:xfrm>
        </p:spPr>
        <p:txBody>
          <a:bodyPr/>
          <a:lstStyle/>
          <a:p>
            <a:r>
              <a:rPr lang="es-US"/>
              <a:t>Marzo de 2023</a:t>
            </a:r>
          </a:p>
        </p:txBody>
      </p:sp>
      <p:sp>
        <p:nvSpPr>
          <p:cNvPr id="7" name="Footer Placeholder 2">
            <a:extLst>
              <a:ext uri="{FF2B5EF4-FFF2-40B4-BE49-F238E27FC236}">
                <a16:creationId xmlns:a16="http://schemas.microsoft.com/office/drawing/2014/main" id="{8F6AD320-2E9E-42BE-AE9F-D5BDD1F5B6FF}"/>
              </a:ext>
            </a:extLst>
          </p:cNvPr>
          <p:cNvSpPr>
            <a:spLocks noGrp="1"/>
          </p:cNvSpPr>
          <p:nvPr>
            <p:ph type="ftr" sz="quarter" idx="11"/>
          </p:nvPr>
        </p:nvSpPr>
        <p:spPr>
          <a:xfrm>
            <a:off x="0" y="6492240"/>
            <a:ext cx="12192000" cy="365125"/>
          </a:xfrm>
        </p:spPr>
        <p:txBody>
          <a:bodyPr/>
          <a:lstStyle/>
          <a:p>
            <a:r>
              <a:rPr lang="es-US" dirty="0"/>
              <a:t>Medicare y otros programas para personas con discapacidad</a:t>
            </a:r>
          </a:p>
        </p:txBody>
      </p:sp>
    </p:spTree>
    <p:custDataLst>
      <p:tags r:id="rId1"/>
    </p:custDataLst>
    <p:extLst>
      <p:ext uri="{BB962C8B-B14F-4D97-AF65-F5344CB8AC3E}">
        <p14:creationId xmlns:p14="http://schemas.microsoft.com/office/powerpoint/2010/main" val="3647312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100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31F3A-0E01-4E22-8639-CB5C2CEB73BA}"/>
              </a:ext>
            </a:extLst>
          </p:cNvPr>
          <p:cNvSpPr>
            <a:spLocks noGrp="1"/>
          </p:cNvSpPr>
          <p:nvPr>
            <p:ph type="title"/>
          </p:nvPr>
        </p:nvSpPr>
        <p:spPr/>
        <p:txBody>
          <a:bodyPr>
            <a:normAutofit/>
          </a:bodyPr>
          <a:lstStyle/>
          <a:p>
            <a:r>
              <a:rPr lang="es-US" sz="2800"/>
              <a:t>Pólizas de seguro complementario de Medicare (Medigap) para personas discapacitadas</a:t>
            </a:r>
          </a:p>
        </p:txBody>
      </p:sp>
      <p:sp>
        <p:nvSpPr>
          <p:cNvPr id="7" name="TextBox 6">
            <a:extLst>
              <a:ext uri="{FF2B5EF4-FFF2-40B4-BE49-F238E27FC236}">
                <a16:creationId xmlns:a16="http://schemas.microsoft.com/office/drawing/2014/main" id="{CDFC5BE4-2A97-43DB-B86D-D557ADFC32B6}"/>
              </a:ext>
            </a:extLst>
          </p:cNvPr>
          <p:cNvSpPr txBox="1"/>
          <p:nvPr/>
        </p:nvSpPr>
        <p:spPr>
          <a:xfrm>
            <a:off x="652990" y="1051345"/>
            <a:ext cx="10700810"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1200"/>
              </a:spcAft>
              <a:buClrTx/>
              <a:buSzTx/>
              <a:buFontTx/>
              <a:buNone/>
              <a:tabLst/>
              <a:defRPr/>
            </a:pPr>
            <a:r>
              <a:rPr kumimoji="0" lang="es-US" sz="2200" b="1"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Estos estados requieren que las compañías de seguros ofrezcan al menos un tipo de póliza de </a:t>
            </a:r>
            <a:r>
              <a:rPr kumimoji="0" lang="es-US" sz="2200" b="1" i="0" u="none" strike="noStrike" cap="none" normalizeH="0" baseline="0" noProof="0" dirty="0" err="1">
                <a:ln>
                  <a:noFill/>
                </a:ln>
                <a:solidFill>
                  <a:srgbClr val="00529B"/>
                </a:solidFill>
                <a:effectLst/>
                <a:uLnTx/>
                <a:uFillTx/>
                <a:latin typeface="Arial" panose="020B0604020202020204" pitchFamily="34" charset="0"/>
                <a:cs typeface="Arial" panose="020B0604020202020204" pitchFamily="34" charset="0"/>
              </a:rPr>
              <a:t>Medigap</a:t>
            </a:r>
            <a:r>
              <a:rPr kumimoji="0" lang="es-US" sz="2200" b="1"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 a personas con Medicare de menos de 65 años:</a:t>
            </a:r>
          </a:p>
        </p:txBody>
      </p:sp>
      <p:grpSp>
        <p:nvGrpSpPr>
          <p:cNvPr id="12" name="Group 11" descr="Recuadro de los estados que obligan a las compañías de seguros a ofrecer al menos un tipo de póliza Medigap">
            <a:extLst>
              <a:ext uri="{FF2B5EF4-FFF2-40B4-BE49-F238E27FC236}">
                <a16:creationId xmlns:a16="http://schemas.microsoft.com/office/drawing/2014/main" id="{C6DB9A7E-6BF5-4CA4-966F-7BAE3A2EF009}"/>
              </a:ext>
            </a:extLst>
          </p:cNvPr>
          <p:cNvGrpSpPr/>
          <p:nvPr/>
        </p:nvGrpSpPr>
        <p:grpSpPr>
          <a:xfrm>
            <a:off x="1857507" y="1870720"/>
            <a:ext cx="8595360" cy="3222458"/>
            <a:chOff x="1857507" y="1997242"/>
            <a:chExt cx="8595360" cy="3222458"/>
          </a:xfrm>
        </p:grpSpPr>
        <p:sp>
          <p:nvSpPr>
            <p:cNvPr id="11" name="Rectangle 10">
              <a:extLst>
                <a:ext uri="{FF2B5EF4-FFF2-40B4-BE49-F238E27FC236}">
                  <a16:creationId xmlns:a16="http://schemas.microsoft.com/office/drawing/2014/main" id="{AB0CF3F1-E989-4313-B624-A7876E53991F}"/>
                </a:ext>
                <a:ext uri="{C183D7F6-B498-43B3-948B-1728B52AA6E4}">
                  <adec:decorative xmlns:adec="http://schemas.microsoft.com/office/drawing/2017/decorative" val="1"/>
                </a:ext>
              </a:extLst>
            </p:cNvPr>
            <p:cNvSpPr/>
            <p:nvPr/>
          </p:nvSpPr>
          <p:spPr>
            <a:xfrm>
              <a:off x="1857507" y="1997242"/>
              <a:ext cx="7827914" cy="318836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72FAF2E-8AF3-4206-B1D3-ED7121C96849}"/>
                </a:ext>
              </a:extLst>
            </p:cNvPr>
            <p:cNvSpPr txBox="1"/>
            <p:nvPr/>
          </p:nvSpPr>
          <p:spPr>
            <a:xfrm>
              <a:off x="1857507" y="2007927"/>
              <a:ext cx="8595360" cy="3211773"/>
            </a:xfrm>
            <a:prstGeom prst="rect">
              <a:avLst/>
            </a:prstGeom>
            <a:noFill/>
          </p:spPr>
          <p:txBody>
            <a:bodyPr wrap="square" numCol="3" rtlCol="0">
              <a:noAutofit/>
            </a:bodyPr>
            <a:lstStyle/>
            <a:p>
              <a:pPr marL="274320" indent="-274320">
                <a:buFont typeface="Wingdings" panose="05000000000000000000" pitchFamily="2" charset="2"/>
                <a:buChar char="§"/>
              </a:pPr>
              <a:r>
                <a:rPr lang="es-US" dirty="0">
                  <a:solidFill>
                    <a:srgbClr val="00529B"/>
                  </a:solidFill>
                </a:rPr>
                <a:t>Arkansas</a:t>
              </a:r>
            </a:p>
            <a:p>
              <a:pPr marL="274320" indent="-274320">
                <a:buFont typeface="Wingdings" panose="05000000000000000000" pitchFamily="2" charset="2"/>
                <a:buChar char="§"/>
              </a:pPr>
              <a:r>
                <a:rPr lang="es-US" dirty="0">
                  <a:solidFill>
                    <a:srgbClr val="00529B"/>
                  </a:solidFill>
                </a:rPr>
                <a:t>California</a:t>
              </a:r>
            </a:p>
            <a:p>
              <a:pPr marL="274320" indent="-274320">
                <a:buFont typeface="Wingdings" panose="05000000000000000000" pitchFamily="2" charset="2"/>
                <a:buChar char="§"/>
              </a:pPr>
              <a:r>
                <a:rPr lang="es-US" dirty="0">
                  <a:solidFill>
                    <a:srgbClr val="00529B"/>
                  </a:solidFill>
                </a:rPr>
                <a:t>Colorado</a:t>
              </a:r>
            </a:p>
            <a:p>
              <a:pPr marL="274320" indent="-274320">
                <a:buFont typeface="Wingdings" panose="05000000000000000000" pitchFamily="2" charset="2"/>
                <a:buChar char="§"/>
              </a:pPr>
              <a:r>
                <a:rPr lang="es-US" dirty="0">
                  <a:solidFill>
                    <a:srgbClr val="00529B"/>
                  </a:solidFill>
                </a:rPr>
                <a:t>Connecticut</a:t>
              </a:r>
            </a:p>
            <a:p>
              <a:pPr marL="274320" indent="-274320">
                <a:buFont typeface="Wingdings" panose="05000000000000000000" pitchFamily="2" charset="2"/>
                <a:buChar char="§"/>
              </a:pPr>
              <a:r>
                <a:rPr lang="es-US" dirty="0">
                  <a:solidFill>
                    <a:srgbClr val="00529B"/>
                  </a:solidFill>
                </a:rPr>
                <a:t>Delaware</a:t>
              </a:r>
            </a:p>
            <a:p>
              <a:pPr marL="274320" indent="-274320">
                <a:buFont typeface="Wingdings" panose="05000000000000000000" pitchFamily="2" charset="2"/>
                <a:buChar char="§"/>
              </a:pPr>
              <a:r>
                <a:rPr lang="es-US" dirty="0">
                  <a:solidFill>
                    <a:srgbClr val="00529B"/>
                  </a:solidFill>
                </a:rPr>
                <a:t>Florida</a:t>
              </a:r>
            </a:p>
            <a:p>
              <a:pPr marL="274320" indent="-274320">
                <a:buFont typeface="Wingdings" panose="05000000000000000000" pitchFamily="2" charset="2"/>
                <a:buChar char="§"/>
              </a:pPr>
              <a:r>
                <a:rPr lang="es-US" dirty="0">
                  <a:solidFill>
                    <a:srgbClr val="00529B"/>
                  </a:solidFill>
                </a:rPr>
                <a:t>Georgia</a:t>
              </a:r>
            </a:p>
            <a:p>
              <a:pPr marL="274320" indent="-274320">
                <a:buFont typeface="Wingdings" panose="05000000000000000000" pitchFamily="2" charset="2"/>
                <a:buChar char="§"/>
              </a:pPr>
              <a:r>
                <a:rPr lang="es-US" dirty="0" err="1">
                  <a:solidFill>
                    <a:srgbClr val="00529B"/>
                  </a:solidFill>
                </a:rPr>
                <a:t>Hawai</a:t>
              </a:r>
              <a:endParaRPr lang="es-US" dirty="0">
                <a:solidFill>
                  <a:srgbClr val="00529B"/>
                </a:solidFill>
              </a:endParaRPr>
            </a:p>
            <a:p>
              <a:pPr marL="274320" indent="-274320">
                <a:buFont typeface="Wingdings" panose="05000000000000000000" pitchFamily="2" charset="2"/>
                <a:buChar char="§"/>
              </a:pPr>
              <a:r>
                <a:rPr lang="es-US" dirty="0">
                  <a:solidFill>
                    <a:srgbClr val="00529B"/>
                  </a:solidFill>
                </a:rPr>
                <a:t>Idaho</a:t>
              </a:r>
            </a:p>
            <a:p>
              <a:pPr marL="274320" indent="-274320">
                <a:buFont typeface="Wingdings" panose="05000000000000000000" pitchFamily="2" charset="2"/>
                <a:buChar char="§"/>
              </a:pPr>
              <a:r>
                <a:rPr lang="es-US" dirty="0">
                  <a:solidFill>
                    <a:srgbClr val="00529B"/>
                  </a:solidFill>
                </a:rPr>
                <a:t>Illinois </a:t>
              </a:r>
            </a:p>
            <a:p>
              <a:pPr marL="274320" indent="-274320">
                <a:buFont typeface="Wingdings" panose="05000000000000000000" pitchFamily="2" charset="2"/>
                <a:buChar char="§"/>
              </a:pPr>
              <a:r>
                <a:rPr lang="es-US" dirty="0">
                  <a:solidFill>
                    <a:srgbClr val="00529B"/>
                  </a:solidFill>
                </a:rPr>
                <a:t>Kansas</a:t>
              </a:r>
            </a:p>
            <a:p>
              <a:pPr marL="274320" indent="-274320">
                <a:buFont typeface="Wingdings" panose="05000000000000000000" pitchFamily="2" charset="2"/>
                <a:buChar char="§"/>
              </a:pPr>
              <a:r>
                <a:rPr lang="es-US" dirty="0">
                  <a:solidFill>
                    <a:srgbClr val="00529B"/>
                  </a:solidFill>
                </a:rPr>
                <a:t>Kentucky</a:t>
              </a:r>
            </a:p>
            <a:p>
              <a:pPr marL="274320" indent="-274320">
                <a:buFont typeface="Wingdings" panose="05000000000000000000" pitchFamily="2" charset="2"/>
                <a:buChar char="§"/>
              </a:pPr>
              <a:r>
                <a:rPr lang="es-US" dirty="0">
                  <a:solidFill>
                    <a:srgbClr val="00529B"/>
                  </a:solidFill>
                </a:rPr>
                <a:t>Luisiana</a:t>
              </a:r>
            </a:p>
            <a:p>
              <a:pPr marL="274320" indent="-274320">
                <a:buFont typeface="Wingdings" panose="05000000000000000000" pitchFamily="2" charset="2"/>
                <a:buChar char="§"/>
              </a:pPr>
              <a:r>
                <a:rPr lang="es-US" dirty="0">
                  <a:solidFill>
                    <a:srgbClr val="00529B"/>
                  </a:solidFill>
                </a:rPr>
                <a:t>Maine</a:t>
              </a:r>
            </a:p>
            <a:p>
              <a:pPr marL="274320" indent="-274320">
                <a:buFont typeface="Wingdings" panose="05000000000000000000" pitchFamily="2" charset="2"/>
                <a:buChar char="§"/>
              </a:pPr>
              <a:r>
                <a:rPr lang="es-US" dirty="0">
                  <a:solidFill>
                    <a:srgbClr val="00529B"/>
                  </a:solidFill>
                </a:rPr>
                <a:t>Maryland</a:t>
              </a:r>
            </a:p>
            <a:p>
              <a:pPr marL="274320" indent="-274320">
                <a:buFont typeface="Wingdings" panose="05000000000000000000" pitchFamily="2" charset="2"/>
                <a:buChar char="§"/>
              </a:pPr>
              <a:r>
                <a:rPr lang="es-US" dirty="0">
                  <a:solidFill>
                    <a:srgbClr val="00529B"/>
                  </a:solidFill>
                </a:rPr>
                <a:t>Massachusetts</a:t>
              </a:r>
            </a:p>
            <a:p>
              <a:pPr marL="274320" indent="-274320">
                <a:buFont typeface="Wingdings" panose="05000000000000000000" pitchFamily="2" charset="2"/>
                <a:buChar char="§"/>
              </a:pPr>
              <a:r>
                <a:rPr lang="es-US" dirty="0">
                  <a:solidFill>
                    <a:srgbClr val="00529B"/>
                  </a:solidFill>
                </a:rPr>
                <a:t>Michigan</a:t>
              </a:r>
            </a:p>
            <a:p>
              <a:pPr marL="274320" indent="-274320">
                <a:buFont typeface="Wingdings" panose="05000000000000000000" pitchFamily="2" charset="2"/>
                <a:buChar char="§"/>
              </a:pPr>
              <a:r>
                <a:rPr lang="es-US" dirty="0">
                  <a:solidFill>
                    <a:srgbClr val="00529B"/>
                  </a:solidFill>
                </a:rPr>
                <a:t>Minnesota</a:t>
              </a:r>
            </a:p>
            <a:p>
              <a:pPr marL="274320" indent="-274320">
                <a:buFont typeface="Wingdings" panose="05000000000000000000" pitchFamily="2" charset="2"/>
                <a:buChar char="§"/>
              </a:pPr>
              <a:r>
                <a:rPr lang="es-US" dirty="0">
                  <a:solidFill>
                    <a:srgbClr val="00529B"/>
                  </a:solidFill>
                </a:rPr>
                <a:t>Mississippi</a:t>
              </a:r>
            </a:p>
            <a:p>
              <a:pPr marL="274320" indent="-274320">
                <a:buFont typeface="Wingdings" panose="05000000000000000000" pitchFamily="2" charset="2"/>
                <a:buChar char="§"/>
              </a:pPr>
              <a:r>
                <a:rPr lang="es-US" dirty="0">
                  <a:solidFill>
                    <a:srgbClr val="00529B"/>
                  </a:solidFill>
                </a:rPr>
                <a:t>Missouri</a:t>
              </a:r>
            </a:p>
            <a:p>
              <a:pPr marL="274320" indent="-274320">
                <a:buFont typeface="Wingdings" panose="05000000000000000000" pitchFamily="2" charset="2"/>
                <a:buChar char="§"/>
              </a:pPr>
              <a:r>
                <a:rPr lang="es-US" dirty="0">
                  <a:solidFill>
                    <a:srgbClr val="00529B"/>
                  </a:solidFill>
                </a:rPr>
                <a:t>Montana</a:t>
              </a:r>
            </a:p>
            <a:p>
              <a:pPr marL="274320" indent="-274320">
                <a:buFont typeface="Wingdings" panose="05000000000000000000" pitchFamily="2" charset="2"/>
                <a:buChar char="§"/>
              </a:pPr>
              <a:r>
                <a:rPr lang="es-US" dirty="0">
                  <a:solidFill>
                    <a:srgbClr val="00529B"/>
                  </a:solidFill>
                </a:rPr>
                <a:t>Nueva Hampshire</a:t>
              </a:r>
            </a:p>
            <a:p>
              <a:pPr marL="274320" indent="-274320">
                <a:buFont typeface="Wingdings" panose="05000000000000000000" pitchFamily="2" charset="2"/>
                <a:buChar char="§"/>
              </a:pPr>
              <a:r>
                <a:rPr lang="es-US" dirty="0">
                  <a:solidFill>
                    <a:srgbClr val="00529B"/>
                  </a:solidFill>
                </a:rPr>
                <a:t>Nueva Jersey</a:t>
              </a:r>
            </a:p>
            <a:p>
              <a:pPr marL="274320" indent="-274320">
                <a:buFont typeface="Wingdings" panose="05000000000000000000" pitchFamily="2" charset="2"/>
                <a:buChar char="§"/>
              </a:pPr>
              <a:r>
                <a:rPr lang="es-US" dirty="0">
                  <a:solidFill>
                    <a:srgbClr val="00529B"/>
                  </a:solidFill>
                </a:rPr>
                <a:t>Nueva York</a:t>
              </a:r>
            </a:p>
            <a:p>
              <a:pPr marL="274320" indent="-274320">
                <a:buFont typeface="Wingdings" panose="05000000000000000000" pitchFamily="2" charset="2"/>
                <a:buChar char="§"/>
              </a:pPr>
              <a:r>
                <a:rPr lang="es-US" dirty="0">
                  <a:solidFill>
                    <a:srgbClr val="00529B"/>
                  </a:solidFill>
                </a:rPr>
                <a:t>Carolina del Norte</a:t>
              </a:r>
            </a:p>
            <a:p>
              <a:pPr marL="274320" indent="-274320">
                <a:buFont typeface="Wingdings" panose="05000000000000000000" pitchFamily="2" charset="2"/>
                <a:buChar char="§"/>
              </a:pPr>
              <a:r>
                <a:rPr lang="es-US" dirty="0">
                  <a:solidFill>
                    <a:srgbClr val="00529B"/>
                  </a:solidFill>
                </a:rPr>
                <a:t>Oklahoma</a:t>
              </a:r>
            </a:p>
            <a:p>
              <a:pPr marL="274320" indent="-274320">
                <a:buFont typeface="Wingdings" panose="05000000000000000000" pitchFamily="2" charset="2"/>
                <a:buChar char="§"/>
              </a:pPr>
              <a:r>
                <a:rPr lang="es-US" dirty="0" err="1">
                  <a:solidFill>
                    <a:srgbClr val="00529B"/>
                  </a:solidFill>
                </a:rPr>
                <a:t>Oregon</a:t>
              </a:r>
              <a:endParaRPr lang="es-US" dirty="0">
                <a:solidFill>
                  <a:srgbClr val="00529B"/>
                </a:solidFill>
              </a:endParaRPr>
            </a:p>
            <a:p>
              <a:pPr marL="274320" indent="-274320">
                <a:buFont typeface="Wingdings" panose="05000000000000000000" pitchFamily="2" charset="2"/>
                <a:buChar char="§"/>
              </a:pPr>
              <a:r>
                <a:rPr lang="es-US" dirty="0">
                  <a:solidFill>
                    <a:srgbClr val="00529B"/>
                  </a:solidFill>
                </a:rPr>
                <a:t>Pensilvania</a:t>
              </a:r>
            </a:p>
            <a:p>
              <a:pPr marL="274320" indent="-274320">
                <a:buFont typeface="Wingdings" panose="05000000000000000000" pitchFamily="2" charset="2"/>
                <a:buChar char="§"/>
              </a:pPr>
              <a:r>
                <a:rPr lang="es-US" dirty="0">
                  <a:solidFill>
                    <a:srgbClr val="00529B"/>
                  </a:solidFill>
                </a:rPr>
                <a:t>Dakota del Sur</a:t>
              </a:r>
            </a:p>
            <a:p>
              <a:pPr marL="274320" indent="-274320">
                <a:buFont typeface="Wingdings" panose="05000000000000000000" pitchFamily="2" charset="2"/>
                <a:buChar char="§"/>
              </a:pPr>
              <a:r>
                <a:rPr lang="es-US" dirty="0">
                  <a:solidFill>
                    <a:srgbClr val="00529B"/>
                  </a:solidFill>
                </a:rPr>
                <a:t>Tennessee</a:t>
              </a:r>
            </a:p>
            <a:p>
              <a:pPr marL="274320" indent="-274320">
                <a:buFont typeface="Wingdings" panose="05000000000000000000" pitchFamily="2" charset="2"/>
                <a:buChar char="§"/>
              </a:pPr>
              <a:r>
                <a:rPr lang="es-US" dirty="0">
                  <a:solidFill>
                    <a:srgbClr val="00529B"/>
                  </a:solidFill>
                </a:rPr>
                <a:t>Texas</a:t>
              </a:r>
            </a:p>
            <a:p>
              <a:pPr marL="274320" indent="-274320">
                <a:buFont typeface="Wingdings" panose="05000000000000000000" pitchFamily="2" charset="2"/>
                <a:buChar char="§"/>
              </a:pPr>
              <a:r>
                <a:rPr lang="es-US" dirty="0">
                  <a:solidFill>
                    <a:srgbClr val="00529B"/>
                  </a:solidFill>
                </a:rPr>
                <a:t>Vermont</a:t>
              </a:r>
            </a:p>
            <a:p>
              <a:pPr marL="274320" indent="-274320">
                <a:buFont typeface="Wingdings" panose="05000000000000000000" pitchFamily="2" charset="2"/>
                <a:buChar char="§"/>
              </a:pPr>
              <a:r>
                <a:rPr lang="es-US" dirty="0">
                  <a:solidFill>
                    <a:srgbClr val="00529B"/>
                  </a:solidFill>
                </a:rPr>
                <a:t>Wisconsin</a:t>
              </a:r>
            </a:p>
          </p:txBody>
        </p:sp>
      </p:grpSp>
      <p:sp>
        <p:nvSpPr>
          <p:cNvPr id="8" name="TextBox 7">
            <a:extLst>
              <a:ext uri="{FF2B5EF4-FFF2-40B4-BE49-F238E27FC236}">
                <a16:creationId xmlns:a16="http://schemas.microsoft.com/office/drawing/2014/main" id="{6AAD556A-818D-4D11-957F-A122DFB21450}"/>
              </a:ext>
            </a:extLst>
          </p:cNvPr>
          <p:cNvSpPr txBox="1"/>
          <p:nvPr/>
        </p:nvSpPr>
        <p:spPr>
          <a:xfrm>
            <a:off x="1857507" y="5135635"/>
            <a:ext cx="9077193" cy="738664"/>
          </a:xfrm>
          <a:prstGeom prst="rect">
            <a:avLst/>
          </a:prstGeom>
          <a:noFill/>
        </p:spPr>
        <p:txBody>
          <a:bodyPr wrap="square" rtlCol="0">
            <a:spAutoFit/>
          </a:bodyPr>
          <a:lstStyle/>
          <a:p>
            <a:r>
              <a:rPr lang="es-US" sz="1400" b="1" dirty="0">
                <a:solidFill>
                  <a:srgbClr val="00529B"/>
                </a:solidFill>
                <a:latin typeface="Arial" panose="020B0604020202020204" pitchFamily="34" charset="0"/>
                <a:cs typeface="Arial" panose="020B0604020202020204" pitchFamily="34" charset="0"/>
              </a:rPr>
              <a:t>NOTA:</a:t>
            </a:r>
            <a:r>
              <a:rPr lang="es-US" sz="1400" dirty="0">
                <a:solidFill>
                  <a:srgbClr val="00529B"/>
                </a:solidFill>
                <a:latin typeface="Arial" panose="020B0604020202020204" pitchFamily="34" charset="0"/>
                <a:cs typeface="Arial" panose="020B0604020202020204" pitchFamily="34" charset="0"/>
              </a:rPr>
              <a:t> Algunos estados conceden estos derechos a todas las personas con Medicare menores de 65 años, mientras que otros sólo los extienden a las personas elegibles para Medicare por discapacidad o sólo a las personas con Enfermedad Renal Terminal (ESRD). Consulte con su Departamento Estatal de Seguros para saber qué derechos tiene según la legislación estatal.</a:t>
            </a:r>
          </a:p>
        </p:txBody>
      </p:sp>
      <p:sp>
        <p:nvSpPr>
          <p:cNvPr id="9" name="Freeform: Shape 8">
            <a:extLst>
              <a:ext uri="{FF2B5EF4-FFF2-40B4-BE49-F238E27FC236}">
                <a16:creationId xmlns:a16="http://schemas.microsoft.com/office/drawing/2014/main" id="{CD085D80-454C-4ABC-ACE8-BF4EF85413B1}"/>
              </a:ext>
              <a:ext uri="{C183D7F6-B498-43B3-948B-1728B52AA6E4}">
                <adec:decorative xmlns:adec="http://schemas.microsoft.com/office/drawing/2017/decorative" val="1"/>
              </a:ext>
            </a:extLst>
          </p:cNvPr>
          <p:cNvSpPr>
            <a:spLocks noChangeAspect="1"/>
          </p:cNvSpPr>
          <p:nvPr/>
        </p:nvSpPr>
        <p:spPr>
          <a:xfrm>
            <a:off x="1725064" y="5204266"/>
            <a:ext cx="182880" cy="18288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545A29E1-592D-44AD-A3A0-3BFFE70097F1}"/>
              </a:ext>
            </a:extLst>
          </p:cNvPr>
          <p:cNvSpPr>
            <a:spLocks noGrp="1"/>
          </p:cNvSpPr>
          <p:nvPr>
            <p:ph type="sldNum" sz="quarter" idx="12"/>
          </p:nvPr>
        </p:nvSpPr>
        <p:spPr/>
        <p:txBody>
          <a:bodyPr/>
          <a:lstStyle/>
          <a:p>
            <a:fld id="{0B2D781D-8844-5940-92D1-06EF0A7F581E}" type="slidenum">
              <a:rPr lang="en-US" smtClean="0"/>
              <a:t>38</a:t>
            </a:fld>
            <a:endParaRPr lang="en-US"/>
          </a:p>
        </p:txBody>
      </p:sp>
      <p:sp>
        <p:nvSpPr>
          <p:cNvPr id="3" name="Date Placeholder 2">
            <a:extLst>
              <a:ext uri="{FF2B5EF4-FFF2-40B4-BE49-F238E27FC236}">
                <a16:creationId xmlns:a16="http://schemas.microsoft.com/office/drawing/2014/main" id="{95D9F706-A246-45C2-AD0A-C4482A2998A6}"/>
              </a:ext>
            </a:extLst>
          </p:cNvPr>
          <p:cNvSpPr>
            <a:spLocks noGrp="1"/>
          </p:cNvSpPr>
          <p:nvPr>
            <p:ph type="dt" sz="half" idx="10"/>
          </p:nvPr>
        </p:nvSpPr>
        <p:spPr/>
        <p:txBody>
          <a:bodyPr/>
          <a:lstStyle/>
          <a:p>
            <a:r>
              <a:rPr lang="es-US"/>
              <a:t>Marzo de 2023</a:t>
            </a:r>
          </a:p>
        </p:txBody>
      </p:sp>
      <p:sp>
        <p:nvSpPr>
          <p:cNvPr id="13" name="Footer Placeholder 2">
            <a:extLst>
              <a:ext uri="{FF2B5EF4-FFF2-40B4-BE49-F238E27FC236}">
                <a16:creationId xmlns:a16="http://schemas.microsoft.com/office/drawing/2014/main" id="{32D9F67E-3B55-4F24-83CD-30A42574B279}"/>
              </a:ext>
            </a:extLst>
          </p:cNvPr>
          <p:cNvSpPr>
            <a:spLocks noGrp="1"/>
          </p:cNvSpPr>
          <p:nvPr>
            <p:ph type="ftr" sz="quarter" idx="11"/>
          </p:nvPr>
        </p:nvSpPr>
        <p:spPr>
          <a:xfrm>
            <a:off x="0" y="6492240"/>
            <a:ext cx="12192000" cy="365125"/>
          </a:xfrm>
        </p:spPr>
        <p:txBody>
          <a:bodyPr/>
          <a:lstStyle/>
          <a:p>
            <a:r>
              <a:rPr lang="es-US" dirty="0"/>
              <a:t>Medicare y otros programas para personas con discapacidad</a:t>
            </a:r>
          </a:p>
        </p:txBody>
      </p:sp>
    </p:spTree>
    <p:custDataLst>
      <p:tags r:id="rId1"/>
    </p:custDataLst>
    <p:extLst>
      <p:ext uri="{BB962C8B-B14F-4D97-AF65-F5344CB8AC3E}">
        <p14:creationId xmlns:p14="http://schemas.microsoft.com/office/powerpoint/2010/main" val="167276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750"/>
                                  </p:stCondLst>
                                  <p:childTnLst>
                                    <p:set>
                                      <p:cBhvr>
                                        <p:cTn id="9" dur="1" fill="hold">
                                          <p:stCondLst>
                                            <p:cond delay="0"/>
                                          </p:stCondLst>
                                        </p:cTn>
                                        <p:tgtEl>
                                          <p:spTgt spid="8"/>
                                        </p:tgtEl>
                                        <p:attrNameLst>
                                          <p:attrName>style.visibility</p:attrName>
                                        </p:attrNameLst>
                                      </p:cBhvr>
                                      <p:to>
                                        <p:strVal val="visible"/>
                                      </p:to>
                                    </p:set>
                                  </p:childTnLst>
                                </p:cTn>
                              </p:par>
                              <p:par>
                                <p:cTn id="10" presetID="1" presetClass="entr" presetSubtype="0" fill="hold" grpId="0" nodeType="withEffect">
                                  <p:stCondLst>
                                    <p:cond delay="75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226" y="278400"/>
            <a:ext cx="8961983" cy="719643"/>
          </a:xfrm>
        </p:spPr>
        <p:txBody>
          <a:bodyPr>
            <a:normAutofit/>
          </a:bodyPr>
          <a:lstStyle/>
          <a:p>
            <a:r>
              <a:rPr lang="es-US" sz="3000" dirty="0"/>
              <a:t>Verifique sus conocimientos: Pregunta 3</a:t>
            </a:r>
          </a:p>
        </p:txBody>
      </p:sp>
      <p:sp>
        <p:nvSpPr>
          <p:cNvPr id="9" name="Content Placeholder 8"/>
          <p:cNvSpPr>
            <a:spLocks noGrp="1"/>
          </p:cNvSpPr>
          <p:nvPr>
            <p:ph type="body" sz="quarter" idx="13"/>
          </p:nvPr>
        </p:nvSpPr>
        <p:spPr>
          <a:xfrm>
            <a:off x="1883226" y="1680210"/>
            <a:ext cx="9302225" cy="3982281"/>
          </a:xfrm>
        </p:spPr>
        <p:txBody>
          <a:bodyPr>
            <a:normAutofit/>
          </a:bodyPr>
          <a:lstStyle/>
          <a:p>
            <a:pPr marL="0" lvl="0" indent="0" defTabSz="685800">
              <a:lnSpc>
                <a:spcPct val="100000"/>
              </a:lnSpc>
              <a:spcBef>
                <a:spcPts val="600"/>
              </a:spcBef>
              <a:buNone/>
            </a:pPr>
            <a:r>
              <a:rPr lang="es-US" sz="2200" b="1" dirty="0"/>
              <a:t>En general, ¿en qué situación Medicare sería el pagador primario?</a:t>
            </a:r>
          </a:p>
          <a:p>
            <a:pPr marL="274320" lvl="0" indent="-274320" defTabSz="685800">
              <a:lnSpc>
                <a:spcPct val="100000"/>
              </a:lnSpc>
              <a:spcBef>
                <a:spcPts val="0"/>
              </a:spcBef>
              <a:buFont typeface="+mj-lt"/>
              <a:buAutoNum type="alphaLcPeriod"/>
            </a:pPr>
            <a:r>
              <a:rPr lang="es-US" sz="2200" dirty="0"/>
              <a:t>Cuando tiene cobertura para jubilados</a:t>
            </a:r>
          </a:p>
          <a:p>
            <a:pPr marL="274320" lvl="0" indent="-274320" defTabSz="685800">
              <a:lnSpc>
                <a:spcPct val="100000"/>
              </a:lnSpc>
              <a:spcBef>
                <a:spcPts val="0"/>
              </a:spcBef>
              <a:buFont typeface="+mj-lt"/>
              <a:buAutoNum type="alphaLcPeriod"/>
            </a:pPr>
            <a:r>
              <a:rPr lang="es-US" sz="2200" dirty="0"/>
              <a:t>Cuando usted tiene Medicare debido a una discapacidad y cobertura activa actual de un empleador con un empleador que tiene más de </a:t>
            </a:r>
            <a:br>
              <a:rPr lang="es-US" sz="2200" dirty="0"/>
            </a:br>
            <a:r>
              <a:rPr lang="es-US" sz="2200" dirty="0"/>
              <a:t>100 empleados </a:t>
            </a:r>
          </a:p>
          <a:p>
            <a:pPr marL="274320" lvl="0" indent="-274320" defTabSz="685800">
              <a:lnSpc>
                <a:spcPct val="100000"/>
              </a:lnSpc>
              <a:spcBef>
                <a:spcPts val="0"/>
              </a:spcBef>
              <a:buFont typeface="+mj-lt"/>
              <a:buAutoNum type="alphaLcPeriod"/>
            </a:pPr>
            <a:r>
              <a:rPr lang="es-US" sz="2200" dirty="0"/>
              <a:t>Todas las anteriores</a:t>
            </a:r>
          </a:p>
          <a:p>
            <a:pPr marL="274320" lvl="0" indent="-274320" defTabSz="685800">
              <a:lnSpc>
                <a:spcPct val="100000"/>
              </a:lnSpc>
              <a:spcBef>
                <a:spcPts val="0"/>
              </a:spcBef>
              <a:buFont typeface="+mj-lt"/>
              <a:buAutoNum type="alphaLcPeriod"/>
            </a:pPr>
            <a:r>
              <a:rPr lang="es-US" sz="2200" dirty="0"/>
              <a:t>Ninguna de las anteriores</a:t>
            </a:r>
          </a:p>
          <a:p>
            <a:endParaRPr lang="en-US" sz="2200" dirty="0"/>
          </a:p>
        </p:txBody>
      </p:sp>
      <p:sp>
        <p:nvSpPr>
          <p:cNvPr id="6" name="Rounded Rectangle 5" descr="Recuadro verde que resalta la respuesta A como correcta"/>
          <p:cNvSpPr/>
          <p:nvPr/>
        </p:nvSpPr>
        <p:spPr>
          <a:xfrm>
            <a:off x="1883227" y="2207814"/>
            <a:ext cx="5253694" cy="365760"/>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1078BC1D-33CA-425A-9B2C-426A079665C5}"/>
              </a:ext>
            </a:extLst>
          </p:cNvPr>
          <p:cNvSpPr>
            <a:spLocks noGrp="1"/>
          </p:cNvSpPr>
          <p:nvPr>
            <p:ph type="sldNum" sz="quarter" idx="12"/>
          </p:nvPr>
        </p:nvSpPr>
        <p:spPr>
          <a:xfrm>
            <a:off x="8610600" y="649224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79EF6-0C0E-43E6-8FB3-918BC522CC5A}"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Date Placeholder 2">
            <a:extLst>
              <a:ext uri="{FF2B5EF4-FFF2-40B4-BE49-F238E27FC236}">
                <a16:creationId xmlns:a16="http://schemas.microsoft.com/office/drawing/2014/main" id="{AB42723D-EC3A-9142-A465-64C40B44D82B}"/>
              </a:ext>
            </a:extLst>
          </p:cNvPr>
          <p:cNvSpPr>
            <a:spLocks noGrp="1"/>
          </p:cNvSpPr>
          <p:nvPr>
            <p:ph type="dt" sz="half" idx="10"/>
          </p:nvPr>
        </p:nvSpPr>
        <p:spPr>
          <a:xfrm>
            <a:off x="838200" y="6492240"/>
            <a:ext cx="2743200" cy="365125"/>
          </a:xfrm>
        </p:spPr>
        <p:txBody>
          <a:bodyPr/>
          <a:lstStyle/>
          <a:p>
            <a:r>
              <a:rPr lang="es-US"/>
              <a:t>Marzo de 2023</a:t>
            </a:r>
          </a:p>
        </p:txBody>
      </p:sp>
      <p:sp>
        <p:nvSpPr>
          <p:cNvPr id="8" name="Footer Placeholder 2">
            <a:extLst>
              <a:ext uri="{FF2B5EF4-FFF2-40B4-BE49-F238E27FC236}">
                <a16:creationId xmlns:a16="http://schemas.microsoft.com/office/drawing/2014/main" id="{6ED4CA6A-884B-404B-983B-D846487D8661}"/>
              </a:ext>
            </a:extLst>
          </p:cNvPr>
          <p:cNvSpPr>
            <a:spLocks noGrp="1"/>
          </p:cNvSpPr>
          <p:nvPr>
            <p:ph type="ftr" sz="quarter" idx="11"/>
          </p:nvPr>
        </p:nvSpPr>
        <p:spPr>
          <a:xfrm>
            <a:off x="0" y="6492240"/>
            <a:ext cx="12192000" cy="365125"/>
          </a:xfrm>
        </p:spPr>
        <p:txBody>
          <a:bodyPr/>
          <a:lstStyle/>
          <a:p>
            <a:r>
              <a:rPr lang="es-US" dirty="0"/>
              <a:t>Medicare y otros programas para personas con discapacidad</a:t>
            </a:r>
          </a:p>
        </p:txBody>
      </p:sp>
      <p:sp>
        <p:nvSpPr>
          <p:cNvPr id="10" name="Text Box 2">
            <a:extLst>
              <a:ext uri="{FF2B5EF4-FFF2-40B4-BE49-F238E27FC236}">
                <a16:creationId xmlns:a16="http://schemas.microsoft.com/office/drawing/2014/main" id="{A65225C4-337F-4236-941F-35B837E254CC}"/>
              </a:ext>
            </a:extLst>
          </p:cNvPr>
          <p:cNvSpPr txBox="1">
            <a:spLocks noChangeArrowheads="1"/>
          </p:cNvSpPr>
          <p:nvPr/>
        </p:nvSpPr>
        <p:spPr bwMode="auto">
          <a:xfrm>
            <a:off x="1839078" y="4795713"/>
            <a:ext cx="9514722" cy="407035"/>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0" marR="0">
              <a:lnSpc>
                <a:spcPct val="107000"/>
              </a:lnSpc>
              <a:spcBef>
                <a:spcPts val="0"/>
              </a:spcBef>
              <a:spcAft>
                <a:spcPts val="800"/>
              </a:spcAft>
            </a:pPr>
            <a:r>
              <a:rPr lang="es-419" sz="2000" b="1" dirty="0">
                <a:solidFill>
                  <a:srgbClr val="00529B"/>
                </a:solidFill>
                <a:effectLst/>
                <a:latin typeface="Calibri" panose="020F0502020204030204" pitchFamily="34" charset="0"/>
                <a:ea typeface="Yu Mincho" panose="02020400000000000000" pitchFamily="18" charset="-128"/>
                <a:cs typeface="Times New Roman" panose="02020603050405020304" pitchFamily="18" charset="0"/>
              </a:rPr>
              <a:t>Cronómetro de cuenta regresiva</a:t>
            </a:r>
            <a:r>
              <a:rPr lang="es-419" sz="2000" dirty="0">
                <a:solidFill>
                  <a:srgbClr val="00529B"/>
                </a:solidFill>
                <a:effectLst/>
                <a:latin typeface="Calibri" panose="020F0502020204030204" pitchFamily="34" charset="0"/>
                <a:ea typeface="Yu Mincho" panose="02020400000000000000" pitchFamily="18" charset="-128"/>
                <a:cs typeface="Times New Roman" panose="02020603050405020304" pitchFamily="18" charset="0"/>
              </a:rPr>
              <a:t>: conteste la pregunta antes de que la barra desaparezca.</a:t>
            </a:r>
            <a:endParaRPr lang="en-US" sz="2000" dirty="0">
              <a:solidFill>
                <a:srgbClr val="00529B"/>
              </a:solidFill>
              <a:effectLst/>
              <a:latin typeface="Calibri" panose="020F0502020204030204" pitchFamily="34" charset="0"/>
              <a:ea typeface="Yu Mincho" panose="02020400000000000000" pitchFamily="18" charset="-128"/>
              <a:cs typeface="Times New Roman" panose="02020603050405020304" pitchFamily="18" charset="0"/>
            </a:endParaRPr>
          </a:p>
        </p:txBody>
      </p:sp>
    </p:spTree>
    <p:custDataLst>
      <p:tags r:id="rId1"/>
    </p:custDataLst>
    <p:extLst>
      <p:ext uri="{BB962C8B-B14F-4D97-AF65-F5344CB8AC3E}">
        <p14:creationId xmlns:p14="http://schemas.microsoft.com/office/powerpoint/2010/main" val="391559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a:t>Lección 1</a:t>
            </a:r>
          </a:p>
        </p:txBody>
      </p:sp>
      <p:sp>
        <p:nvSpPr>
          <p:cNvPr id="5" name="Text Placeholder 4"/>
          <p:cNvSpPr>
            <a:spLocks noGrp="1"/>
          </p:cNvSpPr>
          <p:nvPr>
            <p:ph type="body" idx="1"/>
          </p:nvPr>
        </p:nvSpPr>
        <p:spPr/>
        <p:txBody>
          <a:bodyPr>
            <a:normAutofit/>
          </a:bodyPr>
          <a:lstStyle/>
          <a:p>
            <a:r>
              <a:rPr lang="es-US" sz="3600" dirty="0"/>
              <a:t>Seguro Social para personas con discapacidades</a:t>
            </a:r>
          </a:p>
        </p:txBody>
      </p:sp>
    </p:spTree>
    <p:custDataLst>
      <p:tags r:id="rId1"/>
    </p:custDataLst>
    <p:extLst>
      <p:ext uri="{BB962C8B-B14F-4D97-AF65-F5344CB8AC3E}">
        <p14:creationId xmlns:p14="http://schemas.microsoft.com/office/powerpoint/2010/main" val="1953698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a:t>Lección 4</a:t>
            </a:r>
          </a:p>
        </p:txBody>
      </p:sp>
      <p:sp>
        <p:nvSpPr>
          <p:cNvPr id="5" name="Text Placeholder 4"/>
          <p:cNvSpPr>
            <a:spLocks noGrp="1"/>
          </p:cNvSpPr>
          <p:nvPr>
            <p:ph type="body" idx="1"/>
          </p:nvPr>
        </p:nvSpPr>
        <p:spPr/>
        <p:txBody>
          <a:bodyPr>
            <a:normAutofit/>
          </a:bodyPr>
          <a:lstStyle/>
          <a:p>
            <a:r>
              <a:rPr lang="es-US" sz="3600" dirty="0"/>
              <a:t>Otros programas para personas con discapacidades</a:t>
            </a:r>
          </a:p>
        </p:txBody>
      </p:sp>
    </p:spTree>
    <p:custDataLst>
      <p:tags r:id="rId1"/>
    </p:custDataLst>
    <p:extLst>
      <p:ext uri="{BB962C8B-B14F-4D97-AF65-F5344CB8AC3E}">
        <p14:creationId xmlns:p14="http://schemas.microsoft.com/office/powerpoint/2010/main" val="13196679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5E7A2-AE8C-421D-985D-CCED84A66714}"/>
              </a:ext>
            </a:extLst>
          </p:cNvPr>
          <p:cNvSpPr>
            <a:spLocks noGrp="1"/>
          </p:cNvSpPr>
          <p:nvPr>
            <p:ph type="title"/>
          </p:nvPr>
        </p:nvSpPr>
        <p:spPr/>
        <p:txBody>
          <a:bodyPr/>
          <a:lstStyle/>
          <a:p>
            <a:r>
              <a:rPr lang="es-US"/>
              <a:t>Objetivos de la Lección 4</a:t>
            </a:r>
          </a:p>
        </p:txBody>
      </p:sp>
      <p:sp>
        <p:nvSpPr>
          <p:cNvPr id="3" name="Content Placeholder 2">
            <a:extLst>
              <a:ext uri="{FF2B5EF4-FFF2-40B4-BE49-F238E27FC236}">
                <a16:creationId xmlns:a16="http://schemas.microsoft.com/office/drawing/2014/main" id="{A66267A8-A158-4869-8672-CF00799B51F4}"/>
              </a:ext>
            </a:extLst>
          </p:cNvPr>
          <p:cNvSpPr>
            <a:spLocks noGrp="1"/>
          </p:cNvSpPr>
          <p:nvPr>
            <p:ph sz="quarter" idx="13"/>
          </p:nvPr>
        </p:nvSpPr>
        <p:spPr>
          <a:xfrm>
            <a:off x="914400" y="1371600"/>
            <a:ext cx="9791700" cy="4667250"/>
          </a:xfrm>
        </p:spPr>
        <p:txBody>
          <a:bodyPr/>
          <a:lstStyle/>
          <a:p>
            <a:pPr marL="0" indent="0">
              <a:buNone/>
            </a:pPr>
            <a:r>
              <a:rPr lang="es-US" b="1" dirty="0"/>
              <a:t>Al final de esta lección, usted podrá:</a:t>
            </a:r>
          </a:p>
          <a:p>
            <a:pPr marL="548640" defTabSz="685800"/>
            <a:r>
              <a:rPr lang="es-US" sz="2400" dirty="0"/>
              <a:t>Identificar otros programas de salud disponibles para personas con discapacidades</a:t>
            </a:r>
          </a:p>
          <a:p>
            <a:pPr marL="548640" defTabSz="685800"/>
            <a:r>
              <a:rPr lang="es-US" sz="2400" dirty="0"/>
              <a:t>Saber en qué lugar obtener más información</a:t>
            </a:r>
          </a:p>
          <a:p>
            <a:pPr indent="0" defTabSz="685800">
              <a:buNone/>
            </a:pPr>
            <a:endParaRPr lang="en-US" dirty="0"/>
          </a:p>
          <a:p>
            <a:pPr marL="0" indent="0">
              <a:buNone/>
            </a:pPr>
            <a:endParaRPr lang="en-US" b="1" dirty="0"/>
          </a:p>
          <a:p>
            <a:endParaRPr lang="en-US" dirty="0"/>
          </a:p>
        </p:txBody>
      </p:sp>
      <p:sp>
        <p:nvSpPr>
          <p:cNvPr id="6" name="Slide Number Placeholder 5">
            <a:extLst>
              <a:ext uri="{FF2B5EF4-FFF2-40B4-BE49-F238E27FC236}">
                <a16:creationId xmlns:a16="http://schemas.microsoft.com/office/drawing/2014/main" id="{4C6E1FC8-21C8-406A-A118-C5E9F7761AC1}"/>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41</a:t>
            </a:fld>
            <a:endParaRPr lang="en-US"/>
          </a:p>
        </p:txBody>
      </p:sp>
      <p:sp>
        <p:nvSpPr>
          <p:cNvPr id="4" name="Date Placeholder 3">
            <a:extLst>
              <a:ext uri="{FF2B5EF4-FFF2-40B4-BE49-F238E27FC236}">
                <a16:creationId xmlns:a16="http://schemas.microsoft.com/office/drawing/2014/main" id="{5F856BAB-7DE6-4AC9-9B18-214ACF7A7FBF}"/>
              </a:ext>
            </a:extLst>
          </p:cNvPr>
          <p:cNvSpPr>
            <a:spLocks noGrp="1"/>
          </p:cNvSpPr>
          <p:nvPr>
            <p:ph type="dt" sz="half" idx="10"/>
          </p:nvPr>
        </p:nvSpPr>
        <p:spPr>
          <a:xfrm>
            <a:off x="838200" y="6492240"/>
            <a:ext cx="2743200" cy="365125"/>
          </a:xfrm>
        </p:spPr>
        <p:txBody>
          <a:bodyPr/>
          <a:lstStyle/>
          <a:p>
            <a:r>
              <a:rPr lang="es-US"/>
              <a:t>Marzo de 2023</a:t>
            </a:r>
          </a:p>
        </p:txBody>
      </p:sp>
      <p:sp>
        <p:nvSpPr>
          <p:cNvPr id="7" name="Footer Placeholder 2">
            <a:extLst>
              <a:ext uri="{FF2B5EF4-FFF2-40B4-BE49-F238E27FC236}">
                <a16:creationId xmlns:a16="http://schemas.microsoft.com/office/drawing/2014/main" id="{132AE3CF-599C-4FC4-A701-266E1C2FAB4E}"/>
              </a:ext>
            </a:extLst>
          </p:cNvPr>
          <p:cNvSpPr>
            <a:spLocks noGrp="1"/>
          </p:cNvSpPr>
          <p:nvPr>
            <p:ph type="ftr" sz="quarter" idx="11"/>
          </p:nvPr>
        </p:nvSpPr>
        <p:spPr>
          <a:xfrm>
            <a:off x="0" y="6492240"/>
            <a:ext cx="12192000" cy="365125"/>
          </a:xfrm>
        </p:spPr>
        <p:txBody>
          <a:bodyPr/>
          <a:lstStyle/>
          <a:p>
            <a:r>
              <a:rPr lang="es-US" dirty="0"/>
              <a:t>Medicare y otros programas para personas con discapacidad</a:t>
            </a:r>
          </a:p>
        </p:txBody>
      </p:sp>
    </p:spTree>
    <p:custDataLst>
      <p:tags r:id="rId1"/>
    </p:custDataLst>
    <p:extLst>
      <p:ext uri="{BB962C8B-B14F-4D97-AF65-F5344CB8AC3E}">
        <p14:creationId xmlns:p14="http://schemas.microsoft.com/office/powerpoint/2010/main" val="3169732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67B506-8DA9-BC46-A697-EBD5EB432098}"/>
              </a:ext>
            </a:extLst>
          </p:cNvPr>
          <p:cNvSpPr>
            <a:spLocks noGrp="1"/>
          </p:cNvSpPr>
          <p:nvPr>
            <p:ph type="title"/>
          </p:nvPr>
        </p:nvSpPr>
        <p:spPr/>
        <p:txBody>
          <a:bodyPr/>
          <a:lstStyle/>
          <a:p>
            <a:r>
              <a:rPr lang="es-US"/>
              <a:t>Programas útiles</a:t>
            </a:r>
          </a:p>
        </p:txBody>
      </p:sp>
      <p:sp>
        <p:nvSpPr>
          <p:cNvPr id="4" name="Rectangle: Rounded Corners 3" descr="Recuadro 1: Medicaid paga la asistencia médica a determinadas personas y familias con ingresos y recursos limitados ">
            <a:extLst>
              <a:ext uri="{FF2B5EF4-FFF2-40B4-BE49-F238E27FC236}">
                <a16:creationId xmlns:a16="http://schemas.microsoft.com/office/drawing/2014/main" id="{799B0BC9-FBB5-41D0-BED2-828EEE7FE53D}"/>
              </a:ext>
            </a:extLst>
          </p:cNvPr>
          <p:cNvSpPr/>
          <p:nvPr/>
        </p:nvSpPr>
        <p:spPr>
          <a:xfrm>
            <a:off x="448862" y="1333497"/>
            <a:ext cx="3689196" cy="438912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274320" rIns="0" rtlCol="0" anchor="t"/>
          <a:lstStyle/>
          <a:p>
            <a:pPr marL="91440" lvl="1" algn="ctr" defTabSz="685800">
              <a:spcAft>
                <a:spcPts val="600"/>
              </a:spcAft>
            </a:pPr>
            <a:r>
              <a:rPr lang="es-US" sz="2400" b="1" dirty="0">
                <a:solidFill>
                  <a:srgbClr val="00529B"/>
                </a:solidFill>
                <a:latin typeface="Arial" panose="020B0604020202020204" pitchFamily="34" charset="0"/>
                <a:cs typeface="Arial" panose="020B0604020202020204" pitchFamily="34" charset="0"/>
              </a:rPr>
              <a:t>Medicaid </a:t>
            </a:r>
          </a:p>
          <a:p>
            <a:pPr marL="274320" lvl="1" defTabSz="685800">
              <a:spcAft>
                <a:spcPts val="600"/>
              </a:spcAft>
            </a:pPr>
            <a:endParaRPr lang="en-US" sz="2400" dirty="0">
              <a:solidFill>
                <a:srgbClr val="00529B"/>
              </a:solidFill>
              <a:latin typeface="Arial" panose="020B0604020202020204" pitchFamily="34" charset="0"/>
              <a:cs typeface="Arial" panose="020B0604020202020204" pitchFamily="34" charset="0"/>
            </a:endParaRPr>
          </a:p>
          <a:p>
            <a:pPr marL="91440" lvl="1" defTabSz="685800">
              <a:spcAft>
                <a:spcPts val="600"/>
              </a:spcAft>
            </a:pPr>
            <a:r>
              <a:rPr lang="es-US" sz="2400" dirty="0">
                <a:solidFill>
                  <a:srgbClr val="00529B"/>
                </a:solidFill>
                <a:latin typeface="Arial" panose="020B0604020202020204" pitchFamily="34" charset="0"/>
                <a:cs typeface="Arial" panose="020B0604020202020204" pitchFamily="34" charset="0"/>
              </a:rPr>
              <a:t>Paga la asistencia médica a determinadas personas y familias con ingresos y recursos limitados</a:t>
            </a:r>
          </a:p>
          <a:p>
            <a:pPr marL="91440" lvl="1" defTabSz="685800">
              <a:spcAft>
                <a:spcPts val="600"/>
              </a:spcAft>
            </a:pPr>
            <a:endParaRPr lang="en-US" sz="2400" dirty="0">
              <a:solidFill>
                <a:srgbClr val="00529B"/>
              </a:solidFill>
              <a:latin typeface="Arial" panose="020B0604020202020204" pitchFamily="34" charset="0"/>
              <a:cs typeface="Arial" panose="020B0604020202020204" pitchFamily="34" charset="0"/>
            </a:endParaRPr>
          </a:p>
          <a:p>
            <a:pPr marL="91440" lvl="1" defTabSz="685800">
              <a:spcAft>
                <a:spcPts val="600"/>
              </a:spcAft>
            </a:pPr>
            <a:endParaRPr lang="en-US" sz="2400" dirty="0">
              <a:solidFill>
                <a:srgbClr val="00529B"/>
              </a:solidFill>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5FFCE5E0-05BC-4FBC-867C-BA0BD148CD9C}"/>
              </a:ext>
              <a:ext uri="{C183D7F6-B498-43B3-948B-1728B52AA6E4}">
                <adec:decorative xmlns:adec="http://schemas.microsoft.com/office/drawing/2017/decorative" val="1"/>
              </a:ext>
            </a:extLst>
          </p:cNvPr>
          <p:cNvCxnSpPr/>
          <p:nvPr/>
        </p:nvCxnSpPr>
        <p:spPr>
          <a:xfrm>
            <a:off x="439615" y="2522145"/>
            <a:ext cx="3689196" cy="0"/>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Rectangle: Rounded Corners 6" descr="Recuadro 2: Los Programas de Ahorro de Medicare también pueden pagar las primas, deducibles, coaseguros y copagos de la Parte A de Medicare (Seguro Hospitalario) y de la Parte B de Medicare (Seguro Médico) ">
            <a:extLst>
              <a:ext uri="{FF2B5EF4-FFF2-40B4-BE49-F238E27FC236}">
                <a16:creationId xmlns:a16="http://schemas.microsoft.com/office/drawing/2014/main" id="{FB6BD6CA-7713-49A8-B92B-D844776A1BCC}"/>
              </a:ext>
            </a:extLst>
          </p:cNvPr>
          <p:cNvSpPr/>
          <p:nvPr/>
        </p:nvSpPr>
        <p:spPr>
          <a:xfrm>
            <a:off x="4283683" y="1333497"/>
            <a:ext cx="3689196" cy="438912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182880" rIns="0" rtlCol="0" anchor="t"/>
          <a:lstStyle/>
          <a:p>
            <a:pPr marL="91440" lvl="1" algn="ctr" defTabSz="685800">
              <a:spcAft>
                <a:spcPts val="1800"/>
              </a:spcAft>
            </a:pPr>
            <a:r>
              <a:rPr lang="es-US" sz="2400" b="1" dirty="0">
                <a:solidFill>
                  <a:srgbClr val="00529B"/>
                </a:solidFill>
                <a:latin typeface="Arial" panose="020B0604020202020204" pitchFamily="34" charset="0"/>
                <a:cs typeface="Arial" panose="020B0604020202020204" pitchFamily="34" charset="0"/>
              </a:rPr>
              <a:t>Programas de Ahorro de Medicare</a:t>
            </a:r>
          </a:p>
          <a:p>
            <a:pPr marL="91440" lvl="1" defTabSz="685800">
              <a:spcAft>
                <a:spcPts val="600"/>
              </a:spcAft>
            </a:pPr>
            <a:r>
              <a:rPr lang="es-US" sz="2400" dirty="0">
                <a:solidFill>
                  <a:srgbClr val="00529B"/>
                </a:solidFill>
                <a:latin typeface="Arial" panose="020B0604020202020204" pitchFamily="34" charset="0"/>
                <a:cs typeface="Arial" panose="020B0604020202020204" pitchFamily="34" charset="0"/>
              </a:rPr>
              <a:t>Pueden pagar las primas, deducibles, coaseguros y copagos de la Parte A de Medicare (Seguro Hospitalario) y de la Parte B de Medicare (Seguro Médico)</a:t>
            </a:r>
          </a:p>
        </p:txBody>
      </p:sp>
      <p:cxnSp>
        <p:nvCxnSpPr>
          <p:cNvPr id="9" name="Straight Connector 8">
            <a:extLst>
              <a:ext uri="{FF2B5EF4-FFF2-40B4-BE49-F238E27FC236}">
                <a16:creationId xmlns:a16="http://schemas.microsoft.com/office/drawing/2014/main" id="{D2C02159-14A8-4077-8EAB-7492433DFFC3}"/>
              </a:ext>
              <a:ext uri="{C183D7F6-B498-43B3-948B-1728B52AA6E4}">
                <adec:decorative xmlns:adec="http://schemas.microsoft.com/office/drawing/2017/decorative" val="1"/>
              </a:ext>
            </a:extLst>
          </p:cNvPr>
          <p:cNvCxnSpPr/>
          <p:nvPr/>
        </p:nvCxnSpPr>
        <p:spPr>
          <a:xfrm>
            <a:off x="4283683" y="2533647"/>
            <a:ext cx="3689196" cy="0"/>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 name="Rectangle: Rounded Corners 7" descr="Recuadro 3: La Ayuda Adicional puede apoyar a cubrir los gastos de la cobertura de medicamentos de Medicare, como las primas mensuales del plan de medicamentos, la franquicia anual, el coaseguro y los copagos. ">
            <a:extLst>
              <a:ext uri="{FF2B5EF4-FFF2-40B4-BE49-F238E27FC236}">
                <a16:creationId xmlns:a16="http://schemas.microsoft.com/office/drawing/2014/main" id="{DD7500B3-3373-4C1E-8A3B-8EDB4C4092E3}"/>
              </a:ext>
            </a:extLst>
          </p:cNvPr>
          <p:cNvSpPr/>
          <p:nvPr/>
        </p:nvSpPr>
        <p:spPr>
          <a:xfrm>
            <a:off x="8215589" y="1333497"/>
            <a:ext cx="3740622" cy="438912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274320" rIns="0" rtlCol="0" anchor="t"/>
          <a:lstStyle/>
          <a:p>
            <a:pPr marL="91440" lvl="1" algn="ctr" defTabSz="685800">
              <a:spcAft>
                <a:spcPts val="600"/>
              </a:spcAft>
            </a:pPr>
            <a:r>
              <a:rPr lang="es-US" sz="2400" b="1" dirty="0">
                <a:solidFill>
                  <a:srgbClr val="00529B"/>
                </a:solidFill>
                <a:latin typeface="Arial" panose="020B0604020202020204" pitchFamily="34" charset="0"/>
                <a:cs typeface="Arial" panose="020B0604020202020204" pitchFamily="34" charset="0"/>
              </a:rPr>
              <a:t>Ayuda Adicional</a:t>
            </a:r>
          </a:p>
          <a:p>
            <a:pPr marL="274320" lvl="1" defTabSz="685800">
              <a:spcAft>
                <a:spcPts val="600"/>
              </a:spcAft>
            </a:pPr>
            <a:endParaRPr lang="en-US" sz="2400" dirty="0">
              <a:solidFill>
                <a:srgbClr val="00529B"/>
              </a:solidFill>
              <a:latin typeface="Arial" panose="020B0604020202020204" pitchFamily="34" charset="0"/>
              <a:cs typeface="Arial" panose="020B0604020202020204" pitchFamily="34" charset="0"/>
            </a:endParaRPr>
          </a:p>
          <a:p>
            <a:pPr marL="91440" lvl="1" defTabSz="685800">
              <a:spcAft>
                <a:spcPts val="600"/>
              </a:spcAft>
            </a:pPr>
            <a:r>
              <a:rPr lang="es-US" sz="2200" dirty="0">
                <a:solidFill>
                  <a:srgbClr val="00529B"/>
                </a:solidFill>
                <a:latin typeface="Arial" panose="020B0604020202020204" pitchFamily="34" charset="0"/>
                <a:cs typeface="Arial" panose="020B0604020202020204" pitchFamily="34" charset="0"/>
              </a:rPr>
              <a:t>Puede ayudar a cubrir los gastos de la cobertura de medicamentos de Medicare, como las primas mensuales del plan de medicamentos, la franquicia anual, el coaseguro y los copagos.</a:t>
            </a:r>
          </a:p>
        </p:txBody>
      </p:sp>
      <p:cxnSp>
        <p:nvCxnSpPr>
          <p:cNvPr id="14" name="Straight Connector 13">
            <a:extLst>
              <a:ext uri="{FF2B5EF4-FFF2-40B4-BE49-F238E27FC236}">
                <a16:creationId xmlns:a16="http://schemas.microsoft.com/office/drawing/2014/main" id="{56140785-D08B-4F5F-8907-75752B8CF604}"/>
              </a:ext>
              <a:ext uri="{C183D7F6-B498-43B3-948B-1728B52AA6E4}">
                <adec:decorative xmlns:adec="http://schemas.microsoft.com/office/drawing/2017/decorative" val="1"/>
              </a:ext>
            </a:extLst>
          </p:cNvPr>
          <p:cNvCxnSpPr/>
          <p:nvPr/>
        </p:nvCxnSpPr>
        <p:spPr>
          <a:xfrm>
            <a:off x="8215589" y="2542356"/>
            <a:ext cx="3689196" cy="0"/>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9F6C010B-E471-40F8-876D-CB126701EDB1}"/>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42</a:t>
            </a:fld>
            <a:endParaRPr lang="en-US"/>
          </a:p>
        </p:txBody>
      </p:sp>
      <p:sp>
        <p:nvSpPr>
          <p:cNvPr id="2" name="Date Placeholder 1">
            <a:extLst>
              <a:ext uri="{FF2B5EF4-FFF2-40B4-BE49-F238E27FC236}">
                <a16:creationId xmlns:a16="http://schemas.microsoft.com/office/drawing/2014/main" id="{AF5DDDB5-2251-D94E-99EC-DD7FE1A954D6}"/>
              </a:ext>
            </a:extLst>
          </p:cNvPr>
          <p:cNvSpPr>
            <a:spLocks noGrp="1"/>
          </p:cNvSpPr>
          <p:nvPr>
            <p:ph type="dt" sz="half" idx="10"/>
          </p:nvPr>
        </p:nvSpPr>
        <p:spPr>
          <a:xfrm>
            <a:off x="838200" y="6492240"/>
            <a:ext cx="2743200" cy="365125"/>
          </a:xfrm>
        </p:spPr>
        <p:txBody>
          <a:bodyPr/>
          <a:lstStyle/>
          <a:p>
            <a:r>
              <a:rPr lang="es-US"/>
              <a:t>Marzo de 2023</a:t>
            </a:r>
          </a:p>
        </p:txBody>
      </p:sp>
      <p:sp>
        <p:nvSpPr>
          <p:cNvPr id="12" name="Footer Placeholder 2">
            <a:extLst>
              <a:ext uri="{FF2B5EF4-FFF2-40B4-BE49-F238E27FC236}">
                <a16:creationId xmlns:a16="http://schemas.microsoft.com/office/drawing/2014/main" id="{DE3A381A-464A-4FDE-A479-B2829A1AC2E5}"/>
              </a:ext>
            </a:extLst>
          </p:cNvPr>
          <p:cNvSpPr>
            <a:spLocks noGrp="1"/>
          </p:cNvSpPr>
          <p:nvPr>
            <p:ph type="ftr" sz="quarter" idx="11"/>
          </p:nvPr>
        </p:nvSpPr>
        <p:spPr>
          <a:xfrm>
            <a:off x="0" y="6492240"/>
            <a:ext cx="12192000" cy="365125"/>
          </a:xfrm>
        </p:spPr>
        <p:txBody>
          <a:bodyPr/>
          <a:lstStyle/>
          <a:p>
            <a:r>
              <a:rPr lang="es-US" dirty="0"/>
              <a:t>Medicare y otros programas para personas con discapacidad</a:t>
            </a:r>
          </a:p>
        </p:txBody>
      </p:sp>
    </p:spTree>
    <p:custDataLst>
      <p:tags r:id="rId1"/>
    </p:custDataLst>
    <p:extLst>
      <p:ext uri="{BB962C8B-B14F-4D97-AF65-F5344CB8AC3E}">
        <p14:creationId xmlns:p14="http://schemas.microsoft.com/office/powerpoint/2010/main" val="79121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sz="2800" dirty="0"/>
              <a:t>Medicare y otros programas para personas </a:t>
            </a:r>
            <a:br>
              <a:rPr lang="es-US" sz="2800" dirty="0"/>
            </a:br>
            <a:r>
              <a:rPr lang="es-US" sz="2800" dirty="0"/>
              <a:t>con discapacidad: Recursos</a:t>
            </a:r>
          </a:p>
        </p:txBody>
      </p:sp>
      <p:graphicFrame>
        <p:nvGraphicFramePr>
          <p:cNvPr id="5" name="Content Placeholder 6" descr="Tabla de recursos útiles" title="Recursos de Medicare y otros programas para personas con incapacidades"/>
          <p:cNvGraphicFramePr>
            <a:graphicFrameLocks/>
          </p:cNvGraphicFramePr>
          <p:nvPr>
            <p:extLst>
              <p:ext uri="{D42A27DB-BD31-4B8C-83A1-F6EECF244321}">
                <p14:modId xmlns:p14="http://schemas.microsoft.com/office/powerpoint/2010/main" val="3698360047"/>
              </p:ext>
            </p:extLst>
          </p:nvPr>
        </p:nvGraphicFramePr>
        <p:xfrm>
          <a:off x="947530" y="1350419"/>
          <a:ext cx="10296939" cy="4612640"/>
        </p:xfrm>
        <a:graphic>
          <a:graphicData uri="http://schemas.openxmlformats.org/drawingml/2006/table">
            <a:tbl>
              <a:tblPr firstRow="1" bandRow="1">
                <a:tableStyleId>{5FD0F851-EC5A-4D38-B0AD-8093EC10F338}</a:tableStyleId>
              </a:tblPr>
              <a:tblGrid>
                <a:gridCol w="4269463">
                  <a:extLst>
                    <a:ext uri="{9D8B030D-6E8A-4147-A177-3AD203B41FA5}">
                      <a16:colId xmlns:a16="http://schemas.microsoft.com/office/drawing/2014/main" val="20000"/>
                    </a:ext>
                  </a:extLst>
                </a:gridCol>
                <a:gridCol w="6027476">
                  <a:extLst>
                    <a:ext uri="{9D8B030D-6E8A-4147-A177-3AD203B41FA5}">
                      <a16:colId xmlns:a16="http://schemas.microsoft.com/office/drawing/2014/main" val="20001"/>
                    </a:ext>
                  </a:extLst>
                </a:gridCol>
              </a:tblGrid>
              <a:tr h="37084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b="0" u="none" strike="noStrike" cap="none" normalizeH="0" baseline="0" noProof="0">
                          <a:ln>
                            <a:noFill/>
                          </a:ln>
                          <a:solidFill>
                            <a:srgbClr val="00529B"/>
                          </a:solidFill>
                          <a:effectLst/>
                          <a:uLnTx/>
                          <a:uFillTx/>
                        </a:rPr>
                        <a:t>Centros de Servicios de Medicare y Medicaid</a:t>
                      </a:r>
                    </a:p>
                    <a:p>
                      <a:pPr algn="l" rtl="0">
                        <a:spcBef>
                          <a:spcPts val="0"/>
                        </a:spcBef>
                      </a:pPr>
                      <a:endParaRPr lang="en-US" sz="1600" b="0" dirty="0">
                        <a:solidFill>
                          <a:srgbClr val="00529B"/>
                        </a:solidFill>
                      </a:endParaRPr>
                    </a:p>
                  </a:txBody>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US" sz="1600" b="0" u="none" strike="noStrike" cap="none" normalizeH="0" baseline="0" noProof="0">
                          <a:ln>
                            <a:noFill/>
                          </a:ln>
                          <a:solidFill>
                            <a:srgbClr val="00529B"/>
                          </a:solidFill>
                          <a:effectLst/>
                          <a:uLnTx/>
                          <a:uFillTx/>
                        </a:rPr>
                        <a:t>Llame al 1-800-633-4227; TTY: 1-877-486-2048</a:t>
                      </a:r>
                    </a:p>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US" sz="1600" b="0" u="none" strike="noStrike" cap="none" normalizeH="0" baseline="0" noProof="0">
                          <a:ln>
                            <a:noFill/>
                          </a:ln>
                          <a:solidFill>
                            <a:srgbClr val="00529B"/>
                          </a:solidFill>
                          <a:effectLst/>
                          <a:uLnTx/>
                          <a:uFillTx/>
                          <a:hlinkClick r:id="rId4">
                            <a:extLst>
                              <a:ext uri="{A12FA001-AC4F-418D-AE19-62706E023703}">
                                <ahyp:hlinkClr xmlns:ahyp="http://schemas.microsoft.com/office/drawing/2018/hyperlinkcolor" val="tx"/>
                              </a:ext>
                            </a:extLst>
                          </a:hlinkClick>
                        </a:rPr>
                        <a:t>Medicare.gov</a:t>
                      </a:r>
                    </a:p>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US" sz="1600" b="0" u="none" strike="noStrike" cap="none" normalizeH="0" baseline="0" noProof="0">
                          <a:ln>
                            <a:noFill/>
                          </a:ln>
                          <a:solidFill>
                            <a:srgbClr val="00529B"/>
                          </a:solidFill>
                          <a:effectLst/>
                          <a:uLnTx/>
                          <a:uFillTx/>
                          <a:hlinkClick r:id="rId5">
                            <a:extLst>
                              <a:ext uri="{A12FA001-AC4F-418D-AE19-62706E023703}">
                                <ahyp:hlinkClr xmlns:ahyp="http://schemas.microsoft.com/office/drawing/2018/hyperlinkcolor" val="tx"/>
                              </a:ext>
                            </a:extLst>
                          </a:hlinkClick>
                        </a:rPr>
                        <a:t>CMS.gov</a:t>
                      </a:r>
                    </a:p>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US" sz="1600" b="0" u="none" strike="noStrike" cap="none" normalizeH="0" baseline="0" noProof="0">
                          <a:ln>
                            <a:noFill/>
                          </a:ln>
                          <a:solidFill>
                            <a:srgbClr val="00529B"/>
                          </a:solidFill>
                          <a:effectLst/>
                          <a:uLnTx/>
                          <a:uFillTx/>
                          <a:hlinkClick r:id="rId6">
                            <a:extLst>
                              <a:ext uri="{A12FA001-AC4F-418D-AE19-62706E023703}">
                                <ahyp:hlinkClr xmlns:ahyp="http://schemas.microsoft.com/office/drawing/2018/hyperlinkcolor" val="tx"/>
                              </a:ext>
                            </a:extLst>
                          </a:hlinkClick>
                        </a:rPr>
                        <a:t>Medicaid.gov</a:t>
                      </a:r>
                      <a:r>
                        <a:rPr kumimoji="0" lang="es-US" sz="1600" b="0" u="none" strike="noStrike" cap="none" normalizeH="0" baseline="0" noProof="0">
                          <a:ln>
                            <a:noFill/>
                          </a:ln>
                          <a:solidFill>
                            <a:srgbClr val="00529B"/>
                          </a:solidFill>
                          <a:effectLst/>
                          <a:uLnTx/>
                          <a:uFillTx/>
                        </a:rPr>
                        <a:t> </a:t>
                      </a:r>
                    </a:p>
                  </a:txBody>
                  <a:tcPr/>
                </a:tc>
                <a:extLst>
                  <a:ext uri="{0D108BD9-81ED-4DB2-BD59-A6C34878D82A}">
                    <a16:rowId xmlns:a16="http://schemas.microsoft.com/office/drawing/2014/main" val="10000"/>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b="0" u="none" strike="noStrike" cap="none" normalizeH="0" baseline="0" noProof="0">
                          <a:ln>
                            <a:noFill/>
                          </a:ln>
                          <a:solidFill>
                            <a:srgbClr val="00529B"/>
                          </a:solidFill>
                          <a:effectLst/>
                          <a:uLnTx/>
                          <a:uFillTx/>
                        </a:rPr>
                        <a:t>Seguro Social </a:t>
                      </a:r>
                    </a:p>
                    <a:p>
                      <a:pPr algn="l" rtl="0">
                        <a:spcBef>
                          <a:spcPts val="0"/>
                        </a:spcBef>
                      </a:pPr>
                      <a:endParaRPr lang="en-US" sz="1600" b="0" dirty="0">
                        <a:solidFill>
                          <a:srgbClr val="00529B"/>
                        </a:solidFill>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US" sz="1600" b="0" u="none" strike="noStrike" cap="none" normalizeH="0" baseline="0" noProof="0" dirty="0">
                          <a:ln>
                            <a:noFill/>
                          </a:ln>
                          <a:solidFill>
                            <a:srgbClr val="00529B"/>
                          </a:solidFill>
                          <a:effectLst/>
                          <a:uLnTx/>
                          <a:uFillTx/>
                        </a:rPr>
                        <a:t>Llame al 1-800-772-1213; TTY: 1-800-325-0778</a:t>
                      </a:r>
                    </a:p>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US" sz="1600" b="0" u="sng" strike="noStrike" cap="none" normalizeH="0" baseline="0" noProof="0" dirty="0">
                          <a:ln>
                            <a:noFill/>
                          </a:ln>
                          <a:solidFill>
                            <a:srgbClr val="00529B"/>
                          </a:solidFill>
                          <a:effectLst/>
                          <a:uLnTx/>
                          <a:uFillTx/>
                          <a:hlinkClick r:id="rId7">
                            <a:extLst>
                              <a:ext uri="{A12FA001-AC4F-418D-AE19-62706E023703}">
                                <ahyp:hlinkClr xmlns:ahyp="http://schemas.microsoft.com/office/drawing/2018/hyperlinkcolor" val="tx"/>
                              </a:ext>
                            </a:extLst>
                          </a:hlinkClick>
                        </a:rPr>
                        <a:t>SSA.gov</a:t>
                      </a:r>
                    </a:p>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US" sz="1600" b="0" u="none" strike="noStrike" cap="none" normalizeH="0" baseline="0" noProof="0" dirty="0">
                          <a:ln>
                            <a:noFill/>
                          </a:ln>
                          <a:solidFill>
                            <a:srgbClr val="00529B"/>
                          </a:solidFill>
                          <a:effectLst/>
                          <a:uLnTx/>
                          <a:uFillTx/>
                          <a:hlinkClick r:id="rId8" tooltip="https://www.ssa.gov/redbook/">
                            <a:extLst>
                              <a:ext uri="{A12FA001-AC4F-418D-AE19-62706E023703}">
                                <ahyp:hlinkClr xmlns:ahyp="http://schemas.microsoft.com/office/drawing/2018/hyperlinkcolor" val="tx"/>
                              </a:ext>
                            </a:extLst>
                          </a:hlinkClick>
                        </a:rPr>
                        <a:t>SSA.gov/</a:t>
                      </a:r>
                      <a:r>
                        <a:rPr kumimoji="0" lang="es-US" sz="1600" b="0" u="none" strike="noStrike" cap="none" normalizeH="0" baseline="0" noProof="0" dirty="0" err="1">
                          <a:ln>
                            <a:noFill/>
                          </a:ln>
                          <a:solidFill>
                            <a:srgbClr val="00529B"/>
                          </a:solidFill>
                          <a:effectLst/>
                          <a:uLnTx/>
                          <a:uFillTx/>
                          <a:hlinkClick r:id="rId8" tooltip="https://www.ssa.gov/redbook/">
                            <a:extLst>
                              <a:ext uri="{A12FA001-AC4F-418D-AE19-62706E023703}">
                                <ahyp:hlinkClr xmlns:ahyp="http://schemas.microsoft.com/office/drawing/2018/hyperlinkcolor" val="tx"/>
                              </a:ext>
                            </a:extLst>
                          </a:hlinkClick>
                        </a:rPr>
                        <a:t>redbook</a:t>
                      </a:r>
                      <a:r>
                        <a:rPr kumimoji="0" lang="es-US" sz="1600" b="0" u="none" strike="noStrike" cap="none" normalizeH="0" baseline="0" noProof="0" dirty="0">
                          <a:ln>
                            <a:noFill/>
                          </a:ln>
                          <a:solidFill>
                            <a:srgbClr val="00529B"/>
                          </a:solidFill>
                          <a:effectLst/>
                          <a:uLnTx/>
                          <a:uFillTx/>
                        </a:rPr>
                        <a:t> </a:t>
                      </a:r>
                    </a:p>
                  </a:txBody>
                  <a:tcPr/>
                </a:tc>
                <a:extLst>
                  <a:ext uri="{0D108BD9-81ED-4DB2-BD59-A6C34878D82A}">
                    <a16:rowId xmlns:a16="http://schemas.microsoft.com/office/drawing/2014/main" val="10001"/>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b="0" u="none" strike="noStrike" cap="none" normalizeH="0" baseline="0" noProof="0">
                          <a:ln>
                            <a:noFill/>
                          </a:ln>
                          <a:solidFill>
                            <a:srgbClr val="00529B"/>
                          </a:solidFill>
                          <a:effectLst/>
                          <a:uLnTx/>
                          <a:uFillTx/>
                        </a:rPr>
                        <a:t>Junta de Retiro Ferroviario</a:t>
                      </a:r>
                    </a:p>
                    <a:p>
                      <a:pPr algn="l" rtl="0">
                        <a:spcBef>
                          <a:spcPts val="0"/>
                        </a:spcBef>
                      </a:pPr>
                      <a:endParaRPr lang="en-US" sz="1600" b="0" dirty="0">
                        <a:solidFill>
                          <a:srgbClr val="00529B"/>
                        </a:solidFill>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US" sz="1600" b="0" u="none" strike="noStrike" cap="none" normalizeH="0" baseline="0" noProof="0">
                          <a:ln>
                            <a:noFill/>
                          </a:ln>
                          <a:solidFill>
                            <a:srgbClr val="00529B"/>
                          </a:solidFill>
                          <a:effectLst/>
                          <a:uLnTx/>
                          <a:uFillTx/>
                        </a:rPr>
                        <a:t>Llame al 1-877-772-5772; TTY: 1-312-751-4701</a:t>
                      </a:r>
                    </a:p>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US" sz="1600" b="0">
                          <a:solidFill>
                            <a:srgbClr val="00529B"/>
                          </a:solidFill>
                          <a:hlinkClick r:id="rId9">
                            <a:extLst>
                              <a:ext uri="{A12FA001-AC4F-418D-AE19-62706E023703}">
                                <ahyp:hlinkClr xmlns:ahyp="http://schemas.microsoft.com/office/drawing/2018/hyperlinkcolor" val="tx"/>
                              </a:ext>
                            </a:extLst>
                          </a:hlinkClick>
                        </a:rPr>
                        <a:t>RRB.gov</a:t>
                      </a:r>
                    </a:p>
                  </a:txBody>
                  <a:tcPr/>
                </a:tc>
                <a:extLst>
                  <a:ext uri="{0D108BD9-81ED-4DB2-BD59-A6C34878D82A}">
                    <a16:rowId xmlns:a16="http://schemas.microsoft.com/office/drawing/2014/main" val="10002"/>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US" sz="1600" b="0" u="none" strike="noStrike" cap="none" normalizeH="0" baseline="0" noProof="0">
                          <a:ln>
                            <a:noFill/>
                          </a:ln>
                          <a:solidFill>
                            <a:srgbClr val="00529B"/>
                          </a:solidFill>
                          <a:effectLst/>
                          <a:uLnTx/>
                          <a:uFillTx/>
                        </a:rPr>
                        <a:t>Departamento del Trabajo de los Estados Unidos</a:t>
                      </a: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US" sz="1600" b="0" u="sng">
                          <a:solidFill>
                            <a:srgbClr val="00529B"/>
                          </a:solidFill>
                          <a:effectLst/>
                          <a:hlinkClick r:id="rId10">
                            <a:extLst>
                              <a:ext uri="{A12FA001-AC4F-418D-AE19-62706E023703}">
                                <ahyp:hlinkClr xmlns:ahyp="http://schemas.microsoft.com/office/drawing/2018/hyperlinkcolor" val="tx"/>
                              </a:ext>
                            </a:extLst>
                          </a:hlinkClick>
                        </a:rPr>
                        <a:t>dol.gov/odep/topics/disability.htm</a:t>
                      </a:r>
                    </a:p>
                  </a:txBody>
                  <a:tcPr/>
                </a:tc>
                <a:extLst>
                  <a:ext uri="{0D108BD9-81ED-4DB2-BD59-A6C34878D82A}">
                    <a16:rowId xmlns:a16="http://schemas.microsoft.com/office/drawing/2014/main" val="10003"/>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b="0" u="none" strike="noStrike" cap="none" normalizeH="0" baseline="0" noProof="0" dirty="0" err="1">
                          <a:ln>
                            <a:noFill/>
                          </a:ln>
                          <a:solidFill>
                            <a:srgbClr val="00529B"/>
                          </a:solidFill>
                          <a:effectLst/>
                          <a:uLnTx/>
                          <a:uFillTx/>
                        </a:rPr>
                        <a:t>Health</a:t>
                      </a:r>
                      <a:r>
                        <a:rPr kumimoji="0" lang="es-US" sz="1600" b="0" u="none" strike="noStrike" cap="none" normalizeH="0" baseline="0" noProof="0" dirty="0">
                          <a:ln>
                            <a:noFill/>
                          </a:ln>
                          <a:solidFill>
                            <a:srgbClr val="00529B"/>
                          </a:solidFill>
                          <a:effectLst/>
                          <a:uLnTx/>
                          <a:uFillTx/>
                        </a:rPr>
                        <a:t> </a:t>
                      </a:r>
                      <a:r>
                        <a:rPr kumimoji="0" lang="es-US" sz="1600" b="0" u="none" strike="noStrike" cap="none" normalizeH="0" baseline="0" noProof="0" dirty="0" err="1">
                          <a:ln>
                            <a:noFill/>
                          </a:ln>
                          <a:solidFill>
                            <a:srgbClr val="00529B"/>
                          </a:solidFill>
                          <a:effectLst/>
                          <a:uLnTx/>
                          <a:uFillTx/>
                        </a:rPr>
                        <a:t>Insurance</a:t>
                      </a:r>
                      <a:r>
                        <a:rPr kumimoji="0" lang="es-US" sz="1600" b="0" u="none" strike="noStrike" cap="none" normalizeH="0" baseline="0" noProof="0" dirty="0">
                          <a:ln>
                            <a:noFill/>
                          </a:ln>
                          <a:solidFill>
                            <a:srgbClr val="00529B"/>
                          </a:solidFill>
                          <a:effectLst/>
                          <a:uLnTx/>
                          <a:uFillTx/>
                        </a:rPr>
                        <a:t> Marketplace® </a:t>
                      </a:r>
                      <a:br>
                        <a:rPr kumimoji="0" lang="es-US" sz="1600" b="0" u="none" strike="noStrike" cap="none" normalizeH="0" baseline="0" noProof="0" dirty="0">
                          <a:ln>
                            <a:noFill/>
                          </a:ln>
                          <a:solidFill>
                            <a:srgbClr val="00529B"/>
                          </a:solidFill>
                          <a:effectLst/>
                          <a:uLnTx/>
                          <a:uFillTx/>
                        </a:rPr>
                      </a:br>
                      <a:r>
                        <a:rPr kumimoji="0" lang="es-US" sz="1600" b="0" u="none" strike="noStrike" cap="none" normalizeH="0" baseline="0" noProof="0" dirty="0">
                          <a:ln>
                            <a:noFill/>
                          </a:ln>
                          <a:solidFill>
                            <a:srgbClr val="00529B"/>
                          </a:solidFill>
                          <a:effectLst/>
                          <a:uLnTx/>
                          <a:uFillTx/>
                        </a:rPr>
                        <a:t>(Mercados de Seguros Médicos)</a:t>
                      </a:r>
                    </a:p>
                    <a:p>
                      <a:pPr algn="l" rtl="0">
                        <a:spcBef>
                          <a:spcPts val="0"/>
                        </a:spcBef>
                      </a:pPr>
                      <a:endParaRPr lang="en-US" sz="1600" b="0" dirty="0">
                        <a:solidFill>
                          <a:srgbClr val="00529B"/>
                        </a:solidFill>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US" sz="1600" b="0" u="none" strike="noStrike" cap="none" normalizeH="0" baseline="0" noProof="0">
                          <a:ln>
                            <a:noFill/>
                          </a:ln>
                          <a:solidFill>
                            <a:srgbClr val="00529B"/>
                          </a:solidFill>
                          <a:effectLst/>
                          <a:uLnTx/>
                          <a:uFillTx/>
                        </a:rPr>
                        <a:t>Llame al 1-800-318-2596; TTY: 1-855-889-4325</a:t>
                      </a:r>
                    </a:p>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US" sz="1600" b="0" u="none" strike="noStrike" cap="none" normalizeH="0" baseline="0" noProof="0">
                          <a:ln>
                            <a:noFill/>
                          </a:ln>
                          <a:solidFill>
                            <a:srgbClr val="00529B"/>
                          </a:solidFill>
                          <a:effectLst/>
                          <a:uLnTx/>
                          <a:uFillTx/>
                          <a:hlinkClick r:id="rId11">
                            <a:extLst>
                              <a:ext uri="{A12FA001-AC4F-418D-AE19-62706E023703}">
                                <ahyp:hlinkClr xmlns:ahyp="http://schemas.microsoft.com/office/drawing/2018/hyperlinkcolor" val="tx"/>
                              </a:ext>
                            </a:extLst>
                          </a:hlinkClick>
                        </a:rPr>
                        <a:t>HealthCare.gov</a:t>
                      </a:r>
                    </a:p>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US" sz="1600" b="0" u="sng" strike="noStrike" cap="none" normalizeH="0" baseline="0" noProof="0">
                          <a:ln>
                            <a:noFill/>
                          </a:ln>
                          <a:solidFill>
                            <a:srgbClr val="00529B"/>
                          </a:solidFill>
                          <a:effectLst/>
                          <a:uLnTx/>
                          <a:uFillTx/>
                          <a:hlinkClick r:id="rId12">
                            <a:extLst>
                              <a:ext uri="{A12FA001-AC4F-418D-AE19-62706E023703}">
                                <ahyp:hlinkClr xmlns:ahyp="http://schemas.microsoft.com/office/drawing/2018/hyperlinkcolor" val="tx"/>
                              </a:ext>
                            </a:extLst>
                          </a:hlinkClick>
                        </a:rPr>
                        <a:t>Marketplace.cms.gov</a:t>
                      </a:r>
                      <a:r>
                        <a:rPr kumimoji="0" lang="es-US" sz="1600" b="0" u="none" strike="noStrike" cap="none" normalizeH="0" baseline="0" noProof="0">
                          <a:ln>
                            <a:noFill/>
                          </a:ln>
                          <a:solidFill>
                            <a:srgbClr val="00529B"/>
                          </a:solidFill>
                          <a:effectLst/>
                          <a:uLnTx/>
                          <a:uFillTx/>
                        </a:rPr>
                        <a:t> </a:t>
                      </a:r>
                    </a:p>
                  </a:txBody>
                  <a:tcPr/>
                </a:tc>
                <a:extLst>
                  <a:ext uri="{0D108BD9-81ED-4DB2-BD59-A6C34878D82A}">
                    <a16:rowId xmlns:a16="http://schemas.microsoft.com/office/drawing/2014/main" val="10004"/>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b="0" u="none" strike="noStrike" cap="none" normalizeH="0" baseline="0" noProof="0" dirty="0">
                          <a:ln>
                            <a:noFill/>
                          </a:ln>
                          <a:solidFill>
                            <a:srgbClr val="00529B"/>
                          </a:solidFill>
                          <a:effectLst/>
                          <a:uLnTx/>
                          <a:uFillTx/>
                        </a:rPr>
                        <a:t>Programa Estatal de Asistencia sobre Seguros </a:t>
                      </a:r>
                      <a:br>
                        <a:rPr kumimoji="0" lang="es-US" sz="1600" b="0" u="none" strike="noStrike" cap="none" normalizeH="0" baseline="0" noProof="0" dirty="0">
                          <a:ln>
                            <a:noFill/>
                          </a:ln>
                          <a:solidFill>
                            <a:srgbClr val="00529B"/>
                          </a:solidFill>
                          <a:effectLst/>
                          <a:uLnTx/>
                          <a:uFillTx/>
                        </a:rPr>
                      </a:br>
                      <a:r>
                        <a:rPr kumimoji="0" lang="es-US" sz="1600" b="0" u="none" strike="noStrike" cap="none" normalizeH="0" baseline="0" noProof="0" dirty="0">
                          <a:ln>
                            <a:noFill/>
                          </a:ln>
                          <a:solidFill>
                            <a:srgbClr val="00529B"/>
                          </a:solidFill>
                          <a:effectLst/>
                          <a:uLnTx/>
                          <a:uFillTx/>
                        </a:rPr>
                        <a:t>de Salud (SHIP)</a:t>
                      </a: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US" sz="1600" b="0" u="sng" strike="noStrike" cap="none" normalizeH="0" baseline="0" noProof="0">
                          <a:ln>
                            <a:noFill/>
                          </a:ln>
                          <a:solidFill>
                            <a:srgbClr val="00529B"/>
                          </a:solidFill>
                          <a:effectLst/>
                          <a:uLnTx/>
                          <a:uFillTx/>
                          <a:hlinkClick r:id="rId13">
                            <a:extLst>
                              <a:ext uri="{A12FA001-AC4F-418D-AE19-62706E023703}">
                                <ahyp:hlinkClr xmlns:ahyp="http://schemas.microsoft.com/office/drawing/2018/hyperlinkcolor" val="tx"/>
                              </a:ext>
                            </a:extLst>
                          </a:hlinkClick>
                        </a:rPr>
                        <a:t>shiphelp.org</a:t>
                      </a:r>
                      <a:r>
                        <a:rPr kumimoji="0" lang="es-US" sz="1600" b="0" u="sng" strike="noStrike" cap="none" normalizeH="0" baseline="0" noProof="0">
                          <a:ln>
                            <a:noFill/>
                          </a:ln>
                          <a:solidFill>
                            <a:srgbClr val="00529B"/>
                          </a:solidFill>
                          <a:effectLst/>
                          <a:uLnTx/>
                          <a:uFillTx/>
                        </a:rPr>
                        <a:t> </a:t>
                      </a:r>
                    </a:p>
                    <a:p>
                      <a:pPr marL="0" marR="0" lvl="0" indent="0" algn="l" defTabSz="6858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US" sz="1600" b="0" i="0" u="sng" strike="noStrike" kern="1200" cap="none" spc="0" normalizeH="0" baseline="0" noProof="0" dirty="0">
                        <a:ln>
                          <a:noFill/>
                        </a:ln>
                        <a:solidFill>
                          <a:srgbClr val="00529B"/>
                        </a:solidFill>
                        <a:effectLst/>
                        <a:uLnTx/>
                        <a:uFillTx/>
                        <a:latin typeface="+mn-lt"/>
                        <a:ea typeface="+mn-ea"/>
                        <a:cs typeface="+mn-cs"/>
                      </a:endParaRPr>
                    </a:p>
                  </a:txBody>
                  <a:tcPr/>
                </a:tc>
                <a:extLst>
                  <a:ext uri="{0D108BD9-81ED-4DB2-BD59-A6C34878D82A}">
                    <a16:rowId xmlns:a16="http://schemas.microsoft.com/office/drawing/2014/main" val="10005"/>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600" b="0">
                          <a:solidFill>
                            <a:srgbClr val="00529B"/>
                          </a:solidFill>
                        </a:rPr>
                        <a:t>Departamento Estatal de Seguros</a:t>
                      </a: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US" sz="1600" b="0" i="0" u="sng" strike="noStrike" cap="none" normalizeH="0" baseline="0" noProof="0" dirty="0">
                          <a:ln>
                            <a:noFill/>
                          </a:ln>
                          <a:solidFill>
                            <a:srgbClr val="00529B"/>
                          </a:solidFill>
                          <a:effectLst/>
                          <a:uLnTx/>
                          <a:uFillTx/>
                          <a:latin typeface="+mn-lt"/>
                          <a:ea typeface="+mn-ea"/>
                          <a:cs typeface="+mn-cs"/>
                          <a:hlinkClick r:id="rId14">
                            <a:extLst>
                              <a:ext uri="{A12FA001-AC4F-418D-AE19-62706E023703}">
                                <ahyp:hlinkClr xmlns:ahyp="http://schemas.microsoft.com/office/drawing/2018/hyperlinkcolor" val="tx"/>
                              </a:ext>
                            </a:extLst>
                          </a:hlinkClick>
                        </a:rPr>
                        <a:t>content.naic.org/</a:t>
                      </a:r>
                      <a:r>
                        <a:rPr kumimoji="0" lang="es-US" sz="1600" b="0" i="0" u="sng" strike="noStrike" cap="none" normalizeH="0" baseline="0" noProof="0" dirty="0" err="1">
                          <a:ln>
                            <a:noFill/>
                          </a:ln>
                          <a:solidFill>
                            <a:srgbClr val="00529B"/>
                          </a:solidFill>
                          <a:effectLst/>
                          <a:uLnTx/>
                          <a:uFillTx/>
                          <a:latin typeface="+mn-lt"/>
                          <a:ea typeface="+mn-ea"/>
                          <a:cs typeface="+mn-cs"/>
                          <a:hlinkClick r:id="rId14">
                            <a:extLst>
                              <a:ext uri="{A12FA001-AC4F-418D-AE19-62706E023703}">
                                <ahyp:hlinkClr xmlns:ahyp="http://schemas.microsoft.com/office/drawing/2018/hyperlinkcolor" val="tx"/>
                              </a:ext>
                            </a:extLst>
                          </a:hlinkClick>
                        </a:rPr>
                        <a:t>state-insurance-departments</a:t>
                      </a:r>
                      <a:r>
                        <a:rPr kumimoji="0" lang="es-US" sz="1600" b="0" i="0" u="sng" strike="noStrike" cap="none" normalizeH="0" baseline="0" noProof="0" dirty="0">
                          <a:ln>
                            <a:noFill/>
                          </a:ln>
                          <a:solidFill>
                            <a:srgbClr val="00529B"/>
                          </a:solidFill>
                          <a:effectLst/>
                          <a:uLnTx/>
                          <a:uFillTx/>
                          <a:latin typeface="+mn-lt"/>
                          <a:ea typeface="+mn-ea"/>
                          <a:cs typeface="+mn-cs"/>
                        </a:rPr>
                        <a:t> </a:t>
                      </a:r>
                    </a:p>
                  </a:txBody>
                  <a:tcPr/>
                </a:tc>
                <a:extLst>
                  <a:ext uri="{0D108BD9-81ED-4DB2-BD59-A6C34878D82A}">
                    <a16:rowId xmlns:a16="http://schemas.microsoft.com/office/drawing/2014/main" val="1336636393"/>
                  </a:ext>
                </a:extLst>
              </a:tr>
            </a:tbl>
          </a:graphicData>
        </a:graphic>
      </p:graphicFrame>
      <p:pic>
        <p:nvPicPr>
          <p:cNvPr id="1026" name="Picture 2">
            <a:extLst>
              <a:ext uri="{FF2B5EF4-FFF2-40B4-BE49-F238E27FC236}">
                <a16:creationId xmlns:a16="http://schemas.microsoft.com/office/drawing/2014/main" id="{00E5E009-3BF4-4E7F-9801-6B2166CB04BE}"/>
              </a:ext>
              <a:ext uri="{C183D7F6-B498-43B3-948B-1728B52AA6E4}">
                <adec:decorative xmlns:adec="http://schemas.microsoft.com/office/drawing/2017/decorative" val="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795393" y="5009740"/>
            <a:ext cx="1135119" cy="548640"/>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30EF1F9F-6FB0-4A68-8251-D51D173B5FDB}"/>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43</a:t>
            </a:fld>
            <a:endParaRPr lang="en-US"/>
          </a:p>
        </p:txBody>
      </p:sp>
      <p:sp>
        <p:nvSpPr>
          <p:cNvPr id="3" name="Date Placeholder 2">
            <a:extLst>
              <a:ext uri="{FF2B5EF4-FFF2-40B4-BE49-F238E27FC236}">
                <a16:creationId xmlns:a16="http://schemas.microsoft.com/office/drawing/2014/main" id="{49A77F86-43AA-D94B-892A-3AB508C46807}"/>
              </a:ext>
            </a:extLst>
          </p:cNvPr>
          <p:cNvSpPr>
            <a:spLocks noGrp="1"/>
          </p:cNvSpPr>
          <p:nvPr>
            <p:ph type="dt" sz="half" idx="10"/>
          </p:nvPr>
        </p:nvSpPr>
        <p:spPr>
          <a:xfrm>
            <a:off x="838200" y="6492240"/>
            <a:ext cx="2743200" cy="365125"/>
          </a:xfrm>
        </p:spPr>
        <p:txBody>
          <a:bodyPr/>
          <a:lstStyle/>
          <a:p>
            <a:r>
              <a:rPr lang="es-US"/>
              <a:t>Marzo de 2023</a:t>
            </a:r>
          </a:p>
        </p:txBody>
      </p:sp>
      <p:sp>
        <p:nvSpPr>
          <p:cNvPr id="8" name="Footer Placeholder 2">
            <a:extLst>
              <a:ext uri="{FF2B5EF4-FFF2-40B4-BE49-F238E27FC236}">
                <a16:creationId xmlns:a16="http://schemas.microsoft.com/office/drawing/2014/main" id="{04B02FF5-346A-47EB-ACBD-B2FA65D36C04}"/>
              </a:ext>
            </a:extLst>
          </p:cNvPr>
          <p:cNvSpPr>
            <a:spLocks noGrp="1"/>
          </p:cNvSpPr>
          <p:nvPr>
            <p:ph type="ftr" sz="quarter" idx="11"/>
          </p:nvPr>
        </p:nvSpPr>
        <p:spPr>
          <a:xfrm>
            <a:off x="0" y="6492240"/>
            <a:ext cx="12192000" cy="365125"/>
          </a:xfrm>
        </p:spPr>
        <p:txBody>
          <a:bodyPr/>
          <a:lstStyle/>
          <a:p>
            <a:r>
              <a:rPr lang="es-US" dirty="0"/>
              <a:t>Medicare y otros programas para personas con discapacidad</a:t>
            </a:r>
          </a:p>
        </p:txBody>
      </p:sp>
    </p:spTree>
    <p:custDataLst>
      <p:tags r:id="rId1"/>
    </p:custDataLst>
    <p:extLst>
      <p:ext uri="{BB962C8B-B14F-4D97-AF65-F5344CB8AC3E}">
        <p14:creationId xmlns:p14="http://schemas.microsoft.com/office/powerpoint/2010/main" val="14152202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sz="2800"/>
              <a:t>Guía de recursos de Medicare y otros programas para personas con discapacidad: Productos</a:t>
            </a:r>
          </a:p>
        </p:txBody>
      </p:sp>
      <p:sp>
        <p:nvSpPr>
          <p:cNvPr id="8" name="TextBox 7">
            <a:extLst>
              <a:ext uri="{FF2B5EF4-FFF2-40B4-BE49-F238E27FC236}">
                <a16:creationId xmlns:a16="http://schemas.microsoft.com/office/drawing/2014/main" id="{BA4EAD21-2C76-4F90-A410-4E1AAF45E46C}"/>
              </a:ext>
            </a:extLst>
          </p:cNvPr>
          <p:cNvSpPr txBox="1"/>
          <p:nvPr/>
        </p:nvSpPr>
        <p:spPr>
          <a:xfrm>
            <a:off x="1089247" y="1334103"/>
            <a:ext cx="10379311" cy="1077218"/>
          </a:xfrm>
          <a:prstGeom prst="rect">
            <a:avLst/>
          </a:prstGeom>
          <a:noFill/>
        </p:spPr>
        <p:txBody>
          <a:bodyPr wrap="square" rtlCol="0">
            <a:spAutoFit/>
          </a:bodyPr>
          <a:lstStyle/>
          <a:p>
            <a:pPr>
              <a:spcAft>
                <a:spcPts val="1200"/>
              </a:spcAft>
            </a:pPr>
            <a:r>
              <a:rPr lang="es-US" b="1" dirty="0">
                <a:solidFill>
                  <a:srgbClr val="00529B"/>
                </a:solidFill>
                <a:latin typeface="Arial" panose="020B0604020202020204" pitchFamily="34" charset="0"/>
                <a:cs typeface="Arial" panose="020B0604020202020204" pitchFamily="34" charset="0"/>
              </a:rPr>
              <a:t>Para consultar los productos de Medicare que figuran en esta tabla y otros productos útiles, visite </a:t>
            </a:r>
            <a:r>
              <a:rPr lang="es-US" b="1" u="sng" dirty="0">
                <a:solidFill>
                  <a:srgbClr val="00529B"/>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Medicare.gov/</a:t>
            </a:r>
            <a:r>
              <a:rPr lang="es-US" b="1" u="sng" dirty="0" err="1">
                <a:solidFill>
                  <a:srgbClr val="00529B"/>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publications</a:t>
            </a:r>
            <a:r>
              <a:rPr lang="es-US" b="1" dirty="0">
                <a:solidFill>
                  <a:srgbClr val="00529B"/>
                </a:solidFill>
                <a:latin typeface="Arial" panose="020B0604020202020204" pitchFamily="34" charset="0"/>
                <a:cs typeface="Arial" panose="020B0604020202020204" pitchFamily="34" charset="0"/>
              </a:rPr>
              <a:t> y busque por palabra clave o número de producto.</a:t>
            </a:r>
          </a:p>
          <a:p>
            <a:pPr>
              <a:spcAft>
                <a:spcPts val="1200"/>
              </a:spcAft>
            </a:pPr>
            <a:endParaRPr lang="en-US" dirty="0"/>
          </a:p>
        </p:txBody>
      </p:sp>
      <p:graphicFrame>
        <p:nvGraphicFramePr>
          <p:cNvPr id="5" name="Table 4" descr="Tabla de productos útiles de Medicare" title="Guía de recursos de Medicare y otros programas para personas con discapacidad: productos"/>
          <p:cNvGraphicFramePr>
            <a:graphicFrameLocks noGrp="1"/>
          </p:cNvGraphicFramePr>
          <p:nvPr>
            <p:extLst>
              <p:ext uri="{D42A27DB-BD31-4B8C-83A1-F6EECF244321}">
                <p14:modId xmlns:p14="http://schemas.microsoft.com/office/powerpoint/2010/main" val="1455467747"/>
              </p:ext>
            </p:extLst>
          </p:nvPr>
        </p:nvGraphicFramePr>
        <p:xfrm>
          <a:off x="1177382" y="2411321"/>
          <a:ext cx="9837234" cy="1920240"/>
        </p:xfrm>
        <a:graphic>
          <a:graphicData uri="http://schemas.openxmlformats.org/drawingml/2006/table">
            <a:tbl>
              <a:tblPr firstRow="1" bandRow="1">
                <a:tableStyleId>{5FD0F851-EC5A-4D38-B0AD-8093EC10F338}</a:tableStyleId>
              </a:tblPr>
              <a:tblGrid>
                <a:gridCol w="4918617">
                  <a:extLst>
                    <a:ext uri="{9D8B030D-6E8A-4147-A177-3AD203B41FA5}">
                      <a16:colId xmlns:a16="http://schemas.microsoft.com/office/drawing/2014/main" val="20000"/>
                    </a:ext>
                  </a:extLst>
                </a:gridCol>
                <a:gridCol w="4918617">
                  <a:extLst>
                    <a:ext uri="{9D8B030D-6E8A-4147-A177-3AD203B41FA5}">
                      <a16:colId xmlns:a16="http://schemas.microsoft.com/office/drawing/2014/main" val="20001"/>
                    </a:ext>
                  </a:extLst>
                </a:gridCol>
              </a:tblGrid>
              <a:tr h="37084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kumimoji="0" lang="es-US" sz="1800" b="0" u="none" strike="noStrike" cap="none" normalizeH="0" baseline="0" noProof="0" dirty="0">
                          <a:ln>
                            <a:noFill/>
                          </a:ln>
                          <a:solidFill>
                            <a:srgbClr val="00529B"/>
                          </a:solidFill>
                          <a:effectLst/>
                          <a:uLnTx/>
                          <a:uFillTx/>
                          <a:latin typeface="+mn-lt"/>
                        </a:rPr>
                        <a:t>Guía “Medicare y usted” </a:t>
                      </a:r>
                      <a:br>
                        <a:rPr kumimoji="0" lang="es-US" sz="1800" b="0" u="none" strike="noStrike" cap="none" normalizeH="0" baseline="0" noProof="0" dirty="0">
                          <a:ln>
                            <a:noFill/>
                          </a:ln>
                          <a:solidFill>
                            <a:srgbClr val="00529B"/>
                          </a:solidFill>
                          <a:effectLst/>
                          <a:uLnTx/>
                          <a:uFillTx/>
                          <a:latin typeface="+mn-lt"/>
                        </a:rPr>
                      </a:br>
                      <a:endParaRPr kumimoji="0" lang="es-US" sz="1800" b="0" u="none" strike="noStrike" cap="none" normalizeH="0" baseline="0" noProof="0" dirty="0">
                        <a:ln>
                          <a:noFill/>
                        </a:ln>
                        <a:solidFill>
                          <a:srgbClr val="00529B"/>
                        </a:solidFill>
                        <a:effectLst/>
                        <a:uLnTx/>
                        <a:uFillTx/>
                        <a:latin typeface="+mn-lt"/>
                      </a:endParaRPr>
                    </a:p>
                  </a:txBody>
                  <a:tcPr>
                    <a:lnR w="12700" cap="flat" cmpd="sng" algn="ctr">
                      <a:solidFill>
                        <a:schemeClr val="accent1">
                          <a:lumMod val="40000"/>
                          <a:lumOff val="60000"/>
                        </a:schemeClr>
                      </a:solidFill>
                      <a:prstDash val="solid"/>
                      <a:round/>
                      <a:headEnd type="none" w="med" len="med"/>
                      <a:tailEnd type="none" w="med" len="med"/>
                    </a:lnR>
                    <a:lnB w="12700" cap="flat" cmpd="sng" algn="ctr">
                      <a:solidFill>
                        <a:schemeClr val="accent1">
                          <a:lumMod val="40000"/>
                          <a:lumOff val="60000"/>
                        </a:schemeClr>
                      </a:solidFill>
                      <a:prstDash val="solid"/>
                      <a:round/>
                      <a:headEnd type="none" w="med" len="med"/>
                      <a:tailEnd type="none" w="med" len="med"/>
                    </a:lnB>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spcBef>
                          <a:spcPts val="0"/>
                        </a:spcBef>
                      </a:pPr>
                      <a:r>
                        <a:rPr kumimoji="0" lang="es-US" sz="1800" b="0" u="none" strike="noStrike" cap="none" normalizeH="0" baseline="0" noProof="0">
                          <a:ln>
                            <a:noFill/>
                          </a:ln>
                          <a:solidFill>
                            <a:srgbClr val="00529B"/>
                          </a:solidFill>
                          <a:effectLst/>
                          <a:uLnTx/>
                          <a:uFillTx/>
                          <a:latin typeface="+mn-lt"/>
                        </a:rPr>
                        <a:t>Producto CMS No. 10050</a:t>
                      </a:r>
                    </a:p>
                  </a:txBody>
                  <a:tcPr>
                    <a:lnL w="12700" cap="flat" cmpd="sng" algn="ctr">
                      <a:solidFill>
                        <a:schemeClr val="accent1">
                          <a:lumMod val="40000"/>
                          <a:lumOff val="60000"/>
                        </a:schemeClr>
                      </a:solidFill>
                      <a:prstDash val="solid"/>
                      <a:round/>
                      <a:headEnd type="none" w="med" len="med"/>
                      <a:tailEnd type="none" w="med" len="med"/>
                    </a:lnL>
                    <a:lnB w="12700" cap="flat" cmpd="sng" algn="ctr">
                      <a:solidFill>
                        <a:schemeClr val="accent1">
                          <a:lumMod val="40000"/>
                          <a:lumOff val="60000"/>
                        </a:schemeClr>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US" sz="1800" b="0" u="none" strike="noStrike" cap="none" normalizeH="0" baseline="0" noProof="0" dirty="0">
                          <a:ln>
                            <a:noFill/>
                          </a:ln>
                          <a:solidFill>
                            <a:srgbClr val="00529B"/>
                          </a:solidFill>
                          <a:effectLst/>
                          <a:uLnTx/>
                          <a:uFillTx/>
                          <a:latin typeface="+mn-lt"/>
                        </a:rPr>
                        <a:t>"Guía para saber quién paga primero" </a:t>
                      </a:r>
                      <a:br>
                        <a:rPr kumimoji="0" lang="es-US" sz="1800" b="0" u="none" strike="noStrike" cap="none" normalizeH="0" baseline="0" noProof="0" dirty="0">
                          <a:ln>
                            <a:noFill/>
                          </a:ln>
                          <a:solidFill>
                            <a:srgbClr val="00529B"/>
                          </a:solidFill>
                          <a:effectLst/>
                          <a:uLnTx/>
                          <a:uFillTx/>
                          <a:latin typeface="+mn-lt"/>
                        </a:rPr>
                      </a:br>
                      <a:endParaRPr kumimoji="0" lang="es-US" sz="1800" b="0" u="none" strike="noStrike" cap="none" normalizeH="0" baseline="0" noProof="0" dirty="0">
                        <a:ln>
                          <a:noFill/>
                        </a:ln>
                        <a:solidFill>
                          <a:srgbClr val="00529B"/>
                        </a:solidFill>
                        <a:effectLst/>
                        <a:uLnTx/>
                        <a:uFillTx/>
                        <a:latin typeface="+mn-lt"/>
                      </a:endParaRPr>
                    </a:p>
                  </a:txBody>
                  <a:tcPr>
                    <a:lnL>
                      <a:noFill/>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l" defTabSz="914400" rtl="0" eaLnBrk="1" latinLnBrk="0" hangingPunct="1">
                        <a:spcBef>
                          <a:spcPts val="0"/>
                        </a:spcBef>
                      </a:pPr>
                      <a:r>
                        <a:rPr kumimoji="0" lang="es-US" sz="1800" b="0" u="none" strike="noStrike" cap="none" normalizeH="0" baseline="0" noProof="0">
                          <a:ln>
                            <a:noFill/>
                          </a:ln>
                          <a:solidFill>
                            <a:srgbClr val="00529B"/>
                          </a:solidFill>
                          <a:effectLst/>
                          <a:uLnTx/>
                          <a:uFillTx/>
                          <a:latin typeface="+mn-lt"/>
                        </a:rPr>
                        <a:t>Producto CMS No. 02179</a:t>
                      </a:r>
                    </a:p>
                  </a:txBody>
                  <a:tcPr>
                    <a:lnL w="12700" cap="flat" cmpd="sng" algn="ctr">
                      <a:solidFill>
                        <a:schemeClr val="accent1">
                          <a:lumMod val="40000"/>
                          <a:lumOff val="60000"/>
                        </a:schemeClr>
                      </a:solidFill>
                      <a:prstDash val="solid"/>
                      <a:round/>
                      <a:headEnd type="none" w="med" len="med"/>
                      <a:tailEnd type="none" w="med" len="med"/>
                    </a:lnL>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kumimoji="0" lang="es-US" sz="1800" b="0" u="none" strike="noStrike" cap="none" normalizeH="0" baseline="0" noProof="0">
                          <a:ln>
                            <a:noFill/>
                          </a:ln>
                          <a:solidFill>
                            <a:srgbClr val="00529B"/>
                          </a:solidFill>
                          <a:effectLst/>
                          <a:uLnTx/>
                          <a:uFillTx/>
                          <a:latin typeface="+mn-lt"/>
                        </a:rPr>
                        <a:t>"4 Programas que pueden ayudarle a pagar sus gastos médicos"</a:t>
                      </a:r>
                    </a:p>
                  </a:txBody>
                  <a:tcPr>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pPr>
                      <a:r>
                        <a:rPr kumimoji="0" lang="es-US" sz="1800" b="0" u="none" strike="noStrike" cap="none" normalizeH="0" baseline="0" noProof="0" dirty="0">
                          <a:ln>
                            <a:noFill/>
                          </a:ln>
                          <a:solidFill>
                            <a:srgbClr val="00529B"/>
                          </a:solidFill>
                          <a:effectLst/>
                          <a:uLnTx/>
                          <a:uFillTx/>
                          <a:latin typeface="+mn-lt"/>
                        </a:rPr>
                        <a:t>Producto CMS No. 11445</a:t>
                      </a:r>
                    </a:p>
                  </a:txBody>
                  <a:tcPr>
                    <a:lnL w="12700" cap="flat" cmpd="sng" algn="ctr">
                      <a:solidFill>
                        <a:schemeClr val="accent1">
                          <a:lumMod val="40000"/>
                          <a:lumOff val="60000"/>
                        </a:schemeClr>
                      </a:solidFill>
                      <a:prstDash val="solid"/>
                      <a:round/>
                      <a:headEnd type="none" w="med" len="med"/>
                      <a:tailEnd type="none" w="med" len="med"/>
                    </a:lnL>
                    <a:lnT w="12700" cap="flat" cmpd="sng" algn="ctr">
                      <a:solidFill>
                        <a:schemeClr val="accent1">
                          <a:lumMod val="40000"/>
                          <a:lumOff val="60000"/>
                        </a:schemeClr>
                      </a:solidFill>
                      <a:prstDash val="solid"/>
                      <a:round/>
                      <a:headEnd type="none" w="med" len="med"/>
                      <a:tailEnd type="none" w="med" len="med"/>
                    </a:lnT>
                  </a:tcPr>
                </a:tc>
                <a:extLst>
                  <a:ext uri="{0D108BD9-81ED-4DB2-BD59-A6C34878D82A}">
                    <a16:rowId xmlns:a16="http://schemas.microsoft.com/office/drawing/2014/main" val="10002"/>
                  </a:ext>
                </a:extLst>
              </a:tr>
            </a:tbl>
          </a:graphicData>
        </a:graphic>
      </p:graphicFrame>
      <p:sp>
        <p:nvSpPr>
          <p:cNvPr id="9" name="TextBox 8">
            <a:extLst>
              <a:ext uri="{FF2B5EF4-FFF2-40B4-BE49-F238E27FC236}">
                <a16:creationId xmlns:a16="http://schemas.microsoft.com/office/drawing/2014/main" id="{5C6DD9CA-3B90-4AAD-8E31-FA4E79268EBB}"/>
              </a:ext>
            </a:extLst>
          </p:cNvPr>
          <p:cNvSpPr txBox="1"/>
          <p:nvPr/>
        </p:nvSpPr>
        <p:spPr>
          <a:xfrm>
            <a:off x="1113888" y="4877566"/>
            <a:ext cx="9964223" cy="646331"/>
          </a:xfrm>
          <a:prstGeom prst="rect">
            <a:avLst/>
          </a:prstGeom>
          <a:noFill/>
        </p:spPr>
        <p:txBody>
          <a:bodyPr wrap="square" rtlCol="0">
            <a:spAutoFit/>
          </a:bodyPr>
          <a:lstStyle/>
          <a:p>
            <a:pPr>
              <a:spcAft>
                <a:spcPts val="1200"/>
              </a:spcAft>
              <a:defRPr/>
            </a:pPr>
            <a:r>
              <a:rPr lang="es-US" dirty="0">
                <a:solidFill>
                  <a:srgbClr val="00529B"/>
                </a:solidFill>
                <a:latin typeface="Arial" panose="020B0604020202020204" pitchFamily="34" charset="0"/>
                <a:ea typeface="Calibri"/>
                <a:cs typeface="Arial" panose="020B0604020202020204" pitchFamily="34" charset="0"/>
              </a:rPr>
              <a:t>Para solicitar varios ejemplares (sólo para socios), visite </a:t>
            </a:r>
            <a:r>
              <a:rPr lang="es-US" dirty="0">
                <a:solidFill>
                  <a:srgbClr val="00529B"/>
                </a:solidFill>
                <a:latin typeface="Arial" panose="020B0604020202020204" pitchFamily="34" charset="0"/>
                <a:ea typeface="Calibri"/>
                <a:cs typeface="Arial" panose="020B0604020202020204" pitchFamily="34" charset="0"/>
                <a:hlinkClick r:id="rId5">
                  <a:extLst>
                    <a:ext uri="{A12FA001-AC4F-418D-AE19-62706E023703}">
                      <ahyp:hlinkClr xmlns:ahyp="http://schemas.microsoft.com/office/drawing/2018/hyperlinkcolor" val="tx"/>
                    </a:ext>
                  </a:extLst>
                </a:hlinkClick>
              </a:rPr>
              <a:t>Productordering.cms.hhs.gov</a:t>
            </a:r>
            <a:r>
              <a:rPr lang="es-US" dirty="0">
                <a:solidFill>
                  <a:srgbClr val="00529B"/>
                </a:solidFill>
                <a:latin typeface="Arial" panose="020B0604020202020204" pitchFamily="34" charset="0"/>
                <a:ea typeface="Calibri"/>
                <a:cs typeface="Arial" panose="020B0604020202020204" pitchFamily="34" charset="0"/>
              </a:rPr>
              <a:t>. </a:t>
            </a:r>
            <a:br>
              <a:rPr lang="es-US" dirty="0">
                <a:solidFill>
                  <a:srgbClr val="00529B"/>
                </a:solidFill>
                <a:latin typeface="Arial" panose="020B0604020202020204" pitchFamily="34" charset="0"/>
                <a:ea typeface="Calibri"/>
                <a:cs typeface="Arial" panose="020B0604020202020204" pitchFamily="34" charset="0"/>
              </a:rPr>
            </a:br>
            <a:r>
              <a:rPr lang="es-US" dirty="0">
                <a:solidFill>
                  <a:srgbClr val="00529B"/>
                </a:solidFill>
                <a:latin typeface="Arial" panose="020B0604020202020204" pitchFamily="34" charset="0"/>
                <a:ea typeface="Calibri"/>
                <a:cs typeface="Arial" panose="020B0604020202020204" pitchFamily="34" charset="0"/>
              </a:rPr>
              <a:t>Debe inscribir a su organización.</a:t>
            </a:r>
          </a:p>
        </p:txBody>
      </p:sp>
      <p:sp>
        <p:nvSpPr>
          <p:cNvPr id="7" name="Slide Number Placeholder 6">
            <a:extLst>
              <a:ext uri="{FF2B5EF4-FFF2-40B4-BE49-F238E27FC236}">
                <a16:creationId xmlns:a16="http://schemas.microsoft.com/office/drawing/2014/main" id="{0DCC0EAA-7AD3-4591-A2CC-0184093F7F89}"/>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44</a:t>
            </a:fld>
            <a:endParaRPr lang="en-US"/>
          </a:p>
        </p:txBody>
      </p:sp>
      <p:sp>
        <p:nvSpPr>
          <p:cNvPr id="3" name="Date Placeholder 2">
            <a:extLst>
              <a:ext uri="{FF2B5EF4-FFF2-40B4-BE49-F238E27FC236}">
                <a16:creationId xmlns:a16="http://schemas.microsoft.com/office/drawing/2014/main" id="{EE65AD23-8922-D94D-800B-4E71406353B4}"/>
              </a:ext>
            </a:extLst>
          </p:cNvPr>
          <p:cNvSpPr>
            <a:spLocks noGrp="1"/>
          </p:cNvSpPr>
          <p:nvPr>
            <p:ph type="dt" sz="half" idx="10"/>
          </p:nvPr>
        </p:nvSpPr>
        <p:spPr>
          <a:xfrm>
            <a:off x="838200" y="6492240"/>
            <a:ext cx="2743200" cy="365125"/>
          </a:xfrm>
        </p:spPr>
        <p:txBody>
          <a:bodyPr/>
          <a:lstStyle/>
          <a:p>
            <a:r>
              <a:rPr lang="es-US"/>
              <a:t>Marzo de 2023</a:t>
            </a:r>
          </a:p>
        </p:txBody>
      </p:sp>
      <p:sp>
        <p:nvSpPr>
          <p:cNvPr id="10" name="Footer Placeholder 2">
            <a:extLst>
              <a:ext uri="{FF2B5EF4-FFF2-40B4-BE49-F238E27FC236}">
                <a16:creationId xmlns:a16="http://schemas.microsoft.com/office/drawing/2014/main" id="{1EFA22BC-A800-4634-BB18-78FE5D83D5A3}"/>
              </a:ext>
            </a:extLst>
          </p:cNvPr>
          <p:cNvSpPr>
            <a:spLocks noGrp="1"/>
          </p:cNvSpPr>
          <p:nvPr>
            <p:ph type="ftr" sz="quarter" idx="11"/>
          </p:nvPr>
        </p:nvSpPr>
        <p:spPr>
          <a:xfrm>
            <a:off x="0" y="6492240"/>
            <a:ext cx="12192000" cy="365125"/>
          </a:xfrm>
        </p:spPr>
        <p:txBody>
          <a:bodyPr/>
          <a:lstStyle/>
          <a:p>
            <a:r>
              <a:rPr lang="es-US" dirty="0"/>
              <a:t>Medicare y otros programas para personas con discapacidad</a:t>
            </a:r>
          </a:p>
        </p:txBody>
      </p:sp>
    </p:spTree>
    <p:custDataLst>
      <p:tags r:id="rId1"/>
    </p:custDataLst>
    <p:extLst>
      <p:ext uri="{BB962C8B-B14F-4D97-AF65-F5344CB8AC3E}">
        <p14:creationId xmlns:p14="http://schemas.microsoft.com/office/powerpoint/2010/main" val="31933284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S" dirty="0"/>
              <a:t>Publicaciones sobre el Seguro por </a:t>
            </a:r>
            <a:br>
              <a:rPr lang="es-US" dirty="0"/>
            </a:br>
            <a:r>
              <a:rPr lang="es-US" dirty="0"/>
              <a:t>Discapacidad del Seguro Social</a:t>
            </a:r>
          </a:p>
        </p:txBody>
      </p:sp>
      <p:graphicFrame>
        <p:nvGraphicFramePr>
          <p:cNvPr id="5" name="Table 4" descr="Tabla de publicaciones útiles sobre discapacidad" title="Publicaciones sobre el Seguro por Discapacidad del Seguro Social"/>
          <p:cNvGraphicFramePr>
            <a:graphicFrameLocks noGrp="1"/>
          </p:cNvGraphicFramePr>
          <p:nvPr>
            <p:extLst>
              <p:ext uri="{D42A27DB-BD31-4B8C-83A1-F6EECF244321}">
                <p14:modId xmlns:p14="http://schemas.microsoft.com/office/powerpoint/2010/main" val="802407874"/>
              </p:ext>
            </p:extLst>
          </p:nvPr>
        </p:nvGraphicFramePr>
        <p:xfrm>
          <a:off x="1177383" y="1347678"/>
          <a:ext cx="9837234" cy="3307080"/>
        </p:xfrm>
        <a:graphic>
          <a:graphicData uri="http://schemas.openxmlformats.org/drawingml/2006/table">
            <a:tbl>
              <a:tblPr firstRow="1" bandRow="1">
                <a:tableStyleId>{5FD0F851-EC5A-4D38-B0AD-8093EC10F338}</a:tableStyleId>
              </a:tblPr>
              <a:tblGrid>
                <a:gridCol w="5340375">
                  <a:extLst>
                    <a:ext uri="{9D8B030D-6E8A-4147-A177-3AD203B41FA5}">
                      <a16:colId xmlns:a16="http://schemas.microsoft.com/office/drawing/2014/main" val="20000"/>
                    </a:ext>
                  </a:extLst>
                </a:gridCol>
                <a:gridCol w="4496859">
                  <a:extLst>
                    <a:ext uri="{9D8B030D-6E8A-4147-A177-3AD203B41FA5}">
                      <a16:colId xmlns:a16="http://schemas.microsoft.com/office/drawing/2014/main" val="20001"/>
                    </a:ext>
                  </a:extLst>
                </a:gridCol>
              </a:tblGrid>
              <a:tr h="37084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indent="0">
                        <a:spcBef>
                          <a:spcPts val="0"/>
                        </a:spcBef>
                        <a:buFont typeface="+mj-lt"/>
                        <a:buNone/>
                      </a:pPr>
                      <a:r>
                        <a:rPr lang="es-US" sz="1800" b="0">
                          <a:solidFill>
                            <a:srgbClr val="00529B"/>
                          </a:solidFill>
                        </a:rPr>
                        <a:t>“Trabajar con discapacitados: Cómo podemos ayudar”</a:t>
                      </a:r>
                    </a:p>
                  </a:txBody>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spcBef>
                          <a:spcPts val="0"/>
                        </a:spcBef>
                      </a:pPr>
                      <a:r>
                        <a:rPr lang="es-US" sz="1800" b="0">
                          <a:solidFill>
                            <a:srgbClr val="00529B"/>
                          </a:solidFill>
                          <a:hlinkClick r:id="rId4">
                            <a:extLst>
                              <a:ext uri="{A12FA001-AC4F-418D-AE19-62706E023703}">
                                <ahyp:hlinkClr xmlns:ahyp="http://schemas.microsoft.com/office/drawing/2018/hyperlinkcolor" val="tx"/>
                              </a:ext>
                            </a:extLst>
                          </a:hlinkClick>
                        </a:rPr>
                        <a:t>SSA.gov/pubs/EN-05-10095.pdf</a:t>
                      </a:r>
                      <a:r>
                        <a:rPr lang="es-US" sz="1800" b="0">
                          <a:solidFill>
                            <a:srgbClr val="00529B"/>
                          </a:solidFill>
                        </a:rPr>
                        <a:t> </a:t>
                      </a:r>
                    </a:p>
                  </a:txBody>
                  <a:tcPr/>
                </a:tc>
                <a:extLst>
                  <a:ext uri="{0D108BD9-81ED-4DB2-BD59-A6C34878D82A}">
                    <a16:rowId xmlns:a16="http://schemas.microsoft.com/office/drawing/2014/main" val="10000"/>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indent="0">
                        <a:spcBef>
                          <a:spcPts val="0"/>
                        </a:spcBef>
                        <a:buFont typeface="+mj-lt"/>
                        <a:buNone/>
                      </a:pPr>
                      <a:r>
                        <a:rPr lang="es-US" sz="1800" b="0">
                          <a:solidFill>
                            <a:srgbClr val="00529B"/>
                          </a:solidFill>
                        </a:rPr>
                        <a:t>“Beneficios por discapacidad”</a:t>
                      </a: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pPr>
                      <a:r>
                        <a:rPr lang="es-US" sz="1800" b="0">
                          <a:solidFill>
                            <a:srgbClr val="00529B"/>
                          </a:solidFill>
                          <a:hlinkClick r:id="rId5">
                            <a:extLst>
                              <a:ext uri="{A12FA001-AC4F-418D-AE19-62706E023703}">
                                <ahyp:hlinkClr xmlns:ahyp="http://schemas.microsoft.com/office/drawing/2018/hyperlinkcolor" val="tx"/>
                              </a:ext>
                            </a:extLst>
                          </a:hlinkClick>
                        </a:rPr>
                        <a:t>SSA.gov/pubs/EN-05-10029.pdf</a:t>
                      </a:r>
                    </a:p>
                  </a:txBody>
                  <a:tcPr/>
                </a:tc>
                <a:extLst>
                  <a:ext uri="{0D108BD9-81ED-4DB2-BD59-A6C34878D82A}">
                    <a16:rowId xmlns:a16="http://schemas.microsoft.com/office/drawing/2014/main" val="10001"/>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indent="0">
                        <a:spcBef>
                          <a:spcPts val="0"/>
                        </a:spcBef>
                        <a:buFont typeface="+mj-lt"/>
                        <a:buNone/>
                      </a:pPr>
                      <a:r>
                        <a:rPr lang="es-US" sz="1800" b="0" dirty="0">
                          <a:solidFill>
                            <a:srgbClr val="00529B"/>
                          </a:solidFill>
                        </a:rPr>
                        <a:t>“Lo que necesita saber cuando obtiene beneficios por discapacidad del Seguro Social”</a:t>
                      </a: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pPr>
                      <a:r>
                        <a:rPr lang="es-US" sz="1800" b="0">
                          <a:solidFill>
                            <a:srgbClr val="00529B"/>
                          </a:solidFill>
                          <a:hlinkClick r:id="rId6">
                            <a:extLst>
                              <a:ext uri="{A12FA001-AC4F-418D-AE19-62706E023703}">
                                <ahyp:hlinkClr xmlns:ahyp="http://schemas.microsoft.com/office/drawing/2018/hyperlinkcolor" val="tx"/>
                              </a:ext>
                            </a:extLst>
                          </a:hlinkClick>
                        </a:rPr>
                        <a:t>SSA.gov/pubs/EN-05-10153.pdf</a:t>
                      </a:r>
                    </a:p>
                  </a:txBody>
                  <a:tcPr/>
                </a:tc>
                <a:extLst>
                  <a:ext uri="{0D108BD9-81ED-4DB2-BD59-A6C34878D82A}">
                    <a16:rowId xmlns:a16="http://schemas.microsoft.com/office/drawing/2014/main" val="10003"/>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indent="0">
                        <a:spcBef>
                          <a:spcPts val="0"/>
                        </a:spcBef>
                        <a:buFont typeface="+mj-lt"/>
                        <a:buNone/>
                      </a:pPr>
                      <a:r>
                        <a:rPr lang="es-US" sz="1800" b="0">
                          <a:solidFill>
                            <a:srgbClr val="00529B"/>
                          </a:solidFill>
                        </a:rPr>
                        <a:t>“Beneficios para niños con discapacidad”</a:t>
                      </a: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pPr>
                      <a:r>
                        <a:rPr lang="es-US" sz="1800" b="0">
                          <a:solidFill>
                            <a:srgbClr val="00529B"/>
                          </a:solidFill>
                          <a:hlinkClick r:id="rId7">
                            <a:extLst>
                              <a:ext uri="{A12FA001-AC4F-418D-AE19-62706E023703}">
                                <ahyp:hlinkClr xmlns:ahyp="http://schemas.microsoft.com/office/drawing/2018/hyperlinkcolor" val="tx"/>
                              </a:ext>
                            </a:extLst>
                          </a:hlinkClick>
                        </a:rPr>
                        <a:t>SSA.gov/pubs/EN-05-10026.pdf</a:t>
                      </a:r>
                    </a:p>
                  </a:txBody>
                  <a:tcPr/>
                </a:tc>
                <a:extLst>
                  <a:ext uri="{0D108BD9-81ED-4DB2-BD59-A6C34878D82A}">
                    <a16:rowId xmlns:a16="http://schemas.microsoft.com/office/drawing/2014/main" val="10004"/>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indent="0">
                        <a:spcBef>
                          <a:spcPts val="0"/>
                        </a:spcBef>
                        <a:buFont typeface="+mj-lt"/>
                        <a:buNone/>
                      </a:pPr>
                      <a:r>
                        <a:rPr lang="es-US" sz="1800" b="0" dirty="0">
                          <a:solidFill>
                            <a:srgbClr val="00529B"/>
                          </a:solidFill>
                        </a:rPr>
                        <a:t>"Su derecho a cuestionar la decisión tomada sobre </a:t>
                      </a:r>
                      <a:br>
                        <a:rPr lang="es-US" sz="1800" b="0" dirty="0">
                          <a:solidFill>
                            <a:srgbClr val="00529B"/>
                          </a:solidFill>
                        </a:rPr>
                      </a:br>
                      <a:r>
                        <a:rPr lang="es-US" sz="1800" b="0" dirty="0">
                          <a:solidFill>
                            <a:srgbClr val="00529B"/>
                          </a:solidFill>
                        </a:rPr>
                        <a:t>su reclamación"</a:t>
                      </a: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pPr>
                      <a:r>
                        <a:rPr lang="es-US" sz="1800" b="0">
                          <a:solidFill>
                            <a:srgbClr val="00529B"/>
                          </a:solidFill>
                          <a:hlinkClick r:id="rId8">
                            <a:extLst>
                              <a:ext uri="{A12FA001-AC4F-418D-AE19-62706E023703}">
                                <ahyp:hlinkClr xmlns:ahyp="http://schemas.microsoft.com/office/drawing/2018/hyperlinkcolor" val="tx"/>
                              </a:ext>
                            </a:extLst>
                          </a:hlinkClick>
                        </a:rPr>
                        <a:t>SSA.gov/pubs/EN-05-10058.pdf</a:t>
                      </a:r>
                      <a:r>
                        <a:rPr lang="es-US" sz="1800" b="0">
                          <a:solidFill>
                            <a:srgbClr val="00529B"/>
                          </a:solidFill>
                        </a:rPr>
                        <a:t> </a:t>
                      </a:r>
                    </a:p>
                  </a:txBody>
                  <a:tcPr/>
                </a:tc>
                <a:extLst>
                  <a:ext uri="{0D108BD9-81ED-4DB2-BD59-A6C34878D82A}">
                    <a16:rowId xmlns:a16="http://schemas.microsoft.com/office/drawing/2014/main" val="10005"/>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indent="0">
                        <a:spcBef>
                          <a:spcPts val="0"/>
                        </a:spcBef>
                        <a:buFont typeface="+mj-lt"/>
                        <a:buNone/>
                      </a:pPr>
                      <a:r>
                        <a:rPr lang="es-US" sz="1800" b="0" dirty="0">
                          <a:solidFill>
                            <a:srgbClr val="00529B"/>
                          </a:solidFill>
                        </a:rPr>
                        <a:t>Solicitud de “Ayuda Adicional</a:t>
                      </a:r>
                      <a:r>
                        <a:rPr lang="es-US" sz="1800" b="0" baseline="0" dirty="0">
                          <a:solidFill>
                            <a:srgbClr val="00529B"/>
                          </a:solidFill>
                        </a:rPr>
                        <a:t> con los gastos del </a:t>
                      </a:r>
                      <a:br>
                        <a:rPr lang="es-US" sz="1800" b="0" baseline="0" dirty="0">
                          <a:solidFill>
                            <a:srgbClr val="00529B"/>
                          </a:solidFill>
                        </a:rPr>
                      </a:br>
                      <a:r>
                        <a:rPr lang="es-US" sz="1800" b="0" baseline="0" dirty="0">
                          <a:solidFill>
                            <a:srgbClr val="00529B"/>
                          </a:solidFill>
                        </a:rPr>
                        <a:t>Plan Medicare de medicamentos bajo prescripción </a:t>
                      </a:r>
                      <a:br>
                        <a:rPr lang="es-US" sz="1800" b="0" baseline="0" dirty="0">
                          <a:solidFill>
                            <a:srgbClr val="00529B"/>
                          </a:solidFill>
                        </a:rPr>
                      </a:br>
                      <a:r>
                        <a:rPr lang="es-US" sz="1800" b="0" baseline="0" dirty="0">
                          <a:solidFill>
                            <a:srgbClr val="00529B"/>
                          </a:solidFill>
                        </a:rPr>
                        <a:t>de Medicare”</a:t>
                      </a: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pPr>
                      <a:r>
                        <a:rPr lang="es-US" sz="1800" b="0" dirty="0">
                          <a:solidFill>
                            <a:srgbClr val="00529B"/>
                          </a:solidFill>
                          <a:hlinkClick r:id="rId9">
                            <a:extLst>
                              <a:ext uri="{A12FA001-AC4F-418D-AE19-62706E023703}">
                                <ahyp:hlinkClr xmlns:ahyp="http://schemas.microsoft.com/office/drawing/2018/hyperlinkcolor" val="tx"/>
                              </a:ext>
                            </a:extLst>
                          </a:hlinkClick>
                        </a:rPr>
                        <a:t>secure.SSA.gov/i1020/</a:t>
                      </a:r>
                      <a:r>
                        <a:rPr lang="es-US" sz="1800" b="0" dirty="0" err="1">
                          <a:solidFill>
                            <a:srgbClr val="00529B"/>
                          </a:solidFill>
                          <a:hlinkClick r:id="rId9">
                            <a:extLst>
                              <a:ext uri="{A12FA001-AC4F-418D-AE19-62706E023703}">
                                <ahyp:hlinkClr xmlns:ahyp="http://schemas.microsoft.com/office/drawing/2018/hyperlinkcolor" val="tx"/>
                              </a:ext>
                            </a:extLst>
                          </a:hlinkClick>
                        </a:rPr>
                        <a:t>start</a:t>
                      </a:r>
                      <a:r>
                        <a:rPr lang="es-US" sz="1800" b="0" dirty="0">
                          <a:solidFill>
                            <a:srgbClr val="00529B"/>
                          </a:solidFill>
                        </a:rPr>
                        <a:t> </a:t>
                      </a:r>
                    </a:p>
                  </a:txBody>
                  <a:tcPr/>
                </a:tc>
                <a:extLst>
                  <a:ext uri="{0D108BD9-81ED-4DB2-BD59-A6C34878D82A}">
                    <a16:rowId xmlns:a16="http://schemas.microsoft.com/office/drawing/2014/main" val="2577037839"/>
                  </a:ext>
                </a:extLst>
              </a:tr>
            </a:tbl>
          </a:graphicData>
        </a:graphic>
      </p:graphicFrame>
      <p:sp>
        <p:nvSpPr>
          <p:cNvPr id="6" name="Content Placeholder 5"/>
          <p:cNvSpPr txBox="1">
            <a:spLocks/>
          </p:cNvSpPr>
          <p:nvPr/>
        </p:nvSpPr>
        <p:spPr>
          <a:xfrm>
            <a:off x="1177383" y="4762106"/>
            <a:ext cx="7886700" cy="606287"/>
          </a:xfrm>
          <a:prstGeom prst="rect">
            <a:avLst/>
          </a:prstGeom>
        </p:spPr>
        <p:txBody>
          <a:bodyPr vert="horz" lIns="91440" tIns="45720" rIns="91440" bIns="45720" rtlCol="0">
            <a:noAutofit/>
          </a:bodyPr>
          <a:lstStyle>
            <a:lvl1pPr marL="230188" indent="-230188" algn="l" defTabSz="685800" rtl="0" eaLnBrk="1" latinLnBrk="0" hangingPunct="1">
              <a:lnSpc>
                <a:spcPct val="100000"/>
              </a:lnSpc>
              <a:spcBef>
                <a:spcPts val="600"/>
              </a:spcBef>
              <a:buFont typeface="Wingdings" panose="05000000000000000000" pitchFamily="2" charset="2"/>
              <a:buChar char="§"/>
              <a:defRPr sz="3200" kern="1200">
                <a:solidFill>
                  <a:schemeClr val="tx1"/>
                </a:solidFill>
                <a:latin typeface="+mn-lt"/>
                <a:ea typeface="+mn-ea"/>
                <a:cs typeface="+mn-cs"/>
              </a:defRPr>
            </a:lvl1pPr>
            <a:lvl2pPr marL="461963" indent="-231775" algn="l" defTabSz="6858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690563" indent="-228600" algn="l" defTabSz="685800" rtl="0" eaLnBrk="1" latinLnBrk="0" hangingPunct="1">
              <a:lnSpc>
                <a:spcPct val="100000"/>
              </a:lnSpc>
              <a:spcBef>
                <a:spcPts val="600"/>
              </a:spcBef>
              <a:buSzPct val="50000"/>
              <a:buFont typeface="Wingdings" panose="05000000000000000000" pitchFamily="2" charset="2"/>
              <a:buChar char="q"/>
              <a:defRPr sz="2800" i="0" kern="1200">
                <a:solidFill>
                  <a:schemeClr val="tx1"/>
                </a:solidFill>
                <a:latin typeface="+mn-lt"/>
                <a:ea typeface="+mn-ea"/>
                <a:cs typeface="+mn-cs"/>
              </a:defRPr>
            </a:lvl3pPr>
            <a:lvl4pPr marL="914400" indent="-230188" algn="l" defTabSz="685800" rtl="0" eaLnBrk="1" latinLnBrk="0" hangingPunct="1">
              <a:lnSpc>
                <a:spcPct val="100000"/>
              </a:lnSpc>
              <a:spcBef>
                <a:spcPts val="600"/>
              </a:spcBef>
              <a:buFont typeface="Calibri" panose="020F0502020204030204" pitchFamily="34" charset="0"/>
              <a:buChar char="–"/>
              <a:defRPr sz="2400" i="0" kern="1200">
                <a:solidFill>
                  <a:schemeClr val="tx1"/>
                </a:solidFill>
                <a:latin typeface="+mn-lt"/>
                <a:ea typeface="+mn-ea"/>
                <a:cs typeface="+mn-cs"/>
              </a:defRPr>
            </a:lvl4pPr>
            <a:lvl5pPr marL="1144588" indent="-230188" algn="l" defTabSz="685800" rtl="0" eaLnBrk="1" latinLnBrk="0" hangingPunct="1">
              <a:lnSpc>
                <a:spcPct val="100000"/>
              </a:lnSpc>
              <a:spcBef>
                <a:spcPts val="600"/>
              </a:spcBef>
              <a:buFont typeface="Arial" panose="020B0604020202020204" pitchFamily="34" charset="0"/>
              <a:buChar char="•"/>
              <a:defRPr sz="240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s-US" sz="1800" b="0" i="0" u="none" strike="noStrike" cap="none" normalizeH="0" baseline="0" noProof="0">
                <a:ln>
                  <a:noFill/>
                </a:ln>
                <a:solidFill>
                  <a:srgbClr val="00529B"/>
                </a:solidFill>
                <a:effectLst/>
                <a:uLnTx/>
                <a:uFillTx/>
                <a:latin typeface="Arial" panose="020B0604020202020204" pitchFamily="34" charset="0"/>
                <a:cs typeface="Arial" panose="020B0604020202020204" pitchFamily="34" charset="0"/>
              </a:rPr>
              <a:t>Para más publicaciones sobre discapacidad, visite </a:t>
            </a:r>
            <a:r>
              <a:rPr kumimoji="0" lang="es-US" sz="1800" b="0" i="0" u="none" strike="noStrike" cap="none" normalizeH="0" baseline="0" noProof="0">
                <a:ln>
                  <a:noFill/>
                </a:ln>
                <a:solidFill>
                  <a:srgbClr val="00529B"/>
                </a:solidFill>
                <a:effectLst/>
                <a:uLnTx/>
                <a:uFillTx/>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SSA.gov/pubs</a:t>
            </a:r>
            <a:r>
              <a:rPr kumimoji="0" lang="es-US" sz="1800" b="0" i="0" u="none" strike="noStrike" cap="none" normalizeH="0" baseline="0" noProof="0">
                <a:ln>
                  <a:noFill/>
                </a:ln>
                <a:solidFill>
                  <a:srgbClr val="00529B"/>
                </a:solidFill>
                <a:effectLst/>
                <a:uLnTx/>
                <a:uFillTx/>
                <a:latin typeface="Arial" panose="020B0604020202020204" pitchFamily="34" charset="0"/>
                <a:cs typeface="Arial" panose="020B0604020202020204" pitchFamily="34" charset="0"/>
              </a:rPr>
              <a:t>. </a:t>
            </a:r>
          </a:p>
        </p:txBody>
      </p:sp>
      <p:sp>
        <p:nvSpPr>
          <p:cNvPr id="7" name="Slide Number Placeholder 6">
            <a:extLst>
              <a:ext uri="{FF2B5EF4-FFF2-40B4-BE49-F238E27FC236}">
                <a16:creationId xmlns:a16="http://schemas.microsoft.com/office/drawing/2014/main" id="{F8ADC990-9F99-40CC-B65A-17991DA84FAF}"/>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45</a:t>
            </a:fld>
            <a:endParaRPr lang="en-US"/>
          </a:p>
        </p:txBody>
      </p:sp>
      <p:sp>
        <p:nvSpPr>
          <p:cNvPr id="4" name="Date Placeholder 3"/>
          <p:cNvSpPr>
            <a:spLocks noGrp="1"/>
          </p:cNvSpPr>
          <p:nvPr>
            <p:ph type="dt" sz="half" idx="10"/>
          </p:nvPr>
        </p:nvSpPr>
        <p:spPr>
          <a:xfrm>
            <a:off x="838200" y="6492240"/>
            <a:ext cx="2743200" cy="365125"/>
          </a:xfrm>
        </p:spPr>
        <p:txBody>
          <a:bodyPr/>
          <a:lstStyle/>
          <a:p>
            <a:r>
              <a:rPr lang="es-US"/>
              <a:t>Marzo de 2023</a:t>
            </a:r>
          </a:p>
        </p:txBody>
      </p:sp>
      <p:sp>
        <p:nvSpPr>
          <p:cNvPr id="8" name="Footer Placeholder 2">
            <a:extLst>
              <a:ext uri="{FF2B5EF4-FFF2-40B4-BE49-F238E27FC236}">
                <a16:creationId xmlns:a16="http://schemas.microsoft.com/office/drawing/2014/main" id="{BD809D05-F482-4DB2-8EF6-02510E46CE11}"/>
              </a:ext>
            </a:extLst>
          </p:cNvPr>
          <p:cNvSpPr>
            <a:spLocks noGrp="1"/>
          </p:cNvSpPr>
          <p:nvPr>
            <p:ph type="ftr" sz="quarter" idx="11"/>
          </p:nvPr>
        </p:nvSpPr>
        <p:spPr>
          <a:xfrm>
            <a:off x="0" y="6492240"/>
            <a:ext cx="12192000" cy="365125"/>
          </a:xfrm>
        </p:spPr>
        <p:txBody>
          <a:bodyPr/>
          <a:lstStyle/>
          <a:p>
            <a:r>
              <a:rPr lang="es-US" dirty="0"/>
              <a:t>Medicare y otros programas para personas con discapacidad</a:t>
            </a:r>
          </a:p>
        </p:txBody>
      </p:sp>
    </p:spTree>
    <p:custDataLst>
      <p:tags r:id="rId1"/>
    </p:custDataLst>
    <p:extLst>
      <p:ext uri="{BB962C8B-B14F-4D97-AF65-F5344CB8AC3E}">
        <p14:creationId xmlns:p14="http://schemas.microsoft.com/office/powerpoint/2010/main" val="31341357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S"/>
              <a:t>Siglas</a:t>
            </a:r>
          </a:p>
        </p:txBody>
      </p:sp>
      <p:sp>
        <p:nvSpPr>
          <p:cNvPr id="8" name="Content Placeholder 7"/>
          <p:cNvSpPr>
            <a:spLocks noGrp="1"/>
          </p:cNvSpPr>
          <p:nvPr>
            <p:ph sz="quarter" idx="13"/>
          </p:nvPr>
        </p:nvSpPr>
        <p:spPr>
          <a:xfrm>
            <a:off x="838200" y="1131282"/>
            <a:ext cx="10515600" cy="4861560"/>
          </a:xfrm>
        </p:spPr>
        <p:txBody>
          <a:bodyPr numCol="2">
            <a:normAutofit fontScale="85000" lnSpcReduction="20000"/>
          </a:bodyPr>
          <a:lstStyle/>
          <a:p>
            <a:pPr marL="0" lvl="0" indent="0" defTabSz="685800">
              <a:lnSpc>
                <a:spcPct val="120000"/>
              </a:lnSpc>
              <a:buNone/>
            </a:pPr>
            <a:r>
              <a:rPr lang="es-US" sz="2000" b="1" dirty="0"/>
              <a:t>ALS</a:t>
            </a:r>
            <a:r>
              <a:rPr lang="es-US" sz="2000" dirty="0"/>
              <a:t> Esclerosis lateral amiotrófica </a:t>
            </a:r>
          </a:p>
          <a:p>
            <a:pPr marL="0" lvl="0" indent="0" defTabSz="685800">
              <a:lnSpc>
                <a:spcPct val="120000"/>
              </a:lnSpc>
              <a:buNone/>
            </a:pPr>
            <a:r>
              <a:rPr lang="es-US" sz="2000" b="1" dirty="0"/>
              <a:t>CAL</a:t>
            </a:r>
            <a:r>
              <a:rPr lang="es-US" sz="2000" dirty="0"/>
              <a:t> Subsidios compasivos </a:t>
            </a:r>
          </a:p>
          <a:p>
            <a:pPr marL="0" lvl="0" indent="0" defTabSz="685800">
              <a:lnSpc>
                <a:spcPct val="120000"/>
              </a:lnSpc>
              <a:buNone/>
            </a:pPr>
            <a:r>
              <a:rPr lang="es-US" sz="2000" b="1" dirty="0"/>
              <a:t>CHIP</a:t>
            </a:r>
            <a:r>
              <a:rPr lang="es-US" sz="2000" dirty="0"/>
              <a:t> Programa de Seguro Médico para Niños </a:t>
            </a:r>
          </a:p>
          <a:p>
            <a:pPr marL="0" lvl="0" indent="0" defTabSz="685800">
              <a:lnSpc>
                <a:spcPct val="120000"/>
              </a:lnSpc>
              <a:buNone/>
            </a:pPr>
            <a:r>
              <a:rPr lang="es-US" sz="2000" b="1" dirty="0"/>
              <a:t>CMS</a:t>
            </a:r>
            <a:r>
              <a:rPr lang="es-US" sz="2000" dirty="0"/>
              <a:t> Centros para Servicios de Medicare </a:t>
            </a:r>
            <a:br>
              <a:rPr lang="es-US" sz="2000" dirty="0"/>
            </a:br>
            <a:r>
              <a:rPr lang="es-US" sz="2000" dirty="0"/>
              <a:t>y Medicaid </a:t>
            </a:r>
          </a:p>
          <a:p>
            <a:pPr marL="0" lvl="0" indent="0" defTabSz="685800">
              <a:lnSpc>
                <a:spcPct val="120000"/>
              </a:lnSpc>
              <a:buNone/>
            </a:pPr>
            <a:r>
              <a:rPr lang="es-US" sz="2000" b="1" dirty="0"/>
              <a:t>ESRD</a:t>
            </a:r>
            <a:r>
              <a:rPr lang="es-US" sz="2000" dirty="0"/>
              <a:t> Enfermedad Renal en Etapa Terminal </a:t>
            </a:r>
          </a:p>
          <a:p>
            <a:pPr marL="0" lvl="0" indent="0" defTabSz="685800">
              <a:lnSpc>
                <a:spcPct val="120000"/>
              </a:lnSpc>
              <a:buNone/>
            </a:pPr>
            <a:r>
              <a:rPr lang="es-US" sz="2000" b="1" dirty="0"/>
              <a:t>FPL</a:t>
            </a:r>
            <a:r>
              <a:rPr lang="es-US" sz="2000" dirty="0"/>
              <a:t> Nivel Federal de Pobreza </a:t>
            </a:r>
          </a:p>
          <a:p>
            <a:pPr marL="0" lvl="0" indent="0" defTabSz="685800">
              <a:lnSpc>
                <a:spcPct val="120000"/>
              </a:lnSpc>
              <a:buNone/>
            </a:pPr>
            <a:r>
              <a:rPr lang="es-US" sz="2000" b="1" dirty="0"/>
              <a:t>GHP</a:t>
            </a:r>
            <a:r>
              <a:rPr lang="es-US" sz="2000" dirty="0"/>
              <a:t> Plan de Salud Grupal </a:t>
            </a:r>
          </a:p>
          <a:p>
            <a:pPr marL="0" lvl="0" indent="0" defTabSz="685800">
              <a:lnSpc>
                <a:spcPct val="120000"/>
              </a:lnSpc>
              <a:buNone/>
            </a:pPr>
            <a:r>
              <a:rPr lang="es-US" sz="2000" b="1" dirty="0"/>
              <a:t>IEP</a:t>
            </a:r>
            <a:r>
              <a:rPr lang="es-US" sz="2000" dirty="0"/>
              <a:t> Período de Inscripción Inicial </a:t>
            </a:r>
          </a:p>
          <a:p>
            <a:pPr marL="0" lvl="0" indent="0" defTabSz="685800">
              <a:lnSpc>
                <a:spcPct val="120000"/>
              </a:lnSpc>
              <a:buNone/>
            </a:pPr>
            <a:r>
              <a:rPr lang="es-US" sz="2000" b="1" dirty="0"/>
              <a:t>IRS</a:t>
            </a:r>
            <a:r>
              <a:rPr lang="es-US" sz="2000" dirty="0"/>
              <a:t> Servicio de Impuestos Internos</a:t>
            </a:r>
          </a:p>
          <a:p>
            <a:pPr marL="0" lvl="0" indent="0" defTabSz="685800">
              <a:lnSpc>
                <a:spcPct val="120000"/>
              </a:lnSpc>
              <a:buNone/>
            </a:pPr>
            <a:r>
              <a:rPr lang="es-US" sz="2000" b="1" dirty="0"/>
              <a:t>LIS</a:t>
            </a:r>
            <a:r>
              <a:rPr lang="es-US" sz="2000" dirty="0"/>
              <a:t> Subsidio por Bajos Ingresos</a:t>
            </a:r>
          </a:p>
          <a:p>
            <a:pPr marL="0" lvl="0" indent="0" defTabSz="685800">
              <a:lnSpc>
                <a:spcPct val="120000"/>
              </a:lnSpc>
              <a:buNone/>
            </a:pPr>
            <a:r>
              <a:rPr lang="es-US" sz="2000" b="1" dirty="0"/>
              <a:t>NTP</a:t>
            </a:r>
            <a:r>
              <a:rPr lang="es-US" sz="2000" dirty="0"/>
              <a:t> Programa Nacional de Capacitación </a:t>
            </a:r>
          </a:p>
          <a:p>
            <a:pPr marL="0" lvl="0" indent="0" defTabSz="685800">
              <a:lnSpc>
                <a:spcPct val="120000"/>
              </a:lnSpc>
              <a:buNone/>
            </a:pPr>
            <a:r>
              <a:rPr lang="es-US" sz="2000" b="1" dirty="0"/>
              <a:t>OEP </a:t>
            </a:r>
            <a:r>
              <a:rPr lang="es-US" sz="2000" dirty="0"/>
              <a:t>Periodo de Inscripción Abierta</a:t>
            </a:r>
          </a:p>
          <a:p>
            <a:pPr marL="0" lvl="0" indent="0" defTabSz="685800">
              <a:lnSpc>
                <a:spcPct val="120000"/>
              </a:lnSpc>
              <a:buNone/>
            </a:pPr>
            <a:r>
              <a:rPr lang="es-US" sz="2000" b="1" dirty="0"/>
              <a:t>PACE</a:t>
            </a:r>
            <a:r>
              <a:rPr lang="es-US" sz="2000" dirty="0"/>
              <a:t> Programas para el Cuidado Integral de las Personas Mayores</a:t>
            </a:r>
          </a:p>
          <a:p>
            <a:pPr marL="0" lvl="0" indent="0" defTabSz="685800">
              <a:lnSpc>
                <a:spcPct val="120000"/>
              </a:lnSpc>
              <a:buNone/>
            </a:pPr>
            <a:r>
              <a:rPr lang="es-US" sz="2000" b="1" dirty="0"/>
              <a:t>QDWI</a:t>
            </a:r>
            <a:r>
              <a:rPr lang="es-US" sz="2000" dirty="0"/>
              <a:t> Individuos Discapacitados y Empleados Cualificados</a:t>
            </a:r>
          </a:p>
          <a:p>
            <a:pPr marL="0" lvl="0" indent="0" defTabSz="685800">
              <a:lnSpc>
                <a:spcPct val="120000"/>
              </a:lnSpc>
              <a:buNone/>
            </a:pPr>
            <a:r>
              <a:rPr lang="es-US" sz="2000" b="1" dirty="0"/>
              <a:t>QHP</a:t>
            </a:r>
            <a:r>
              <a:rPr lang="es-US" sz="2000" dirty="0"/>
              <a:t> Plan de Salud Calificado</a:t>
            </a:r>
          </a:p>
          <a:p>
            <a:pPr marL="0" lvl="0" indent="0" defTabSz="685800">
              <a:lnSpc>
                <a:spcPct val="120000"/>
              </a:lnSpc>
              <a:buNone/>
            </a:pPr>
            <a:r>
              <a:rPr lang="es-US" sz="2000" b="1" dirty="0"/>
              <a:t>RRB</a:t>
            </a:r>
            <a:r>
              <a:rPr lang="es-US" sz="2000" dirty="0"/>
              <a:t> Junta de Retiro Ferroviario </a:t>
            </a:r>
          </a:p>
          <a:p>
            <a:pPr marL="0" lvl="0" indent="0" defTabSz="685800">
              <a:lnSpc>
                <a:spcPct val="120000"/>
              </a:lnSpc>
              <a:buNone/>
            </a:pPr>
            <a:r>
              <a:rPr lang="es-US" sz="2000" b="1" dirty="0"/>
              <a:t>SEP</a:t>
            </a:r>
            <a:r>
              <a:rPr lang="es-US" sz="2000" dirty="0"/>
              <a:t> Período de inscripción especial</a:t>
            </a:r>
          </a:p>
          <a:p>
            <a:pPr marL="0" lvl="0" indent="0" defTabSz="685800">
              <a:lnSpc>
                <a:spcPct val="120000"/>
              </a:lnSpc>
              <a:buNone/>
            </a:pPr>
            <a:r>
              <a:rPr lang="es-US" sz="2000" b="1" dirty="0"/>
              <a:t>SHIP</a:t>
            </a:r>
            <a:r>
              <a:rPr lang="es-US" sz="2000" dirty="0"/>
              <a:t> Programa Estatal de Asistencia sobre Seguros de Salud </a:t>
            </a:r>
          </a:p>
          <a:p>
            <a:pPr marL="0" lvl="0" indent="0" defTabSz="685800">
              <a:lnSpc>
                <a:spcPct val="120000"/>
              </a:lnSpc>
              <a:buNone/>
            </a:pPr>
            <a:r>
              <a:rPr lang="es-US" sz="2000" b="1" dirty="0"/>
              <a:t>SSDI</a:t>
            </a:r>
            <a:r>
              <a:rPr lang="es-US" sz="2000" dirty="0"/>
              <a:t> Seguro por Incapacidad del Seguro Social </a:t>
            </a:r>
          </a:p>
          <a:p>
            <a:pPr marL="0" lvl="0" indent="0" defTabSz="685800">
              <a:lnSpc>
                <a:spcPct val="120000"/>
              </a:lnSpc>
              <a:buNone/>
            </a:pPr>
            <a:r>
              <a:rPr lang="es-US" sz="2000" b="1" dirty="0"/>
              <a:t>SSI</a:t>
            </a:r>
            <a:r>
              <a:rPr lang="es-US" sz="2000" dirty="0"/>
              <a:t> Seguridad de Ingreso Suplementario </a:t>
            </a:r>
          </a:p>
          <a:p>
            <a:pPr marL="0" lvl="0" indent="0" defTabSz="685800">
              <a:lnSpc>
                <a:spcPct val="120000"/>
              </a:lnSpc>
              <a:buNone/>
            </a:pPr>
            <a:r>
              <a:rPr lang="es-US" sz="2000" b="1" dirty="0"/>
              <a:t>TTY</a:t>
            </a:r>
            <a:r>
              <a:rPr lang="es-US" sz="2000" dirty="0"/>
              <a:t> Teletipo </a:t>
            </a:r>
          </a:p>
        </p:txBody>
      </p:sp>
      <p:cxnSp>
        <p:nvCxnSpPr>
          <p:cNvPr id="7" name="Straight Connector 6">
            <a:extLst>
              <a:ext uri="{FF2B5EF4-FFF2-40B4-BE49-F238E27FC236}">
                <a16:creationId xmlns:a16="http://schemas.microsoft.com/office/drawing/2014/main" id="{99DC90D4-632B-4E73-B7BB-57FEFDE8E0E4}"/>
              </a:ext>
              <a:ext uri="{C183D7F6-B498-43B3-948B-1728B52AA6E4}">
                <adec:decorative xmlns:adec="http://schemas.microsoft.com/office/drawing/2017/decorative" val="1"/>
              </a:ext>
            </a:extLst>
          </p:cNvPr>
          <p:cNvCxnSpPr>
            <a:cxnSpLocks/>
          </p:cNvCxnSpPr>
          <p:nvPr/>
        </p:nvCxnSpPr>
        <p:spPr>
          <a:xfrm>
            <a:off x="5872163" y="1253706"/>
            <a:ext cx="0" cy="4675517"/>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2680719-ED0F-46F8-8778-79FA4DDF2836}"/>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46</a:t>
            </a:fld>
            <a:endParaRPr lang="en-US"/>
          </a:p>
        </p:txBody>
      </p:sp>
      <p:sp>
        <p:nvSpPr>
          <p:cNvPr id="3" name="Date Placeholder 2">
            <a:extLst>
              <a:ext uri="{FF2B5EF4-FFF2-40B4-BE49-F238E27FC236}">
                <a16:creationId xmlns:a16="http://schemas.microsoft.com/office/drawing/2014/main" id="{C1D15B42-6C8F-3747-9887-1FBF678C9301}"/>
              </a:ext>
            </a:extLst>
          </p:cNvPr>
          <p:cNvSpPr>
            <a:spLocks noGrp="1"/>
          </p:cNvSpPr>
          <p:nvPr>
            <p:ph type="dt" sz="half" idx="10"/>
          </p:nvPr>
        </p:nvSpPr>
        <p:spPr>
          <a:xfrm>
            <a:off x="838200" y="6492240"/>
            <a:ext cx="2743200" cy="365125"/>
          </a:xfrm>
        </p:spPr>
        <p:txBody>
          <a:bodyPr/>
          <a:lstStyle/>
          <a:p>
            <a:r>
              <a:rPr lang="es-US"/>
              <a:t>Marzo de 2023</a:t>
            </a:r>
          </a:p>
        </p:txBody>
      </p:sp>
      <p:sp>
        <p:nvSpPr>
          <p:cNvPr id="10" name="Footer Placeholder 2">
            <a:extLst>
              <a:ext uri="{FF2B5EF4-FFF2-40B4-BE49-F238E27FC236}">
                <a16:creationId xmlns:a16="http://schemas.microsoft.com/office/drawing/2014/main" id="{F75DFC25-A542-480F-ACA1-1BE10D2C2FDA}"/>
              </a:ext>
            </a:extLst>
          </p:cNvPr>
          <p:cNvSpPr>
            <a:spLocks noGrp="1"/>
          </p:cNvSpPr>
          <p:nvPr>
            <p:ph type="ftr" sz="quarter" idx="11"/>
          </p:nvPr>
        </p:nvSpPr>
        <p:spPr>
          <a:xfrm>
            <a:off x="0" y="6492240"/>
            <a:ext cx="12192000" cy="365125"/>
          </a:xfrm>
        </p:spPr>
        <p:txBody>
          <a:bodyPr/>
          <a:lstStyle/>
          <a:p>
            <a:r>
              <a:rPr lang="es-US" dirty="0"/>
              <a:t>Medicare y otros programas para personas con discapacidad</a:t>
            </a:r>
          </a:p>
        </p:txBody>
      </p:sp>
    </p:spTree>
    <p:custDataLst>
      <p:tags r:id="rId1"/>
    </p:custDataLst>
    <p:extLst>
      <p:ext uri="{BB962C8B-B14F-4D97-AF65-F5344CB8AC3E}">
        <p14:creationId xmlns:p14="http://schemas.microsoft.com/office/powerpoint/2010/main" val="15123461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92667F-B6EB-F84A-95CF-1B156979F98A}"/>
              </a:ext>
            </a:extLst>
          </p:cNvPr>
          <p:cNvSpPr>
            <a:spLocks noGrp="1"/>
          </p:cNvSpPr>
          <p:nvPr>
            <p:ph type="title"/>
          </p:nvPr>
        </p:nvSpPr>
        <p:spPr/>
        <p:txBody>
          <a:bodyPr/>
          <a:lstStyle/>
          <a:p>
            <a:r>
              <a:rPr lang="es-US"/>
              <a:t>Manténgase conectado</a:t>
            </a:r>
          </a:p>
        </p:txBody>
      </p:sp>
      <p:sp>
        <p:nvSpPr>
          <p:cNvPr id="22" name="Content Placeholder 4">
            <a:extLst>
              <a:ext uri="{FF2B5EF4-FFF2-40B4-BE49-F238E27FC236}">
                <a16:creationId xmlns:a16="http://schemas.microsoft.com/office/drawing/2014/main" id="{B2434AE6-908C-4E48-B64E-CC923E5566CF}"/>
              </a:ext>
            </a:extLst>
          </p:cNvPr>
          <p:cNvSpPr txBox="1">
            <a:spLocks/>
          </p:cNvSpPr>
          <p:nvPr/>
        </p:nvSpPr>
        <p:spPr>
          <a:xfrm>
            <a:off x="428639" y="3781512"/>
            <a:ext cx="5949152"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US" sz="2400" dirty="0">
                <a:solidFill>
                  <a:srgbClr val="00529B"/>
                </a:solidFill>
                <a:latin typeface="Arial" panose="020B0604020202020204" pitchFamily="34" charset="0"/>
                <a:cs typeface="Arial" panose="020B0604020202020204" pitchFamily="34" charset="0"/>
              </a:rPr>
              <a:t>Para consultar el material de formación disponible, o suscribirse a nuestra lista </a:t>
            </a:r>
            <a:br>
              <a:rPr lang="es-US" sz="2400" dirty="0">
                <a:solidFill>
                  <a:srgbClr val="00529B"/>
                </a:solidFill>
                <a:latin typeface="Arial" panose="020B0604020202020204" pitchFamily="34" charset="0"/>
                <a:cs typeface="Arial" panose="020B0604020202020204" pitchFamily="34" charset="0"/>
              </a:rPr>
            </a:br>
            <a:r>
              <a:rPr lang="es-US" sz="2400" dirty="0">
                <a:solidFill>
                  <a:srgbClr val="00529B"/>
                </a:solidFill>
                <a:latin typeface="Arial" panose="020B0604020202020204" pitchFamily="34" charset="0"/>
                <a:cs typeface="Arial" panose="020B0604020202020204" pitchFamily="34" charset="0"/>
              </a:rPr>
              <a:t>de correo electrónico, visite</a:t>
            </a:r>
          </a:p>
          <a:p>
            <a:pPr marL="0" indent="0" algn="ctr">
              <a:buFont typeface="Arial" panose="020B0604020202020204" pitchFamily="34" charset="0"/>
              <a:buNone/>
            </a:pPr>
            <a:r>
              <a:rPr lang="es-US" sz="2400" dirty="0">
                <a:solidFill>
                  <a:srgbClr val="00529B"/>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CMSnationaltrainingprogram.cms.gov</a:t>
            </a:r>
            <a:r>
              <a:rPr lang="es-US" sz="2400" dirty="0">
                <a:solidFill>
                  <a:srgbClr val="00529B"/>
                </a:solidFill>
                <a:latin typeface="Arial" panose="020B0604020202020204" pitchFamily="34" charset="0"/>
                <a:cs typeface="Arial" panose="020B0604020202020204" pitchFamily="34" charset="0"/>
              </a:rPr>
              <a:t>.</a:t>
            </a:r>
          </a:p>
        </p:txBody>
      </p:sp>
      <p:pic>
        <p:nvPicPr>
          <p:cNvPr id="4" name="Picture 3">
            <a:extLst>
              <a:ext uri="{FF2B5EF4-FFF2-40B4-BE49-F238E27FC236}">
                <a16:creationId xmlns:a16="http://schemas.microsoft.com/office/drawing/2014/main" id="{B00E97E5-6E27-4B25-9D28-29624510357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395625" y="1833369"/>
            <a:ext cx="2371550" cy="1774090"/>
          </a:xfrm>
          <a:prstGeom prst="rect">
            <a:avLst/>
          </a:prstGeom>
        </p:spPr>
      </p:pic>
      <p:sp>
        <p:nvSpPr>
          <p:cNvPr id="20" name="TextBox 19">
            <a:extLst>
              <a:ext uri="{FF2B5EF4-FFF2-40B4-BE49-F238E27FC236}">
                <a16:creationId xmlns:a16="http://schemas.microsoft.com/office/drawing/2014/main" id="{937A3C40-BCCC-4DCC-82FE-1DF45F8C2A77}"/>
              </a:ext>
            </a:extLst>
          </p:cNvPr>
          <p:cNvSpPr txBox="1"/>
          <p:nvPr/>
        </p:nvSpPr>
        <p:spPr>
          <a:xfrm>
            <a:off x="7135805" y="3722819"/>
            <a:ext cx="3298121" cy="1200329"/>
          </a:xfrm>
          <a:prstGeom prst="rect">
            <a:avLst/>
          </a:prstGeom>
          <a:noFill/>
        </p:spPr>
        <p:txBody>
          <a:bodyPr wrap="square" rtlCol="0">
            <a:spAutoFit/>
          </a:bodyPr>
          <a:lstStyle/>
          <a:p>
            <a:pPr lvl="0" algn="ctr"/>
            <a:r>
              <a:rPr lang="es-US" sz="2400">
                <a:solidFill>
                  <a:srgbClr val="00529B"/>
                </a:solidFill>
                <a:latin typeface="Arial" panose="020B0604020202020204" pitchFamily="34" charset="0"/>
                <a:cs typeface="Arial" panose="020B0604020202020204" pitchFamily="34" charset="0"/>
              </a:rPr>
              <a:t>Comuníquese en </a:t>
            </a:r>
            <a:r>
              <a:rPr lang="es-US" sz="2400">
                <a:solidFill>
                  <a:srgbClr val="00529B"/>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training@cms.hhs.gov</a:t>
            </a:r>
            <a:r>
              <a:rPr lang="es-US" sz="2400">
                <a:solidFill>
                  <a:srgbClr val="00529B"/>
                </a:solidFill>
                <a:latin typeface="Arial" panose="020B0604020202020204" pitchFamily="34" charset="0"/>
                <a:cs typeface="Arial" panose="020B0604020202020204" pitchFamily="34" charset="0"/>
              </a:rPr>
              <a:t>.</a:t>
            </a:r>
          </a:p>
          <a:p>
            <a:pPr algn="ctr"/>
            <a:endParaRPr lang="en-US" sz="2400" dirty="0">
              <a:solidFill>
                <a:srgbClr val="00529B"/>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6769240F-DF2B-4721-8FAA-9A6B4A1B234A}"/>
              </a:ext>
              <a:ext uri="{C183D7F6-B498-43B3-948B-1728B52AA6E4}">
                <adec:decorative xmlns:adec="http://schemas.microsoft.com/office/drawing/2017/decorative" val="1"/>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t="13446" b="12941"/>
          <a:stretch/>
        </p:blipFill>
        <p:spPr>
          <a:xfrm>
            <a:off x="7353233" y="1673748"/>
            <a:ext cx="2863263" cy="2107764"/>
          </a:xfrm>
          <a:prstGeom prst="rect">
            <a:avLst/>
          </a:prstGeom>
        </p:spPr>
      </p:pic>
      <p:sp>
        <p:nvSpPr>
          <p:cNvPr id="5" name="Slide Number Placeholder 4">
            <a:extLst>
              <a:ext uri="{FF2B5EF4-FFF2-40B4-BE49-F238E27FC236}">
                <a16:creationId xmlns:a16="http://schemas.microsoft.com/office/drawing/2014/main" id="{570010BF-BC9C-4FB4-8189-F64378DC29E5}"/>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47</a:t>
            </a:fld>
            <a:endParaRPr lang="en-US"/>
          </a:p>
        </p:txBody>
      </p:sp>
      <p:sp>
        <p:nvSpPr>
          <p:cNvPr id="3" name="Footer Placeholder 2">
            <a:extLst>
              <a:ext uri="{FF2B5EF4-FFF2-40B4-BE49-F238E27FC236}">
                <a16:creationId xmlns:a16="http://schemas.microsoft.com/office/drawing/2014/main" id="{52F93C84-E1D6-A140-990A-0FE55BEC62C1}"/>
              </a:ext>
            </a:extLst>
          </p:cNvPr>
          <p:cNvSpPr>
            <a:spLocks noGrp="1"/>
          </p:cNvSpPr>
          <p:nvPr>
            <p:ph type="ftr" sz="quarter" idx="11"/>
          </p:nvPr>
        </p:nvSpPr>
        <p:spPr>
          <a:xfrm>
            <a:off x="0" y="6492240"/>
            <a:ext cx="12192000" cy="365125"/>
          </a:xfrm>
        </p:spPr>
        <p:txBody>
          <a:bodyPr/>
          <a:lstStyle/>
          <a:p>
            <a:r>
              <a:rPr lang="es-US" dirty="0"/>
              <a:t>Medicare y otros programas para personas con discapacidad</a:t>
            </a:r>
          </a:p>
        </p:txBody>
      </p:sp>
      <p:sp>
        <p:nvSpPr>
          <p:cNvPr id="2" name="Date Placeholder 1">
            <a:extLst>
              <a:ext uri="{FF2B5EF4-FFF2-40B4-BE49-F238E27FC236}">
                <a16:creationId xmlns:a16="http://schemas.microsoft.com/office/drawing/2014/main" id="{D17EC8DC-A4E9-0447-80A5-4CA4BC67AF06}"/>
              </a:ext>
            </a:extLst>
          </p:cNvPr>
          <p:cNvSpPr>
            <a:spLocks noGrp="1"/>
          </p:cNvSpPr>
          <p:nvPr>
            <p:ph type="dt" sz="half" idx="10"/>
          </p:nvPr>
        </p:nvSpPr>
        <p:spPr>
          <a:xfrm>
            <a:off x="838200" y="6492240"/>
            <a:ext cx="2743200" cy="365125"/>
          </a:xfrm>
        </p:spPr>
        <p:txBody>
          <a:bodyPr/>
          <a:lstStyle/>
          <a:p>
            <a:r>
              <a:rPr lang="es-US"/>
              <a:t>Marzo de 2023</a:t>
            </a:r>
          </a:p>
        </p:txBody>
      </p:sp>
    </p:spTree>
    <p:custDataLst>
      <p:tags r:id="rId1"/>
    </p:custDataLst>
    <p:extLst>
      <p:ext uri="{BB962C8B-B14F-4D97-AF65-F5344CB8AC3E}">
        <p14:creationId xmlns:p14="http://schemas.microsoft.com/office/powerpoint/2010/main" val="4279051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5E7A2-AE8C-421D-985D-CCED84A66714}"/>
              </a:ext>
            </a:extLst>
          </p:cNvPr>
          <p:cNvSpPr>
            <a:spLocks noGrp="1"/>
          </p:cNvSpPr>
          <p:nvPr>
            <p:ph type="title"/>
          </p:nvPr>
        </p:nvSpPr>
        <p:spPr/>
        <p:txBody>
          <a:bodyPr/>
          <a:lstStyle/>
          <a:p>
            <a:r>
              <a:rPr lang="es-US"/>
              <a:t>Objetivos de la lección</a:t>
            </a:r>
          </a:p>
        </p:txBody>
      </p:sp>
      <p:sp>
        <p:nvSpPr>
          <p:cNvPr id="3" name="Content Placeholder 2">
            <a:extLst>
              <a:ext uri="{FF2B5EF4-FFF2-40B4-BE49-F238E27FC236}">
                <a16:creationId xmlns:a16="http://schemas.microsoft.com/office/drawing/2014/main" id="{A66267A8-A158-4869-8672-CF00799B51F4}"/>
              </a:ext>
            </a:extLst>
          </p:cNvPr>
          <p:cNvSpPr>
            <a:spLocks noGrp="1"/>
          </p:cNvSpPr>
          <p:nvPr>
            <p:ph sz="quarter" idx="13"/>
          </p:nvPr>
        </p:nvSpPr>
        <p:spPr>
          <a:xfrm>
            <a:off x="914400" y="1361768"/>
            <a:ext cx="9791700" cy="4667250"/>
          </a:xfrm>
        </p:spPr>
        <p:txBody>
          <a:bodyPr/>
          <a:lstStyle/>
          <a:p>
            <a:pPr marL="0" indent="0">
              <a:buNone/>
            </a:pPr>
            <a:r>
              <a:rPr lang="es-US" b="1" dirty="0"/>
              <a:t>Al final de esta lección, usted podrá:</a:t>
            </a:r>
          </a:p>
          <a:p>
            <a:pPr marL="548640" defTabSz="685800"/>
            <a:r>
              <a:rPr lang="es-US" sz="2400" dirty="0"/>
              <a:t>Definir discapacidad según la Ley del Seguro Social</a:t>
            </a:r>
          </a:p>
          <a:p>
            <a:pPr marL="548640" defTabSz="685800"/>
            <a:r>
              <a:rPr lang="es-US" sz="2400" dirty="0"/>
              <a:t>Enumerar los requisitos básicos para calificar por beneficios de discapacidad</a:t>
            </a:r>
          </a:p>
          <a:p>
            <a:pPr marL="548640" defTabSz="685800"/>
            <a:r>
              <a:rPr lang="es-US" sz="2400" dirty="0"/>
              <a:t>Identificar los programas de Seguro Social para personas </a:t>
            </a:r>
            <a:br>
              <a:rPr lang="es-US" sz="2400" dirty="0"/>
            </a:br>
            <a:r>
              <a:rPr lang="es-US" sz="2400" dirty="0"/>
              <a:t>con discapacidades </a:t>
            </a:r>
          </a:p>
          <a:p>
            <a:pPr marL="548640" defTabSz="685800"/>
            <a:r>
              <a:rPr lang="es-US" sz="2400" dirty="0"/>
              <a:t>Explicar el proceso de decisión sobre la discapacidad</a:t>
            </a:r>
          </a:p>
          <a:p>
            <a:pPr marL="548640" defTabSz="685800"/>
            <a:r>
              <a:rPr lang="es-US" sz="2400" dirty="0"/>
              <a:t>Enumerar los servicios disponibles en línea en la cuenta </a:t>
            </a:r>
            <a:br>
              <a:rPr lang="es-US" sz="2400" dirty="0"/>
            </a:br>
            <a:r>
              <a:rPr lang="es-US" sz="2400" dirty="0"/>
              <a:t>“</a:t>
            </a:r>
            <a:r>
              <a:rPr lang="es-US" sz="2400" i="1" dirty="0"/>
              <a:t>mi</a:t>
            </a:r>
            <a:r>
              <a:rPr lang="es-US" sz="2400" dirty="0"/>
              <a:t> Seguro Social”</a:t>
            </a:r>
          </a:p>
          <a:p>
            <a:pPr indent="0" defTabSz="685800">
              <a:buNone/>
            </a:pPr>
            <a:endParaRPr lang="en-US" dirty="0"/>
          </a:p>
          <a:p>
            <a:pPr marL="0" indent="0">
              <a:buNone/>
            </a:pPr>
            <a:endParaRPr lang="en-US" b="1" dirty="0"/>
          </a:p>
          <a:p>
            <a:endParaRPr lang="en-US" dirty="0"/>
          </a:p>
        </p:txBody>
      </p:sp>
      <p:sp>
        <p:nvSpPr>
          <p:cNvPr id="6" name="Slide Number Placeholder 5">
            <a:extLst>
              <a:ext uri="{FF2B5EF4-FFF2-40B4-BE49-F238E27FC236}">
                <a16:creationId xmlns:a16="http://schemas.microsoft.com/office/drawing/2014/main" id="{4C6E1FC8-21C8-406A-A118-C5E9F7761AC1}"/>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5</a:t>
            </a:fld>
            <a:endParaRPr lang="en-US"/>
          </a:p>
        </p:txBody>
      </p:sp>
      <p:sp>
        <p:nvSpPr>
          <p:cNvPr id="4" name="Date Placeholder 3">
            <a:extLst>
              <a:ext uri="{FF2B5EF4-FFF2-40B4-BE49-F238E27FC236}">
                <a16:creationId xmlns:a16="http://schemas.microsoft.com/office/drawing/2014/main" id="{5F856BAB-7DE6-4AC9-9B18-214ACF7A7FBF}"/>
              </a:ext>
            </a:extLst>
          </p:cNvPr>
          <p:cNvSpPr>
            <a:spLocks noGrp="1"/>
          </p:cNvSpPr>
          <p:nvPr>
            <p:ph type="dt" sz="half" idx="10"/>
          </p:nvPr>
        </p:nvSpPr>
        <p:spPr>
          <a:xfrm>
            <a:off x="838200" y="6492240"/>
            <a:ext cx="2743200" cy="365125"/>
          </a:xfrm>
        </p:spPr>
        <p:txBody>
          <a:bodyPr/>
          <a:lstStyle/>
          <a:p>
            <a:r>
              <a:rPr lang="es-US"/>
              <a:t>Marzo de 2023</a:t>
            </a:r>
          </a:p>
        </p:txBody>
      </p:sp>
      <p:sp>
        <p:nvSpPr>
          <p:cNvPr id="7" name="Footer Placeholder 2">
            <a:extLst>
              <a:ext uri="{FF2B5EF4-FFF2-40B4-BE49-F238E27FC236}">
                <a16:creationId xmlns:a16="http://schemas.microsoft.com/office/drawing/2014/main" id="{FFDC1D30-91E7-46B3-B49B-736CD42B6369}"/>
              </a:ext>
            </a:extLst>
          </p:cNvPr>
          <p:cNvSpPr>
            <a:spLocks noGrp="1"/>
          </p:cNvSpPr>
          <p:nvPr>
            <p:ph type="ftr" sz="quarter" idx="11"/>
          </p:nvPr>
        </p:nvSpPr>
        <p:spPr>
          <a:xfrm>
            <a:off x="0" y="6492240"/>
            <a:ext cx="12192000" cy="365125"/>
          </a:xfrm>
        </p:spPr>
        <p:txBody>
          <a:bodyPr/>
          <a:lstStyle/>
          <a:p>
            <a:r>
              <a:rPr lang="es-US" dirty="0"/>
              <a:t>Medicare y otros programas para personas con discapacidad</a:t>
            </a:r>
          </a:p>
        </p:txBody>
      </p:sp>
    </p:spTree>
    <p:custDataLst>
      <p:tags r:id="rId1"/>
    </p:custDataLst>
    <p:extLst>
      <p:ext uri="{BB962C8B-B14F-4D97-AF65-F5344CB8AC3E}">
        <p14:creationId xmlns:p14="http://schemas.microsoft.com/office/powerpoint/2010/main" val="2781148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lstStyle/>
          <a:p>
            <a:r>
              <a:rPr lang="es-US" b="0"/>
              <a:t>Definir discapacidad</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sz="quarter" idx="13"/>
          </p:nvPr>
        </p:nvSpPr>
        <p:spPr>
          <a:xfrm>
            <a:off x="914400" y="1371600"/>
            <a:ext cx="6858000" cy="4667250"/>
          </a:xfrm>
        </p:spPr>
        <p:txBody>
          <a:bodyPr/>
          <a:lstStyle/>
          <a:p>
            <a:pPr marL="0" lvl="0" indent="0" defTabSz="685800">
              <a:lnSpc>
                <a:spcPct val="100000"/>
              </a:lnSpc>
              <a:spcBef>
                <a:spcPts val="600"/>
              </a:spcBef>
              <a:buNone/>
            </a:pPr>
            <a:r>
              <a:rPr lang="es-US" b="1"/>
              <a:t>Según la Ley de Seguro Social, usted está discapacitado si:</a:t>
            </a:r>
          </a:p>
          <a:p>
            <a:pPr lvl="1" defTabSz="685800">
              <a:lnSpc>
                <a:spcPct val="100000"/>
              </a:lnSpc>
              <a:spcAft>
                <a:spcPts val="1200"/>
              </a:spcAft>
              <a:buFont typeface="Wingdings" panose="05000000000000000000" pitchFamily="2" charset="2"/>
              <a:buChar char="§"/>
            </a:pPr>
            <a:r>
              <a:rPr lang="es-US"/>
              <a:t>No puede hacer el trabajo que hacía antes debido a su condición médica</a:t>
            </a:r>
          </a:p>
          <a:p>
            <a:pPr lvl="1" defTabSz="685800">
              <a:lnSpc>
                <a:spcPct val="100000"/>
              </a:lnSpc>
              <a:spcAft>
                <a:spcPts val="1200"/>
              </a:spcAft>
              <a:buFont typeface="Wingdings" panose="05000000000000000000" pitchFamily="2" charset="2"/>
              <a:buChar char="§"/>
            </a:pPr>
            <a:r>
              <a:rPr lang="es-US"/>
              <a:t>No puede adaptarse a otro trabajo debido a su condición médica</a:t>
            </a:r>
          </a:p>
          <a:p>
            <a:pPr lvl="1" defTabSz="685800">
              <a:lnSpc>
                <a:spcPct val="100000"/>
              </a:lnSpc>
              <a:spcAft>
                <a:spcPts val="1200"/>
              </a:spcAft>
              <a:buFont typeface="Wingdings" panose="05000000000000000000" pitchFamily="2" charset="2"/>
              <a:buChar char="§"/>
            </a:pPr>
            <a:r>
              <a:rPr lang="es-US"/>
              <a:t>Su discapacidad ha durado o se prevé que dure al menos un año o provoque la muerte</a:t>
            </a:r>
          </a:p>
        </p:txBody>
      </p:sp>
      <p:pic>
        <p:nvPicPr>
          <p:cNvPr id="3" name="Picture 2">
            <a:extLst>
              <a:ext uri="{FF2B5EF4-FFF2-40B4-BE49-F238E27FC236}">
                <a16:creationId xmlns:a16="http://schemas.microsoft.com/office/drawing/2014/main" id="{BDFAAE36-CBE9-4A86-B96E-038EC93DB6D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189820" y="1636620"/>
            <a:ext cx="3584759" cy="3584759"/>
          </a:xfrm>
          <a:prstGeom prst="rect">
            <a:avLst/>
          </a:prstGeom>
        </p:spPr>
      </p:pic>
      <p:sp>
        <p:nvSpPr>
          <p:cNvPr id="2" name="Slide Number Placeholder 1">
            <a:extLst>
              <a:ext uri="{FF2B5EF4-FFF2-40B4-BE49-F238E27FC236}">
                <a16:creationId xmlns:a16="http://schemas.microsoft.com/office/drawing/2014/main" id="{E28F2CDC-BAEB-421E-B6D1-F9E34AAC2D69}"/>
              </a:ext>
            </a:extLst>
          </p:cNvPr>
          <p:cNvSpPr>
            <a:spLocks noGrp="1"/>
          </p:cNvSpPr>
          <p:nvPr>
            <p:ph type="sldNum" sz="quarter" idx="12"/>
          </p:nvPr>
        </p:nvSpPr>
        <p:spPr>
          <a:xfrm>
            <a:off x="8610600" y="6491100"/>
            <a:ext cx="2743200" cy="365125"/>
          </a:xfrm>
        </p:spPr>
        <p:txBody>
          <a:bodyPr/>
          <a:lstStyle/>
          <a:p>
            <a:fld id="{0B2D781D-8844-5940-92D1-06EF0A7F581E}" type="slidenum">
              <a:rPr lang="en-US" smtClean="0"/>
              <a:t>6</a:t>
            </a:fld>
            <a:endParaRPr lang="en-US"/>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a:xfrm>
            <a:off x="838200" y="6491100"/>
            <a:ext cx="2743200" cy="365125"/>
          </a:xfrm>
        </p:spPr>
        <p:txBody>
          <a:bodyPr/>
          <a:lstStyle/>
          <a:p>
            <a:r>
              <a:rPr lang="es-US"/>
              <a:t>Marzo de 2023</a:t>
            </a:r>
          </a:p>
        </p:txBody>
      </p:sp>
      <p:sp>
        <p:nvSpPr>
          <p:cNvPr id="8" name="Footer Placeholder 2">
            <a:extLst>
              <a:ext uri="{FF2B5EF4-FFF2-40B4-BE49-F238E27FC236}">
                <a16:creationId xmlns:a16="http://schemas.microsoft.com/office/drawing/2014/main" id="{8576E0FA-DF69-4BE6-8933-DC11546B3BF2}"/>
              </a:ext>
            </a:extLst>
          </p:cNvPr>
          <p:cNvSpPr>
            <a:spLocks noGrp="1"/>
          </p:cNvSpPr>
          <p:nvPr>
            <p:ph type="ftr" sz="quarter" idx="11"/>
          </p:nvPr>
        </p:nvSpPr>
        <p:spPr>
          <a:xfrm>
            <a:off x="0" y="6492240"/>
            <a:ext cx="12192000" cy="365125"/>
          </a:xfrm>
        </p:spPr>
        <p:txBody>
          <a:bodyPr/>
          <a:lstStyle/>
          <a:p>
            <a:r>
              <a:rPr lang="es-US" dirty="0"/>
              <a:t>Medicare y otros programas para personas con discapacidad</a:t>
            </a:r>
          </a:p>
        </p:txBody>
      </p:sp>
    </p:spTree>
    <p:custDataLst>
      <p:tags r:id="rId1"/>
    </p:custDataLst>
    <p:extLst>
      <p:ext uri="{BB962C8B-B14F-4D97-AF65-F5344CB8AC3E}">
        <p14:creationId xmlns:p14="http://schemas.microsoft.com/office/powerpoint/2010/main" val="36194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US"/>
              <a:t>Proceso para determinar la discapacidad</a:t>
            </a:r>
          </a:p>
        </p:txBody>
      </p:sp>
      <p:grpSp>
        <p:nvGrpSpPr>
          <p:cNvPr id="6" name="Group 5">
            <a:extLst>
              <a:ext uri="{FF2B5EF4-FFF2-40B4-BE49-F238E27FC236}">
                <a16:creationId xmlns:a16="http://schemas.microsoft.com/office/drawing/2014/main" id="{F8C476BF-6141-4585-9F76-8DCD3CE862A1}"/>
              </a:ext>
              <a:ext uri="{C183D7F6-B498-43B3-948B-1728B52AA6E4}">
                <adec:decorative xmlns:adec="http://schemas.microsoft.com/office/drawing/2017/decorative" val="1"/>
              </a:ext>
            </a:extLst>
          </p:cNvPr>
          <p:cNvGrpSpPr/>
          <p:nvPr/>
        </p:nvGrpSpPr>
        <p:grpSpPr>
          <a:xfrm>
            <a:off x="4127686" y="2406808"/>
            <a:ext cx="4010755" cy="4010755"/>
            <a:chOff x="4127686" y="2406808"/>
            <a:chExt cx="4010755" cy="4010755"/>
          </a:xfrm>
        </p:grpSpPr>
        <p:pic>
          <p:nvPicPr>
            <p:cNvPr id="7" name="Graphic 6">
              <a:extLst>
                <a:ext uri="{FF2B5EF4-FFF2-40B4-BE49-F238E27FC236}">
                  <a16:creationId xmlns:a16="http://schemas.microsoft.com/office/drawing/2014/main" id="{7BFB0F31-ACF0-4A80-95B7-750D61864C92}"/>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27686" y="2406808"/>
              <a:ext cx="4010755" cy="4010755"/>
            </a:xfrm>
            <a:prstGeom prst="rect">
              <a:avLst/>
            </a:prstGeom>
          </p:spPr>
        </p:pic>
        <p:sp>
          <p:nvSpPr>
            <p:cNvPr id="15" name="TextBox 14">
              <a:extLst>
                <a:ext uri="{FF2B5EF4-FFF2-40B4-BE49-F238E27FC236}">
                  <a16:creationId xmlns:a16="http://schemas.microsoft.com/office/drawing/2014/main" id="{1D5AD682-5B7E-4E76-8A3E-F681386A0F41}"/>
                </a:ext>
              </a:extLst>
            </p:cNvPr>
            <p:cNvSpPr txBox="1"/>
            <p:nvPr/>
          </p:nvSpPr>
          <p:spPr>
            <a:xfrm>
              <a:off x="6464801" y="5344862"/>
              <a:ext cx="1210942" cy="400110"/>
            </a:xfrm>
            <a:prstGeom prst="rect">
              <a:avLst/>
            </a:prstGeom>
            <a:noFill/>
          </p:spPr>
          <p:txBody>
            <a:bodyPr wrap="square" rtlCol="0">
              <a:spAutoFit/>
            </a:bodyPr>
            <a:lstStyle/>
            <a:p>
              <a:r>
                <a:rPr lang="es-US" sz="1000" b="1" dirty="0">
                  <a:solidFill>
                    <a:schemeClr val="bg1"/>
                  </a:solidFill>
                </a:rPr>
                <a:t>Administración </a:t>
              </a:r>
              <a:br>
                <a:rPr lang="es-US" sz="1000" b="1" dirty="0">
                  <a:solidFill>
                    <a:schemeClr val="bg1"/>
                  </a:solidFill>
                </a:rPr>
              </a:br>
              <a:r>
                <a:rPr lang="es-US" sz="1000" b="1" dirty="0">
                  <a:solidFill>
                    <a:schemeClr val="bg1"/>
                  </a:solidFill>
                </a:rPr>
                <a:t>del Seguro Social</a:t>
              </a:r>
            </a:p>
          </p:txBody>
        </p:sp>
      </p:grpSp>
      <p:sp>
        <p:nvSpPr>
          <p:cNvPr id="10" name="Speech Bubble: 1" descr="Pregunta 1. ¿Está trabajando?  ">
            <a:extLst>
              <a:ext uri="{FF2B5EF4-FFF2-40B4-BE49-F238E27FC236}">
                <a16:creationId xmlns:a16="http://schemas.microsoft.com/office/drawing/2014/main" id="{9581FFB4-C0BF-4088-AF7A-F78B79758E26}"/>
              </a:ext>
            </a:extLst>
          </p:cNvPr>
          <p:cNvSpPr/>
          <p:nvPr/>
        </p:nvSpPr>
        <p:spPr>
          <a:xfrm>
            <a:off x="6933214" y="1212257"/>
            <a:ext cx="3510499" cy="1361773"/>
          </a:xfrm>
          <a:prstGeom prst="wedgeEllipseCallout">
            <a:avLst>
              <a:gd name="adj1" fmla="val -60892"/>
              <a:gd name="adj2" fmla="val 66807"/>
            </a:avLst>
          </a:prstGeom>
          <a:noFill/>
          <a:ln w="5715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7338" indent="-287338"/>
            <a:r>
              <a:rPr lang="es-US" b="1" dirty="0">
                <a:solidFill>
                  <a:srgbClr val="00529B"/>
                </a:solidFill>
                <a:latin typeface="Arial" panose="020B0604020202020204" pitchFamily="34" charset="0"/>
                <a:cs typeface="Arial" panose="020B0604020202020204" pitchFamily="34" charset="0"/>
              </a:rPr>
              <a:t>1. ¿Está trabajando? </a:t>
            </a:r>
          </a:p>
        </p:txBody>
      </p:sp>
      <p:sp>
        <p:nvSpPr>
          <p:cNvPr id="8" name="Speech Bubble: 2" descr="Pregunta 2. ¿Su afección médica es &quot;grave&quot;? ">
            <a:extLst>
              <a:ext uri="{FF2B5EF4-FFF2-40B4-BE49-F238E27FC236}">
                <a16:creationId xmlns:a16="http://schemas.microsoft.com/office/drawing/2014/main" id="{FC059049-6629-4DC1-BE6C-1CB4988EF5F3}"/>
              </a:ext>
            </a:extLst>
          </p:cNvPr>
          <p:cNvSpPr/>
          <p:nvPr/>
        </p:nvSpPr>
        <p:spPr>
          <a:xfrm>
            <a:off x="8407101" y="4412185"/>
            <a:ext cx="3469708" cy="1317682"/>
          </a:xfrm>
          <a:prstGeom prst="wedgeEllipseCallout">
            <a:avLst>
              <a:gd name="adj1" fmla="val -71439"/>
              <a:gd name="adj2" fmla="val -27227"/>
            </a:avLst>
          </a:prstGeom>
          <a:noFill/>
          <a:ln w="5715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287338" indent="-287338"/>
            <a:r>
              <a:rPr lang="es-US" b="1" dirty="0">
                <a:solidFill>
                  <a:srgbClr val="00529B"/>
                </a:solidFill>
                <a:latin typeface="Arial" panose="020B0604020202020204" pitchFamily="34" charset="0"/>
                <a:cs typeface="Arial" panose="020B0604020202020204" pitchFamily="34" charset="0"/>
              </a:rPr>
              <a:t>2. ¿Su condición  médica es "grave"?</a:t>
            </a:r>
          </a:p>
        </p:txBody>
      </p:sp>
      <p:sp>
        <p:nvSpPr>
          <p:cNvPr id="9" name="Speech Bubble: 3" descr="Pregunta 3. ¿Su afección se encuentra en la lista de afecciones discapacitantes? ">
            <a:extLst>
              <a:ext uri="{FF2B5EF4-FFF2-40B4-BE49-F238E27FC236}">
                <a16:creationId xmlns:a16="http://schemas.microsoft.com/office/drawing/2014/main" id="{EF21310A-7C76-4BAD-B8FA-99D0FE032452}"/>
              </a:ext>
            </a:extLst>
          </p:cNvPr>
          <p:cNvSpPr/>
          <p:nvPr/>
        </p:nvSpPr>
        <p:spPr>
          <a:xfrm flipH="1">
            <a:off x="508067" y="4493146"/>
            <a:ext cx="3874742" cy="1463697"/>
          </a:xfrm>
          <a:prstGeom prst="wedgeEllipseCallout">
            <a:avLst>
              <a:gd name="adj1" fmla="val -57532"/>
              <a:gd name="adj2" fmla="val -36363"/>
            </a:avLst>
          </a:prstGeom>
          <a:noFill/>
          <a:ln w="5715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7338" indent="-287338"/>
            <a:r>
              <a:rPr lang="es-US" b="1" dirty="0">
                <a:solidFill>
                  <a:srgbClr val="00529B"/>
                </a:solidFill>
                <a:latin typeface="Arial" panose="020B0604020202020204" pitchFamily="34" charset="0"/>
                <a:cs typeface="Arial" panose="020B0604020202020204" pitchFamily="34" charset="0"/>
              </a:rPr>
              <a:t>3. ¿Su condición se encuentra en la lista de condiciones </a:t>
            </a:r>
            <a:r>
              <a:rPr lang="es-US" b="1" dirty="0" err="1">
                <a:solidFill>
                  <a:srgbClr val="00529B"/>
                </a:solidFill>
                <a:latin typeface="Arial" panose="020B0604020202020204" pitchFamily="34" charset="0"/>
                <a:cs typeface="Arial" panose="020B0604020202020204" pitchFamily="34" charset="0"/>
              </a:rPr>
              <a:t>discapacitantes</a:t>
            </a:r>
            <a:r>
              <a:rPr lang="es-US" b="1" dirty="0">
                <a:solidFill>
                  <a:srgbClr val="00529B"/>
                </a:solidFill>
                <a:latin typeface="Arial" panose="020B0604020202020204" pitchFamily="34" charset="0"/>
                <a:cs typeface="Arial" panose="020B0604020202020204" pitchFamily="34" charset="0"/>
              </a:rPr>
              <a:t>?</a:t>
            </a:r>
          </a:p>
        </p:txBody>
      </p:sp>
      <p:sp>
        <p:nvSpPr>
          <p:cNvPr id="14" name="Speech Bubble: 4" descr="Pregunta 4. ¿Puede hacer el trabajo que hacía antes? ">
            <a:extLst>
              <a:ext uri="{FF2B5EF4-FFF2-40B4-BE49-F238E27FC236}">
                <a16:creationId xmlns:a16="http://schemas.microsoft.com/office/drawing/2014/main" id="{1D2BD627-C124-4BAE-94D6-5C169A04268A}"/>
              </a:ext>
            </a:extLst>
          </p:cNvPr>
          <p:cNvSpPr/>
          <p:nvPr/>
        </p:nvSpPr>
        <p:spPr>
          <a:xfrm>
            <a:off x="1472241" y="2671894"/>
            <a:ext cx="2910567" cy="1317682"/>
          </a:xfrm>
          <a:prstGeom prst="wedgeEllipseCallout">
            <a:avLst>
              <a:gd name="adj1" fmla="val 67522"/>
              <a:gd name="adj2" fmla="val 40704"/>
            </a:avLst>
          </a:prstGeom>
          <a:noFill/>
          <a:ln w="5715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0188" indent="-230188"/>
            <a:r>
              <a:rPr lang="es-US" b="1" dirty="0">
                <a:solidFill>
                  <a:srgbClr val="00529B"/>
                </a:solidFill>
                <a:latin typeface="Arial" panose="020B0604020202020204" pitchFamily="34" charset="0"/>
                <a:cs typeface="Arial" panose="020B0604020202020204" pitchFamily="34" charset="0"/>
              </a:rPr>
              <a:t>4. ¿Puede hacer </a:t>
            </a:r>
            <a:br>
              <a:rPr lang="es-US" b="1" dirty="0">
                <a:solidFill>
                  <a:srgbClr val="00529B"/>
                </a:solidFill>
                <a:latin typeface="Arial" panose="020B0604020202020204" pitchFamily="34" charset="0"/>
                <a:cs typeface="Arial" panose="020B0604020202020204" pitchFamily="34" charset="0"/>
              </a:rPr>
            </a:br>
            <a:r>
              <a:rPr lang="es-US" b="1" dirty="0">
                <a:solidFill>
                  <a:srgbClr val="00529B"/>
                </a:solidFill>
                <a:latin typeface="Arial" panose="020B0604020202020204" pitchFamily="34" charset="0"/>
                <a:cs typeface="Arial" panose="020B0604020202020204" pitchFamily="34" charset="0"/>
              </a:rPr>
              <a:t>el trabajo que </a:t>
            </a:r>
            <a:br>
              <a:rPr lang="es-US" b="1" dirty="0">
                <a:solidFill>
                  <a:srgbClr val="00529B"/>
                </a:solidFill>
                <a:latin typeface="Arial" panose="020B0604020202020204" pitchFamily="34" charset="0"/>
                <a:cs typeface="Arial" panose="020B0604020202020204" pitchFamily="34" charset="0"/>
              </a:rPr>
            </a:br>
            <a:r>
              <a:rPr lang="es-US" b="1" dirty="0">
                <a:solidFill>
                  <a:srgbClr val="00529B"/>
                </a:solidFill>
                <a:latin typeface="Arial" panose="020B0604020202020204" pitchFamily="34" charset="0"/>
                <a:cs typeface="Arial" panose="020B0604020202020204" pitchFamily="34" charset="0"/>
              </a:rPr>
              <a:t>hacía antes?</a:t>
            </a:r>
          </a:p>
        </p:txBody>
      </p:sp>
      <p:sp>
        <p:nvSpPr>
          <p:cNvPr id="16" name="Speech Bubble: 5" descr="Pregunta 5. ¿Puede hacer algún otro tipo de trabajo?  ">
            <a:extLst>
              <a:ext uri="{FF2B5EF4-FFF2-40B4-BE49-F238E27FC236}">
                <a16:creationId xmlns:a16="http://schemas.microsoft.com/office/drawing/2014/main" id="{295E14D3-80EC-4ED0-83E2-9ABD1ABC218F}"/>
              </a:ext>
            </a:extLst>
          </p:cNvPr>
          <p:cNvSpPr/>
          <p:nvPr/>
        </p:nvSpPr>
        <p:spPr>
          <a:xfrm>
            <a:off x="2379730" y="1222215"/>
            <a:ext cx="3350959" cy="1317682"/>
          </a:xfrm>
          <a:prstGeom prst="wedgeEllipseCallout">
            <a:avLst>
              <a:gd name="adj1" fmla="val 46657"/>
              <a:gd name="adj2" fmla="val 57004"/>
            </a:avLst>
          </a:prstGeom>
          <a:noFill/>
          <a:ln w="5715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7338" indent="-287338"/>
            <a:r>
              <a:rPr lang="es-US" b="1" dirty="0">
                <a:solidFill>
                  <a:srgbClr val="00529B"/>
                </a:solidFill>
                <a:latin typeface="Arial" panose="020B0604020202020204" pitchFamily="34" charset="0"/>
                <a:cs typeface="Arial" panose="020B0604020202020204" pitchFamily="34" charset="0"/>
              </a:rPr>
              <a:t>5. ¿Puede hacer algún otro tipo de trabajo? </a:t>
            </a:r>
          </a:p>
        </p:txBody>
      </p:sp>
      <p:grpSp>
        <p:nvGrpSpPr>
          <p:cNvPr id="21" name="Group 20" descr="Anuncio informativo de lectura: Ingresos mensuales de 2023, iguales o inferiores a $1,470 $ ($2,460 en caso de ceguera) ">
            <a:extLst>
              <a:ext uri="{FF2B5EF4-FFF2-40B4-BE49-F238E27FC236}">
                <a16:creationId xmlns:a16="http://schemas.microsoft.com/office/drawing/2014/main" id="{68D0BB82-EB22-443F-9767-70D08B88B439}"/>
              </a:ext>
            </a:extLst>
          </p:cNvPr>
          <p:cNvGrpSpPr/>
          <p:nvPr/>
        </p:nvGrpSpPr>
        <p:grpSpPr>
          <a:xfrm>
            <a:off x="7305499" y="2472186"/>
            <a:ext cx="4886501" cy="1811785"/>
            <a:chOff x="7145079" y="1041768"/>
            <a:chExt cx="5046921" cy="1114986"/>
          </a:xfrm>
        </p:grpSpPr>
        <p:sp>
          <p:nvSpPr>
            <p:cNvPr id="17" name="Arrow: Pentagon 16">
              <a:extLst>
                <a:ext uri="{FF2B5EF4-FFF2-40B4-BE49-F238E27FC236}">
                  <a16:creationId xmlns:a16="http://schemas.microsoft.com/office/drawing/2014/main" id="{1E7F32BC-B27C-45C1-B954-AE19E248D374}"/>
                </a:ext>
              </a:extLst>
            </p:cNvPr>
            <p:cNvSpPr/>
            <p:nvPr/>
          </p:nvSpPr>
          <p:spPr>
            <a:xfrm rot="10800000">
              <a:off x="7145079" y="1316208"/>
              <a:ext cx="5046921" cy="731520"/>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29B"/>
                </a:solidFill>
              </a:endParaRPr>
            </a:p>
          </p:txBody>
        </p:sp>
        <p:sp>
          <p:nvSpPr>
            <p:cNvPr id="18" name="TextBox 17">
              <a:extLst>
                <a:ext uri="{FF2B5EF4-FFF2-40B4-BE49-F238E27FC236}">
                  <a16:creationId xmlns:a16="http://schemas.microsoft.com/office/drawing/2014/main" id="{1BE324BF-4945-46B0-B877-1248F5E83EAA}"/>
                </a:ext>
              </a:extLst>
            </p:cNvPr>
            <p:cNvSpPr txBox="1"/>
            <p:nvPr/>
          </p:nvSpPr>
          <p:spPr>
            <a:xfrm>
              <a:off x="8725883" y="1387513"/>
              <a:ext cx="3466117" cy="568224"/>
            </a:xfrm>
            <a:prstGeom prst="rect">
              <a:avLst/>
            </a:prstGeom>
            <a:noFill/>
          </p:spPr>
          <p:txBody>
            <a:bodyPr wrap="square" rtlCol="0">
              <a:spAutoFit/>
            </a:bodyPr>
            <a:lstStyle/>
            <a:p>
              <a:r>
                <a:rPr lang="es-US" dirty="0">
                  <a:solidFill>
                    <a:srgbClr val="00529B"/>
                  </a:solidFill>
                </a:rPr>
                <a:t>Ingresos mensuales de 2023, iguales o inferiores a $1,470 ($2,460 en caso de ceguera)</a:t>
              </a:r>
            </a:p>
          </p:txBody>
        </p:sp>
        <p:pic>
          <p:nvPicPr>
            <p:cNvPr id="20" name="Graphic 19" descr="Ícono de dinero">
              <a:extLst>
                <a:ext uri="{FF2B5EF4-FFF2-40B4-BE49-F238E27FC236}">
                  <a16:creationId xmlns:a16="http://schemas.microsoft.com/office/drawing/2014/main" id="{5BD5D64F-4E08-44A7-A2E1-E981AE01937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10897" y="1041768"/>
              <a:ext cx="1114986" cy="1114986"/>
            </a:xfrm>
            <a:prstGeom prst="rect">
              <a:avLst/>
            </a:prstGeom>
          </p:spPr>
        </p:pic>
      </p:grpSp>
      <p:sp>
        <p:nvSpPr>
          <p:cNvPr id="5" name="Slide Number Placeholder 4">
            <a:extLst>
              <a:ext uri="{FF2B5EF4-FFF2-40B4-BE49-F238E27FC236}">
                <a16:creationId xmlns:a16="http://schemas.microsoft.com/office/drawing/2014/main" id="{63D32C4E-B2DC-457A-B479-6C62746213E4}"/>
              </a:ext>
            </a:extLst>
          </p:cNvPr>
          <p:cNvSpPr>
            <a:spLocks noGrp="1"/>
          </p:cNvSpPr>
          <p:nvPr>
            <p:ph type="sldNum" sz="quarter" idx="12"/>
          </p:nvPr>
        </p:nvSpPr>
        <p:spPr>
          <a:xfrm>
            <a:off x="8626642" y="6492240"/>
            <a:ext cx="2743200" cy="365125"/>
          </a:xfrm>
        </p:spPr>
        <p:txBody>
          <a:bodyPr/>
          <a:lstStyle/>
          <a:p>
            <a:fld id="{0B2D781D-8844-5940-92D1-06EF0A7F581E}" type="slidenum">
              <a:rPr lang="en-US" smtClean="0"/>
              <a:t>7</a:t>
            </a:fld>
            <a:endParaRPr lang="en-US"/>
          </a:p>
        </p:txBody>
      </p:sp>
      <p:sp>
        <p:nvSpPr>
          <p:cNvPr id="2" name="Date Placeholder 1"/>
          <p:cNvSpPr>
            <a:spLocks noGrp="1"/>
          </p:cNvSpPr>
          <p:nvPr>
            <p:ph type="dt" sz="half" idx="10"/>
          </p:nvPr>
        </p:nvSpPr>
        <p:spPr>
          <a:xfrm>
            <a:off x="854242" y="6492240"/>
            <a:ext cx="2743200" cy="365125"/>
          </a:xfrm>
        </p:spPr>
        <p:txBody>
          <a:bodyPr/>
          <a:lstStyle/>
          <a:p>
            <a:r>
              <a:rPr lang="es-US"/>
              <a:t>Marzo de 2023</a:t>
            </a:r>
          </a:p>
        </p:txBody>
      </p:sp>
      <p:sp>
        <p:nvSpPr>
          <p:cNvPr id="19" name="Footer Placeholder 2">
            <a:extLst>
              <a:ext uri="{FF2B5EF4-FFF2-40B4-BE49-F238E27FC236}">
                <a16:creationId xmlns:a16="http://schemas.microsoft.com/office/drawing/2014/main" id="{E964D917-9C4E-49B5-9CF4-FF9E7A02EFA7}"/>
              </a:ext>
            </a:extLst>
          </p:cNvPr>
          <p:cNvSpPr>
            <a:spLocks noGrp="1"/>
          </p:cNvSpPr>
          <p:nvPr>
            <p:ph type="ftr" sz="quarter" idx="11"/>
          </p:nvPr>
        </p:nvSpPr>
        <p:spPr>
          <a:xfrm>
            <a:off x="0" y="6492240"/>
            <a:ext cx="12192000" cy="365125"/>
          </a:xfrm>
        </p:spPr>
        <p:txBody>
          <a:bodyPr/>
          <a:lstStyle/>
          <a:p>
            <a:r>
              <a:rPr lang="es-US" dirty="0"/>
              <a:t>Medicare y otros programas para personas con discapacidad</a:t>
            </a:r>
          </a:p>
        </p:txBody>
      </p:sp>
    </p:spTree>
    <p:custDataLst>
      <p:tags r:id="rId1"/>
    </p:custDataLst>
    <p:extLst>
      <p:ext uri="{BB962C8B-B14F-4D97-AF65-F5344CB8AC3E}">
        <p14:creationId xmlns:p14="http://schemas.microsoft.com/office/powerpoint/2010/main" val="174461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2" presetClass="entr" presetSubtype="2" fill="hold" nodeType="after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250" fill="hold"/>
                                        <p:tgtEl>
                                          <p:spTgt spid="21"/>
                                        </p:tgtEl>
                                        <p:attrNameLst>
                                          <p:attrName>ppt_x</p:attrName>
                                        </p:attrNameLst>
                                      </p:cBhvr>
                                      <p:tavLst>
                                        <p:tav tm="0">
                                          <p:val>
                                            <p:strVal val="1+#ppt_w/2"/>
                                          </p:val>
                                        </p:tav>
                                        <p:tav tm="100000">
                                          <p:val>
                                            <p:strVal val="#ppt_x"/>
                                          </p:val>
                                        </p:tav>
                                      </p:tavLst>
                                    </p:anim>
                                    <p:anim calcmode="lin" valueType="num">
                                      <p:cBhvr additive="base">
                                        <p:cTn id="11" dur="25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9" grpId="0" animBg="1"/>
      <p:bldP spid="14"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US" dirty="0"/>
              <a:t>Programas del Seguro Social para </a:t>
            </a:r>
            <a:br>
              <a:rPr lang="es-US" dirty="0"/>
            </a:br>
            <a:r>
              <a:rPr lang="es-US" dirty="0"/>
              <a:t>personas con discapacidad</a:t>
            </a:r>
          </a:p>
        </p:txBody>
      </p:sp>
      <p:sp>
        <p:nvSpPr>
          <p:cNvPr id="5" name="Content Placeholder 4"/>
          <p:cNvSpPr>
            <a:spLocks noGrp="1"/>
          </p:cNvSpPr>
          <p:nvPr>
            <p:ph sz="quarter" idx="13"/>
          </p:nvPr>
        </p:nvSpPr>
        <p:spPr>
          <a:xfrm>
            <a:off x="838200" y="1137978"/>
            <a:ext cx="9791700" cy="4582044"/>
          </a:xfrm>
        </p:spPr>
        <p:txBody>
          <a:bodyPr>
            <a:noAutofit/>
          </a:bodyPr>
          <a:lstStyle/>
          <a:p>
            <a:pPr marL="0" defTabSz="685800">
              <a:lnSpc>
                <a:spcPct val="120000"/>
              </a:lnSpc>
            </a:pPr>
            <a:r>
              <a:rPr lang="es-US" sz="2000" dirty="0"/>
              <a:t>El Seguro Social paga beneficios de discapacidad a través de 2 programas:</a:t>
            </a:r>
          </a:p>
          <a:p>
            <a:pPr marL="548640" lvl="0" defTabSz="685800">
              <a:spcAft>
                <a:spcPts val="600"/>
              </a:spcAft>
              <a:buFont typeface="Arial" panose="020B0604020202020204" pitchFamily="34" charset="0"/>
              <a:buChar char="•"/>
            </a:pPr>
            <a:r>
              <a:rPr lang="es-US" sz="1800" dirty="0"/>
              <a:t>Seguro por Discapacidad del Seguro Social (SSDI)</a:t>
            </a:r>
          </a:p>
          <a:p>
            <a:pPr marL="548640" lvl="0" defTabSz="685800">
              <a:buFont typeface="Arial" panose="020B0604020202020204" pitchFamily="34" charset="0"/>
              <a:buChar char="•"/>
            </a:pPr>
            <a:r>
              <a:rPr lang="es-US" sz="1800" dirty="0"/>
              <a:t>Seguridad de Ingreso Suplementario (SSI)</a:t>
            </a:r>
          </a:p>
          <a:p>
            <a:pPr marL="0" defTabSz="685800">
              <a:lnSpc>
                <a:spcPct val="120000"/>
              </a:lnSpc>
            </a:pPr>
            <a:r>
              <a:rPr lang="es-US" sz="2000" dirty="0"/>
              <a:t>Estos programas:</a:t>
            </a:r>
          </a:p>
          <a:p>
            <a:pPr lvl="1" defTabSz="685800"/>
            <a:r>
              <a:rPr lang="es-US" sz="1800" dirty="0"/>
              <a:t>Pagan beneficios a las personas que cumplen la definición estricta </a:t>
            </a:r>
            <a:br>
              <a:rPr lang="es-US" sz="1800" dirty="0"/>
            </a:br>
            <a:r>
              <a:rPr lang="es-US" sz="1800" dirty="0"/>
              <a:t>de discapacidad</a:t>
            </a:r>
          </a:p>
          <a:p>
            <a:pPr lvl="1" defTabSz="685800">
              <a:spcAft>
                <a:spcPts val="1200"/>
              </a:spcAft>
            </a:pPr>
            <a:r>
              <a:rPr lang="es-US" sz="1800" dirty="0"/>
              <a:t>No proveen pagos mensuales en </a:t>
            </a:r>
            <a:r>
              <a:rPr lang="es-US" sz="1800" dirty="0" err="1"/>
              <a:t>effectivo</a:t>
            </a:r>
            <a:r>
              <a:rPr lang="es-US" sz="1800" dirty="0"/>
              <a:t> a personas con discapacidades parciales o de corta duración. </a:t>
            </a:r>
          </a:p>
          <a:p>
            <a:pPr defTabSz="685800">
              <a:spcAft>
                <a:spcPts val="600"/>
              </a:spcAft>
            </a:pPr>
            <a:r>
              <a:rPr lang="es-US" sz="2000" dirty="0"/>
              <a:t>Puede calificar por ambos, SSDI y SSI si cumple los requisitos para ambos. </a:t>
            </a:r>
          </a:p>
          <a:p>
            <a:pPr defTabSz="685800"/>
            <a:r>
              <a:rPr lang="es-US" sz="2000" dirty="0"/>
              <a:t>Algunos familiares de trabajadores discapacitados también pueden percibir pagos mensuales en </a:t>
            </a:r>
            <a:r>
              <a:rPr lang="es-US" sz="2000" dirty="0" err="1"/>
              <a:t>effectivo</a:t>
            </a:r>
            <a:endParaRPr lang="es-US" sz="2000" dirty="0"/>
          </a:p>
          <a:p>
            <a:pPr marL="182880" indent="0" defTabSz="685800">
              <a:lnSpc>
                <a:spcPct val="120000"/>
              </a:lnSpc>
              <a:buNone/>
            </a:pPr>
            <a:endParaRPr lang="es-US" sz="1500" dirty="0"/>
          </a:p>
        </p:txBody>
      </p:sp>
      <p:pic>
        <p:nvPicPr>
          <p:cNvPr id="8" name="Picture 7">
            <a:extLst>
              <a:ext uri="{FF2B5EF4-FFF2-40B4-BE49-F238E27FC236}">
                <a16:creationId xmlns:a16="http://schemas.microsoft.com/office/drawing/2014/main" id="{68B432DA-61D8-4F36-98B4-E1EDED87670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089891" y="1667472"/>
            <a:ext cx="1782792" cy="1782792"/>
          </a:xfrm>
          <a:prstGeom prst="rect">
            <a:avLst/>
          </a:prstGeom>
        </p:spPr>
      </p:pic>
      <p:sp>
        <p:nvSpPr>
          <p:cNvPr id="6" name="Freeform: Shape 5">
            <a:extLst>
              <a:ext uri="{FF2B5EF4-FFF2-40B4-BE49-F238E27FC236}">
                <a16:creationId xmlns:a16="http://schemas.microsoft.com/office/drawing/2014/main" id="{FBE30012-B436-4E80-8D60-3DF1520FF763}"/>
              </a:ext>
              <a:ext uri="{C183D7F6-B498-43B3-948B-1728B52AA6E4}">
                <adec:decorative xmlns:adec="http://schemas.microsoft.com/office/drawing/2017/decorative" val="1"/>
              </a:ext>
            </a:extLst>
          </p:cNvPr>
          <p:cNvSpPr>
            <a:spLocks noChangeAspect="1"/>
          </p:cNvSpPr>
          <p:nvPr/>
        </p:nvSpPr>
        <p:spPr>
          <a:xfrm>
            <a:off x="757990" y="5765732"/>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7" name="Slide Number Placeholder 6">
            <a:extLst>
              <a:ext uri="{FF2B5EF4-FFF2-40B4-BE49-F238E27FC236}">
                <a16:creationId xmlns:a16="http://schemas.microsoft.com/office/drawing/2014/main" id="{4A7E534F-75C0-498F-9E93-E8644B95E719}"/>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8</a:t>
            </a:fld>
            <a:endParaRPr lang="en-US"/>
          </a:p>
        </p:txBody>
      </p:sp>
      <p:sp>
        <p:nvSpPr>
          <p:cNvPr id="2" name="Date Placeholder 1"/>
          <p:cNvSpPr>
            <a:spLocks noGrp="1"/>
          </p:cNvSpPr>
          <p:nvPr>
            <p:ph type="dt" sz="half" idx="10"/>
          </p:nvPr>
        </p:nvSpPr>
        <p:spPr>
          <a:xfrm>
            <a:off x="838200" y="6492240"/>
            <a:ext cx="2743200" cy="365125"/>
          </a:xfrm>
        </p:spPr>
        <p:txBody>
          <a:bodyPr/>
          <a:lstStyle/>
          <a:p>
            <a:r>
              <a:rPr lang="es-US"/>
              <a:t>Marzo de 2023</a:t>
            </a:r>
          </a:p>
        </p:txBody>
      </p:sp>
      <p:sp>
        <p:nvSpPr>
          <p:cNvPr id="9" name="Footer Placeholder 2">
            <a:extLst>
              <a:ext uri="{FF2B5EF4-FFF2-40B4-BE49-F238E27FC236}">
                <a16:creationId xmlns:a16="http://schemas.microsoft.com/office/drawing/2014/main" id="{96438D49-367F-4ECF-9790-C0751E870FC9}"/>
              </a:ext>
            </a:extLst>
          </p:cNvPr>
          <p:cNvSpPr>
            <a:spLocks noGrp="1"/>
          </p:cNvSpPr>
          <p:nvPr>
            <p:ph type="ftr" sz="quarter" idx="11"/>
          </p:nvPr>
        </p:nvSpPr>
        <p:spPr>
          <a:xfrm>
            <a:off x="0" y="6492240"/>
            <a:ext cx="12192000" cy="365125"/>
          </a:xfrm>
        </p:spPr>
        <p:txBody>
          <a:bodyPr/>
          <a:lstStyle/>
          <a:p>
            <a:r>
              <a:rPr lang="es-US" dirty="0"/>
              <a:t>Medicare y otros programas para personas con discapacidad</a:t>
            </a:r>
          </a:p>
        </p:txBody>
      </p:sp>
    </p:spTree>
    <p:custDataLst>
      <p:tags r:id="rId1"/>
    </p:custDataLst>
    <p:extLst>
      <p:ext uri="{BB962C8B-B14F-4D97-AF65-F5344CB8AC3E}">
        <p14:creationId xmlns:p14="http://schemas.microsoft.com/office/powerpoint/2010/main" val="31092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nodeType="after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US"/>
              <a:t>Seguro por Discapacidad del Seguro Social (SSDI)</a:t>
            </a:r>
          </a:p>
        </p:txBody>
      </p:sp>
      <p:sp>
        <p:nvSpPr>
          <p:cNvPr id="5" name="Content Placeholder 4"/>
          <p:cNvSpPr>
            <a:spLocks noGrp="1"/>
          </p:cNvSpPr>
          <p:nvPr>
            <p:ph sz="quarter" idx="13"/>
          </p:nvPr>
        </p:nvSpPr>
        <p:spPr>
          <a:xfrm>
            <a:off x="914400" y="1371600"/>
            <a:ext cx="9791700" cy="4667250"/>
          </a:xfrm>
        </p:spPr>
        <p:txBody>
          <a:bodyPr>
            <a:normAutofit/>
          </a:bodyPr>
          <a:lstStyle/>
          <a:p>
            <a:pPr marL="273050" lvl="0" indent="-273050" defTabSz="685800">
              <a:lnSpc>
                <a:spcPct val="100000"/>
              </a:lnSpc>
            </a:pPr>
            <a:r>
              <a:rPr lang="es-US" dirty="0"/>
              <a:t>Paga beneficios mensuales en efectivo a usted y a determinados miembros de su familia si está asegurado</a:t>
            </a:r>
          </a:p>
          <a:p>
            <a:pPr marL="273050" lvl="0" indent="-273050" defTabSz="685800">
              <a:lnSpc>
                <a:spcPct val="100000"/>
              </a:lnSpc>
            </a:pPr>
            <a:r>
              <a:rPr lang="es-US" dirty="0"/>
              <a:t>Calcula su pago mensual en efectivo en base a ingresos promedio a lo largo de su vida</a:t>
            </a:r>
          </a:p>
          <a:p>
            <a:pPr marL="273050" lvl="0" indent="-273050" defTabSz="685800">
              <a:lnSpc>
                <a:spcPct val="100000"/>
              </a:lnSpc>
            </a:pPr>
            <a:r>
              <a:rPr lang="es-US" dirty="0"/>
              <a:t>Continúa mientras su estado de salud no mejore y no pueda trabajar</a:t>
            </a:r>
          </a:p>
          <a:p>
            <a:pPr marL="0" lvl="0" indent="0" defTabSz="685800">
              <a:lnSpc>
                <a:spcPct val="100000"/>
              </a:lnSpc>
              <a:spcBef>
                <a:spcPts val="600"/>
              </a:spcBef>
              <a:buNone/>
            </a:pPr>
            <a:endParaRPr lang="en-US" sz="2800" dirty="0"/>
          </a:p>
        </p:txBody>
      </p:sp>
      <p:sp>
        <p:nvSpPr>
          <p:cNvPr id="6" name="Slide Number Placeholder 5">
            <a:extLst>
              <a:ext uri="{FF2B5EF4-FFF2-40B4-BE49-F238E27FC236}">
                <a16:creationId xmlns:a16="http://schemas.microsoft.com/office/drawing/2014/main" id="{594FCF39-E61A-46BC-B09C-17856C6CFDD3}"/>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9</a:t>
            </a:fld>
            <a:endParaRPr lang="en-US"/>
          </a:p>
        </p:txBody>
      </p:sp>
      <p:sp>
        <p:nvSpPr>
          <p:cNvPr id="2" name="Date Placeholder 1"/>
          <p:cNvSpPr>
            <a:spLocks noGrp="1"/>
          </p:cNvSpPr>
          <p:nvPr>
            <p:ph type="dt" sz="half" idx="10"/>
          </p:nvPr>
        </p:nvSpPr>
        <p:spPr>
          <a:xfrm>
            <a:off x="838200" y="6492240"/>
            <a:ext cx="2743200" cy="365125"/>
          </a:xfrm>
        </p:spPr>
        <p:txBody>
          <a:bodyPr/>
          <a:lstStyle/>
          <a:p>
            <a:r>
              <a:rPr lang="es-US"/>
              <a:t>Marzo de 2023</a:t>
            </a:r>
          </a:p>
        </p:txBody>
      </p:sp>
      <p:sp>
        <p:nvSpPr>
          <p:cNvPr id="7" name="Footer Placeholder 2">
            <a:extLst>
              <a:ext uri="{FF2B5EF4-FFF2-40B4-BE49-F238E27FC236}">
                <a16:creationId xmlns:a16="http://schemas.microsoft.com/office/drawing/2014/main" id="{8CCA3350-698D-46AA-93CD-F2AFFC246E67}"/>
              </a:ext>
            </a:extLst>
          </p:cNvPr>
          <p:cNvSpPr>
            <a:spLocks noGrp="1"/>
          </p:cNvSpPr>
          <p:nvPr>
            <p:ph type="ftr" sz="quarter" idx="11"/>
          </p:nvPr>
        </p:nvSpPr>
        <p:spPr>
          <a:xfrm>
            <a:off x="0" y="6492240"/>
            <a:ext cx="12192000" cy="365125"/>
          </a:xfrm>
        </p:spPr>
        <p:txBody>
          <a:bodyPr/>
          <a:lstStyle/>
          <a:p>
            <a:r>
              <a:rPr lang="es-US" dirty="0"/>
              <a:t>Medicare y otros programas para personas con discapacidad</a:t>
            </a:r>
          </a:p>
        </p:txBody>
      </p:sp>
    </p:spTree>
    <p:custDataLst>
      <p:tags r:id="rId1"/>
    </p:custDataLst>
    <p:extLst>
      <p:ext uri="{BB962C8B-B14F-4D97-AF65-F5344CB8AC3E}">
        <p14:creationId xmlns:p14="http://schemas.microsoft.com/office/powerpoint/2010/main" val="29975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47"/>
  <p:tag name="ARTICULATE_DESIGN_ID_DT FINAL TEMPLATE 12-23-21" val="QGG6jO4U"/>
  <p:tag name="ARTICULATE_PROJECT_OPEN" val="0"/>
  <p:tag name="ARTICULATE_DESIGN_ID_OFFICE THEME" val="DmXKUSKj"/>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T FINAL TEMPLATE 12-23-2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T FINAL TEMPLATE 12-23-21" id="{B84476B2-939D-4EC8-8474-D866C64013F6}" vid="{4EED8D49-CB14-4C5E-A907-947B52D8543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D1C175FCA24DE40AB3F308194DEC429" ma:contentTypeVersion="17" ma:contentTypeDescription="Create a new document." ma:contentTypeScope="" ma:versionID="37f380d606c1e3d08c74e7fcc5ec5d41">
  <xsd:schema xmlns:xsd="http://www.w3.org/2001/XMLSchema" xmlns:xs="http://www.w3.org/2001/XMLSchema" xmlns:p="http://schemas.microsoft.com/office/2006/metadata/properties" xmlns:ns2="5b56ea1a-d7a8-4108-bd48-b9bc8352bb84" xmlns:ns3="d1f4259d-3c17-4a13-b9c7-89319a6eeb97" targetNamespace="http://schemas.microsoft.com/office/2006/metadata/properties" ma:root="true" ma:fieldsID="9527e9edb655623f46249d2e71043ac8" ns2:_="" ns3:_="">
    <xsd:import namespace="5b56ea1a-d7a8-4108-bd48-b9bc8352bb84"/>
    <xsd:import namespace="d1f4259d-3c17-4a13-b9c7-89319a6eeb9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lcf76f155ced4ddcb4097134ff3c332f" minOccurs="0"/>
                <xsd:element ref="ns3:TaxCatchAll" minOccurs="0"/>
                <xsd:element ref="ns3:SharedWithUsers" minOccurs="0"/>
                <xsd:element ref="ns3:SharedWithDetails" minOccurs="0"/>
                <xsd:element ref="ns2:DateandTim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56ea1a-d7a8-4108-bd48-b9bc8352bb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e48c427d-34c0-4c13-a893-fc79ee00c850" ma:termSetId="09814cd3-568e-fe90-9814-8d621ff8fb84" ma:anchorId="fba54fb3-c3e1-fe81-a776-ca4b69148c4d" ma:open="true" ma:isKeyword="false">
      <xsd:complexType>
        <xsd:sequence>
          <xsd:element ref="pc:Terms" minOccurs="0" maxOccurs="1"/>
        </xsd:sequence>
      </xsd:complexType>
    </xsd:element>
    <xsd:element name="DateandTime" ma:index="23" nillable="true" ma:displayName="Date and Time" ma:format="DateTime" ma:internalName="DateandTime">
      <xsd:simpleType>
        <xsd:restriction base="dms:DateTime"/>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1f4259d-3c17-4a13-b9c7-89319a6eeb97"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894e3659-56bd-4940-bfdc-6cf5fa2513f3}" ma:internalName="TaxCatchAll" ma:showField="CatchAllData" ma:web="d1f4259d-3c17-4a13-b9c7-89319a6eeb97">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d1f4259d-3c17-4a13-b9c7-89319a6eeb97" xsi:nil="true"/>
    <DateandTime xmlns="5b56ea1a-d7a8-4108-bd48-b9bc8352bb84" xsi:nil="true"/>
    <lcf76f155ced4ddcb4097134ff3c332f xmlns="5b56ea1a-d7a8-4108-bd48-b9bc8352bb8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48BEFC1-AF76-4DFB-9886-DF892384C9BC}">
  <ds:schemaRefs>
    <ds:schemaRef ds:uri="http://schemas.microsoft.com/sharepoint/v3/contenttype/forms"/>
  </ds:schemaRefs>
</ds:datastoreItem>
</file>

<file path=customXml/itemProps2.xml><?xml version="1.0" encoding="utf-8"?>
<ds:datastoreItem xmlns:ds="http://schemas.openxmlformats.org/officeDocument/2006/customXml" ds:itemID="{34499426-5AF2-468F-ADC1-9CF06B542B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56ea1a-d7a8-4108-bd48-b9bc8352bb84"/>
    <ds:schemaRef ds:uri="d1f4259d-3c17-4a13-b9c7-89319a6eeb9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A88AF51-3F51-479F-B49A-4957C34FEDCF}">
  <ds:schemaRefs>
    <ds:schemaRef ds:uri="http://purl.org/dc/elements/1.1/"/>
    <ds:schemaRef ds:uri="http://schemas.microsoft.com/office/2006/metadata/properties"/>
    <ds:schemaRef ds:uri="http://purl.org/dc/terms/"/>
    <ds:schemaRef ds:uri="http://schemas.openxmlformats.org/package/2006/metadata/core-properties"/>
    <ds:schemaRef ds:uri="d1f4259d-3c17-4a13-b9c7-89319a6eeb97"/>
    <ds:schemaRef ds:uri="http://schemas.microsoft.com/office/2006/documentManagement/types"/>
    <ds:schemaRef ds:uri="http://schemas.microsoft.com/office/infopath/2007/PartnerControls"/>
    <ds:schemaRef ds:uri="5b56ea1a-d7a8-4108-bd48-b9bc8352bb84"/>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DT FINAL TEMPLATE 12-23-21</Template>
  <TotalTime>28256</TotalTime>
  <Words>13043</Words>
  <Application>Microsoft Office PowerPoint</Application>
  <PresentationFormat>Widescreen</PresentationFormat>
  <Paragraphs>802</Paragraphs>
  <Slides>47</Slides>
  <Notes>47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47</vt:i4>
      </vt:variant>
    </vt:vector>
  </HeadingPairs>
  <TitlesOfParts>
    <vt:vector size="54" baseType="lpstr">
      <vt:lpstr>Arial</vt:lpstr>
      <vt:lpstr>Arial Black</vt:lpstr>
      <vt:lpstr>Calibri</vt:lpstr>
      <vt:lpstr>Courier New</vt:lpstr>
      <vt:lpstr>Wingdings</vt:lpstr>
      <vt:lpstr>DT FINAL TEMPLATE 12-23-21</vt:lpstr>
      <vt:lpstr>Office Theme</vt:lpstr>
      <vt:lpstr>Medicare y otros programas para personas con discapacidades</vt:lpstr>
      <vt:lpstr>Índice</vt:lpstr>
      <vt:lpstr>Objetivos de la Sesión</vt:lpstr>
      <vt:lpstr>Lección 1</vt:lpstr>
      <vt:lpstr>Objetivos de la lección</vt:lpstr>
      <vt:lpstr>Definir discapacidad</vt:lpstr>
      <vt:lpstr>Proceso para determinar la discapacidad</vt:lpstr>
      <vt:lpstr>Programas del Seguro Social para  personas con discapacidad</vt:lpstr>
      <vt:lpstr>Seguro por Discapacidad del Seguro Social (SSDI)</vt:lpstr>
      <vt:lpstr>¿Quiénes pueden obtener beneficios del Seguro Social (SSDI) basado su trabajo?</vt:lpstr>
      <vt:lpstr>Calificando por  Seguro de Discapacidad del Seguro Social (SSDI)</vt:lpstr>
      <vt:lpstr>Prueba de "trabajo reciente" para  el Seguro por Discapacidad del Seguro Social (SSDI)</vt:lpstr>
      <vt:lpstr>Prueba de "duración del trabajo" para  el Seguro por Discapacidad del Seguro Social (SSDI)</vt:lpstr>
      <vt:lpstr>Periodo de espera para  el Seguro por Discapacidad del Seguro Social (SSDI)</vt:lpstr>
      <vt:lpstr>Seguridad de Ingreso Suplementario (SSI)</vt:lpstr>
      <vt:lpstr>Cómo calificar por  Seguridad de Ingreso Suplementario (SSI)</vt:lpstr>
      <vt:lpstr>Seguridad de Ingreso Suplementario (SSI)  y cobertura de Medicaid</vt:lpstr>
      <vt:lpstr>Aplicando por beneficios de discapacidad</vt:lpstr>
      <vt:lpstr>Cómo solicitar los beneficios por discapacidad</vt:lpstr>
      <vt:lpstr>Subsidios compasivos (CAL)</vt:lpstr>
      <vt:lpstr>Decisión sobre discapacidad</vt:lpstr>
      <vt:lpstr>Su cuenta “mi Seguro Social”</vt:lpstr>
      <vt:lpstr>Verifique sus conocimientos: Pregunta 1</vt:lpstr>
      <vt:lpstr>Lección 2</vt:lpstr>
      <vt:lpstr>Objetivos de la Lección 2:</vt:lpstr>
      <vt:lpstr>Medicare para personas menores de 65 años</vt:lpstr>
      <vt:lpstr>Derecho a Medicare por discapacidad</vt:lpstr>
      <vt:lpstr>Periodo de espera de 24 meses para Medicare</vt:lpstr>
      <vt:lpstr>Derecho retroactivo a Medicare</vt:lpstr>
      <vt:lpstr>Determinación retroactiva</vt:lpstr>
      <vt:lpstr>Discapacidad y su derecho a Medicare</vt:lpstr>
      <vt:lpstr>Verifique sus conocimientos: Pregunta 2</vt:lpstr>
      <vt:lpstr>Lección 3</vt:lpstr>
      <vt:lpstr>Objetivos de la Lección 3:</vt:lpstr>
      <vt:lpstr>Opciones de planes Medicare  para personas con discapacidad</vt:lpstr>
      <vt:lpstr>Coordinación de beneficios:  Plan de Salud Grupal Grandes (GHP)</vt:lpstr>
      <vt:lpstr>Coordinación de beneficios: Planes para jubilados</vt:lpstr>
      <vt:lpstr>Pólizas de seguro complementario de Medicare (Medigap) para personas discapacitadas</vt:lpstr>
      <vt:lpstr>Verifique sus conocimientos: Pregunta 3</vt:lpstr>
      <vt:lpstr>Lección 4</vt:lpstr>
      <vt:lpstr>Objetivos de la Lección 4</vt:lpstr>
      <vt:lpstr>Programas útiles</vt:lpstr>
      <vt:lpstr>Medicare y otros programas para personas  con discapacidad: Recursos</vt:lpstr>
      <vt:lpstr>Guía de recursos de Medicare y otros programas para personas con discapacidad: Productos</vt:lpstr>
      <vt:lpstr>Publicaciones sobre el Seguro por  Discapacidad del Seguro Social</vt:lpstr>
      <vt:lpstr>Siglas</vt:lpstr>
      <vt:lpstr>Manténgase conectado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Mohamad Al-Issa</dc:creator>
  <cp:lastModifiedBy>Al-Issa, Mohamad (CMS/OC)</cp:lastModifiedBy>
  <cp:revision>420</cp:revision>
  <cp:lastPrinted>2023-01-09T22:44:49Z</cp:lastPrinted>
  <dcterms:created xsi:type="dcterms:W3CDTF">2022-01-10T19:20:26Z</dcterms:created>
  <dcterms:modified xsi:type="dcterms:W3CDTF">2023-06-13T12:41:55Z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7635B91C-C0D0-4F90-BB2B-7501F957CAC1</vt:lpwstr>
  </property>
  <property fmtid="{D5CDD505-2E9C-101B-9397-08002B2CF9AE}" pid="3" name="ArticulatePath">
    <vt:lpwstr>2022_Medicare and Other Programs for People with Disabilities_v1_MA</vt:lpwstr>
  </property>
  <property fmtid="{D5CDD505-2E9C-101B-9397-08002B2CF9AE}" pid="4" name="ContentTypeId">
    <vt:lpwstr>0x0101000D1C175FCA24DE40AB3F308194DEC429</vt:lpwstr>
  </property>
</Properties>
</file>