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notesSlides/notesSlide49.xml" ContentType="application/vnd.openxmlformats-officedocument.presentationml.notesSlide+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notesSlides/notesSlide56.xml" ContentType="application/vnd.openxmlformats-officedocument.presentationml.notesSlide+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tags/tag102.xml" ContentType="application/vnd.openxmlformats-officedocument.presentationml.tags+xml"/>
  <Override PartName="/ppt/notesSlides/notesSlide62.xml" ContentType="application/vnd.openxmlformats-officedocument.presentationml.notesSlide+xml"/>
  <Override PartName="/ppt/tags/tag103.xml" ContentType="application/vnd.openxmlformats-officedocument.presentationml.tags+xml"/>
  <Override PartName="/ppt/notesSlides/notesSlide63.xml" ContentType="application/vnd.openxmlformats-officedocument.presentationml.notesSlide+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71"/>
  </p:notesMasterIdLst>
  <p:handoutMasterIdLst>
    <p:handoutMasterId r:id="rId72"/>
  </p:handoutMasterIdLst>
  <p:sldIdLst>
    <p:sldId id="359" r:id="rId6"/>
    <p:sldId id="360" r:id="rId7"/>
    <p:sldId id="378" r:id="rId8"/>
    <p:sldId id="363" r:id="rId9"/>
    <p:sldId id="564" r:id="rId10"/>
    <p:sldId id="454" r:id="rId11"/>
    <p:sldId id="604" r:id="rId12"/>
    <p:sldId id="393" r:id="rId13"/>
    <p:sldId id="394" r:id="rId14"/>
    <p:sldId id="439" r:id="rId15"/>
    <p:sldId id="396" r:id="rId16"/>
    <p:sldId id="601" r:id="rId17"/>
    <p:sldId id="397" r:id="rId18"/>
    <p:sldId id="398" r:id="rId19"/>
    <p:sldId id="587" r:id="rId20"/>
    <p:sldId id="365" r:id="rId21"/>
    <p:sldId id="566" r:id="rId22"/>
    <p:sldId id="440" r:id="rId23"/>
    <p:sldId id="387" r:id="rId24"/>
    <p:sldId id="568" r:id="rId25"/>
    <p:sldId id="569" r:id="rId26"/>
    <p:sldId id="599" r:id="rId27"/>
    <p:sldId id="561" r:id="rId28"/>
    <p:sldId id="570" r:id="rId29"/>
    <p:sldId id="571" r:id="rId30"/>
    <p:sldId id="562" r:id="rId31"/>
    <p:sldId id="572" r:id="rId32"/>
    <p:sldId id="590" r:id="rId33"/>
    <p:sldId id="574" r:id="rId34"/>
    <p:sldId id="589" r:id="rId35"/>
    <p:sldId id="575" r:id="rId36"/>
    <p:sldId id="576" r:id="rId37"/>
    <p:sldId id="563" r:id="rId38"/>
    <p:sldId id="409" r:id="rId39"/>
    <p:sldId id="577" r:id="rId40"/>
    <p:sldId id="414" r:id="rId41"/>
    <p:sldId id="456" r:id="rId42"/>
    <p:sldId id="367" r:id="rId43"/>
    <p:sldId id="578" r:id="rId44"/>
    <p:sldId id="602" r:id="rId45"/>
    <p:sldId id="579" r:id="rId46"/>
    <p:sldId id="591" r:id="rId47"/>
    <p:sldId id="603" r:id="rId48"/>
    <p:sldId id="592" r:id="rId49"/>
    <p:sldId id="580" r:id="rId50"/>
    <p:sldId id="581" r:id="rId51"/>
    <p:sldId id="458" r:id="rId52"/>
    <p:sldId id="369" r:id="rId53"/>
    <p:sldId id="582" r:id="rId54"/>
    <p:sldId id="389" r:id="rId55"/>
    <p:sldId id="593" r:id="rId56"/>
    <p:sldId id="594" r:id="rId57"/>
    <p:sldId id="588" r:id="rId58"/>
    <p:sldId id="421" r:id="rId59"/>
    <p:sldId id="584" r:id="rId60"/>
    <p:sldId id="585" r:id="rId61"/>
    <p:sldId id="586" r:id="rId62"/>
    <p:sldId id="596" r:id="rId63"/>
    <p:sldId id="597" r:id="rId64"/>
    <p:sldId id="459" r:id="rId65"/>
    <p:sldId id="377" r:id="rId66"/>
    <p:sldId id="426" r:id="rId67"/>
    <p:sldId id="547" r:id="rId68"/>
    <p:sldId id="376" r:id="rId69"/>
    <p:sldId id="362" r:id="rId70"/>
  </p:sldIdLst>
  <p:sldSz cx="12192000" cy="6858000"/>
  <p:notesSz cx="7315200" cy="96012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5968CC8F-252A-ACE6-9C54-CB8D4278E94E}" name="Watson, Karie (CMS/OC)" initials="WK(" userId="S::karie.watson1@cms.hhs.gov::f0bf143e-1a0a-4e66-9051-103ab54a194d" providerId="AD"/>
  <p188:author id="{4F63F798-5372-0B9A-136B-0755BD6E18AC}" name="Doria Diacogiannis" initials="DD" userId="S-1-5-21-4095628063-3556742122-3606576086-197501"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FFD966"/>
    <a:srgbClr val="2E75B6"/>
    <a:srgbClr val="1F4EAB"/>
    <a:srgbClr val="1F4E79"/>
    <a:srgbClr val="184157"/>
    <a:srgbClr val="5FB7A1"/>
    <a:srgbClr val="E2F0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2" autoAdjust="0"/>
    <p:restoredTop sz="79725" autoAdjust="0"/>
  </p:normalViewPr>
  <p:slideViewPr>
    <p:cSldViewPr snapToGrid="0">
      <p:cViewPr varScale="1">
        <p:scale>
          <a:sx n="84" d="100"/>
          <a:sy n="84" d="100"/>
        </p:scale>
        <p:origin x="1506" y="96"/>
      </p:cViewPr>
      <p:guideLst>
        <p:guide orient="horz" pos="2136"/>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27042"/>
    </p:cViewPr>
  </p:sorterViewPr>
  <p:notesViewPr>
    <p:cSldViewPr snapToGrid="0">
      <p:cViewPr>
        <p:scale>
          <a:sx n="100" d="100"/>
          <a:sy n="100" d="100"/>
        </p:scale>
        <p:origin x="3324" y="-12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03/26/2025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health-drug-plans/medigap/bas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providers-services/claims-appeals-complaints/appeal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medicare.gov/publications/11525-medicare-appeals.pdf" TargetMode="External"/><Relationship Id="rId4" Type="http://schemas.openxmlformats.org/officeDocument/2006/relationships/hyperlink" Target="https://www.shiptacen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dicare.gov/sites/default/files/2021-08/summarynoticedme.pdf" TargetMode="External"/><Relationship Id="rId5" Type="http://schemas.openxmlformats.org/officeDocument/2006/relationships/hyperlink" Target="https://www.medicare.gov/sites/default/files/2021-08/summarynoticeb.pdf" TargetMode="External"/><Relationship Id="rId4" Type="http://schemas.openxmlformats.org/officeDocument/2006/relationships/hyperlink" Target="https://www.medicare.gov/sites/default/files/2021-08/summarynoticea.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forms-publications-mailings/forms/appe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publications/11534-medicare-rights-and-protections.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ocr/index.html" TargetMode="External"/><Relationship Id="rId5" Type="http://schemas.openxmlformats.org/officeDocument/2006/relationships/hyperlink" Target="https://www.medicare.gov/medicare-and-you" TargetMode="External"/><Relationship Id="rId4" Type="http://schemas.openxmlformats.org/officeDocument/2006/relationships/hyperlink" Target="https://www.cms.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roviders-services/claims-appeals-complaints/appeals/original-medicare/denial-part-a-hospital-status#appeals_favore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appeals-grievances/prescription-drug/coverage-determinatio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reconsideration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appeals-grievances/prescription-drug/plan-sponsor-notices-documen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Medicare/CMS-Forms/CMS-Forms/downloads/cms1696.p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es.medicare.gov/"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node/2083831" TargetMode="External"/><Relationship Id="rId7" Type="http://schemas.openxmlformats.org/officeDocument/2006/relationships/hyperlink" Target="https://www.cms.gov/priorities/your-patient-rights/emergency-room-rights/complaint-for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cms.gov/medicare/health-safety-standards/quality-safety-oversight-general-information/contact-information" TargetMode="External"/><Relationship Id="rId5" Type="http://schemas.openxmlformats.org/officeDocument/2006/relationships/hyperlink" Target="https://www.cms.gov/node/170061" TargetMode="External"/><Relationship Id="rId4" Type="http://schemas.openxmlformats.org/officeDocument/2006/relationships/hyperlink" Target="https://www.cms.gov/priorities/your-patient-rights/emergency-room-right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medicare/forms-notices/beneficiary-notices-initiativ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medicare.gov/publications/10181-guide-to-choosing-a-hospital.pd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roviders-services/original-medicare/skilled-nurs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medicare.gov/basics/reporting-medicare-fraud-and-abuse/privacy-practices-original-medicar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dicare.gov/basics/reporting-medicare-fraud-and-abuse/privacy-practices-original-medicar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ocrportal.hhs.gov/ocr/smartscreen/main.js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cms.gov/medicare/payment/fee-schedules/dmepos-competitive-bidding/aquisition-ombudsman-cao" TargetMode="External"/><Relationship Id="rId4" Type="http://schemas.openxmlformats.org/officeDocument/2006/relationships/hyperlink" Target="https://www.medicare.gov/basics/your-medicare-rights/get-help-with-your-rights-protections"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qioprogram.org/locate-your-bfcc-qio"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ms.gov/medicare/health-safety-standards/quality-safety-oversight-general-information/contact-informatio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s.medicare.gov/about-us/accessibility-nondiscrimination-noti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file:///\\co-adshare\share\share\OA\OHI\OHI%20MOG\504\Nondiscrimination%20and%20Aux%20Aid%20Notices\hhs.gov\civil-rights\filing-a-complaint\complaint-process\index.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hs.gov/ocr/index.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coverage/emergency-department-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7"/>
            <a:ext cx="7051445" cy="5712295"/>
          </a:xfrm>
        </p:spPr>
        <p:txBody>
          <a:bodyPr/>
          <a:lstStyle/>
          <a:p>
            <a:pPr defTabSz="962811">
              <a:spcAft>
                <a:spcPts val="600"/>
              </a:spcAft>
              <a:defRPr/>
            </a:pPr>
            <a:r>
              <a:rPr lang="es-US" b="1" dirty="0">
                <a:solidFill>
                  <a:prstClr val="black"/>
                </a:solidFill>
              </a:rPr>
              <a:t>Notas del presentador</a:t>
            </a:r>
          </a:p>
          <a:p>
            <a:pPr defTabSz="962811">
              <a:spcAft>
                <a:spcPts val="600"/>
              </a:spcAft>
              <a:defRPr/>
            </a:pPr>
            <a:r>
              <a:rPr lang="es-US" dirty="0">
                <a:solidFill>
                  <a:prstClr val="black"/>
                </a:solidFill>
              </a:rPr>
              <a:t>El módulo de capacitación “Derechos y protecciones de Medicare” explica los derechos, las protecciones y los procesos de apelación para personas con:</a:t>
            </a:r>
          </a:p>
          <a:p>
            <a:pPr marL="120813" indent="-120813" defTabSz="962811">
              <a:spcAft>
                <a:spcPts val="600"/>
              </a:spcAft>
              <a:buFont typeface="Wingdings" panose="05000000000000000000" pitchFamily="2" charset="2"/>
              <a:buChar char="§"/>
              <a:defRPr/>
            </a:pPr>
            <a:r>
              <a:rPr lang="es-US" dirty="0">
                <a:solidFill>
                  <a:prstClr val="black"/>
                </a:solidFill>
              </a:rPr>
              <a:t>Medicare Original (Parte A (Seguro de hospitalario) y Parte B (Seguro médico))</a:t>
            </a:r>
          </a:p>
          <a:p>
            <a:pPr marL="120813" indent="-120813" defTabSz="962811">
              <a:spcAft>
                <a:spcPts val="600"/>
              </a:spcAft>
              <a:buFont typeface="Wingdings" panose="05000000000000000000" pitchFamily="2" charset="2"/>
              <a:buChar char="§"/>
              <a:defRPr/>
            </a:pPr>
            <a:r>
              <a:rPr lang="es-US" dirty="0">
                <a:solidFill>
                  <a:prstClr val="black"/>
                </a:solidFill>
              </a:rPr>
              <a:t>Planes Medicare </a:t>
            </a:r>
            <a:r>
              <a:rPr lang="es-US" dirty="0" err="1">
                <a:solidFill>
                  <a:prstClr val="black"/>
                </a:solidFill>
              </a:rPr>
              <a:t>Advantage</a:t>
            </a:r>
            <a:r>
              <a:rPr lang="es-US" dirty="0">
                <a:solidFill>
                  <a:prstClr val="black"/>
                </a:solidFill>
              </a:rPr>
              <a:t> (Parte C) y otros planes de salud de Medicare</a:t>
            </a:r>
          </a:p>
          <a:p>
            <a:pPr marL="120813" indent="-120813" defTabSz="962811">
              <a:spcAft>
                <a:spcPts val="600"/>
              </a:spcAft>
              <a:buFont typeface="Wingdings" panose="05000000000000000000" pitchFamily="2" charset="2"/>
              <a:buChar char="§"/>
              <a:defRPr/>
            </a:pPr>
            <a:r>
              <a:rPr lang="es-US" dirty="0">
                <a:solidFill>
                  <a:prstClr val="black"/>
                </a:solidFill>
              </a:rPr>
              <a:t>Cobertura de medicamentos de Medicare (Parte D)</a:t>
            </a:r>
          </a:p>
          <a:p>
            <a:pPr defTabSz="966511">
              <a:spcAft>
                <a:spcPts val="600"/>
              </a:spcAft>
              <a:defRPr/>
            </a:pPr>
            <a:r>
              <a:rPr lang="es-US" b="1" dirty="0">
                <a:solidFill>
                  <a:prstClr val="black"/>
                </a:solidFill>
              </a:rPr>
              <a:t>Exención de responsabilidad</a:t>
            </a:r>
          </a:p>
          <a:p>
            <a:pPr defTabSz="966511">
              <a:spcAft>
                <a:spcPts val="600"/>
              </a:spcAft>
              <a:defRPr/>
            </a:pPr>
            <a:r>
              <a:rPr lang="es-US" dirty="0">
                <a:solidFill>
                  <a:prstClr val="black"/>
                </a:solidFill>
              </a:rPr>
              <a:t>Este módulo de capacitación fue elaborado y aprobado por los Centros de Servicios de Medicare y Medicaid (CMS), la agencia federal que administra Medicare, Medicaid, el Programa de seguro médico para niños (CHIP) y el </a:t>
            </a:r>
            <a:r>
              <a:rPr lang="es-US" dirty="0" err="1">
                <a:solidFill>
                  <a:prstClr val="black"/>
                </a:solidFill>
              </a:rPr>
              <a:t>Health</a:t>
            </a:r>
            <a:r>
              <a:rPr lang="es-US" dirty="0">
                <a:solidFill>
                  <a:prstClr val="black"/>
                </a:solidFill>
              </a:rPr>
              <a:t> </a:t>
            </a:r>
            <a:r>
              <a:rPr lang="es-US" dirty="0" err="1">
                <a:solidFill>
                  <a:prstClr val="black"/>
                </a:solidFill>
              </a:rPr>
              <a:t>Insurance</a:t>
            </a:r>
            <a:r>
              <a:rPr lang="es-US" dirty="0">
                <a:solidFill>
                  <a:prstClr val="black"/>
                </a:solidFill>
              </a:rPr>
              <a:t> Marketplace®. </a:t>
            </a:r>
          </a:p>
          <a:p>
            <a:pPr>
              <a:spcAft>
                <a:spcPts val="600"/>
              </a:spcAft>
              <a:defRPr/>
            </a:pPr>
            <a:r>
              <a:rPr lang="es-US" dirty="0">
                <a:solidFill>
                  <a:prstClr val="black"/>
                </a:solidFill>
              </a:rPr>
              <a:t>La información en este módulo era correcta en </a:t>
            </a:r>
            <a:r>
              <a:rPr lang="es-US" b="1" dirty="0">
                <a:solidFill>
                  <a:prstClr val="black"/>
                </a:solidFill>
              </a:rPr>
              <a:t>enero de 2025</a:t>
            </a:r>
            <a:r>
              <a:rPr lang="es-US" dirty="0">
                <a:solidFill>
                  <a:prstClr val="black"/>
                </a:solidFill>
              </a:rPr>
              <a:t>. Para buscar una versión más actualizada, visite </a:t>
            </a:r>
            <a:r>
              <a:rPr lang="es-US" dirty="0">
                <a:solidFill>
                  <a:prstClr val="black"/>
                </a:solidFill>
                <a:hlinkClick r:id="rId3"/>
              </a:rPr>
              <a:t>CMSnationaltrainingprogram.cms.gov</a:t>
            </a:r>
            <a:r>
              <a:rPr lang="es-US" dirty="0">
                <a:solidFill>
                  <a:prstClr val="black"/>
                </a:solidFill>
              </a:rPr>
              <a:t>. </a:t>
            </a:r>
            <a:r>
              <a:rPr lang="es-US" dirty="0"/>
              <a:t>El Programa Nacional de Capacitación de los CMS proporciona esta información como un recurso para nuestros colaboradores. </a:t>
            </a:r>
            <a:r>
              <a:rPr lang="es-US" dirty="0">
                <a:solidFill>
                  <a:prstClr val="black"/>
                </a:solidFill>
              </a:rPr>
              <a:t>El presente no es un documento legal ni tiene fines de prensa. La prensa puede contactar a la oficina de prensa de los CMS en </a:t>
            </a:r>
            <a:r>
              <a:rPr lang="es-US" dirty="0">
                <a:solidFill>
                  <a:prstClr val="black"/>
                </a:solidFill>
                <a:hlinkClick r:id="rId4"/>
              </a:rPr>
              <a:t>CMS.gov/</a:t>
            </a:r>
            <a:r>
              <a:rPr lang="es-US" dirty="0" err="1">
                <a:solidFill>
                  <a:prstClr val="black"/>
                </a:solidFill>
                <a:hlinkClick r:id="rId4"/>
              </a:rPr>
              <a:t>newsroom</a:t>
            </a:r>
            <a:r>
              <a:rPr lang="es-US" dirty="0">
                <a:solidFill>
                  <a:prstClr val="black"/>
                </a:solidFill>
                <a:hlinkClick r:id="rId4"/>
              </a:rPr>
              <a:t>/media-</a:t>
            </a:r>
            <a:r>
              <a:rPr lang="es-US" dirty="0" err="1">
                <a:solidFill>
                  <a:prstClr val="black"/>
                </a:solidFill>
                <a:hlinkClick r:id="rId4"/>
              </a:rPr>
              <a:t>inquiries</a:t>
            </a:r>
            <a:r>
              <a:rPr lang="es-US" dirty="0">
                <a:solidFill>
                  <a:prstClr val="black"/>
                </a:solidFill>
              </a:rPr>
              <a:t>. La orientación legal oficial del Programa Medicare está contenida en los estatutos, reglamentos y resoluciones pertinentes. </a:t>
            </a:r>
          </a:p>
          <a:p>
            <a:pPr defTabSz="966511">
              <a:spcAft>
                <a:spcPts val="600"/>
              </a:spcAft>
              <a:defRPr/>
            </a:pPr>
            <a:r>
              <a:rPr lang="es-US" dirty="0">
                <a:solidFill>
                  <a:prstClr val="black"/>
                </a:solidFill>
              </a:rPr>
              <a:t>Esta comunicación se imprimió, publicó o produjo y </a:t>
            </a:r>
            <a:r>
              <a:rPr lang="es-US" dirty="0"/>
              <a:t>difundió a expensas de los contribuyentes de EE. UU.</a:t>
            </a:r>
          </a:p>
          <a:p>
            <a:pPr defTabSz="966511">
              <a:spcAft>
                <a:spcPts val="600"/>
              </a:spcAft>
              <a:defRPr/>
            </a:pPr>
            <a:r>
              <a:rPr lang="es-US" dirty="0" err="1">
                <a:latin typeface="Calibri"/>
                <a:cs typeface="Calibri"/>
              </a:rPr>
              <a:t>Health</a:t>
            </a:r>
            <a:r>
              <a:rPr lang="es-US" dirty="0">
                <a:latin typeface="Calibri"/>
                <a:cs typeface="Calibri"/>
              </a:rPr>
              <a:t> </a:t>
            </a:r>
            <a:r>
              <a:rPr lang="es-US" dirty="0" err="1">
                <a:latin typeface="Calibri"/>
                <a:cs typeface="Calibri"/>
              </a:rPr>
              <a:t>Insurance</a:t>
            </a:r>
            <a:r>
              <a:rPr lang="es-US" dirty="0">
                <a:latin typeface="Calibri"/>
                <a:cs typeface="Calibri"/>
              </a:rPr>
              <a:t> Marketplace® (Mercado de Seguros Médicos) es una marca de servicio registrada del Departamento de Salud y Servicios Humanos de los EE. UU.</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601177"/>
          </a:xfrm>
        </p:spPr>
        <p:txBody>
          <a:bodyPr/>
          <a:lstStyle/>
          <a:p>
            <a:pPr defTabSz="966511">
              <a:spcAft>
                <a:spcPts val="600"/>
              </a:spcAft>
              <a:defRPr/>
            </a:pPr>
            <a:r>
              <a:rPr lang="es-US" b="1" dirty="0">
                <a:solidFill>
                  <a:prstClr val="black"/>
                </a:solidFill>
                <a:latin typeface="Calibri "/>
              </a:rPr>
              <a:t>Esta diapositiva tiene animación.</a:t>
            </a:r>
          </a:p>
          <a:p>
            <a:pPr marL="185692" lvl="1" indent="-185692" defTabSz="966511">
              <a:spcBef>
                <a:spcPts val="0"/>
              </a:spcBef>
              <a:spcAft>
                <a:spcPts val="600"/>
              </a:spcAft>
              <a:defRPr/>
            </a:pPr>
            <a:r>
              <a:rPr lang="es-US" b="1" dirty="0">
                <a:solidFill>
                  <a:prstClr val="black"/>
                </a:solidFill>
                <a:latin typeface="Calibri "/>
              </a:rPr>
              <a:t>Notas del presentador</a:t>
            </a:r>
          </a:p>
          <a:p>
            <a:pPr marL="185692" lvl="1" indent="-185692" defTabSz="966511">
              <a:spcBef>
                <a:spcPts val="0"/>
              </a:spcBef>
              <a:spcAft>
                <a:spcPts val="600"/>
              </a:spcAft>
              <a:defRPr/>
            </a:pPr>
            <a:r>
              <a:rPr lang="es-US" dirty="0">
                <a:latin typeface="Calibri "/>
              </a:rPr>
              <a:t>Usted tiene derecho a presentar reclamaciones (también denominadas quejas formales) sobre lo siguiente:</a:t>
            </a:r>
          </a:p>
          <a:p>
            <a:pPr marL="185692" lvl="1" indent="-185692" defTabSz="966511">
              <a:spcBef>
                <a:spcPts val="0"/>
              </a:spcBef>
              <a:spcAft>
                <a:spcPts val="600"/>
              </a:spcAft>
              <a:buFont typeface="Wingdings" panose="05000000000000000000" pitchFamily="2" charset="2"/>
              <a:buChar char="§"/>
              <a:defRPr/>
            </a:pPr>
            <a:r>
              <a:rPr lang="es-US" dirty="0">
                <a:latin typeface="Calibri "/>
              </a:rPr>
              <a:t>Un médico, hospital o proveedor</a:t>
            </a:r>
          </a:p>
          <a:p>
            <a:pPr marL="185692" lvl="1" indent="-185692" defTabSz="966511">
              <a:spcBef>
                <a:spcPts val="0"/>
              </a:spcBef>
              <a:spcAft>
                <a:spcPts val="600"/>
              </a:spcAft>
              <a:buFont typeface="Wingdings" panose="05000000000000000000" pitchFamily="2" charset="2"/>
              <a:buChar char="§"/>
              <a:defRPr/>
            </a:pPr>
            <a:r>
              <a:rPr lang="es-US" dirty="0">
                <a:latin typeface="Calibri "/>
              </a:rPr>
              <a:t>Buscar planes de salud y de medicamentos</a:t>
            </a:r>
          </a:p>
          <a:p>
            <a:pPr marL="185692" lvl="1" indent="-185692" defTabSz="966511">
              <a:spcBef>
                <a:spcPts val="0"/>
              </a:spcBef>
              <a:spcAft>
                <a:spcPts val="600"/>
              </a:spcAft>
              <a:buFont typeface="Wingdings" panose="05000000000000000000" pitchFamily="2" charset="2"/>
              <a:buChar char="§"/>
              <a:defRPr/>
            </a:pPr>
            <a:r>
              <a:rPr lang="es-US" dirty="0">
                <a:latin typeface="Calibri "/>
              </a:rPr>
              <a:t>La calidad de su atención médica</a:t>
            </a:r>
          </a:p>
          <a:p>
            <a:pPr marL="185692" lvl="1" indent="-185692" defTabSz="966511">
              <a:spcBef>
                <a:spcPts val="0"/>
              </a:spcBef>
              <a:spcAft>
                <a:spcPts val="600"/>
              </a:spcAft>
              <a:buFont typeface="Wingdings" panose="05000000000000000000" pitchFamily="2" charset="2"/>
              <a:buChar char="§"/>
              <a:defRPr/>
            </a:pPr>
            <a:r>
              <a:rPr lang="es-US" dirty="0">
                <a:latin typeface="Calibri "/>
              </a:rPr>
              <a:t>Su atención de diálisis o trasplante de riñón</a:t>
            </a:r>
          </a:p>
          <a:p>
            <a:pPr marL="185692" lvl="1" indent="-185692" defTabSz="966511">
              <a:spcBef>
                <a:spcPts val="0"/>
              </a:spcBef>
              <a:spcAft>
                <a:spcPts val="600"/>
              </a:spcAft>
              <a:buFont typeface="Wingdings" panose="05000000000000000000" pitchFamily="2" charset="2"/>
              <a:buChar char="§"/>
              <a:defRPr/>
            </a:pPr>
            <a:r>
              <a:rPr lang="es-US" dirty="0">
                <a:latin typeface="Calibri "/>
              </a:rPr>
              <a:t>Equipos médicos duraderos (DME, en inglés)</a:t>
            </a:r>
          </a:p>
          <a:p>
            <a:pPr marL="185692" lvl="1" indent="-185692" defTabSz="966511">
              <a:spcBef>
                <a:spcPts val="0"/>
              </a:spcBef>
              <a:spcAft>
                <a:spcPts val="600"/>
              </a:spcAft>
              <a:defRPr/>
            </a:pPr>
            <a:r>
              <a:rPr lang="es-US" dirty="0">
                <a:solidFill>
                  <a:prstClr val="black"/>
                </a:solidFill>
                <a:latin typeface="Calibri "/>
              </a:rPr>
              <a:t>Si está preocupado acerca de la calidad de la atención que recibe:</a:t>
            </a:r>
          </a:p>
          <a:p>
            <a:pPr marL="122177" lvl="1" indent="-122177" defTabSz="966511">
              <a:spcBef>
                <a:spcPts val="0"/>
              </a:spcBef>
              <a:spcAft>
                <a:spcPts val="600"/>
              </a:spcAft>
              <a:buFont typeface="Wingdings" panose="05000000000000000000" pitchFamily="2" charset="2"/>
              <a:buChar char="§"/>
              <a:defRPr/>
            </a:pPr>
            <a:r>
              <a:rPr lang="es-US" b="1" dirty="0">
                <a:solidFill>
                  <a:prstClr val="black"/>
                </a:solidFill>
                <a:latin typeface="Calibri "/>
              </a:rPr>
              <a:t>En Medicare Original,</a:t>
            </a:r>
            <a:r>
              <a:rPr lang="es-US" dirty="0">
                <a:solidFill>
                  <a:prstClr val="black"/>
                </a:solidFill>
                <a:latin typeface="Calibri "/>
              </a:rPr>
              <a:t> llame a la Organización para mejora de la calidad-Cuidado centrado en beneficiarios y familias (BFCC-QIO, en inglés) de su región para presentar una queja (en la diapositiva siguiente). La BFCC-QIO es un tipo de QIO (una organización de doctores y otros expertos en cuidado de la salud bajo contrato con Medicare) que usa doctores y otros expertos en cuidado de la salud para revisar quejas y la calidad de la atención para personas con Medicare. La BFCC-QIO se asegura de que haya coherencia en el proceso de revisión de casos al tiempo que tiene en cuenta factores y necesidades locales, incluso la calidad de la atención y la necesidad médica en general.</a:t>
            </a:r>
          </a:p>
          <a:p>
            <a:pPr marL="122177" lvl="1" indent="-122177" defTabSz="966511">
              <a:spcBef>
                <a:spcPts val="0"/>
              </a:spcBef>
              <a:spcAft>
                <a:spcPts val="600"/>
              </a:spcAft>
              <a:buFont typeface="Wingdings" panose="05000000000000000000" pitchFamily="2" charset="2"/>
              <a:buChar char="§"/>
              <a:defRPr/>
            </a:pPr>
            <a:r>
              <a:rPr lang="es-US" b="1" dirty="0">
                <a:solidFill>
                  <a:prstClr val="black"/>
                </a:solidFill>
                <a:latin typeface="Calibri "/>
              </a:rPr>
              <a:t>En un plan Medicare </a:t>
            </a:r>
            <a:r>
              <a:rPr lang="es-US" b="1" dirty="0" err="1">
                <a:solidFill>
                  <a:prstClr val="black"/>
                </a:solidFill>
                <a:latin typeface="Calibri "/>
              </a:rPr>
              <a:t>Advantage</a:t>
            </a:r>
            <a:r>
              <a:rPr lang="es-US" b="1" dirty="0">
                <a:solidFill>
                  <a:prstClr val="black"/>
                </a:solidFill>
                <a:latin typeface="Calibri "/>
              </a:rPr>
              <a:t> u otro plan de salud de Medicare o un plan de medicamentos de Medicare,</a:t>
            </a:r>
            <a:r>
              <a:rPr lang="es-US" dirty="0">
                <a:solidFill>
                  <a:prstClr val="black"/>
                </a:solidFill>
                <a:latin typeface="Calibri "/>
              </a:rPr>
              <a:t> llame a la BFCC-QIO, a su plan, o a ambos. La diapositiva que sigue muestra una tabla de las BFCC-QIO por región.</a:t>
            </a:r>
          </a:p>
          <a:p>
            <a:pPr marL="122177" lvl="1" indent="-122177" defTabSz="966511">
              <a:spcBef>
                <a:spcPts val="0"/>
              </a:spcBef>
              <a:spcAft>
                <a:spcPts val="600"/>
              </a:spcAft>
              <a:buFont typeface="Wingdings" panose="05000000000000000000" pitchFamily="2" charset="2"/>
              <a:buChar char="§"/>
              <a:defRPr/>
            </a:pPr>
            <a:r>
              <a:rPr lang="es-US" b="1" dirty="0">
                <a:latin typeface="Calibri "/>
              </a:rPr>
              <a:t>Si tiene enfermedad renal en etapa terminal (ESRD, en inglés)</a:t>
            </a:r>
            <a:r>
              <a:rPr lang="es-US" dirty="0">
                <a:latin typeface="Calibri "/>
              </a:rPr>
              <a:t> y tiene una queja sobre su atención, llame a la red de ESRD de su estado. ESRD es insuficiencia renal permanente que requiere un tratamiento de diálisis regular o trasplante de riñón. Puede visitar</a:t>
            </a:r>
            <a:r>
              <a:rPr lang="es-US" dirty="0">
                <a:solidFill>
                  <a:prstClr val="black"/>
                </a:solidFill>
                <a:latin typeface="Calibri "/>
              </a:rPr>
              <a:t> </a:t>
            </a:r>
            <a:r>
              <a:rPr lang="es-US" dirty="0">
                <a:solidFill>
                  <a:prstClr val="black"/>
                </a:solidFill>
                <a:latin typeface="Calibri "/>
                <a:hlinkClick r:id="rId3"/>
              </a:rPr>
              <a:t>esrdnetworks.org/</a:t>
            </a:r>
            <a:r>
              <a:rPr lang="es-US" dirty="0" err="1">
                <a:solidFill>
                  <a:prstClr val="black"/>
                </a:solidFill>
                <a:latin typeface="Calibri "/>
                <a:hlinkClick r:id="rId3"/>
              </a:rPr>
              <a:t>membership</a:t>
            </a:r>
            <a:r>
              <a:rPr lang="es-US" dirty="0">
                <a:solidFill>
                  <a:prstClr val="black"/>
                </a:solidFill>
                <a:latin typeface="Calibri "/>
                <a:hlinkClick r:id="rId3"/>
              </a:rPr>
              <a:t>/</a:t>
            </a:r>
            <a:r>
              <a:rPr lang="es-US" dirty="0" err="1">
                <a:solidFill>
                  <a:prstClr val="black"/>
                </a:solidFill>
                <a:latin typeface="Calibri "/>
                <a:hlinkClick r:id="rId3"/>
              </a:rPr>
              <a:t>esrd-networks-contact-information</a:t>
            </a:r>
            <a:r>
              <a:rPr lang="es-US" dirty="0">
                <a:solidFill>
                  <a:prstClr val="black"/>
                </a:solidFill>
                <a:latin typeface="Calibri "/>
              </a:rPr>
              <a:t> para buscar información de contacto de su red de </a:t>
            </a:r>
            <a:r>
              <a:rPr lang="es-US" dirty="0">
                <a:latin typeface="Calibri "/>
              </a:rPr>
              <a:t>ESRD local. </a:t>
            </a:r>
          </a:p>
        </p:txBody>
      </p:sp>
    </p:spTree>
    <p:extLst>
      <p:ext uri="{BB962C8B-B14F-4D97-AF65-F5344CB8AC3E}">
        <p14:creationId xmlns:p14="http://schemas.microsoft.com/office/powerpoint/2010/main" val="54532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6675" y="3598863"/>
            <a:ext cx="7048500" cy="5834168"/>
          </a:xfrm>
        </p:spPr>
        <p:txBody>
          <a:bodyPr/>
          <a:lstStyle/>
          <a:p>
            <a:pPr defTabSz="966511">
              <a:spcBef>
                <a:spcPts val="634"/>
              </a:spcBef>
              <a:spcAft>
                <a:spcPts val="400"/>
              </a:spcAft>
              <a:defRPr/>
            </a:pPr>
            <a:r>
              <a:rPr lang="es-US" sz="1100" b="1" dirty="0">
                <a:solidFill>
                  <a:prstClr val="black"/>
                </a:solidFill>
                <a:latin typeface="Calibri "/>
                <a:cs typeface="Arial" panose="020B0604020202020204" pitchFamily="34" charset="0"/>
              </a:rPr>
              <a:t>Notas del presentador</a:t>
            </a:r>
          </a:p>
          <a:p>
            <a:pPr marL="115970" indent="-115970" defTabSz="966511">
              <a:spcBef>
                <a:spcPts val="634"/>
              </a:spcBef>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Hay 2 BFCC-QIO que revisan preocupaciones sobre calidad de la atención y apelaciones de beneficiarios: KEPRO y </a:t>
            </a:r>
            <a:r>
              <a:rPr lang="es-US" sz="1100" dirty="0" err="1">
                <a:solidFill>
                  <a:prstClr val="black"/>
                </a:solidFill>
                <a:latin typeface="Calibri "/>
                <a:cs typeface="Arial" panose="020B0604020202020204" pitchFamily="34" charset="0"/>
              </a:rPr>
              <a:t>Livanta</a:t>
            </a:r>
            <a:r>
              <a:rPr lang="es-US" sz="1100" dirty="0">
                <a:solidFill>
                  <a:prstClr val="black"/>
                </a:solidFill>
                <a:latin typeface="Calibri "/>
                <a:cs typeface="Arial" panose="020B0604020202020204" pitchFamily="34" charset="0"/>
              </a:rPr>
              <a:t>. </a:t>
            </a:r>
          </a:p>
          <a:p>
            <a:pPr marL="122177" indent="-122177" defTabSz="966511">
              <a:spcBef>
                <a:spcPts val="634"/>
              </a:spcBef>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KEPRO o </a:t>
            </a:r>
            <a:r>
              <a:rPr lang="es-US" sz="1100" dirty="0" err="1">
                <a:solidFill>
                  <a:prstClr val="black"/>
                </a:solidFill>
                <a:latin typeface="Calibri "/>
                <a:cs typeface="Arial" panose="020B0604020202020204" pitchFamily="34" charset="0"/>
              </a:rPr>
              <a:t>Livanta</a:t>
            </a:r>
            <a:r>
              <a:rPr lang="es-US" sz="1100" dirty="0">
                <a:solidFill>
                  <a:prstClr val="black"/>
                </a:solidFill>
                <a:latin typeface="Calibri "/>
                <a:cs typeface="Arial" panose="020B0604020202020204" pitchFamily="34" charset="0"/>
              </a:rPr>
              <a:t> manejan 10 regiones:</a:t>
            </a:r>
          </a:p>
          <a:p>
            <a:pPr marL="244983" indent="-122493">
              <a:spcAft>
                <a:spcPts val="400"/>
              </a:spcAft>
              <a:buFont typeface="Arial" panose="020B0604020202020204" pitchFamily="34" charset="0"/>
              <a:buChar char="•"/>
              <a:defRPr/>
            </a:pPr>
            <a:r>
              <a:rPr lang="es-US" sz="1100" b="1" dirty="0">
                <a:solidFill>
                  <a:prstClr val="black"/>
                </a:solidFill>
                <a:latin typeface="Calibri "/>
                <a:cs typeface="Arial" panose="020B0604020202020204" pitchFamily="34" charset="0"/>
              </a:rPr>
              <a:t>KEPRO Área 1:</a:t>
            </a:r>
            <a:r>
              <a:rPr lang="es-US" sz="1100" dirty="0">
                <a:solidFill>
                  <a:prstClr val="black"/>
                </a:solidFill>
                <a:latin typeface="Calibri "/>
                <a:cs typeface="Arial" panose="020B0604020202020204" pitchFamily="34" charset="0"/>
              </a:rPr>
              <a:t> Connecticut, Maine, Massachusetts, New Hampshire, Rhode Island y Vermont.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1-888-319-8452 (TTY: 1-855-843-4776), o visite </a:t>
            </a:r>
            <a:r>
              <a:rPr lang="es-US" sz="1100" dirty="0">
                <a:solidFill>
                  <a:prstClr val="black"/>
                </a:solidFill>
                <a:latin typeface="Calibri "/>
                <a:cs typeface="Arial" panose="020B0604020202020204" pitchFamily="34" charset="0"/>
                <a:hlinkClick r:id="rId3"/>
              </a:rPr>
              <a:t>qioprogram.org/locate-</a:t>
            </a:r>
            <a:r>
              <a:rPr lang="es-US" sz="1100" dirty="0" err="1">
                <a:solidFill>
                  <a:prstClr val="black"/>
                </a:solidFill>
                <a:latin typeface="Calibri "/>
                <a:cs typeface="Arial" panose="020B0604020202020204" pitchFamily="34" charset="0"/>
                <a:hlinkClick r:id="rId3"/>
              </a:rPr>
              <a:t>your</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qio</a:t>
            </a:r>
            <a:r>
              <a:rPr lang="es-US" sz="1100" dirty="0">
                <a:solidFill>
                  <a:prstClr val="black"/>
                </a:solidFill>
                <a:latin typeface="Calibri "/>
                <a:cs typeface="Arial" panose="020B0604020202020204" pitchFamily="34" charset="0"/>
              </a:rPr>
              <a:t>.</a:t>
            </a:r>
          </a:p>
          <a:p>
            <a:pPr marL="244983" indent="-122493">
              <a:spcBef>
                <a:spcPts val="634"/>
              </a:spcBef>
              <a:spcAft>
                <a:spcPts val="400"/>
              </a:spcAft>
              <a:buFont typeface="Arial" panose="020B0604020202020204" pitchFamily="34" charset="0"/>
              <a:buChar char="•"/>
              <a:defRPr/>
            </a:pPr>
            <a:r>
              <a:rPr lang="es-US" sz="1100" b="1" dirty="0" err="1">
                <a:solidFill>
                  <a:prstClr val="black"/>
                </a:solidFill>
                <a:latin typeface="Calibri "/>
                <a:cs typeface="Arial" panose="020B0604020202020204" pitchFamily="34" charset="0"/>
              </a:rPr>
              <a:t>Livanta</a:t>
            </a:r>
            <a:r>
              <a:rPr lang="es-US" sz="1100" b="1" dirty="0">
                <a:solidFill>
                  <a:prstClr val="black"/>
                </a:solidFill>
                <a:latin typeface="Calibri "/>
                <a:cs typeface="Arial" panose="020B0604020202020204" pitchFamily="34" charset="0"/>
              </a:rPr>
              <a:t> Área 2: </a:t>
            </a:r>
            <a:r>
              <a:rPr lang="es-US" sz="1100" dirty="0">
                <a:solidFill>
                  <a:prstClr val="black"/>
                </a:solidFill>
                <a:latin typeface="Calibri "/>
                <a:cs typeface="Arial" panose="020B0604020202020204" pitchFamily="34" charset="0"/>
              </a:rPr>
              <a:t>New Jersey, New York, Puerto Rico e Islas Vírgenes.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1-866-815-5440 (TTY: 1-866-868-2289), o visite </a:t>
            </a:r>
            <a:r>
              <a:rPr lang="es-US" sz="1100" dirty="0">
                <a:solidFill>
                  <a:prstClr val="black"/>
                </a:solidFill>
                <a:latin typeface="Calibri "/>
                <a:cs typeface="Arial" panose="020B0604020202020204" pitchFamily="34" charset="0"/>
                <a:hlinkClick r:id="rId4"/>
              </a:rPr>
              <a:t>livantaqio.com/en</a:t>
            </a:r>
            <a:r>
              <a:rPr lang="es-US" sz="1100" dirty="0">
                <a:solidFill>
                  <a:prstClr val="black"/>
                </a:solidFill>
                <a:latin typeface="Calibri "/>
                <a:cs typeface="Arial" panose="020B0604020202020204" pitchFamily="34" charset="0"/>
              </a:rPr>
              <a:t>.</a:t>
            </a:r>
          </a:p>
          <a:p>
            <a:pPr marL="244983" indent="-122493">
              <a:spcBef>
                <a:spcPts val="634"/>
              </a:spcBef>
              <a:spcAft>
                <a:spcPts val="400"/>
              </a:spcAft>
              <a:buFont typeface="Arial" panose="020B0604020202020204" pitchFamily="34" charset="0"/>
              <a:buChar char="•"/>
              <a:defRPr/>
            </a:pPr>
            <a:r>
              <a:rPr lang="es-US" sz="1100" b="1" dirty="0" err="1">
                <a:solidFill>
                  <a:prstClr val="black"/>
                </a:solidFill>
                <a:latin typeface="Calibri "/>
                <a:cs typeface="Arial" panose="020B0604020202020204" pitchFamily="34" charset="0"/>
              </a:rPr>
              <a:t>Livanta</a:t>
            </a:r>
            <a:r>
              <a:rPr lang="es-US" sz="1100" b="1" dirty="0">
                <a:solidFill>
                  <a:prstClr val="black"/>
                </a:solidFill>
                <a:latin typeface="Calibri "/>
                <a:cs typeface="Arial" panose="020B0604020202020204" pitchFamily="34" charset="0"/>
              </a:rPr>
              <a:t> Área 3:</a:t>
            </a:r>
            <a:r>
              <a:rPr lang="es-US" sz="1100" dirty="0">
                <a:solidFill>
                  <a:prstClr val="black"/>
                </a:solidFill>
                <a:latin typeface="Calibri "/>
                <a:cs typeface="Arial" panose="020B0604020202020204" pitchFamily="34" charset="0"/>
              </a:rPr>
              <a:t> Delaware, Distrito de Columbia, Maryland, Pennsylvania, Virginia y West Virginia.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1-888-396-4646 (TTY: 1-888-985-2660), o visite </a:t>
            </a:r>
            <a:r>
              <a:rPr lang="es-US" sz="1100" dirty="0">
                <a:solidFill>
                  <a:prstClr val="black"/>
                </a:solidFill>
                <a:latin typeface="Calibri "/>
                <a:cs typeface="Arial" panose="020B0604020202020204" pitchFamily="34" charset="0"/>
                <a:hlinkClick r:id="rId4"/>
              </a:rPr>
              <a:t>livantaqio.com/en</a:t>
            </a:r>
            <a:r>
              <a:rPr lang="es-US" sz="1100" dirty="0">
                <a:solidFill>
                  <a:prstClr val="black"/>
                </a:solidFill>
                <a:latin typeface="Calibri "/>
                <a:cs typeface="Arial" panose="020B0604020202020204" pitchFamily="34" charset="0"/>
              </a:rPr>
              <a:t>. </a:t>
            </a:r>
          </a:p>
          <a:p>
            <a:pPr marL="244983" indent="-122493">
              <a:spcBef>
                <a:spcPts val="634"/>
              </a:spcBef>
              <a:spcAft>
                <a:spcPts val="400"/>
              </a:spcAft>
              <a:buFont typeface="Arial" panose="020B0604020202020204" pitchFamily="34" charset="0"/>
              <a:buChar char="•"/>
              <a:defRPr/>
            </a:pPr>
            <a:r>
              <a:rPr lang="es-US" sz="1100" b="1" dirty="0">
                <a:solidFill>
                  <a:prstClr val="black"/>
                </a:solidFill>
                <a:latin typeface="Calibri "/>
                <a:cs typeface="Arial" panose="020B0604020202020204" pitchFamily="34" charset="0"/>
              </a:rPr>
              <a:t>KEPRO Área 4:</a:t>
            </a:r>
            <a:r>
              <a:rPr lang="es-US" sz="1100" dirty="0">
                <a:solidFill>
                  <a:prstClr val="black"/>
                </a:solidFill>
                <a:latin typeface="Calibri "/>
                <a:cs typeface="Arial" panose="020B0604020202020204" pitchFamily="34" charset="0"/>
              </a:rPr>
              <a:t> Alabama, Florida, Georgia, Kentucky, Mississippi, North Carolina, South Carolina y Tennessee.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1-888-317-0751 (TTY: 1-855-843-4776), o visite </a:t>
            </a:r>
            <a:r>
              <a:rPr lang="es-US" sz="1100" dirty="0">
                <a:solidFill>
                  <a:prstClr val="black"/>
                </a:solidFill>
                <a:latin typeface="Calibri "/>
                <a:cs typeface="Arial" panose="020B0604020202020204" pitchFamily="34" charset="0"/>
                <a:hlinkClick r:id="rId3"/>
              </a:rPr>
              <a:t>qioprogram.org/locate-</a:t>
            </a:r>
            <a:r>
              <a:rPr lang="es-US" sz="1100" dirty="0" err="1">
                <a:solidFill>
                  <a:prstClr val="black"/>
                </a:solidFill>
                <a:latin typeface="Calibri "/>
                <a:cs typeface="Arial" panose="020B0604020202020204" pitchFamily="34" charset="0"/>
                <a:hlinkClick r:id="rId3"/>
              </a:rPr>
              <a:t>your</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qio</a:t>
            </a:r>
            <a:r>
              <a:rPr lang="es-US" sz="1100" dirty="0">
                <a:solidFill>
                  <a:prstClr val="black"/>
                </a:solidFill>
                <a:latin typeface="Calibri "/>
                <a:cs typeface="Arial" panose="020B0604020202020204" pitchFamily="34" charset="0"/>
              </a:rPr>
              <a:t>. </a:t>
            </a:r>
          </a:p>
          <a:p>
            <a:pPr marL="244983" indent="-122493">
              <a:spcBef>
                <a:spcPts val="634"/>
              </a:spcBef>
              <a:spcAft>
                <a:spcPts val="400"/>
              </a:spcAft>
              <a:buFont typeface="Arial" panose="020B0604020202020204" pitchFamily="34" charset="0"/>
              <a:buChar char="•"/>
              <a:defRPr/>
            </a:pPr>
            <a:r>
              <a:rPr lang="es-US" sz="1100" b="1" dirty="0" err="1">
                <a:solidFill>
                  <a:prstClr val="black"/>
                </a:solidFill>
                <a:latin typeface="Calibri "/>
                <a:cs typeface="Arial" panose="020B0604020202020204" pitchFamily="34" charset="0"/>
              </a:rPr>
              <a:t>Livanta</a:t>
            </a:r>
            <a:r>
              <a:rPr lang="es-US" sz="1100" b="1" dirty="0">
                <a:solidFill>
                  <a:prstClr val="black"/>
                </a:solidFill>
                <a:latin typeface="Calibri "/>
                <a:cs typeface="Arial" panose="020B0604020202020204" pitchFamily="34" charset="0"/>
              </a:rPr>
              <a:t> Área 5:</a:t>
            </a:r>
            <a:r>
              <a:rPr lang="es-US" sz="1100" dirty="0">
                <a:solidFill>
                  <a:prstClr val="black"/>
                </a:solidFill>
                <a:latin typeface="Calibri "/>
                <a:cs typeface="Arial" panose="020B0604020202020204" pitchFamily="34" charset="0"/>
              </a:rPr>
              <a:t> Illinois, Indiana, Michigan, Minnesota, Ohio y Wisconsin.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1-888-524-9900 (TTY: 1-888-985-8775), o visite </a:t>
            </a:r>
            <a:r>
              <a:rPr lang="es-US" sz="1100" dirty="0">
                <a:solidFill>
                  <a:prstClr val="black"/>
                </a:solidFill>
                <a:latin typeface="Calibri "/>
                <a:cs typeface="Arial" panose="020B0604020202020204" pitchFamily="34" charset="0"/>
                <a:hlinkClick r:id="rId4"/>
              </a:rPr>
              <a:t>livantaqio.com/en</a:t>
            </a:r>
            <a:r>
              <a:rPr lang="es-US" sz="1100" dirty="0">
                <a:solidFill>
                  <a:prstClr val="black"/>
                </a:solidFill>
                <a:latin typeface="Calibri "/>
                <a:cs typeface="Arial" panose="020B0604020202020204" pitchFamily="34" charset="0"/>
              </a:rPr>
              <a:t>.</a:t>
            </a:r>
          </a:p>
          <a:p>
            <a:pPr marL="244983" indent="-122493">
              <a:spcBef>
                <a:spcPts val="634"/>
              </a:spcBef>
              <a:spcAft>
                <a:spcPts val="400"/>
              </a:spcAft>
              <a:buFont typeface="Arial" panose="020B0604020202020204" pitchFamily="34" charset="0"/>
              <a:buChar char="•"/>
              <a:defRPr/>
            </a:pPr>
            <a:r>
              <a:rPr lang="es-US" sz="1100" b="1" dirty="0">
                <a:solidFill>
                  <a:prstClr val="black"/>
                </a:solidFill>
                <a:latin typeface="Calibri "/>
                <a:cs typeface="Arial" panose="020B0604020202020204" pitchFamily="34" charset="0"/>
              </a:rPr>
              <a:t>KEPRO Área 6:</a:t>
            </a:r>
            <a:r>
              <a:rPr lang="es-US" sz="1100" dirty="0">
                <a:solidFill>
                  <a:prstClr val="black"/>
                </a:solidFill>
                <a:latin typeface="Calibri "/>
                <a:cs typeface="Arial" panose="020B0604020202020204" pitchFamily="34" charset="0"/>
              </a:rPr>
              <a:t> Arkansas, </a:t>
            </a:r>
            <a:r>
              <a:rPr lang="es-US" sz="1100" dirty="0" err="1">
                <a:solidFill>
                  <a:prstClr val="black"/>
                </a:solidFill>
                <a:latin typeface="Calibri "/>
                <a:cs typeface="Arial" panose="020B0604020202020204" pitchFamily="34" charset="0"/>
              </a:rPr>
              <a:t>Louisiana</a:t>
            </a:r>
            <a:r>
              <a:rPr lang="es-US" sz="1100" dirty="0">
                <a:solidFill>
                  <a:prstClr val="black"/>
                </a:solidFill>
                <a:latin typeface="Calibri "/>
                <a:cs typeface="Arial" panose="020B0604020202020204" pitchFamily="34" charset="0"/>
              </a:rPr>
              <a:t>, New </a:t>
            </a:r>
            <a:r>
              <a:rPr lang="es-US" sz="1100" dirty="0" err="1">
                <a:solidFill>
                  <a:prstClr val="black"/>
                </a:solidFill>
                <a:latin typeface="Calibri "/>
                <a:cs typeface="Arial" panose="020B0604020202020204" pitchFamily="34" charset="0"/>
              </a:rPr>
              <a:t>Mexico</a:t>
            </a:r>
            <a:r>
              <a:rPr lang="es-US" sz="1100" dirty="0">
                <a:solidFill>
                  <a:prstClr val="black"/>
                </a:solidFill>
                <a:latin typeface="Calibri "/>
                <a:cs typeface="Arial" panose="020B0604020202020204" pitchFamily="34" charset="0"/>
              </a:rPr>
              <a:t>, Oklahoma y Texas.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1-888-315-0636 (TTY: 1-855-843-4776), o visite </a:t>
            </a:r>
            <a:r>
              <a:rPr lang="es-US" sz="1100" dirty="0">
                <a:solidFill>
                  <a:prstClr val="black"/>
                </a:solidFill>
                <a:latin typeface="Calibri "/>
                <a:cs typeface="Arial" panose="020B0604020202020204" pitchFamily="34" charset="0"/>
                <a:hlinkClick r:id="rId3"/>
              </a:rPr>
              <a:t>qioprogram.org/locate-</a:t>
            </a:r>
            <a:r>
              <a:rPr lang="es-US" sz="1100" dirty="0" err="1">
                <a:solidFill>
                  <a:prstClr val="black"/>
                </a:solidFill>
                <a:latin typeface="Calibri "/>
                <a:cs typeface="Arial" panose="020B0604020202020204" pitchFamily="34" charset="0"/>
                <a:hlinkClick r:id="rId3"/>
              </a:rPr>
              <a:t>your</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qio</a:t>
            </a:r>
            <a:r>
              <a:rPr lang="es-US" sz="1100" dirty="0">
                <a:solidFill>
                  <a:prstClr val="black"/>
                </a:solidFill>
                <a:latin typeface="Calibri "/>
                <a:cs typeface="Arial" panose="020B0604020202020204" pitchFamily="34" charset="0"/>
              </a:rPr>
              <a:t>. </a:t>
            </a:r>
          </a:p>
          <a:p>
            <a:pPr marL="244983" indent="-122493">
              <a:spcBef>
                <a:spcPts val="634"/>
              </a:spcBef>
              <a:spcAft>
                <a:spcPts val="400"/>
              </a:spcAft>
              <a:buFont typeface="Arial" panose="020B0604020202020204" pitchFamily="34" charset="0"/>
              <a:buChar char="•"/>
              <a:defRPr/>
            </a:pPr>
            <a:r>
              <a:rPr lang="es-US" sz="1100" b="1" dirty="0" err="1">
                <a:solidFill>
                  <a:prstClr val="black"/>
                </a:solidFill>
                <a:latin typeface="Calibri "/>
                <a:cs typeface="Arial" panose="020B0604020202020204" pitchFamily="34" charset="0"/>
              </a:rPr>
              <a:t>Livanta</a:t>
            </a:r>
            <a:r>
              <a:rPr lang="es-US" sz="1100" b="1" dirty="0">
                <a:solidFill>
                  <a:prstClr val="black"/>
                </a:solidFill>
                <a:latin typeface="Calibri "/>
                <a:cs typeface="Arial" panose="020B0604020202020204" pitchFamily="34" charset="0"/>
              </a:rPr>
              <a:t> Área 7: </a:t>
            </a:r>
            <a:r>
              <a:rPr lang="es-US" sz="1100" dirty="0">
                <a:solidFill>
                  <a:prstClr val="black"/>
                </a:solidFill>
                <a:latin typeface="Calibri "/>
                <a:cs typeface="Arial" panose="020B0604020202020204" pitchFamily="34" charset="0"/>
              </a:rPr>
              <a:t>Iowa, Kansas, Missouri y Nebraska.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1-888-755-5580 (TTY: 1- 888-985-9295), o visite</a:t>
            </a:r>
            <a:r>
              <a:rPr lang="es-US" sz="1100" dirty="0">
                <a:solidFill>
                  <a:prstClr val="black"/>
                </a:solidFill>
                <a:latin typeface="Calibri "/>
                <a:cs typeface="Arial" panose="020B0604020202020204" pitchFamily="34" charset="0"/>
                <a:hlinkClick r:id="rId4"/>
              </a:rPr>
              <a:t> livantaqio.com/en</a:t>
            </a:r>
            <a:r>
              <a:rPr lang="es-US" sz="1100" dirty="0">
                <a:solidFill>
                  <a:prstClr val="black"/>
                </a:solidFill>
                <a:latin typeface="Calibri "/>
                <a:cs typeface="Arial" panose="020B0604020202020204" pitchFamily="34" charset="0"/>
              </a:rPr>
              <a:t>. </a:t>
            </a:r>
          </a:p>
          <a:p>
            <a:pPr marL="244983" indent="-122493">
              <a:spcBef>
                <a:spcPts val="634"/>
              </a:spcBef>
              <a:spcAft>
                <a:spcPts val="400"/>
              </a:spcAft>
              <a:buFont typeface="Arial" panose="020B0604020202020204" pitchFamily="34" charset="0"/>
              <a:buChar char="•"/>
              <a:defRPr/>
            </a:pPr>
            <a:r>
              <a:rPr lang="es-US" sz="1100" b="1" dirty="0">
                <a:solidFill>
                  <a:prstClr val="black"/>
                </a:solidFill>
                <a:latin typeface="Calibri "/>
                <a:cs typeface="Arial" panose="020B0604020202020204" pitchFamily="34" charset="0"/>
              </a:rPr>
              <a:t>KEPRO Área 8: </a:t>
            </a:r>
            <a:r>
              <a:rPr lang="es-US" sz="1100" dirty="0">
                <a:solidFill>
                  <a:prstClr val="black"/>
                </a:solidFill>
                <a:latin typeface="Calibri "/>
                <a:cs typeface="Arial" panose="020B0604020202020204" pitchFamily="34" charset="0"/>
              </a:rPr>
              <a:t>Colorado, Montana, North Dakota, South Dakota, Utah y Wyoming.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1-888-317-0891 (TTY: 1-855-843-4776), o visite </a:t>
            </a:r>
            <a:r>
              <a:rPr lang="es-US" sz="1100" dirty="0">
                <a:solidFill>
                  <a:prstClr val="black"/>
                </a:solidFill>
                <a:latin typeface="Calibri "/>
                <a:cs typeface="Arial" panose="020B0604020202020204" pitchFamily="34" charset="0"/>
                <a:hlinkClick r:id="rId3"/>
              </a:rPr>
              <a:t>qioprogram.org/locate-</a:t>
            </a:r>
            <a:r>
              <a:rPr lang="es-US" sz="1100" dirty="0" err="1">
                <a:solidFill>
                  <a:prstClr val="black"/>
                </a:solidFill>
                <a:latin typeface="Calibri "/>
                <a:cs typeface="Arial" panose="020B0604020202020204" pitchFamily="34" charset="0"/>
                <a:hlinkClick r:id="rId3"/>
              </a:rPr>
              <a:t>your</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qio</a:t>
            </a:r>
            <a:r>
              <a:rPr lang="es-US" sz="1100" dirty="0">
                <a:solidFill>
                  <a:prstClr val="black"/>
                </a:solidFill>
                <a:latin typeface="Calibri "/>
                <a:cs typeface="Arial" panose="020B0604020202020204" pitchFamily="34" charset="0"/>
              </a:rPr>
              <a:t>. </a:t>
            </a:r>
          </a:p>
          <a:p>
            <a:pPr marL="244983" indent="-122493">
              <a:spcBef>
                <a:spcPts val="634"/>
              </a:spcBef>
              <a:spcAft>
                <a:spcPts val="400"/>
              </a:spcAft>
              <a:buFont typeface="Arial" panose="020B0604020202020204" pitchFamily="34" charset="0"/>
              <a:buChar char="•"/>
              <a:defRPr/>
            </a:pPr>
            <a:r>
              <a:rPr lang="es-US" sz="1100" b="1" dirty="0" err="1">
                <a:solidFill>
                  <a:prstClr val="black"/>
                </a:solidFill>
                <a:latin typeface="Calibri "/>
                <a:cs typeface="Arial" panose="020B0604020202020204" pitchFamily="34" charset="0"/>
              </a:rPr>
              <a:t>Livanta</a:t>
            </a:r>
            <a:r>
              <a:rPr lang="es-US" sz="1100" b="1" dirty="0">
                <a:solidFill>
                  <a:prstClr val="black"/>
                </a:solidFill>
                <a:latin typeface="Calibri "/>
                <a:cs typeface="Arial" panose="020B0604020202020204" pitchFamily="34" charset="0"/>
              </a:rPr>
              <a:t> Área 9:</a:t>
            </a:r>
            <a:r>
              <a:rPr lang="es-US" sz="1100" dirty="0">
                <a:solidFill>
                  <a:prstClr val="black"/>
                </a:solidFill>
                <a:latin typeface="Calibri "/>
                <a:cs typeface="Arial" panose="020B0604020202020204" pitchFamily="34" charset="0"/>
              </a:rPr>
              <a:t> Arizona, California, </a:t>
            </a:r>
            <a:r>
              <a:rPr lang="es-US" sz="1100" dirty="0" err="1">
                <a:solidFill>
                  <a:prstClr val="black"/>
                </a:solidFill>
                <a:latin typeface="Calibri "/>
                <a:cs typeface="Arial" panose="020B0604020202020204" pitchFamily="34" charset="0"/>
              </a:rPr>
              <a:t>Hawaii</a:t>
            </a:r>
            <a:r>
              <a:rPr lang="es-US" sz="1100" dirty="0">
                <a:solidFill>
                  <a:prstClr val="black"/>
                </a:solidFill>
                <a:latin typeface="Calibri "/>
                <a:cs typeface="Arial" panose="020B0604020202020204" pitchFamily="34" charset="0"/>
              </a:rPr>
              <a:t>, Nevada e Islas del Pacífico.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1-877-588-1123 (TTY: 1-855-887-6668), o visite</a:t>
            </a:r>
            <a:r>
              <a:rPr lang="es-US" sz="1100" dirty="0">
                <a:solidFill>
                  <a:prstClr val="black"/>
                </a:solidFill>
                <a:latin typeface="Calibri "/>
                <a:cs typeface="Arial" panose="020B0604020202020204" pitchFamily="34" charset="0"/>
                <a:hlinkClick r:id="rId4"/>
              </a:rPr>
              <a:t> livantaqio.com/en</a:t>
            </a:r>
            <a:r>
              <a:rPr lang="es-US" sz="1100" dirty="0">
                <a:solidFill>
                  <a:prstClr val="black"/>
                </a:solidFill>
                <a:latin typeface="Calibri "/>
                <a:cs typeface="Arial" panose="020B0604020202020204" pitchFamily="34" charset="0"/>
              </a:rPr>
              <a:t>.</a:t>
            </a:r>
          </a:p>
          <a:p>
            <a:pPr marL="244983" indent="-122493">
              <a:spcBef>
                <a:spcPts val="634"/>
              </a:spcBef>
              <a:spcAft>
                <a:spcPts val="400"/>
              </a:spcAft>
              <a:buFont typeface="Arial" panose="020B0604020202020204" pitchFamily="34" charset="0"/>
              <a:buChar char="•"/>
              <a:defRPr/>
            </a:pPr>
            <a:r>
              <a:rPr lang="es-US" sz="1100" b="1" dirty="0">
                <a:solidFill>
                  <a:prstClr val="black"/>
                </a:solidFill>
                <a:latin typeface="Calibri "/>
                <a:cs typeface="Arial" panose="020B0604020202020204" pitchFamily="34" charset="0"/>
              </a:rPr>
              <a:t>KEPRO Área 10:</a:t>
            </a:r>
            <a:r>
              <a:rPr lang="es-US" sz="1100" dirty="0">
                <a:solidFill>
                  <a:prstClr val="black"/>
                </a:solidFill>
                <a:latin typeface="Calibri "/>
                <a:cs typeface="Arial" panose="020B0604020202020204" pitchFamily="34" charset="0"/>
              </a:rPr>
              <a:t> Alaska, Idaho, </a:t>
            </a:r>
            <a:r>
              <a:rPr lang="es-US" sz="1100" dirty="0" err="1">
                <a:solidFill>
                  <a:prstClr val="black"/>
                </a:solidFill>
                <a:latin typeface="Calibri "/>
                <a:cs typeface="Arial" panose="020B0604020202020204" pitchFamily="34" charset="0"/>
              </a:rPr>
              <a:t>Oregon</a:t>
            </a:r>
            <a:r>
              <a:rPr lang="es-US" sz="1100" dirty="0">
                <a:solidFill>
                  <a:prstClr val="black"/>
                </a:solidFill>
                <a:latin typeface="Calibri "/>
                <a:cs typeface="Arial" panose="020B0604020202020204" pitchFamily="34" charset="0"/>
              </a:rPr>
              <a:t> y estado de Washington. </a:t>
            </a: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Llame al 1-888-305-6759 (TTY: 1-855-843-4776), o visite </a:t>
            </a:r>
            <a:r>
              <a:rPr lang="es-US" sz="1100" dirty="0">
                <a:solidFill>
                  <a:prstClr val="black"/>
                </a:solidFill>
                <a:latin typeface="Calibri "/>
                <a:cs typeface="Arial" panose="020B0604020202020204" pitchFamily="34" charset="0"/>
                <a:hlinkClick r:id="rId3"/>
              </a:rPr>
              <a:t>qioprogram.org/locate-</a:t>
            </a:r>
            <a:r>
              <a:rPr lang="es-US" sz="1100" dirty="0" err="1">
                <a:solidFill>
                  <a:prstClr val="black"/>
                </a:solidFill>
                <a:latin typeface="Calibri "/>
                <a:cs typeface="Arial" panose="020B0604020202020204" pitchFamily="34" charset="0"/>
                <a:hlinkClick r:id="rId3"/>
              </a:rPr>
              <a:t>your</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qio</a:t>
            </a:r>
            <a:r>
              <a:rPr lang="es-US" sz="110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271043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rPr>
              <a:t>Esta diapositiva tiene animación.</a:t>
            </a:r>
          </a:p>
          <a:p>
            <a:pPr defTabSz="966511">
              <a:spcAft>
                <a:spcPts val="600"/>
              </a:spcAft>
              <a:defRPr/>
            </a:pPr>
            <a:r>
              <a:rPr lang="es-US" b="1">
                <a:solidFill>
                  <a:prstClr val="black"/>
                </a:solidFill>
                <a:latin typeface="Calibri "/>
              </a:rPr>
              <a:t>Notas del presentador</a:t>
            </a:r>
          </a:p>
          <a:p>
            <a:pPr defTabSz="966511">
              <a:spcAft>
                <a:spcPts val="600"/>
              </a:spcAft>
              <a:defRPr/>
            </a:pPr>
            <a:r>
              <a:rPr lang="es-US">
                <a:solidFill>
                  <a:prstClr val="black"/>
                </a:solidFill>
                <a:latin typeface="Calibri "/>
              </a:rPr>
              <a:t>Si tiene Medicare Original, tiene los mismos derechos y protecciones que cualquier persona con Medicare. También tiene derecho a lo siguiente: </a:t>
            </a:r>
          </a:p>
          <a:p>
            <a:pPr marL="171450" indent="-171450" defTabSz="966511">
              <a:spcAft>
                <a:spcPts val="600"/>
              </a:spcAft>
              <a:buFont typeface="Wingdings" panose="05000000000000000000" pitchFamily="2" charset="2"/>
              <a:buChar char="§"/>
              <a:defRPr/>
            </a:pPr>
            <a:r>
              <a:rPr lang="es-US">
                <a:solidFill>
                  <a:prstClr val="black"/>
                </a:solidFill>
                <a:latin typeface="Calibri "/>
              </a:rPr>
              <a:t>Usar cualquier proveedor de atención de la salud o especialista (incluso especialistas en salud de la mujer) o cualquier hospital certificado por Medicare que participe en Medicare.</a:t>
            </a:r>
          </a:p>
          <a:p>
            <a:pPr marL="171450" indent="-171450" defTabSz="966511">
              <a:spcAft>
                <a:spcPts val="600"/>
              </a:spcAft>
              <a:buFont typeface="Wingdings" panose="05000000000000000000" pitchFamily="2" charset="2"/>
              <a:buChar char="§"/>
              <a:defRPr/>
            </a:pPr>
            <a:r>
              <a:rPr lang="es-US">
                <a:solidFill>
                  <a:prstClr val="black"/>
                </a:solidFill>
                <a:latin typeface="Calibri "/>
              </a:rPr>
              <a:t>Recibir cierta información y avisos que le ayuden a entender los servicios médicos que recibe y a resolver cuestiones cuando Medicare no pueda pagar (o no pague) atención de la salud.</a:t>
            </a:r>
          </a:p>
          <a:p>
            <a:pPr marL="171450" indent="-171450" defTabSz="966511">
              <a:spcAft>
                <a:spcPts val="600"/>
              </a:spcAft>
              <a:buFont typeface="Wingdings" panose="05000000000000000000" pitchFamily="2" charset="2"/>
              <a:buChar char="§"/>
              <a:defRPr/>
            </a:pPr>
            <a:r>
              <a:rPr lang="es-US">
                <a:solidFill>
                  <a:prstClr val="black"/>
                </a:solidFill>
                <a:latin typeface="Calibri "/>
              </a:rPr>
              <a:t>Solicitar una apelación de decisiones de cobertura de atención de la salud o de pago.</a:t>
            </a:r>
          </a:p>
          <a:p>
            <a:pPr marL="171450" indent="-171450" defTabSz="966511">
              <a:spcAft>
                <a:spcPts val="600"/>
              </a:spcAft>
              <a:buFont typeface="Wingdings" panose="05000000000000000000" pitchFamily="2" charset="2"/>
              <a:buChar char="§"/>
              <a:defRPr/>
            </a:pPr>
            <a:r>
              <a:rPr lang="es-US">
                <a:solidFill>
                  <a:prstClr val="black"/>
                </a:solidFill>
                <a:latin typeface="Calibri "/>
              </a:rPr>
              <a:t>Comprar una póliza de seguro complementario de Medicare (Medigap). En determinados momentos, incluso durante su Período de Inscripción Abierta de Medigap, una compañía de seguro debe venderle una póliza de Medigap, incluso aunque usted tenga afecciones de salud preexistentes. Visite </a:t>
            </a:r>
            <a:r>
              <a:rPr lang="es-US">
                <a:solidFill>
                  <a:prstClr val="black"/>
                </a:solidFill>
                <a:latin typeface="Calibri "/>
                <a:hlinkClick r:id="rId3"/>
              </a:rPr>
              <a:t>Medicare.gov/health-drug-plans/medigap/basics</a:t>
            </a:r>
            <a:r>
              <a:rPr lang="es-US">
                <a:solidFill>
                  <a:prstClr val="black"/>
                </a:solidFill>
                <a:latin typeface="Calibri "/>
              </a:rPr>
              <a:t> para ver más información sobre Medigap.  </a:t>
            </a:r>
          </a:p>
          <a:p>
            <a:endParaRPr lang="en-US" dirty="0"/>
          </a:p>
        </p:txBody>
      </p:sp>
    </p:spTree>
    <p:extLst>
      <p:ext uri="{BB962C8B-B14F-4D97-AF65-F5344CB8AC3E}">
        <p14:creationId xmlns:p14="http://schemas.microsoft.com/office/powerpoint/2010/main" val="426427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502380"/>
          </a:xfrm>
        </p:spPr>
        <p:txBody>
          <a:bodyPr>
            <a:normAutofit/>
          </a:bodyPr>
          <a:lstStyle/>
          <a:p>
            <a:pPr defTabSz="966511">
              <a:spcAft>
                <a:spcPts val="600"/>
              </a:spcAft>
              <a:defRPr/>
            </a:pPr>
            <a:r>
              <a:rPr lang="es-US" b="1" dirty="0">
                <a:solidFill>
                  <a:prstClr val="black"/>
                </a:solidFill>
                <a:latin typeface="Calibri "/>
              </a:rPr>
              <a:t>Esta diapositiva tiene animación.</a:t>
            </a:r>
          </a:p>
          <a:p>
            <a:pPr defTabSz="966511">
              <a:spcAft>
                <a:spcPts val="600"/>
              </a:spcAft>
              <a:defRPr/>
            </a:pPr>
            <a:r>
              <a:rPr lang="es-US" b="1" dirty="0">
                <a:solidFill>
                  <a:prstClr val="black"/>
                </a:solidFill>
                <a:latin typeface="Calibri "/>
              </a:rPr>
              <a:t>Notas del presentador</a:t>
            </a:r>
          </a:p>
          <a:p>
            <a:pPr defTabSz="966511">
              <a:spcAft>
                <a:spcPts val="600"/>
              </a:spcAft>
              <a:defRPr/>
            </a:pPr>
            <a:r>
              <a:rPr lang="es-US" dirty="0">
                <a:latin typeface="Calibri "/>
              </a:rPr>
              <a:t>Si tiene un plan Medicare </a:t>
            </a:r>
            <a:r>
              <a:rPr lang="es-US" dirty="0" err="1">
                <a:latin typeface="Calibri "/>
              </a:rPr>
              <a:t>Advantage</a:t>
            </a:r>
            <a:r>
              <a:rPr lang="es-US" dirty="0">
                <a:latin typeface="Calibri "/>
              </a:rPr>
              <a:t> u otro plan de salud de Medicare, tiene los mismos derechos y protecciones que todas las personas con Medicare. También tiene derecho a lo siguiente:</a:t>
            </a:r>
          </a:p>
          <a:p>
            <a:pPr marL="122493" lvl="1" indent="-122493" defTabSz="966511">
              <a:spcBef>
                <a:spcPts val="0"/>
              </a:spcBef>
              <a:spcAft>
                <a:spcPts val="600"/>
              </a:spcAft>
              <a:buFont typeface="Wingdings" panose="05000000000000000000" pitchFamily="2" charset="2"/>
              <a:buChar char="§"/>
              <a:defRPr/>
            </a:pPr>
            <a:r>
              <a:rPr lang="es-US" b="1" dirty="0">
                <a:latin typeface="Calibri "/>
              </a:rPr>
              <a:t>Elegir a sus proveedores de atención de la salud dentro de la red del plan. </a:t>
            </a:r>
            <a:r>
              <a:rPr lang="es-US" dirty="0">
                <a:latin typeface="Calibri "/>
              </a:rPr>
              <a:t>Por ejemplo, las mujeres tienen derecho a consultar directamente al especialista en atención de la salud de la mujer dentro del plan sin necesidad de una derivación para recibir servicios de atención de la salud preventiva o de rutina.</a:t>
            </a:r>
          </a:p>
          <a:p>
            <a:pPr marL="122493" lvl="1" indent="-122493" defTabSz="966511">
              <a:spcBef>
                <a:spcPts val="0"/>
              </a:spcBef>
              <a:spcAft>
                <a:spcPts val="600"/>
              </a:spcAft>
              <a:buFont typeface="Wingdings" panose="05000000000000000000" pitchFamily="2" charset="2"/>
              <a:buChar char="§"/>
              <a:defRPr/>
            </a:pPr>
            <a:r>
              <a:rPr lang="es-US" b="1" dirty="0">
                <a:latin typeface="Calibri "/>
              </a:rPr>
              <a:t>Obtener un plan de tratamiento de su médico. </a:t>
            </a:r>
            <a:r>
              <a:rPr lang="es-US" dirty="0">
                <a:latin typeface="Calibri "/>
              </a:rPr>
              <a:t>Si tiene una afección médica compleja o seria, un plan de tratamiento le permite usar a un especialista dentro del plan tantas veces como usted y su médico crean que es necesario, sin una derivación. </a:t>
            </a:r>
          </a:p>
          <a:p>
            <a:pPr marL="122493" lvl="1" indent="-122493" defTabSz="966511">
              <a:spcBef>
                <a:spcPts val="0"/>
              </a:spcBef>
              <a:spcAft>
                <a:spcPts val="600"/>
              </a:spcAft>
              <a:buFont typeface="Wingdings" panose="05000000000000000000" pitchFamily="2" charset="2"/>
              <a:buChar char="§"/>
              <a:defRPr/>
            </a:pPr>
            <a:r>
              <a:rPr lang="es-US" b="1" dirty="0">
                <a:latin typeface="Calibri "/>
              </a:rPr>
              <a:t>Saber cómo su plan les paga a sus proveedores. </a:t>
            </a:r>
            <a:r>
              <a:rPr lang="es-US" dirty="0">
                <a:latin typeface="Calibri "/>
              </a:rPr>
              <a:t>Cuando le pregunte a su plan cómo les paga a sus médicos, el plan debe informarle. Medicare no permite que un plan les pague a los médicos de una manera que pueda interferir con que usted reciba la atención que necesita.</a:t>
            </a:r>
          </a:p>
          <a:p>
            <a:pPr marL="122493" lvl="2" indent="-122493" defTabSz="966511">
              <a:spcBef>
                <a:spcPts val="0"/>
              </a:spcBef>
              <a:spcAft>
                <a:spcPts val="600"/>
              </a:spcAft>
              <a:buSzTx/>
              <a:buFont typeface="Wingdings" pitchFamily="2" charset="2"/>
              <a:buChar char="§"/>
              <a:defRPr/>
            </a:pPr>
            <a:r>
              <a:rPr lang="es-US" b="1" dirty="0">
                <a:latin typeface="Calibri "/>
              </a:rPr>
              <a:t>Recibir una decisión de cobertura o información sobre cobertura de su plan </a:t>
            </a:r>
            <a:r>
              <a:rPr lang="es-US" dirty="0">
                <a:latin typeface="Calibri "/>
              </a:rPr>
              <a:t>antes de recibir servicios. </a:t>
            </a:r>
          </a:p>
          <a:p>
            <a:pPr marL="122493" lvl="1" indent="-122493" defTabSz="966511">
              <a:spcBef>
                <a:spcPts val="0"/>
              </a:spcBef>
              <a:spcAft>
                <a:spcPts val="600"/>
              </a:spcAft>
              <a:buFont typeface="Wingdings" panose="05000000000000000000" pitchFamily="2" charset="2"/>
              <a:buChar char="§"/>
              <a:defRPr/>
            </a:pPr>
            <a:r>
              <a:rPr lang="es-US" b="1" dirty="0">
                <a:latin typeface="Calibri "/>
              </a:rPr>
              <a:t>Pedirle a su plan que pague un artículo o servicio que usted crea que debe estar cubierto. </a:t>
            </a:r>
            <a:r>
              <a:rPr lang="es-US" dirty="0">
                <a:latin typeface="Calibri "/>
              </a:rPr>
              <a:t>Puede llamar a su plan antes de obtener un artículo, servicio, o medicamento recetado para averiguar si está cubierto.</a:t>
            </a:r>
          </a:p>
          <a:p>
            <a:pPr marL="122493" lvl="2" indent="-122493" defTabSz="966511">
              <a:spcBef>
                <a:spcPts val="0"/>
              </a:spcBef>
              <a:spcAft>
                <a:spcPts val="600"/>
              </a:spcAft>
              <a:buSzTx/>
              <a:buFont typeface="Wingdings" pitchFamily="2" charset="2"/>
              <a:buChar char="§"/>
              <a:defRPr/>
            </a:pPr>
            <a:r>
              <a:rPr lang="es-US" b="1" dirty="0">
                <a:latin typeface="Calibri "/>
              </a:rPr>
              <a:t>Solicitar una apelación para resolver diferencias con su plan.</a:t>
            </a:r>
            <a:r>
              <a:rPr lang="es-US" dirty="0">
                <a:latin typeface="Calibri "/>
              </a:rPr>
              <a:t> Si su plan deniega su solicitud, o deniega el pago por un artículo, servicio o medicamento, usted tiene derecho a apelar.</a:t>
            </a:r>
          </a:p>
          <a:p>
            <a:pPr marL="122493" lvl="2" indent="-122493" defTabSz="966511">
              <a:spcBef>
                <a:spcPts val="0"/>
              </a:spcBef>
              <a:spcAft>
                <a:spcPts val="600"/>
              </a:spcAft>
              <a:buSzTx/>
              <a:buFont typeface="Wingdings" pitchFamily="2" charset="2"/>
              <a:buChar char="§"/>
              <a:defRPr/>
            </a:pPr>
            <a:r>
              <a:rPr lang="es-US" b="1" dirty="0">
                <a:latin typeface="Calibri "/>
              </a:rPr>
              <a:t>Presentar una reclamación (también llamado queja formal) sobre otras preocupaciones o problemas con su plan. </a:t>
            </a:r>
            <a:r>
              <a:rPr lang="es-US" dirty="0">
                <a:latin typeface="Calibri "/>
              </a:rPr>
              <a:t>Por ejemplo, si cree que el horario de atención de su plan debería ser diferente, o que no hay suficientes especialistas en el plan para cubrir sus necesidades, puede presentar una reclamación. Revise los materiales de afiliación de su plan o llame a su plan para averiguar de qué manera puede presentar una reclamación.</a:t>
            </a:r>
          </a:p>
          <a:p>
            <a:pPr marL="0" lvl="1" defTabSz="966511">
              <a:spcBef>
                <a:spcPts val="0"/>
              </a:spcBef>
              <a:spcAft>
                <a:spcPts val="600"/>
              </a:spcAft>
              <a:defRPr/>
            </a:pPr>
            <a:endParaRPr lang="en-US" dirty="0">
              <a:solidFill>
                <a:prstClr val="black"/>
              </a:solidFill>
              <a:latin typeface="Calibri "/>
            </a:endParaRPr>
          </a:p>
          <a:p>
            <a:pPr>
              <a:spcAft>
                <a:spcPts val="600"/>
              </a:spcAft>
            </a:pPr>
            <a:endParaRPr lang="en-US" dirty="0">
              <a:latin typeface="Calibri "/>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 y="3757508"/>
            <a:ext cx="7143750" cy="5502379"/>
          </a:xfrm>
        </p:spPr>
        <p:txBody>
          <a:bodyPr/>
          <a:lstStyle/>
          <a:p>
            <a:pPr defTabSz="966511">
              <a:spcBef>
                <a:spcPts val="634"/>
              </a:spcBef>
              <a:spcAft>
                <a:spcPts val="600"/>
              </a:spcAft>
              <a:defRPr/>
            </a:pPr>
            <a:r>
              <a:rPr lang="es-US" b="1" dirty="0">
                <a:solidFill>
                  <a:prstClr val="black"/>
                </a:solidFill>
              </a:rPr>
              <a:t>Esta diapositiva tiene animación.</a:t>
            </a:r>
          </a:p>
          <a:p>
            <a:pPr defTabSz="966511">
              <a:spcBef>
                <a:spcPts val="617"/>
              </a:spcBef>
              <a:spcAft>
                <a:spcPts val="600"/>
              </a:spcAft>
              <a:defRPr/>
            </a:pPr>
            <a:r>
              <a:rPr lang="es-US" b="1" dirty="0">
                <a:solidFill>
                  <a:prstClr val="black"/>
                </a:solidFill>
              </a:rPr>
              <a:t>Notas del presentador</a:t>
            </a:r>
          </a:p>
          <a:p>
            <a:pPr defTabSz="966511">
              <a:spcBef>
                <a:spcPts val="617"/>
              </a:spcBef>
              <a:spcAft>
                <a:spcPts val="600"/>
              </a:spcAft>
              <a:defRPr/>
            </a:pPr>
            <a:r>
              <a:rPr lang="es-US" dirty="0"/>
              <a:t>Si tiene un plan de medicamentos de Medicare o un plan Medicare </a:t>
            </a:r>
            <a:r>
              <a:rPr lang="es-US" dirty="0" err="1"/>
              <a:t>Advantage</a:t>
            </a:r>
            <a:r>
              <a:rPr lang="es-US" dirty="0"/>
              <a:t> con cobertura de medicamentos, tiene los mismos derechos y protecciones que todas las personas con Medicare. También tiene derecho a lo siguiente:</a:t>
            </a:r>
          </a:p>
          <a:p>
            <a:pPr marL="120870" indent="-120870" defTabSz="966511">
              <a:spcBef>
                <a:spcPts val="617"/>
              </a:spcBef>
              <a:spcAft>
                <a:spcPts val="600"/>
              </a:spcAft>
              <a:buFont typeface="Wingdings" panose="05000000000000000000" pitchFamily="2" charset="2"/>
              <a:buChar char="§"/>
              <a:defRPr/>
            </a:pPr>
            <a:r>
              <a:rPr lang="es-US" dirty="0"/>
              <a:t>Solicitar una determinación de cobertura o apelar para resolver diferencias con su plan.</a:t>
            </a:r>
            <a:r>
              <a:rPr lang="es-US" dirty="0">
                <a:solidFill>
                  <a:prstClr val="black"/>
                </a:solidFill>
              </a:rPr>
              <a:t> Si su farmacéutico, doctor, u otra persona que le prescribe le informa que su plan no cubrirá un medicamento que usted piensa que debe ser cubierto, o que cubrirá el medicamento a un costo mayor que el que usted piensa que debe pagar, puede solicitarle a su plan una determinación de cobertura. Si su plan deniega su solicitud, tiene derecho a apelar esa decisión.</a:t>
            </a:r>
            <a:r>
              <a:rPr lang="es-US" dirty="0">
                <a:solidFill>
                  <a:srgbClr val="FF0000"/>
                </a:solidFill>
              </a:rPr>
              <a:t> </a:t>
            </a:r>
          </a:p>
          <a:p>
            <a:pPr marL="120870" indent="-120870" defTabSz="966511">
              <a:spcBef>
                <a:spcPts val="617"/>
              </a:spcBef>
              <a:spcAft>
                <a:spcPts val="600"/>
              </a:spcAft>
              <a:buFont typeface="Wingdings" panose="05000000000000000000" pitchFamily="2" charset="2"/>
              <a:buChar char="§"/>
              <a:defRPr/>
            </a:pPr>
            <a:r>
              <a:rPr lang="es-US" dirty="0">
                <a:solidFill>
                  <a:prstClr val="black"/>
                </a:solidFill>
              </a:rPr>
              <a:t>Presentar una queja (también llamada una queja formal) al plan. Puede presentar una queja si tiene preocupaciones con la calidad de la atención u otros servicios que recibe de un proveedor de Medicare.</a:t>
            </a:r>
          </a:p>
          <a:p>
            <a:pPr marL="120870" indent="-120870" defTabSz="966511">
              <a:spcBef>
                <a:spcPts val="617"/>
              </a:spcBef>
              <a:spcAft>
                <a:spcPts val="600"/>
              </a:spcAft>
              <a:buFont typeface="Wingdings" panose="05000000000000000000" pitchFamily="2" charset="2"/>
              <a:buChar char="§"/>
              <a:defRPr/>
            </a:pPr>
            <a:r>
              <a:rPr lang="es-US" dirty="0">
                <a:solidFill>
                  <a:prstClr val="black"/>
                </a:solidFill>
              </a:rPr>
              <a:t>Que la privacidad de la información sobre su salud y sus medicamentos de Medicare esté protegida.</a:t>
            </a:r>
          </a:p>
          <a:p>
            <a:pPr defTabSz="966511">
              <a:spcBef>
                <a:spcPts val="617"/>
              </a:spcBef>
              <a:spcAft>
                <a:spcPts val="600"/>
              </a:spcAft>
              <a:defRPr/>
            </a:pPr>
            <a:r>
              <a:rPr lang="es-US" dirty="0">
                <a:solidFill>
                  <a:prstClr val="black"/>
                </a:solidFill>
              </a:rPr>
              <a:t>Si tiene cobertura de medicamentos de Medicare, su plan le enviará información que le explique sus derechos. Llame a su plan si tiene alguna pregunta.</a:t>
            </a:r>
          </a:p>
          <a:p>
            <a:pPr defTabSz="966511">
              <a:spcBef>
                <a:spcPts val="617"/>
              </a:spcBef>
              <a:spcAft>
                <a:spcPts val="600"/>
              </a:spcAft>
              <a:defRPr/>
            </a:pPr>
            <a:r>
              <a:rPr lang="es-US" dirty="0">
                <a:solidFill>
                  <a:prstClr val="black"/>
                </a:solidFill>
              </a:rPr>
              <a:t>Para ver información detallada sobre protecciones adicionales, vaya al Manual de beneficios de medicamentos recetados de Medicare y revise el capítulo 5: Beneficios y protecciones para beneficiarios (</a:t>
            </a:r>
            <a:r>
              <a:rPr lang="es-US" dirty="0">
                <a:solidFill>
                  <a:prstClr val="black"/>
                </a:solidFill>
                <a:hlinkClick r:id="rId3"/>
              </a:rPr>
              <a:t>CMS.gov/Medicare/</a:t>
            </a:r>
            <a:r>
              <a:rPr lang="es-US" dirty="0" err="1">
                <a:solidFill>
                  <a:prstClr val="black"/>
                </a:solidFill>
                <a:hlinkClick r:id="rId3"/>
              </a:rPr>
              <a:t>Prescription-Drug-Coverage</a:t>
            </a:r>
            <a:r>
              <a:rPr lang="es-US" dirty="0">
                <a:solidFill>
                  <a:prstClr val="black"/>
                </a:solidFill>
                <a:hlinkClick r:id="rId3"/>
              </a:rPr>
              <a:t>/</a:t>
            </a:r>
            <a:r>
              <a:rPr lang="es-US" dirty="0" err="1">
                <a:solidFill>
                  <a:prstClr val="black"/>
                </a:solidFill>
                <a:hlinkClick r:id="rId3"/>
              </a:rPr>
              <a:t>PrescriptionDrugCovContra</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/MemoPDBManualChapter5_093011.pdf</a:t>
            </a:r>
            <a:r>
              <a:rPr lang="es-US" dirty="0">
                <a:solidFill>
                  <a:prstClr val="black"/>
                </a:solidFill>
              </a:rPr>
              <a:t>) y el capítulo 6: Medicamentos de la parte D y requisitos del formulario (</a:t>
            </a:r>
            <a:r>
              <a:rPr lang="es-US" dirty="0">
                <a:solidFill>
                  <a:prstClr val="black"/>
                </a:solidFill>
                <a:hlinkClick r:id="rId4"/>
              </a:rPr>
              <a:t>CMS.gov/Medicare/</a:t>
            </a:r>
            <a:r>
              <a:rPr lang="es-US" dirty="0" err="1">
                <a:solidFill>
                  <a:prstClr val="black"/>
                </a:solidFill>
                <a:hlinkClick r:id="rId4"/>
              </a:rPr>
              <a:t>Prescription-Drug-Coverage</a:t>
            </a:r>
            <a:r>
              <a:rPr lang="es-US" dirty="0">
                <a:solidFill>
                  <a:prstClr val="black"/>
                </a:solidFill>
                <a:hlinkClick r:id="rId4"/>
              </a:rPr>
              <a:t>/</a:t>
            </a:r>
            <a:r>
              <a:rPr lang="es-US" dirty="0" err="1">
                <a:solidFill>
                  <a:prstClr val="black"/>
                </a:solidFill>
                <a:hlinkClick r:id="rId4"/>
              </a:rPr>
              <a:t>PrescriptionDrugCovContra</a:t>
            </a:r>
            <a:r>
              <a:rPr lang="es-US" dirty="0">
                <a:solidFill>
                  <a:prstClr val="black"/>
                </a:solidFill>
                <a:hlinkClick r:id="rId4"/>
              </a:rPr>
              <a:t>/</a:t>
            </a:r>
            <a:r>
              <a:rPr lang="es-US" dirty="0" err="1">
                <a:solidFill>
                  <a:prstClr val="black"/>
                </a:solidFill>
                <a:hlinkClick r:id="rId4"/>
              </a:rPr>
              <a:t>Downloads</a:t>
            </a:r>
            <a:r>
              <a:rPr lang="es-US" dirty="0">
                <a:solidFill>
                  <a:prstClr val="black"/>
                </a:solidFill>
                <a:hlinkClick r:id="rId4"/>
              </a:rPr>
              <a:t>/Part-D-Benefits-Manual-Chapter-6.pdf</a:t>
            </a:r>
            <a:r>
              <a:rPr lang="es-US" dirty="0">
                <a:solidFill>
                  <a:prstClr val="black"/>
                </a:solidFill>
              </a:rPr>
              <a:t>). También puede visitar </a:t>
            </a:r>
            <a:r>
              <a:rPr lang="es-US" u="sng" dirty="0">
                <a:hlinkClick r:id="rId5"/>
              </a:rPr>
              <a:t>Medicare.gov/</a:t>
            </a:r>
            <a:r>
              <a:rPr lang="es-US" u="sng" dirty="0" err="1">
                <a:hlinkClick r:id="rId5"/>
              </a:rPr>
              <a:t>publications</a:t>
            </a:r>
            <a:r>
              <a:rPr lang="es-US" dirty="0">
                <a:solidFill>
                  <a:prstClr val="black"/>
                </a:solidFill>
              </a:rPr>
              <a:t> para revisar “Su guía para la cobertura de medicamentos recetados de Medicare” (Producto de los CMS </a:t>
            </a:r>
            <a:r>
              <a:rPr lang="es-US" dirty="0" err="1">
                <a:solidFill>
                  <a:prstClr val="black"/>
                </a:solidFill>
              </a:rPr>
              <a:t>n.°</a:t>
            </a:r>
            <a:r>
              <a:rPr lang="es-US" dirty="0">
                <a:solidFill>
                  <a:prstClr val="black"/>
                </a:solidFill>
              </a:rPr>
              <a:t> 11109) para ver más información sobre sus derechos y cómo apelar. </a:t>
            </a:r>
          </a:p>
          <a:p>
            <a:pPr>
              <a:spcAft>
                <a:spcPts val="600"/>
              </a:spcAft>
            </a:pPr>
            <a:endParaRPr lang="en-US" dirty="0"/>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9888"/>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rPr>
              <a:t>Esta diapositiva tiene animación.</a:t>
            </a:r>
          </a:p>
          <a:p>
            <a:pPr indent="-180528" defTabSz="969439">
              <a:spcAft>
                <a:spcPts val="600"/>
              </a:spcAft>
              <a:defRPr/>
            </a:pPr>
            <a:r>
              <a:rPr lang="es-US" b="1">
                <a:solidFill>
                  <a:prstClr val="black"/>
                </a:solidFill>
                <a:latin typeface="Calibri "/>
                <a:cs typeface="Arial" panose="020B0604020202020204" pitchFamily="34" charset="0"/>
              </a:rPr>
              <a:t>Notas del presentador</a:t>
            </a:r>
          </a:p>
          <a:p>
            <a:pPr indent="-180528" defTabSz="969439">
              <a:spcAft>
                <a:spcPts val="600"/>
              </a:spcAft>
              <a:defRPr/>
            </a:pPr>
            <a:r>
              <a:rPr lang="es-US">
                <a:solidFill>
                  <a:prstClr val="black"/>
                </a:solidFill>
                <a:latin typeface="Calibri "/>
                <a:cs typeface="Arial" panose="020B0604020202020204" pitchFamily="34" charset="0"/>
              </a:rPr>
              <a:t>Compruebe sus conocimientos: Pregunta 1</a:t>
            </a:r>
          </a:p>
          <a:p>
            <a:pPr defTabSz="966511">
              <a:spcAft>
                <a:spcPts val="600"/>
              </a:spcAft>
              <a:defRPr/>
            </a:pPr>
            <a:r>
              <a:rPr lang="es-US" b="1">
                <a:solidFill>
                  <a:prstClr val="black"/>
                </a:solidFill>
                <a:latin typeface="Calibri "/>
                <a:cs typeface="Arial" panose="020B0604020202020204" pitchFamily="34" charset="0"/>
              </a:rPr>
              <a:t>Los derechos de Medicare están destinados a proteger únicamente a las personas con Medicare Original.</a:t>
            </a:r>
          </a:p>
          <a:p>
            <a:pPr marL="244983" indent="-238272" defTabSz="966511">
              <a:spcAft>
                <a:spcPts val="600"/>
              </a:spcAft>
              <a:buFont typeface="+mj-lt"/>
              <a:buAutoNum type="alphaLcPeriod"/>
              <a:defRPr/>
            </a:pPr>
            <a:r>
              <a:rPr lang="es-US">
                <a:solidFill>
                  <a:prstClr val="black"/>
                </a:solidFill>
                <a:latin typeface="Calibri "/>
                <a:cs typeface="Arial" panose="020B0604020202020204" pitchFamily="34" charset="0"/>
              </a:rPr>
              <a:t>Verdadero</a:t>
            </a:r>
          </a:p>
          <a:p>
            <a:pPr marL="244983" indent="-238272" defTabSz="966511">
              <a:spcAft>
                <a:spcPts val="600"/>
              </a:spcAft>
              <a:buFont typeface="+mj-lt"/>
              <a:buAutoNum type="alphaLcPeriod"/>
              <a:defRPr/>
            </a:pPr>
            <a:r>
              <a:rPr lang="es-US">
                <a:solidFill>
                  <a:prstClr val="black"/>
                </a:solidFill>
                <a:latin typeface="Calibri "/>
                <a:cs typeface="Arial" panose="020B0604020202020204" pitchFamily="34" charset="0"/>
              </a:rPr>
              <a:t>Falso</a:t>
            </a:r>
          </a:p>
          <a:p>
            <a:pPr defTabSz="966511">
              <a:spcAft>
                <a:spcPts val="600"/>
              </a:spcAft>
              <a:defRPr/>
            </a:pPr>
            <a:r>
              <a:rPr lang="es-US" b="1">
                <a:solidFill>
                  <a:prstClr val="black"/>
                </a:solidFill>
                <a:latin typeface="Calibri "/>
                <a:cs typeface="Arial" panose="020B0604020202020204" pitchFamily="34" charset="0"/>
              </a:rPr>
              <a:t>Respuesta: b. Falso</a:t>
            </a:r>
          </a:p>
          <a:p>
            <a:pPr defTabSz="966511">
              <a:spcAft>
                <a:spcPts val="600"/>
              </a:spcAft>
              <a:defRPr/>
            </a:pPr>
            <a:r>
              <a:rPr lang="es-US">
                <a:solidFill>
                  <a:prstClr val="black"/>
                </a:solidFill>
                <a:latin typeface="Calibri "/>
                <a:cs typeface="Arial" panose="020B0604020202020204" pitchFamily="34" charset="0"/>
              </a:rPr>
              <a:t>Independientemente de cómo obtenga Medicare, usted tiene derechos y protecciones que: </a:t>
            </a:r>
          </a:p>
          <a:p>
            <a:pPr marL="171450" indent="-171450" defTabSz="966511">
              <a:spcAft>
                <a:spcPts val="600"/>
              </a:spcAft>
              <a:buFont typeface="Wingdings" panose="05000000000000000000" pitchFamily="2" charset="2"/>
              <a:buChar char="§"/>
              <a:defRPr/>
            </a:pPr>
            <a:r>
              <a:rPr lang="es-US">
                <a:solidFill>
                  <a:prstClr val="black"/>
                </a:solidFill>
                <a:latin typeface="Calibri "/>
                <a:cs typeface="Arial" panose="020B0604020202020204" pitchFamily="34" charset="0"/>
              </a:rPr>
              <a:t>Mantienen su seguridad cuando usted recibe cuidados de la salud</a:t>
            </a:r>
          </a:p>
          <a:p>
            <a:pPr marL="171450" indent="-171450" defTabSz="966511">
              <a:spcAft>
                <a:spcPts val="600"/>
              </a:spcAft>
              <a:buFont typeface="Wingdings" panose="05000000000000000000" pitchFamily="2" charset="2"/>
              <a:buChar char="§"/>
              <a:defRPr/>
            </a:pPr>
            <a:r>
              <a:rPr lang="es-US">
                <a:solidFill>
                  <a:prstClr val="black"/>
                </a:solidFill>
                <a:latin typeface="Calibri "/>
                <a:cs typeface="Arial" panose="020B0604020202020204" pitchFamily="34" charset="0"/>
              </a:rPr>
              <a:t>Garantizan que reciba los servicios de cuidados de la salud que la ley indica que puede recibir</a:t>
            </a:r>
          </a:p>
          <a:p>
            <a:pPr marL="171450" indent="-171450" defTabSz="966511">
              <a:spcAft>
                <a:spcPts val="600"/>
              </a:spcAft>
              <a:buFont typeface="Wingdings" panose="05000000000000000000" pitchFamily="2" charset="2"/>
              <a:buChar char="§"/>
              <a:defRPr/>
            </a:pPr>
            <a:r>
              <a:rPr lang="es-US">
                <a:solidFill>
                  <a:prstClr val="black"/>
                </a:solidFill>
                <a:latin typeface="Calibri "/>
                <a:cs typeface="Arial" panose="020B0604020202020204" pitchFamily="34" charset="0"/>
              </a:rPr>
              <a:t>Le protegen contra prácticas no éticas</a:t>
            </a:r>
          </a:p>
          <a:p>
            <a:pPr marL="171450" indent="-171450" defTabSz="966511">
              <a:spcAft>
                <a:spcPts val="600"/>
              </a:spcAft>
              <a:buFont typeface="Wingdings" panose="05000000000000000000" pitchFamily="2" charset="2"/>
              <a:buChar char="§"/>
              <a:defRPr/>
            </a:pPr>
            <a:r>
              <a:rPr lang="es-US">
                <a:solidFill>
                  <a:prstClr val="black"/>
                </a:solidFill>
                <a:latin typeface="Calibri "/>
                <a:cs typeface="Arial" panose="020B0604020202020204" pitchFamily="34" charset="0"/>
              </a:rPr>
              <a:t>Salvaguardan su privacidad</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0813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2" indent="0" defTabSz="966511">
              <a:spcBef>
                <a:spcPts val="634"/>
              </a:spcBef>
              <a:buSzTx/>
              <a:buNone/>
              <a:defRPr/>
            </a:pPr>
            <a:r>
              <a:rPr lang="es-US" b="1">
                <a:solidFill>
                  <a:prstClr val="black"/>
                </a:solidFill>
                <a:latin typeface="Calibri" panose="020F0502020204030204" pitchFamily="34" charset="0"/>
                <a:cs typeface="Calibri" panose="020F0502020204030204" pitchFamily="34" charset="0"/>
              </a:rPr>
              <a:t>Notas del presentador</a:t>
            </a:r>
          </a:p>
          <a:p>
            <a:pPr marL="0" lvl="2" indent="0" defTabSz="966511">
              <a:buSzTx/>
              <a:buNone/>
              <a:defRPr/>
            </a:pPr>
            <a:r>
              <a:rPr lang="es-US">
                <a:solidFill>
                  <a:prstClr val="black"/>
                </a:solidFill>
                <a:latin typeface="Calibri" panose="020F0502020204030204" pitchFamily="34" charset="0"/>
                <a:cs typeface="Calibri" panose="020F0502020204030204" pitchFamily="34" charset="0"/>
              </a:rPr>
              <a:t>La lección 2, “Derechos a apelar”, explica que usted tiene derecho a solicitar una apelación de ciertas decisiones sobre el pago de sus cuidados de la salud, la cobertura de servicios o la cobertura de medicamentos en Medicare Original (Medicare Parte A [seguro hospitalario] y Parte B [seguro médico]), un plan Medicare Advantage (Parte C) u otro plan de salud de Medicare y en un plan de medicamentos de Medicare (conocido como PDP).</a:t>
            </a:r>
          </a:p>
          <a:p>
            <a:pPr marL="176405" lvl="1" indent="-176405" defTabSz="966511">
              <a:buFont typeface="Wingdings" panose="020B0604020202020204" pitchFamily="34" charset="0"/>
              <a:buChar char="§"/>
              <a:defRPr/>
            </a:pPr>
            <a:r>
              <a:rPr lang="es-US" b="1">
                <a:solidFill>
                  <a:prstClr val="black"/>
                </a:solidFill>
                <a:latin typeface="Calibri" panose="020F0502020204030204" pitchFamily="34" charset="0"/>
                <a:cs typeface="Calibri" panose="020F0502020204030204" pitchFamily="34" charset="0"/>
              </a:rPr>
              <a:t>Para ver más información sobre apelaciones,</a:t>
            </a:r>
            <a:r>
              <a:rPr lang="es-US">
                <a:solidFill>
                  <a:prstClr val="black"/>
                </a:solidFill>
                <a:latin typeface="Calibri" panose="020F0502020204030204" pitchFamily="34" charset="0"/>
                <a:cs typeface="Calibri" panose="020F0502020204030204" pitchFamily="34" charset="0"/>
              </a:rPr>
              <a:t> visite </a:t>
            </a:r>
            <a:r>
              <a:rPr lang="es-US">
                <a:solidFill>
                  <a:prstClr val="black"/>
                </a:solidFill>
                <a:latin typeface="Calibri" panose="020F0502020204030204" pitchFamily="34" charset="0"/>
                <a:cs typeface="Calibri" panose="020F0502020204030204" pitchFamily="34" charset="0"/>
                <a:hlinkClick r:id="rId3"/>
              </a:rPr>
              <a:t>Medicare.gov/providers-services/claims-appeals-complaints/appeals</a:t>
            </a:r>
            <a:r>
              <a:rPr lang="es-US">
                <a:solidFill>
                  <a:prstClr val="black"/>
                </a:solidFill>
                <a:latin typeface="Calibri" panose="020F0502020204030204" pitchFamily="34" charset="0"/>
                <a:cs typeface="Calibri" panose="020F0502020204030204" pitchFamily="34" charset="0"/>
              </a:rPr>
              <a:t>.  </a:t>
            </a:r>
          </a:p>
          <a:p>
            <a:pPr marL="176405" lvl="1" indent="-176405" defTabSz="966511">
              <a:buFont typeface="Wingdings" panose="020B0604020202020204" pitchFamily="34" charset="0"/>
              <a:buChar char="§"/>
              <a:defRPr/>
            </a:pPr>
            <a:r>
              <a:rPr lang="es-US" b="1">
                <a:solidFill>
                  <a:prstClr val="black"/>
                </a:solidFill>
                <a:latin typeface="Calibri" panose="020F0502020204030204" pitchFamily="34" charset="0"/>
                <a:cs typeface="Calibri" panose="020F0502020204030204" pitchFamily="34" charset="0"/>
              </a:rPr>
              <a:t>Para recibir ayuda con la presentación de una apelación, </a:t>
            </a:r>
            <a:r>
              <a:rPr lang="es-US">
                <a:solidFill>
                  <a:prstClr val="black"/>
                </a:solidFill>
                <a:latin typeface="Calibri" panose="020F0502020204030204" pitchFamily="34" charset="0"/>
                <a:cs typeface="Calibri" panose="020F0502020204030204" pitchFamily="34" charset="0"/>
              </a:rPr>
              <a:t>llame al Programa de Asistencia sobre Seguros de Salud (SHIP, en inglés) de su estado. Para obtener los números telefónicos más actualizados de SHIP, visite </a:t>
            </a:r>
            <a:r>
              <a:rPr lang="es-US" u="sng">
                <a:solidFill>
                  <a:prstClr val="black"/>
                </a:solidFill>
                <a:latin typeface="Calibri" panose="020F0502020204030204" pitchFamily="34" charset="0"/>
                <a:cs typeface="Calibri" panose="020F0502020204030204" pitchFamily="34" charset="0"/>
                <a:hlinkClick r:id="rId4"/>
              </a:rPr>
              <a:t>shiphelp.org</a:t>
            </a:r>
            <a:r>
              <a:rPr lang="es-US">
                <a:solidFill>
                  <a:prstClr val="black"/>
                </a:solidFill>
                <a:latin typeface="Calibri" panose="020F0502020204030204" pitchFamily="34" charset="0"/>
                <a:cs typeface="Calibri" panose="020F0502020204030204" pitchFamily="34" charset="0"/>
              </a:rPr>
              <a:t>. </a:t>
            </a:r>
          </a:p>
          <a:p>
            <a:pPr marL="0" lvl="2" indent="0" defTabSz="966511">
              <a:buSzTx/>
              <a:buNone/>
              <a:defRPr/>
            </a:pPr>
            <a:r>
              <a:rPr lang="es-US">
                <a:solidFill>
                  <a:prstClr val="black"/>
                </a:solidFill>
                <a:latin typeface="Calibri" panose="020F0502020204030204" pitchFamily="34" charset="0"/>
                <a:cs typeface="Calibri" panose="020F0502020204030204" pitchFamily="34" charset="0"/>
              </a:rPr>
              <a:t>Si tiene un plan Medicare Advantage, otro plan de salud de Medicare o un plan de medicamentos de Medicare, lea los materiales de su plan.</a:t>
            </a:r>
          </a:p>
          <a:p>
            <a:pPr marL="0" marR="0" lvl="2" indent="0" algn="l" defTabSz="966511"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b="1">
                <a:solidFill>
                  <a:prstClr val="black"/>
                </a:solidFill>
                <a:latin typeface="Calibri" panose="020F0502020204030204" pitchFamily="34" charset="0"/>
                <a:ea typeface="Calibri" panose="020F0502020204030204" pitchFamily="34" charset="0"/>
                <a:cs typeface="Calibri" panose="020F0502020204030204" pitchFamily="34" charset="0"/>
              </a:rPr>
              <a:t>Fuente: </a:t>
            </a:r>
            <a:r>
              <a:rPr lang="es-US">
                <a:solidFill>
                  <a:prstClr val="black"/>
                </a:solidFill>
                <a:latin typeface="Calibri" panose="020F0502020204030204" pitchFamily="34" charset="0"/>
                <a:ea typeface="Calibri" panose="020F0502020204030204" pitchFamily="34" charset="0"/>
                <a:cs typeface="Calibri" panose="020F0502020204030204" pitchFamily="34" charset="0"/>
              </a:rPr>
              <a:t>Apelaciones de Medicare (Producto de los CMS n.° 11525): </a:t>
            </a:r>
            <a:r>
              <a:rPr lang="es-US"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Medicare.gov/publications/11525-medicare-appeals.pdf</a:t>
            </a:r>
          </a:p>
          <a:p>
            <a:pPr marL="0" lvl="2" indent="0" defTabSz="966511">
              <a:buSzTx/>
              <a:buNone/>
              <a:defRPr/>
            </a:pP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s-US" b="1">
                <a:cs typeface="Calibri"/>
              </a:rPr>
              <a:t>Notas del presentador</a:t>
            </a:r>
          </a:p>
          <a:p>
            <a:pPr marL="115643" indent="-115643">
              <a:spcAft>
                <a:spcPts val="600"/>
              </a:spcAft>
            </a:pPr>
            <a:r>
              <a:rPr lang="es-US" b="0">
                <a:cs typeface="Calibri"/>
              </a:rPr>
              <a:t>Al finalizar esta lección, usted podrá:</a:t>
            </a:r>
          </a:p>
          <a:p>
            <a:pPr marL="178757" indent="-178757">
              <a:spcAft>
                <a:spcPts val="600"/>
              </a:spcAft>
              <a:buFont typeface="Wingdings" panose="05000000000000000000" pitchFamily="2" charset="2"/>
              <a:buChar char="§"/>
            </a:pPr>
            <a:r>
              <a:rPr lang="es-US" b="0">
                <a:cs typeface="Calibri"/>
              </a:rPr>
              <a:t>Describir las decisiones tiene derecho a apelar, independientemente de la manera en que recibe su Medicare</a:t>
            </a:r>
          </a:p>
          <a:p>
            <a:pPr marL="178757" indent="-178757">
              <a:spcAft>
                <a:spcPts val="600"/>
              </a:spcAft>
              <a:buFont typeface="Wingdings" panose="05000000000000000000" pitchFamily="2" charset="2"/>
              <a:buChar char="§"/>
            </a:pPr>
            <a:r>
              <a:rPr lang="es-US" b="0">
                <a:cs typeface="Calibri"/>
              </a:rPr>
              <a:t>Describir cómo apelar decisiones sobre la cobertura o pagos y dónde conseguir ayuda para presentar una apelación</a:t>
            </a:r>
          </a:p>
          <a:p>
            <a:pPr marL="178757" indent="-178757">
              <a:spcAft>
                <a:spcPts val="600"/>
              </a:spcAft>
              <a:buFont typeface="Wingdings" panose="05000000000000000000" pitchFamily="2" charset="2"/>
              <a:buChar char="§"/>
            </a:pPr>
            <a:r>
              <a:rPr lang="es-US" b="0">
                <a:cs typeface="Calibri"/>
              </a:rPr>
              <a:t>Explicar los pasos y la cronología del proceso de apelaciones </a:t>
            </a:r>
            <a:r>
              <a:rPr lang="es-US" b="1">
                <a:cs typeface="Calibri"/>
              </a:rPr>
              <a:t>estándar </a:t>
            </a:r>
            <a:r>
              <a:rPr lang="es-US" b="0">
                <a:cs typeface="Calibri"/>
              </a:rPr>
              <a:t>para Medicare Original, planes Medicare Advantage y cobertura de medicamentos de Medicare</a:t>
            </a:r>
          </a:p>
          <a:p>
            <a:pPr marL="178757" indent="-178757">
              <a:spcAft>
                <a:spcPts val="600"/>
              </a:spcAft>
              <a:buFont typeface="Wingdings" panose="05000000000000000000" pitchFamily="2" charset="2"/>
              <a:buChar char="§"/>
            </a:pPr>
            <a:r>
              <a:rPr lang="es-US" b="0">
                <a:cs typeface="Calibri"/>
              </a:rPr>
              <a:t>Explicar los pasos y la cronología del proceso de apelaciones </a:t>
            </a:r>
            <a:r>
              <a:rPr lang="es-US" b="1">
                <a:cs typeface="Calibri"/>
              </a:rPr>
              <a:t>acelerado </a:t>
            </a:r>
            <a:r>
              <a:rPr lang="es-US" b="0">
                <a:cs typeface="Calibri"/>
              </a:rPr>
              <a:t>para Medicare Original, planes Medicare Advantage y cobertura de medicamentos de Medicare</a:t>
            </a:r>
          </a:p>
          <a:p>
            <a:pPr>
              <a:spcAft>
                <a:spcPts val="600"/>
              </a:spcAft>
            </a:pPr>
            <a:endParaRPr lang="en-US" dirty="0"/>
          </a:p>
        </p:txBody>
      </p:sp>
    </p:spTree>
    <p:extLst>
      <p:ext uri="{BB962C8B-B14F-4D97-AF65-F5344CB8AC3E}">
        <p14:creationId xmlns:p14="http://schemas.microsoft.com/office/powerpoint/2010/main" val="87213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634142"/>
          </a:xfrm>
        </p:spPr>
        <p:txBody>
          <a:bodyPr/>
          <a:lstStyle/>
          <a:p>
            <a:pPr defTabSz="966511">
              <a:spcBef>
                <a:spcPts val="617"/>
              </a:spcBef>
              <a:spcAft>
                <a:spcPts val="400"/>
              </a:spcAft>
              <a:defRPr/>
            </a:pPr>
            <a:r>
              <a:rPr lang="es-US" sz="1100" b="1" dirty="0">
                <a:solidFill>
                  <a:prstClr val="black"/>
                </a:solidFill>
                <a:latin typeface="Calibri "/>
              </a:rPr>
              <a:t>Esta diapositiva tiene animación.</a:t>
            </a:r>
          </a:p>
          <a:p>
            <a:pPr defTabSz="966511">
              <a:spcBef>
                <a:spcPts val="617"/>
              </a:spcBef>
              <a:spcAft>
                <a:spcPts val="400"/>
              </a:spcAft>
              <a:defRPr/>
            </a:pPr>
            <a:r>
              <a:rPr lang="es-US" sz="1100" b="1" dirty="0">
                <a:solidFill>
                  <a:prstClr val="black"/>
                </a:solidFill>
                <a:latin typeface="Calibri "/>
                <a:cs typeface="Arial" panose="020B0604020202020204" pitchFamily="34" charset="0"/>
              </a:rPr>
              <a:t>Notas del presentador</a:t>
            </a:r>
          </a:p>
          <a:p>
            <a:pPr defTabSz="966511">
              <a:spcBef>
                <a:spcPts val="617"/>
              </a:spcBef>
              <a:spcAft>
                <a:spcPts val="400"/>
              </a:spcAft>
              <a:defRPr/>
            </a:pPr>
            <a:r>
              <a:rPr lang="es-US" sz="1100" dirty="0">
                <a:latin typeface="Calibri "/>
                <a:cs typeface="Arial" panose="020B0604020202020204" pitchFamily="34" charset="0"/>
              </a:rPr>
              <a:t>Si tiene Medicare Original, recibe por correo un “Resumen de Medicare” (MSN) cada </a:t>
            </a:r>
            <a:r>
              <a:rPr lang="es-US" sz="1100" b="1" dirty="0">
                <a:latin typeface="Calibri "/>
                <a:cs typeface="Arial" panose="020B0604020202020204" pitchFamily="34" charset="0"/>
              </a:rPr>
              <a:t>4 meses</a:t>
            </a:r>
            <a:r>
              <a:rPr lang="es-US" sz="1100" dirty="0">
                <a:latin typeface="Calibri "/>
                <a:cs typeface="Arial" panose="020B0604020202020204" pitchFamily="34" charset="0"/>
              </a:rPr>
              <a:t> con todos sus artículos y servicios que los proveedores y vendedores le facturaron a Medicare.</a:t>
            </a:r>
            <a:r>
              <a:rPr lang="es-US" sz="1100" dirty="0">
                <a:solidFill>
                  <a:prstClr val="black"/>
                </a:solidFill>
                <a:latin typeface="Calibri "/>
                <a:cs typeface="Arial" panose="020B0604020202020204" pitchFamily="34" charset="0"/>
              </a:rPr>
              <a:t> Puede registrarse para recibir ese aviso electrónicamente. Si elige MSN electrónicos, recibirá un vínculo a su MSN para cada mes que tenga un reclamo procesado. Visite </a:t>
            </a:r>
            <a:r>
              <a:rPr lang="es-US" sz="1100" dirty="0">
                <a:solidFill>
                  <a:prstClr val="black"/>
                </a:solidFill>
                <a:latin typeface="Calibri "/>
                <a:cs typeface="Arial" panose="020B0604020202020204" pitchFamily="34" charset="0"/>
                <a:hlinkClick r:id="rId3"/>
              </a:rPr>
              <a:t>Medicare.gov/</a:t>
            </a:r>
            <a:r>
              <a:rPr lang="es-US" sz="1100" dirty="0" err="1">
                <a:solidFill>
                  <a:prstClr val="black"/>
                </a:solidFill>
                <a:latin typeface="Calibri "/>
                <a:cs typeface="Arial" panose="020B0604020202020204" pitchFamily="34" charset="0"/>
                <a:hlinkClick r:id="rId3"/>
              </a:rPr>
              <a:t>account</a:t>
            </a:r>
            <a:r>
              <a:rPr lang="es-US" sz="1100" dirty="0">
                <a:solidFill>
                  <a:prstClr val="black"/>
                </a:solidFill>
                <a:latin typeface="Calibri "/>
                <a:cs typeface="Arial" panose="020B0604020202020204" pitchFamily="34" charset="0"/>
                <a:hlinkClick r:id="rId3"/>
              </a:rPr>
              <a:t>/</a:t>
            </a:r>
            <a:r>
              <a:rPr lang="es-US" sz="1100" dirty="0" err="1">
                <a:solidFill>
                  <a:prstClr val="black"/>
                </a:solidFill>
                <a:latin typeface="Calibri "/>
                <a:cs typeface="Arial" panose="020B0604020202020204" pitchFamily="34" charset="0"/>
                <a:hlinkClick r:id="rId3"/>
              </a:rPr>
              <a:t>login</a:t>
            </a:r>
            <a:r>
              <a:rPr lang="es-US" sz="1100" dirty="0">
                <a:solidFill>
                  <a:prstClr val="black"/>
                </a:solidFill>
                <a:latin typeface="Calibri "/>
                <a:cs typeface="Arial" panose="020B0604020202020204" pitchFamily="34" charset="0"/>
              </a:rPr>
              <a:t> para iniciar sesión en su cuenta Medicare segura (o crearla) a fin de recibir MSN electrónicos (</a:t>
            </a:r>
            <a:r>
              <a:rPr lang="es-US" sz="1100" dirty="0" err="1">
                <a:solidFill>
                  <a:prstClr val="black"/>
                </a:solidFill>
                <a:latin typeface="Calibri "/>
                <a:cs typeface="Arial" panose="020B0604020202020204" pitchFamily="34" charset="0"/>
              </a:rPr>
              <a:t>eMSN</a:t>
            </a:r>
            <a:r>
              <a:rPr lang="es-US" sz="1100" dirty="0">
                <a:solidFill>
                  <a:prstClr val="black"/>
                </a:solidFill>
                <a:latin typeface="Calibri "/>
                <a:cs typeface="Arial" panose="020B0604020202020204" pitchFamily="34" charset="0"/>
              </a:rPr>
              <a:t>) todos los meses en lugar de recibirlos por correo. </a:t>
            </a:r>
          </a:p>
          <a:p>
            <a:pPr defTabSz="966511">
              <a:spcBef>
                <a:spcPts val="617"/>
              </a:spcBef>
              <a:spcAft>
                <a:spcPts val="400"/>
              </a:spcAft>
              <a:defRPr/>
            </a:pPr>
            <a:r>
              <a:rPr lang="es-US" sz="1100" b="1" dirty="0">
                <a:solidFill>
                  <a:prstClr val="black"/>
                </a:solidFill>
                <a:latin typeface="Calibri "/>
                <a:cs typeface="Arial" panose="020B0604020202020204" pitchFamily="34" charset="0"/>
              </a:rPr>
              <a:t>Su MSN muestra:</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Todos sus artículos y servicios que los proveedores y vendedores le facturaron a Medicare durante el período de 4 meses</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Lo que Medicare pagó</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Lo que quizá usted le debe al proveedor o vendedor</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Si Medicare ha aprobado, o denegado total o parcialmente, su reclamo médico (esto es la determinación inicial, tomada por el Contratista Administrativo de Medicare [MAC], que procesa los reclamos de Medicare) </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Sus derechos a apelar y a quién contactar si necesita ayuda para presentar una apelación</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Cómo y dónde presentar su apelación</a:t>
            </a:r>
          </a:p>
          <a:p>
            <a:pPr marL="122177" lvl="1" indent="-122177"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Cuánto tiempo tiene para presentar una apelación</a:t>
            </a:r>
          </a:p>
          <a:p>
            <a:pPr marL="0" lvl="1" defTabSz="966511">
              <a:spcAft>
                <a:spcPts val="400"/>
              </a:spcAft>
              <a:defRPr/>
            </a:pPr>
            <a:r>
              <a:rPr lang="es-US" sz="1100" b="1" dirty="0">
                <a:solidFill>
                  <a:prstClr val="black"/>
                </a:solidFill>
                <a:latin typeface="Calibri "/>
                <a:cs typeface="Arial" panose="020B0604020202020204" pitchFamily="34" charset="0"/>
              </a:rPr>
              <a:t>Ejemplos de MSN:</a:t>
            </a:r>
          </a:p>
          <a:p>
            <a:pPr marL="115970" lvl="1" indent="-115970"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Resumen de Medicare Parte A: </a:t>
            </a:r>
            <a:r>
              <a:rPr lang="es-US" sz="1100" dirty="0">
                <a:solidFill>
                  <a:prstClr val="black"/>
                </a:solidFill>
                <a:latin typeface="Calibri "/>
                <a:cs typeface="Arial" panose="020B0604020202020204" pitchFamily="34" charset="0"/>
                <a:hlinkClick r:id="rId4"/>
              </a:rPr>
              <a:t>Medicare.gov/sites/default/files/2021-08/summarynoticea.pdf</a:t>
            </a:r>
            <a:r>
              <a:rPr lang="es-US" sz="1100" dirty="0">
                <a:solidFill>
                  <a:prstClr val="black"/>
                </a:solidFill>
                <a:latin typeface="Calibri "/>
                <a:cs typeface="Arial" panose="020B0604020202020204" pitchFamily="34" charset="0"/>
              </a:rPr>
              <a:t> </a:t>
            </a:r>
          </a:p>
          <a:p>
            <a:pPr marL="115970" lvl="1" indent="-115970"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Resumen de Medicare Parte B: </a:t>
            </a:r>
            <a:r>
              <a:rPr lang="es-US" sz="1100" dirty="0">
                <a:solidFill>
                  <a:prstClr val="black"/>
                </a:solidFill>
                <a:latin typeface="Calibri "/>
                <a:cs typeface="Arial" panose="020B0604020202020204" pitchFamily="34" charset="0"/>
                <a:hlinkClick r:id="rId5"/>
              </a:rPr>
              <a:t>Medicare.gov/sites/default/files/2021-08/summarynoticeb.pdf</a:t>
            </a:r>
            <a:r>
              <a:rPr lang="es-US" sz="1100" dirty="0">
                <a:solidFill>
                  <a:prstClr val="black"/>
                </a:solidFill>
                <a:latin typeface="Calibri "/>
                <a:cs typeface="Arial" panose="020B0604020202020204" pitchFamily="34" charset="0"/>
              </a:rPr>
              <a:t> </a:t>
            </a:r>
          </a:p>
          <a:p>
            <a:pPr marL="115970" lvl="1" indent="-115970" defTabSz="966511">
              <a:spcAft>
                <a:spcPts val="4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Resumen de Medicare DME: </a:t>
            </a:r>
            <a:r>
              <a:rPr lang="es-US" sz="1100" dirty="0">
                <a:solidFill>
                  <a:prstClr val="black"/>
                </a:solidFill>
                <a:latin typeface="Calibri "/>
                <a:cs typeface="Arial" panose="020B0604020202020204" pitchFamily="34" charset="0"/>
                <a:hlinkClick r:id="rId6"/>
              </a:rPr>
              <a:t>Medicare.gov/sites/default/files/2021-08/summarynoticedme.pdf</a:t>
            </a:r>
            <a:r>
              <a:rPr lang="es-US" sz="110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0" y="3757508"/>
            <a:ext cx="7143750" cy="5634142"/>
          </a:xfrm>
        </p:spPr>
        <p:txBody>
          <a:bodyPr/>
          <a:lstStyle/>
          <a:p>
            <a:pPr defTabSz="966511">
              <a:spcAft>
                <a:spcPts val="600"/>
              </a:spcAft>
              <a:defRPr/>
            </a:pPr>
            <a:r>
              <a:rPr lang="es-US" b="1" dirty="0">
                <a:solidFill>
                  <a:prstClr val="black"/>
                </a:solidFill>
                <a:ea typeface="Calibri" panose="020F0502020204030204" pitchFamily="34" charset="0"/>
              </a:rPr>
              <a:t>Esta diapositiva tiene animación.</a:t>
            </a:r>
          </a:p>
          <a:p>
            <a:pPr marL="0" lvl="1" defTabSz="966511">
              <a:spcBef>
                <a:spcPts val="0"/>
              </a:spcBef>
              <a:spcAft>
                <a:spcPts val="600"/>
              </a:spcAft>
              <a:defRPr/>
            </a:pPr>
            <a:r>
              <a:rPr lang="es-US" b="1" dirty="0">
                <a:solidFill>
                  <a:prstClr val="black"/>
                </a:solidFill>
                <a:latin typeface="Calibri" panose="020F0502020204030204" pitchFamily="34" charset="0"/>
                <a:ea typeface="Calibri" panose="020F0502020204030204" pitchFamily="34" charset="0"/>
                <a:cs typeface="Calibri" panose="020F0502020204030204" pitchFamily="34" charset="0"/>
              </a:rPr>
              <a:t>Notas del presentador</a:t>
            </a:r>
          </a:p>
          <a:p>
            <a:pPr marL="0" lvl="1" defTabSz="966511">
              <a:spcBef>
                <a:spcPts val="0"/>
              </a:spcBef>
              <a:spcAft>
                <a:spcPts val="600"/>
              </a:spcAft>
              <a:defRPr/>
            </a:pPr>
            <a:r>
              <a:rPr lang="es-US" dirty="0">
                <a:latin typeface="Calibri" panose="020F0502020204030204" pitchFamily="34" charset="0"/>
                <a:ea typeface="Calibri" panose="020F0502020204030204" pitchFamily="34" charset="0"/>
                <a:cs typeface="Calibri" panose="020F0502020204030204" pitchFamily="34" charset="0"/>
              </a:rPr>
              <a:t>Una apelación es la medida que puede tomar si está en desacuerdo con una decisión de cobertura o pago tomada por Medicare o su plan de Medicare. Usted tiene derecho a solicitar una apelación de cualquier decisión de cobertura o pago de atención de la salud. Tiene derecho a un proceso de apelación justo, oportuno y eficiente. </a:t>
            </a:r>
          </a:p>
          <a:p>
            <a:pPr marL="0" lvl="1" defTabSz="966511">
              <a:spcBef>
                <a:spcPts val="0"/>
              </a:spcBef>
              <a:spcAft>
                <a:spcPts val="600"/>
              </a:spcAft>
              <a:defRPr/>
            </a:pPr>
            <a:r>
              <a:rPr lang="es-US" b="1" dirty="0">
                <a:latin typeface="Calibri" panose="020F0502020204030204" pitchFamily="34" charset="0"/>
                <a:ea typeface="Calibri" panose="020F0502020204030204" pitchFamily="34" charset="0"/>
                <a:cs typeface="Calibri" panose="020F0502020204030204" pitchFamily="34" charset="0"/>
              </a:rPr>
              <a:t>Puede apelar si Medicare o su plan deniega una de las siguientes:</a:t>
            </a:r>
          </a:p>
          <a:p>
            <a:pPr marL="171450" indent="-171450" defTabSz="966511">
              <a:spcAft>
                <a:spcPts val="600"/>
              </a:spcAft>
              <a:buFont typeface="Wingdings" panose="05000000000000000000" pitchFamily="2" charset="2"/>
              <a:buChar char="§"/>
              <a:defRPr/>
            </a:pPr>
            <a:r>
              <a:rPr lang="es-US" dirty="0"/>
              <a:t>Una solicitud de un servicio de atención médica, suministro, artículo o medicamento recetado que usted cree que debería poder recibir </a:t>
            </a:r>
          </a:p>
          <a:p>
            <a:pPr marL="171450" indent="-171450" defTabSz="966511">
              <a:spcAft>
                <a:spcPts val="600"/>
              </a:spcAft>
              <a:buFont typeface="Wingdings" panose="05000000000000000000" pitchFamily="2" charset="2"/>
              <a:buChar char="§"/>
              <a:defRPr/>
            </a:pPr>
            <a:r>
              <a:rPr lang="es-US" dirty="0"/>
              <a:t>Una solicitud de pago por un servicio de atención médica, suministro, artículo o medicamento recetado que ya obtuvo</a:t>
            </a:r>
          </a:p>
          <a:p>
            <a:pPr marL="171450" indent="-171450" defTabSz="966511">
              <a:spcAft>
                <a:spcPts val="600"/>
              </a:spcAft>
              <a:buFont typeface="Wingdings" panose="05000000000000000000" pitchFamily="2" charset="2"/>
              <a:buChar char="§"/>
              <a:defRPr/>
            </a:pPr>
            <a:r>
              <a:rPr lang="es-US" dirty="0"/>
              <a:t>Una solicitud de cambio del importe que usted debe pagar por un servicio de atención médica, suministro, artículo o medicamento recetado</a:t>
            </a:r>
          </a:p>
          <a:p>
            <a:pPr defTabSz="966511">
              <a:spcAft>
                <a:spcPts val="600"/>
              </a:spcAft>
              <a:defRPr/>
            </a:pPr>
            <a:r>
              <a:rPr lang="es-US" dirty="0"/>
              <a:t>También puede apelar si Medicare o su plan deja de brindar o pagar todo o parte de un servicio de atención médica, suministro, artículo, o medicamento recetado que considera que aún necesita.</a:t>
            </a:r>
          </a:p>
          <a:p>
            <a:pPr defTabSz="966511">
              <a:spcAft>
                <a:spcPts val="600"/>
              </a:spcAft>
              <a:defRPr/>
            </a:pPr>
            <a:r>
              <a:rPr lang="es-US" dirty="0"/>
              <a:t>Si decide apelar una decisión, solicite a su doctor, proveedor de cuidados de la salud o vendedor cualquier información que pueda ser de ayuda en su caso. Asegúrese de conservar una copia de todo lo que envíe a Medicare como parte de su apelación.</a:t>
            </a:r>
          </a:p>
          <a:p>
            <a:pPr defTabSz="966511">
              <a:spcAft>
                <a:spcPts val="600"/>
              </a:spcAft>
              <a:defRPr/>
            </a:pPr>
            <a:r>
              <a:rPr lang="es-US" dirty="0"/>
              <a:t>Podrá designar un representante si desea ayuda para presentar una apelación. Su representante puede ayudarle con los pasos de apelaciones que se detallan en este manual. Su representante puede ser un pariente, un amigo, un defensor, un abogado, un médico, o alguien más que actuará en su nombre.</a:t>
            </a:r>
          </a:p>
          <a:p>
            <a:pPr defTabSz="966511">
              <a:spcAft>
                <a:spcPts val="600"/>
              </a:spcAft>
              <a:defRPr/>
            </a:pPr>
            <a:r>
              <a:rPr lang="es-US" dirty="0">
                <a:solidFill>
                  <a:prstClr val="black"/>
                </a:solidFill>
                <a:ea typeface="Calibri" panose="020F0502020204030204" pitchFamily="34" charset="0"/>
              </a:rPr>
              <a:t>Es posible que tenga derecho a una apelación acelerada (rápida) en ciertas situaciones.</a:t>
            </a:r>
          </a:p>
          <a:p>
            <a:pPr defTabSz="966511">
              <a:spcAft>
                <a:spcPts val="600"/>
              </a:spcAft>
              <a:defRPr/>
            </a:pPr>
            <a:r>
              <a:rPr lang="es-US" dirty="0">
                <a:solidFill>
                  <a:prstClr val="black"/>
                </a:solidFill>
                <a:ea typeface="Calibri" panose="020F0502020204030204" pitchFamily="34" charset="0"/>
              </a:rPr>
              <a:t>Vaya a la diapositiva siguiente para ver más información sobre apelaciones aceleradas (rápidas).</a:t>
            </a:r>
          </a:p>
          <a:p>
            <a:pPr defTabSz="966511">
              <a:spcAft>
                <a:spcPts val="600"/>
              </a:spcAft>
              <a:defRPr/>
            </a:pPr>
            <a:r>
              <a:rPr lang="es-US" dirty="0">
                <a:solidFill>
                  <a:prstClr val="black"/>
                </a:solidFill>
                <a:ea typeface="Calibri" panose="020F0502020204030204" pitchFamily="34" charset="0"/>
              </a:rPr>
              <a:t>Visite </a:t>
            </a:r>
            <a:r>
              <a:rPr lang="es-US" u="sng" dirty="0">
                <a:solidFill>
                  <a:srgbClr val="0563C1"/>
                </a:solidFill>
                <a:ea typeface="Calibri" panose="020F0502020204030204" pitchFamily="34" charset="0"/>
                <a:hlinkClick r:id="rId3"/>
              </a:rPr>
              <a:t>Medicare.gov/</a:t>
            </a:r>
            <a:r>
              <a:rPr lang="es-US" u="sng" dirty="0" err="1">
                <a:solidFill>
                  <a:srgbClr val="0563C1"/>
                </a:solidFill>
                <a:ea typeface="Calibri" panose="020F0502020204030204" pitchFamily="34" charset="0"/>
                <a:hlinkClick r:id="rId3"/>
              </a:rPr>
              <a:t>basics</a:t>
            </a:r>
            <a:r>
              <a:rPr lang="es-US" u="sng" dirty="0">
                <a:solidFill>
                  <a:srgbClr val="0563C1"/>
                </a:solidFill>
                <a:ea typeface="Calibri" panose="020F0502020204030204" pitchFamily="34" charset="0"/>
                <a:hlinkClick r:id="rId3"/>
              </a:rPr>
              <a:t>/</a:t>
            </a:r>
            <a:r>
              <a:rPr lang="es-US" u="sng" dirty="0" err="1">
                <a:solidFill>
                  <a:srgbClr val="0563C1"/>
                </a:solidFill>
                <a:ea typeface="Calibri" panose="020F0502020204030204" pitchFamily="34" charset="0"/>
                <a:hlinkClick r:id="rId3"/>
              </a:rPr>
              <a:t>forms-publications-mailings</a:t>
            </a:r>
            <a:r>
              <a:rPr lang="es-US" u="sng" dirty="0">
                <a:solidFill>
                  <a:srgbClr val="0563C1"/>
                </a:solidFill>
                <a:ea typeface="Calibri" panose="020F0502020204030204" pitchFamily="34" charset="0"/>
                <a:hlinkClick r:id="rId3"/>
              </a:rPr>
              <a:t>/</a:t>
            </a:r>
            <a:r>
              <a:rPr lang="es-US" u="sng" dirty="0" err="1">
                <a:solidFill>
                  <a:srgbClr val="0563C1"/>
                </a:solidFill>
                <a:ea typeface="Calibri" panose="020F0502020204030204" pitchFamily="34" charset="0"/>
                <a:hlinkClick r:id="rId3"/>
              </a:rPr>
              <a:t>forms</a:t>
            </a:r>
            <a:r>
              <a:rPr lang="es-US" u="sng" dirty="0">
                <a:solidFill>
                  <a:srgbClr val="0563C1"/>
                </a:solidFill>
                <a:ea typeface="Calibri" panose="020F0502020204030204" pitchFamily="34" charset="0"/>
                <a:hlinkClick r:id="rId3"/>
              </a:rPr>
              <a:t>/appeals</a:t>
            </a:r>
            <a:r>
              <a:rPr lang="es-US" dirty="0">
                <a:solidFill>
                  <a:srgbClr val="0563C1"/>
                </a:solidFill>
                <a:ea typeface="Calibri" panose="020F0502020204030204" pitchFamily="34" charset="0"/>
              </a:rPr>
              <a:t> </a:t>
            </a:r>
            <a:r>
              <a:rPr lang="es-US" dirty="0">
                <a:solidFill>
                  <a:prstClr val="black"/>
                </a:solidFill>
                <a:ea typeface="Calibri" panose="020F0502020204030204" pitchFamily="34" charset="0"/>
              </a:rPr>
              <a:t>para ver formularios para apelaciones. </a:t>
            </a:r>
          </a:p>
          <a:p>
            <a:pPr defTabSz="966511">
              <a:spcAft>
                <a:spcPts val="600"/>
              </a:spcAft>
              <a:defRPr/>
            </a:pPr>
            <a:endParaRPr lang="en-US" dirty="0">
              <a:solidFill>
                <a:prstClr val="black"/>
              </a:solidFill>
              <a:ea typeface="Calibri" panose="020F0502020204030204" pitchFamily="34" charset="0"/>
            </a:endParaRPr>
          </a:p>
          <a:p>
            <a:pPr defTabSz="966511">
              <a:spcAft>
                <a:spcPts val="600"/>
              </a:spcAft>
              <a:defRPr/>
            </a:pPr>
            <a:endParaRPr lang="en-US" dirty="0">
              <a:solidFill>
                <a:prstClr val="black"/>
              </a:solidFill>
              <a:ea typeface="Calibri" panose="020F0502020204030204" pitchFamily="34" charset="0"/>
            </a:endParaRPr>
          </a:p>
        </p:txBody>
      </p:sp>
    </p:spTree>
    <p:extLst>
      <p:ext uri="{BB962C8B-B14F-4D97-AF65-F5344CB8AC3E}">
        <p14:creationId xmlns:p14="http://schemas.microsoft.com/office/powerpoint/2010/main" val="32132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0525" y="3757508"/>
            <a:ext cx="6534150" cy="5144347"/>
          </a:xfrm>
        </p:spPr>
        <p:txBody>
          <a:bodyPr/>
          <a:lstStyle/>
          <a:p>
            <a:pPr defTabSz="966511">
              <a:spcAft>
                <a:spcPts val="600"/>
              </a:spcAft>
              <a:defRPr/>
            </a:pPr>
            <a:r>
              <a:rPr lang="es-US" b="1">
                <a:solidFill>
                  <a:prstClr val="black"/>
                </a:solidFill>
              </a:rPr>
              <a:t>Notas del presentador</a:t>
            </a:r>
          </a:p>
          <a:p>
            <a:pPr defTabSz="966511">
              <a:spcAft>
                <a:spcPts val="600"/>
              </a:spcAft>
              <a:defRPr/>
            </a:pPr>
            <a:r>
              <a:rPr lang="es-US">
                <a:solidFill>
                  <a:prstClr val="black"/>
                </a:solidFill>
              </a:rPr>
              <a:t>Estos materiales son para capacitadores/personas que aportan información que están familiarizados con el programa de Medicare y que usan la información para sus presentaciones.</a:t>
            </a:r>
          </a:p>
          <a:p>
            <a:pPr defTabSz="966511">
              <a:spcAft>
                <a:spcPts val="600"/>
              </a:spcAft>
              <a:defRPr/>
            </a:pPr>
            <a:r>
              <a:rPr lang="es-US">
                <a:solidFill>
                  <a:prstClr val="black"/>
                </a:solidFill>
              </a:rPr>
              <a:t>Este módulo incluye 65 diapositivas con notas para el orador, un directorio de Organizaciones para mejora de la calidad-Cuidado centrado en beneficiarios y familias (BFCC-QIO, en inglés), vínculos web y 6 preguntas para verificar sus conocimientos. </a:t>
            </a:r>
          </a:p>
          <a:p>
            <a:pPr defTabSz="966511">
              <a:spcAft>
                <a:spcPts val="600"/>
              </a:spcAft>
              <a:defRPr/>
            </a:pPr>
            <a:r>
              <a:rPr lang="es-US">
                <a:solidFill>
                  <a:prstClr val="black"/>
                </a:solidFill>
              </a:rPr>
              <a:t>La presentación se realiza en 50 minutos aproximadamente. Es posible que tenga que añadir más tiempo para las actividades adicionales que desee incluir.</a:t>
            </a:r>
          </a:p>
          <a:p>
            <a:pPr defTabSz="966511">
              <a:spcAft>
                <a:spcPts val="600"/>
              </a:spcAft>
              <a:defRPr/>
            </a:pPr>
            <a:r>
              <a:rPr lang="es-US" b="1">
                <a:solidFill>
                  <a:prstClr val="black"/>
                </a:solidFill>
              </a:rPr>
              <a:t>Referencias</a:t>
            </a:r>
          </a:p>
          <a:p>
            <a:pPr marL="122493" marR="0" lvl="0" indent="-122493" algn="l" defTabSz="966511" rtl="0" eaLnBrk="1" fontAlgn="auto" latinLnBrk="0" hangingPunct="1">
              <a:spcAft>
                <a:spcPts val="600"/>
              </a:spcAft>
              <a:buClrTx/>
              <a:buSzTx/>
              <a:buFont typeface="Wingdings" panose="05000000000000000000" pitchFamily="2" charset="2"/>
              <a:buChar char="§"/>
              <a:tabLst/>
              <a:defRPr/>
            </a:pPr>
            <a:r>
              <a:rPr lang="es-US">
                <a:solidFill>
                  <a:prstClr val="black"/>
                </a:solidFill>
              </a:rPr>
              <a:t>Derechos y protecciones de Medicare (</a:t>
            </a:r>
            <a:r>
              <a:rPr lang="es-US"/>
              <a:t>Producto de los CMS n.° 11534): </a:t>
            </a:r>
            <a:r>
              <a:rPr lang="es-US" u="sng">
                <a:solidFill>
                  <a:srgbClr val="0563C1"/>
                </a:solidFill>
                <a:effectLst/>
                <a:ea typeface="Calibri" panose="020F0502020204030204" pitchFamily="34" charset="0"/>
                <a:hlinkClick r:id="rId3"/>
              </a:rPr>
              <a:t>Medicare.gov/publications/11534-medicare-rights-and-protections.pdf</a:t>
            </a:r>
          </a:p>
          <a:p>
            <a:pPr marL="122493" marR="0" lvl="0" indent="-122493" algn="l" defTabSz="966511" rtl="0" eaLnBrk="1" fontAlgn="auto" latinLnBrk="0" hangingPunct="1">
              <a:spcAft>
                <a:spcPts val="600"/>
              </a:spcAft>
              <a:buClrTx/>
              <a:buSzTx/>
              <a:buFont typeface="Wingdings" panose="05000000000000000000" pitchFamily="2" charset="2"/>
              <a:buChar char="§"/>
              <a:tabLst/>
              <a:defRPr/>
            </a:pPr>
            <a:r>
              <a:rPr lang="es-US">
                <a:solidFill>
                  <a:prstClr val="black"/>
                </a:solidFill>
              </a:rPr>
              <a:t>Centros para Servicios de Medicare y Medicaid: </a:t>
            </a:r>
            <a:r>
              <a:rPr lang="es-US" u="sng">
                <a:solidFill>
                  <a:prstClr val="black"/>
                </a:solidFill>
                <a:hlinkClick r:id="rId4"/>
              </a:rPr>
              <a:t>CMS.gov</a:t>
            </a:r>
          </a:p>
          <a:p>
            <a:pPr marL="122493" indent="-122493" defTabSz="966511">
              <a:spcAft>
                <a:spcPts val="600"/>
              </a:spcAft>
              <a:buFont typeface="Wingdings" panose="05000000000000000000" pitchFamily="2" charset="2"/>
              <a:buChar char="§"/>
              <a:defRPr/>
            </a:pPr>
            <a:r>
              <a:rPr lang="es-US">
                <a:solidFill>
                  <a:prstClr val="black"/>
                </a:solidFill>
              </a:rPr>
              <a:t>Manual “Medicare y usted”:</a:t>
            </a:r>
            <a:r>
              <a:rPr lang="es-US"/>
              <a:t> </a:t>
            </a:r>
            <a:r>
              <a:rPr lang="es-US" u="sng">
                <a:solidFill>
                  <a:srgbClr val="0563C1"/>
                </a:solidFill>
                <a:ea typeface="Calibri" panose="020F0502020204030204" pitchFamily="34" charset="0"/>
                <a:hlinkClick r:id="rId5"/>
              </a:rPr>
              <a:t>es.Medicare.gov/medicare-and-you</a:t>
            </a:r>
            <a:r>
              <a:rPr lang="es-US" u="sng">
                <a:solidFill>
                  <a:srgbClr val="0563C1"/>
                </a:solidFill>
                <a:ea typeface="Calibri" panose="020F0502020204030204" pitchFamily="34" charset="0"/>
              </a:rPr>
              <a:t> </a:t>
            </a:r>
          </a:p>
          <a:p>
            <a:pPr marL="122493" indent="-122493" defTabSz="966511">
              <a:spcAft>
                <a:spcPts val="600"/>
              </a:spcAft>
              <a:buFont typeface="Wingdings" panose="05000000000000000000" pitchFamily="2" charset="2"/>
              <a:buChar char="§"/>
              <a:defRPr/>
            </a:pPr>
            <a:r>
              <a:rPr lang="es-US">
                <a:solidFill>
                  <a:prstClr val="black"/>
                </a:solidFill>
              </a:rPr>
              <a:t>Oficina de Derechos Civiles del Departamento de Salud y Servicios Humanos de los EE. UU.: </a:t>
            </a:r>
            <a:r>
              <a:rPr lang="es-US" u="sng">
                <a:solidFill>
                  <a:prstClr val="black"/>
                </a:solidFill>
                <a:hlinkClick r:id="rId6"/>
              </a:rPr>
              <a:t>HHS.gov/ocr/index.html</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79388"/>
            <a:ext cx="5759450" cy="3240087"/>
          </a:xfrm>
        </p:spPr>
      </p:sp>
      <p:sp>
        <p:nvSpPr>
          <p:cNvPr id="3" name="Notes Placeholder 2"/>
          <p:cNvSpPr>
            <a:spLocks noGrp="1"/>
          </p:cNvSpPr>
          <p:nvPr>
            <p:ph type="body" idx="1"/>
          </p:nvPr>
        </p:nvSpPr>
        <p:spPr>
          <a:xfrm>
            <a:off x="95416" y="3419475"/>
            <a:ext cx="7105484" cy="6098236"/>
          </a:xfrm>
        </p:spPr>
        <p:txBody>
          <a:bodyPr/>
          <a:lstStyle/>
          <a:p>
            <a:pPr defTabSz="966511">
              <a:spcAft>
                <a:spcPts val="600"/>
              </a:spcAft>
              <a:defRPr/>
            </a:pPr>
            <a:r>
              <a:rPr lang="es-US" sz="1000" b="1" dirty="0">
                <a:solidFill>
                  <a:prstClr val="black"/>
                </a:solidFill>
                <a:latin typeface="Calibri "/>
              </a:rPr>
              <a:t>Esta diapositiva tiene animación.</a:t>
            </a:r>
          </a:p>
          <a:p>
            <a:pPr defTabSz="966511">
              <a:spcAft>
                <a:spcPts val="600"/>
              </a:spcAft>
              <a:defRPr/>
            </a:pPr>
            <a:r>
              <a:rPr lang="es-US" sz="1000" b="1" dirty="0">
                <a:solidFill>
                  <a:prstClr val="black"/>
                </a:solidFill>
                <a:latin typeface="Calibri "/>
                <a:cs typeface="Arial" panose="020B0604020202020204" pitchFamily="34" charset="0"/>
              </a:rPr>
              <a:t>Notas del presentador</a:t>
            </a:r>
          </a:p>
          <a:p>
            <a:pPr defTabSz="966511">
              <a:spcAft>
                <a:spcPts val="600"/>
              </a:spcAft>
              <a:defRPr/>
            </a:pPr>
            <a:r>
              <a:rPr lang="es-US" sz="1000" b="1" dirty="0">
                <a:latin typeface="Calibri "/>
                <a:cs typeface="Arial" panose="020B0604020202020204" pitchFamily="34" charset="0"/>
              </a:rPr>
              <a:t>Hospital</a:t>
            </a:r>
          </a:p>
          <a:p>
            <a:pPr defTabSz="966511">
              <a:spcAft>
                <a:spcPts val="600"/>
              </a:spcAft>
              <a:defRPr/>
            </a:pPr>
            <a:r>
              <a:rPr lang="es-US" sz="1000" dirty="0">
                <a:latin typeface="Calibri "/>
                <a:cs typeface="Arial" panose="020B0604020202020204" pitchFamily="34" charset="0"/>
              </a:rPr>
              <a:t>Usted tiene derecho a una apelación acelerada (rápida) si cree que se le está dando el alta demasiado pronto de su estadía como paciente internado en el hospital cubierta por Medicare. </a:t>
            </a:r>
          </a:p>
          <a:p>
            <a:pPr defTabSz="966511">
              <a:spcAft>
                <a:spcPts val="600"/>
              </a:spcAft>
              <a:defRPr/>
            </a:pPr>
            <a:r>
              <a:rPr lang="es-US" sz="1000" dirty="0">
                <a:latin typeface="Calibri "/>
                <a:cs typeface="Arial" panose="020B0604020202020204" pitchFamily="34" charset="0"/>
              </a:rPr>
              <a:t>Dentro de los 2 días posteriores a su admisión como paciente internado en el hospital, recibirá un aviso denominado “Mensaje importante de Medicare sobre sus derechos” (a veces llamado “Mensaje importante de Medicare” o “IM”). Ese aviso le proporciona información de contacto de la Organización para mejora de la calidad-Cuidado centrado en beneficiarios y familias (BFCC-QIO) y le explica sus derechos a apelar.</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Su derecho a recibir todos los servicios hospitalarios médicamente necesarios.</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Su derecho a participar en cualquier decisión que tome el hospital, su médico, o cualquier otra persona relativa a sus servicios hospitalarios y a saber quién los pagará.</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Su derecho a recibir los servicios que necesite después de salir del hospital.</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Su derecho a apelar una decisión de alta y los pasos para apelar la decisión.</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Las circunstancias bajo las que usted tendrá o no que pagar cargos por seguir permaneciendo en el hospital.</a:t>
            </a:r>
          </a:p>
          <a:p>
            <a:pPr marL="171450" indent="-171450" defTabSz="966511">
              <a:spcAft>
                <a:spcPts val="600"/>
              </a:spcAft>
              <a:buFont typeface="Wingdings" panose="05000000000000000000" pitchFamily="2" charset="2"/>
              <a:buChar char="§"/>
              <a:defRPr/>
            </a:pPr>
            <a:r>
              <a:rPr lang="es-US" sz="1000" dirty="0">
                <a:latin typeface="Calibri "/>
                <a:cs typeface="Arial" panose="020B0604020202020204" pitchFamily="34" charset="0"/>
              </a:rPr>
              <a:t>Información sobre su derecho a recibir un aviso detallado sobre el motivo por el que sus servicios cubiertos finalizarán. </a:t>
            </a:r>
          </a:p>
          <a:p>
            <a:pPr defTabSz="966511">
              <a:spcAft>
                <a:spcPts val="600"/>
              </a:spcAft>
              <a:defRPr/>
            </a:pPr>
            <a:r>
              <a:rPr lang="es-US" sz="1000" b="1" dirty="0">
                <a:latin typeface="Calibri "/>
                <a:cs typeface="Arial" panose="020B0604020202020204" pitchFamily="34" charset="0"/>
              </a:rPr>
              <a:t>Entorno que no sea un hospital</a:t>
            </a:r>
          </a:p>
          <a:p>
            <a:pPr defTabSz="966511">
              <a:spcAft>
                <a:spcPts val="600"/>
              </a:spcAft>
              <a:defRPr/>
            </a:pPr>
            <a:r>
              <a:rPr lang="es-US" sz="1000" dirty="0">
                <a:solidFill>
                  <a:prstClr val="black"/>
                </a:solidFill>
                <a:latin typeface="Calibri "/>
                <a:cs typeface="Arial" panose="020B0604020202020204" pitchFamily="34" charset="0"/>
              </a:rPr>
              <a:t>Es posible que tenga derecho a una apelación rápida (acelerada) si cree que los servicios de una institución de enfermería especializada (SNF), una agencia de atención de la salud a domicilio (HHA), una institución de rehabilitación integral para pacientes ambulatorios (CORF), o de cuidados paliativos cubiertos por Medicare van a finalizar demasiado pronto. </a:t>
            </a:r>
          </a:p>
          <a:p>
            <a:pPr defTabSz="966511">
              <a:spcAft>
                <a:spcPts val="600"/>
              </a:spcAft>
              <a:defRPr/>
            </a:pPr>
            <a:r>
              <a:rPr lang="es-US" sz="1000" dirty="0">
                <a:solidFill>
                  <a:prstClr val="black"/>
                </a:solidFill>
                <a:latin typeface="Calibri "/>
                <a:cs typeface="Arial" panose="020B0604020202020204" pitchFamily="34" charset="0"/>
              </a:rPr>
              <a:t>Mientras esté recibiendo servicios de SNF, HHA, CORF, o de cuidados paliativos, debe recibir un “Aviso de no cobertura de Medicare” (NOMNC) al menos 2 días antes de que los servicios cubiertos finalicen. Ese aviso explica lo siguiente:</a:t>
            </a:r>
          </a:p>
          <a:p>
            <a:pPr marL="120870" indent="-120870" defTabSz="966511">
              <a:spcAft>
                <a:spcPts val="600"/>
              </a:spcAft>
              <a:buFont typeface="Wingdings" panose="05000000000000000000" pitchFamily="2" charset="2"/>
              <a:buChar char="§"/>
              <a:defRPr/>
            </a:pPr>
            <a:r>
              <a:rPr lang="es-US" sz="1000" dirty="0">
                <a:latin typeface="Calibri "/>
                <a:cs typeface="Arial" panose="020B0604020202020204" pitchFamily="34" charset="0"/>
              </a:rPr>
              <a:t>La fecha programada para el cese de la cobertura de los servicios.</a:t>
            </a:r>
          </a:p>
          <a:p>
            <a:pPr marL="120870" indent="-120870" defTabSz="966511">
              <a:spcAft>
                <a:spcPts val="600"/>
              </a:spcAft>
              <a:buFont typeface="Wingdings" panose="05000000000000000000" pitchFamily="2" charset="2"/>
              <a:buChar char="§"/>
              <a:defRPr/>
            </a:pPr>
            <a:r>
              <a:rPr lang="es-US" sz="1000" dirty="0">
                <a:latin typeface="Calibri "/>
                <a:cs typeface="Arial" panose="020B0604020202020204" pitchFamily="34" charset="0"/>
              </a:rPr>
              <a:t>Que podría tener que pagar los servicios que recibe después de la fecha del cese de cobertura indicada en su notificación. </a:t>
            </a:r>
          </a:p>
          <a:p>
            <a:pPr marL="120870" indent="-120870" defTabSz="966511">
              <a:spcAft>
                <a:spcPts val="600"/>
              </a:spcAft>
              <a:buFont typeface="Wingdings" panose="05000000000000000000" pitchFamily="2" charset="2"/>
              <a:buChar char="§"/>
              <a:defRPr/>
            </a:pPr>
            <a:r>
              <a:rPr lang="es-US" sz="1000" dirty="0">
                <a:latin typeface="Calibri "/>
                <a:cs typeface="Arial" panose="020B0604020202020204" pitchFamily="34" charset="0"/>
              </a:rPr>
              <a:t>Información relativa a su derecho a recibir una notificación detallada de por qué se interrumpen los servicios cubiertos. </a:t>
            </a:r>
          </a:p>
          <a:p>
            <a:pPr marL="120870" indent="-120870" defTabSz="966511">
              <a:spcAft>
                <a:spcPts val="600"/>
              </a:spcAft>
              <a:buFont typeface="Wingdings" panose="05000000000000000000" pitchFamily="2" charset="2"/>
              <a:buChar char="§"/>
              <a:defRPr/>
            </a:pPr>
            <a:r>
              <a:rPr lang="es-US" sz="1000" dirty="0">
                <a:latin typeface="Calibri "/>
                <a:cs typeface="Arial" panose="020B0604020202020204" pitchFamily="34" charset="0"/>
              </a:rPr>
              <a:t>Su derecho a una apelación acelerada (rápida) y cómo contactar a la BFCC-QIO para solicitar una apelación rápida</a:t>
            </a:r>
          </a:p>
          <a:p>
            <a:pPr defTabSz="966511">
              <a:spcAft>
                <a:spcPts val="600"/>
              </a:spcAft>
              <a:defRPr/>
            </a:pPr>
            <a:r>
              <a:rPr lang="es-US" sz="1000" dirty="0">
                <a:latin typeface="Calibri "/>
                <a:cs typeface="Arial" panose="020B0604020202020204" pitchFamily="34" charset="0"/>
              </a:rPr>
              <a:t>Puede solicitarle a su médico o proveedor de atención de la salud cualquier información que pueda ayudar en su caso si decide presentar una apelación rápida. Revise la lección 3 para ver información sobre sus derechos en determinados entornos.</a:t>
            </a:r>
          </a:p>
          <a:p>
            <a:pPr defTabSz="966511">
              <a:spcAft>
                <a:spcPts val="600"/>
              </a:spcAft>
              <a:defRPr/>
            </a:pPr>
            <a:r>
              <a:rPr lang="es-US" sz="1000" i="1" dirty="0">
                <a:latin typeface="Calibri "/>
                <a:ea typeface="Calibri" panose="020F0502020204030204" pitchFamily="34" charset="0"/>
                <a:cs typeface="Arial" panose="020B0604020202020204" pitchFamily="34" charset="0"/>
              </a:rPr>
              <a:t>Continúa en la siguiente diapositiva.</a:t>
            </a:r>
          </a:p>
          <a:p>
            <a:pPr>
              <a:spcAft>
                <a:spcPts val="600"/>
              </a:spcAft>
            </a:pPr>
            <a:endParaRPr lang="en-US" sz="1000" dirty="0"/>
          </a:p>
        </p:txBody>
      </p:sp>
    </p:spTree>
    <p:extLst>
      <p:ext uri="{BB962C8B-B14F-4D97-AF65-F5344CB8AC3E}">
        <p14:creationId xmlns:p14="http://schemas.microsoft.com/office/powerpoint/2010/main" val="363287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4318" y="3757508"/>
            <a:ext cx="6786563" cy="5144347"/>
          </a:xfrm>
        </p:spPr>
        <p:txBody>
          <a:bodyPr/>
          <a:lstStyle/>
          <a:p>
            <a:pPr marL="0" lvl="1" defTabSz="966511">
              <a:spcAft>
                <a:spcPts val="600"/>
              </a:spcAft>
              <a:defRPr/>
            </a:pPr>
            <a:r>
              <a:rPr lang="es-US" b="1" dirty="0">
                <a:solidFill>
                  <a:prstClr val="black"/>
                </a:solidFill>
                <a:latin typeface="Calibri "/>
                <a:cs typeface="Arial" panose="020B0604020202020204" pitchFamily="34" charset="0"/>
              </a:rPr>
              <a:t>Notas del presentador</a:t>
            </a:r>
          </a:p>
          <a:p>
            <a:pPr marL="0" lvl="1" defTabSz="966511">
              <a:spcAft>
                <a:spcPts val="600"/>
              </a:spcAft>
              <a:defRPr/>
            </a:pPr>
            <a:r>
              <a:rPr lang="es-US" b="0" dirty="0">
                <a:solidFill>
                  <a:prstClr val="black"/>
                </a:solidFill>
                <a:latin typeface="Calibri "/>
                <a:cs typeface="Arial" panose="020B0604020202020204" pitchFamily="34" charset="0"/>
              </a:rPr>
              <a:t>Debe llamar a su BFCC-QIO regional para solicitar una apelación rápida a más tardar al final del día que tiene programado el alta de una </a:t>
            </a:r>
            <a:r>
              <a:rPr lang="es-US" b="1" dirty="0">
                <a:solidFill>
                  <a:prstClr val="black"/>
                </a:solidFill>
                <a:latin typeface="Calibri "/>
                <a:cs typeface="Arial" panose="020B0604020202020204" pitchFamily="34" charset="0"/>
              </a:rPr>
              <a:t>internación hospitalaria cubierta por Medicare</a:t>
            </a:r>
            <a:r>
              <a:rPr lang="es-US" b="0" dirty="0">
                <a:solidFill>
                  <a:prstClr val="black"/>
                </a:solidFill>
                <a:latin typeface="Calibri "/>
                <a:cs typeface="Arial" panose="020B0604020202020204" pitchFamily="34" charset="0"/>
              </a:rPr>
              <a:t>, y no después del mediodía del día antes de la fecha de finalización que figura en su “Aviso de no cobertura de Medicare” (NOMNC) </a:t>
            </a:r>
            <a:r>
              <a:rPr lang="es-US" b="1" dirty="0">
                <a:solidFill>
                  <a:prstClr val="black"/>
                </a:solidFill>
                <a:latin typeface="Calibri "/>
                <a:cs typeface="Arial" panose="020B0604020202020204" pitchFamily="34" charset="0"/>
              </a:rPr>
              <a:t>en caso de servicios en un SNF, HHA, CORF o de cuidados paliativos cubiertos por Medicare</a:t>
            </a:r>
            <a:r>
              <a:rPr lang="es-US" b="0" dirty="0">
                <a:solidFill>
                  <a:prstClr val="black"/>
                </a:solidFill>
                <a:latin typeface="Calibri "/>
                <a:cs typeface="Arial" panose="020B0604020202020204" pitchFamily="34" charset="0"/>
              </a:rPr>
              <a:t>. </a:t>
            </a:r>
          </a:p>
          <a:p>
            <a:pPr marL="0" lvl="1" defTabSz="966511">
              <a:spcAft>
                <a:spcPts val="600"/>
              </a:spcAft>
              <a:defRPr/>
            </a:pPr>
            <a:r>
              <a:rPr lang="es-US" dirty="0">
                <a:solidFill>
                  <a:prstClr val="black"/>
                </a:solidFill>
                <a:latin typeface="Calibri "/>
                <a:cs typeface="Arial" panose="020B0604020202020204" pitchFamily="34" charset="0"/>
              </a:rPr>
              <a:t>Para revisar todas las regiones de BFCC-QIO e información de contacto, consulte la diapositiva Áreas de servicio de BFCC‐QIO en la lección 1.</a:t>
            </a:r>
          </a:p>
          <a:p>
            <a:pPr>
              <a:spcBef>
                <a:spcPts val="617"/>
              </a:spcBef>
              <a:spcAft>
                <a:spcPts val="600"/>
              </a:spcAft>
              <a:defRPr/>
            </a:pPr>
            <a:r>
              <a:rPr lang="es-US" dirty="0">
                <a:solidFill>
                  <a:prstClr val="black"/>
                </a:solidFill>
                <a:latin typeface="Calibri "/>
                <a:cs typeface="Arial" panose="020B0604020202020204" pitchFamily="34" charset="0"/>
              </a:rPr>
              <a:t>Si se le vence el plazo para una apelación rápida de su estadía hospitalaria cubierta por Medicare, igual puede pedirle a la BFCC-QIO que revise su caso, pero las reglas y los plazos son diferentes y usted podría ser responsable por el costo de la estadía hospitalaria después del día original en que el hospital intenta darle el alta. Si se le vence el plazo para solicitar una apelación rápida de sus servicios de SNF, HHA, CORF, u hospicio, igual puede pedirle a la BFCC-QIO que revise su caso, pero las reglas y los plazos son diferentes.</a:t>
            </a:r>
          </a:p>
          <a:p>
            <a:pPr>
              <a:spcBef>
                <a:spcPts val="617"/>
              </a:spcBef>
              <a:spcAft>
                <a:spcPts val="600"/>
              </a:spcAft>
              <a:defRPr/>
            </a:pPr>
            <a:r>
              <a:rPr lang="es-US" dirty="0">
                <a:solidFill>
                  <a:prstClr val="black"/>
                </a:solidFill>
                <a:latin typeface="Calibri "/>
                <a:cs typeface="Arial" panose="020B0604020202020204" pitchFamily="34" charset="0"/>
              </a:rPr>
              <a:t>Visite </a:t>
            </a:r>
            <a:r>
              <a:rPr lang="es-US" u="sng" dirty="0">
                <a:hlinkClick r:id="rId3"/>
              </a:rPr>
              <a:t>Medicare.gov/</a:t>
            </a:r>
            <a:r>
              <a:rPr lang="es-US" u="sng" dirty="0" err="1">
                <a:hlinkClick r:id="rId3"/>
              </a:rPr>
              <a:t>publications</a:t>
            </a:r>
            <a:r>
              <a:rPr lang="es-US" dirty="0">
                <a:solidFill>
                  <a:prstClr val="black"/>
                </a:solidFill>
                <a:latin typeface="Calibri "/>
                <a:cs typeface="Arial" panose="020B0604020202020204" pitchFamily="34" charset="0"/>
              </a:rPr>
              <a:t> para leer la publicación “Apelaciones de Medicare” (Producto de los CMS </a:t>
            </a:r>
            <a:r>
              <a:rPr lang="es-US" dirty="0" err="1">
                <a:solidFill>
                  <a:prstClr val="black"/>
                </a:solidFill>
                <a:latin typeface="Calibri "/>
                <a:cs typeface="Arial" panose="020B0604020202020204" pitchFamily="34" charset="0"/>
              </a:rPr>
              <a:t>n.°</a:t>
            </a:r>
            <a:r>
              <a:rPr lang="es-US" dirty="0">
                <a:solidFill>
                  <a:prstClr val="black"/>
                </a:solidFill>
                <a:latin typeface="Calibri "/>
                <a:cs typeface="Arial" panose="020B0604020202020204" pitchFamily="34" charset="0"/>
              </a:rPr>
              <a:t> 11525) para ver más información.</a:t>
            </a:r>
          </a:p>
          <a:p>
            <a:pPr>
              <a:spcBef>
                <a:spcPts val="617"/>
              </a:spcBef>
              <a:spcAft>
                <a:spcPts val="600"/>
              </a:spcAft>
              <a:defRPr/>
            </a:pPr>
            <a:r>
              <a:rPr lang="es-US" dirty="0">
                <a:solidFill>
                  <a:prstClr val="black"/>
                </a:solidFill>
                <a:latin typeface="Calibri "/>
                <a:cs typeface="Arial" panose="020B0604020202020204" pitchFamily="34" charset="0"/>
              </a:rPr>
              <a:t>42 CFR Parte 405. Subparte I - Determinaciones, </a:t>
            </a:r>
            <a:r>
              <a:rPr lang="es-US" dirty="0" err="1">
                <a:solidFill>
                  <a:prstClr val="black"/>
                </a:solidFill>
                <a:latin typeface="Calibri "/>
                <a:cs typeface="Arial" panose="020B0604020202020204" pitchFamily="34" charset="0"/>
              </a:rPr>
              <a:t>redeterminaciones</a:t>
            </a:r>
            <a:r>
              <a:rPr lang="es-US" dirty="0">
                <a:solidFill>
                  <a:prstClr val="black"/>
                </a:solidFill>
                <a:latin typeface="Calibri "/>
                <a:cs typeface="Arial" panose="020B0604020202020204" pitchFamily="34" charset="0"/>
              </a:rPr>
              <a:t>, reconsideración y apelaciones bajo Original Medicare: </a:t>
            </a:r>
            <a:r>
              <a:rPr lang="es-US" dirty="0" err="1">
                <a:hlinkClick r:id="rId4"/>
              </a:rPr>
              <a:t>eCFR</a:t>
            </a:r>
            <a:r>
              <a:rPr lang="es-US" dirty="0">
                <a:hlinkClick r:id="rId4"/>
              </a:rPr>
              <a:t> :: 42 CFR Parte 405 - Seguro de salud federal para personas de edad avanzada y discapacitadas</a:t>
            </a:r>
          </a:p>
          <a:p>
            <a:pPr>
              <a:spcAft>
                <a:spcPts val="600"/>
              </a:spcAft>
            </a:pPr>
            <a:endParaRPr lang="en-US" dirty="0"/>
          </a:p>
        </p:txBody>
      </p:sp>
    </p:spTree>
    <p:extLst>
      <p:ext uri="{BB962C8B-B14F-4D97-AF65-F5344CB8AC3E}">
        <p14:creationId xmlns:p14="http://schemas.microsoft.com/office/powerpoint/2010/main" val="65929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3757508"/>
            <a:ext cx="7105650" cy="5144347"/>
          </a:xfrm>
        </p:spPr>
        <p:txBody>
          <a:bodyPr/>
          <a:lstStyle/>
          <a:p>
            <a:pPr>
              <a:spcBef>
                <a:spcPts val="600"/>
              </a:spcBef>
            </a:pPr>
            <a:r>
              <a:rPr lang="es-US" dirty="0"/>
              <a:t>Como resultado de una orden judicial, usted tiene derecho a apelar cuando un hospital cambia su situación de “paciente internado” a “paciente ambulatorio” si usted también cumple determinados criterios.</a:t>
            </a:r>
          </a:p>
          <a:p>
            <a:pPr>
              <a:spcBef>
                <a:spcPts val="600"/>
              </a:spcBef>
            </a:pPr>
            <a:r>
              <a:rPr lang="es-US" b="1" dirty="0"/>
              <a:t>A partir del 1 de enero de 2025:</a:t>
            </a:r>
            <a:r>
              <a:rPr lang="es-US" dirty="0"/>
              <a:t> Si es un paciente con Medicare que fue admitido en el hospital como paciente internado el 1 de enero de 2009 o después, y su situación se cambió a “paciente ambulatorio recibiendo servicios de observación” (y usted cumple otros criterios determinados), es posible que pueda apelar la negativa de cobertura de la Parte A (Seguro Hospitalario) como paciente internado que implicó el cambio en su situación. </a:t>
            </a:r>
          </a:p>
          <a:p>
            <a:pPr>
              <a:spcBef>
                <a:spcPts val="600"/>
              </a:spcBef>
            </a:pPr>
            <a:r>
              <a:rPr lang="es-US" dirty="0"/>
              <a:t>El cambio de su situación </a:t>
            </a:r>
            <a:r>
              <a:rPr lang="es-US" dirty="0" err="1"/>
              <a:t>hospitalia</a:t>
            </a:r>
            <a:r>
              <a:rPr lang="es-US" dirty="0"/>
              <a:t> de “paciente internado” a “paciente ambulatorio recibiendo servicios de observación” es importante por lo </a:t>
            </a:r>
            <a:r>
              <a:rPr lang="es-US" dirty="0" err="1"/>
              <a:t>siguente</a:t>
            </a:r>
            <a:r>
              <a:rPr lang="es-US" dirty="0"/>
              <a:t>: </a:t>
            </a:r>
          </a:p>
          <a:p>
            <a:pPr marL="111125" indent="-111125">
              <a:spcBef>
                <a:spcPts val="600"/>
              </a:spcBef>
              <a:buFont typeface="Wingdings" panose="05000000000000000000" pitchFamily="2" charset="2"/>
              <a:buChar char="§"/>
            </a:pPr>
            <a:r>
              <a:rPr lang="es-US" dirty="0"/>
              <a:t>Este cambio de situación afectará su factura.</a:t>
            </a:r>
          </a:p>
          <a:p>
            <a:pPr marL="111125" indent="-111125">
              <a:spcBef>
                <a:spcPts val="600"/>
              </a:spcBef>
              <a:buFont typeface="Wingdings" panose="05000000000000000000" pitchFamily="2" charset="2"/>
              <a:buChar char="§"/>
            </a:pPr>
            <a:r>
              <a:rPr lang="es-US" dirty="0"/>
              <a:t>El cambio implica que si usted necesita ir a un centro de enfermería especializada (SNF) dentro de los 30 días posteriores a </a:t>
            </a:r>
            <a:r>
              <a:rPr lang="es-US" dirty="0" err="1"/>
              <a:t>saliir</a:t>
            </a:r>
            <a:r>
              <a:rPr lang="es-US" dirty="0"/>
              <a:t> del hospital, Medicare no cubrirá su estadía en ese centro.</a:t>
            </a:r>
          </a:p>
          <a:p>
            <a:pPr>
              <a:spcBef>
                <a:spcPts val="600"/>
              </a:spcBef>
            </a:pPr>
            <a:r>
              <a:rPr lang="es-US" b="1" dirty="0"/>
              <a:t>A partir del 14 de febrero de 2025,</a:t>
            </a:r>
            <a:r>
              <a:rPr lang="es-US" dirty="0"/>
              <a:t> puede solicitar una apelación rápida mientras todavía esté en el hospital si fue admitido en el hospital como paciente internado y el hospital cambió su situación a “paciente ambulatorio recibiendo servicios de observación”. En breve habrá más información sobre cómo presentar este tipo de apelación.</a:t>
            </a:r>
          </a:p>
          <a:p>
            <a:pPr>
              <a:spcBef>
                <a:spcPts val="600"/>
              </a:spcBef>
            </a:pPr>
            <a:r>
              <a:rPr lang="es-US" dirty="0"/>
              <a:t>Si su apelación es aprobada, es posible que la Parte A cubra los servicios del hospital y del centro de enfermería especializada (SNF) (si se apelaron) que recibió. En ciertas situaciones, es posible que también reciba un reembolso por pagos que usted o un familiar hizo por servicios que no estaban cubiertos.</a:t>
            </a:r>
          </a:p>
          <a:p>
            <a:pPr>
              <a:spcBef>
                <a:spcPts val="600"/>
              </a:spcBef>
            </a:pPr>
            <a:r>
              <a:rPr lang="es-US" dirty="0"/>
              <a:t>Para ver más información, como la forma de presentar una apelación, dónde obtener ayuda y qué sucede después de presentar una apelación retrospectiva, visite </a:t>
            </a:r>
            <a:r>
              <a:rPr lang="es-US" dirty="0">
                <a:hlinkClick r:id="rId3"/>
              </a:rPr>
              <a:t>Medicare.gov/</a:t>
            </a:r>
            <a:r>
              <a:rPr lang="es-US" dirty="0" err="1">
                <a:hlinkClick r:id="rId3"/>
              </a:rPr>
              <a:t>providers-services</a:t>
            </a:r>
            <a:r>
              <a:rPr lang="es-US" dirty="0">
                <a:hlinkClick r:id="rId3"/>
              </a:rPr>
              <a:t>/</a:t>
            </a:r>
            <a:r>
              <a:rPr lang="es-US" dirty="0" err="1">
                <a:hlinkClick r:id="rId3"/>
              </a:rPr>
              <a:t>claims</a:t>
            </a:r>
            <a:r>
              <a:rPr lang="es-US" dirty="0">
                <a:hlinkClick r:id="rId3"/>
              </a:rPr>
              <a:t>-appeals-</a:t>
            </a:r>
            <a:r>
              <a:rPr lang="es-US" dirty="0" err="1">
                <a:hlinkClick r:id="rId3"/>
              </a:rPr>
              <a:t>complaints</a:t>
            </a:r>
            <a:r>
              <a:rPr lang="es-US" dirty="0">
                <a:hlinkClick r:id="rId3"/>
              </a:rPr>
              <a:t>/appeals/original-medicare/</a:t>
            </a:r>
            <a:r>
              <a:rPr lang="es-US" dirty="0" err="1">
                <a:hlinkClick r:id="rId3"/>
              </a:rPr>
              <a:t>denial-part-a-hospital-status#appeals_favored</a:t>
            </a:r>
            <a:r>
              <a:rPr lang="es-US" dirty="0"/>
              <a:t>. </a:t>
            </a:r>
          </a:p>
        </p:txBody>
      </p:sp>
    </p:spTree>
    <p:extLst>
      <p:ext uri="{BB962C8B-B14F-4D97-AF65-F5344CB8AC3E}">
        <p14:creationId xmlns:p14="http://schemas.microsoft.com/office/powerpoint/2010/main" val="83338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9324762"/>
          </a:xfrm>
        </p:spPr>
        <p:txBody>
          <a:bodyPr/>
          <a:lstStyle/>
          <a:p>
            <a:pPr defTabSz="966511">
              <a:spcAft>
                <a:spcPts val="400"/>
              </a:spcAft>
              <a:defRPr/>
            </a:pPr>
            <a:r>
              <a:rPr lang="es-US" sz="1050" b="1" dirty="0">
                <a:solidFill>
                  <a:prstClr val="black"/>
                </a:solidFill>
                <a:latin typeface="Calibri "/>
              </a:rPr>
              <a:t>Esta diapositiva tiene animación.</a:t>
            </a:r>
          </a:p>
          <a:p>
            <a:pPr marL="0" marR="0" lvl="0" indent="0" algn="l" defTabSz="914400" rtl="0" eaLnBrk="1" fontAlgn="auto" latinLnBrk="0" hangingPunct="1">
              <a:spcAft>
                <a:spcPts val="400"/>
              </a:spcAft>
              <a:buClrTx/>
              <a:buSzTx/>
              <a:buFont typeface="Wingdings" panose="05000000000000000000" pitchFamily="2" charset="2"/>
              <a:buNone/>
              <a:tabLst/>
              <a:defRPr/>
            </a:pPr>
            <a:r>
              <a:rPr lang="es-US" sz="1050" b="1" dirty="0">
                <a:solidFill>
                  <a:srgbClr val="FF0000"/>
                </a:solidFill>
                <a:latin typeface="Calibri "/>
              </a:rPr>
              <a:t>Nota para los editores: Hay una tabla oculta detrás de este gráfico. Asegúrense de actualizar la tabla si actualizan la gráfica de la pirámide.</a:t>
            </a:r>
          </a:p>
          <a:p>
            <a:pPr>
              <a:spcAft>
                <a:spcPts val="400"/>
              </a:spcAft>
            </a:pPr>
            <a:r>
              <a:rPr lang="es-US" sz="1050" b="1" dirty="0">
                <a:latin typeface="Calibri "/>
                <a:cs typeface="Arial" panose="020B0604020202020204" pitchFamily="34" charset="0"/>
              </a:rPr>
              <a:t>Notas del presentador</a:t>
            </a:r>
          </a:p>
          <a:p>
            <a:pPr>
              <a:spcAft>
                <a:spcPts val="400"/>
              </a:spcAft>
            </a:pPr>
            <a:r>
              <a:rPr lang="es-US" sz="1050" dirty="0">
                <a:latin typeface="Calibri "/>
                <a:cs typeface="Arial" panose="020B0604020202020204" pitchFamily="34" charset="0"/>
              </a:rPr>
              <a:t>El proceso de apelaciones tiene 5 niveles. Si usted no está de acuerdo con la decisión tomada en cualquier nivel del proceso, generalmente puede ir al nivel siguiente. En cada nivel, recibirá una carta de decisión con instrucciones para pasar al nivel de apelación siguiente. Los plazos de presentación en cada nivel se basan en la fecha en que usted recibe la decisión o el aviso previo y se presume que la fecha de recepción es 5 días después de la fecha que figura en la carta o aviso de decisión. Si hay un retraso en la recepción, debe indicar la fecha en que recibió la carta o el aviso de decisión en su solicitud de apelar.</a:t>
            </a:r>
          </a:p>
          <a:p>
            <a:pPr marL="122493" indent="-122493">
              <a:spcAft>
                <a:spcPts val="400"/>
              </a:spcAft>
              <a:buFont typeface="Wingdings" panose="05000000000000000000" pitchFamily="2" charset="2"/>
              <a:buChar char="§"/>
            </a:pPr>
            <a:r>
              <a:rPr lang="es-US" sz="1050" b="1" dirty="0">
                <a:solidFill>
                  <a:prstClr val="black"/>
                </a:solidFill>
                <a:latin typeface="Calibri "/>
                <a:cs typeface="Arial" panose="020B0604020202020204" pitchFamily="34" charset="0"/>
              </a:rPr>
              <a:t>Nivel 1: </a:t>
            </a:r>
            <a:r>
              <a:rPr lang="es-US" sz="1050" b="1" dirty="0" err="1">
                <a:solidFill>
                  <a:prstClr val="black"/>
                </a:solidFill>
                <a:latin typeface="Calibri "/>
                <a:cs typeface="Arial" panose="020B0604020202020204" pitchFamily="34" charset="0"/>
              </a:rPr>
              <a:t>Redeterminación</a:t>
            </a:r>
            <a:r>
              <a:rPr lang="es-US" sz="1050" b="1" dirty="0">
                <a:solidFill>
                  <a:prstClr val="black"/>
                </a:solidFill>
                <a:latin typeface="Calibri "/>
                <a:cs typeface="Arial" panose="020B0604020202020204" pitchFamily="34" charset="0"/>
              </a:rPr>
              <a:t> del Contratista Administrativo de Medicare (MAC) </a:t>
            </a:r>
            <a:r>
              <a:rPr lang="es-US" sz="1050" dirty="0">
                <a:solidFill>
                  <a:prstClr val="black"/>
                </a:solidFill>
                <a:latin typeface="Calibri "/>
                <a:cs typeface="Arial" panose="020B0604020202020204" pitchFamily="34" charset="0"/>
              </a:rPr>
              <a:t>(a cargo de personas del MAC que no estuvieron involucradas con la primera decisión).</a:t>
            </a:r>
            <a:r>
              <a:rPr lang="es-US" sz="1050" b="1" dirty="0">
                <a:solidFill>
                  <a:prstClr val="black"/>
                </a:solidFill>
                <a:latin typeface="Calibri "/>
                <a:cs typeface="Arial" panose="020B0604020202020204" pitchFamily="34" charset="0"/>
              </a:rPr>
              <a:t> </a:t>
            </a:r>
          </a:p>
          <a:p>
            <a:pPr marL="244983" indent="-122493">
              <a:spcAft>
                <a:spcPts val="400"/>
              </a:spcAft>
              <a:buFont typeface="Arial" panose="020B0604020202020204" pitchFamily="34" charset="0"/>
              <a:buChar char="•"/>
            </a:pPr>
            <a:r>
              <a:rPr lang="es-US" sz="1050" dirty="0">
                <a:latin typeface="Calibri "/>
                <a:cs typeface="Arial" panose="020B0604020202020204" pitchFamily="34" charset="0"/>
              </a:rPr>
              <a:t>Si usted no está de acuerdo con la determinación inicial sobre el MSN, puede pedir una </a:t>
            </a:r>
            <a:r>
              <a:rPr lang="es-US" sz="1050" dirty="0" err="1">
                <a:latin typeface="Calibri "/>
                <a:cs typeface="Arial" panose="020B0604020202020204" pitchFamily="34" charset="0"/>
              </a:rPr>
              <a:t>redeterminación</a:t>
            </a:r>
            <a:r>
              <a:rPr lang="es-US" sz="1050" dirty="0">
                <a:latin typeface="Calibri "/>
                <a:cs typeface="Arial" panose="020B0604020202020204" pitchFamily="34" charset="0"/>
              </a:rPr>
              <a:t> (una segunda revisión). Tiene 120 días después de recibir el MSN para solicitar una </a:t>
            </a:r>
            <a:r>
              <a:rPr lang="es-US" sz="1050" dirty="0" err="1">
                <a:latin typeface="Calibri "/>
                <a:cs typeface="Arial" panose="020B0604020202020204" pitchFamily="34" charset="0"/>
              </a:rPr>
              <a:t>redeterminación</a:t>
            </a:r>
            <a:r>
              <a:rPr lang="es-US" sz="1050" dirty="0">
                <a:latin typeface="Calibri "/>
                <a:cs typeface="Arial" panose="020B0604020202020204" pitchFamily="34" charset="0"/>
              </a:rPr>
              <a:t>. El plazo para emitir una decisión generalmente es dentro de los 60 días después de la recepción de la solicitud por parte del MAC. Si la decisión de la apelación es favorable, recibirá un MSN que muestre la cobertura y el pago aprobados y lo que usted le debe al proveedor. </a:t>
            </a:r>
          </a:p>
          <a:p>
            <a:pPr marL="244983" indent="-122493">
              <a:spcAft>
                <a:spcPts val="400"/>
              </a:spcAft>
              <a:buFont typeface="Arial" panose="020B0604020202020204" pitchFamily="34" charset="0"/>
              <a:buChar char="•"/>
            </a:pPr>
            <a:r>
              <a:rPr lang="es-US" sz="1050" dirty="0">
                <a:solidFill>
                  <a:prstClr val="black"/>
                </a:solidFill>
                <a:latin typeface="Calibri "/>
                <a:cs typeface="Arial" panose="020B0604020202020204" pitchFamily="34" charset="0"/>
              </a:rPr>
              <a:t>Si no está de acuerdo con la decisión de </a:t>
            </a:r>
            <a:r>
              <a:rPr lang="es-US" sz="1050" dirty="0" err="1">
                <a:solidFill>
                  <a:prstClr val="black"/>
                </a:solidFill>
                <a:latin typeface="Calibri "/>
                <a:cs typeface="Arial" panose="020B0604020202020204" pitchFamily="34" charset="0"/>
              </a:rPr>
              <a:t>redeterminación</a:t>
            </a:r>
            <a:r>
              <a:rPr lang="es-US" sz="1050" dirty="0">
                <a:solidFill>
                  <a:prstClr val="black"/>
                </a:solidFill>
                <a:latin typeface="Calibri "/>
                <a:cs typeface="Arial" panose="020B0604020202020204" pitchFamily="34" charset="0"/>
              </a:rPr>
              <a:t> tomada por el MAC en el nivel 1, tiene 180 días después de recibir el “Aviso de </a:t>
            </a:r>
            <a:r>
              <a:rPr lang="es-US" sz="1050" dirty="0" err="1">
                <a:solidFill>
                  <a:prstClr val="black"/>
                </a:solidFill>
                <a:latin typeface="Calibri "/>
                <a:cs typeface="Arial" panose="020B0604020202020204" pitchFamily="34" charset="0"/>
              </a:rPr>
              <a:t>redeterminación</a:t>
            </a:r>
            <a:r>
              <a:rPr lang="es-US" sz="1050" dirty="0">
                <a:solidFill>
                  <a:prstClr val="black"/>
                </a:solidFill>
                <a:latin typeface="Calibri "/>
                <a:cs typeface="Arial" panose="020B0604020202020204" pitchFamily="34" charset="0"/>
              </a:rPr>
              <a:t> de Medicare” (MRN) para solicitar una reconsideración por un Contratista Independiente Calificado (QIC), que es el nivel 2. Los detalles están en el MRN. </a:t>
            </a:r>
          </a:p>
          <a:p>
            <a:pPr marL="122493" lvl="1" indent="-122493" defTabSz="966511">
              <a:spcBef>
                <a:spcPts val="0"/>
              </a:spcBef>
              <a:spcAft>
                <a:spcPts val="400"/>
              </a:spcAft>
              <a:buFont typeface="Wingdings" panose="05000000000000000000" pitchFamily="2" charset="2"/>
              <a:buChar char="§"/>
            </a:pPr>
            <a:r>
              <a:rPr lang="es-US" sz="1050" b="1" dirty="0">
                <a:solidFill>
                  <a:prstClr val="black"/>
                </a:solidFill>
                <a:latin typeface="Calibri "/>
                <a:cs typeface="Arial" panose="020B0604020202020204" pitchFamily="34" charset="0"/>
              </a:rPr>
              <a:t>Nivel 2: Reconsideración por un QIC </a:t>
            </a:r>
            <a:r>
              <a:rPr lang="es-US" sz="1050" dirty="0">
                <a:solidFill>
                  <a:prstClr val="black"/>
                </a:solidFill>
                <a:latin typeface="Calibri "/>
                <a:cs typeface="Arial" panose="020B0604020202020204" pitchFamily="34" charset="0"/>
              </a:rPr>
              <a:t>(un contratista independiente que no participó en la decisión previa).</a:t>
            </a:r>
            <a:r>
              <a:rPr lang="es-US" sz="1050" b="1" dirty="0">
                <a:solidFill>
                  <a:prstClr val="black"/>
                </a:solidFill>
                <a:latin typeface="Calibri "/>
                <a:cs typeface="Arial" panose="020B0604020202020204" pitchFamily="34" charset="0"/>
              </a:rPr>
              <a:t> </a:t>
            </a:r>
          </a:p>
          <a:p>
            <a:pPr marL="244983" lvl="1" indent="-122493" defTabSz="966511">
              <a:spcBef>
                <a:spcPts val="0"/>
              </a:spcBef>
              <a:spcAft>
                <a:spcPts val="400"/>
              </a:spcAft>
              <a:buFont typeface="Arial" panose="020B0604020202020204" pitchFamily="34" charset="0"/>
              <a:buChar char="•"/>
            </a:pPr>
            <a:r>
              <a:rPr lang="es-US" sz="1050" dirty="0">
                <a:solidFill>
                  <a:prstClr val="black"/>
                </a:solidFill>
                <a:latin typeface="Calibri "/>
                <a:cs typeface="Arial" panose="020B0604020202020204" pitchFamily="34" charset="0"/>
              </a:rPr>
              <a:t>El QIC revisará su solicitud de una reconsideración y tomará una decisión. El plazo para emitir una decisión es generalmente dentro de los 60 días de que el QIC reciba la solicitud.</a:t>
            </a:r>
          </a:p>
          <a:p>
            <a:pPr marL="244983" lvl="1" indent="-122493" defTabSz="966511">
              <a:spcBef>
                <a:spcPts val="0"/>
              </a:spcBef>
              <a:spcAft>
                <a:spcPts val="400"/>
              </a:spcAft>
              <a:buFont typeface="Arial" panose="020B0604020202020204" pitchFamily="34" charset="0"/>
              <a:buChar char="•"/>
            </a:pPr>
            <a:r>
              <a:rPr lang="es-US" sz="1050" dirty="0">
                <a:solidFill>
                  <a:prstClr val="black"/>
                </a:solidFill>
                <a:latin typeface="Calibri "/>
                <a:cs typeface="Arial" panose="020B0604020202020204" pitchFamily="34" charset="0"/>
              </a:rPr>
              <a:t>Si usted no está de acuerdo con la decisión de reconsideración en el nivel 2, tiene 60 días después de recibir la decisión para solicitar una apelación en la Oficina de Audiencias y Apelaciones de Medicare (OMHA), que es el nivel 3. Asegúrese de revisar todos los requisitos para presentar una apelación de nivel 3 que se incluyen en la decisión de reconsideración del QIC.</a:t>
            </a:r>
          </a:p>
          <a:p>
            <a:pPr marL="117603" lvl="1" indent="-117603" defTabSz="940826">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3</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Decisión de la OMHA. </a:t>
            </a:r>
          </a:p>
          <a:p>
            <a:pPr marL="238473" lvl="1" indent="-119237" defTabSz="940826">
              <a:spcBef>
                <a:spcPts val="0"/>
              </a:spcBef>
              <a:spcAft>
                <a:spcPts val="400"/>
              </a:spcAft>
              <a:buFont typeface="Arial" panose="020B0604020202020204" pitchFamily="34" charset="0"/>
              <a:buChar char="•"/>
              <a:defRPr/>
            </a:pPr>
            <a:r>
              <a:rPr lang="es-US" sz="1050" dirty="0">
                <a:latin typeface="Calibri "/>
                <a:cs typeface="Arial" panose="020B0604020202020204" pitchFamily="34" charset="0"/>
              </a:rPr>
              <a:t>Una audiencia ante un ALJ le permite presentarle la apelación a una nueva persona que revisará de manera independiente los hechos de su apelación y escuchará su testimonio antes de tomar una decisión nueva e imparcial. </a:t>
            </a:r>
          </a:p>
          <a:p>
            <a:pPr marL="238473" lvl="1" indent="-119237" defTabSz="940826">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Para conseguir una audiencia o solicitar una revisión con constancia por la OMHA (no se celebra una audiencia; un juez examina solo el expediente del caso y cualquier prueba nueva enviada a la OMHA), la suma de su caso debe ser de un mínimo en dólares que se actualiza anualmente. El importe requerido para 2025 es $190. El plazo para emitir una decisión generalmente es de 60 días desde que la OMHA recibe la solicitud.</a:t>
            </a:r>
          </a:p>
          <a:p>
            <a:pPr marL="238473" lvl="1" indent="-119237" defTabSz="940826">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 la OMHA en el nivel 3, tiene 60 días después de recibir la decisión de la OMHA para solicitar una revisión por parte del Consejo de Apelaciones de Medicare (Consejo de Apelaciones), lo cual es el nivel 4. </a:t>
            </a:r>
          </a:p>
          <a:p>
            <a:pPr marL="117603" lvl="1" indent="-117603" defTabSz="940826">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4</a:t>
            </a:r>
            <a:r>
              <a:rPr lang="es-US" sz="1050" dirty="0">
                <a:solidFill>
                  <a:prstClr val="black"/>
                </a:solidFill>
                <a:latin typeface="Calibri "/>
                <a:cs typeface="Arial" panose="020B0604020202020204" pitchFamily="34" charset="0"/>
              </a:rPr>
              <a:t>:</a:t>
            </a:r>
            <a:r>
              <a:rPr lang="es-US" sz="1050" b="1" dirty="0">
                <a:solidFill>
                  <a:prstClr val="black"/>
                </a:solidFill>
                <a:latin typeface="Calibri "/>
                <a:cs typeface="Arial" panose="020B0604020202020204" pitchFamily="34" charset="0"/>
              </a:rPr>
              <a:t> Revisión por parte del Consejo de Apelaciones. </a:t>
            </a:r>
          </a:p>
          <a:p>
            <a:pPr marL="238473" lvl="1" indent="-119237" defTabSz="940826">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Puede solicitar que el Consejo de Apelaciones revise su caso, independientemente del importe en dólares de su caso. El plazo para emitir una decisión generalmente es de 60 días desde que el Consejo recibe la solicitud.</a:t>
            </a:r>
          </a:p>
          <a:p>
            <a:pPr marL="238473" lvl="1" indent="-119237" defTabSz="940826">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Si usted no está de acuerdo con la decisión del Consejo de Apelaciones en el nivel 4, tiene 60 días después de recibir la decisión del Consejo de Apelaciones para solicitar la revisión judicial a cargo de un tribunal de distrito federal, que es el nivel 5.</a:t>
            </a:r>
          </a:p>
          <a:p>
            <a:pPr marL="117603" lvl="1" indent="-117603" defTabSz="940826">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5</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Revisión judicial por un Tribunal del Distrito Federal. </a:t>
            </a:r>
            <a:r>
              <a:rPr lang="es-US" sz="1050" dirty="0">
                <a:solidFill>
                  <a:prstClr val="black"/>
                </a:solidFill>
                <a:latin typeface="Calibri "/>
                <a:cs typeface="Arial" panose="020B0604020202020204" pitchFamily="34" charset="0"/>
              </a:rPr>
              <a:t>Para obtener una revisión, el importe de su caso debe cumplir con un importe mínimo en dólares que se actualiza anualmente. El importe mínimo en dólares requerido para 2025 es $1,900. Las instrucciones sobre cómo presentar una acción civil en el tribunal federal se incluyen en la carta de decisión del Consejo.</a:t>
            </a:r>
          </a:p>
          <a:p>
            <a:pPr marL="0" lvl="1" defTabSz="940826">
              <a:spcBef>
                <a:spcPts val="0"/>
              </a:spcBef>
              <a:spcAft>
                <a:spcPts val="400"/>
              </a:spcAft>
              <a:defRPr/>
            </a:pPr>
            <a:r>
              <a:rPr lang="es-US" sz="1050" b="1" dirty="0">
                <a:solidFill>
                  <a:prstClr val="black"/>
                </a:solidFill>
                <a:latin typeface="Calibri "/>
                <a:cs typeface="Arial" panose="020B0604020202020204" pitchFamily="34" charset="0"/>
              </a:rPr>
              <a:t>NOTA: </a:t>
            </a:r>
            <a:r>
              <a:rPr lang="es-US" sz="1050" dirty="0">
                <a:solidFill>
                  <a:prstClr val="black"/>
                </a:solidFill>
                <a:latin typeface="Calibri "/>
                <a:cs typeface="Arial" panose="020B0604020202020204" pitchFamily="34" charset="0"/>
              </a:rPr>
              <a:t>En los niveles 2, 3 y 4, si una decisión no se emite dentro del plazo designado, usted tiene derecho a pasar al siguiente nivel de apelación si lo desea, o puede esperar hasta que se emita la decisión.</a:t>
            </a:r>
          </a:p>
          <a:p>
            <a:pPr marL="0" lvl="1" defTabSz="940826">
              <a:spcBef>
                <a:spcPts val="0"/>
              </a:spcBef>
              <a:spcAft>
                <a:spcPts val="400"/>
              </a:spcAft>
              <a:defRPr/>
            </a:pPr>
            <a:r>
              <a:rPr lang="es-US" sz="1050" b="0" dirty="0">
                <a:solidFill>
                  <a:prstClr val="black"/>
                </a:solidFill>
                <a:latin typeface="Calibri "/>
                <a:cs typeface="Arial" panose="020B0604020202020204" pitchFamily="34" charset="0"/>
              </a:rPr>
              <a:t>Para ver un organigrama de tamaño completo del proceso de apelaciones de Medicare Original (Parte A y Parte B), visite </a:t>
            </a:r>
            <a:r>
              <a:rPr lang="es-US" sz="1050" b="0" dirty="0">
                <a:solidFill>
                  <a:prstClr val="black"/>
                </a:solidFill>
                <a:latin typeface="Calibri "/>
                <a:cs typeface="Arial" panose="020B0604020202020204" pitchFamily="34" charset="0"/>
                <a:hlinkClick r:id="rId3"/>
              </a:rPr>
              <a:t>CMS.gov/Medicare/Appeals-and-</a:t>
            </a:r>
            <a:r>
              <a:rPr lang="es-US" sz="1050" b="0" dirty="0" err="1">
                <a:solidFill>
                  <a:prstClr val="black"/>
                </a:solidFill>
                <a:latin typeface="Calibri "/>
                <a:cs typeface="Arial" panose="020B0604020202020204" pitchFamily="34" charset="0"/>
                <a:hlinkClick r:id="rId3"/>
              </a:rPr>
              <a:t>Grievances</a:t>
            </a:r>
            <a:r>
              <a:rPr lang="es-US" sz="1050" b="0" dirty="0">
                <a:solidFill>
                  <a:prstClr val="black"/>
                </a:solidFill>
                <a:latin typeface="Calibri "/>
                <a:cs typeface="Arial" panose="020B0604020202020204" pitchFamily="34" charset="0"/>
                <a:hlinkClick r:id="rId3"/>
              </a:rPr>
              <a:t>/</a:t>
            </a:r>
            <a:r>
              <a:rPr lang="es-US" sz="1050" b="0" dirty="0" err="1">
                <a:solidFill>
                  <a:prstClr val="black"/>
                </a:solidFill>
                <a:latin typeface="Calibri "/>
                <a:cs typeface="Arial" panose="020B0604020202020204" pitchFamily="34" charset="0"/>
                <a:hlinkClick r:id="rId3"/>
              </a:rPr>
              <a:t>OrgMedFFSAppeals</a:t>
            </a:r>
            <a:r>
              <a:rPr lang="es-US" sz="1050" b="0" dirty="0">
                <a:solidFill>
                  <a:prstClr val="black"/>
                </a:solidFill>
                <a:latin typeface="Calibri "/>
                <a:cs typeface="Arial" panose="020B0604020202020204" pitchFamily="34" charset="0"/>
                <a:hlinkClick r:id="rId3"/>
              </a:rPr>
              <a:t>/</a:t>
            </a:r>
            <a:r>
              <a:rPr lang="es-US" sz="1050" b="0" dirty="0" err="1">
                <a:solidFill>
                  <a:prstClr val="black"/>
                </a:solidFill>
                <a:latin typeface="Calibri "/>
                <a:cs typeface="Arial" panose="020B0604020202020204" pitchFamily="34" charset="0"/>
                <a:hlinkClick r:id="rId3"/>
              </a:rPr>
              <a:t>Downloads</a:t>
            </a:r>
            <a:r>
              <a:rPr lang="es-US" sz="1050" b="0" dirty="0">
                <a:solidFill>
                  <a:prstClr val="black"/>
                </a:solidFill>
                <a:latin typeface="Calibri "/>
                <a:cs typeface="Arial" panose="020B0604020202020204" pitchFamily="34" charset="0"/>
                <a:hlinkClick r:id="rId3"/>
              </a:rPr>
              <a:t>/Flowchart-FFS-Appeals-Process.pdf</a:t>
            </a:r>
            <a:r>
              <a:rPr lang="es-US" sz="1050" b="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12550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8284" y="3657600"/>
            <a:ext cx="7086600" cy="5751095"/>
          </a:xfrm>
        </p:spPr>
        <p:txBody>
          <a:bodyPr/>
          <a:lstStyle/>
          <a:p>
            <a:pPr defTabSz="966511">
              <a:spcAft>
                <a:spcPts val="400"/>
              </a:spcAft>
              <a:defRPr/>
            </a:pPr>
            <a:r>
              <a:rPr lang="es-US" sz="1100" b="1" dirty="0">
                <a:solidFill>
                  <a:prstClr val="black"/>
                </a:solidFill>
                <a:latin typeface="Calibri "/>
              </a:rPr>
              <a:t>Esta diapositiva tiene animación.</a:t>
            </a:r>
          </a:p>
          <a:p>
            <a:pPr>
              <a:spcAft>
                <a:spcPts val="400"/>
              </a:spcAft>
              <a:defRPr/>
            </a:pPr>
            <a:r>
              <a:rPr lang="es-US" sz="1100" b="1" dirty="0">
                <a:latin typeface="Calibri "/>
              </a:rPr>
              <a:t>Notas del presentador</a:t>
            </a:r>
          </a:p>
          <a:p>
            <a:pPr>
              <a:spcAft>
                <a:spcPts val="400"/>
              </a:spcAft>
              <a:defRPr/>
            </a:pPr>
            <a:r>
              <a:rPr lang="es-US" sz="1100" dirty="0">
                <a:latin typeface="Calibri "/>
              </a:rPr>
              <a:t>Si tiene un plan Medicare </a:t>
            </a:r>
            <a:r>
              <a:rPr lang="es-US" sz="1100" dirty="0" err="1">
                <a:latin typeface="Calibri "/>
              </a:rPr>
              <a:t>Advantage</a:t>
            </a:r>
            <a:r>
              <a:rPr lang="es-US" sz="1100" dirty="0">
                <a:latin typeface="Calibri "/>
              </a:rPr>
              <a:t> u otro plan de salud de Medicare, tiene derecho a solicitar una apelación para resolver diferencias con su plan. Tiene derecho a pedirle a su plan que proporcione o pague artículos o servicios que usted piense que debe cubrir, proporcionar o continuar. La decisión del plan se denomina “determinación de la organización”.</a:t>
            </a:r>
          </a:p>
          <a:p>
            <a:pPr>
              <a:spcAft>
                <a:spcPts val="400"/>
              </a:spcAft>
              <a:defRPr/>
            </a:pPr>
            <a:r>
              <a:rPr lang="es-US" sz="1100" dirty="0">
                <a:solidFill>
                  <a:prstClr val="black"/>
                </a:solidFill>
                <a:latin typeface="Calibri "/>
              </a:rPr>
              <a:t>Puede llamar o escribir a su plan y pedir una copia del expediente de su caso. Para obtener el número de teléfono o la dirección de su plan, revise su “Evidencia de cobertura (EOC)” (información de su plan que explicas sus derechos) o el aviso que reciba explicando por qué no podría recibir los servicios solicitados. </a:t>
            </a:r>
          </a:p>
          <a:p>
            <a:pPr defTabSz="966511">
              <a:spcAft>
                <a:spcPts val="400"/>
              </a:spcAft>
              <a:defRPr/>
            </a:pPr>
            <a:r>
              <a:rPr lang="es-US" sz="1100" dirty="0">
                <a:solidFill>
                  <a:prstClr val="black"/>
                </a:solidFill>
                <a:latin typeface="Calibri "/>
              </a:rPr>
              <a:t>Es posible que el plan le cobre un arancel por copiar esa información y enviársela por correo. Su plan debe poder darle un estimado de cuánto costará con base en el número de páginas del expediente, más el envío por correo normal.</a:t>
            </a:r>
          </a:p>
          <a:p>
            <a:pPr defTabSz="966511">
              <a:spcAft>
                <a:spcPts val="400"/>
              </a:spcAft>
              <a:defRPr/>
            </a:pPr>
            <a:r>
              <a:rPr lang="es-US" sz="1100" dirty="0">
                <a:solidFill>
                  <a:prstClr val="black"/>
                </a:solidFill>
                <a:latin typeface="Calibri "/>
              </a:rPr>
              <a:t>El plazo para que un plan complete decisiones de cobertura de servicios estándar para un artículo o servicios es de 14 días y </a:t>
            </a:r>
            <a:r>
              <a:rPr lang="es-US" sz="1100" b="1" dirty="0">
                <a:solidFill>
                  <a:prstClr val="black"/>
                </a:solidFill>
                <a:latin typeface="Calibri "/>
              </a:rPr>
              <a:t>puede extenderse hasta 14 días adicionales</a:t>
            </a:r>
            <a:r>
              <a:rPr lang="es-US" sz="1100" dirty="0">
                <a:solidFill>
                  <a:prstClr val="black"/>
                </a:solidFill>
                <a:latin typeface="Calibri "/>
              </a:rPr>
              <a:t>. El plazo puede extenderse si, por ejemplo, su plan necesita más información de un proveedor no contratado para tomar una decisión sobre el caso y la extensión en el mejor interés de usted. Si su solicitud es por un medicamento de la Parte B, el plan debe notificarle de su decisión en el plazo de 72 horas y este plazo no puede extenderse.</a:t>
            </a:r>
          </a:p>
          <a:p>
            <a:pPr defTabSz="966511">
              <a:spcAft>
                <a:spcPts val="400"/>
              </a:spcAft>
              <a:defRPr/>
            </a:pPr>
            <a:r>
              <a:rPr lang="es-US" sz="1100" dirty="0">
                <a:latin typeface="Calibri "/>
              </a:rPr>
              <a:t>Si cree que su salud podría perjudicarse seriamente si espera los 14 días estándar para una decisión de cobertura (o 72 horas para un medicamento de la Parte B), solicítele a su plan una decisión rápida (acelerada).</a:t>
            </a:r>
            <a:r>
              <a:rPr lang="es-US" sz="1100" dirty="0">
                <a:solidFill>
                  <a:prstClr val="black"/>
                </a:solidFill>
                <a:latin typeface="Calibri "/>
              </a:rPr>
              <a:t> Usted tiene derecho a una decisión de cobertura acelerada o una apelación cuando la aplicación del plazo estándar podría poner en riesgo seriamente su vida, su salud o su capacidad para recuperar la máxima función. </a:t>
            </a:r>
            <a:r>
              <a:rPr lang="es-US" sz="1100" dirty="0">
                <a:latin typeface="Calibri "/>
              </a:rPr>
              <a:t>El plan debe informarle su decisión en el plazo de 72 horas (en 24 horas para una solicitud de un medicamento de la Parte B).</a:t>
            </a:r>
            <a:r>
              <a:rPr lang="es-US" sz="1100" dirty="0">
                <a:solidFill>
                  <a:prstClr val="black"/>
                </a:solidFill>
                <a:latin typeface="Calibri "/>
              </a:rPr>
              <a:t> Las 72 horas sobre una solicitud de un artículo o servicio podrían extenderse con base en la necesidad de documentación de respaldo adicional. El plazo no puede extenderse si la solicitud es por un medicamento de la parte B.</a:t>
            </a:r>
          </a:p>
          <a:p>
            <a:pPr defTabSz="966511">
              <a:spcAft>
                <a:spcPts val="400"/>
              </a:spcAft>
              <a:defRPr/>
            </a:pPr>
            <a:r>
              <a:rPr lang="es-US" sz="1100" dirty="0">
                <a:latin typeface="Calibri "/>
              </a:rPr>
              <a:t>Si el plan extiende el plazo por un artículo o servicio, debe informarle por escrito los motivos de la extensión e indicarle que usted tiene derecho a presentar una queja formar acelerada si está en desacuerdo con la decisión del plan de extender el plazo.</a:t>
            </a:r>
          </a:p>
          <a:p>
            <a:pPr defTabSz="966511">
              <a:spcAft>
                <a:spcPts val="400"/>
              </a:spcAft>
              <a:defRPr/>
            </a:pPr>
            <a:r>
              <a:rPr lang="es-US" sz="1100" b="1" dirty="0">
                <a:solidFill>
                  <a:prstClr val="black"/>
                </a:solidFill>
                <a:latin typeface="Calibri "/>
              </a:rPr>
              <a:t>Recurso sobre medicamentos de la Parte B</a:t>
            </a:r>
            <a:r>
              <a:rPr lang="es-US" sz="1100" dirty="0">
                <a:solidFill>
                  <a:prstClr val="black"/>
                </a:solidFill>
                <a:latin typeface="Calibri "/>
              </a:rPr>
              <a:t>: Regla final sobre precios de medicamentos de Medicare </a:t>
            </a:r>
            <a:r>
              <a:rPr lang="es-US" sz="1100" dirty="0" err="1">
                <a:solidFill>
                  <a:prstClr val="black"/>
                </a:solidFill>
                <a:latin typeface="Calibri "/>
              </a:rPr>
              <a:t>Advantage</a:t>
            </a:r>
            <a:r>
              <a:rPr lang="es-US" sz="1100" dirty="0">
                <a:solidFill>
                  <a:prstClr val="black"/>
                </a:solidFill>
                <a:latin typeface="Calibri "/>
              </a:rPr>
              <a:t> y de la Parte D (CMS-4180-F) (</a:t>
            </a:r>
            <a:r>
              <a:rPr lang="es-US" sz="1100" dirty="0">
                <a:solidFill>
                  <a:prstClr val="black"/>
                </a:solidFill>
                <a:latin typeface="Calibri "/>
                <a:hlinkClick r:id="rId3"/>
              </a:rPr>
              <a:t>Govinfo.gov/</a:t>
            </a:r>
            <a:r>
              <a:rPr lang="es-US" sz="1100" dirty="0" err="1">
                <a:solidFill>
                  <a:prstClr val="black"/>
                </a:solidFill>
                <a:latin typeface="Calibri "/>
                <a:hlinkClick r:id="rId3"/>
              </a:rPr>
              <a:t>content</a:t>
            </a:r>
            <a:r>
              <a:rPr lang="es-US" sz="1100" dirty="0">
                <a:solidFill>
                  <a:prstClr val="black"/>
                </a:solidFill>
                <a:latin typeface="Calibri "/>
                <a:hlinkClick r:id="rId3"/>
              </a:rPr>
              <a:t>/</a:t>
            </a:r>
            <a:r>
              <a:rPr lang="es-US" sz="1100" dirty="0" err="1">
                <a:solidFill>
                  <a:prstClr val="black"/>
                </a:solidFill>
                <a:latin typeface="Calibri "/>
                <a:hlinkClick r:id="rId3"/>
              </a:rPr>
              <a:t>pkg</a:t>
            </a:r>
            <a:r>
              <a:rPr lang="es-US" sz="1100" dirty="0">
                <a:solidFill>
                  <a:prstClr val="black"/>
                </a:solidFill>
                <a:latin typeface="Calibri "/>
                <a:hlinkClick r:id="rId3"/>
              </a:rPr>
              <a:t>/FR-2019-05-23/</a:t>
            </a:r>
            <a:r>
              <a:rPr lang="es-US" sz="1100" dirty="0" err="1">
                <a:solidFill>
                  <a:prstClr val="black"/>
                </a:solidFill>
                <a:latin typeface="Calibri "/>
                <a:hlinkClick r:id="rId3"/>
              </a:rPr>
              <a:t>pdf</a:t>
            </a:r>
            <a:r>
              <a:rPr lang="es-US" sz="1100" dirty="0">
                <a:solidFill>
                  <a:prstClr val="black"/>
                </a:solidFill>
                <a:latin typeface="Calibri "/>
                <a:hlinkClick r:id="rId3"/>
              </a:rPr>
              <a:t>/2019-10521.pdf</a:t>
            </a:r>
            <a:r>
              <a:rPr lang="es-US" sz="1100" dirty="0">
                <a:solidFill>
                  <a:prstClr val="black"/>
                </a:solidFill>
                <a:latin typeface="Calibri "/>
              </a:rPr>
              <a:t>). </a:t>
            </a:r>
          </a:p>
          <a:p>
            <a:pPr defTabSz="966511">
              <a:spcAft>
                <a:spcPts val="400"/>
              </a:spcAft>
              <a:defRPr/>
            </a:pPr>
            <a:r>
              <a:rPr lang="es-US" sz="1100" dirty="0">
                <a:solidFill>
                  <a:prstClr val="black"/>
                </a:solidFill>
                <a:latin typeface="Calibri "/>
              </a:rPr>
              <a:t>42 CFR Parte 422, Subparte M-Quejas, determinación de Organización y apelaciones, Sección 422.560: </a:t>
            </a:r>
            <a:r>
              <a:rPr lang="es-US" sz="1100" dirty="0" err="1">
                <a:latin typeface="Calibri "/>
                <a:hlinkClick r:id="rId4"/>
              </a:rPr>
              <a:t>eCFR</a:t>
            </a:r>
            <a:r>
              <a:rPr lang="es-US" sz="1100" dirty="0">
                <a:latin typeface="Calibri "/>
                <a:hlinkClick r:id="rId4"/>
              </a:rPr>
              <a:t> :: 42 CFR </a:t>
            </a:r>
            <a:r>
              <a:rPr lang="es-US" sz="1100" dirty="0" err="1">
                <a:latin typeface="Calibri "/>
                <a:hlinkClick r:id="rId4"/>
              </a:rPr>
              <a:t>Part</a:t>
            </a:r>
            <a:r>
              <a:rPr lang="es-US" sz="1100" dirty="0">
                <a:latin typeface="Calibri "/>
                <a:hlinkClick r:id="rId4"/>
              </a:rPr>
              <a:t> 422 -- Programa de Medicare </a:t>
            </a:r>
            <a:r>
              <a:rPr lang="es-US" sz="1100" dirty="0" err="1">
                <a:latin typeface="Calibri "/>
                <a:hlinkClick r:id="rId4"/>
              </a:rPr>
              <a:t>Advantage</a:t>
            </a:r>
            <a:endParaRPr lang="es-US" sz="1100" dirty="0">
              <a:latin typeface="Calibri "/>
              <a:hlinkClick r:id="rId4"/>
            </a:endParaRPr>
          </a:p>
          <a:p>
            <a:pPr>
              <a:spcAft>
                <a:spcPts val="400"/>
              </a:spcAft>
            </a:pPr>
            <a:endParaRPr lang="en-US" sz="1100" dirty="0">
              <a:latin typeface="Calibri "/>
            </a:endParaRPr>
          </a:p>
        </p:txBody>
      </p:sp>
    </p:spTree>
    <p:extLst>
      <p:ext uri="{BB962C8B-B14F-4D97-AF65-F5344CB8AC3E}">
        <p14:creationId xmlns:p14="http://schemas.microsoft.com/office/powerpoint/2010/main" val="4041805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774" y="3757508"/>
            <a:ext cx="7077075" cy="5615092"/>
          </a:xfrm>
        </p:spPr>
        <p:txBody>
          <a:bodyPr/>
          <a:lstStyle/>
          <a:p>
            <a:pPr defTabSz="966511">
              <a:spcAft>
                <a:spcPts val="600"/>
              </a:spcAft>
              <a:defRPr/>
            </a:pPr>
            <a:r>
              <a:rPr lang="es-US" sz="1100" b="1" dirty="0">
                <a:solidFill>
                  <a:prstClr val="black"/>
                </a:solidFill>
                <a:latin typeface="Calibri "/>
              </a:rPr>
              <a:t>Esta diapositiva tiene animación.</a:t>
            </a:r>
          </a:p>
          <a:p>
            <a:pPr defTabSz="966511">
              <a:spcAft>
                <a:spcPts val="600"/>
              </a:spcAft>
              <a:defRPr/>
            </a:pPr>
            <a:r>
              <a:rPr lang="es-US" sz="1100" b="1" dirty="0">
                <a:solidFill>
                  <a:prstClr val="black"/>
                </a:solidFill>
                <a:latin typeface="Calibri "/>
                <a:cs typeface="Arial" panose="020B0604020202020204" pitchFamily="34" charset="0"/>
              </a:rPr>
              <a:t>Notas del presentador</a:t>
            </a:r>
          </a:p>
          <a:p>
            <a:pPr marL="114300" indent="-114300" defTabSz="966511">
              <a:spcAft>
                <a:spcPts val="6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Usted tiene derecho a una apelación acelerada (rápida) si piensa que le van a dar el alta demasiado rápido de su </a:t>
            </a:r>
            <a:r>
              <a:rPr lang="es-US" sz="1100" b="1" dirty="0">
                <a:solidFill>
                  <a:prstClr val="black"/>
                </a:solidFill>
                <a:latin typeface="Calibri "/>
                <a:cs typeface="Arial" panose="020B0604020202020204" pitchFamily="34" charset="0"/>
              </a:rPr>
              <a:t>internación hospitalaria cubierta por Medicare</a:t>
            </a:r>
            <a:r>
              <a:rPr lang="es-US" sz="1100" dirty="0">
                <a:solidFill>
                  <a:prstClr val="black"/>
                </a:solidFill>
                <a:latin typeface="Calibri "/>
                <a:cs typeface="Arial" panose="020B0604020202020204" pitchFamily="34" charset="0"/>
              </a:rPr>
              <a:t>. En el plazo de 2 días después de su internación hospitalaria, debe recibir un aviso llamado “Mensaje importante de Medicare sobre sus derechos” (a veces llamado el “Mensaje importante de Medicare” o un “IM”) con información de contacto de la BFCC-QIO y una explicación de sus derechos (esto se revisa en mayor detalle en la lección 3). El aviso también explica las circunstancias bajo las que usted tendrá o no tendrá que pagar cargos por seguir internado en el hospital e información sobre su derecho a recibir un aviso detallado sobre por qué sus servicios cubiertos finalizarán.  </a:t>
            </a:r>
          </a:p>
          <a:p>
            <a:pPr marL="114300" lvl="1" defTabSz="966511">
              <a:spcAft>
                <a:spcPts val="600"/>
              </a:spcAft>
              <a:defRPr/>
            </a:pPr>
            <a:r>
              <a:rPr lang="es-US" sz="1100" dirty="0">
                <a:solidFill>
                  <a:prstClr val="black"/>
                </a:solidFill>
                <a:latin typeface="Calibri "/>
                <a:cs typeface="Arial" panose="020B0604020202020204" pitchFamily="34" charset="0"/>
              </a:rPr>
              <a:t>Solicite a la BFCC-QIO una apelación acelerada antes del día en que está programado para el alta del hospital. Siga las instrucciones de ese aviso para hacer esto.</a:t>
            </a:r>
          </a:p>
          <a:p>
            <a:pPr marL="114300" indent="-114300" defTabSz="966511">
              <a:spcAft>
                <a:spcPts val="600"/>
              </a:spcAft>
              <a:buFont typeface="Wingdings" panose="05000000000000000000" pitchFamily="2" charset="2"/>
              <a:buChar char="§"/>
              <a:defRPr/>
            </a:pPr>
            <a:r>
              <a:rPr lang="es-US" sz="1100" dirty="0">
                <a:solidFill>
                  <a:prstClr val="black"/>
                </a:solidFill>
                <a:latin typeface="Calibri "/>
                <a:cs typeface="Arial" panose="020B0604020202020204" pitchFamily="34" charset="0"/>
              </a:rPr>
              <a:t>Tiene derecho a una apelación acelerada si piensa que sus </a:t>
            </a:r>
            <a:r>
              <a:rPr lang="es-US" sz="1100" b="1" dirty="0">
                <a:solidFill>
                  <a:prstClr val="black"/>
                </a:solidFill>
                <a:latin typeface="Calibri "/>
                <a:cs typeface="Arial" panose="020B0604020202020204" pitchFamily="34" charset="0"/>
              </a:rPr>
              <a:t>servicios de SNF, HHA, CORF, u hospicio cubiertos por Medicare</a:t>
            </a:r>
            <a:r>
              <a:rPr lang="es-US" sz="1100" dirty="0">
                <a:solidFill>
                  <a:prstClr val="black"/>
                </a:solidFill>
                <a:latin typeface="Calibri "/>
                <a:cs typeface="Arial" panose="020B0604020202020204" pitchFamily="34" charset="0"/>
              </a:rPr>
              <a:t> finalizarán demasiado pronto. Su proveedor o plan debe entregar un “NOMNC” al menos 2 días antes de que los servicios cubiertos finalicen. Ese aviso explica la fecha en que sus servicios cubiertos finalizarán, que es posible que usted tenga que pagar los servicios que reciba después de la fecha de finalización de la cobertura que figura en su aviso, información sobre su derecho a recibir un aviso detallado sobre el motivo de que sus servicios cubiertos finalicen, su derecho a una apelación rápida y cómo contactar a la BFCC-QIO. </a:t>
            </a:r>
            <a:br>
              <a:rPr lang="es-US" sz="1100" dirty="0">
                <a:solidFill>
                  <a:prstClr val="black"/>
                </a:solidFill>
                <a:latin typeface="Calibri "/>
                <a:cs typeface="Arial" panose="020B0604020202020204" pitchFamily="34" charset="0"/>
              </a:rPr>
            </a:br>
            <a:br>
              <a:rPr lang="es-US" sz="1100" dirty="0">
                <a:solidFill>
                  <a:prstClr val="black"/>
                </a:solidFill>
                <a:latin typeface="Calibri "/>
                <a:cs typeface="Arial" panose="020B0604020202020204" pitchFamily="34" charset="0"/>
              </a:rPr>
            </a:br>
            <a:r>
              <a:rPr lang="es-US" sz="1100" dirty="0">
                <a:solidFill>
                  <a:prstClr val="black"/>
                </a:solidFill>
                <a:latin typeface="Calibri "/>
                <a:cs typeface="Arial" panose="020B0604020202020204" pitchFamily="34" charset="0"/>
              </a:rPr>
              <a:t>Puede pedirle a su doctor, a otro proveedor de cuidados de la salud o vendedor cualquier información que pueda ayudar en su caso. Debe solicitarle a la BFCC-QIO una apelación acelerada antes de las 12 p. m. del día antes de la fecha de terminación que figura en su NOMNC. Revise su aviso para ver las instrucciones. </a:t>
            </a:r>
            <a:br>
              <a:rPr lang="es-US" sz="1100" dirty="0">
                <a:solidFill>
                  <a:prstClr val="black"/>
                </a:solidFill>
                <a:latin typeface="Calibri "/>
                <a:cs typeface="Arial" panose="020B0604020202020204" pitchFamily="34" charset="0"/>
              </a:rPr>
            </a:br>
            <a:br>
              <a:rPr lang="es-US" sz="1100" dirty="0">
                <a:solidFill>
                  <a:prstClr val="black"/>
                </a:solidFill>
                <a:latin typeface="Calibri "/>
                <a:cs typeface="Arial" panose="020B0604020202020204" pitchFamily="34" charset="0"/>
              </a:rPr>
            </a:br>
            <a:r>
              <a:rPr lang="es-US" sz="1100" dirty="0">
                <a:latin typeface="Calibri "/>
                <a:cs typeface="Arial" panose="020B0604020202020204" pitchFamily="34" charset="0"/>
              </a:rPr>
              <a:t>Para conseguir el número de teléfono de la BFCC-QIO en su área, consulte la </a:t>
            </a:r>
            <a:r>
              <a:rPr lang="es-US" sz="1100" dirty="0">
                <a:solidFill>
                  <a:prstClr val="black"/>
                </a:solidFill>
                <a:latin typeface="Calibri "/>
                <a:cs typeface="Arial" panose="020B0604020202020204" pitchFamily="34" charset="0"/>
              </a:rPr>
              <a:t>diapositiva Áreas de servicio de Organizaciones para mejora de la calidad-Cuidado centrado en beneficiarios y familias (BFCC-QIO, en inglés) en la lección 1.</a:t>
            </a:r>
            <a:r>
              <a:rPr lang="es-US" sz="1100" dirty="0">
                <a:latin typeface="Calibri "/>
                <a:cs typeface="Arial" panose="020B0604020202020204" pitchFamily="34" charset="0"/>
              </a:rPr>
              <a:t> </a:t>
            </a:r>
            <a:br>
              <a:rPr lang="es-US" sz="1100" dirty="0">
                <a:latin typeface="Calibri "/>
                <a:cs typeface="Arial" panose="020B0604020202020204" pitchFamily="34" charset="0"/>
              </a:rPr>
            </a:br>
            <a:br>
              <a:rPr lang="es-US" sz="1100" dirty="0">
                <a:latin typeface="Calibri "/>
                <a:cs typeface="Arial" panose="020B0604020202020204" pitchFamily="34" charset="0"/>
              </a:rPr>
            </a:br>
            <a:r>
              <a:rPr lang="es-US" sz="1100" dirty="0">
                <a:solidFill>
                  <a:prstClr val="black"/>
                </a:solidFill>
                <a:latin typeface="Calibri "/>
                <a:cs typeface="Arial" panose="020B0604020202020204" pitchFamily="34" charset="0"/>
              </a:rPr>
              <a:t>Si se le vence el plazo para solicitar una apelación rápida de su estadía hospitalaria de paciente internado o de sus servicios de SNF, HHA, CORF, u hospicio cubiertos por Medicare, igual puede pedirle a su plan una apelación, pero las reglas son diferentes. </a:t>
            </a:r>
          </a:p>
          <a:p>
            <a:pPr>
              <a:spcAft>
                <a:spcPts val="600"/>
              </a:spcAft>
            </a:pPr>
            <a:endParaRPr lang="en-US" sz="1100" dirty="0"/>
          </a:p>
        </p:txBody>
      </p:sp>
    </p:spTree>
    <p:extLst>
      <p:ext uri="{BB962C8B-B14F-4D97-AF65-F5344CB8AC3E}">
        <p14:creationId xmlns:p14="http://schemas.microsoft.com/office/powerpoint/2010/main" val="55555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228503"/>
          </a:xfrm>
        </p:spPr>
        <p:txBody>
          <a:bodyPr/>
          <a:lstStyle/>
          <a:p>
            <a:pPr marL="0" marR="0" lvl="0" indent="0" algn="l" defTabSz="914400" rtl="0" eaLnBrk="1" fontAlgn="auto" latinLnBrk="0" hangingPunct="1">
              <a:spcAft>
                <a:spcPts val="400"/>
              </a:spcAft>
              <a:buClrTx/>
              <a:buSzTx/>
              <a:buFont typeface="Wingdings" panose="05000000000000000000" pitchFamily="2" charset="2"/>
              <a:buNone/>
              <a:tabLst/>
              <a:defRPr/>
            </a:pPr>
            <a:r>
              <a:rPr lang="es-US" sz="1050" b="1" dirty="0">
                <a:solidFill>
                  <a:srgbClr val="FF0000"/>
                </a:solidFill>
                <a:latin typeface="Calibri "/>
              </a:rPr>
              <a:t>Nota para los editores: Hay una tabla oculta detrás de este gráfico. Asegúrense de actualizar la tabla si actualizan la gráfica de la pirámide.</a:t>
            </a:r>
          </a:p>
          <a:p>
            <a:pPr>
              <a:spcAft>
                <a:spcPts val="400"/>
              </a:spcAft>
              <a:defRPr/>
            </a:pPr>
            <a:r>
              <a:rPr lang="es-US" sz="1050" b="1" dirty="0">
                <a:solidFill>
                  <a:prstClr val="black"/>
                </a:solidFill>
                <a:latin typeface="Calibri "/>
                <a:cs typeface="Arial" panose="020B0604020202020204" pitchFamily="34" charset="0"/>
              </a:rPr>
              <a:t>Notas del presentador</a:t>
            </a:r>
          </a:p>
          <a:p>
            <a:pPr>
              <a:spcAft>
                <a:spcPts val="400"/>
              </a:spcAft>
              <a:defRPr/>
            </a:pPr>
            <a:r>
              <a:rPr lang="es-US" sz="1050" dirty="0">
                <a:solidFill>
                  <a:prstClr val="black"/>
                </a:solidFill>
                <a:latin typeface="Calibri "/>
                <a:cs typeface="Arial" panose="020B0604020202020204" pitchFamily="34" charset="0"/>
              </a:rPr>
              <a:t>Este cuadro muestra el proceso de apelaciones para las personas con un plan de Medicare </a:t>
            </a:r>
            <a:r>
              <a:rPr lang="es-US" sz="1050" dirty="0" err="1">
                <a:solidFill>
                  <a:prstClr val="black"/>
                </a:solidFill>
                <a:latin typeface="Calibri "/>
                <a:cs typeface="Arial" panose="020B0604020202020204" pitchFamily="34" charset="0"/>
              </a:rPr>
              <a:t>Advantage</a:t>
            </a:r>
            <a:r>
              <a:rPr lang="es-US" sz="1050" dirty="0">
                <a:solidFill>
                  <a:prstClr val="black"/>
                </a:solidFill>
                <a:latin typeface="Calibri "/>
                <a:cs typeface="Arial" panose="020B0604020202020204" pitchFamily="34" charset="0"/>
              </a:rPr>
              <a:t> u otro plan de salud de Medicare. Los plazos difieren en función de si está solicitando una apelación estándar o se califica para una apelación acelerada. </a:t>
            </a:r>
          </a:p>
          <a:p>
            <a:pPr>
              <a:spcAft>
                <a:spcPts val="400"/>
              </a:spcAft>
              <a:defRPr/>
            </a:pPr>
            <a:r>
              <a:rPr lang="es-US" sz="1050" dirty="0">
                <a:solidFill>
                  <a:prstClr val="black"/>
                </a:solidFill>
                <a:latin typeface="Calibri "/>
                <a:cs typeface="Arial" panose="020B0604020202020204" pitchFamily="34" charset="0"/>
              </a:rPr>
              <a:t>Si solicita a su plan que proporcione o pague un artículo o servicio y su solicitud es denegada, usted o su médico pueden apelar la decisión inicial del plan (la "determinación de la organización"). Recibirá una notificación en la que explique por qué se le denegó su solicitud y las instrucciones sobre cómo apelar la decisión de su plan. </a:t>
            </a:r>
          </a:p>
          <a:p>
            <a:pPr>
              <a:spcAft>
                <a:spcPts val="400"/>
              </a:spcAft>
              <a:defRPr/>
            </a:pPr>
            <a:r>
              <a:rPr lang="es-US" sz="1050" b="1" dirty="0">
                <a:solidFill>
                  <a:prstClr val="black"/>
                </a:solidFill>
                <a:latin typeface="Calibri "/>
                <a:cs typeface="Arial" panose="020B0604020202020204" pitchFamily="34" charset="0"/>
              </a:rPr>
              <a:t>Hay 5 niveles de apelación. Si no está de acuerdo con una decisión tomada en cualquier nivel del proceso, puede dirigirse al siguiente nivel si cumple con los requisitos. </a:t>
            </a:r>
          </a:p>
          <a:p>
            <a:pPr>
              <a:spcAft>
                <a:spcPts val="400"/>
              </a:spcAft>
              <a:defRPr/>
            </a:pPr>
            <a:r>
              <a:rPr lang="es-US" sz="1050" dirty="0">
                <a:latin typeface="Calibri "/>
                <a:cs typeface="Arial" panose="020B0604020202020204" pitchFamily="34" charset="0"/>
              </a:rPr>
              <a:t>Primero, su plan tomará una determinación de la organización. Los plazos previos al servicio posiblemente podrían extenderse 14 días adicionales. Después de cada nivel, recibirá las instrucciones sobre cómo proceder para pasar al siguiente nivel de apelación. </a:t>
            </a:r>
          </a:p>
          <a:p>
            <a:pPr>
              <a:spcAft>
                <a:spcPts val="400"/>
              </a:spcAft>
              <a:defRPr/>
            </a:pPr>
            <a:r>
              <a:rPr lang="es-US" sz="1050" dirty="0">
                <a:latin typeface="Calibri "/>
                <a:cs typeface="Arial" panose="020B0604020202020204" pitchFamily="34" charset="0"/>
              </a:rPr>
              <a:t>Los 5 niveles de apelación son los siguientes:</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1</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Reconsideración por parte de su plan.</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Deberá solicitar la reconsideración dentro de 65 días a partir de la fecha de la notificación de la determinación de la organización. </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Si su plan está de acuerdo con usted y cambia su decisión original, recibirá un aviso sobre el cambio. Si su plan decide en su contra (total o parcialmente) o no cumple con el plazo para la respuesta, su apelación se envía automáticamente a una Entidad de Revisión Independiente (IRE, por sus siglas en inglés), lo cual es el nivel 2. </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2</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Revisión por parte de una IRE.</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La IRE revisará de forma independiente la decisión de su plan y decidirá si tomaron la decisión correcta. </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Si usted está en desacuerdo con la decisión de la IRE en el nivel 2, tiene 60 días después de recibir la decisión de la IRE para solicitar la decisión en audiencia de la OMHA, que es el nivel 3. Cuando se presentan apelaciones en los niveles 3, 4 y 5, se presume que la fecha de recepción es 5 días después de la fecha que figura en la carta o el aviso de decisión. Si hay un retraso en la recepción, asegúrese de indicar la fecha en que recibió la carta o el aviso de decisión en su solicitud de apelar.</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3</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Decisión de la OMHA. </a:t>
            </a:r>
          </a:p>
          <a:p>
            <a:pPr marL="244983" lvl="1" indent="-122493" defTabSz="966511">
              <a:spcBef>
                <a:spcPts val="0"/>
              </a:spcBef>
              <a:spcAft>
                <a:spcPts val="400"/>
              </a:spcAft>
              <a:buFont typeface="Arial" panose="020B0604020202020204" pitchFamily="34" charset="0"/>
              <a:buChar char="•"/>
              <a:defRPr/>
            </a:pPr>
            <a:r>
              <a:rPr lang="es-US" sz="1050" dirty="0">
                <a:latin typeface="Calibri "/>
                <a:cs typeface="Arial" panose="020B0604020202020204" pitchFamily="34" charset="0"/>
              </a:rPr>
              <a:t>Una audiencia ante un ALJ le permite presentarle la apelación a una nueva persona que revisará de manera independiente los hechos de su apelación y escuchará su testimonio antes de tomar una decisión nueva e imparcial.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Para conseguir una audiencia o solicitar una revisión con constancia por la OMHA (no se celebra una audiencia; un juez examina solo el expediente del caso y cualquier prueba nueva enviada a la OMHA), la suma de su caso debe ser de un mínimo en dólares que se actualiza anualmente. El importe requerido para 2025 es $190.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 la OMHA en el nivel 3, tiene 60 días después de recibir la decisión de la OMHA para solicitar una revisión por parte del Consejo de Apelaciones de Medicare (Consejo de Apelaciones), lo cual es el nivel 4. </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4</a:t>
            </a:r>
            <a:r>
              <a:rPr lang="es-US" sz="1050" dirty="0">
                <a:solidFill>
                  <a:prstClr val="black"/>
                </a:solidFill>
                <a:latin typeface="Calibri "/>
                <a:cs typeface="Arial" panose="020B0604020202020204" pitchFamily="34" charset="0"/>
              </a:rPr>
              <a:t>:</a:t>
            </a:r>
            <a:r>
              <a:rPr lang="es-US" sz="1050" b="1" dirty="0">
                <a:solidFill>
                  <a:prstClr val="black"/>
                </a:solidFill>
                <a:latin typeface="Calibri "/>
                <a:cs typeface="Arial" panose="020B0604020202020204" pitchFamily="34" charset="0"/>
              </a:rPr>
              <a:t> Revisión por parte del Consejo de Apelaciones.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Puede solicitar que el Consejo de Apelaciones revise su caso, independientemente del importe en dólares de su caso.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del Consejo de Apelaciones en el nivel 4, tendrá 60 días a partir de la fecha en que reciba la decisión del Consejo de Apelaciones para solicitar una Revisión Judicial por parte de un Tribunal Federal de Distrito, lo cual es el nivel 5.</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5</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Revisión judicial por un Tribunal del Distrito Federal. </a:t>
            </a:r>
            <a:r>
              <a:rPr lang="es-US" sz="1050" dirty="0">
                <a:solidFill>
                  <a:prstClr val="black"/>
                </a:solidFill>
                <a:latin typeface="Calibri "/>
                <a:cs typeface="Arial" panose="020B0604020202020204" pitchFamily="34" charset="0"/>
              </a:rPr>
              <a:t>Para obtener una revisión, el importe de su caso debe cumplir con un importe mínimo en dólares que se actualiza anualmente. El importe mínimo en dólares requerido para 2025 es $1,900.</a:t>
            </a:r>
          </a:p>
          <a:p>
            <a:pPr defTabSz="966411">
              <a:spcAft>
                <a:spcPts val="400"/>
              </a:spcAft>
              <a:defRPr/>
            </a:pPr>
            <a:r>
              <a:rPr lang="es-US" sz="1050" dirty="0">
                <a:solidFill>
                  <a:prstClr val="black"/>
                </a:solidFill>
                <a:latin typeface="Calibri "/>
                <a:cs typeface="Arial" panose="020B0604020202020204" pitchFamily="34" charset="0"/>
              </a:rPr>
              <a:t>Para obtener más información, visite </a:t>
            </a:r>
            <a:r>
              <a:rPr lang="es-US" sz="1050" u="sng" dirty="0">
                <a:solidFill>
                  <a:prstClr val="black"/>
                </a:solidFill>
                <a:latin typeface="Calibri "/>
                <a:cs typeface="Arial" panose="020B0604020202020204" pitchFamily="34" charset="0"/>
                <a:hlinkClick r:id="rId3"/>
              </a:rPr>
              <a:t>CMS.gov/Medicare/Appeals-and-</a:t>
            </a:r>
            <a:r>
              <a:rPr lang="es-US" sz="1050" u="sng" dirty="0" err="1">
                <a:solidFill>
                  <a:prstClr val="black"/>
                </a:solidFill>
                <a:latin typeface="Calibri "/>
                <a:cs typeface="Arial" panose="020B0604020202020204" pitchFamily="34" charset="0"/>
                <a:hlinkClick r:id="rId3"/>
              </a:rPr>
              <a:t>Grievances</a:t>
            </a:r>
            <a:r>
              <a:rPr lang="es-US" sz="1050" u="sng" dirty="0">
                <a:solidFill>
                  <a:prstClr val="black"/>
                </a:solidFill>
                <a:latin typeface="Calibri "/>
                <a:cs typeface="Arial" panose="020B0604020202020204" pitchFamily="34" charset="0"/>
                <a:hlinkClick r:id="rId3"/>
              </a:rPr>
              <a:t>/MMCAG</a:t>
            </a:r>
            <a:r>
              <a:rPr lang="es-US" sz="1050" dirty="0">
                <a:solidFill>
                  <a:prstClr val="black"/>
                </a:solidFill>
                <a:latin typeface="Calibri "/>
                <a:cs typeface="Arial" panose="020B0604020202020204" pitchFamily="34" charset="0"/>
              </a:rPr>
              <a:t>. </a:t>
            </a:r>
            <a:r>
              <a:rPr lang="es-US" sz="1050" dirty="0">
                <a:latin typeface="Calibri "/>
                <a:cs typeface="Arial" panose="020B0604020202020204" pitchFamily="34" charset="0"/>
              </a:rPr>
              <a:t>Para ver un organigrama de tamaño completo del proceso de apelaciones de Medicare </a:t>
            </a:r>
            <a:r>
              <a:rPr lang="es-US" sz="1050" dirty="0" err="1">
                <a:latin typeface="Calibri "/>
                <a:cs typeface="Arial" panose="020B0604020202020204" pitchFamily="34" charset="0"/>
              </a:rPr>
              <a:t>Advantage</a:t>
            </a:r>
            <a:r>
              <a:rPr lang="es-US" sz="1050" dirty="0">
                <a:latin typeface="Calibri "/>
                <a:cs typeface="Arial" panose="020B0604020202020204" pitchFamily="34" charset="0"/>
              </a:rPr>
              <a:t> (Parte C), visite </a:t>
            </a:r>
            <a:r>
              <a:rPr lang="es-US" sz="1050" dirty="0">
                <a:latin typeface="Calibri "/>
                <a:cs typeface="Arial" panose="020B0604020202020204" pitchFamily="34" charset="0"/>
                <a:hlinkClick r:id="rId4"/>
              </a:rPr>
              <a:t>CMS.gov/Medicare/Appeals-and-</a:t>
            </a:r>
            <a:r>
              <a:rPr lang="es-US" sz="1050" dirty="0" err="1">
                <a:latin typeface="Calibri "/>
                <a:cs typeface="Arial" panose="020B0604020202020204" pitchFamily="34" charset="0"/>
                <a:hlinkClick r:id="rId4"/>
              </a:rPr>
              <a:t>Grievances</a:t>
            </a:r>
            <a:r>
              <a:rPr lang="es-US" sz="1050" dirty="0">
                <a:latin typeface="Calibri "/>
                <a:cs typeface="Arial" panose="020B0604020202020204" pitchFamily="34" charset="0"/>
                <a:hlinkClick r:id="rId4"/>
              </a:rPr>
              <a:t>/MMCAG/</a:t>
            </a:r>
            <a:r>
              <a:rPr lang="es-US" sz="1050" dirty="0" err="1">
                <a:latin typeface="Calibri "/>
                <a:cs typeface="Arial" panose="020B0604020202020204" pitchFamily="34" charset="0"/>
                <a:hlinkClick r:id="rId4"/>
              </a:rPr>
              <a:t>Downloads</a:t>
            </a:r>
            <a:r>
              <a:rPr lang="es-US" sz="1050" dirty="0">
                <a:latin typeface="Calibri "/>
                <a:cs typeface="Arial" panose="020B0604020202020204" pitchFamily="34" charset="0"/>
                <a:hlinkClick r:id="rId4"/>
              </a:rPr>
              <a:t>/Managed-Care-Appeals-Flow-Chart-.pdf</a:t>
            </a:r>
            <a:r>
              <a:rPr lang="es-US" sz="1050" dirty="0">
                <a:latin typeface="Calibri "/>
                <a:cs typeface="Arial" panose="020B0604020202020204" pitchFamily="34" charset="0"/>
              </a:rPr>
              <a:t>.   </a:t>
            </a:r>
          </a:p>
          <a:p>
            <a:pPr defTabSz="966411">
              <a:spcAft>
                <a:spcPts val="400"/>
              </a:spcAft>
              <a:defRPr/>
            </a:pPr>
            <a:endParaRPr lang="en-US" sz="1050" dirty="0">
              <a:latin typeface="Calibri "/>
              <a:cs typeface="Arial" panose="020B0604020202020204" pitchFamily="34" charset="0"/>
            </a:endParaRPr>
          </a:p>
        </p:txBody>
      </p:sp>
    </p:spTree>
    <p:extLst>
      <p:ext uri="{BB962C8B-B14F-4D97-AF65-F5344CB8AC3E}">
        <p14:creationId xmlns:p14="http://schemas.microsoft.com/office/powerpoint/2010/main" val="316522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378" y="3757508"/>
            <a:ext cx="7050505" cy="5651187"/>
          </a:xfrm>
        </p:spPr>
        <p:txBody>
          <a:bodyPr/>
          <a:lstStyle/>
          <a:p>
            <a:pPr marL="0" indent="0" defTabSz="966529">
              <a:spcBef>
                <a:spcPts val="634"/>
              </a:spcBef>
              <a:spcAft>
                <a:spcPts val="600"/>
              </a:spcAft>
              <a:buNone/>
              <a:defRPr/>
            </a:pPr>
            <a:r>
              <a:rPr lang="es-US" sz="1100" b="1" dirty="0">
                <a:solidFill>
                  <a:prstClr val="black"/>
                </a:solidFill>
              </a:rPr>
              <a:t>Esta diapositiva tiene animación. </a:t>
            </a:r>
          </a:p>
          <a:p>
            <a:pPr marL="0" indent="0" defTabSz="966529">
              <a:spcBef>
                <a:spcPts val="634"/>
              </a:spcBef>
              <a:spcAft>
                <a:spcPts val="600"/>
              </a:spcAft>
              <a:buNone/>
              <a:defRPr/>
            </a:pPr>
            <a:r>
              <a:rPr lang="es-US" sz="1100" b="1" i="0" u="none" strike="noStrike" dirty="0">
                <a:solidFill>
                  <a:srgbClr val="000000"/>
                </a:solidFill>
                <a:effectLst/>
              </a:rPr>
              <a:t>Notas del presentador</a:t>
            </a:r>
            <a:r>
              <a:rPr lang="es-US" sz="1100" b="0" i="0" dirty="0">
                <a:solidFill>
                  <a:srgbClr val="444444"/>
                </a:solidFill>
                <a:effectLst/>
              </a:rPr>
              <a:t>​</a:t>
            </a:r>
          </a:p>
          <a:p>
            <a:pPr marL="0" indent="0" defTabSz="966529">
              <a:spcBef>
                <a:spcPts val="634"/>
              </a:spcBef>
              <a:spcAft>
                <a:spcPts val="600"/>
              </a:spcAft>
              <a:buNone/>
              <a:defRPr/>
            </a:pPr>
            <a:r>
              <a:rPr lang="es-US" sz="1100" dirty="0"/>
              <a:t>Si no está de acuerdo con una decisión de cobertura o de pago de su plan de medicamentos de Medicare, puede presentar una apelación.</a:t>
            </a:r>
          </a:p>
          <a:p>
            <a:pPr marL="0" indent="0" defTabSz="966529">
              <a:spcAft>
                <a:spcPts val="600"/>
              </a:spcAft>
              <a:buNone/>
              <a:defRPr/>
            </a:pPr>
            <a:r>
              <a:rPr lang="es-US" sz="1100" b="1" dirty="0">
                <a:solidFill>
                  <a:prstClr val="black"/>
                </a:solidFill>
              </a:rPr>
              <a:t>Una determinación de cobertura es la primera decisión tomada por su plan de Medicare</a:t>
            </a:r>
            <a:r>
              <a:rPr lang="es-US" sz="1100" dirty="0">
                <a:solidFill>
                  <a:prstClr val="black"/>
                </a:solidFill>
              </a:rPr>
              <a:t> (no por la farmacia) sobre un medicamento recetado que usted solicita. Esto incluye si ciertos medicamentos están cubiertos, si usted cumple todos los requisitos para obtener el medicamento solicitado, cuánto debe pagar para obtenerlo, y si se realiza una excepción a una norma del plan cuando la solicita. Usted, el profesional que le receta o su representante designado deben comunicarse con su plan para solicitar una determinación de cobertura. No necesita una determinación de cobertura para recibir el medicamento, pero la determinación le permitirá saber si su plan ayudará a pagar el medicamento antes de que comience a tomarlo. Si obtiene el medicamento sin confirmación de su plan, tal vez deba pagarlo de su bolsillo. </a:t>
            </a:r>
          </a:p>
          <a:p>
            <a:pPr defTabSz="966529">
              <a:spcAft>
                <a:spcPts val="600"/>
              </a:spcAft>
              <a:defRPr/>
            </a:pPr>
            <a:r>
              <a:rPr lang="es-US" sz="1100" b="1" dirty="0">
                <a:solidFill>
                  <a:prstClr val="black"/>
                </a:solidFill>
              </a:rPr>
              <a:t>Usted, el profesional que le receta o su representante designado pueden solicitar una determinación de cobertura</a:t>
            </a:r>
            <a:r>
              <a:rPr lang="es-US" sz="1100" dirty="0">
                <a:solidFill>
                  <a:prstClr val="black"/>
                </a:solidFill>
              </a:rPr>
              <a:t> llamando su plan o a través de una carta. Puede escribir una carta o usar el formulario “Modelo de solicitud de determinación de cobertura” que se encuentra en </a:t>
            </a:r>
            <a:r>
              <a:rPr lang="es-US" sz="1100" u="sng" dirty="0">
                <a:solidFill>
                  <a:srgbClr val="0563C1"/>
                </a:solidFill>
                <a:effectLst/>
                <a:ea typeface="Calibri" panose="020F0502020204030204" pitchFamily="34" charset="0"/>
                <a:hlinkClick r:id="rId3"/>
              </a:rPr>
              <a:t>CMS.gov/medicare/appeals-</a:t>
            </a:r>
            <a:r>
              <a:rPr lang="es-US" sz="1100" u="sng" dirty="0" err="1">
                <a:solidFill>
                  <a:srgbClr val="0563C1"/>
                </a:solidFill>
                <a:effectLst/>
                <a:ea typeface="Calibri" panose="020F0502020204030204" pitchFamily="34" charset="0"/>
                <a:hlinkClick r:id="rId3"/>
              </a:rPr>
              <a:t>grievances</a:t>
            </a:r>
            <a:r>
              <a:rPr lang="es-US" sz="1100" u="sng" dirty="0">
                <a:solidFill>
                  <a:srgbClr val="0563C1"/>
                </a:solidFill>
                <a:effectLst/>
                <a:ea typeface="Calibri" panose="020F0502020204030204" pitchFamily="34" charset="0"/>
                <a:hlinkClick r:id="rId3"/>
              </a:rPr>
              <a:t>/</a:t>
            </a:r>
            <a:r>
              <a:rPr lang="es-US" sz="1100" u="sng" dirty="0" err="1">
                <a:solidFill>
                  <a:srgbClr val="0563C1"/>
                </a:solidFill>
                <a:effectLst/>
                <a:ea typeface="Calibri" panose="020F0502020204030204" pitchFamily="34" charset="0"/>
                <a:hlinkClick r:id="rId3"/>
              </a:rPr>
              <a:t>prescription-drug</a:t>
            </a:r>
            <a:r>
              <a:rPr lang="es-US" sz="1100" u="sng" dirty="0">
                <a:solidFill>
                  <a:srgbClr val="0563C1"/>
                </a:solidFill>
                <a:effectLst/>
                <a:ea typeface="Calibri" panose="020F0502020204030204" pitchFamily="34" charset="0"/>
                <a:hlinkClick r:id="rId3"/>
              </a:rPr>
              <a:t>/</a:t>
            </a:r>
            <a:r>
              <a:rPr lang="es-US" sz="1100" u="sng" dirty="0" err="1">
                <a:solidFill>
                  <a:srgbClr val="0563C1"/>
                </a:solidFill>
                <a:effectLst/>
                <a:ea typeface="Calibri" panose="020F0502020204030204" pitchFamily="34" charset="0"/>
                <a:hlinkClick r:id="rId3"/>
              </a:rPr>
              <a:t>coverage-determinations</a:t>
            </a:r>
            <a:r>
              <a:rPr lang="es-US" sz="1100" u="sng" dirty="0">
                <a:solidFill>
                  <a:srgbClr val="0563C1"/>
                </a:solidFill>
                <a:effectLst/>
                <a:ea typeface="Calibri" panose="020F0502020204030204" pitchFamily="34" charset="0"/>
              </a:rPr>
              <a:t>.</a:t>
            </a:r>
          </a:p>
          <a:p>
            <a:pPr defTabSz="966529">
              <a:spcAft>
                <a:spcPts val="600"/>
              </a:spcAft>
              <a:defRPr/>
            </a:pPr>
            <a:r>
              <a:rPr lang="es-US" sz="1100" b="1" dirty="0">
                <a:solidFill>
                  <a:prstClr val="black"/>
                </a:solidFill>
              </a:rPr>
              <a:t>Hay 2 tipos de determinaciones de cobertura:</a:t>
            </a:r>
            <a:r>
              <a:rPr lang="es-US" sz="1100" dirty="0">
                <a:solidFill>
                  <a:prstClr val="black"/>
                </a:solidFill>
              </a:rPr>
              <a:t> determinaciones estándares y determinaciones aceleradas. Su solicitud será acelerada (más rápida) si el plan determina, o su médico le indica al plan, que su vida o salud pueden estar en grave riesgo al esperar el plazo de una solicitud estándar. </a:t>
            </a:r>
          </a:p>
          <a:p>
            <a:pPr defTabSz="966529">
              <a:spcAft>
                <a:spcPts val="600"/>
              </a:spcAft>
              <a:defRPr/>
            </a:pPr>
            <a:r>
              <a:rPr lang="es-US" sz="1100" b="1" dirty="0">
                <a:solidFill>
                  <a:prstClr val="black"/>
                </a:solidFill>
              </a:rPr>
              <a:t>Un plan debe proporcionarle su decisión de determinación de cobertura con la mayor rapidez que su estado de salud requiera. </a:t>
            </a:r>
            <a:r>
              <a:rPr lang="es-US" sz="1100" dirty="0">
                <a:solidFill>
                  <a:prstClr val="black"/>
                </a:solidFill>
              </a:rPr>
              <a:t>Una vez recibida su solicitud, el plan debe informarle su decisión con una demora que no supere las 72 horas para una determinación estándar o 24 horas para una determinación acelerada. Si su solicitud de determinación de cobertura implica una excepción (véase la siguiente diapositiva), el plazo empieza a correr cuando el plan recibe la declaración de respaldo de su médico.</a:t>
            </a:r>
          </a:p>
          <a:p>
            <a:pPr defTabSz="966529">
              <a:spcAft>
                <a:spcPts val="600"/>
              </a:spcAft>
              <a:defRPr/>
            </a:pPr>
            <a:r>
              <a:rPr lang="es-US" sz="1100" b="1" dirty="0">
                <a:solidFill>
                  <a:prstClr val="black"/>
                </a:solidFill>
              </a:rPr>
              <a:t>Si un plan no cumple estos plazos, </a:t>
            </a:r>
            <a:r>
              <a:rPr lang="es-US" sz="1100" dirty="0">
                <a:solidFill>
                  <a:prstClr val="black"/>
                </a:solidFill>
              </a:rPr>
              <a:t>debe automáticamente enviar la solicitud y el expediente del caso a la IRE para revisión y la solicitud omitirá el primer nivel de apelación (</a:t>
            </a:r>
            <a:r>
              <a:rPr lang="es-US" sz="1100" dirty="0" err="1">
                <a:solidFill>
                  <a:prstClr val="black"/>
                </a:solidFill>
              </a:rPr>
              <a:t>redeterminación</a:t>
            </a:r>
            <a:r>
              <a:rPr lang="es-US" sz="1100" dirty="0">
                <a:solidFill>
                  <a:prstClr val="black"/>
                </a:solidFill>
              </a:rPr>
              <a:t> por el plan). El plan también le enviará una carta informándole que su caso ha sido enviado a la IRE para su revisión. La IRE es C2C Innovative </a:t>
            </a:r>
            <a:r>
              <a:rPr lang="es-US" sz="1100" dirty="0" err="1">
                <a:solidFill>
                  <a:prstClr val="black"/>
                </a:solidFill>
              </a:rPr>
              <a:t>Solutions</a:t>
            </a:r>
            <a:r>
              <a:rPr lang="es-US" sz="1100" dirty="0">
                <a:solidFill>
                  <a:prstClr val="black"/>
                </a:solidFill>
              </a:rPr>
              <a:t> </a:t>
            </a:r>
            <a:r>
              <a:rPr lang="es-US" sz="1100" dirty="0" err="1">
                <a:solidFill>
                  <a:prstClr val="black"/>
                </a:solidFill>
              </a:rPr>
              <a:t>Inc</a:t>
            </a:r>
            <a:r>
              <a:rPr lang="es-US" sz="1100" dirty="0">
                <a:solidFill>
                  <a:prstClr val="black"/>
                </a:solidFill>
              </a:rPr>
              <a:t>®. Puede encontrar información de contacto para la IRE en </a:t>
            </a:r>
            <a:r>
              <a:rPr lang="es-US" sz="1100" u="sng" dirty="0">
                <a:solidFill>
                  <a:srgbClr val="0563C1"/>
                </a:solidFill>
                <a:effectLst/>
                <a:ea typeface="Calibri" panose="020F0502020204030204" pitchFamily="34" charset="0"/>
                <a:hlinkClick r:id="rId4"/>
              </a:rPr>
              <a:t>CMS.gov/medicare/appeals-</a:t>
            </a:r>
            <a:r>
              <a:rPr lang="es-US" sz="1100" u="sng" dirty="0" err="1">
                <a:solidFill>
                  <a:srgbClr val="0563C1"/>
                </a:solidFill>
                <a:effectLst/>
                <a:ea typeface="Calibri" panose="020F0502020204030204" pitchFamily="34" charset="0"/>
                <a:hlinkClick r:id="rId4"/>
              </a:rPr>
              <a:t>grievances</a:t>
            </a:r>
            <a:r>
              <a:rPr lang="es-US" sz="1100" u="sng" dirty="0">
                <a:solidFill>
                  <a:srgbClr val="0563C1"/>
                </a:solidFill>
                <a:effectLst/>
                <a:ea typeface="Calibri" panose="020F0502020204030204" pitchFamily="34" charset="0"/>
                <a:hlinkClick r:id="rId4"/>
              </a:rPr>
              <a:t>/</a:t>
            </a:r>
            <a:r>
              <a:rPr lang="es-US" sz="1100" u="sng" dirty="0" err="1">
                <a:solidFill>
                  <a:srgbClr val="0563C1"/>
                </a:solidFill>
                <a:effectLst/>
                <a:ea typeface="Calibri" panose="020F0502020204030204" pitchFamily="34" charset="0"/>
                <a:hlinkClick r:id="rId4"/>
              </a:rPr>
              <a:t>prescription-drug</a:t>
            </a:r>
            <a:r>
              <a:rPr lang="es-US" sz="1100" u="sng" dirty="0">
                <a:solidFill>
                  <a:srgbClr val="0563C1"/>
                </a:solidFill>
                <a:effectLst/>
                <a:ea typeface="Calibri" panose="020F0502020204030204" pitchFamily="34" charset="0"/>
                <a:hlinkClick r:id="rId4"/>
              </a:rPr>
              <a:t>/</a:t>
            </a:r>
            <a:r>
              <a:rPr lang="es-US" sz="1100" u="sng" dirty="0" err="1">
                <a:solidFill>
                  <a:srgbClr val="0563C1"/>
                </a:solidFill>
                <a:effectLst/>
                <a:ea typeface="Calibri" panose="020F0502020204030204" pitchFamily="34" charset="0"/>
                <a:hlinkClick r:id="rId4"/>
              </a:rPr>
              <a:t>reconsiderations</a:t>
            </a:r>
            <a:r>
              <a:rPr lang="es-US" sz="1100" dirty="0">
                <a:effectLst/>
                <a:ea typeface="Calibri" panose="020F0502020204030204" pitchFamily="34" charset="0"/>
              </a:rPr>
              <a:t>.</a:t>
            </a:r>
          </a:p>
          <a:p>
            <a:pPr marL="0" indent="0">
              <a:spcAft>
                <a:spcPts val="600"/>
              </a:spcAft>
              <a:buNone/>
            </a:pPr>
            <a:endParaRPr lang="en-US" sz="1100" dirty="0"/>
          </a:p>
          <a:p>
            <a:pPr marL="0" indent="0">
              <a:spcAft>
                <a:spcPts val="600"/>
              </a:spcAft>
              <a:buNone/>
            </a:pPr>
            <a:endParaRPr lang="en-US" sz="1100" dirty="0"/>
          </a:p>
          <a:p>
            <a:endParaRPr lang="en-US" sz="1100" dirty="0"/>
          </a:p>
        </p:txBody>
      </p:sp>
    </p:spTree>
    <p:extLst>
      <p:ext uri="{BB962C8B-B14F-4D97-AF65-F5344CB8AC3E}">
        <p14:creationId xmlns:p14="http://schemas.microsoft.com/office/powerpoint/2010/main" val="1284914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29">
              <a:spcBef>
                <a:spcPts val="0"/>
              </a:spcBef>
              <a:spcAft>
                <a:spcPts val="600"/>
              </a:spcAft>
              <a:defRPr/>
            </a:pPr>
            <a:r>
              <a:rPr lang="es-US" b="1" dirty="0">
                <a:solidFill>
                  <a:prstClr val="black"/>
                </a:solidFill>
                <a:latin typeface="Calibri" panose="020F0502020204030204" pitchFamily="34" charset="0"/>
                <a:cs typeface="Calibri" panose="020F0502020204030204" pitchFamily="34" charset="0"/>
              </a:rPr>
              <a:t>Esta diapositiva tiene animación.</a:t>
            </a: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s-US" b="1" i="0" u="none" strike="noStrike" dirty="0">
                <a:solidFill>
                  <a:srgbClr val="000000"/>
                </a:solidFill>
                <a:effectLst/>
                <a:latin typeface="Calibri" panose="020F0502020204030204" pitchFamily="34" charset="0"/>
                <a:cs typeface="Calibri" panose="020F0502020204030204" pitchFamily="34" charset="0"/>
              </a:rPr>
              <a:t>Notas del presentador</a:t>
            </a:r>
            <a:r>
              <a:rPr lang="es-US" b="0" i="0" dirty="0">
                <a:solidFill>
                  <a:srgbClr val="444444"/>
                </a:solidFill>
                <a:effectLst/>
                <a:latin typeface="Calibri" panose="020F0502020204030204" pitchFamily="34" charset="0"/>
                <a:cs typeface="Calibri" panose="020F0502020204030204" pitchFamily="34" charset="0"/>
              </a:rPr>
              <a:t>​</a:t>
            </a:r>
          </a:p>
          <a:p>
            <a:pPr marL="0" lvl="1" defTabSz="966529">
              <a:spcBef>
                <a:spcPts val="0"/>
              </a:spcBef>
              <a:spcAft>
                <a:spcPts val="600"/>
              </a:spcAft>
              <a:defRPr/>
            </a:pPr>
            <a:r>
              <a:rPr lang="es-US" b="1" dirty="0">
                <a:solidFill>
                  <a:prstClr val="black"/>
                </a:solidFill>
                <a:latin typeface="Calibri" panose="020F0502020204030204" pitchFamily="34" charset="0"/>
                <a:cs typeface="Calibri" panose="020F0502020204030204" pitchFamily="34" charset="0"/>
              </a:rPr>
              <a:t>Una excepción es un tipo de determinación de cobertura. Existen 2 tipos de excepciones:</a:t>
            </a:r>
            <a:r>
              <a:rPr lang="es-US" dirty="0">
                <a:solidFill>
                  <a:prstClr val="black"/>
                </a:solidFill>
                <a:latin typeface="Calibri" panose="020F0502020204030204" pitchFamily="34" charset="0"/>
                <a:cs typeface="Calibri" panose="020F0502020204030204" pitchFamily="34" charset="0"/>
              </a:rPr>
              <a:t> excepciones de categoría (por ejemplo, recibir un medicamento de categoría 4 al costo de la categoría 3) y excepciones al formulario (ya sea, cobertura de un medicamento que no está en el formulario del plan o requisitos de acceso flexibles). </a:t>
            </a:r>
          </a:p>
          <a:p>
            <a:pPr marL="114300" indent="-114300" defTabSz="966529">
              <a:spcAft>
                <a:spcPts val="600"/>
              </a:spcAft>
              <a:buFont typeface="Wingdings" panose="05000000000000000000" pitchFamily="2" charset="2"/>
              <a:buChar char="§"/>
              <a:defRPr/>
            </a:pPr>
            <a:r>
              <a:rPr lang="es-US" b="1" dirty="0">
                <a:solidFill>
                  <a:prstClr val="black"/>
                </a:solidFill>
              </a:rPr>
              <a:t>Si desea realizar una solicitud de excepción</a:t>
            </a:r>
            <a:r>
              <a:rPr lang="es-US" dirty="0">
                <a:solidFill>
                  <a:prstClr val="black"/>
                </a:solidFill>
              </a:rPr>
              <a:t>, necesitará una declaración de respaldo del profesional que le receta. En general, la declaración debe señalar los motivos médicos para solicitar la excepción. Los profesionales que recetan pueden dar la declaración verbalmente (es posible que luego deban proporcionar la declaración por escrito) o por escrito al plan. </a:t>
            </a:r>
          </a:p>
          <a:p>
            <a:pPr marL="118745" indent="-118745" defTabSz="966529">
              <a:spcAft>
                <a:spcPts val="600"/>
              </a:spcAft>
              <a:buFont typeface="Wingdings" panose="05000000000000000000" pitchFamily="2" charset="2"/>
              <a:buChar char="§"/>
              <a:defRPr/>
            </a:pPr>
            <a:r>
              <a:rPr lang="es-US" b="1" dirty="0">
                <a:solidFill>
                  <a:prstClr val="black"/>
                </a:solidFill>
              </a:rPr>
              <a:t>Si se aprueba su solicitud de excepción</a:t>
            </a:r>
            <a:r>
              <a:rPr lang="es-US" dirty="0">
                <a:solidFill>
                  <a:prstClr val="black"/>
                </a:solidFill>
              </a:rPr>
              <a:t>, esta será válida para los resurtidos del resto del año del plan, siempre que usted permanezca inscrito en el plan, su médico continúe recetando el medicamento y el medicamento siga siendo seguro para tratar su problema de salud. Para obtener más información sobre las excepciones y aprobaciones, visite </a:t>
            </a:r>
            <a:r>
              <a:rPr lang="es-US" dirty="0">
                <a:solidFill>
                  <a:prstClr val="black"/>
                </a:solidFill>
                <a:hlinkClick r:id="rId3"/>
              </a:rPr>
              <a:t>CMS.gov/Medicare/Appeals-and-</a:t>
            </a:r>
            <a:r>
              <a:rPr lang="es-US" dirty="0" err="1">
                <a:solidFill>
                  <a:prstClr val="black"/>
                </a:solidFill>
                <a:hlinkClick r:id="rId3"/>
              </a:rPr>
              <a:t>Grievances</a:t>
            </a:r>
            <a:r>
              <a:rPr lang="es-US" dirty="0">
                <a:solidFill>
                  <a:prstClr val="black"/>
                </a:solidFill>
                <a:hlinkClick r:id="rId3"/>
              </a:rPr>
              <a:t>/</a:t>
            </a:r>
            <a:r>
              <a:rPr lang="es-US" dirty="0" err="1">
                <a:solidFill>
                  <a:prstClr val="black"/>
                </a:solidFill>
                <a:hlinkClick r:id="rId3"/>
              </a:rPr>
              <a:t>MedPrescriptDrugApplGriev</a:t>
            </a:r>
            <a:r>
              <a:rPr lang="es-US" dirty="0">
                <a:solidFill>
                  <a:prstClr val="black"/>
                </a:solidFill>
                <a:hlinkClick r:id="rId3"/>
              </a:rPr>
              <a:t>/index.html</a:t>
            </a:r>
            <a:r>
              <a:rPr lang="es-US" dirty="0">
                <a:solidFill>
                  <a:prstClr val="black"/>
                </a:solidFill>
              </a:rPr>
              <a:t>.</a:t>
            </a:r>
          </a:p>
          <a:p>
            <a:pPr marL="118745" indent="-118745" defTabSz="966529">
              <a:spcAft>
                <a:spcPts val="600"/>
              </a:spcAft>
              <a:buFont typeface="Wingdings" panose="05000000000000000000" pitchFamily="2" charset="2"/>
              <a:buChar char="§"/>
              <a:defRPr/>
            </a:pPr>
            <a:r>
              <a:rPr lang="es-US" b="1" dirty="0">
                <a:solidFill>
                  <a:prstClr val="black"/>
                </a:solidFill>
              </a:rPr>
              <a:t>Un plan puede optar por extender la cobertura de excepción a un nuevo año del plan.</a:t>
            </a:r>
            <a:r>
              <a:rPr lang="es-US" dirty="0">
                <a:solidFill>
                  <a:prstClr val="black"/>
                </a:solidFill>
              </a:rPr>
              <a:t> Si no lo hace, debe indicarlo por escrito, ya sea al momento en que la excepción es aprobada o, al menos, 60 días antes de que finalice el año del plan. Si su plan no extiende su cobertura de excepción, debe pensar en cambiar a un medicamento que figure en el formulario del plan, solicitar otra excepción, o cambiar durante el Período de inscripción abierta (OEP) de Medicare (del 15 de octubre al 7 de diciembre de cada año) a un plan cuyo formulario cubra ese medicamento.</a:t>
            </a:r>
          </a:p>
          <a:p>
            <a:pPr marL="0" indent="0" defTabSz="966529">
              <a:spcAft>
                <a:spcPts val="600"/>
              </a:spcAft>
              <a:buNone/>
              <a:defRPr/>
            </a:pPr>
            <a:endParaRPr lang="en-US" dirty="0">
              <a:solidFill>
                <a:prstClr val="black"/>
              </a:solidFill>
            </a:endParaRPr>
          </a:p>
          <a:p>
            <a:pPr marL="0" indent="0">
              <a:spcAft>
                <a:spcPts val="600"/>
              </a:spcAft>
              <a:buNone/>
            </a:pPr>
            <a:endParaRPr lang="en-US" dirty="0"/>
          </a:p>
          <a:p>
            <a:endParaRPr lang="en-US" dirty="0"/>
          </a:p>
        </p:txBody>
      </p:sp>
    </p:spTree>
    <p:extLst>
      <p:ext uri="{BB962C8B-B14F-4D97-AF65-F5344CB8AC3E}">
        <p14:creationId xmlns:p14="http://schemas.microsoft.com/office/powerpoint/2010/main" val="2967859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US" b="1">
                <a:solidFill>
                  <a:prstClr val="black"/>
                </a:solidFill>
                <a:ea typeface="Calibri" panose="020F0502020204030204" pitchFamily="34" charset="0"/>
              </a:rPr>
              <a:t>Esta diapositiva tiene animación.</a:t>
            </a:r>
          </a:p>
          <a:p>
            <a:pPr marL="0" indent="0">
              <a:spcAft>
                <a:spcPts val="600"/>
              </a:spcAft>
              <a:buNone/>
            </a:pPr>
            <a:r>
              <a:rPr lang="es-US" b="1">
                <a:ea typeface="Calibri" panose="020F0502020204030204" pitchFamily="34" charset="0"/>
              </a:rPr>
              <a:t>Notas del presentador</a:t>
            </a:r>
          </a:p>
          <a:p>
            <a:pPr marL="0" indent="0">
              <a:spcAft>
                <a:spcPts val="600"/>
              </a:spcAft>
              <a:buNone/>
            </a:pPr>
            <a:r>
              <a:rPr lang="es-US"/>
              <a:t>Excepciones por niveles</a:t>
            </a:r>
          </a:p>
          <a:p>
            <a:pPr marL="0" indent="0">
              <a:spcAft>
                <a:spcPts val="600"/>
              </a:spcAft>
              <a:buNone/>
            </a:pPr>
            <a:r>
              <a:rPr lang="es-US"/>
              <a:t>Si el patrocinador de un plan usa una estructura de costos compartidos por niveles para manejar sus beneficios de medicamentos, debe establecer y mantener procedimientos de excepciones razonables y completos que permitan que usted</a:t>
            </a:r>
            <a:r>
              <a:rPr lang="es-US">
                <a:solidFill>
                  <a:srgbClr val="FF0000"/>
                </a:solidFill>
                <a:ea typeface="Calibri" panose="020F0502020204030204" pitchFamily="34" charset="0"/>
              </a:rPr>
              <a:t> </a:t>
            </a:r>
            <a:r>
              <a:rPr lang="es-US"/>
              <a:t>obtenga un medicamento no preferido en un nivel de costos compartidos más alto con los términos de costos compartidos más favorables aplicables a medicamentos alternativos en un nivel de costos compartidos inferior.</a:t>
            </a:r>
          </a:p>
          <a:p>
            <a:pPr marL="0" indent="0">
              <a:spcAft>
                <a:spcPts val="600"/>
              </a:spcAft>
              <a:buNone/>
            </a:pPr>
            <a:r>
              <a:rPr lang="es-US"/>
              <a:t>Los planes tienen permitido limitar la disponibilidad de niveles de costos compartidos aplicables que contengan el mismo tipo de medicamentos alternativos para tratar su afección. </a:t>
            </a:r>
          </a:p>
          <a:p>
            <a:pPr>
              <a:spcAft>
                <a:spcPts val="600"/>
              </a:spcAft>
            </a:pPr>
            <a:r>
              <a:rPr lang="es-US" i="1">
                <a:solidFill>
                  <a:prstClr val="black"/>
                </a:solidFill>
                <a:ea typeface="Calibri" panose="020F0502020204030204" pitchFamily="34" charset="0"/>
              </a:rPr>
              <a:t>Continúa en la diapositiva siguiente.</a:t>
            </a:r>
          </a:p>
          <a:p>
            <a:pPr marL="0" indent="0">
              <a:spcAft>
                <a:spcPts val="600"/>
              </a:spcAft>
              <a:buNone/>
            </a:pPr>
            <a:endParaRPr lang="en-US" dirty="0">
              <a:ea typeface="Calibri" panose="020F0502020204030204" pitchFamily="34" charset="0"/>
            </a:endParaRPr>
          </a:p>
          <a:p>
            <a:pPr marL="0" indent="0">
              <a:spcAft>
                <a:spcPts val="600"/>
              </a:spcAft>
              <a:buNone/>
            </a:pPr>
            <a:r>
              <a:rPr lang="es-US"/>
              <a:t> </a:t>
            </a:r>
          </a:p>
        </p:txBody>
      </p:sp>
    </p:spTree>
    <p:extLst>
      <p:ext uri="{BB962C8B-B14F-4D97-AF65-F5344CB8AC3E}">
        <p14:creationId xmlns:p14="http://schemas.microsoft.com/office/powerpoint/2010/main" val="384792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cs typeface="Arial" panose="020B0604020202020204" pitchFamily="34" charset="0"/>
              </a:rPr>
              <a:t>Notas del presentador</a:t>
            </a:r>
          </a:p>
          <a:p>
            <a:pPr defTabSz="966511">
              <a:spcAft>
                <a:spcPts val="600"/>
              </a:spcAft>
              <a:defRPr/>
            </a:pPr>
            <a:r>
              <a:rPr lang="es-US">
                <a:solidFill>
                  <a:prstClr val="black"/>
                </a:solidFill>
                <a:latin typeface="Calibri "/>
                <a:cs typeface="Arial" panose="020B0604020202020204" pitchFamily="34" charset="0"/>
              </a:rPr>
              <a:t>Esta sesión debe ayudarle a:</a:t>
            </a:r>
          </a:p>
          <a:p>
            <a:pPr marL="122493" indent="-122493" defTabSz="966511">
              <a:spcAft>
                <a:spcPts val="600"/>
              </a:spcAft>
              <a:buFont typeface="Wingdings" pitchFamily="2" charset="2"/>
              <a:buChar char="§"/>
              <a:defRPr/>
            </a:pPr>
            <a:r>
              <a:rPr lang="es-US">
                <a:solidFill>
                  <a:prstClr val="black"/>
                </a:solidFill>
                <a:latin typeface="Calibri "/>
                <a:cs typeface="Arial" panose="020B0604020202020204" pitchFamily="34" charset="0"/>
              </a:rPr>
              <a:t>Explicar los derechos y las protecciones de Medicare</a:t>
            </a:r>
          </a:p>
          <a:p>
            <a:pPr marL="122493" indent="-122493" defTabSz="966511">
              <a:spcAft>
                <a:spcPts val="600"/>
              </a:spcAft>
              <a:buFont typeface="Wingdings" pitchFamily="2" charset="2"/>
              <a:buChar char="§"/>
              <a:defRPr/>
            </a:pPr>
            <a:r>
              <a:rPr lang="es-US">
                <a:solidFill>
                  <a:prstClr val="black"/>
                </a:solidFill>
                <a:latin typeface="Calibri "/>
                <a:cs typeface="Arial" panose="020B0604020202020204" pitchFamily="34" charset="0"/>
              </a:rPr>
              <a:t>Reconocer derechos en ciertas situaciones de atención médica</a:t>
            </a:r>
          </a:p>
          <a:p>
            <a:pPr marL="122493" indent="-122493" defTabSz="966511">
              <a:spcAft>
                <a:spcPts val="600"/>
              </a:spcAft>
              <a:buFont typeface="Wingdings" pitchFamily="2" charset="2"/>
              <a:buChar char="§"/>
              <a:defRPr/>
            </a:pPr>
            <a:r>
              <a:rPr lang="es-US">
                <a:solidFill>
                  <a:prstClr val="black"/>
                </a:solidFill>
                <a:latin typeface="Calibri "/>
                <a:cs typeface="Arial" panose="020B0604020202020204" pitchFamily="34" charset="0"/>
              </a:rPr>
              <a:t>Resumir las prácticas de privacidad de Medicare</a:t>
            </a:r>
          </a:p>
          <a:p>
            <a:pPr marL="122493" indent="-122493" defTabSz="966511">
              <a:spcAft>
                <a:spcPts val="600"/>
              </a:spcAft>
              <a:buFont typeface="Wingdings" pitchFamily="2" charset="2"/>
              <a:buChar char="§"/>
              <a:defRPr/>
            </a:pPr>
            <a:r>
              <a:rPr lang="es-US">
                <a:solidFill>
                  <a:prstClr val="black"/>
                </a:solidFill>
                <a:latin typeface="Calibri "/>
                <a:cs typeface="Arial" panose="020B0604020202020204" pitchFamily="34" charset="0"/>
              </a:rPr>
              <a:t>Ubicar información y recursos adicionales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s-US" b="1" dirty="0"/>
              <a:t>Esta diapositiva tiene animación.</a:t>
            </a:r>
          </a:p>
          <a:p>
            <a:pPr marL="0" indent="0">
              <a:spcAft>
                <a:spcPts val="600"/>
              </a:spcAft>
              <a:buNone/>
            </a:pPr>
            <a:r>
              <a:rPr lang="es-US" b="1" dirty="0"/>
              <a:t>Notas del presentador</a:t>
            </a:r>
          </a:p>
          <a:p>
            <a:pPr marL="0" indent="0">
              <a:spcAft>
                <a:spcPts val="600"/>
              </a:spcAft>
              <a:buNone/>
            </a:pPr>
            <a:r>
              <a:rPr lang="es-US" dirty="0"/>
              <a:t>Específicamente, el plan puede aplicar las siguientes limitaciones: </a:t>
            </a:r>
          </a:p>
          <a:p>
            <a:pPr marL="171450" indent="-171450">
              <a:spcAft>
                <a:spcPts val="600"/>
              </a:spcAft>
              <a:buFont typeface="Wingdings" panose="05000000000000000000" pitchFamily="2" charset="2"/>
              <a:buChar char="§"/>
            </a:pPr>
            <a:r>
              <a:rPr lang="es-US" dirty="0"/>
              <a:t>Los medicamentos de marca son elegibles para excepciones por niveles al costo compartido aplicable más bajo asociado con alternativas de marca </a:t>
            </a:r>
          </a:p>
          <a:p>
            <a:pPr marL="171450" indent="-171450">
              <a:spcAft>
                <a:spcPts val="600"/>
              </a:spcAft>
              <a:buFont typeface="Wingdings" panose="05000000000000000000" pitchFamily="2" charset="2"/>
              <a:buChar char="§"/>
            </a:pPr>
            <a:r>
              <a:rPr lang="es-US" dirty="0"/>
              <a:t>Los productos biológicos son elegibles para excepciones por niveles al costo compartido aplicable más bajo asociado con alternativas biológicas </a:t>
            </a:r>
          </a:p>
          <a:p>
            <a:pPr marL="171450" indent="-171450">
              <a:spcAft>
                <a:spcPts val="600"/>
              </a:spcAft>
              <a:buFont typeface="Wingdings" panose="05000000000000000000" pitchFamily="2" charset="2"/>
              <a:buChar char="§"/>
            </a:pPr>
            <a:r>
              <a:rPr lang="es-US" dirty="0"/>
              <a:t>Los medicamentos genéricos no preferidos son elegibles para excepciones por niveles al costo compartido aplicable más bajo asociado con alternativas que son medicamentos de marca o genéricos </a:t>
            </a:r>
          </a:p>
          <a:p>
            <a:pPr marL="0" indent="0">
              <a:spcAft>
                <a:spcPts val="600"/>
              </a:spcAft>
              <a:buNone/>
            </a:pPr>
            <a:r>
              <a:rPr lang="es-US" dirty="0"/>
              <a:t>Los planes no tienen obligación de ofrecer excepciones por niveles para medicamentos de marca o productos biológicos en el nivel de costos compartidos de medicamentos alternativos cuando las alternativas incluyan solo medicamentos genéricos o genéricos autorizados. Si un plan mantiene 1 o 2 niveles de especialidad, como se define en 42 CFR § 423.104, el plan puede diseñar su proceso de excepciones de manera que los medicamentos de la Parte D en los niveles de especialidad no sean elegibles para excepciones por niveles para niveles no de especialidad. Sin embargo, los planes con 2 niveles de especialidad deben permitir solicitudes de excepciones por niveles para medicamentos en el nivel de especialidad de costos compartidos más altos al nivel de especialidad de costos compartidos más bajo. </a:t>
            </a:r>
          </a:p>
          <a:p>
            <a:endParaRPr lang="en-US" dirty="0"/>
          </a:p>
        </p:txBody>
      </p:sp>
    </p:spTree>
    <p:extLst>
      <p:ext uri="{BB962C8B-B14F-4D97-AF65-F5344CB8AC3E}">
        <p14:creationId xmlns:p14="http://schemas.microsoft.com/office/powerpoint/2010/main" val="602158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17"/>
              </a:spcBef>
              <a:defRPr/>
            </a:pPr>
            <a:r>
              <a:rPr lang="es-US" b="1">
                <a:solidFill>
                  <a:prstClr val="black"/>
                </a:solidFill>
                <a:latin typeface="Calibri "/>
              </a:rPr>
              <a:t>Esta diapositiva tiene animación.</a:t>
            </a:r>
          </a:p>
          <a:p>
            <a:pPr defTabSz="966511">
              <a:spcBef>
                <a:spcPts val="617"/>
              </a:spcBef>
              <a:defRPr/>
            </a:pPr>
            <a:r>
              <a:rPr lang="es-US" b="1">
                <a:solidFill>
                  <a:prstClr val="black"/>
                </a:solidFill>
                <a:latin typeface="Calibri "/>
                <a:cs typeface="Arial" panose="020B0604020202020204" pitchFamily="34" charset="0"/>
              </a:rPr>
              <a:t>Notas del presentador</a:t>
            </a:r>
          </a:p>
          <a:p>
            <a:pPr marL="176405" indent="-176405" defTabSz="966511">
              <a:spcBef>
                <a:spcPts val="617"/>
              </a:spcBef>
              <a:buFont typeface="Wingdings" panose="05000000000000000000" pitchFamily="2" charset="2"/>
              <a:buChar char="§"/>
              <a:defRPr/>
            </a:pPr>
            <a:r>
              <a:rPr lang="es-US">
                <a:solidFill>
                  <a:prstClr val="black"/>
                </a:solidFill>
                <a:latin typeface="Calibri "/>
                <a:cs typeface="Arial" panose="020B0604020202020204" pitchFamily="34" charset="0"/>
              </a:rPr>
              <a:t>Un plan debe otorgar una “excepción” al formulario (que es un tipo de determinación de cobertura) cuando determine que ninguna de las alternativas de medicamentos del formulario para el tratamiento de la misma afección sería tan efectiva como el medicamento que no está en el formulario y/o el medicamento del formulario alternativo tendría un efecto adverso. </a:t>
            </a:r>
          </a:p>
          <a:p>
            <a:pPr marL="176405" indent="-176405" defTabSz="966511">
              <a:spcBef>
                <a:spcPts val="617"/>
              </a:spcBef>
              <a:buFont typeface="Wingdings" panose="05000000000000000000" pitchFamily="2" charset="2"/>
              <a:buChar char="§"/>
              <a:defRPr/>
            </a:pPr>
            <a:r>
              <a:rPr lang="es-US">
                <a:solidFill>
                  <a:prstClr val="black"/>
                </a:solidFill>
                <a:latin typeface="Calibri "/>
                <a:cs typeface="Arial" panose="020B0604020202020204" pitchFamily="34" charset="0"/>
              </a:rPr>
              <a:t>El plan debe otorgar una excepción a una regla de cobertura si el medicamento ha sido, o es probable que sea, falto de efectividad para tratar su afección o ha causado, o es probable que cause, daño.</a:t>
            </a:r>
          </a:p>
          <a:p>
            <a:pPr>
              <a:spcBef>
                <a:spcPts val="617"/>
              </a:spcBef>
              <a:defRPr/>
            </a:pPr>
            <a:r>
              <a:rPr lang="es-US" b="1">
                <a:solidFill>
                  <a:prstClr val="black"/>
                </a:solidFill>
                <a:latin typeface="Calibri "/>
                <a:cs typeface="Arial" panose="020B0604020202020204" pitchFamily="34" charset="0"/>
              </a:rPr>
              <a:t>NOTA</a:t>
            </a:r>
            <a:r>
              <a:rPr lang="es-US">
                <a:solidFill>
                  <a:prstClr val="black"/>
                </a:solidFill>
                <a:latin typeface="Calibri "/>
                <a:cs typeface="Arial" panose="020B0604020202020204" pitchFamily="34" charset="0"/>
              </a:rPr>
              <a:t>: Si usted solicita una excepción, su doctor u otra persona que prescriba deberá proporcionar una declaración de respaldo a su plan que explique por qué usted necesita el medicamento que está solicitando. </a:t>
            </a:r>
            <a:r>
              <a:rPr lang="es-US">
                <a:latin typeface="Calibri "/>
                <a:cs typeface="Arial" panose="020B0604020202020204" pitchFamily="34" charset="0"/>
              </a:rPr>
              <a:t>Verifique con su plan para averiguar si la declaración de respaldo debe hacerse por escrito. El período para toma de decisiones del plan comienza una vez que su plan recibe la declaración de respaldo. </a:t>
            </a:r>
          </a:p>
          <a:p>
            <a:endParaRPr lang="en-US" dirty="0"/>
          </a:p>
        </p:txBody>
      </p:sp>
    </p:spTree>
    <p:extLst>
      <p:ext uri="{BB962C8B-B14F-4D97-AF65-F5344CB8AC3E}">
        <p14:creationId xmlns:p14="http://schemas.microsoft.com/office/powerpoint/2010/main" val="3988459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s-US" b="1" dirty="0">
                <a:solidFill>
                  <a:prstClr val="black"/>
                </a:solidFill>
                <a:latin typeface="Calibri "/>
              </a:rPr>
              <a:t>Esta diapositiva tiene animación.</a:t>
            </a:r>
          </a:p>
          <a:p>
            <a:pPr defTabSz="966511">
              <a:spcAft>
                <a:spcPts val="600"/>
              </a:spcAft>
              <a:defRPr/>
            </a:pPr>
            <a:r>
              <a:rPr lang="es-US" b="1" dirty="0">
                <a:solidFill>
                  <a:prstClr val="black"/>
                </a:solidFill>
                <a:latin typeface="Calibri "/>
                <a:cs typeface="Arial" panose="020B0604020202020204" pitchFamily="34" charset="0"/>
              </a:rPr>
              <a:t>Notas del presentador</a:t>
            </a:r>
          </a:p>
          <a:p>
            <a:pPr defTabSz="966511">
              <a:spcAft>
                <a:spcPts val="600"/>
              </a:spcAft>
              <a:defRPr/>
            </a:pPr>
            <a:r>
              <a:rPr lang="es-US" dirty="0">
                <a:latin typeface="Calibri "/>
                <a:cs typeface="Arial" panose="020B0604020202020204" pitchFamily="34" charset="0"/>
              </a:rPr>
              <a:t>Si no está de acuerdo con la negativa inicial (determinación</a:t>
            </a:r>
            <a:br>
              <a:rPr lang="es-US" dirty="0">
                <a:latin typeface="Calibri "/>
                <a:cs typeface="Arial" panose="020B0604020202020204" pitchFamily="34" charset="0"/>
              </a:rPr>
            </a:br>
            <a:r>
              <a:rPr lang="es-US" dirty="0">
                <a:latin typeface="Calibri "/>
                <a:cs typeface="Arial" panose="020B0604020202020204" pitchFamily="34" charset="0"/>
              </a:rPr>
              <a:t>de cobertura), decisión sobre excepciones o limitación de cobertura de su plan de medicamentos de Medicare bajo el programa de administración de medicamentos del plan, tiene derecho a solicitar una </a:t>
            </a:r>
            <a:r>
              <a:rPr lang="es-US" dirty="0" err="1">
                <a:latin typeface="Calibri "/>
                <a:cs typeface="Arial" panose="020B0604020202020204" pitchFamily="34" charset="0"/>
              </a:rPr>
              <a:t>redeterminación</a:t>
            </a:r>
            <a:r>
              <a:rPr lang="es-US" dirty="0">
                <a:latin typeface="Calibri "/>
                <a:cs typeface="Arial" panose="020B0604020202020204" pitchFamily="34" charset="0"/>
              </a:rPr>
              <a:t>.</a:t>
            </a:r>
            <a:r>
              <a:rPr lang="es-US" dirty="0">
                <a:solidFill>
                  <a:prstClr val="black"/>
                </a:solidFill>
                <a:latin typeface="Calibri "/>
                <a:cs typeface="Arial" panose="020B0604020202020204" pitchFamily="34" charset="0"/>
              </a:rPr>
              <a:t> La decisión escrita de su plan explicará cómo solicitar una </a:t>
            </a:r>
            <a:r>
              <a:rPr lang="es-US" dirty="0" err="1">
                <a:solidFill>
                  <a:prstClr val="black"/>
                </a:solidFill>
                <a:latin typeface="Calibri "/>
                <a:cs typeface="Arial" panose="020B0604020202020204" pitchFamily="34" charset="0"/>
              </a:rPr>
              <a:t>redeterminación</a:t>
            </a:r>
            <a:r>
              <a:rPr lang="es-US" dirty="0">
                <a:solidFill>
                  <a:prstClr val="black"/>
                </a:solidFill>
                <a:latin typeface="Calibri "/>
                <a:cs typeface="Arial" panose="020B0604020202020204" pitchFamily="34" charset="0"/>
              </a:rPr>
              <a:t>. Lea atentamente esa decisión y llame a su plan si tiene preguntas. </a:t>
            </a:r>
          </a:p>
          <a:p>
            <a:pPr marL="176405" indent="-176405" defTabSz="966511">
              <a:spcAft>
                <a:spcPts val="600"/>
              </a:spcAft>
              <a:buFont typeface="Wingdings" panose="05000000000000000000" pitchFamily="2" charset="2"/>
              <a:buChar char="§"/>
              <a:defRPr/>
            </a:pPr>
            <a:r>
              <a:rPr lang="es-US" dirty="0">
                <a:latin typeface="Calibri "/>
                <a:cs typeface="Arial" panose="020B0604020202020204" pitchFamily="34" charset="0"/>
              </a:rPr>
              <a:t>Deberá solicitar la </a:t>
            </a:r>
            <a:r>
              <a:rPr lang="es-US" dirty="0" err="1">
                <a:latin typeface="Calibri "/>
                <a:cs typeface="Arial" panose="020B0604020202020204" pitchFamily="34" charset="0"/>
              </a:rPr>
              <a:t>redeterminación</a:t>
            </a:r>
            <a:r>
              <a:rPr lang="es-US" dirty="0">
                <a:latin typeface="Calibri "/>
                <a:cs typeface="Arial" panose="020B0604020202020204" pitchFamily="34" charset="0"/>
              </a:rPr>
              <a:t> dentro de los 65 días posteriores a la fecha del aviso de determinación de cobertura.</a:t>
            </a:r>
            <a:r>
              <a:rPr lang="es-US" dirty="0">
                <a:solidFill>
                  <a:prstClr val="black"/>
                </a:solidFill>
                <a:latin typeface="Calibri "/>
                <a:cs typeface="Arial" panose="020B0604020202020204" pitchFamily="34" charset="0"/>
              </a:rPr>
              <a:t> </a:t>
            </a:r>
            <a:r>
              <a:rPr lang="es-US" dirty="0">
                <a:latin typeface="Calibri "/>
                <a:cs typeface="Arial" panose="020B0604020202020204" pitchFamily="34" charset="0"/>
              </a:rPr>
              <a:t>Si no cumple con la fecha límite, debe proporcionar un motivo para presentar la solicitud más tarde.</a:t>
            </a:r>
          </a:p>
          <a:p>
            <a:pPr marL="176405" indent="-176405">
              <a:spcAft>
                <a:spcPts val="600"/>
              </a:spcAft>
              <a:buFont typeface="Wingdings" panose="05000000000000000000" pitchFamily="2" charset="2"/>
              <a:buChar char="§"/>
              <a:defRPr/>
            </a:pPr>
            <a:r>
              <a:rPr lang="es-US" dirty="0">
                <a:latin typeface="Calibri "/>
                <a:cs typeface="Arial" panose="020B0604020202020204" pitchFamily="34" charset="0"/>
              </a:rPr>
              <a:t>Usted, su representante, su médico u otro profesional que le recete puede llamar o escribir a su plan para solicitar una </a:t>
            </a:r>
            <a:r>
              <a:rPr lang="es-US" dirty="0" err="1">
                <a:latin typeface="Calibri "/>
                <a:cs typeface="Arial" panose="020B0604020202020204" pitchFamily="34" charset="0"/>
              </a:rPr>
              <a:t>redeterminación</a:t>
            </a:r>
            <a:r>
              <a:rPr lang="es-US" dirty="0">
                <a:latin typeface="Calibri "/>
                <a:cs typeface="Arial" panose="020B0604020202020204" pitchFamily="34" charset="0"/>
              </a:rPr>
              <a:t> estándar o acelerada (rápida).</a:t>
            </a:r>
            <a:r>
              <a:rPr lang="es-US" dirty="0">
                <a:solidFill>
                  <a:prstClr val="black"/>
                </a:solidFill>
                <a:latin typeface="Calibri "/>
                <a:cs typeface="Arial" panose="020B0604020202020204" pitchFamily="34" charset="0"/>
              </a:rPr>
              <a:t> No puede solicitar una </a:t>
            </a:r>
            <a:r>
              <a:rPr lang="es-US" dirty="0" err="1">
                <a:solidFill>
                  <a:prstClr val="black"/>
                </a:solidFill>
                <a:latin typeface="Calibri "/>
                <a:cs typeface="Arial" panose="020B0604020202020204" pitchFamily="34" charset="0"/>
              </a:rPr>
              <a:t>redeterminación</a:t>
            </a:r>
            <a:r>
              <a:rPr lang="es-US" dirty="0">
                <a:solidFill>
                  <a:prstClr val="black"/>
                </a:solidFill>
                <a:latin typeface="Calibri "/>
                <a:cs typeface="Arial" panose="020B0604020202020204" pitchFamily="34" charset="0"/>
              </a:rPr>
              <a:t> rápida si se trata de una apelación sobre el pago de un medicamento que usted ya recibió. Las solicitudes estándar deben hacerse por escrito, a menos que su plan le permita presentar una solicitud estándar de forma oral, como por teléfono. Recibirá una decisión rápida si su plan determina, o si su doctor u otra persona que prescriba le informa a su plan, que esperar una decisión estándar puede poner en riesgo seriamente su vida, su salud o su capacidad para recuperar la máxima función. </a:t>
            </a:r>
          </a:p>
          <a:p>
            <a:pPr>
              <a:spcAft>
                <a:spcPts val="600"/>
              </a:spcAft>
            </a:pPr>
            <a:endParaRPr lang="en-US" dirty="0"/>
          </a:p>
        </p:txBody>
      </p:sp>
    </p:spTree>
    <p:extLst>
      <p:ext uri="{BB962C8B-B14F-4D97-AF65-F5344CB8AC3E}">
        <p14:creationId xmlns:p14="http://schemas.microsoft.com/office/powerpoint/2010/main" val="253265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08284"/>
            <a:ext cx="7315200" cy="9369539"/>
          </a:xfrm>
        </p:spPr>
        <p:txBody>
          <a:bodyPr/>
          <a:lstStyle/>
          <a:p>
            <a:pPr defTabSz="966511">
              <a:spcAft>
                <a:spcPts val="400"/>
              </a:spcAft>
              <a:defRPr/>
            </a:pPr>
            <a:r>
              <a:rPr lang="es-US" sz="1050" b="1" dirty="0">
                <a:solidFill>
                  <a:prstClr val="black"/>
                </a:solidFill>
              </a:rPr>
              <a:t>Esta diapositiva tiene animación. </a:t>
            </a:r>
          </a:p>
          <a:p>
            <a:pPr>
              <a:spcAft>
                <a:spcPts val="400"/>
              </a:spcAft>
              <a:defRPr/>
            </a:pPr>
            <a:r>
              <a:rPr lang="es-US" sz="1050" b="1" dirty="0">
                <a:solidFill>
                  <a:srgbClr val="FF0000"/>
                </a:solidFill>
              </a:rPr>
              <a:t>Nota para los editores: Hay una tabla oculta detrás de este gráfico. Asegúrense de actualizar la tabla si actualizan la gráfica de la pirámide.</a:t>
            </a:r>
          </a:p>
          <a:p>
            <a:pPr>
              <a:spcAft>
                <a:spcPts val="400"/>
              </a:spcAft>
              <a:defRPr/>
            </a:pPr>
            <a:r>
              <a:rPr lang="es-US" sz="1050" b="1" dirty="0">
                <a:solidFill>
                  <a:prstClr val="black"/>
                </a:solidFill>
              </a:rPr>
              <a:t>Notas del presentador</a:t>
            </a:r>
          </a:p>
          <a:p>
            <a:pPr>
              <a:spcAft>
                <a:spcPts val="400"/>
              </a:spcAft>
              <a:defRPr/>
            </a:pPr>
            <a:r>
              <a:rPr lang="es-US" sz="1050" dirty="0">
                <a:solidFill>
                  <a:prstClr val="black"/>
                </a:solidFill>
              </a:rPr>
              <a:t>Hay 5 niveles de apelación. </a:t>
            </a:r>
            <a:r>
              <a:rPr lang="es-US" sz="1050" dirty="0"/>
              <a:t>Si no está de acuerdo con la decisión de su plan tomada en cualquier nivel del proceso, generalmente puede dirigirse al siguiente nivel. En cada nivel, recibirá una carta de decisión con instrucciones sobre cómo pasar al siguiente nivel de apelación.</a:t>
            </a:r>
          </a:p>
          <a:p>
            <a:pPr marL="122493" lvl="1" indent="-115780" defTabSz="966511">
              <a:spcBef>
                <a:spcPts val="0"/>
              </a:spcBef>
              <a:spcAft>
                <a:spcPts val="400"/>
              </a:spcAft>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1</a:t>
            </a:r>
            <a:r>
              <a:rPr lang="es-US" sz="1050" dirty="0">
                <a:solidFill>
                  <a:prstClr val="black"/>
                </a:solidFill>
                <a:latin typeface="Calibri" panose="020F0502020204030204" pitchFamily="34" charset="0"/>
                <a:cs typeface="Calibri" panose="020F0502020204030204" pitchFamily="34" charset="0"/>
              </a:rPr>
              <a:t>: </a:t>
            </a:r>
            <a:r>
              <a:rPr lang="es-US" sz="1050" b="1" dirty="0" err="1">
                <a:solidFill>
                  <a:prstClr val="black"/>
                </a:solidFill>
                <a:latin typeface="Calibri" panose="020F0502020204030204" pitchFamily="34" charset="0"/>
                <a:cs typeface="Calibri" panose="020F0502020204030204" pitchFamily="34" charset="0"/>
              </a:rPr>
              <a:t>Redeterminación</a:t>
            </a:r>
            <a:r>
              <a:rPr lang="es-US" sz="1050" b="1" dirty="0">
                <a:solidFill>
                  <a:prstClr val="black"/>
                </a:solidFill>
                <a:latin typeface="Calibri" panose="020F0502020204030204" pitchFamily="34" charset="0"/>
                <a:cs typeface="Calibri" panose="020F0502020204030204" pitchFamily="34" charset="0"/>
              </a:rPr>
              <a:t> por parte de su plan </a:t>
            </a:r>
          </a:p>
          <a:p>
            <a:pPr marL="244983" lvl="2" indent="-122493" defTabSz="966511">
              <a:spcBef>
                <a:spcPts val="0"/>
              </a:spcBef>
              <a:spcAft>
                <a:spcPts val="400"/>
              </a:spcAft>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el rechazo inicial del plan (determinación de cobertura) o una limitación de cobertura bajo el programa de administración de medicamentos del plan, puede solicitar una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Deberá solicitar la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dentro de 65 días a partir de la fecha de la determinación de cobertura. </a:t>
            </a:r>
            <a:r>
              <a:rPr lang="es-US" sz="1050" dirty="0">
                <a:latin typeface="Calibri" panose="020F0502020204030204" pitchFamily="34" charset="0"/>
                <a:cs typeface="Calibri" panose="020F0502020204030204" pitchFamily="34" charset="0"/>
              </a:rPr>
              <a:t>Si no cumple con la fecha límite, debe proporcionar un motivo para presentarla más tarde.</a:t>
            </a:r>
          </a:p>
          <a:p>
            <a:pPr marL="244983" lvl="2" indent="-122493" defTabSz="966511">
              <a:spcBef>
                <a:spcPts val="0"/>
              </a:spcBef>
              <a:spcAft>
                <a:spcPts val="400"/>
              </a:spcAft>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del plan en el nivel 1, puede solicitar una reconsideración por parte de una IRE, lo cual es el nivel 2, dentro de los 65 días posteriores a la fecha de la decisión de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Si se le vence el plazo, debe proporcionar un motivo para la presentación tardía.</a:t>
            </a:r>
          </a:p>
          <a:p>
            <a:pPr marL="244983" lvl="2" indent="-122493" defTabSz="966511">
              <a:spcBef>
                <a:spcPts val="0"/>
              </a:spcBef>
              <a:spcAft>
                <a:spcPts val="400"/>
              </a:spcAft>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 </a:t>
            </a:r>
          </a:p>
          <a:p>
            <a:pPr marL="122493" lvl="1" indent="-115780" defTabSz="966511">
              <a:spcBef>
                <a:spcPts val="0"/>
              </a:spcBef>
              <a:spcAft>
                <a:spcPts val="400"/>
              </a:spcAft>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2</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Reconsideración por parte de una IRE </a:t>
            </a:r>
          </a:p>
          <a:p>
            <a:pPr marL="244983" lvl="2" indent="-122493" defTabSz="966511">
              <a:spcBef>
                <a:spcPts val="0"/>
              </a:spcBef>
              <a:spcAft>
                <a:spcPts val="400"/>
              </a:spcAft>
              <a:buSzTx/>
              <a:buFont typeface="Arial" panose="020B0604020202020204" pitchFamily="34" charset="0"/>
              <a:buChar char="•"/>
              <a:defRPr/>
            </a:pPr>
            <a:r>
              <a:rPr lang="es-US" sz="1050" dirty="0">
                <a:latin typeface="Calibri" panose="020F0502020204030204" pitchFamily="34" charset="0"/>
                <a:cs typeface="Calibri" panose="020F0502020204030204" pitchFamily="34" charset="0"/>
              </a:rPr>
              <a:t>Para solicitar una reconsideración por parte de una IRE, siga las indicaciones en el “Aviso de </a:t>
            </a:r>
            <a:r>
              <a:rPr lang="es-US" sz="1050" dirty="0" err="1">
                <a:latin typeface="Calibri" panose="020F0502020204030204" pitchFamily="34" charset="0"/>
                <a:cs typeface="Calibri" panose="020F0502020204030204" pitchFamily="34" charset="0"/>
              </a:rPr>
              <a:t>redeterminación</a:t>
            </a:r>
            <a:r>
              <a:rPr lang="es-US" sz="1050" dirty="0">
                <a:latin typeface="Calibri" panose="020F0502020204030204" pitchFamily="34" charset="0"/>
                <a:cs typeface="Calibri" panose="020F0502020204030204" pitchFamily="34" charset="0"/>
              </a:rPr>
              <a:t>” del plan. Si su plan emite una </a:t>
            </a:r>
            <a:r>
              <a:rPr lang="es-US" sz="1050" dirty="0" err="1">
                <a:latin typeface="Calibri" panose="020F0502020204030204" pitchFamily="34" charset="0"/>
                <a:cs typeface="Calibri" panose="020F0502020204030204" pitchFamily="34" charset="0"/>
              </a:rPr>
              <a:t>redeterminación</a:t>
            </a:r>
            <a:r>
              <a:rPr lang="es-US" sz="1050" dirty="0">
                <a:latin typeface="Calibri" panose="020F0502020204030204" pitchFamily="34" charset="0"/>
                <a:cs typeface="Calibri" panose="020F0502020204030204" pitchFamily="34" charset="0"/>
              </a:rPr>
              <a:t> adversa, debe enviarle también un formulario de “Solicitud de reconsideración” que puede utilizar para solicitar una reconsideración. Si no recibe el formulario, llame a su plan y pida una copia.</a:t>
            </a:r>
          </a:p>
          <a:p>
            <a:pPr marL="244983" lvl="2" indent="-122493" defTabSz="966511">
              <a:spcBef>
                <a:spcPts val="0"/>
              </a:spcBef>
              <a:spcAft>
                <a:spcPts val="400"/>
              </a:spcAft>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está en desacuerdo con la decisión de la IRE en el nivel 2, generalmente tiene 60 días después de recibir la decisión de la IRE para solicitar una decisión de la OMHA, que es el nivel 3. Cuando se presentan apelaciones en los niveles 3, 4 y 5, se presume que la fecha de recepción es 5 días después de la fecha que figura en la carta o el aviso de decisión. Si hay un retraso en la recepción, asegúrese de indicar la fecha en que recibió la carta o el aviso de decisión en su solicitud de apelar.</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3</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Decisión de la OMHA </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Para conseguir una audiencia o solicitar una revisión con constancia por la OMHA (no se celebra una audiencia; un juez examina solo el expediente del caso y cualquier prueba nueva enviada a la OMHA), la suma de su caso debe ser de un mínimo en dólares que se actualiza anualmente. El importe requerido para 2025 es $190. </a:t>
            </a:r>
          </a:p>
          <a:p>
            <a:pPr marL="244983" lvl="2" indent="-122493" defTabSz="966511">
              <a:spcBef>
                <a:spcPts val="0"/>
              </a:spcBef>
              <a:spcAft>
                <a:spcPts val="400"/>
              </a:spcAft>
              <a:buSzPct val="100000"/>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 la OMHA en el nivel 3, tiene 60 días después de recibir la decisión de OMHA para solicitar una revisión por parte del Consejo de Apelaciones de Medicare, lo cual es el nivel 4.</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4</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Revisión por el Consejo de Apelaciones de Medicare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Puede solicitar que el Consejo de Apelaciones revise su caso, independientemente del importe en dólares implicado. </a:t>
            </a:r>
          </a:p>
          <a:p>
            <a:pPr marL="244983" lvl="1" indent="-122493" defTabSz="966511">
              <a:spcBef>
                <a:spcPts val="0"/>
              </a:spcBef>
              <a:spcAft>
                <a:spcPts val="400"/>
              </a:spcAft>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del Consejo de Apelaciones en el nivel 4, tendrá 60 días a partir de la fecha en que reciba la decisión del Consejo de Apelaciones para solicitar una Revisión Judicial por parte de un Tribunal Federal de Distrito, lo cual es el nivel 5.</a:t>
            </a:r>
          </a:p>
          <a:p>
            <a:pPr marL="120813" lvl="1" indent="-120813" defTabSz="966511">
              <a:spcBef>
                <a:spcPts val="0"/>
              </a:spcBef>
              <a:spcAft>
                <a:spcPts val="400"/>
              </a:spcAft>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5</a:t>
            </a:r>
            <a:r>
              <a:rPr lang="es-US" sz="1050" dirty="0">
                <a:solidFill>
                  <a:prstClr val="black"/>
                </a:solidFill>
                <a:latin typeface="Calibri" panose="020F0502020204030204" pitchFamily="34" charset="0"/>
                <a:cs typeface="Calibri" panose="020F0502020204030204" pitchFamily="34" charset="0"/>
              </a:rPr>
              <a:t>: </a:t>
            </a:r>
            <a:r>
              <a:rPr lang="es-US" sz="1050" b="1" dirty="0">
                <a:solidFill>
                  <a:prstClr val="black"/>
                </a:solidFill>
                <a:latin typeface="Calibri" panose="020F0502020204030204" pitchFamily="34" charset="0"/>
                <a:cs typeface="Calibri" panose="020F0502020204030204" pitchFamily="34" charset="0"/>
              </a:rPr>
              <a:t>Revisión judicial por parte de un Tribunal Federal de Distrito</a:t>
            </a:r>
            <a:r>
              <a:rPr lang="es-US" sz="1050" dirty="0">
                <a:solidFill>
                  <a:prstClr val="black"/>
                </a:solidFill>
                <a:latin typeface="Calibri" panose="020F0502020204030204" pitchFamily="34" charset="0"/>
                <a:cs typeface="Calibri" panose="020F0502020204030204" pitchFamily="34" charset="0"/>
              </a:rPr>
              <a:t> Para que se le conceda una revisión, el importe de su caso debe alcanzar un importe mínimo en dólares. El importe mínimo en dólares requerido para 2025 es $1,900. Puede combinar reclamaciones para cubrir este importe en dólares.</a:t>
            </a:r>
          </a:p>
          <a:p>
            <a:pPr>
              <a:spcAft>
                <a:spcPts val="400"/>
              </a:spcAft>
              <a:defRPr/>
            </a:pPr>
            <a:r>
              <a:rPr lang="es-US" sz="1050" b="1" dirty="0">
                <a:solidFill>
                  <a:prstClr val="black"/>
                </a:solidFill>
              </a:rPr>
              <a:t>Importante:</a:t>
            </a:r>
            <a:r>
              <a:rPr lang="es-US" sz="1050" dirty="0">
                <a:solidFill>
                  <a:prstClr val="black"/>
                </a:solidFill>
              </a:rPr>
              <a:t> El proceso de reconsideración de la sanción por inscripción tardía en la Parte D no está relacionado con el diagrama de flujo del proceso de apelaciones: el diagrama de flujo de las apelaciones está relacionado con las apelaciones por beneficios de medicamentos. Existe solo un nivel de revisión independiente para disputas por multas por inscripción tardía. Para obtener más información, comuníquese con su plan o su SHIP en </a:t>
            </a:r>
            <a:r>
              <a:rPr lang="es-US" sz="1050" dirty="0">
                <a:solidFill>
                  <a:prstClr val="black"/>
                </a:solidFill>
                <a:hlinkClick r:id="rId3"/>
              </a:rPr>
              <a:t>shiphelp.org</a:t>
            </a:r>
            <a:r>
              <a:rPr lang="es-US" sz="1050" dirty="0">
                <a:solidFill>
                  <a:prstClr val="black"/>
                </a:solidFill>
              </a:rPr>
              <a:t>. </a:t>
            </a:r>
          </a:p>
          <a:p>
            <a:pPr>
              <a:spcAft>
                <a:spcPts val="400"/>
              </a:spcAft>
              <a:defRPr/>
            </a:pPr>
            <a:r>
              <a:rPr lang="es-US" sz="1050" b="1" dirty="0">
                <a:solidFill>
                  <a:prstClr val="black"/>
                </a:solidFill>
              </a:rPr>
              <a:t>NOTA</a:t>
            </a:r>
            <a:r>
              <a:rPr lang="es-US" sz="1050" dirty="0">
                <a:solidFill>
                  <a:prstClr val="black"/>
                </a:solidFill>
              </a:rPr>
              <a:t>:</a:t>
            </a:r>
            <a:r>
              <a:rPr lang="es-US" sz="1050" b="1" dirty="0">
                <a:solidFill>
                  <a:prstClr val="black"/>
                </a:solidFill>
              </a:rPr>
              <a:t> </a:t>
            </a:r>
            <a:r>
              <a:rPr lang="es-US" sz="1050" dirty="0">
                <a:solidFill>
                  <a:prstClr val="black"/>
                </a:solidFill>
              </a:rPr>
              <a:t>Para ver una copia completa del diagrama de flujo del proceso de apelaciones de la Parte D (medicamentos), visite </a:t>
            </a:r>
            <a:r>
              <a:rPr lang="es-US" sz="1050" dirty="0">
                <a:solidFill>
                  <a:prstClr val="black"/>
                </a:solidFill>
                <a:hlinkClick r:id="rId4"/>
              </a:rPr>
              <a:t>CMS.gov/Medicare/Appeals-and-</a:t>
            </a:r>
            <a:r>
              <a:rPr lang="es-US" sz="1050" dirty="0" err="1">
                <a:solidFill>
                  <a:prstClr val="black"/>
                </a:solidFill>
                <a:hlinkClick r:id="rId4"/>
              </a:rPr>
              <a:t>Grievances</a:t>
            </a:r>
            <a:r>
              <a:rPr lang="es-US" sz="1050" dirty="0">
                <a:solidFill>
                  <a:prstClr val="black"/>
                </a:solidFill>
                <a:hlinkClick r:id="rId4"/>
              </a:rPr>
              <a:t>/</a:t>
            </a:r>
            <a:r>
              <a:rPr lang="es-US" sz="1050" dirty="0" err="1">
                <a:solidFill>
                  <a:prstClr val="black"/>
                </a:solidFill>
                <a:hlinkClick r:id="rId4"/>
              </a:rPr>
              <a:t>MedPrescriptDrugApplGriev</a:t>
            </a:r>
            <a:r>
              <a:rPr lang="es-US" sz="1050" dirty="0">
                <a:solidFill>
                  <a:prstClr val="black"/>
                </a:solidFill>
                <a:hlinkClick r:id="rId4"/>
              </a:rPr>
              <a:t>/</a:t>
            </a:r>
            <a:r>
              <a:rPr lang="es-US" sz="1050" dirty="0" err="1">
                <a:solidFill>
                  <a:prstClr val="black"/>
                </a:solidFill>
                <a:hlinkClick r:id="rId4"/>
              </a:rPr>
              <a:t>Downloads</a:t>
            </a:r>
            <a:r>
              <a:rPr lang="es-US" sz="1050" dirty="0">
                <a:solidFill>
                  <a:prstClr val="black"/>
                </a:solidFill>
                <a:hlinkClick r:id="rId4"/>
              </a:rPr>
              <a:t>/Flowchart-Medicare-Part-D.pdf</a:t>
            </a:r>
            <a:r>
              <a:rPr lang="es-US" sz="1050" dirty="0">
                <a:solidFill>
                  <a:prstClr val="black"/>
                </a:solidFill>
              </a:rPr>
              <a:t>.  </a:t>
            </a:r>
          </a:p>
          <a:p>
            <a:pPr>
              <a:spcAft>
                <a:spcPts val="400"/>
              </a:spcAft>
              <a:defRPr/>
            </a:pPr>
            <a:r>
              <a:rPr lang="es-US" sz="1050" b="1" dirty="0">
                <a:solidFill>
                  <a:prstClr val="black"/>
                </a:solidFill>
              </a:rPr>
              <a:t>Fuente </a:t>
            </a:r>
            <a:r>
              <a:rPr lang="es-US" sz="1050" dirty="0">
                <a:solidFill>
                  <a:prstClr val="black"/>
                </a:solidFill>
              </a:rPr>
              <a:t>(para la 3</a:t>
            </a:r>
            <a:r>
              <a:rPr lang="es-US" sz="1050" baseline="30000" dirty="0">
                <a:solidFill>
                  <a:prstClr val="black"/>
                </a:solidFill>
              </a:rPr>
              <a:t>a</a:t>
            </a:r>
            <a:r>
              <a:rPr lang="es-US" sz="1050" dirty="0">
                <a:solidFill>
                  <a:prstClr val="black"/>
                </a:solidFill>
              </a:rPr>
              <a:t> </a:t>
            </a:r>
            <a:r>
              <a:rPr lang="es-US" sz="1050" dirty="0" err="1">
                <a:solidFill>
                  <a:prstClr val="black"/>
                </a:solidFill>
              </a:rPr>
              <a:t>subviñeta</a:t>
            </a:r>
            <a:r>
              <a:rPr lang="es-US" sz="1050" dirty="0">
                <a:solidFill>
                  <a:prstClr val="black"/>
                </a:solidFill>
              </a:rPr>
              <a:t> en el nivel 1): Regla final de Medicare </a:t>
            </a:r>
            <a:r>
              <a:rPr lang="es-US" sz="1050" dirty="0" err="1">
                <a:solidFill>
                  <a:prstClr val="black"/>
                </a:solidFill>
              </a:rPr>
              <a:t>Advantage</a:t>
            </a:r>
            <a:r>
              <a:rPr lang="es-US" sz="1050" dirty="0">
                <a:solidFill>
                  <a:prstClr val="black"/>
                </a:solidFill>
              </a:rPr>
              <a:t> y la Parte D (CMS-4190-F2): (</a:t>
            </a:r>
            <a:r>
              <a:rPr lang="es-US" sz="1050" dirty="0">
                <a:solidFill>
                  <a:prstClr val="black"/>
                </a:solidFill>
                <a:hlinkClick r:id="rId5"/>
              </a:rPr>
              <a:t>Federalregister.gov/</a:t>
            </a:r>
            <a:r>
              <a:rPr lang="es-US" sz="1050" dirty="0" err="1">
                <a:solidFill>
                  <a:prstClr val="black"/>
                </a:solidFill>
                <a:hlinkClick r:id="rId5"/>
              </a:rPr>
              <a:t>documents</a:t>
            </a:r>
            <a:r>
              <a:rPr lang="es-US" sz="1050" dirty="0">
                <a:solidFill>
                  <a:prstClr val="black"/>
                </a:solidFill>
                <a:hlinkClick r:id="rId5"/>
              </a:rPr>
              <a:t>/2021/01/19/2021-00538/medicare-and-medicaid-programs-contract-year-2022-policy-and-technical-changes-to-the-medicare</a:t>
            </a:r>
            <a:r>
              <a:rPr lang="es-US" sz="105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defTabSz="966511">
              <a:spcAft>
                <a:spcPts val="600"/>
              </a:spcAft>
              <a:defRPr/>
            </a:pPr>
            <a:r>
              <a:rPr lang="es-US" b="1" dirty="0">
                <a:solidFill>
                  <a:prstClr val="black"/>
                </a:solidFill>
              </a:rPr>
              <a:t>Notas del presentador</a:t>
            </a:r>
          </a:p>
          <a:p>
            <a:pPr defTabSz="966511">
              <a:spcAft>
                <a:spcPts val="600"/>
              </a:spcAft>
              <a:defRPr/>
            </a:pPr>
            <a:r>
              <a:rPr lang="es-US" dirty="0">
                <a:solidFill>
                  <a:prstClr val="black"/>
                </a:solidFill>
              </a:rPr>
              <a:t>Los planes deben garantizar que las farmacias de su red le proporcionen una copia escrita del aviso de farmacias estandarizado de los CMS “Cobertura de medicamentos recetados de Medicare y sus derechos” (Formulario CMS-10147) cuando su plan de la Parte D no cubra un medicamento y la cuestión no se resuelva en el mostrador de la farmacia. Ese aviso explica su derecho a contactar a su plan para pedir una determinación de cobertura, incluso una excepción.</a:t>
            </a:r>
          </a:p>
          <a:p>
            <a:pPr marL="176405" indent="-176405" defTabSz="966511">
              <a:spcAft>
                <a:spcPts val="600"/>
              </a:spcAft>
              <a:buFont typeface="Wingdings" panose="05000000000000000000" pitchFamily="2" charset="2"/>
              <a:buChar char="§"/>
              <a:defRPr/>
            </a:pPr>
            <a:r>
              <a:rPr lang="es-US" dirty="0">
                <a:solidFill>
                  <a:prstClr val="black"/>
                </a:solidFill>
              </a:rPr>
              <a:t>Los planes deben proporcionar avisos escritos para todas las determinaciones de cobertura o decisiones de apelaciones. </a:t>
            </a:r>
          </a:p>
          <a:p>
            <a:pPr marL="176405" indent="-176405" defTabSz="966511">
              <a:spcAft>
                <a:spcPts val="600"/>
              </a:spcAft>
              <a:buFont typeface="Wingdings" panose="05000000000000000000" pitchFamily="2" charset="2"/>
              <a:buChar char="§"/>
              <a:defRPr/>
            </a:pPr>
            <a:r>
              <a:rPr lang="es-US" dirty="0">
                <a:solidFill>
                  <a:prstClr val="black"/>
                </a:solidFill>
              </a:rPr>
              <a:t>Además, los planes de la Parte D deben enviar el aviso de negativa estandarizado aprobado (“Aviso de negativa de cobertura de medicamento recetado de Medicare”, Formulario CMS-10146). Si una decisión es adversa (desfavorable), el aviso explicará el motivo de la decisión, incluirá información sobre el nivel siguiente de apelación y proporcionará instrucciones específicas sobre cómo presentar una apelación.</a:t>
            </a:r>
          </a:p>
          <a:p>
            <a:pPr defTabSz="966511">
              <a:spcAft>
                <a:spcPts val="600"/>
              </a:spcAft>
              <a:defRPr/>
            </a:pPr>
            <a:r>
              <a:rPr lang="es-US" b="1" dirty="0"/>
              <a:t>NOTA:</a:t>
            </a:r>
            <a:r>
              <a:rPr lang="es-US" dirty="0"/>
              <a:t> Para más información sobre el aviso estandarizado de las farmacias “Cobertura de medicamentos recetados de Medicare y sus derechos” (CMS-10147) y el “Aviso de negativa de cobertura de medicamento recetado de Medicare” (Formulario CMS-10146), visite </a:t>
            </a:r>
            <a:r>
              <a:rPr lang="es-US" dirty="0">
                <a:hlinkClick r:id="rId3"/>
              </a:rPr>
              <a:t>CMS.gov/medicare/appeals-</a:t>
            </a:r>
            <a:r>
              <a:rPr lang="es-US" dirty="0" err="1">
                <a:hlinkClick r:id="rId3"/>
              </a:rPr>
              <a:t>grievances</a:t>
            </a:r>
            <a:r>
              <a:rPr lang="es-US" dirty="0">
                <a:hlinkClick r:id="rId3"/>
              </a:rPr>
              <a:t>/</a:t>
            </a:r>
            <a:r>
              <a:rPr lang="es-US" dirty="0" err="1">
                <a:hlinkClick r:id="rId3"/>
              </a:rPr>
              <a:t>prescription-drug</a:t>
            </a:r>
            <a:r>
              <a:rPr lang="es-US" dirty="0">
                <a:hlinkClick r:id="rId3"/>
              </a:rPr>
              <a:t>/plan-sponsor-</a:t>
            </a:r>
            <a:r>
              <a:rPr lang="es-US" dirty="0" err="1">
                <a:hlinkClick r:id="rId3"/>
              </a:rPr>
              <a:t>notices</a:t>
            </a:r>
            <a:r>
              <a:rPr lang="es-US" dirty="0">
                <a:hlinkClick r:id="rId3"/>
              </a:rPr>
              <a:t>-</a:t>
            </a:r>
            <a:r>
              <a:rPr lang="es-US" dirty="0" err="1">
                <a:hlinkClick r:id="rId3"/>
              </a:rPr>
              <a:t>documents</a:t>
            </a:r>
            <a:r>
              <a:rPr lang="es-US" dirty="0"/>
              <a:t>.</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5016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9062" y="3671783"/>
            <a:ext cx="7077075" cy="5843692"/>
          </a:xfrm>
        </p:spPr>
        <p:txBody>
          <a:bodyPr>
            <a:normAutofit/>
          </a:bodyPr>
          <a:lstStyle/>
          <a:p>
            <a:pPr>
              <a:spcBef>
                <a:spcPts val="600"/>
              </a:spcBef>
              <a:spcAft>
                <a:spcPts val="600"/>
              </a:spcAft>
            </a:pPr>
            <a:r>
              <a:rPr lang="es-US" sz="1000" b="1" dirty="0"/>
              <a:t>Notas del presentador</a:t>
            </a:r>
          </a:p>
          <a:p>
            <a:pPr>
              <a:spcBef>
                <a:spcPts val="600"/>
              </a:spcBef>
              <a:spcAft>
                <a:spcPts val="600"/>
              </a:spcAft>
            </a:pPr>
            <a:r>
              <a:rPr lang="es-US" sz="1000" dirty="0"/>
              <a:t>Si desea elegir a un representante para que le ayude con una apelación o determinación de cobertura, usted y la persona que desea que le ayude deben completar el formulario de "Designación de representante" (formulario CMS-1696) o enviar una solicitud escrita para nombrar a un representante. Puede obtener una copia del formulario en </a:t>
            </a:r>
            <a:r>
              <a:rPr lang="es-US" sz="1000" dirty="0">
                <a:hlinkClick r:id="rId3"/>
              </a:rPr>
              <a:t>CMS.gov/Medicare/CMS-</a:t>
            </a:r>
            <a:r>
              <a:rPr lang="es-US" sz="1000" dirty="0" err="1">
                <a:hlinkClick r:id="rId3"/>
              </a:rPr>
              <a:t>Forms</a:t>
            </a:r>
            <a:r>
              <a:rPr lang="es-US" sz="1000" dirty="0">
                <a:hlinkClick r:id="rId3"/>
              </a:rPr>
              <a:t>/CMS-</a:t>
            </a:r>
            <a:r>
              <a:rPr lang="es-US" sz="1000" dirty="0" err="1">
                <a:hlinkClick r:id="rId3"/>
              </a:rPr>
              <a:t>Forms</a:t>
            </a:r>
            <a:r>
              <a:rPr lang="es-US" sz="1000" dirty="0">
                <a:hlinkClick r:id="rId3"/>
              </a:rPr>
              <a:t>/</a:t>
            </a:r>
            <a:r>
              <a:rPr lang="es-US" sz="1000" dirty="0" err="1">
                <a:hlinkClick r:id="rId3"/>
              </a:rPr>
              <a:t>downloads</a:t>
            </a:r>
            <a:r>
              <a:rPr lang="es-US" sz="1000" dirty="0">
                <a:hlinkClick r:id="rId3"/>
              </a:rPr>
              <a:t>/cms1696.pdf</a:t>
            </a:r>
            <a:r>
              <a:rPr lang="es-US" sz="1000" dirty="0"/>
              <a:t> o llamar al 1-800-MEDICARE (1-800-633-4227) (TTY: 1-877-486-2048) y solicitar que le envíen una copia por correo. </a:t>
            </a:r>
          </a:p>
          <a:p>
            <a:pPr>
              <a:spcBef>
                <a:spcPts val="600"/>
              </a:spcBef>
              <a:spcAft>
                <a:spcPts val="600"/>
              </a:spcAft>
            </a:pPr>
            <a:r>
              <a:rPr lang="es-US" sz="1000" dirty="0"/>
              <a:t>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 determinación de cobertura.</a:t>
            </a:r>
          </a:p>
          <a:p>
            <a:pPr>
              <a:spcBef>
                <a:spcPts val="600"/>
              </a:spcBef>
              <a:spcAft>
                <a:spcPts val="600"/>
              </a:spcAft>
            </a:pPr>
            <a:r>
              <a:rPr lang="es-US" sz="1000" dirty="0"/>
              <a:t>La solicitud escrita con su apelación debe incluir: </a:t>
            </a:r>
          </a:p>
          <a:p>
            <a:pPr marL="171450" indent="-171450">
              <a:spcBef>
                <a:spcPts val="600"/>
              </a:spcBef>
              <a:spcAft>
                <a:spcPts val="600"/>
              </a:spcAft>
              <a:buFont typeface="Wingdings" panose="05000000000000000000" pitchFamily="2" charset="2"/>
              <a:buChar char="§"/>
            </a:pPr>
            <a:r>
              <a:rPr lang="es-US" sz="1000" dirty="0"/>
              <a:t>Su nombre completo, dirección, número de teléfono y número de Medicare (se encuentra en su tarjeta roja, blanca y azul de Medicare)</a:t>
            </a:r>
          </a:p>
          <a:p>
            <a:pPr marL="171450" indent="-171450">
              <a:spcBef>
                <a:spcPts val="600"/>
              </a:spcBef>
              <a:spcAft>
                <a:spcPts val="600"/>
              </a:spcAft>
              <a:buFont typeface="Wingdings" panose="05000000000000000000" pitchFamily="2" charset="2"/>
              <a:buChar char="§"/>
            </a:pPr>
            <a:r>
              <a:rPr lang="es-US" sz="1000" dirty="0"/>
              <a:t>Una declaración de que designa a una persona como su representante para actuar en su nombre</a:t>
            </a:r>
          </a:p>
          <a:p>
            <a:pPr marL="171450" indent="-171450">
              <a:spcBef>
                <a:spcPts val="600"/>
              </a:spcBef>
              <a:spcAft>
                <a:spcPts val="600"/>
              </a:spcAft>
              <a:buFont typeface="Wingdings" panose="05000000000000000000" pitchFamily="2" charset="2"/>
              <a:buChar char="§"/>
            </a:pPr>
            <a:r>
              <a:rPr lang="es-US" sz="1000" dirty="0"/>
              <a:t>Nombre, dirección y número de teléfono de su representante</a:t>
            </a:r>
          </a:p>
          <a:p>
            <a:pPr marL="171450" indent="-171450">
              <a:spcBef>
                <a:spcPts val="600"/>
              </a:spcBef>
              <a:spcAft>
                <a:spcPts val="600"/>
              </a:spcAft>
              <a:buFont typeface="Wingdings" panose="05000000000000000000" pitchFamily="2" charset="2"/>
              <a:buChar char="§"/>
            </a:pPr>
            <a:r>
              <a:rPr lang="es-US" sz="1000" dirty="0"/>
              <a:t>La condición profesional de su representante (por ejemplo, médico) o su relación con usted</a:t>
            </a:r>
          </a:p>
          <a:p>
            <a:pPr marL="171450" indent="-171450">
              <a:spcBef>
                <a:spcPts val="600"/>
              </a:spcBef>
              <a:spcAft>
                <a:spcPts val="600"/>
              </a:spcAft>
              <a:buFont typeface="Wingdings" panose="05000000000000000000" pitchFamily="2" charset="2"/>
              <a:buChar char="§"/>
            </a:pPr>
            <a:r>
              <a:rPr lang="es-US" sz="1000" dirty="0"/>
              <a:t>Una declaración autorizando la divulgación de su información personal y de salud identificable a su representante</a:t>
            </a:r>
          </a:p>
          <a:p>
            <a:pPr marL="171450" indent="-171450">
              <a:spcBef>
                <a:spcPts val="600"/>
              </a:spcBef>
              <a:spcAft>
                <a:spcPts val="600"/>
              </a:spcAft>
              <a:buFont typeface="Wingdings" panose="05000000000000000000" pitchFamily="2" charset="2"/>
              <a:buChar char="§"/>
            </a:pPr>
            <a:r>
              <a:rPr lang="es-US" sz="1000" dirty="0"/>
              <a:t>Una declaración explicando por qué usted será representado y en qué medida</a:t>
            </a:r>
          </a:p>
          <a:p>
            <a:pPr marL="171450" indent="-171450">
              <a:spcBef>
                <a:spcPts val="600"/>
              </a:spcBef>
              <a:spcAft>
                <a:spcPts val="600"/>
              </a:spcAft>
              <a:buFont typeface="Wingdings" panose="05000000000000000000" pitchFamily="2" charset="2"/>
              <a:buChar char="§"/>
            </a:pPr>
            <a:r>
              <a:rPr lang="es-US" sz="1000" dirty="0"/>
              <a:t>Su firma y la fecha en que firmó la solicitud</a:t>
            </a:r>
          </a:p>
          <a:p>
            <a:pPr marL="171450" indent="-171450">
              <a:spcBef>
                <a:spcPts val="600"/>
              </a:spcBef>
              <a:spcAft>
                <a:spcPts val="600"/>
              </a:spcAft>
              <a:buFont typeface="Wingdings" panose="05000000000000000000" pitchFamily="2" charset="2"/>
              <a:buChar char="§"/>
            </a:pPr>
            <a:r>
              <a:rPr lang="es-US" sz="1000" dirty="0"/>
              <a:t>La firma de su representante y la fecha en que firmó la solicitud</a:t>
            </a:r>
          </a:p>
          <a:p>
            <a:pPr>
              <a:spcAft>
                <a:spcPts val="600"/>
              </a:spcAft>
            </a:pPr>
            <a:r>
              <a:rPr lang="es-US" sz="1000" dirty="0"/>
              <a:t>Envíe el formulario de designación del representante o la solicitud escrita con su apelación al Contratista Administrativo de Medicare (MAC) (la compañía que maneja los reclamos para Medicare), o a su plan de salud de Medicare. Conserve una copia de todo documento que envíe a Medicare para la apelación. Si tiene preguntas sobre nombrar a un representante, llame al 1-800-MEDICARE.</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sz="1000" dirty="0"/>
              <a:t>Ahora puede nombrar a un representante en su cuenta de Medicare en </a:t>
            </a:r>
            <a:r>
              <a:rPr lang="es-US" sz="1000" dirty="0">
                <a:hlinkClick r:id="rId4"/>
              </a:rPr>
              <a:t>Medicare.gov</a:t>
            </a:r>
            <a:r>
              <a:rPr lang="es-US" sz="1000" dirty="0"/>
              <a:t>. </a:t>
            </a:r>
          </a:p>
          <a:p>
            <a:pPr>
              <a:spcBef>
                <a:spcPts val="600"/>
              </a:spcBef>
              <a:spcAft>
                <a:spcPts val="600"/>
              </a:spcAft>
            </a:pPr>
            <a:r>
              <a:rPr lang="es-US" sz="1000" b="1" dirty="0"/>
              <a:t>Fuente: </a:t>
            </a:r>
            <a:r>
              <a:rPr lang="es-US" sz="1000" dirty="0">
                <a:hlinkClick r:id="rId5"/>
              </a:rPr>
              <a:t>Medicare.gov/</a:t>
            </a:r>
            <a:r>
              <a:rPr lang="es-US" sz="1000" dirty="0" err="1">
                <a:hlinkClick r:id="rId5"/>
              </a:rPr>
              <a:t>claims</a:t>
            </a:r>
            <a:r>
              <a:rPr lang="es-US" sz="1000" dirty="0">
                <a:hlinkClick r:id="rId5"/>
              </a:rPr>
              <a:t>-appeals/file-</a:t>
            </a:r>
            <a:r>
              <a:rPr lang="es-US" sz="1000" dirty="0" err="1">
                <a:hlinkClick r:id="rId5"/>
              </a:rPr>
              <a:t>an</a:t>
            </a:r>
            <a:r>
              <a:rPr lang="es-US" sz="1000" dirty="0">
                <a:hlinkClick r:id="rId5"/>
              </a:rPr>
              <a:t>-appeal/can-</a:t>
            </a:r>
            <a:r>
              <a:rPr lang="es-US" sz="1000" dirty="0" err="1">
                <a:hlinkClick r:id="rId5"/>
              </a:rPr>
              <a:t>someone</a:t>
            </a:r>
            <a:r>
              <a:rPr lang="es-US" sz="1000" dirty="0">
                <a:hlinkClick r:id="rId5"/>
              </a:rPr>
              <a:t>-file-</a:t>
            </a:r>
            <a:r>
              <a:rPr lang="es-US" sz="1000" dirty="0" err="1">
                <a:hlinkClick r:id="rId5"/>
              </a:rPr>
              <a:t>an</a:t>
            </a:r>
            <a:r>
              <a:rPr lang="es-US" sz="1000" dirty="0">
                <a:hlinkClick r:id="rId5"/>
              </a:rPr>
              <a:t>-appeal-</a:t>
            </a:r>
            <a:r>
              <a:rPr lang="es-US" sz="1000" dirty="0" err="1">
                <a:hlinkClick r:id="rId5"/>
              </a:rPr>
              <a:t>for</a:t>
            </a:r>
            <a:r>
              <a:rPr lang="es-US" sz="1000" dirty="0">
                <a:hlinkClick r:id="rId5"/>
              </a:rPr>
              <a:t>-me</a:t>
            </a:r>
            <a:r>
              <a:rPr lang="es-US" sz="1000" dirty="0"/>
              <a:t> </a:t>
            </a:r>
          </a:p>
          <a:p>
            <a:pPr>
              <a:spcAft>
                <a:spcPts val="600"/>
              </a:spcAft>
            </a:pPr>
            <a:endParaRPr lang="en-US" sz="1000" dirty="0"/>
          </a:p>
        </p:txBody>
      </p:sp>
    </p:spTree>
    <p:extLst>
      <p:ext uri="{BB962C8B-B14F-4D97-AF65-F5344CB8AC3E}">
        <p14:creationId xmlns:p14="http://schemas.microsoft.com/office/powerpoint/2010/main" val="2332170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dirty="0">
                <a:solidFill>
                  <a:prstClr val="black"/>
                </a:solidFill>
                <a:latin typeface="Calibri "/>
              </a:rPr>
              <a:t>Esta diapositiva tiene animación.</a:t>
            </a:r>
          </a:p>
          <a:p>
            <a:pPr indent="-180528" defTabSz="969439">
              <a:spcAft>
                <a:spcPts val="600"/>
              </a:spcAft>
              <a:defRPr/>
            </a:pPr>
            <a:r>
              <a:rPr lang="es-US" b="1" dirty="0">
                <a:solidFill>
                  <a:prstClr val="black"/>
                </a:solidFill>
                <a:latin typeface="Calibri "/>
                <a:cs typeface="Arial" panose="020B0604020202020204" pitchFamily="34" charset="0"/>
              </a:rPr>
              <a:t>Notas del presentador</a:t>
            </a:r>
          </a:p>
          <a:p>
            <a:pPr indent="-180528" defTabSz="969439">
              <a:spcAft>
                <a:spcPts val="600"/>
              </a:spcAft>
              <a:defRPr/>
            </a:pPr>
            <a:r>
              <a:rPr lang="es-US" dirty="0">
                <a:solidFill>
                  <a:prstClr val="black"/>
                </a:solidFill>
                <a:latin typeface="Calibri "/>
                <a:cs typeface="Arial" panose="020B0604020202020204" pitchFamily="34" charset="0"/>
              </a:rPr>
              <a:t>Compruebe sus conocimientos: Pregunta 2</a:t>
            </a:r>
          </a:p>
          <a:p>
            <a:pPr defTabSz="966511">
              <a:spcAft>
                <a:spcPts val="600"/>
              </a:spcAft>
              <a:defRPr/>
            </a:pPr>
            <a:r>
              <a:rPr lang="es-US" b="1" dirty="0">
                <a:solidFill>
                  <a:prstClr val="black"/>
                </a:solidFill>
                <a:latin typeface="Calibri "/>
                <a:cs typeface="Arial" panose="020B0604020202020204" pitchFamily="34" charset="0"/>
              </a:rPr>
              <a:t>Su Resumen de Medicare (MSN) incluye detalles sobre cómo presentar una apelación.</a:t>
            </a:r>
          </a:p>
          <a:p>
            <a:pPr marL="244983" indent="-238272" defTabSz="966511">
              <a:spcAft>
                <a:spcPts val="600"/>
              </a:spcAft>
              <a:buFont typeface="+mj-lt"/>
              <a:buAutoNum type="alphaLcPeriod"/>
              <a:defRPr/>
            </a:pPr>
            <a:r>
              <a:rPr lang="es-US" dirty="0">
                <a:solidFill>
                  <a:prstClr val="black"/>
                </a:solidFill>
                <a:latin typeface="Calibri "/>
                <a:cs typeface="Arial" panose="020B0604020202020204" pitchFamily="34" charset="0"/>
              </a:rPr>
              <a:t>Verdadero</a:t>
            </a:r>
          </a:p>
          <a:p>
            <a:pPr marL="244983" indent="-238272" defTabSz="966511">
              <a:spcAft>
                <a:spcPts val="600"/>
              </a:spcAft>
              <a:buFont typeface="+mj-lt"/>
              <a:buAutoNum type="alphaLcPeriod"/>
              <a:defRPr/>
            </a:pPr>
            <a:r>
              <a:rPr lang="es-US" dirty="0">
                <a:solidFill>
                  <a:prstClr val="black"/>
                </a:solidFill>
                <a:latin typeface="Calibri "/>
                <a:cs typeface="Arial" panose="020B0604020202020204" pitchFamily="34" charset="0"/>
              </a:rPr>
              <a:t>Falso</a:t>
            </a:r>
          </a:p>
          <a:p>
            <a:pPr defTabSz="966511">
              <a:spcAft>
                <a:spcPts val="600"/>
              </a:spcAft>
              <a:defRPr/>
            </a:pPr>
            <a:r>
              <a:rPr lang="es-US" b="1" dirty="0">
                <a:solidFill>
                  <a:prstClr val="black"/>
                </a:solidFill>
                <a:latin typeface="Calibri "/>
                <a:cs typeface="Arial" panose="020B0604020202020204" pitchFamily="34" charset="0"/>
              </a:rPr>
              <a:t>Respuesta: a. Verdadero</a:t>
            </a:r>
          </a:p>
          <a:p>
            <a:pPr defTabSz="966511">
              <a:spcAft>
                <a:spcPts val="600"/>
              </a:spcAft>
              <a:defRPr/>
            </a:pPr>
            <a:r>
              <a:rPr lang="es-US" dirty="0">
                <a:solidFill>
                  <a:prstClr val="black"/>
                </a:solidFill>
                <a:latin typeface="Calibri "/>
                <a:cs typeface="Arial" panose="020B0604020202020204" pitchFamily="34" charset="0"/>
              </a:rPr>
              <a:t>El MSN le muestra cómo presentar una apelación y detalles de todos los artículos y servicios que se han facturado a Medicare, incluso:</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Lo que Medicare pagó</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Lo que quizá usted le debe al proveedor o vendedor</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Si Medicare ha denegado total o parcialmente su reclamo médico y por qué no pagó (esto es la determinación inicial, tomada por el Contratista Administrativo de Medicare [MAC], que procesa los reclamos de Medicare)</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Sus derechos a apelar y a quién contactar si necesita ayuda para presentar una apelación</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Cómo y dónde presentar la apelación</a:t>
            </a:r>
          </a:p>
          <a:p>
            <a:pPr marL="114300" indent="-11430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Cuánto tiempo tiene para presentar una apelación</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304811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757508"/>
            <a:ext cx="7029450" cy="5378541"/>
          </a:xfrm>
        </p:spPr>
        <p:txBody>
          <a:bodyPr/>
          <a:lstStyle/>
          <a:p>
            <a:pPr defTabSz="966511">
              <a:spcAft>
                <a:spcPts val="600"/>
              </a:spcAft>
              <a:defRPr/>
            </a:pPr>
            <a:r>
              <a:rPr lang="es-US" b="1" dirty="0">
                <a:solidFill>
                  <a:prstClr val="black"/>
                </a:solidFill>
                <a:latin typeface="Calibri "/>
              </a:rPr>
              <a:t>Esta diapositiva tiene animación.</a:t>
            </a:r>
          </a:p>
          <a:p>
            <a:pPr indent="-180528" defTabSz="969439">
              <a:spcAft>
                <a:spcPts val="600"/>
              </a:spcAft>
              <a:defRPr/>
            </a:pPr>
            <a:r>
              <a:rPr lang="es-US" b="1" dirty="0">
                <a:solidFill>
                  <a:prstClr val="black"/>
                </a:solidFill>
                <a:latin typeface="Calibri "/>
                <a:cs typeface="Arial" panose="020B0604020202020204" pitchFamily="34" charset="0"/>
              </a:rPr>
              <a:t>Notas del presentador</a:t>
            </a:r>
          </a:p>
          <a:p>
            <a:pPr marL="192563" indent="-192563" defTabSz="969439">
              <a:spcAft>
                <a:spcPts val="600"/>
              </a:spcAft>
              <a:defRPr/>
            </a:pPr>
            <a:r>
              <a:rPr lang="es-US" dirty="0">
                <a:solidFill>
                  <a:prstClr val="black"/>
                </a:solidFill>
                <a:latin typeface="Calibri "/>
                <a:cs typeface="Arial" panose="020B0604020202020204" pitchFamily="34" charset="0"/>
              </a:rPr>
              <a:t>Compruebe sus conocimientos: Pregunta 3</a:t>
            </a:r>
          </a:p>
          <a:p>
            <a:pPr defTabSz="969439">
              <a:spcAft>
                <a:spcPts val="600"/>
              </a:spcAft>
              <a:defRPr/>
            </a:pPr>
            <a:r>
              <a:rPr lang="es-US" b="1" dirty="0">
                <a:solidFill>
                  <a:prstClr val="black"/>
                </a:solidFill>
                <a:latin typeface="Calibri "/>
                <a:cs typeface="Arial" panose="020B0604020202020204" pitchFamily="34" charset="0"/>
              </a:rPr>
              <a:t>Si está en desacuerdo con la decisión tomada por la Oficina de Audiencias y Apelaciones de Medicare (OMHA), ¿cuál es el paso siguiente en el proceso de apelaciones para todos los tipos de planes? </a:t>
            </a:r>
          </a:p>
          <a:p>
            <a:pPr marL="192563" indent="-192563" defTabSz="969439">
              <a:spcAft>
                <a:spcPts val="600"/>
              </a:spcAft>
              <a:defRPr/>
            </a:pPr>
            <a:r>
              <a:rPr lang="es-US" dirty="0">
                <a:solidFill>
                  <a:prstClr val="black"/>
                </a:solidFill>
                <a:latin typeface="Calibri "/>
                <a:cs typeface="Arial" panose="020B0604020202020204" pitchFamily="34" charset="0"/>
              </a:rPr>
              <a:t>a.	</a:t>
            </a:r>
            <a:r>
              <a:rPr lang="es-US" dirty="0" err="1">
                <a:solidFill>
                  <a:prstClr val="black"/>
                </a:solidFill>
                <a:latin typeface="Calibri "/>
                <a:cs typeface="Arial" panose="020B0604020202020204" pitchFamily="34" charset="0"/>
              </a:rPr>
              <a:t>Redeterminación</a:t>
            </a:r>
            <a:r>
              <a:rPr lang="es-US" dirty="0">
                <a:solidFill>
                  <a:prstClr val="black"/>
                </a:solidFill>
                <a:latin typeface="Calibri "/>
                <a:cs typeface="Arial" panose="020B0604020202020204" pitchFamily="34" charset="0"/>
              </a:rPr>
              <a:t> por parte del Contratista Administrativo de Medicare (MAC) </a:t>
            </a:r>
          </a:p>
          <a:p>
            <a:pPr marL="192563" indent="-192563" defTabSz="969439">
              <a:spcAft>
                <a:spcPts val="600"/>
              </a:spcAft>
              <a:defRPr/>
            </a:pPr>
            <a:r>
              <a:rPr lang="es-US" dirty="0">
                <a:solidFill>
                  <a:prstClr val="black"/>
                </a:solidFill>
                <a:latin typeface="Calibri "/>
                <a:cs typeface="Arial" panose="020B0604020202020204" pitchFamily="34" charset="0"/>
              </a:rPr>
              <a:t>b.	Reconsideración por parte de un Contratista Independiente Calificado (QIC) </a:t>
            </a:r>
          </a:p>
          <a:p>
            <a:pPr marL="192563" indent="-192563" defTabSz="969439">
              <a:spcAft>
                <a:spcPts val="600"/>
              </a:spcAft>
              <a:defRPr/>
            </a:pPr>
            <a:r>
              <a:rPr lang="es-US" dirty="0">
                <a:solidFill>
                  <a:prstClr val="black"/>
                </a:solidFill>
                <a:latin typeface="Calibri "/>
                <a:cs typeface="Arial" panose="020B0604020202020204" pitchFamily="34" charset="0"/>
              </a:rPr>
              <a:t>c.	Revisión por el Consejo de Apelaciones de Medicare</a:t>
            </a:r>
          </a:p>
          <a:p>
            <a:pPr marL="192563" indent="-192563" defTabSz="969439">
              <a:spcAft>
                <a:spcPts val="600"/>
              </a:spcAft>
              <a:defRPr/>
            </a:pPr>
            <a:r>
              <a:rPr lang="es-US" dirty="0">
                <a:solidFill>
                  <a:prstClr val="black"/>
                </a:solidFill>
                <a:latin typeface="Calibri "/>
                <a:cs typeface="Arial" panose="020B0604020202020204" pitchFamily="34" charset="0"/>
              </a:rPr>
              <a:t>d.	Revisión judicial por un tribunal de distrito federal</a:t>
            </a:r>
          </a:p>
          <a:p>
            <a:pPr marL="192563" indent="-192563" defTabSz="969439">
              <a:spcAft>
                <a:spcPts val="600"/>
              </a:spcAft>
              <a:defRPr/>
            </a:pPr>
            <a:r>
              <a:rPr lang="es-US" b="1" dirty="0">
                <a:solidFill>
                  <a:prstClr val="black"/>
                </a:solidFill>
                <a:latin typeface="Calibri "/>
                <a:cs typeface="Arial" panose="020B0604020202020204" pitchFamily="34" charset="0"/>
              </a:rPr>
              <a:t>Respuesta: c. </a:t>
            </a:r>
          </a:p>
          <a:p>
            <a:pPr defTabSz="969439">
              <a:spcAft>
                <a:spcPts val="600"/>
              </a:spcAft>
              <a:defRPr/>
            </a:pPr>
            <a:r>
              <a:rPr lang="es-US" dirty="0">
                <a:solidFill>
                  <a:prstClr val="black"/>
                </a:solidFill>
                <a:latin typeface="Calibri "/>
                <a:cs typeface="Arial" panose="020B0604020202020204" pitchFamily="34" charset="0"/>
              </a:rPr>
              <a:t>Si está en desacuerdo con la decisión de la OMHA, el Consejo de Apelaciones revisaría su caso a continuación (nivel 4).  </a:t>
            </a:r>
          </a:p>
          <a:p>
            <a:pPr defTabSz="969439">
              <a:spcAft>
                <a:spcPts val="600"/>
              </a:spcAft>
              <a:defRPr/>
            </a:pPr>
            <a:r>
              <a:rPr lang="es-US" dirty="0">
                <a:solidFill>
                  <a:prstClr val="black"/>
                </a:solidFill>
                <a:latin typeface="Calibri "/>
                <a:cs typeface="Arial" panose="020B0604020202020204" pitchFamily="34" charset="0"/>
              </a:rPr>
              <a:t>Si usted no está de acuerdo con la decisión tomada en cualquier nivel del proceso, generalmente puede ir al nivel siguiente. En cada nivel, recibirá una carta de decisión con instrucciones para pasar al nivel de apelación siguiente.</a:t>
            </a:r>
          </a:p>
          <a:p>
            <a:pPr marL="171450" indent="-171450" defTabSz="969439">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Puede solicitar que el Consejo de Apelaciones revise su caso, independientemente de la cantidad de dólares implicada. El plazo para emitir una decisión es de 60 días desde la fecha de recepción.</a:t>
            </a:r>
          </a:p>
          <a:p>
            <a:pPr marL="171450" indent="-171450" defTabSz="969439">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p>
          <a:p>
            <a:pPr marL="171450" indent="-171450" defTabSz="969439">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Si el Consejo de Apelaciones rechaza una solicitud de revisión presentada por usted o por una de las partes de la apelación y si su caso cumple con el importe mínimo en dólares, usted o cualquier otra parte puede solicitar una Revisión Judicial de la decisión de la OMHA.</a:t>
            </a:r>
          </a:p>
          <a:p>
            <a:pPr marL="192563" indent="-192563" defTabSz="969439">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200396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cs typeface="Arial" panose="020B0604020202020204" pitchFamily="34" charset="0"/>
              </a:rPr>
              <a:t>Notas del presentador</a:t>
            </a:r>
          </a:p>
          <a:p>
            <a:pPr defTabSz="966511">
              <a:spcAft>
                <a:spcPts val="600"/>
              </a:spcAft>
              <a:defRPr/>
            </a:pPr>
            <a:r>
              <a:rPr lang="es-US">
                <a:solidFill>
                  <a:prstClr val="black"/>
                </a:solidFill>
                <a:latin typeface="Calibri "/>
                <a:cs typeface="Arial" panose="020B0604020202020204" pitchFamily="34" charset="0"/>
              </a:rPr>
              <a:t>La lección 3, “Sus derechos en ciertos contextos”, explica sus derechos garantizados cuando se le admite en un hospital o un centro de enfermería especializada (SNF), o cuando está recibiendo atención de un proveedor no institucional, como cuidados de la salud a domicilio, cuidados en hospicio, o de una institución para rehabilitación integral de pacientes ambulatorios (CORF). </a:t>
            </a:r>
          </a:p>
          <a:p>
            <a:pPr defTabSz="966511">
              <a:spcAft>
                <a:spcPts val="600"/>
              </a:spcAft>
              <a:defRPr/>
            </a:pPr>
            <a:r>
              <a:rPr lang="es-US">
                <a:solidFill>
                  <a:prstClr val="black"/>
                </a:solidFill>
                <a:latin typeface="Calibri "/>
                <a:cs typeface="Arial" panose="020B0604020202020204" pitchFamily="34" charset="0"/>
              </a:rPr>
              <a:t>Muchos de esos derechos y protecciones son los mismos, ya sea que usted esté en Medicare Original (Medicare Parte A [seguro hospitalario] y Medicare Parte B [seguro médico]), un plan de Medicare Advantage (Parte C), u otro plan de salud de Medicare. </a:t>
            </a:r>
          </a:p>
        </p:txBody>
      </p:sp>
    </p:spTree>
    <p:extLst>
      <p:ext uri="{BB962C8B-B14F-4D97-AF65-F5344CB8AC3E}">
        <p14:creationId xmlns:p14="http://schemas.microsoft.com/office/powerpoint/2010/main" val="4084720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s-US" b="1">
                <a:cs typeface="Calibri"/>
              </a:rPr>
              <a:t>Notas del presentador</a:t>
            </a:r>
          </a:p>
          <a:p>
            <a:pPr marL="115643" indent="-115643">
              <a:spcAft>
                <a:spcPts val="600"/>
              </a:spcAft>
            </a:pPr>
            <a:r>
              <a:rPr lang="es-US" b="0">
                <a:cs typeface="Calibri"/>
              </a:rPr>
              <a:t>Al finalizar esta lección, usted podrá:</a:t>
            </a:r>
          </a:p>
          <a:p>
            <a:pPr marL="178757" indent="-178757">
              <a:spcAft>
                <a:spcPts val="600"/>
              </a:spcAft>
              <a:buFont typeface="Wingdings" panose="05000000000000000000" pitchFamily="2" charset="2"/>
              <a:buChar char="§"/>
            </a:pPr>
            <a:r>
              <a:rPr lang="es-US" b="0">
                <a:cs typeface="Calibri"/>
              </a:rPr>
              <a:t>Describir lo que se incluye en "Un mensaje importante de Medicare sobre sus derechos"</a:t>
            </a:r>
          </a:p>
          <a:p>
            <a:pPr marL="178757" indent="-178757">
              <a:spcAft>
                <a:spcPts val="600"/>
              </a:spcAft>
              <a:buFont typeface="Wingdings" panose="05000000000000000000" pitchFamily="2" charset="2"/>
              <a:buChar char="§"/>
            </a:pPr>
            <a:r>
              <a:rPr lang="es-US" b="0">
                <a:cs typeface="Calibri"/>
              </a:rPr>
              <a:t>Describir qué hay en el “Aviso de observación de paciente ambulatorio de Medicare” (MOON)</a:t>
            </a:r>
          </a:p>
          <a:p>
            <a:pPr marL="178757" indent="-178757">
              <a:spcAft>
                <a:spcPts val="600"/>
              </a:spcAft>
              <a:buFont typeface="Wingdings" panose="05000000000000000000" pitchFamily="2" charset="2"/>
              <a:buChar char="§"/>
            </a:pPr>
            <a:r>
              <a:rPr lang="es-US" b="0">
                <a:cs typeface="Calibri"/>
              </a:rPr>
              <a:t>Explicar sus derechos cuando se le admite en un hospital o un SNF</a:t>
            </a:r>
          </a:p>
          <a:p>
            <a:pPr marL="178757" indent="-178757">
              <a:spcAft>
                <a:spcPts val="600"/>
              </a:spcAft>
              <a:buFont typeface="Wingdings" panose="05000000000000000000" pitchFamily="2" charset="2"/>
              <a:buChar char="§"/>
            </a:pPr>
            <a:r>
              <a:rPr lang="es-US" b="0">
                <a:cs typeface="Calibri"/>
              </a:rPr>
              <a:t>Explicar sus derechos en entornos de cuidado de la salud en el hogar y de cuidado de hospicio</a:t>
            </a:r>
          </a:p>
          <a:p>
            <a:pPr marL="178757" indent="-178757">
              <a:spcAft>
                <a:spcPts val="600"/>
              </a:spcAft>
              <a:buFont typeface="Wingdings" panose="05000000000000000000" pitchFamily="2" charset="2"/>
              <a:buChar char="§"/>
            </a:pPr>
            <a:r>
              <a:rPr lang="es-US" b="0">
                <a:cs typeface="Calibri"/>
              </a:rPr>
              <a:t>Explicar sus derechos en una CORF</a:t>
            </a:r>
          </a:p>
          <a:p>
            <a:pPr>
              <a:spcAft>
                <a:spcPts val="600"/>
              </a:spcAft>
            </a:pPr>
            <a:endParaRPr lang="en-US" dirty="0"/>
          </a:p>
        </p:txBody>
      </p:sp>
    </p:spTree>
    <p:extLst>
      <p:ext uri="{BB962C8B-B14F-4D97-AF65-F5344CB8AC3E}">
        <p14:creationId xmlns:p14="http://schemas.microsoft.com/office/powerpoint/2010/main" val="364533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marL="0" lvl="1" defTabSz="966511">
              <a:spcBef>
                <a:spcPts val="0"/>
              </a:spcBef>
              <a:spcAft>
                <a:spcPts val="600"/>
              </a:spcAft>
              <a:defRPr/>
            </a:pPr>
            <a:r>
              <a:rPr lang="es-US" b="1">
                <a:solidFill>
                  <a:prstClr val="black"/>
                </a:solidFill>
                <a:latin typeface="Calibri" panose="020F0502020204030204" pitchFamily="34" charset="0"/>
                <a:ea typeface="Calibri" panose="020F0502020204030204" pitchFamily="34" charset="0"/>
                <a:cs typeface="Calibri" panose="020F0502020204030204" pitchFamily="34" charset="0"/>
              </a:rPr>
              <a:t>Notas del presentador</a:t>
            </a:r>
          </a:p>
          <a:p>
            <a:pPr marL="0" lvl="1" defTabSz="966511">
              <a:spcBef>
                <a:spcPts val="0"/>
              </a:spcBef>
              <a:spcAft>
                <a:spcPts val="600"/>
              </a:spcAft>
              <a:defRPr/>
            </a:pPr>
            <a:r>
              <a:rPr lang="es-US">
                <a:solidFill>
                  <a:prstClr val="black"/>
                </a:solidFill>
                <a:latin typeface="Calibri" panose="020F0502020204030204" pitchFamily="34" charset="0"/>
                <a:ea typeface="Calibri" panose="020F0502020204030204" pitchFamily="34" charset="0"/>
                <a:cs typeface="Calibri" panose="020F0502020204030204" pitchFamily="34" charset="0"/>
              </a:rPr>
              <a:t>La lección 1, “Derechos de Medicare”, explica que independientemente de cómo obtenga Medicare, usted tiene ciertos derechos y protecciones. Proporcionaremos información sobre derechos para todas las personas con Medicare, incluso personas con Medicare Original (Medicare Parte A [seguro hospitalario] y Medicare Parte B [seguro médico])), Medicare Advantage (Parte C) u otros planes de salud de Medicare y cobertura de medicamentos de Medicare (Parte D).</a:t>
            </a:r>
          </a:p>
          <a:p>
            <a:pPr marL="0" marR="0" lvl="1" indent="0" algn="l" defTabSz="966511" rtl="0" eaLnBrk="1" fontAlgn="auto" latinLnBrk="0" hangingPunct="1">
              <a:lnSpc>
                <a:spcPct val="100000"/>
              </a:lnSpc>
              <a:spcBef>
                <a:spcPts val="0"/>
              </a:spcBef>
              <a:spcAft>
                <a:spcPts val="600"/>
              </a:spcAft>
              <a:buClrTx/>
              <a:buSzTx/>
              <a:buFont typeface="Arial" panose="020B0604020202020204" pitchFamily="34" charset="0"/>
              <a:buNone/>
              <a:tabLst/>
              <a:defRPr/>
            </a:pPr>
            <a:r>
              <a:rPr lang="es-US" sz="1200">
                <a:solidFill>
                  <a:prstClr val="black"/>
                </a:solidFill>
                <a:latin typeface="Calibri" panose="020F0502020204030204" pitchFamily="34" charset="0"/>
                <a:ea typeface="Calibri" panose="020F0502020204030204" pitchFamily="34" charset="0"/>
                <a:cs typeface="Calibri" panose="020F0502020204030204" pitchFamily="34" charset="0"/>
              </a:rPr>
              <a:t>Para conocer más detalles, visite </a:t>
            </a:r>
            <a:r>
              <a:rPr lang="es-US" sz="12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Medicare.gov/publications</a:t>
            </a:r>
            <a:r>
              <a:rPr lang="es-US" sz="1200">
                <a:solidFill>
                  <a:prstClr val="black"/>
                </a:solidFill>
                <a:latin typeface="Calibri" panose="020F0502020204030204" pitchFamily="34" charset="0"/>
                <a:ea typeface="Calibri" panose="020F0502020204030204" pitchFamily="34" charset="0"/>
                <a:cs typeface="Calibri" panose="020F0502020204030204" pitchFamily="34" charset="0"/>
              </a:rPr>
              <a:t> a fin de revisar “Derechos y protecciones de Medicare” (Producto de los CMS n.° 11534). Si tiene Medicare Advantage y/o cobertura de medicamentos de Medicare, también puede leer los materiales de membresía de su plan o llamar a su plan para pedir más información sobre sus derechos.</a:t>
            </a:r>
          </a:p>
          <a:p>
            <a:pPr marL="0" lvl="1" defTabSz="966511">
              <a:spcBef>
                <a:spcPts val="0"/>
              </a:spcBef>
              <a:spcAft>
                <a:spcPts val="600"/>
              </a:spcAft>
              <a:defRPr/>
            </a:pP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416" y="3757508"/>
            <a:ext cx="7092563" cy="5736349"/>
          </a:xfrm>
        </p:spPr>
        <p:txBody>
          <a:bodyPr/>
          <a:lstStyle/>
          <a:p>
            <a:pPr marL="0" indent="0">
              <a:spcAft>
                <a:spcPts val="400"/>
              </a:spcAft>
              <a:buNone/>
            </a:pPr>
            <a:r>
              <a:rPr lang="es-US" sz="1050" b="1" dirty="0"/>
              <a:t>Notas del presentador</a:t>
            </a:r>
          </a:p>
          <a:p>
            <a:pPr marL="0" indent="0">
              <a:spcAft>
                <a:spcPts val="400"/>
              </a:spcAft>
              <a:buNone/>
            </a:pPr>
            <a:r>
              <a:rPr lang="es-US" sz="1050" b="1" dirty="0">
                <a:solidFill>
                  <a:srgbClr val="262626"/>
                </a:solidFill>
              </a:rPr>
              <a:t>Usted tiene derechos en una sala de emergencias. Es la ley. Usted tiene estas protecciones:</a:t>
            </a:r>
          </a:p>
          <a:p>
            <a:pPr marL="228600" indent="-228600" algn="l">
              <a:spcAft>
                <a:spcPts val="400"/>
              </a:spcAft>
              <a:buFont typeface="+mj-lt"/>
              <a:buAutoNum type="arabicPeriod"/>
            </a:pPr>
            <a:r>
              <a:rPr lang="es-US" sz="1050" dirty="0">
                <a:solidFill>
                  <a:srgbClr val="262626"/>
                </a:solidFill>
              </a:rPr>
              <a:t>Un examen médico apropiado para diagnosticar una </a:t>
            </a:r>
            <a:r>
              <a:rPr lang="es-US" sz="1050" b="1" dirty="0">
                <a:solidFill>
                  <a:srgbClr val="262626"/>
                </a:solidFill>
              </a:rPr>
              <a:t>afección médica de emergencia,</a:t>
            </a:r>
            <a:r>
              <a:rPr lang="es-US" sz="1050" dirty="0">
                <a:solidFill>
                  <a:srgbClr val="262626"/>
                </a:solidFill>
              </a:rPr>
              <a:t> y si la tiene,</a:t>
            </a:r>
          </a:p>
          <a:p>
            <a:pPr marL="228600" indent="-228600" algn="l">
              <a:spcAft>
                <a:spcPts val="400"/>
              </a:spcAft>
              <a:buFont typeface="+mj-lt"/>
              <a:buAutoNum type="arabicPeriod"/>
            </a:pPr>
            <a:r>
              <a:rPr lang="es-US" sz="1050" dirty="0">
                <a:solidFill>
                  <a:srgbClr val="262626"/>
                </a:solidFill>
              </a:rPr>
              <a:t>Tratamiento hasta que se estabilice su afección médica de emergencia, o</a:t>
            </a:r>
          </a:p>
          <a:p>
            <a:pPr marL="228600" indent="-228600" algn="l">
              <a:spcAft>
                <a:spcPts val="400"/>
              </a:spcAft>
              <a:buFont typeface="+mj-lt"/>
              <a:buAutoNum type="arabicPeriod"/>
            </a:pPr>
            <a:r>
              <a:rPr lang="es-US" sz="1050" dirty="0">
                <a:solidFill>
                  <a:srgbClr val="262626"/>
                </a:solidFill>
              </a:rPr>
              <a:t>Traslado adecuado a otro hospital si lo necesita.</a:t>
            </a:r>
          </a:p>
          <a:p>
            <a:pPr marL="0" indent="0">
              <a:spcAft>
                <a:spcPts val="400"/>
              </a:spcAft>
              <a:buNone/>
            </a:pPr>
            <a:r>
              <a:rPr lang="es-US" sz="1050" dirty="0">
                <a:solidFill>
                  <a:srgbClr val="262626"/>
                </a:solidFill>
              </a:rPr>
              <a:t>La ley que da a </a:t>
            </a:r>
            <a:r>
              <a:rPr lang="es-US" sz="1050" b="1" dirty="0">
                <a:solidFill>
                  <a:srgbClr val="262626"/>
                </a:solidFill>
              </a:rPr>
              <a:t>todos en los EE. UU.</a:t>
            </a:r>
            <a:r>
              <a:rPr lang="es-US" sz="1050" dirty="0">
                <a:solidFill>
                  <a:srgbClr val="262626"/>
                </a:solidFill>
              </a:rPr>
              <a:t> estas protecciones es la Ley de Tratamiento Médico de Emergencia y Trabajo de Parto Activo, también conocida como "EMTALA". Esta ley ayuda a evitar que el </a:t>
            </a:r>
            <a:r>
              <a:rPr lang="es-US" sz="1050" b="1" dirty="0">
                <a:solidFill>
                  <a:srgbClr val="262626"/>
                </a:solidFill>
              </a:rPr>
              <a:t>departamento de emergencia</a:t>
            </a:r>
            <a:r>
              <a:rPr lang="es-US" sz="1050" dirty="0">
                <a:solidFill>
                  <a:srgbClr val="262626"/>
                </a:solidFill>
              </a:rPr>
              <a:t> de cualquier hospital que recibe fondos de Medicare (lo que incluye a la mayoría de los hospitales de EE. UU.) se niegue a tratar a los pacientes.</a:t>
            </a:r>
          </a:p>
          <a:p>
            <a:pPr marL="0" indent="0">
              <a:spcAft>
                <a:spcPts val="400"/>
              </a:spcAft>
              <a:buNone/>
            </a:pPr>
            <a:r>
              <a:rPr lang="es-US" sz="1050" dirty="0">
                <a:solidFill>
                  <a:srgbClr val="323A45"/>
                </a:solidFill>
              </a:rPr>
              <a:t>Los hospitales que participan en Medicare deben, en virtud de la EMTALA, proporcionar exámenes de diagnóstico a las personas que llegan a los departamentos de emergencia de los hospitales para determinar si la persona tiene una afección médica de emergencia. Si se confirma una afección médica de emergencia, los hospitales deben proporcionar tratamiento médico estabilizador (o, si no pueden estabilizar a la persona dentro de sus capacidades, trasladar al paciente de manera apropiada).</a:t>
            </a:r>
          </a:p>
          <a:p>
            <a:pPr marL="0" indent="0">
              <a:spcAft>
                <a:spcPts val="400"/>
              </a:spcAft>
              <a:buNone/>
            </a:pPr>
            <a:r>
              <a:rPr lang="es-US" sz="1050" dirty="0">
                <a:solidFill>
                  <a:srgbClr val="262626"/>
                </a:solidFill>
              </a:rPr>
              <a:t>La presentación de una queja EMTALA no es una acción judicial. Usted está contribuyendo a asegurar que los hospitales estabilicen las afecciones médicas de emergencia y cumplan la ley.</a:t>
            </a:r>
          </a:p>
          <a:p>
            <a:pPr marL="0" indent="0">
              <a:spcAft>
                <a:spcPts val="400"/>
              </a:spcAft>
              <a:buNone/>
            </a:pPr>
            <a:r>
              <a:rPr lang="es-US" sz="1050" b="1" dirty="0">
                <a:solidFill>
                  <a:srgbClr val="262626"/>
                </a:solidFill>
              </a:rPr>
              <a:t>Prepárese antes de presentar una queja</a:t>
            </a:r>
          </a:p>
          <a:p>
            <a:pPr marL="228600" indent="-228600" algn="l">
              <a:spcAft>
                <a:spcPts val="400"/>
              </a:spcAft>
              <a:buFont typeface="+mj-lt"/>
              <a:buAutoNum type="arabicPeriod"/>
            </a:pPr>
            <a:r>
              <a:rPr lang="es-US" sz="1050" b="1" dirty="0">
                <a:solidFill>
                  <a:srgbClr val="262626"/>
                </a:solidFill>
              </a:rPr>
              <a:t>Infórmese sobre sus derechos </a:t>
            </a:r>
            <a:r>
              <a:rPr lang="es-US" sz="1050" dirty="0">
                <a:solidFill>
                  <a:srgbClr val="262626"/>
                </a:solidFill>
              </a:rPr>
              <a:t>en la </a:t>
            </a:r>
            <a:r>
              <a:rPr lang="es-US" sz="1050" dirty="0">
                <a:solidFill>
                  <a:srgbClr val="262626"/>
                </a:solidFill>
                <a:hlinkClick r:id="rId3"/>
              </a:rPr>
              <a:t>página principal de EMTALA</a:t>
            </a:r>
            <a:r>
              <a:rPr lang="es-US" sz="1050" dirty="0">
                <a:solidFill>
                  <a:srgbClr val="262626"/>
                </a:solidFill>
              </a:rPr>
              <a:t> (</a:t>
            </a:r>
            <a:r>
              <a:rPr lang="es-US" sz="1050" dirty="0">
                <a:solidFill>
                  <a:srgbClr val="262626"/>
                </a:solidFill>
                <a:hlinkClick r:id="rId4"/>
              </a:rPr>
              <a:t>CMS.gov/</a:t>
            </a:r>
            <a:r>
              <a:rPr lang="es-US" sz="1050" dirty="0" err="1">
                <a:solidFill>
                  <a:srgbClr val="262626"/>
                </a:solidFill>
                <a:hlinkClick r:id="rId4"/>
              </a:rPr>
              <a:t>priorities</a:t>
            </a:r>
            <a:r>
              <a:rPr lang="es-US" sz="1050" dirty="0">
                <a:solidFill>
                  <a:srgbClr val="262626"/>
                </a:solidFill>
                <a:hlinkClick r:id="rId4"/>
              </a:rPr>
              <a:t>/</a:t>
            </a:r>
            <a:r>
              <a:rPr lang="es-US" sz="1050" dirty="0" err="1">
                <a:solidFill>
                  <a:srgbClr val="262626"/>
                </a:solidFill>
                <a:hlinkClick r:id="rId4"/>
              </a:rPr>
              <a:t>your-patient-rights</a:t>
            </a:r>
            <a:r>
              <a:rPr lang="es-US" sz="1050" dirty="0">
                <a:solidFill>
                  <a:srgbClr val="262626"/>
                </a:solidFill>
                <a:hlinkClick r:id="rId4"/>
              </a:rPr>
              <a:t>/</a:t>
            </a:r>
            <a:r>
              <a:rPr lang="es-US" sz="1050" dirty="0" err="1">
                <a:solidFill>
                  <a:srgbClr val="262626"/>
                </a:solidFill>
                <a:hlinkClick r:id="rId4"/>
              </a:rPr>
              <a:t>emergency-room-rights</a:t>
            </a:r>
            <a:r>
              <a:rPr lang="es-US" sz="1050" dirty="0">
                <a:solidFill>
                  <a:srgbClr val="262626"/>
                </a:solidFill>
              </a:rPr>
              <a:t>)</a:t>
            </a:r>
          </a:p>
          <a:p>
            <a:pPr marL="228600" indent="-228600" algn="l">
              <a:spcAft>
                <a:spcPts val="400"/>
              </a:spcAft>
              <a:buFont typeface="+mj-lt"/>
              <a:buAutoNum type="arabicPeriod"/>
            </a:pPr>
            <a:r>
              <a:rPr lang="es-US" sz="1050" b="1" dirty="0">
                <a:solidFill>
                  <a:srgbClr val="262626"/>
                </a:solidFill>
              </a:rPr>
              <a:t>Deberá dar detalles sobre lo ocurrido.</a:t>
            </a:r>
            <a:r>
              <a:rPr lang="es-US" sz="1050" dirty="0">
                <a:solidFill>
                  <a:srgbClr val="262626"/>
                </a:solidFill>
              </a:rPr>
              <a:t> Por ejemplo, el nombre del hospital, el nombre del paciente (si lo desea) y qué sucedió, incluida la fecha. Puede presentar una reclamación de forma anónima.</a:t>
            </a:r>
          </a:p>
          <a:p>
            <a:pPr marL="228600" indent="-228600" algn="l">
              <a:spcAft>
                <a:spcPts val="400"/>
              </a:spcAft>
              <a:buFont typeface="+mj-lt"/>
              <a:buAutoNum type="arabicPeriod"/>
            </a:pPr>
            <a:r>
              <a:rPr lang="es-US" sz="1050" b="1" dirty="0">
                <a:solidFill>
                  <a:srgbClr val="262626"/>
                </a:solidFill>
              </a:rPr>
              <a:t>Presente su queja lo antes posible. </a:t>
            </a:r>
            <a:r>
              <a:rPr lang="es-US" sz="1050" dirty="0">
                <a:solidFill>
                  <a:srgbClr val="262626"/>
                </a:solidFill>
              </a:rPr>
              <a:t>Esto facilitará el seguimiento de los hechos y puede ser útil si decide emprender acciones legales por su cuenta. </a:t>
            </a:r>
          </a:p>
          <a:p>
            <a:pPr marL="0" indent="0">
              <a:spcAft>
                <a:spcPts val="400"/>
              </a:spcAft>
              <a:buNone/>
            </a:pPr>
            <a:r>
              <a:rPr lang="es-US" sz="1050" b="1" dirty="0">
                <a:solidFill>
                  <a:srgbClr val="262626"/>
                </a:solidFill>
              </a:rPr>
              <a:t>Para presentar una queja</a:t>
            </a:r>
          </a:p>
          <a:p>
            <a:pPr marL="0" indent="0">
              <a:spcAft>
                <a:spcPts val="400"/>
              </a:spcAft>
              <a:buNone/>
            </a:pPr>
            <a:r>
              <a:rPr lang="es-US" sz="1050" dirty="0">
                <a:solidFill>
                  <a:srgbClr val="262626"/>
                </a:solidFill>
              </a:rPr>
              <a:t>Hay dos maneras de presentar una queja sobre una posible infracción de la ley EMTALA: </a:t>
            </a:r>
          </a:p>
          <a:p>
            <a:pPr marL="171450" indent="-171450" algn="l">
              <a:spcAft>
                <a:spcPts val="400"/>
              </a:spcAft>
              <a:buFont typeface="Wingdings" panose="05000000000000000000" pitchFamily="2" charset="2"/>
              <a:buChar char="§"/>
            </a:pPr>
            <a:r>
              <a:rPr lang="es-US" sz="1050" dirty="0">
                <a:solidFill>
                  <a:srgbClr val="262626"/>
                </a:solidFill>
              </a:rPr>
              <a:t>Contacte a la </a:t>
            </a:r>
            <a:r>
              <a:rPr lang="es-US" sz="1050" dirty="0">
                <a:solidFill>
                  <a:srgbClr val="262626"/>
                </a:solidFill>
                <a:hlinkClick r:id="rId5"/>
              </a:rPr>
              <a:t>Agencia Estatal de Encuestas</a:t>
            </a:r>
            <a:r>
              <a:rPr lang="es-US" sz="1050" dirty="0">
                <a:solidFill>
                  <a:srgbClr val="262626"/>
                </a:solidFill>
              </a:rPr>
              <a:t> en el estado donde se encuentra el hospital (</a:t>
            </a:r>
            <a:r>
              <a:rPr lang="es-US" sz="1050" dirty="0">
                <a:solidFill>
                  <a:srgbClr val="262626"/>
                </a:solidFill>
                <a:hlinkClick r:id="rId6"/>
              </a:rPr>
              <a:t>CMS.gov/medicare/</a:t>
            </a:r>
            <a:r>
              <a:rPr lang="es-US" sz="1050" dirty="0" err="1">
                <a:solidFill>
                  <a:srgbClr val="262626"/>
                </a:solidFill>
                <a:hlinkClick r:id="rId6"/>
              </a:rPr>
              <a:t>health</a:t>
            </a:r>
            <a:r>
              <a:rPr lang="es-US" sz="1050" dirty="0">
                <a:solidFill>
                  <a:srgbClr val="262626"/>
                </a:solidFill>
                <a:hlinkClick r:id="rId6"/>
              </a:rPr>
              <a:t>-safety-</a:t>
            </a:r>
            <a:r>
              <a:rPr lang="es-US" sz="1050" dirty="0" err="1">
                <a:solidFill>
                  <a:srgbClr val="262626"/>
                </a:solidFill>
                <a:hlinkClick r:id="rId6"/>
              </a:rPr>
              <a:t>standards</a:t>
            </a:r>
            <a:r>
              <a:rPr lang="es-US" sz="1050" dirty="0">
                <a:solidFill>
                  <a:srgbClr val="262626"/>
                </a:solidFill>
                <a:hlinkClick r:id="rId6"/>
              </a:rPr>
              <a:t>/</a:t>
            </a:r>
            <a:r>
              <a:rPr lang="es-US" sz="1050" dirty="0" err="1">
                <a:solidFill>
                  <a:srgbClr val="262626"/>
                </a:solidFill>
                <a:hlinkClick r:id="rId6"/>
              </a:rPr>
              <a:t>quality</a:t>
            </a:r>
            <a:r>
              <a:rPr lang="es-US" sz="1050" dirty="0">
                <a:solidFill>
                  <a:srgbClr val="262626"/>
                </a:solidFill>
                <a:hlinkClick r:id="rId6"/>
              </a:rPr>
              <a:t>-safety-</a:t>
            </a:r>
            <a:r>
              <a:rPr lang="es-US" sz="1050" dirty="0" err="1">
                <a:solidFill>
                  <a:srgbClr val="262626"/>
                </a:solidFill>
                <a:hlinkClick r:id="rId6"/>
              </a:rPr>
              <a:t>oversight</a:t>
            </a:r>
            <a:r>
              <a:rPr lang="es-US" sz="1050" dirty="0">
                <a:solidFill>
                  <a:srgbClr val="262626"/>
                </a:solidFill>
                <a:hlinkClick r:id="rId6"/>
              </a:rPr>
              <a:t>-general-</a:t>
            </a:r>
            <a:r>
              <a:rPr lang="es-US" sz="1050" dirty="0" err="1">
                <a:solidFill>
                  <a:srgbClr val="262626"/>
                </a:solidFill>
                <a:hlinkClick r:id="rId6"/>
              </a:rPr>
              <a:t>information</a:t>
            </a:r>
            <a:r>
              <a:rPr lang="es-US" sz="1050" dirty="0">
                <a:solidFill>
                  <a:srgbClr val="262626"/>
                </a:solidFill>
                <a:hlinkClick r:id="rId6"/>
              </a:rPr>
              <a:t>/</a:t>
            </a:r>
            <a:r>
              <a:rPr lang="es-US" sz="1050" dirty="0" err="1">
                <a:solidFill>
                  <a:srgbClr val="262626"/>
                </a:solidFill>
                <a:hlinkClick r:id="rId6"/>
              </a:rPr>
              <a:t>contact-information</a:t>
            </a:r>
            <a:r>
              <a:rPr lang="es-US" sz="1050" dirty="0">
                <a:solidFill>
                  <a:srgbClr val="262626"/>
                </a:solidFill>
              </a:rPr>
              <a:t>)</a:t>
            </a:r>
          </a:p>
          <a:p>
            <a:pPr marL="171450" indent="-171450" algn="l">
              <a:spcAft>
                <a:spcPts val="400"/>
              </a:spcAft>
              <a:buFont typeface="Wingdings" panose="05000000000000000000" pitchFamily="2" charset="2"/>
              <a:buChar char="§"/>
            </a:pPr>
            <a:r>
              <a:rPr lang="es-US" sz="1050" dirty="0">
                <a:solidFill>
                  <a:srgbClr val="262626"/>
                </a:solidFill>
              </a:rPr>
              <a:t>Use el formulario en línea. El gobierno federal revisará su queja y podría compartirla con el estado. </a:t>
            </a:r>
            <a:r>
              <a:rPr lang="es-US" sz="1050" dirty="0">
                <a:solidFill>
                  <a:srgbClr val="262626"/>
                </a:solidFill>
                <a:hlinkClick r:id="rId7"/>
              </a:rPr>
              <a:t>CMS.gov/</a:t>
            </a:r>
            <a:r>
              <a:rPr lang="es-US" sz="1050" dirty="0" err="1">
                <a:solidFill>
                  <a:srgbClr val="262626"/>
                </a:solidFill>
                <a:hlinkClick r:id="rId7"/>
              </a:rPr>
              <a:t>priorities</a:t>
            </a:r>
            <a:r>
              <a:rPr lang="es-US" sz="1050" dirty="0">
                <a:solidFill>
                  <a:srgbClr val="262626"/>
                </a:solidFill>
                <a:hlinkClick r:id="rId7"/>
              </a:rPr>
              <a:t>/</a:t>
            </a:r>
            <a:r>
              <a:rPr lang="es-US" sz="1050" dirty="0" err="1">
                <a:solidFill>
                  <a:srgbClr val="262626"/>
                </a:solidFill>
                <a:hlinkClick r:id="rId7"/>
              </a:rPr>
              <a:t>your-patient-rights</a:t>
            </a:r>
            <a:r>
              <a:rPr lang="es-US" sz="1050" dirty="0">
                <a:solidFill>
                  <a:srgbClr val="262626"/>
                </a:solidFill>
                <a:hlinkClick r:id="rId7"/>
              </a:rPr>
              <a:t>/</a:t>
            </a:r>
            <a:r>
              <a:rPr lang="es-US" sz="1050" dirty="0" err="1">
                <a:solidFill>
                  <a:srgbClr val="262626"/>
                </a:solidFill>
                <a:hlinkClick r:id="rId7"/>
              </a:rPr>
              <a:t>emergency-room-rights</a:t>
            </a:r>
            <a:r>
              <a:rPr lang="es-US" sz="1050" dirty="0">
                <a:solidFill>
                  <a:srgbClr val="262626"/>
                </a:solidFill>
                <a:hlinkClick r:id="rId7"/>
              </a:rPr>
              <a:t>/</a:t>
            </a:r>
            <a:r>
              <a:rPr lang="es-US" sz="1050" dirty="0" err="1">
                <a:solidFill>
                  <a:srgbClr val="262626"/>
                </a:solidFill>
                <a:hlinkClick r:id="rId7"/>
              </a:rPr>
              <a:t>complaint-form</a:t>
            </a:r>
            <a:endParaRPr lang="es-US" sz="1050" dirty="0">
              <a:solidFill>
                <a:srgbClr val="262626"/>
              </a:solidFill>
              <a:hlinkClick r:id="rId7"/>
            </a:endParaRPr>
          </a:p>
          <a:p>
            <a:pPr marL="0" indent="0" algn="l">
              <a:spcAft>
                <a:spcPts val="400"/>
              </a:spcAft>
              <a:buNone/>
            </a:pPr>
            <a:r>
              <a:rPr lang="es-US" sz="1050" dirty="0">
                <a:solidFill>
                  <a:srgbClr val="262626"/>
                </a:solidFill>
              </a:rPr>
              <a:t>También hay disponible una versión en español de este sitio y del formulario de reclamación.</a:t>
            </a:r>
          </a:p>
          <a:p>
            <a:pPr>
              <a:spcAft>
                <a:spcPts val="400"/>
              </a:spcAft>
            </a:pPr>
            <a:endParaRPr lang="en-US" sz="1050" dirty="0"/>
          </a:p>
        </p:txBody>
      </p:sp>
    </p:spTree>
    <p:extLst>
      <p:ext uri="{BB962C8B-B14F-4D97-AF65-F5344CB8AC3E}">
        <p14:creationId xmlns:p14="http://schemas.microsoft.com/office/powerpoint/2010/main" val="775290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s-US" b="1" dirty="0">
                <a:solidFill>
                  <a:prstClr val="black"/>
                </a:solidFill>
              </a:rPr>
              <a:t>Esta diapositiva tiene animación.</a:t>
            </a:r>
          </a:p>
          <a:p>
            <a:pPr defTabSz="966511">
              <a:spcAft>
                <a:spcPts val="600"/>
              </a:spcAft>
              <a:defRPr/>
            </a:pPr>
            <a:r>
              <a:rPr lang="es-US" b="1" dirty="0">
                <a:solidFill>
                  <a:prstClr val="black"/>
                </a:solidFill>
              </a:rPr>
              <a:t>Notas del presentador</a:t>
            </a:r>
          </a:p>
          <a:p>
            <a:pPr defTabSz="966511">
              <a:spcAft>
                <a:spcPts val="600"/>
              </a:spcAft>
              <a:defRPr/>
            </a:pPr>
            <a:r>
              <a:rPr lang="es-US" dirty="0">
                <a:solidFill>
                  <a:prstClr val="black"/>
                </a:solidFill>
              </a:rPr>
              <a:t>Todas las personas con Medicare, incluso las que están en un plan Medicare </a:t>
            </a:r>
            <a:r>
              <a:rPr lang="es-US" dirty="0" err="1">
                <a:solidFill>
                  <a:prstClr val="black"/>
                </a:solidFill>
              </a:rPr>
              <a:t>Advantage</a:t>
            </a:r>
            <a:r>
              <a:rPr lang="es-US" dirty="0">
                <a:solidFill>
                  <a:prstClr val="black"/>
                </a:solidFill>
              </a:rPr>
              <a:t> (Parte C) u otros planes de salud de Medicare, tienen derecho a recibir la totalidad de la atención hospitalaria médicamente necesaria cubierta por Medicare que necesiten para diagnosticar y tratar su enfermedad o lesión, incluida cualquier atención de seguimiento que necesiten después de salir del hospital.</a:t>
            </a:r>
          </a:p>
          <a:p>
            <a:pPr marL="176405" indent="-176405">
              <a:spcAft>
                <a:spcPts val="600"/>
              </a:spcAft>
              <a:buFont typeface="Wingdings" panose="05000000000000000000" pitchFamily="2" charset="2"/>
              <a:buChar char="§"/>
              <a:defRPr/>
            </a:pPr>
            <a:r>
              <a:rPr lang="es-US" dirty="0">
                <a:solidFill>
                  <a:prstClr val="black"/>
                </a:solidFill>
              </a:rPr>
              <a:t>Recibirá el aviso “Un mensaje importante de Medicare sobre sus derechos” dentro de los 2 días posteriores a la admisión al hospital como paciente internado y no más de 2 días antes del día del alta. </a:t>
            </a:r>
            <a:r>
              <a:rPr lang="es-US" i="1" dirty="0">
                <a:solidFill>
                  <a:prstClr val="black"/>
                </a:solidFill>
              </a:rPr>
              <a:t>Esto se analiza con más detalle en la siguiente diapositiva.</a:t>
            </a:r>
          </a:p>
          <a:p>
            <a:pPr marL="176405" indent="-176405">
              <a:spcAft>
                <a:spcPts val="600"/>
              </a:spcAft>
              <a:buFont typeface="Wingdings" panose="05000000000000000000" pitchFamily="2" charset="2"/>
              <a:buChar char="§"/>
              <a:defRPr/>
            </a:pPr>
            <a:r>
              <a:rPr lang="es-US" dirty="0">
                <a:solidFill>
                  <a:prstClr val="black"/>
                </a:solidFill>
              </a:rPr>
              <a:t>Recibirá el “Aviso de observación de paciente ambulatorio de Medicare” (MOON) si recibe servicios de observación como paciente ambulatorio en un hospital o un hospital de acceso crítico durante más de 24 horas.</a:t>
            </a:r>
            <a:r>
              <a:rPr lang="es-US" i="1" dirty="0">
                <a:solidFill>
                  <a:prstClr val="black"/>
                </a:solidFill>
              </a:rPr>
              <a:t> Esto se analiza en mayor detalle en la diapositiva “Aviso de observación de paciente ambulatorio de Medicare (MOON)" en esta lección.</a:t>
            </a:r>
          </a:p>
          <a:p>
            <a:pPr>
              <a:spcAft>
                <a:spcPts val="600"/>
              </a:spcAft>
            </a:pPr>
            <a:r>
              <a:rPr lang="es-US" dirty="0"/>
              <a:t>Visite </a:t>
            </a:r>
            <a:r>
              <a:rPr lang="es-US" dirty="0">
                <a:hlinkClick r:id="rId3"/>
              </a:rPr>
              <a:t>CMS.gov/medicare/</a:t>
            </a:r>
            <a:r>
              <a:rPr lang="es-US" dirty="0" err="1">
                <a:hlinkClick r:id="rId3"/>
              </a:rPr>
              <a:t>forms-notices</a:t>
            </a:r>
            <a:r>
              <a:rPr lang="es-US" dirty="0">
                <a:hlinkClick r:id="rId3"/>
              </a:rPr>
              <a:t>/</a:t>
            </a:r>
            <a:r>
              <a:rPr lang="es-US" dirty="0" err="1">
                <a:hlinkClick r:id="rId3"/>
              </a:rPr>
              <a:t>beneficiary-notices-initiative</a:t>
            </a:r>
            <a:r>
              <a:rPr lang="es-US" dirty="0"/>
              <a:t> para ver más información sobre avisos importantes que recibe de Medicare.</a:t>
            </a:r>
          </a:p>
        </p:txBody>
      </p:sp>
    </p:spTree>
    <p:extLst>
      <p:ext uri="{BB962C8B-B14F-4D97-AF65-F5344CB8AC3E}">
        <p14:creationId xmlns:p14="http://schemas.microsoft.com/office/powerpoint/2010/main" val="611759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rPr>
              <a:t>Esta diapositiva tiene animación.</a:t>
            </a:r>
          </a:p>
          <a:p>
            <a:pPr marL="4776" indent="-4776" defTabSz="966511" eaLnBrk="0" hangingPunct="0">
              <a:spcAft>
                <a:spcPts val="600"/>
              </a:spcAft>
              <a:defRPr/>
            </a:pPr>
            <a:r>
              <a:rPr lang="es-US" b="1">
                <a:solidFill>
                  <a:prstClr val="black"/>
                </a:solidFill>
                <a:latin typeface="Calibri "/>
                <a:cs typeface="Arial" panose="020B0604020202020204" pitchFamily="34" charset="0"/>
              </a:rPr>
              <a:t>Notas del presentador</a:t>
            </a:r>
          </a:p>
          <a:p>
            <a:pPr marL="4573" indent="-4573" defTabSz="966511" eaLnBrk="0" hangingPunct="0">
              <a:spcAft>
                <a:spcPts val="600"/>
              </a:spcAft>
              <a:defRPr/>
            </a:pPr>
            <a:r>
              <a:rPr lang="es-US" b="1">
                <a:solidFill>
                  <a:prstClr val="black"/>
                </a:solidFill>
                <a:latin typeface="Calibri "/>
                <a:cs typeface="Arial" panose="020B0604020202020204" pitchFamily="34" charset="0"/>
              </a:rPr>
              <a:t>“Un mensaje importante de Medicare sobre sus derechos” </a:t>
            </a:r>
            <a:r>
              <a:rPr lang="es-US">
                <a:solidFill>
                  <a:prstClr val="black"/>
                </a:solidFill>
                <a:latin typeface="Calibri "/>
                <a:cs typeface="Arial" panose="020B0604020202020204" pitchFamily="34" charset="0"/>
              </a:rPr>
              <a:t>es un aviso que usted recibe después de ser admitido en el hospital. Debe firmarlo y recibir una copia. Ese aviso explica lo siguiente:</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Su derecho a obtener todos los servicios hospitalarios médicamente necesarios </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Su derecho a participar en cualquier decisión que el hospital, su médico o cualquier otra persona tome sobre sus servicios en el hospital y quién los pagará </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Su derecho a recibir los servicios que necesita después de salir del hospital </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Su derecho a apelar una decisión de alta y los pasos a seguir para apelar la decisión. </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Las circunstancias en las que tendrá que pagar o no los cargos por continuar su estadía en el hospital. </a:t>
            </a:r>
          </a:p>
          <a:p>
            <a:pPr marL="122493" indent="-122493">
              <a:spcAft>
                <a:spcPts val="600"/>
              </a:spcAft>
              <a:buFont typeface="Wingdings" panose="05000000000000000000" pitchFamily="2" charset="2"/>
              <a:buChar char="§"/>
              <a:defRPr/>
            </a:pPr>
            <a:r>
              <a:rPr lang="es-US">
                <a:latin typeface="Calibri "/>
                <a:cs typeface="Arial" panose="020B0604020202020204" pitchFamily="34" charset="0"/>
              </a:rPr>
              <a:t>Información relativa a su derecho a recibir una notificación detallada de por qué se interrumpen los servicios cubiertos.</a:t>
            </a:r>
          </a:p>
        </p:txBody>
      </p:sp>
    </p:spTree>
    <p:extLst>
      <p:ext uri="{BB962C8B-B14F-4D97-AF65-F5344CB8AC3E}">
        <p14:creationId xmlns:p14="http://schemas.microsoft.com/office/powerpoint/2010/main" val="286604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s-US" dirty="0"/>
              <a:t>Los hospitales y hospitales de acceso crítico (CAH) deben proporcionarle un </a:t>
            </a:r>
            <a:r>
              <a:rPr lang="es-US" b="1" dirty="0"/>
              <a:t>Aviso de observación de paciente ambulatorio de Medicare (MOON) </a:t>
            </a:r>
            <a:r>
              <a:rPr lang="es-US" dirty="0"/>
              <a:t>informándole que usted es un paciente ambulatorio que recibe servicios de observación y no un paciente internado. El hospital debe proporcionarle ese aviso si usted recibe servicios de observación de paciente ambulatorio durante más de 24 horas. En el aviso MOON se le informará por qué se le considera un paciente ambulatorio que recibe servicios de observación y no un paciente internado. También le informará cómo es posible que esto afecte lo que usted pague mientras está en el hospital y por la atención que reciba después de irse del hospital.</a:t>
            </a:r>
          </a:p>
          <a:p>
            <a:pPr>
              <a:spcBef>
                <a:spcPts val="600"/>
              </a:spcBef>
            </a:pPr>
            <a:r>
              <a:rPr lang="es-US" dirty="0"/>
              <a:t>Para obtener más información sobre servicios de paciente internado y de paciente ambulatorio, visite </a:t>
            </a:r>
            <a:r>
              <a:rPr lang="es-US" dirty="0">
                <a:hlinkClick r:id="rId3"/>
              </a:rPr>
              <a:t>Medicare.gov</a:t>
            </a:r>
            <a:r>
              <a:rPr lang="es-US" dirty="0"/>
              <a:t> o llame al 1-800-MEDICARE </a:t>
            </a:r>
            <a:br>
              <a:rPr lang="es-US" dirty="0"/>
            </a:br>
            <a:r>
              <a:rPr lang="es-US" dirty="0"/>
              <a:t>(1-800-633-4227). Los usuarios de TTY pueden llamar al 1-877-486-2048.</a:t>
            </a:r>
          </a:p>
          <a:p>
            <a:pPr>
              <a:spcBef>
                <a:spcPts val="600"/>
              </a:spcBef>
            </a:pPr>
            <a:r>
              <a:rPr lang="es-US" b="1" dirty="0"/>
              <a:t>Fuente: </a:t>
            </a:r>
            <a:r>
              <a:rPr lang="es-US" dirty="0">
                <a:hlinkClick r:id="rId4"/>
              </a:rPr>
              <a:t>Medicare.gov/</a:t>
            </a:r>
            <a:r>
              <a:rPr lang="es-US" dirty="0" err="1">
                <a:hlinkClick r:id="rId4"/>
              </a:rPr>
              <a:t>publications</a:t>
            </a:r>
            <a:r>
              <a:rPr lang="es-US" dirty="0">
                <a:hlinkClick r:id="rId4"/>
              </a:rPr>
              <a:t>/10181-guide-to-choosing-a-hospital.pdf</a:t>
            </a:r>
            <a:r>
              <a:rPr lang="es-US" dirty="0"/>
              <a:t> </a:t>
            </a:r>
          </a:p>
          <a:p>
            <a:endParaRPr lang="en-US" dirty="0"/>
          </a:p>
        </p:txBody>
      </p:sp>
    </p:spTree>
    <p:extLst>
      <p:ext uri="{BB962C8B-B14F-4D97-AF65-F5344CB8AC3E}">
        <p14:creationId xmlns:p14="http://schemas.microsoft.com/office/powerpoint/2010/main" val="298312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defTabSz="966511">
              <a:spcAft>
                <a:spcPts val="600"/>
              </a:spcAft>
              <a:defRPr/>
            </a:pPr>
            <a:r>
              <a:rPr lang="es-US" sz="1100" b="1" dirty="0">
                <a:solidFill>
                  <a:prstClr val="black"/>
                </a:solidFill>
                <a:latin typeface="Calibri "/>
              </a:rPr>
              <a:t>Esta diapositiva tiene animación.</a:t>
            </a:r>
          </a:p>
          <a:p>
            <a:pPr defTabSz="966511">
              <a:spcAft>
                <a:spcPts val="600"/>
              </a:spcAft>
              <a:defRPr/>
            </a:pPr>
            <a:r>
              <a:rPr lang="es-US" sz="1100" b="1" dirty="0">
                <a:solidFill>
                  <a:prstClr val="black"/>
                </a:solidFill>
                <a:latin typeface="Calibri "/>
              </a:rPr>
              <a:t>Notas del presentador</a:t>
            </a:r>
          </a:p>
          <a:p>
            <a:pPr defTabSz="966511">
              <a:spcAft>
                <a:spcPts val="600"/>
              </a:spcAft>
              <a:defRPr/>
            </a:pPr>
            <a:r>
              <a:rPr lang="es-US" sz="1100" dirty="0">
                <a:solidFill>
                  <a:prstClr val="black"/>
                </a:solidFill>
                <a:latin typeface="Calibri "/>
              </a:rPr>
              <a:t>Como residente de un SNF, tiene ciertos derechos y protecciones especificados en virtud de la ley. </a:t>
            </a:r>
            <a:r>
              <a:rPr lang="es-US" sz="1100" dirty="0">
                <a:latin typeface="Calibri "/>
              </a:rPr>
              <a:t>La SNF debe proporcionarle una descripción escrita de sus derechos legales.</a:t>
            </a:r>
            <a:r>
              <a:rPr lang="es-US" sz="1100" dirty="0">
                <a:solidFill>
                  <a:prstClr val="black"/>
                </a:solidFill>
                <a:latin typeface="Calibri "/>
              </a:rPr>
              <a:t> </a:t>
            </a:r>
          </a:p>
          <a:p>
            <a:pPr defTabSz="966511">
              <a:spcAft>
                <a:spcPts val="600"/>
              </a:spcAft>
              <a:defRPr/>
            </a:pPr>
            <a:r>
              <a:rPr lang="es-US" sz="1100" b="1" dirty="0">
                <a:latin typeface="Calibri "/>
              </a:rPr>
              <a:t>Por ley federal, los derechos de los residentes de SNF incluyen, entre otros:</a:t>
            </a:r>
          </a:p>
          <a:p>
            <a:pPr marL="122493" indent="-122493" defTabSz="966511">
              <a:spcAft>
                <a:spcPts val="600"/>
              </a:spcAft>
              <a:buFont typeface="Wingdings" panose="05000000000000000000" pitchFamily="2" charset="2"/>
              <a:buChar char="§"/>
              <a:defRPr/>
            </a:pPr>
            <a:r>
              <a:rPr lang="es-US" sz="1100" dirty="0">
                <a:latin typeface="Calibri "/>
              </a:rPr>
              <a:t>Libertad de discriminación </a:t>
            </a:r>
          </a:p>
          <a:p>
            <a:pPr marL="122493" indent="-122493" defTabSz="966511">
              <a:spcAft>
                <a:spcPts val="600"/>
              </a:spcAft>
              <a:buFont typeface="Wingdings" panose="05000000000000000000" pitchFamily="2" charset="2"/>
              <a:buChar char="§"/>
              <a:defRPr/>
            </a:pPr>
            <a:r>
              <a:rPr lang="es-US" sz="1100" dirty="0">
                <a:latin typeface="Calibri "/>
              </a:rPr>
              <a:t>Ser tratados con dignidad y respeto</a:t>
            </a:r>
          </a:p>
          <a:p>
            <a:pPr marL="122493" indent="-122493" defTabSz="966511">
              <a:spcAft>
                <a:spcPts val="600"/>
              </a:spcAft>
              <a:buFont typeface="Wingdings" panose="05000000000000000000" pitchFamily="2" charset="2"/>
              <a:buChar char="§"/>
              <a:defRPr/>
            </a:pPr>
            <a:r>
              <a:rPr lang="es-US" sz="1100" dirty="0">
                <a:latin typeface="Calibri "/>
              </a:rPr>
              <a:t>Libertad de abuso y negligencia</a:t>
            </a:r>
          </a:p>
          <a:p>
            <a:pPr marL="122493" indent="-122493" defTabSz="966511">
              <a:spcAft>
                <a:spcPts val="600"/>
              </a:spcAft>
              <a:buFont typeface="Wingdings" panose="05000000000000000000" pitchFamily="2" charset="2"/>
              <a:buChar char="§"/>
              <a:defRPr/>
            </a:pPr>
            <a:r>
              <a:rPr lang="es-US" sz="1100" dirty="0">
                <a:latin typeface="Calibri "/>
              </a:rPr>
              <a:t>Libertad de restricciones</a:t>
            </a:r>
          </a:p>
          <a:p>
            <a:pPr marL="122493" indent="-122493" defTabSz="966511">
              <a:spcAft>
                <a:spcPts val="600"/>
              </a:spcAft>
              <a:buFont typeface="Wingdings" panose="05000000000000000000" pitchFamily="2" charset="2"/>
              <a:buChar char="§"/>
              <a:defRPr/>
            </a:pPr>
            <a:r>
              <a:rPr lang="es-US" sz="1100" dirty="0">
                <a:latin typeface="Calibri "/>
              </a:rPr>
              <a:t>Obtener información sobre servicios y tarifas.</a:t>
            </a:r>
          </a:p>
          <a:p>
            <a:pPr marL="122493" indent="-122493" defTabSz="966511">
              <a:spcAft>
                <a:spcPts val="600"/>
              </a:spcAft>
              <a:buFont typeface="Wingdings" panose="05000000000000000000" pitchFamily="2" charset="2"/>
              <a:buChar char="§"/>
              <a:defRPr/>
            </a:pPr>
            <a:r>
              <a:rPr lang="es-US" sz="1100" dirty="0">
                <a:latin typeface="Calibri "/>
              </a:rPr>
              <a:t>Administrar su propio dinero o escoger a alguien de confianza para que lo haga</a:t>
            </a:r>
          </a:p>
          <a:p>
            <a:pPr marL="122493" indent="-122493" defTabSz="966511">
              <a:spcAft>
                <a:spcPts val="600"/>
              </a:spcAft>
              <a:buFont typeface="Wingdings" panose="05000000000000000000" pitchFamily="2" charset="2"/>
              <a:buChar char="§"/>
              <a:defRPr/>
            </a:pPr>
            <a:r>
              <a:rPr lang="es-US" sz="1100" dirty="0">
                <a:latin typeface="Calibri "/>
              </a:rPr>
              <a:t>Obtener privacidad, conservar y usar las pertenencias y bienes personales y organizar la vida conyugal</a:t>
            </a:r>
          </a:p>
          <a:p>
            <a:pPr marL="122493" indent="-122493" defTabSz="966511">
              <a:spcAft>
                <a:spcPts val="600"/>
              </a:spcAft>
              <a:buFont typeface="Wingdings" panose="05000000000000000000" pitchFamily="2" charset="2"/>
              <a:buChar char="§"/>
              <a:defRPr/>
            </a:pPr>
            <a:r>
              <a:rPr lang="es-US" sz="1100" dirty="0">
                <a:latin typeface="Calibri "/>
              </a:rPr>
              <a:t>Recibir información sobre su afección médica, sus medicamentos y visitar a su propio médico</a:t>
            </a:r>
          </a:p>
          <a:p>
            <a:pPr marL="122493" indent="-122493" defTabSz="984821">
              <a:spcAft>
                <a:spcPts val="600"/>
              </a:spcAft>
              <a:buFont typeface="Wingdings" panose="05000000000000000000" pitchFamily="2" charset="2"/>
              <a:buChar char="§"/>
              <a:defRPr/>
            </a:pPr>
            <a:r>
              <a:rPr lang="es-US" sz="1100" dirty="0">
                <a:latin typeface="Calibri "/>
              </a:rPr>
              <a:t>Pasar tiempo en privado con visitantes en el momento que prefiera, sujeto a restricciones clínicas y de seguridad</a:t>
            </a:r>
          </a:p>
          <a:p>
            <a:pPr marL="122493" indent="-122493" defTabSz="966511">
              <a:spcAft>
                <a:spcPts val="600"/>
              </a:spcAft>
              <a:buFont typeface="Wingdings" panose="05000000000000000000" pitchFamily="2" charset="2"/>
              <a:buChar char="§"/>
              <a:defRPr/>
            </a:pPr>
            <a:r>
              <a:rPr lang="es-US" sz="1100" dirty="0">
                <a:latin typeface="Calibri "/>
              </a:rPr>
              <a:t>Obtener servicios sociales con fines médicos</a:t>
            </a:r>
          </a:p>
          <a:p>
            <a:pPr marL="122493" indent="-122493" defTabSz="966511">
              <a:spcAft>
                <a:spcPts val="600"/>
              </a:spcAft>
              <a:buFont typeface="Wingdings" panose="05000000000000000000" pitchFamily="2" charset="2"/>
              <a:buChar char="§"/>
              <a:defRPr/>
            </a:pPr>
            <a:r>
              <a:rPr lang="es-US" sz="1100" dirty="0">
                <a:latin typeface="Calibri "/>
              </a:rPr>
              <a:t>Hacerle una reclamación al personal de la SNF, o a cualquier otra persona, sin temer castigos</a:t>
            </a:r>
          </a:p>
          <a:p>
            <a:pPr marL="122493" indent="-122493" defTabSz="966511">
              <a:spcAft>
                <a:spcPts val="600"/>
              </a:spcAft>
              <a:buFont typeface="Wingdings" panose="05000000000000000000" pitchFamily="2" charset="2"/>
              <a:buChar char="§"/>
              <a:defRPr/>
            </a:pPr>
            <a:r>
              <a:rPr lang="es-US" sz="1100" dirty="0">
                <a:latin typeface="Calibri "/>
              </a:rPr>
              <a:t>Estar protegidos contra traslados o altas injustas</a:t>
            </a:r>
          </a:p>
          <a:p>
            <a:pPr marL="122493" indent="-122493" defTabSz="966511">
              <a:spcAft>
                <a:spcPts val="600"/>
              </a:spcAft>
              <a:buFont typeface="Wingdings" panose="05000000000000000000" pitchFamily="2" charset="2"/>
              <a:buChar char="§"/>
              <a:defRPr/>
            </a:pPr>
            <a:r>
              <a:rPr lang="es-US" sz="1100" dirty="0">
                <a:latin typeface="Calibri "/>
              </a:rPr>
              <a:t>Hacer que los familiares y tutores legales se reúnan con familias de otros residentes y participen en grupos de residentes/familias</a:t>
            </a:r>
          </a:p>
          <a:p>
            <a:pPr>
              <a:spcAft>
                <a:spcPts val="600"/>
              </a:spcAft>
              <a:defRPr/>
            </a:pPr>
            <a:r>
              <a:rPr lang="es-US" sz="1100" dirty="0">
                <a:latin typeface="Calibri "/>
              </a:rPr>
              <a:t>Los residentes de SNF que necesiten ayuda para resolver reclamaciones o información sobre sus derechos pueden contactar a la Oficina del Defensor de la Atención a Largo Plazo del estado.</a:t>
            </a:r>
            <a:r>
              <a:rPr lang="es-US" sz="1100" dirty="0">
                <a:solidFill>
                  <a:prstClr val="black"/>
                </a:solidFill>
                <a:latin typeface="Calibri "/>
              </a:rPr>
              <a:t> </a:t>
            </a:r>
            <a:r>
              <a:rPr lang="es-US" dirty="0">
                <a:solidFill>
                  <a:prstClr val="black"/>
                </a:solidFill>
                <a:latin typeface="Calibri "/>
              </a:rPr>
              <a:t>Para ver información de contacto, visite </a:t>
            </a:r>
            <a:r>
              <a:rPr lang="es-US" u="sng" dirty="0">
                <a:latin typeface="Calibri "/>
                <a:hlinkClick r:id="rId3"/>
              </a:rPr>
              <a:t>theconsumervoice.org/</a:t>
            </a:r>
            <a:r>
              <a:rPr lang="es-US" u="sng" dirty="0" err="1">
                <a:latin typeface="Calibri "/>
                <a:hlinkClick r:id="rId3"/>
              </a:rPr>
              <a:t>get_help</a:t>
            </a:r>
            <a:r>
              <a:rPr lang="es-US" sz="1100" dirty="0">
                <a:solidFill>
                  <a:prstClr val="black"/>
                </a:solidFill>
                <a:latin typeface="Calibri "/>
              </a:rPr>
              <a:t>.</a:t>
            </a:r>
          </a:p>
          <a:p>
            <a:pPr defTabSz="966511">
              <a:spcAft>
                <a:spcPts val="600"/>
              </a:spcAft>
              <a:defRPr/>
            </a:pPr>
            <a:r>
              <a:rPr lang="es-US" sz="1100" dirty="0">
                <a:solidFill>
                  <a:prstClr val="black"/>
                </a:solidFill>
                <a:latin typeface="Calibri "/>
              </a:rPr>
              <a:t>Hay más información disponible en </a:t>
            </a:r>
            <a:r>
              <a:rPr lang="es-US" sz="1100" dirty="0">
                <a:solidFill>
                  <a:prstClr val="black"/>
                </a:solidFill>
                <a:latin typeface="Calibri "/>
                <a:hlinkClick r:id="rId4"/>
              </a:rPr>
              <a:t>Medicare.gov/</a:t>
            </a:r>
            <a:r>
              <a:rPr lang="es-US" sz="1100" dirty="0" err="1">
                <a:solidFill>
                  <a:prstClr val="black"/>
                </a:solidFill>
                <a:latin typeface="Calibri "/>
                <a:hlinkClick r:id="rId4"/>
              </a:rPr>
              <a:t>providers-services</a:t>
            </a:r>
            <a:r>
              <a:rPr lang="es-US" sz="1100" dirty="0">
                <a:solidFill>
                  <a:prstClr val="black"/>
                </a:solidFill>
                <a:latin typeface="Calibri "/>
                <a:hlinkClick r:id="rId4"/>
              </a:rPr>
              <a:t>/original-medicare/</a:t>
            </a:r>
            <a:r>
              <a:rPr lang="es-US" sz="1100" dirty="0" err="1">
                <a:solidFill>
                  <a:prstClr val="black"/>
                </a:solidFill>
                <a:latin typeface="Calibri "/>
                <a:hlinkClick r:id="rId4"/>
              </a:rPr>
              <a:t>skilled-nursing</a:t>
            </a:r>
            <a:r>
              <a:rPr lang="es-US" sz="1100" dirty="0">
                <a:solidFill>
                  <a:prstClr val="black"/>
                </a:solidFill>
                <a:latin typeface="Calibri "/>
              </a:rPr>
              <a:t>. </a:t>
            </a:r>
          </a:p>
        </p:txBody>
      </p:sp>
    </p:spTree>
    <p:extLst>
      <p:ext uri="{BB962C8B-B14F-4D97-AF65-F5344CB8AC3E}">
        <p14:creationId xmlns:p14="http://schemas.microsoft.com/office/powerpoint/2010/main" val="532568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5750" y="3757508"/>
            <a:ext cx="6743700" cy="5502379"/>
          </a:xfrm>
        </p:spPr>
        <p:txBody>
          <a:bodyPr/>
          <a:lstStyle/>
          <a:p>
            <a:pPr defTabSz="966511">
              <a:spcAft>
                <a:spcPts val="600"/>
              </a:spcAft>
              <a:defRPr/>
            </a:pPr>
            <a:r>
              <a:rPr lang="es-US" b="1" dirty="0">
                <a:solidFill>
                  <a:prstClr val="black"/>
                </a:solidFill>
                <a:latin typeface="Calibri "/>
              </a:rPr>
              <a:t>Esta diapositiva tiene animación.</a:t>
            </a:r>
          </a:p>
          <a:p>
            <a:pPr defTabSz="966511">
              <a:spcAft>
                <a:spcPts val="600"/>
              </a:spcAft>
              <a:defRPr/>
            </a:pPr>
            <a:r>
              <a:rPr lang="es-US" b="1" dirty="0">
                <a:solidFill>
                  <a:prstClr val="black"/>
                </a:solidFill>
                <a:latin typeface="Calibri "/>
                <a:cs typeface="Arial" panose="020B0604020202020204" pitchFamily="34" charset="0"/>
              </a:rPr>
              <a:t>Notas del presentador</a:t>
            </a:r>
          </a:p>
          <a:p>
            <a:pPr defTabSz="966511">
              <a:spcAft>
                <a:spcPts val="600"/>
              </a:spcAft>
              <a:defRPr/>
            </a:pPr>
            <a:r>
              <a:rPr lang="es-US" dirty="0">
                <a:solidFill>
                  <a:prstClr val="black"/>
                </a:solidFill>
                <a:latin typeface="Calibri "/>
                <a:cs typeface="Arial" panose="020B0604020202020204" pitchFamily="34" charset="0"/>
              </a:rPr>
              <a:t>Todas las personas con Medicare tienen ciertos derechos y protecciones garantizados independientemente del contexto de la atención. </a:t>
            </a:r>
          </a:p>
          <a:p>
            <a:pPr defTabSz="966511">
              <a:spcAft>
                <a:spcPts val="600"/>
              </a:spcAft>
              <a:defRPr/>
            </a:pPr>
            <a:r>
              <a:rPr lang="es-US" b="1" dirty="0">
                <a:solidFill>
                  <a:prstClr val="black"/>
                </a:solidFill>
                <a:latin typeface="Calibri "/>
                <a:cs typeface="Arial" panose="020B0604020202020204" pitchFamily="34" charset="0"/>
              </a:rPr>
              <a:t>En contextos de cuidado de la salud a domicilio y atención en hospicios, usted también tiene los siguientes derechos:</a:t>
            </a:r>
          </a:p>
          <a:p>
            <a:pPr marL="122493" indent="-122493"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Apelaciones</a:t>
            </a:r>
          </a:p>
          <a:p>
            <a:pPr marL="122493" indent="-122493"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Los proveedores de cuidado de la salud a domicilio y atención en hospicios deben proporcionarle una copia escrita de sus derechos y obligaciones antes de que comience la atención, incluso su derecho a:</a:t>
            </a:r>
          </a:p>
          <a:p>
            <a:pPr marL="244983" lvl="1" indent="-122493" defTabSz="966511">
              <a:spcBef>
                <a:spcPts val="0"/>
              </a:spcBef>
              <a:spcAft>
                <a:spcPts val="600"/>
              </a:spcAft>
              <a:buFont typeface="Arial" panose="020B0604020202020204" pitchFamily="34" charset="0"/>
              <a:buChar char="•"/>
              <a:defRPr/>
            </a:pPr>
            <a:r>
              <a:rPr lang="es-US" dirty="0">
                <a:solidFill>
                  <a:prstClr val="black"/>
                </a:solidFill>
                <a:latin typeface="Calibri "/>
                <a:cs typeface="Arial" panose="020B0604020202020204" pitchFamily="34" charset="0"/>
              </a:rPr>
              <a:t>Elegir su agencia (para miembros de planes de atención administrada, las opciones dependerán de las agencias con las que trabaje su plan)</a:t>
            </a:r>
          </a:p>
          <a:p>
            <a:pPr marL="244983" lvl="1" indent="-122493" defTabSz="966511">
              <a:spcBef>
                <a:spcPts val="0"/>
              </a:spcBef>
              <a:spcAft>
                <a:spcPts val="600"/>
              </a:spcAft>
              <a:buFont typeface="Arial" panose="020B0604020202020204" pitchFamily="34" charset="0"/>
              <a:buChar char="•"/>
              <a:defRPr/>
            </a:pPr>
            <a:r>
              <a:rPr lang="es-US" dirty="0">
                <a:solidFill>
                  <a:prstClr val="black"/>
                </a:solidFill>
                <a:latin typeface="Calibri "/>
                <a:cs typeface="Arial" panose="020B0604020202020204" pitchFamily="34" charset="0"/>
              </a:rPr>
              <a:t>Que traten su propiedad con respeto</a:t>
            </a:r>
          </a:p>
          <a:p>
            <a:pPr marL="244983" lvl="1" indent="-122493" defTabSz="966511">
              <a:spcBef>
                <a:spcPts val="0"/>
              </a:spcBef>
              <a:spcAft>
                <a:spcPts val="600"/>
              </a:spcAft>
              <a:buFont typeface="Arial" panose="020B0604020202020204" pitchFamily="34" charset="0"/>
              <a:buChar char="•"/>
              <a:defRPr/>
            </a:pPr>
            <a:r>
              <a:rPr lang="es-US" dirty="0">
                <a:solidFill>
                  <a:prstClr val="black"/>
                </a:solidFill>
                <a:latin typeface="Calibri "/>
                <a:cs typeface="Arial" panose="020B0604020202020204" pitchFamily="34" charset="0"/>
              </a:rPr>
              <a:t>Participar en y recibir una copia de su plan de atención</a:t>
            </a:r>
          </a:p>
          <a:p>
            <a:pPr marL="244983" lvl="1" indent="-122493" defTabSz="966511">
              <a:spcBef>
                <a:spcPts val="0"/>
              </a:spcBef>
              <a:spcAft>
                <a:spcPts val="600"/>
              </a:spcAft>
              <a:buFont typeface="Arial" panose="020B0604020202020204" pitchFamily="34" charset="0"/>
              <a:buChar char="•"/>
              <a:defRPr/>
            </a:pPr>
            <a:r>
              <a:rPr lang="es-US" dirty="0">
                <a:solidFill>
                  <a:prstClr val="black"/>
                </a:solidFill>
                <a:latin typeface="Calibri "/>
                <a:cs typeface="Arial" panose="020B0604020202020204" pitchFamily="34" charset="0"/>
              </a:rPr>
              <a:t>Hacer que su familia o tutor actúe en su nombre si usted no puede</a:t>
            </a:r>
          </a:p>
          <a:p>
            <a:pPr marL="244983" lvl="1" indent="-122493" defTabSz="966511">
              <a:spcBef>
                <a:spcPts val="0"/>
              </a:spcBef>
              <a:spcAft>
                <a:spcPts val="600"/>
              </a:spcAft>
              <a:buFont typeface="Arial" panose="020B0604020202020204" pitchFamily="34" charset="0"/>
              <a:buChar char="•"/>
              <a:defRPr/>
            </a:pPr>
            <a:r>
              <a:rPr lang="es-US" dirty="0">
                <a:solidFill>
                  <a:prstClr val="black"/>
                </a:solidFill>
                <a:latin typeface="Calibri "/>
                <a:cs typeface="Arial" panose="020B0604020202020204" pitchFamily="34" charset="0"/>
              </a:rPr>
              <a:t>Recibir una copia del “Conjunto de Información sobre Resultados y Evaluación de Agencias de Salud a Domicilio (OASIS), Declaración de Derechos de Privacidad del Paciente” (</a:t>
            </a:r>
            <a:r>
              <a:rPr lang="es-US" dirty="0">
                <a:solidFill>
                  <a:prstClr val="black"/>
                </a:solidFill>
                <a:latin typeface="Calibri "/>
                <a:cs typeface="Arial" panose="020B0604020202020204" pitchFamily="34" charset="0"/>
                <a:hlinkClick r:id="rId3"/>
              </a:rPr>
              <a:t>Medicare.gov/</a:t>
            </a:r>
            <a:r>
              <a:rPr lang="es-US" dirty="0" err="1">
                <a:solidFill>
                  <a:prstClr val="black"/>
                </a:solidFill>
                <a:latin typeface="Calibri "/>
                <a:cs typeface="Arial" panose="020B0604020202020204" pitchFamily="34" charset="0"/>
                <a:hlinkClick r:id="rId3"/>
              </a:rPr>
              <a:t>node</a:t>
            </a:r>
            <a:r>
              <a:rPr lang="es-US" dirty="0">
                <a:solidFill>
                  <a:prstClr val="black"/>
                </a:solidFill>
                <a:latin typeface="Calibri "/>
                <a:cs typeface="Arial" panose="020B0604020202020204" pitchFamily="34" charset="0"/>
                <a:hlinkClick r:id="rId3"/>
              </a:rPr>
              <a:t>/40191</a:t>
            </a:r>
            <a:r>
              <a:rPr lang="es-US" dirty="0">
                <a:solidFill>
                  <a:prstClr val="black"/>
                </a:solidFill>
                <a:latin typeface="Calibri "/>
                <a:cs typeface="Arial" panose="020B0604020202020204" pitchFamily="34" charset="0"/>
              </a:rPr>
              <a:t>), una copia escrita de sus derechos como paciente de cuidados de la salud a domicilio cuando reciba cuidados de la salud en el hogar</a:t>
            </a:r>
          </a:p>
          <a:p>
            <a:pPr defTabSz="984874">
              <a:spcAft>
                <a:spcPts val="600"/>
              </a:spcAft>
              <a:defRPr/>
            </a:pPr>
            <a:r>
              <a:rPr lang="es-US" dirty="0">
                <a:solidFill>
                  <a:prstClr val="black"/>
                </a:solidFill>
                <a:latin typeface="Calibri "/>
                <a:cs typeface="Arial" panose="020B0604020202020204" pitchFamily="34" charset="0"/>
              </a:rPr>
              <a:t>Para más información sobre derechos de los pacientes de cuidados de la salud a domicilio, visite </a:t>
            </a:r>
            <a:r>
              <a:rPr lang="es-US" dirty="0">
                <a:solidFill>
                  <a:prstClr val="black"/>
                </a:solidFill>
                <a:latin typeface="Calibri "/>
                <a:cs typeface="Arial" panose="020B0604020202020204" pitchFamily="34" charset="0"/>
                <a:hlinkClick r:id="rId4"/>
              </a:rPr>
              <a:t>CMS.gov/Medicare/</a:t>
            </a:r>
            <a:r>
              <a:rPr lang="es-US" dirty="0" err="1">
                <a:solidFill>
                  <a:prstClr val="black"/>
                </a:solidFill>
                <a:latin typeface="Calibri "/>
                <a:cs typeface="Arial" panose="020B0604020202020204" pitchFamily="34" charset="0"/>
                <a:hlinkClick r:id="rId4"/>
              </a:rPr>
              <a:t>Quality</a:t>
            </a:r>
            <a:r>
              <a:rPr lang="es-US" dirty="0">
                <a:solidFill>
                  <a:prstClr val="black"/>
                </a:solidFill>
                <a:latin typeface="Calibri "/>
                <a:cs typeface="Arial" panose="020B0604020202020204" pitchFamily="34" charset="0"/>
                <a:hlinkClick r:id="rId4"/>
              </a:rPr>
              <a:t>-</a:t>
            </a:r>
            <a:r>
              <a:rPr lang="es-US" dirty="0" err="1">
                <a:solidFill>
                  <a:prstClr val="black"/>
                </a:solidFill>
                <a:latin typeface="Calibri "/>
                <a:cs typeface="Arial" panose="020B0604020202020204" pitchFamily="34" charset="0"/>
                <a:hlinkClick r:id="rId4"/>
              </a:rPr>
              <a:t>Initiatives</a:t>
            </a:r>
            <a:r>
              <a:rPr lang="es-US" dirty="0">
                <a:solidFill>
                  <a:prstClr val="black"/>
                </a:solidFill>
                <a:latin typeface="Calibri "/>
                <a:cs typeface="Arial" panose="020B0604020202020204" pitchFamily="34" charset="0"/>
                <a:hlinkClick r:id="rId4"/>
              </a:rPr>
              <a:t>-</a:t>
            </a:r>
            <a:r>
              <a:rPr lang="es-US" dirty="0" err="1">
                <a:solidFill>
                  <a:prstClr val="black"/>
                </a:solidFill>
                <a:latin typeface="Calibri "/>
                <a:cs typeface="Arial" panose="020B0604020202020204" pitchFamily="34" charset="0"/>
                <a:hlinkClick r:id="rId4"/>
              </a:rPr>
              <a:t>Patient</a:t>
            </a:r>
            <a:r>
              <a:rPr lang="es-US" dirty="0">
                <a:solidFill>
                  <a:prstClr val="black"/>
                </a:solidFill>
                <a:latin typeface="Calibri "/>
                <a:cs typeface="Arial" panose="020B0604020202020204" pitchFamily="34" charset="0"/>
                <a:hlinkClick r:id="rId4"/>
              </a:rPr>
              <a:t>-</a:t>
            </a:r>
            <a:r>
              <a:rPr lang="es-US" dirty="0" err="1">
                <a:solidFill>
                  <a:prstClr val="black"/>
                </a:solidFill>
                <a:latin typeface="Calibri "/>
                <a:cs typeface="Arial" panose="020B0604020202020204" pitchFamily="34" charset="0"/>
                <a:hlinkClick r:id="rId4"/>
              </a:rPr>
              <a:t>Assessment</a:t>
            </a:r>
            <a:r>
              <a:rPr lang="es-US" dirty="0">
                <a:solidFill>
                  <a:prstClr val="black"/>
                </a:solidFill>
                <a:latin typeface="Calibri "/>
                <a:cs typeface="Arial" panose="020B0604020202020204" pitchFamily="34" charset="0"/>
                <a:hlinkClick r:id="rId4"/>
              </a:rPr>
              <a:t>-Instruments/OASIS/</a:t>
            </a:r>
            <a:r>
              <a:rPr lang="es-US" dirty="0" err="1">
                <a:solidFill>
                  <a:prstClr val="black"/>
                </a:solidFill>
                <a:latin typeface="Calibri "/>
                <a:cs typeface="Arial" panose="020B0604020202020204" pitchFamily="34" charset="0"/>
                <a:hlinkClick r:id="rId4"/>
              </a:rPr>
              <a:t>Downloads</a:t>
            </a:r>
            <a:r>
              <a:rPr lang="es-US" dirty="0">
                <a:solidFill>
                  <a:prstClr val="black"/>
                </a:solidFill>
                <a:latin typeface="Calibri "/>
                <a:cs typeface="Arial" panose="020B0604020202020204" pitchFamily="34" charset="0"/>
                <a:hlinkClick r:id="rId4"/>
              </a:rPr>
              <a:t>/OASISStatementofPrivacyRights.zip</a:t>
            </a:r>
            <a:r>
              <a:rPr lang="es-US" dirty="0">
                <a:solidFill>
                  <a:prstClr val="black"/>
                </a:solidFill>
                <a:latin typeface="Calibri "/>
                <a:cs typeface="Arial" panose="020B0604020202020204" pitchFamily="34" charset="0"/>
              </a:rPr>
              <a:t>. </a:t>
            </a:r>
          </a:p>
          <a:p>
            <a:pPr defTabSz="984874">
              <a:spcAft>
                <a:spcPts val="600"/>
              </a:spcAft>
              <a:defRPr/>
            </a:pPr>
            <a:r>
              <a:rPr lang="es-US" dirty="0">
                <a:solidFill>
                  <a:prstClr val="black"/>
                </a:solidFill>
                <a:latin typeface="Calibri "/>
              </a:rPr>
              <a:t>Para más información sobre salud a domicilio y cuidados paliativos, revise las publicaciones “Medicare y cuidado de la salud en el hogar” (Producto de los CMS n.º 10969) y “Beneficios de cuidados paliativos de Medicare” (Producto de los CMS n.º 02154) visitando </a:t>
            </a:r>
            <a:r>
              <a:rPr lang="es-US" dirty="0">
                <a:solidFill>
                  <a:prstClr val="black"/>
                </a:solidFill>
                <a:latin typeface="Calibri "/>
                <a:hlinkClick r:id="rId5"/>
              </a:rPr>
              <a:t>Medicare.gov/</a:t>
            </a:r>
            <a:r>
              <a:rPr lang="es-US" dirty="0" err="1">
                <a:solidFill>
                  <a:prstClr val="black"/>
                </a:solidFill>
                <a:latin typeface="Calibri "/>
                <a:hlinkClick r:id="rId5"/>
              </a:rPr>
              <a:t>publications</a:t>
            </a:r>
            <a:r>
              <a:rPr lang="es-US" dirty="0">
                <a:solidFill>
                  <a:prstClr val="black"/>
                </a:solidFill>
                <a:latin typeface="Calibri "/>
              </a:rPr>
              <a:t>.</a:t>
            </a:r>
          </a:p>
        </p:txBody>
      </p:sp>
    </p:spTree>
    <p:extLst>
      <p:ext uri="{BB962C8B-B14F-4D97-AF65-F5344CB8AC3E}">
        <p14:creationId xmlns:p14="http://schemas.microsoft.com/office/powerpoint/2010/main" val="2088447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474" y="3757508"/>
            <a:ext cx="7014410" cy="5627124"/>
          </a:xfrm>
        </p:spPr>
        <p:txBody>
          <a:bodyPr/>
          <a:lstStyle/>
          <a:p>
            <a:pPr defTabSz="966511">
              <a:spcAft>
                <a:spcPts val="600"/>
              </a:spcAft>
              <a:defRPr/>
            </a:pPr>
            <a:r>
              <a:rPr lang="es-US" b="1" dirty="0">
                <a:solidFill>
                  <a:prstClr val="black"/>
                </a:solidFill>
                <a:latin typeface="Calibri "/>
              </a:rPr>
              <a:t>Esta diapositiva tiene animación.</a:t>
            </a:r>
          </a:p>
          <a:p>
            <a:pPr defTabSz="966511">
              <a:spcAft>
                <a:spcPts val="600"/>
              </a:spcAft>
              <a:defRPr/>
            </a:pPr>
            <a:r>
              <a:rPr lang="es-US" b="1" dirty="0">
                <a:solidFill>
                  <a:prstClr val="black"/>
                </a:solidFill>
                <a:latin typeface="Calibri "/>
              </a:rPr>
              <a:t>Notas del presentador</a:t>
            </a:r>
          </a:p>
          <a:p>
            <a:pPr defTabSz="966511">
              <a:spcAft>
                <a:spcPts val="600"/>
              </a:spcAft>
              <a:defRPr/>
            </a:pPr>
            <a:r>
              <a:rPr lang="es-US" dirty="0">
                <a:solidFill>
                  <a:prstClr val="black"/>
                </a:solidFill>
                <a:latin typeface="Calibri "/>
              </a:rPr>
              <a:t>Una Institución para rehabilitación integral de pacientes ambulatorios (CORF) es una</a:t>
            </a:r>
            <a:r>
              <a:rPr lang="es-US" b="1" dirty="0">
                <a:solidFill>
                  <a:prstClr val="black"/>
                </a:solidFill>
                <a:latin typeface="Calibri "/>
              </a:rPr>
              <a:t> </a:t>
            </a:r>
            <a:r>
              <a:rPr lang="es-US" dirty="0">
                <a:solidFill>
                  <a:prstClr val="black"/>
                </a:solidFill>
                <a:latin typeface="Calibri "/>
              </a:rPr>
              <a:t>institución que proporciona diversos servicios ambulatorios, incluidos servicios de médicos, fisioterapia, servicios sociales o psicológicos y rehabilitación.</a:t>
            </a:r>
          </a:p>
          <a:p>
            <a:pPr defTabSz="966511">
              <a:spcAft>
                <a:spcPts val="600"/>
              </a:spcAft>
              <a:defRPr/>
            </a:pPr>
            <a:r>
              <a:rPr lang="es-US" b="1" dirty="0">
                <a:solidFill>
                  <a:prstClr val="black"/>
                </a:solidFill>
                <a:latin typeface="Calibri "/>
              </a:rPr>
              <a:t>En el contexto de una CORF:</a:t>
            </a:r>
          </a:p>
          <a:p>
            <a:pPr marL="122493" lvl="1" indent="-120813" defTabSz="966511">
              <a:spcBef>
                <a:spcPts val="0"/>
              </a:spcBef>
              <a:spcAft>
                <a:spcPts val="600"/>
              </a:spcAft>
              <a:buFont typeface="Wingdings" panose="05000000000000000000" pitchFamily="2" charset="2"/>
              <a:buChar char="§"/>
              <a:defRPr/>
            </a:pPr>
            <a:r>
              <a:rPr lang="es-US" dirty="0">
                <a:solidFill>
                  <a:prstClr val="black"/>
                </a:solidFill>
                <a:latin typeface="Calibri "/>
              </a:rPr>
              <a:t>Su proveedor debe explicarle su tratamiento de rehabilitación para fisioterapia, terapia ocupacional, patología del habla y el lenguaje y/o servicios de terapia respiratoria.</a:t>
            </a:r>
          </a:p>
          <a:p>
            <a:pPr marL="122493" lvl="1" indent="-120813" defTabSz="966511">
              <a:spcBef>
                <a:spcPts val="0"/>
              </a:spcBef>
              <a:spcAft>
                <a:spcPts val="600"/>
              </a:spcAft>
              <a:buFont typeface="Wingdings" panose="05000000000000000000" pitchFamily="2" charset="2"/>
              <a:buChar char="§"/>
              <a:defRPr/>
            </a:pPr>
            <a:r>
              <a:rPr lang="es-US" dirty="0">
                <a:solidFill>
                  <a:prstClr val="black"/>
                </a:solidFill>
                <a:latin typeface="Calibri "/>
              </a:rPr>
              <a:t>Es posible que su proveedor ofrezca otros servicios de CORF no de terapia, por ejemplo servicios de enfermería, servicios sociales y psicológicos, que deben relacionarse con el plan de tratamiento para la rehabilitación (fisioterapia, terapia ocupacional, terapia del habla y el lenguaje y/o terapia respiratoria) y ser necesarios para alcanzar los objetivos de rehabilitación del plan de tratamiento.</a:t>
            </a:r>
          </a:p>
          <a:p>
            <a:pPr marL="122493" lvl="1" indent="-120813" defTabSz="966511">
              <a:spcBef>
                <a:spcPts val="0"/>
              </a:spcBef>
              <a:spcAft>
                <a:spcPts val="600"/>
              </a:spcAft>
              <a:buFont typeface="Wingdings" panose="05000000000000000000" pitchFamily="2" charset="2"/>
              <a:buChar char="§"/>
              <a:defRPr/>
            </a:pPr>
            <a:r>
              <a:rPr lang="es-US" dirty="0">
                <a:solidFill>
                  <a:prstClr val="black"/>
                </a:solidFill>
                <a:latin typeface="Calibri "/>
              </a:rPr>
              <a:t>Aunque su proveedor debe agregar información a sus reclamos de terapia y documentar la necesidad médica en sus registros médicos si sus servicios de terapia llegan a ciertos importes anuales de umbral en un año calendario, Medicare ya no limita cuánto paga por los siguientes si son médicamente necesarios:</a:t>
            </a:r>
          </a:p>
          <a:p>
            <a:pPr marL="400050" lvl="2" indent="-171450" defTabSz="966511">
              <a:spcBef>
                <a:spcPts val="0"/>
              </a:spcBef>
              <a:spcAft>
                <a:spcPts val="600"/>
              </a:spcAft>
              <a:buSzPct val="100000"/>
              <a:buFont typeface="Arial" panose="020B0604020202020204" pitchFamily="34" charset="0"/>
              <a:buChar char="•"/>
              <a:defRPr/>
            </a:pPr>
            <a:r>
              <a:rPr lang="es-US" dirty="0">
                <a:solidFill>
                  <a:prstClr val="black"/>
                </a:solidFill>
                <a:latin typeface="Calibri "/>
              </a:rPr>
              <a:t>Servicios de fisioterapia y patología del habla y el lenguaje combinados</a:t>
            </a:r>
          </a:p>
          <a:p>
            <a:pPr marL="400050" lvl="2" indent="-171450" defTabSz="966511">
              <a:spcBef>
                <a:spcPts val="0"/>
              </a:spcBef>
              <a:spcAft>
                <a:spcPts val="600"/>
              </a:spcAft>
              <a:buSzPct val="100000"/>
              <a:buFont typeface="Arial" panose="020B0604020202020204" pitchFamily="34" charset="0"/>
              <a:buChar char="•"/>
              <a:defRPr/>
            </a:pPr>
            <a:r>
              <a:rPr lang="es-US" dirty="0">
                <a:solidFill>
                  <a:prstClr val="black"/>
                </a:solidFill>
                <a:latin typeface="Calibri "/>
              </a:rPr>
              <a:t>Servicios de terapia ocupacional</a:t>
            </a:r>
          </a:p>
          <a:p>
            <a:pPr marL="0" lvl="1" defTabSz="966511">
              <a:spcBef>
                <a:spcPts val="0"/>
              </a:spcBef>
              <a:spcAft>
                <a:spcPts val="600"/>
              </a:spcAft>
              <a:defRPr/>
            </a:pPr>
            <a:r>
              <a:rPr lang="es-US" dirty="0">
                <a:solidFill>
                  <a:prstClr val="black"/>
                </a:solidFill>
                <a:latin typeface="Calibri "/>
              </a:rPr>
              <a:t>Para más información sobre servicios de terapia, revise las publicaciones “Sus beneficios de Medicare” (Producto de los CMS </a:t>
            </a:r>
            <a:r>
              <a:rPr lang="es-US" dirty="0" err="1">
                <a:solidFill>
                  <a:prstClr val="black"/>
                </a:solidFill>
                <a:latin typeface="Calibri "/>
              </a:rPr>
              <a:t>n.°</a:t>
            </a:r>
            <a:r>
              <a:rPr lang="es-US" dirty="0">
                <a:solidFill>
                  <a:prstClr val="black"/>
                </a:solidFill>
                <a:latin typeface="Calibri "/>
              </a:rPr>
              <a:t> 10116) y “Cobertura de Medicare de servicios de terapia” (Producto de los CMS </a:t>
            </a:r>
            <a:r>
              <a:rPr lang="es-US" dirty="0" err="1">
                <a:solidFill>
                  <a:prstClr val="black"/>
                </a:solidFill>
                <a:latin typeface="Calibri "/>
              </a:rPr>
              <a:t>n.°</a:t>
            </a:r>
            <a:r>
              <a:rPr lang="es-US" dirty="0">
                <a:solidFill>
                  <a:prstClr val="black"/>
                </a:solidFill>
                <a:latin typeface="Calibri "/>
              </a:rPr>
              <a:t> 10988) en </a:t>
            </a:r>
            <a:r>
              <a:rPr lang="es-US" dirty="0">
                <a:solidFill>
                  <a:prstClr val="black"/>
                </a:solidFill>
                <a:latin typeface="Calibri "/>
                <a:hlinkClick r:id="rId3"/>
              </a:rPr>
              <a:t>Medicare.gov/</a:t>
            </a:r>
            <a:r>
              <a:rPr lang="es-US" dirty="0" err="1">
                <a:solidFill>
                  <a:prstClr val="black"/>
                </a:solidFill>
                <a:latin typeface="Calibri "/>
                <a:hlinkClick r:id="rId3"/>
              </a:rPr>
              <a:t>publications</a:t>
            </a:r>
            <a:r>
              <a:rPr lang="es-US" dirty="0">
                <a:solidFill>
                  <a:prstClr val="black"/>
                </a:solidFill>
                <a:latin typeface="Calibri "/>
              </a:rPr>
              <a:t>. </a:t>
            </a:r>
          </a:p>
          <a:p>
            <a:pPr marL="0" lvl="1" defTabSz="966511">
              <a:spcBef>
                <a:spcPts val="0"/>
              </a:spcBef>
              <a:spcAft>
                <a:spcPts val="600"/>
              </a:spcAft>
              <a:defRPr/>
            </a:pPr>
            <a:r>
              <a:rPr lang="es-US" b="1" dirty="0">
                <a:solidFill>
                  <a:prstClr val="black"/>
                </a:solidFill>
                <a:latin typeface="Calibri "/>
              </a:rPr>
              <a:t>Fuente</a:t>
            </a:r>
            <a:r>
              <a:rPr lang="es-US" dirty="0">
                <a:solidFill>
                  <a:prstClr val="black"/>
                </a:solidFill>
                <a:latin typeface="Calibri "/>
              </a:rPr>
              <a:t>: </a:t>
            </a:r>
            <a:r>
              <a:rPr lang="es-US" dirty="0">
                <a:solidFill>
                  <a:prstClr val="black"/>
                </a:solidFill>
                <a:latin typeface="Calibri "/>
                <a:hlinkClick r:id="rId4"/>
              </a:rPr>
              <a:t>CMS.gov/Medicare/</a:t>
            </a:r>
            <a:r>
              <a:rPr lang="es-US" dirty="0" err="1">
                <a:solidFill>
                  <a:prstClr val="black"/>
                </a:solidFill>
                <a:latin typeface="Calibri "/>
                <a:hlinkClick r:id="rId4"/>
              </a:rPr>
              <a:t>Billing</a:t>
            </a:r>
            <a:r>
              <a:rPr lang="es-US" dirty="0">
                <a:solidFill>
                  <a:prstClr val="black"/>
                </a:solidFill>
                <a:latin typeface="Calibri "/>
                <a:hlinkClick r:id="rId4"/>
              </a:rPr>
              <a:t>/</a:t>
            </a:r>
            <a:r>
              <a:rPr lang="es-US" dirty="0" err="1">
                <a:solidFill>
                  <a:prstClr val="black"/>
                </a:solidFill>
                <a:latin typeface="Calibri "/>
                <a:hlinkClick r:id="rId4"/>
              </a:rPr>
              <a:t>TherapyServices</a:t>
            </a:r>
            <a:r>
              <a:rPr lang="es-US" dirty="0">
                <a:solidFill>
                  <a:prstClr val="black"/>
                </a:solidFill>
                <a:latin typeface="Calibri "/>
              </a:rPr>
              <a:t> </a:t>
            </a:r>
          </a:p>
          <a:p>
            <a:pPr>
              <a:spcAft>
                <a:spcPts val="600"/>
              </a:spcAft>
            </a:pPr>
            <a:endParaRPr lang="en-US" dirty="0"/>
          </a:p>
        </p:txBody>
      </p:sp>
    </p:spTree>
    <p:extLst>
      <p:ext uri="{BB962C8B-B14F-4D97-AF65-F5344CB8AC3E}">
        <p14:creationId xmlns:p14="http://schemas.microsoft.com/office/powerpoint/2010/main" val="3202776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8"/>
            <a:ext cx="5852160" cy="5648885"/>
          </a:xfrm>
        </p:spPr>
        <p:txBody>
          <a:bodyPr/>
          <a:lstStyle/>
          <a:p>
            <a:pPr marL="180528" indent="-180528" defTabSz="954116">
              <a:spcAft>
                <a:spcPts val="600"/>
              </a:spcAft>
              <a:defRPr/>
            </a:pPr>
            <a:r>
              <a:rPr lang="es-US" b="1" dirty="0">
                <a:solidFill>
                  <a:prstClr val="black"/>
                </a:solidFill>
                <a:latin typeface="Calibri "/>
              </a:rPr>
              <a:t>Esta diapositiva tiene animación.</a:t>
            </a:r>
          </a:p>
          <a:p>
            <a:pPr marL="180528" indent="-180528" defTabSz="954116">
              <a:spcAft>
                <a:spcPts val="600"/>
              </a:spcAft>
              <a:defRPr/>
            </a:pPr>
            <a:r>
              <a:rPr lang="es-US" b="1" dirty="0">
                <a:solidFill>
                  <a:prstClr val="black"/>
                </a:solidFill>
                <a:latin typeface="Calibri "/>
                <a:cs typeface="Arial" panose="020B0604020202020204" pitchFamily="34" charset="0"/>
              </a:rPr>
              <a:t>Notas del presentador</a:t>
            </a:r>
          </a:p>
          <a:p>
            <a:pPr marL="180528" indent="-180528" defTabSz="954116">
              <a:spcAft>
                <a:spcPts val="600"/>
              </a:spcAft>
              <a:defRPr/>
            </a:pPr>
            <a:r>
              <a:rPr lang="es-US" dirty="0">
                <a:solidFill>
                  <a:prstClr val="black"/>
                </a:solidFill>
                <a:latin typeface="Calibri "/>
                <a:cs typeface="Arial" panose="020B0604020202020204" pitchFamily="34" charset="0"/>
              </a:rPr>
              <a:t>Compruebe sus conocimientos: Pregunta 4</a:t>
            </a:r>
          </a:p>
          <a:p>
            <a:pPr defTabSz="966511">
              <a:spcAft>
                <a:spcPts val="600"/>
              </a:spcAft>
              <a:defRPr/>
            </a:pPr>
            <a:r>
              <a:rPr lang="es-US" b="1" dirty="0">
                <a:solidFill>
                  <a:prstClr val="black"/>
                </a:solidFill>
                <a:latin typeface="Calibri "/>
                <a:cs typeface="Arial" panose="020B0604020202020204" pitchFamily="34" charset="0"/>
              </a:rPr>
              <a:t>¿Qué explica el aviso “Un mensaje importante de Medicare sobre sus derechos”? </a:t>
            </a:r>
          </a:p>
          <a:p>
            <a:pPr marL="228600" indent="-228600" defTabSz="966511">
              <a:spcAft>
                <a:spcPts val="600"/>
              </a:spcAft>
              <a:buFont typeface="+mj-lt"/>
              <a:buAutoNum type="alphaLcPeriod"/>
              <a:defRPr/>
            </a:pPr>
            <a:r>
              <a:rPr lang="es-US" dirty="0">
                <a:solidFill>
                  <a:prstClr val="black"/>
                </a:solidFill>
                <a:latin typeface="Calibri "/>
                <a:cs typeface="Arial" panose="020B0604020202020204" pitchFamily="34" charset="0"/>
              </a:rPr>
              <a:t>Su derecho a obtener todos los servicios hospitalarios médicamente necesarios </a:t>
            </a:r>
          </a:p>
          <a:p>
            <a:pPr marL="228600" indent="-228600" defTabSz="966511">
              <a:spcAft>
                <a:spcPts val="600"/>
              </a:spcAft>
              <a:buFont typeface="+mj-lt"/>
              <a:buAutoNum type="alphaLcPeriod"/>
              <a:defRPr/>
            </a:pPr>
            <a:r>
              <a:rPr lang="es-US" dirty="0">
                <a:solidFill>
                  <a:prstClr val="black"/>
                </a:solidFill>
                <a:latin typeface="Calibri "/>
                <a:cs typeface="Arial" panose="020B0604020202020204" pitchFamily="34" charset="0"/>
              </a:rPr>
              <a:t>Su derecho a recibir los servicios que necesita después de salir del hospital </a:t>
            </a:r>
          </a:p>
          <a:p>
            <a:pPr marL="228600" indent="-228600" defTabSz="966511">
              <a:spcAft>
                <a:spcPts val="600"/>
              </a:spcAft>
              <a:buFont typeface="+mj-lt"/>
              <a:buAutoNum type="alphaLcPeriod"/>
              <a:defRPr/>
            </a:pPr>
            <a:r>
              <a:rPr lang="es-US" dirty="0">
                <a:solidFill>
                  <a:prstClr val="black"/>
                </a:solidFill>
                <a:latin typeface="Calibri "/>
                <a:cs typeface="Arial" panose="020B0604020202020204" pitchFamily="34" charset="0"/>
              </a:rPr>
              <a:t>Su derecho a apelar una decisión de alta y los pasos a seguir para apelar la decisión. </a:t>
            </a:r>
          </a:p>
          <a:p>
            <a:pPr marL="228600" indent="-228600" defTabSz="966511">
              <a:spcAft>
                <a:spcPts val="600"/>
              </a:spcAft>
              <a:buFont typeface="+mj-lt"/>
              <a:buAutoNum type="alphaLcPeriod"/>
              <a:defRPr/>
            </a:pPr>
            <a:r>
              <a:rPr lang="es-US" dirty="0">
                <a:solidFill>
                  <a:prstClr val="black"/>
                </a:solidFill>
                <a:latin typeface="Calibri "/>
                <a:cs typeface="Arial" panose="020B0604020202020204" pitchFamily="34" charset="0"/>
              </a:rPr>
              <a:t>Las circunstancias en las que tendrá que pagar o no los cargos por continuar su estadía en el hospital. </a:t>
            </a:r>
          </a:p>
          <a:p>
            <a:pPr defTabSz="966511">
              <a:spcAft>
                <a:spcPts val="600"/>
              </a:spcAft>
              <a:defRPr/>
            </a:pPr>
            <a:r>
              <a:rPr lang="es-US" b="1" dirty="0">
                <a:solidFill>
                  <a:prstClr val="black"/>
                </a:solidFill>
                <a:latin typeface="Calibri "/>
                <a:cs typeface="Arial" panose="020B0604020202020204" pitchFamily="34" charset="0"/>
              </a:rPr>
              <a:t>Respuesta: a, b, c y d</a:t>
            </a:r>
          </a:p>
          <a:p>
            <a:pPr defTabSz="966511">
              <a:spcAft>
                <a:spcPts val="600"/>
              </a:spcAft>
              <a:defRPr/>
            </a:pPr>
            <a:r>
              <a:rPr lang="es-US" dirty="0">
                <a:solidFill>
                  <a:prstClr val="black"/>
                </a:solidFill>
                <a:latin typeface="Calibri "/>
                <a:cs typeface="Arial" panose="020B0604020202020204" pitchFamily="34" charset="0"/>
              </a:rPr>
              <a:t>El aviso “Un mensaje importante de Medicare sobre sus derechos” es un aviso que usted recibe después de ser admitido en el hospital. Debe firmarlo y obtener una copia. Ese aviso explica lo siguiente:</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Su derecho a obtener todos los servicios hospitalarios médicamente necesarios </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Su derecho a participar en cualquier decisión que el hospital, su médico o cualquier otra persona tome sobre sus servicios en el hospital y quién los pagará </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Su derecho a recibir los servicios que necesita después de salir del hospital </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Su derecho a apelar una decisión de alta y los pasos a seguir para apelar la decisión. </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Las circunstancias en las que tendrá que pagar o no los cargos por continuar su estadía en el hospital. </a:t>
            </a:r>
          </a:p>
          <a:p>
            <a:pPr marL="171450" indent="-171450" defTabSz="966511">
              <a:spcAft>
                <a:spcPts val="600"/>
              </a:spcAft>
              <a:buFont typeface="Wingdings" panose="05000000000000000000" pitchFamily="2" charset="2"/>
              <a:buChar char="§"/>
              <a:defRPr/>
            </a:pPr>
            <a:r>
              <a:rPr lang="es-US" dirty="0">
                <a:solidFill>
                  <a:prstClr val="black"/>
                </a:solidFill>
                <a:latin typeface="Calibri "/>
                <a:cs typeface="Arial" panose="020B0604020202020204" pitchFamily="34" charset="0"/>
              </a:rPr>
              <a:t>Información relativa a su derecho a recibir una notificación detallada de por qué se interrumpen los servicios cubiertos.</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800868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rPr>
              <a:t>Notas del presentador</a:t>
            </a:r>
          </a:p>
          <a:p>
            <a:pPr defTabSz="966511">
              <a:spcAft>
                <a:spcPts val="600"/>
              </a:spcAft>
              <a:defRPr/>
            </a:pPr>
            <a:r>
              <a:rPr lang="es-US">
                <a:solidFill>
                  <a:prstClr val="black"/>
                </a:solidFill>
              </a:rPr>
              <a:t>La lección 4, “Prácticas de privacidad de Medicare”, explica las prácticas de privacidad, los avisos, las divulgaciones obligatorias y permitidas y los derechos de Medicare.</a:t>
            </a:r>
          </a:p>
        </p:txBody>
      </p:sp>
    </p:spTree>
    <p:extLst>
      <p:ext uri="{BB962C8B-B14F-4D97-AF65-F5344CB8AC3E}">
        <p14:creationId xmlns:p14="http://schemas.microsoft.com/office/powerpoint/2010/main" val="2169459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s-US" b="1">
                <a:cs typeface="Calibri"/>
              </a:rPr>
              <a:t>Notas del presentador</a:t>
            </a:r>
          </a:p>
          <a:p>
            <a:pPr marL="115643" indent="-115643">
              <a:spcAft>
                <a:spcPts val="600"/>
              </a:spcAft>
            </a:pPr>
            <a:r>
              <a:rPr lang="es-US" b="0">
                <a:cs typeface="Calibri"/>
              </a:rPr>
              <a:t>Al finalizar esta lección, usted podrá:</a:t>
            </a:r>
          </a:p>
          <a:p>
            <a:pPr marL="178757" indent="-178757">
              <a:spcAft>
                <a:spcPts val="600"/>
              </a:spcAft>
              <a:buFont typeface="Wingdings" panose="05000000000000000000" pitchFamily="2" charset="2"/>
              <a:buChar char="§"/>
            </a:pPr>
            <a:r>
              <a:rPr lang="es-US" b="0">
                <a:cs typeface="Calibri"/>
              </a:rPr>
              <a:t>Describir maneras en que Medicare tiene la obligación de proteger su información de salud personal</a:t>
            </a:r>
          </a:p>
          <a:p>
            <a:pPr marL="178757" indent="-178757">
              <a:spcAft>
                <a:spcPts val="600"/>
              </a:spcAft>
              <a:buFont typeface="Wingdings" panose="05000000000000000000" pitchFamily="2" charset="2"/>
              <a:buChar char="§"/>
            </a:pPr>
            <a:r>
              <a:rPr lang="es-US" b="0">
                <a:cs typeface="Calibri"/>
              </a:rPr>
              <a:t>Identificar los avisos y divulgaciones obligatorios de Medicare sobre su información médica personal</a:t>
            </a:r>
          </a:p>
          <a:p>
            <a:pPr marL="178757" indent="-178757">
              <a:spcAft>
                <a:spcPts val="600"/>
              </a:spcAft>
              <a:buFont typeface="Wingdings" panose="05000000000000000000" pitchFamily="2" charset="2"/>
              <a:buChar char="§"/>
            </a:pPr>
            <a:r>
              <a:rPr lang="es-US" b="0">
                <a:cs typeface="Calibri"/>
              </a:rPr>
              <a:t>Explicar qué hacer si cree que Medicare ha vulnerado sus derechos de privacidad</a:t>
            </a:r>
          </a:p>
        </p:txBody>
      </p:sp>
    </p:spTree>
    <p:extLst>
      <p:ext uri="{BB962C8B-B14F-4D97-AF65-F5344CB8AC3E}">
        <p14:creationId xmlns:p14="http://schemas.microsoft.com/office/powerpoint/2010/main" val="998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s-US" b="1">
                <a:cs typeface="Calibri"/>
              </a:rPr>
              <a:t>Notas del presentador</a:t>
            </a:r>
          </a:p>
          <a:p>
            <a:pPr marL="115643" indent="-115643">
              <a:spcAft>
                <a:spcPts val="600"/>
              </a:spcAft>
            </a:pPr>
            <a:r>
              <a:rPr lang="es-US" b="0">
                <a:cs typeface="Calibri"/>
              </a:rPr>
              <a:t>Al finalizar esta lección, usted podrá:</a:t>
            </a:r>
          </a:p>
          <a:p>
            <a:pPr marL="178757" indent="-178757">
              <a:spcAft>
                <a:spcPts val="600"/>
              </a:spcAft>
              <a:buFont typeface="Wingdings" panose="05000000000000000000" pitchFamily="2" charset="2"/>
              <a:buChar char="§"/>
            </a:pPr>
            <a:r>
              <a:rPr lang="es-US" b="0">
                <a:cs typeface="Calibri"/>
              </a:rPr>
              <a:t>Identificar quién tiene derechos y protecciones de Medicare</a:t>
            </a:r>
          </a:p>
          <a:p>
            <a:pPr marL="178757" indent="-178757">
              <a:spcAft>
                <a:spcPts val="600"/>
              </a:spcAft>
              <a:buFont typeface="Wingdings" panose="05000000000000000000" pitchFamily="2" charset="2"/>
              <a:buChar char="§"/>
            </a:pPr>
            <a:r>
              <a:rPr lang="es-US" b="0">
                <a:cs typeface="Calibri"/>
              </a:rPr>
              <a:t>Explicar derechos de Medicare</a:t>
            </a:r>
          </a:p>
          <a:p>
            <a:pPr marL="178757" indent="-178757">
              <a:spcAft>
                <a:spcPts val="600"/>
              </a:spcAft>
              <a:buFont typeface="Wingdings" panose="05000000000000000000" pitchFamily="2" charset="2"/>
              <a:buChar char="§"/>
            </a:pPr>
            <a:r>
              <a:rPr lang="es-US" b="0">
                <a:cs typeface="Calibri"/>
              </a:rPr>
              <a:t>Explicar derechos adicionales si tiene un Plan Medicare Advantage (Parte C) u otro plan de salud de Medicare </a:t>
            </a:r>
          </a:p>
          <a:p>
            <a:pPr marL="178757" indent="-178757">
              <a:spcAft>
                <a:spcPts val="600"/>
              </a:spcAft>
              <a:buFont typeface="Wingdings" panose="05000000000000000000" pitchFamily="2" charset="2"/>
              <a:buChar char="§"/>
            </a:pPr>
            <a:r>
              <a:rPr lang="es-US" b="0">
                <a:cs typeface="Calibri"/>
              </a:rPr>
              <a:t>Identificar derechos adicionales si tiene cobertura de medicamentos de Medicare</a:t>
            </a:r>
          </a:p>
          <a:p>
            <a:pPr>
              <a:spcAft>
                <a:spcPts val="600"/>
              </a:spcAft>
            </a:pPr>
            <a:endParaRPr lang="en-US" dirty="0"/>
          </a:p>
        </p:txBody>
      </p:sp>
    </p:spTree>
    <p:extLst>
      <p:ext uri="{BB962C8B-B14F-4D97-AF65-F5344CB8AC3E}">
        <p14:creationId xmlns:p14="http://schemas.microsoft.com/office/powerpoint/2010/main" val="601217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s-US" b="1" dirty="0">
                <a:solidFill>
                  <a:prstClr val="black"/>
                </a:solidFill>
                <a:latin typeface="Calibri "/>
              </a:rPr>
              <a:t>Esta diapositiva tiene animación.</a:t>
            </a:r>
          </a:p>
          <a:p>
            <a:pPr defTabSz="966511">
              <a:spcBef>
                <a:spcPts val="617"/>
              </a:spcBef>
              <a:defRPr/>
            </a:pPr>
            <a:r>
              <a:rPr lang="es-US" b="1" dirty="0">
                <a:solidFill>
                  <a:prstClr val="black"/>
                </a:solidFill>
                <a:latin typeface="Calibri "/>
                <a:cs typeface="Arial" panose="020B0604020202020204" pitchFamily="34" charset="0"/>
              </a:rPr>
              <a:t>Notas del presentador</a:t>
            </a:r>
          </a:p>
          <a:p>
            <a:pPr defTabSz="966511">
              <a:spcBef>
                <a:spcPts val="617"/>
              </a:spcBef>
              <a:defRPr/>
            </a:pPr>
            <a:r>
              <a:rPr lang="es-US" dirty="0">
                <a:solidFill>
                  <a:prstClr val="black"/>
                </a:solidFill>
                <a:latin typeface="Calibri "/>
                <a:cs typeface="Arial" panose="020B0604020202020204" pitchFamily="34" charset="0"/>
              </a:rPr>
              <a:t>Medicare tiene obligación de proteger su información médica personal. El </a:t>
            </a:r>
            <a:r>
              <a:rPr lang="es-US" b="1" dirty="0">
                <a:solidFill>
                  <a:prstClr val="black"/>
                </a:solidFill>
                <a:latin typeface="Calibri "/>
                <a:cs typeface="Arial" panose="020B0604020202020204" pitchFamily="34" charset="0"/>
              </a:rPr>
              <a:t>“Aviso de prácticas de privacidad para Medicare Original”</a:t>
            </a:r>
            <a:r>
              <a:rPr lang="es-US" b="1" i="1" dirty="0">
                <a:solidFill>
                  <a:prstClr val="black"/>
                </a:solidFill>
                <a:latin typeface="Calibri "/>
                <a:cs typeface="Arial" panose="020B0604020202020204" pitchFamily="34" charset="0"/>
              </a:rPr>
              <a:t> </a:t>
            </a:r>
            <a:r>
              <a:rPr lang="es-US" dirty="0">
                <a:solidFill>
                  <a:prstClr val="black"/>
                </a:solidFill>
                <a:latin typeface="Calibri "/>
                <a:cs typeface="Arial" panose="020B0604020202020204" pitchFamily="34" charset="0"/>
              </a:rPr>
              <a:t>describe cómo Medicare usa y difunde su información médica personal y le informa sus derechos individuales. </a:t>
            </a:r>
            <a:r>
              <a:rPr lang="es-US" dirty="0">
                <a:solidFill>
                  <a:srgbClr val="231F20"/>
                </a:solidFill>
                <a:latin typeface="Calibri "/>
                <a:cs typeface="Arial" panose="020B0604020202020204" pitchFamily="34" charset="0"/>
              </a:rPr>
              <a:t>Si tiene un plan Medicare </a:t>
            </a:r>
            <a:r>
              <a:rPr lang="es-US" dirty="0" err="1">
                <a:solidFill>
                  <a:srgbClr val="231F20"/>
                </a:solidFill>
                <a:latin typeface="Calibri "/>
                <a:cs typeface="Arial" panose="020B0604020202020204" pitchFamily="34" charset="0"/>
              </a:rPr>
              <a:t>Advantage</a:t>
            </a:r>
            <a:r>
              <a:rPr lang="es-US" dirty="0">
                <a:solidFill>
                  <a:srgbClr val="231F20"/>
                </a:solidFill>
                <a:latin typeface="Calibri "/>
                <a:cs typeface="Arial" panose="020B0604020202020204" pitchFamily="34" charset="0"/>
              </a:rPr>
              <a:t> </a:t>
            </a:r>
            <a:r>
              <a:rPr lang="es-US" dirty="0">
                <a:solidFill>
                  <a:srgbClr val="000000"/>
                </a:solidFill>
                <a:latin typeface="Calibri "/>
                <a:cs typeface="Arial" panose="020B0604020202020204" pitchFamily="34" charset="0"/>
              </a:rPr>
              <a:t>(Parte C) u otro plan de salud de Medicare, </a:t>
            </a:r>
            <a:r>
              <a:rPr lang="es-US" dirty="0">
                <a:solidFill>
                  <a:srgbClr val="231F20"/>
                </a:solidFill>
                <a:latin typeface="Calibri "/>
                <a:cs typeface="Arial" panose="020B0604020202020204" pitchFamily="34" charset="0"/>
              </a:rPr>
              <a:t>o un plan de medicamentos de Medicare (conocido como PDP), los materiales de su plan describen sus derechos de privacidad.</a:t>
            </a:r>
          </a:p>
          <a:p>
            <a:pPr marL="176405" lvl="1" indent="-176405" defTabSz="966511">
              <a:buFont typeface="Wingdings" panose="05000000000000000000" pitchFamily="2" charset="2"/>
              <a:buChar char="§"/>
              <a:defRPr/>
            </a:pPr>
            <a:r>
              <a:rPr lang="es-US" dirty="0">
                <a:solidFill>
                  <a:prstClr val="black"/>
                </a:solidFill>
                <a:latin typeface="Calibri "/>
                <a:cs typeface="Arial" panose="020B0604020202020204" pitchFamily="34" charset="0"/>
              </a:rPr>
              <a:t>El </a:t>
            </a:r>
            <a:r>
              <a:rPr lang="es-US" b="0" dirty="0">
                <a:solidFill>
                  <a:prstClr val="black"/>
                </a:solidFill>
                <a:latin typeface="Calibri "/>
                <a:cs typeface="Arial" panose="020B0604020202020204" pitchFamily="34" charset="0"/>
              </a:rPr>
              <a:t>“Aviso de prácticas de privacidad para Medicare Original” </a:t>
            </a:r>
            <a:r>
              <a:rPr lang="es-US" dirty="0">
                <a:solidFill>
                  <a:prstClr val="black"/>
                </a:solidFill>
                <a:latin typeface="Calibri "/>
                <a:cs typeface="Arial" panose="020B0604020202020204" pitchFamily="34" charset="0"/>
              </a:rPr>
              <a:t>se publica anualmente en el manual “Medicare y usted” (Producto de los CMS </a:t>
            </a:r>
            <a:r>
              <a:rPr lang="es-US" dirty="0" err="1">
                <a:solidFill>
                  <a:prstClr val="black"/>
                </a:solidFill>
                <a:latin typeface="Calibri "/>
                <a:cs typeface="Arial" panose="020B0604020202020204" pitchFamily="34" charset="0"/>
              </a:rPr>
              <a:t>n.°</a:t>
            </a:r>
            <a:r>
              <a:rPr lang="es-US" dirty="0">
                <a:solidFill>
                  <a:prstClr val="black"/>
                </a:solidFill>
                <a:latin typeface="Calibri "/>
                <a:cs typeface="Arial" panose="020B0604020202020204" pitchFamily="34" charset="0"/>
              </a:rPr>
              <a:t> 10050) en </a:t>
            </a:r>
            <a:r>
              <a:rPr lang="es-US" u="sng" dirty="0">
                <a:solidFill>
                  <a:prstClr val="black"/>
                </a:solidFill>
                <a:latin typeface="Calibri "/>
                <a:cs typeface="Arial" panose="020B0604020202020204" pitchFamily="34" charset="0"/>
                <a:hlinkClick r:id="rId3"/>
              </a:rPr>
              <a:t>Medicare.gov/</a:t>
            </a:r>
            <a:r>
              <a:rPr lang="es-US" u="sng" dirty="0" err="1">
                <a:solidFill>
                  <a:prstClr val="black"/>
                </a:solidFill>
                <a:latin typeface="Calibri "/>
                <a:cs typeface="Arial" panose="020B0604020202020204" pitchFamily="34" charset="0"/>
                <a:hlinkClick r:id="rId3"/>
              </a:rPr>
              <a:t>publications</a:t>
            </a:r>
            <a:r>
              <a:rPr lang="es-US" dirty="0">
                <a:solidFill>
                  <a:prstClr val="black"/>
                </a:solidFill>
                <a:latin typeface="Calibri "/>
                <a:cs typeface="Arial" panose="020B0604020202020204" pitchFamily="34" charset="0"/>
              </a:rPr>
              <a:t>. Usted recibe esa publicación cada otoño por correo o, si está registrado para el </a:t>
            </a:r>
            <a:r>
              <a:rPr lang="es-US" dirty="0" err="1">
                <a:solidFill>
                  <a:prstClr val="black"/>
                </a:solidFill>
                <a:latin typeface="Calibri "/>
                <a:cs typeface="Arial" panose="020B0604020202020204" pitchFamily="34" charset="0"/>
              </a:rPr>
              <a:t>eHandbook</a:t>
            </a:r>
            <a:r>
              <a:rPr lang="es-US" dirty="0">
                <a:solidFill>
                  <a:prstClr val="black"/>
                </a:solidFill>
                <a:latin typeface="Calibri "/>
                <a:cs typeface="Arial" panose="020B0604020202020204" pitchFamily="34" charset="0"/>
              </a:rPr>
              <a:t>, recibe un correo electrónico con un vínculo a la versión en línea. </a:t>
            </a:r>
          </a:p>
          <a:p>
            <a:pPr marL="176405" indent="-176405" defTabSz="966511">
              <a:spcBef>
                <a:spcPts val="617"/>
              </a:spcBef>
              <a:buFont typeface="Wingdings" panose="05000000000000000000" pitchFamily="2" charset="2"/>
              <a:buChar char="§"/>
              <a:defRPr/>
            </a:pPr>
            <a:r>
              <a:rPr lang="es-US" dirty="0">
                <a:solidFill>
                  <a:prstClr val="black"/>
                </a:solidFill>
                <a:latin typeface="Calibri "/>
                <a:cs typeface="Arial" panose="020B0604020202020204" pitchFamily="34" charset="0"/>
              </a:rPr>
              <a:t>Para obtener más información sobre el “Aviso de prácticas de privacidad para Medicare Original” para Medicare Original, visite </a:t>
            </a:r>
            <a:r>
              <a:rPr lang="es-US" dirty="0">
                <a:solidFill>
                  <a:prstClr val="black"/>
                </a:solidFill>
                <a:latin typeface="Calibri "/>
                <a:cs typeface="Arial" panose="020B0604020202020204" pitchFamily="34" charset="0"/>
                <a:hlinkClick r:id="rId4"/>
              </a:rPr>
              <a:t>Medicare.gov/</a:t>
            </a:r>
            <a:r>
              <a:rPr lang="es-US" dirty="0" err="1">
                <a:solidFill>
                  <a:prstClr val="black"/>
                </a:solidFill>
                <a:latin typeface="Calibri "/>
                <a:cs typeface="Arial" panose="020B0604020202020204" pitchFamily="34" charset="0"/>
                <a:hlinkClick r:id="rId4"/>
              </a:rPr>
              <a:t>basics</a:t>
            </a:r>
            <a:r>
              <a:rPr lang="es-US" dirty="0">
                <a:solidFill>
                  <a:prstClr val="black"/>
                </a:solidFill>
                <a:latin typeface="Calibri "/>
                <a:cs typeface="Arial" panose="020B0604020202020204" pitchFamily="34" charset="0"/>
                <a:hlinkClick r:id="rId4"/>
              </a:rPr>
              <a:t>/</a:t>
            </a:r>
            <a:r>
              <a:rPr lang="es-US" dirty="0" err="1">
                <a:solidFill>
                  <a:prstClr val="black"/>
                </a:solidFill>
                <a:latin typeface="Calibri "/>
                <a:cs typeface="Arial" panose="020B0604020202020204" pitchFamily="34" charset="0"/>
                <a:hlinkClick r:id="rId4"/>
              </a:rPr>
              <a:t>reporting</a:t>
            </a:r>
            <a:r>
              <a:rPr lang="es-US" dirty="0">
                <a:solidFill>
                  <a:prstClr val="black"/>
                </a:solidFill>
                <a:latin typeface="Calibri "/>
                <a:cs typeface="Arial" panose="020B0604020202020204" pitchFamily="34" charset="0"/>
                <a:hlinkClick r:id="rId4"/>
              </a:rPr>
              <a:t>-medicare-</a:t>
            </a:r>
            <a:r>
              <a:rPr lang="es-US" dirty="0" err="1">
                <a:solidFill>
                  <a:prstClr val="black"/>
                </a:solidFill>
                <a:latin typeface="Calibri "/>
                <a:cs typeface="Arial" panose="020B0604020202020204" pitchFamily="34" charset="0"/>
                <a:hlinkClick r:id="rId4"/>
              </a:rPr>
              <a:t>fraud</a:t>
            </a:r>
            <a:r>
              <a:rPr lang="es-US" dirty="0">
                <a:solidFill>
                  <a:prstClr val="black"/>
                </a:solidFill>
                <a:latin typeface="Calibri "/>
                <a:cs typeface="Arial" panose="020B0604020202020204" pitchFamily="34" charset="0"/>
                <a:hlinkClick r:id="rId4"/>
              </a:rPr>
              <a:t>-and-abuse/</a:t>
            </a:r>
            <a:r>
              <a:rPr lang="es-US" dirty="0" err="1">
                <a:solidFill>
                  <a:prstClr val="black"/>
                </a:solidFill>
                <a:latin typeface="Calibri "/>
                <a:cs typeface="Arial" panose="020B0604020202020204" pitchFamily="34" charset="0"/>
                <a:hlinkClick r:id="rId4"/>
              </a:rPr>
              <a:t>privacy</a:t>
            </a:r>
            <a:r>
              <a:rPr lang="es-US" dirty="0">
                <a:solidFill>
                  <a:prstClr val="black"/>
                </a:solidFill>
                <a:latin typeface="Calibri "/>
                <a:cs typeface="Arial" panose="020B0604020202020204" pitchFamily="34" charset="0"/>
                <a:hlinkClick r:id="rId4"/>
              </a:rPr>
              <a:t>-</a:t>
            </a:r>
            <a:r>
              <a:rPr lang="es-US" dirty="0" err="1">
                <a:solidFill>
                  <a:prstClr val="black"/>
                </a:solidFill>
                <a:latin typeface="Calibri "/>
                <a:cs typeface="Arial" panose="020B0604020202020204" pitchFamily="34" charset="0"/>
                <a:hlinkClick r:id="rId4"/>
              </a:rPr>
              <a:t>practices</a:t>
            </a:r>
            <a:r>
              <a:rPr lang="es-US" dirty="0">
                <a:solidFill>
                  <a:prstClr val="black"/>
                </a:solidFill>
                <a:latin typeface="Calibri "/>
                <a:cs typeface="Arial" panose="020B0604020202020204" pitchFamily="34" charset="0"/>
                <a:hlinkClick r:id="rId4"/>
              </a:rPr>
              <a:t>-original-medicare</a:t>
            </a:r>
            <a:r>
              <a:rPr lang="es-US" dirty="0">
                <a:solidFill>
                  <a:prstClr val="black"/>
                </a:solidFill>
                <a:latin typeface="Calibri "/>
                <a:cs typeface="Arial" panose="020B0604020202020204" pitchFamily="34" charset="0"/>
              </a:rPr>
              <a:t>.   </a:t>
            </a:r>
          </a:p>
          <a:p>
            <a:pPr marL="176405" lvl="1" indent="-176405" defTabSz="966511">
              <a:buFont typeface="Wingdings" panose="05000000000000000000" pitchFamily="2" charset="2"/>
              <a:buChar char="§"/>
              <a:defRPr/>
            </a:pPr>
            <a:r>
              <a:rPr lang="es-US" dirty="0">
                <a:solidFill>
                  <a:prstClr val="black"/>
                </a:solidFill>
                <a:latin typeface="Calibri "/>
                <a:cs typeface="Arial" panose="020B0604020202020204" pitchFamily="34" charset="0"/>
              </a:rPr>
              <a:t>Para más información, llame al 1-800-MEDICARE (1-800-633-4227) (TTY: 1-877-486-2048).</a:t>
            </a:r>
          </a:p>
        </p:txBody>
      </p:sp>
    </p:spTree>
    <p:extLst>
      <p:ext uri="{BB962C8B-B14F-4D97-AF65-F5344CB8AC3E}">
        <p14:creationId xmlns:p14="http://schemas.microsoft.com/office/powerpoint/2010/main" val="3727677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8"/>
            <a:ext cx="7000144" cy="5700817"/>
          </a:xfrm>
        </p:spPr>
        <p:txBody>
          <a:bodyPr/>
          <a:lstStyle/>
          <a:p>
            <a:pPr defTabSz="966511">
              <a:spcBef>
                <a:spcPts val="617"/>
              </a:spcBef>
              <a:spcAft>
                <a:spcPts val="600"/>
              </a:spcAft>
              <a:defRPr/>
            </a:pPr>
            <a:r>
              <a:rPr lang="es-US" b="1" dirty="0">
                <a:solidFill>
                  <a:prstClr val="black"/>
                </a:solidFill>
                <a:latin typeface="Calibri "/>
              </a:rPr>
              <a:t>Esta diapositiva tiene animación.</a:t>
            </a:r>
          </a:p>
          <a:p>
            <a:pPr defTabSz="966511">
              <a:spcBef>
                <a:spcPts val="617"/>
              </a:spcBef>
              <a:spcAft>
                <a:spcPts val="600"/>
              </a:spcAft>
              <a:defRPr/>
            </a:pPr>
            <a:r>
              <a:rPr lang="es-US" b="1" dirty="0">
                <a:solidFill>
                  <a:prstClr val="black"/>
                </a:solidFill>
                <a:latin typeface="Calibri "/>
              </a:rPr>
              <a:t>Notas del presentador</a:t>
            </a:r>
          </a:p>
          <a:p>
            <a:pPr defTabSz="966511">
              <a:spcBef>
                <a:spcPts val="617"/>
              </a:spcBef>
              <a:spcAft>
                <a:spcPts val="600"/>
              </a:spcAft>
              <a:defRPr/>
            </a:pPr>
            <a:r>
              <a:rPr lang="es-US" b="1" dirty="0">
                <a:solidFill>
                  <a:prstClr val="black"/>
                </a:solidFill>
                <a:latin typeface="Calibri "/>
              </a:rPr>
              <a:t>Usted tiene los siguientes derechos de privacidad:</a:t>
            </a:r>
          </a:p>
          <a:p>
            <a:pPr marL="122493" lvl="1" indent="-122493" defTabSz="966511">
              <a:spcAft>
                <a:spcPts val="600"/>
              </a:spcAft>
              <a:buFont typeface="Wingdings" panose="05000000000000000000" pitchFamily="2" charset="2"/>
              <a:buChar char="§"/>
              <a:defRPr/>
            </a:pPr>
            <a:r>
              <a:rPr lang="es-US" dirty="0">
                <a:latin typeface="Calibri "/>
              </a:rPr>
              <a:t>A ver y obtener una copia de la información que Medicare tiene sobre usted.</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cambiar su información si piensa que es incorrecta o incompleta y Medicare está de acuerdo. Si Medicare no está de acuerdo, puede hacer que se agregue una declaración de su desacuerdo a su información.</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obtener una lista de las personas que reciben su información de Medicare. </a:t>
            </a:r>
            <a:r>
              <a:rPr lang="es-US" dirty="0">
                <a:latin typeface="Calibri "/>
              </a:rPr>
              <a:t>La lista no cubrirá </a:t>
            </a:r>
            <a:r>
              <a:rPr lang="es-US" dirty="0" err="1">
                <a:latin typeface="Calibri "/>
              </a:rPr>
              <a:t>infromación</a:t>
            </a:r>
            <a:r>
              <a:rPr lang="es-US" dirty="0">
                <a:latin typeface="Calibri "/>
              </a:rPr>
              <a:t> que le hayamos dado a usted, su representante personal, a las fuerzas del orden, o para pagar sus cuidados o nuestras operaciones.</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pedirle a Medicare que se comunique con usted de una manera diferente o a un lugar diferente (como enviando materiales a una casilla postal en lugar de la dirección de su hogar).</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pedirle a Medicare que limite la manera en que su información se usa y divulga para pagar sus reclamos y cumplir con el programa de Medicare. Es posible que Medicare no pueda aceptar su solicitud.</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recibir una carta que le informe el riesgo probable para la privacidad de su información ("notificación de vulnerabilidad").</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obtener una copia impresa por separado del "Aviso de prácticas de privacidad".</a:t>
            </a:r>
          </a:p>
          <a:p>
            <a:pPr marL="122493" lvl="1" indent="-122493" defTabSz="966511">
              <a:spcAft>
                <a:spcPts val="600"/>
              </a:spcAft>
              <a:buFont typeface="Wingdings" panose="05000000000000000000" pitchFamily="2" charset="2"/>
              <a:buChar char="§"/>
              <a:defRPr/>
            </a:pPr>
            <a:r>
              <a:rPr lang="es-US" dirty="0">
                <a:solidFill>
                  <a:prstClr val="black"/>
                </a:solidFill>
                <a:latin typeface="Calibri "/>
              </a:rPr>
              <a:t>A hablar con un representante de servicios al cliente sobre el aviso de privacidad de Medicare.</a:t>
            </a:r>
          </a:p>
          <a:p>
            <a:pPr marL="0" lvl="1" defTabSz="966511">
              <a:spcAft>
                <a:spcPts val="600"/>
              </a:spcAft>
              <a:defRPr/>
            </a:pPr>
            <a:r>
              <a:rPr lang="es-US" dirty="0">
                <a:latin typeface="Calibri "/>
              </a:rPr>
              <a:t>Si desea información sobre las reglas de privacidad o hablar con un representante de servicios al cliente sobre el aviso de privacidad de Medicare</a:t>
            </a:r>
            <a:r>
              <a:rPr lang="es-US" dirty="0">
                <a:solidFill>
                  <a:prstClr val="black"/>
                </a:solidFill>
                <a:latin typeface="Calibri "/>
              </a:rPr>
              <a:t>, llame al 1-800-MEDICARE (1-800-633-4227) (TTY: 1-877-486-2048).</a:t>
            </a:r>
          </a:p>
          <a:p>
            <a:pPr marL="0" lvl="1" defTabSz="966511">
              <a:spcAft>
                <a:spcPts val="600"/>
              </a:spcAft>
              <a:defRPr/>
            </a:pPr>
            <a:r>
              <a:rPr lang="es-US" b="1" dirty="0">
                <a:solidFill>
                  <a:prstClr val="black"/>
                </a:solidFill>
                <a:latin typeface="Calibri "/>
              </a:rPr>
              <a:t>Fuente: </a:t>
            </a:r>
            <a:r>
              <a:rPr lang="es-US" dirty="0">
                <a:solidFill>
                  <a:prstClr val="black"/>
                </a:solidFill>
                <a:latin typeface="Calibri "/>
                <a:hlinkClick r:id="rId3"/>
              </a:rPr>
              <a:t>Medicare.gov/</a:t>
            </a:r>
            <a:r>
              <a:rPr lang="es-US" dirty="0" err="1">
                <a:solidFill>
                  <a:prstClr val="black"/>
                </a:solidFill>
                <a:latin typeface="Calibri "/>
                <a:hlinkClick r:id="rId3"/>
              </a:rPr>
              <a:t>basics</a:t>
            </a:r>
            <a:r>
              <a:rPr lang="es-US" dirty="0">
                <a:solidFill>
                  <a:prstClr val="black"/>
                </a:solidFill>
                <a:latin typeface="Calibri "/>
                <a:hlinkClick r:id="rId3"/>
              </a:rPr>
              <a:t>/</a:t>
            </a:r>
            <a:r>
              <a:rPr lang="es-US" dirty="0" err="1">
                <a:solidFill>
                  <a:prstClr val="black"/>
                </a:solidFill>
                <a:latin typeface="Calibri "/>
                <a:hlinkClick r:id="rId3"/>
              </a:rPr>
              <a:t>reporting</a:t>
            </a:r>
            <a:r>
              <a:rPr lang="es-US" dirty="0">
                <a:solidFill>
                  <a:prstClr val="black"/>
                </a:solidFill>
                <a:latin typeface="Calibri "/>
                <a:hlinkClick r:id="rId3"/>
              </a:rPr>
              <a:t>-medicare-</a:t>
            </a:r>
            <a:r>
              <a:rPr lang="es-US" dirty="0" err="1">
                <a:solidFill>
                  <a:prstClr val="black"/>
                </a:solidFill>
                <a:latin typeface="Calibri "/>
                <a:hlinkClick r:id="rId3"/>
              </a:rPr>
              <a:t>fraud</a:t>
            </a:r>
            <a:r>
              <a:rPr lang="es-US" dirty="0">
                <a:solidFill>
                  <a:prstClr val="black"/>
                </a:solidFill>
                <a:latin typeface="Calibri "/>
                <a:hlinkClick r:id="rId3"/>
              </a:rPr>
              <a:t>-and-abuse/</a:t>
            </a:r>
            <a:r>
              <a:rPr lang="es-US" dirty="0" err="1">
                <a:solidFill>
                  <a:prstClr val="black"/>
                </a:solidFill>
                <a:latin typeface="Calibri "/>
                <a:hlinkClick r:id="rId3"/>
              </a:rPr>
              <a:t>privacy</a:t>
            </a:r>
            <a:r>
              <a:rPr lang="es-US" dirty="0">
                <a:solidFill>
                  <a:prstClr val="black"/>
                </a:solidFill>
                <a:latin typeface="Calibri "/>
                <a:hlinkClick r:id="rId3"/>
              </a:rPr>
              <a:t>-</a:t>
            </a:r>
            <a:r>
              <a:rPr lang="es-US" dirty="0" err="1">
                <a:solidFill>
                  <a:prstClr val="black"/>
                </a:solidFill>
                <a:latin typeface="Calibri "/>
                <a:hlinkClick r:id="rId3"/>
              </a:rPr>
              <a:t>practices</a:t>
            </a:r>
            <a:r>
              <a:rPr lang="es-US" dirty="0">
                <a:solidFill>
                  <a:prstClr val="black"/>
                </a:solidFill>
                <a:latin typeface="Calibri "/>
                <a:hlinkClick r:id="rId3"/>
              </a:rPr>
              <a:t>-original-medicare</a:t>
            </a:r>
            <a:r>
              <a:rPr lang="es-US" dirty="0">
                <a:solidFill>
                  <a:prstClr val="black"/>
                </a:solidFill>
                <a:latin typeface="Calibri "/>
              </a:rPr>
              <a:t>.</a:t>
            </a:r>
            <a:r>
              <a:rPr lang="es-US" b="1" dirty="0">
                <a:solidFill>
                  <a:prstClr val="black"/>
                </a:solidFill>
                <a:latin typeface="Calibri "/>
              </a:rPr>
              <a:t> </a:t>
            </a:r>
          </a:p>
        </p:txBody>
      </p:sp>
    </p:spTree>
    <p:extLst>
      <p:ext uri="{BB962C8B-B14F-4D97-AF65-F5344CB8AC3E}">
        <p14:creationId xmlns:p14="http://schemas.microsoft.com/office/powerpoint/2010/main" val="3995232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s-US" b="1" dirty="0">
                <a:solidFill>
                  <a:prstClr val="black"/>
                </a:solidFill>
              </a:rPr>
              <a:t>Esta diapositiva tiene animación.</a:t>
            </a:r>
          </a:p>
          <a:p>
            <a:pPr defTabSz="966511">
              <a:spcAft>
                <a:spcPts val="600"/>
              </a:spcAft>
              <a:defRPr/>
            </a:pPr>
            <a:r>
              <a:rPr lang="es-US" b="1" dirty="0">
                <a:solidFill>
                  <a:prstClr val="black"/>
                </a:solidFill>
              </a:rPr>
              <a:t>Notas del presentador</a:t>
            </a:r>
          </a:p>
          <a:p>
            <a:pPr defTabSz="966511">
              <a:spcAft>
                <a:spcPts val="600"/>
              </a:spcAft>
              <a:defRPr/>
            </a:pPr>
            <a:r>
              <a:rPr lang="es-US" dirty="0">
                <a:solidFill>
                  <a:prstClr val="black"/>
                </a:solidFill>
              </a:rPr>
              <a:t>Los programas del gobierno que pagan atención de la salud —como Medicare, Medicaid y los programas de atención de la salud de militares y veteranos— están cubiertos por las reglas de privacidad y seguridad de la </a:t>
            </a:r>
            <a:r>
              <a:rPr lang="es-US" b="1" dirty="0">
                <a:solidFill>
                  <a:prstClr val="black"/>
                </a:solidFill>
              </a:rPr>
              <a:t>Ley de Portabilidad y Responsabilidad de Seguros de Salud (HIPAA</a:t>
            </a:r>
            <a:r>
              <a:rPr lang="es-US" dirty="0">
                <a:solidFill>
                  <a:prstClr val="black"/>
                </a:solidFill>
              </a:rPr>
              <a:t>).</a:t>
            </a:r>
          </a:p>
          <a:p>
            <a:pPr defTabSz="966511">
              <a:spcAft>
                <a:spcPts val="600"/>
              </a:spcAft>
              <a:defRPr/>
            </a:pPr>
            <a:r>
              <a:rPr lang="es-US" b="1" dirty="0">
                <a:solidFill>
                  <a:prstClr val="black"/>
                </a:solidFill>
              </a:rPr>
              <a:t>Si cree que Medicare ha violado sus derechos de privacidad, puede presentar una queja por correo, correo electrónico o electrónicamente a través del Portal de Reclamos de la Oficina de Derechos Civiles (OCR).</a:t>
            </a:r>
          </a:p>
          <a:p>
            <a:pPr marL="122493" indent="-122493" defTabSz="966511">
              <a:spcAft>
                <a:spcPts val="600"/>
              </a:spcAft>
              <a:buFont typeface="Wingdings" panose="05000000000000000000" pitchFamily="2" charset="2"/>
              <a:buChar char="§"/>
              <a:defRPr/>
            </a:pPr>
            <a:r>
              <a:rPr lang="es-US" dirty="0" err="1">
                <a:solidFill>
                  <a:prstClr val="black"/>
                </a:solidFill>
              </a:rPr>
              <a:t>Centralized</a:t>
            </a:r>
            <a:r>
              <a:rPr lang="es-US" dirty="0">
                <a:solidFill>
                  <a:prstClr val="black"/>
                </a:solidFill>
              </a:rPr>
              <a:t> Case Management </a:t>
            </a:r>
            <a:r>
              <a:rPr lang="es-US" dirty="0" err="1">
                <a:solidFill>
                  <a:prstClr val="black"/>
                </a:solidFill>
              </a:rPr>
              <a:t>Operations</a:t>
            </a:r>
            <a:br>
              <a:rPr lang="es-US" dirty="0">
                <a:solidFill>
                  <a:prstClr val="black"/>
                </a:solidFill>
              </a:rPr>
            </a:br>
            <a:r>
              <a:rPr lang="es-US" dirty="0">
                <a:solidFill>
                  <a:prstClr val="black"/>
                </a:solidFill>
              </a:rPr>
              <a:t>U.S. </a:t>
            </a:r>
            <a:r>
              <a:rPr lang="es-US" dirty="0" err="1">
                <a:solidFill>
                  <a:prstClr val="black"/>
                </a:solidFill>
              </a:rPr>
              <a:t>Department</a:t>
            </a:r>
            <a:r>
              <a:rPr lang="es-US" dirty="0">
                <a:solidFill>
                  <a:prstClr val="black"/>
                </a:solidFill>
              </a:rPr>
              <a:t> </a:t>
            </a:r>
            <a:r>
              <a:rPr lang="es-US" dirty="0" err="1">
                <a:solidFill>
                  <a:prstClr val="black"/>
                </a:solidFill>
              </a:rPr>
              <a:t>of</a:t>
            </a:r>
            <a:r>
              <a:rPr lang="es-US" dirty="0">
                <a:solidFill>
                  <a:prstClr val="black"/>
                </a:solidFill>
              </a:rPr>
              <a:t> </a:t>
            </a:r>
            <a:r>
              <a:rPr lang="es-US" dirty="0" err="1">
                <a:solidFill>
                  <a:prstClr val="black"/>
                </a:solidFill>
              </a:rPr>
              <a:t>Health</a:t>
            </a:r>
            <a:r>
              <a:rPr lang="es-US" dirty="0">
                <a:solidFill>
                  <a:prstClr val="black"/>
                </a:solidFill>
              </a:rPr>
              <a:t> &amp; Human </a:t>
            </a:r>
            <a:r>
              <a:rPr lang="es-US" dirty="0" err="1">
                <a:solidFill>
                  <a:prstClr val="black"/>
                </a:solidFill>
              </a:rPr>
              <a:t>Services</a:t>
            </a:r>
            <a:br>
              <a:rPr lang="es-US" dirty="0">
                <a:solidFill>
                  <a:prstClr val="black"/>
                </a:solidFill>
              </a:rPr>
            </a:br>
            <a:r>
              <a:rPr lang="es-US" dirty="0">
                <a:solidFill>
                  <a:prstClr val="black"/>
                </a:solidFill>
              </a:rPr>
              <a:t>200 Independence Avenue, S.W.</a:t>
            </a:r>
            <a:br>
              <a:rPr lang="es-US" dirty="0">
                <a:solidFill>
                  <a:prstClr val="black"/>
                </a:solidFill>
              </a:rPr>
            </a:br>
            <a:r>
              <a:rPr lang="es-US" dirty="0" err="1">
                <a:solidFill>
                  <a:prstClr val="black"/>
                </a:solidFill>
              </a:rPr>
              <a:t>Room</a:t>
            </a:r>
            <a:r>
              <a:rPr lang="es-US" dirty="0">
                <a:solidFill>
                  <a:prstClr val="black"/>
                </a:solidFill>
              </a:rPr>
              <a:t> 509F HHH </a:t>
            </a:r>
            <a:r>
              <a:rPr lang="es-US" dirty="0" err="1">
                <a:solidFill>
                  <a:prstClr val="black"/>
                </a:solidFill>
              </a:rPr>
              <a:t>Bldg</a:t>
            </a:r>
            <a:r>
              <a:rPr lang="es-US" dirty="0">
                <a:solidFill>
                  <a:prstClr val="black"/>
                </a:solidFill>
              </a:rPr>
              <a:t>.</a:t>
            </a:r>
            <a:br>
              <a:rPr lang="es-US" dirty="0">
                <a:solidFill>
                  <a:prstClr val="black"/>
                </a:solidFill>
              </a:rPr>
            </a:br>
            <a:r>
              <a:rPr lang="es-US" dirty="0">
                <a:solidFill>
                  <a:prstClr val="black"/>
                </a:solidFill>
              </a:rPr>
              <a:t>Washington, D.C. 20201</a:t>
            </a:r>
          </a:p>
          <a:p>
            <a:pPr marL="122493" indent="-122493" defTabSz="966511">
              <a:spcAft>
                <a:spcPts val="600"/>
              </a:spcAft>
              <a:buFont typeface="Wingdings" panose="05000000000000000000" pitchFamily="2" charset="2"/>
              <a:buChar char="§"/>
              <a:defRPr/>
            </a:pPr>
            <a:r>
              <a:rPr lang="es-US" u="sng" dirty="0">
                <a:solidFill>
                  <a:prstClr val="black"/>
                </a:solidFill>
                <a:hlinkClick r:id="rId3"/>
              </a:rPr>
              <a:t>OCRComplaint@hhs.gov </a:t>
            </a:r>
          </a:p>
          <a:p>
            <a:pPr marL="122493" indent="-122493" defTabSz="966511">
              <a:spcAft>
                <a:spcPts val="600"/>
              </a:spcAft>
              <a:buFont typeface="Wingdings" panose="05000000000000000000" pitchFamily="2" charset="2"/>
              <a:buChar char="§"/>
              <a:defRPr/>
            </a:pPr>
            <a:r>
              <a:rPr lang="es-US" dirty="0">
                <a:solidFill>
                  <a:prstClr val="black"/>
                </a:solidFill>
                <a:hlinkClick r:id="rId4"/>
              </a:rPr>
              <a:t>OCRportal.hhs.gov</a:t>
            </a:r>
          </a:p>
          <a:p>
            <a:pPr defTabSz="966511">
              <a:spcAft>
                <a:spcPts val="600"/>
              </a:spcAft>
              <a:defRPr/>
            </a:pPr>
            <a:r>
              <a:rPr lang="es-US" dirty="0">
                <a:solidFill>
                  <a:prstClr val="black"/>
                </a:solidFill>
              </a:rPr>
              <a:t>La presentación de una queja no afectará sus beneficios de Medicare.</a:t>
            </a:r>
          </a:p>
          <a:p>
            <a:pPr>
              <a:spcAft>
                <a:spcPts val="600"/>
              </a:spcAft>
            </a:pPr>
            <a:endParaRPr lang="en-US" dirty="0"/>
          </a:p>
        </p:txBody>
      </p:sp>
    </p:spTree>
    <p:extLst>
      <p:ext uri="{BB962C8B-B14F-4D97-AF65-F5344CB8AC3E}">
        <p14:creationId xmlns:p14="http://schemas.microsoft.com/office/powerpoint/2010/main" val="1660546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rPr>
              <a:t>Esta diapositiva tiene animación.</a:t>
            </a:r>
          </a:p>
          <a:p>
            <a:pPr indent="-180528" defTabSz="969439">
              <a:spcAft>
                <a:spcPts val="600"/>
              </a:spcAft>
              <a:defRPr/>
            </a:pPr>
            <a:r>
              <a:rPr lang="es-US" b="1">
                <a:solidFill>
                  <a:prstClr val="black"/>
                </a:solidFill>
              </a:rPr>
              <a:t>Notas del presentador</a:t>
            </a:r>
          </a:p>
          <a:p>
            <a:pPr indent="-180528" defTabSz="969439">
              <a:spcAft>
                <a:spcPts val="600"/>
              </a:spcAft>
              <a:defRPr/>
            </a:pPr>
            <a:r>
              <a:rPr lang="es-US">
                <a:solidFill>
                  <a:prstClr val="black"/>
                </a:solidFill>
              </a:rPr>
              <a:t>Compruebe sus conocimientos: Pregunta 5</a:t>
            </a:r>
          </a:p>
          <a:p>
            <a:pPr indent="-180528" defTabSz="969439">
              <a:spcAft>
                <a:spcPts val="600"/>
              </a:spcAft>
              <a:defRPr/>
            </a:pPr>
            <a:r>
              <a:rPr lang="es-US" b="1">
                <a:solidFill>
                  <a:prstClr val="black"/>
                </a:solidFill>
              </a:rPr>
              <a:t>Puede presentar una queja por escrito por correo electrónico o por correo o a través del Portal de Reclamos de la Oficina de Derechos Civiles.  </a:t>
            </a:r>
          </a:p>
          <a:p>
            <a:pPr marL="228600" indent="-228600" defTabSz="969439">
              <a:spcAft>
                <a:spcPts val="600"/>
              </a:spcAft>
              <a:buAutoNum type="alphaLcPeriod"/>
              <a:defRPr/>
            </a:pPr>
            <a:r>
              <a:rPr lang="es-US">
                <a:solidFill>
                  <a:prstClr val="black"/>
                </a:solidFill>
              </a:rPr>
              <a:t>Verdadero</a:t>
            </a:r>
          </a:p>
          <a:p>
            <a:pPr marL="228600" indent="-228600" defTabSz="969439">
              <a:spcAft>
                <a:spcPts val="600"/>
              </a:spcAft>
              <a:buAutoNum type="alphaLcPeriod"/>
              <a:defRPr/>
            </a:pPr>
            <a:r>
              <a:rPr lang="es-US">
                <a:solidFill>
                  <a:prstClr val="black"/>
                </a:solidFill>
              </a:rPr>
              <a:t>Falso</a:t>
            </a:r>
          </a:p>
          <a:p>
            <a:pPr indent="-180528" defTabSz="969439">
              <a:spcAft>
                <a:spcPts val="600"/>
              </a:spcAft>
              <a:defRPr/>
            </a:pPr>
            <a:r>
              <a:rPr lang="es-US" b="1">
                <a:solidFill>
                  <a:prstClr val="black"/>
                </a:solidFill>
              </a:rPr>
              <a:t>Respuesta: a. Verdadero</a:t>
            </a:r>
          </a:p>
          <a:p>
            <a:pPr indent="-180528" defTabSz="969439">
              <a:spcAft>
                <a:spcPts val="600"/>
              </a:spcAft>
              <a:defRPr/>
            </a:pPr>
            <a:r>
              <a:rPr lang="es-US">
                <a:solidFill>
                  <a:prstClr val="black"/>
                </a:solidFill>
              </a:rPr>
              <a:t>Si cree que Medicare ha violado sus derechos de privacidad, puede presentar una reclamación por correo, fax, correo electrónico o electrónicamente a través del Portal de reclamaciones de la Oficina de Derechos Civiles (OCR).</a:t>
            </a:r>
          </a:p>
          <a:p>
            <a:pPr marL="114300" indent="-114300" defTabSz="969439">
              <a:spcAft>
                <a:spcPts val="600"/>
              </a:spcAft>
              <a:buFont typeface="Wingdings" panose="05000000000000000000" pitchFamily="2" charset="2"/>
              <a:buChar char="§"/>
              <a:defRPr/>
            </a:pPr>
            <a:r>
              <a:rPr lang="es-US">
                <a:solidFill>
                  <a:prstClr val="black"/>
                </a:solidFill>
              </a:rPr>
              <a:t>Centralized Case Management Operations</a:t>
            </a:r>
            <a:br>
              <a:rPr lang="es-US">
                <a:solidFill>
                  <a:prstClr val="black"/>
                </a:solidFill>
              </a:rPr>
            </a:br>
            <a:r>
              <a:rPr lang="es-US">
                <a:solidFill>
                  <a:prstClr val="black"/>
                </a:solidFill>
              </a:rPr>
              <a:t>U.S. Department of Health &amp; Human Services</a:t>
            </a:r>
            <a:br>
              <a:rPr lang="es-US">
                <a:solidFill>
                  <a:prstClr val="black"/>
                </a:solidFill>
              </a:rPr>
            </a:br>
            <a:r>
              <a:rPr lang="es-US">
                <a:solidFill>
                  <a:prstClr val="black"/>
                </a:solidFill>
              </a:rPr>
              <a:t>200 Independence Avenue, S.W.</a:t>
            </a:r>
            <a:br>
              <a:rPr lang="es-US">
                <a:solidFill>
                  <a:prstClr val="black"/>
                </a:solidFill>
              </a:rPr>
            </a:br>
            <a:r>
              <a:rPr lang="es-US">
                <a:solidFill>
                  <a:prstClr val="black"/>
                </a:solidFill>
              </a:rPr>
              <a:t>Room 509F HHH Bldg.</a:t>
            </a:r>
            <a:br>
              <a:rPr lang="es-US">
                <a:solidFill>
                  <a:prstClr val="black"/>
                </a:solidFill>
              </a:rPr>
            </a:br>
            <a:r>
              <a:rPr lang="es-US">
                <a:solidFill>
                  <a:prstClr val="black"/>
                </a:solidFill>
              </a:rPr>
              <a:t>Washington, D.C. 20201</a:t>
            </a:r>
          </a:p>
          <a:p>
            <a:pPr marL="114300" marR="0" lvl="0" indent="-114300">
              <a:spcBef>
                <a:spcPts val="600"/>
              </a:spcBef>
              <a:spcAft>
                <a:spcPts val="600"/>
              </a:spcAft>
              <a:buClr>
                <a:schemeClr val="tx1"/>
              </a:buClr>
              <a:buFont typeface="Wingdings" panose="05000000000000000000" pitchFamily="2" charset="2"/>
              <a:buChar char=""/>
            </a:pPr>
            <a:r>
              <a:rPr lang="es-US" u="sng">
                <a:solidFill>
                  <a:srgbClr val="0563C1"/>
                </a:solidFill>
                <a:effectLst/>
                <a:ea typeface="Calibri" panose="020F0502020204030204" pitchFamily="34" charset="0"/>
                <a:hlinkClick r:id="rId3"/>
              </a:rPr>
              <a:t>OCRComplaint@hhs.gov</a:t>
            </a:r>
            <a:r>
              <a:rPr lang="es-US">
                <a:effectLst/>
                <a:ea typeface="Calibri" panose="020F0502020204030204" pitchFamily="34" charset="0"/>
              </a:rPr>
              <a:t>  </a:t>
            </a:r>
          </a:p>
          <a:p>
            <a:pPr marL="114300" marR="0" lvl="0" indent="-114300">
              <a:spcBef>
                <a:spcPts val="600"/>
              </a:spcBef>
              <a:spcAft>
                <a:spcPts val="600"/>
              </a:spcAft>
              <a:buClr>
                <a:schemeClr val="tx1"/>
              </a:buClr>
              <a:buFont typeface="Wingdings" panose="05000000000000000000" pitchFamily="2" charset="2"/>
              <a:buChar char=""/>
            </a:pPr>
            <a:r>
              <a:rPr lang="es-US" u="sng">
                <a:solidFill>
                  <a:srgbClr val="0563C1"/>
                </a:solidFill>
                <a:effectLst/>
                <a:ea typeface="Calibri" panose="020F0502020204030204" pitchFamily="34" charset="0"/>
                <a:hlinkClick r:id="rId4"/>
              </a:rPr>
              <a:t>ocrportal.HHS.gov</a:t>
            </a:r>
          </a:p>
          <a:p>
            <a:pPr marL="114300" marR="0" lvl="0" indent="-114300">
              <a:spcBef>
                <a:spcPts val="600"/>
              </a:spcBef>
              <a:spcAft>
                <a:spcPts val="600"/>
              </a:spcAft>
              <a:buFont typeface="Wingdings" panose="05000000000000000000" pitchFamily="2" charset="2"/>
              <a:buChar char=""/>
            </a:pPr>
            <a:r>
              <a:rPr lang="es-US">
                <a:effectLst/>
                <a:ea typeface="Calibri" panose="020F0502020204030204" pitchFamily="34" charset="0"/>
              </a:rPr>
              <a:t>La presentación de una queja no afectará sus beneficios de Medicare.</a:t>
            </a:r>
          </a:p>
          <a:p>
            <a:pPr marL="114300" indent="-114300" defTabSz="969439">
              <a:spcAft>
                <a:spcPts val="600"/>
              </a:spcAft>
              <a:buFont typeface="Wingdings" panose="05000000000000000000" pitchFamily="2" charset="2"/>
              <a:buChar char="§"/>
              <a:defRPr/>
            </a:pPr>
            <a:endParaRPr lang="en-US" dirty="0">
              <a:solidFill>
                <a:prstClr val="black"/>
              </a:solidFill>
            </a:endParaRPr>
          </a:p>
          <a:p>
            <a:pPr indent="-180528" defTabSz="969439">
              <a:spcAft>
                <a:spcPts val="600"/>
              </a:spcAft>
              <a:defRPr/>
            </a:pPr>
            <a:endParaRPr lang="en-US" dirty="0">
              <a:solidFill>
                <a:prstClr val="black"/>
              </a:solidFill>
            </a:endParaRPr>
          </a:p>
        </p:txBody>
      </p:sp>
    </p:spTree>
    <p:extLst>
      <p:ext uri="{BB962C8B-B14F-4D97-AF65-F5344CB8AC3E}">
        <p14:creationId xmlns:p14="http://schemas.microsoft.com/office/powerpoint/2010/main" val="543412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41"/>
              </a:spcBef>
              <a:spcAft>
                <a:spcPts val="600"/>
              </a:spcAft>
              <a:defRPr/>
            </a:pPr>
            <a:r>
              <a:rPr lang="es-US" b="1">
                <a:solidFill>
                  <a:prstClr val="black"/>
                </a:solidFill>
                <a:latin typeface="Calibri "/>
                <a:cs typeface="Arial" panose="020B0604020202020204" pitchFamily="34" charset="0"/>
              </a:rPr>
              <a:t>Notas del presentador</a:t>
            </a:r>
          </a:p>
          <a:p>
            <a:pPr defTabSz="966511">
              <a:spcBef>
                <a:spcPts val="641"/>
              </a:spcBef>
              <a:spcAft>
                <a:spcPts val="600"/>
              </a:spcAft>
              <a:defRPr/>
            </a:pPr>
            <a:r>
              <a:rPr lang="es-US">
                <a:solidFill>
                  <a:prstClr val="black"/>
                </a:solidFill>
                <a:latin typeface="Calibri "/>
                <a:cs typeface="Arial" panose="020B0604020202020204" pitchFamily="34" charset="0"/>
              </a:rPr>
              <a:t>La lección 5, “Protecciones adicionales”, explica:</a:t>
            </a:r>
          </a:p>
          <a:p>
            <a:pPr marL="122493" indent="-120813" defTabSz="966511">
              <a:spcBef>
                <a:spcPts val="642"/>
              </a:spcBef>
              <a:spcAft>
                <a:spcPts val="600"/>
              </a:spcAft>
              <a:buFont typeface="Wingdings" pitchFamily="2" charset="2"/>
              <a:buChar char="§"/>
              <a:defRPr/>
            </a:pPr>
            <a:r>
              <a:rPr lang="es-US">
                <a:solidFill>
                  <a:prstClr val="black"/>
                </a:solidFill>
                <a:latin typeface="Calibri "/>
                <a:cs typeface="Arial" panose="020B0604020202020204" pitchFamily="34" charset="0"/>
              </a:rPr>
              <a:t>Instrucciones anticipadas</a:t>
            </a:r>
          </a:p>
          <a:p>
            <a:pPr marL="122493" indent="-120813" defTabSz="966511">
              <a:spcBef>
                <a:spcPts val="642"/>
              </a:spcBef>
              <a:spcAft>
                <a:spcPts val="600"/>
              </a:spcAft>
              <a:buFont typeface="Wingdings" pitchFamily="2" charset="2"/>
              <a:buChar char="§"/>
              <a:defRPr/>
            </a:pPr>
            <a:r>
              <a:rPr lang="es-US">
                <a:solidFill>
                  <a:prstClr val="black"/>
                </a:solidFill>
                <a:latin typeface="Calibri "/>
                <a:cs typeface="Arial" panose="020B0604020202020204" pitchFamily="34" charset="0"/>
              </a:rPr>
              <a:t>El Defensor de Beneficiarios de Medicare</a:t>
            </a:r>
          </a:p>
          <a:p>
            <a:pPr defTabSz="966511">
              <a:spcBef>
                <a:spcPts val="604"/>
              </a:spcBef>
              <a:spcAft>
                <a:spcPts val="600"/>
              </a:spcAft>
              <a:defRPr/>
            </a:pPr>
            <a:endParaRPr lang="en-US" dirty="0">
              <a:solidFill>
                <a:prstClr val="black"/>
              </a:solidFill>
              <a:latin typeface="Calibri "/>
              <a:cs typeface="Arial" panose="020B0604020202020204" pitchFamily="34" charset="0"/>
            </a:endParaRPr>
          </a:p>
          <a:p>
            <a:pPr defTabSz="966511">
              <a:spcBef>
                <a:spcPts val="634"/>
              </a:spcBef>
              <a:spcAft>
                <a:spcPts val="600"/>
              </a:spcAft>
              <a:defRPr/>
            </a:pPr>
            <a:endParaRPr lang="en-US" b="1" dirty="0">
              <a:solidFill>
                <a:srgbClr val="0563C1"/>
              </a:solidFill>
              <a:latin typeface="Calibri "/>
              <a:ea typeface="Calibri" panose="020F0502020204030204" pitchFamily="34" charset="0"/>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11741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s-US" b="1">
                <a:cs typeface="Calibri"/>
              </a:rPr>
              <a:t>Notas del presentador</a:t>
            </a:r>
          </a:p>
          <a:p>
            <a:pPr marL="115643" indent="-115643">
              <a:spcAft>
                <a:spcPts val="600"/>
              </a:spcAft>
            </a:pPr>
            <a:r>
              <a:rPr lang="es-US" b="0">
                <a:cs typeface="Calibri"/>
              </a:rPr>
              <a:t>Al finalizar esta lección, usted podrá:</a:t>
            </a:r>
          </a:p>
          <a:p>
            <a:pPr marL="178757" indent="-178757">
              <a:spcAft>
                <a:spcPts val="600"/>
              </a:spcAft>
              <a:buFont typeface="Wingdings" panose="05000000000000000000" pitchFamily="2" charset="2"/>
              <a:buChar char="§"/>
            </a:pPr>
            <a:r>
              <a:rPr lang="es-US" b="0">
                <a:cs typeface="Calibri"/>
              </a:rPr>
              <a:t>Explicar tipos comunes de instrucciones anticipadas y sus propósitos</a:t>
            </a:r>
          </a:p>
          <a:p>
            <a:pPr marL="178757" indent="-178757">
              <a:spcAft>
                <a:spcPts val="600"/>
              </a:spcAft>
              <a:buFont typeface="Wingdings" panose="05000000000000000000" pitchFamily="2" charset="2"/>
              <a:buChar char="§"/>
            </a:pPr>
            <a:r>
              <a:rPr lang="es-US" b="0">
                <a:cs typeface="Calibri"/>
              </a:rPr>
              <a:t>Explicar qué hace el Defensor de los beneficiarios de Medicare</a:t>
            </a:r>
          </a:p>
          <a:p>
            <a:pPr>
              <a:spcAft>
                <a:spcPts val="600"/>
              </a:spcAft>
            </a:pPr>
            <a:endParaRPr lang="en-US" dirty="0"/>
          </a:p>
        </p:txBody>
      </p:sp>
    </p:spTree>
    <p:extLst>
      <p:ext uri="{BB962C8B-B14F-4D97-AF65-F5344CB8AC3E}">
        <p14:creationId xmlns:p14="http://schemas.microsoft.com/office/powerpoint/2010/main" val="785345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s-US" b="1" dirty="0">
                <a:solidFill>
                  <a:prstClr val="black"/>
                </a:solidFill>
              </a:rPr>
              <a:t>Esta diapositiva tiene animación.</a:t>
            </a:r>
          </a:p>
          <a:p>
            <a:pPr defTabSz="966511">
              <a:spcAft>
                <a:spcPts val="600"/>
              </a:spcAft>
              <a:defRPr/>
            </a:pPr>
            <a:r>
              <a:rPr lang="es-US" b="1" dirty="0">
                <a:solidFill>
                  <a:prstClr val="black"/>
                </a:solidFill>
              </a:rPr>
              <a:t>Notas del presentador</a:t>
            </a:r>
          </a:p>
          <a:p>
            <a:pPr defTabSz="966511">
              <a:spcAft>
                <a:spcPts val="600"/>
              </a:spcAft>
              <a:defRPr/>
            </a:pPr>
            <a:r>
              <a:rPr lang="es-US" dirty="0">
                <a:solidFill>
                  <a:prstClr val="black"/>
                </a:solidFill>
              </a:rPr>
              <a:t>Las </a:t>
            </a:r>
            <a:r>
              <a:rPr lang="es-US" b="0" dirty="0">
                <a:solidFill>
                  <a:prstClr val="black"/>
                </a:solidFill>
              </a:rPr>
              <a:t>instrucciones anticipadas </a:t>
            </a:r>
            <a:r>
              <a:rPr lang="es-US" dirty="0">
                <a:solidFill>
                  <a:prstClr val="black"/>
                </a:solidFill>
              </a:rPr>
              <a:t>son documentos legales que le permiten poner por escrito qué clase de cuidados de la salud usted querría si estuviera demasiado enfermo para hablar por sí. </a:t>
            </a:r>
          </a:p>
          <a:p>
            <a:pPr defTabSz="966511">
              <a:spcAft>
                <a:spcPts val="600"/>
              </a:spcAft>
              <a:defRPr/>
            </a:pPr>
            <a:r>
              <a:rPr lang="es-US" b="1" dirty="0">
                <a:solidFill>
                  <a:prstClr val="black"/>
                </a:solidFill>
              </a:rPr>
              <a:t>Las instrucciones anticipadas la mayoría de las veces incluyen un poder para cuidados de la salud (poder legal duradero) y un testamento en vida. </a:t>
            </a:r>
            <a:r>
              <a:rPr lang="es-US" dirty="0">
                <a:solidFill>
                  <a:prstClr val="black"/>
                </a:solidFill>
              </a:rPr>
              <a:t>Es importante que converse con sus familiares, amigos y proveedores de cuidados de la salud sobre sus deseos, pero estos documentos legales garantizan que sus deseos se cumplan. Es mejor pensar en estas decisiones importantes antes de estar enfermo o que se presente una crisis. </a:t>
            </a:r>
          </a:p>
          <a:p>
            <a:pPr marL="176405" indent="-176405" defTabSz="966511">
              <a:spcAft>
                <a:spcPts val="600"/>
              </a:spcAft>
              <a:buFont typeface="Wingdings" panose="05000000000000000000" pitchFamily="2" charset="2"/>
              <a:buChar char="§"/>
              <a:defRPr/>
            </a:pPr>
            <a:r>
              <a:rPr lang="es-US" dirty="0"/>
              <a:t>Un</a:t>
            </a:r>
            <a:r>
              <a:rPr lang="es-US" dirty="0">
                <a:solidFill>
                  <a:prstClr val="black"/>
                </a:solidFill>
              </a:rPr>
              <a:t> </a:t>
            </a:r>
            <a:r>
              <a:rPr lang="es-US" b="1" dirty="0">
                <a:solidFill>
                  <a:prstClr val="black"/>
                </a:solidFill>
              </a:rPr>
              <a:t>poder para atención de la salud </a:t>
            </a:r>
            <a:r>
              <a:rPr lang="es-US" b="0" dirty="0">
                <a:solidFill>
                  <a:prstClr val="black"/>
                </a:solidFill>
              </a:rPr>
              <a:t>(a veces llamado poder legal para atención de la salud) se usa para nombrar a la persona en quien usted confía para que tome decisiones sobre su salud si usted no puede hacerlo</a:t>
            </a:r>
            <a:r>
              <a:rPr lang="es-US" dirty="0"/>
              <a:t>. Contar con un poder para atención de la salud es importante porque si usted imprevistamente no es capaz de tomar sus propias decisiones de atención de la salud, alguien en quien usted confía podrá tomarlas por usted.</a:t>
            </a:r>
          </a:p>
          <a:p>
            <a:pPr marL="176405" indent="-176405" defTabSz="966511">
              <a:spcAft>
                <a:spcPts val="600"/>
              </a:spcAft>
              <a:buFont typeface="Wingdings" panose="05000000000000000000" pitchFamily="2" charset="2"/>
              <a:buChar char="§"/>
              <a:defRPr/>
            </a:pPr>
            <a:r>
              <a:rPr lang="es-US" dirty="0">
                <a:solidFill>
                  <a:prstClr val="black"/>
                </a:solidFill>
              </a:rPr>
              <a:t>Un </a:t>
            </a:r>
            <a:r>
              <a:rPr lang="es-US" b="1" dirty="0">
                <a:solidFill>
                  <a:prstClr val="black"/>
                </a:solidFill>
              </a:rPr>
              <a:t>testamento en vida</a:t>
            </a:r>
            <a:r>
              <a:rPr lang="es-US" dirty="0">
                <a:solidFill>
                  <a:prstClr val="black"/>
                </a:solidFill>
              </a:rPr>
              <a:t> es otra manera de asegurarse de que su voz se escuche. </a:t>
            </a:r>
            <a:r>
              <a:rPr lang="es-US" dirty="0"/>
              <a:t>Describe qué tratamientos desea si su vida está amenazada, por ejemplo, diálisis para insuficiencia renal, un respirador si no puede respirar solo, resucitación cardiopulmonar si su corazón y respiración se detienen o alimentación por tubo si ya no puede comer.</a:t>
            </a:r>
            <a:r>
              <a:rPr lang="es-US" dirty="0">
                <a:solidFill>
                  <a:prstClr val="black"/>
                </a:solidFill>
              </a:rPr>
              <a:t> También indica si desea que sus órganos o tejidos se donen después de su muerte. </a:t>
            </a:r>
          </a:p>
          <a:p>
            <a:pPr>
              <a:spcAft>
                <a:spcPts val="600"/>
              </a:spcAft>
            </a:pPr>
            <a:endParaRPr lang="en-US" dirty="0"/>
          </a:p>
        </p:txBody>
      </p:sp>
    </p:spTree>
    <p:extLst>
      <p:ext uri="{BB962C8B-B14F-4D97-AF65-F5344CB8AC3E}">
        <p14:creationId xmlns:p14="http://schemas.microsoft.com/office/powerpoint/2010/main" val="3213993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2505" y="3757508"/>
            <a:ext cx="6990348" cy="5662717"/>
          </a:xfrm>
        </p:spPr>
        <p:txBody>
          <a:bodyPr/>
          <a:lstStyle/>
          <a:p>
            <a:pPr defTabSz="966511">
              <a:spcAft>
                <a:spcPts val="600"/>
              </a:spcAft>
              <a:defRPr/>
            </a:pPr>
            <a:r>
              <a:rPr lang="es-US" b="1" dirty="0">
                <a:solidFill>
                  <a:prstClr val="black"/>
                </a:solidFill>
              </a:rPr>
              <a:t>Esta diapositiva tiene animación.</a:t>
            </a:r>
          </a:p>
          <a:p>
            <a:pPr defTabSz="966511">
              <a:spcAft>
                <a:spcPts val="600"/>
              </a:spcAft>
              <a:defRPr/>
            </a:pPr>
            <a:r>
              <a:rPr lang="es-US" b="1" dirty="0">
                <a:solidFill>
                  <a:prstClr val="black"/>
                </a:solidFill>
              </a:rPr>
              <a:t>Notas del presentador</a:t>
            </a:r>
          </a:p>
          <a:p>
            <a:pPr defTabSz="966511">
              <a:spcAft>
                <a:spcPts val="600"/>
              </a:spcAft>
              <a:defRPr/>
            </a:pPr>
            <a:r>
              <a:rPr lang="es-US" dirty="0"/>
              <a:t>Si cree que sus derechos se han violado, puede contactar a estas oficinas y programas para solicitar ayuda:</a:t>
            </a:r>
          </a:p>
          <a:p>
            <a:pPr marL="114300" indent="-114300" defTabSz="966511">
              <a:spcAft>
                <a:spcPts val="600"/>
              </a:spcAft>
              <a:buFont typeface="Wingdings" panose="05000000000000000000" pitchFamily="2" charset="2"/>
              <a:buChar char="§"/>
              <a:defRPr/>
            </a:pPr>
            <a:r>
              <a:rPr lang="es-US" dirty="0"/>
              <a:t>El </a:t>
            </a:r>
            <a:r>
              <a:rPr lang="es-US" b="1" dirty="0"/>
              <a:t>Defensor de Beneficiarios de Medicare</a:t>
            </a:r>
            <a:r>
              <a:rPr lang="es-US" dirty="0"/>
              <a:t> le ayuda con las reclamaciones, las quejas y las solicitudes de información relacionadas con Medicare. </a:t>
            </a:r>
            <a:r>
              <a:rPr lang="es-US" dirty="0">
                <a:solidFill>
                  <a:prstClr val="black"/>
                </a:solidFill>
              </a:rPr>
              <a:t>El Defensor de Beneficiarios de Medicare les ayuda a usted y a sus representantes con preguntas y quejas y se asegura de que haya información disponible para ayudarle a:</a:t>
            </a:r>
          </a:p>
          <a:p>
            <a:pPr marL="342900" indent="-114300" defTabSz="966511">
              <a:spcAft>
                <a:spcPts val="600"/>
              </a:spcAft>
              <a:buFont typeface="Arial" panose="020B0604020202020204" pitchFamily="34" charset="0"/>
              <a:buChar char="•"/>
              <a:defRPr/>
            </a:pPr>
            <a:r>
              <a:rPr lang="es-US" dirty="0">
                <a:solidFill>
                  <a:prstClr val="black"/>
                </a:solidFill>
              </a:rPr>
              <a:t>Tomar decisiones sobre cuidados de la salud que sean adecuadas para usted</a:t>
            </a:r>
          </a:p>
          <a:p>
            <a:pPr marL="342900" indent="-114300" defTabSz="966511">
              <a:spcAft>
                <a:spcPts val="600"/>
              </a:spcAft>
              <a:buFont typeface="Arial" panose="020B0604020202020204" pitchFamily="34" charset="0"/>
              <a:buChar char="•"/>
              <a:defRPr/>
            </a:pPr>
            <a:r>
              <a:rPr lang="es-US" dirty="0">
                <a:solidFill>
                  <a:prstClr val="black"/>
                </a:solidFill>
              </a:rPr>
              <a:t>Comprender sus derechos y protecciones de Medicare</a:t>
            </a:r>
          </a:p>
          <a:p>
            <a:pPr marL="114300" indent="-114300" defTabSz="966511">
              <a:spcAft>
                <a:spcPts val="600"/>
              </a:spcAft>
              <a:buFont typeface="Wingdings" panose="05000000000000000000" pitchFamily="2" charset="2"/>
              <a:buChar char="§"/>
              <a:defRPr/>
            </a:pPr>
            <a:r>
              <a:rPr lang="es-US" b="1" dirty="0">
                <a:solidFill>
                  <a:prstClr val="black"/>
                </a:solidFill>
              </a:rPr>
              <a:t>El</a:t>
            </a:r>
            <a:r>
              <a:rPr lang="es-US" dirty="0">
                <a:solidFill>
                  <a:prstClr val="black"/>
                </a:solidFill>
              </a:rPr>
              <a:t> </a:t>
            </a:r>
            <a:r>
              <a:rPr lang="es-US" b="1" dirty="0">
                <a:solidFill>
                  <a:prstClr val="black"/>
                </a:solidFill>
              </a:rPr>
              <a:t>Defensor de Adquisición Competitiva </a:t>
            </a:r>
            <a:r>
              <a:rPr lang="es-US" dirty="0">
                <a:solidFill>
                  <a:prstClr val="black"/>
                </a:solidFill>
              </a:rPr>
              <a:t>responde preguntas, cuestiones y quejas de individuos y proveedores y ayuda a resolver sus quejas sobre ciertos equipos médicos duraderos (DME), prótesis, aparatos ortopédicos y suministros (DMEPOS). Siempre que tenga una reclamación sobre equipos o suministros cubiertos por el Programa de licitaciones competitivas (CBP), primero debe contactar a su proveedor para que pueda abordar el problema. </a:t>
            </a:r>
          </a:p>
          <a:p>
            <a:pPr defTabSz="966511">
              <a:spcAft>
                <a:spcPts val="600"/>
              </a:spcAft>
              <a:defRPr/>
            </a:pPr>
            <a:r>
              <a:rPr lang="es-US" dirty="0">
                <a:solidFill>
                  <a:prstClr val="black"/>
                </a:solidFill>
              </a:rPr>
              <a:t>El Defensor revisa las preocupaciones planteadas por las personas con Medicare a través del teléfono 1-800-MEDICARE (1-800-633-4227) (TTY: 1-877-486-2048) y a través de Programas de Asistencia sobre Seguros de Salud (SHIP) estatales. Para encontrar el número de su SHIP local, visite </a:t>
            </a:r>
            <a:r>
              <a:rPr lang="es-US" dirty="0">
                <a:solidFill>
                  <a:prstClr val="black"/>
                </a:solidFill>
                <a:hlinkClick r:id="rId3"/>
              </a:rPr>
              <a:t>shiphelp.org</a:t>
            </a:r>
            <a:r>
              <a:rPr lang="es-US" dirty="0">
                <a:solidFill>
                  <a:prstClr val="black"/>
                </a:solidFill>
              </a:rPr>
              <a:t>.</a:t>
            </a:r>
          </a:p>
          <a:p>
            <a:pPr defTabSz="966511">
              <a:spcAft>
                <a:spcPts val="600"/>
              </a:spcAft>
              <a:defRPr/>
            </a:pPr>
            <a:r>
              <a:rPr lang="es-US" dirty="0">
                <a:solidFill>
                  <a:prstClr val="black"/>
                </a:solidFill>
              </a:rPr>
              <a:t>Visite </a:t>
            </a:r>
            <a:r>
              <a:rPr lang="es-US" dirty="0">
                <a:solidFill>
                  <a:prstClr val="black"/>
                </a:solidFill>
                <a:hlinkClick r:id="rId4"/>
              </a:rPr>
              <a:t>Medicare.gov/</a:t>
            </a:r>
            <a:r>
              <a:rPr lang="es-US" dirty="0" err="1">
                <a:solidFill>
                  <a:prstClr val="black"/>
                </a:solidFill>
                <a:hlinkClick r:id="rId4"/>
              </a:rPr>
              <a:t>basics</a:t>
            </a:r>
            <a:r>
              <a:rPr lang="es-US" dirty="0">
                <a:solidFill>
                  <a:prstClr val="black"/>
                </a:solidFill>
                <a:hlinkClick r:id="rId4"/>
              </a:rPr>
              <a:t>/</a:t>
            </a:r>
            <a:r>
              <a:rPr lang="es-US" dirty="0" err="1">
                <a:solidFill>
                  <a:prstClr val="black"/>
                </a:solidFill>
                <a:hlinkClick r:id="rId4"/>
              </a:rPr>
              <a:t>your</a:t>
            </a:r>
            <a:r>
              <a:rPr lang="es-US" dirty="0">
                <a:solidFill>
                  <a:prstClr val="black"/>
                </a:solidFill>
                <a:hlinkClick r:id="rId4"/>
              </a:rPr>
              <a:t>-medicare-</a:t>
            </a:r>
            <a:r>
              <a:rPr lang="es-US" dirty="0" err="1">
                <a:solidFill>
                  <a:prstClr val="black"/>
                </a:solidFill>
                <a:hlinkClick r:id="rId4"/>
              </a:rPr>
              <a:t>rights</a:t>
            </a:r>
            <a:r>
              <a:rPr lang="es-US" dirty="0">
                <a:solidFill>
                  <a:prstClr val="black"/>
                </a:solidFill>
                <a:hlinkClick r:id="rId4"/>
              </a:rPr>
              <a:t>/</a:t>
            </a:r>
            <a:r>
              <a:rPr lang="es-US" dirty="0" err="1">
                <a:solidFill>
                  <a:prstClr val="black"/>
                </a:solidFill>
                <a:hlinkClick r:id="rId4"/>
              </a:rPr>
              <a:t>get-help-with-your-rights-protections</a:t>
            </a:r>
            <a:r>
              <a:rPr lang="es-US" dirty="0">
                <a:solidFill>
                  <a:prstClr val="black"/>
                </a:solidFill>
              </a:rPr>
              <a:t> y </a:t>
            </a:r>
            <a:r>
              <a:rPr lang="es-US" dirty="0">
                <a:solidFill>
                  <a:prstClr val="black"/>
                </a:solidFill>
                <a:hlinkClick r:id="rId5"/>
              </a:rPr>
              <a:t>CMS.gov/medicare/</a:t>
            </a:r>
            <a:r>
              <a:rPr lang="es-US" dirty="0" err="1">
                <a:solidFill>
                  <a:prstClr val="black"/>
                </a:solidFill>
                <a:hlinkClick r:id="rId5"/>
              </a:rPr>
              <a:t>payment</a:t>
            </a:r>
            <a:r>
              <a:rPr lang="es-US" dirty="0">
                <a:solidFill>
                  <a:prstClr val="black"/>
                </a:solidFill>
                <a:hlinkClick r:id="rId5"/>
              </a:rPr>
              <a:t>/fee-</a:t>
            </a:r>
            <a:r>
              <a:rPr lang="es-US" dirty="0" err="1">
                <a:solidFill>
                  <a:prstClr val="black"/>
                </a:solidFill>
                <a:hlinkClick r:id="rId5"/>
              </a:rPr>
              <a:t>schedules</a:t>
            </a:r>
            <a:r>
              <a:rPr lang="es-US" dirty="0">
                <a:solidFill>
                  <a:prstClr val="black"/>
                </a:solidFill>
                <a:hlinkClick r:id="rId5"/>
              </a:rPr>
              <a:t>/</a:t>
            </a:r>
            <a:r>
              <a:rPr lang="es-US" dirty="0" err="1">
                <a:solidFill>
                  <a:prstClr val="black"/>
                </a:solidFill>
                <a:hlinkClick r:id="rId5"/>
              </a:rPr>
              <a:t>dmepos</a:t>
            </a:r>
            <a:r>
              <a:rPr lang="es-US" dirty="0">
                <a:solidFill>
                  <a:prstClr val="black"/>
                </a:solidFill>
                <a:hlinkClick r:id="rId5"/>
              </a:rPr>
              <a:t>-competitive-</a:t>
            </a:r>
            <a:r>
              <a:rPr lang="es-US" dirty="0" err="1">
                <a:solidFill>
                  <a:prstClr val="black"/>
                </a:solidFill>
                <a:hlinkClick r:id="rId5"/>
              </a:rPr>
              <a:t>bidding</a:t>
            </a:r>
            <a:r>
              <a:rPr lang="es-US" dirty="0">
                <a:solidFill>
                  <a:prstClr val="black"/>
                </a:solidFill>
                <a:hlinkClick r:id="rId5"/>
              </a:rPr>
              <a:t>/</a:t>
            </a:r>
            <a:r>
              <a:rPr lang="es-US" dirty="0" err="1">
                <a:solidFill>
                  <a:prstClr val="black"/>
                </a:solidFill>
                <a:hlinkClick r:id="rId5"/>
              </a:rPr>
              <a:t>aquisition</a:t>
            </a:r>
            <a:r>
              <a:rPr lang="es-US" dirty="0">
                <a:solidFill>
                  <a:prstClr val="black"/>
                </a:solidFill>
                <a:hlinkClick r:id="rId5"/>
              </a:rPr>
              <a:t>-ombudsman-cao</a:t>
            </a:r>
            <a:r>
              <a:rPr lang="es-US" dirty="0">
                <a:solidFill>
                  <a:prstClr val="black"/>
                </a:solidFill>
              </a:rPr>
              <a:t> para ver información sobre consultas y quejas, actividades del Defensor y lo que deben saber las personas con Medicare.</a:t>
            </a:r>
          </a:p>
          <a:p>
            <a:pPr defTabSz="966511">
              <a:spcAft>
                <a:spcPts val="600"/>
              </a:spcAft>
              <a:defRPr/>
            </a:pPr>
            <a:r>
              <a:rPr lang="es-US" dirty="0">
                <a:solidFill>
                  <a:prstClr val="black"/>
                </a:solidFill>
              </a:rPr>
              <a:t>El Defensor rinde cuentas anualmente en el Congreso.</a:t>
            </a:r>
            <a:r>
              <a:rPr lang="es-US" b="1" dirty="0">
                <a:solidFill>
                  <a:prstClr val="black"/>
                </a:solidFill>
              </a:rPr>
              <a:t> </a:t>
            </a:r>
          </a:p>
          <a:p>
            <a:pPr defTabSz="966511">
              <a:spcAft>
                <a:spcPts val="600"/>
              </a:spcAft>
              <a:defRPr/>
            </a:pPr>
            <a:r>
              <a:rPr lang="es-US" b="1" dirty="0">
                <a:solidFill>
                  <a:prstClr val="black"/>
                </a:solidFill>
              </a:rPr>
              <a:t>IMPORTANTE:</a:t>
            </a:r>
            <a:r>
              <a:rPr lang="es-US" dirty="0">
                <a:solidFill>
                  <a:prstClr val="black"/>
                </a:solidFill>
              </a:rPr>
              <a:t> Todos los contratos de DMEPOS de la ronda 2021 del CBP para rodilleras y corsés listos para usar (OTS) vencieron el 31 de diciembre de 2023. </a:t>
            </a:r>
            <a:r>
              <a:rPr lang="es-US" b="1" dirty="0">
                <a:solidFill>
                  <a:prstClr val="black"/>
                </a:solidFill>
              </a:rPr>
              <a:t>Desde el 1 de enero de 2024</a:t>
            </a:r>
            <a:r>
              <a:rPr lang="es-US" dirty="0">
                <a:solidFill>
                  <a:prstClr val="black"/>
                </a:solidFill>
              </a:rPr>
              <a:t>, hay un período de brecha temporal para DMEPOS del CPB. Los CMS tienen planes de hacer licitación para la próxima ronda de DMEPOS del CBP después de revisar legislación sobre avisos y comentarios para fortalecer más los DMEPOS del CBP.</a:t>
            </a:r>
          </a:p>
          <a:p>
            <a:pPr defTabSz="966511">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530126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3757508"/>
            <a:ext cx="5852160" cy="5502379"/>
          </a:xfrm>
        </p:spPr>
        <p:txBody>
          <a:bodyPr/>
          <a:lstStyle/>
          <a:p>
            <a:pPr>
              <a:spcAft>
                <a:spcPts val="600"/>
              </a:spcAft>
            </a:pPr>
            <a:r>
              <a:rPr lang="es-US" b="1" dirty="0">
                <a:solidFill>
                  <a:prstClr val="black"/>
                </a:solidFill>
                <a:ea typeface="Calibri" panose="020F0502020204030204" pitchFamily="34" charset="0"/>
              </a:rPr>
              <a:t>Notas del presentador</a:t>
            </a:r>
          </a:p>
          <a:p>
            <a:pPr marL="114300" indent="-114300" algn="l">
              <a:spcAft>
                <a:spcPts val="600"/>
              </a:spcAft>
              <a:buFont typeface="Wingdings" panose="05000000000000000000" pitchFamily="2" charset="2"/>
              <a:buChar char="§"/>
            </a:pPr>
            <a:r>
              <a:rPr lang="es-US" i="0" dirty="0">
                <a:effectLst/>
                <a:highlight>
                  <a:srgbClr val="FFFFFF"/>
                </a:highlight>
                <a:ea typeface="Calibri" panose="020F0502020204030204" pitchFamily="34" charset="0"/>
              </a:rPr>
              <a:t>Los </a:t>
            </a:r>
            <a:r>
              <a:rPr lang="es-US" b="1" i="0" dirty="0">
                <a:effectLst/>
                <a:highlight>
                  <a:srgbClr val="FFFFFF"/>
                </a:highlight>
                <a:ea typeface="Calibri" panose="020F0502020204030204" pitchFamily="34" charset="0"/>
              </a:rPr>
              <a:t>SHIP</a:t>
            </a:r>
            <a:r>
              <a:rPr lang="es-US" i="0" dirty="0">
                <a:effectLst/>
                <a:highlight>
                  <a:srgbClr val="FFFFFF"/>
                </a:highlight>
                <a:ea typeface="Calibri" panose="020F0502020204030204" pitchFamily="34" charset="0"/>
              </a:rPr>
              <a:t> son programas estatales que reciben dinero del gobierno federal para brindar asesoría gratuita sobre seguros de salud locales a personas con Medicare.</a:t>
            </a:r>
            <a:r>
              <a:rPr lang="es-US" b="0" i="0" dirty="0">
                <a:effectLst/>
                <a:highlight>
                  <a:srgbClr val="FFFFFF"/>
                </a:highlight>
                <a:ea typeface="Calibri" panose="020F0502020204030204" pitchFamily="34" charset="0"/>
              </a:rPr>
              <a:t> Los SHIP no están relacionados con ninguna compañía de seguros ni plan de salud. Proporcionan orientación personalizada y gratuita para usted y su familia para ayudar con estas y otras preguntas sobre Medicare:</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Sus derechos con Medicare</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Problemas de facturación</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Reclamaciones sobre su atención o tratamiento médico</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Cómo funciona Medicare con otros seguros</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Búsqueda de ayuda para pagar los costos de su atención médica</a:t>
            </a:r>
          </a:p>
          <a:p>
            <a:pPr indent="-1">
              <a:spcAft>
                <a:spcPts val="600"/>
              </a:spcAft>
            </a:pPr>
            <a:r>
              <a:rPr lang="es-US" dirty="0">
                <a:highlight>
                  <a:srgbClr val="FFFFFF"/>
                </a:highlight>
                <a:ea typeface="Calibri" panose="020F0502020204030204" pitchFamily="34" charset="0"/>
              </a:rPr>
              <a:t>Visite</a:t>
            </a:r>
            <a:r>
              <a:rPr lang="es-US" dirty="0">
                <a:solidFill>
                  <a:srgbClr val="404040"/>
                </a:solidFill>
                <a:highlight>
                  <a:srgbClr val="FFFFFF"/>
                </a:highlight>
                <a:ea typeface="Calibri" panose="020F0502020204030204" pitchFamily="34" charset="0"/>
              </a:rPr>
              <a:t> </a:t>
            </a:r>
            <a:r>
              <a:rPr lang="es-US" dirty="0">
                <a:solidFill>
                  <a:srgbClr val="404040"/>
                </a:solidFill>
                <a:highlight>
                  <a:srgbClr val="FFFFFF"/>
                </a:highlight>
                <a:ea typeface="Calibri" panose="020F0502020204030204" pitchFamily="34" charset="0"/>
                <a:hlinkClick r:id="rId3"/>
              </a:rPr>
              <a:t>shiphelp.org</a:t>
            </a:r>
            <a:r>
              <a:rPr lang="es-US" dirty="0">
                <a:solidFill>
                  <a:srgbClr val="404040"/>
                </a:solidFill>
                <a:highlight>
                  <a:srgbClr val="FFFFFF"/>
                </a:highlight>
                <a:ea typeface="Calibri" panose="020F0502020204030204" pitchFamily="34" charset="0"/>
              </a:rPr>
              <a:t> </a:t>
            </a:r>
            <a:r>
              <a:rPr lang="es-US" dirty="0">
                <a:highlight>
                  <a:srgbClr val="FFFFFF"/>
                </a:highlight>
                <a:ea typeface="Calibri" panose="020F0502020204030204" pitchFamily="34" charset="0"/>
              </a:rPr>
              <a:t>para obtener información de contacto de su SHIP local.</a:t>
            </a:r>
          </a:p>
          <a:p>
            <a:pPr marL="114300" indent="-114300" algn="l">
              <a:spcAft>
                <a:spcPts val="600"/>
              </a:spcAft>
              <a:buFont typeface="Wingdings" panose="05000000000000000000" pitchFamily="2" charset="2"/>
              <a:buChar char="§"/>
            </a:pPr>
            <a:r>
              <a:rPr lang="es-US" b="1" i="0" dirty="0">
                <a:effectLst/>
                <a:highlight>
                  <a:srgbClr val="FFFFFF"/>
                </a:highlight>
                <a:ea typeface="Calibri" panose="020F0502020204030204" pitchFamily="34" charset="0"/>
              </a:rPr>
              <a:t>Las</a:t>
            </a:r>
            <a:r>
              <a:rPr lang="es-US" i="0" dirty="0">
                <a:effectLst/>
                <a:highlight>
                  <a:srgbClr val="FFFFFF"/>
                </a:highlight>
                <a:ea typeface="Calibri" panose="020F0502020204030204" pitchFamily="34" charset="0"/>
              </a:rPr>
              <a:t> </a:t>
            </a:r>
            <a:r>
              <a:rPr lang="es-US" b="1" i="0" dirty="0">
                <a:effectLst/>
                <a:highlight>
                  <a:srgbClr val="FFFFFF"/>
                </a:highlight>
                <a:ea typeface="Calibri" panose="020F0502020204030204" pitchFamily="34" charset="0"/>
              </a:rPr>
              <a:t>Organizaciones para mejora de la calidad-Cuidado centrado en beneficiarios y familias (BFCC-QIO) </a:t>
            </a:r>
            <a:r>
              <a:rPr lang="es-US" b="0" i="0" dirty="0">
                <a:effectLst/>
                <a:highlight>
                  <a:srgbClr val="FFFFFF"/>
                </a:highlight>
                <a:ea typeface="Calibri" panose="020F0502020204030204" pitchFamily="34" charset="0"/>
              </a:rPr>
              <a:t>tienen el compromiso de ayudarle a obtener la atención que usted necesita con Medicare. Revisan reclamaciones sobre Medicare y monitorean su calidad de la atención para mejorar la efectividad, eficiencia, economía y calidad de los servicios de atención de la salud. Pueden ayudarle con lo siguiente:</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Presentación de apelaciones</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Reclamaciones (quejas formales)</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Revisiones de la calidad de la atención</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Revisiones de necesidad médica</a:t>
            </a:r>
          </a:p>
          <a:p>
            <a:pPr>
              <a:spcAft>
                <a:spcPts val="600"/>
              </a:spcAft>
            </a:pPr>
            <a:r>
              <a:rPr lang="es-US" dirty="0"/>
              <a:t>Visite </a:t>
            </a:r>
            <a:r>
              <a:rPr lang="es-US" dirty="0">
                <a:ea typeface="Calibri" panose="020F0502020204030204" pitchFamily="34" charset="0"/>
                <a:hlinkClick r:id="rId4"/>
              </a:rPr>
              <a:t>qioprogram.org/locate-</a:t>
            </a:r>
            <a:r>
              <a:rPr lang="es-US" dirty="0" err="1">
                <a:ea typeface="Calibri" panose="020F0502020204030204" pitchFamily="34" charset="0"/>
                <a:hlinkClick r:id="rId4"/>
              </a:rPr>
              <a:t>your</a:t>
            </a:r>
            <a:r>
              <a:rPr lang="es-US" dirty="0">
                <a:ea typeface="Calibri" panose="020F0502020204030204" pitchFamily="34" charset="0"/>
                <a:hlinkClick r:id="rId4"/>
              </a:rPr>
              <a:t>-</a:t>
            </a:r>
            <a:r>
              <a:rPr lang="es-US" dirty="0" err="1">
                <a:ea typeface="Calibri" panose="020F0502020204030204" pitchFamily="34" charset="0"/>
                <a:hlinkClick r:id="rId4"/>
              </a:rPr>
              <a:t>bfcc-qio</a:t>
            </a:r>
            <a:r>
              <a:rPr lang="es-US" dirty="0"/>
              <a:t> para localizar la BFCC-QIO de su estado para solicitar ayuda o más información.</a:t>
            </a:r>
          </a:p>
        </p:txBody>
      </p:sp>
    </p:spTree>
    <p:extLst>
      <p:ext uri="{BB962C8B-B14F-4D97-AF65-F5344CB8AC3E}">
        <p14:creationId xmlns:p14="http://schemas.microsoft.com/office/powerpoint/2010/main" val="3086335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US" b="1" dirty="0">
                <a:solidFill>
                  <a:prstClr val="black"/>
                </a:solidFill>
                <a:ea typeface="Calibri" panose="020F0502020204030204" pitchFamily="34" charset="0"/>
              </a:rPr>
              <a:t>Notas del presentador</a:t>
            </a:r>
          </a:p>
          <a:p>
            <a:pPr marL="114300" indent="-114300" algn="l">
              <a:spcAft>
                <a:spcPts val="600"/>
              </a:spcAft>
              <a:buFont typeface="Wingdings" panose="05000000000000000000" pitchFamily="2" charset="2"/>
              <a:buChar char="§"/>
            </a:pPr>
            <a:r>
              <a:rPr lang="es-US" i="0" dirty="0">
                <a:effectLst/>
                <a:highlight>
                  <a:srgbClr val="FFFFFF"/>
                </a:highlight>
                <a:ea typeface="Calibri" panose="020F0502020204030204" pitchFamily="34" charset="0"/>
              </a:rPr>
              <a:t>Las </a:t>
            </a:r>
            <a:r>
              <a:rPr lang="es-US" b="1" i="0" dirty="0">
                <a:effectLst/>
                <a:highlight>
                  <a:srgbClr val="FFFFFF"/>
                </a:highlight>
                <a:ea typeface="Calibri" panose="020F0502020204030204" pitchFamily="34" charset="0"/>
              </a:rPr>
              <a:t>Agencias estatales de encuestas </a:t>
            </a:r>
            <a:r>
              <a:rPr lang="es-US" b="0" i="0" dirty="0">
                <a:effectLst/>
                <a:highlight>
                  <a:srgbClr val="FFFFFF"/>
                </a:highlight>
                <a:ea typeface="Calibri" panose="020F0502020204030204" pitchFamily="34" charset="0"/>
              </a:rPr>
              <a:t>supervisan instituciones de atención de la salud que participan en Medicare y Medicaid. Las inspeccionan e investigan reclamaciones para garantizar que cumplan con normas de salud y seguridad. Póngase en contacto con su Agencia Estatal de Encuestas si: </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Tiene una reclamación sobre atención indebida o condiciones inseguras en un hospital, agencia de salud a domicilio, cuidados paliativos o asilo de ancianos.</a:t>
            </a:r>
          </a:p>
          <a:p>
            <a:pPr marL="342900" lvl="1" indent="-112713">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Le preocupa la atención de la salud, el tratamiento o los servicios que usted u otra persona recibió o no recibió en un contexto de atención de la salud.</a:t>
            </a:r>
          </a:p>
          <a:p>
            <a:pPr marL="115888" indent="-117475">
              <a:spcAft>
                <a:spcPts val="600"/>
              </a:spcAft>
              <a:buFont typeface="Wingdings" panose="05000000000000000000" pitchFamily="2" charset="2"/>
              <a:buChar char="§"/>
            </a:pPr>
            <a:r>
              <a:rPr lang="es-US" b="0" i="0" dirty="0">
                <a:effectLst/>
                <a:highlight>
                  <a:srgbClr val="FFFFFF"/>
                </a:highlight>
                <a:ea typeface="Calibri" panose="020F0502020204030204" pitchFamily="34" charset="0"/>
              </a:rPr>
              <a:t>Su Agencia Estatal de Encuestas también puede ayudar con cosas como:</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Abuso</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Negligencia</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Maltrato</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Atención deficiente</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Personal insuficiente</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Condiciones inseguras o no sanitarias</a:t>
            </a:r>
          </a:p>
          <a:p>
            <a:pPr marL="342900" lvl="1" indent="-114300">
              <a:spcBef>
                <a:spcPts val="0"/>
              </a:spcBef>
              <a:spcAft>
                <a:spcPts val="600"/>
              </a:spcAft>
              <a:buFont typeface="Arial" panose="020B0604020202020204" pitchFamily="34" charset="0"/>
              <a:buChar char="•"/>
            </a:pPr>
            <a:r>
              <a:rPr lang="es-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Problemas con dietas</a:t>
            </a:r>
          </a:p>
          <a:p>
            <a:pPr indent="-1588">
              <a:spcAft>
                <a:spcPts val="600"/>
              </a:spcAft>
            </a:pPr>
            <a:r>
              <a:rPr lang="es-US" b="0" i="0" dirty="0">
                <a:effectLst/>
                <a:highlight>
                  <a:srgbClr val="FFFFFF"/>
                </a:highlight>
                <a:ea typeface="Calibri" panose="020F0502020204030204" pitchFamily="34" charset="0"/>
              </a:rPr>
              <a:t>Visite </a:t>
            </a:r>
            <a:r>
              <a:rPr lang="es-US" b="0" i="0" dirty="0">
                <a:effectLst/>
                <a:highlight>
                  <a:srgbClr val="FFFFFF"/>
                </a:highlight>
                <a:ea typeface="Calibri" panose="020F0502020204030204" pitchFamily="34" charset="0"/>
                <a:hlinkClick r:id="rId3"/>
              </a:rPr>
              <a:t>CMS.gov/medicare/</a:t>
            </a:r>
            <a:r>
              <a:rPr lang="es-US" b="0" i="0" dirty="0" err="1">
                <a:effectLst/>
                <a:highlight>
                  <a:srgbClr val="FFFFFF"/>
                </a:highlight>
                <a:ea typeface="Calibri" panose="020F0502020204030204" pitchFamily="34" charset="0"/>
                <a:hlinkClick r:id="rId3"/>
              </a:rPr>
              <a:t>health</a:t>
            </a:r>
            <a:r>
              <a:rPr lang="es-US" b="0" i="0" dirty="0">
                <a:effectLst/>
                <a:highlight>
                  <a:srgbClr val="FFFFFF"/>
                </a:highlight>
                <a:ea typeface="Calibri" panose="020F0502020204030204" pitchFamily="34" charset="0"/>
                <a:hlinkClick r:id="rId3"/>
              </a:rPr>
              <a:t>-safety-</a:t>
            </a:r>
            <a:r>
              <a:rPr lang="es-US" b="0" i="0" dirty="0" err="1">
                <a:effectLst/>
                <a:highlight>
                  <a:srgbClr val="FFFFFF"/>
                </a:highlight>
                <a:ea typeface="Calibri" panose="020F0502020204030204" pitchFamily="34" charset="0"/>
                <a:hlinkClick r:id="rId3"/>
              </a:rPr>
              <a:t>standards</a:t>
            </a:r>
            <a:r>
              <a:rPr lang="es-US" b="0" i="0" dirty="0">
                <a:effectLst/>
                <a:highlight>
                  <a:srgbClr val="FFFFFF"/>
                </a:highlight>
                <a:ea typeface="Calibri" panose="020F0502020204030204" pitchFamily="34" charset="0"/>
                <a:hlinkClick r:id="rId3"/>
              </a:rPr>
              <a:t>/</a:t>
            </a:r>
            <a:r>
              <a:rPr lang="es-US" b="0" i="0" dirty="0" err="1">
                <a:effectLst/>
                <a:highlight>
                  <a:srgbClr val="FFFFFF"/>
                </a:highlight>
                <a:ea typeface="Calibri" panose="020F0502020204030204" pitchFamily="34" charset="0"/>
                <a:hlinkClick r:id="rId3"/>
              </a:rPr>
              <a:t>quality</a:t>
            </a:r>
            <a:r>
              <a:rPr lang="es-US" b="0" i="0" dirty="0">
                <a:effectLst/>
                <a:highlight>
                  <a:srgbClr val="FFFFFF"/>
                </a:highlight>
                <a:ea typeface="Calibri" panose="020F0502020204030204" pitchFamily="34" charset="0"/>
                <a:hlinkClick r:id="rId3"/>
              </a:rPr>
              <a:t>-safety-</a:t>
            </a:r>
            <a:r>
              <a:rPr lang="es-US" b="0" i="0" dirty="0" err="1">
                <a:effectLst/>
                <a:highlight>
                  <a:srgbClr val="FFFFFF"/>
                </a:highlight>
                <a:ea typeface="Calibri" panose="020F0502020204030204" pitchFamily="34" charset="0"/>
                <a:hlinkClick r:id="rId3"/>
              </a:rPr>
              <a:t>oversight</a:t>
            </a:r>
            <a:r>
              <a:rPr lang="es-US" b="0" i="0" dirty="0">
                <a:effectLst/>
                <a:highlight>
                  <a:srgbClr val="FFFFFF"/>
                </a:highlight>
                <a:ea typeface="Calibri" panose="020F0502020204030204" pitchFamily="34" charset="0"/>
                <a:hlinkClick r:id="rId3"/>
              </a:rPr>
              <a:t>-general-</a:t>
            </a:r>
            <a:r>
              <a:rPr lang="es-US" b="0" i="0" dirty="0" err="1">
                <a:effectLst/>
                <a:highlight>
                  <a:srgbClr val="FFFFFF"/>
                </a:highlight>
                <a:ea typeface="Calibri" panose="020F0502020204030204" pitchFamily="34" charset="0"/>
                <a:hlinkClick r:id="rId3"/>
              </a:rPr>
              <a:t>information</a:t>
            </a:r>
            <a:r>
              <a:rPr lang="es-US" b="0" i="0" dirty="0">
                <a:effectLst/>
                <a:highlight>
                  <a:srgbClr val="FFFFFF"/>
                </a:highlight>
                <a:ea typeface="Calibri" panose="020F0502020204030204" pitchFamily="34" charset="0"/>
                <a:hlinkClick r:id="rId3"/>
              </a:rPr>
              <a:t>/</a:t>
            </a:r>
            <a:r>
              <a:rPr lang="es-US" b="0" i="0" dirty="0" err="1">
                <a:effectLst/>
                <a:highlight>
                  <a:srgbClr val="FFFFFF"/>
                </a:highlight>
                <a:ea typeface="Calibri" panose="020F0502020204030204" pitchFamily="34" charset="0"/>
                <a:hlinkClick r:id="rId3"/>
              </a:rPr>
              <a:t>contact-information</a:t>
            </a:r>
            <a:r>
              <a:rPr lang="es-US" b="0" i="0" dirty="0">
                <a:effectLst/>
                <a:highlight>
                  <a:srgbClr val="FFFFFF"/>
                </a:highlight>
                <a:ea typeface="Calibri" panose="020F0502020204030204" pitchFamily="34" charset="0"/>
              </a:rPr>
              <a:t> para obtener información de contacto de su Agencia Estatal de Encuestas.</a:t>
            </a:r>
          </a:p>
          <a:p>
            <a:pPr>
              <a:spcAft>
                <a:spcPts val="600"/>
              </a:spcAft>
            </a:pPr>
            <a:endParaRPr lang="en-US" dirty="0">
              <a:ea typeface="Calibri" panose="020F0502020204030204" pitchFamily="34" charset="0"/>
            </a:endParaRPr>
          </a:p>
        </p:txBody>
      </p:sp>
    </p:spTree>
    <p:extLst>
      <p:ext uri="{BB962C8B-B14F-4D97-AF65-F5344CB8AC3E}">
        <p14:creationId xmlns:p14="http://schemas.microsoft.com/office/powerpoint/2010/main" val="245090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solidFill>
                  <a:prstClr val="black"/>
                </a:solidFill>
                <a:latin typeface="Calibri "/>
              </a:rPr>
              <a:t>Esta diapositiva tiene animación.</a:t>
            </a:r>
          </a:p>
          <a:p>
            <a:pPr defTabSz="966511">
              <a:spcAft>
                <a:spcPts val="600"/>
              </a:spcAft>
              <a:defRPr/>
            </a:pPr>
            <a:r>
              <a:rPr lang="es-US" b="1">
                <a:solidFill>
                  <a:prstClr val="black"/>
                </a:solidFill>
                <a:latin typeface="Calibri "/>
              </a:rPr>
              <a:t>Notas del presentador</a:t>
            </a:r>
          </a:p>
          <a:p>
            <a:pPr defTabSz="966511">
              <a:spcAft>
                <a:spcPts val="600"/>
              </a:spcAft>
              <a:defRPr/>
            </a:pPr>
            <a:r>
              <a:rPr lang="es-US">
                <a:solidFill>
                  <a:prstClr val="black"/>
                </a:solidFill>
                <a:latin typeface="Calibri "/>
              </a:rPr>
              <a:t>Independientemente de cómo obtenga Medicare, usted tiene derechos y protecciones que: </a:t>
            </a:r>
          </a:p>
          <a:p>
            <a:pPr marL="114300" indent="-114300" defTabSz="966511">
              <a:spcAft>
                <a:spcPts val="600"/>
              </a:spcAft>
              <a:buFont typeface="Wingdings" panose="05000000000000000000" pitchFamily="2" charset="2"/>
              <a:buChar char="§"/>
              <a:defRPr/>
            </a:pPr>
            <a:r>
              <a:rPr lang="es-US">
                <a:solidFill>
                  <a:prstClr val="black"/>
                </a:solidFill>
                <a:latin typeface="Calibri "/>
              </a:rPr>
              <a:t>Mantienen su seguridad cuando usted recibe cuidados de la salud.</a:t>
            </a:r>
          </a:p>
          <a:p>
            <a:pPr marL="114300" indent="-114300" defTabSz="966511">
              <a:spcAft>
                <a:spcPts val="600"/>
              </a:spcAft>
              <a:buFont typeface="Wingdings" panose="05000000000000000000" pitchFamily="2" charset="2"/>
              <a:buChar char="§"/>
              <a:defRPr/>
            </a:pPr>
            <a:r>
              <a:rPr lang="es-US">
                <a:solidFill>
                  <a:prstClr val="black"/>
                </a:solidFill>
                <a:latin typeface="Calibri "/>
              </a:rPr>
              <a:t>Garantizan que reciba los servicios de cuidados de la salud que la ley indica que puede recibir.</a:t>
            </a:r>
          </a:p>
          <a:p>
            <a:pPr marL="114300" indent="-114300" defTabSz="966511">
              <a:spcAft>
                <a:spcPts val="600"/>
              </a:spcAft>
              <a:buFont typeface="Wingdings" panose="05000000000000000000" pitchFamily="2" charset="2"/>
              <a:buChar char="§"/>
              <a:defRPr/>
            </a:pPr>
            <a:r>
              <a:rPr lang="es-US">
                <a:solidFill>
                  <a:prstClr val="black"/>
                </a:solidFill>
                <a:latin typeface="Calibri "/>
              </a:rPr>
              <a:t>Le protegen contra prácticas no éticas.</a:t>
            </a:r>
          </a:p>
          <a:p>
            <a:pPr marL="114300" indent="-114300" defTabSz="966511">
              <a:spcAft>
                <a:spcPts val="600"/>
              </a:spcAft>
              <a:buFont typeface="Wingdings" panose="05000000000000000000" pitchFamily="2" charset="2"/>
              <a:buChar char="§"/>
              <a:defRPr/>
            </a:pPr>
            <a:r>
              <a:rPr lang="es-US">
                <a:solidFill>
                  <a:prstClr val="black"/>
                </a:solidFill>
                <a:latin typeface="Calibri "/>
              </a:rPr>
              <a:t>Salvaguardan su privacidad.</a:t>
            </a:r>
          </a:p>
          <a:p>
            <a:pPr defTabSz="966511">
              <a:spcAft>
                <a:spcPts val="600"/>
              </a:spcAft>
              <a:defRPr/>
            </a:pPr>
            <a:endParaRPr lang="en-US" dirty="0">
              <a:solidFill>
                <a:prstClr val="black"/>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8"/>
            <a:ext cx="5852160" cy="5596042"/>
          </a:xfrm>
        </p:spPr>
        <p:txBody>
          <a:bodyPr/>
          <a:lstStyle/>
          <a:p>
            <a:pPr defTabSz="966511">
              <a:spcAft>
                <a:spcPts val="600"/>
              </a:spcAft>
              <a:defRPr/>
            </a:pPr>
            <a:r>
              <a:rPr lang="es-US" b="1" dirty="0">
                <a:solidFill>
                  <a:prstClr val="black"/>
                </a:solidFill>
              </a:rPr>
              <a:t>Esta diapositiva tiene animación.</a:t>
            </a:r>
          </a:p>
          <a:p>
            <a:pPr marL="180528" indent="-180528" defTabSz="966511">
              <a:spcAft>
                <a:spcPts val="600"/>
              </a:spcAft>
              <a:defRPr/>
            </a:pPr>
            <a:r>
              <a:rPr lang="es-US" b="1" dirty="0">
                <a:solidFill>
                  <a:prstClr val="black"/>
                </a:solidFill>
                <a:cs typeface="Calibri" panose="020F0502020204030204" pitchFamily="34" charset="0"/>
              </a:rPr>
              <a:t>Notas del presentador</a:t>
            </a:r>
          </a:p>
          <a:p>
            <a:pPr marL="180528" indent="-180528" defTabSz="966511">
              <a:spcAft>
                <a:spcPts val="600"/>
              </a:spcAft>
              <a:defRPr/>
            </a:pPr>
            <a:r>
              <a:rPr lang="es-US" dirty="0">
                <a:solidFill>
                  <a:prstClr val="black"/>
                </a:solidFill>
                <a:cs typeface="Calibri" panose="020F0502020204030204" pitchFamily="34" charset="0"/>
              </a:rPr>
              <a:t>Compruebe sus conocimientos: Pregunta 6</a:t>
            </a:r>
          </a:p>
          <a:p>
            <a:pPr defTabSz="966511">
              <a:spcAft>
                <a:spcPts val="600"/>
              </a:spcAft>
              <a:defRPr/>
            </a:pPr>
            <a:r>
              <a:rPr lang="es-US" b="1" dirty="0">
                <a:solidFill>
                  <a:prstClr val="black"/>
                </a:solidFill>
              </a:rPr>
              <a:t>Las instrucciones anticipadas son documentos legales que le permiten plasmar por escrito qué tipo de atención médica desea si estuviese demasiado enfermo para hablar por usted mismo. </a:t>
            </a:r>
          </a:p>
          <a:p>
            <a:pPr marL="244983" indent="-238272" defTabSz="966511">
              <a:spcAft>
                <a:spcPts val="600"/>
              </a:spcAft>
              <a:buFont typeface="+mj-lt"/>
              <a:buAutoNum type="alphaLcPeriod"/>
              <a:defRPr/>
            </a:pPr>
            <a:r>
              <a:rPr lang="es-US" dirty="0">
                <a:solidFill>
                  <a:prstClr val="black"/>
                </a:solidFill>
                <a:cs typeface="Calibri" panose="020F0502020204030204" pitchFamily="34" charset="0"/>
              </a:rPr>
              <a:t>Verdadero</a:t>
            </a:r>
          </a:p>
          <a:p>
            <a:pPr marL="244983" indent="-238272" defTabSz="966511">
              <a:spcAft>
                <a:spcPts val="600"/>
              </a:spcAft>
              <a:buFont typeface="+mj-lt"/>
              <a:buAutoNum type="alphaLcPeriod"/>
              <a:defRPr/>
            </a:pPr>
            <a:r>
              <a:rPr lang="es-US" dirty="0">
                <a:solidFill>
                  <a:prstClr val="black"/>
                </a:solidFill>
                <a:cs typeface="Calibri" panose="020F0502020204030204" pitchFamily="34" charset="0"/>
              </a:rPr>
              <a:t>Falso</a:t>
            </a:r>
          </a:p>
          <a:p>
            <a:pPr defTabSz="966511">
              <a:spcAft>
                <a:spcPts val="600"/>
              </a:spcAft>
              <a:defRPr/>
            </a:pPr>
            <a:r>
              <a:rPr lang="es-US" b="1" dirty="0">
                <a:solidFill>
                  <a:prstClr val="black"/>
                </a:solidFill>
              </a:rPr>
              <a:t>Respuesta: a. Verdadero </a:t>
            </a:r>
          </a:p>
          <a:p>
            <a:pPr defTabSz="966511">
              <a:spcAft>
                <a:spcPts val="600"/>
              </a:spcAft>
              <a:defRPr/>
            </a:pPr>
            <a:r>
              <a:rPr lang="es-US" dirty="0">
                <a:solidFill>
                  <a:prstClr val="black"/>
                </a:solidFill>
              </a:rPr>
              <a:t>Las directivas anticipadas generalmente incluyen un poder para atención de la salud (poder no caducable) y un testamento en vida. Es importante que hable con familiares, amigos y proveedores de atención de la salud sobre sus deseos, pero estos documentos legales garantizan que sus deseos se respeten. Es mejor pensar en estas decisiones importantes antes de estar enfermo o de que se produzca una crisis. </a:t>
            </a:r>
          </a:p>
          <a:p>
            <a:pPr marL="171450" indent="-171450" defTabSz="966511">
              <a:spcAft>
                <a:spcPts val="600"/>
              </a:spcAft>
              <a:buFont typeface="Wingdings" panose="05000000000000000000" pitchFamily="2" charset="2"/>
              <a:buChar char="§"/>
              <a:defRPr/>
            </a:pPr>
            <a:r>
              <a:rPr lang="es-US" dirty="0">
                <a:solidFill>
                  <a:prstClr val="black"/>
                </a:solidFill>
              </a:rPr>
              <a:t>Un poder legal para atención de la salud (a veces llamado poder legal no caducable para atención de la salud) se usa para nombrar a la persona que usted desea que tome decisiones de atención de la salud si usted no puede tomarlas por sí. Es importante contar con un poder para atención de la salud porque si súbitamente usted no puede tomar sus propias decisiones sobre atención de la salud, alguien en quien usted confía podrá hacerlo por usted.</a:t>
            </a:r>
          </a:p>
          <a:p>
            <a:pPr marL="171450" indent="-171450" defTabSz="966511">
              <a:spcAft>
                <a:spcPts val="600"/>
              </a:spcAft>
              <a:buFont typeface="Wingdings" panose="05000000000000000000" pitchFamily="2" charset="2"/>
              <a:buChar char="§"/>
              <a:defRPr/>
            </a:pPr>
            <a:r>
              <a:rPr lang="es-US" dirty="0">
                <a:solidFill>
                  <a:prstClr val="black"/>
                </a:solidFill>
              </a:rPr>
              <a:t>Un testamento en vida es otra manera de asegurarse de que su voz se escuche. Indica qué tratamientos médicos usted aceptará o rechazará si su vida está en peligro. Por ejemplo, diálisis por insuficiencia renal, un respirador si no puede respirar solo, resucitación cardiopulmonar si su corazón y respiración se detienen, o alimentación por un tubo si ya no puede comer.</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11203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17"/>
              </a:spcBef>
              <a:spcAft>
                <a:spcPts val="600"/>
              </a:spcAft>
            </a:pPr>
            <a:r>
              <a:rPr lang="es-US" b="1">
                <a:latin typeface="Calibri "/>
                <a:cs typeface="Arial" panose="020B0604020202020204" pitchFamily="34" charset="0"/>
              </a:rPr>
              <a:t>Notas del presentador</a:t>
            </a:r>
          </a:p>
          <a:p>
            <a:pPr defTabSz="966511">
              <a:spcBef>
                <a:spcPts val="617"/>
              </a:spcBef>
              <a:spcAft>
                <a:spcPts val="600"/>
              </a:spcAft>
              <a:defRPr/>
            </a:pPr>
            <a:r>
              <a:rPr lang="es-US">
                <a:latin typeface="Calibri "/>
                <a:ea typeface="Calibri" panose="020F0502020204030204" pitchFamily="34" charset="0"/>
                <a:cs typeface="Arial" panose="020B0604020202020204" pitchFamily="34" charset="0"/>
              </a:rPr>
              <a:t>Esta diapositiva (y las dos que siguen) proporciona información sobre recursos y productos adicionales. Es posible que desee resaltar las que sean más relevantes para su audiencia.</a:t>
            </a:r>
          </a:p>
          <a:p>
            <a:pPr defTabSz="966511">
              <a:spcBef>
                <a:spcPts val="617"/>
              </a:spcBef>
              <a:spcAft>
                <a:spcPts val="600"/>
              </a:spcAft>
              <a:defRPr/>
            </a:pPr>
            <a:r>
              <a:rPr lang="es-US" i="1">
                <a:latin typeface="Calibri "/>
                <a:ea typeface="Calibri" panose="020F0502020204030204" pitchFamily="34" charset="0"/>
                <a:cs typeface="Arial" panose="020B0604020202020204" pitchFamily="34" charset="0"/>
              </a:rPr>
              <a:t>Continúa en la diapositiva siguiente.</a:t>
            </a:r>
          </a:p>
          <a:p>
            <a:pPr defTabSz="966511">
              <a:spcBef>
                <a:spcPts val="604"/>
              </a:spcBef>
              <a:spcAft>
                <a:spcPts val="600"/>
              </a:spcAft>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Aft>
                <a:spcPts val="600"/>
              </a:spcAft>
            </a:pPr>
            <a:r>
              <a:rPr lang="es-US" b="1"/>
              <a:t>Notas del presentador </a:t>
            </a:r>
          </a:p>
          <a:p>
            <a:pPr defTabSz="966511">
              <a:spcAft>
                <a:spcPts val="600"/>
              </a:spcAft>
              <a:defRPr/>
            </a:pPr>
            <a:r>
              <a:rPr lang="es-US" i="1">
                <a:ea typeface="Calibri" panose="020F0502020204030204" pitchFamily="34" charset="0"/>
              </a:rPr>
              <a:t>Vaya a la diapositiva siguiente para ver productos selectos de Medicare.</a:t>
            </a:r>
          </a:p>
          <a:p>
            <a:pPr>
              <a:spcAft>
                <a:spcPts val="600"/>
              </a:spcAft>
            </a:pPr>
            <a:endParaRPr lang="en-US" b="1" dirty="0"/>
          </a:p>
          <a:p>
            <a:pPr>
              <a:spcAft>
                <a:spcPts val="600"/>
              </a:spcAft>
            </a:pPr>
            <a:endParaRPr lang="en-US" b="1" dirty="0"/>
          </a:p>
        </p:txBody>
      </p:sp>
    </p:spTree>
    <p:extLst>
      <p:ext uri="{BB962C8B-B14F-4D97-AF65-F5344CB8AC3E}">
        <p14:creationId xmlns:p14="http://schemas.microsoft.com/office/powerpoint/2010/main" val="1508470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792900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s-US" b="1"/>
              <a:t>Notas del presentador</a:t>
            </a:r>
          </a:p>
          <a:p>
            <a:pPr defTabSz="966511">
              <a:spcAft>
                <a:spcPts val="600"/>
              </a:spcAft>
              <a:defRPr/>
            </a:pPr>
            <a:r>
              <a:rPr lang="es-US"/>
              <a:t>Manténgase conectado. Visite </a:t>
            </a:r>
            <a:r>
              <a:rPr lang="es-US">
                <a:hlinkClick r:id="rId3"/>
              </a:rPr>
              <a:t>CMSnationaltrainingprogram.cms.gov</a:t>
            </a:r>
            <a:r>
              <a:rPr lang="es-US"/>
              <a:t> para acceder a los materiales de capacitación de NTP y suscribirse a nuestra lista de correo electrónico.</a:t>
            </a:r>
            <a:r>
              <a:rPr lang="es-US" baseline="0"/>
              <a:t> </a:t>
            </a:r>
            <a:r>
              <a:rPr lang="es-US"/>
              <a:t>Comuníquese con nosotros en </a:t>
            </a:r>
            <a:r>
              <a:rPr lang="es-US">
                <a:hlinkClick r:id="rId4"/>
              </a:rPr>
              <a:t>training@cms.hhs.gov</a:t>
            </a:r>
            <a:r>
              <a:rPr lang="es-US"/>
              <a:t>. </a:t>
            </a:r>
          </a:p>
          <a:p>
            <a:pPr>
              <a:spcAft>
                <a:spcPts val="600"/>
              </a:spcAft>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9669" y="3643208"/>
            <a:ext cx="7147075" cy="5862742"/>
          </a:xfrm>
        </p:spPr>
        <p:txBody>
          <a:bodyPr/>
          <a:lstStyle/>
          <a:p>
            <a:pPr defTabSz="966511">
              <a:spcAft>
                <a:spcPts val="400"/>
              </a:spcAft>
              <a:defRPr/>
            </a:pPr>
            <a:r>
              <a:rPr lang="es-US" sz="1100" b="1" dirty="0">
                <a:solidFill>
                  <a:prstClr val="black"/>
                </a:solidFill>
                <a:latin typeface="Calibri "/>
              </a:rPr>
              <a:t>Esta diapositiva tiene animación.</a:t>
            </a:r>
          </a:p>
          <a:p>
            <a:pPr defTabSz="966511">
              <a:spcAft>
                <a:spcPts val="400"/>
              </a:spcAft>
              <a:defRPr/>
            </a:pPr>
            <a:r>
              <a:rPr lang="es-US" sz="1100" b="1" dirty="0">
                <a:solidFill>
                  <a:prstClr val="black"/>
                </a:solidFill>
                <a:latin typeface="Calibri "/>
              </a:rPr>
              <a:t>Notas del presentador</a:t>
            </a:r>
          </a:p>
          <a:p>
            <a:pPr defTabSz="966511">
              <a:spcAft>
                <a:spcPts val="400"/>
              </a:spcAft>
              <a:defRPr/>
            </a:pPr>
            <a:r>
              <a:rPr lang="es-US" sz="1100" dirty="0">
                <a:solidFill>
                  <a:prstClr val="black"/>
                </a:solidFill>
                <a:latin typeface="Calibri "/>
              </a:rPr>
              <a:t>Todos los beneficiarios de Medicare tienen derecho a:</a:t>
            </a:r>
          </a:p>
          <a:p>
            <a:pPr marL="120813" lvl="1" indent="-120813" defTabSz="966511">
              <a:spcBef>
                <a:spcPts val="0"/>
              </a:spcBef>
              <a:spcAft>
                <a:spcPts val="400"/>
              </a:spcAft>
              <a:buFont typeface="Wingdings" panose="05000000000000000000" pitchFamily="2" charset="2"/>
              <a:buChar char="§"/>
              <a:defRPr/>
            </a:pPr>
            <a:r>
              <a:rPr lang="es-US" sz="1100" dirty="0">
                <a:latin typeface="Calibri "/>
              </a:rPr>
              <a:t>Ser tratados con cortesía, dignidad y respeto en todo momento</a:t>
            </a:r>
            <a:r>
              <a:rPr lang="es-US" sz="1100" dirty="0">
                <a:solidFill>
                  <a:prstClr val="black"/>
                </a:solidFill>
                <a:latin typeface="Calibri "/>
              </a:rPr>
              <a:t>.</a:t>
            </a:r>
          </a:p>
          <a:p>
            <a:pPr marL="120813" lvl="1" indent="-120813" defTabSz="957646">
              <a:spcBef>
                <a:spcPts val="0"/>
              </a:spcBef>
              <a:spcAft>
                <a:spcPts val="400"/>
              </a:spcAft>
              <a:buFont typeface="Wingdings" panose="05000000000000000000" pitchFamily="2" charset="2"/>
              <a:buChar char="§"/>
              <a:defRPr/>
            </a:pPr>
            <a:r>
              <a:rPr lang="es-US" sz="1100" dirty="0">
                <a:solidFill>
                  <a:prstClr val="black"/>
                </a:solidFill>
                <a:latin typeface="Calibri "/>
              </a:rPr>
              <a:t>Estar protegido contra la discriminación. </a:t>
            </a:r>
            <a:r>
              <a:rPr lang="es-US" sz="1100" dirty="0">
                <a:latin typeface="Calibri "/>
              </a:rPr>
              <a:t>Todas las empresas o agencias que trabajan con Medicare deben cumplir la ley. No pueden darle trato diferente debido a su raza, color, origen nacional, discapacidad, edad, religión o sexo.</a:t>
            </a:r>
          </a:p>
          <a:p>
            <a:pPr marL="0" lvl="1" defTabSz="957646">
              <a:spcBef>
                <a:spcPts val="0"/>
              </a:spcBef>
              <a:spcAft>
                <a:spcPts val="400"/>
              </a:spcAft>
              <a:defRPr/>
            </a:pPr>
            <a:r>
              <a:rPr lang="es-US" sz="1100" dirty="0">
                <a:latin typeface="Calibri "/>
              </a:rPr>
              <a:t>Tiene derecho a recibir información en un formato accesible, como impreso en letras grandes, en Braille o en audio. También tiene derecho a presentar una queja si considera que se le ha discriminado. Para obtener más información, visite </a:t>
            </a:r>
            <a:r>
              <a:rPr lang="es-US" sz="1100" dirty="0">
                <a:latin typeface="Calibri "/>
                <a:hlinkClick r:id="rId3"/>
              </a:rPr>
              <a:t>es.Medicare.gov/</a:t>
            </a:r>
            <a:r>
              <a:rPr lang="es-US" sz="1100" dirty="0" err="1">
                <a:latin typeface="Calibri "/>
                <a:hlinkClick r:id="rId3"/>
              </a:rPr>
              <a:t>about-us</a:t>
            </a:r>
            <a:r>
              <a:rPr lang="es-US" sz="1100" dirty="0">
                <a:latin typeface="Calibri "/>
                <a:hlinkClick r:id="rId3"/>
              </a:rPr>
              <a:t>/</a:t>
            </a:r>
            <a:r>
              <a:rPr lang="es-US" sz="1100" dirty="0" err="1">
                <a:latin typeface="Calibri "/>
                <a:hlinkClick r:id="rId3"/>
              </a:rPr>
              <a:t>accessibility-nondiscrimination-notice</a:t>
            </a:r>
            <a:r>
              <a:rPr lang="es-US" sz="1100" dirty="0">
                <a:latin typeface="Calibri "/>
              </a:rPr>
              <a:t> o llame al 1-800-MEDICARE (1-800-633-4227). Los usuarios de </a:t>
            </a:r>
            <a:r>
              <a:rPr lang="es-US" sz="1100" dirty="0" err="1">
                <a:latin typeface="Calibri "/>
              </a:rPr>
              <a:t>TTY</a:t>
            </a:r>
            <a:r>
              <a:rPr lang="es-US" sz="1100" dirty="0">
                <a:latin typeface="Calibri "/>
              </a:rPr>
              <a:t> pueden llamar al 1-877-486-2048.</a:t>
            </a:r>
          </a:p>
          <a:p>
            <a:pPr marL="0" marR="0">
              <a:spcAft>
                <a:spcPts val="400"/>
              </a:spcAft>
            </a:pPr>
            <a:r>
              <a:rPr lang="es-US" sz="1100" dirty="0">
                <a:latin typeface="Calibri "/>
                <a:ea typeface="Calibri" panose="020F0502020204030204" pitchFamily="34" charset="0"/>
                <a:cs typeface="Times New Roman" panose="02020603050405020304" pitchFamily="18" charset="0"/>
              </a:rPr>
              <a:t>Los Centros de Servicios de Medicare y Medicaid (CMS) no excluyen, no niegan beneficios ni discriminan de ningún otro modo a ninguna persona por motivos de raza, color, origen nacional, discapacidad, sexo o edad en la admisión, participación o recepción de los servicios y beneficios de cualquiera de sus programas y actividades, ya sean llevados a cabo directamente por CMS o a través de un contratista o cualquier otra entidad con la que CMS acuerde llevar a cabo sus programas y actividades.</a:t>
            </a:r>
          </a:p>
          <a:p>
            <a:pPr marL="0" marR="0">
              <a:spcAft>
                <a:spcPts val="400"/>
              </a:spcAft>
            </a:pPr>
            <a:r>
              <a:rPr lang="es-US" sz="1100" dirty="0">
                <a:latin typeface="Calibri "/>
                <a:ea typeface="Calibri" panose="020F0502020204030204" pitchFamily="34" charset="0"/>
                <a:cs typeface="Times New Roman" panose="02020603050405020304" pitchFamily="18" charset="0"/>
              </a:rPr>
              <a:t>Puede comunicarse con los </a:t>
            </a:r>
            <a:r>
              <a:rPr lang="es-US" sz="1100" dirty="0" err="1">
                <a:latin typeface="Calibri "/>
                <a:ea typeface="Calibri" panose="020F0502020204030204" pitchFamily="34" charset="0"/>
                <a:cs typeface="Times New Roman" panose="02020603050405020304" pitchFamily="18" charset="0"/>
              </a:rPr>
              <a:t>CMS</a:t>
            </a:r>
            <a:r>
              <a:rPr lang="es-US" sz="1100" dirty="0">
                <a:latin typeface="Calibri "/>
                <a:ea typeface="Calibri" panose="020F0502020204030204" pitchFamily="34" charset="0"/>
                <a:cs typeface="Times New Roman" panose="02020603050405020304" pitchFamily="18" charset="0"/>
              </a:rPr>
              <a:t> de cualquiera de las formas que figuran en este aviso si tiene alguna inquietud acerca de cómo obtener información en un formato que pueda usar. </a:t>
            </a:r>
          </a:p>
          <a:p>
            <a:pPr marL="0" marR="0">
              <a:spcAft>
                <a:spcPts val="400"/>
              </a:spcAft>
            </a:pPr>
            <a:r>
              <a:rPr lang="es-US" sz="1100" dirty="0">
                <a:latin typeface="Calibri "/>
                <a:ea typeface="Calibri" panose="020F0502020204030204" pitchFamily="34" charset="0"/>
                <a:cs typeface="Times New Roman" panose="02020603050405020304" pitchFamily="18" charset="0"/>
              </a:rPr>
              <a:t>También puede presentar una queja si cree que ha sido objeto de discriminación en un programa o actividad de </a:t>
            </a:r>
            <a:r>
              <a:rPr lang="es-US" sz="1100" dirty="0" err="1">
                <a:latin typeface="Calibri "/>
                <a:ea typeface="Calibri" panose="020F0502020204030204" pitchFamily="34" charset="0"/>
                <a:cs typeface="Times New Roman" panose="02020603050405020304" pitchFamily="18" charset="0"/>
              </a:rPr>
              <a:t>CMS</a:t>
            </a:r>
            <a:r>
              <a:rPr lang="es-US" sz="1100" dirty="0">
                <a:latin typeface="Calibri "/>
                <a:ea typeface="Calibri" panose="020F0502020204030204" pitchFamily="34" charset="0"/>
                <a:cs typeface="Times New Roman" panose="02020603050405020304" pitchFamily="18" charset="0"/>
              </a:rPr>
              <a:t>, por ejemplo, si tuvo problemas para obtener información en un formato accesible por parte de cualquier plan Medicare </a:t>
            </a:r>
            <a:r>
              <a:rPr lang="es-US" sz="1100" dirty="0" err="1">
                <a:latin typeface="Calibri "/>
                <a:ea typeface="Calibri" panose="020F0502020204030204" pitchFamily="34" charset="0"/>
                <a:cs typeface="Times New Roman" panose="02020603050405020304" pitchFamily="18" charset="0"/>
              </a:rPr>
              <a:t>Advantage</a:t>
            </a:r>
            <a:r>
              <a:rPr lang="es-US" sz="1100" dirty="0">
                <a:latin typeface="Calibri "/>
                <a:ea typeface="Calibri" panose="020F0502020204030204" pitchFamily="34" charset="0"/>
                <a:cs typeface="Times New Roman" panose="02020603050405020304" pitchFamily="18" charset="0"/>
              </a:rPr>
              <a:t>, plan de medicamentos recetados de Medicare, la oficina estatal o local de Medicaid o algún plan de salud calificado del Mercado. Existen tres formas de presentar una queja ante la Oficina de Derechos Civiles del Departamento de Salud y Servicios Humanos de los EE. UU.:</a:t>
            </a:r>
          </a:p>
          <a:p>
            <a:pPr marL="227013" marR="0" lvl="0" indent="-227013">
              <a:spcAft>
                <a:spcPts val="400"/>
              </a:spcAft>
              <a:buFont typeface="+mj-lt"/>
              <a:buAutoNum type="arabicPeriod"/>
            </a:pPr>
            <a:r>
              <a:rPr lang="es-US" sz="1100" b="1" dirty="0">
                <a:latin typeface="Calibri "/>
                <a:ea typeface="Calibri" panose="020F0502020204030204" pitchFamily="34" charset="0"/>
                <a:cs typeface="Times New Roman" panose="02020603050405020304" pitchFamily="18" charset="0"/>
              </a:rPr>
              <a:t>Por internet en: </a:t>
            </a:r>
            <a:r>
              <a:rPr lang="es-US" sz="1100" u="sng" dirty="0">
                <a:solidFill>
                  <a:srgbClr val="0563C1"/>
                </a:solidFill>
                <a:latin typeface="Calibri "/>
                <a:ea typeface="Calibri" panose="020F0502020204030204" pitchFamily="34" charset="0"/>
                <a:cs typeface="Times New Roman" panose="02020603050405020304" pitchFamily="18" charset="0"/>
                <a:hlinkClick r:id="rId4"/>
              </a:rPr>
              <a:t>hhs.gov/civil-</a:t>
            </a:r>
            <a:r>
              <a:rPr lang="es-US" sz="1100" u="sng" dirty="0" err="1">
                <a:solidFill>
                  <a:srgbClr val="0563C1"/>
                </a:solidFill>
                <a:latin typeface="Calibri "/>
                <a:ea typeface="Calibri" panose="020F0502020204030204" pitchFamily="34" charset="0"/>
                <a:cs typeface="Times New Roman" panose="02020603050405020304" pitchFamily="18" charset="0"/>
                <a:hlinkClick r:id="rId4"/>
              </a:rPr>
              <a:t>rights</a:t>
            </a:r>
            <a:r>
              <a:rPr lang="es-US" sz="1100" u="sng" dirty="0">
                <a:solidFill>
                  <a:srgbClr val="0563C1"/>
                </a:solidFill>
                <a:latin typeface="Calibri "/>
                <a:ea typeface="Calibri" panose="020F0502020204030204" pitchFamily="34" charset="0"/>
                <a:cs typeface="Times New Roman" panose="02020603050405020304" pitchFamily="18" charset="0"/>
                <a:hlinkClick r:id="rId4"/>
              </a:rPr>
              <a:t>/</a:t>
            </a:r>
            <a:r>
              <a:rPr lang="es-US" sz="1100" u="sng" dirty="0" err="1">
                <a:solidFill>
                  <a:srgbClr val="0563C1"/>
                </a:solidFill>
                <a:latin typeface="Calibri "/>
                <a:ea typeface="Calibri" panose="020F0502020204030204" pitchFamily="34" charset="0"/>
                <a:cs typeface="Times New Roman" panose="02020603050405020304" pitchFamily="18" charset="0"/>
                <a:hlinkClick r:id="rId4"/>
              </a:rPr>
              <a:t>filing</a:t>
            </a:r>
            <a:r>
              <a:rPr lang="es-US" sz="1100" u="sng" dirty="0">
                <a:solidFill>
                  <a:srgbClr val="0563C1"/>
                </a:solidFill>
                <a:latin typeface="Calibri "/>
                <a:ea typeface="Calibri" panose="020F0502020204030204" pitchFamily="34" charset="0"/>
                <a:cs typeface="Times New Roman" panose="02020603050405020304" pitchFamily="18" charset="0"/>
                <a:hlinkClick r:id="rId4"/>
              </a:rPr>
              <a:t>-a-</a:t>
            </a:r>
            <a:r>
              <a:rPr lang="es-US" sz="1100" u="sng" dirty="0" err="1">
                <a:solidFill>
                  <a:srgbClr val="0563C1"/>
                </a:solidFill>
                <a:latin typeface="Calibri "/>
                <a:ea typeface="Calibri" panose="020F0502020204030204" pitchFamily="34" charset="0"/>
                <a:cs typeface="Times New Roman" panose="02020603050405020304" pitchFamily="18" charset="0"/>
                <a:hlinkClick r:id="rId4"/>
              </a:rPr>
              <a:t>complaint</a:t>
            </a:r>
            <a:r>
              <a:rPr lang="es-US" sz="1100" u="sng" dirty="0">
                <a:solidFill>
                  <a:srgbClr val="0563C1"/>
                </a:solidFill>
                <a:latin typeface="Calibri "/>
                <a:ea typeface="Calibri" panose="020F0502020204030204" pitchFamily="34" charset="0"/>
                <a:cs typeface="Times New Roman" panose="02020603050405020304" pitchFamily="18" charset="0"/>
                <a:hlinkClick r:id="rId4"/>
              </a:rPr>
              <a:t>/</a:t>
            </a:r>
            <a:r>
              <a:rPr lang="es-US" sz="1100" u="sng" dirty="0" err="1">
                <a:solidFill>
                  <a:srgbClr val="0563C1"/>
                </a:solidFill>
                <a:latin typeface="Calibri "/>
                <a:ea typeface="Calibri" panose="020F0502020204030204" pitchFamily="34" charset="0"/>
                <a:cs typeface="Times New Roman" panose="02020603050405020304" pitchFamily="18" charset="0"/>
                <a:hlinkClick r:id="rId4"/>
              </a:rPr>
              <a:t>complaint-process</a:t>
            </a:r>
            <a:r>
              <a:rPr lang="es-US" sz="1100" u="sng" dirty="0">
                <a:solidFill>
                  <a:srgbClr val="0563C1"/>
                </a:solidFill>
                <a:latin typeface="Calibri "/>
                <a:ea typeface="Calibri" panose="020F0502020204030204" pitchFamily="34" charset="0"/>
                <a:cs typeface="Times New Roman" panose="02020603050405020304" pitchFamily="18" charset="0"/>
                <a:hlinkClick r:id="rId4"/>
              </a:rPr>
              <a:t>/index.html</a:t>
            </a:r>
            <a:r>
              <a:rPr lang="es-US" sz="1100" dirty="0">
                <a:latin typeface="Calibri "/>
                <a:ea typeface="Calibri" panose="020F0502020204030204" pitchFamily="34" charset="0"/>
                <a:cs typeface="Times New Roman" panose="02020603050405020304" pitchFamily="18" charset="0"/>
              </a:rPr>
              <a:t>.</a:t>
            </a:r>
          </a:p>
          <a:p>
            <a:pPr marL="227013" marR="0" lvl="0" indent="-227013">
              <a:spcAft>
                <a:spcPts val="400"/>
              </a:spcAft>
              <a:buFont typeface="+mj-lt"/>
              <a:buAutoNum type="arabicPeriod"/>
            </a:pPr>
            <a:r>
              <a:rPr lang="es-US" sz="1100" b="1" dirty="0">
                <a:latin typeface="Calibri "/>
                <a:ea typeface="Calibri" panose="020F0502020204030204" pitchFamily="34" charset="0"/>
                <a:cs typeface="Times New Roman" panose="02020603050405020304" pitchFamily="18" charset="0"/>
              </a:rPr>
              <a:t>Por teléfono: </a:t>
            </a:r>
            <a:r>
              <a:rPr lang="es-US" sz="1100" dirty="0">
                <a:latin typeface="Calibri "/>
                <a:ea typeface="Calibri" panose="020F0502020204030204" pitchFamily="34" charset="0"/>
                <a:cs typeface="Times New Roman" panose="02020603050405020304" pitchFamily="18" charset="0"/>
              </a:rPr>
              <a:t>Llame al 1-800-368-1019. Los usuarios de </a:t>
            </a:r>
            <a:r>
              <a:rPr lang="es-US" sz="1100" dirty="0" err="1">
                <a:latin typeface="Calibri "/>
                <a:ea typeface="Calibri" panose="020F0502020204030204" pitchFamily="34" charset="0"/>
                <a:cs typeface="Times New Roman" panose="02020603050405020304" pitchFamily="18" charset="0"/>
              </a:rPr>
              <a:t>TTY</a:t>
            </a:r>
            <a:r>
              <a:rPr lang="es-US" sz="1100" dirty="0">
                <a:latin typeface="Calibri "/>
                <a:ea typeface="Calibri" panose="020F0502020204030204" pitchFamily="34" charset="0"/>
                <a:cs typeface="Times New Roman" panose="02020603050405020304" pitchFamily="18" charset="0"/>
              </a:rPr>
              <a:t> pueden llamar al 1-800-537-7697.</a:t>
            </a:r>
          </a:p>
          <a:p>
            <a:pPr marL="227013" marR="0" lvl="0" indent="-227013">
              <a:spcAft>
                <a:spcPts val="400"/>
              </a:spcAft>
              <a:buFont typeface="+mj-lt"/>
              <a:buAutoNum type="arabicPeriod"/>
            </a:pPr>
            <a:r>
              <a:rPr lang="es-US" sz="1100" b="1" dirty="0">
                <a:latin typeface="Calibri "/>
                <a:ea typeface="Calibri" panose="020F0502020204030204" pitchFamily="34" charset="0"/>
                <a:cs typeface="Times New Roman" panose="02020603050405020304" pitchFamily="18" charset="0"/>
              </a:rPr>
              <a:t>Por escrito:</a:t>
            </a:r>
            <a:r>
              <a:rPr lang="es-US" sz="1100" dirty="0">
                <a:latin typeface="Calibri "/>
                <a:ea typeface="Calibri" panose="020F0502020204030204" pitchFamily="34" charset="0"/>
                <a:cs typeface="Times New Roman" panose="02020603050405020304" pitchFamily="18" charset="0"/>
              </a:rPr>
              <a:t> Envíe información sobre su queja a:</a:t>
            </a:r>
          </a:p>
          <a:p>
            <a:pPr lvl="1">
              <a:spcBef>
                <a:spcPts val="0"/>
              </a:spcBef>
              <a:spcAft>
                <a:spcPts val="400"/>
              </a:spcAft>
            </a:pPr>
            <a:r>
              <a:rPr lang="es-US" sz="1100" dirty="0">
                <a:latin typeface="Calibri "/>
                <a:ea typeface="Calibri" panose="020F0502020204030204" pitchFamily="34" charset="0"/>
                <a:cs typeface="Times New Roman" panose="02020603050405020304" pitchFamily="18" charset="0"/>
              </a:rPr>
              <a:t>Office </a:t>
            </a:r>
            <a:r>
              <a:rPr lang="es-US" sz="1100" dirty="0" err="1">
                <a:latin typeface="Calibri "/>
                <a:ea typeface="Calibri" panose="020F0502020204030204" pitchFamily="34" charset="0"/>
                <a:cs typeface="Times New Roman" panose="02020603050405020304" pitchFamily="18" charset="0"/>
              </a:rPr>
              <a:t>for</a:t>
            </a:r>
            <a:r>
              <a:rPr lang="es-US" sz="1100" dirty="0">
                <a:latin typeface="Calibri "/>
                <a:ea typeface="Calibri" panose="020F0502020204030204" pitchFamily="34" charset="0"/>
                <a:cs typeface="Times New Roman" panose="02020603050405020304" pitchFamily="18" charset="0"/>
              </a:rPr>
              <a:t> Civil </a:t>
            </a:r>
            <a:r>
              <a:rPr lang="es-US" sz="1100" dirty="0" err="1">
                <a:latin typeface="Calibri "/>
                <a:ea typeface="Calibri" panose="020F0502020204030204" pitchFamily="34" charset="0"/>
                <a:cs typeface="Times New Roman" panose="02020603050405020304" pitchFamily="18" charset="0"/>
              </a:rPr>
              <a:t>Rights</a:t>
            </a:r>
            <a:br>
              <a:rPr lang="es-US" sz="1100" dirty="0">
                <a:latin typeface="Calibri "/>
                <a:ea typeface="Calibri" panose="020F0502020204030204" pitchFamily="34" charset="0"/>
                <a:cs typeface="Times New Roman" panose="02020603050405020304" pitchFamily="18" charset="0"/>
              </a:rPr>
            </a:br>
            <a:r>
              <a:rPr lang="es-US" sz="1100" dirty="0" err="1">
                <a:latin typeface="Calibri "/>
                <a:ea typeface="Calibri" panose="020F0502020204030204" pitchFamily="34" charset="0"/>
                <a:cs typeface="Times New Roman" panose="02020603050405020304" pitchFamily="18" charset="0"/>
              </a:rPr>
              <a:t>U.S</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Department</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of</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Health</a:t>
            </a:r>
            <a:r>
              <a:rPr lang="es-US" sz="1100" dirty="0">
                <a:latin typeface="Calibri "/>
                <a:ea typeface="Calibri" panose="020F0502020204030204" pitchFamily="34" charset="0"/>
                <a:cs typeface="Times New Roman" panose="02020603050405020304" pitchFamily="18" charset="0"/>
              </a:rPr>
              <a:t> and Human </a:t>
            </a:r>
            <a:r>
              <a:rPr lang="es-US" sz="1100" dirty="0" err="1">
                <a:latin typeface="Calibri "/>
                <a:ea typeface="Calibri" panose="020F0502020204030204" pitchFamily="34" charset="0"/>
                <a:cs typeface="Times New Roman" panose="02020603050405020304" pitchFamily="18" charset="0"/>
              </a:rPr>
              <a:t>Services</a:t>
            </a:r>
            <a:br>
              <a:rPr lang="es-US" sz="1100" dirty="0">
                <a:latin typeface="Calibri "/>
                <a:ea typeface="Calibri" panose="020F0502020204030204" pitchFamily="34" charset="0"/>
                <a:cs typeface="Times New Roman" panose="02020603050405020304" pitchFamily="18" charset="0"/>
              </a:rPr>
            </a:br>
            <a:r>
              <a:rPr lang="es-US" sz="1100" dirty="0">
                <a:latin typeface="Calibri "/>
                <a:ea typeface="Calibri" panose="020F0502020204030204" pitchFamily="34" charset="0"/>
                <a:cs typeface="Times New Roman" panose="02020603050405020304" pitchFamily="18" charset="0"/>
              </a:rPr>
              <a:t>200 Independence Avenue, SW</a:t>
            </a:r>
            <a:br>
              <a:rPr lang="es-US" sz="1100" dirty="0">
                <a:latin typeface="Calibri "/>
                <a:ea typeface="Calibri" panose="020F0502020204030204" pitchFamily="34" charset="0"/>
                <a:cs typeface="Times New Roman" panose="02020603050405020304" pitchFamily="18" charset="0"/>
              </a:rPr>
            </a:br>
            <a:r>
              <a:rPr lang="es-US" sz="1100" dirty="0" err="1">
                <a:latin typeface="Calibri "/>
                <a:ea typeface="Calibri" panose="020F0502020204030204" pitchFamily="34" charset="0"/>
                <a:cs typeface="Times New Roman" panose="02020603050405020304" pitchFamily="18" charset="0"/>
              </a:rPr>
              <a:t>Room</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509F</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HHH</a:t>
            </a:r>
            <a:r>
              <a:rPr lang="es-US" sz="1100" dirty="0">
                <a:latin typeface="Calibri "/>
                <a:ea typeface="Calibri" panose="020F0502020204030204" pitchFamily="34" charset="0"/>
                <a:cs typeface="Times New Roman" panose="02020603050405020304" pitchFamily="18" charset="0"/>
              </a:rPr>
              <a:t> </a:t>
            </a:r>
            <a:r>
              <a:rPr lang="es-US" sz="1100" dirty="0" err="1">
                <a:latin typeface="Calibri "/>
                <a:ea typeface="Calibri" panose="020F0502020204030204" pitchFamily="34" charset="0"/>
                <a:cs typeface="Times New Roman" panose="02020603050405020304" pitchFamily="18" charset="0"/>
              </a:rPr>
              <a:t>Building</a:t>
            </a:r>
            <a:br>
              <a:rPr lang="es-US" sz="1100" dirty="0">
                <a:latin typeface="Calibri "/>
                <a:ea typeface="Calibri" panose="020F0502020204030204" pitchFamily="34" charset="0"/>
                <a:cs typeface="Times New Roman" panose="02020603050405020304" pitchFamily="18" charset="0"/>
              </a:rPr>
            </a:br>
            <a:r>
              <a:rPr lang="es-US" sz="1100" dirty="0">
                <a:latin typeface="Calibri "/>
                <a:ea typeface="Calibri" panose="020F0502020204030204" pitchFamily="34" charset="0"/>
                <a:cs typeface="Times New Roman" panose="02020603050405020304" pitchFamily="18" charset="0"/>
              </a:rPr>
              <a:t>Washington, D.C. 20201</a:t>
            </a:r>
          </a:p>
        </p:txBody>
      </p:sp>
    </p:spTree>
    <p:extLst>
      <p:ext uri="{BB962C8B-B14F-4D97-AF65-F5344CB8AC3E}">
        <p14:creationId xmlns:p14="http://schemas.microsoft.com/office/powerpoint/2010/main" val="60706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8"/>
            <a:ext cx="7049372" cy="5579977"/>
          </a:xfrm>
        </p:spPr>
        <p:txBody>
          <a:bodyPr/>
          <a:lstStyle/>
          <a:p>
            <a:pPr defTabSz="966511">
              <a:spcAft>
                <a:spcPts val="600"/>
              </a:spcAft>
              <a:defRPr/>
            </a:pPr>
            <a:r>
              <a:rPr lang="es-US" b="1">
                <a:solidFill>
                  <a:prstClr val="black"/>
                </a:solidFill>
                <a:latin typeface="Calibri "/>
              </a:rPr>
              <a:t>Esta diapositiva tiene animación.</a:t>
            </a:r>
          </a:p>
          <a:p>
            <a:pPr defTabSz="966511">
              <a:spcAft>
                <a:spcPts val="600"/>
              </a:spcAft>
              <a:defRPr/>
            </a:pPr>
            <a:r>
              <a:rPr lang="es-US" b="1">
                <a:solidFill>
                  <a:prstClr val="black"/>
                </a:solidFill>
                <a:latin typeface="Calibri "/>
              </a:rPr>
              <a:t>Notas del presentador</a:t>
            </a:r>
          </a:p>
          <a:p>
            <a:pPr defTabSz="966511">
              <a:spcAft>
                <a:spcPts val="600"/>
              </a:spcAft>
              <a:defRPr/>
            </a:pPr>
            <a:r>
              <a:rPr lang="es-US">
                <a:solidFill>
                  <a:prstClr val="black"/>
                </a:solidFill>
                <a:latin typeface="Calibri "/>
              </a:rPr>
              <a:t>Usted tiene derecho a:</a:t>
            </a:r>
          </a:p>
          <a:p>
            <a:pPr marL="122493" lvl="1" indent="-119136" defTabSz="966511">
              <a:spcBef>
                <a:spcPts val="0"/>
              </a:spcBef>
              <a:spcAft>
                <a:spcPts val="600"/>
              </a:spcAft>
              <a:buFont typeface="Wingdings" panose="05000000000000000000" pitchFamily="2" charset="2"/>
              <a:buChar char="§"/>
              <a:defRPr/>
            </a:pPr>
            <a:r>
              <a:rPr lang="es-US" b="1">
                <a:solidFill>
                  <a:prstClr val="black"/>
                </a:solidFill>
                <a:latin typeface="Calibri "/>
              </a:rPr>
              <a:t>Que su información personal y de salud se mantenga confidencial</a:t>
            </a:r>
          </a:p>
          <a:p>
            <a:pPr marL="230188" lvl="3" indent="-119063" defTabSz="966511">
              <a:spcBef>
                <a:spcPts val="0"/>
              </a:spcBef>
              <a:spcAft>
                <a:spcPts val="600"/>
              </a:spcAft>
              <a:buSzPct val="100000"/>
              <a:buFont typeface="Arial" panose="020B0604020202020204" pitchFamily="34" charset="0"/>
              <a:buChar char="•"/>
              <a:defRPr/>
            </a:pPr>
            <a:r>
              <a:rPr lang="es-US">
                <a:latin typeface="Calibri "/>
              </a:rPr>
              <a:t>Si tiene </a:t>
            </a:r>
            <a:r>
              <a:rPr lang="es-US">
                <a:solidFill>
                  <a:prstClr val="black"/>
                </a:solidFill>
                <a:latin typeface="Calibri "/>
              </a:rPr>
              <a:t>Medicare Original, puede leer nuestras prácticas de privacidad detalladas en su manual </a:t>
            </a:r>
            <a:r>
              <a:rPr lang="es-US">
                <a:latin typeface="Calibri "/>
              </a:rPr>
              <a:t>“Medicare y Usted" o en </a:t>
            </a:r>
            <a:r>
              <a:rPr lang="es-US">
                <a:solidFill>
                  <a:prstClr val="black"/>
                </a:solidFill>
                <a:latin typeface="Calibri "/>
                <a:hlinkClick r:id="rId3"/>
              </a:rPr>
              <a:t>Medicare.gov/notice-of-privacy-practices-for-original-medicare</a:t>
            </a:r>
            <a:r>
              <a:rPr lang="es-US">
                <a:solidFill>
                  <a:prstClr val="black"/>
                </a:solidFill>
                <a:latin typeface="Calibri "/>
              </a:rPr>
              <a:t>.</a:t>
            </a:r>
          </a:p>
          <a:p>
            <a:pPr marL="230188" lvl="3" indent="-119063" defTabSz="966511">
              <a:spcBef>
                <a:spcPts val="0"/>
              </a:spcBef>
              <a:spcAft>
                <a:spcPts val="600"/>
              </a:spcAft>
              <a:buSzPct val="100000"/>
              <a:buFont typeface="Arial" panose="020B0604020202020204" pitchFamily="34" charset="0"/>
              <a:buChar char="•"/>
              <a:defRPr/>
            </a:pPr>
            <a:r>
              <a:rPr lang="es-US">
                <a:latin typeface="Calibri "/>
              </a:rPr>
              <a:t>Si tiene un plan Medicare Advantage, otro plan de salud de Medicare o un plan de medicamentos de Medicare, lea los materiales de su plan o póngase en contacto con su plan.</a:t>
            </a:r>
          </a:p>
          <a:p>
            <a:pPr marL="122493" lvl="1" indent="-119136" defTabSz="966511">
              <a:spcBef>
                <a:spcPts val="0"/>
              </a:spcBef>
              <a:spcAft>
                <a:spcPts val="600"/>
              </a:spcAft>
              <a:buFont typeface="Wingdings" panose="05000000000000000000" pitchFamily="2" charset="2"/>
              <a:buChar char="§"/>
              <a:defRPr/>
            </a:pPr>
            <a:r>
              <a:rPr lang="es-US" b="1">
                <a:latin typeface="Calibri "/>
              </a:rPr>
              <a:t>Recibir información y servicios de atención médica de Medicare en un idioma que usted entienda. Para ver más información, visite </a:t>
            </a:r>
            <a:r>
              <a:rPr lang="es-US" b="1">
                <a:solidFill>
                  <a:srgbClr val="FF0000"/>
                </a:solidFill>
                <a:latin typeface="Calibri "/>
                <a:hlinkClick r:id="rId4"/>
              </a:rPr>
              <a:t>HHS.gov/ocr</a:t>
            </a:r>
            <a:r>
              <a:rPr lang="es-US" b="1">
                <a:solidFill>
                  <a:srgbClr val="FF0000"/>
                </a:solidFill>
                <a:latin typeface="Calibri "/>
              </a:rPr>
              <a:t> </a:t>
            </a:r>
            <a:r>
              <a:rPr lang="es-US" b="1">
                <a:latin typeface="Calibri "/>
              </a:rPr>
              <a:t>o póngase en contacto con la Oficina de Derechos Civiles de su estado.</a:t>
            </a:r>
          </a:p>
          <a:p>
            <a:pPr marL="122493" lvl="1" indent="-119136" defTabSz="966511">
              <a:spcBef>
                <a:spcPts val="0"/>
              </a:spcBef>
              <a:spcAft>
                <a:spcPts val="600"/>
              </a:spcAft>
              <a:buFont typeface="Wingdings" panose="05000000000000000000" pitchFamily="2" charset="2"/>
              <a:buChar char="§"/>
              <a:defRPr/>
            </a:pPr>
            <a:r>
              <a:rPr lang="es-US" b="1">
                <a:latin typeface="Calibri "/>
              </a:rPr>
              <a:t>Obtener información fácil de entender sobre Medicare, como:</a:t>
            </a:r>
          </a:p>
          <a:p>
            <a:pPr marL="244983" lvl="2" indent="-122493" defTabSz="966511">
              <a:spcBef>
                <a:spcPts val="0"/>
              </a:spcBef>
              <a:spcAft>
                <a:spcPts val="600"/>
              </a:spcAft>
              <a:buSzTx/>
              <a:buFont typeface="Arial" panose="020B0604020202020204" pitchFamily="34" charset="0"/>
              <a:buChar char="•"/>
              <a:defRPr/>
            </a:pPr>
            <a:r>
              <a:rPr lang="es-US">
                <a:latin typeface="Calibri "/>
              </a:rPr>
              <a:t>Qué está cubierto.</a:t>
            </a:r>
          </a:p>
          <a:p>
            <a:pPr marL="244983" lvl="2" indent="-122493" defTabSz="966511">
              <a:spcBef>
                <a:spcPts val="0"/>
              </a:spcBef>
              <a:spcAft>
                <a:spcPts val="600"/>
              </a:spcAft>
              <a:buSzTx/>
              <a:buFont typeface="Arial" panose="020B0604020202020204" pitchFamily="34" charset="0"/>
              <a:buChar char="•"/>
              <a:defRPr/>
            </a:pPr>
            <a:r>
              <a:rPr lang="es-US">
                <a:latin typeface="Calibri "/>
              </a:rPr>
              <a:t>Qué paga Medicare por artículos y servicios cubiertos.</a:t>
            </a:r>
          </a:p>
          <a:p>
            <a:pPr marL="244983" lvl="2" indent="-122493" defTabSz="966511">
              <a:spcBef>
                <a:spcPts val="0"/>
              </a:spcBef>
              <a:spcAft>
                <a:spcPts val="600"/>
              </a:spcAft>
              <a:buSzTx/>
              <a:buFont typeface="Arial" panose="020B0604020202020204" pitchFamily="34" charset="0"/>
              <a:buChar char="•"/>
              <a:defRPr/>
            </a:pPr>
            <a:r>
              <a:rPr lang="es-US">
                <a:latin typeface="Calibri "/>
              </a:rPr>
              <a:t>Cuánto tendrá que pagar usted.</a:t>
            </a:r>
          </a:p>
          <a:p>
            <a:pPr marL="244983" lvl="2" indent="-122493" defTabSz="966511">
              <a:spcBef>
                <a:spcPts val="0"/>
              </a:spcBef>
              <a:spcAft>
                <a:spcPts val="600"/>
              </a:spcAft>
              <a:buSzTx/>
              <a:buFont typeface="Arial" panose="020B0604020202020204" pitchFamily="34" charset="0"/>
              <a:buChar char="•"/>
              <a:defRPr/>
            </a:pPr>
            <a:r>
              <a:rPr lang="es-US">
                <a:latin typeface="Calibri "/>
              </a:rPr>
              <a:t>Cómo presentar una queja o una apelación.</a:t>
            </a: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27013"/>
            <a:ext cx="5759450" cy="3240087"/>
          </a:xfrm>
        </p:spPr>
      </p:sp>
      <p:sp>
        <p:nvSpPr>
          <p:cNvPr id="3" name="Notes Placeholder 2"/>
          <p:cNvSpPr>
            <a:spLocks noGrp="1"/>
          </p:cNvSpPr>
          <p:nvPr>
            <p:ph type="body" idx="1"/>
          </p:nvPr>
        </p:nvSpPr>
        <p:spPr>
          <a:xfrm>
            <a:off x="85725" y="3558984"/>
            <a:ext cx="7162800" cy="5815203"/>
          </a:xfrm>
        </p:spPr>
        <p:txBody>
          <a:bodyPr/>
          <a:lstStyle/>
          <a:p>
            <a:pPr defTabSz="966511">
              <a:spcAft>
                <a:spcPts val="400"/>
              </a:spcAft>
              <a:defRPr/>
            </a:pPr>
            <a:r>
              <a:rPr lang="es-US" sz="1050" b="1" dirty="0">
                <a:solidFill>
                  <a:prstClr val="black"/>
                </a:solidFill>
              </a:rPr>
              <a:t>Esta diapositiva tiene animación.</a:t>
            </a:r>
          </a:p>
          <a:p>
            <a:pPr defTabSz="966511">
              <a:spcAft>
                <a:spcPts val="400"/>
              </a:spcAft>
              <a:defRPr/>
            </a:pPr>
            <a:r>
              <a:rPr lang="es-US" sz="1050" b="1" dirty="0">
                <a:solidFill>
                  <a:prstClr val="black"/>
                </a:solidFill>
              </a:rPr>
              <a:t>Notas del presentador</a:t>
            </a:r>
          </a:p>
          <a:p>
            <a:pPr defTabSz="966511">
              <a:spcAft>
                <a:spcPts val="400"/>
              </a:spcAft>
              <a:defRPr/>
            </a:pPr>
            <a:r>
              <a:rPr lang="es-US" sz="1050" dirty="0">
                <a:solidFill>
                  <a:prstClr val="black"/>
                </a:solidFill>
              </a:rPr>
              <a:t>Usted tiene derecho a:</a:t>
            </a:r>
          </a:p>
          <a:p>
            <a:pPr marL="122493" lvl="1" indent="-122493" defTabSz="966511">
              <a:spcBef>
                <a:spcPts val="0"/>
              </a:spcBef>
              <a:spcAft>
                <a:spcPts val="400"/>
              </a:spcAft>
              <a:buFont typeface="Wingdings" panose="05000000000000000000" pitchFamily="2" charset="2"/>
              <a:buChar char="§"/>
              <a:defRPr/>
            </a:pPr>
            <a:r>
              <a:rPr lang="es-US" sz="1050" b="1" dirty="0">
                <a:latin typeface="Calibri" panose="020F0502020204030204" pitchFamily="34" charset="0"/>
                <a:cs typeface="Calibri" panose="020F0502020204030204" pitchFamily="34" charset="0"/>
              </a:rPr>
              <a:t>Tener acceso a proveedores, especialistas y hospitales para servicios médicamente necesarios.</a:t>
            </a:r>
          </a:p>
          <a:p>
            <a:pPr marL="122493" lvl="1" indent="-122493" defTabSz="966511">
              <a:spcBef>
                <a:spcPts val="0"/>
              </a:spcBef>
              <a:spcAft>
                <a:spcPts val="400"/>
              </a:spcAft>
              <a:buFont typeface="Wingdings" panose="05000000000000000000" pitchFamily="2" charset="2"/>
              <a:buChar char="§"/>
              <a:defRPr/>
            </a:pPr>
            <a:r>
              <a:rPr lang="es-US" sz="1050" b="1" dirty="0">
                <a:latin typeface="Calibri" panose="020F0502020204030204" pitchFamily="34" charset="0"/>
                <a:cs typeface="Calibri" panose="020F0502020204030204" pitchFamily="34" charset="0"/>
              </a:rPr>
              <a:t>Recibir información sobre sus opciones de tratamiento en lenguaje claro que usted entienda y a participar en las decisiones sobre tratamiento. </a:t>
            </a:r>
            <a:r>
              <a:rPr lang="es-US" sz="1050" dirty="0">
                <a:latin typeface="Calibri" panose="020F0502020204030204" pitchFamily="34" charset="0"/>
                <a:cs typeface="Calibri" panose="020F0502020204030204" pitchFamily="34" charset="0"/>
              </a:rPr>
              <a:t>Tiene derecho a participar plenamente en todas las decisiones sobre los cuidados de su salud. Si no puede participar plenamente, solicite a un familiar, amigo o a cualquier persona en quien confíe que le ayude a tomar una decisión sobre qué tratamiento es adecuado para usted.</a:t>
            </a:r>
          </a:p>
          <a:p>
            <a:pPr marL="122493" indent="-122493" defTabSz="966511">
              <a:spcAft>
                <a:spcPts val="400"/>
              </a:spcAft>
              <a:buFont typeface="Wingdings" panose="05000000000000000000" pitchFamily="2" charset="2"/>
              <a:buChar char="§"/>
              <a:defRPr/>
            </a:pPr>
            <a:r>
              <a:rPr lang="es-US" sz="1050" b="1" dirty="0">
                <a:solidFill>
                  <a:prstClr val="black"/>
                </a:solidFill>
              </a:rPr>
              <a:t>Recibir información y servicios de atención médica de Medicare en un idioma que usted entienda. </a:t>
            </a:r>
            <a:r>
              <a:rPr lang="es-US" sz="1050" dirty="0"/>
              <a:t>Para ver más información, visite </a:t>
            </a:r>
            <a:r>
              <a:rPr lang="es-US" sz="1050" dirty="0">
                <a:solidFill>
                  <a:prstClr val="black"/>
                </a:solidFill>
                <a:hlinkClick r:id="rId3"/>
              </a:rPr>
              <a:t>HHS.gov/</a:t>
            </a:r>
            <a:r>
              <a:rPr lang="es-US" sz="1050" dirty="0" err="1">
                <a:solidFill>
                  <a:prstClr val="black"/>
                </a:solidFill>
                <a:hlinkClick r:id="rId3"/>
              </a:rPr>
              <a:t>ocr</a:t>
            </a:r>
            <a:r>
              <a:rPr lang="es-US" sz="1050" dirty="0">
                <a:solidFill>
                  <a:prstClr val="black"/>
                </a:solidFill>
              </a:rPr>
              <a:t> </a:t>
            </a:r>
            <a:r>
              <a:rPr lang="es-US" sz="1050" dirty="0"/>
              <a:t>o póngase en contacto con la Oficina de Derechos Civiles de su estado. </a:t>
            </a:r>
          </a:p>
          <a:p>
            <a:pPr marL="122493" indent="-122493" defTabSz="966511">
              <a:spcAft>
                <a:spcPts val="400"/>
              </a:spcAft>
              <a:buFont typeface="Wingdings" panose="05000000000000000000" pitchFamily="2" charset="2"/>
              <a:buChar char="§"/>
              <a:defRPr/>
            </a:pPr>
            <a:r>
              <a:rPr lang="es-US" sz="1050" b="1" dirty="0"/>
              <a:t>Recibir atención de emergencia cuando y donde la necesite.</a:t>
            </a:r>
          </a:p>
          <a:p>
            <a:pPr marL="244983" lvl="2" indent="-122493" defTabSz="966511">
              <a:spcBef>
                <a:spcPts val="0"/>
              </a:spcBef>
              <a:spcAft>
                <a:spcPts val="400"/>
              </a:spcAft>
              <a:buSzTx/>
              <a:buFont typeface="Arial" panose="020B0604020202020204" pitchFamily="34" charset="0"/>
              <a:buChar char="•"/>
              <a:defRPr/>
            </a:pPr>
            <a:r>
              <a:rPr lang="es-US" sz="1050" dirty="0">
                <a:latin typeface="Calibri" panose="020F0502020204030204" pitchFamily="34" charset="0"/>
                <a:cs typeface="Calibri" panose="020F0502020204030204" pitchFamily="34" charset="0"/>
              </a:rPr>
              <a:t>Si su salud está en peligro porque tiene una lesión severa, una enfermedad súbita o una enfermedad que empeora mucho rápidamente, llame al 911. Puede recibir atención de emergencia en cualquier lugar de EE. UU., el Distrito de Columbia, Puerto Rico, las Islas Vírgenes de EE. UU., Guam, Samoa Americana y las Islas Marianas del Norte. </a:t>
            </a:r>
          </a:p>
          <a:p>
            <a:pPr marL="244983" lvl="2" indent="-122493" defTabSz="966511">
              <a:spcBef>
                <a:spcPts val="0"/>
              </a:spcBef>
              <a:spcAft>
                <a:spcPts val="400"/>
              </a:spcAft>
              <a:buSzTx/>
              <a:buFont typeface="Arial" panose="020B0604020202020204" pitchFamily="34" charset="0"/>
              <a:buChar char="•"/>
              <a:defRPr/>
            </a:pPr>
            <a:r>
              <a:rPr lang="es-US" sz="1050" dirty="0">
                <a:latin typeface="Calibri" panose="020F0502020204030204" pitchFamily="34" charset="0"/>
                <a:cs typeface="Calibri" panose="020F0502020204030204" pitchFamily="34" charset="0"/>
              </a:rPr>
              <a:t>Si tiene un plan Medicare </a:t>
            </a:r>
            <a:r>
              <a:rPr lang="es-US" sz="1050" dirty="0" err="1">
                <a:latin typeface="Calibri" panose="020F0502020204030204" pitchFamily="34" charset="0"/>
                <a:cs typeface="Calibri" panose="020F0502020204030204" pitchFamily="34" charset="0"/>
              </a:rPr>
              <a:t>Advantage</a:t>
            </a:r>
            <a:r>
              <a:rPr lang="es-US" sz="1050" dirty="0">
                <a:latin typeface="Calibri" panose="020F0502020204030204" pitchFamily="34" charset="0"/>
                <a:cs typeface="Calibri" panose="020F0502020204030204" pitchFamily="34" charset="0"/>
              </a:rPr>
              <a:t> u otro plan de salud de Medicare, los materiales de su plan describen cómo obtener atención de emergencia.</a:t>
            </a:r>
          </a:p>
          <a:p>
            <a:pPr marL="524127" lvl="3" indent="-171450" defTabSz="966511">
              <a:spcBef>
                <a:spcPts val="0"/>
              </a:spcBef>
              <a:spcAft>
                <a:spcPts val="400"/>
              </a:spcAft>
              <a:buSzPct val="50000"/>
              <a:buFont typeface="Wingdings" panose="05000000000000000000" pitchFamily="2" charset="2"/>
              <a:buChar char="q"/>
              <a:defRPr/>
            </a:pPr>
            <a:r>
              <a:rPr lang="es-US" sz="1050" dirty="0">
                <a:solidFill>
                  <a:prstClr val="black"/>
                </a:solidFill>
                <a:latin typeface="Calibri" panose="020F0502020204030204" pitchFamily="34" charset="0"/>
                <a:cs typeface="Calibri" panose="020F0502020204030204" pitchFamily="34" charset="0"/>
              </a:rPr>
              <a:t>No es necesario que obtenga permiso de su médico de atención primaria antes de recibir atención de emergencia.</a:t>
            </a:r>
          </a:p>
          <a:p>
            <a:pPr marL="524127" lvl="3" indent="-171450" defTabSz="966511">
              <a:spcBef>
                <a:spcPts val="0"/>
              </a:spcBef>
              <a:spcAft>
                <a:spcPts val="400"/>
              </a:spcAft>
              <a:buSzPct val="50000"/>
              <a:buFont typeface="Wingdings" panose="05000000000000000000" pitchFamily="2" charset="2"/>
              <a:buChar char="q"/>
              <a:defRPr/>
            </a:pPr>
            <a:r>
              <a:rPr lang="es-US" sz="1050" dirty="0">
                <a:solidFill>
                  <a:prstClr val="black"/>
                </a:solidFill>
                <a:latin typeface="Calibri" panose="020F0502020204030204" pitchFamily="34" charset="0"/>
                <a:cs typeface="Calibri" panose="020F0502020204030204" pitchFamily="34" charset="0"/>
              </a:rPr>
              <a:t>Si lo admiten en el hospital, usted, un familiar o su médico de atención primaria debe ponerse en contacto con su plan lo antes posible.</a:t>
            </a:r>
          </a:p>
          <a:p>
            <a:pPr marL="524127" lvl="3" indent="-171450" defTabSz="966511">
              <a:spcBef>
                <a:spcPts val="0"/>
              </a:spcBef>
              <a:spcAft>
                <a:spcPts val="400"/>
              </a:spcAft>
              <a:buSzPct val="50000"/>
              <a:buFont typeface="Wingdings" panose="05000000000000000000" pitchFamily="2" charset="2"/>
              <a:buChar char="q"/>
              <a:defRPr/>
            </a:pPr>
            <a:r>
              <a:rPr lang="es-US" sz="1050" dirty="0">
                <a:solidFill>
                  <a:prstClr val="black"/>
                </a:solidFill>
                <a:latin typeface="Calibri" panose="020F0502020204030204" pitchFamily="34" charset="0"/>
                <a:cs typeface="Calibri" panose="020F0502020204030204" pitchFamily="34" charset="0"/>
              </a:rPr>
              <a:t>Si recibe atención de emergencia, tendrá que pagar su parte habitual del costo (llamada copago). Luego, su plan pagará su parte.</a:t>
            </a:r>
          </a:p>
          <a:p>
            <a:pPr marL="524127" lvl="3" indent="-171450" defTabSz="966511">
              <a:spcBef>
                <a:spcPts val="0"/>
              </a:spcBef>
              <a:spcAft>
                <a:spcPts val="400"/>
              </a:spcAft>
              <a:buSzPct val="50000"/>
              <a:buFont typeface="Wingdings" panose="05000000000000000000" pitchFamily="2" charset="2"/>
              <a:buChar char="q"/>
              <a:defRPr/>
            </a:pPr>
            <a:r>
              <a:rPr lang="es-US" sz="1050" dirty="0">
                <a:solidFill>
                  <a:prstClr val="black"/>
                </a:solidFill>
                <a:latin typeface="Calibri" panose="020F0502020204030204" pitchFamily="34" charset="0"/>
                <a:cs typeface="Calibri" panose="020F0502020204030204" pitchFamily="34" charset="0"/>
              </a:rPr>
              <a:t>Si su plan no paga su parte por su atención de emergencia, usted tiene derecho a apelar.</a:t>
            </a:r>
          </a:p>
          <a:p>
            <a:pPr marL="0" marR="0" lvl="0" indent="0" algn="l" defTabSz="914400" rtl="0" eaLnBrk="1" fontAlgn="auto" latinLnBrk="0" hangingPunct="1">
              <a:spcAft>
                <a:spcPts val="400"/>
              </a:spcAft>
              <a:buClrTx/>
              <a:buSzTx/>
              <a:buFont typeface="Wingdings" panose="05000000000000000000" pitchFamily="2" charset="2"/>
              <a:buNone/>
              <a:tabLst/>
              <a:defRPr/>
            </a:pPr>
            <a:r>
              <a:rPr lang="es-US" sz="1050" dirty="0">
                <a:solidFill>
                  <a:prstClr val="black"/>
                </a:solidFill>
              </a:rPr>
              <a:t>Para obtener información sobre la cobertura de Medicare de atención de emergencia en Medicare Original, visite </a:t>
            </a:r>
            <a:r>
              <a:rPr lang="es-US" sz="1050" u="sng" dirty="0">
                <a:solidFill>
                  <a:srgbClr val="0563C1"/>
                </a:solidFill>
                <a:effectLst/>
                <a:ea typeface="Calibri" panose="020F0502020204030204" pitchFamily="34" charset="0"/>
                <a:hlinkClick r:id="rId4"/>
              </a:rPr>
              <a:t>Medicare.gov/</a:t>
            </a:r>
            <a:r>
              <a:rPr lang="es-US" sz="1050" u="sng" dirty="0" err="1">
                <a:solidFill>
                  <a:srgbClr val="0563C1"/>
                </a:solidFill>
                <a:effectLst/>
                <a:ea typeface="Calibri" panose="020F0502020204030204" pitchFamily="34" charset="0"/>
                <a:hlinkClick r:id="rId4"/>
              </a:rPr>
              <a:t>coverage</a:t>
            </a:r>
            <a:r>
              <a:rPr lang="es-US" sz="1050" u="sng" dirty="0">
                <a:solidFill>
                  <a:srgbClr val="0563C1"/>
                </a:solidFill>
                <a:effectLst/>
                <a:ea typeface="Calibri" panose="020F0502020204030204" pitchFamily="34" charset="0"/>
                <a:hlinkClick r:id="rId4"/>
              </a:rPr>
              <a:t>/</a:t>
            </a:r>
            <a:r>
              <a:rPr lang="es-US" sz="1050" u="sng" dirty="0" err="1">
                <a:solidFill>
                  <a:srgbClr val="0563C1"/>
                </a:solidFill>
                <a:effectLst/>
                <a:ea typeface="Calibri" panose="020F0502020204030204" pitchFamily="34" charset="0"/>
                <a:hlinkClick r:id="rId4"/>
              </a:rPr>
              <a:t>emergency-department-services</a:t>
            </a:r>
            <a:r>
              <a:rPr lang="es-US" sz="1050" u="none" dirty="0">
                <a:solidFill>
                  <a:srgbClr val="0563C1"/>
                </a:solidFill>
                <a:effectLst/>
                <a:ea typeface="Calibri" panose="020F0502020204030204" pitchFamily="34" charset="0"/>
              </a:rPr>
              <a:t> </a:t>
            </a:r>
            <a:r>
              <a:rPr lang="es-US" sz="1050" dirty="0">
                <a:solidFill>
                  <a:prstClr val="black"/>
                </a:solidFill>
              </a:rPr>
              <a:t>o llame al 1-800-MEDICARE. Los usuarios de TTY pueden llamar al 1-877-486-2048. En un plan Medicare </a:t>
            </a:r>
            <a:r>
              <a:rPr lang="es-US" sz="1050" dirty="0" err="1">
                <a:solidFill>
                  <a:prstClr val="black"/>
                </a:solidFill>
              </a:rPr>
              <a:t>Advantage</a:t>
            </a:r>
            <a:r>
              <a:rPr lang="es-US" sz="1050" dirty="0">
                <a:solidFill>
                  <a:prstClr val="black"/>
                </a:solidFill>
              </a:rPr>
              <a:t>, otro plan de salud de Medicare o plan de medicamentos de Medicare, revise los materiales de su plan, consulte el sitio web de su plan o contacte a su plan. </a:t>
            </a:r>
          </a:p>
          <a:p>
            <a:pPr>
              <a:spcAft>
                <a:spcPts val="400"/>
              </a:spcAft>
              <a:defRPr/>
            </a:pPr>
            <a:r>
              <a:rPr lang="es-US" sz="1050" dirty="0">
                <a:solidFill>
                  <a:prstClr val="black"/>
                </a:solidFill>
              </a:rPr>
              <a:t>Visite </a:t>
            </a:r>
            <a:r>
              <a:rPr lang="es-US" sz="1050" dirty="0">
                <a:solidFill>
                  <a:prstClr val="black"/>
                </a:solidFill>
                <a:hlinkClick r:id="rId5"/>
              </a:rPr>
              <a:t>Medicare.gov/</a:t>
            </a:r>
            <a:r>
              <a:rPr lang="es-US" sz="1050" dirty="0" err="1">
                <a:solidFill>
                  <a:prstClr val="black"/>
                </a:solidFill>
                <a:hlinkClick r:id="rId5"/>
              </a:rPr>
              <a:t>publications</a:t>
            </a:r>
            <a:r>
              <a:rPr lang="es-US" sz="1050" dirty="0">
                <a:solidFill>
                  <a:prstClr val="black"/>
                </a:solidFill>
              </a:rPr>
              <a:t> para leer la “Cobertura de Medicare fuera de Estados Unidos” (Producto de los CMS </a:t>
            </a:r>
            <a:r>
              <a:rPr lang="es-US" sz="1050" dirty="0" err="1">
                <a:solidFill>
                  <a:prstClr val="black"/>
                </a:solidFill>
              </a:rPr>
              <a:t>n.°</a:t>
            </a:r>
            <a:r>
              <a:rPr lang="es-US" sz="1050" dirty="0">
                <a:solidFill>
                  <a:prstClr val="black"/>
                </a:solidFill>
              </a:rPr>
              <a:t> 11037).</a:t>
            </a:r>
          </a:p>
          <a:p>
            <a:pPr defTabSz="940826">
              <a:spcAft>
                <a:spcPts val="400"/>
              </a:spcAft>
              <a:defRPr/>
            </a:pPr>
            <a:r>
              <a:rPr lang="es-US" sz="1050" dirty="0">
                <a:solidFill>
                  <a:prstClr val="black"/>
                </a:solidFill>
              </a:rPr>
              <a:t>Para ver más información en idiomas que no sean inglés, visite </a:t>
            </a:r>
            <a:r>
              <a:rPr lang="es-US" sz="1050" dirty="0">
                <a:solidFill>
                  <a:prstClr val="black"/>
                </a:solidFill>
                <a:hlinkClick r:id="rId6"/>
              </a:rPr>
              <a:t>Medicare.gov/</a:t>
            </a:r>
            <a:r>
              <a:rPr lang="es-US" sz="1050" dirty="0" err="1">
                <a:solidFill>
                  <a:prstClr val="black"/>
                </a:solidFill>
                <a:hlinkClick r:id="rId6"/>
              </a:rPr>
              <a:t>about-us</a:t>
            </a:r>
            <a:r>
              <a:rPr lang="es-US" sz="1050" dirty="0">
                <a:solidFill>
                  <a:prstClr val="black"/>
                </a:solidFill>
                <a:hlinkClick r:id="rId6"/>
              </a:rPr>
              <a:t>/</a:t>
            </a:r>
            <a:r>
              <a:rPr lang="es-US" sz="1050" dirty="0" err="1">
                <a:solidFill>
                  <a:prstClr val="black"/>
                </a:solidFill>
                <a:hlinkClick r:id="rId6"/>
              </a:rPr>
              <a:t>information</a:t>
            </a:r>
            <a:r>
              <a:rPr lang="es-US" sz="1050" dirty="0">
                <a:solidFill>
                  <a:prstClr val="black"/>
                </a:solidFill>
                <a:hlinkClick r:id="rId6"/>
              </a:rPr>
              <a:t>-</a:t>
            </a:r>
            <a:r>
              <a:rPr lang="es-US" sz="1050" dirty="0" err="1">
                <a:solidFill>
                  <a:prstClr val="black"/>
                </a:solidFill>
                <a:hlinkClick r:id="rId6"/>
              </a:rPr>
              <a:t>in-other-languages</a:t>
            </a:r>
            <a:r>
              <a:rPr lang="es-US" sz="1050" dirty="0">
                <a:solidFill>
                  <a:prstClr val="black"/>
                </a:solidFill>
              </a:rPr>
              <a:t> o llame al 1-800-MEDICARE (1-800-633-4227). Los usuarios de TTY pueden llamar al 1-877-486-2048.</a:t>
            </a: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10" name="Date Placeholder 9">
            <a:extLst>
              <a:ext uri="{FF2B5EF4-FFF2-40B4-BE49-F238E27FC236}">
                <a16:creationId xmlns:a16="http://schemas.microsoft.com/office/drawing/2014/main" id="{C2C647E6-9057-6CC1-55A0-61186D7BFBBD}"/>
              </a:ext>
            </a:extLst>
          </p:cNvPr>
          <p:cNvSpPr>
            <a:spLocks noGrp="1"/>
          </p:cNvSpPr>
          <p:nvPr>
            <p:ph type="dt" sz="half" idx="14"/>
          </p:nvPr>
        </p:nvSpPr>
        <p:spPr/>
        <p:txBody>
          <a:bodyPr/>
          <a:lstStyle/>
          <a:p>
            <a:pPr>
              <a:defRPr/>
            </a:pPr>
            <a:r>
              <a:rPr lang="en-US"/>
              <a:t>January 2025</a:t>
            </a:r>
            <a:endParaRPr lang="en-US" dirty="0"/>
          </a:p>
        </p:txBody>
      </p:sp>
      <p:sp>
        <p:nvSpPr>
          <p:cNvPr id="11" name="Footer Placeholder 10">
            <a:extLst>
              <a:ext uri="{FF2B5EF4-FFF2-40B4-BE49-F238E27FC236}">
                <a16:creationId xmlns:a16="http://schemas.microsoft.com/office/drawing/2014/main" id="{A6FCA329-F52D-7DB2-210F-8DA24D7EB117}"/>
              </a:ext>
            </a:extLst>
          </p:cNvPr>
          <p:cNvSpPr>
            <a:spLocks noGrp="1"/>
          </p:cNvSpPr>
          <p:nvPr>
            <p:ph type="ftr" sz="quarter" idx="15"/>
          </p:nvPr>
        </p:nvSpPr>
        <p:spPr/>
        <p:txBody>
          <a:bodyPr/>
          <a:lstStyle/>
          <a:p>
            <a:pPr>
              <a:defRPr/>
            </a:pPr>
            <a:r>
              <a:rPr lang="en-US"/>
              <a:t>Medicare Rights &amp; Protections</a:t>
            </a:r>
          </a:p>
        </p:txBody>
      </p:sp>
      <p:sp>
        <p:nvSpPr>
          <p:cNvPr id="12" name="Slide Number Placeholder 11">
            <a:extLst>
              <a:ext uri="{FF2B5EF4-FFF2-40B4-BE49-F238E27FC236}">
                <a16:creationId xmlns:a16="http://schemas.microsoft.com/office/drawing/2014/main" id="{5D51445A-928A-6019-7774-C3AA67976858}"/>
              </a:ext>
            </a:extLst>
          </p:cNvPr>
          <p:cNvSpPr>
            <a:spLocks noGrp="1"/>
          </p:cNvSpPr>
          <p:nvPr>
            <p:ph type="sldNum" sz="quarter" idx="16"/>
          </p:nvPr>
        </p:nvSpPr>
        <p:spPr/>
        <p:txBody>
          <a:bodyPr/>
          <a:lstStyle/>
          <a:p>
            <a:pPr>
              <a:defRPr/>
            </a:pPr>
            <a:fld id="{0B2D781D-8844-5940-92D1-06EF0A7F581E}" type="slidenum">
              <a:rPr lang="en-US" smtClean="0"/>
              <a:pPr>
                <a:defRPr/>
              </a:pPr>
              <a:t>‹#›</a:t>
            </a:fld>
            <a:endParaRPr lang="en-US"/>
          </a:p>
        </p:txBody>
      </p:sp>
    </p:spTree>
    <p:extLst>
      <p:ext uri="{BB962C8B-B14F-4D97-AF65-F5344CB8AC3E}">
        <p14:creationId xmlns:p14="http://schemas.microsoft.com/office/powerpoint/2010/main" val="26771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94651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1119116" y="1180618"/>
            <a:ext cx="10050454" cy="4757195"/>
          </a:xfrm>
        </p:spPr>
        <p:txBody>
          <a:bodyPr/>
          <a:lstStyle>
            <a:lvl1pPr>
              <a:defRPr>
                <a:latin typeface="Arial" panose="020B0604020202020204" pitchFamily="34" charset="0"/>
                <a:cs typeface="Arial" panose="020B0604020202020204" pitchFamily="34" charset="0"/>
              </a:defRPr>
            </a:lvl1pPr>
            <a:lvl2pPr marL="457200" indent="-227013">
              <a:defRPr>
                <a:latin typeface="Arial" panose="020B0604020202020204" pitchFamily="34" charset="0"/>
                <a:cs typeface="Arial" panose="020B0604020202020204" pitchFamily="34" charset="0"/>
              </a:defRPr>
            </a:lvl2pPr>
            <a:lvl3pPr marL="685800" indent="-228600">
              <a:buSzPct val="50000"/>
              <a:buFont typeface="Wingdings" panose="05000000000000000000" pitchFamily="2" charset="2"/>
              <a:buChar char="q"/>
              <a:defRPr>
                <a:latin typeface="Arial" panose="020B0604020202020204" pitchFamily="34" charset="0"/>
                <a:cs typeface="Arial" panose="020B0604020202020204" pitchFamily="34" charset="0"/>
              </a:defRPr>
            </a:lvl3pPr>
            <a:lvl4pPr marL="914400" indent="-231775">
              <a:buFont typeface="Calibri" panose="020F0502020204030204" pitchFamily="34" charset="0"/>
              <a:buChar char="–"/>
              <a:defRPr>
                <a:latin typeface="Arial" panose="020B0604020202020204" pitchFamily="34" charset="0"/>
                <a:cs typeface="Arial" panose="020B0604020202020204" pitchFamily="34" charset="0"/>
              </a:defRPr>
            </a:lvl4pPr>
            <a:lvl5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Tree>
    <p:custDataLst>
      <p:tags r:id="rId1"/>
    </p:custDataLst>
    <p:extLst>
      <p:ext uri="{BB962C8B-B14F-4D97-AF65-F5344CB8AC3E}">
        <p14:creationId xmlns:p14="http://schemas.microsoft.com/office/powerpoint/2010/main" val="91528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202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541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7265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96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89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60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79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306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71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3603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984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dirty="0">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TextBox 8">
            <a:extLst>
              <a:ext uri="{FF2B5EF4-FFF2-40B4-BE49-F238E27FC236}">
                <a16:creationId xmlns:a16="http://schemas.microsoft.com/office/drawing/2014/main" id="{F65A2BB7-2D2D-4673-9910-4FEF0257EA86}"/>
              </a:ext>
            </a:extLst>
          </p:cNvPr>
          <p:cNvSpPr txBox="1"/>
          <p:nvPr userDrawn="1"/>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153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8149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50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9054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428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1891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92446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676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529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74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10377668" cy="2642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
        <p:nvSpPr>
          <p:cNvPr id="6" name="Text Placeholder 5">
            <a:extLst>
              <a:ext uri="{FF2B5EF4-FFF2-40B4-BE49-F238E27FC236}">
                <a16:creationId xmlns:a16="http://schemas.microsoft.com/office/drawing/2014/main" id="{80C9E3A7-4BB8-08D1-1141-9E9FBF961D5D}"/>
              </a:ext>
            </a:extLst>
          </p:cNvPr>
          <p:cNvSpPr>
            <a:spLocks noGrp="1"/>
          </p:cNvSpPr>
          <p:nvPr>
            <p:ph type="body" sz="quarter" idx="13"/>
          </p:nvPr>
        </p:nvSpPr>
        <p:spPr>
          <a:xfrm>
            <a:off x="8321675" y="1019175"/>
            <a:ext cx="3657600" cy="682625"/>
          </a:xfrm>
        </p:spPr>
        <p:txBody>
          <a:bodyPr>
            <a:noAutofit/>
          </a:bodyPr>
          <a:lstStyle>
            <a:lvl1pPr marL="0" indent="0">
              <a:buNone/>
              <a:defRPr sz="2000"/>
            </a:lvl1pPr>
            <a:lvl2pPr>
              <a:defRPr sz="2000"/>
            </a:lvl2pPr>
            <a:lvl3pPr>
              <a:defRPr sz="1800"/>
            </a:lvl3pPr>
            <a:lvl4pPr>
              <a:defRPr sz="1600"/>
            </a:lvl4pPr>
            <a:lvl5pPr>
              <a:defRPr sz="16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63B5F0A0-B728-B5F8-5AA5-A9EA74A425F3}"/>
              </a:ext>
            </a:extLst>
          </p:cNvPr>
          <p:cNvSpPr>
            <a:spLocks noGrp="1"/>
          </p:cNvSpPr>
          <p:nvPr>
            <p:ph type="body" sz="quarter" idx="14"/>
          </p:nvPr>
        </p:nvSpPr>
        <p:spPr>
          <a:xfrm>
            <a:off x="1076325" y="5022850"/>
            <a:ext cx="9988550" cy="815975"/>
          </a:xfrm>
        </p:spPr>
        <p:txBody>
          <a:bodyPr>
            <a:normAutofit/>
          </a:bodyPr>
          <a:lstStyle>
            <a:lvl1pPr marL="0" indent="0">
              <a:buNone/>
              <a:defRPr sz="2000"/>
            </a:lvl1pPr>
            <a:lvl2pPr marL="548640" indent="0">
              <a:buNone/>
              <a:defRPr/>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338605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616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5155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917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649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896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0525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1740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6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42944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0488D46A-C6AF-ED5C-399C-F44E3F6D3F13}"/>
              </a:ext>
            </a:extLst>
          </p:cNvPr>
          <p:cNvSpPr>
            <a:spLocks noGrp="1"/>
          </p:cNvSpPr>
          <p:nvPr>
            <p:ph sz="quarter" idx="13"/>
          </p:nvPr>
        </p:nvSpPr>
        <p:spPr>
          <a:xfrm>
            <a:off x="2468563" y="1127125"/>
            <a:ext cx="7407275" cy="488950"/>
          </a:xfrm>
        </p:spPr>
        <p:txBody>
          <a:bodyPr/>
          <a:lstStyle/>
          <a:p>
            <a:pPr lvl="0"/>
            <a:r>
              <a:rPr lang="en-US" dirty="0"/>
              <a:t>Click to edit Master text styles</a:t>
            </a:r>
          </a:p>
        </p:txBody>
      </p:sp>
      <p:sp>
        <p:nvSpPr>
          <p:cNvPr id="7" name="Text Placeholder 6">
            <a:extLst>
              <a:ext uri="{FF2B5EF4-FFF2-40B4-BE49-F238E27FC236}">
                <a16:creationId xmlns:a16="http://schemas.microsoft.com/office/drawing/2014/main" id="{4A1E444D-8DA7-D547-7398-190C3E17B0EF}"/>
              </a:ext>
            </a:extLst>
          </p:cNvPr>
          <p:cNvSpPr>
            <a:spLocks noGrp="1"/>
          </p:cNvSpPr>
          <p:nvPr>
            <p:ph type="body" sz="quarter" idx="14"/>
          </p:nvPr>
        </p:nvSpPr>
        <p:spPr>
          <a:xfrm>
            <a:off x="960120" y="3952875"/>
            <a:ext cx="1833563" cy="1778000"/>
          </a:xfrm>
        </p:spPr>
        <p:txBody>
          <a:bodyPr>
            <a:normAutofit/>
          </a:bodyPr>
          <a:lstStyle>
            <a:lvl1pPr>
              <a:defRPr sz="1800"/>
            </a:lvl1pPr>
          </a:lstStyle>
          <a:p>
            <a:pPr lvl="0"/>
            <a:r>
              <a:rPr lang="en-US" dirty="0"/>
              <a:t>Click to edit Master text</a:t>
            </a:r>
          </a:p>
        </p:txBody>
      </p:sp>
      <p:sp>
        <p:nvSpPr>
          <p:cNvPr id="8" name="Text Placeholder 6">
            <a:extLst>
              <a:ext uri="{FF2B5EF4-FFF2-40B4-BE49-F238E27FC236}">
                <a16:creationId xmlns:a16="http://schemas.microsoft.com/office/drawing/2014/main" id="{88DDA869-127C-0106-2F75-45E9B162E76D}"/>
              </a:ext>
            </a:extLst>
          </p:cNvPr>
          <p:cNvSpPr>
            <a:spLocks noGrp="1"/>
          </p:cNvSpPr>
          <p:nvPr>
            <p:ph type="body" sz="quarter" idx="15"/>
          </p:nvPr>
        </p:nvSpPr>
        <p:spPr>
          <a:xfrm>
            <a:off x="3225800" y="3952875"/>
            <a:ext cx="1833563" cy="1778000"/>
          </a:xfrm>
        </p:spPr>
        <p:txBody>
          <a:bodyPr>
            <a:normAutofit/>
          </a:bodyPr>
          <a:lstStyle>
            <a:lvl1pPr>
              <a:defRPr sz="1800"/>
            </a:lvl1pPr>
          </a:lstStyle>
          <a:p>
            <a:pPr lvl="0"/>
            <a:r>
              <a:rPr lang="en-US" dirty="0"/>
              <a:t>Click to edit Master text</a:t>
            </a:r>
          </a:p>
        </p:txBody>
      </p:sp>
      <p:sp>
        <p:nvSpPr>
          <p:cNvPr id="9" name="Text Placeholder 6">
            <a:extLst>
              <a:ext uri="{FF2B5EF4-FFF2-40B4-BE49-F238E27FC236}">
                <a16:creationId xmlns:a16="http://schemas.microsoft.com/office/drawing/2014/main" id="{06D87230-20BE-CB8F-0953-93AF73BA3B53}"/>
              </a:ext>
            </a:extLst>
          </p:cNvPr>
          <p:cNvSpPr>
            <a:spLocks noGrp="1"/>
          </p:cNvSpPr>
          <p:nvPr>
            <p:ph type="body" sz="quarter" idx="16"/>
          </p:nvPr>
        </p:nvSpPr>
        <p:spPr>
          <a:xfrm>
            <a:off x="5491480" y="3952875"/>
            <a:ext cx="1833563" cy="1778000"/>
          </a:xfrm>
        </p:spPr>
        <p:txBody>
          <a:bodyPr>
            <a:normAutofit/>
          </a:bodyPr>
          <a:lstStyle>
            <a:lvl1pPr>
              <a:defRPr sz="1800"/>
            </a:lvl1pPr>
          </a:lstStyle>
          <a:p>
            <a:pPr lvl="0"/>
            <a:r>
              <a:rPr lang="en-US" dirty="0"/>
              <a:t>Click to edit Master text</a:t>
            </a:r>
          </a:p>
        </p:txBody>
      </p:sp>
      <p:sp>
        <p:nvSpPr>
          <p:cNvPr id="12" name="Text Placeholder 6">
            <a:extLst>
              <a:ext uri="{FF2B5EF4-FFF2-40B4-BE49-F238E27FC236}">
                <a16:creationId xmlns:a16="http://schemas.microsoft.com/office/drawing/2014/main" id="{99B5B1BD-A04B-2919-D3B1-281797B20B36}"/>
              </a:ext>
            </a:extLst>
          </p:cNvPr>
          <p:cNvSpPr>
            <a:spLocks noGrp="1"/>
          </p:cNvSpPr>
          <p:nvPr>
            <p:ph type="body" sz="quarter" idx="17"/>
          </p:nvPr>
        </p:nvSpPr>
        <p:spPr>
          <a:xfrm>
            <a:off x="7889240" y="3952875"/>
            <a:ext cx="1833563" cy="1778000"/>
          </a:xfrm>
        </p:spPr>
        <p:txBody>
          <a:bodyPr>
            <a:normAutofit/>
          </a:bodyPr>
          <a:lstStyle>
            <a:lvl1pPr>
              <a:defRPr sz="1800"/>
            </a:lvl1pPr>
          </a:lstStyle>
          <a:p>
            <a:pPr lvl="0"/>
            <a:r>
              <a:rPr lang="en-US" dirty="0"/>
              <a:t>Click to edit Master text</a:t>
            </a:r>
          </a:p>
        </p:txBody>
      </p:sp>
    </p:spTree>
    <p:custDataLst>
      <p:tags r:id="rId1"/>
    </p:custDataLst>
    <p:extLst>
      <p:ext uri="{BB962C8B-B14F-4D97-AF65-F5344CB8AC3E}">
        <p14:creationId xmlns:p14="http://schemas.microsoft.com/office/powerpoint/2010/main" val="4104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365829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Text Placeholder 3">
            <a:extLst>
              <a:ext uri="{FF2B5EF4-FFF2-40B4-BE49-F238E27FC236}">
                <a16:creationId xmlns:a16="http://schemas.microsoft.com/office/drawing/2014/main" id="{6BA59771-7BC4-3CF0-205B-52D2F3732B4E}"/>
              </a:ext>
            </a:extLst>
          </p:cNvPr>
          <p:cNvSpPr>
            <a:spLocks noGrp="1"/>
          </p:cNvSpPr>
          <p:nvPr>
            <p:ph type="body" sz="quarter" idx="13"/>
          </p:nvPr>
        </p:nvSpPr>
        <p:spPr>
          <a:xfrm>
            <a:off x="1727518" y="1443354"/>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77F0D4B6-33B3-E28C-6DA7-07944F2660F9}"/>
              </a:ext>
            </a:extLst>
          </p:cNvPr>
          <p:cNvSpPr>
            <a:spLocks noGrp="1"/>
          </p:cNvSpPr>
          <p:nvPr>
            <p:ph type="body" sz="quarter" idx="14"/>
          </p:nvPr>
        </p:nvSpPr>
        <p:spPr>
          <a:xfrm>
            <a:off x="172751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A4BA618E-7454-B13E-1DD7-519B715F1FBB}"/>
              </a:ext>
            </a:extLst>
          </p:cNvPr>
          <p:cNvSpPr>
            <a:spLocks noGrp="1"/>
          </p:cNvSpPr>
          <p:nvPr>
            <p:ph type="body" sz="quarter" idx="15"/>
          </p:nvPr>
        </p:nvSpPr>
        <p:spPr>
          <a:xfrm>
            <a:off x="7335838" y="1443353"/>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566841DF-684B-85FF-15C2-D07AE9C1929D}"/>
              </a:ext>
            </a:extLst>
          </p:cNvPr>
          <p:cNvSpPr>
            <a:spLocks noGrp="1"/>
          </p:cNvSpPr>
          <p:nvPr>
            <p:ph type="body" sz="quarter" idx="16"/>
          </p:nvPr>
        </p:nvSpPr>
        <p:spPr>
          <a:xfrm>
            <a:off x="733583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83479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4.jpe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1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January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custDataLst>
      <p:tags r:id="rId20"/>
    </p:custDataLst>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21" r:id="rId3"/>
    <p:sldLayoutId id="2147483709" r:id="rId4"/>
    <p:sldLayoutId id="2147483710" r:id="rId5"/>
    <p:sldLayoutId id="2147483711" r:id="rId6"/>
    <p:sldLayoutId id="2147483723" r:id="rId7"/>
    <p:sldLayoutId id="2147483720" r:id="rId8"/>
    <p:sldLayoutId id="2147483724" r:id="rId9"/>
    <p:sldLayoutId id="2147483722" r:id="rId10"/>
    <p:sldLayoutId id="2147483712" r:id="rId11"/>
    <p:sldLayoutId id="2147483713" r:id="rId12"/>
    <p:sldLayoutId id="2147483714" r:id="rId13"/>
    <p:sldLayoutId id="2147483715" r:id="rId14"/>
    <p:sldLayoutId id="2147483716" r:id="rId15"/>
    <p:sldLayoutId id="2147483718" r:id="rId16"/>
    <p:sldLayoutId id="2147483670" r:id="rId17"/>
    <p:sldLayoutId id="2147483686" r:id="rId18"/>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January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Rights &amp; Protections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771417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53.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5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6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6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64.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6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7.svg"/><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8.xml"/><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70.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72.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7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75.xml"/><Relationship Id="rId4" Type="http://schemas.openxmlformats.org/officeDocument/2006/relationships/hyperlink" Target="http://es.medicare.gov/"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2.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80.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8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60.png"/><Relationship Id="rId4" Type="http://schemas.openxmlformats.org/officeDocument/2006/relationships/hyperlink" Target="https://www.cms.gov/Medicare/Quality-Initiatives-Patient-Assessment-Instruments/OASIS/Downloads/OASISStatementofPrivacyRights.zip"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8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3.xml"/><Relationship Id="rId1" Type="http://schemas.openxmlformats.org/officeDocument/2006/relationships/tags" Target="../tags/tag8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8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tags" Target="../tags/tag90.xml"/><Relationship Id="rId6" Type="http://schemas.openxmlformats.org/officeDocument/2006/relationships/image" Target="../media/image72.png"/><Relationship Id="rId5" Type="http://schemas.openxmlformats.org/officeDocument/2006/relationships/image" Target="../media/image64.png"/><Relationship Id="rId4" Type="http://schemas.openxmlformats.org/officeDocument/2006/relationships/hyperlink" Target="http://es.medicare.gov/"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52.xml.rels><?xml version="1.0" encoding="UTF-8" standalone="yes"?>
<Relationships xmlns="http://schemas.openxmlformats.org/package/2006/relationships"><Relationship Id="rId8" Type="http://schemas.openxmlformats.org/officeDocument/2006/relationships/hyperlink" Target="https://ocrportal.hhs.gov/" TargetMode="External"/><Relationship Id="rId3" Type="http://schemas.openxmlformats.org/officeDocument/2006/relationships/notesSlide" Target="../notesSlides/notesSlide52.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9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hyperlink" Target="mailto:OCRComplaint@hhs.gov" TargetMode="External"/><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3.xml"/><Relationship Id="rId1" Type="http://schemas.openxmlformats.org/officeDocument/2006/relationships/tags" Target="../tags/tag9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xml"/><Relationship Id="rId1" Type="http://schemas.openxmlformats.org/officeDocument/2006/relationships/tags" Target="../tags/tag96.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9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xml"/><Relationship Id="rId1" Type="http://schemas.openxmlformats.org/officeDocument/2006/relationships/tags" Target="../tags/tag9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46.xm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61.xml.rels><?xml version="1.0" encoding="UTF-8" standalone="yes"?>
<Relationships xmlns="http://schemas.openxmlformats.org/package/2006/relationships"><Relationship Id="rId8" Type="http://schemas.openxmlformats.org/officeDocument/2006/relationships/hyperlink" Target="https://www.medicare.gov/basics/your-medicare-rights/get-help-with-your-rights-protections" TargetMode="External"/><Relationship Id="rId3" Type="http://schemas.openxmlformats.org/officeDocument/2006/relationships/notesSlide" Target="../notesSlides/notesSlide61.xml"/><Relationship Id="rId7" Type="http://schemas.openxmlformats.org/officeDocument/2006/relationships/hyperlink" Target="https://www.esrdncc.org/en/ESRD-network-map/" TargetMode="External"/><Relationship Id="rId2" Type="http://schemas.openxmlformats.org/officeDocument/2006/relationships/slideLayout" Target="../slideLayouts/slideLayout6.xml"/><Relationship Id="rId1" Type="http://schemas.openxmlformats.org/officeDocument/2006/relationships/tags" Target="../tags/tag101.xml"/><Relationship Id="rId6" Type="http://schemas.openxmlformats.org/officeDocument/2006/relationships/hyperlink" Target="https://www.medicare.gov/providers-services/claims-appeals-complaints" TargetMode="External"/><Relationship Id="rId5" Type="http://schemas.openxmlformats.org/officeDocument/2006/relationships/hyperlink" Target="http://es.medicare.gov/" TargetMode="External"/><Relationship Id="rId10" Type="http://schemas.openxmlformats.org/officeDocument/2006/relationships/hyperlink" Target="http://www.hhs.gov/ocr/index.html" TargetMode="External"/><Relationship Id="rId4" Type="http://schemas.openxmlformats.org/officeDocument/2006/relationships/hyperlink" Target="http://www.cms.gov/" TargetMode="External"/><Relationship Id="rId9" Type="http://schemas.openxmlformats.org/officeDocument/2006/relationships/hyperlink" Target="https://www.medicare.gov/what-medicare-covers/what-part-a-covers/skilled-nursing-facility-right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medicare.gov/providers-services/claims-appeals-complaints/appeals" TargetMode="External"/><Relationship Id="rId3" Type="http://schemas.openxmlformats.org/officeDocument/2006/relationships/notesSlide" Target="../notesSlides/notesSlide62.xml"/><Relationship Id="rId7" Type="http://schemas.openxmlformats.org/officeDocument/2006/relationships/hyperlink" Target="https://www.keproqio.com/" TargetMode="External"/><Relationship Id="rId2" Type="http://schemas.openxmlformats.org/officeDocument/2006/relationships/slideLayout" Target="../slideLayouts/slideLayout6.xml"/><Relationship Id="rId1" Type="http://schemas.openxmlformats.org/officeDocument/2006/relationships/tags" Target="../tags/tag102.xml"/><Relationship Id="rId6" Type="http://schemas.openxmlformats.org/officeDocument/2006/relationships/hyperlink" Target="https://www.livantaqio.com/en" TargetMode="External"/><Relationship Id="rId5" Type="http://schemas.openxmlformats.org/officeDocument/2006/relationships/hyperlink" Target="https://www.ssa.gov/" TargetMode="External"/><Relationship Id="rId10" Type="http://schemas.openxmlformats.org/officeDocument/2006/relationships/image" Target="../media/image77.png"/><Relationship Id="rId4" Type="http://schemas.openxmlformats.org/officeDocument/2006/relationships/hyperlink" Target="https://www.shiphelp.org/" TargetMode="External"/><Relationship Id="rId9" Type="http://schemas.openxmlformats.org/officeDocument/2006/relationships/hyperlink" Target="https://www.cms.gov/medicare/health-safety-standards/quality-safety-oversight-general-information/contact-information"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03.xml"/><Relationship Id="rId5" Type="http://schemas.openxmlformats.org/officeDocument/2006/relationships/hyperlink" Target="https://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6.xml"/><Relationship Id="rId1" Type="http://schemas.openxmlformats.org/officeDocument/2006/relationships/tags" Target="../tags/tag104.xml"/></Relationships>
</file>

<file path=ppt/slides/_rels/slide6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5.xml"/><Relationship Id="rId7" Type="http://schemas.openxmlformats.org/officeDocument/2006/relationships/image" Target="../media/image73.png"/><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hyperlink" Target="mailto:training@cms.hhs.gov" TargetMode="External"/><Relationship Id="rId5" Type="http://schemas.openxmlformats.org/officeDocument/2006/relationships/image" Target="../media/image78.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7.xml"/><Relationship Id="rId5" Type="http://schemas.openxmlformats.org/officeDocument/2006/relationships/hyperlink" Target="file:///\\co-adshare\share\share\OA\OHI\OHI%20MOG\504\Nondiscrimination%20and%20Aux%20Aid%20Notices\hhs.gov\civil-rights\filing-a-complaint\complaint-process\index.html" TargetMode="External"/><Relationship Id="rId4" Type="http://schemas.openxmlformats.org/officeDocument/2006/relationships/hyperlink" Target="https://www.hhs.gov/civil-rights/filing-a-complaint/complaint-process/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633100"/>
            <a:ext cx="11341204" cy="989102"/>
          </a:xfrm>
        </p:spPr>
        <p:txBody>
          <a:bodyPr>
            <a:noAutofit/>
          </a:bodyPr>
          <a:lstStyle/>
          <a:p>
            <a:r>
              <a:rPr lang="es-US" dirty="0"/>
              <a:t>Derechos y protecciones de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dirty="0"/>
              <a:t>Derechos para todas las personas con Medicare: </a:t>
            </a:r>
            <a:br>
              <a:rPr lang="es-US" dirty="0"/>
            </a:br>
            <a:r>
              <a:rPr lang="es-US" dirty="0"/>
              <a:t>Quejas formales</a:t>
            </a:r>
          </a:p>
        </p:txBody>
      </p:sp>
      <p:sp>
        <p:nvSpPr>
          <p:cNvPr id="2" name="Content Placeholder 1">
            <a:extLst>
              <a:ext uri="{FF2B5EF4-FFF2-40B4-BE49-F238E27FC236}">
                <a16:creationId xmlns:a16="http://schemas.microsoft.com/office/drawing/2014/main" id="{DBC95CF3-6707-211D-3DFE-2EB3DD998321}"/>
              </a:ext>
            </a:extLst>
          </p:cNvPr>
          <p:cNvSpPr>
            <a:spLocks noGrp="1"/>
          </p:cNvSpPr>
          <p:nvPr>
            <p:ph sz="half" idx="1"/>
          </p:nvPr>
        </p:nvSpPr>
        <p:spPr>
          <a:xfrm>
            <a:off x="5232906" y="1371600"/>
            <a:ext cx="6755387" cy="4757195"/>
          </a:xfrm>
        </p:spPr>
        <p:txBody>
          <a:bodyPr>
            <a:normAutofit/>
          </a:bodyPr>
          <a:lstStyle/>
          <a:p>
            <a:pPr marL="0" defTabSz="685800">
              <a:buNone/>
            </a:pPr>
            <a:r>
              <a:rPr lang="es-US" sz="2800" b="1" dirty="0">
                <a:solidFill>
                  <a:srgbClr val="00529B"/>
                </a:solidFill>
              </a:rPr>
              <a:t>Usted tiene derecho a presentar reclamaciones (también denominadas quejas formales) sobre lo siguiente:</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Un médico, hospital o proveedor</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Buscar planes de salud y de medicamentos</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La calidad de su atención médica</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Su atención de diálisis o trasplante de riñón</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Equipos médicos duraderos </a:t>
            </a:r>
            <a:br>
              <a:rPr lang="es-US" sz="2400" dirty="0">
                <a:solidFill>
                  <a:srgbClr val="00529B"/>
                </a:solidFill>
              </a:rPr>
            </a:br>
            <a:r>
              <a:rPr lang="es-US" sz="2400" dirty="0">
                <a:solidFill>
                  <a:srgbClr val="00529B"/>
                </a:solidFill>
              </a:rPr>
              <a:t>(DME, en inglés)</a:t>
            </a:r>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66B6BB14-6CA9-4554-AD7F-F0A59FA06271}"/>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a:t>
            </a:fld>
            <a:endParaRPr lang="en-US"/>
          </a:p>
        </p:txBody>
      </p:sp>
      <p:sp>
        <p:nvSpPr>
          <p:cNvPr id="10" name="Footer Placeholder 2">
            <a:extLst>
              <a:ext uri="{FF2B5EF4-FFF2-40B4-BE49-F238E27FC236}">
                <a16:creationId xmlns:a16="http://schemas.microsoft.com/office/drawing/2014/main" id="{6E074374-3969-4E87-A13D-608E1BD87EBD}"/>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9" name="Date Placeholder 1">
            <a:extLst>
              <a:ext uri="{FF2B5EF4-FFF2-40B4-BE49-F238E27FC236}">
                <a16:creationId xmlns:a16="http://schemas.microsoft.com/office/drawing/2014/main" id="{92D6DB99-821A-4651-A86C-329939838A5E}"/>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195543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7463"/>
            <a:ext cx="12192000" cy="966788"/>
          </a:xfrm>
        </p:spPr>
        <p:txBody>
          <a:bodyPr>
            <a:noAutofit/>
          </a:bodyPr>
          <a:lstStyle/>
          <a:p>
            <a:pPr>
              <a:lnSpc>
                <a:spcPct val="100000"/>
              </a:lnSpc>
            </a:pPr>
            <a:r>
              <a:rPr lang="es-US" sz="2400" dirty="0"/>
              <a:t>Áreas de servicio de Organizaciones para mejora de la calidad-Cuidado centrado en beneficiarios y familias (BFCC-QIO, en inglés)</a:t>
            </a:r>
          </a:p>
        </p:txBody>
      </p:sp>
      <p:graphicFrame>
        <p:nvGraphicFramePr>
          <p:cNvPr id="6" name="Table 5" descr="Regiones de QIO&#10;&#10;Tabla que muestra las 10 regiones de BFCC-QIO (KEPRO y Livanta)"/>
          <p:cNvGraphicFramePr>
            <a:graphicFrameLocks noGrp="1"/>
          </p:cNvGraphicFramePr>
          <p:nvPr>
            <p:extLst>
              <p:ext uri="{D42A27DB-BD31-4B8C-83A1-F6EECF244321}">
                <p14:modId xmlns:p14="http://schemas.microsoft.com/office/powerpoint/2010/main" val="1629178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dirty="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a:solidFill>
                            <a:srgbClr val="00529B"/>
                          </a:solidFill>
                          <a:latin typeface="Arial" panose="020B0604020202020204" pitchFamily="34" charset="0"/>
                          <a:cs typeface="Arial" panose="020B0604020202020204" pitchFamily="34" charset="0"/>
                        </a:rPr>
                        <a:t>Región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1</a:t>
                      </a:r>
                      <a:r>
                        <a:rPr lang="es-US" sz="2400" b="0" u="none" strike="noStrike" baseline="0">
                          <a:solidFill>
                            <a:srgbClr val="00529B"/>
                          </a:solidFill>
                          <a:latin typeface="Arial" panose="020B0604020202020204" pitchFamily="34" charset="0"/>
                          <a:cs typeface="Arial" panose="020B0604020202020204" pitchFamily="34" charset="0"/>
                        </a:rPr>
                        <a:t>: 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u="none" strike="noStrike" baseline="0">
                          <a:solidFill>
                            <a:srgbClr val="00529B"/>
                          </a:solidFill>
                          <a:latin typeface="Arial" panose="020B0604020202020204" pitchFamily="34" charset="0"/>
                          <a:cs typeface="Arial" panose="020B0604020202020204" pitchFamily="34" charset="0"/>
                        </a:rPr>
                        <a:t>CT, ME, MA, NH, RI, VT </a:t>
                      </a: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2</a:t>
                      </a:r>
                      <a:r>
                        <a:rPr lang="es-US" sz="2400" b="0" u="none" strike="noStrike" baseline="0">
                          <a:solidFill>
                            <a:srgbClr val="00529B"/>
                          </a:solidFill>
                          <a:latin typeface="Arial" panose="020B0604020202020204" pitchFamily="34" charset="0"/>
                          <a:cs typeface="Arial" panose="020B0604020202020204" pitchFamily="34" charset="0"/>
                        </a:rPr>
                        <a:t>: 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2400" b="0" u="none" strike="noStrike" baseline="0">
                          <a:solidFill>
                            <a:srgbClr val="00529B"/>
                          </a:solidFill>
                          <a:latin typeface="Arial" panose="020B0604020202020204" pitchFamily="34" charset="0"/>
                          <a:cs typeface="Arial" panose="020B0604020202020204" pitchFamily="34" charset="0"/>
                        </a:rPr>
                        <a:t>NJ, NY, PR, VI </a:t>
                      </a: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3</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DE, DC, MD, PA, VA, WV</a:t>
                      </a: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dirty="0">
                          <a:solidFill>
                            <a:srgbClr val="00529B"/>
                          </a:solidFill>
                          <a:latin typeface="Arial" panose="020B0604020202020204" pitchFamily="34" charset="0"/>
                          <a:cs typeface="Arial" panose="020B0604020202020204" pitchFamily="34" charset="0"/>
                        </a:rPr>
                        <a:t>Área 4</a:t>
                      </a:r>
                      <a:r>
                        <a:rPr lang="es-US" sz="2400" b="0" dirty="0">
                          <a:solidFill>
                            <a:srgbClr val="00529B"/>
                          </a:solidFill>
                          <a:latin typeface="Arial" panose="020B0604020202020204" pitchFamily="34" charset="0"/>
                          <a:cs typeface="Arial" panose="020B0604020202020204" pitchFamily="34" charset="0"/>
                        </a:rPr>
                        <a:t>: </a:t>
                      </a:r>
                      <a:r>
                        <a:rPr lang="es-US" sz="2400" dirty="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dirty="0">
                          <a:solidFill>
                            <a:srgbClr val="00529B"/>
                          </a:solidFill>
                          <a:latin typeface="Arial" panose="020B0604020202020204" pitchFamily="34" charset="0"/>
                          <a:cs typeface="Arial" panose="020B0604020202020204" pitchFamily="34" charset="0"/>
                        </a:rPr>
                        <a:t>AL, FL, GA, KY, MS, NC, SC, TN</a:t>
                      </a: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5</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dirty="0">
                          <a:solidFill>
                            <a:srgbClr val="00529B"/>
                          </a:solidFill>
                          <a:latin typeface="Arial" panose="020B0604020202020204" pitchFamily="34" charset="0"/>
                          <a:cs typeface="Arial" panose="020B0604020202020204" pitchFamily="34" charset="0"/>
                        </a:rPr>
                        <a:t>IL, IN, MI, MN, OH, WI</a:t>
                      </a: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6</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AR, LA, NM, OK, TX</a:t>
                      </a: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7</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IA, KS, MO, NE</a:t>
                      </a: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8</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CO, MT, ND, SD, UT, WY</a:t>
                      </a: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9</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AZ, CA, HI, NV, Islas del Pacífico</a:t>
                      </a: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10</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dirty="0">
                          <a:solidFill>
                            <a:srgbClr val="00529B"/>
                          </a:solidFill>
                          <a:latin typeface="Arial" panose="020B0604020202020204" pitchFamily="34" charset="0"/>
                          <a:cs typeface="Arial" panose="020B0604020202020204" pitchFamily="34" charset="0"/>
                        </a:rPr>
                        <a:t>AK, ID, OR, WA</a:t>
                      </a: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s-US">
                <a:latin typeface="Arial"/>
                <a:cs typeface="Arial"/>
              </a:rPr>
              <a:t>Derechos y protecciones de Medicare</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5CE1-2D27-F565-6557-53BE34266D38}"/>
              </a:ext>
            </a:extLst>
          </p:cNvPr>
          <p:cNvSpPr>
            <a:spLocks noGrp="1"/>
          </p:cNvSpPr>
          <p:nvPr>
            <p:ph type="title"/>
          </p:nvPr>
        </p:nvSpPr>
        <p:spPr/>
        <p:txBody>
          <a:bodyPr/>
          <a:lstStyle/>
          <a:p>
            <a:r>
              <a:rPr lang="es-US"/>
              <a:t>Sus derechos en Medicare Original</a:t>
            </a:r>
          </a:p>
        </p:txBody>
      </p:sp>
      <p:sp>
        <p:nvSpPr>
          <p:cNvPr id="9" name="Content Placeholder 1">
            <a:extLst>
              <a:ext uri="{FF2B5EF4-FFF2-40B4-BE49-F238E27FC236}">
                <a16:creationId xmlns:a16="http://schemas.microsoft.com/office/drawing/2014/main" id="{C91D336F-9334-39FA-981C-FC75991135D7}"/>
              </a:ext>
            </a:extLst>
          </p:cNvPr>
          <p:cNvSpPr txBox="1">
            <a:spLocks/>
          </p:cNvSpPr>
          <p:nvPr/>
        </p:nvSpPr>
        <p:spPr>
          <a:xfrm>
            <a:off x="914400" y="1371600"/>
            <a:ext cx="10644188" cy="4167187"/>
          </a:xfrm>
          <a:prstGeom prst="rect">
            <a:avLst/>
          </a:prstGeom>
        </p:spPr>
        <p:txBody>
          <a:bodyP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s-US" sz="2800" b="1">
                <a:solidFill>
                  <a:srgbClr val="00529B"/>
                </a:solidFill>
              </a:rPr>
              <a:t>Usted tiene derecho a:</a:t>
            </a:r>
          </a:p>
          <a:p>
            <a:pPr marL="548640" defTabSz="685800"/>
            <a:r>
              <a:rPr lang="es-US" sz="2400">
                <a:solidFill>
                  <a:srgbClr val="00529B"/>
                </a:solidFill>
              </a:rPr>
              <a:t>Usar cualquier proveedor de atención de la salud o especialista.</a:t>
            </a:r>
          </a:p>
          <a:p>
            <a:pPr marL="548640" defTabSz="685800"/>
            <a:r>
              <a:rPr lang="es-US" sz="2400">
                <a:solidFill>
                  <a:srgbClr val="00529B"/>
                </a:solidFill>
              </a:rPr>
              <a:t>Recibir cierta información y avisos que le ayuden a entender los servicios médicos que recibe y a resolver cuestiones cuando Medicare no pueda pagar (o no pague) atención de la salud.</a:t>
            </a:r>
          </a:p>
          <a:p>
            <a:pPr marL="548640" defTabSz="685800"/>
            <a:r>
              <a:rPr lang="es-US" sz="2400">
                <a:solidFill>
                  <a:srgbClr val="00529B"/>
                </a:solidFill>
              </a:rPr>
              <a:t>Solicitar una apelación de decisiones de cobertura de atención de la salud o de pago.</a:t>
            </a:r>
          </a:p>
          <a:p>
            <a:pPr marL="548640" defTabSz="685800"/>
            <a:r>
              <a:rPr lang="es-US" sz="2400">
                <a:solidFill>
                  <a:srgbClr val="00529B"/>
                </a:solidFill>
              </a:rPr>
              <a:t>Comprar una póliza de seguro complementario de Medicare (Medigap). </a:t>
            </a:r>
          </a:p>
        </p:txBody>
      </p:sp>
      <p:sp>
        <p:nvSpPr>
          <p:cNvPr id="4" name="Slide Number Placeholder 3">
            <a:extLst>
              <a:ext uri="{FF2B5EF4-FFF2-40B4-BE49-F238E27FC236}">
                <a16:creationId xmlns:a16="http://schemas.microsoft.com/office/drawing/2014/main" id="{8354088E-6C70-1693-5763-37F96F504508}"/>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a:p>
        </p:txBody>
      </p:sp>
      <p:sp>
        <p:nvSpPr>
          <p:cNvPr id="5" name="Footer Placeholder 4">
            <a:extLst>
              <a:ext uri="{FF2B5EF4-FFF2-40B4-BE49-F238E27FC236}">
                <a16:creationId xmlns:a16="http://schemas.microsoft.com/office/drawing/2014/main" id="{E639B6E0-AA24-32FF-E40C-8CA93D157B8D}"/>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C3C79734-AD81-CB38-2137-3377686EC020}"/>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4037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t>Sus derechos en un plan Medicare </a:t>
            </a:r>
            <a:r>
              <a:rPr lang="es-US" sz="2800" dirty="0" err="1"/>
              <a:t>Advantage</a:t>
            </a:r>
            <a:r>
              <a:rPr lang="es-US" sz="2800" dirty="0"/>
              <a:t> u </a:t>
            </a:r>
            <a:br>
              <a:rPr lang="es-US" sz="2800" dirty="0"/>
            </a:br>
            <a:r>
              <a:rPr lang="es-US" sz="2800" dirty="0"/>
              <a:t>otro plan de salud de Medicare</a:t>
            </a:r>
          </a:p>
        </p:txBody>
      </p:sp>
      <p:sp>
        <p:nvSpPr>
          <p:cNvPr id="2" name="Content Placeholder 1">
            <a:extLst>
              <a:ext uri="{FF2B5EF4-FFF2-40B4-BE49-F238E27FC236}">
                <a16:creationId xmlns:a16="http://schemas.microsoft.com/office/drawing/2014/main" id="{156BBE67-1514-BBEF-8566-D67168186838}"/>
              </a:ext>
            </a:extLst>
          </p:cNvPr>
          <p:cNvSpPr>
            <a:spLocks noGrp="1"/>
          </p:cNvSpPr>
          <p:nvPr>
            <p:ph sz="half" idx="1"/>
          </p:nvPr>
        </p:nvSpPr>
        <p:spPr>
          <a:xfrm>
            <a:off x="4314398" y="1371600"/>
            <a:ext cx="7678003" cy="4964543"/>
          </a:xfrm>
        </p:spPr>
        <p:txBody>
          <a:bodyPr>
            <a:normAutofit fontScale="92500"/>
          </a:bodyPr>
          <a:lstStyle/>
          <a:p>
            <a:pPr marL="0" indent="0">
              <a:buNone/>
            </a:pPr>
            <a:r>
              <a:rPr lang="es-US" b="1" dirty="0">
                <a:solidFill>
                  <a:srgbClr val="00529B"/>
                </a:solidFill>
              </a:rPr>
              <a:t>Usted tiene derecho a:</a:t>
            </a:r>
          </a:p>
          <a:p>
            <a:pPr marL="548640" defTabSz="685800"/>
            <a:r>
              <a:rPr lang="es-US" sz="2200" dirty="0"/>
              <a:t>Elegir proveedores de atención de la salud dentro de la red del plan</a:t>
            </a:r>
          </a:p>
          <a:p>
            <a:pPr marL="548640" defTabSz="685800"/>
            <a:r>
              <a:rPr lang="es-US" sz="2200" dirty="0">
                <a:solidFill>
                  <a:srgbClr val="00529B"/>
                </a:solidFill>
              </a:rPr>
              <a:t>Obtener un plan de tratamiento de su médico</a:t>
            </a:r>
          </a:p>
          <a:p>
            <a:pPr marL="548640" defTabSz="685800"/>
            <a:r>
              <a:rPr lang="es-US" sz="2200" dirty="0">
                <a:solidFill>
                  <a:srgbClr val="00529B"/>
                </a:solidFill>
              </a:rPr>
              <a:t>Saber cómo su plan les paga a sus proveedores</a:t>
            </a:r>
          </a:p>
          <a:p>
            <a:pPr marL="548640" defTabSz="685800"/>
            <a:r>
              <a:rPr lang="es-US" sz="2200" dirty="0">
                <a:solidFill>
                  <a:srgbClr val="00529B"/>
                </a:solidFill>
              </a:rPr>
              <a:t>Obtener una decisión sobre cobertura/información de su plan</a:t>
            </a:r>
          </a:p>
          <a:p>
            <a:pPr marL="548640" defTabSz="685800"/>
            <a:r>
              <a:rPr lang="es-US" sz="2200" dirty="0">
                <a:solidFill>
                  <a:srgbClr val="00529B"/>
                </a:solidFill>
              </a:rPr>
              <a:t>Pedirle a su plan que pague un artículo o servicio que usted crea que debe estar cubierto</a:t>
            </a:r>
          </a:p>
          <a:p>
            <a:pPr marL="548640" defTabSz="685800"/>
            <a:r>
              <a:rPr lang="es-US" sz="2200" dirty="0">
                <a:solidFill>
                  <a:srgbClr val="00529B"/>
                </a:solidFill>
              </a:rPr>
              <a:t>Solicitar una apelación para resolver diferencias con su plan</a:t>
            </a:r>
          </a:p>
          <a:p>
            <a:pPr marL="548640" defTabSz="685800"/>
            <a:r>
              <a:rPr lang="es-US" sz="2200" dirty="0">
                <a:solidFill>
                  <a:srgbClr val="00529B"/>
                </a:solidFill>
              </a:rPr>
              <a:t>Presentar una reclamación (también conocida como queja formal)</a:t>
            </a:r>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7135" y="1299102"/>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756312" y="3533258"/>
            <a:ext cx="3438144" cy="2167128"/>
          </a:xfrm>
          <a:prstGeom prst="rect">
            <a:avLst/>
          </a:prstGeom>
          <a:ln>
            <a:noFill/>
          </a:ln>
          <a:effectLst>
            <a:softEdge rad="127000"/>
          </a:effectLst>
        </p:spPr>
      </p:pic>
      <p:sp>
        <p:nvSpPr>
          <p:cNvPr id="11" name="Slide Number Placeholder 5">
            <a:extLst>
              <a:ext uri="{FF2B5EF4-FFF2-40B4-BE49-F238E27FC236}">
                <a16:creationId xmlns:a16="http://schemas.microsoft.com/office/drawing/2014/main" id="{2A688F7B-D0EF-4CF3-BD43-2556750DAAB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3" name="Date Placeholder 1">
            <a:extLst>
              <a:ext uri="{FF2B5EF4-FFF2-40B4-BE49-F238E27FC236}">
                <a16:creationId xmlns:a16="http://schemas.microsoft.com/office/drawing/2014/main" id="{14C6812E-8242-44CB-8DA5-1845FBD366C5}"/>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8310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Sus Derechos con Cobertura de Medicamentos Recetados de Medicare</a:t>
            </a:r>
          </a:p>
        </p:txBody>
      </p:sp>
      <p:sp>
        <p:nvSpPr>
          <p:cNvPr id="5" name="Content Placeholder 4"/>
          <p:cNvSpPr>
            <a:spLocks noGrp="1"/>
          </p:cNvSpPr>
          <p:nvPr>
            <p:ph sz="quarter" idx="13"/>
          </p:nvPr>
        </p:nvSpPr>
        <p:spPr/>
        <p:txBody>
          <a:bodyPr>
            <a:normAutofit lnSpcReduction="10000"/>
          </a:bodyPr>
          <a:lstStyle/>
          <a:p>
            <a:pPr marL="0" lvl="0" indent="0" algn="ctr" defTabSz="685800">
              <a:lnSpc>
                <a:spcPct val="100000"/>
              </a:lnSpc>
              <a:spcBef>
                <a:spcPts val="600"/>
              </a:spcBef>
              <a:buNone/>
            </a:pPr>
            <a:r>
              <a:rPr lang="es-US" sz="2800" b="1">
                <a:solidFill>
                  <a:srgbClr val="00529B"/>
                </a:solidFill>
              </a:rPr>
              <a:t>Usted tiene derecho a:</a:t>
            </a:r>
          </a:p>
        </p:txBody>
      </p:sp>
      <p:sp>
        <p:nvSpPr>
          <p:cNvPr id="2" name="Text Placeholder 1">
            <a:extLst>
              <a:ext uri="{FF2B5EF4-FFF2-40B4-BE49-F238E27FC236}">
                <a16:creationId xmlns:a16="http://schemas.microsoft.com/office/drawing/2014/main" id="{6903FAC9-BF3E-C409-58DC-E5683806975B}"/>
              </a:ext>
            </a:extLst>
          </p:cNvPr>
          <p:cNvSpPr>
            <a:spLocks noGrp="1"/>
          </p:cNvSpPr>
          <p:nvPr>
            <p:ph type="body" sz="quarter" idx="14"/>
          </p:nvPr>
        </p:nvSpPr>
        <p:spPr>
          <a:xfrm>
            <a:off x="634498" y="4342011"/>
            <a:ext cx="3461159" cy="1542141"/>
          </a:xfrm>
        </p:spPr>
        <p:txBody>
          <a:bodyPr>
            <a:noAutofit/>
          </a:bodyPr>
          <a:lstStyle/>
          <a:p>
            <a:pPr marL="0" indent="0" algn="ctr">
              <a:buNone/>
            </a:pPr>
            <a:r>
              <a:rPr lang="es-US" sz="2000" dirty="0">
                <a:solidFill>
                  <a:srgbClr val="00529B"/>
                </a:solidFill>
              </a:rPr>
              <a:t>Solicitar una determinación de cobertura o apelar para resolver diferencias con </a:t>
            </a:r>
            <a:br>
              <a:rPr lang="es-US" sz="2000" dirty="0">
                <a:solidFill>
                  <a:srgbClr val="00529B"/>
                </a:solidFill>
              </a:rPr>
            </a:br>
            <a:r>
              <a:rPr lang="es-US" sz="2000" dirty="0">
                <a:solidFill>
                  <a:srgbClr val="00529B"/>
                </a:solidFill>
              </a:rPr>
              <a:t>su plan</a:t>
            </a:r>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EB082BF5-5F7A-C508-F582-1B486973B731}"/>
              </a:ext>
            </a:extLst>
          </p:cNvPr>
          <p:cNvSpPr>
            <a:spLocks noGrp="1"/>
          </p:cNvSpPr>
          <p:nvPr>
            <p:ph type="body" sz="quarter" idx="16"/>
          </p:nvPr>
        </p:nvSpPr>
        <p:spPr>
          <a:xfrm>
            <a:off x="4322442" y="4342011"/>
            <a:ext cx="3429389" cy="1532621"/>
          </a:xfrm>
        </p:spPr>
        <p:txBody>
          <a:bodyPr>
            <a:normAutofit/>
          </a:bodyPr>
          <a:lstStyle/>
          <a:p>
            <a:pPr marL="0" indent="0" algn="ctr">
              <a:buNone/>
            </a:pPr>
            <a:r>
              <a:rPr lang="es-US" sz="2400">
                <a:solidFill>
                  <a:srgbClr val="00529B"/>
                </a:solidFill>
              </a:rPr>
              <a:t>Presentar una queja (llamada "queja formal") con el plan</a:t>
            </a:r>
          </a:p>
        </p:txBody>
      </p:sp>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10" name="Text Placeholder 9">
            <a:extLst>
              <a:ext uri="{FF2B5EF4-FFF2-40B4-BE49-F238E27FC236}">
                <a16:creationId xmlns:a16="http://schemas.microsoft.com/office/drawing/2014/main" id="{58D5F535-F69C-B9C0-1D73-F345B592995C}"/>
              </a:ext>
            </a:extLst>
          </p:cNvPr>
          <p:cNvSpPr>
            <a:spLocks noGrp="1"/>
          </p:cNvSpPr>
          <p:nvPr>
            <p:ph type="body" sz="quarter" idx="17"/>
          </p:nvPr>
        </p:nvSpPr>
        <p:spPr>
          <a:xfrm>
            <a:off x="8014101" y="4342011"/>
            <a:ext cx="3429389" cy="1421792"/>
          </a:xfrm>
        </p:spPr>
        <p:txBody>
          <a:bodyPr>
            <a:normAutofit fontScale="92500" lnSpcReduction="10000"/>
          </a:bodyPr>
          <a:lstStyle/>
          <a:p>
            <a:pPr marL="0" indent="0" algn="ctr">
              <a:buNone/>
            </a:pPr>
            <a:r>
              <a:rPr lang="es-US" sz="2400">
                <a:solidFill>
                  <a:srgbClr val="00529B"/>
                </a:solidFill>
              </a:rPr>
              <a:t>Exigir que se proteja la privacidad de su salud y la información de sus medicamentos recetados</a:t>
            </a:r>
          </a:p>
        </p:txBody>
      </p:sp>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43" name="Slide Number Placeholder 5">
            <a:extLst>
              <a:ext uri="{FF2B5EF4-FFF2-40B4-BE49-F238E27FC236}">
                <a16:creationId xmlns:a16="http://schemas.microsoft.com/office/drawing/2014/main" id="{EDADE0D5-DC35-4889-A546-33D163271A1E}"/>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6" name="Date Placeholder 1">
            <a:extLst>
              <a:ext uri="{FF2B5EF4-FFF2-40B4-BE49-F238E27FC236}">
                <a16:creationId xmlns:a16="http://schemas.microsoft.com/office/drawing/2014/main" id="{E9D23461-BCCE-4228-9AD2-9546038FF360}"/>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536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dirty="0"/>
              <a:t>Compruebe sus conocimientos: Pregunta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s-US" sz="2400" b="1" dirty="0">
                <a:solidFill>
                  <a:srgbClr val="00529B"/>
                </a:solidFill>
              </a:rPr>
              <a:t>Los derechos de Medicare están destinados a proteger únicamente a las personas con Medicare Original.</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Falso</a:t>
            </a:r>
          </a:p>
        </p:txBody>
      </p:sp>
      <p:sp>
        <p:nvSpPr>
          <p:cNvPr id="6" name="Rounded Rectangle 5" descr="Cuadro verde que resalta la respuesta correcta como:&#10;b. Falso"/>
          <p:cNvSpPr/>
          <p:nvPr/>
        </p:nvSpPr>
        <p:spPr>
          <a:xfrm>
            <a:off x="1166688" y="3139898"/>
            <a:ext cx="1522084"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15</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
        <p:nvSpPr>
          <p:cNvPr id="5" name="Title 1">
            <a:extLst>
              <a:ext uri="{FF2B5EF4-FFF2-40B4-BE49-F238E27FC236}">
                <a16:creationId xmlns:a16="http://schemas.microsoft.com/office/drawing/2014/main" id="{086A3BB9-54FA-6C8A-DFDD-430EC0FF55A9}"/>
              </a:ext>
            </a:extLst>
          </p:cNvPr>
          <p:cNvSpPr txBox="1">
            <a:spLocks/>
          </p:cNvSpPr>
          <p:nvPr/>
        </p:nvSpPr>
        <p:spPr>
          <a:xfrm>
            <a:off x="1505493" y="4504513"/>
            <a:ext cx="918101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Tree>
    <p:custDataLst>
      <p:tags r:id="rId1"/>
    </p:custDataLst>
    <p:extLst>
      <p:ext uri="{BB962C8B-B14F-4D97-AF65-F5344CB8AC3E}">
        <p14:creationId xmlns:p14="http://schemas.microsoft.com/office/powerpoint/2010/main" val="4978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6BFB-ABE6-308F-F3C1-B948B1838BF2}"/>
              </a:ext>
            </a:extLst>
          </p:cNvPr>
          <p:cNvSpPr>
            <a:spLocks noGrp="1"/>
          </p:cNvSpPr>
          <p:nvPr>
            <p:ph type="title"/>
          </p:nvPr>
        </p:nvSpPr>
        <p:spPr>
          <a:xfrm>
            <a:off x="4273479" y="2412482"/>
            <a:ext cx="7918521" cy="1807982"/>
          </a:xfrm>
        </p:spPr>
        <p:txBody>
          <a:bodyPr/>
          <a:lstStyle/>
          <a:p>
            <a:pPr>
              <a:lnSpc>
                <a:spcPct val="100000"/>
              </a:lnSpc>
              <a:spcAft>
                <a:spcPts val="1200"/>
              </a:spcAft>
            </a:pPr>
            <a:r>
              <a:rPr lang="es-US"/>
              <a:t>Lección 2</a:t>
            </a:r>
            <a:br>
              <a:rPr lang="es-US"/>
            </a:br>
            <a:r>
              <a:rPr lang="es-US"/>
              <a:t>Derechos a apelar</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4F160D-16A2-409C-8495-8924FA820090}"/>
              </a:ext>
            </a:extLst>
          </p:cNvPr>
          <p:cNvSpPr>
            <a:spLocks noGrp="1"/>
          </p:cNvSpPr>
          <p:nvPr>
            <p:ph type="title"/>
          </p:nvPr>
        </p:nvSpPr>
        <p:spPr/>
        <p:txBody>
          <a:bodyPr/>
          <a:lstStyle/>
          <a:p>
            <a:r>
              <a:rPr lang="es-US"/>
              <a:t>Lección 2 Objetivos </a:t>
            </a:r>
          </a:p>
        </p:txBody>
      </p:sp>
      <p:sp>
        <p:nvSpPr>
          <p:cNvPr id="2" name="Content Placeholder 1">
            <a:extLst>
              <a:ext uri="{FF2B5EF4-FFF2-40B4-BE49-F238E27FC236}">
                <a16:creationId xmlns:a16="http://schemas.microsoft.com/office/drawing/2014/main" id="{A9FA18B9-DAFD-B716-9929-EA0B9B814BEA}"/>
              </a:ext>
            </a:extLst>
          </p:cNvPr>
          <p:cNvSpPr>
            <a:spLocks noGrp="1"/>
          </p:cNvSpPr>
          <p:nvPr>
            <p:ph sz="half" idx="1"/>
          </p:nvPr>
        </p:nvSpPr>
        <p:spPr>
          <a:xfrm>
            <a:off x="914400" y="1371600"/>
            <a:ext cx="10050454" cy="4757195"/>
          </a:xfrm>
        </p:spPr>
        <p:txBody>
          <a:bodyPr>
            <a:normAutofit fontScale="92500" lnSpcReduction="20000"/>
          </a:bodyPr>
          <a:lstStyle/>
          <a:p>
            <a:pPr marL="0" indent="0">
              <a:lnSpc>
                <a:spcPct val="110000"/>
              </a:lnSpc>
              <a:buNone/>
            </a:pPr>
            <a:r>
              <a:rPr lang="es-US" sz="3000" b="1">
                <a:solidFill>
                  <a:srgbClr val="00529B"/>
                </a:solidFill>
                <a:latin typeface="Arial"/>
                <a:cs typeface="Arial"/>
              </a:rPr>
              <a:t>Al finalizar esta lección, usted podrá: </a:t>
            </a:r>
          </a:p>
          <a:p>
            <a:pPr marL="547688" indent="-273050">
              <a:lnSpc>
                <a:spcPct val="110000"/>
              </a:lnSpc>
            </a:pPr>
            <a:r>
              <a:rPr lang="es-US">
                <a:solidFill>
                  <a:srgbClr val="00529B"/>
                </a:solidFill>
                <a:latin typeface="Arial"/>
                <a:cs typeface="Arial"/>
              </a:rPr>
              <a:t>Describir las decisiones tiene derecho a apelar, independientemente de la manera en que recibe su Medicare</a:t>
            </a:r>
          </a:p>
          <a:p>
            <a:pPr marL="548640">
              <a:lnSpc>
                <a:spcPct val="110000"/>
              </a:lnSpc>
            </a:pPr>
            <a:r>
              <a:rPr lang="es-US">
                <a:solidFill>
                  <a:srgbClr val="00529B"/>
                </a:solidFill>
                <a:latin typeface="Arial"/>
                <a:cs typeface="Arial"/>
              </a:rPr>
              <a:t>Describir cómo apelar decisiones sobre la cobertura o pagos y dónde conseguir ayuda para presentar una apelación</a:t>
            </a:r>
          </a:p>
          <a:p>
            <a:pPr marL="548640">
              <a:lnSpc>
                <a:spcPct val="110000"/>
              </a:lnSpc>
            </a:pPr>
            <a:r>
              <a:rPr lang="es-US">
                <a:solidFill>
                  <a:srgbClr val="00529B"/>
                </a:solidFill>
                <a:latin typeface="Arial"/>
                <a:cs typeface="Arial"/>
              </a:rPr>
              <a:t>Explicar los pasos y la cronología del proceso de apelaciones </a:t>
            </a:r>
            <a:r>
              <a:rPr lang="es-US" b="1">
                <a:solidFill>
                  <a:srgbClr val="00529B"/>
                </a:solidFill>
                <a:latin typeface="Arial"/>
                <a:cs typeface="Arial"/>
              </a:rPr>
              <a:t>estándar </a:t>
            </a:r>
            <a:r>
              <a:rPr lang="es-US">
                <a:solidFill>
                  <a:srgbClr val="00529B"/>
                </a:solidFill>
                <a:latin typeface="Arial"/>
                <a:cs typeface="Arial"/>
              </a:rPr>
              <a:t>para Medicare Original, planes Medicare Advantage y cobertura de medicamentos de Medicare</a:t>
            </a:r>
          </a:p>
          <a:p>
            <a:pPr marL="548640">
              <a:lnSpc>
                <a:spcPct val="110000"/>
              </a:lnSpc>
            </a:pPr>
            <a:r>
              <a:rPr lang="es-US">
                <a:solidFill>
                  <a:srgbClr val="00529B"/>
                </a:solidFill>
                <a:latin typeface="Arial"/>
                <a:cs typeface="Arial"/>
              </a:rPr>
              <a:t>Explicar los pasos y la cronología del proceso de apelaciones </a:t>
            </a:r>
            <a:r>
              <a:rPr lang="es-US" b="1">
                <a:solidFill>
                  <a:srgbClr val="00529B"/>
                </a:solidFill>
                <a:latin typeface="Arial"/>
                <a:cs typeface="Arial"/>
              </a:rPr>
              <a:t>acelerado</a:t>
            </a:r>
            <a:r>
              <a:rPr lang="es-US">
                <a:solidFill>
                  <a:srgbClr val="00529B"/>
                </a:solidFill>
                <a:latin typeface="Arial"/>
                <a:cs typeface="Arial"/>
              </a:rPr>
              <a:t> para Medicare Original, planes Medicare Advantage y cobertura de medicamentos de </a:t>
            </a:r>
            <a:r>
              <a:rPr lang="es-US">
                <a:solidFill>
                  <a:srgbClr val="2F5597"/>
                </a:solidFill>
                <a:latin typeface="Arial"/>
                <a:cs typeface="Arial"/>
              </a:rPr>
              <a:t>Medicare</a:t>
            </a:r>
          </a:p>
        </p:txBody>
      </p:sp>
      <p:sp>
        <p:nvSpPr>
          <p:cNvPr id="4" name="Slide Number Placeholder 3">
            <a:extLst>
              <a:ext uri="{FF2B5EF4-FFF2-40B4-BE49-F238E27FC236}">
                <a16:creationId xmlns:a16="http://schemas.microsoft.com/office/drawing/2014/main" id="{2FABBABC-A7D3-45C6-3A5C-29F78813B45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6" name="Footer Placeholder 5">
            <a:extLst>
              <a:ext uri="{FF2B5EF4-FFF2-40B4-BE49-F238E27FC236}">
                <a16:creationId xmlns:a16="http://schemas.microsoft.com/office/drawing/2014/main" id="{9B9067A5-ACCC-E9B3-E03C-FFC1BCB4BA70}"/>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2C486A54-41A5-4B59-2868-16188A74182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0619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s-US"/>
              <a:t>Resumen de Medicare (MSN)</a:t>
            </a:r>
          </a:p>
        </p:txBody>
      </p:sp>
      <p:pic>
        <p:nvPicPr>
          <p:cNvPr id="19" name="Content Placeholder 18" descr="Dos imágenes: una es el formulario de reclamos de pacientes hospitalizados para el seguro hospitalario de la Parte A; y el otro es un formulario que detalla cómo entregar reclamos denegados o presentar una apelación.">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94463" y="988272"/>
            <a:ext cx="9024938" cy="5495925"/>
          </a:xfrm>
          <a:prstGeom prst="rect">
            <a:avLst/>
          </a:prstGeom>
        </p:spPr>
      </p:pic>
      <p:sp>
        <p:nvSpPr>
          <p:cNvPr id="20" name="Rectangle 19" descr="Cuadro verde que resalta la sección Monto pagado por Medicare de la página 3 de 4 de un reclamo de muestra">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43400" y="3366770"/>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Cuadro verde que resalta la sección Máximo que se le puede facturar en la página 3 de 4 de un reclamo de muestra">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54215" y="3370085"/>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Cuadro verde que resalta la sección de reclamo aprobado de la página 3 de 4 de un reclamo de muestra">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Cuadro verde que resalta la sección Presentar y apelar por escrito de la página 4 de 4 de un reclamo de muestra">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El cuadro verde que resalta la fecha de la sección por deseo debe completarse una apelación en la página 4 de 4 de un reclamo de muestra">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 uri="{C183D7F6-B498-43B3-948B-1728B52AA6E4}">
                <adec:decorative xmlns:adec="http://schemas.microsoft.com/office/drawing/2017/decorative" val="0"/>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13" name="Date Placeholder 1">
            <a:extLst>
              <a:ext uri="{FF2B5EF4-FFF2-40B4-BE49-F238E27FC236}">
                <a16:creationId xmlns:a16="http://schemas.microsoft.com/office/drawing/2014/main" id="{8719968E-23E8-4E8A-9F44-02F524790F53}"/>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s-US"/>
              <a:t>Derechos de apelación en Medicare Original</a:t>
            </a:r>
          </a:p>
        </p:txBody>
      </p:sp>
      <p:sp>
        <p:nvSpPr>
          <p:cNvPr id="3" name="Content Placeholder 2">
            <a:extLst>
              <a:ext uri="{FF2B5EF4-FFF2-40B4-BE49-F238E27FC236}">
                <a16:creationId xmlns:a16="http://schemas.microsoft.com/office/drawing/2014/main" id="{9544D2B0-7718-3D74-6468-4C523855CB45}"/>
              </a:ext>
            </a:extLst>
          </p:cNvPr>
          <p:cNvSpPr>
            <a:spLocks noGrp="1"/>
          </p:cNvSpPr>
          <p:nvPr>
            <p:ph sz="half" idx="1"/>
          </p:nvPr>
        </p:nvSpPr>
        <p:spPr>
          <a:xfrm>
            <a:off x="914400" y="1371600"/>
            <a:ext cx="6857207" cy="4757195"/>
          </a:xfrm>
        </p:spPr>
        <p:txBody>
          <a:bodyPr>
            <a:normAutofit fontScale="92500" lnSpcReduction="20000"/>
          </a:bodyPr>
          <a:lstStyle/>
          <a:p>
            <a:r>
              <a:rPr lang="es-US" sz="2400">
                <a:solidFill>
                  <a:srgbClr val="00529B"/>
                </a:solidFill>
                <a:latin typeface="Arial"/>
                <a:cs typeface="Arial"/>
              </a:rPr>
              <a:t>Una apelación es la medida que usted puede tomar si está en desacuerdo con una decisión de cobertura o pago tomada por Medicare o su plan de Medicare </a:t>
            </a:r>
          </a:p>
          <a:p>
            <a:r>
              <a:rPr lang="es-US" sz="2400"/>
              <a:t>Puede apelar si Medicare o su plan deniega una de las siguientes:</a:t>
            </a:r>
          </a:p>
          <a:p>
            <a:pPr marL="617220" lvl="1" indent="-342900" defTabSz="685800">
              <a:spcAft>
                <a:spcPts val="1200"/>
              </a:spcAft>
              <a:buClr>
                <a:srgbClr val="3965B5"/>
              </a:buClr>
            </a:pPr>
            <a:r>
              <a:rPr lang="es-US" sz="2000">
                <a:solidFill>
                  <a:srgbClr val="00529B"/>
                </a:solidFill>
              </a:rPr>
              <a:t>Una solicitud de un servicio de atención médica, suministro, artículo o medicamento recetado que usted cree que debería poder recibir</a:t>
            </a:r>
          </a:p>
          <a:p>
            <a:pPr marL="617220" lvl="1" indent="-342900" defTabSz="685800">
              <a:spcAft>
                <a:spcPts val="1200"/>
              </a:spcAft>
              <a:buClr>
                <a:srgbClr val="3965B5"/>
              </a:buClr>
            </a:pPr>
            <a:r>
              <a:rPr lang="es-US" sz="2000">
                <a:solidFill>
                  <a:srgbClr val="00529B"/>
                </a:solidFill>
              </a:rPr>
              <a:t>Una solicitud de pago por un servicio de atención médica, suministro, artículo o medicamento recetado que ya obtuvo</a:t>
            </a:r>
          </a:p>
          <a:p>
            <a:pPr marL="617220" lvl="1" indent="-342900" defTabSz="685800">
              <a:spcAft>
                <a:spcPts val="1200"/>
              </a:spcAft>
              <a:buClr>
                <a:srgbClr val="3965B5"/>
              </a:buClr>
            </a:pPr>
            <a:r>
              <a:rPr lang="es-US" sz="2000">
                <a:solidFill>
                  <a:srgbClr val="00529B"/>
                </a:solidFill>
              </a:rPr>
              <a:t>Una solicitud de cambio del importe que debe pagar por un servicio de atención médica, suministro, artículo o medicamento recetado</a:t>
            </a:r>
          </a:p>
        </p:txBody>
      </p:sp>
      <p:pic>
        <p:nvPicPr>
          <p:cNvPr id="4" name="Picture 3" descr="portapapeles con la Solicitud de Redeterminación de Medicare de - 1er nivel de apelación.">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4" name="Footer Placeholder 2">
            <a:extLst>
              <a:ext uri="{FF2B5EF4-FFF2-40B4-BE49-F238E27FC236}">
                <a16:creationId xmlns:a16="http://schemas.microsoft.com/office/drawing/2014/main" id="{77F000FF-1D66-4366-9DB5-A096B021E542}"/>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3" name="Date Placeholder 1">
            <a:extLst>
              <a:ext uri="{FF2B5EF4-FFF2-40B4-BE49-F238E27FC236}">
                <a16:creationId xmlns:a16="http://schemas.microsoft.com/office/drawing/2014/main" id="{207B0D0C-AF51-423B-B60C-B18C2F562113}"/>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a:t>Contenido</a:t>
            </a:r>
          </a:p>
        </p:txBody>
      </p:sp>
      <p:sp>
        <p:nvSpPr>
          <p:cNvPr id="8" name="Content Placeholder 2">
            <a:extLst>
              <a:ext uri="{FF2B5EF4-FFF2-40B4-BE49-F238E27FC236}">
                <a16:creationId xmlns:a16="http://schemas.microsoft.com/office/drawing/2014/main" id="{3ECA3263-2CF0-4C96-92DF-5E25FAD27BAA}"/>
              </a:ext>
            </a:extLst>
          </p:cNvPr>
          <p:cNvSpPr txBox="1">
            <a:spLocks/>
          </p:cNvSpPr>
          <p:nvPr/>
        </p:nvSpPr>
        <p:spPr>
          <a:xfrm>
            <a:off x="1570266" y="1733532"/>
            <a:ext cx="10220115" cy="4454997"/>
          </a:xfrm>
          <a:prstGeom prst="rect">
            <a:avLst/>
          </a:prstGeom>
        </p:spPr>
        <p:txBody>
          <a:bodyPr vert="horz" lIns="91440" tIns="45720" rIns="91440" bIns="45720"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1: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Derechos de Medicare</a:t>
            </a:r>
            <a:r>
              <a:rPr lang="es-US" sz="2200" dirty="0">
                <a:solidFill>
                  <a:srgbClr val="00529B"/>
                </a:solidFill>
                <a:latin typeface="Arial" panose="020B0604020202020204" pitchFamily="34" charset="0"/>
                <a:cs typeface="Arial" panose="020B0604020202020204" pitchFamily="34" charset="0"/>
              </a:rPr>
              <a:t>.....................................................4–15</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2: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Derechos a apelar</a:t>
            </a:r>
            <a:r>
              <a:rPr lang="es-US" sz="2200" dirty="0">
                <a:solidFill>
                  <a:srgbClr val="00529B"/>
                </a:solidFill>
                <a:latin typeface="Arial" panose="020B0604020202020204" pitchFamily="34" charset="0"/>
                <a:cs typeface="Arial" panose="020B0604020202020204" pitchFamily="34" charset="0"/>
              </a:rPr>
              <a:t>………………………………..………..16–37</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3: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Sus derechos en ciertos contextos</a:t>
            </a:r>
            <a:r>
              <a:rPr lang="es-US" sz="2200" dirty="0">
                <a:solidFill>
                  <a:srgbClr val="00529B"/>
                </a:solidFill>
                <a:latin typeface="Arial" panose="020B0604020202020204" pitchFamily="34" charset="0"/>
                <a:cs typeface="Arial" panose="020B0604020202020204" pitchFamily="34" charset="0"/>
              </a:rPr>
              <a:t>................................38–47</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4: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Prácticas de privacidad de Medicare</a:t>
            </a:r>
            <a:r>
              <a:rPr lang="es-US" sz="2200" dirty="0">
                <a:solidFill>
                  <a:srgbClr val="00529B"/>
                </a:solidFill>
                <a:latin typeface="Arial" panose="020B0604020202020204" pitchFamily="34" charset="0"/>
                <a:cs typeface="Arial" panose="020B0604020202020204" pitchFamily="34" charset="0"/>
              </a:rPr>
              <a:t>.............................48–53</a:t>
            </a:r>
          </a:p>
          <a:p>
            <a:pPr marL="0" lvl="0" indent="0">
              <a:spcBef>
                <a:spcPts val="0"/>
              </a:spcBef>
              <a:spcAft>
                <a:spcPts val="1200"/>
              </a:spcAft>
              <a:buNone/>
              <a:tabLst>
                <a:tab pos="1371600" algn="l"/>
              </a:tabLst>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5: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Protecciones adicionales</a:t>
            </a:r>
            <a:r>
              <a:rPr lang="es-US" sz="2200" dirty="0">
                <a:solidFill>
                  <a:srgbClr val="00529B"/>
                </a:solidFill>
                <a:latin typeface="Arial" panose="020B0604020202020204" pitchFamily="34" charset="0"/>
                <a:cs typeface="Arial" panose="020B0604020202020204" pitchFamily="34" charset="0"/>
              </a:rPr>
              <a:t>...............................................54–60</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lang="es-US" sz="2200" b="1" dirty="0">
                <a:solidFill>
                  <a:srgbClr val="00529B"/>
                </a:solidFill>
                <a:latin typeface="Arial" panose="020B0604020202020204" pitchFamily="34" charset="0"/>
                <a:cs typeface="Arial" panose="020B0604020202020204" pitchFamily="34" charset="0"/>
              </a:rPr>
              <a:t>Apéndices:</a:t>
            </a:r>
          </a:p>
          <a:p>
            <a:pPr marL="548640" lvl="0" indent="0">
              <a:spcBef>
                <a:spcPts val="0"/>
              </a:spcBef>
              <a:spcAft>
                <a:spcPts val="1200"/>
              </a:spcAft>
              <a:buNone/>
              <a:tabLst>
                <a:tab pos="1371600" algn="l"/>
              </a:tabLst>
              <a:defRPr/>
            </a:pPr>
            <a:r>
              <a:rPr lang="es-US" sz="2200" dirty="0">
                <a:solidFill>
                  <a:srgbClr val="00529B"/>
                </a:solidFill>
                <a:latin typeface="Arial" panose="020B0604020202020204" pitchFamily="34" charset="0"/>
                <a:cs typeface="Arial" panose="020B0604020202020204" pitchFamily="34" charset="0"/>
              </a:rPr>
              <a:t>Recursos de Medicare……………………………………………..61-62</a:t>
            </a:r>
          </a:p>
          <a:p>
            <a:pPr marL="54864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Productos de Medicare…………………………………………….63</a:t>
            </a:r>
          </a:p>
          <a:p>
            <a:pPr marL="548640" lvl="0" indent="0">
              <a:spcBef>
                <a:spcPts val="0"/>
              </a:spcBef>
              <a:spcAft>
                <a:spcPts val="1200"/>
              </a:spcAft>
              <a:buNone/>
              <a:tabLst>
                <a:tab pos="1371600" algn="l"/>
              </a:tabLst>
              <a:defRPr/>
            </a:pPr>
            <a:r>
              <a:rPr lang="es-US" sz="2200" dirty="0">
                <a:solidFill>
                  <a:srgbClr val="00529B"/>
                </a:solidFill>
                <a:latin typeface="Arial" panose="020B0604020202020204" pitchFamily="34" charset="0"/>
                <a:cs typeface="Arial" panose="020B0604020202020204" pitchFamily="34" charset="0"/>
              </a:rPr>
              <a:t>Acrónimos……………………………………………….…………..64</a:t>
            </a:r>
          </a:p>
        </p:txBody>
      </p:sp>
      <p:sp>
        <p:nvSpPr>
          <p:cNvPr id="9" name="Slide Number Placeholder 5">
            <a:extLst>
              <a:ext uri="{FF2B5EF4-FFF2-40B4-BE49-F238E27FC236}">
                <a16:creationId xmlns:a16="http://schemas.microsoft.com/office/drawing/2014/main" id="{741330D2-212F-43AD-9527-271EB5F2B08C}"/>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 uri="{C183D7F6-B498-43B3-948B-1728B52AA6E4}">
                <adec:decorative xmlns:adec="http://schemas.microsoft.com/office/drawing/2017/decorative" val="0"/>
              </a:ext>
            </a:extLst>
          </p:cNvPr>
          <p:cNvSpPr>
            <a:spLocks noGrp="1"/>
          </p:cNvSpPr>
          <p:nvPr>
            <p:ph type="ftr" sz="quarter" idx="11"/>
          </p:nvPr>
        </p:nvSpPr>
        <p:spPr/>
        <p:txBody>
          <a:bodyPr/>
          <a:lstStyle/>
          <a:p>
            <a:r>
              <a:rPr lang="es-US" dirty="0">
                <a:latin typeface="Arial"/>
                <a:cs typeface="Arial"/>
              </a:rPr>
              <a:t>Derechos y protecciones de Medicare</a:t>
            </a:r>
          </a:p>
        </p:txBody>
      </p:sp>
      <p:sp>
        <p:nvSpPr>
          <p:cNvPr id="2" name="Date Placeholder 1">
            <a:extLst>
              <a:ext uri="{FF2B5EF4-FFF2-40B4-BE49-F238E27FC236}">
                <a16:creationId xmlns:a16="http://schemas.microsoft.com/office/drawing/2014/main" id="{B04D0148-BAB7-A547-9D22-39BCBAEDAD6D}"/>
              </a:ext>
              <a:ext uri="{C183D7F6-B498-43B3-948B-1728B52AA6E4}">
                <adec:decorative xmlns:adec="http://schemas.microsoft.com/office/drawing/2017/decorative" val="0"/>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181E1-B8E4-3CDF-96DA-BFA700D71C15}"/>
              </a:ext>
            </a:extLst>
          </p:cNvPr>
          <p:cNvSpPr>
            <a:spLocks noGrp="1"/>
          </p:cNvSpPr>
          <p:nvPr>
            <p:ph type="title"/>
          </p:nvPr>
        </p:nvSpPr>
        <p:spPr/>
        <p:txBody>
          <a:bodyPr/>
          <a:lstStyle/>
          <a:p>
            <a:r>
              <a:rPr lang="es-US"/>
              <a:t>Apelaciones aceleradas (rápidas) en Medicare Original</a:t>
            </a:r>
          </a:p>
        </p:txBody>
      </p:sp>
      <p:sp>
        <p:nvSpPr>
          <p:cNvPr id="7" name="Content Placeholder 6">
            <a:extLst>
              <a:ext uri="{FF2B5EF4-FFF2-40B4-BE49-F238E27FC236}">
                <a16:creationId xmlns:a16="http://schemas.microsoft.com/office/drawing/2014/main" id="{3842A927-0E2F-D88F-6ABB-0B549F766C6B}"/>
              </a:ext>
            </a:extLst>
          </p:cNvPr>
          <p:cNvSpPr>
            <a:spLocks noGrp="1"/>
          </p:cNvSpPr>
          <p:nvPr>
            <p:ph sz="half" idx="2"/>
          </p:nvPr>
        </p:nvSpPr>
        <p:spPr>
          <a:xfrm>
            <a:off x="344246" y="1371600"/>
            <a:ext cx="10054182" cy="4712995"/>
          </a:xfrm>
        </p:spPr>
        <p:txBody>
          <a:bodyPr>
            <a:normAutofit/>
          </a:bodyPr>
          <a:lstStyle/>
          <a:p>
            <a:pPr marL="0" indent="0" defTabSz="685800">
              <a:buNone/>
            </a:pPr>
            <a:r>
              <a:rPr lang="es-US" sz="2700" b="1" dirty="0">
                <a:solidFill>
                  <a:srgbClr val="00529B"/>
                </a:solidFill>
              </a:rPr>
              <a:t>Usted tiene derecho a una apelación acelerada si cree que:</a:t>
            </a:r>
          </a:p>
          <a:p>
            <a:pPr marL="548640" lvl="1" defTabSz="685800">
              <a:spcAft>
                <a:spcPts val="1200"/>
              </a:spcAft>
              <a:buClr>
                <a:srgbClr val="3965B5"/>
              </a:buClr>
              <a:buFont typeface="Wingdings" panose="05000000000000000000" pitchFamily="2" charset="2"/>
              <a:buChar char="§"/>
            </a:pPr>
            <a:r>
              <a:rPr lang="es-US" sz="2300" dirty="0">
                <a:solidFill>
                  <a:srgbClr val="00529B"/>
                </a:solidFill>
              </a:rPr>
              <a:t>Está siendo dado de alta demasiado pronto </a:t>
            </a:r>
            <a:br>
              <a:rPr lang="es-US" sz="2300" dirty="0">
                <a:solidFill>
                  <a:srgbClr val="00529B"/>
                </a:solidFill>
              </a:rPr>
            </a:br>
            <a:r>
              <a:rPr lang="es-US" sz="2300" dirty="0">
                <a:solidFill>
                  <a:srgbClr val="00529B"/>
                </a:solidFill>
              </a:rPr>
              <a:t>de su estadía en el hospital cubierta por Medicare </a:t>
            </a:r>
          </a:p>
          <a:p>
            <a:pPr marL="548640" lvl="1" defTabSz="685800">
              <a:spcAft>
                <a:spcPts val="1200"/>
              </a:spcAft>
              <a:buClr>
                <a:srgbClr val="3965B5"/>
              </a:buClr>
              <a:buFont typeface="Wingdings" panose="05000000000000000000" pitchFamily="2" charset="2"/>
              <a:buChar char="§"/>
            </a:pPr>
            <a:r>
              <a:rPr lang="es-US" sz="2300" dirty="0">
                <a:solidFill>
                  <a:srgbClr val="00529B"/>
                </a:solidFill>
              </a:rPr>
              <a:t>Sus servicios cubiertos por Medicare de los </a:t>
            </a:r>
            <a:br>
              <a:rPr lang="es-US" sz="2300" dirty="0">
                <a:solidFill>
                  <a:srgbClr val="00529B"/>
                </a:solidFill>
              </a:rPr>
            </a:br>
            <a:r>
              <a:rPr lang="es-US" sz="2300" dirty="0">
                <a:solidFill>
                  <a:srgbClr val="00529B"/>
                </a:solidFill>
              </a:rPr>
              <a:t>siguientes terminan demasiado pronto</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Centro de enfermería especializada (SNF)</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Agencia de salud en el hogar (HHA)</a:t>
            </a:r>
          </a:p>
          <a:p>
            <a:pPr marL="800100" lvl="4" indent="-252413" defTabSz="977900">
              <a:lnSpc>
                <a:spcPct val="100000"/>
              </a:lnSpc>
              <a:spcBef>
                <a:spcPts val="0"/>
              </a:spcBef>
              <a:spcAft>
                <a:spcPts val="1200"/>
              </a:spcAft>
              <a:buClr>
                <a:srgbClr val="3965B5"/>
              </a:buClr>
              <a:buSzPct val="100000"/>
              <a:tabLst>
                <a:tab pos="1143000" algn="l"/>
              </a:tabLst>
            </a:pPr>
            <a:r>
              <a:rPr lang="es-US" sz="2000" dirty="0">
                <a:solidFill>
                  <a:srgbClr val="00529B"/>
                </a:solidFill>
                <a:latin typeface="Arial" panose="020B0604020202020204" pitchFamily="34" charset="0"/>
                <a:cs typeface="Arial" panose="020B0604020202020204" pitchFamily="34" charset="0"/>
              </a:rPr>
              <a:t>Institución para rehabilitación integral de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pacientes ambulatorios (CORF)</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Cuidados paliativos</a:t>
            </a:r>
          </a:p>
        </p:txBody>
      </p:sp>
      <p:sp>
        <p:nvSpPr>
          <p:cNvPr id="12" name="Content Placeholder 11">
            <a:extLst>
              <a:ext uri="{FF2B5EF4-FFF2-40B4-BE49-F238E27FC236}">
                <a16:creationId xmlns:a16="http://schemas.microsoft.com/office/drawing/2014/main" id="{7D81660E-8027-3DCF-2FB9-CD83F986F5A1}"/>
              </a:ext>
            </a:extLst>
          </p:cNvPr>
          <p:cNvSpPr>
            <a:spLocks noGrp="1"/>
          </p:cNvSpPr>
          <p:nvPr>
            <p:ph sz="quarter" idx="4"/>
          </p:nvPr>
        </p:nvSpPr>
        <p:spPr>
          <a:xfrm>
            <a:off x="7684730" y="2138010"/>
            <a:ext cx="3968143" cy="3179661"/>
          </a:xfrm>
          <a:prstGeom prst="roundRect">
            <a:avLst/>
          </a:prstGeom>
          <a:solidFill>
            <a:srgbClr val="00529B"/>
          </a:solidFill>
        </p:spPr>
        <p:txBody>
          <a:bodyPr>
            <a:noAutofit/>
          </a:bodyPr>
          <a:lstStyle/>
          <a:p>
            <a:pPr marL="0" lvl="0" indent="0">
              <a:spcAft>
                <a:spcPts val="600"/>
              </a:spcAft>
              <a:buClrTx/>
              <a:buNone/>
              <a:defRPr/>
            </a:pPr>
            <a:r>
              <a:rPr lang="es-US" sz="1750" b="1" dirty="0">
                <a:solidFill>
                  <a:schemeClr val="bg1"/>
                </a:solidFill>
                <a:latin typeface="+mn-lt"/>
              </a:rPr>
              <a:t>Recibir avisos importantes:</a:t>
            </a:r>
          </a:p>
          <a:p>
            <a:pPr>
              <a:spcAft>
                <a:spcPts val="600"/>
              </a:spcAft>
              <a:buClr>
                <a:schemeClr val="bg1"/>
              </a:buClr>
              <a:buFont typeface="Wingdings" panose="05000000000000000000" pitchFamily="2" charset="2"/>
              <a:buChar char="Ø"/>
              <a:defRPr/>
            </a:pPr>
            <a:r>
              <a:rPr lang="es-US" sz="1750" b="1" dirty="0">
                <a:solidFill>
                  <a:schemeClr val="bg1"/>
                </a:solidFill>
                <a:latin typeface="+mn-lt"/>
              </a:rPr>
              <a:t>"Un mensaje</a:t>
            </a:r>
            <a:r>
              <a:rPr lang="es-US" sz="1750" dirty="0">
                <a:solidFill>
                  <a:schemeClr val="bg1"/>
                </a:solidFill>
                <a:latin typeface="+mn-lt"/>
              </a:rPr>
              <a:t> </a:t>
            </a:r>
            <a:r>
              <a:rPr lang="es-US" sz="1750" b="1" dirty="0">
                <a:solidFill>
                  <a:schemeClr val="bg1"/>
                </a:solidFill>
                <a:latin typeface="+mn-lt"/>
              </a:rPr>
              <a:t>importante de Medicare sobre sus derechos",</a:t>
            </a:r>
            <a:r>
              <a:rPr lang="es-US" sz="1750" dirty="0">
                <a:solidFill>
                  <a:schemeClr val="bg1"/>
                </a:solidFill>
                <a:latin typeface="+mn-lt"/>
              </a:rPr>
              <a:t> dentro de los 2 días posteriores a su admisión como paciente hospitalizado</a:t>
            </a:r>
          </a:p>
          <a:p>
            <a:pPr>
              <a:spcAft>
                <a:spcPts val="600"/>
              </a:spcAft>
              <a:buClr>
                <a:schemeClr val="bg1"/>
              </a:buClr>
              <a:buFont typeface="Wingdings" panose="05000000000000000000" pitchFamily="2" charset="2"/>
              <a:buChar char="Ø"/>
              <a:defRPr/>
            </a:pPr>
            <a:r>
              <a:rPr lang="es-US" sz="1750" b="1" dirty="0">
                <a:solidFill>
                  <a:schemeClr val="bg1"/>
                </a:solidFill>
                <a:latin typeface="+mn-lt"/>
              </a:rPr>
              <a:t>"Aviso de no</a:t>
            </a:r>
            <a:r>
              <a:rPr lang="es-US" sz="1750" dirty="0">
                <a:solidFill>
                  <a:schemeClr val="bg1"/>
                </a:solidFill>
                <a:latin typeface="+mn-lt"/>
              </a:rPr>
              <a:t> </a:t>
            </a:r>
            <a:r>
              <a:rPr lang="es-US" sz="1750" b="1" dirty="0">
                <a:solidFill>
                  <a:schemeClr val="bg1"/>
                </a:solidFill>
                <a:latin typeface="+mn-lt"/>
              </a:rPr>
              <a:t>cobertura de Medicare" (NOMNC)</a:t>
            </a:r>
            <a:r>
              <a:rPr lang="es-US" sz="1750" dirty="0">
                <a:solidFill>
                  <a:schemeClr val="bg1"/>
                </a:solidFill>
                <a:latin typeface="+mn-lt"/>
              </a:rPr>
              <a:t> al menos 2 días antes de que terminen sus servicios cubiertos</a:t>
            </a:r>
          </a:p>
        </p:txBody>
      </p:sp>
      <p:sp>
        <p:nvSpPr>
          <p:cNvPr id="4" name="Slide Number Placeholder 3">
            <a:extLst>
              <a:ext uri="{FF2B5EF4-FFF2-40B4-BE49-F238E27FC236}">
                <a16:creationId xmlns:a16="http://schemas.microsoft.com/office/drawing/2014/main" id="{F9510238-8AB4-B9A9-5ECF-553F4EBBFE77}"/>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7972CF7B-D993-2F53-0D39-2B321042BB8F}"/>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2F4D604E-F4EA-324D-EBF1-2009876DE76D}"/>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30915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F9768-1FEC-49B2-7D77-A6EEF3B9C13D}"/>
              </a:ext>
            </a:extLst>
          </p:cNvPr>
          <p:cNvSpPr>
            <a:spLocks noGrp="1"/>
          </p:cNvSpPr>
          <p:nvPr>
            <p:ph type="title"/>
          </p:nvPr>
        </p:nvSpPr>
        <p:spPr/>
        <p:txBody>
          <a:bodyPr>
            <a:noAutofit/>
          </a:bodyPr>
          <a:lstStyle/>
          <a:p>
            <a:r>
              <a:rPr lang="es-US" sz="2800"/>
              <a:t>Apelaciones aceleradas (rápidas) en Medicare Original </a:t>
            </a:r>
            <a:br>
              <a:rPr lang="es-US" sz="2800"/>
            </a:br>
            <a:r>
              <a:rPr lang="es-US" sz="2800"/>
              <a:t>(continuación) </a:t>
            </a:r>
          </a:p>
        </p:txBody>
      </p:sp>
      <p:sp>
        <p:nvSpPr>
          <p:cNvPr id="2" name="Content Placeholder 1">
            <a:extLst>
              <a:ext uri="{FF2B5EF4-FFF2-40B4-BE49-F238E27FC236}">
                <a16:creationId xmlns:a16="http://schemas.microsoft.com/office/drawing/2014/main" id="{750BB071-B8E7-0C07-C8C2-639161312BF1}"/>
              </a:ext>
            </a:extLst>
          </p:cNvPr>
          <p:cNvSpPr>
            <a:spLocks noGrp="1"/>
          </p:cNvSpPr>
          <p:nvPr>
            <p:ph sz="half" idx="1"/>
          </p:nvPr>
        </p:nvSpPr>
        <p:spPr>
          <a:xfrm>
            <a:off x="602428" y="1268663"/>
            <a:ext cx="10097417" cy="1345779"/>
          </a:xfrm>
        </p:spPr>
        <p:txBody>
          <a:bodyPr>
            <a:normAutofit/>
          </a:bodyPr>
          <a:lstStyle/>
          <a:p>
            <a:pPr marL="0" indent="0">
              <a:buNone/>
            </a:pPr>
            <a:r>
              <a:rPr lang="es-US" sz="2800" dirty="0">
                <a:solidFill>
                  <a:srgbClr val="00529B"/>
                </a:solidFill>
              </a:rPr>
              <a:t>Llame a la Organización para mejora de la calidad-Cuidado centrado en beneficiarios y familias (BFCC-QIO) de su región</a:t>
            </a:r>
          </a:p>
        </p:txBody>
      </p:sp>
      <p:pic>
        <p:nvPicPr>
          <p:cNvPr id="8" name="Picture 7">
            <a:extLst>
              <a:ext uri="{FF2B5EF4-FFF2-40B4-BE49-F238E27FC236}">
                <a16:creationId xmlns:a16="http://schemas.microsoft.com/office/drawing/2014/main" id="{1E070715-B77D-7B4F-3930-E7EE7C2AC3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9" name="Picture 8">
            <a:extLst>
              <a:ext uri="{FF2B5EF4-FFF2-40B4-BE49-F238E27FC236}">
                <a16:creationId xmlns:a16="http://schemas.microsoft.com/office/drawing/2014/main" id="{4F4897B1-D7EA-E143-8FFE-2FAE973EAB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4" name="Slide Number Placeholder 3">
            <a:extLst>
              <a:ext uri="{FF2B5EF4-FFF2-40B4-BE49-F238E27FC236}">
                <a16:creationId xmlns:a16="http://schemas.microsoft.com/office/drawing/2014/main" id="{926A12C7-F17C-179F-AB1B-B9AF5FE01452}"/>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6" name="Footer Placeholder 5">
            <a:extLst>
              <a:ext uri="{FF2B5EF4-FFF2-40B4-BE49-F238E27FC236}">
                <a16:creationId xmlns:a16="http://schemas.microsoft.com/office/drawing/2014/main" id="{BC0546D4-5ABC-479E-E0C0-FEF6D302454D}"/>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8D887AAF-4FAD-8AF7-4747-863BEB6A0FFC}"/>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03688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1673-7EB6-4206-B7F1-E044AE8C9E5F}"/>
              </a:ext>
            </a:extLst>
          </p:cNvPr>
          <p:cNvSpPr>
            <a:spLocks noGrp="1"/>
          </p:cNvSpPr>
          <p:nvPr>
            <p:ph type="title"/>
          </p:nvPr>
        </p:nvSpPr>
        <p:spPr/>
        <p:txBody>
          <a:bodyPr/>
          <a:lstStyle/>
          <a:p>
            <a:r>
              <a:rPr lang="es-US" dirty="0"/>
              <a:t>Actualización del proceso de apelaciones de </a:t>
            </a:r>
            <a:br>
              <a:rPr lang="es-US" dirty="0"/>
            </a:br>
            <a:r>
              <a:rPr lang="es-US" dirty="0"/>
              <a:t>Medicare Parte A</a:t>
            </a:r>
          </a:p>
        </p:txBody>
      </p:sp>
      <p:sp>
        <p:nvSpPr>
          <p:cNvPr id="10" name="Content Placeholder 6">
            <a:extLst>
              <a:ext uri="{FF2B5EF4-FFF2-40B4-BE49-F238E27FC236}">
                <a16:creationId xmlns:a16="http://schemas.microsoft.com/office/drawing/2014/main" id="{4B074D76-3866-1D52-5B29-157E9C4F25A5}"/>
              </a:ext>
            </a:extLst>
          </p:cNvPr>
          <p:cNvSpPr txBox="1">
            <a:spLocks/>
          </p:cNvSpPr>
          <p:nvPr/>
        </p:nvSpPr>
        <p:spPr>
          <a:xfrm>
            <a:off x="914400" y="1371600"/>
            <a:ext cx="9484027" cy="4712995"/>
          </a:xfrm>
          <a:prstGeom prst="rect">
            <a:avLst/>
          </a:prstGeom>
        </p:spPr>
        <p:txBody>
          <a:bodyP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s-US" sz="2800" b="1">
                <a:solidFill>
                  <a:srgbClr val="00529B"/>
                </a:solidFill>
              </a:rPr>
              <a:t>A partir del 1 de enero de 2025,</a:t>
            </a:r>
            <a:r>
              <a:rPr lang="es-US" sz="2800">
                <a:solidFill>
                  <a:srgbClr val="00529B"/>
                </a:solidFill>
              </a:rPr>
              <a:t> puede solicitar una apelación si fue admitido en el hospital como paciente internado el 1 de enero de 2009 o después, y su situación se cambió a “paciente ambulatorio recibiendo servicios de observación”.</a:t>
            </a:r>
          </a:p>
          <a:p>
            <a:pPr defTabSz="685800"/>
            <a:r>
              <a:rPr lang="es-US" sz="2800" b="1">
                <a:solidFill>
                  <a:srgbClr val="00529B"/>
                </a:solidFill>
              </a:rPr>
              <a:t>A partir del 14 de febrero de 2025,</a:t>
            </a:r>
            <a:r>
              <a:rPr lang="es-US" sz="2800">
                <a:solidFill>
                  <a:srgbClr val="00529B"/>
                </a:solidFill>
              </a:rPr>
              <a:t> puede solicitar una apelación rápida mientras todavía esté en el hospital si fue admitido en el hospital como paciente internado y el hospital cambió su situación a “paciente ambulatorio recibiendo servicios de observación”.</a:t>
            </a:r>
          </a:p>
        </p:txBody>
      </p:sp>
      <p:sp>
        <p:nvSpPr>
          <p:cNvPr id="7" name="Slide Number Placeholder 6">
            <a:extLst>
              <a:ext uri="{FF2B5EF4-FFF2-40B4-BE49-F238E27FC236}">
                <a16:creationId xmlns:a16="http://schemas.microsoft.com/office/drawing/2014/main" id="{9E63D419-45D7-1769-F11A-14ED083552E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a:p>
        </p:txBody>
      </p:sp>
      <p:sp>
        <p:nvSpPr>
          <p:cNvPr id="9" name="Footer Placeholder 8">
            <a:extLst>
              <a:ext uri="{FF2B5EF4-FFF2-40B4-BE49-F238E27FC236}">
                <a16:creationId xmlns:a16="http://schemas.microsoft.com/office/drawing/2014/main" id="{68956671-CDE6-DD93-AB36-368E5ACF9297}"/>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8" name="Date Placeholder 7">
            <a:extLst>
              <a:ext uri="{FF2B5EF4-FFF2-40B4-BE49-F238E27FC236}">
                <a16:creationId xmlns:a16="http://schemas.microsoft.com/office/drawing/2014/main" id="{D019CDFB-E65E-3B7E-417E-1D377CDDB736}"/>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73718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Proceso de apelaciones de Medicare Original: </a:t>
            </a:r>
            <a:br>
              <a:rPr lang="es-US" sz="2800"/>
            </a:br>
            <a:r>
              <a:rPr lang="es-US" sz="2800"/>
              <a:t>Parte A y Parte B (pago por servicio)</a:t>
            </a:r>
          </a:p>
        </p:txBody>
      </p:sp>
      <p:graphicFrame>
        <p:nvGraphicFramePr>
          <p:cNvPr id="33" name="Appeal Process Table">
            <a:extLst>
              <a:ext uri="{FF2B5EF4-FFF2-40B4-BE49-F238E27FC236}">
                <a16:creationId xmlns:a16="http://schemas.microsoft.com/office/drawing/2014/main" id="{4ADA96C1-302E-37FC-B899-345707C44089}"/>
              </a:ext>
            </a:extLst>
          </p:cNvPr>
          <p:cNvGraphicFramePr>
            <a:graphicFrameLocks noGrp="1"/>
          </p:cNvGraphicFramePr>
          <p:nvPr>
            <p:ph sz="quarter" idx="13"/>
            <p:extLst>
              <p:ext uri="{D42A27DB-BD31-4B8C-83A1-F6EECF244321}">
                <p14:modId xmlns:p14="http://schemas.microsoft.com/office/powerpoint/2010/main" val="2272139057"/>
              </p:ext>
            </p:extLst>
          </p:nvPr>
        </p:nvGraphicFramePr>
        <p:xfrm>
          <a:off x="1095984" y="1292625"/>
          <a:ext cx="10000031" cy="4211320"/>
        </p:xfrm>
        <a:graphic>
          <a:graphicData uri="http://schemas.openxmlformats.org/drawingml/2006/table">
            <a:tbl>
              <a:tblPr firstRow="1">
                <a:tableStyleId>{5C22544A-7EE6-4342-B048-85BDC9FD1C3A}</a:tableStyleId>
              </a:tblPr>
              <a:tblGrid>
                <a:gridCol w="2088250">
                  <a:extLst>
                    <a:ext uri="{9D8B030D-6E8A-4147-A177-3AD203B41FA5}">
                      <a16:colId xmlns:a16="http://schemas.microsoft.com/office/drawing/2014/main" val="1494663281"/>
                    </a:ext>
                  </a:extLst>
                </a:gridCol>
                <a:gridCol w="2472514">
                  <a:extLst>
                    <a:ext uri="{9D8B030D-6E8A-4147-A177-3AD203B41FA5}">
                      <a16:colId xmlns:a16="http://schemas.microsoft.com/office/drawing/2014/main" val="2469202158"/>
                    </a:ext>
                  </a:extLst>
                </a:gridCol>
                <a:gridCol w="2939259">
                  <a:extLst>
                    <a:ext uri="{9D8B030D-6E8A-4147-A177-3AD203B41FA5}">
                      <a16:colId xmlns:a16="http://schemas.microsoft.com/office/drawing/2014/main" val="3501509735"/>
                    </a:ext>
                  </a:extLst>
                </a:gridCol>
                <a:gridCol w="2500008">
                  <a:extLst>
                    <a:ext uri="{9D8B030D-6E8A-4147-A177-3AD203B41FA5}">
                      <a16:colId xmlns:a16="http://schemas.microsoft.com/office/drawing/2014/main" val="174706771"/>
                    </a:ext>
                  </a:extLst>
                </a:gridCol>
              </a:tblGrid>
              <a:tr h="370840">
                <a:tc>
                  <a:txBody>
                    <a:bodyPr/>
                    <a:lstStyle/>
                    <a:p>
                      <a:pPr algn="l"/>
                      <a:r>
                        <a:rPr lang="es-US" sz="1200">
                          <a:solidFill>
                            <a:schemeClr val="tx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tx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tx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tx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3801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Determinación inicial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Contratista Administrativo de Medicare (MAC)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(solo algo de la Parte A) Aviso de alta o terminación de servicios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3247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1</a:t>
                      </a:r>
                      <a:r>
                        <a:rPr lang="es-US" sz="1200" baseline="30000">
                          <a:solidFill>
                            <a:schemeClr val="tx1"/>
                          </a:solidFill>
                        </a:rPr>
                        <a:t>er</a:t>
                      </a:r>
                      <a:r>
                        <a:rPr lang="es-US" sz="1200">
                          <a:solidFill>
                            <a:schemeClr val="tx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solidFill>
                            <a:schemeClr val="tx1"/>
                          </a:solidFill>
                        </a:rPr>
                        <a:t>Estándar: </a:t>
                      </a:r>
                      <a:r>
                        <a:rPr lang="es-US" sz="1200">
                          <a:solidFill>
                            <a:schemeClr val="tx1"/>
                          </a:solidFill>
                        </a:rPr>
                        <a:t>120 días para presentar</a:t>
                      </a:r>
                      <a:br>
                        <a:rPr lang="es-US" sz="1200">
                          <a:solidFill>
                            <a:schemeClr val="tx1"/>
                          </a:solidFill>
                        </a:rPr>
                      </a:br>
                      <a:r>
                        <a:rPr lang="es-US" sz="1200" b="1">
                          <a:solidFill>
                            <a:schemeClr val="tx1"/>
                          </a:solidFill>
                        </a:rPr>
                        <a:t>Acelerada: </a:t>
                      </a:r>
                      <a:r>
                        <a:rPr lang="es-US" sz="1200">
                          <a:solidFill>
                            <a:schemeClr val="tx1"/>
                          </a:solidFill>
                        </a:rPr>
                        <a:t>Mediodía de siguiente día calendario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Redeterminación del MAC</a:t>
                      </a:r>
                      <a:br>
                        <a:rPr kumimoji="0" lang="es-US" sz="1200" b="0" i="0" u="none" strike="noStrike" cap="none" normalizeH="0" baseline="0" noProof="0">
                          <a:ln>
                            <a:noFill/>
                          </a:ln>
                          <a:solidFill>
                            <a:schemeClr val="tx1"/>
                          </a:solidFill>
                          <a:effectLst/>
                          <a:uLnTx/>
                          <a:uFillTx/>
                          <a:latin typeface="+mn-lt"/>
                          <a:ea typeface="+mn-ea"/>
                          <a:cs typeface="+mn-cs"/>
                        </a:rPr>
                      </a:br>
                      <a:r>
                        <a:rPr kumimoji="0" lang="es-US" sz="1200" b="0" i="0" u="none" strike="noStrike" cap="none" normalizeH="0" baseline="0" noProof="0">
                          <a:ln>
                            <a:noFill/>
                          </a:ln>
                          <a:solidFill>
                            <a:schemeClr val="tx1"/>
                          </a:solidFill>
                          <a:effectLst/>
                          <a:uLnTx/>
                          <a:uFillTx/>
                          <a:latin typeface="+mn-lt"/>
                          <a:ea typeface="+mn-ea"/>
                          <a:cs typeface="+mn-cs"/>
                        </a:rPr>
                        <a:t>Plazo de 60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Redeterminación de la Organización de mejora de la calidad (QIO)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6165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2</a:t>
                      </a:r>
                      <a:r>
                        <a:rPr lang="es-US" sz="1200" baseline="30000">
                          <a:solidFill>
                            <a:schemeClr val="tx1"/>
                          </a:solidFill>
                        </a:rPr>
                        <a:t>do</a:t>
                      </a:r>
                      <a:r>
                        <a:rPr lang="es-US" sz="1200">
                          <a:solidFill>
                            <a:schemeClr val="tx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solidFill>
                            <a:schemeClr val="tx1"/>
                          </a:solidFill>
                        </a:rPr>
                        <a:t>Estándar: </a:t>
                      </a:r>
                      <a:r>
                        <a:rPr lang="es-US" sz="1200">
                          <a:solidFill>
                            <a:schemeClr val="tx1"/>
                          </a:solidFill>
                        </a:rPr>
                        <a:t>180 días para presentar</a:t>
                      </a:r>
                      <a:br>
                        <a:rPr lang="es-US" sz="1200">
                          <a:solidFill>
                            <a:schemeClr val="tx1"/>
                          </a:solidFill>
                        </a:rPr>
                      </a:br>
                      <a:r>
                        <a:rPr lang="es-US" sz="1200" b="1">
                          <a:solidFill>
                            <a:schemeClr val="tx1"/>
                          </a:solidFill>
                        </a:rPr>
                        <a:t>Acelerada: </a:t>
                      </a:r>
                      <a:r>
                        <a:rPr lang="es-US" sz="1200">
                          <a:solidFill>
                            <a:schemeClr val="tx1"/>
                          </a:solidFill>
                        </a:rPr>
                        <a:t>Mediodía de siguiente día calendario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Reconsideración de Contratista independiente calificado (QIC) Plazo de 60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Reconsideración del QIC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3690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3</a:t>
                      </a:r>
                      <a:r>
                        <a:rPr lang="es-US" sz="1200" baseline="30000">
                          <a:solidFill>
                            <a:schemeClr val="tx1"/>
                          </a:solidFill>
                        </a:rPr>
                        <a:t>er</a:t>
                      </a:r>
                      <a:r>
                        <a:rPr lang="es-US" sz="1200">
                          <a:solidFill>
                            <a:schemeClr val="tx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tx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Oficina de Audiencias y Apelaciones de Medicare (OMHA) Audiencia de juez de tribunal administrativo (ALJ)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Importe en controversia (AIC) ≥ $190*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Oficina de Audiencias y Apelaciones de Medicare (OMHA) Audiencia de juez de tribunal administrativo (ALJ)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Importe en controversia (AIC) ≥ $190*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401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4º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Consejo de Apelaciones de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90 días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Consejo de Apelaciones de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7912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tx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Tribunal de Distrito Federal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tx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tx1"/>
                          </a:solidFill>
                          <a:effectLst/>
                          <a:uLnTx/>
                          <a:uFillTx/>
                          <a:latin typeface="+mn-lt"/>
                          <a:ea typeface="+mn-ea"/>
                          <a:cs typeface="+mn-cs"/>
                        </a:rPr>
                        <a:t>Juzgado de Distrito Federal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tx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576829"/>
                  </a:ext>
                </a:extLst>
              </a:tr>
            </a:tbl>
          </a:graphicData>
        </a:graphic>
      </p:graphicFrame>
      <p:sp>
        <p:nvSpPr>
          <p:cNvPr id="2" name="Rectangle 1">
            <a:extLst>
              <a:ext uri="{FF2B5EF4-FFF2-40B4-BE49-F238E27FC236}">
                <a16:creationId xmlns:a16="http://schemas.microsoft.com/office/drawing/2014/main" id="{DF492004-153A-FC63-EC7A-69E1E419D358}"/>
              </a:ext>
              <a:ext uri="{C183D7F6-B498-43B3-948B-1728B52AA6E4}">
                <adec:decorative xmlns:adec="http://schemas.microsoft.com/office/drawing/2017/decorative" val="1"/>
              </a:ext>
            </a:extLst>
          </p:cNvPr>
          <p:cNvSpPr/>
          <p:nvPr/>
        </p:nvSpPr>
        <p:spPr>
          <a:xfrm>
            <a:off x="1051776" y="1259522"/>
            <a:ext cx="10302024" cy="4080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E6683144-BD53-397A-441A-A6A19E33964B}"/>
              </a:ext>
              <a:ext uri="{C183D7F6-B498-43B3-948B-1728B52AA6E4}">
                <adec:decorative xmlns:adec="http://schemas.microsoft.com/office/drawing/2017/decorative" val="1"/>
              </a:ext>
            </a:extLst>
          </p:cNvPr>
          <p:cNvGrpSpPr/>
          <p:nvPr/>
        </p:nvGrpSpPr>
        <p:grpSpPr>
          <a:xfrm>
            <a:off x="1087475" y="1086367"/>
            <a:ext cx="10017048" cy="4512111"/>
            <a:chOff x="1203747" y="1046146"/>
            <a:chExt cx="10017048" cy="4512111"/>
          </a:xfrm>
        </p:grpSpPr>
        <p:sp>
          <p:nvSpPr>
            <p:cNvPr id="10" name="Rectangle: Rounded Corners 9">
              <a:extLst>
                <a:ext uri="{FF2B5EF4-FFF2-40B4-BE49-F238E27FC236}">
                  <a16:creationId xmlns:a16="http://schemas.microsoft.com/office/drawing/2014/main" id="{1B881EBE-A6F4-438D-0D6D-80234382E37A}"/>
                </a:ext>
              </a:extLst>
            </p:cNvPr>
            <p:cNvSpPr/>
            <p:nvPr/>
          </p:nvSpPr>
          <p:spPr>
            <a:xfrm>
              <a:off x="1204102" y="1388242"/>
              <a:ext cx="1325246" cy="63093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100">
                  <a:solidFill>
                    <a:schemeClr val="tx1"/>
                  </a:solidFill>
                </a:rPr>
                <a:t>Determinación</a:t>
              </a:r>
              <a:br>
                <a:rPr lang="es-US" sz="1100">
                  <a:solidFill>
                    <a:schemeClr val="tx1"/>
                  </a:solidFill>
                </a:rPr>
              </a:br>
              <a:r>
                <a:rPr lang="es-US" sz="1100">
                  <a:solidFill>
                    <a:schemeClr val="tx1"/>
                  </a:solidFill>
                </a:rPr>
                <a:t>inicial</a:t>
              </a:r>
            </a:p>
          </p:txBody>
        </p:sp>
        <p:sp>
          <p:nvSpPr>
            <p:cNvPr id="11" name="Rectangle 10">
              <a:extLst>
                <a:ext uri="{FF2B5EF4-FFF2-40B4-BE49-F238E27FC236}">
                  <a16:creationId xmlns:a16="http://schemas.microsoft.com/office/drawing/2014/main" id="{F607DA83-235C-CDC5-4081-B834BF4F14E1}"/>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(solo Parte A y Parte B)</a:t>
              </a:r>
            </a:p>
            <a:p>
              <a:pPr algn="ctr"/>
              <a:r>
                <a:rPr lang="es-US" sz="1200">
                  <a:solidFill>
                    <a:srgbClr val="184157"/>
                  </a:solidFill>
                  <a:latin typeface="Calibri" panose="020F0502020204030204"/>
                </a:rPr>
                <a:t>Contratista Administrativo de Medicare (MAC)</a:t>
              </a:r>
            </a:p>
          </p:txBody>
        </p:sp>
        <p:sp>
          <p:nvSpPr>
            <p:cNvPr id="12" name="Rectangle 11">
              <a:extLst>
                <a:ext uri="{FF2B5EF4-FFF2-40B4-BE49-F238E27FC236}">
                  <a16:creationId xmlns:a16="http://schemas.microsoft.com/office/drawing/2014/main" id="{193EB2DC-4A6E-2F71-98F7-C2C09C941BE8}"/>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(solo algo de Parte A) </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Aviso de alta o Terminación de servicios</a:t>
              </a:r>
            </a:p>
          </p:txBody>
        </p:sp>
        <p:sp>
          <p:nvSpPr>
            <p:cNvPr id="13" name="Rectangle: Rounded Corners 12">
              <a:extLst>
                <a:ext uri="{FF2B5EF4-FFF2-40B4-BE49-F238E27FC236}">
                  <a16:creationId xmlns:a16="http://schemas.microsoft.com/office/drawing/2014/main" id="{E9146D31-E72E-35D5-5F5B-98F6A2654EC4}"/>
                </a:ext>
              </a:extLst>
            </p:cNvPr>
            <p:cNvSpPr/>
            <p:nvPr/>
          </p:nvSpPr>
          <p:spPr>
            <a:xfrm>
              <a:off x="1204103" y="2096318"/>
              <a:ext cx="1273626" cy="630936"/>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4" name="Rectangle 13">
              <a:extLst>
                <a:ext uri="{FF2B5EF4-FFF2-40B4-BE49-F238E27FC236}">
                  <a16:creationId xmlns:a16="http://schemas.microsoft.com/office/drawing/2014/main" id="{00B868FC-56C7-79AA-A41F-E240BE526C8D}"/>
                </a:ext>
              </a:extLst>
            </p:cNvPr>
            <p:cNvSpPr/>
            <p:nvPr/>
          </p:nvSpPr>
          <p:spPr>
            <a:xfrm>
              <a:off x="4728555" y="2096317"/>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200">
                  <a:solidFill>
                    <a:srgbClr val="184157"/>
                  </a:solidFill>
                  <a:latin typeface="Calibri" panose="020F0502020204030204"/>
                </a:rPr>
                <a:t>Redeterminación del MAC</a:t>
              </a:r>
              <a:br>
                <a:rPr lang="es-US" sz="1200">
                  <a:solidFill>
                    <a:srgbClr val="184157"/>
                  </a:solidFill>
                  <a:latin typeface="Calibri" panose="020F0502020204030204"/>
                </a:rPr>
              </a:br>
              <a:r>
                <a:rPr lang="es-US" sz="1200">
                  <a:solidFill>
                    <a:srgbClr val="184157"/>
                  </a:solidFill>
                  <a:latin typeface="Calibri" panose="020F0502020204030204"/>
                </a:rPr>
                <a:t>Plazo de 60 días</a:t>
              </a:r>
            </a:p>
          </p:txBody>
        </p:sp>
        <p:sp>
          <p:nvSpPr>
            <p:cNvPr id="15" name="Rectangle 14">
              <a:extLst>
                <a:ext uri="{FF2B5EF4-FFF2-40B4-BE49-F238E27FC236}">
                  <a16:creationId xmlns:a16="http://schemas.microsoft.com/office/drawing/2014/main" id="{72FA318C-F4E5-8A2C-AC2C-0671C30E040A}"/>
                </a:ext>
              </a:extLst>
            </p:cNvPr>
            <p:cNvSpPr/>
            <p:nvPr/>
          </p:nvSpPr>
          <p:spPr>
            <a:xfrm>
              <a:off x="8020395" y="2096317"/>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Redeterminación de la Organización de mejora de la calidad (QIO)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6" name="Rectangle: Rounded Corners 15">
              <a:extLst>
                <a:ext uri="{FF2B5EF4-FFF2-40B4-BE49-F238E27FC236}">
                  <a16:creationId xmlns:a16="http://schemas.microsoft.com/office/drawing/2014/main" id="{96322EF5-48DD-4BAB-0DF1-52CE93AF3FDA}"/>
                </a:ext>
              </a:extLst>
            </p:cNvPr>
            <p:cNvSpPr/>
            <p:nvPr/>
          </p:nvSpPr>
          <p:spPr>
            <a:xfrm>
              <a:off x="1204103" y="2806546"/>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7" name="Rectangle 16">
              <a:extLst>
                <a:ext uri="{FF2B5EF4-FFF2-40B4-BE49-F238E27FC236}">
                  <a16:creationId xmlns:a16="http://schemas.microsoft.com/office/drawing/2014/main" id="{E94CC65F-C358-764B-7A46-2A4F6D7FD2AA}"/>
                </a:ext>
              </a:extLst>
            </p:cNvPr>
            <p:cNvSpPr/>
            <p:nvPr/>
          </p:nvSpPr>
          <p:spPr>
            <a:xfrm>
              <a:off x="4728555" y="280178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a:solidFill>
                    <a:srgbClr val="184157"/>
                  </a:solidFill>
                  <a:latin typeface="Calibri" panose="020F0502020204030204"/>
                </a:rPr>
                <a:t>Reconsideración de Contratista independiente calificado (QIC) Plazo de 60 días</a:t>
              </a:r>
            </a:p>
          </p:txBody>
        </p:sp>
        <p:sp>
          <p:nvSpPr>
            <p:cNvPr id="18" name="Rectangle 17">
              <a:extLst>
                <a:ext uri="{FF2B5EF4-FFF2-40B4-BE49-F238E27FC236}">
                  <a16:creationId xmlns:a16="http://schemas.microsoft.com/office/drawing/2014/main" id="{3F84EB92-D3C5-6719-59D0-248632EF8F75}"/>
                </a:ext>
              </a:extLst>
            </p:cNvPr>
            <p:cNvSpPr/>
            <p:nvPr/>
          </p:nvSpPr>
          <p:spPr>
            <a:xfrm>
              <a:off x="8020395" y="2801782"/>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Reconsideración del QIC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9" name="Rectangle: Rounded Corners 18">
              <a:extLst>
                <a:ext uri="{FF2B5EF4-FFF2-40B4-BE49-F238E27FC236}">
                  <a16:creationId xmlns:a16="http://schemas.microsoft.com/office/drawing/2014/main" id="{A45AA2C8-E159-2360-E584-A683BC572658}"/>
                </a:ext>
              </a:extLst>
            </p:cNvPr>
            <p:cNvSpPr/>
            <p:nvPr/>
          </p:nvSpPr>
          <p:spPr>
            <a:xfrm>
              <a:off x="1204102" y="3516774"/>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0" name="Rectangle 19">
              <a:extLst>
                <a:ext uri="{FF2B5EF4-FFF2-40B4-BE49-F238E27FC236}">
                  <a16:creationId xmlns:a16="http://schemas.microsoft.com/office/drawing/2014/main" id="{8A18F7B1-222D-8789-7921-3A5631AFD10A}"/>
                </a:ext>
              </a:extLst>
            </p:cNvPr>
            <p:cNvSpPr/>
            <p:nvPr/>
          </p:nvSpPr>
          <p:spPr>
            <a:xfrm>
              <a:off x="4728555" y="350724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Oficina de Audiencias y Apelaciones de Medicare (OMHA) 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Importe en controversia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Plazo de 90 días</a:t>
              </a:r>
            </a:p>
          </p:txBody>
        </p:sp>
        <p:sp>
          <p:nvSpPr>
            <p:cNvPr id="21" name="Rectangle: Rounded Corners 20">
              <a:extLst>
                <a:ext uri="{FF2B5EF4-FFF2-40B4-BE49-F238E27FC236}">
                  <a16:creationId xmlns:a16="http://schemas.microsoft.com/office/drawing/2014/main" id="{02B31870-FEF9-736C-1FEB-3583D2D0CBE5}"/>
                </a:ext>
              </a:extLst>
            </p:cNvPr>
            <p:cNvSpPr/>
            <p:nvPr/>
          </p:nvSpPr>
          <p:spPr>
            <a:xfrm>
              <a:off x="1204102" y="4212713"/>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4º nivel</a:t>
              </a:r>
              <a:br>
                <a:rPr lang="es-US" sz="1200">
                  <a:solidFill>
                    <a:schemeClr val="tx1"/>
                  </a:solidFill>
                </a:rPr>
              </a:br>
              <a:r>
                <a:rPr lang="es-US" sz="1200">
                  <a:solidFill>
                    <a:schemeClr val="tx1"/>
                  </a:solidFill>
                </a:rPr>
                <a:t>de apelación</a:t>
              </a:r>
            </a:p>
          </p:txBody>
        </p:sp>
        <p:sp>
          <p:nvSpPr>
            <p:cNvPr id="22" name="Rectangle 21">
              <a:extLst>
                <a:ext uri="{FF2B5EF4-FFF2-40B4-BE49-F238E27FC236}">
                  <a16:creationId xmlns:a16="http://schemas.microsoft.com/office/drawing/2014/main" id="{100F8C7C-E948-8BFF-0C31-DB710BC55F18}"/>
                </a:ext>
              </a:extLst>
            </p:cNvPr>
            <p:cNvSpPr/>
            <p:nvPr/>
          </p:nvSpPr>
          <p:spPr>
            <a:xfrm>
              <a:off x="4728555" y="421271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90 días</a:t>
              </a:r>
            </a:p>
          </p:txBody>
        </p:sp>
        <p:sp>
          <p:nvSpPr>
            <p:cNvPr id="23" name="Rectangle: Rounded Corners 22">
              <a:extLst>
                <a:ext uri="{FF2B5EF4-FFF2-40B4-BE49-F238E27FC236}">
                  <a16:creationId xmlns:a16="http://schemas.microsoft.com/office/drawing/2014/main" id="{3264C97E-C21E-DCD1-265E-33EAE542D765}"/>
                </a:ext>
              </a:extLst>
            </p:cNvPr>
            <p:cNvSpPr/>
            <p:nvPr/>
          </p:nvSpPr>
          <p:spPr>
            <a:xfrm>
              <a:off x="1204102" y="4913415"/>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a:t>
              </a:r>
              <a:br>
                <a:rPr lang="es-US" sz="1200">
                  <a:solidFill>
                    <a:schemeClr val="tx1"/>
                  </a:solidFill>
                </a:rPr>
              </a:br>
              <a:r>
                <a:rPr lang="es-US" sz="1200">
                  <a:solidFill>
                    <a:schemeClr val="tx1"/>
                  </a:solidFill>
                </a:rPr>
                <a:t>judicial</a:t>
              </a:r>
            </a:p>
          </p:txBody>
        </p:sp>
        <p:sp>
          <p:nvSpPr>
            <p:cNvPr id="24" name="Rectangle 23">
              <a:extLst>
                <a:ext uri="{FF2B5EF4-FFF2-40B4-BE49-F238E27FC236}">
                  <a16:creationId xmlns:a16="http://schemas.microsoft.com/office/drawing/2014/main" id="{2584301F-EF24-CDBE-EB77-A49520CFEBA9}"/>
                </a:ext>
              </a:extLst>
            </p:cNvPr>
            <p:cNvSpPr/>
            <p:nvPr/>
          </p:nvSpPr>
          <p:spPr>
            <a:xfrm>
              <a:off x="4728555" y="491817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Tribunal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$1900*</a:t>
              </a:r>
            </a:p>
          </p:txBody>
        </p:sp>
        <p:sp>
          <p:nvSpPr>
            <p:cNvPr id="31" name="Rectangle 30">
              <a:extLst>
                <a:ext uri="{FF2B5EF4-FFF2-40B4-BE49-F238E27FC236}">
                  <a16:creationId xmlns:a16="http://schemas.microsoft.com/office/drawing/2014/main" id="{69582CEB-E7CD-411D-4E34-3EAE2FF3C27F}"/>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32" name="Rectangle 31">
              <a:extLst>
                <a:ext uri="{FF2B5EF4-FFF2-40B4-BE49-F238E27FC236}">
                  <a16:creationId xmlns:a16="http://schemas.microsoft.com/office/drawing/2014/main" id="{80BAEDD1-FBE6-2A52-B0AD-22569B257562}"/>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35" name="Rectangle: Rounded Corners 34">
              <a:extLst>
                <a:ext uri="{FF2B5EF4-FFF2-40B4-BE49-F238E27FC236}">
                  <a16:creationId xmlns:a16="http://schemas.microsoft.com/office/drawing/2014/main" id="{D2AD854B-0EF1-4AE2-3DE9-D4B7612F3674}"/>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36" name="Rectangle 35">
              <a:extLst>
                <a:ext uri="{FF2B5EF4-FFF2-40B4-BE49-F238E27FC236}">
                  <a16:creationId xmlns:a16="http://schemas.microsoft.com/office/drawing/2014/main" id="{484EF8F1-5292-7A9C-1264-AC0630286881}"/>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38" name="Freeform: Shape 37">
              <a:extLst>
                <a:ext uri="{FF2B5EF4-FFF2-40B4-BE49-F238E27FC236}">
                  <a16:creationId xmlns:a16="http://schemas.microsoft.com/office/drawing/2014/main" id="{8602173E-15FA-E1A3-F66C-3C70AF011F5C}"/>
                </a:ext>
              </a:extLst>
            </p:cNvPr>
            <p:cNvSpPr/>
            <p:nvPr/>
          </p:nvSpPr>
          <p:spPr>
            <a:xfrm>
              <a:off x="2079325" y="209312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s-US" sz="1200" b="1" i="0" u="none" strike="noStrike" cap="none" normalizeH="0" baseline="0" noProof="0" dirty="0">
                  <a:ln>
                    <a:noFill/>
                  </a:ln>
                  <a:solidFill>
                    <a:prstClr val="white"/>
                  </a:solidFill>
                  <a:effectLst/>
                  <a:uLnTx/>
                  <a:uFillTx/>
                  <a:latin typeface="Calibri" panose="020F0502020204030204"/>
                  <a:ea typeface="+mn-ea"/>
                  <a:cs typeface="+mn-cs"/>
                </a:rPr>
                <a:t>ESTÁNDAR: </a:t>
              </a: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120 días para presentar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  </a:t>
              </a:r>
              <a:r>
                <a:rPr kumimoji="0" lang="es-US" sz="1200" b="1" i="0" u="none" strike="noStrike" cap="none" normalizeH="0" baseline="0" noProof="0" dirty="0">
                  <a:ln>
                    <a:noFill/>
                  </a:ln>
                  <a:solidFill>
                    <a:prstClr val="white"/>
                  </a:solidFill>
                  <a:effectLst/>
                  <a:uLnTx/>
                  <a:uFillTx/>
                  <a:latin typeface="Calibri" panose="020F0502020204030204"/>
                  <a:ea typeface="+mn-ea"/>
                  <a:cs typeface="+mn-cs"/>
                </a:rPr>
                <a:t>ACELERADA: </a:t>
              </a: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Mediodía de siguiente día calendario</a:t>
              </a:r>
            </a:p>
          </p:txBody>
        </p:sp>
        <p:sp>
          <p:nvSpPr>
            <p:cNvPr id="39" name="Freeform: Shape 38">
              <a:extLst>
                <a:ext uri="{FF2B5EF4-FFF2-40B4-BE49-F238E27FC236}">
                  <a16:creationId xmlns:a16="http://schemas.microsoft.com/office/drawing/2014/main" id="{2995C983-295D-6059-6185-20152F50B5FE}"/>
                </a:ext>
              </a:extLst>
            </p:cNvPr>
            <p:cNvSpPr/>
            <p:nvPr/>
          </p:nvSpPr>
          <p:spPr>
            <a:xfrm>
              <a:off x="2079325" y="2803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s-US" sz="1200" b="1" i="0" u="none" strike="noStrike" cap="none" normalizeH="0" baseline="0" noProof="0">
                  <a:ln>
                    <a:noFill/>
                  </a:ln>
                  <a:solidFill>
                    <a:prstClr val="white"/>
                  </a:solidFill>
                  <a:effectLst/>
                  <a:uLnTx/>
                  <a:uFillTx/>
                  <a:latin typeface="Calibri" panose="020F0502020204030204"/>
                  <a:ea typeface="+mn-ea"/>
                  <a:cs typeface="+mn-cs"/>
                </a:rPr>
                <a:t>ESTÁNDAR: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180 días para presentar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  </a:t>
              </a:r>
              <a:r>
                <a:rPr kumimoji="0" lang="es-US" sz="1200" b="1" i="0" u="none" strike="noStrike" cap="none" normalizeH="0" baseline="0" noProof="0">
                  <a:ln>
                    <a:noFill/>
                  </a:ln>
                  <a:solidFill>
                    <a:prstClr val="white"/>
                  </a:solidFill>
                  <a:effectLst/>
                  <a:uLnTx/>
                  <a:uFillTx/>
                  <a:latin typeface="Calibri" panose="020F0502020204030204"/>
                  <a:ea typeface="+mn-ea"/>
                  <a:cs typeface="+mn-cs"/>
                </a:rPr>
                <a:t>ACELERADA: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Mediodía de siguiente día calendario</a:t>
              </a:r>
            </a:p>
          </p:txBody>
        </p:sp>
        <p:sp>
          <p:nvSpPr>
            <p:cNvPr id="40" name="Freeform: Shape 39">
              <a:extLst>
                <a:ext uri="{FF2B5EF4-FFF2-40B4-BE49-F238E27FC236}">
                  <a16:creationId xmlns:a16="http://schemas.microsoft.com/office/drawing/2014/main" id="{7C19A8AB-B74D-5B2B-6B69-99B1CAAB921D}"/>
                </a:ext>
              </a:extLst>
            </p:cNvPr>
            <p:cNvSpPr/>
            <p:nvPr/>
          </p:nvSpPr>
          <p:spPr>
            <a:xfrm>
              <a:off x="2079325" y="351530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45" name="Freeform: Shape 44">
              <a:extLst>
                <a:ext uri="{FF2B5EF4-FFF2-40B4-BE49-F238E27FC236}">
                  <a16:creationId xmlns:a16="http://schemas.microsoft.com/office/drawing/2014/main" id="{B021D41A-065B-6912-D1EA-26C4D94061F1}"/>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C9226E3F-4C6B-D4AA-6EA8-839F83F7D032}"/>
                </a:ext>
              </a:extLst>
            </p:cNvPr>
            <p:cNvSpPr/>
            <p:nvPr/>
          </p:nvSpPr>
          <p:spPr>
            <a:xfrm>
              <a:off x="2079325" y="421259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49" name="Freeform: Shape 48">
              <a:extLst>
                <a:ext uri="{FF2B5EF4-FFF2-40B4-BE49-F238E27FC236}">
                  <a16:creationId xmlns:a16="http://schemas.microsoft.com/office/drawing/2014/main" id="{49136DAA-FC7B-9F5F-C8C4-0021DB8222CF}"/>
                </a:ext>
              </a:extLst>
            </p:cNvPr>
            <p:cNvSpPr/>
            <p:nvPr/>
          </p:nvSpPr>
          <p:spPr>
            <a:xfrm>
              <a:off x="2079325" y="4913593"/>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grpSp>
      <p:sp>
        <p:nvSpPr>
          <p:cNvPr id="8" name="Content Placeholder 7">
            <a:extLst>
              <a:ext uri="{FF2B5EF4-FFF2-40B4-BE49-F238E27FC236}">
                <a16:creationId xmlns:a16="http://schemas.microsoft.com/office/drawing/2014/main" id="{A865E03E-AD99-7ED9-0AEE-5490C6F6AD16}"/>
              </a:ext>
            </a:extLst>
          </p:cNvPr>
          <p:cNvSpPr>
            <a:spLocks noGrp="1"/>
          </p:cNvSpPr>
          <p:nvPr>
            <p:ph sz="quarter" idx="15"/>
          </p:nvPr>
        </p:nvSpPr>
        <p:spPr>
          <a:xfrm>
            <a:off x="1541720" y="5644285"/>
            <a:ext cx="10387311" cy="365125"/>
          </a:xfrm>
        </p:spPr>
        <p:txBody>
          <a:bodyP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Calibri" panose="020F0502020204030204"/>
                <a:ea typeface="+mn-ea"/>
                <a:cs typeface="+mn-cs"/>
              </a:rPr>
              <a:t>NOTA</a:t>
            </a:r>
            <a:r>
              <a:rPr kumimoji="0" lang="es-US" sz="1400" b="0" i="0" u="none" strike="noStrike" cap="none" normalizeH="0" baseline="0" noProof="0">
                <a:ln>
                  <a:noFill/>
                </a:ln>
                <a:solidFill>
                  <a:srgbClr val="00529B"/>
                </a:solidFill>
                <a:effectLst/>
                <a:uLnTx/>
                <a:uFillTx/>
                <a:latin typeface="Calibri" panose="020F0502020204030204"/>
                <a:ea typeface="+mn-ea"/>
                <a:cs typeface="+mn-cs"/>
              </a:rPr>
              <a:t>: El plazo de presentación empieza cuando se recibe la decisión o determinación anterior.</a:t>
            </a:r>
          </a:p>
        </p:txBody>
      </p:sp>
      <p:sp>
        <p:nvSpPr>
          <p:cNvPr id="7" name="Content Placeholder 6">
            <a:extLst>
              <a:ext uri="{FF2B5EF4-FFF2-40B4-BE49-F238E27FC236}">
                <a16:creationId xmlns:a16="http://schemas.microsoft.com/office/drawing/2014/main" id="{2DD5A66F-73BB-4599-E82D-C6B89F4C6E92}"/>
              </a:ext>
            </a:extLst>
          </p:cNvPr>
          <p:cNvSpPr>
            <a:spLocks noGrp="1"/>
          </p:cNvSpPr>
          <p:nvPr>
            <p:ph sz="quarter" idx="14"/>
          </p:nvPr>
        </p:nvSpPr>
        <p:spPr>
          <a:xfrm>
            <a:off x="1412483" y="5995149"/>
            <a:ext cx="9808312" cy="5238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Calibri" panose="020F0502020204030204"/>
                <a:ea typeface="+mn-ea"/>
                <a:cs typeface="+mn-cs"/>
              </a:rPr>
              <a:t>* El requisito de AIC para todas las audiencias ante ALJ y el Juzgado de Distrito Federal se ajusta anualmente según el componente de atención médica del índice de precios al consumidor. Este cuadro refleja las cantidades para el año calendario 2025.</a:t>
            </a:r>
          </a:p>
        </p:txBody>
      </p:sp>
      <p:pic>
        <p:nvPicPr>
          <p:cNvPr id="50" name="Picture 49">
            <a:extLst>
              <a:ext uri="{FF2B5EF4-FFF2-40B4-BE49-F238E27FC236}">
                <a16:creationId xmlns:a16="http://schemas.microsoft.com/office/drawing/2014/main" id="{27769056-03F8-20B5-8A5A-C215001C25DF}"/>
              </a:ext>
              <a:ext uri="{C183D7F6-B498-43B3-948B-1728B52AA6E4}">
                <adec:decorative xmlns:adec="http://schemas.microsoft.com/office/drawing/2017/decorative" val="1"/>
              </a:ext>
            </a:extLst>
          </p:cNvPr>
          <p:cNvPicPr>
            <a:picLocks/>
          </p:cNvPicPr>
          <p:nvPr/>
        </p:nvPicPr>
        <p:blipFill>
          <a:blip r:embed="rId4"/>
          <a:stretch>
            <a:fillRect/>
          </a:stretch>
        </p:blipFill>
        <p:spPr>
          <a:xfrm>
            <a:off x="1394936" y="5706946"/>
            <a:ext cx="182880" cy="182880"/>
          </a:xfrm>
          <a:prstGeom prst="rect">
            <a:avLst/>
          </a:prstGeom>
        </p:spPr>
      </p:pic>
      <p:cxnSp>
        <p:nvCxnSpPr>
          <p:cNvPr id="52" name="Straight Connector 51">
            <a:extLst>
              <a:ext uri="{FF2B5EF4-FFF2-40B4-BE49-F238E27FC236}">
                <a16:creationId xmlns:a16="http://schemas.microsoft.com/office/drawing/2014/main" id="{42BD2F54-ED09-7E0C-3537-CCA6D4EFA133}"/>
              </a:ext>
              <a:ext uri="{C183D7F6-B498-43B3-948B-1728B52AA6E4}">
                <adec:decorative xmlns:adec="http://schemas.microsoft.com/office/drawing/2017/decorative" val="1"/>
              </a:ext>
            </a:extLst>
          </p:cNvPr>
          <p:cNvCxnSpPr>
            <a:cxnSpLocks/>
          </p:cNvCxnSpPr>
          <p:nvPr/>
        </p:nvCxnSpPr>
        <p:spPr>
          <a:xfrm>
            <a:off x="1299411" y="5995149"/>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72562B55-E4DB-4797-A7B1-3F1465DE2098}"/>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23</a:t>
            </a:fld>
            <a:endParaRPr lang="en-US"/>
          </a:p>
        </p:txBody>
      </p:sp>
      <p:sp>
        <p:nvSpPr>
          <p:cNvPr id="6" name="Footer Placeholder 5">
            <a:extLst>
              <a:ext uri="{FF2B5EF4-FFF2-40B4-BE49-F238E27FC236}">
                <a16:creationId xmlns:a16="http://schemas.microsoft.com/office/drawing/2014/main" id="{83BF7A30-0C14-4251-9C53-D3DE6B2CA305}"/>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3" name="Date Placeholder 2">
            <a:extLst>
              <a:ext uri="{FF2B5EF4-FFF2-40B4-BE49-F238E27FC236}">
                <a16:creationId xmlns:a16="http://schemas.microsoft.com/office/drawing/2014/main" id="{88095959-DD05-40B0-9528-25D283D7A8B6}"/>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2030295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51C10-B799-B48E-80C6-D3FD0D1F893B}"/>
              </a:ext>
            </a:extLst>
          </p:cNvPr>
          <p:cNvSpPr>
            <a:spLocks noGrp="1"/>
          </p:cNvSpPr>
          <p:nvPr>
            <p:ph type="title"/>
          </p:nvPr>
        </p:nvSpPr>
        <p:spPr/>
        <p:txBody>
          <a:bodyPr>
            <a:normAutofit/>
          </a:bodyPr>
          <a:lstStyle/>
          <a:p>
            <a:r>
              <a:rPr lang="es-US" sz="2800" dirty="0"/>
              <a:t>Derechos en un plan Medicare </a:t>
            </a:r>
            <a:r>
              <a:rPr lang="es-US" sz="2800" dirty="0" err="1"/>
              <a:t>Advantage</a:t>
            </a:r>
            <a:r>
              <a:rPr lang="es-US" sz="2800" dirty="0"/>
              <a:t> u </a:t>
            </a:r>
            <a:br>
              <a:rPr lang="es-US" sz="2800" dirty="0"/>
            </a:br>
            <a:r>
              <a:rPr lang="es-US" sz="2800" dirty="0"/>
              <a:t>otro plan de salud de Medicare</a:t>
            </a:r>
          </a:p>
        </p:txBody>
      </p:sp>
      <p:sp>
        <p:nvSpPr>
          <p:cNvPr id="2" name="Content Placeholder 1">
            <a:extLst>
              <a:ext uri="{FF2B5EF4-FFF2-40B4-BE49-F238E27FC236}">
                <a16:creationId xmlns:a16="http://schemas.microsoft.com/office/drawing/2014/main" id="{09A473B8-7446-7EA0-2112-C0F205A5CCC1}"/>
              </a:ext>
            </a:extLst>
          </p:cNvPr>
          <p:cNvSpPr>
            <a:spLocks noGrp="1"/>
          </p:cNvSpPr>
          <p:nvPr>
            <p:ph sz="half" idx="1"/>
          </p:nvPr>
        </p:nvSpPr>
        <p:spPr>
          <a:xfrm>
            <a:off x="508000" y="1828800"/>
            <a:ext cx="6312348" cy="4757195"/>
          </a:xfrm>
        </p:spPr>
        <p:txBody>
          <a:bodyPr/>
          <a:lstStyle/>
          <a:p>
            <a:pPr marL="0" indent="0" defTabSz="685800">
              <a:buNone/>
            </a:pPr>
            <a:r>
              <a:rPr lang="es-US" sz="2800" b="1" dirty="0">
                <a:solidFill>
                  <a:srgbClr val="00529B"/>
                </a:solidFill>
              </a:rPr>
              <a:t>Usted tiene derecho a:</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Solicitar una apelación para resolver diferencias con su plan</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Acceder al expediente de su caso</a:t>
            </a:r>
          </a:p>
          <a:p>
            <a:pPr marL="822960" lvl="2" indent="-274320" defTabSz="685800">
              <a:spcAft>
                <a:spcPts val="1200"/>
              </a:spcAft>
              <a:buClr>
                <a:srgbClr val="3965B5"/>
              </a:buClr>
              <a:buSzPct val="100000"/>
              <a:buFont typeface="Arial" panose="020B0604020202020204" pitchFamily="34" charset="0"/>
              <a:buChar char="•"/>
            </a:pPr>
            <a:r>
              <a:rPr lang="es-US" dirty="0">
                <a:solidFill>
                  <a:srgbClr val="00529B"/>
                </a:solidFill>
              </a:rPr>
              <a:t>Llame o escriba a su plan</a:t>
            </a:r>
          </a:p>
          <a:p>
            <a:pPr marL="822960" lvl="2" indent="-274320" defTabSz="685800">
              <a:spcAft>
                <a:spcPts val="1200"/>
              </a:spcAft>
              <a:buClr>
                <a:srgbClr val="3965B5"/>
              </a:buClr>
              <a:buSzPct val="100000"/>
              <a:buFont typeface="Arial" panose="020B0604020202020204" pitchFamily="34" charset="0"/>
              <a:buChar char="•"/>
            </a:pPr>
            <a:r>
              <a:rPr lang="es-US" dirty="0">
                <a:solidFill>
                  <a:srgbClr val="00529B"/>
                </a:solidFill>
              </a:rPr>
              <a:t>Presentar pruebas que respalden su caso</a:t>
            </a:r>
          </a:p>
          <a:p>
            <a:pPr marL="822960" lvl="2" indent="-274320" defTabSz="685800">
              <a:spcAft>
                <a:spcPts val="1200"/>
              </a:spcAft>
              <a:buClr>
                <a:srgbClr val="3965B5"/>
              </a:buClr>
              <a:buSzPct val="100000"/>
              <a:buFont typeface="Arial" panose="020B0604020202020204" pitchFamily="34" charset="0"/>
              <a:buChar char="•"/>
            </a:pPr>
            <a:r>
              <a:rPr lang="es-US" dirty="0">
                <a:solidFill>
                  <a:srgbClr val="00529B"/>
                </a:solidFill>
              </a:rPr>
              <a:t>Solicitar a su plan una apelación acelerada </a:t>
            </a:r>
            <a:br>
              <a:rPr lang="es-US" dirty="0">
                <a:solidFill>
                  <a:srgbClr val="00529B"/>
                </a:solidFill>
              </a:rPr>
            </a:br>
            <a:r>
              <a:rPr lang="es-US" dirty="0">
                <a:solidFill>
                  <a:srgbClr val="00529B"/>
                </a:solidFill>
              </a:rPr>
              <a:t>o rápida</a:t>
            </a:r>
          </a:p>
        </p:txBody>
      </p:sp>
      <p:pic>
        <p:nvPicPr>
          <p:cNvPr id="7" name="Picture 6">
            <a:extLst>
              <a:ext uri="{FF2B5EF4-FFF2-40B4-BE49-F238E27FC236}">
                <a16:creationId xmlns:a16="http://schemas.microsoft.com/office/drawing/2014/main" id="{F6FC8316-75DA-0D76-A0B0-142BCC62F54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3A7FBBFF-7E13-4485-8510-6D2C80983442}"/>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a:p>
        </p:txBody>
      </p:sp>
      <p:sp>
        <p:nvSpPr>
          <p:cNvPr id="6" name="Footer Placeholder 5">
            <a:extLst>
              <a:ext uri="{FF2B5EF4-FFF2-40B4-BE49-F238E27FC236}">
                <a16:creationId xmlns:a16="http://schemas.microsoft.com/office/drawing/2014/main" id="{71E3225D-595B-CA02-B363-798FB41DEB52}"/>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25163C3C-05C1-833F-039A-995A5608F129}"/>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55326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sz="2800"/>
              <a:t>Proceso de apelaciones aceleradas (rápidas) en un plan Medicare Advantage u otro plan de salud de Medicare </a:t>
            </a:r>
          </a:p>
        </p:txBody>
      </p:sp>
      <p:sp>
        <p:nvSpPr>
          <p:cNvPr id="10" name="Content Placeholder 9">
            <a:extLst>
              <a:ext uri="{FF2B5EF4-FFF2-40B4-BE49-F238E27FC236}">
                <a16:creationId xmlns:a16="http://schemas.microsoft.com/office/drawing/2014/main" id="{060B9BB8-E3BA-1201-B916-72AD8A91F4AA}"/>
              </a:ext>
            </a:extLst>
          </p:cNvPr>
          <p:cNvSpPr>
            <a:spLocks noGrp="1"/>
          </p:cNvSpPr>
          <p:nvPr>
            <p:ph sz="half" idx="2"/>
          </p:nvPr>
        </p:nvSpPr>
        <p:spPr>
          <a:xfrm>
            <a:off x="838200" y="1737360"/>
            <a:ext cx="6638365" cy="4061612"/>
          </a:xfrm>
        </p:spPr>
        <p:txBody>
          <a:bodyPr>
            <a:normAutofit/>
          </a:bodyPr>
          <a:lstStyle/>
          <a:p>
            <a:pPr marL="0" indent="0" defTabSz="685800">
              <a:buNone/>
            </a:pPr>
            <a:r>
              <a:rPr lang="es-US" sz="2800" b="1" dirty="0">
                <a:solidFill>
                  <a:srgbClr val="00529B"/>
                </a:solidFill>
              </a:rPr>
              <a:t>Usted tiene derecho a una apelación acelerada si cree que:</a:t>
            </a:r>
          </a:p>
          <a:p>
            <a:pPr marL="548640" defTabSz="685800"/>
            <a:r>
              <a:rPr lang="es-US" sz="2400" dirty="0">
                <a:solidFill>
                  <a:srgbClr val="00529B"/>
                </a:solidFill>
              </a:rPr>
              <a:t>Está siendo dado de alta demasiado </a:t>
            </a:r>
            <a:br>
              <a:rPr lang="es-US" sz="2400" dirty="0">
                <a:solidFill>
                  <a:srgbClr val="00529B"/>
                </a:solidFill>
              </a:rPr>
            </a:br>
            <a:r>
              <a:rPr lang="es-US" sz="2400" dirty="0">
                <a:solidFill>
                  <a:srgbClr val="00529B"/>
                </a:solidFill>
              </a:rPr>
              <a:t>pronto de su estadía en el hospital </a:t>
            </a:r>
            <a:br>
              <a:rPr lang="es-US" sz="2400" dirty="0">
                <a:solidFill>
                  <a:srgbClr val="00529B"/>
                </a:solidFill>
              </a:rPr>
            </a:br>
            <a:r>
              <a:rPr lang="es-US" sz="2400" dirty="0">
                <a:solidFill>
                  <a:srgbClr val="00529B"/>
                </a:solidFill>
              </a:rPr>
              <a:t>cubierta por Medicare</a:t>
            </a:r>
          </a:p>
          <a:p>
            <a:pPr marL="548640" defTabSz="685800"/>
            <a:r>
              <a:rPr lang="es-US" sz="2400" dirty="0">
                <a:solidFill>
                  <a:srgbClr val="00529B"/>
                </a:solidFill>
              </a:rPr>
              <a:t>Sus servicios de SNF, HHA, CORF, </a:t>
            </a:r>
            <a:br>
              <a:rPr lang="es-US" sz="2400" dirty="0">
                <a:solidFill>
                  <a:srgbClr val="00529B"/>
                </a:solidFill>
              </a:rPr>
            </a:br>
            <a:r>
              <a:rPr lang="es-US" sz="2400" dirty="0">
                <a:solidFill>
                  <a:srgbClr val="00529B"/>
                </a:solidFill>
              </a:rPr>
              <a:t>u hospicio cubiertos por Medicare finalizarán demasiado pronto</a:t>
            </a:r>
          </a:p>
        </p:txBody>
      </p:sp>
      <p:sp>
        <p:nvSpPr>
          <p:cNvPr id="12" name="Content Placeholder 11">
            <a:extLst>
              <a:ext uri="{FF2B5EF4-FFF2-40B4-BE49-F238E27FC236}">
                <a16:creationId xmlns:a16="http://schemas.microsoft.com/office/drawing/2014/main" id="{D030C4FE-F42F-5289-C878-80A3F1FFE274}"/>
              </a:ext>
            </a:extLst>
          </p:cNvPr>
          <p:cNvSpPr>
            <a:spLocks noGrp="1"/>
          </p:cNvSpPr>
          <p:nvPr>
            <p:ph sz="quarter" idx="4"/>
          </p:nvPr>
        </p:nvSpPr>
        <p:spPr>
          <a:xfrm>
            <a:off x="7566329" y="1961589"/>
            <a:ext cx="3869049" cy="3443167"/>
          </a:xfrm>
          <a:prstGeom prst="roundRect">
            <a:avLst/>
          </a:prstGeom>
          <a:solidFill>
            <a:srgbClr val="00529B"/>
          </a:solidFill>
        </p:spPr>
        <p:txBody>
          <a:bodyPr>
            <a:noAutofit/>
          </a:bodyPr>
          <a:lstStyle/>
          <a:p>
            <a:pPr marL="0" lvl="0" indent="0">
              <a:spcBef>
                <a:spcPts val="600"/>
              </a:spcBef>
              <a:buClrTx/>
              <a:buNone/>
              <a:defRPr/>
            </a:pPr>
            <a:r>
              <a:rPr lang="es-US" sz="2200" b="1" dirty="0">
                <a:solidFill>
                  <a:prstClr val="white"/>
                </a:solidFill>
                <a:latin typeface="Calibri" panose="020F0502020204030204"/>
              </a:rPr>
              <a:t>Recibir avisos importantes:</a:t>
            </a:r>
          </a:p>
          <a:p>
            <a:pPr lvl="0">
              <a:buClr>
                <a:prstClr val="white"/>
              </a:buClr>
              <a:buFont typeface="Wingdings" panose="05000000000000000000" pitchFamily="2" charset="2"/>
              <a:buChar char="Ø"/>
              <a:defRPr/>
            </a:pPr>
            <a:r>
              <a:rPr lang="es-US" sz="1800" b="1" dirty="0">
                <a:solidFill>
                  <a:prstClr val="white"/>
                </a:solidFill>
                <a:latin typeface="Calibri" panose="020F0502020204030204"/>
              </a:rPr>
              <a:t>"Un mensaje</a:t>
            </a:r>
            <a:r>
              <a:rPr lang="es-US" sz="1800" dirty="0">
                <a:solidFill>
                  <a:prstClr val="white"/>
                </a:solidFill>
                <a:latin typeface="Calibri" panose="020F0502020204030204"/>
              </a:rPr>
              <a:t> </a:t>
            </a:r>
            <a:r>
              <a:rPr lang="es-US" sz="1800" b="1" dirty="0">
                <a:solidFill>
                  <a:prstClr val="white"/>
                </a:solidFill>
                <a:latin typeface="Calibri" panose="020F0502020204030204"/>
              </a:rPr>
              <a:t>importante de Medicare sobre sus derechos",</a:t>
            </a:r>
            <a:r>
              <a:rPr lang="es-US" sz="1800" dirty="0">
                <a:solidFill>
                  <a:prstClr val="white"/>
                </a:solidFill>
                <a:latin typeface="Calibri" panose="020F0502020204030204"/>
              </a:rPr>
              <a:t> dentro de los 2 días posteriores a su admisión como paciente hospitalizado</a:t>
            </a:r>
          </a:p>
          <a:p>
            <a:pPr lvl="0">
              <a:buClr>
                <a:prstClr val="white"/>
              </a:buClr>
              <a:buFont typeface="Wingdings" panose="05000000000000000000" pitchFamily="2" charset="2"/>
              <a:buChar char="Ø"/>
              <a:defRPr/>
            </a:pPr>
            <a:r>
              <a:rPr lang="es-US" sz="1800" b="1" dirty="0">
                <a:solidFill>
                  <a:prstClr val="white"/>
                </a:solidFill>
                <a:latin typeface="Calibri" panose="020F0502020204030204"/>
              </a:rPr>
              <a:t>"Aviso de no</a:t>
            </a:r>
            <a:r>
              <a:rPr lang="es-US" sz="1800" dirty="0">
                <a:solidFill>
                  <a:prstClr val="white"/>
                </a:solidFill>
                <a:latin typeface="Calibri" panose="020F0502020204030204"/>
              </a:rPr>
              <a:t> </a:t>
            </a:r>
            <a:r>
              <a:rPr lang="es-US" sz="1800" b="1" dirty="0">
                <a:solidFill>
                  <a:prstClr val="white"/>
                </a:solidFill>
                <a:latin typeface="Calibri" panose="020F0502020204030204"/>
              </a:rPr>
              <a:t>cobertura de Medicare" (NOMNC)</a:t>
            </a:r>
            <a:r>
              <a:rPr lang="es-US" sz="1800" dirty="0">
                <a:solidFill>
                  <a:prstClr val="white"/>
                </a:solidFill>
                <a:latin typeface="Calibri" panose="020F0502020204030204"/>
              </a:rPr>
              <a:t> al menos 2 días antes de que terminen sus servicios cubiertos</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25861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Proceso de apelaciones de Medicare </a:t>
            </a:r>
            <a:r>
              <a:rPr lang="es-US" dirty="0" err="1"/>
              <a:t>Advantage</a:t>
            </a:r>
            <a:r>
              <a:rPr lang="es-US" dirty="0"/>
              <a:t> </a:t>
            </a:r>
            <a:br>
              <a:rPr lang="es-US" dirty="0"/>
            </a:br>
            <a:r>
              <a:rPr lang="es-US" dirty="0"/>
              <a:t>(Parte C)</a:t>
            </a:r>
          </a:p>
        </p:txBody>
      </p:sp>
      <p:graphicFrame>
        <p:nvGraphicFramePr>
          <p:cNvPr id="9" name="Appeal Process Table">
            <a:extLst>
              <a:ext uri="{FF2B5EF4-FFF2-40B4-BE49-F238E27FC236}">
                <a16:creationId xmlns:a16="http://schemas.microsoft.com/office/drawing/2014/main" id="{610C2F76-7984-0E4F-1030-938F1E4914B4}"/>
              </a:ext>
            </a:extLst>
          </p:cNvPr>
          <p:cNvGraphicFramePr>
            <a:graphicFrameLocks noGrp="1"/>
          </p:cNvGraphicFramePr>
          <p:nvPr>
            <p:ph sz="quarter" idx="13"/>
            <p:extLst>
              <p:ext uri="{D42A27DB-BD31-4B8C-83A1-F6EECF244321}">
                <p14:modId xmlns:p14="http://schemas.microsoft.com/office/powerpoint/2010/main" val="3200639086"/>
              </p:ext>
            </p:extLst>
          </p:nvPr>
        </p:nvGraphicFramePr>
        <p:xfrm>
          <a:off x="1600200" y="1142683"/>
          <a:ext cx="9206345" cy="5470901"/>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s-US" sz="1200">
                          <a:solidFill>
                            <a:schemeClr val="bg1"/>
                          </a:solidFill>
                        </a:rPr>
                        <a:t>Determinación de la Organización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14 días</a:t>
                      </a:r>
                    </a:p>
                    <a:p>
                      <a:pPr algn="ctr"/>
                      <a:r>
                        <a:rPr lang="es-US" sz="1200">
                          <a:solidFill>
                            <a:schemeClr val="bg1"/>
                          </a:solidFill>
                        </a:rPr>
                        <a:t>Pago: plazo de 60 días*</a:t>
                      </a:r>
                    </a:p>
                    <a:p>
                      <a:pPr algn="ctr"/>
                      <a:r>
                        <a:rPr lang="es-US" sz="1200">
                          <a:solidFill>
                            <a:schemeClr val="bg1"/>
                          </a:solidFill>
                        </a:rPr>
                        <a:t>Medicamento de la Parte B: plazo de 72 horas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72 horas </a:t>
                      </a:r>
                    </a:p>
                    <a:p>
                      <a:pPr algn="ctr"/>
                      <a:r>
                        <a:rPr lang="es-US" sz="1200">
                          <a:solidFill>
                            <a:schemeClr val="bg1"/>
                          </a:solidFill>
                        </a:rPr>
                        <a:t>Medicamento de la Parte B: plazo de 24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65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 </a:t>
                      </a:r>
                    </a:p>
                    <a:p>
                      <a:pPr algn="ctr"/>
                      <a:r>
                        <a:rPr lang="es-US" sz="1200">
                          <a:solidFill>
                            <a:schemeClr val="bg1"/>
                          </a:solidFill>
                        </a:rPr>
                        <a:t>Antes del servicio: plazo de 30 días</a:t>
                      </a:r>
                    </a:p>
                    <a:p>
                      <a:pPr algn="ct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a:t>
                      </a:r>
                    </a:p>
                    <a:p>
                      <a:pPr algn="ctr"/>
                      <a:r>
                        <a:rPr lang="es-US" sz="1200">
                          <a:solidFill>
                            <a:schemeClr val="bg1"/>
                          </a:solidFill>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a:t>
                      </a:r>
                      <a:r>
                        <a:rPr lang="es-US" sz="1200" baseline="30000">
                          <a:solidFill>
                            <a:schemeClr val="bg1"/>
                          </a:solidFill>
                        </a:rPr>
                        <a:t>do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Reenvío automático a una Entidad de revisión independiente (IRE) si la reconsideración del plan mantiene la negativa</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 IRE:</a:t>
                      </a:r>
                    </a:p>
                    <a:p>
                      <a:pPr algn="ctr"/>
                      <a:r>
                        <a:rPr lang="es-US" sz="1200">
                          <a:solidFill>
                            <a:schemeClr val="bg1"/>
                          </a:solidFill>
                        </a:rPr>
                        <a:t>Antes del servicio: plazo de 30 días</a:t>
                      </a:r>
                      <a:br>
                        <a:rPr lang="es-US" sz="1200">
                          <a:solidFill>
                            <a:schemeClr val="bg1"/>
                          </a:solidFill>
                        </a:rPr>
                      </a:b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Reconsideración de IRE</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ante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a:t>
                      </a:r>
                      <a:r>
                        <a:rPr lang="es-US" sz="1200" baseline="30000">
                          <a:solidFill>
                            <a:schemeClr val="bg1"/>
                          </a:solidFill>
                        </a:rPr>
                        <a:t>to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 </a:t>
                      </a:r>
                    </a:p>
                    <a:p>
                      <a:pPr algn="ctr"/>
                      <a:r>
                        <a:rPr lang="es-US" sz="1200">
                          <a:solidFill>
                            <a:schemeClr val="bg1"/>
                          </a:solidFill>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Tribunal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5" name="Content Placeholder 4">
            <a:extLst>
              <a:ext uri="{FF2B5EF4-FFF2-40B4-BE49-F238E27FC236}">
                <a16:creationId xmlns:a16="http://schemas.microsoft.com/office/drawing/2014/main" id="{7D522D93-6E99-2A16-5160-A92CD6AAC1D5}"/>
              </a:ext>
            </a:extLst>
          </p:cNvPr>
          <p:cNvSpPr>
            <a:spLocks noGrp="1"/>
          </p:cNvSpPr>
          <p:nvPr>
            <p:ph sz="quarter" idx="14"/>
          </p:nvPr>
        </p:nvSpPr>
        <p:spPr>
          <a:xfrm>
            <a:off x="1524826" y="5828678"/>
            <a:ext cx="10414540" cy="523875"/>
          </a:xfrm>
        </p:spPr>
        <p:txBody>
          <a:bodyPr>
            <a:noAutofit/>
          </a:bodyPr>
          <a:lstStyle/>
          <a:p>
            <a:pPr marL="0" marR="0" lvl="0" indent="0" algn="l" defTabSz="914400" rtl="0" eaLnBrk="1" fontAlgn="auto" latinLnBrk="0" hangingPunct="1">
              <a:lnSpc>
                <a:spcPct val="100000"/>
              </a:lnSpc>
              <a:spcAft>
                <a:spcPts val="600"/>
              </a:spcAft>
              <a:buClrTx/>
              <a:buSzTx/>
              <a:buFontTx/>
              <a:buNone/>
              <a:tabLst/>
              <a:defRPr/>
            </a:pPr>
            <a:r>
              <a:rPr kumimoji="0" lang="es-US" sz="1100" b="1" i="0" u="none" strike="noStrike" cap="none" normalizeH="0" baseline="0" noProof="0">
                <a:ln>
                  <a:noFill/>
                </a:ln>
                <a:solidFill>
                  <a:srgbClr val="00529B"/>
                </a:solidFill>
                <a:effectLst/>
                <a:uLnTx/>
                <a:uFillTx/>
                <a:latin typeface="Calibri" panose="020F0502020204030204"/>
                <a:ea typeface="+mn-ea"/>
                <a:cs typeface="+mn-cs"/>
              </a:rPr>
              <a:t>NOTA</a:t>
            </a:r>
            <a:r>
              <a:rPr kumimoji="0" lang="es-US" sz="1100" b="0" i="0" u="none" strike="noStrike" cap="none" normalizeH="0" baseline="0" noProof="0">
                <a:ln>
                  <a:noFill/>
                </a:ln>
                <a:solidFill>
                  <a:srgbClr val="00529B"/>
                </a:solidFill>
                <a:effectLst/>
                <a:uLnTx/>
                <a:uFillTx/>
                <a:latin typeface="Calibri" panose="020F0502020204030204"/>
                <a:ea typeface="+mn-ea"/>
                <a:cs typeface="+mn-cs"/>
              </a:rPr>
              <a:t>: El plazo de presentación empieza cuando se recibe la decisión o determinación anterior.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srgbClr val="00529B"/>
                </a:solidFill>
                <a:effectLst/>
                <a:uLnTx/>
                <a:uFillTx/>
                <a:latin typeface="Calibri" panose="020F0502020204030204"/>
                <a:ea typeface="+mn-ea"/>
                <a:cs typeface="+mn-cs"/>
              </a:rPr>
              <a:t>* Los planes deben procesar el 95 % de todos los reclamos limpios de proveedores fuera de la red en el plazo de 30 días. Todas las demás reclamaciones deberán ser procesadas dentro de los 60 días.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srgbClr val="00529B"/>
                </a:solidFill>
                <a:effectLst/>
                <a:uLnTx/>
                <a:uFillTx/>
                <a:latin typeface="Calibri" panose="020F0502020204030204"/>
                <a:ea typeface="+mn-ea"/>
                <a:cs typeface="+mn-cs"/>
              </a:rPr>
              <a:t>** El requisito de AIC para una audiencia ante ALJ y el Tribunal de Distrito Federal se ajusta anualmente según el componente de atención médica del índice de precios al consumidor. </a:t>
            </a:r>
            <a:br>
              <a:rPr kumimoji="0" lang="es-US" sz="1000" b="0" i="0" u="none" strike="noStrike" cap="none" normalizeH="0" baseline="0" noProof="0">
                <a:ln>
                  <a:noFill/>
                </a:ln>
                <a:solidFill>
                  <a:srgbClr val="00529B"/>
                </a:solidFill>
                <a:effectLst/>
                <a:uLnTx/>
                <a:uFillTx/>
                <a:latin typeface="Calibri" panose="020F0502020204030204"/>
                <a:ea typeface="+mn-ea"/>
                <a:cs typeface="+mn-cs"/>
              </a:rPr>
            </a:br>
            <a:r>
              <a:rPr kumimoji="0" lang="es-US" sz="1000" b="0" i="0" u="none" strike="noStrike" cap="none" normalizeH="0" baseline="0" noProof="0">
                <a:ln>
                  <a:noFill/>
                </a:ln>
                <a:solidFill>
                  <a:srgbClr val="00529B"/>
                </a:solidFill>
                <a:effectLst/>
                <a:uLnTx/>
                <a:uFillTx/>
                <a:latin typeface="Calibri" panose="020F0502020204030204"/>
                <a:ea typeface="+mn-ea"/>
                <a:cs typeface="+mn-cs"/>
              </a:rPr>
              <a:t>    Este cuadro refleja las cantidades para el año calendario 2025.</a:t>
            </a:r>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grpSp>
        <p:nvGrpSpPr>
          <p:cNvPr id="35" name="Group 34">
            <a:extLst>
              <a:ext uri="{FF2B5EF4-FFF2-40B4-BE49-F238E27FC236}">
                <a16:creationId xmlns:a16="http://schemas.microsoft.com/office/drawing/2014/main" id="{DDC67312-D2A4-1387-11F3-2B24D3C428B8}"/>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3" name="Rectangle: Rounded Corners 2">
              <a:extLst>
                <a:ext uri="{FF2B5EF4-FFF2-40B4-BE49-F238E27FC236}">
                  <a16:creationId xmlns:a16="http://schemas.microsoft.com/office/drawing/2014/main" id="{C2743795-2A8E-C3AA-9AAC-B666DCAC80C0}"/>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000">
                  <a:solidFill>
                    <a:schemeClr val="tx1"/>
                  </a:solidFill>
                </a:rPr>
                <a:t>Determinación</a:t>
              </a:r>
              <a:br>
                <a:rPr lang="es-US" sz="1000">
                  <a:solidFill>
                    <a:schemeClr val="tx1"/>
                  </a:solidFill>
                </a:rPr>
              </a:br>
              <a:r>
                <a:rPr lang="es-US" sz="1000">
                  <a:solidFill>
                    <a:schemeClr val="tx1"/>
                  </a:solidFill>
                </a:rPr>
                <a:t>de la organización</a:t>
              </a:r>
            </a:p>
          </p:txBody>
        </p:sp>
        <p:sp>
          <p:nvSpPr>
            <p:cNvPr id="10" name="Rectangle 9">
              <a:extLst>
                <a:ext uri="{FF2B5EF4-FFF2-40B4-BE49-F238E27FC236}">
                  <a16:creationId xmlns:a16="http://schemas.microsoft.com/office/drawing/2014/main" id="{E30BD6B1-541C-FE06-8597-542BA220063C}"/>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Antes del servicio: plazo de 14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72 horas </a:t>
              </a:r>
            </a:p>
          </p:txBody>
        </p:sp>
        <p:sp>
          <p:nvSpPr>
            <p:cNvPr id="11" name="Rectangle 10">
              <a:extLst>
                <a:ext uri="{FF2B5EF4-FFF2-40B4-BE49-F238E27FC236}">
                  <a16:creationId xmlns:a16="http://schemas.microsoft.com/office/drawing/2014/main" id="{7AC8D4F2-EA5D-FAF5-BA7A-679708C71BDE}"/>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Antes del servicio: plazo de 72 horas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Medicamento de la Parte B: plazo de 24 horas</a:t>
              </a:r>
            </a:p>
          </p:txBody>
        </p:sp>
        <p:sp>
          <p:nvSpPr>
            <p:cNvPr id="12" name="Rectangle: Rounded Corners 11">
              <a:extLst>
                <a:ext uri="{FF2B5EF4-FFF2-40B4-BE49-F238E27FC236}">
                  <a16:creationId xmlns:a16="http://schemas.microsoft.com/office/drawing/2014/main" id="{0B9A2896-07E8-B391-50C5-2B6304104154}"/>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3" name="Rectangle 12">
              <a:extLst>
                <a:ext uri="{FF2B5EF4-FFF2-40B4-BE49-F238E27FC236}">
                  <a16:creationId xmlns:a16="http://schemas.microsoft.com/office/drawing/2014/main" id="{A5A346CA-0DEC-9F6C-EA6C-79A705403A5F}"/>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200">
                  <a:solidFill>
                    <a:srgbClr val="184157"/>
                  </a:solidFill>
                  <a:latin typeface="Calibri" panose="020F0502020204030204"/>
                </a:rPr>
                <a:t>Reconsideración del plan de salud </a:t>
              </a:r>
            </a:p>
            <a:p>
              <a:pPr algn="ctr"/>
              <a:r>
                <a:rPr lang="es-US" sz="1200">
                  <a:solidFill>
                    <a:srgbClr val="184157"/>
                  </a:solidFill>
                  <a:latin typeface="Calibri" panose="020F0502020204030204"/>
                </a:rPr>
                <a:t>Antes del servicio: plazo de 30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4" name="Rectangle 13">
              <a:extLst>
                <a:ext uri="{FF2B5EF4-FFF2-40B4-BE49-F238E27FC236}">
                  <a16:creationId xmlns:a16="http://schemas.microsoft.com/office/drawing/2014/main" id="{2E1ED2DB-3498-2B9C-29FF-CF8295A6D79C}"/>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a:solidFill>
                    <a:schemeClr val="accent1">
                      <a:lumMod val="50000"/>
                    </a:schemeClr>
                  </a:solidFill>
                </a:rPr>
                <a:t>Reconsideración del plan de salud</a:t>
              </a:r>
            </a:p>
            <a:p>
              <a:pPr algn="ctr"/>
              <a:r>
                <a:rPr lang="es-US" sz="1200">
                  <a:solidFill>
                    <a:schemeClr val="accent1">
                      <a:lumMod val="50000"/>
                    </a:schemeClr>
                  </a:solidFill>
                </a:rPr>
                <a:t>plazo de 72 horas</a:t>
              </a:r>
            </a:p>
          </p:txBody>
        </p:sp>
        <p:sp>
          <p:nvSpPr>
            <p:cNvPr id="15" name="Rectangle: Rounded Corners 14">
              <a:extLst>
                <a:ext uri="{FF2B5EF4-FFF2-40B4-BE49-F238E27FC236}">
                  <a16:creationId xmlns:a16="http://schemas.microsoft.com/office/drawing/2014/main" id="{17C65E2C-6BF6-2A28-BF15-FE1EB9E00612}"/>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6" name="Rectangle 15">
              <a:extLst>
                <a:ext uri="{FF2B5EF4-FFF2-40B4-BE49-F238E27FC236}">
                  <a16:creationId xmlns:a16="http://schemas.microsoft.com/office/drawing/2014/main" id="{D5D3FF13-7BDA-EFEA-17DB-7D00D8BAEE7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a:solidFill>
                    <a:srgbClr val="184157"/>
                  </a:solidFill>
                  <a:latin typeface="Calibri" panose="020F0502020204030204"/>
                </a:rPr>
                <a:t>Reconsideración de IRE:</a:t>
              </a:r>
            </a:p>
            <a:p>
              <a:pPr algn="ctr"/>
              <a:r>
                <a:rPr lang="es-US" sz="1200">
                  <a:solidFill>
                    <a:srgbClr val="184157"/>
                  </a:solidFill>
                  <a:latin typeface="Calibri" panose="020F0502020204030204"/>
                </a:rPr>
                <a:t>Antes del servicio: plazo de 30 días</a:t>
              </a:r>
              <a:br>
                <a:rPr lang="es-US" sz="1200">
                  <a:solidFill>
                    <a:srgbClr val="184157"/>
                  </a:solidFill>
                  <a:latin typeface="Calibri" panose="020F0502020204030204"/>
                </a:rPr>
              </a:b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7" name="Rectangle 16">
              <a:extLst>
                <a:ext uri="{FF2B5EF4-FFF2-40B4-BE49-F238E27FC236}">
                  <a16:creationId xmlns:a16="http://schemas.microsoft.com/office/drawing/2014/main" id="{59D0E1B3-D36D-5329-ACD9-C71E1E193D6E}"/>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Reconsideración de IRE</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8" name="Rectangle: Rounded Corners 17">
              <a:extLst>
                <a:ext uri="{FF2B5EF4-FFF2-40B4-BE49-F238E27FC236}">
                  <a16:creationId xmlns:a16="http://schemas.microsoft.com/office/drawing/2014/main" id="{529ABA8A-FA5A-4367-882F-B6CAF3A70F8D}"/>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9" name="Rectangle 18">
              <a:extLst>
                <a:ext uri="{FF2B5EF4-FFF2-40B4-BE49-F238E27FC236}">
                  <a16:creationId xmlns:a16="http://schemas.microsoft.com/office/drawing/2014/main" id="{C35E810A-0284-8188-45AC-9B6481C5B37F}"/>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$190** Sin plazo legal para procesamiento</a:t>
              </a:r>
            </a:p>
          </p:txBody>
        </p:sp>
        <p:sp>
          <p:nvSpPr>
            <p:cNvPr id="20" name="Rectangle: Rounded Corners 19">
              <a:extLst>
                <a:ext uri="{FF2B5EF4-FFF2-40B4-BE49-F238E27FC236}">
                  <a16:creationId xmlns:a16="http://schemas.microsoft.com/office/drawing/2014/main" id="{9DFF8D05-0C87-EAE1-E516-EA506469E1B9}"/>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a:t>
              </a:r>
              <a:r>
                <a:rPr lang="es-US" sz="1200" baseline="30000">
                  <a:solidFill>
                    <a:schemeClr val="tx1"/>
                  </a:solidFill>
                </a:rPr>
                <a:t>to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1" name="Rectangle 20">
              <a:extLst>
                <a:ext uri="{FF2B5EF4-FFF2-40B4-BE49-F238E27FC236}">
                  <a16:creationId xmlns:a16="http://schemas.microsoft.com/office/drawing/2014/main" id="{2B1960AA-A6A5-09E8-A9A0-6965BF1F52CC}"/>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Sin límite de tiempo legal para el procesamiento</a:t>
              </a:r>
            </a:p>
          </p:txBody>
        </p:sp>
        <p:sp>
          <p:nvSpPr>
            <p:cNvPr id="22" name="Rectangle: Rounded Corners 21">
              <a:extLst>
                <a:ext uri="{FF2B5EF4-FFF2-40B4-BE49-F238E27FC236}">
                  <a16:creationId xmlns:a16="http://schemas.microsoft.com/office/drawing/2014/main" id="{8C2EE51E-F7BD-1637-BA1D-724521D74E72}"/>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a:t>
              </a:r>
              <a:br>
                <a:rPr lang="es-US" sz="1200">
                  <a:solidFill>
                    <a:schemeClr val="tx1"/>
                  </a:solidFill>
                </a:rPr>
              </a:br>
              <a:r>
                <a:rPr lang="es-US" sz="1200">
                  <a:solidFill>
                    <a:schemeClr val="tx1"/>
                  </a:solidFill>
                </a:rPr>
                <a:t>judicial</a:t>
              </a:r>
            </a:p>
          </p:txBody>
        </p:sp>
        <p:sp>
          <p:nvSpPr>
            <p:cNvPr id="23" name="Rectangle 22">
              <a:extLst>
                <a:ext uri="{FF2B5EF4-FFF2-40B4-BE49-F238E27FC236}">
                  <a16:creationId xmlns:a16="http://schemas.microsoft.com/office/drawing/2014/main" id="{4F4C0236-F87F-1E87-EFA7-83853519A554}"/>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Tribunal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$1900**</a:t>
              </a:r>
            </a:p>
          </p:txBody>
        </p:sp>
        <p:sp>
          <p:nvSpPr>
            <p:cNvPr id="24" name="Rectangle 23">
              <a:extLst>
                <a:ext uri="{FF2B5EF4-FFF2-40B4-BE49-F238E27FC236}">
                  <a16:creationId xmlns:a16="http://schemas.microsoft.com/office/drawing/2014/main" id="{F9C6086E-9DD9-8398-A5EF-C1CC9F2DF847}"/>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5" name="Rectangle 24">
              <a:extLst>
                <a:ext uri="{FF2B5EF4-FFF2-40B4-BE49-F238E27FC236}">
                  <a16:creationId xmlns:a16="http://schemas.microsoft.com/office/drawing/2014/main" id="{1ABD62F0-4D86-E101-5CEC-DAD49DC5F49C}"/>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6" name="Rectangle: Rounded Corners 25">
              <a:extLst>
                <a:ext uri="{FF2B5EF4-FFF2-40B4-BE49-F238E27FC236}">
                  <a16:creationId xmlns:a16="http://schemas.microsoft.com/office/drawing/2014/main" id="{B412BE71-683B-88F8-B62A-EE7FB5F62465}"/>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7" name="Rectangle 26">
              <a:extLst>
                <a:ext uri="{FF2B5EF4-FFF2-40B4-BE49-F238E27FC236}">
                  <a16:creationId xmlns:a16="http://schemas.microsoft.com/office/drawing/2014/main" id="{0F2B304D-A41E-B7DC-E566-AD5ECCFEDE0E}"/>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28" name="Freeform: Shape 27">
              <a:extLst>
                <a:ext uri="{FF2B5EF4-FFF2-40B4-BE49-F238E27FC236}">
                  <a16:creationId xmlns:a16="http://schemas.microsoft.com/office/drawing/2014/main" id="{CD20B7F2-4972-887B-C69B-E4E820631979}"/>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65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29" name="Freeform: Shape 28">
              <a:extLst>
                <a:ext uri="{FF2B5EF4-FFF2-40B4-BE49-F238E27FC236}">
                  <a16:creationId xmlns:a16="http://schemas.microsoft.com/office/drawing/2014/main" id="{E07CAE04-E659-7A71-109F-64212333C13A}"/>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Reenvío automático a una Entidad </a:t>
              </a:r>
              <a:br>
                <a:rPr kumimoji="0" lang="es-US" sz="1200" b="0" i="0" u="none" strike="noStrike" cap="none" normalizeH="0" baseline="0" noProof="0">
                  <a:ln>
                    <a:noFill/>
                  </a:ln>
                  <a:solidFill>
                    <a:prstClr val="white"/>
                  </a:solidFill>
                  <a:effectLst/>
                  <a:uLnTx/>
                  <a:uFillTx/>
                  <a:latin typeface="Calibri" panose="020F0502020204030204"/>
                  <a:ea typeface="+mn-ea"/>
                  <a:cs typeface="+mn-cs"/>
                </a:rPr>
              </a:br>
              <a:r>
                <a:rPr kumimoji="0" lang="es-US" sz="1200" b="0" i="0" u="none" strike="noStrike" cap="none" normalizeH="0" baseline="0" noProof="0">
                  <a:ln>
                    <a:noFill/>
                  </a:ln>
                  <a:solidFill>
                    <a:prstClr val="white"/>
                  </a:solidFill>
                  <a:effectLst/>
                  <a:uLnTx/>
                  <a:uFillTx/>
                  <a:latin typeface="Calibri" panose="020F0502020204030204"/>
                  <a:ea typeface="+mn-ea"/>
                  <a:cs typeface="+mn-cs"/>
                </a:rPr>
                <a:t>de revisión independiente (IRE) si </a:t>
              </a:r>
              <a:br>
                <a:rPr kumimoji="0" lang="es-US" sz="1200" b="0" i="0" u="none" strike="noStrike" cap="none" normalizeH="0" baseline="0" noProof="0">
                  <a:ln>
                    <a:noFill/>
                  </a:ln>
                  <a:solidFill>
                    <a:prstClr val="white"/>
                  </a:solidFill>
                  <a:effectLst/>
                  <a:uLnTx/>
                  <a:uFillTx/>
                  <a:latin typeface="Calibri" panose="020F0502020204030204"/>
                  <a:ea typeface="+mn-ea"/>
                  <a:cs typeface="+mn-cs"/>
                </a:rPr>
              </a:br>
              <a:r>
                <a:rPr kumimoji="0" lang="es-US" sz="1200" b="0" i="0" u="none" strike="noStrike" cap="none" normalizeH="0" baseline="0" noProof="0">
                  <a:ln>
                    <a:noFill/>
                  </a:ln>
                  <a:solidFill>
                    <a:prstClr val="white"/>
                  </a:solidFill>
                  <a:effectLst/>
                  <a:uLnTx/>
                  <a:uFillTx/>
                  <a:latin typeface="Calibri" panose="020F0502020204030204"/>
                  <a:ea typeface="+mn-ea"/>
                  <a:cs typeface="+mn-cs"/>
                </a:rPr>
                <a:t>la reconsideración del plan </a:t>
              </a:r>
              <a:br>
                <a:rPr kumimoji="0" lang="es-US" sz="1200" b="0" i="0" u="none" strike="noStrike" cap="none" normalizeH="0" baseline="0" noProof="0">
                  <a:ln>
                    <a:noFill/>
                  </a:ln>
                  <a:solidFill>
                    <a:prstClr val="white"/>
                  </a:solidFill>
                  <a:effectLst/>
                  <a:uLnTx/>
                  <a:uFillTx/>
                  <a:latin typeface="Calibri" panose="020F0502020204030204"/>
                  <a:ea typeface="+mn-ea"/>
                  <a:cs typeface="+mn-cs"/>
                </a:rPr>
              </a:br>
              <a:r>
                <a:rPr kumimoji="0" lang="es-US" sz="1200" b="0" i="0" u="none" strike="noStrike" cap="none" normalizeH="0" baseline="0" noProof="0">
                  <a:ln>
                    <a:noFill/>
                  </a:ln>
                  <a:solidFill>
                    <a:prstClr val="white"/>
                  </a:solidFill>
                  <a:effectLst/>
                  <a:uLnTx/>
                  <a:uFillTx/>
                  <a:latin typeface="Calibri" panose="020F0502020204030204"/>
                  <a:ea typeface="+mn-ea"/>
                  <a:cs typeface="+mn-cs"/>
                </a:rPr>
                <a:t>mantiene la negativa</a:t>
              </a:r>
            </a:p>
          </p:txBody>
        </p:sp>
        <p:sp>
          <p:nvSpPr>
            <p:cNvPr id="30" name="Freeform: Shape 29">
              <a:extLst>
                <a:ext uri="{FF2B5EF4-FFF2-40B4-BE49-F238E27FC236}">
                  <a16:creationId xmlns:a16="http://schemas.microsoft.com/office/drawing/2014/main" id="{5751AAE5-E4A1-1A9C-1435-9D1D00F1F593}"/>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1" name="Freeform: Shape 30">
              <a:extLst>
                <a:ext uri="{FF2B5EF4-FFF2-40B4-BE49-F238E27FC236}">
                  <a16:creationId xmlns:a16="http://schemas.microsoft.com/office/drawing/2014/main" id="{8E9C7F54-664A-6E90-5ADD-EB53ACBC3D29}"/>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8622CF7-A160-B93B-9FE9-18734F321FCD}"/>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3" name="Freeform: Shape 32">
              <a:extLst>
                <a:ext uri="{FF2B5EF4-FFF2-40B4-BE49-F238E27FC236}">
                  <a16:creationId xmlns:a16="http://schemas.microsoft.com/office/drawing/2014/main" id="{98ED240C-342F-0E8C-834C-A207E377249F}"/>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grpSp>
      <p:cxnSp>
        <p:nvCxnSpPr>
          <p:cNvPr id="34" name="Straight Connector 33">
            <a:extLst>
              <a:ext uri="{FF2B5EF4-FFF2-40B4-BE49-F238E27FC236}">
                <a16:creationId xmlns:a16="http://schemas.microsoft.com/office/drawing/2014/main" id="{D9C28AD7-9E78-2E24-E811-A9BB0B1AF487}"/>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B8F54FF2-F4F4-4ADA-9DA2-E3D9DFE1C9A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26</a:t>
            </a:fld>
            <a:endParaRPr lang="en-US"/>
          </a:p>
        </p:txBody>
      </p:sp>
      <p:sp>
        <p:nvSpPr>
          <p:cNvPr id="7" name="Footer Placeholder 6">
            <a:extLst>
              <a:ext uri="{FF2B5EF4-FFF2-40B4-BE49-F238E27FC236}">
                <a16:creationId xmlns:a16="http://schemas.microsoft.com/office/drawing/2014/main" id="{C5EAB4B7-FB58-4D60-AA00-3F0FBF7B88AA}"/>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F7385FB2-9682-43A2-BB7B-BFFBB121981D}"/>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147262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Autofit/>
          </a:bodyPr>
          <a:lstStyle/>
          <a:p>
            <a:r>
              <a:rPr lang="es-US" sz="2400" dirty="0"/>
              <a:t>Derechos de apelación con cobertura Medicare para recetas médicas: </a:t>
            </a:r>
            <a:br>
              <a:rPr lang="es-US" sz="2400" dirty="0"/>
            </a:br>
            <a:r>
              <a:rPr lang="es-US" sz="2400" dirty="0"/>
              <a:t>Solicitud de Determinación de Cobertura</a:t>
            </a:r>
          </a:p>
        </p:txBody>
      </p:sp>
      <p:sp>
        <p:nvSpPr>
          <p:cNvPr id="17" name="Text Placeholder 16">
            <a:extLst>
              <a:ext uri="{FF2B5EF4-FFF2-40B4-BE49-F238E27FC236}">
                <a16:creationId xmlns:a16="http://schemas.microsoft.com/office/drawing/2014/main" id="{E689FEE1-0F32-3008-DC5E-386706F689CD}"/>
              </a:ext>
            </a:extLst>
          </p:cNvPr>
          <p:cNvSpPr>
            <a:spLocks noGrp="1"/>
          </p:cNvSpPr>
          <p:nvPr>
            <p:ph type="body" sz="quarter" idx="13"/>
          </p:nvPr>
        </p:nvSpPr>
        <p:spPr>
          <a:xfrm flipH="1">
            <a:off x="5785953" y="1216421"/>
            <a:ext cx="6406047" cy="842077"/>
          </a:xfrm>
          <a:prstGeom prst="homePlate">
            <a:avLst/>
          </a:prstGeom>
          <a:solidFill>
            <a:srgbClr val="FFD966"/>
          </a:solidFill>
        </p:spPr>
        <p:txBody>
          <a:bodyPr lIns="1554480" tIns="91440"/>
          <a:lstStyle/>
          <a:p>
            <a:r>
              <a:rPr lang="es-US" sz="1800" dirty="0">
                <a:solidFill>
                  <a:srgbClr val="00529B"/>
                </a:solidFill>
                <a:latin typeface="Arial" panose="020B0604020202020204" pitchFamily="34" charset="0"/>
                <a:cs typeface="Arial" panose="020B0604020202020204" pitchFamily="34" charset="0"/>
              </a:rPr>
              <a:t>Usted, el profesional que le receta, o su representante designado pueden solicitarla. </a:t>
            </a:r>
          </a:p>
        </p:txBody>
      </p:sp>
      <p:pic>
        <p:nvPicPr>
          <p:cNvPr id="9" name="Graphic 8">
            <a:extLst>
              <a:ext uri="{FF2B5EF4-FFF2-40B4-BE49-F238E27FC236}">
                <a16:creationId xmlns:a16="http://schemas.microsoft.com/office/drawing/2014/main" id="{78535266-1F8B-1C29-5830-89BC39567D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6" name="Content Placeholder 15">
            <a:extLst>
              <a:ext uri="{FF2B5EF4-FFF2-40B4-BE49-F238E27FC236}">
                <a16:creationId xmlns:a16="http://schemas.microsoft.com/office/drawing/2014/main" id="{3A7A0FD0-A3D5-E02F-AFA6-E9C758AC87A5}"/>
              </a:ext>
            </a:extLst>
          </p:cNvPr>
          <p:cNvSpPr>
            <a:spLocks noGrp="1"/>
          </p:cNvSpPr>
          <p:nvPr>
            <p:ph sz="half" idx="1"/>
          </p:nvPr>
        </p:nvSpPr>
        <p:spPr>
          <a:xfrm>
            <a:off x="640080" y="2275893"/>
            <a:ext cx="11037426" cy="2642203"/>
          </a:xfrm>
        </p:spPr>
        <p:txBody>
          <a:bodyPr>
            <a:normAutofit lnSpcReduction="10000"/>
          </a:bodyPr>
          <a:lstStyle/>
          <a:p>
            <a:pPr marL="0" indent="0">
              <a:buFont typeface="Wingdings" pitchFamily="2" charset="2"/>
              <a:buNone/>
            </a:pPr>
            <a:r>
              <a:rPr lang="es-US" b="1">
                <a:solidFill>
                  <a:srgbClr val="00529B"/>
                </a:solidFill>
              </a:rPr>
              <a:t>La primera decisión que toma su plan en cuanto a sus beneficios de medicamentos incluye:</a:t>
            </a:r>
          </a:p>
          <a:p>
            <a:pPr marL="548640" lvl="1">
              <a:spcAft>
                <a:spcPts val="1200"/>
              </a:spcAft>
              <a:buFont typeface="Wingdings" panose="05000000000000000000" pitchFamily="2" charset="2"/>
              <a:buChar char="§"/>
            </a:pPr>
            <a:r>
              <a:rPr lang="es-US">
                <a:solidFill>
                  <a:srgbClr val="00529B"/>
                </a:solidFill>
              </a:rPr>
              <a:t>Si un </a:t>
            </a:r>
            <a:r>
              <a:rPr lang="es-US" b="1">
                <a:solidFill>
                  <a:srgbClr val="00529B"/>
                </a:solidFill>
              </a:rPr>
              <a:t>medicamento</a:t>
            </a:r>
            <a:r>
              <a:rPr lang="es-US">
                <a:solidFill>
                  <a:srgbClr val="00529B"/>
                </a:solidFill>
              </a:rPr>
              <a:t> en particular está cubierto</a:t>
            </a:r>
          </a:p>
          <a:p>
            <a:pPr marL="548640" lvl="1">
              <a:spcAft>
                <a:spcPts val="1200"/>
              </a:spcAft>
              <a:buFont typeface="Wingdings" panose="05000000000000000000" pitchFamily="2" charset="2"/>
              <a:buChar char="§"/>
            </a:pPr>
            <a:r>
              <a:rPr lang="es-US">
                <a:solidFill>
                  <a:srgbClr val="00529B"/>
                </a:solidFill>
              </a:rPr>
              <a:t>Si usted cumple con todos los </a:t>
            </a:r>
            <a:r>
              <a:rPr lang="es-US" b="1">
                <a:solidFill>
                  <a:srgbClr val="00529B"/>
                </a:solidFill>
              </a:rPr>
              <a:t>requisitos</a:t>
            </a:r>
            <a:r>
              <a:rPr lang="es-US">
                <a:solidFill>
                  <a:srgbClr val="00529B"/>
                </a:solidFill>
              </a:rPr>
              <a:t> para recibir un medicamento solicitado</a:t>
            </a:r>
          </a:p>
          <a:p>
            <a:pPr marL="548640" lvl="1">
              <a:spcAft>
                <a:spcPts val="1200"/>
              </a:spcAft>
              <a:buFont typeface="Wingdings" panose="05000000000000000000" pitchFamily="2" charset="2"/>
              <a:buChar char="§"/>
            </a:pPr>
            <a:r>
              <a:rPr lang="es-US">
                <a:solidFill>
                  <a:srgbClr val="00529B"/>
                </a:solidFill>
              </a:rPr>
              <a:t>Cuánto debe </a:t>
            </a:r>
            <a:r>
              <a:rPr lang="es-US" b="1">
                <a:solidFill>
                  <a:srgbClr val="00529B"/>
                </a:solidFill>
              </a:rPr>
              <a:t>pagar</a:t>
            </a:r>
            <a:r>
              <a:rPr lang="es-US">
                <a:solidFill>
                  <a:srgbClr val="00529B"/>
                </a:solidFill>
              </a:rPr>
              <a:t> usted por el medicamento</a:t>
            </a:r>
          </a:p>
          <a:p>
            <a:pPr marL="548640" lvl="1">
              <a:spcAft>
                <a:spcPts val="1200"/>
              </a:spcAft>
              <a:buFont typeface="Wingdings" panose="05000000000000000000" pitchFamily="2" charset="2"/>
              <a:buChar char="§"/>
            </a:pPr>
            <a:r>
              <a:rPr lang="es-US">
                <a:solidFill>
                  <a:srgbClr val="00529B"/>
                </a:solidFill>
              </a:rPr>
              <a:t>Si se hace una </a:t>
            </a:r>
            <a:r>
              <a:rPr lang="es-US" b="1">
                <a:solidFill>
                  <a:srgbClr val="00529B"/>
                </a:solidFill>
              </a:rPr>
              <a:t>excepción</a:t>
            </a:r>
            <a:r>
              <a:rPr lang="es-US">
                <a:solidFill>
                  <a:srgbClr val="00529B"/>
                </a:solidFill>
              </a:rPr>
              <a:t> a una norma del plan cuando usted lo solicita</a:t>
            </a:r>
          </a:p>
        </p:txBody>
      </p:sp>
      <p:sp>
        <p:nvSpPr>
          <p:cNvPr id="18" name="Text Placeholder 17">
            <a:extLst>
              <a:ext uri="{FF2B5EF4-FFF2-40B4-BE49-F238E27FC236}">
                <a16:creationId xmlns:a16="http://schemas.microsoft.com/office/drawing/2014/main" id="{CF3DD34C-4F55-C957-0089-A71C1A3D550F}"/>
              </a:ext>
            </a:extLst>
          </p:cNvPr>
          <p:cNvSpPr>
            <a:spLocks noGrp="1"/>
          </p:cNvSpPr>
          <p:nvPr>
            <p:ph type="body" sz="quarter" idx="14"/>
          </p:nvPr>
        </p:nvSpPr>
        <p:spPr>
          <a:xfrm>
            <a:off x="1235608" y="5248425"/>
            <a:ext cx="10515601" cy="548865"/>
          </a:xfrm>
          <a:solidFill>
            <a:srgbClr val="2E75B6"/>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Plazos para las decisiones: 72 horas (estándar) o 24 horas (acelerado)</a:t>
            </a:r>
          </a:p>
        </p:txBody>
      </p:sp>
      <p:pic>
        <p:nvPicPr>
          <p:cNvPr id="12" name="Graphic 11">
            <a:extLst>
              <a:ext uri="{FF2B5EF4-FFF2-40B4-BE49-F238E27FC236}">
                <a16:creationId xmlns:a16="http://schemas.microsoft.com/office/drawing/2014/main" id="{E2EDB2E2-C051-323B-D461-578650AB3E9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358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2" presetClass="entr" presetSubtype="2" fill="hold" grpId="0" nodeType="with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bg/>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8">
                                            <p:bg/>
                                          </p:spTgt>
                                        </p:tgtEl>
                                        <p:attrNameLst>
                                          <p:attrName>style.visibility</p:attrName>
                                        </p:attrNameLst>
                                      </p:cBhvr>
                                      <p:to>
                                        <p:strVal val="visible"/>
                                      </p:to>
                                    </p:set>
                                    <p:animEffect transition="in" filter="wipe(left)">
                                      <p:cBhvr>
                                        <p:cTn id="38" dur="500"/>
                                        <p:tgtEl>
                                          <p:spTgt spid="18">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a:t>Solicitudes de excepciones</a:t>
            </a:r>
          </a:p>
        </p:txBody>
      </p:sp>
      <p:sp>
        <p:nvSpPr>
          <p:cNvPr id="12" name="Text Placeholder 11">
            <a:extLst>
              <a:ext uri="{FF2B5EF4-FFF2-40B4-BE49-F238E27FC236}">
                <a16:creationId xmlns:a16="http://schemas.microsoft.com/office/drawing/2014/main" id="{6C9E437E-F2C0-BD4D-3C24-BEE350A086FD}"/>
              </a:ext>
            </a:extLst>
          </p:cNvPr>
          <p:cNvSpPr>
            <a:spLocks noGrp="1"/>
          </p:cNvSpPr>
          <p:nvPr>
            <p:ph type="body" sz="quarter" idx="13"/>
          </p:nvPr>
        </p:nvSpPr>
        <p:spPr>
          <a:xfrm flipH="1">
            <a:off x="6293224" y="1267933"/>
            <a:ext cx="5898776" cy="969237"/>
          </a:xfrm>
          <a:prstGeom prst="homePlate">
            <a:avLst/>
          </a:prstGeom>
          <a:solidFill>
            <a:srgbClr val="FFD966"/>
          </a:solidFill>
        </p:spPr>
        <p:txBody>
          <a:bodyPr lIns="1554480" tIns="91440" anchor="ctr"/>
          <a:lstStyle/>
          <a:p>
            <a:r>
              <a:rPr lang="es-US" sz="1800" dirty="0">
                <a:solidFill>
                  <a:srgbClr val="00529B"/>
                </a:solidFill>
                <a:latin typeface="Arial" panose="020B0604020202020204" pitchFamily="34" charset="0"/>
                <a:cs typeface="Arial" panose="020B0604020202020204" pitchFamily="34" charset="0"/>
              </a:rPr>
              <a:t>Se necesita una declaración de respaldo por parte del profesional </a:t>
            </a:r>
            <a:br>
              <a:rPr lang="es-US" sz="1800" dirty="0">
                <a:solidFill>
                  <a:srgbClr val="00529B"/>
                </a:solidFill>
                <a:latin typeface="Arial" panose="020B0604020202020204" pitchFamily="34" charset="0"/>
                <a:cs typeface="Arial" panose="020B0604020202020204" pitchFamily="34" charset="0"/>
              </a:rPr>
            </a:br>
            <a:r>
              <a:rPr lang="es-US" sz="1800" dirty="0">
                <a:solidFill>
                  <a:srgbClr val="00529B"/>
                </a:solidFill>
                <a:latin typeface="Arial" panose="020B0604020202020204" pitchFamily="34" charset="0"/>
                <a:cs typeface="Arial" panose="020B0604020202020204" pitchFamily="34" charset="0"/>
              </a:rPr>
              <a:t>que emite las recetas. </a:t>
            </a:r>
          </a:p>
        </p:txBody>
      </p:sp>
      <p:pic>
        <p:nvPicPr>
          <p:cNvPr id="10" name="Picture 12">
            <a:extLst>
              <a:ext uri="{FF2B5EF4-FFF2-40B4-BE49-F238E27FC236}">
                <a16:creationId xmlns:a16="http://schemas.microsoft.com/office/drawing/2014/main" id="{ED91BCA2-DAEC-25EB-057C-E05F3392CEA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59190" y="1144241"/>
            <a:ext cx="1011547" cy="969238"/>
          </a:xfrm>
          <a:prstGeom prst="rect">
            <a:avLst/>
          </a:prstGeom>
        </p:spPr>
      </p:pic>
      <p:sp>
        <p:nvSpPr>
          <p:cNvPr id="2" name="Content Placeholder 1">
            <a:extLst>
              <a:ext uri="{FF2B5EF4-FFF2-40B4-BE49-F238E27FC236}">
                <a16:creationId xmlns:a16="http://schemas.microsoft.com/office/drawing/2014/main" id="{23FBC330-FB5C-64D0-F1A9-D942E4E19FA5}"/>
              </a:ext>
            </a:extLst>
          </p:cNvPr>
          <p:cNvSpPr>
            <a:spLocks noGrp="1"/>
          </p:cNvSpPr>
          <p:nvPr>
            <p:ph sz="half" idx="1"/>
          </p:nvPr>
        </p:nvSpPr>
        <p:spPr>
          <a:xfrm>
            <a:off x="907166" y="2479993"/>
            <a:ext cx="10377668" cy="2642203"/>
          </a:xfrm>
        </p:spPr>
        <p:txBody>
          <a:bodyPr>
            <a:normAutofit fontScale="92500" lnSpcReduction="10000"/>
          </a:bodyPr>
          <a:lstStyle/>
          <a:p>
            <a:pPr marL="0" indent="0" defTabSz="685800">
              <a:buFont typeface="Wingdings" pitchFamily="2" charset="2"/>
              <a:buNone/>
            </a:pPr>
            <a:r>
              <a:rPr lang="es-US" sz="2800" b="1" dirty="0">
                <a:solidFill>
                  <a:srgbClr val="00529B"/>
                </a:solidFill>
              </a:rPr>
              <a:t>Una excepción es un tipo de determinación de cobertura, y existen dos tipos:</a:t>
            </a:r>
          </a:p>
          <a:p>
            <a:pPr marL="548640" defTabSz="685800"/>
            <a:r>
              <a:rPr lang="es-US" sz="2400" b="1" dirty="0">
                <a:solidFill>
                  <a:srgbClr val="00529B"/>
                </a:solidFill>
              </a:rPr>
              <a:t>Excepciones de nivel</a:t>
            </a:r>
            <a:r>
              <a:rPr lang="es-US" sz="2400" dirty="0">
                <a:solidFill>
                  <a:srgbClr val="00529B"/>
                </a:solidFill>
              </a:rPr>
              <a:t> (por ejemplo, recibir un medicamento de nivel 4 al costo del nivel 3)</a:t>
            </a:r>
          </a:p>
          <a:p>
            <a:pPr marL="548640" defTabSz="685800"/>
            <a:r>
              <a:rPr lang="es-US" sz="2400" b="1" dirty="0">
                <a:solidFill>
                  <a:srgbClr val="00529B"/>
                </a:solidFill>
              </a:rPr>
              <a:t>Excepciones del formulario</a:t>
            </a:r>
            <a:r>
              <a:rPr lang="es-US" sz="2400" dirty="0">
                <a:solidFill>
                  <a:srgbClr val="00529B"/>
                </a:solidFill>
              </a:rPr>
              <a:t> (sea una cobertura para un medicamento </a:t>
            </a:r>
            <a:br>
              <a:rPr lang="es-US" sz="2400" dirty="0">
                <a:solidFill>
                  <a:srgbClr val="00529B"/>
                </a:solidFill>
              </a:rPr>
            </a:br>
            <a:r>
              <a:rPr lang="es-US" sz="2400" dirty="0">
                <a:solidFill>
                  <a:srgbClr val="00529B"/>
                </a:solidFill>
              </a:rPr>
              <a:t>que no se encuentra en el formulario del plan, o requisitos de acceso </a:t>
            </a:r>
            <a:br>
              <a:rPr lang="es-US" sz="2400" dirty="0">
                <a:solidFill>
                  <a:srgbClr val="00529B"/>
                </a:solidFill>
              </a:rPr>
            </a:br>
            <a:r>
              <a:rPr lang="es-US" sz="2400" dirty="0">
                <a:solidFill>
                  <a:srgbClr val="00529B"/>
                </a:solidFill>
              </a:rPr>
              <a:t>más flexibles)</a:t>
            </a:r>
          </a:p>
        </p:txBody>
      </p:sp>
      <p:sp>
        <p:nvSpPr>
          <p:cNvPr id="13" name="Text Placeholder 12">
            <a:extLst>
              <a:ext uri="{FF2B5EF4-FFF2-40B4-BE49-F238E27FC236}">
                <a16:creationId xmlns:a16="http://schemas.microsoft.com/office/drawing/2014/main" id="{539496E7-C6DE-A790-CA70-C4FE3FAD2604}"/>
              </a:ext>
            </a:extLst>
          </p:cNvPr>
          <p:cNvSpPr>
            <a:spLocks noGrp="1"/>
          </p:cNvSpPr>
          <p:nvPr>
            <p:ph type="body" sz="quarter" idx="14"/>
          </p:nvPr>
        </p:nvSpPr>
        <p:spPr>
          <a:xfrm>
            <a:off x="1032759" y="5283472"/>
            <a:ext cx="9988550" cy="521244"/>
          </a:xfrm>
          <a:solidFill>
            <a:srgbClr val="2E75B6"/>
          </a:solidFill>
        </p:spPr>
        <p:txBody>
          <a:bodyPr>
            <a:normAutofit/>
          </a:bodyPr>
          <a:lstStyle/>
          <a:p>
            <a:pPr algn="ctr"/>
            <a:r>
              <a:rPr kumimoji="0" lang="es-US" sz="24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Una excepción puede tener validez para el resto del año.</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126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2">
                                            <p:bg/>
                                          </p:spTgt>
                                        </p:tgtEl>
                                        <p:attrNameLst>
                                          <p:attrName>style.visibility</p:attrName>
                                        </p:attrNameLst>
                                      </p:cBhvr>
                                      <p:to>
                                        <p:strVal val="visible"/>
                                      </p:to>
                                    </p:set>
                                    <p:anim calcmode="lin" valueType="num">
                                      <p:cBhvr additive="base">
                                        <p:cTn id="1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wipe(left)">
                                      <p:cBhvr>
                                        <p:cTn id="31" dur="500"/>
                                        <p:tgtEl>
                                          <p:spTgt spid="1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Excepciones por niveles</a:t>
            </a:r>
          </a:p>
        </p:txBody>
      </p:sp>
      <p:sp>
        <p:nvSpPr>
          <p:cNvPr id="2" name="Content Placeholder 1">
            <a:extLst>
              <a:ext uri="{FF2B5EF4-FFF2-40B4-BE49-F238E27FC236}">
                <a16:creationId xmlns:a16="http://schemas.microsoft.com/office/drawing/2014/main" id="{399D6025-CB9F-81D8-D735-031C7B42785B}"/>
              </a:ext>
            </a:extLst>
          </p:cNvPr>
          <p:cNvSpPr>
            <a:spLocks noGrp="1"/>
          </p:cNvSpPr>
          <p:nvPr>
            <p:ph sz="half" idx="1"/>
          </p:nvPr>
        </p:nvSpPr>
        <p:spPr>
          <a:xfrm>
            <a:off x="914400" y="1371600"/>
            <a:ext cx="10217703" cy="4757195"/>
          </a:xfrm>
        </p:spPr>
        <p:txBody>
          <a:bodyPr>
            <a:normAutofit/>
          </a:bodyPr>
          <a:lstStyle/>
          <a:p>
            <a:r>
              <a:rPr lang="es-US" sz="2800" dirty="0">
                <a:solidFill>
                  <a:srgbClr val="00529B"/>
                </a:solidFill>
              </a:rPr>
              <a:t>Los planes que usan una estructura de costos compartidos por niveles para manejar sus beneficios de medicamentos deben establecer y mantener excepciones por niveles </a:t>
            </a:r>
          </a:p>
          <a:p>
            <a:r>
              <a:rPr lang="es-US" sz="2800" dirty="0">
                <a:solidFill>
                  <a:srgbClr val="00529B"/>
                </a:solidFill>
              </a:rPr>
              <a:t>Usted</a:t>
            </a:r>
            <a:r>
              <a:rPr lang="es-US" sz="2800" dirty="0">
                <a:solidFill>
                  <a:srgbClr val="FF0000"/>
                </a:solidFill>
              </a:rPr>
              <a:t> </a:t>
            </a:r>
            <a:r>
              <a:rPr lang="es-US" sz="2800" dirty="0">
                <a:solidFill>
                  <a:srgbClr val="00529B"/>
                </a:solidFill>
              </a:rPr>
              <a:t>puede obtener un medicamento no preferido en un nivel de costos compartidos más alto al costo compartido más favorable en un nivel de costos compartidos inferior</a:t>
            </a:r>
          </a:p>
          <a:p>
            <a:r>
              <a:rPr lang="es-US" sz="2800" dirty="0">
                <a:solidFill>
                  <a:srgbClr val="00529B"/>
                </a:solidFill>
              </a:rPr>
              <a:t>Los planes pueden limitar las excepciones por niveles a niveles de costos compartidos aplicables que contengan </a:t>
            </a:r>
            <a:br>
              <a:rPr lang="es-US" sz="2800" dirty="0">
                <a:solidFill>
                  <a:srgbClr val="00529B"/>
                </a:solidFill>
              </a:rPr>
            </a:br>
            <a:r>
              <a:rPr lang="es-US" sz="2800" dirty="0">
                <a:solidFill>
                  <a:srgbClr val="00529B"/>
                </a:solidFill>
              </a:rPr>
              <a:t>el mismo tipo de medicamentos alternativos para tratar </a:t>
            </a:r>
            <a:br>
              <a:rPr lang="es-US" sz="2800" dirty="0">
                <a:solidFill>
                  <a:srgbClr val="00529B"/>
                </a:solidFill>
              </a:rPr>
            </a:br>
            <a:r>
              <a:rPr lang="es-US" sz="2800" dirty="0">
                <a:solidFill>
                  <a:srgbClr val="00529B"/>
                </a:solidFill>
              </a:rPr>
              <a:t>su afección </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0650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dirty="0"/>
              <a:t>Objetivos de la sesión</a:t>
            </a:r>
          </a:p>
        </p:txBody>
      </p:sp>
      <p:sp>
        <p:nvSpPr>
          <p:cNvPr id="3" name="Content Placeholder 2">
            <a:extLst>
              <a:ext uri="{FF2B5EF4-FFF2-40B4-BE49-F238E27FC236}">
                <a16:creationId xmlns:a16="http://schemas.microsoft.com/office/drawing/2014/main" id="{EDB4988A-1982-20EA-BF64-A9B12F931C54}"/>
              </a:ext>
            </a:extLst>
          </p:cNvPr>
          <p:cNvSpPr>
            <a:spLocks noGrp="1"/>
          </p:cNvSpPr>
          <p:nvPr>
            <p:ph sz="half" idx="1"/>
          </p:nvPr>
        </p:nvSpPr>
        <p:spPr>
          <a:xfrm>
            <a:off x="914400" y="1371600"/>
            <a:ext cx="9303428" cy="4757195"/>
          </a:xfrm>
        </p:spPr>
        <p:txBody>
          <a:bodyPr>
            <a:normAutofit/>
          </a:bodyPr>
          <a:lstStyle/>
          <a:p>
            <a:pPr marL="0" indent="0" defTabSz="685800">
              <a:buNone/>
            </a:pPr>
            <a:r>
              <a:rPr lang="es-US" sz="2800" b="1" dirty="0">
                <a:solidFill>
                  <a:srgbClr val="00529B"/>
                </a:solidFill>
              </a:rPr>
              <a:t>Esta sesión le ayudará a:</a:t>
            </a:r>
          </a:p>
          <a:p>
            <a:pPr marL="548640" defTabSz="685800"/>
            <a:r>
              <a:rPr lang="es-US" sz="2400" dirty="0">
                <a:solidFill>
                  <a:srgbClr val="00529B"/>
                </a:solidFill>
              </a:rPr>
              <a:t>Explicar los derechos y las protecciones de Medicare</a:t>
            </a:r>
          </a:p>
          <a:p>
            <a:pPr marL="548640" defTabSz="685800"/>
            <a:r>
              <a:rPr lang="es-US" sz="2400" dirty="0">
                <a:solidFill>
                  <a:srgbClr val="00529B"/>
                </a:solidFill>
              </a:rPr>
              <a:t>Reconocer derechos en ciertas situaciones de atención médica </a:t>
            </a:r>
          </a:p>
          <a:p>
            <a:pPr marL="548640" defTabSz="685800"/>
            <a:r>
              <a:rPr lang="es-US" sz="2400" dirty="0">
                <a:solidFill>
                  <a:srgbClr val="00529B"/>
                </a:solidFill>
              </a:rPr>
              <a:t>Resumir las prácticas de privacidad de Medicare</a:t>
            </a:r>
          </a:p>
          <a:p>
            <a:pPr marL="548640" defTabSz="685800"/>
            <a:r>
              <a:rPr lang="es-US" sz="2400" dirty="0">
                <a:solidFill>
                  <a:srgbClr val="00529B"/>
                </a:solidFill>
              </a:rPr>
              <a:t>Ubicar información y recursos adicionales</a:t>
            </a:r>
          </a:p>
        </p:txBody>
      </p:sp>
      <p:sp>
        <p:nvSpPr>
          <p:cNvPr id="8" name="Slide Number Placeholder 5">
            <a:extLst>
              <a:ext uri="{FF2B5EF4-FFF2-40B4-BE49-F238E27FC236}">
                <a16:creationId xmlns:a16="http://schemas.microsoft.com/office/drawing/2014/main" id="{AA5AC30F-67D3-44D3-9D3A-86FE3989BAB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7" name="Date Placeholder 1">
            <a:extLst>
              <a:ext uri="{FF2B5EF4-FFF2-40B4-BE49-F238E27FC236}">
                <a16:creationId xmlns:a16="http://schemas.microsoft.com/office/drawing/2014/main" id="{6C2D2293-E488-4D16-9397-4C81C42221CF}"/>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
        <p:nvSpPr>
          <p:cNvPr id="9" name="Footer Placeholder 2">
            <a:extLst>
              <a:ext uri="{FF2B5EF4-FFF2-40B4-BE49-F238E27FC236}">
                <a16:creationId xmlns:a16="http://schemas.microsoft.com/office/drawing/2014/main" id="{50BCE592-E83C-4BCC-A27B-277C5F8CDA94}"/>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88DFE-2DBB-21EA-71E7-79E98A847733}"/>
              </a:ext>
            </a:extLst>
          </p:cNvPr>
          <p:cNvSpPr>
            <a:spLocks noGrp="1"/>
          </p:cNvSpPr>
          <p:nvPr>
            <p:ph type="title"/>
          </p:nvPr>
        </p:nvSpPr>
        <p:spPr/>
        <p:txBody>
          <a:bodyPr/>
          <a:lstStyle/>
          <a:p>
            <a:r>
              <a:rPr lang="es-US"/>
              <a:t>Excepciones por niveles (continuación)</a:t>
            </a:r>
          </a:p>
        </p:txBody>
      </p:sp>
      <p:sp>
        <p:nvSpPr>
          <p:cNvPr id="2" name="Content Placeholder 1">
            <a:extLst>
              <a:ext uri="{FF2B5EF4-FFF2-40B4-BE49-F238E27FC236}">
                <a16:creationId xmlns:a16="http://schemas.microsoft.com/office/drawing/2014/main" id="{EFC99C08-7D35-4D23-2896-4F5F15045196}"/>
              </a:ext>
            </a:extLst>
          </p:cNvPr>
          <p:cNvSpPr>
            <a:spLocks noGrp="1"/>
          </p:cNvSpPr>
          <p:nvPr>
            <p:ph sz="half" idx="1"/>
          </p:nvPr>
        </p:nvSpPr>
        <p:spPr>
          <a:xfrm>
            <a:off x="838200" y="1408136"/>
            <a:ext cx="10377668" cy="3492536"/>
          </a:xfrm>
        </p:spPr>
        <p:txBody>
          <a:bodyPr>
            <a:noAutofit/>
          </a:bodyPr>
          <a:lstStyle/>
          <a:p>
            <a:pPr marL="0" indent="0">
              <a:buNone/>
            </a:pPr>
            <a:r>
              <a:rPr lang="es-US" sz="2400" b="1" dirty="0">
                <a:solidFill>
                  <a:srgbClr val="00529B"/>
                </a:solidFill>
              </a:rPr>
              <a:t>El plan puede aplicar las limitaciones siguientes: </a:t>
            </a:r>
          </a:p>
          <a:p>
            <a:pPr marL="548640"/>
            <a:r>
              <a:rPr lang="es-US" sz="2300" dirty="0">
                <a:solidFill>
                  <a:srgbClr val="00529B"/>
                </a:solidFill>
              </a:rPr>
              <a:t>Los medicamentos de marca son elegibles para excepciones por </a:t>
            </a:r>
            <a:br>
              <a:rPr lang="es-US" sz="2300" dirty="0">
                <a:solidFill>
                  <a:srgbClr val="00529B"/>
                </a:solidFill>
              </a:rPr>
            </a:br>
            <a:r>
              <a:rPr lang="es-US" sz="2300" dirty="0">
                <a:solidFill>
                  <a:srgbClr val="00529B"/>
                </a:solidFill>
              </a:rPr>
              <a:t>niveles al costo compartido aplicable más bajo asociado con </a:t>
            </a:r>
            <a:br>
              <a:rPr lang="es-US" sz="2300" dirty="0">
                <a:solidFill>
                  <a:srgbClr val="00529B"/>
                </a:solidFill>
              </a:rPr>
            </a:br>
            <a:r>
              <a:rPr lang="es-US" sz="2300" dirty="0">
                <a:solidFill>
                  <a:srgbClr val="00529B"/>
                </a:solidFill>
              </a:rPr>
              <a:t>alternativas de marca </a:t>
            </a:r>
          </a:p>
          <a:p>
            <a:pPr marL="548640"/>
            <a:r>
              <a:rPr lang="es-US" sz="2300" dirty="0">
                <a:solidFill>
                  <a:srgbClr val="00529B"/>
                </a:solidFill>
              </a:rPr>
              <a:t>Los productos biológicos son elegibles para excepciones por niveles al costo compartido aplicable más bajo asociado con alternativas biológicas </a:t>
            </a:r>
          </a:p>
          <a:p>
            <a:pPr marL="548640"/>
            <a:r>
              <a:rPr lang="es-US" sz="2300" dirty="0">
                <a:solidFill>
                  <a:srgbClr val="00529B"/>
                </a:solidFill>
              </a:rPr>
              <a:t>Los medicamentos genéricos no preferidos son elegibles para excepciones por niveles al costo compartido aplicable más bajo asociado con alternativas que son medicamentos de marca o genéricos </a:t>
            </a:r>
          </a:p>
        </p:txBody>
      </p:sp>
      <p:sp>
        <p:nvSpPr>
          <p:cNvPr id="10" name="Text Placeholder 9">
            <a:extLst>
              <a:ext uri="{FF2B5EF4-FFF2-40B4-BE49-F238E27FC236}">
                <a16:creationId xmlns:a16="http://schemas.microsoft.com/office/drawing/2014/main" id="{445ADBCD-6826-8ECA-E89A-7415206B0957}"/>
              </a:ext>
            </a:extLst>
          </p:cNvPr>
          <p:cNvSpPr>
            <a:spLocks noGrp="1"/>
          </p:cNvSpPr>
          <p:nvPr>
            <p:ph type="body" sz="quarter" idx="14"/>
          </p:nvPr>
        </p:nvSpPr>
        <p:spPr>
          <a:xfrm>
            <a:off x="1129554" y="5341854"/>
            <a:ext cx="10115788" cy="742424"/>
          </a:xfrm>
        </p:spPr>
        <p:txBody>
          <a:bodyPr>
            <a:normAutofit fontScale="92500" lnSpcReduction="10000"/>
          </a:bodyPr>
          <a:lstStyle/>
          <a:p>
            <a:pPr lvl="0">
              <a:spcAft>
                <a:spcPts val="0"/>
              </a:spcAft>
              <a:buClrTx/>
            </a:pPr>
            <a:r>
              <a:rPr lang="es-US" sz="1600" b="1" dirty="0">
                <a:solidFill>
                  <a:srgbClr val="00529B"/>
                </a:solidFill>
              </a:rPr>
              <a:t>NOTA</a:t>
            </a:r>
            <a:r>
              <a:rPr lang="es-US" sz="1600" dirty="0">
                <a:solidFill>
                  <a:srgbClr val="00529B"/>
                </a:solidFill>
              </a:rPr>
              <a:t>: Los planes no tienen obligación de ofrecer excepciones de niveles para medicamentos de marca o productos biológicos al nivel de costo compartido de medicamentos alternativos cuando las alternativas incluyan únicamente medicamentos genéricos o medicamentos genéricos autorizados.  </a:t>
            </a:r>
          </a:p>
        </p:txBody>
      </p:sp>
      <p:pic>
        <p:nvPicPr>
          <p:cNvPr id="8" name="Picture 7">
            <a:extLst>
              <a:ext uri="{FF2B5EF4-FFF2-40B4-BE49-F238E27FC236}">
                <a16:creationId xmlns:a16="http://schemas.microsoft.com/office/drawing/2014/main" id="{E669BD06-AE8E-DC11-A746-504459C3E8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658" y="5401027"/>
            <a:ext cx="182896" cy="182896"/>
          </a:xfrm>
          <a:prstGeom prst="rect">
            <a:avLst/>
          </a:prstGeom>
        </p:spPr>
      </p:pic>
      <p:sp>
        <p:nvSpPr>
          <p:cNvPr id="4" name="Slide Number Placeholder 3">
            <a:extLst>
              <a:ext uri="{FF2B5EF4-FFF2-40B4-BE49-F238E27FC236}">
                <a16:creationId xmlns:a16="http://schemas.microsoft.com/office/drawing/2014/main" id="{4068663A-D350-B077-60EE-9EB8E47469E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6" name="Footer Placeholder 5">
            <a:extLst>
              <a:ext uri="{FF2B5EF4-FFF2-40B4-BE49-F238E27FC236}">
                <a16:creationId xmlns:a16="http://schemas.microsoft.com/office/drawing/2014/main" id="{C567CF98-21FC-2EB7-0C50-CA71E9772B73}"/>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E88B9A9E-F34B-4E09-2B3C-3F28570B1886}"/>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6736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Excepciones al formulario</a:t>
            </a:r>
          </a:p>
        </p:txBody>
      </p:sp>
      <p:sp>
        <p:nvSpPr>
          <p:cNvPr id="2" name="Content Placeholder 1">
            <a:extLst>
              <a:ext uri="{FF2B5EF4-FFF2-40B4-BE49-F238E27FC236}">
                <a16:creationId xmlns:a16="http://schemas.microsoft.com/office/drawing/2014/main" id="{7216679A-F746-01C7-8BD0-0BE9519056B7}"/>
              </a:ext>
            </a:extLst>
          </p:cNvPr>
          <p:cNvSpPr>
            <a:spLocks noGrp="1"/>
          </p:cNvSpPr>
          <p:nvPr>
            <p:ph sz="half" idx="1"/>
          </p:nvPr>
        </p:nvSpPr>
        <p:spPr>
          <a:xfrm>
            <a:off x="914400" y="1371600"/>
            <a:ext cx="10377668" cy="3343477"/>
          </a:xfrm>
        </p:spPr>
        <p:txBody>
          <a:bodyPr>
            <a:normAutofit fontScale="92500" lnSpcReduction="10000"/>
          </a:bodyPr>
          <a:lstStyle/>
          <a:p>
            <a:pPr defTabSz="685800"/>
            <a:r>
              <a:rPr lang="es-US" sz="2800">
                <a:solidFill>
                  <a:srgbClr val="00529B"/>
                </a:solidFill>
              </a:rPr>
              <a:t>Los planes deben otorgar una "excepción" al formulario si:</a:t>
            </a:r>
          </a:p>
          <a:p>
            <a:pPr marL="548640" lvl="1" defTabSz="685800">
              <a:spcAft>
                <a:spcPts val="1200"/>
              </a:spcAft>
            </a:pPr>
            <a:r>
              <a:rPr lang="es-US" sz="2400">
                <a:solidFill>
                  <a:srgbClr val="00529B"/>
                </a:solidFill>
              </a:rPr>
              <a:t>Todas las alternativas del formulario no son tan efectivas y/o</a:t>
            </a:r>
          </a:p>
          <a:p>
            <a:pPr marL="548640" lvl="1" defTabSz="685800">
              <a:spcAft>
                <a:spcPts val="1200"/>
              </a:spcAft>
            </a:pPr>
            <a:r>
              <a:rPr lang="es-US" sz="2400">
                <a:solidFill>
                  <a:srgbClr val="00529B"/>
                </a:solidFill>
              </a:rPr>
              <a:t>El medicamento alternativo tendría efectos adversos</a:t>
            </a:r>
          </a:p>
          <a:p>
            <a:pPr defTabSz="685800"/>
            <a:r>
              <a:rPr lang="es-US" sz="2800">
                <a:solidFill>
                  <a:srgbClr val="00529B"/>
                </a:solidFill>
              </a:rPr>
              <a:t>Los planes debe otorgar una excepción a una regla de cobertura si el medicamento:</a:t>
            </a:r>
          </a:p>
          <a:p>
            <a:pPr marL="548640" lvl="1" defTabSz="685800">
              <a:spcAft>
                <a:spcPts val="1200"/>
              </a:spcAft>
            </a:pPr>
            <a:r>
              <a:rPr lang="es-US" sz="2400">
                <a:solidFill>
                  <a:srgbClr val="00529B"/>
                </a:solidFill>
              </a:rPr>
              <a:t>Ha sido, o es probable que sea, falto de efectividad para tratar su afección o </a:t>
            </a:r>
          </a:p>
          <a:p>
            <a:pPr marL="548640" lvl="1" defTabSz="685800">
              <a:spcAft>
                <a:spcPts val="1200"/>
              </a:spcAft>
            </a:pPr>
            <a:r>
              <a:rPr lang="es-US" sz="2400">
                <a:solidFill>
                  <a:srgbClr val="00529B"/>
                </a:solidFill>
              </a:rPr>
              <a:t>Ha causado, o es probable que cause, daño</a:t>
            </a:r>
          </a:p>
        </p:txBody>
      </p:sp>
      <p:sp>
        <p:nvSpPr>
          <p:cNvPr id="11" name="Text Placeholder 10">
            <a:extLst>
              <a:ext uri="{FF2B5EF4-FFF2-40B4-BE49-F238E27FC236}">
                <a16:creationId xmlns:a16="http://schemas.microsoft.com/office/drawing/2014/main" id="{BFC07B69-D785-F93D-39CC-47FC1F4D8A6C}"/>
              </a:ext>
            </a:extLst>
          </p:cNvPr>
          <p:cNvSpPr>
            <a:spLocks noGrp="1"/>
          </p:cNvSpPr>
          <p:nvPr>
            <p:ph type="body" sz="quarter" idx="14"/>
          </p:nvPr>
        </p:nvSpPr>
        <p:spPr>
          <a:xfrm>
            <a:off x="838200" y="5336133"/>
            <a:ext cx="9988550" cy="815975"/>
          </a:xfrm>
        </p:spPr>
        <p:txBody>
          <a:bodyPr>
            <a:normAutofit fontScale="92500" lnSpcReduction="10000"/>
          </a:bodyPr>
          <a:lstStyle/>
          <a:p>
            <a:pPr lvl="0">
              <a:spcAft>
                <a:spcPts val="0"/>
              </a:spcAft>
              <a:buClrTx/>
            </a:pPr>
            <a:r>
              <a:rPr lang="es-US" sz="1800" b="1" dirty="0">
                <a:solidFill>
                  <a:srgbClr val="00529B"/>
                </a:solidFill>
              </a:rPr>
              <a:t>NOTA</a:t>
            </a:r>
            <a:r>
              <a:rPr lang="es-US" sz="1800" dirty="0">
                <a:solidFill>
                  <a:srgbClr val="00529B"/>
                </a:solidFill>
              </a:rPr>
              <a:t>: Si usted solicita una excepción, su doctor u otra persona que prescriba deberá proporcionar una declaración de respaldo a su plan que explique por qué usted necesita el medicamento que </a:t>
            </a:r>
            <a:br>
              <a:rPr lang="es-US" sz="1800" dirty="0">
                <a:solidFill>
                  <a:srgbClr val="00529B"/>
                </a:solidFill>
              </a:rPr>
            </a:br>
            <a:r>
              <a:rPr lang="es-US" sz="1800" dirty="0">
                <a:solidFill>
                  <a:srgbClr val="00529B"/>
                </a:solidFill>
              </a:rPr>
              <a:t>está solicitando. </a:t>
            </a:r>
          </a:p>
        </p:txBody>
      </p:sp>
      <p:pic>
        <p:nvPicPr>
          <p:cNvPr id="9" name="Picture 8">
            <a:extLst>
              <a:ext uri="{FF2B5EF4-FFF2-40B4-BE49-F238E27FC236}">
                <a16:creationId xmlns:a16="http://schemas.microsoft.com/office/drawing/2014/main" id="{B1C1F0E1-09F2-5623-98BE-4000B68955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774" y="5364469"/>
            <a:ext cx="274320" cy="274320"/>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4512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Solicitud de apelaciones de la Parte D</a:t>
            </a:r>
          </a:p>
        </p:txBody>
      </p:sp>
      <p:sp>
        <p:nvSpPr>
          <p:cNvPr id="2" name="Text Placeholder 1">
            <a:extLst>
              <a:ext uri="{FF2B5EF4-FFF2-40B4-BE49-F238E27FC236}">
                <a16:creationId xmlns:a16="http://schemas.microsoft.com/office/drawing/2014/main" id="{FABE9F79-8728-3ADB-EC59-7C403D2300FC}"/>
              </a:ext>
            </a:extLst>
          </p:cNvPr>
          <p:cNvSpPr>
            <a:spLocks noGrp="1"/>
          </p:cNvSpPr>
          <p:nvPr>
            <p:ph type="body" idx="1"/>
          </p:nvPr>
        </p:nvSpPr>
        <p:spPr>
          <a:xfrm>
            <a:off x="537519" y="1029369"/>
            <a:ext cx="11269361" cy="1132649"/>
          </a:xfrm>
        </p:spPr>
        <p:txBody>
          <a:bodyPr anchor="ctr">
            <a:normAutofit fontScale="92500"/>
          </a:bodyPr>
          <a:lstStyle/>
          <a:p>
            <a:r>
              <a:rPr lang="es-US" sz="2800">
                <a:solidFill>
                  <a:srgbClr val="00529B"/>
                </a:solidFill>
              </a:rPr>
              <a:t>Si se niega su determinación de cobertura, excepción o limitación de cobertura, usted puede solicitar una redeterminación.</a:t>
            </a:r>
          </a:p>
        </p:txBody>
      </p:sp>
      <p:sp>
        <p:nvSpPr>
          <p:cNvPr id="12" name="Content Placeholder 11">
            <a:extLst>
              <a:ext uri="{FF2B5EF4-FFF2-40B4-BE49-F238E27FC236}">
                <a16:creationId xmlns:a16="http://schemas.microsoft.com/office/drawing/2014/main" id="{7525C9D9-47B4-EB5C-D6EC-019F31CE86C4}"/>
              </a:ext>
            </a:extLst>
          </p:cNvPr>
          <p:cNvSpPr>
            <a:spLocks noGrp="1"/>
          </p:cNvSpPr>
          <p:nvPr>
            <p:ph sz="half" idx="2"/>
          </p:nvPr>
        </p:nvSpPr>
        <p:spPr>
          <a:xfrm>
            <a:off x="1530518" y="4938384"/>
            <a:ext cx="3670428" cy="1287964"/>
          </a:xfrm>
        </p:spPr>
        <p:txBody>
          <a:bodyPr>
            <a:normAutofit fontScale="92500"/>
          </a:bodyPr>
          <a:lstStyle/>
          <a:p>
            <a:pPr marL="0" indent="0" algn="ctr">
              <a:buNone/>
            </a:pPr>
            <a:r>
              <a:rPr lang="es-US" sz="2400">
                <a:solidFill>
                  <a:srgbClr val="00529B"/>
                </a:solidFill>
              </a:rPr>
              <a:t>Los planes deben aceptar solicitudes aceleradas (rápidas) verbales.</a:t>
            </a:r>
          </a:p>
        </p:txBody>
      </p:sp>
      <p:pic>
        <p:nvPicPr>
          <p:cNvPr id="9" name="Picture 8">
            <a:extLst>
              <a:ext uri="{FF2B5EF4-FFF2-40B4-BE49-F238E27FC236}">
                <a16:creationId xmlns:a16="http://schemas.microsoft.com/office/drawing/2014/main" id="{EC5F4364-170A-D341-64EF-DC422559709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8287B315-01F5-2954-98BA-A04D4D9D8612}"/>
              </a:ext>
            </a:extLst>
          </p:cNvPr>
          <p:cNvSpPr>
            <a:spLocks noGrp="1"/>
          </p:cNvSpPr>
          <p:nvPr>
            <p:ph sz="quarter" idx="4"/>
          </p:nvPr>
        </p:nvSpPr>
        <p:spPr>
          <a:xfrm>
            <a:off x="6172200" y="4901699"/>
            <a:ext cx="4545959" cy="1287964"/>
          </a:xfrm>
        </p:spPr>
        <p:txBody>
          <a:bodyPr>
            <a:normAutofit fontScale="92500"/>
          </a:bodyPr>
          <a:lstStyle/>
          <a:p>
            <a:pPr marL="0" indent="0" algn="ctr">
              <a:buNone/>
            </a:pPr>
            <a:r>
              <a:rPr lang="es-US" sz="2400">
                <a:solidFill>
                  <a:srgbClr val="00529B"/>
                </a:solidFill>
              </a:rPr>
              <a:t>Se debe hacer la solicitud dentro de los 65 días posteriores a la fecha de la decisión de cobertura.</a:t>
            </a:r>
          </a:p>
        </p:txBody>
      </p:sp>
      <p:pic>
        <p:nvPicPr>
          <p:cNvPr id="11" name="Picture 10">
            <a:extLst>
              <a:ext uri="{FF2B5EF4-FFF2-40B4-BE49-F238E27FC236}">
                <a16:creationId xmlns:a16="http://schemas.microsoft.com/office/drawing/2014/main" id="{E22379BC-4515-14A0-A4FA-5378FCAC371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5571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Proceso de apelaciones de la Parte D </a:t>
            </a:r>
            <a:br>
              <a:rPr lang="es-US" dirty="0"/>
            </a:br>
            <a:r>
              <a:rPr lang="es-US" dirty="0"/>
              <a:t>(medicamentos) de Medicare</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extLst>
              <p:ext uri="{D42A27DB-BD31-4B8C-83A1-F6EECF244321}">
                <p14:modId xmlns:p14="http://schemas.microsoft.com/office/powerpoint/2010/main" val="2866973743"/>
              </p:ext>
            </p:extLst>
          </p:nvPr>
        </p:nvGraphicFramePr>
        <p:xfrm>
          <a:off x="1735900" y="1005277"/>
          <a:ext cx="9033334" cy="4696870"/>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s-US" sz="1200">
                          <a:solidFill>
                            <a:schemeClr val="bg1"/>
                          </a:solidFill>
                        </a:rPr>
                        <a:t>Determinación de cobertura*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72 horas**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24 horas** </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65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Plan de medicamentos de Medicare (PDP)/Plan Medicare Advantage con cobertura de medicamentos (MA-PD) </a:t>
                      </a:r>
                    </a:p>
                    <a:p>
                      <a:pPr algn="ctr"/>
                      <a:r>
                        <a:rPr lang="es-US" sz="1200">
                          <a:solidFill>
                            <a:schemeClr val="bg1"/>
                          </a:solidFill>
                        </a:rPr>
                        <a:t>Plazo de 7 días (beneficios)</a:t>
                      </a:r>
                    </a:p>
                    <a:p>
                      <a:pPr algn="ctr"/>
                      <a:r>
                        <a:rPr lang="es-US" sz="1200">
                          <a:solidFill>
                            <a:schemeClr val="bg1"/>
                          </a:solidFill>
                        </a:rPr>
                        <a:t>Plazo de 14 días (pago)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Redeterminación acelerada </a:t>
                      </a:r>
                    </a:p>
                    <a:p>
                      <a:pPr algn="ctr"/>
                      <a:r>
                        <a:rPr lang="es-US" sz="1200">
                          <a:solidFill>
                            <a:schemeClr val="bg1"/>
                          </a:solidFill>
                        </a:rPr>
                        <a:t>Plazo de 72 horas</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2º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65 días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Entidad de Revisión Independiente (IRE) de la Parte D</a:t>
                      </a:r>
                    </a:p>
                    <a:p>
                      <a:pPr algn="ctr"/>
                      <a:r>
                        <a:rPr lang="es-US" sz="1200">
                          <a:solidFill>
                            <a:schemeClr val="bg1"/>
                          </a:solidFill>
                        </a:rPr>
                        <a:t>Plazo de 7 días (beneficios)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IRE de la Parte 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Importe en controversia (AIC) ≥ $190**** </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ALJ de OMHA</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4º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a:t>
                      </a:r>
                    </a:p>
                    <a:p>
                      <a:pPr algn="ctr"/>
                      <a:r>
                        <a:rPr lang="es-US" sz="1200">
                          <a:solidFill>
                            <a:schemeClr val="bg1"/>
                          </a:solidFill>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Tribunal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Tribunal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40181"/>
            <a:ext cx="5927844" cy="1131773"/>
          </a:xfrm>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00529B"/>
                </a:solidFill>
                <a:effectLst/>
                <a:uLnTx/>
                <a:uFillTx/>
                <a:latin typeface="Calibri" panose="020F0502020204030204"/>
                <a:ea typeface="+mn-ea"/>
                <a:cs typeface="+mn-cs"/>
              </a:rPr>
              <a:t>* Una solicitud de determinación de cobertura incluye una solicitud para una excepción de nivel o una excepción del formulario. El afiliado, su representante designado o su médico u otra persona que le receta autorizada puede presentar una solicitud de determinación de cobertura.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00529B"/>
                </a:solidFill>
                <a:effectLst/>
                <a:uLnTx/>
                <a:uFillTx/>
                <a:latin typeface="Calibri" panose="020F0502020204030204"/>
                <a:ea typeface="+mn-ea"/>
                <a:cs typeface="Arial" panose="020B0604020202020204" pitchFamily="34" charset="0"/>
              </a:rPr>
              <a:t>** Los plazos de adjudicación generalmente comienzan cuando la solicitud es recibida por el patrocinador del plan. No obstante, si la solicitud implica una solicitud de excepción, el plazo de adjudicación comienza cuando el patrocinador del plan recibe la declaración de respaldo del médico.</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53829"/>
            <a:ext cx="5672103" cy="1015663"/>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00529B"/>
                </a:solidFill>
                <a:effectLst/>
                <a:uLnTx/>
                <a:uFillTx/>
                <a:latin typeface="Calibri" panose="020F0502020204030204"/>
                <a:ea typeface="+mn-ea"/>
                <a:cs typeface="+mn-cs"/>
              </a:rPr>
              <a:t>*** Si, en la redeterminación, un patrocinador del plan mantiene una determinación de riesgo hecha según 42 CFR § 423.153 (f), el patrocinador del plan debe reenviar automáticamente el caso a la IRE de la Parte 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00529B"/>
                </a:solidFill>
                <a:effectLst/>
                <a:uLnTx/>
                <a:uFillTx/>
                <a:latin typeface="Calibri" panose="020F0502020204030204"/>
                <a:ea typeface="+mn-ea"/>
                <a:cs typeface="+mn-cs"/>
              </a:rPr>
              <a:t>**** El requisito de AIC para una audiencia ante ALJ y el Tribunal Federal de Distrito se ajusta anualmente según el componente de atención médica del índice de precios al consumidor. Este cuadro refleja las cantidades para el año calendario 2025.</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49717"/>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572286"/>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13872"/>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s-US" sz="1100">
                  <a:solidFill>
                    <a:schemeClr val="tx1"/>
                  </a:solidFill>
                </a:rPr>
                <a:t>Determinación</a:t>
              </a:r>
              <a:br>
                <a:rPr lang="es-US" sz="1100">
                  <a:solidFill>
                    <a:schemeClr val="tx1"/>
                  </a:solidFill>
                </a:rPr>
              </a:br>
              <a:r>
                <a:rPr lang="es-US" sz="1100">
                  <a:solidFill>
                    <a:schemeClr val="tx1"/>
                  </a:solidFill>
                </a:rPr>
                <a:t>de cobertura*</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dirty="0">
                  <a:solidFill>
                    <a:srgbClr val="184157"/>
                  </a:solidFill>
                  <a:latin typeface="Calibri" panose="020F0502020204030204"/>
                </a:rPr>
                <a:t>Plazo de 72 horas**</a:t>
              </a:r>
            </a:p>
            <a:p>
              <a:pPr algn="ctr"/>
              <a:r>
                <a:rPr lang="es-US" sz="1200" dirty="0">
                  <a:solidFill>
                    <a:srgbClr val="184157"/>
                  </a:solidFill>
                  <a:latin typeface="Calibri" panose="020F0502020204030204"/>
                </a:rPr>
                <a:t>Plazo de 14 días (pagos)</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24 horas**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050" dirty="0">
                  <a:solidFill>
                    <a:srgbClr val="184157"/>
                  </a:solidFill>
                  <a:latin typeface="Calibri" panose="020F0502020204030204"/>
                </a:rPr>
                <a:t>Plan de medicamentos de Medicare (PDP)/Plan Medicare </a:t>
              </a:r>
              <a:r>
                <a:rPr lang="es-US" sz="1050" dirty="0" err="1">
                  <a:solidFill>
                    <a:srgbClr val="184157"/>
                  </a:solidFill>
                  <a:latin typeface="Calibri" panose="020F0502020204030204"/>
                </a:rPr>
                <a:t>Advantage</a:t>
              </a:r>
              <a:r>
                <a:rPr lang="es-US" sz="1050" dirty="0">
                  <a:solidFill>
                    <a:srgbClr val="184157"/>
                  </a:solidFill>
                  <a:latin typeface="Calibri" panose="020F0502020204030204"/>
                </a:rPr>
                <a:t> con cobertura de medicamentos (MA-PD)</a:t>
              </a:r>
            </a:p>
            <a:p>
              <a:pPr algn="ctr"/>
              <a:r>
                <a:rPr lang="es-US" sz="1050" dirty="0">
                  <a:solidFill>
                    <a:srgbClr val="184157"/>
                  </a:solidFill>
                  <a:latin typeface="Calibri" panose="020F0502020204030204"/>
                </a:rPr>
                <a:t>Plazo de 7 días (beneficios)</a:t>
              </a:r>
            </a:p>
            <a:p>
              <a:pPr algn="ctr"/>
              <a:r>
                <a:rPr lang="es-US" sz="1050" dirty="0">
                  <a:solidFill>
                    <a:srgbClr val="184157"/>
                  </a:solidFill>
                  <a:latin typeface="Calibri" panose="020F0502020204030204"/>
                </a:rPr>
                <a:t>Plazo de 14 días (pagos)</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PDP/MA-PD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72 horas</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2º nivel</a:t>
              </a:r>
              <a:br>
                <a:rPr lang="es-US" sz="1200">
                  <a:solidFill>
                    <a:schemeClr val="tx1"/>
                  </a:solidFill>
                </a:rPr>
              </a:br>
              <a:r>
                <a:rPr lang="es-US" sz="1200">
                  <a:solidFill>
                    <a:schemeClr val="tx1"/>
                  </a:solidFill>
                </a:rPr>
                <a:t>de apelación</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050" dirty="0">
                  <a:solidFill>
                    <a:srgbClr val="184157"/>
                  </a:solidFill>
                  <a:latin typeface="Calibri" panose="020F0502020204030204"/>
                </a:rPr>
                <a:t>Entidad de Revisión Independiente (IRE) de la Parte D</a:t>
              </a:r>
            </a:p>
            <a:p>
              <a:pPr algn="ctr"/>
              <a:r>
                <a:rPr lang="es-US" sz="1050" dirty="0">
                  <a:solidFill>
                    <a:srgbClr val="184157"/>
                  </a:solidFill>
                  <a:latin typeface="Calibri" panose="020F0502020204030204"/>
                </a:rPr>
                <a:t>Plazo de 7 días (beneficios)</a:t>
              </a:r>
            </a:p>
            <a:p>
              <a:pPr algn="ctr"/>
              <a:r>
                <a:rPr lang="es-US" sz="1050" dirty="0">
                  <a:solidFill>
                    <a:srgbClr val="184157"/>
                  </a:solidFill>
                  <a:latin typeface="Calibri" panose="020F0502020204030204"/>
                </a:rPr>
                <a:t>Plazo de 14 días (pagos)</a:t>
              </a:r>
              <a:endParaRPr lang="es-US" sz="1200" dirty="0">
                <a:solidFill>
                  <a:srgbClr val="184157"/>
                </a:solidFill>
                <a:latin typeface="Calibri" panose="020F0502020204030204"/>
              </a:endParaRP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IRE de la Parte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i="0" u="none" strike="noStrike" cap="none" normalizeH="0" baseline="0" noProof="0" dirty="0">
                  <a:ln>
                    <a:noFill/>
                  </a:ln>
                  <a:solidFill>
                    <a:srgbClr val="184157"/>
                  </a:solidFill>
                  <a:effectLst/>
                  <a:uLnTx/>
                  <a:uFillTx/>
                  <a:latin typeface="Calibri" panose="020F0502020204030204"/>
                  <a:ea typeface="+mn-ea"/>
                  <a:cs typeface="+mn-cs"/>
                </a:rPr>
                <a:t>Oficina de Audiencias y Apelaciones de Medicare (OMHA) Audiencia de juez de tribunal administrativo (ALJ)  </a:t>
              </a:r>
              <a:br>
                <a:rPr kumimoji="0" lang="es-US" sz="1000" i="0" u="none" strike="noStrike" cap="none" normalizeH="0" baseline="0" noProof="0" dirty="0">
                  <a:ln>
                    <a:noFill/>
                  </a:ln>
                  <a:solidFill>
                    <a:srgbClr val="184157"/>
                  </a:solidFill>
                  <a:effectLst/>
                  <a:uLnTx/>
                  <a:uFillTx/>
                  <a:latin typeface="Calibri" panose="020F0502020204030204"/>
                  <a:ea typeface="+mn-ea"/>
                  <a:cs typeface="+mn-cs"/>
                </a:rPr>
              </a:br>
              <a:r>
                <a:rPr kumimoji="0" lang="es-US" sz="1050" i="0" u="none" strike="noStrike" cap="none" normalizeH="0" baseline="0" noProof="0" dirty="0">
                  <a:ln>
                    <a:noFill/>
                  </a:ln>
                  <a:solidFill>
                    <a:srgbClr val="184157"/>
                  </a:solidFill>
                  <a:effectLst/>
                  <a:uLnTx/>
                  <a:uFillTx/>
                  <a:latin typeface="Calibri" panose="020F0502020204030204"/>
                  <a:ea typeface="+mn-ea"/>
                  <a:cs typeface="+mn-cs"/>
                </a:rPr>
                <a:t>Importe en controversia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50" i="0" u="none" strike="noStrike" cap="none" normalizeH="0" baseline="0" noProof="0" dirty="0">
                  <a:ln>
                    <a:noFill/>
                  </a:ln>
                  <a:solidFill>
                    <a:srgbClr val="184157"/>
                  </a:solidFill>
                  <a:effectLst/>
                  <a:uLnTx/>
                  <a:uFillTx/>
                  <a:latin typeface="Calibri" panose="020F0502020204030204"/>
                  <a:ea typeface="+mn-ea"/>
                  <a:cs typeface="+mn-cs"/>
                </a:rPr>
                <a:t>Plazo de 90 días</a:t>
              </a:r>
              <a:endParaRPr kumimoji="0" lang="es-US" sz="1200" i="0" u="none" strike="noStrike" cap="none" normalizeH="0" baseline="0" noProof="0" dirty="0">
                <a:ln>
                  <a:noFill/>
                </a:ln>
                <a:solidFill>
                  <a:srgbClr val="184157"/>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4º nivel</a:t>
              </a:r>
              <a:br>
                <a:rPr lang="es-US" sz="1200">
                  <a:solidFill>
                    <a:schemeClr val="tx1"/>
                  </a:solidFill>
                </a:rPr>
              </a:br>
              <a:r>
                <a:rPr lang="es-US" sz="1200">
                  <a:solidFill>
                    <a:schemeClr val="tx1"/>
                  </a:solidFill>
                </a:rPr>
                <a:t>de apelación</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90 días</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 </a:t>
              </a:r>
            </a:p>
            <a:p>
              <a:r>
                <a:rPr lang="es-US" sz="1200">
                  <a:solidFill>
                    <a:schemeClr val="tx1"/>
                  </a:solidFill>
                </a:rPr>
                <a:t>judicial</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Tribunal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$1900****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65 días para</a:t>
              </a:r>
              <a:r>
                <a:rPr lang="es-US" sz="1200">
                  <a:solidFill>
                    <a:prstClr val="white"/>
                  </a:solidFill>
                  <a:latin typeface="Calibri" panose="020F0502020204030204"/>
                  <a:ea typeface="+mn-ea"/>
                  <a:cs typeface="+mn-cs"/>
                </a:rPr>
                <a:t> presentar</a:t>
              </a: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65 días para</a:t>
              </a:r>
              <a:r>
                <a:rPr lang="es-US" sz="1200">
                  <a:solidFill>
                    <a:prstClr val="white"/>
                  </a:solidFill>
                  <a:latin typeface="Calibri" panose="020F0502020204030204"/>
                  <a:ea typeface="+mn-ea"/>
                  <a:cs typeface="+mn-cs"/>
                </a:rPr>
                <a:t> presentar***</a:t>
              </a: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77851"/>
              <a:ext cx="2577900" cy="463871"/>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Audiencia de ALJ de OMHA</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10 días</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10 días</a:t>
              </a:r>
            </a:p>
          </p:txBody>
        </p:sp>
      </p:grpSp>
      <p:sp>
        <p:nvSpPr>
          <p:cNvPr id="5" name="Slide Number Placeholder 4">
            <a:extLst>
              <a:ext uri="{FF2B5EF4-FFF2-40B4-BE49-F238E27FC236}">
                <a16:creationId xmlns:a16="http://schemas.microsoft.com/office/drawing/2014/main" id="{E19663EE-8036-4288-8D06-892693D382C7}"/>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a:p>
        </p:txBody>
      </p:sp>
      <p:sp>
        <p:nvSpPr>
          <p:cNvPr id="3" name="Footer Placeholder 2">
            <a:extLst>
              <a:ext uri="{FF2B5EF4-FFF2-40B4-BE49-F238E27FC236}">
                <a16:creationId xmlns:a16="http://schemas.microsoft.com/office/drawing/2014/main" id="{06696B8D-1758-436D-ACAA-E326800167A7}"/>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dirty="0"/>
              <a:t>Derechos y protecciones de Medicare</a:t>
            </a:r>
          </a:p>
        </p:txBody>
      </p:sp>
      <p:sp>
        <p:nvSpPr>
          <p:cNvPr id="2" name="Date Placeholder 1">
            <a:extLst>
              <a:ext uri="{FF2B5EF4-FFF2-40B4-BE49-F238E27FC236}">
                <a16:creationId xmlns:a16="http://schemas.microsoft.com/office/drawing/2014/main" id="{3CA1201A-8589-49FD-A384-90ADDFCC30AB}"/>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Notificaciones Requeridas de la Parte D</a:t>
            </a:r>
          </a:p>
        </p:txBody>
      </p:sp>
      <p:pic>
        <p:nvPicPr>
          <p:cNvPr id="8" name="Picture 7" descr="Imagen de la Notificación de Denegación de Cobertura de Medicamentos Recetados de Medicare página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n de la Notificación de Denegación de Cobertura de Medicamentos Recetados de Medicare página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n de la Notificación de Denegación de Cobertura de Medicamentos Recetados de Medicare página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82795"/>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a:p>
        </p:txBody>
      </p:sp>
      <p:sp>
        <p:nvSpPr>
          <p:cNvPr id="11" name="Footer Placeholder 2">
            <a:extLst>
              <a:ext uri="{FF2B5EF4-FFF2-40B4-BE49-F238E27FC236}">
                <a16:creationId xmlns:a16="http://schemas.microsoft.com/office/drawing/2014/main" id="{F46F3035-B032-4DB0-A69F-581BBBDE7850}"/>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9" name="Date Placeholder 1">
            <a:extLst>
              <a:ext uri="{FF2B5EF4-FFF2-40B4-BE49-F238E27FC236}">
                <a16:creationId xmlns:a16="http://schemas.microsoft.com/office/drawing/2014/main" id="{E9503869-552F-48DE-A7DB-155D288EEA79}"/>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Cómo nombrar un representante</a:t>
            </a:r>
          </a:p>
        </p:txBody>
      </p:sp>
      <p:sp>
        <p:nvSpPr>
          <p:cNvPr id="2" name="Content Placeholder 1">
            <a:extLst>
              <a:ext uri="{FF2B5EF4-FFF2-40B4-BE49-F238E27FC236}">
                <a16:creationId xmlns:a16="http://schemas.microsoft.com/office/drawing/2014/main" id="{0EC9FCC9-117A-C15F-BABF-02B22CA1D0E5}"/>
              </a:ext>
            </a:extLst>
          </p:cNvPr>
          <p:cNvSpPr>
            <a:spLocks noGrp="1"/>
          </p:cNvSpPr>
          <p:nvPr>
            <p:ph sz="half" idx="1"/>
          </p:nvPr>
        </p:nvSpPr>
        <p:spPr>
          <a:xfrm>
            <a:off x="914400" y="1117823"/>
            <a:ext cx="10371571" cy="5238527"/>
          </a:xfrm>
        </p:spPr>
        <p:txBody>
          <a:bodyPr>
            <a:normAutofit/>
          </a:bodyPr>
          <a:lstStyle/>
          <a:p>
            <a:pPr marL="0" indent="0">
              <a:lnSpc>
                <a:spcPct val="110000"/>
              </a:lnSpc>
              <a:spcAft>
                <a:spcPts val="600"/>
              </a:spcAft>
              <a:buNone/>
            </a:pPr>
            <a:r>
              <a:rPr lang="es-US" b="1" dirty="0">
                <a:solidFill>
                  <a:srgbClr val="2F5597"/>
                </a:solidFill>
              </a:rPr>
              <a:t>Hay 3 maneras de nombrar un representante:</a:t>
            </a:r>
          </a:p>
          <a:p>
            <a:pPr marL="548640">
              <a:lnSpc>
                <a:spcPct val="110000"/>
              </a:lnSpc>
              <a:spcAft>
                <a:spcPts val="600"/>
              </a:spcAft>
            </a:pPr>
            <a:r>
              <a:rPr lang="es-US" sz="2200" dirty="0">
                <a:solidFill>
                  <a:srgbClr val="2F5597"/>
                </a:solidFill>
              </a:rPr>
              <a:t>Completar un formulario “Nombramiento de representante”</a:t>
            </a:r>
          </a:p>
          <a:p>
            <a:pPr marL="548640">
              <a:lnSpc>
                <a:spcPct val="110000"/>
              </a:lnSpc>
            </a:pPr>
            <a:r>
              <a:rPr lang="es-US" sz="2200" dirty="0">
                <a:solidFill>
                  <a:srgbClr val="2F5597"/>
                </a:solidFill>
              </a:rPr>
              <a:t>Presentar una solicitud escrita con la apelación que incluya:</a:t>
            </a:r>
          </a:p>
          <a:p>
            <a:pPr marL="822960" lvl="1">
              <a:lnSpc>
                <a:spcPts val="1400"/>
              </a:lnSpc>
              <a:spcAft>
                <a:spcPts val="1200"/>
              </a:spcAft>
            </a:pPr>
            <a:r>
              <a:rPr lang="es-US" sz="1800" dirty="0">
                <a:solidFill>
                  <a:srgbClr val="2F5597"/>
                </a:solidFill>
              </a:rPr>
              <a:t>Su nombre, dirección, número de teléfono y número de Medicare</a:t>
            </a:r>
          </a:p>
          <a:p>
            <a:pPr marL="822960" lvl="1">
              <a:lnSpc>
                <a:spcPts val="1400"/>
              </a:lnSpc>
              <a:spcAft>
                <a:spcPts val="1200"/>
              </a:spcAft>
            </a:pPr>
            <a:r>
              <a:rPr lang="es-US" sz="1800" dirty="0">
                <a:solidFill>
                  <a:srgbClr val="2F5597"/>
                </a:solidFill>
              </a:rPr>
              <a:t>Una declaración nombrando a alguien como su representante</a:t>
            </a:r>
          </a:p>
          <a:p>
            <a:pPr marL="822960" lvl="1">
              <a:lnSpc>
                <a:spcPts val="1400"/>
              </a:lnSpc>
              <a:spcAft>
                <a:spcPts val="1200"/>
              </a:spcAft>
            </a:pPr>
            <a:r>
              <a:rPr lang="es-US" sz="1800" dirty="0">
                <a:solidFill>
                  <a:srgbClr val="2F5597"/>
                </a:solidFill>
              </a:rPr>
              <a:t>Nombre, dirección y número de teléfono de su representante</a:t>
            </a:r>
          </a:p>
          <a:p>
            <a:pPr marL="822960" lvl="1">
              <a:lnSpc>
                <a:spcPts val="1400"/>
              </a:lnSpc>
              <a:spcAft>
                <a:spcPts val="1200"/>
              </a:spcAft>
            </a:pPr>
            <a:r>
              <a:rPr lang="es-US" sz="1800" dirty="0">
                <a:solidFill>
                  <a:srgbClr val="2F5597"/>
                </a:solidFill>
              </a:rPr>
              <a:t>La condición profesional de su representante (por ejemplo, médico) o su relación con usted</a:t>
            </a:r>
          </a:p>
          <a:p>
            <a:pPr marL="822960" lvl="1">
              <a:lnSpc>
                <a:spcPts val="2200"/>
              </a:lnSpc>
              <a:spcAft>
                <a:spcPts val="1200"/>
              </a:spcAft>
            </a:pPr>
            <a:r>
              <a:rPr lang="es-US" sz="1800" dirty="0">
                <a:solidFill>
                  <a:srgbClr val="2F5597"/>
                </a:solidFill>
              </a:rPr>
              <a:t>Una declaración autorizando la divulgación de su información personal y de salud identificable a su representante</a:t>
            </a:r>
          </a:p>
          <a:p>
            <a:pPr marL="822960" lvl="1">
              <a:lnSpc>
                <a:spcPts val="1400"/>
              </a:lnSpc>
              <a:spcAft>
                <a:spcPts val="1200"/>
              </a:spcAft>
            </a:pPr>
            <a:r>
              <a:rPr lang="es-US" sz="1800" dirty="0">
                <a:solidFill>
                  <a:srgbClr val="2F5597"/>
                </a:solidFill>
              </a:rPr>
              <a:t>Una declaración explicando por qué usted será representado y en qué medida </a:t>
            </a:r>
          </a:p>
          <a:p>
            <a:pPr marL="822960" lvl="1">
              <a:lnSpc>
                <a:spcPts val="1400"/>
              </a:lnSpc>
              <a:spcAft>
                <a:spcPts val="1200"/>
              </a:spcAft>
            </a:pPr>
            <a:r>
              <a:rPr lang="es-US" sz="1800" dirty="0"/>
              <a:t>Su firma y la fecha en que firmó la solicitud </a:t>
            </a:r>
          </a:p>
          <a:p>
            <a:pPr marL="822960" lvl="1">
              <a:lnSpc>
                <a:spcPts val="1400"/>
              </a:lnSpc>
            </a:pPr>
            <a:r>
              <a:rPr lang="es-US" sz="1800" dirty="0"/>
              <a:t>La firma de su representante y la fecha en que firmó la solicitud</a:t>
            </a:r>
          </a:p>
          <a:p>
            <a:pPr marL="548640">
              <a:lnSpc>
                <a:spcPct val="110000"/>
              </a:lnSpc>
            </a:pPr>
            <a:r>
              <a:rPr lang="es-US" sz="2200" dirty="0">
                <a:solidFill>
                  <a:srgbClr val="2F5597"/>
                </a:solidFill>
              </a:rPr>
              <a:t>Presente una solicitud en su cuenta de Medicare en </a:t>
            </a:r>
            <a:r>
              <a:rPr lang="es-US" sz="2200" dirty="0">
                <a:solidFill>
                  <a:srgbClr val="2F5597"/>
                </a:solidFill>
                <a:hlinkClick r:id="rId4">
                  <a:extLst>
                    <a:ext uri="{A12FA001-AC4F-418D-AE19-62706E023703}">
                      <ahyp:hlinkClr xmlns:ahyp="http://schemas.microsoft.com/office/drawing/2018/hyperlinkcolor" val="tx"/>
                    </a:ext>
                  </a:extLst>
                </a:hlinkClick>
              </a:rPr>
              <a:t>Medicare.gov</a:t>
            </a:r>
            <a:r>
              <a:rPr lang="es-US" sz="2200" dirty="0">
                <a:solidFill>
                  <a:srgbClr val="2F5597"/>
                </a:solidFill>
              </a:rPr>
              <a:t> </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2952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sus conocimientos: Pregunta 2</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s-US" sz="2400" b="1">
                <a:solidFill>
                  <a:srgbClr val="00529B"/>
                </a:solidFill>
              </a:rPr>
              <a:t>Su Resumen de Medicare (MSN) incluye detalles sobre cómo presentar una apelación. </a:t>
            </a:r>
          </a:p>
          <a:p>
            <a:pPr marL="457200" lvl="0" indent="-457200" defTabSz="685800">
              <a:lnSpc>
                <a:spcPct val="100000"/>
              </a:lnSpc>
              <a:spcBef>
                <a:spcPts val="0"/>
              </a:spcBef>
              <a:spcAft>
                <a:spcPts val="1200"/>
              </a:spcAft>
              <a:buFont typeface="+mj-lt"/>
              <a:buAutoNum type="alphaLcPeriod"/>
            </a:pPr>
            <a:r>
              <a:rPr lang="es-US" sz="240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a:solidFill>
                  <a:srgbClr val="00529B"/>
                </a:solidFill>
              </a:rPr>
              <a:t>Falso</a:t>
            </a:r>
          </a:p>
        </p:txBody>
      </p:sp>
      <p:sp>
        <p:nvSpPr>
          <p:cNvPr id="6" name="Rounded Rectangle 5" descr="Cuadro verde que resalta la respuesta correcta como:&#10;a. Verdadero&#10;"/>
          <p:cNvSpPr/>
          <p:nvPr/>
        </p:nvSpPr>
        <p:spPr>
          <a:xfrm>
            <a:off x="1188722" y="2708292"/>
            <a:ext cx="2113876" cy="392718"/>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
        <p:nvSpPr>
          <p:cNvPr id="5" name="Title 1">
            <a:extLst>
              <a:ext uri="{FF2B5EF4-FFF2-40B4-BE49-F238E27FC236}">
                <a16:creationId xmlns:a16="http://schemas.microsoft.com/office/drawing/2014/main" id="{63BAD77D-138D-B472-CCAB-07C84146C6F3}"/>
              </a:ext>
            </a:extLst>
          </p:cNvPr>
          <p:cNvSpPr txBox="1">
            <a:spLocks/>
          </p:cNvSpPr>
          <p:nvPr/>
        </p:nvSpPr>
        <p:spPr>
          <a:xfrm>
            <a:off x="1505493" y="4504513"/>
            <a:ext cx="918101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Tree>
    <p:custDataLst>
      <p:tags r:id="rId1"/>
    </p:custDataLst>
    <p:extLst>
      <p:ext uri="{BB962C8B-B14F-4D97-AF65-F5344CB8AC3E}">
        <p14:creationId xmlns:p14="http://schemas.microsoft.com/office/powerpoint/2010/main" val="12816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s-US"/>
              <a:t>Compruebe sus conocimientos: Pregunta 3</a:t>
            </a:r>
          </a:p>
        </p:txBody>
      </p:sp>
      <p:sp>
        <p:nvSpPr>
          <p:cNvPr id="9" name="Content Placeholder 8"/>
          <p:cNvSpPr>
            <a:spLocks noGrp="1"/>
          </p:cNvSpPr>
          <p:nvPr>
            <p:ph type="body" sz="quarter" idx="13"/>
          </p:nvPr>
        </p:nvSpPr>
        <p:spPr>
          <a:xfrm>
            <a:off x="977901" y="1652530"/>
            <a:ext cx="10634979" cy="3955056"/>
          </a:xfrm>
        </p:spPr>
        <p:txBody>
          <a:bodyPr>
            <a:normAutofit/>
          </a:bodyPr>
          <a:lstStyle/>
          <a:p>
            <a:pPr marL="0" lvl="0" indent="0" defTabSz="685800">
              <a:lnSpc>
                <a:spcPct val="100000"/>
              </a:lnSpc>
              <a:spcBef>
                <a:spcPts val="0"/>
              </a:spcBef>
              <a:buNone/>
            </a:pPr>
            <a:r>
              <a:rPr lang="es-US" sz="2200" b="1">
                <a:solidFill>
                  <a:srgbClr val="00529B"/>
                </a:solidFill>
              </a:rPr>
              <a:t>Si está en desacuerdo con la decisión tomada por la Oficina de Audiencias y Apelaciones de Medicare (OMHA), ¿cuál es el paso siguiente en el proceso de apelaciones para todos los tipos de planes? </a:t>
            </a:r>
          </a:p>
          <a:p>
            <a:pPr marL="457200" lvl="0" indent="-457200" defTabSz="685800">
              <a:lnSpc>
                <a:spcPct val="100000"/>
              </a:lnSpc>
              <a:spcBef>
                <a:spcPts val="0"/>
              </a:spcBef>
              <a:buFont typeface="+mj-lt"/>
              <a:buAutoNum type="alphaLcPeriod"/>
            </a:pPr>
            <a:r>
              <a:rPr lang="es-US" sz="2200">
                <a:solidFill>
                  <a:srgbClr val="00529B"/>
                </a:solidFill>
              </a:rPr>
              <a:t>Redeterminación por parte del Contratista Administrativo de Medicare (MAC). </a:t>
            </a:r>
          </a:p>
          <a:p>
            <a:pPr marL="457200" lvl="0" indent="-457200" defTabSz="685800">
              <a:lnSpc>
                <a:spcPct val="100000"/>
              </a:lnSpc>
              <a:spcBef>
                <a:spcPts val="0"/>
              </a:spcBef>
              <a:buFont typeface="+mj-lt"/>
              <a:buAutoNum type="alphaLcPeriod"/>
            </a:pPr>
            <a:r>
              <a:rPr lang="es-US" sz="2200">
                <a:solidFill>
                  <a:srgbClr val="00529B"/>
                </a:solidFill>
              </a:rPr>
              <a:t>Reconsideración por un Contratista independiente competente (QIC). </a:t>
            </a:r>
          </a:p>
          <a:p>
            <a:pPr marL="457200" lvl="0" indent="-457200" defTabSz="685800">
              <a:lnSpc>
                <a:spcPct val="100000"/>
              </a:lnSpc>
              <a:spcBef>
                <a:spcPts val="0"/>
              </a:spcBef>
              <a:buFont typeface="+mj-lt"/>
              <a:buAutoNum type="alphaLcPeriod"/>
            </a:pPr>
            <a:r>
              <a:rPr lang="es-US" sz="2200">
                <a:solidFill>
                  <a:srgbClr val="00529B"/>
                </a:solidFill>
              </a:rPr>
              <a:t>Revisión por el Consejo de Apelaciones de Medicare</a:t>
            </a:r>
          </a:p>
          <a:p>
            <a:pPr marL="457200" lvl="0" indent="-457200" defTabSz="685800">
              <a:lnSpc>
                <a:spcPct val="100000"/>
              </a:lnSpc>
              <a:spcBef>
                <a:spcPts val="0"/>
              </a:spcBef>
              <a:buFont typeface="+mj-lt"/>
              <a:buAutoNum type="alphaLcPeriod"/>
            </a:pPr>
            <a:r>
              <a:rPr lang="es-US" sz="2200">
                <a:solidFill>
                  <a:srgbClr val="00529B"/>
                </a:solidFill>
              </a:rPr>
              <a:t>Revisión judicial por un tribunal de distrito federal</a:t>
            </a:r>
          </a:p>
        </p:txBody>
      </p:sp>
      <p:sp>
        <p:nvSpPr>
          <p:cNvPr id="6" name="Rounded Rectangle 5" descr="Cuadro verde que resalta la respuesta correcta como:&#10;c. Revisión por el Consejo de Apelaciones de Medicare&#10;"/>
          <p:cNvSpPr/>
          <p:nvPr/>
        </p:nvSpPr>
        <p:spPr>
          <a:xfrm>
            <a:off x="977900" y="3727817"/>
            <a:ext cx="7499125"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017F1203-10BC-BCA3-1CD4-3D37E85BF2F6}"/>
              </a:ext>
            </a:extLst>
          </p:cNvPr>
          <p:cNvSpPr txBox="1">
            <a:spLocks/>
          </p:cNvSpPr>
          <p:nvPr/>
        </p:nvSpPr>
        <p:spPr>
          <a:xfrm>
            <a:off x="1505493" y="4776395"/>
            <a:ext cx="9181014" cy="44776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Tree>
    <p:custDataLst>
      <p:tags r:id="rId1"/>
    </p:custDataLst>
    <p:extLst>
      <p:ext uri="{BB962C8B-B14F-4D97-AF65-F5344CB8AC3E}">
        <p14:creationId xmlns:p14="http://schemas.microsoft.com/office/powerpoint/2010/main" val="24805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21" y="2050867"/>
            <a:ext cx="5982789" cy="688930"/>
          </a:xfrm>
        </p:spPr>
        <p:txBody>
          <a:bodyPr>
            <a:normAutofit/>
          </a:bodyPr>
          <a:lstStyle/>
          <a:p>
            <a:r>
              <a:rPr lang="es-US"/>
              <a:t>Lección 3</a:t>
            </a:r>
          </a:p>
        </p:txBody>
      </p:sp>
      <p:sp>
        <p:nvSpPr>
          <p:cNvPr id="5" name="Text Placeholder 4"/>
          <p:cNvSpPr>
            <a:spLocks noGrp="1"/>
          </p:cNvSpPr>
          <p:nvPr>
            <p:ph type="body" idx="1"/>
          </p:nvPr>
        </p:nvSpPr>
        <p:spPr>
          <a:xfrm>
            <a:off x="4287521" y="2739797"/>
            <a:ext cx="7302138" cy="2756265"/>
          </a:xfrm>
        </p:spPr>
        <p:txBody>
          <a:bodyPr>
            <a:normAutofit/>
          </a:bodyPr>
          <a:lstStyle/>
          <a:p>
            <a:pPr>
              <a:lnSpc>
                <a:spcPct val="100000"/>
              </a:lnSpc>
              <a:spcBef>
                <a:spcPts val="600"/>
              </a:spcBef>
            </a:pPr>
            <a:r>
              <a:rPr lang="es-US"/>
              <a:t>Sus derechos en Ciertas Situaciones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sz="3000"/>
              <a:t>Lección 3 Objetivos </a:t>
            </a:r>
          </a:p>
        </p:txBody>
      </p:sp>
      <p:sp>
        <p:nvSpPr>
          <p:cNvPr id="2" name="Content Placeholder 1">
            <a:extLst>
              <a:ext uri="{FF2B5EF4-FFF2-40B4-BE49-F238E27FC236}">
                <a16:creationId xmlns:a16="http://schemas.microsoft.com/office/drawing/2014/main" id="{332C5955-06ED-7827-132F-266396D52F3F}"/>
              </a:ext>
            </a:extLst>
          </p:cNvPr>
          <p:cNvSpPr>
            <a:spLocks noGrp="1"/>
          </p:cNvSpPr>
          <p:nvPr>
            <p:ph sz="half" idx="1"/>
          </p:nvPr>
        </p:nvSpPr>
        <p:spPr>
          <a:xfrm>
            <a:off x="1041400" y="1176867"/>
            <a:ext cx="10506956" cy="4757195"/>
          </a:xfrm>
        </p:spPr>
        <p:txBody>
          <a:bodyPr>
            <a:normAutofit/>
          </a:bodyPr>
          <a:lstStyle/>
          <a:p>
            <a:pPr marL="0" indent="0">
              <a:buNone/>
            </a:pPr>
            <a:r>
              <a:rPr lang="es-US" b="1" dirty="0">
                <a:solidFill>
                  <a:srgbClr val="00529B"/>
                </a:solidFill>
                <a:latin typeface="Arial"/>
                <a:cs typeface="Arial"/>
              </a:rPr>
              <a:t>Al finalizar esta lección, usted podrá: </a:t>
            </a:r>
          </a:p>
          <a:p>
            <a:pPr marL="548640"/>
            <a:r>
              <a:rPr lang="es-US" sz="2200" dirty="0">
                <a:solidFill>
                  <a:srgbClr val="00529B"/>
                </a:solidFill>
                <a:latin typeface="Arial"/>
                <a:cs typeface="Arial"/>
              </a:rPr>
              <a:t>Describir lo que se incluye en "Un mensaje importante de Medicare sobre </a:t>
            </a:r>
            <a:br>
              <a:rPr lang="es-US" sz="2200" dirty="0">
                <a:solidFill>
                  <a:srgbClr val="00529B"/>
                </a:solidFill>
                <a:latin typeface="Arial"/>
                <a:cs typeface="Arial"/>
              </a:rPr>
            </a:br>
            <a:r>
              <a:rPr lang="es-US" sz="2200" dirty="0">
                <a:solidFill>
                  <a:srgbClr val="00529B"/>
                </a:solidFill>
                <a:latin typeface="Arial"/>
                <a:cs typeface="Arial"/>
              </a:rPr>
              <a:t>sus derechos"</a:t>
            </a:r>
          </a:p>
          <a:p>
            <a:pPr marL="548640"/>
            <a:r>
              <a:rPr lang="es-US" sz="2200" dirty="0">
                <a:solidFill>
                  <a:srgbClr val="00529B"/>
                </a:solidFill>
                <a:latin typeface="Arial"/>
                <a:cs typeface="Arial"/>
              </a:rPr>
              <a:t>Describir qué hay en el “Aviso de observación de paciente ambulatorio de Medicare” (MOON)</a:t>
            </a:r>
          </a:p>
          <a:p>
            <a:pPr marL="548640"/>
            <a:r>
              <a:rPr lang="es-US" sz="2200" dirty="0">
                <a:solidFill>
                  <a:srgbClr val="00529B"/>
                </a:solidFill>
                <a:latin typeface="Arial"/>
                <a:cs typeface="Arial"/>
              </a:rPr>
              <a:t>Explicar sus derechos cuando se le admite en un hospital o un centro de enfermería especializada (SNF)</a:t>
            </a:r>
          </a:p>
          <a:p>
            <a:pPr marL="548640"/>
            <a:r>
              <a:rPr lang="es-US" sz="2200" dirty="0">
                <a:solidFill>
                  <a:srgbClr val="00529B"/>
                </a:solidFill>
                <a:latin typeface="Arial"/>
                <a:cs typeface="Arial"/>
              </a:rPr>
              <a:t>Explicar sus derechos en entornos de cuidado de la salud en el hogar y de cuidado de hospicio</a:t>
            </a:r>
          </a:p>
          <a:p>
            <a:pPr marL="548640"/>
            <a:r>
              <a:rPr lang="es-US" sz="2200" dirty="0">
                <a:solidFill>
                  <a:srgbClr val="00529B"/>
                </a:solidFill>
                <a:latin typeface="Arial"/>
                <a:cs typeface="Arial"/>
              </a:rPr>
              <a:t>Explicar sus derechos en un Centro Integral de Rehabilitación para Pacientes Ambulatorios (CORF)</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73911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4FA-8AC9-E66A-64CE-DDA65E3B6E8A}"/>
              </a:ext>
            </a:extLst>
          </p:cNvPr>
          <p:cNvSpPr>
            <a:spLocks noGrp="1"/>
          </p:cNvSpPr>
          <p:nvPr>
            <p:ph type="title"/>
          </p:nvPr>
        </p:nvSpPr>
        <p:spPr>
          <a:xfrm>
            <a:off x="4204818" y="2395469"/>
            <a:ext cx="7987182" cy="2067062"/>
          </a:xfrm>
        </p:spPr>
        <p:txBody>
          <a:bodyPr>
            <a:normAutofit/>
          </a:bodyPr>
          <a:lstStyle/>
          <a:p>
            <a:pPr>
              <a:lnSpc>
                <a:spcPct val="100000"/>
              </a:lnSpc>
              <a:spcBef>
                <a:spcPts val="1200"/>
              </a:spcBef>
              <a:spcAft>
                <a:spcPts val="600"/>
              </a:spcAft>
            </a:pPr>
            <a:r>
              <a:rPr lang="es-US" dirty="0"/>
              <a:t>Lección 1</a:t>
            </a:r>
            <a:br>
              <a:rPr lang="es-US" dirty="0"/>
            </a:br>
            <a:r>
              <a:rPr lang="es-US" dirty="0"/>
              <a:t>Derechos de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79CD-99C2-EAE5-6478-DD54F359E385}"/>
              </a:ext>
            </a:extLst>
          </p:cNvPr>
          <p:cNvSpPr>
            <a:spLocks noGrp="1"/>
          </p:cNvSpPr>
          <p:nvPr>
            <p:ph type="title"/>
          </p:nvPr>
        </p:nvSpPr>
        <p:spPr/>
        <p:txBody>
          <a:bodyPr>
            <a:noAutofit/>
          </a:bodyPr>
          <a:lstStyle/>
          <a:p>
            <a:r>
              <a:rPr lang="es-US" sz="2400" dirty="0"/>
              <a:t>Ley de Tratamiento Médico de Emergencia y Trabajo de Parto Activo (EMTALA, en inglés) Actualización</a:t>
            </a:r>
          </a:p>
        </p:txBody>
      </p:sp>
      <p:sp>
        <p:nvSpPr>
          <p:cNvPr id="3" name="Content Placeholder 2">
            <a:extLst>
              <a:ext uri="{FF2B5EF4-FFF2-40B4-BE49-F238E27FC236}">
                <a16:creationId xmlns:a16="http://schemas.microsoft.com/office/drawing/2014/main" id="{1173EAFD-8EA0-6C46-7B5E-9FED92CF772C}"/>
              </a:ext>
            </a:extLst>
          </p:cNvPr>
          <p:cNvSpPr>
            <a:spLocks noGrp="1"/>
          </p:cNvSpPr>
          <p:nvPr>
            <p:ph sz="half" idx="1"/>
          </p:nvPr>
        </p:nvSpPr>
        <p:spPr>
          <a:xfrm>
            <a:off x="838200" y="1415437"/>
            <a:ext cx="10050454" cy="4757195"/>
          </a:xfrm>
        </p:spPr>
        <p:txBody>
          <a:bodyPr/>
          <a:lstStyle/>
          <a:p>
            <a:r>
              <a:rPr lang="es-US" dirty="0"/>
              <a:t>Presentación de la reclamación en virtud de la Ley de Tratamiento Médico de Emergencia y Trabajo de Parto Activo (EMTALA) (en inglés y español) disponible en CMS.gov</a:t>
            </a:r>
          </a:p>
          <a:p>
            <a:r>
              <a:rPr lang="es-US" dirty="0"/>
              <a:t>Un departamento de emergencia debe:</a:t>
            </a:r>
          </a:p>
          <a:p>
            <a:pPr marL="548640">
              <a:buFont typeface="+mj-lt"/>
              <a:buAutoNum type="arabicPeriod"/>
            </a:pPr>
            <a:r>
              <a:rPr lang="es-US" dirty="0"/>
              <a:t>Proporcionarle un examen médico de diagnóstico apropiado</a:t>
            </a:r>
          </a:p>
          <a:p>
            <a:pPr marL="548640">
              <a:buFont typeface="+mj-lt"/>
              <a:buAutoNum type="arabicPeriod"/>
            </a:pPr>
            <a:r>
              <a:rPr lang="es-US" dirty="0"/>
              <a:t>Tratarle hasta que su condición sea estable</a:t>
            </a:r>
          </a:p>
          <a:p>
            <a:pPr marL="548640">
              <a:buFont typeface="+mj-lt"/>
              <a:buAutoNum type="arabicPeriod"/>
            </a:pPr>
            <a:r>
              <a:rPr lang="es-US" dirty="0"/>
              <a:t>Trasladarle si es necesario</a:t>
            </a:r>
          </a:p>
        </p:txBody>
      </p:sp>
      <p:pic>
        <p:nvPicPr>
          <p:cNvPr id="13" name="Picture 12">
            <a:extLst>
              <a:ext uri="{FF2B5EF4-FFF2-40B4-BE49-F238E27FC236}">
                <a16:creationId xmlns:a16="http://schemas.microsoft.com/office/drawing/2014/main" id="{686D459B-FD4C-0F9F-21E5-416D7DF97C82}"/>
              </a:ext>
              <a:ext uri="{C183D7F6-B498-43B3-948B-1728B52AA6E4}">
                <adec:decorative xmlns:adec="http://schemas.microsoft.com/office/drawing/2017/decorative" val="1"/>
              </a:ext>
            </a:extLst>
          </p:cNvPr>
          <p:cNvPicPr>
            <a:picLocks noChangeAspect="1"/>
          </p:cNvPicPr>
          <p:nvPr/>
        </p:nvPicPr>
        <p:blipFill rotWithShape="1">
          <a:blip r:embed="rId4"/>
          <a:srcRect l="4780" t="7750" r="2876" b="3618"/>
          <a:stretch/>
        </p:blipFill>
        <p:spPr>
          <a:xfrm>
            <a:off x="7232749" y="3930755"/>
            <a:ext cx="4715366" cy="2059735"/>
          </a:xfrm>
          <a:prstGeom prst="rect">
            <a:avLst/>
          </a:prstGeom>
        </p:spPr>
      </p:pic>
      <p:sp>
        <p:nvSpPr>
          <p:cNvPr id="4" name="Slide Number Placeholder 3">
            <a:extLst>
              <a:ext uri="{FF2B5EF4-FFF2-40B4-BE49-F238E27FC236}">
                <a16:creationId xmlns:a16="http://schemas.microsoft.com/office/drawing/2014/main" id="{D3D6A869-60A0-4AEC-F3E6-4E974D65058C}"/>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5" name="Footer Placeholder 4">
            <a:extLst>
              <a:ext uri="{FF2B5EF4-FFF2-40B4-BE49-F238E27FC236}">
                <a16:creationId xmlns:a16="http://schemas.microsoft.com/office/drawing/2014/main" id="{130C1BD1-9547-028C-2512-DE1213278313}"/>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AC9162A7-97DF-4687-0C90-9DF43AB909A8}"/>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2997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Derecho a atención hospitalaria</a:t>
            </a:r>
          </a:p>
        </p:txBody>
      </p:sp>
      <p:sp>
        <p:nvSpPr>
          <p:cNvPr id="2" name="Text Placeholder 1">
            <a:extLst>
              <a:ext uri="{FF2B5EF4-FFF2-40B4-BE49-F238E27FC236}">
                <a16:creationId xmlns:a16="http://schemas.microsoft.com/office/drawing/2014/main" id="{10B1E691-8146-24B4-90B8-81B59540E73D}"/>
              </a:ext>
            </a:extLst>
          </p:cNvPr>
          <p:cNvSpPr>
            <a:spLocks noGrp="1"/>
          </p:cNvSpPr>
          <p:nvPr>
            <p:ph type="body" idx="1"/>
          </p:nvPr>
        </p:nvSpPr>
        <p:spPr>
          <a:xfrm>
            <a:off x="914400" y="1371600"/>
            <a:ext cx="5967805" cy="3087448"/>
          </a:xfrm>
        </p:spPr>
        <p:txBody>
          <a:bodyPr anchor="t">
            <a:normAutofit fontScale="92500" lnSpcReduction="10000"/>
          </a:bodyPr>
          <a:lstStyle/>
          <a:p>
            <a:pPr lvl="0" defTabSz="685800">
              <a:buClrTx/>
            </a:pPr>
            <a:r>
              <a:rPr lang="es-US" sz="2800">
                <a:solidFill>
                  <a:srgbClr val="00529B"/>
                </a:solidFill>
              </a:rPr>
              <a:t>El derecho a recibir atención hospitalaria médicamente necesaria cubierta por Medicare para:</a:t>
            </a:r>
          </a:p>
          <a:p>
            <a:pPr marL="548640" lvl="0" indent="-274320" defTabSz="685800">
              <a:spcBef>
                <a:spcPts val="1200"/>
              </a:spcBef>
              <a:buClrTx/>
              <a:buFont typeface="Wingdings" panose="05000000000000000000" pitchFamily="2" charset="2"/>
              <a:buChar char="§"/>
            </a:pPr>
            <a:r>
              <a:rPr lang="es-US" b="0">
                <a:solidFill>
                  <a:srgbClr val="00529B"/>
                </a:solidFill>
              </a:rPr>
              <a:t>Diagnosticar una enfermedad</a:t>
            </a:r>
          </a:p>
          <a:p>
            <a:pPr marL="548640" lvl="0" indent="-274320" defTabSz="685800">
              <a:spcBef>
                <a:spcPts val="1200"/>
              </a:spcBef>
              <a:buClrTx/>
              <a:buFont typeface="Wingdings" panose="05000000000000000000" pitchFamily="2" charset="2"/>
              <a:buChar char="§"/>
            </a:pPr>
            <a:r>
              <a:rPr lang="es-US" b="0">
                <a:solidFill>
                  <a:srgbClr val="00529B"/>
                </a:solidFill>
              </a:rPr>
              <a:t>Tratar una enfermedad o lesión</a:t>
            </a:r>
          </a:p>
          <a:p>
            <a:pPr marL="548640" lvl="0" indent="-274320" defTabSz="685800">
              <a:spcBef>
                <a:spcPts val="1200"/>
              </a:spcBef>
              <a:buClrTx/>
              <a:buFont typeface="Wingdings" panose="05000000000000000000" pitchFamily="2" charset="2"/>
              <a:buChar char="§"/>
            </a:pPr>
            <a:r>
              <a:rPr lang="es-US" b="0">
                <a:solidFill>
                  <a:srgbClr val="00529B"/>
                </a:solidFill>
              </a:rPr>
              <a:t>Obtener atención de seguimiento</a:t>
            </a:r>
          </a:p>
        </p:txBody>
      </p:sp>
      <p:sp>
        <p:nvSpPr>
          <p:cNvPr id="11" name="Text Placeholder 10">
            <a:extLst>
              <a:ext uri="{FF2B5EF4-FFF2-40B4-BE49-F238E27FC236}">
                <a16:creationId xmlns:a16="http://schemas.microsoft.com/office/drawing/2014/main" id="{17198193-69DC-CFE6-928A-CF08F899CDA8}"/>
              </a:ext>
            </a:extLst>
          </p:cNvPr>
          <p:cNvSpPr>
            <a:spLocks noGrp="1"/>
          </p:cNvSpPr>
          <p:nvPr>
            <p:ph type="body" sz="quarter" idx="3"/>
          </p:nvPr>
        </p:nvSpPr>
        <p:spPr>
          <a:xfrm>
            <a:off x="7543800" y="1611008"/>
            <a:ext cx="3616692" cy="2215321"/>
          </a:xfrm>
          <a:prstGeom prst="roundRect">
            <a:avLst/>
          </a:prstGeom>
          <a:solidFill>
            <a:srgbClr val="00529B"/>
          </a:solidFill>
        </p:spPr>
        <p:txBody>
          <a:bodyPr rIns="0" anchor="t">
            <a:normAutofit fontScale="92500" lnSpcReduction="10000"/>
          </a:bodyPr>
          <a:lstStyle/>
          <a:p>
            <a:pPr lvl="0">
              <a:spcBef>
                <a:spcPts val="600"/>
              </a:spcBef>
              <a:buClrTx/>
              <a:defRPr/>
            </a:pPr>
            <a:r>
              <a:rPr lang="es-US" sz="2200" dirty="0">
                <a:solidFill>
                  <a:prstClr val="white"/>
                </a:solidFill>
                <a:latin typeface="Calibri" panose="020F0502020204030204" pitchFamily="34" charset="0"/>
                <a:cs typeface="Calibri" panose="020F0502020204030204" pitchFamily="34" charset="0"/>
              </a:rPr>
              <a:t>Recibir avisos importantes:</a:t>
            </a:r>
          </a:p>
          <a:p>
            <a:pPr marL="285750" lvl="0" indent="-285750">
              <a:buClrTx/>
              <a:buFont typeface="Wingdings" panose="05000000000000000000" pitchFamily="2" charset="2"/>
              <a:buChar char="Ø"/>
            </a:pPr>
            <a:r>
              <a:rPr lang="es-US" sz="1900" dirty="0">
                <a:solidFill>
                  <a:prstClr val="white"/>
                </a:solidFill>
                <a:latin typeface="Calibri" panose="020F0502020204030204" pitchFamily="34" charset="0"/>
                <a:cs typeface="Calibri" panose="020F0502020204030204" pitchFamily="34" charset="0"/>
              </a:rPr>
              <a:t>“Un mensaje importante de Medicare sobre sus derechos”</a:t>
            </a:r>
          </a:p>
          <a:p>
            <a:pPr marL="347472" lvl="0" indent="-347472">
              <a:buClr>
                <a:prstClr val="white"/>
              </a:buClr>
              <a:buFont typeface="Wingdings" panose="05000000000000000000" pitchFamily="2" charset="2"/>
              <a:buChar char="Ø"/>
              <a:defRPr/>
            </a:pPr>
            <a:r>
              <a:rPr lang="es-US" sz="1900" dirty="0">
                <a:solidFill>
                  <a:prstClr val="white"/>
                </a:solidFill>
                <a:latin typeface="Calibri" panose="020F0502020204030204" pitchFamily="34" charset="0"/>
                <a:cs typeface="Calibri" panose="020F0502020204030204" pitchFamily="34" charset="0"/>
              </a:rPr>
              <a:t>"Aviso de observación de paciente ambulatorio de Medicare" (MOON)</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9574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latin typeface="Arial Black"/>
              </a:rPr>
              <a:t>“Un mensaje importante de Medicare sobre sus derechos”</a:t>
            </a:r>
          </a:p>
        </p:txBody>
      </p:sp>
      <p:sp>
        <p:nvSpPr>
          <p:cNvPr id="11" name="Content Placeholder 10">
            <a:extLst>
              <a:ext uri="{FF2B5EF4-FFF2-40B4-BE49-F238E27FC236}">
                <a16:creationId xmlns:a16="http://schemas.microsoft.com/office/drawing/2014/main" id="{22C8EB62-DE5A-98DD-927D-0B362B6D9879}"/>
              </a:ext>
            </a:extLst>
          </p:cNvPr>
          <p:cNvSpPr>
            <a:spLocks noGrp="1"/>
          </p:cNvSpPr>
          <p:nvPr>
            <p:ph sz="quarter" idx="13"/>
          </p:nvPr>
        </p:nvSpPr>
        <p:spPr>
          <a:xfrm>
            <a:off x="0" y="1038580"/>
            <a:ext cx="12192000" cy="587652"/>
          </a:xfrm>
        </p:spPr>
        <p:txBody>
          <a:bodyPr>
            <a:normAutofit/>
          </a:bodyPr>
          <a:lstStyle/>
          <a:p>
            <a:pPr marL="0" marR="0" lvl="0" indent="0" algn="ctr" defTabSz="685800" rtl="0" eaLnBrk="1" fontAlgn="auto" latinLnBrk="0" hangingPunct="1">
              <a:lnSpc>
                <a:spcPct val="120000"/>
              </a:lnSpc>
              <a:spcBef>
                <a:spcPts val="600"/>
              </a:spcBef>
              <a:spcAft>
                <a:spcPts val="0"/>
              </a:spcAft>
              <a:buClrTx/>
              <a:buSzTx/>
              <a:buFont typeface="Wingdings" pitchFamily="2" charset="2"/>
              <a:buNone/>
              <a:tabLst/>
              <a:defRPr/>
            </a:pPr>
            <a:r>
              <a:rPr kumimoji="0" lang="es-US" sz="2800" b="1" i="0" u="none" strike="noStrike" cap="none" normalizeH="0" baseline="0" noProof="0">
                <a:ln>
                  <a:noFill/>
                </a:ln>
                <a:solidFill>
                  <a:srgbClr val="00529B"/>
                </a:solidFill>
                <a:effectLst/>
                <a:uLnTx/>
                <a:uFillTx/>
              </a:rPr>
              <a:t>Ese aviso explica lo siguiente:</a:t>
            </a:r>
          </a:p>
        </p:txBody>
      </p:sp>
      <p:sp>
        <p:nvSpPr>
          <p:cNvPr id="5" name="Content Placeholder 4"/>
          <p:cNvSpPr>
            <a:spLocks noGrp="1"/>
          </p:cNvSpPr>
          <p:nvPr>
            <p:ph type="body" sz="quarter" idx="14"/>
          </p:nvPr>
        </p:nvSpPr>
        <p:spPr>
          <a:xfrm>
            <a:off x="356836" y="3550238"/>
            <a:ext cx="3046763" cy="1828800"/>
          </a:xfrm>
        </p:spPr>
        <p:txBody>
          <a:bodyPr>
            <a:noAutofit/>
          </a:bodyPr>
          <a:lstStyle/>
          <a:p>
            <a:pPr marL="228600" lvl="1" defTabSz="977900">
              <a:lnSpc>
                <a:spcPct val="100000"/>
              </a:lnSpc>
              <a:spcBef>
                <a:spcPts val="0"/>
              </a:spcBef>
              <a:spcAft>
                <a:spcPts val="1200"/>
              </a:spcAft>
              <a:buSzPct val="100000"/>
              <a:buFont typeface="Wingdings" panose="05000000000000000000" pitchFamily="2" charset="2"/>
              <a:buChar char="§"/>
            </a:pPr>
            <a:r>
              <a:rPr lang="es-US" sz="1800" dirty="0">
                <a:solidFill>
                  <a:srgbClr val="00529B"/>
                </a:solidFill>
              </a:rPr>
              <a:t>Su derecho a obtener todos los servicios hospitalarios médicamente necesarios</a:t>
            </a:r>
          </a:p>
          <a:p>
            <a:pPr marL="228600" lvl="1" defTabSz="977900">
              <a:lnSpc>
                <a:spcPct val="100000"/>
              </a:lnSpc>
              <a:spcBef>
                <a:spcPts val="0"/>
              </a:spcBef>
              <a:spcAft>
                <a:spcPts val="1200"/>
              </a:spcAft>
              <a:buSzPct val="100000"/>
              <a:buFont typeface="Wingdings" panose="05000000000000000000" pitchFamily="2" charset="2"/>
              <a:buChar char="§"/>
            </a:pPr>
            <a:r>
              <a:rPr lang="es-US" sz="1800" dirty="0">
                <a:solidFill>
                  <a:srgbClr val="00529B"/>
                </a:solidFill>
              </a:rPr>
              <a:t>Su derecho a participar en cualquier decisión.</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428961"/>
            <a:ext cx="2284022" cy="1828800"/>
          </a:xfrm>
          <a:prstGeom prst="rect">
            <a:avLst/>
          </a:prstGeom>
        </p:spPr>
      </p:pic>
      <p:sp>
        <p:nvSpPr>
          <p:cNvPr id="12" name="Text Placeholder 11">
            <a:extLst>
              <a:ext uri="{FF2B5EF4-FFF2-40B4-BE49-F238E27FC236}">
                <a16:creationId xmlns:a16="http://schemas.microsoft.com/office/drawing/2014/main" id="{3DBF2A52-BADC-B688-4FCD-0ED8BD0A498B}"/>
              </a:ext>
            </a:extLst>
          </p:cNvPr>
          <p:cNvSpPr>
            <a:spLocks noGrp="1"/>
          </p:cNvSpPr>
          <p:nvPr>
            <p:ph type="body" sz="quarter" idx="15"/>
          </p:nvPr>
        </p:nvSpPr>
        <p:spPr>
          <a:xfrm>
            <a:off x="3604989" y="3550238"/>
            <a:ext cx="2818503" cy="2730621"/>
          </a:xfrm>
        </p:spPr>
        <p:txBody>
          <a:bodyPr/>
          <a:lstStyle/>
          <a:p>
            <a:pPr marL="228600" lvl="1" indent="-228600" defTabSz="977900">
              <a:spcAft>
                <a:spcPts val="1200"/>
              </a:spcAft>
              <a:buSzPct val="100000"/>
              <a:buFont typeface="Wingdings" panose="05000000000000000000" pitchFamily="2" charset="2"/>
              <a:buChar char="§"/>
            </a:pPr>
            <a:r>
              <a:rPr lang="es-US" sz="1800" dirty="0">
                <a:solidFill>
                  <a:srgbClr val="00529B"/>
                </a:solidFill>
                <a:latin typeface="Arial" panose="020B0604020202020204" pitchFamily="34" charset="0"/>
                <a:cs typeface="Arial" panose="020B0604020202020204" pitchFamily="34" charset="0"/>
              </a:rPr>
              <a:t>Su derecho a recibir los servicios que necesita después de salir del hospital </a:t>
            </a:r>
          </a:p>
          <a:p>
            <a:pPr marL="228600" lvl="1" indent="-228600" defTabSz="977900">
              <a:spcAft>
                <a:spcPts val="1200"/>
              </a:spcAft>
              <a:buSzPct val="100000"/>
              <a:buFont typeface="Wingdings" panose="05000000000000000000" pitchFamily="2" charset="2"/>
              <a:buChar char="§"/>
            </a:pPr>
            <a:r>
              <a:rPr lang="es-US" sz="1800" dirty="0">
                <a:solidFill>
                  <a:srgbClr val="00529B"/>
                </a:solidFill>
                <a:latin typeface="Arial" panose="020B0604020202020204" pitchFamily="34" charset="0"/>
                <a:cs typeface="Arial" panose="020B0604020202020204" pitchFamily="34" charset="0"/>
              </a:rPr>
              <a:t>Su derecho a apelar una decisión de alta y los pasos a seguir para apelar la decisión. </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6850" y="1795520"/>
            <a:ext cx="2287551" cy="1673438"/>
          </a:xfrm>
          <a:prstGeom prst="rect">
            <a:avLst/>
          </a:prstGeom>
        </p:spPr>
      </p:pic>
      <p:sp>
        <p:nvSpPr>
          <p:cNvPr id="13" name="Text Placeholder 12">
            <a:extLst>
              <a:ext uri="{FF2B5EF4-FFF2-40B4-BE49-F238E27FC236}">
                <a16:creationId xmlns:a16="http://schemas.microsoft.com/office/drawing/2014/main" id="{507BAC14-6CEA-0F94-4CF6-F0CE4DE28542}"/>
              </a:ext>
            </a:extLst>
          </p:cNvPr>
          <p:cNvSpPr>
            <a:spLocks noGrp="1"/>
          </p:cNvSpPr>
          <p:nvPr>
            <p:ph type="body" sz="quarter" idx="16"/>
          </p:nvPr>
        </p:nvSpPr>
        <p:spPr>
          <a:xfrm>
            <a:off x="6701128" y="3550238"/>
            <a:ext cx="2518297" cy="2252688"/>
          </a:xfrm>
        </p:spPr>
        <p:txBody>
          <a:bodyPr>
            <a:normAutofit/>
          </a:bodyPr>
          <a:lstStyle/>
          <a:p>
            <a:r>
              <a:rPr lang="es-US" dirty="0">
                <a:solidFill>
                  <a:srgbClr val="00529B"/>
                </a:solidFill>
                <a:latin typeface="Arial" panose="020B0604020202020204" pitchFamily="34" charset="0"/>
                <a:cs typeface="Arial" panose="020B0604020202020204" pitchFamily="34" charset="0"/>
              </a:rPr>
              <a:t>Las circunstancias en las que tendrá que pagar o no los cargos por continuar su estadía en el hospital.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311084" y="1689820"/>
            <a:ext cx="1539942" cy="1567941"/>
          </a:xfrm>
          <a:prstGeom prst="rect">
            <a:avLst/>
          </a:prstGeom>
        </p:spPr>
      </p:pic>
      <p:sp>
        <p:nvSpPr>
          <p:cNvPr id="14" name="Text Placeholder 13">
            <a:extLst>
              <a:ext uri="{FF2B5EF4-FFF2-40B4-BE49-F238E27FC236}">
                <a16:creationId xmlns:a16="http://schemas.microsoft.com/office/drawing/2014/main" id="{485AA7A8-4C1D-AC95-E4AB-40715ED807E4}"/>
              </a:ext>
            </a:extLst>
          </p:cNvPr>
          <p:cNvSpPr>
            <a:spLocks noGrp="1"/>
          </p:cNvSpPr>
          <p:nvPr>
            <p:ph type="body" sz="quarter" idx="17"/>
          </p:nvPr>
        </p:nvSpPr>
        <p:spPr>
          <a:xfrm>
            <a:off x="9497060" y="3550238"/>
            <a:ext cx="2338103" cy="2520362"/>
          </a:xfrm>
        </p:spPr>
        <p:txBody>
          <a:bodyPr>
            <a:normAutofit fontScale="92500"/>
          </a:bodyPr>
          <a:lstStyle/>
          <a:p>
            <a:r>
              <a:rPr lang="es-US" dirty="0">
                <a:solidFill>
                  <a:srgbClr val="00529B"/>
                </a:solidFill>
                <a:latin typeface="Arial" panose="020B0604020202020204" pitchFamily="34" charset="0"/>
                <a:cs typeface="Arial" panose="020B0604020202020204" pitchFamily="34" charset="0"/>
              </a:rPr>
              <a:t>Información relativa a su derecho a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recibir una notificación detallada de por qué se interrumpen los servicios cubiertos.</a:t>
            </a:r>
          </a:p>
        </p:txBody>
      </p:sp>
      <p:pic>
        <p:nvPicPr>
          <p:cNvPr id="16" name="Picture 15">
            <a:extLst>
              <a:ext uri="{FF2B5EF4-FFF2-40B4-BE49-F238E27FC236}">
                <a16:creationId xmlns:a16="http://schemas.microsoft.com/office/drawing/2014/main" id="{382B4975-301C-22D5-CF41-01EA8359B84A}"/>
              </a:ext>
              <a:ext uri="{C183D7F6-B498-43B3-948B-1728B52AA6E4}">
                <adec:decorative xmlns:adec="http://schemas.microsoft.com/office/drawing/2017/decorative" val="1"/>
              </a:ext>
            </a:extLst>
          </p:cNvPr>
          <p:cNvPicPr>
            <a:picLocks noChangeAspect="1"/>
          </p:cNvPicPr>
          <p:nvPr/>
        </p:nvPicPr>
        <p:blipFill rotWithShape="1">
          <a:blip r:embed="rId8"/>
          <a:srcRect l="439" t="12230" r="4253" b="23643"/>
          <a:stretch/>
        </p:blipFill>
        <p:spPr>
          <a:xfrm>
            <a:off x="9723120" y="1798320"/>
            <a:ext cx="1737360" cy="1645920"/>
          </a:xfrm>
          <a:prstGeom prst="rect">
            <a:avLst/>
          </a:prstGeom>
        </p:spPr>
      </p:pic>
      <p:sp>
        <p:nvSpPr>
          <p:cNvPr id="6" name="Slide Number Placeholder 5">
            <a:extLst>
              <a:ext uri="{FF2B5EF4-FFF2-40B4-BE49-F238E27FC236}">
                <a16:creationId xmlns:a16="http://schemas.microsoft.com/office/drawing/2014/main" id="{B90B9EC6-34E7-42E8-B0D3-ADFF6741BB0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42</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s-US">
                <a:latin typeface="Arial"/>
                <a:cs typeface="Arial"/>
              </a:rPr>
              <a:t>Derechos y protecciones de Medicare</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6979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build="p"/>
      <p:bldP spid="13" grpId="0" build="p"/>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0663-B2E1-08F8-03FB-D1740F5AEF59}"/>
              </a:ext>
            </a:extLst>
          </p:cNvPr>
          <p:cNvSpPr>
            <a:spLocks noGrp="1"/>
          </p:cNvSpPr>
          <p:nvPr>
            <p:ph type="title"/>
          </p:nvPr>
        </p:nvSpPr>
        <p:spPr/>
        <p:txBody>
          <a:bodyPr>
            <a:normAutofit fontScale="90000"/>
          </a:bodyPr>
          <a:lstStyle/>
          <a:p>
            <a:r>
              <a:rPr lang="es-US"/>
              <a:t>Aviso de observación de paciente ambulatorio de Medicare (MOON)</a:t>
            </a:r>
          </a:p>
        </p:txBody>
      </p:sp>
      <p:sp>
        <p:nvSpPr>
          <p:cNvPr id="3" name="Content Placeholder 2">
            <a:extLst>
              <a:ext uri="{FF2B5EF4-FFF2-40B4-BE49-F238E27FC236}">
                <a16:creationId xmlns:a16="http://schemas.microsoft.com/office/drawing/2014/main" id="{6291E836-4F81-C2E7-602B-A13105064187}"/>
              </a:ext>
            </a:extLst>
          </p:cNvPr>
          <p:cNvSpPr>
            <a:spLocks noGrp="1"/>
          </p:cNvSpPr>
          <p:nvPr>
            <p:ph sz="half" idx="1"/>
          </p:nvPr>
        </p:nvSpPr>
        <p:spPr>
          <a:xfrm>
            <a:off x="1070773" y="1599155"/>
            <a:ext cx="10050454" cy="4757195"/>
          </a:xfrm>
        </p:spPr>
        <p:txBody>
          <a:bodyPr>
            <a:normAutofit/>
          </a:bodyPr>
          <a:lstStyle/>
          <a:p>
            <a:pPr marL="0" indent="0">
              <a:buNone/>
            </a:pPr>
            <a:r>
              <a:rPr lang="es-US" sz="2800" b="1"/>
              <a:t>Los hospitales y hospital de acceso crítico (CAH, en inglés) </a:t>
            </a:r>
            <a:r>
              <a:rPr lang="es-US" sz="2800"/>
              <a:t>deben proporcionarle el aviso MOON si usted recibe servicios de observación de paciente ambulatorio durante más de 24 horas. El aviso explica lo siguiente:</a:t>
            </a:r>
          </a:p>
          <a:p>
            <a:r>
              <a:rPr lang="es-US"/>
              <a:t>Por qué usted es un paciente ambulatorio en lugar de un paciente internado</a:t>
            </a:r>
          </a:p>
          <a:p>
            <a:r>
              <a:rPr lang="es-US"/>
              <a:t>Cómo es posible que esto afecte lo que usted pague mientras está en el hospital y por la atención que reciba después de irse del hospital</a:t>
            </a:r>
          </a:p>
        </p:txBody>
      </p:sp>
      <p:sp>
        <p:nvSpPr>
          <p:cNvPr id="4" name="Slide Number Placeholder 3">
            <a:extLst>
              <a:ext uri="{FF2B5EF4-FFF2-40B4-BE49-F238E27FC236}">
                <a16:creationId xmlns:a16="http://schemas.microsoft.com/office/drawing/2014/main" id="{39D1FE9B-F2CF-71F6-64F3-6C9C605E1DF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5" name="Footer Placeholder 4">
            <a:extLst>
              <a:ext uri="{FF2B5EF4-FFF2-40B4-BE49-F238E27FC236}">
                <a16:creationId xmlns:a16="http://schemas.microsoft.com/office/drawing/2014/main" id="{3E039A0A-4D97-3577-74CB-B18EDD123B1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C22D6E1F-683B-E313-2637-55372E463FA0}"/>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749286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Derechos en un Centro de Enfermería Especializada (SNF)</a:t>
            </a:r>
          </a:p>
        </p:txBody>
      </p:sp>
      <p:sp>
        <p:nvSpPr>
          <p:cNvPr id="5" name="Text Placeholder 4">
            <a:extLst>
              <a:ext uri="{FF2B5EF4-FFF2-40B4-BE49-F238E27FC236}">
                <a16:creationId xmlns:a16="http://schemas.microsoft.com/office/drawing/2014/main" id="{550CA7B1-A1A7-CAB0-FA3A-45FBC0E08016}"/>
              </a:ext>
            </a:extLst>
          </p:cNvPr>
          <p:cNvSpPr>
            <a:spLocks noGrp="1"/>
          </p:cNvSpPr>
          <p:nvPr>
            <p:ph type="body" sz="quarter" idx="13"/>
          </p:nvPr>
        </p:nvSpPr>
        <p:spPr>
          <a:xfrm>
            <a:off x="1179083" y="1126041"/>
            <a:ext cx="4797150" cy="1762328"/>
          </a:xfrm>
        </p:spPr>
        <p:txBody>
          <a:bodyPr/>
          <a:lstStyle/>
          <a:p>
            <a:pPr marL="0" marR="0" lvl="1" indent="0" algn="l" defTabSz="914400" rtl="0" eaLnBrk="1" fontAlgn="auto" latinLnBrk="0" hangingPunct="1">
              <a:lnSpc>
                <a:spcPct val="100000"/>
              </a:lnSpc>
              <a:spcAft>
                <a:spcPts val="1200"/>
              </a:spcAft>
              <a:buClrTx/>
              <a:buSzTx/>
              <a:buNone/>
              <a:tabLst/>
              <a:defRPr/>
            </a:pPr>
            <a:r>
              <a:rPr lang="es-US" sz="2400" b="1" u="none">
                <a:solidFill>
                  <a:srgbClr val="00529B"/>
                </a:solidFill>
                <a:effectLst/>
                <a:latin typeface="Arial" panose="020B0604020202020204" pitchFamily="34" charset="0"/>
                <a:ea typeface="Calibri" panose="020F0502020204030204" pitchFamily="34" charset="0"/>
                <a:cs typeface="Arial" panose="020B0604020202020204" pitchFamily="34" charset="0"/>
              </a:rPr>
              <a:t>Ser libre de: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Discriminación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Abuso y negligencia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Restricciones</a:t>
            </a:r>
          </a:p>
        </p:txBody>
      </p:sp>
      <p:sp>
        <p:nvSpPr>
          <p:cNvPr id="6" name="Text Placeholder 5">
            <a:extLst>
              <a:ext uri="{FF2B5EF4-FFF2-40B4-BE49-F238E27FC236}">
                <a16:creationId xmlns:a16="http://schemas.microsoft.com/office/drawing/2014/main" id="{D5395016-CF60-DEB2-6A4E-FB3E23EC5065}"/>
              </a:ext>
            </a:extLst>
          </p:cNvPr>
          <p:cNvSpPr>
            <a:spLocks noGrp="1"/>
          </p:cNvSpPr>
          <p:nvPr>
            <p:ph type="body" sz="quarter" idx="14"/>
          </p:nvPr>
        </p:nvSpPr>
        <p:spPr>
          <a:xfrm>
            <a:off x="1179097" y="2979662"/>
            <a:ext cx="4797150" cy="3352621"/>
          </a:xfrm>
        </p:spPr>
        <p:txBody>
          <a:bodyPr/>
          <a:lstStyle/>
          <a:p>
            <a:pPr marL="0" lvl="1" indent="0">
              <a:spcAft>
                <a:spcPts val="1200"/>
              </a:spcAft>
              <a:buNone/>
              <a:defRPr/>
            </a:pPr>
            <a:r>
              <a:rPr lang="es-US" sz="2400" b="1" dirty="0">
                <a:solidFill>
                  <a:srgbClr val="00529B"/>
                </a:solidFill>
                <a:latin typeface="Arial" panose="020B0604020202020204" pitchFamily="34" charset="0"/>
                <a:cs typeface="Arial" panose="020B0604020202020204" pitchFamily="34" charset="0"/>
              </a:rPr>
              <a:t>Obtener:</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Información sobre servicios y tarifas</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Información sobre su afección médica y sus medicamentos</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Servicios sociales relacionados médicamente</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Privacidad, bienes de uso personal y organización para la vida conyugal</a:t>
            </a:r>
          </a:p>
        </p:txBody>
      </p:sp>
      <p:sp>
        <p:nvSpPr>
          <p:cNvPr id="7" name="Text Placeholder 6">
            <a:extLst>
              <a:ext uri="{FF2B5EF4-FFF2-40B4-BE49-F238E27FC236}">
                <a16:creationId xmlns:a16="http://schemas.microsoft.com/office/drawing/2014/main" id="{A15C33E4-9259-2D41-9723-782AB879A636}"/>
              </a:ext>
            </a:extLst>
          </p:cNvPr>
          <p:cNvSpPr>
            <a:spLocks noGrp="1"/>
          </p:cNvSpPr>
          <p:nvPr>
            <p:ph type="body" sz="quarter" idx="15"/>
          </p:nvPr>
        </p:nvSpPr>
        <p:spPr>
          <a:xfrm>
            <a:off x="6096000" y="1115283"/>
            <a:ext cx="5112631" cy="1762328"/>
          </a:xfrm>
        </p:spPr>
        <p:txBody>
          <a:bodyPr/>
          <a:lstStyle/>
          <a:p>
            <a:pPr marL="0" marR="0" lvl="1" indent="0" algn="l" defTabSz="914400" rtl="0" eaLnBrk="1" fontAlgn="auto" latinLnBrk="0" hangingPunct="1">
              <a:lnSpc>
                <a:spcPct val="100000"/>
              </a:lnSpc>
              <a:spcAft>
                <a:spcPts val="1200"/>
              </a:spcAft>
              <a:buClrTx/>
              <a:buSzTx/>
              <a:buNone/>
              <a:tabLst/>
              <a:defRPr/>
            </a:pPr>
            <a:r>
              <a:rPr lang="es-US" sz="2400" b="1" u="none">
                <a:solidFill>
                  <a:srgbClr val="00529B"/>
                </a:solidFill>
                <a:effectLst/>
                <a:latin typeface="Arial" panose="020B0604020202020204" pitchFamily="34" charset="0"/>
                <a:ea typeface="Calibri" panose="020F0502020204030204" pitchFamily="34" charset="0"/>
                <a:cs typeface="Arial" panose="020B0604020202020204" pitchFamily="34" charset="0"/>
              </a:rPr>
              <a:t>Ser: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Tratado con dignidad y respeto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Protegido contra traslados o altas injustas</a:t>
            </a:r>
          </a:p>
        </p:txBody>
      </p:sp>
      <p:sp>
        <p:nvSpPr>
          <p:cNvPr id="8" name="Text Placeholder 7">
            <a:extLst>
              <a:ext uri="{FF2B5EF4-FFF2-40B4-BE49-F238E27FC236}">
                <a16:creationId xmlns:a16="http://schemas.microsoft.com/office/drawing/2014/main" id="{B483976E-2285-4CF3-8A49-859395FE5C3B}"/>
              </a:ext>
            </a:extLst>
          </p:cNvPr>
          <p:cNvSpPr>
            <a:spLocks noGrp="1"/>
          </p:cNvSpPr>
          <p:nvPr>
            <p:ph type="body" sz="quarter" idx="16"/>
          </p:nvPr>
        </p:nvSpPr>
        <p:spPr>
          <a:xfrm>
            <a:off x="6096001" y="2966288"/>
            <a:ext cx="5257769" cy="3611347"/>
          </a:xfrm>
        </p:spPr>
        <p:txBody>
          <a:bodyPr/>
          <a:lstStyle/>
          <a:p>
            <a:pPr marL="0" marR="0" lvl="1" indent="0" algn="l" defTabSz="914400" rtl="0" eaLnBrk="1" fontAlgn="auto" latinLnBrk="0" hangingPunct="1">
              <a:lnSpc>
                <a:spcPct val="100000"/>
              </a:lnSpc>
              <a:spcAft>
                <a:spcPts val="1200"/>
              </a:spcAft>
              <a:buClrTx/>
              <a:buSzTx/>
              <a:buNone/>
              <a:tabLst/>
              <a:defRPr/>
            </a:pPr>
            <a:r>
              <a:rPr lang="es-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Tener derecho 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Visitar a su propio doctor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Manejar su propio dinero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Presentar una queja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Pasar tiempo en privado con visitantes en el momento que prefiera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Hacer que familiares y tutores legales participen en consejos de residentes/familiares</a:t>
            </a:r>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838200" y="1004614"/>
            <a:ext cx="10748212" cy="5453334"/>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flipH="1">
            <a:off x="5976233" y="1004614"/>
            <a:ext cx="30" cy="5453334"/>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838200" y="2979662"/>
            <a:ext cx="10748196"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A628D3F-1AE5-400D-9BE6-169D232DEC2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s-US">
                <a:latin typeface="Arial"/>
                <a:cs typeface="Arial"/>
              </a:rPr>
              <a:t>Derechos y protecciones de Medicare</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483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xEl>
                                              <p:pRg st="4" end="4"/>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dirty="0"/>
              <a:t>Derechos en el cuidado de la salud en el hogar y </a:t>
            </a:r>
            <a:br>
              <a:rPr lang="es-US" dirty="0"/>
            </a:br>
            <a:r>
              <a:rPr lang="es-US" dirty="0"/>
              <a:t>el cuidado de hospicio</a:t>
            </a:r>
          </a:p>
        </p:txBody>
      </p:sp>
      <p:sp>
        <p:nvSpPr>
          <p:cNvPr id="2" name="Content Placeholder 1">
            <a:extLst>
              <a:ext uri="{FF2B5EF4-FFF2-40B4-BE49-F238E27FC236}">
                <a16:creationId xmlns:a16="http://schemas.microsoft.com/office/drawing/2014/main" id="{1704623D-E3A9-218F-A45D-DC3047F6D2AC}"/>
              </a:ext>
            </a:extLst>
          </p:cNvPr>
          <p:cNvSpPr>
            <a:spLocks noGrp="1"/>
          </p:cNvSpPr>
          <p:nvPr>
            <p:ph sz="quarter" idx="13"/>
          </p:nvPr>
        </p:nvSpPr>
        <p:spPr>
          <a:xfrm>
            <a:off x="914400" y="1371600"/>
            <a:ext cx="10515599" cy="3600975"/>
          </a:xfrm>
        </p:spPr>
        <p:txBody>
          <a:bodyPr>
            <a:noAutofit/>
          </a:bodyPr>
          <a:lstStyle/>
          <a:p>
            <a:pPr marL="0" indent="0" defTabSz="685800">
              <a:buNone/>
            </a:pPr>
            <a:r>
              <a:rPr lang="es-US" sz="2400" b="1" dirty="0">
                <a:solidFill>
                  <a:srgbClr val="00529B"/>
                </a:solidFill>
              </a:rPr>
              <a:t>Usted recibirá una copia escrita de sus derechos y obligaciones antes del comienzo de los cuidados, incluido su derecho a:</a:t>
            </a:r>
          </a:p>
          <a:p>
            <a:pPr marL="548640" defTabSz="685800"/>
            <a:r>
              <a:rPr lang="es-US" sz="2000" dirty="0">
                <a:solidFill>
                  <a:srgbClr val="00529B"/>
                </a:solidFill>
              </a:rPr>
              <a:t>Apelaciones</a:t>
            </a:r>
          </a:p>
          <a:p>
            <a:pPr marL="548640" defTabSz="685800"/>
            <a:r>
              <a:rPr lang="es-US" sz="2000" dirty="0">
                <a:solidFill>
                  <a:srgbClr val="00529B"/>
                </a:solidFill>
              </a:rPr>
              <a:t>Elegir su agencia</a:t>
            </a:r>
          </a:p>
          <a:p>
            <a:pPr marL="548640" defTabSz="685800"/>
            <a:r>
              <a:rPr lang="es-US" sz="2000" dirty="0">
                <a:solidFill>
                  <a:srgbClr val="00529B"/>
                </a:solidFill>
              </a:rPr>
              <a:t>Que traten su propiedad con respeto</a:t>
            </a:r>
          </a:p>
          <a:p>
            <a:pPr marL="548640" defTabSz="685800"/>
            <a:r>
              <a:rPr lang="es-US" sz="2000" dirty="0">
                <a:solidFill>
                  <a:srgbClr val="00529B"/>
                </a:solidFill>
              </a:rPr>
              <a:t>Participar en y recibir una copia de su plan de atención</a:t>
            </a:r>
          </a:p>
          <a:p>
            <a:pPr marL="548640" defTabSz="685800"/>
            <a:r>
              <a:rPr lang="es-US" sz="2000" dirty="0">
                <a:solidFill>
                  <a:srgbClr val="00529B"/>
                </a:solidFill>
              </a:rPr>
              <a:t>Hacer que su familia o tutor actúe en su nombre si usted no puede</a:t>
            </a:r>
          </a:p>
        </p:txBody>
      </p:sp>
      <p:sp>
        <p:nvSpPr>
          <p:cNvPr id="10" name="Text Placeholder 9">
            <a:extLst>
              <a:ext uri="{FF2B5EF4-FFF2-40B4-BE49-F238E27FC236}">
                <a16:creationId xmlns:a16="http://schemas.microsoft.com/office/drawing/2014/main" id="{025968C4-1B96-8F10-F10A-0A29E010F079}"/>
              </a:ext>
            </a:extLst>
          </p:cNvPr>
          <p:cNvSpPr>
            <a:spLocks noGrp="1"/>
          </p:cNvSpPr>
          <p:nvPr>
            <p:ph type="body" sz="quarter" idx="14"/>
          </p:nvPr>
        </p:nvSpPr>
        <p:spPr>
          <a:xfrm>
            <a:off x="693413" y="4724807"/>
            <a:ext cx="10805174" cy="1288016"/>
          </a:xfrm>
        </p:spPr>
        <p:txBody>
          <a:bodyPr>
            <a:normAutofit lnSpcReduction="10000"/>
          </a:bodyPr>
          <a:lstStyle/>
          <a:p>
            <a:pPr marL="0" indent="0">
              <a:buNone/>
            </a:pPr>
            <a:r>
              <a:rPr lang="es-US" sz="1600" b="1" dirty="0">
                <a:solidFill>
                  <a:srgbClr val="00529B"/>
                </a:solidFill>
              </a:rPr>
              <a:t>NOTA</a:t>
            </a:r>
            <a:r>
              <a:rPr lang="es-US" sz="1600" dirty="0">
                <a:solidFill>
                  <a:srgbClr val="00529B"/>
                </a:solidFill>
              </a:rPr>
              <a:t>: La agencia de cuidado de la salud en el hogar debe entregarle una copia escrita de sus derechos. Para más información sobre sus derechos a la privacidad como paciente de cuidados a domicilio, lea el Conjunto de Información sobre Resultados y Evaluación de Agencias de Salud a Domicilio (OASIS), Declaración de Derechos de Privacidad del Paciente: </a:t>
            </a:r>
            <a:r>
              <a:rPr lang="es-US" sz="1600" dirty="0">
                <a:solidFill>
                  <a:srgbClr val="00529B"/>
                </a:solidFill>
                <a:hlinkClick r:id="rId4">
                  <a:extLst>
                    <a:ext uri="{A12FA001-AC4F-418D-AE19-62706E023703}">
                      <ahyp:hlinkClr xmlns:ahyp="http://schemas.microsoft.com/office/drawing/2018/hyperlinkcolor" val="tx"/>
                    </a:ext>
                  </a:extLst>
                </a:hlinkClick>
              </a:rPr>
              <a:t>CMS.gov/Medicare/</a:t>
            </a:r>
            <a:r>
              <a:rPr lang="es-US" sz="1600" dirty="0" err="1">
                <a:solidFill>
                  <a:srgbClr val="00529B"/>
                </a:solidFill>
                <a:hlinkClick r:id="rId4">
                  <a:extLst>
                    <a:ext uri="{A12FA001-AC4F-418D-AE19-62706E023703}">
                      <ahyp:hlinkClr xmlns:ahyp="http://schemas.microsoft.com/office/drawing/2018/hyperlinkcolor" val="tx"/>
                    </a:ext>
                  </a:extLst>
                </a:hlinkClick>
              </a:rPr>
              <a:t>Quality</a:t>
            </a:r>
            <a:r>
              <a:rPr lang="es-US" sz="1600" dirty="0">
                <a:solidFill>
                  <a:srgbClr val="00529B"/>
                </a:solidFill>
                <a:hlinkClick r:id="rId4">
                  <a:extLst>
                    <a:ext uri="{A12FA001-AC4F-418D-AE19-62706E023703}">
                      <ahyp:hlinkClr xmlns:ahyp="http://schemas.microsoft.com/office/drawing/2018/hyperlinkcolor" val="tx"/>
                    </a:ext>
                  </a:extLst>
                </a:hlinkClick>
              </a:rPr>
              <a:t>-</a:t>
            </a:r>
            <a:r>
              <a:rPr lang="es-US" sz="1600" dirty="0" err="1">
                <a:solidFill>
                  <a:srgbClr val="00529B"/>
                </a:solidFill>
                <a:hlinkClick r:id="rId4">
                  <a:extLst>
                    <a:ext uri="{A12FA001-AC4F-418D-AE19-62706E023703}">
                      <ahyp:hlinkClr xmlns:ahyp="http://schemas.microsoft.com/office/drawing/2018/hyperlinkcolor" val="tx"/>
                    </a:ext>
                  </a:extLst>
                </a:hlinkClick>
              </a:rPr>
              <a:t>Initiatives</a:t>
            </a:r>
            <a:r>
              <a:rPr lang="es-US" sz="1600" dirty="0">
                <a:solidFill>
                  <a:srgbClr val="00529B"/>
                </a:solidFill>
                <a:hlinkClick r:id="rId4">
                  <a:extLst>
                    <a:ext uri="{A12FA001-AC4F-418D-AE19-62706E023703}">
                      <ahyp:hlinkClr xmlns:ahyp="http://schemas.microsoft.com/office/drawing/2018/hyperlinkcolor" val="tx"/>
                    </a:ext>
                  </a:extLst>
                </a:hlinkClick>
              </a:rPr>
              <a:t>-</a:t>
            </a:r>
            <a:r>
              <a:rPr lang="es-US" sz="1600" dirty="0" err="1">
                <a:solidFill>
                  <a:srgbClr val="00529B"/>
                </a:solidFill>
                <a:hlinkClick r:id="rId4">
                  <a:extLst>
                    <a:ext uri="{A12FA001-AC4F-418D-AE19-62706E023703}">
                      <ahyp:hlinkClr xmlns:ahyp="http://schemas.microsoft.com/office/drawing/2018/hyperlinkcolor" val="tx"/>
                    </a:ext>
                  </a:extLst>
                </a:hlinkClick>
              </a:rPr>
              <a:t>Patient</a:t>
            </a:r>
            <a:r>
              <a:rPr lang="es-US" sz="1600" dirty="0">
                <a:solidFill>
                  <a:srgbClr val="00529B"/>
                </a:solidFill>
                <a:hlinkClick r:id="rId4">
                  <a:extLst>
                    <a:ext uri="{A12FA001-AC4F-418D-AE19-62706E023703}">
                      <ahyp:hlinkClr xmlns:ahyp="http://schemas.microsoft.com/office/drawing/2018/hyperlinkcolor" val="tx"/>
                    </a:ext>
                  </a:extLst>
                </a:hlinkClick>
              </a:rPr>
              <a:t>-</a:t>
            </a:r>
            <a:r>
              <a:rPr lang="es-US" sz="1600" dirty="0" err="1">
                <a:solidFill>
                  <a:srgbClr val="00529B"/>
                </a:solidFill>
                <a:hlinkClick r:id="rId4">
                  <a:extLst>
                    <a:ext uri="{A12FA001-AC4F-418D-AE19-62706E023703}">
                      <ahyp:hlinkClr xmlns:ahyp="http://schemas.microsoft.com/office/drawing/2018/hyperlinkcolor" val="tx"/>
                    </a:ext>
                  </a:extLst>
                </a:hlinkClick>
              </a:rPr>
              <a:t>Assessment</a:t>
            </a:r>
            <a:r>
              <a:rPr lang="es-US" sz="1600" dirty="0">
                <a:solidFill>
                  <a:srgbClr val="00529B"/>
                </a:solidFill>
                <a:hlinkClick r:id="rId4">
                  <a:extLst>
                    <a:ext uri="{A12FA001-AC4F-418D-AE19-62706E023703}">
                      <ahyp:hlinkClr xmlns:ahyp="http://schemas.microsoft.com/office/drawing/2018/hyperlinkcolor" val="tx"/>
                    </a:ext>
                  </a:extLst>
                </a:hlinkClick>
              </a:rPr>
              <a:t>-Instruments/OASIS/</a:t>
            </a:r>
            <a:r>
              <a:rPr lang="es-US" sz="1600" dirty="0" err="1">
                <a:solidFill>
                  <a:srgbClr val="00529B"/>
                </a:solidFill>
                <a:hlinkClick r:id="rId4">
                  <a:extLst>
                    <a:ext uri="{A12FA001-AC4F-418D-AE19-62706E023703}">
                      <ahyp:hlinkClr xmlns:ahyp="http://schemas.microsoft.com/office/drawing/2018/hyperlinkcolor" val="tx"/>
                    </a:ext>
                  </a:extLst>
                </a:hlinkClick>
              </a:rPr>
              <a:t>Downloads</a:t>
            </a:r>
            <a:r>
              <a:rPr lang="es-US" sz="1600" dirty="0">
                <a:solidFill>
                  <a:srgbClr val="00529B"/>
                </a:solidFill>
                <a:hlinkClick r:id="rId4">
                  <a:extLst>
                    <a:ext uri="{A12FA001-AC4F-418D-AE19-62706E023703}">
                      <ahyp:hlinkClr xmlns:ahyp="http://schemas.microsoft.com/office/drawing/2018/hyperlinkcolor" val="tx"/>
                    </a:ext>
                  </a:extLst>
                </a:hlinkClick>
              </a:rPr>
              <a:t>/OASISStatementofPrivacyRights.zip</a:t>
            </a:r>
            <a:r>
              <a:rPr lang="es-US" sz="1600" dirty="0">
                <a:solidFill>
                  <a:srgbClr val="00529B"/>
                </a:solidFill>
              </a:rPr>
              <a:t>.</a:t>
            </a:r>
          </a:p>
        </p:txBody>
      </p:sp>
      <p:pic>
        <p:nvPicPr>
          <p:cNvPr id="9" name="Picture 8">
            <a:extLst>
              <a:ext uri="{FF2B5EF4-FFF2-40B4-BE49-F238E27FC236}">
                <a16:creationId xmlns:a16="http://schemas.microsoft.com/office/drawing/2014/main" id="{71D9C6D2-E857-CF77-0657-164B6C292D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199" y="4744650"/>
            <a:ext cx="271051" cy="271051"/>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2711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sz="2800" dirty="0"/>
              <a:t>Derechos en otros entornos: Institución para </a:t>
            </a:r>
            <a:br>
              <a:rPr lang="es-US" sz="2800" dirty="0"/>
            </a:br>
            <a:r>
              <a:rPr lang="es-US" sz="2800" dirty="0"/>
              <a:t>rehabilitación integral de pacientes ambulatorios (CORF)</a:t>
            </a:r>
          </a:p>
        </p:txBody>
      </p:sp>
      <p:sp>
        <p:nvSpPr>
          <p:cNvPr id="2" name="Content Placeholder 1">
            <a:extLst>
              <a:ext uri="{FF2B5EF4-FFF2-40B4-BE49-F238E27FC236}">
                <a16:creationId xmlns:a16="http://schemas.microsoft.com/office/drawing/2014/main" id="{854FF942-7CEA-F84B-2886-D5D61E34698A}"/>
              </a:ext>
            </a:extLst>
          </p:cNvPr>
          <p:cNvSpPr>
            <a:spLocks noGrp="1"/>
          </p:cNvSpPr>
          <p:nvPr>
            <p:ph sz="half" idx="1"/>
          </p:nvPr>
        </p:nvSpPr>
        <p:spPr>
          <a:xfrm>
            <a:off x="920150" y="1469366"/>
            <a:ext cx="10783019" cy="4757195"/>
          </a:xfrm>
        </p:spPr>
        <p:txBody>
          <a:bodyPr/>
          <a:lstStyle/>
          <a:p>
            <a:pPr marL="0" indent="0" defTabSz="685800">
              <a:buNone/>
            </a:pPr>
            <a:r>
              <a:rPr lang="es-US" sz="2800" b="1" dirty="0">
                <a:solidFill>
                  <a:srgbClr val="00529B"/>
                </a:solidFill>
              </a:rPr>
              <a:t>En el contexto de una CORF:</a:t>
            </a:r>
          </a:p>
          <a:p>
            <a:pPr marL="548640" defTabSz="685800"/>
            <a:r>
              <a:rPr lang="es-US" sz="2400" dirty="0">
                <a:solidFill>
                  <a:srgbClr val="00529B"/>
                </a:solidFill>
              </a:rPr>
              <a:t>Su proveedor debe explicarle el plan de tratamiento para su rehabilitación</a:t>
            </a:r>
          </a:p>
          <a:p>
            <a:pPr marL="548640" defTabSz="685800"/>
            <a:r>
              <a:rPr lang="es-US" sz="2400" dirty="0">
                <a:solidFill>
                  <a:srgbClr val="00529B"/>
                </a:solidFill>
              </a:rPr>
              <a:t>Si su proveedor ofrece servicios de CORF no de terapia, los servicios deben relacionarse con el plan de tratamiento para la rehabilitación</a:t>
            </a:r>
          </a:p>
          <a:p>
            <a:pPr marL="548640" defTabSz="685800"/>
            <a:r>
              <a:rPr lang="es-US" sz="2400" dirty="0">
                <a:solidFill>
                  <a:srgbClr val="00529B"/>
                </a:solidFill>
              </a:rPr>
              <a:t>Medicare ya no limita el monto que paga en un año calendario por los siguientes, si son médicamente necesarios:</a:t>
            </a:r>
          </a:p>
          <a:p>
            <a:pPr marL="822960" lvl="1" defTabSz="685800">
              <a:spcAft>
                <a:spcPts val="1200"/>
              </a:spcAft>
            </a:pPr>
            <a:r>
              <a:rPr lang="es-US" sz="2000" dirty="0">
                <a:solidFill>
                  <a:srgbClr val="00529B"/>
                </a:solidFill>
              </a:rPr>
              <a:t>Servicios de fisioterapia y patología del habla y el lenguaje combinados</a:t>
            </a:r>
          </a:p>
          <a:p>
            <a:pPr marL="822960" lvl="1" defTabSz="685800">
              <a:spcAft>
                <a:spcPts val="1200"/>
              </a:spcAft>
            </a:pPr>
            <a:r>
              <a:rPr lang="es-US" sz="2000" dirty="0">
                <a:solidFill>
                  <a:srgbClr val="00529B"/>
                </a:solidFill>
              </a:rPr>
              <a:t>Servicios de terapia ocupacional</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8977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s-US"/>
              <a:t>Compruebe sus conocimientos: Pregunta 4</a:t>
            </a:r>
          </a:p>
        </p:txBody>
      </p:sp>
      <p:sp>
        <p:nvSpPr>
          <p:cNvPr id="9" name="Content Placeholder 8"/>
          <p:cNvSpPr>
            <a:spLocks noGrp="1"/>
          </p:cNvSpPr>
          <p:nvPr>
            <p:ph type="body" sz="quarter" idx="13"/>
          </p:nvPr>
        </p:nvSpPr>
        <p:spPr>
          <a:xfrm>
            <a:off x="718704" y="1658179"/>
            <a:ext cx="10754591" cy="3100858"/>
          </a:xfrm>
        </p:spPr>
        <p:txBody>
          <a:bodyPr>
            <a:normAutofit fontScale="92500"/>
          </a:bodyPr>
          <a:lstStyle/>
          <a:p>
            <a:pPr marL="0" lvl="0" indent="0" defTabSz="685800">
              <a:lnSpc>
                <a:spcPct val="100000"/>
              </a:lnSpc>
              <a:spcBef>
                <a:spcPts val="0"/>
              </a:spcBef>
              <a:buNone/>
            </a:pPr>
            <a:r>
              <a:rPr lang="es-US" sz="2200" b="1">
                <a:solidFill>
                  <a:srgbClr val="00529B"/>
                </a:solidFill>
              </a:rPr>
              <a:t>¿Qué explica el aviso “Un mensaje importante de Medicare sobre sus derechos”? (Seleccione todas las opciones que corresponda.)</a:t>
            </a:r>
          </a:p>
          <a:p>
            <a:pPr marL="457200" lvl="0" indent="-457200" defTabSz="685800">
              <a:lnSpc>
                <a:spcPct val="100000"/>
              </a:lnSpc>
              <a:spcBef>
                <a:spcPts val="0"/>
              </a:spcBef>
              <a:buFont typeface="+mj-lt"/>
              <a:buAutoNum type="alphaLcPeriod"/>
            </a:pPr>
            <a:r>
              <a:rPr lang="es-US" sz="2200">
                <a:solidFill>
                  <a:srgbClr val="00529B"/>
                </a:solidFill>
              </a:rPr>
              <a:t>Su derecho a obtener todos los servicios hospitalarios médicamente necesarios </a:t>
            </a:r>
          </a:p>
          <a:p>
            <a:pPr marL="457200" lvl="0" indent="-457200" defTabSz="685800">
              <a:lnSpc>
                <a:spcPct val="100000"/>
              </a:lnSpc>
              <a:spcBef>
                <a:spcPts val="0"/>
              </a:spcBef>
              <a:buFont typeface="+mj-lt"/>
              <a:buAutoNum type="alphaLcPeriod"/>
            </a:pPr>
            <a:r>
              <a:rPr lang="es-US" sz="2200">
                <a:solidFill>
                  <a:srgbClr val="00529B"/>
                </a:solidFill>
              </a:rPr>
              <a:t>Su derecho a recibir los servicios que necesita después de salir del hospital </a:t>
            </a:r>
          </a:p>
          <a:p>
            <a:pPr marL="457200" lvl="0" indent="-457200" defTabSz="685800">
              <a:lnSpc>
                <a:spcPct val="100000"/>
              </a:lnSpc>
              <a:spcBef>
                <a:spcPts val="0"/>
              </a:spcBef>
              <a:buFont typeface="+mj-lt"/>
              <a:buAutoNum type="alphaLcPeriod"/>
            </a:pPr>
            <a:r>
              <a:rPr lang="es-US" sz="2200">
                <a:solidFill>
                  <a:srgbClr val="00529B"/>
                </a:solidFill>
              </a:rPr>
              <a:t>Su derecho a apelar una decisión de alta y los pasos a seguir para apelar la decisión. </a:t>
            </a:r>
          </a:p>
          <a:p>
            <a:pPr marL="457200" lvl="0" indent="-457200" defTabSz="685800">
              <a:lnSpc>
                <a:spcPct val="100000"/>
              </a:lnSpc>
              <a:spcBef>
                <a:spcPts val="0"/>
              </a:spcBef>
              <a:buFont typeface="+mj-lt"/>
              <a:buAutoNum type="alphaLcPeriod"/>
            </a:pPr>
            <a:r>
              <a:rPr lang="es-US" sz="2200">
                <a:solidFill>
                  <a:srgbClr val="00529B"/>
                </a:solidFill>
              </a:rPr>
              <a:t>Las circunstancias en las que tendrá que pagar o no los cargos por continuar su estadía en el hospital.</a:t>
            </a:r>
          </a:p>
        </p:txBody>
      </p:sp>
      <p:sp>
        <p:nvSpPr>
          <p:cNvPr id="5" name="Rounded Rectangle 5" descr="Cuadro verde que resalta la respuesta correcta como: a ,b ,c y d">
            <a:extLst>
              <a:ext uri="{FF2B5EF4-FFF2-40B4-BE49-F238E27FC236}">
                <a16:creationId xmlns:a16="http://schemas.microsoft.com/office/drawing/2014/main" id="{BA0D4C80-7B04-01DB-A7BA-E2BF5C41E500}"/>
              </a:ext>
            </a:extLst>
          </p:cNvPr>
          <p:cNvSpPr/>
          <p:nvPr/>
        </p:nvSpPr>
        <p:spPr>
          <a:xfrm>
            <a:off x="608273" y="2406804"/>
            <a:ext cx="10865021" cy="212945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Title 1">
            <a:extLst>
              <a:ext uri="{FF2B5EF4-FFF2-40B4-BE49-F238E27FC236}">
                <a16:creationId xmlns:a16="http://schemas.microsoft.com/office/drawing/2014/main" id="{4EAE7C04-4FDA-40A5-24C3-1623BE6C82FA}"/>
              </a:ext>
            </a:extLst>
          </p:cNvPr>
          <p:cNvSpPr txBox="1">
            <a:spLocks/>
          </p:cNvSpPr>
          <p:nvPr/>
        </p:nvSpPr>
        <p:spPr>
          <a:xfrm>
            <a:off x="1505493" y="4859031"/>
            <a:ext cx="9181014" cy="365125"/>
          </a:xfrm>
          <a:prstGeom prst="rect">
            <a:avLst/>
          </a:prstGeom>
          <a:solidFill>
            <a:schemeClr val="bg1"/>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F076-50E4-65C0-8271-92EBA581A860}"/>
              </a:ext>
            </a:extLst>
          </p:cNvPr>
          <p:cNvSpPr>
            <a:spLocks noGrp="1"/>
          </p:cNvSpPr>
          <p:nvPr>
            <p:ph type="title"/>
          </p:nvPr>
        </p:nvSpPr>
        <p:spPr>
          <a:xfrm>
            <a:off x="4257041" y="2364480"/>
            <a:ext cx="7934959" cy="3089407"/>
          </a:xfrm>
        </p:spPr>
        <p:txBody>
          <a:bodyPr>
            <a:normAutofit/>
          </a:bodyPr>
          <a:lstStyle/>
          <a:p>
            <a:pPr>
              <a:lnSpc>
                <a:spcPct val="100000"/>
              </a:lnSpc>
              <a:spcBef>
                <a:spcPts val="600"/>
              </a:spcBef>
              <a:spcAft>
                <a:spcPts val="1800"/>
              </a:spcAft>
            </a:pPr>
            <a:r>
              <a:rPr lang="es-US" dirty="0"/>
              <a:t>Lección 4</a:t>
            </a:r>
            <a:br>
              <a:rPr lang="es-US" dirty="0"/>
            </a:br>
            <a:r>
              <a:rPr lang="es-US" dirty="0"/>
              <a:t>Prácticas de privacidad </a:t>
            </a:r>
            <a:br>
              <a:rPr lang="es-US" dirty="0"/>
            </a:br>
            <a:r>
              <a:rPr lang="es-US" dirty="0"/>
              <a:t>de Medicare</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Lección 4 Objetivos </a:t>
            </a:r>
          </a:p>
        </p:txBody>
      </p:sp>
      <p:sp>
        <p:nvSpPr>
          <p:cNvPr id="2" name="Content Placeholder 1">
            <a:extLst>
              <a:ext uri="{FF2B5EF4-FFF2-40B4-BE49-F238E27FC236}">
                <a16:creationId xmlns:a16="http://schemas.microsoft.com/office/drawing/2014/main" id="{7FDF74E9-B76B-73C8-2A47-314D9485EBB9}"/>
              </a:ext>
            </a:extLst>
          </p:cNvPr>
          <p:cNvSpPr>
            <a:spLocks noGrp="1"/>
          </p:cNvSpPr>
          <p:nvPr>
            <p:ph sz="half" idx="1"/>
          </p:nvPr>
        </p:nvSpPr>
        <p:spPr>
          <a:xfrm>
            <a:off x="914400" y="1371600"/>
            <a:ext cx="10446239" cy="4757195"/>
          </a:xfrm>
        </p:spPr>
        <p:txBody>
          <a:bodyPr>
            <a:normAutofit/>
          </a:bodyPr>
          <a:lstStyle/>
          <a:p>
            <a:pPr marL="0" indent="0">
              <a:buNone/>
            </a:pPr>
            <a:r>
              <a:rPr lang="es-US" sz="2800" b="1" dirty="0">
                <a:solidFill>
                  <a:srgbClr val="00529B"/>
                </a:solidFill>
                <a:latin typeface="Arial"/>
                <a:cs typeface="Arial"/>
              </a:rPr>
              <a:t>Al finalizar esta lección, usted podrá: </a:t>
            </a:r>
          </a:p>
          <a:p>
            <a:pPr marL="548640"/>
            <a:r>
              <a:rPr lang="es-US" sz="2400" dirty="0">
                <a:solidFill>
                  <a:srgbClr val="00529B"/>
                </a:solidFill>
                <a:latin typeface="Arial"/>
                <a:cs typeface="Arial"/>
              </a:rPr>
              <a:t>Describir maneras en que Medicare tiene la obligación de proteger su información de salud personal</a:t>
            </a:r>
          </a:p>
          <a:p>
            <a:pPr marL="548640"/>
            <a:r>
              <a:rPr lang="es-US" sz="2400" dirty="0">
                <a:solidFill>
                  <a:srgbClr val="00529B"/>
                </a:solidFill>
                <a:latin typeface="Arial"/>
                <a:cs typeface="Arial"/>
              </a:rPr>
              <a:t>Identificar los avisos y divulgaciones obligatorios de Medicare sobre su información médica personal</a:t>
            </a:r>
          </a:p>
          <a:p>
            <a:pPr marL="548640"/>
            <a:r>
              <a:rPr lang="es-US" sz="2400" dirty="0">
                <a:solidFill>
                  <a:srgbClr val="00529B"/>
                </a:solidFill>
                <a:latin typeface="Arial"/>
                <a:cs typeface="Arial"/>
              </a:rPr>
              <a:t>Explicar qué hacer si cree que Medicare ha vulnerado sus derechos </a:t>
            </a:r>
            <a:br>
              <a:rPr lang="es-US" sz="2400" dirty="0">
                <a:solidFill>
                  <a:srgbClr val="00529B"/>
                </a:solidFill>
                <a:latin typeface="Arial"/>
                <a:cs typeface="Arial"/>
              </a:rPr>
            </a:br>
            <a:r>
              <a:rPr lang="es-US" sz="2400" dirty="0">
                <a:solidFill>
                  <a:srgbClr val="00529B"/>
                </a:solidFill>
                <a:latin typeface="Arial"/>
                <a:cs typeface="Arial"/>
              </a:rPr>
              <a:t>de privacidad</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6862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833B2-F80C-635C-6BEC-63D888C7F9F7}"/>
              </a:ext>
            </a:extLst>
          </p:cNvPr>
          <p:cNvSpPr>
            <a:spLocks noGrp="1"/>
          </p:cNvSpPr>
          <p:nvPr>
            <p:ph type="title"/>
          </p:nvPr>
        </p:nvSpPr>
        <p:spPr/>
        <p:txBody>
          <a:bodyPr/>
          <a:lstStyle/>
          <a:p>
            <a:r>
              <a:rPr lang="es-US"/>
              <a:t>Lección 1 Objetivos</a:t>
            </a:r>
          </a:p>
        </p:txBody>
      </p:sp>
      <p:sp>
        <p:nvSpPr>
          <p:cNvPr id="2" name="Content Placeholder 1">
            <a:extLst>
              <a:ext uri="{FF2B5EF4-FFF2-40B4-BE49-F238E27FC236}">
                <a16:creationId xmlns:a16="http://schemas.microsoft.com/office/drawing/2014/main" id="{4C9B1BC0-86E9-0897-908A-C95A2C294B44}"/>
              </a:ext>
            </a:extLst>
          </p:cNvPr>
          <p:cNvSpPr>
            <a:spLocks noGrp="1"/>
          </p:cNvSpPr>
          <p:nvPr>
            <p:ph sz="half" idx="1"/>
          </p:nvPr>
        </p:nvSpPr>
        <p:spPr>
          <a:xfrm>
            <a:off x="914400" y="1371600"/>
            <a:ext cx="10050454" cy="4395616"/>
          </a:xfrm>
        </p:spPr>
        <p:txBody>
          <a:bodyPr>
            <a:normAutofit/>
          </a:bodyPr>
          <a:lstStyle/>
          <a:p>
            <a:pPr marL="0" indent="0">
              <a:buNone/>
            </a:pPr>
            <a:r>
              <a:rPr lang="es-US" sz="2800" b="1">
                <a:solidFill>
                  <a:srgbClr val="00529B"/>
                </a:solidFill>
                <a:latin typeface="Arial"/>
                <a:cs typeface="Arial"/>
              </a:rPr>
              <a:t>Al finalizar esta lección, usted podrá: </a:t>
            </a:r>
          </a:p>
          <a:p>
            <a:pPr marL="548640"/>
            <a:r>
              <a:rPr lang="es-US" sz="2400">
                <a:solidFill>
                  <a:srgbClr val="00529B"/>
                </a:solidFill>
                <a:latin typeface="Arial"/>
                <a:cs typeface="Arial"/>
              </a:rPr>
              <a:t>Identificar quién tiene derechos y protecciones de Medicare</a:t>
            </a:r>
          </a:p>
          <a:p>
            <a:pPr marL="548640"/>
            <a:r>
              <a:rPr lang="es-US" sz="2400">
                <a:solidFill>
                  <a:srgbClr val="00529B"/>
                </a:solidFill>
                <a:latin typeface="Arial"/>
                <a:cs typeface="Arial"/>
              </a:rPr>
              <a:t>Explicar derechos de Medicare </a:t>
            </a:r>
          </a:p>
          <a:p>
            <a:pPr marL="548640"/>
            <a:r>
              <a:rPr lang="es-US" sz="2400">
                <a:solidFill>
                  <a:srgbClr val="00529B"/>
                </a:solidFill>
                <a:latin typeface="Arial"/>
                <a:cs typeface="Arial"/>
              </a:rPr>
              <a:t>Explicar derechos adicionales si tiene un Plan Medicare Advantage (Parte C) u otro plan de salud de Medicare </a:t>
            </a:r>
          </a:p>
          <a:p>
            <a:pPr marL="548640"/>
            <a:r>
              <a:rPr lang="es-US" sz="2400">
                <a:solidFill>
                  <a:srgbClr val="00529B"/>
                </a:solidFill>
                <a:latin typeface="Arial"/>
                <a:cs typeface="Arial"/>
              </a:rPr>
              <a:t>Identificar derechos adicionales si tiene cobertura de medicamentos de Medicare</a:t>
            </a:r>
          </a:p>
        </p:txBody>
      </p:sp>
      <p:sp>
        <p:nvSpPr>
          <p:cNvPr id="4" name="Slide Number Placeholder 3">
            <a:extLst>
              <a:ext uri="{FF2B5EF4-FFF2-40B4-BE49-F238E27FC236}">
                <a16:creationId xmlns:a16="http://schemas.microsoft.com/office/drawing/2014/main" id="{066DCD90-B55B-2CC2-F655-EF05A5297365}"/>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a:p>
        </p:txBody>
      </p:sp>
      <p:sp>
        <p:nvSpPr>
          <p:cNvPr id="6" name="Footer Placeholder 5">
            <a:extLst>
              <a:ext uri="{FF2B5EF4-FFF2-40B4-BE49-F238E27FC236}">
                <a16:creationId xmlns:a16="http://schemas.microsoft.com/office/drawing/2014/main" id="{7EFDC86A-7F3F-0425-7289-A86ED2377AF3}"/>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C64AA063-9ADE-E518-690E-4C2A2AC53077}"/>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996894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s-US"/>
              <a:t>"Aviso sobre prácticas de privacidad"</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301131" y="1367396"/>
            <a:ext cx="6317383" cy="4756150"/>
          </a:xfrm>
        </p:spPr>
        <p:txBody>
          <a:bodyPr>
            <a:noAutofit/>
          </a:bodyPr>
          <a:lstStyle/>
          <a:p>
            <a:pPr lvl="0" indent="-274320" defTabSz="685800">
              <a:lnSpc>
                <a:spcPct val="100000"/>
              </a:lnSpc>
              <a:spcBef>
                <a:spcPts val="0"/>
              </a:spcBef>
              <a:spcAft>
                <a:spcPts val="1200"/>
              </a:spcAft>
            </a:pPr>
            <a:r>
              <a:rPr lang="es-US" dirty="0">
                <a:solidFill>
                  <a:srgbClr val="00529B"/>
                </a:solidFill>
              </a:rPr>
              <a:t>Describe cómo Medicare usa y proporciona su información médica personal</a:t>
            </a:r>
          </a:p>
          <a:p>
            <a:pPr lvl="0" indent="-274320" defTabSz="685800">
              <a:lnSpc>
                <a:spcPct val="100000"/>
              </a:lnSpc>
              <a:spcBef>
                <a:spcPts val="0"/>
              </a:spcBef>
              <a:spcAft>
                <a:spcPts val="1200"/>
              </a:spcAft>
            </a:pPr>
            <a:r>
              <a:rPr lang="es-US" dirty="0">
                <a:solidFill>
                  <a:srgbClr val="00529B"/>
                </a:solidFill>
              </a:rPr>
              <a:t>Describe sus derechos y cómo puede ejercerlos</a:t>
            </a:r>
          </a:p>
          <a:p>
            <a:pPr lvl="0" indent="-274320" defTabSz="685800">
              <a:lnSpc>
                <a:spcPct val="100000"/>
              </a:lnSpc>
              <a:spcBef>
                <a:spcPts val="0"/>
              </a:spcBef>
              <a:spcAft>
                <a:spcPts val="1200"/>
              </a:spcAft>
            </a:pPr>
            <a:r>
              <a:rPr lang="es-US" dirty="0">
                <a:solidFill>
                  <a:srgbClr val="00529B"/>
                </a:solidFill>
              </a:rPr>
              <a:t>Se publica anualmente en el manual “Medicare y usted” y en </a:t>
            </a:r>
            <a:r>
              <a:rPr lang="es-US" u="sng" dirty="0">
                <a:solidFill>
                  <a:srgbClr val="00529B"/>
                </a:solidFill>
                <a:hlinkClick r:id="rId4">
                  <a:extLst>
                    <a:ext uri="{A12FA001-AC4F-418D-AE19-62706E023703}">
                      <ahyp:hlinkClr xmlns:ahyp="http://schemas.microsoft.com/office/drawing/2018/hyperlinkcolor" val="tx"/>
                    </a:ext>
                  </a:extLst>
                </a:hlinkClick>
              </a:rPr>
              <a:t>Medicare.gov</a:t>
            </a:r>
          </a:p>
          <a:p>
            <a:pPr lvl="0" indent="-274320" defTabSz="685800">
              <a:lnSpc>
                <a:spcPct val="100000"/>
              </a:lnSpc>
              <a:spcBef>
                <a:spcPts val="0"/>
              </a:spcBef>
              <a:spcAft>
                <a:spcPts val="1200"/>
              </a:spcAft>
            </a:pPr>
            <a:r>
              <a:rPr lang="es-US" dirty="0">
                <a:solidFill>
                  <a:srgbClr val="00529B"/>
                </a:solidFill>
              </a:rPr>
              <a:t>Para más información, llame al</a:t>
            </a:r>
            <a:br>
              <a:rPr lang="es-US" dirty="0">
                <a:solidFill>
                  <a:srgbClr val="00529B"/>
                </a:solidFill>
              </a:rPr>
            </a:br>
            <a:r>
              <a:rPr lang="es-US" dirty="0">
                <a:solidFill>
                  <a:srgbClr val="00529B"/>
                </a:solidFill>
              </a:rPr>
              <a:t>1-800-MEDICARE (1-800-633-4227) </a:t>
            </a:r>
            <a:br>
              <a:rPr lang="es-US" dirty="0">
                <a:solidFill>
                  <a:srgbClr val="00529B"/>
                </a:solidFill>
              </a:rPr>
            </a:br>
            <a:r>
              <a:rPr lang="es-US" dirty="0">
                <a:solidFill>
                  <a:srgbClr val="00529B"/>
                </a:solidFill>
              </a:rPr>
              <a:t>(TTY: 1-877-486-2048)</a:t>
            </a:r>
          </a:p>
        </p:txBody>
      </p:sp>
      <p:pic>
        <p:nvPicPr>
          <p:cNvPr id="6" name="Picture 5" descr="Screenshot of the Notice of Denial of Medicare Part D Prescription Drug Coverage">
            <a:extLst>
              <a:ext uri="{FF2B5EF4-FFF2-40B4-BE49-F238E27FC236}">
                <a16:creationId xmlns:a16="http://schemas.microsoft.com/office/drawing/2014/main" id="{FAC03A64-A99E-4D34-B171-D3593546AA4D}"/>
              </a:ext>
            </a:extLst>
          </p:cNvPr>
          <p:cNvPicPr>
            <a:picLocks noChangeAspect="1"/>
          </p:cNvPicPr>
          <p:nvPr/>
        </p:nvPicPr>
        <p:blipFill>
          <a:blip r:embed="rId5"/>
          <a:stretch>
            <a:fillRect/>
          </a:stretch>
        </p:blipFill>
        <p:spPr>
          <a:xfrm>
            <a:off x="8153401" y="1768967"/>
            <a:ext cx="3737468" cy="4714033"/>
          </a:xfrm>
          <a:prstGeom prst="rect">
            <a:avLst/>
          </a:prstGeom>
          <a:ln w="28575">
            <a:solidFill>
              <a:srgbClr val="FEC736"/>
            </a:solidFill>
          </a:ln>
        </p:spPr>
      </p:pic>
      <p:pic>
        <p:nvPicPr>
          <p:cNvPr id="9" name="Picture 8" descr="Screenshot from the Medicare.gov website of the Notice of Privacy Practices for Original Medicare">
            <a:extLst>
              <a:ext uri="{FF2B5EF4-FFF2-40B4-BE49-F238E27FC236}">
                <a16:creationId xmlns:a16="http://schemas.microsoft.com/office/drawing/2014/main" id="{DA0FBD9E-AA9A-4999-94EA-07AD5E96C1AE}"/>
              </a:ext>
            </a:extLst>
          </p:cNvPr>
          <p:cNvPicPr>
            <a:picLocks noChangeAspect="1"/>
          </p:cNvPicPr>
          <p:nvPr/>
        </p:nvPicPr>
        <p:blipFill>
          <a:blip r:embed="rId6"/>
          <a:stretch>
            <a:fillRect/>
          </a:stretch>
        </p:blipFill>
        <p:spPr>
          <a:xfrm>
            <a:off x="6618515" y="1228725"/>
            <a:ext cx="3922270" cy="4714033"/>
          </a:xfrm>
          <a:prstGeom prst="rect">
            <a:avLst/>
          </a:prstGeom>
          <a:ln w="28575">
            <a:solidFill>
              <a:srgbClr val="FEC736"/>
            </a:solidFill>
          </a:ln>
        </p:spPr>
      </p:pic>
      <p:sp>
        <p:nvSpPr>
          <p:cNvPr id="18" name="Slide Number Placeholder 5">
            <a:extLst>
              <a:ext uri="{FF2B5EF4-FFF2-40B4-BE49-F238E27FC236}">
                <a16:creationId xmlns:a16="http://schemas.microsoft.com/office/drawing/2014/main" id="{3EA47C21-4EF7-4EE9-9F6B-85D79B10971C}"/>
              </a:ext>
              <a:ext uri="{C183D7F6-B498-43B3-948B-1728B52AA6E4}">
                <adec:decorative xmlns:adec="http://schemas.microsoft.com/office/drawing/2017/decorative" val="0"/>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3" name="Footer Placeholder 2">
            <a:extLst>
              <a:ext uri="{FF2B5EF4-FFF2-40B4-BE49-F238E27FC236}">
                <a16:creationId xmlns:a16="http://schemas.microsoft.com/office/drawing/2014/main" id="{555F0308-7417-554E-B824-12D76BE3CB94}"/>
              </a:ext>
              <a:ext uri="{C183D7F6-B498-43B3-948B-1728B52AA6E4}">
                <adec:decorative xmlns:adec="http://schemas.microsoft.com/office/drawing/2017/decorative" val="1"/>
              </a:ext>
            </a:extLst>
          </p:cNvPr>
          <p:cNvSpPr>
            <a:spLocks noGrp="1"/>
          </p:cNvSpPr>
          <p:nvPr>
            <p:ph type="ftr" sz="quarter" idx="11"/>
          </p:nvPr>
        </p:nvSpPr>
        <p:spPr>
          <a:xfrm>
            <a:off x="4038600" y="6483000"/>
            <a:ext cx="4114800" cy="365125"/>
          </a:xfrm>
        </p:spPr>
        <p:txBody>
          <a:bodyPr/>
          <a:lstStyle/>
          <a:p>
            <a:r>
              <a:rPr lang="es-US">
                <a:latin typeface="Arial"/>
                <a:cs typeface="Arial"/>
              </a:rPr>
              <a:t>Derechos y protecciones de Medicare</a:t>
            </a:r>
          </a:p>
        </p:txBody>
      </p:sp>
      <p:sp>
        <p:nvSpPr>
          <p:cNvPr id="2" name="Date Placeholder 1">
            <a:extLst>
              <a:ext uri="{FF2B5EF4-FFF2-40B4-BE49-F238E27FC236}">
                <a16:creationId xmlns:a16="http://schemas.microsoft.com/office/drawing/2014/main" id="{AF5DDDB5-2251-D94E-99EC-DD7FE1A954D6}"/>
              </a:ext>
              <a:ext uri="{C183D7F6-B498-43B3-948B-1728B52AA6E4}">
                <adec:decorative xmlns:adec="http://schemas.microsoft.com/office/drawing/2017/decorative" val="1"/>
              </a:ext>
            </a:extLst>
          </p:cNvPr>
          <p:cNvSpPr>
            <a:spLocks noGrp="1"/>
          </p:cNvSpPr>
          <p:nvPr>
            <p:ph type="dt" sz="half" idx="10"/>
          </p:nvPr>
        </p:nvSpPr>
        <p:spPr>
          <a:xfrm>
            <a:off x="838200" y="6483000"/>
            <a:ext cx="2743200" cy="365125"/>
          </a:xfrm>
        </p:spPr>
        <p:txBody>
          <a:bodyPr/>
          <a:lstStyle/>
          <a:p>
            <a:r>
              <a:rPr lang="es-US"/>
              <a:t>Enero de 2025</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Derechos a la privacidad de </a:t>
            </a:r>
            <a:br>
              <a:rPr lang="es-US" dirty="0"/>
            </a:br>
            <a:r>
              <a:rPr lang="es-US" dirty="0"/>
              <a:t>la información médica personal</a:t>
            </a:r>
          </a:p>
        </p:txBody>
      </p:sp>
      <p:sp>
        <p:nvSpPr>
          <p:cNvPr id="5" name="Content Placeholder 4"/>
          <p:cNvSpPr>
            <a:spLocks noGrp="1"/>
          </p:cNvSpPr>
          <p:nvPr>
            <p:ph type="body" sz="quarter" idx="13"/>
          </p:nvPr>
        </p:nvSpPr>
        <p:spPr>
          <a:xfrm>
            <a:off x="1495313" y="1882588"/>
            <a:ext cx="4587874" cy="4171245"/>
          </a:xfrm>
        </p:spPr>
        <p:txBody>
          <a:bodyPr>
            <a:noAutofit/>
          </a:bodyPr>
          <a:lstStyle/>
          <a:p>
            <a:pPr marL="0" indent="0" defTabSz="685800">
              <a:spcAft>
                <a:spcPts val="600"/>
              </a:spcAft>
              <a:buClr>
                <a:srgbClr val="00529B"/>
              </a:buClr>
              <a:buNone/>
            </a:pPr>
            <a:r>
              <a:rPr lang="es-US" sz="1900" b="1" dirty="0">
                <a:solidFill>
                  <a:srgbClr val="00529B"/>
                </a:solidFill>
              </a:rPr>
              <a:t>Obtener:</a:t>
            </a:r>
          </a:p>
          <a:p>
            <a:pPr marL="548640" lvl="1" defTabSz="685800">
              <a:buFont typeface="Wingdings" panose="05000000000000000000" pitchFamily="2" charset="2"/>
              <a:buChar char="§"/>
            </a:pPr>
            <a:r>
              <a:rPr lang="es-US" sz="1900" dirty="0">
                <a:solidFill>
                  <a:srgbClr val="00529B"/>
                </a:solidFill>
              </a:rPr>
              <a:t>Una copia de la información que Medicare tiene sobre usted</a:t>
            </a:r>
          </a:p>
          <a:p>
            <a:pPr marL="548640" lvl="1" defTabSz="685800">
              <a:buFont typeface="Wingdings" panose="020B0604020202020204" pitchFamily="34" charset="0"/>
              <a:buChar char="§"/>
            </a:pPr>
            <a:r>
              <a:rPr lang="es-US" sz="1900" dirty="0">
                <a:solidFill>
                  <a:srgbClr val="00529B"/>
                </a:solidFill>
              </a:rPr>
              <a:t>Una lista de las personas que reciben su información de Medicare</a:t>
            </a:r>
          </a:p>
          <a:p>
            <a:pPr marL="548640" lvl="1" defTabSz="685800">
              <a:buFont typeface="Wingdings" panose="020B0604020202020204" pitchFamily="34" charset="0"/>
              <a:buChar char="§"/>
            </a:pPr>
            <a:r>
              <a:rPr lang="es-US" sz="1900" dirty="0">
                <a:solidFill>
                  <a:srgbClr val="00529B"/>
                </a:solidFill>
              </a:rPr>
              <a:t>Una carta (“aviso de incumplimiento”) que le informe acerca del riesgo a la privacidad de su información</a:t>
            </a:r>
          </a:p>
          <a:p>
            <a:pPr marL="548640" lvl="1" defTabSz="685800">
              <a:buFont typeface="Wingdings" panose="020B0604020202020204" pitchFamily="34" charset="0"/>
              <a:buChar char="§"/>
            </a:pPr>
            <a:r>
              <a:rPr lang="es-US" sz="1900" dirty="0">
                <a:solidFill>
                  <a:srgbClr val="00529B"/>
                </a:solidFill>
              </a:rPr>
              <a:t>Una copia impresa por separado del "Aviso de prácticas de privacidad"</a:t>
            </a:r>
          </a:p>
        </p:txBody>
      </p:sp>
      <p:sp>
        <p:nvSpPr>
          <p:cNvPr id="12" name="Text Placeholder 11">
            <a:extLst>
              <a:ext uri="{FF2B5EF4-FFF2-40B4-BE49-F238E27FC236}">
                <a16:creationId xmlns:a16="http://schemas.microsoft.com/office/drawing/2014/main" id="{0055AF16-3629-5C7C-4070-5A0D2B182A9F}"/>
              </a:ext>
            </a:extLst>
          </p:cNvPr>
          <p:cNvSpPr>
            <a:spLocks noGrp="1"/>
          </p:cNvSpPr>
          <p:nvPr>
            <p:ph type="body" sz="quarter" idx="15"/>
          </p:nvPr>
        </p:nvSpPr>
        <p:spPr>
          <a:xfrm>
            <a:off x="6174133" y="1579474"/>
            <a:ext cx="5186926" cy="1987129"/>
          </a:xfrm>
        </p:spPr>
        <p:txBody>
          <a:bodyPr/>
          <a:lstStyle/>
          <a:p>
            <a:pPr marL="0" indent="0" defTabSz="685800">
              <a:lnSpc>
                <a:spcPct val="100000"/>
              </a:lnSpc>
              <a:spcAft>
                <a:spcPts val="600"/>
              </a:spcAft>
              <a:buNone/>
            </a:pPr>
            <a:r>
              <a:rPr lang="es-US" sz="1900" b="1" dirty="0">
                <a:solidFill>
                  <a:srgbClr val="00529B"/>
                </a:solidFill>
              </a:rPr>
              <a:t>Pedir a Medicare que:</a:t>
            </a:r>
          </a:p>
          <a:p>
            <a:pPr marL="548640" lvl="1" indent="-274320" defTabSz="685800">
              <a:lnSpc>
                <a:spcPct val="100000"/>
              </a:lnSpc>
              <a:buFont typeface="Wingdings" panose="05000000000000000000" pitchFamily="2" charset="2"/>
              <a:buChar char="§"/>
            </a:pPr>
            <a:r>
              <a:rPr lang="es-US" sz="1900" dirty="0">
                <a:solidFill>
                  <a:srgbClr val="00529B"/>
                </a:solidFill>
              </a:rPr>
              <a:t>Se comunique con usted de manera diferente o en un lugar distinto</a:t>
            </a:r>
          </a:p>
          <a:p>
            <a:pPr marL="548640" lvl="1" indent="-274320" defTabSz="685800">
              <a:lnSpc>
                <a:spcPct val="100000"/>
              </a:lnSpc>
              <a:buFont typeface="Wingdings" panose="05000000000000000000" pitchFamily="2" charset="2"/>
              <a:buChar char="§"/>
            </a:pPr>
            <a:r>
              <a:rPr lang="es-US" sz="1900" dirty="0">
                <a:solidFill>
                  <a:srgbClr val="00529B"/>
                </a:solidFill>
              </a:rPr>
              <a:t>Limitar cómo usa su información y cómo se divulga para pagar sus reclamaciones </a:t>
            </a:r>
          </a:p>
        </p:txBody>
      </p:sp>
      <p:sp>
        <p:nvSpPr>
          <p:cNvPr id="14" name="Text Placeholder 13">
            <a:extLst>
              <a:ext uri="{FF2B5EF4-FFF2-40B4-BE49-F238E27FC236}">
                <a16:creationId xmlns:a16="http://schemas.microsoft.com/office/drawing/2014/main" id="{9790B8A9-0F35-1703-55CB-F6BBD8D5D4B4}"/>
              </a:ext>
            </a:extLst>
          </p:cNvPr>
          <p:cNvSpPr>
            <a:spLocks noGrp="1"/>
          </p:cNvSpPr>
          <p:nvPr>
            <p:ph type="body" sz="quarter" idx="16"/>
          </p:nvPr>
        </p:nvSpPr>
        <p:spPr>
          <a:xfrm>
            <a:off x="6174132" y="3769361"/>
            <a:ext cx="5186926" cy="2298357"/>
          </a:xfrm>
        </p:spPr>
        <p:txBody>
          <a:bodyPr/>
          <a:lstStyle/>
          <a:p>
            <a:pPr marL="0" indent="0" defTabSz="685800">
              <a:lnSpc>
                <a:spcPct val="100000"/>
              </a:lnSpc>
              <a:spcBef>
                <a:spcPts val="0"/>
              </a:spcBef>
              <a:spcAft>
                <a:spcPts val="600"/>
              </a:spcAft>
              <a:buNone/>
            </a:pPr>
            <a:r>
              <a:rPr lang="es-US" sz="1900" b="1" dirty="0">
                <a:solidFill>
                  <a:srgbClr val="00529B"/>
                </a:solidFill>
              </a:rPr>
              <a:t>Y:</a:t>
            </a:r>
          </a:p>
          <a:p>
            <a:pPr marL="548640" lvl="1" indent="-274320" defTabSz="685800">
              <a:lnSpc>
                <a:spcPct val="100000"/>
              </a:lnSpc>
              <a:spcBef>
                <a:spcPts val="0"/>
              </a:spcBef>
              <a:spcAft>
                <a:spcPts val="600"/>
              </a:spcAft>
              <a:buFont typeface="Wingdings" panose="05000000000000000000" pitchFamily="2" charset="2"/>
              <a:buChar char="§"/>
            </a:pPr>
            <a:r>
              <a:rPr lang="es-US" sz="1900" dirty="0">
                <a:solidFill>
                  <a:srgbClr val="00529B"/>
                </a:solidFill>
              </a:rPr>
              <a:t>Cambiar su información si cree que es incorrecta o está incompleta</a:t>
            </a:r>
          </a:p>
          <a:p>
            <a:pPr marL="548640" lvl="1" indent="-274320" defTabSz="685800">
              <a:lnSpc>
                <a:spcPct val="100000"/>
              </a:lnSpc>
              <a:spcBef>
                <a:spcPts val="0"/>
              </a:spcBef>
              <a:spcAft>
                <a:spcPts val="600"/>
              </a:spcAft>
              <a:buFont typeface="Wingdings" panose="05000000000000000000" pitchFamily="2" charset="2"/>
              <a:buChar char="§"/>
            </a:pPr>
            <a:r>
              <a:rPr lang="es-US" sz="1900" dirty="0">
                <a:solidFill>
                  <a:srgbClr val="00529B"/>
                </a:solidFill>
              </a:rPr>
              <a:t>Hablar con un representante de servicios al cliente sobre el aviso de privacidad de Medicare.</a:t>
            </a:r>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9989457"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580488"/>
            <a:ext cx="5232398" cy="2902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CC0A2E-86E7-4494-89CB-E5CB89DBDE0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a:p>
        </p:txBody>
      </p:sp>
      <p:sp>
        <p:nvSpPr>
          <p:cNvPr id="3" name="Footer Placeholder 2">
            <a:extLst>
              <a:ext uri="{FF2B5EF4-FFF2-40B4-BE49-F238E27FC236}">
                <a16:creationId xmlns:a16="http://schemas.microsoft.com/office/drawing/2014/main" id="{06DE2F4C-04DF-364C-AEF2-DC82794718C5}"/>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latin typeface="Arial"/>
                <a:cs typeface="Arial"/>
              </a:rPr>
              <a:t>Derechos y protecciones de Medicare</a:t>
            </a:r>
          </a:p>
        </p:txBody>
      </p:sp>
      <p:sp>
        <p:nvSpPr>
          <p:cNvPr id="2" name="Date Placeholder 1">
            <a:extLst>
              <a:ext uri="{FF2B5EF4-FFF2-40B4-BE49-F238E27FC236}">
                <a16:creationId xmlns:a16="http://schemas.microsoft.com/office/drawing/2014/main" id="{C6E7F8D9-CED2-CD4D-A286-87F1F7D1E672}"/>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4227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14" grpId="0" build="p"/>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Si se incumplen los derechos de privacidad</a:t>
            </a:r>
          </a:p>
        </p:txBody>
      </p:sp>
      <p:sp>
        <p:nvSpPr>
          <p:cNvPr id="2" name="Content Placeholder 1">
            <a:extLst>
              <a:ext uri="{FF2B5EF4-FFF2-40B4-BE49-F238E27FC236}">
                <a16:creationId xmlns:a16="http://schemas.microsoft.com/office/drawing/2014/main" id="{73831D23-C793-187A-8D25-BBE7B273DB1D}"/>
              </a:ext>
            </a:extLst>
          </p:cNvPr>
          <p:cNvSpPr>
            <a:spLocks noGrp="1"/>
          </p:cNvSpPr>
          <p:nvPr>
            <p:ph sz="quarter" idx="13"/>
          </p:nvPr>
        </p:nvSpPr>
        <p:spPr>
          <a:xfrm>
            <a:off x="914400" y="1127125"/>
            <a:ext cx="10133911" cy="2204388"/>
          </a:xfrm>
        </p:spPr>
        <p:txBody>
          <a:bodyPr>
            <a:noAutofit/>
          </a:bodyPr>
          <a:lstStyle/>
          <a:p>
            <a:pPr marL="548640" defTabSz="685800"/>
            <a:r>
              <a:rPr lang="es-US" sz="2000" dirty="0">
                <a:solidFill>
                  <a:srgbClr val="00529B"/>
                </a:solidFill>
              </a:rPr>
              <a:t>Medicare, Medicaid y los programas de atención médica para veteranos y fuerzas armadas están cubiertos por la Ley de Portabilidad y Responsabilidad del Seguro Médico (HIPAA) </a:t>
            </a:r>
          </a:p>
          <a:p>
            <a:pPr marL="548640" defTabSz="685800"/>
            <a:r>
              <a:rPr lang="es-US" sz="2000" dirty="0">
                <a:solidFill>
                  <a:srgbClr val="00529B"/>
                </a:solidFill>
              </a:rPr>
              <a:t>Puede presentar una queja por escrito por correo postal o electrónico o a través del Portal de Quejas de la Oficina de Derechos Civiles (OCR)</a:t>
            </a:r>
          </a:p>
          <a:p>
            <a:pPr marL="548640" defTabSz="685800"/>
            <a:r>
              <a:rPr lang="es-US" sz="2000" dirty="0">
                <a:solidFill>
                  <a:srgbClr val="00529B"/>
                </a:solidFill>
              </a:rPr>
              <a:t>Presentar una queja no afectará sus beneficios de Medicare.</a:t>
            </a:r>
          </a:p>
        </p:txBody>
      </p:sp>
      <p:sp>
        <p:nvSpPr>
          <p:cNvPr id="14" name="Text Placeholder 13">
            <a:extLst>
              <a:ext uri="{FF2B5EF4-FFF2-40B4-BE49-F238E27FC236}">
                <a16:creationId xmlns:a16="http://schemas.microsoft.com/office/drawing/2014/main" id="{CFD8CB09-15AD-8977-123D-1873EF1D63D3}"/>
              </a:ext>
            </a:extLst>
          </p:cNvPr>
          <p:cNvSpPr>
            <a:spLocks noGrp="1"/>
          </p:cNvSpPr>
          <p:nvPr>
            <p:ph type="body" sz="quarter" idx="14"/>
          </p:nvPr>
        </p:nvSpPr>
        <p:spPr>
          <a:xfrm>
            <a:off x="1219889" y="5468458"/>
            <a:ext cx="2871929" cy="524833"/>
          </a:xfrm>
        </p:spPr>
        <p:txBody>
          <a:bodyPr/>
          <a:lstStyle/>
          <a:p>
            <a:pPr marL="0" indent="0">
              <a:buNone/>
            </a:pPr>
            <a:r>
              <a:rPr lang="es-US" u="sng">
                <a:solidFill>
                  <a:srgbClr val="00529B"/>
                </a:solidFill>
                <a:hlinkClick r:id="rId4">
                  <a:extLst>
                    <a:ext uri="{A12FA001-AC4F-418D-AE19-62706E023703}">
                      <ahyp:hlinkClr xmlns:ahyp="http://schemas.microsoft.com/office/drawing/2018/hyperlinkcolor" val="tx"/>
                    </a:ext>
                  </a:extLst>
                </a:hlinkClick>
              </a:rPr>
              <a:t>OCRComplaint@hhs.gov</a:t>
            </a:r>
          </a:p>
        </p:txBody>
      </p:sp>
      <p:pic>
        <p:nvPicPr>
          <p:cNvPr id="8" name="Picture 7">
            <a:extLst>
              <a:ext uri="{FF2B5EF4-FFF2-40B4-BE49-F238E27FC236}">
                <a16:creationId xmlns:a16="http://schemas.microsoft.com/office/drawing/2014/main" id="{D43832D6-704A-AE3C-9A4A-ED49AE60617F}"/>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1208" t="14088" r="11783" b="15388"/>
          <a:stretch/>
        </p:blipFill>
        <p:spPr>
          <a:xfrm>
            <a:off x="1528548" y="3663707"/>
            <a:ext cx="1981217" cy="1814399"/>
          </a:xfrm>
          <a:prstGeom prst="rect">
            <a:avLst/>
          </a:prstGeom>
        </p:spPr>
      </p:pic>
      <p:sp>
        <p:nvSpPr>
          <p:cNvPr id="15" name="Text Placeholder 14">
            <a:extLst>
              <a:ext uri="{FF2B5EF4-FFF2-40B4-BE49-F238E27FC236}">
                <a16:creationId xmlns:a16="http://schemas.microsoft.com/office/drawing/2014/main" id="{66C4F53F-2969-7E78-E799-839033CB994E}"/>
              </a:ext>
            </a:extLst>
          </p:cNvPr>
          <p:cNvSpPr>
            <a:spLocks noGrp="1"/>
          </p:cNvSpPr>
          <p:nvPr>
            <p:ph type="body" sz="quarter" idx="15"/>
          </p:nvPr>
        </p:nvSpPr>
        <p:spPr>
          <a:xfrm>
            <a:off x="4413645" y="4960212"/>
            <a:ext cx="3817340" cy="177800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Centralized Case Management Operations</a:t>
            </a:r>
            <a:b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U.S. Department of Health &amp; Human Services</a:t>
            </a:r>
            <a:b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200 Independence Avenue, S.W.</a:t>
            </a:r>
            <a:b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Room 509F HHH Bldg.</a:t>
            </a:r>
            <a:b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Washington, D.C. 20201</a:t>
            </a:r>
          </a:p>
        </p:txBody>
      </p:sp>
      <p:pic>
        <p:nvPicPr>
          <p:cNvPr id="10" name="Picture 9">
            <a:extLst>
              <a:ext uri="{FF2B5EF4-FFF2-40B4-BE49-F238E27FC236}">
                <a16:creationId xmlns:a16="http://schemas.microsoft.com/office/drawing/2014/main" id="{191F3923-B7B0-3F53-0379-BEAA2482F0F8}"/>
              </a:ext>
              <a:ext uri="{C183D7F6-B498-43B3-948B-1728B52AA6E4}">
                <adec:decorative xmlns:adec="http://schemas.microsoft.com/office/drawing/2017/decorative" val="1"/>
              </a:ext>
            </a:extLst>
          </p:cNvPr>
          <p:cNvPicPr>
            <a:picLocks noChangeAspect="1"/>
          </p:cNvPicPr>
          <p:nvPr/>
        </p:nvPicPr>
        <p:blipFill rotWithShape="1">
          <a:blip r:embed="rId7"/>
          <a:srcRect l="6894" t="52530" r="51499" b="8273"/>
          <a:stretch/>
        </p:blipFill>
        <p:spPr>
          <a:xfrm>
            <a:off x="5404017" y="3377177"/>
            <a:ext cx="1698290" cy="1599933"/>
          </a:xfrm>
          <a:prstGeom prst="rect">
            <a:avLst/>
          </a:prstGeom>
        </p:spPr>
      </p:pic>
      <p:sp>
        <p:nvSpPr>
          <p:cNvPr id="16" name="Text Placeholder 15">
            <a:extLst>
              <a:ext uri="{FF2B5EF4-FFF2-40B4-BE49-F238E27FC236}">
                <a16:creationId xmlns:a16="http://schemas.microsoft.com/office/drawing/2014/main" id="{B3A591BB-73C9-B52F-FD05-CB0DD61E18B9}"/>
              </a:ext>
            </a:extLst>
          </p:cNvPr>
          <p:cNvSpPr>
            <a:spLocks noGrp="1"/>
          </p:cNvSpPr>
          <p:nvPr>
            <p:ph type="body" sz="quarter" idx="16"/>
          </p:nvPr>
        </p:nvSpPr>
        <p:spPr>
          <a:xfrm>
            <a:off x="8874638" y="5478106"/>
            <a:ext cx="2357242" cy="513136"/>
          </a:xfrm>
        </p:spPr>
        <p:txBody>
          <a:bodyPr/>
          <a:lstStyle/>
          <a:p>
            <a:pPr marL="0" indent="0">
              <a:buNone/>
            </a:pPr>
            <a:r>
              <a:rPr lang="es-US" sz="1800">
                <a:solidFill>
                  <a:srgbClr val="00529B"/>
                </a:solidFill>
                <a:hlinkClick r:id="rId8">
                  <a:extLst>
                    <a:ext uri="{A12FA001-AC4F-418D-AE19-62706E023703}">
                      <ahyp:hlinkClr xmlns:ahyp="http://schemas.microsoft.com/office/drawing/2018/hyperlinkcolor" val="tx"/>
                    </a:ext>
                  </a:extLst>
                </a:hlinkClick>
              </a:rPr>
              <a:t>OCRportal.hhs.gov</a:t>
            </a:r>
          </a:p>
        </p:txBody>
      </p:sp>
      <p:pic>
        <p:nvPicPr>
          <p:cNvPr id="12" name="Picture 11">
            <a:extLst>
              <a:ext uri="{FF2B5EF4-FFF2-40B4-BE49-F238E27FC236}">
                <a16:creationId xmlns:a16="http://schemas.microsoft.com/office/drawing/2014/main" id="{CBAD7F64-CBA6-3F6C-807A-08E490A633E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996558" y="3896185"/>
            <a:ext cx="1937390" cy="1446550"/>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6230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250"/>
                                  </p:stCondLst>
                                  <p:childTnLst>
                                    <p:set>
                                      <p:cBhvr>
                                        <p:cTn id="19" dur="1" fill="hold">
                                          <p:stCondLst>
                                            <p:cond delay="0"/>
                                          </p:stCondLst>
                                        </p:cTn>
                                        <p:tgtEl>
                                          <p:spTgt spid="15">
                                            <p:txEl>
                                              <p:pRg st="0" end="0"/>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sus conocimientos: Pregunta 5</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s-US" sz="2400" b="1" dirty="0">
                <a:solidFill>
                  <a:srgbClr val="00529B"/>
                </a:solidFill>
              </a:rPr>
              <a:t>Puede presentar una queja por escrito por correo electrónico o </a:t>
            </a:r>
            <a:br>
              <a:rPr lang="es-US" sz="2400" b="1" dirty="0">
                <a:solidFill>
                  <a:srgbClr val="00529B"/>
                </a:solidFill>
              </a:rPr>
            </a:br>
            <a:r>
              <a:rPr lang="es-US" sz="2400" b="1" dirty="0">
                <a:solidFill>
                  <a:srgbClr val="00529B"/>
                </a:solidFill>
              </a:rPr>
              <a:t>por correo o a través del Portal de Reclamos de la Oficina de Derechos Civiles. </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Falso</a:t>
            </a:r>
          </a:p>
        </p:txBody>
      </p:sp>
      <p:sp>
        <p:nvSpPr>
          <p:cNvPr id="6" name="Rounded Rectangle 5" descr="Cuadro verde que resalta la respuesta correcta como:&#10;a. Verdadero"/>
          <p:cNvSpPr/>
          <p:nvPr/>
        </p:nvSpPr>
        <p:spPr>
          <a:xfrm>
            <a:off x="1102658" y="3044384"/>
            <a:ext cx="2232213" cy="43904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
        <p:nvSpPr>
          <p:cNvPr id="5" name="Title 1">
            <a:extLst>
              <a:ext uri="{FF2B5EF4-FFF2-40B4-BE49-F238E27FC236}">
                <a16:creationId xmlns:a16="http://schemas.microsoft.com/office/drawing/2014/main" id="{5D42590B-B9D7-FF5B-0445-B43E239C3929}"/>
              </a:ext>
            </a:extLst>
          </p:cNvPr>
          <p:cNvSpPr txBox="1">
            <a:spLocks/>
          </p:cNvSpPr>
          <p:nvPr/>
        </p:nvSpPr>
        <p:spPr>
          <a:xfrm>
            <a:off x="1505493" y="4504513"/>
            <a:ext cx="918101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Tree>
    <p:custDataLst>
      <p:tags r:id="rId1"/>
    </p:custDataLst>
    <p:extLst>
      <p:ext uri="{BB962C8B-B14F-4D97-AF65-F5344CB8AC3E}">
        <p14:creationId xmlns:p14="http://schemas.microsoft.com/office/powerpoint/2010/main" val="25804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8D9C-2E68-DA7E-3986-DF89B4B92529}"/>
              </a:ext>
            </a:extLst>
          </p:cNvPr>
          <p:cNvSpPr>
            <a:spLocks noGrp="1"/>
          </p:cNvSpPr>
          <p:nvPr>
            <p:ph type="title"/>
          </p:nvPr>
        </p:nvSpPr>
        <p:spPr>
          <a:xfrm>
            <a:off x="4444166" y="2317745"/>
            <a:ext cx="6809049" cy="2222510"/>
          </a:xfrm>
        </p:spPr>
        <p:txBody>
          <a:bodyPr>
            <a:normAutofit/>
          </a:bodyPr>
          <a:lstStyle/>
          <a:p>
            <a:pPr>
              <a:lnSpc>
                <a:spcPct val="100000"/>
              </a:lnSpc>
              <a:spcBef>
                <a:spcPts val="600"/>
              </a:spcBef>
              <a:spcAft>
                <a:spcPts val="1200"/>
              </a:spcAft>
            </a:pPr>
            <a:r>
              <a:rPr lang="es-US"/>
              <a:t>Lección 5</a:t>
            </a:r>
            <a:br>
              <a:rPr lang="es-US"/>
            </a:br>
            <a:r>
              <a:rPr lang="es-US"/>
              <a:t>Protecciones adicionales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Lección 5 Objetivos </a:t>
            </a:r>
          </a:p>
        </p:txBody>
      </p:sp>
      <p:sp>
        <p:nvSpPr>
          <p:cNvPr id="2" name="Content Placeholder 1">
            <a:extLst>
              <a:ext uri="{FF2B5EF4-FFF2-40B4-BE49-F238E27FC236}">
                <a16:creationId xmlns:a16="http://schemas.microsoft.com/office/drawing/2014/main" id="{9FEBE669-658C-3009-7778-1A57C88EC29C}"/>
              </a:ext>
            </a:extLst>
          </p:cNvPr>
          <p:cNvSpPr>
            <a:spLocks noGrp="1"/>
          </p:cNvSpPr>
          <p:nvPr>
            <p:ph sz="half" idx="1"/>
          </p:nvPr>
        </p:nvSpPr>
        <p:spPr>
          <a:xfrm>
            <a:off x="914400" y="1371600"/>
            <a:ext cx="9303428" cy="2618003"/>
          </a:xfrm>
        </p:spPr>
        <p:txBody>
          <a:bodyPr>
            <a:normAutofit/>
          </a:bodyPr>
          <a:lstStyle/>
          <a:p>
            <a:pPr marL="0" indent="0">
              <a:buNone/>
            </a:pPr>
            <a:r>
              <a:rPr lang="es-US" sz="2800" b="1" dirty="0">
                <a:solidFill>
                  <a:srgbClr val="00529B"/>
                </a:solidFill>
                <a:latin typeface="Arial"/>
                <a:cs typeface="Arial"/>
              </a:rPr>
              <a:t>Al finalizar esta lección, usted podrá: </a:t>
            </a:r>
          </a:p>
          <a:p>
            <a:pPr marL="548640"/>
            <a:r>
              <a:rPr lang="es-US" sz="2400" dirty="0">
                <a:solidFill>
                  <a:srgbClr val="00529B"/>
                </a:solidFill>
                <a:latin typeface="Arial"/>
                <a:cs typeface="Arial"/>
              </a:rPr>
              <a:t>Explicar tipos comunes de instrucciones anticipadas y </a:t>
            </a:r>
            <a:br>
              <a:rPr lang="es-US" sz="2400" dirty="0">
                <a:solidFill>
                  <a:srgbClr val="00529B"/>
                </a:solidFill>
                <a:latin typeface="Arial"/>
                <a:cs typeface="Arial"/>
              </a:rPr>
            </a:br>
            <a:r>
              <a:rPr lang="es-US" sz="2400" dirty="0">
                <a:solidFill>
                  <a:srgbClr val="00529B"/>
                </a:solidFill>
                <a:latin typeface="Arial"/>
                <a:cs typeface="Arial"/>
              </a:rPr>
              <a:t>sus propósitos</a:t>
            </a:r>
          </a:p>
          <a:p>
            <a:pPr marL="548640"/>
            <a:r>
              <a:rPr lang="es-US" sz="2400" dirty="0">
                <a:solidFill>
                  <a:srgbClr val="00529B"/>
                </a:solidFill>
                <a:latin typeface="Arial"/>
                <a:cs typeface="Arial"/>
              </a:rPr>
              <a:t>Explicar qué hace el Defensor de los beneficiarios de Medicare</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2217602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Instrucciones anticipadas</a:t>
            </a:r>
          </a:p>
        </p:txBody>
      </p:sp>
      <p:sp>
        <p:nvSpPr>
          <p:cNvPr id="2" name="Content Placeholder 1">
            <a:extLst>
              <a:ext uri="{FF2B5EF4-FFF2-40B4-BE49-F238E27FC236}">
                <a16:creationId xmlns:a16="http://schemas.microsoft.com/office/drawing/2014/main" id="{6F715E00-9590-00FA-0BE8-2C482BABBFAA}"/>
              </a:ext>
            </a:extLst>
          </p:cNvPr>
          <p:cNvSpPr>
            <a:spLocks noGrp="1"/>
          </p:cNvSpPr>
          <p:nvPr>
            <p:ph sz="half" idx="1"/>
          </p:nvPr>
        </p:nvSpPr>
        <p:spPr>
          <a:xfrm>
            <a:off x="914400" y="1554480"/>
            <a:ext cx="5574039" cy="4757195"/>
          </a:xfrm>
        </p:spPr>
        <p:txBody>
          <a:bodyPr>
            <a:normAutofit/>
          </a:bodyPr>
          <a:lstStyle/>
          <a:p>
            <a:pPr marL="0" indent="0" defTabSz="685800">
              <a:spcBef>
                <a:spcPts val="600"/>
              </a:spcBef>
              <a:spcAft>
                <a:spcPts val="600"/>
              </a:spcAft>
              <a:buNone/>
            </a:pPr>
            <a:r>
              <a:rPr lang="es-US" sz="2800" b="1" dirty="0">
                <a:solidFill>
                  <a:srgbClr val="00529B"/>
                </a:solidFill>
              </a:rPr>
              <a:t>Definición</a:t>
            </a:r>
          </a:p>
          <a:p>
            <a:pPr marL="0" indent="0" defTabSz="685800">
              <a:spcAft>
                <a:spcPts val="600"/>
              </a:spcAft>
              <a:buNone/>
            </a:pPr>
            <a:r>
              <a:rPr lang="es-US" sz="2400" dirty="0">
                <a:solidFill>
                  <a:srgbClr val="00529B"/>
                </a:solidFill>
              </a:rPr>
              <a:t>Un documento legal que indica cómo usted desea que se tomen sus decisiones médicas si no puede tomarlas usted</a:t>
            </a:r>
          </a:p>
          <a:p>
            <a:pPr marL="0" indent="0" defTabSz="685800">
              <a:spcBef>
                <a:spcPts val="600"/>
              </a:spcBef>
              <a:buNone/>
            </a:pPr>
            <a:r>
              <a:rPr lang="es-US" sz="2800" b="1" dirty="0">
                <a:solidFill>
                  <a:srgbClr val="00529B"/>
                </a:solidFill>
              </a:rPr>
              <a:t>Tipos</a:t>
            </a:r>
          </a:p>
          <a:p>
            <a:pPr marL="548640"/>
            <a:r>
              <a:rPr lang="es-US" sz="2400" dirty="0">
                <a:solidFill>
                  <a:srgbClr val="00529B"/>
                </a:solidFill>
              </a:rPr>
              <a:t>Poder de atención médica </a:t>
            </a:r>
            <a:br>
              <a:rPr lang="es-US" sz="2400" dirty="0">
                <a:solidFill>
                  <a:srgbClr val="00529B"/>
                </a:solidFill>
              </a:rPr>
            </a:br>
            <a:r>
              <a:rPr lang="es-US" sz="2400" dirty="0">
                <a:solidFill>
                  <a:srgbClr val="00529B"/>
                </a:solidFill>
              </a:rPr>
              <a:t>(poder duradero)</a:t>
            </a:r>
          </a:p>
          <a:p>
            <a:pPr marL="548640"/>
            <a:r>
              <a:rPr lang="es-US" sz="2400" dirty="0">
                <a:solidFill>
                  <a:srgbClr val="00529B"/>
                </a:solidFill>
              </a:rPr>
              <a:t>Testamento en vida</a:t>
            </a:r>
          </a:p>
        </p:txBody>
      </p:sp>
      <p:pic>
        <p:nvPicPr>
          <p:cNvPr id="7" name="Picture 6">
            <a:extLst>
              <a:ext uri="{FF2B5EF4-FFF2-40B4-BE49-F238E27FC236}">
                <a16:creationId xmlns:a16="http://schemas.microsoft.com/office/drawing/2014/main" id="{E9020C92-F2BE-D75D-6A16-B5F2C6DB39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9361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¿Quién ayuda a revisar y resolver quejas? </a:t>
            </a:r>
            <a:r>
              <a:rPr lang="es-US" sz="2400"/>
              <a:t>(1 de 3)</a:t>
            </a:r>
          </a:p>
        </p:txBody>
      </p:sp>
      <p:sp>
        <p:nvSpPr>
          <p:cNvPr id="2" name="Content Placeholder 1">
            <a:extLst>
              <a:ext uri="{FF2B5EF4-FFF2-40B4-BE49-F238E27FC236}">
                <a16:creationId xmlns:a16="http://schemas.microsoft.com/office/drawing/2014/main" id="{0C103CB0-2B76-DD3F-1A79-F7BE4914FCA0}"/>
              </a:ext>
            </a:extLst>
          </p:cNvPr>
          <p:cNvSpPr>
            <a:spLocks noGrp="1"/>
          </p:cNvSpPr>
          <p:nvPr>
            <p:ph sz="half" idx="1"/>
          </p:nvPr>
        </p:nvSpPr>
        <p:spPr>
          <a:xfrm>
            <a:off x="914400" y="1371600"/>
            <a:ext cx="10607040" cy="4757195"/>
          </a:xfrm>
        </p:spPr>
        <p:txBody>
          <a:bodyPr>
            <a:normAutofit/>
          </a:bodyPr>
          <a:lstStyle/>
          <a:p>
            <a:pPr>
              <a:lnSpc>
                <a:spcPct val="110000"/>
              </a:lnSpc>
            </a:pPr>
            <a:r>
              <a:rPr lang="es-US" sz="2000" b="1"/>
              <a:t>El Defensor de Beneficiarios de Medicare se asegura de que haya información disponible para ayudarle a usted a:</a:t>
            </a:r>
          </a:p>
          <a:p>
            <a:pPr marL="548640" lvl="1" indent="-274320">
              <a:lnSpc>
                <a:spcPct val="110000"/>
              </a:lnSpc>
              <a:spcAft>
                <a:spcPts val="1200"/>
              </a:spcAft>
            </a:pPr>
            <a:r>
              <a:rPr lang="es-US" sz="2000"/>
              <a:t>Tomar decisiones sobre cuidados de la salud que sean adecuadas para usted</a:t>
            </a:r>
          </a:p>
          <a:p>
            <a:pPr marL="548640" lvl="1" indent="-274320">
              <a:lnSpc>
                <a:spcPct val="110000"/>
              </a:lnSpc>
              <a:spcAft>
                <a:spcPts val="1200"/>
              </a:spcAft>
            </a:pPr>
            <a:r>
              <a:rPr lang="es-US" sz="2000"/>
              <a:t>Comprender sus derechos y protecciones de Medicare</a:t>
            </a:r>
          </a:p>
          <a:p>
            <a:pPr>
              <a:lnSpc>
                <a:spcPct val="110000"/>
              </a:lnSpc>
            </a:pPr>
            <a:r>
              <a:rPr lang="es-US" sz="2000" b="1"/>
              <a:t>El Defensor de Adquisición Competitiva ayuda a resolver sus quejas de Medicare sobre ciertos:</a:t>
            </a:r>
          </a:p>
          <a:p>
            <a:pPr marL="548640" lvl="1" indent="-274320">
              <a:lnSpc>
                <a:spcPct val="110000"/>
              </a:lnSpc>
              <a:spcAft>
                <a:spcPts val="1200"/>
              </a:spcAft>
            </a:pPr>
            <a:r>
              <a:rPr lang="es-US" sz="2000"/>
              <a:t>Equipos médicos duraderos (DME, en inglés)</a:t>
            </a:r>
          </a:p>
          <a:p>
            <a:pPr marL="548640" lvl="1" indent="-274320">
              <a:lnSpc>
                <a:spcPct val="110000"/>
              </a:lnSpc>
              <a:spcAft>
                <a:spcPts val="1200"/>
              </a:spcAft>
            </a:pPr>
            <a:r>
              <a:rPr lang="es-US" sz="2000"/>
              <a:t>Prótesis</a:t>
            </a:r>
          </a:p>
          <a:p>
            <a:pPr marL="548640" lvl="1" indent="-274320">
              <a:lnSpc>
                <a:spcPct val="110000"/>
              </a:lnSpc>
              <a:spcAft>
                <a:spcPts val="1200"/>
              </a:spcAft>
            </a:pPr>
            <a:r>
              <a:rPr lang="es-US" sz="2000"/>
              <a:t>Equipos ortopédicos</a:t>
            </a:r>
          </a:p>
          <a:p>
            <a:pPr marL="548640" lvl="1" indent="-274320">
              <a:lnSpc>
                <a:spcPct val="110000"/>
              </a:lnSpc>
              <a:spcAft>
                <a:spcPts val="1200"/>
              </a:spcAft>
            </a:pPr>
            <a:r>
              <a:rPr lang="es-US" sz="2000"/>
              <a:t>Suministros</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1562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268E-A982-0F93-4B00-FA7CFBD26511}"/>
              </a:ext>
            </a:extLst>
          </p:cNvPr>
          <p:cNvSpPr>
            <a:spLocks noGrp="1"/>
          </p:cNvSpPr>
          <p:nvPr>
            <p:ph type="title"/>
          </p:nvPr>
        </p:nvSpPr>
        <p:spPr/>
        <p:txBody>
          <a:bodyPr>
            <a:normAutofit/>
          </a:bodyPr>
          <a:lstStyle/>
          <a:p>
            <a:r>
              <a:rPr lang="es-US"/>
              <a:t>¿Quién ayuda a revisar y resolver quejas? </a:t>
            </a:r>
            <a:r>
              <a:rPr lang="es-US" sz="2400"/>
              <a:t>(2 de 3)</a:t>
            </a:r>
          </a:p>
        </p:txBody>
      </p:sp>
      <p:sp>
        <p:nvSpPr>
          <p:cNvPr id="3" name="Content Placeholder 2">
            <a:extLst>
              <a:ext uri="{FF2B5EF4-FFF2-40B4-BE49-F238E27FC236}">
                <a16:creationId xmlns:a16="http://schemas.microsoft.com/office/drawing/2014/main" id="{D8E79076-853A-2719-8769-D7B4C36855AD}"/>
              </a:ext>
            </a:extLst>
          </p:cNvPr>
          <p:cNvSpPr>
            <a:spLocks noGrp="1"/>
          </p:cNvSpPr>
          <p:nvPr>
            <p:ph sz="half" idx="1"/>
          </p:nvPr>
        </p:nvSpPr>
        <p:spPr>
          <a:xfrm>
            <a:off x="928308" y="1093106"/>
            <a:ext cx="10050454" cy="4979550"/>
          </a:xfrm>
        </p:spPr>
        <p:txBody>
          <a:bodyPr>
            <a:normAutofit fontScale="85000" lnSpcReduction="10000"/>
          </a:bodyPr>
          <a:lstStyle/>
          <a:p>
            <a:pPr>
              <a:lnSpc>
                <a:spcPct val="120000"/>
              </a:lnSpc>
            </a:pPr>
            <a:r>
              <a:rPr lang="es-US" b="1" dirty="0"/>
              <a:t>Los Programas de Asistencia con Seguros Médicos (SHIP) estatales ayudan con lo siguiente:</a:t>
            </a:r>
          </a:p>
          <a:p>
            <a:pPr marL="548640" lvl="1" indent="-274320">
              <a:lnSpc>
                <a:spcPts val="1500"/>
              </a:lnSpc>
              <a:spcAft>
                <a:spcPts val="1200"/>
              </a:spcAft>
            </a:pPr>
            <a:r>
              <a:rPr lang="es-US" sz="2000" dirty="0"/>
              <a:t>Preguntas sobre sus derechos de Medicare</a:t>
            </a:r>
          </a:p>
          <a:p>
            <a:pPr marL="548640" lvl="1" indent="-274320">
              <a:lnSpc>
                <a:spcPts val="1500"/>
              </a:lnSpc>
              <a:spcAft>
                <a:spcPts val="1200"/>
              </a:spcAft>
            </a:pPr>
            <a:r>
              <a:rPr lang="es-US" sz="2000" dirty="0"/>
              <a:t>Problemas de facturación</a:t>
            </a:r>
          </a:p>
          <a:p>
            <a:pPr marL="548640" lvl="1" indent="-274320">
              <a:lnSpc>
                <a:spcPts val="1500"/>
              </a:lnSpc>
              <a:spcAft>
                <a:spcPts val="1200"/>
              </a:spcAft>
            </a:pPr>
            <a:r>
              <a:rPr lang="es-US" sz="2000" dirty="0"/>
              <a:t>Reclamaciones sobre su tratamiento médico</a:t>
            </a:r>
          </a:p>
          <a:p>
            <a:pPr marL="548640" lvl="1" indent="-274320">
              <a:lnSpc>
                <a:spcPts val="1500"/>
              </a:lnSpc>
              <a:spcAft>
                <a:spcPts val="1200"/>
              </a:spcAft>
            </a:pPr>
            <a:r>
              <a:rPr lang="es-US" sz="2000" dirty="0"/>
              <a:t>Preguntas sobre cómo funciona Medicare con otros seguros</a:t>
            </a:r>
          </a:p>
          <a:p>
            <a:pPr marL="548640" lvl="1" indent="-274320">
              <a:lnSpc>
                <a:spcPts val="1500"/>
              </a:lnSpc>
              <a:spcAft>
                <a:spcPts val="1200"/>
              </a:spcAft>
            </a:pPr>
            <a:r>
              <a:rPr lang="es-US" sz="2000" dirty="0"/>
              <a:t>Búsqueda de ayuda para pagar los costos de su atención médica</a:t>
            </a:r>
          </a:p>
          <a:p>
            <a:pPr>
              <a:lnSpc>
                <a:spcPct val="120000"/>
              </a:lnSpc>
            </a:pPr>
            <a:r>
              <a:rPr lang="es-US" b="1" dirty="0"/>
              <a:t>La Organización para mejora de la calidad-Cuidado centrado en beneficiarios y familias (BFCC-QIO) puede ayudarle con lo siguiente:</a:t>
            </a:r>
          </a:p>
          <a:p>
            <a:pPr marL="548640" lvl="1" indent="-274320">
              <a:lnSpc>
                <a:spcPts val="1800"/>
              </a:lnSpc>
              <a:spcAft>
                <a:spcPts val="1200"/>
              </a:spcAft>
            </a:pPr>
            <a:r>
              <a:rPr lang="es-US" sz="2000" dirty="0"/>
              <a:t>Presentación de apelaciones</a:t>
            </a:r>
          </a:p>
          <a:p>
            <a:pPr marL="548640" lvl="1" indent="-274320">
              <a:lnSpc>
                <a:spcPts val="1800"/>
              </a:lnSpc>
              <a:spcAft>
                <a:spcPts val="1200"/>
              </a:spcAft>
            </a:pPr>
            <a:r>
              <a:rPr lang="es-US" sz="2000" dirty="0"/>
              <a:t>Reclamaciones (quejas formales)</a:t>
            </a:r>
          </a:p>
          <a:p>
            <a:pPr marL="548640" lvl="1" indent="-274320">
              <a:lnSpc>
                <a:spcPts val="1800"/>
              </a:lnSpc>
              <a:spcAft>
                <a:spcPts val="1200"/>
              </a:spcAft>
            </a:pPr>
            <a:r>
              <a:rPr lang="es-US" sz="2000" dirty="0"/>
              <a:t>Revisiones de la calidad de la atención</a:t>
            </a:r>
          </a:p>
          <a:p>
            <a:pPr marL="548640" lvl="1" indent="-274320">
              <a:lnSpc>
                <a:spcPts val="1800"/>
              </a:lnSpc>
              <a:spcAft>
                <a:spcPts val="1200"/>
              </a:spcAft>
            </a:pPr>
            <a:r>
              <a:rPr lang="es-US" sz="2000" dirty="0"/>
              <a:t>Revisiones de necesidad médica</a:t>
            </a:r>
          </a:p>
        </p:txBody>
      </p:sp>
      <p:sp>
        <p:nvSpPr>
          <p:cNvPr id="4" name="Slide Number Placeholder 3">
            <a:extLst>
              <a:ext uri="{FF2B5EF4-FFF2-40B4-BE49-F238E27FC236}">
                <a16:creationId xmlns:a16="http://schemas.microsoft.com/office/drawing/2014/main" id="{1C587BE4-0E8F-7510-182E-88D2CCEB962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5" name="Footer Placeholder 4">
            <a:extLst>
              <a:ext uri="{FF2B5EF4-FFF2-40B4-BE49-F238E27FC236}">
                <a16:creationId xmlns:a16="http://schemas.microsoft.com/office/drawing/2014/main" id="{1BB569C5-B3F7-89AD-51FB-2E00D312C370}"/>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0A257A75-01C4-6AC6-2C17-379A1AC602A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31266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AFD4-BE3B-768A-4E2F-AE30851A1B47}"/>
              </a:ext>
            </a:extLst>
          </p:cNvPr>
          <p:cNvSpPr>
            <a:spLocks noGrp="1"/>
          </p:cNvSpPr>
          <p:nvPr>
            <p:ph type="title"/>
          </p:nvPr>
        </p:nvSpPr>
        <p:spPr/>
        <p:txBody>
          <a:bodyPr>
            <a:normAutofit/>
          </a:bodyPr>
          <a:lstStyle/>
          <a:p>
            <a:r>
              <a:rPr lang="es-US"/>
              <a:t>¿Quién ayuda a revisar y resolver quejas? </a:t>
            </a:r>
            <a:r>
              <a:rPr lang="es-US" sz="2400"/>
              <a:t>(3 de 3)</a:t>
            </a:r>
          </a:p>
        </p:txBody>
      </p:sp>
      <p:sp>
        <p:nvSpPr>
          <p:cNvPr id="3" name="Content Placeholder 2">
            <a:extLst>
              <a:ext uri="{FF2B5EF4-FFF2-40B4-BE49-F238E27FC236}">
                <a16:creationId xmlns:a16="http://schemas.microsoft.com/office/drawing/2014/main" id="{CAB2483A-1DBE-73A9-A5AE-3AC1D5C3B43D}"/>
              </a:ext>
            </a:extLst>
          </p:cNvPr>
          <p:cNvSpPr>
            <a:spLocks noGrp="1"/>
          </p:cNvSpPr>
          <p:nvPr>
            <p:ph sz="half" idx="1"/>
          </p:nvPr>
        </p:nvSpPr>
        <p:spPr>
          <a:xfrm>
            <a:off x="914400" y="1371600"/>
            <a:ext cx="10050454" cy="4757195"/>
          </a:xfrm>
        </p:spPr>
        <p:txBody>
          <a:bodyPr>
            <a:normAutofit/>
          </a:bodyPr>
          <a:lstStyle/>
          <a:p>
            <a:pPr marL="0" indent="0">
              <a:buNone/>
            </a:pPr>
            <a:r>
              <a:rPr lang="es-US" sz="2400" b="1" dirty="0"/>
              <a:t>La Agencia Estatal de Encuestas puede ayudar con lo siguiente:</a:t>
            </a:r>
          </a:p>
          <a:p>
            <a:pPr marL="548640" lvl="1" indent="-274320">
              <a:spcAft>
                <a:spcPts val="1200"/>
              </a:spcAft>
              <a:buFont typeface="Wingdings" panose="05000000000000000000" pitchFamily="2" charset="2"/>
              <a:buChar char="§"/>
            </a:pPr>
            <a:r>
              <a:rPr lang="es-US" sz="2000" dirty="0"/>
              <a:t>Abuso</a:t>
            </a:r>
          </a:p>
          <a:p>
            <a:pPr marL="548640" lvl="1" indent="-274320">
              <a:spcAft>
                <a:spcPts val="1200"/>
              </a:spcAft>
              <a:buFont typeface="Wingdings" panose="05000000000000000000" pitchFamily="2" charset="2"/>
              <a:buChar char="§"/>
            </a:pPr>
            <a:r>
              <a:rPr lang="es-US" sz="2000" dirty="0"/>
              <a:t>Negligencia</a:t>
            </a:r>
          </a:p>
          <a:p>
            <a:pPr marL="548640" lvl="1" indent="-274320">
              <a:spcAft>
                <a:spcPts val="1200"/>
              </a:spcAft>
              <a:buFont typeface="Wingdings" panose="05000000000000000000" pitchFamily="2" charset="2"/>
              <a:buChar char="§"/>
            </a:pPr>
            <a:r>
              <a:rPr lang="es-US" sz="2000" dirty="0"/>
              <a:t>Maltrato</a:t>
            </a:r>
          </a:p>
          <a:p>
            <a:pPr marL="548640" lvl="1" indent="-274320">
              <a:spcAft>
                <a:spcPts val="1200"/>
              </a:spcAft>
              <a:buFont typeface="Wingdings" panose="05000000000000000000" pitchFamily="2" charset="2"/>
              <a:buChar char="§"/>
            </a:pPr>
            <a:r>
              <a:rPr lang="es-US" sz="2000" dirty="0"/>
              <a:t>Atención deficiente</a:t>
            </a:r>
          </a:p>
          <a:p>
            <a:pPr marL="548640" lvl="1" indent="-274320">
              <a:spcAft>
                <a:spcPts val="1200"/>
              </a:spcAft>
              <a:buFont typeface="Wingdings" panose="05000000000000000000" pitchFamily="2" charset="2"/>
              <a:buChar char="§"/>
            </a:pPr>
            <a:r>
              <a:rPr lang="es-US" sz="2000" dirty="0"/>
              <a:t>Personal insuficiente</a:t>
            </a:r>
          </a:p>
          <a:p>
            <a:pPr marL="548640" lvl="1" indent="-274320">
              <a:spcAft>
                <a:spcPts val="1200"/>
              </a:spcAft>
              <a:buFont typeface="Wingdings" panose="05000000000000000000" pitchFamily="2" charset="2"/>
              <a:buChar char="§"/>
            </a:pPr>
            <a:r>
              <a:rPr lang="es-US" sz="2000" dirty="0"/>
              <a:t>Condiciones inseguras o no sanitarias</a:t>
            </a:r>
          </a:p>
          <a:p>
            <a:pPr marL="548640" lvl="1" indent="-274320">
              <a:spcAft>
                <a:spcPts val="1200"/>
              </a:spcAft>
              <a:buFont typeface="Wingdings" panose="05000000000000000000" pitchFamily="2" charset="2"/>
              <a:buChar char="§"/>
            </a:pPr>
            <a:r>
              <a:rPr lang="es-US" sz="2000" dirty="0"/>
              <a:t>Problemas con dietas</a:t>
            </a:r>
          </a:p>
        </p:txBody>
      </p:sp>
      <p:sp>
        <p:nvSpPr>
          <p:cNvPr id="4" name="Slide Number Placeholder 3">
            <a:extLst>
              <a:ext uri="{FF2B5EF4-FFF2-40B4-BE49-F238E27FC236}">
                <a16:creationId xmlns:a16="http://schemas.microsoft.com/office/drawing/2014/main" id="{A9C8C7C3-5C00-5AFF-E29D-07AB6B43B6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59</a:t>
            </a:fld>
            <a:endParaRPr lang="en-US"/>
          </a:p>
        </p:txBody>
      </p:sp>
      <p:sp>
        <p:nvSpPr>
          <p:cNvPr id="5" name="Footer Placeholder 4">
            <a:extLst>
              <a:ext uri="{FF2B5EF4-FFF2-40B4-BE49-F238E27FC236}">
                <a16:creationId xmlns:a16="http://schemas.microsoft.com/office/drawing/2014/main" id="{FF59F47E-D659-DE63-563A-3809F0B5BEDF}"/>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6" name="Date Placeholder 5">
            <a:extLst>
              <a:ext uri="{FF2B5EF4-FFF2-40B4-BE49-F238E27FC236}">
                <a16:creationId xmlns:a16="http://schemas.microsoft.com/office/drawing/2014/main" id="{71F1F9FB-DE0C-3234-CD7C-339E1925C03E}"/>
              </a:ext>
              <a:ext uri="{C183D7F6-B498-43B3-948B-1728B52AA6E4}">
                <adec:decorative xmlns:adec="http://schemas.microsoft.com/office/drawing/2017/decorative" val="1"/>
              </a:ext>
            </a:extLst>
          </p:cNvPr>
          <p:cNvSpPr>
            <a:spLocks noGrp="1"/>
          </p:cNvSpPr>
          <p:nvPr>
            <p:ph type="dt" sz="half" idx="10"/>
          </p:nvPr>
        </p:nvSpPr>
        <p:spPr/>
        <p:txBody>
          <a:bodyPr/>
          <a:lstStyle/>
          <a:p>
            <a:r>
              <a:rPr lang="es-US"/>
              <a:t>Enero de 2025</a:t>
            </a:r>
          </a:p>
        </p:txBody>
      </p:sp>
    </p:spTree>
    <p:custDataLst>
      <p:tags r:id="rId1"/>
    </p:custDataLst>
    <p:extLst>
      <p:ext uri="{BB962C8B-B14F-4D97-AF65-F5344CB8AC3E}">
        <p14:creationId xmlns:p14="http://schemas.microsoft.com/office/powerpoint/2010/main" val="1923981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a:t>Sus derechos en Medicare</a:t>
            </a:r>
          </a:p>
        </p:txBody>
      </p:sp>
      <p:sp>
        <p:nvSpPr>
          <p:cNvPr id="2" name="Content Placeholder 1">
            <a:extLst>
              <a:ext uri="{FF2B5EF4-FFF2-40B4-BE49-F238E27FC236}">
                <a16:creationId xmlns:a16="http://schemas.microsoft.com/office/drawing/2014/main" id="{6621D3FF-1E2B-DC89-AF04-DEE28FCB507E}"/>
              </a:ext>
            </a:extLst>
          </p:cNvPr>
          <p:cNvSpPr>
            <a:spLocks noGrp="1"/>
          </p:cNvSpPr>
          <p:nvPr>
            <p:ph sz="half" idx="1"/>
          </p:nvPr>
        </p:nvSpPr>
        <p:spPr>
          <a:xfrm>
            <a:off x="914401" y="1371600"/>
            <a:ext cx="6176408" cy="3901867"/>
          </a:xfrm>
        </p:spPr>
        <p:txBody>
          <a:bodyPr>
            <a:normAutofit lnSpcReduction="10000"/>
          </a:bodyPr>
          <a:lstStyle/>
          <a:p>
            <a:pPr marL="0" indent="0" defTabSz="685800">
              <a:buNone/>
            </a:pPr>
            <a:r>
              <a:rPr lang="es-US" sz="2800" b="1" dirty="0">
                <a:solidFill>
                  <a:srgbClr val="00529B"/>
                </a:solidFill>
              </a:rPr>
              <a:t>Usted tiene derechos y protecciones que:</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Mantienen su seguridad cuando usted recibe cuidados de la salud.</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Garantizan que reciba los servicios de cuidados de la salud que la ley indica que puede recibir.</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Le protegen contra prácticas no éticas.</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Salvaguardan su privacidad.</a:t>
            </a:r>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90808" y="1887946"/>
            <a:ext cx="4824069" cy="3285938"/>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3" name="Date Placeholder 1">
            <a:extLst>
              <a:ext uri="{FF2B5EF4-FFF2-40B4-BE49-F238E27FC236}">
                <a16:creationId xmlns:a16="http://schemas.microsoft.com/office/drawing/2014/main" id="{BE2DD075-B0DE-409E-955F-3F1F8F5C7E3D}"/>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676027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s-US"/>
              <a:t>Compruebe sus conocimientos: Pregunta 6</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0"/>
              </a:spcBef>
              <a:buNone/>
            </a:pPr>
            <a:r>
              <a:rPr lang="es-US" sz="2400" b="1">
                <a:solidFill>
                  <a:srgbClr val="00529B"/>
                </a:solidFill>
              </a:rPr>
              <a:t>Las instrucciones anticipadas son documentos legales que le permiten plasmar por escrito qué tipo de atención médica desea si estuviese demasiado enfermo para hablar por usted mismo. </a:t>
            </a:r>
          </a:p>
          <a:p>
            <a:pPr marL="457200" lvl="0" indent="-457200" defTabSz="685800">
              <a:lnSpc>
                <a:spcPct val="100000"/>
              </a:lnSpc>
              <a:spcBef>
                <a:spcPts val="0"/>
              </a:spcBef>
              <a:buFont typeface="+mj-lt"/>
              <a:buAutoNum type="alphaLcPeriod"/>
            </a:pPr>
            <a:r>
              <a:rPr lang="es-US" sz="2400">
                <a:solidFill>
                  <a:srgbClr val="00529B"/>
                </a:solidFill>
              </a:rPr>
              <a:t>Verdadero</a:t>
            </a:r>
          </a:p>
          <a:p>
            <a:pPr marL="457200" lvl="0" indent="-457200" defTabSz="685800">
              <a:lnSpc>
                <a:spcPct val="100000"/>
              </a:lnSpc>
              <a:spcBef>
                <a:spcPts val="0"/>
              </a:spcBef>
              <a:buFont typeface="+mj-lt"/>
              <a:buAutoNum type="alphaLcPeriod"/>
            </a:pPr>
            <a:r>
              <a:rPr lang="es-US" sz="2400">
                <a:solidFill>
                  <a:srgbClr val="00529B"/>
                </a:solidFill>
              </a:rPr>
              <a:t>Falso</a:t>
            </a:r>
          </a:p>
        </p:txBody>
      </p:sp>
      <p:sp>
        <p:nvSpPr>
          <p:cNvPr id="6" name="Rounded Rectangle 5" descr="Cuadro verde que resalta la respuesta correcta como:&#10;a. Verdadero"/>
          <p:cNvSpPr/>
          <p:nvPr/>
        </p:nvSpPr>
        <p:spPr>
          <a:xfrm>
            <a:off x="977900" y="3054483"/>
            <a:ext cx="2120301" cy="4240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2025</a:t>
            </a:r>
          </a:p>
        </p:txBody>
      </p:sp>
      <p:sp>
        <p:nvSpPr>
          <p:cNvPr id="5" name="Title 1">
            <a:extLst>
              <a:ext uri="{FF2B5EF4-FFF2-40B4-BE49-F238E27FC236}">
                <a16:creationId xmlns:a16="http://schemas.microsoft.com/office/drawing/2014/main" id="{6C1E37A6-B76E-1C69-CCC9-E21F0EBB9703}"/>
              </a:ext>
            </a:extLst>
          </p:cNvPr>
          <p:cNvSpPr txBox="1">
            <a:spLocks/>
          </p:cNvSpPr>
          <p:nvPr/>
        </p:nvSpPr>
        <p:spPr>
          <a:xfrm>
            <a:off x="1505493" y="4504513"/>
            <a:ext cx="918101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baseline="0">
                <a:solidFill>
                  <a:srgbClr val="00539A"/>
                </a:solidFill>
                <a:latin typeface="Arial Black" panose="020B0604020202020204" pitchFamily="34" charset="0"/>
                <a:ea typeface="+mj-ea"/>
                <a:cs typeface="Arial Black" panose="020B0604020202020204" pitchFamily="34" charset="0"/>
              </a:defRPr>
            </a:lvl1pPr>
          </a:lstStyle>
          <a:p>
            <a:pPr algn="ctr"/>
            <a:r>
              <a:rPr lang="es-US" sz="2400" dirty="0"/>
              <a:t>Cuenta atrás: </a:t>
            </a:r>
            <a:r>
              <a:rPr lang="es-US" sz="2400" dirty="0">
                <a:latin typeface="Arial" panose="020B0604020202020204" pitchFamily="34" charset="0"/>
                <a:cs typeface="Arial" panose="020B0604020202020204" pitchFamily="34" charset="0"/>
              </a:rPr>
              <a:t>Conteste antes de que la barra desaparezca.</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Recursos de Medicare</a:t>
            </a:r>
          </a:p>
        </p:txBody>
      </p:sp>
      <p:graphicFrame>
        <p:nvGraphicFramePr>
          <p:cNvPr id="5" name="Table 4" descr="Recursos de Medicare&#10;&#10;Tabla que enumera los recursos de Medicare relacionados con los derechos y protecciones de Medicare."/>
          <p:cNvGraphicFramePr>
            <a:graphicFrameLocks noGrp="1"/>
          </p:cNvGraphicFramePr>
          <p:nvPr>
            <p:extLst>
              <p:ext uri="{D42A27DB-BD31-4B8C-83A1-F6EECF244321}">
                <p14:modId xmlns:p14="http://schemas.microsoft.com/office/powerpoint/2010/main" val="107354538"/>
              </p:ext>
            </p:extLst>
          </p:nvPr>
        </p:nvGraphicFramePr>
        <p:xfrm>
          <a:off x="1177383" y="1473201"/>
          <a:ext cx="9837234" cy="432816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US" sz="1800" b="1" u="none" strike="noStrike" cap="none" normalizeH="0" baseline="0" noProof="0">
                          <a:ln>
                            <a:noFill/>
                          </a:ln>
                          <a:solidFill>
                            <a:srgbClr val="00529B"/>
                          </a:solidFill>
                          <a:effectLst/>
                          <a:uLnTx/>
                          <a:uFillTx/>
                        </a:rPr>
                        <a:t>Centros de Servicios de Medicare y </a:t>
                      </a:r>
                      <a:br>
                        <a:rPr kumimoji="0" lang="es-US" sz="1800" b="1" u="none" strike="noStrike" cap="none" normalizeH="0" baseline="0" noProof="0">
                          <a:ln>
                            <a:noFill/>
                          </a:ln>
                          <a:solidFill>
                            <a:srgbClr val="00529B"/>
                          </a:solidFill>
                          <a:effectLst/>
                          <a:uLnTx/>
                          <a:uFillTx/>
                        </a:rPr>
                      </a:br>
                      <a:r>
                        <a:rPr kumimoji="0" lang="es-US" sz="1800" b="1" u="none" strike="noStrike" cap="none" normalizeH="0" baseline="0" noProof="0">
                          <a:ln>
                            <a:noFill/>
                          </a:ln>
                          <a:solidFill>
                            <a:srgbClr val="00529B"/>
                          </a:solidFill>
                          <a:effectLst/>
                          <a:uLnTx/>
                          <a:uFillTx/>
                        </a:rPr>
                        <a:t>Medicaid (CMS)</a:t>
                      </a:r>
                    </a:p>
                    <a:p>
                      <a:pPr algn="l" rtl="0">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s-US" sz="1800" b="0" u="none" strike="noStrike" cap="none" normalizeH="0" baseline="0" noProof="0" dirty="0">
                          <a:ln>
                            <a:noFill/>
                          </a:ln>
                          <a:solidFill>
                            <a:srgbClr val="00529B"/>
                          </a:solidFill>
                          <a:effectLst/>
                          <a:uLnTx/>
                          <a:uFillTx/>
                        </a:rPr>
                        <a:t>1-800-MEDICARE (1-800-633-4227) (TTY: 1-877-486-2048)</a:t>
                      </a: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s-US" sz="1800" b="0" u="sng" strike="noStrike" cap="none"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s-US" sz="1800" b="0" u="sng" strike="noStrike" cap="none"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es.Medicare.gov</a:t>
                      </a: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s-US" sz="1800" b="0" dirty="0">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Medicare.gov/</a:t>
                      </a:r>
                      <a:r>
                        <a:rPr lang="es-US" sz="1800" b="0" dirty="0" err="1">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providers-services</a:t>
                      </a:r>
                      <a:r>
                        <a:rPr lang="es-US" sz="1800" b="0" dirty="0">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a:t>
                      </a:r>
                      <a:r>
                        <a:rPr lang="es-US" sz="1800" b="0" dirty="0" err="1">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claims</a:t>
                      </a:r>
                      <a:r>
                        <a:rPr lang="es-US" sz="1800" b="0" dirty="0">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-appeals-</a:t>
                      </a:r>
                      <a:r>
                        <a:rPr lang="es-US" sz="1800" b="0" dirty="0" err="1">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complaints</a:t>
                      </a:r>
                      <a:r>
                        <a:rPr lang="es-US" sz="1800" b="0" dirty="0">
                          <a:solidFill>
                            <a:srgbClr val="00529B"/>
                          </a:solidFill>
                          <a:effectLst/>
                          <a:latin typeface="Calibri" panose="020F0502020204030204"/>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a:solidFill>
                            <a:srgbClr val="00529B"/>
                          </a:solidFill>
                        </a:rPr>
                        <a:t>Redes de la enfermedad renal en etapa final </a:t>
                      </a:r>
                      <a:r>
                        <a:rPr lang="es-US" sz="1800" b="1" baseline="0">
                          <a:solidFill>
                            <a:srgbClr val="00529B"/>
                          </a:solidFill>
                        </a:rPr>
                        <a:t>(ESRD)</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s-US" sz="1800" u="sng" dirty="0">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esrdncc.org/en/ESRD-</a:t>
                      </a:r>
                      <a:r>
                        <a:rPr lang="es-US" sz="1800" u="sng" dirty="0" err="1">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network</a:t>
                      </a:r>
                      <a:r>
                        <a:rPr lang="es-US" sz="1800" u="sng" dirty="0">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a:t>
                      </a:r>
                      <a:r>
                        <a:rPr lang="es-US" sz="1800" u="sng" dirty="0" err="1">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map</a:t>
                      </a:r>
                      <a:endParaRPr lang="es-US" sz="1800" u="sng" dirty="0">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endParaRPr>
                    </a:p>
                    <a:p>
                      <a:pPr marL="0" marR="0" lvl="0" indent="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None/>
                        <a:tabLst/>
                        <a:defRPr/>
                      </a:pP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u="none">
                          <a:solidFill>
                            <a:srgbClr val="2F5597"/>
                          </a:solidFill>
                          <a:effectLst/>
                        </a:rPr>
                        <a:t>Defensor de los beneficiarios de Medicare</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a:solidFill>
                            <a:srgbClr val="2F5597"/>
                          </a:solidFill>
                          <a:hlinkClick r:id="rId8">
                            <a:extLst>
                              <a:ext uri="{A12FA001-AC4F-418D-AE19-62706E023703}">
                                <ahyp:hlinkClr xmlns:ahyp="http://schemas.microsoft.com/office/drawing/2018/hyperlinkcolor" val="tx"/>
                              </a:ext>
                            </a:extLst>
                          </a:hlinkClick>
                        </a:rPr>
                        <a:t>Medicare.gov/basics/your-medicare-rights/get-help-with-your-rights-protections</a:t>
                      </a:r>
                      <a:r>
                        <a:rPr lang="es-US" sz="1800" b="0">
                          <a:solidFill>
                            <a:srgbClr val="2F5597"/>
                          </a:solidFill>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22073962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a:solidFill>
                            <a:srgbClr val="2F5597"/>
                          </a:solidFill>
                        </a:rPr>
                        <a:t>Derechos en una Instalación de atención médica especializada</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a:solidFill>
                            <a:srgbClr val="2F5597"/>
                          </a:solidFill>
                          <a:hlinkClick r:id="rId9">
                            <a:extLst>
                              <a:ext uri="{A12FA001-AC4F-418D-AE19-62706E023703}">
                                <ahyp:hlinkClr xmlns:ahyp="http://schemas.microsoft.com/office/drawing/2018/hyperlinkcolor" val="tx"/>
                              </a:ext>
                            </a:extLst>
                          </a:hlinkClick>
                        </a:rPr>
                        <a:t>Medicare.gov/what-medicare-covers/what-part-a-covers/skilled-nursing-facility-rights</a:t>
                      </a:r>
                      <a:r>
                        <a:rPr lang="es-US" sz="1800">
                          <a:solidFill>
                            <a:srgbClr val="2F5597"/>
                          </a:solidFill>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53525256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a:solidFill>
                            <a:srgbClr val="00529B"/>
                          </a:solidFill>
                          <a:effectLst/>
                        </a:rPr>
                        <a:t>Oficina de Derechos Civiles del Departamento de Salud y Servicios Humanos</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s-US" sz="1800" baseline="0" dirty="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s-US" sz="1800" u="sng" dirty="0">
                          <a:solidFill>
                            <a:srgbClr val="00529B"/>
                          </a:solidFill>
                          <a:effectLst/>
                          <a:hlinkClick r:id="rId10">
                            <a:extLst>
                              <a:ext uri="{A12FA001-AC4F-418D-AE19-62706E023703}">
                                <ahyp:hlinkClr xmlns:ahyp="http://schemas.microsoft.com/office/drawing/2018/hyperlinkcolor" val="tx"/>
                              </a:ext>
                            </a:extLst>
                          </a:hlinkClick>
                        </a:rPr>
                        <a:t>HHS.gov/</a:t>
                      </a:r>
                      <a:r>
                        <a:rPr lang="es-US" sz="1800" u="sng" dirty="0" err="1">
                          <a:solidFill>
                            <a:srgbClr val="00529B"/>
                          </a:solidFill>
                          <a:effectLst/>
                          <a:hlinkClick r:id="rId10">
                            <a:extLst>
                              <a:ext uri="{A12FA001-AC4F-418D-AE19-62706E023703}">
                                <ahyp:hlinkClr xmlns:ahyp="http://schemas.microsoft.com/office/drawing/2018/hyperlinkcolor" val="tx"/>
                              </a:ext>
                            </a:extLst>
                          </a:hlinkClick>
                        </a:rPr>
                        <a:t>ocr</a:t>
                      </a:r>
                      <a:endParaRPr lang="es-US" sz="1800" u="sng" dirty="0">
                        <a:solidFill>
                          <a:srgbClr val="00529B"/>
                        </a:solidFill>
                        <a:effectLst/>
                        <a:hlinkClick r:id="rId10">
                          <a:extLst>
                            <a:ext uri="{A12FA001-AC4F-418D-AE19-62706E023703}">
                              <ahyp:hlinkClr xmlns:ahyp="http://schemas.microsoft.com/office/drawing/2018/hyperlinkcolor" val="tx"/>
                            </a:ext>
                          </a:extLst>
                        </a:hlinkClick>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796157063"/>
                  </a:ext>
                </a:extLst>
              </a:tr>
            </a:tbl>
          </a:graphicData>
        </a:graphic>
      </p:graphicFrame>
      <p:sp>
        <p:nvSpPr>
          <p:cNvPr id="6" name="Slide Number Placeholder 5">
            <a:extLst>
              <a:ext uri="{FF2B5EF4-FFF2-40B4-BE49-F238E27FC236}">
                <a16:creationId xmlns:a16="http://schemas.microsoft.com/office/drawing/2014/main" id="{FD5139B0-EC0B-4BE7-A551-72FC5DA1562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61</a:t>
            </a:fld>
            <a:endParaRPr lang="en-US"/>
          </a:p>
        </p:txBody>
      </p:sp>
      <p:sp>
        <p:nvSpPr>
          <p:cNvPr id="8" name="Footer Placeholder 2">
            <a:extLst>
              <a:ext uri="{FF2B5EF4-FFF2-40B4-BE49-F238E27FC236}">
                <a16:creationId xmlns:a16="http://schemas.microsoft.com/office/drawing/2014/main" id="{F0AAF551-623F-4CB5-BDF4-56622249B1DE}"/>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7" name="Date Placeholder 1">
            <a:extLst>
              <a:ext uri="{FF2B5EF4-FFF2-40B4-BE49-F238E27FC236}">
                <a16:creationId xmlns:a16="http://schemas.microsoft.com/office/drawing/2014/main" id="{C614A303-92F8-4099-8BC1-C5DC41048F87}"/>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Recursos de Medicare (continuación)</a:t>
            </a:r>
          </a:p>
        </p:txBody>
      </p:sp>
      <p:graphicFrame>
        <p:nvGraphicFramePr>
          <p:cNvPr id="5" name="Table 4" descr="Recursos de Medicare (continuación)&#10;&#10;Una continuación de la tabla que enumera los recursos de Medicare relacionados con los derechos y protecciones de Medicare."/>
          <p:cNvGraphicFramePr>
            <a:graphicFrameLocks noGrp="1"/>
          </p:cNvGraphicFramePr>
          <p:nvPr>
            <p:extLst>
              <p:ext uri="{D42A27DB-BD31-4B8C-83A1-F6EECF244321}">
                <p14:modId xmlns:p14="http://schemas.microsoft.com/office/powerpoint/2010/main" val="2306599379"/>
              </p:ext>
            </p:extLst>
          </p:nvPr>
        </p:nvGraphicFramePr>
        <p:xfrm>
          <a:off x="838200" y="1401060"/>
          <a:ext cx="10298373" cy="3901440"/>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2F5597"/>
                          </a:solidFill>
                          <a:effectLst/>
                        </a:rPr>
                        <a:t>Programas de Asistencia sobre Seguros de Salud (SHIP) estatales </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dirty="0">
                          <a:solidFill>
                            <a:srgbClr val="2F5597"/>
                          </a:solidFill>
                          <a:effectLst/>
                          <a:hlinkClick r:id="rId4">
                            <a:extLst>
                              <a:ext uri="{A12FA001-AC4F-418D-AE19-62706E023703}">
                                <ahyp:hlinkClr xmlns:ahyp="http://schemas.microsoft.com/office/drawing/2018/hyperlinkcolor" val="tx"/>
                              </a:ext>
                            </a:extLst>
                          </a:hlinkClick>
                        </a:rPr>
                        <a:t>shiphelp.org</a:t>
                      </a:r>
                      <a:r>
                        <a:rPr lang="es-US" sz="1800" b="0" dirty="0">
                          <a:solidFill>
                            <a:srgbClr val="2F5597"/>
                          </a:solidFill>
                          <a:effectLst/>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US" sz="1800" b="1" u="none" strike="noStrike" cap="none" normalizeH="0" baseline="0" noProof="0">
                          <a:ln>
                            <a:noFill/>
                          </a:ln>
                          <a:solidFill>
                            <a:srgbClr val="00529B"/>
                          </a:solidFill>
                          <a:effectLst/>
                          <a:uLnTx/>
                          <a:uFillTx/>
                        </a:rPr>
                        <a:t>Seguro Social</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
                          <a:srgbClr val="00529B"/>
                        </a:buClr>
                        <a:buSzTx/>
                        <a:buFont typeface="Wingdings" panose="05000000000000000000" pitchFamily="2" charset="2"/>
                        <a:buChar char="§"/>
                      </a:pPr>
                      <a:r>
                        <a:rPr kumimoji="0" lang="es-US" sz="1800" u="none" strike="noStrike" cap="none" normalizeH="0" baseline="0" noProof="0">
                          <a:ln>
                            <a:noFill/>
                          </a:ln>
                          <a:solidFill>
                            <a:srgbClr val="00529B"/>
                          </a:solidFill>
                          <a:effectLst/>
                          <a:uLnTx/>
                          <a:uFillTx/>
                        </a:rPr>
                        <a:t>1‑800‑772‑1213 (TTY: </a:t>
                      </a:r>
                      <a:r>
                        <a:rPr lang="es-US" sz="1800" u="none" strike="noStrike" cap="none" normalizeH="0" baseline="0" noProof="0">
                          <a:ln>
                            <a:noFill/>
                          </a:ln>
                          <a:solidFill>
                            <a:srgbClr val="00529B"/>
                          </a:solidFill>
                          <a:effectLst/>
                          <a:uLnTx/>
                          <a:uFillTx/>
                        </a:rPr>
                        <a:t>1‑800‑325‑0778)</a:t>
                      </a:r>
                    </a:p>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s-US" sz="1800" u="sng"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SSA.gov</a:t>
                      </a:r>
                      <a:r>
                        <a:rPr lang="es-US" sz="1800" u="sng" strike="noStrike" cap="none" normalizeH="0" baseline="0" noProof="0">
                          <a:ln>
                            <a:noFill/>
                          </a:ln>
                          <a:solidFill>
                            <a:srgbClr val="00529B"/>
                          </a:solidFill>
                          <a:effectLst/>
                          <a:uLnTx/>
                          <a:uFillTx/>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39322969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s-US" sz="1800" b="1" u="none" strike="noStrike" cap="none" normalizeH="0" baseline="0" noProof="0">
                          <a:ln>
                            <a:noFill/>
                          </a:ln>
                          <a:solidFill>
                            <a:srgbClr val="2F5597"/>
                          </a:solidFill>
                          <a:effectLst/>
                          <a:uLnTx/>
                          <a:uFillTx/>
                        </a:rPr>
                        <a:t>Organizaciones para mejora de la calidad-Cuidado centrado en beneficiarios y familias</a:t>
                      </a:r>
                      <a:br>
                        <a:rPr kumimoji="0" lang="es-US" sz="1800" b="1" u="none" strike="noStrike" cap="none" normalizeH="0" baseline="0" noProof="0">
                          <a:ln>
                            <a:noFill/>
                          </a:ln>
                          <a:solidFill>
                            <a:srgbClr val="2F5597"/>
                          </a:solidFill>
                          <a:effectLst/>
                          <a:uLnTx/>
                          <a:uFillTx/>
                        </a:rPr>
                      </a:br>
                      <a:r>
                        <a:rPr kumimoji="0" lang="es-US" sz="1800" b="1" u="none" strike="noStrike" cap="none" normalizeH="0" baseline="0" noProof="0">
                          <a:ln>
                            <a:noFill/>
                          </a:ln>
                          <a:solidFill>
                            <a:srgbClr val="2F5597"/>
                          </a:solidFill>
                          <a:effectLst/>
                          <a:uLnTx/>
                          <a:uFillTx/>
                        </a:rPr>
                        <a:t>(BFCC-QIO)</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dirty="0">
                          <a:solidFill>
                            <a:srgbClr val="2F5597"/>
                          </a:solidFill>
                          <a:hlinkClick r:id="rId6">
                            <a:extLst>
                              <a:ext uri="{A12FA001-AC4F-418D-AE19-62706E023703}">
                                <ahyp:hlinkClr xmlns:ahyp="http://schemas.microsoft.com/office/drawing/2018/hyperlinkcolor" val="tx"/>
                              </a:ext>
                            </a:extLst>
                          </a:hlinkClick>
                        </a:rPr>
                        <a:t>livantaqio.com/en</a:t>
                      </a: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u="sng" noProof="0" dirty="0">
                          <a:solidFill>
                            <a:srgbClr val="2F5597"/>
                          </a:solidFill>
                          <a:effectLst/>
                          <a:hlinkClick r:id="rId7">
                            <a:extLst>
                              <a:ext uri="{A12FA001-AC4F-418D-AE19-62706E023703}">
                                <ahyp:hlinkClr xmlns:ahyp="http://schemas.microsoft.com/office/drawing/2018/hyperlinkcolor" val="tx"/>
                              </a:ext>
                            </a:extLst>
                          </a:hlinkClick>
                        </a:rPr>
                        <a:t>keproqio.com</a:t>
                      </a:r>
                      <a:r>
                        <a:rPr lang="es-US" sz="1800" u="sng" noProof="0" dirty="0">
                          <a:solidFill>
                            <a:srgbClr val="2F5597"/>
                          </a:solidFill>
                          <a:effectLst/>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95945421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a:solidFill>
                            <a:srgbClr val="2F5597"/>
                          </a:solidFill>
                          <a:effectLst/>
                        </a:rPr>
                        <a:t>Las apelaciones a Medicare</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s-US" sz="1800">
                          <a:solidFill>
                            <a:srgbClr val="2F5597"/>
                          </a:solidFill>
                          <a:effectLst/>
                          <a:latin typeface="Calibri" panose="020F0502020204030204"/>
                          <a:ea typeface="+mn-ea"/>
                          <a:cs typeface="+mn-cs"/>
                          <a:hlinkClick r:id="rId8">
                            <a:extLst>
                              <a:ext uri="{A12FA001-AC4F-418D-AE19-62706E023703}">
                                <ahyp:hlinkClr xmlns:ahyp="http://schemas.microsoft.com/office/drawing/2018/hyperlinkcolor" val="tx"/>
                              </a:ext>
                            </a:extLst>
                          </a:hlinkClick>
                        </a:rPr>
                        <a:t>Medicare.gov/providers-services/claims-appeals-complaints/appeals</a:t>
                      </a:r>
                      <a:r>
                        <a:rPr lang="es-US" sz="1800">
                          <a:solidFill>
                            <a:srgbClr val="2F5597"/>
                          </a:solidFill>
                          <a:effectLst/>
                          <a:latin typeface="Calibri" panose="020F0502020204030204"/>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4119404129"/>
                  </a:ext>
                </a:extLst>
              </a:tr>
              <a:tr h="370840">
                <a:tc>
                  <a:txBody>
                    <a:bodyPr/>
                    <a:lstStyle/>
                    <a:p>
                      <a:pPr>
                        <a:spcBef>
                          <a:spcPts val="600"/>
                        </a:spcBef>
                      </a:pPr>
                      <a:r>
                        <a:rPr lang="es-US" sz="1800" b="1">
                          <a:solidFill>
                            <a:srgbClr val="2F5597"/>
                          </a:solidFill>
                          <a:latin typeface="+mn-lt"/>
                          <a:cs typeface="Arial" panose="020B0604020202020204" pitchFamily="34" charset="0"/>
                        </a:rPr>
                        <a:t>Agencia Estatal de Encuestas</a:t>
                      </a:r>
                    </a:p>
                  </a:txBody>
                  <a:tcPr>
                    <a:lnR w="12700" cap="flat" cmpd="sng" algn="ctr">
                      <a:solidFill>
                        <a:srgbClr val="8FAADC"/>
                      </a:solidFill>
                      <a:prstDash val="solid"/>
                      <a:round/>
                      <a:headEnd type="none" w="med" len="med"/>
                      <a:tailEnd type="none" w="med" len="med"/>
                    </a:lnR>
                  </a:tcPr>
                </a:tc>
                <a:tc>
                  <a:txBody>
                    <a:bodyPr/>
                    <a:lstStyle/>
                    <a:p>
                      <a:pPr marL="228600" indent="-228600">
                        <a:spcBef>
                          <a:spcPts val="600"/>
                        </a:spcBef>
                        <a:buFont typeface="Wingdings" panose="05000000000000000000" pitchFamily="2" charset="2"/>
                        <a:buChar char="§"/>
                      </a:pPr>
                      <a:r>
                        <a:rPr lang="es-US" sz="1800" dirty="0">
                          <a:solidFill>
                            <a:srgbClr val="2F5597"/>
                          </a:solidFill>
                          <a:effectLst/>
                          <a:latin typeface="+mn-lt"/>
                          <a:ea typeface="+mn-ea"/>
                          <a:cs typeface="+mn-cs"/>
                          <a:hlinkClick r:id="rId9"/>
                        </a:rPr>
                        <a:t>CMS.gov/medicare/</a:t>
                      </a:r>
                      <a:r>
                        <a:rPr lang="es-US" sz="1800" dirty="0" err="1">
                          <a:solidFill>
                            <a:srgbClr val="2F5597"/>
                          </a:solidFill>
                          <a:effectLst/>
                          <a:latin typeface="+mn-lt"/>
                          <a:ea typeface="+mn-ea"/>
                          <a:cs typeface="+mn-cs"/>
                          <a:hlinkClick r:id="rId9"/>
                        </a:rPr>
                        <a:t>health</a:t>
                      </a:r>
                      <a:r>
                        <a:rPr lang="es-US" sz="1800" dirty="0">
                          <a:solidFill>
                            <a:srgbClr val="2F5597"/>
                          </a:solidFill>
                          <a:effectLst/>
                          <a:latin typeface="+mn-lt"/>
                          <a:ea typeface="+mn-ea"/>
                          <a:cs typeface="+mn-cs"/>
                          <a:hlinkClick r:id="rId9"/>
                        </a:rPr>
                        <a:t>-safety-</a:t>
                      </a:r>
                      <a:r>
                        <a:rPr lang="es-US" sz="1800" dirty="0" err="1">
                          <a:solidFill>
                            <a:srgbClr val="2F5597"/>
                          </a:solidFill>
                          <a:effectLst/>
                          <a:latin typeface="+mn-lt"/>
                          <a:ea typeface="+mn-ea"/>
                          <a:cs typeface="+mn-cs"/>
                          <a:hlinkClick r:id="rId9"/>
                        </a:rPr>
                        <a:t>standards</a:t>
                      </a:r>
                      <a:r>
                        <a:rPr lang="es-US" sz="1800" dirty="0">
                          <a:solidFill>
                            <a:srgbClr val="2F5597"/>
                          </a:solidFill>
                          <a:effectLst/>
                          <a:latin typeface="+mn-lt"/>
                          <a:ea typeface="+mn-ea"/>
                          <a:cs typeface="+mn-cs"/>
                          <a:hlinkClick r:id="rId9"/>
                        </a:rPr>
                        <a:t>/</a:t>
                      </a:r>
                      <a:r>
                        <a:rPr lang="es-US" sz="1800" dirty="0" err="1">
                          <a:solidFill>
                            <a:srgbClr val="2F5597"/>
                          </a:solidFill>
                          <a:effectLst/>
                          <a:latin typeface="+mn-lt"/>
                          <a:ea typeface="+mn-ea"/>
                          <a:cs typeface="+mn-cs"/>
                          <a:hlinkClick r:id="rId9"/>
                        </a:rPr>
                        <a:t>quality</a:t>
                      </a:r>
                      <a:r>
                        <a:rPr lang="es-US" sz="1800" dirty="0">
                          <a:solidFill>
                            <a:srgbClr val="2F5597"/>
                          </a:solidFill>
                          <a:effectLst/>
                          <a:latin typeface="+mn-lt"/>
                          <a:ea typeface="+mn-ea"/>
                          <a:cs typeface="+mn-cs"/>
                          <a:hlinkClick r:id="rId9"/>
                        </a:rPr>
                        <a:t>-safety-</a:t>
                      </a:r>
                      <a:r>
                        <a:rPr lang="es-US" sz="1800" dirty="0" err="1">
                          <a:solidFill>
                            <a:srgbClr val="2F5597"/>
                          </a:solidFill>
                          <a:effectLst/>
                          <a:latin typeface="+mn-lt"/>
                          <a:ea typeface="+mn-ea"/>
                          <a:cs typeface="+mn-cs"/>
                          <a:hlinkClick r:id="rId9"/>
                        </a:rPr>
                        <a:t>oversight</a:t>
                      </a:r>
                      <a:r>
                        <a:rPr lang="es-US" sz="1800" dirty="0">
                          <a:solidFill>
                            <a:srgbClr val="2F5597"/>
                          </a:solidFill>
                          <a:effectLst/>
                          <a:latin typeface="+mn-lt"/>
                          <a:ea typeface="+mn-ea"/>
                          <a:cs typeface="+mn-cs"/>
                          <a:hlinkClick r:id="rId9"/>
                        </a:rPr>
                        <a:t>-general-</a:t>
                      </a:r>
                      <a:r>
                        <a:rPr lang="es-US" sz="1800" dirty="0" err="1">
                          <a:solidFill>
                            <a:srgbClr val="2F5597"/>
                          </a:solidFill>
                          <a:effectLst/>
                          <a:latin typeface="+mn-lt"/>
                          <a:ea typeface="+mn-ea"/>
                          <a:cs typeface="+mn-cs"/>
                          <a:hlinkClick r:id="rId9"/>
                        </a:rPr>
                        <a:t>information</a:t>
                      </a:r>
                      <a:r>
                        <a:rPr lang="es-US" sz="1800" dirty="0">
                          <a:solidFill>
                            <a:srgbClr val="2F5597"/>
                          </a:solidFill>
                          <a:effectLst/>
                          <a:latin typeface="+mn-lt"/>
                          <a:ea typeface="+mn-ea"/>
                          <a:cs typeface="+mn-cs"/>
                          <a:hlinkClick r:id="rId9"/>
                        </a:rPr>
                        <a:t>/</a:t>
                      </a:r>
                      <a:r>
                        <a:rPr lang="es-US" sz="1800" dirty="0" err="1">
                          <a:solidFill>
                            <a:srgbClr val="2F5597"/>
                          </a:solidFill>
                          <a:effectLst/>
                          <a:latin typeface="+mn-lt"/>
                          <a:ea typeface="+mn-ea"/>
                          <a:cs typeface="+mn-cs"/>
                          <a:hlinkClick r:id="rId9"/>
                        </a:rPr>
                        <a:t>contact-information</a:t>
                      </a:r>
                      <a:r>
                        <a:rPr lang="es-US" sz="1800" dirty="0">
                          <a:solidFill>
                            <a:srgbClr val="2F5597"/>
                          </a:solidFill>
                          <a:effectLst/>
                          <a:latin typeface="+mn-lt"/>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3715543945"/>
                  </a:ext>
                </a:extLst>
              </a:tr>
            </a:tbl>
          </a:graphicData>
        </a:graphic>
      </p:graphicFrame>
      <p:pic>
        <p:nvPicPr>
          <p:cNvPr id="3" name="Picture 2">
            <a:extLst>
              <a:ext uri="{FF2B5EF4-FFF2-40B4-BE49-F238E27FC236}">
                <a16:creationId xmlns:a16="http://schemas.microsoft.com/office/drawing/2014/main" id="{59267DB6-61F6-4E9A-80B7-0B2EAFAB783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864502" y="1547370"/>
            <a:ext cx="1513492" cy="731520"/>
          </a:xfrm>
          <a:prstGeom prst="rect">
            <a:avLst/>
          </a:prstGeom>
        </p:spPr>
      </p:pic>
      <p:sp>
        <p:nvSpPr>
          <p:cNvPr id="7" name="Slide Number Placeholder 5">
            <a:extLst>
              <a:ext uri="{FF2B5EF4-FFF2-40B4-BE49-F238E27FC236}">
                <a16:creationId xmlns:a16="http://schemas.microsoft.com/office/drawing/2014/main" id="{4CDFF06A-4F35-47C1-B73C-9DDB2B5DF645}"/>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62</a:t>
            </a:fld>
            <a:endParaRPr lang="en-US"/>
          </a:p>
        </p:txBody>
      </p:sp>
      <p:sp>
        <p:nvSpPr>
          <p:cNvPr id="9" name="Footer Placeholder 2">
            <a:extLst>
              <a:ext uri="{FF2B5EF4-FFF2-40B4-BE49-F238E27FC236}">
                <a16:creationId xmlns:a16="http://schemas.microsoft.com/office/drawing/2014/main" id="{7E62760D-C454-4B96-8611-8E778D8539AA}"/>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8" name="Date Placeholder 1">
            <a:extLst>
              <a:ext uri="{FF2B5EF4-FFF2-40B4-BE49-F238E27FC236}">
                <a16:creationId xmlns:a16="http://schemas.microsoft.com/office/drawing/2014/main" id="{CF934812-F7C9-48F4-A744-445ECDA85A09}"/>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721353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Productos de Medicare</a:t>
            </a:r>
          </a:p>
        </p:txBody>
      </p:sp>
      <p:sp>
        <p:nvSpPr>
          <p:cNvPr id="3" name="TextBox 2">
            <a:extLst>
              <a:ext uri="{FF2B5EF4-FFF2-40B4-BE49-F238E27FC236}">
                <a16:creationId xmlns:a16="http://schemas.microsoft.com/office/drawing/2014/main" id="{6020CFAB-FAA9-4E6B-8DBE-515E5CF59029}"/>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s-US" b="1">
                <a:solidFill>
                  <a:srgbClr val="00529B"/>
                </a:solidFill>
                <a:latin typeface="Arial" panose="020B0604020202020204" pitchFamily="34" charset="0"/>
                <a:cs typeface="Arial" panose="020B0604020202020204" pitchFamily="34" charset="0"/>
              </a:rPr>
              <a:t>Para revisar los productos de Medicare mencionados en esta tabla y otros productos útiles, visite </a:t>
            </a:r>
            <a:r>
              <a:rPr lang="es-US" b="1" u="sng">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s-US" b="1">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8" name="Table 7" descr="Recursos de Medicare (continuación)&#10;&#10;Una continuación de la tabla que enumera los recursos de Medicare relacionados con los derechos y protecciones de Medicare."/>
          <p:cNvGraphicFramePr>
            <a:graphicFrameLocks noGrp="1"/>
          </p:cNvGraphicFramePr>
          <p:nvPr>
            <p:extLst>
              <p:ext uri="{D42A27DB-BD31-4B8C-83A1-F6EECF244321}">
                <p14:modId xmlns:p14="http://schemas.microsoft.com/office/powerpoint/2010/main" val="3093466639"/>
              </p:ext>
            </p:extLst>
          </p:nvPr>
        </p:nvGraphicFramePr>
        <p:xfrm>
          <a:off x="1177383" y="2074802"/>
          <a:ext cx="9837234" cy="32918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s-US" sz="1800" b="1" u="none" strike="noStrike" cap="none" normalizeH="0" baseline="0" noProof="0">
                          <a:ln>
                            <a:noFill/>
                          </a:ln>
                          <a:solidFill>
                            <a:srgbClr val="00529B"/>
                          </a:solidFill>
                          <a:effectLst/>
                          <a:uLnTx/>
                          <a:uFillTx/>
                          <a:latin typeface="+mn-lt"/>
                        </a:rPr>
                        <a:t>Manual </a:t>
                      </a:r>
                      <a:r>
                        <a:rPr kumimoji="0" lang="es-US" sz="1800" b="1" u="none" strike="noStrike" cap="none" normalizeH="0" baseline="0" noProof="0">
                          <a:ln>
                            <a:noFill/>
                          </a:ln>
                          <a:solidFill>
                            <a:srgbClr val="00529B"/>
                          </a:solidFill>
                          <a:effectLst/>
                          <a:uLnTx/>
                          <a:uFillTx/>
                          <a:latin typeface="+mn-lt"/>
                        </a:rPr>
                        <a:t>“Medicare</a:t>
                      </a:r>
                      <a:r>
                        <a:rPr lang="es-US" sz="1800" b="1" u="none" strike="noStrike" cap="none" normalizeH="0" baseline="0" noProof="0">
                          <a:ln>
                            <a:noFill/>
                          </a:ln>
                          <a:solidFill>
                            <a:srgbClr val="00529B"/>
                          </a:solidFill>
                          <a:effectLst/>
                          <a:uLnTx/>
                          <a:uFillTx/>
                          <a:latin typeface="+mn-lt"/>
                        </a:rPr>
                        <a:t> y usted”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s-US" sz="1800" b="0" u="none" strike="noStrike" cap="none" normalizeH="0" baseline="0" noProof="0">
                          <a:ln>
                            <a:noFill/>
                          </a:ln>
                          <a:solidFill>
                            <a:srgbClr val="00529B"/>
                          </a:solidFill>
                          <a:effectLst/>
                          <a:uLnTx/>
                          <a:uFillTx/>
                          <a:latin typeface="+mn-lt"/>
                        </a:rPr>
                        <a:t>Producto de los CMS n.° 10050</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1" u="none" strike="noStrike" cap="none" normalizeH="0" baseline="0" noProof="0">
                          <a:ln>
                            <a:noFill/>
                          </a:ln>
                          <a:solidFill>
                            <a:srgbClr val="00529B"/>
                          </a:solidFill>
                          <a:effectLst/>
                          <a:uLnTx/>
                          <a:uFillTx/>
                          <a:latin typeface="+mn-lt"/>
                        </a:rPr>
                        <a:t>"Derechos y protecciones de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US" sz="1800" u="none" strike="noStrike" cap="none" normalizeH="0" baseline="0" noProof="0">
                          <a:ln>
                            <a:noFill/>
                          </a:ln>
                          <a:solidFill>
                            <a:srgbClr val="00529B"/>
                          </a:solidFill>
                          <a:effectLst/>
                          <a:uLnTx/>
                          <a:uFillTx/>
                          <a:latin typeface="+mn-lt"/>
                        </a:rPr>
                        <a:t>Producto de los CMS n.° 11534</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1" u="none" strike="noStrike" cap="none" normalizeH="0" baseline="0" noProof="0">
                          <a:ln>
                            <a:noFill/>
                          </a:ln>
                          <a:solidFill>
                            <a:srgbClr val="00529B"/>
                          </a:solidFill>
                          <a:effectLst/>
                          <a:uLnTx/>
                          <a:uFillTx/>
                          <a:latin typeface="+mn-lt"/>
                        </a:rPr>
                        <a:t>"Apelaciones a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US" sz="1800" u="none" strike="noStrike" cap="none" normalizeH="0" baseline="0" noProof="0" dirty="0">
                          <a:ln>
                            <a:noFill/>
                          </a:ln>
                          <a:solidFill>
                            <a:srgbClr val="00529B"/>
                          </a:solidFill>
                          <a:effectLst/>
                          <a:uLnTx/>
                          <a:uFillTx/>
                          <a:latin typeface="+mn-lt"/>
                        </a:rPr>
                        <a:t>Producto de los CMS </a:t>
                      </a:r>
                      <a:r>
                        <a:rPr kumimoji="0" lang="es-US" sz="1800" u="none" strike="noStrike" cap="none" normalizeH="0" baseline="0" noProof="0" dirty="0" err="1">
                          <a:ln>
                            <a:noFill/>
                          </a:ln>
                          <a:solidFill>
                            <a:srgbClr val="00529B"/>
                          </a:solidFill>
                          <a:effectLst/>
                          <a:uLnTx/>
                          <a:uFillTx/>
                          <a:latin typeface="+mn-lt"/>
                        </a:rPr>
                        <a:t>n.°</a:t>
                      </a:r>
                      <a:r>
                        <a:rPr kumimoji="0" lang="es-US" sz="1800" u="none" strike="noStrike" cap="none" normalizeH="0" baseline="0" noProof="0" dirty="0">
                          <a:ln>
                            <a:noFill/>
                          </a:ln>
                          <a:solidFill>
                            <a:srgbClr val="00529B"/>
                          </a:solidFill>
                          <a:effectLst/>
                          <a:uLnTx/>
                          <a:uFillTx/>
                          <a:latin typeface="+mn-lt"/>
                        </a:rPr>
                        <a:t> 11525</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s-US" sz="1800" b="1">
                          <a:solidFill>
                            <a:srgbClr val="00529B"/>
                          </a:solidFill>
                          <a:effectLst/>
                          <a:latin typeface="+mn-lt"/>
                        </a:rPr>
                        <a:t>"Medicare y atención médica en el hogar"</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US" sz="1800">
                          <a:solidFill>
                            <a:srgbClr val="00529B"/>
                          </a:solidFill>
                          <a:effectLst/>
                          <a:latin typeface="+mn-lt"/>
                        </a:rPr>
                        <a:t>Producto de los CMS n.° 10969</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r h="548640">
                <a:tc>
                  <a:txBody>
                    <a:bodyPr/>
                    <a:lstStyle/>
                    <a:p>
                      <a:pPr marL="0" indent="0">
                        <a:buFont typeface="+mj-lt"/>
                        <a:buNone/>
                      </a:pPr>
                      <a:r>
                        <a:rPr lang="es-US" sz="1800" b="1">
                          <a:solidFill>
                            <a:srgbClr val="00529B"/>
                          </a:solidFill>
                          <a:latin typeface="+mn-lt"/>
                          <a:cs typeface="Arial" panose="020B0604020202020204" pitchFamily="34" charset="0"/>
                        </a:rPr>
                        <a:t>“Cobertura de Medicare de servicios de terapia”</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US" sz="1800">
                          <a:solidFill>
                            <a:srgbClr val="00529B"/>
                          </a:solidFill>
                          <a:latin typeface="+mn-lt"/>
                          <a:cs typeface="Arial" panose="020B0604020202020204" pitchFamily="34" charset="0"/>
                        </a:rPr>
                        <a:t>Producto de los CMS n.° 10988</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3580419918"/>
                  </a:ext>
                </a:extLst>
              </a:tr>
              <a:tr h="548640">
                <a:tc>
                  <a:txBody>
                    <a:bodyPr/>
                    <a:lstStyle/>
                    <a:p>
                      <a:pPr marL="0" indent="0">
                        <a:buFont typeface="+mj-lt"/>
                        <a:buNone/>
                      </a:pPr>
                      <a:r>
                        <a:rPr lang="es-US" sz="1800" b="1">
                          <a:solidFill>
                            <a:srgbClr val="00529B"/>
                          </a:solidFill>
                          <a:latin typeface="+mn-lt"/>
                          <a:cs typeface="Arial" panose="020B0604020202020204" pitchFamily="34" charset="0"/>
                        </a:rPr>
                        <a:t>“Beneficios de cuidados paliativos de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US" sz="1800" dirty="0">
                          <a:solidFill>
                            <a:srgbClr val="00529B"/>
                          </a:solidFill>
                          <a:latin typeface="+mn-lt"/>
                          <a:cs typeface="Arial" panose="020B0604020202020204" pitchFamily="34" charset="0"/>
                        </a:rPr>
                        <a:t>Producto de los CMS </a:t>
                      </a:r>
                      <a:r>
                        <a:rPr lang="es-US" sz="1800" dirty="0" err="1">
                          <a:solidFill>
                            <a:srgbClr val="00529B"/>
                          </a:solidFill>
                          <a:latin typeface="+mn-lt"/>
                          <a:cs typeface="Arial" panose="020B0604020202020204" pitchFamily="34" charset="0"/>
                        </a:rPr>
                        <a:t>n.°</a:t>
                      </a:r>
                      <a:r>
                        <a:rPr lang="es-US" sz="1800" dirty="0">
                          <a:solidFill>
                            <a:srgbClr val="00529B"/>
                          </a:solidFill>
                          <a:latin typeface="+mn-lt"/>
                          <a:cs typeface="Arial" panose="020B0604020202020204" pitchFamily="34" charset="0"/>
                        </a:rPr>
                        <a:t> 02154</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237528053"/>
                  </a:ext>
                </a:extLst>
              </a:tr>
            </a:tbl>
          </a:graphicData>
        </a:graphic>
      </p:graphicFrame>
      <p:sp>
        <p:nvSpPr>
          <p:cNvPr id="9" name="Content Placeholder 9"/>
          <p:cNvSpPr txBox="1">
            <a:spLocks/>
          </p:cNvSpPr>
          <p:nvPr/>
        </p:nvSpPr>
        <p:spPr>
          <a:xfrm>
            <a:off x="1089247" y="5467864"/>
            <a:ext cx="9925370" cy="76668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Para pedir varias copias (solo socios), visite </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Debe registrar a su organización.</a:t>
            </a:r>
          </a:p>
        </p:txBody>
      </p:sp>
      <p:sp>
        <p:nvSpPr>
          <p:cNvPr id="7" name="Slide Number Placeholder 5">
            <a:extLst>
              <a:ext uri="{FF2B5EF4-FFF2-40B4-BE49-F238E27FC236}">
                <a16:creationId xmlns:a16="http://schemas.microsoft.com/office/drawing/2014/main" id="{40AD01E7-CA29-4D3C-AECB-4C3249A8F30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63</a:t>
            </a:fld>
            <a:endParaRPr lang="en-US"/>
          </a:p>
        </p:txBody>
      </p:sp>
      <p:sp>
        <p:nvSpPr>
          <p:cNvPr id="11" name="Footer Placeholder 2">
            <a:extLst>
              <a:ext uri="{FF2B5EF4-FFF2-40B4-BE49-F238E27FC236}">
                <a16:creationId xmlns:a16="http://schemas.microsoft.com/office/drawing/2014/main" id="{278507D5-5F93-425C-9126-E2AC962465A6}"/>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10" name="Date Placeholder 1">
            <a:extLst>
              <a:ext uri="{FF2B5EF4-FFF2-40B4-BE49-F238E27FC236}">
                <a16:creationId xmlns:a16="http://schemas.microsoft.com/office/drawing/2014/main" id="{42C35C49-41D2-4FA4-B19A-7B86930B9807}"/>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3889965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s-US" sz="3000"/>
              <a:t>Acrónimos</a:t>
            </a:r>
          </a:p>
        </p:txBody>
      </p:sp>
      <p:sp>
        <p:nvSpPr>
          <p:cNvPr id="8" name="Content Placeholder 7"/>
          <p:cNvSpPr>
            <a:spLocks noGrp="1"/>
          </p:cNvSpPr>
          <p:nvPr>
            <p:ph idx="1"/>
          </p:nvPr>
        </p:nvSpPr>
        <p:spPr>
          <a:xfrm>
            <a:off x="808383" y="1080682"/>
            <a:ext cx="11383617" cy="4990672"/>
          </a:xfrm>
        </p:spPr>
        <p:txBody>
          <a:bodyPr vert="horz" lIns="91440" tIns="45720" rIns="91440" bIns="45720" numCol="2" rtlCol="0" anchor="t">
            <a:normAutofit fontScale="92500"/>
          </a:bodyPr>
          <a:lstStyle/>
          <a:p>
            <a:pPr marL="0" indent="0" defTabSz="685800">
              <a:spcAft>
                <a:spcPts val="600"/>
              </a:spcAft>
              <a:buNone/>
            </a:pPr>
            <a:r>
              <a:rPr lang="es-US" sz="1600" b="1" dirty="0">
                <a:solidFill>
                  <a:srgbClr val="00529B"/>
                </a:solidFill>
                <a:latin typeface="Arial"/>
                <a:cs typeface="Arial"/>
              </a:rPr>
              <a:t>ALJ</a:t>
            </a:r>
            <a:r>
              <a:rPr lang="es-US" sz="1600" dirty="0">
                <a:solidFill>
                  <a:srgbClr val="00529B"/>
                </a:solidFill>
                <a:latin typeface="Arial"/>
                <a:cs typeface="Arial"/>
              </a:rPr>
              <a:t> Juez de Derecho Administrativo </a:t>
            </a:r>
          </a:p>
          <a:p>
            <a:pPr marL="0" indent="0" defTabSz="685800">
              <a:spcAft>
                <a:spcPts val="600"/>
              </a:spcAft>
              <a:buNone/>
            </a:pPr>
            <a:r>
              <a:rPr lang="es-US" sz="1600" b="1" dirty="0">
                <a:solidFill>
                  <a:srgbClr val="00529B"/>
                </a:solidFill>
                <a:latin typeface="Arial"/>
                <a:cs typeface="Arial"/>
              </a:rPr>
              <a:t>BFCC-QIO</a:t>
            </a:r>
            <a:r>
              <a:rPr lang="es-US" sz="1600" dirty="0">
                <a:solidFill>
                  <a:srgbClr val="00529B"/>
                </a:solidFill>
                <a:latin typeface="Arial"/>
                <a:cs typeface="Arial"/>
              </a:rPr>
              <a:t> Organización para mejora de la calidad-Cuidado centrado en beneficiarios y familias </a:t>
            </a:r>
          </a:p>
          <a:p>
            <a:pPr marL="0" indent="0" defTabSz="685800">
              <a:spcAft>
                <a:spcPts val="600"/>
              </a:spcAft>
              <a:buNone/>
            </a:pPr>
            <a:r>
              <a:rPr lang="es-US" sz="1600" b="1" dirty="0">
                <a:solidFill>
                  <a:srgbClr val="00529B"/>
                </a:solidFill>
                <a:latin typeface="Arial"/>
                <a:cs typeface="Arial"/>
              </a:rPr>
              <a:t>CAH</a:t>
            </a:r>
            <a:r>
              <a:rPr lang="es-US" sz="1600" dirty="0">
                <a:solidFill>
                  <a:srgbClr val="00529B"/>
                </a:solidFill>
                <a:latin typeface="Arial"/>
                <a:cs typeface="Arial"/>
              </a:rPr>
              <a:t> Hospital de acceso crítico</a:t>
            </a:r>
          </a:p>
          <a:p>
            <a:pPr marL="0" indent="0" defTabSz="685800">
              <a:spcAft>
                <a:spcPts val="600"/>
              </a:spcAft>
              <a:buNone/>
            </a:pPr>
            <a:r>
              <a:rPr lang="es-US" sz="1600" b="1" dirty="0">
                <a:solidFill>
                  <a:srgbClr val="00529B"/>
                </a:solidFill>
                <a:latin typeface="Arial"/>
                <a:cs typeface="Arial"/>
              </a:rPr>
              <a:t>CBP</a:t>
            </a:r>
            <a:r>
              <a:rPr lang="es-US" sz="1600" dirty="0">
                <a:solidFill>
                  <a:srgbClr val="00529B"/>
                </a:solidFill>
                <a:latin typeface="Arial"/>
                <a:cs typeface="Arial"/>
              </a:rPr>
              <a:t> Programa de Licitaciones Competitivas</a:t>
            </a:r>
          </a:p>
          <a:p>
            <a:pPr marL="0" indent="0" defTabSz="685800">
              <a:spcAft>
                <a:spcPts val="600"/>
              </a:spcAft>
              <a:buNone/>
            </a:pPr>
            <a:r>
              <a:rPr lang="es-US" sz="1600" b="1" dirty="0">
                <a:solidFill>
                  <a:srgbClr val="00529B"/>
                </a:solidFill>
                <a:latin typeface="Arial"/>
                <a:cs typeface="Arial"/>
              </a:rPr>
              <a:t>CHIP</a:t>
            </a:r>
            <a:r>
              <a:rPr lang="es-US" sz="1600" dirty="0">
                <a:solidFill>
                  <a:srgbClr val="00529B"/>
                </a:solidFill>
                <a:latin typeface="Arial"/>
                <a:cs typeface="Arial"/>
              </a:rPr>
              <a:t> Programa de Seguro Médico para Niños </a:t>
            </a:r>
          </a:p>
          <a:p>
            <a:pPr marL="0" lvl="0" indent="0" defTabSz="685800">
              <a:spcAft>
                <a:spcPts val="600"/>
              </a:spcAft>
              <a:buNone/>
            </a:pPr>
            <a:r>
              <a:rPr lang="es-US" sz="1600" b="1" dirty="0">
                <a:solidFill>
                  <a:srgbClr val="00529B"/>
                </a:solidFill>
                <a:latin typeface="Arial"/>
                <a:cs typeface="Arial"/>
              </a:rPr>
              <a:t>CMS</a:t>
            </a:r>
            <a:r>
              <a:rPr lang="es-US" sz="1600" dirty="0">
                <a:solidFill>
                  <a:srgbClr val="00529B"/>
                </a:solidFill>
                <a:latin typeface="Arial"/>
                <a:cs typeface="Arial"/>
              </a:rPr>
              <a:t> Centros de Servicios de Medicare y Medicaid</a:t>
            </a:r>
          </a:p>
          <a:p>
            <a:pPr marL="0" indent="0" defTabSz="685800">
              <a:spcAft>
                <a:spcPts val="600"/>
              </a:spcAft>
              <a:buNone/>
            </a:pPr>
            <a:r>
              <a:rPr lang="es-US" sz="1600" b="1" dirty="0">
                <a:solidFill>
                  <a:srgbClr val="00529B"/>
                </a:solidFill>
                <a:latin typeface="Arial"/>
                <a:cs typeface="Arial"/>
              </a:rPr>
              <a:t>CORF</a:t>
            </a:r>
            <a:r>
              <a:rPr lang="es-US" sz="1600" dirty="0">
                <a:solidFill>
                  <a:srgbClr val="00529B"/>
                </a:solidFill>
                <a:latin typeface="Arial"/>
                <a:cs typeface="Arial"/>
              </a:rPr>
              <a:t> Institución para rehabilitación integral de pacientes ambulatorios </a:t>
            </a:r>
          </a:p>
          <a:p>
            <a:pPr marL="0" indent="0" defTabSz="685800">
              <a:spcAft>
                <a:spcPts val="600"/>
              </a:spcAft>
              <a:buNone/>
            </a:pPr>
            <a:r>
              <a:rPr lang="es-US" sz="1600" b="1" dirty="0">
                <a:solidFill>
                  <a:srgbClr val="00529B"/>
                </a:solidFill>
                <a:latin typeface="Arial"/>
                <a:cs typeface="Arial"/>
              </a:rPr>
              <a:t>DME</a:t>
            </a:r>
            <a:r>
              <a:rPr lang="es-US" sz="1600" dirty="0">
                <a:solidFill>
                  <a:srgbClr val="00529B"/>
                </a:solidFill>
                <a:latin typeface="Arial"/>
                <a:cs typeface="Arial"/>
              </a:rPr>
              <a:t> Equipo médico duradero</a:t>
            </a:r>
          </a:p>
          <a:p>
            <a:pPr marL="0" lvl="0" indent="0" defTabSz="685800">
              <a:spcAft>
                <a:spcPts val="600"/>
              </a:spcAft>
              <a:buNone/>
            </a:pPr>
            <a:r>
              <a:rPr lang="es-US" sz="1600" b="1" dirty="0">
                <a:solidFill>
                  <a:srgbClr val="00529B"/>
                </a:solidFill>
                <a:latin typeface="Arial"/>
                <a:cs typeface="Arial"/>
              </a:rPr>
              <a:t>ESRD</a:t>
            </a:r>
            <a:r>
              <a:rPr lang="es-US" sz="1600" dirty="0">
                <a:solidFill>
                  <a:srgbClr val="00529B"/>
                </a:solidFill>
                <a:latin typeface="Arial"/>
                <a:cs typeface="Arial"/>
              </a:rPr>
              <a:t> Enfermedad renal en etapa terminal</a:t>
            </a:r>
          </a:p>
          <a:p>
            <a:pPr marL="0" lvl="0" indent="0" defTabSz="685800">
              <a:spcAft>
                <a:spcPts val="600"/>
              </a:spcAft>
              <a:buNone/>
            </a:pPr>
            <a:r>
              <a:rPr lang="es-US" sz="1600" b="1" dirty="0">
                <a:solidFill>
                  <a:srgbClr val="00529B"/>
                </a:solidFill>
                <a:latin typeface="Arial"/>
                <a:cs typeface="Arial"/>
              </a:rPr>
              <a:t>HHA</a:t>
            </a:r>
            <a:r>
              <a:rPr lang="es-US" sz="1600" dirty="0">
                <a:solidFill>
                  <a:srgbClr val="00529B"/>
                </a:solidFill>
                <a:latin typeface="Arial"/>
                <a:cs typeface="Arial"/>
              </a:rPr>
              <a:t> Agencia de Cuidado de la Salud en el Hogar</a:t>
            </a:r>
          </a:p>
          <a:p>
            <a:pPr marL="0" indent="0" defTabSz="685800">
              <a:spcAft>
                <a:spcPts val="600"/>
              </a:spcAft>
              <a:buNone/>
            </a:pPr>
            <a:r>
              <a:rPr lang="es-US" sz="1600" b="1" dirty="0">
                <a:solidFill>
                  <a:srgbClr val="00529B"/>
                </a:solidFill>
                <a:latin typeface="Arial"/>
                <a:cs typeface="Arial"/>
              </a:rPr>
              <a:t>HHS</a:t>
            </a:r>
            <a:r>
              <a:rPr lang="es-US" sz="1600" dirty="0">
                <a:solidFill>
                  <a:srgbClr val="00529B"/>
                </a:solidFill>
                <a:latin typeface="Arial"/>
                <a:cs typeface="Arial"/>
              </a:rPr>
              <a:t> Servicios Humanos y de Salud</a:t>
            </a:r>
          </a:p>
          <a:p>
            <a:pPr marL="0" lvl="0" indent="0" defTabSz="685800">
              <a:spcAft>
                <a:spcPts val="600"/>
              </a:spcAft>
              <a:buNone/>
            </a:pPr>
            <a:r>
              <a:rPr lang="es-US" sz="1600" b="1" dirty="0">
                <a:solidFill>
                  <a:srgbClr val="00529B"/>
                </a:solidFill>
                <a:latin typeface="Arial"/>
                <a:cs typeface="Arial"/>
              </a:rPr>
              <a:t>HIPAA</a:t>
            </a:r>
            <a:r>
              <a:rPr lang="es-US" sz="1600" dirty="0">
                <a:solidFill>
                  <a:srgbClr val="00529B"/>
                </a:solidFill>
                <a:latin typeface="Arial"/>
                <a:cs typeface="Arial"/>
              </a:rPr>
              <a:t> Ley de Portabilidad y Responsabilidad del Seguro Médico</a:t>
            </a:r>
          </a:p>
          <a:p>
            <a:pPr marL="0" indent="0" defTabSz="685800">
              <a:spcAft>
                <a:spcPts val="600"/>
              </a:spcAft>
              <a:buNone/>
            </a:pPr>
            <a:r>
              <a:rPr lang="es-US" sz="1600" b="1" dirty="0">
                <a:solidFill>
                  <a:srgbClr val="00529B"/>
                </a:solidFill>
                <a:latin typeface="Arial"/>
                <a:cs typeface="Arial"/>
              </a:rPr>
              <a:t>IRE:</a:t>
            </a:r>
            <a:r>
              <a:rPr lang="es-US" sz="1600" dirty="0">
                <a:solidFill>
                  <a:srgbClr val="00529B"/>
                </a:solidFill>
                <a:latin typeface="Arial"/>
                <a:cs typeface="Arial"/>
              </a:rPr>
              <a:t> Entidad de Revisión Independiente </a:t>
            </a:r>
          </a:p>
          <a:p>
            <a:pPr marL="0" lvl="0" indent="0" defTabSz="685800">
              <a:spcAft>
                <a:spcPts val="600"/>
              </a:spcAft>
              <a:buNone/>
            </a:pPr>
            <a:r>
              <a:rPr lang="es-US" sz="1600" b="1" dirty="0">
                <a:solidFill>
                  <a:srgbClr val="00529B"/>
                </a:solidFill>
                <a:latin typeface="Arial"/>
                <a:cs typeface="Arial"/>
              </a:rPr>
              <a:t>MA-PD</a:t>
            </a:r>
            <a:r>
              <a:rPr lang="es-US" sz="1600" dirty="0">
                <a:solidFill>
                  <a:srgbClr val="00529B"/>
                </a:solidFill>
                <a:latin typeface="Arial"/>
                <a:cs typeface="Arial"/>
              </a:rPr>
              <a:t> Plan Medicare </a:t>
            </a:r>
            <a:r>
              <a:rPr lang="es-US" sz="1600" dirty="0" err="1">
                <a:solidFill>
                  <a:srgbClr val="00529B"/>
                </a:solidFill>
                <a:latin typeface="Arial"/>
                <a:cs typeface="Arial"/>
              </a:rPr>
              <a:t>Advantage</a:t>
            </a:r>
            <a:r>
              <a:rPr lang="es-US" sz="1600" dirty="0">
                <a:solidFill>
                  <a:srgbClr val="00529B"/>
                </a:solidFill>
                <a:latin typeface="Arial"/>
                <a:cs typeface="Arial"/>
              </a:rPr>
              <a:t> con cobertura de medicamentos recetados</a:t>
            </a:r>
          </a:p>
          <a:p>
            <a:pPr marL="0" lvl="0" indent="0" defTabSz="685800">
              <a:spcAft>
                <a:spcPts val="600"/>
              </a:spcAft>
              <a:buNone/>
            </a:pPr>
            <a:r>
              <a:rPr lang="es-US" sz="1600" b="1" dirty="0">
                <a:solidFill>
                  <a:srgbClr val="00529B"/>
                </a:solidFill>
                <a:latin typeface="Arial"/>
                <a:cs typeface="Arial"/>
              </a:rPr>
              <a:t>MAC</a:t>
            </a:r>
            <a:r>
              <a:rPr lang="es-US" sz="1600" dirty="0">
                <a:solidFill>
                  <a:srgbClr val="00529B"/>
                </a:solidFill>
                <a:latin typeface="Arial"/>
                <a:cs typeface="Arial"/>
              </a:rPr>
              <a:t> Contratista Administrativo de Medicare</a:t>
            </a:r>
          </a:p>
          <a:p>
            <a:pPr marL="0" lvl="0" indent="0" defTabSz="685800">
              <a:spcAft>
                <a:spcPts val="600"/>
              </a:spcAft>
              <a:buNone/>
            </a:pPr>
            <a:r>
              <a:rPr lang="es-US" sz="1600" b="1" dirty="0">
                <a:solidFill>
                  <a:srgbClr val="00529B"/>
                </a:solidFill>
                <a:latin typeface="Arial"/>
                <a:cs typeface="Arial"/>
              </a:rPr>
              <a:t>MOON</a:t>
            </a:r>
            <a:r>
              <a:rPr lang="es-US" sz="1600" dirty="0">
                <a:solidFill>
                  <a:srgbClr val="00529B"/>
                </a:solidFill>
                <a:latin typeface="Arial"/>
                <a:cs typeface="Arial"/>
              </a:rPr>
              <a:t> Aviso de observación de pacientes </a:t>
            </a:r>
            <a:br>
              <a:rPr lang="es-US" sz="1600" dirty="0">
                <a:solidFill>
                  <a:srgbClr val="00529B"/>
                </a:solidFill>
                <a:latin typeface="Arial"/>
                <a:cs typeface="Arial"/>
              </a:rPr>
            </a:br>
            <a:r>
              <a:rPr lang="es-US" sz="1600" dirty="0">
                <a:solidFill>
                  <a:srgbClr val="00529B"/>
                </a:solidFill>
                <a:latin typeface="Arial"/>
                <a:cs typeface="Arial"/>
              </a:rPr>
              <a:t>ambulatorios de Medicare</a:t>
            </a:r>
          </a:p>
          <a:p>
            <a:pPr marL="0" indent="0" defTabSz="685800">
              <a:spcAft>
                <a:spcPts val="600"/>
              </a:spcAft>
              <a:buNone/>
            </a:pPr>
            <a:r>
              <a:rPr lang="es-US" sz="1600" b="1" dirty="0">
                <a:solidFill>
                  <a:srgbClr val="00529B"/>
                </a:solidFill>
                <a:latin typeface="Arial"/>
                <a:cs typeface="Arial"/>
              </a:rPr>
              <a:t>MRN </a:t>
            </a:r>
            <a:r>
              <a:rPr lang="es-US" sz="1600" dirty="0">
                <a:solidFill>
                  <a:srgbClr val="00529B"/>
                </a:solidFill>
                <a:latin typeface="Arial"/>
                <a:cs typeface="Arial"/>
              </a:rPr>
              <a:t>Aviso de </a:t>
            </a:r>
            <a:r>
              <a:rPr lang="es-US" sz="1600" dirty="0" err="1">
                <a:solidFill>
                  <a:srgbClr val="00529B"/>
                </a:solidFill>
                <a:latin typeface="Arial"/>
                <a:cs typeface="Arial"/>
              </a:rPr>
              <a:t>redeterminación</a:t>
            </a:r>
            <a:r>
              <a:rPr lang="es-US" sz="1600" dirty="0">
                <a:solidFill>
                  <a:srgbClr val="00529B"/>
                </a:solidFill>
                <a:latin typeface="Arial"/>
                <a:cs typeface="Arial"/>
              </a:rPr>
              <a:t> </a:t>
            </a:r>
            <a:br>
              <a:rPr lang="es-US" sz="1600" dirty="0">
                <a:solidFill>
                  <a:srgbClr val="00529B"/>
                </a:solidFill>
                <a:latin typeface="Arial"/>
                <a:cs typeface="Arial"/>
              </a:rPr>
            </a:br>
            <a:r>
              <a:rPr lang="es-US" sz="1600" dirty="0">
                <a:solidFill>
                  <a:srgbClr val="00529B"/>
                </a:solidFill>
                <a:latin typeface="Arial"/>
                <a:cs typeface="Arial"/>
              </a:rPr>
              <a:t>de Medicare</a:t>
            </a:r>
          </a:p>
          <a:p>
            <a:pPr marL="0" indent="0" defTabSz="685800">
              <a:spcAft>
                <a:spcPts val="600"/>
              </a:spcAft>
              <a:buNone/>
            </a:pPr>
            <a:r>
              <a:rPr lang="es-US" sz="1600" b="1" dirty="0">
                <a:solidFill>
                  <a:srgbClr val="00529B"/>
                </a:solidFill>
                <a:latin typeface="Arial"/>
                <a:cs typeface="Arial"/>
              </a:rPr>
              <a:t>MSN</a:t>
            </a:r>
            <a:r>
              <a:rPr lang="es-US" sz="1600" dirty="0">
                <a:solidFill>
                  <a:srgbClr val="00529B"/>
                </a:solidFill>
                <a:latin typeface="Arial"/>
                <a:cs typeface="Arial"/>
              </a:rPr>
              <a:t> Resumen de Medicare </a:t>
            </a:r>
          </a:p>
          <a:p>
            <a:pPr marL="0" indent="0" defTabSz="685800">
              <a:spcAft>
                <a:spcPts val="600"/>
              </a:spcAft>
              <a:buNone/>
            </a:pPr>
            <a:r>
              <a:rPr lang="es-US" sz="1600" b="1" dirty="0">
                <a:solidFill>
                  <a:srgbClr val="00529B"/>
                </a:solidFill>
                <a:latin typeface="Arial"/>
                <a:cs typeface="Arial"/>
              </a:rPr>
              <a:t>NTP</a:t>
            </a:r>
            <a:r>
              <a:rPr lang="es-US" sz="1600" dirty="0">
                <a:solidFill>
                  <a:srgbClr val="00529B"/>
                </a:solidFill>
                <a:latin typeface="Arial"/>
                <a:cs typeface="Arial"/>
              </a:rPr>
              <a:t> Programa de Capacitación Nacional </a:t>
            </a:r>
          </a:p>
          <a:p>
            <a:pPr marL="0" indent="0" defTabSz="685800">
              <a:spcAft>
                <a:spcPts val="600"/>
              </a:spcAft>
              <a:buNone/>
            </a:pPr>
            <a:r>
              <a:rPr lang="es-US" sz="1600" b="1" dirty="0">
                <a:solidFill>
                  <a:srgbClr val="00529B"/>
                </a:solidFill>
                <a:latin typeface="Arial"/>
                <a:cs typeface="Arial"/>
              </a:rPr>
              <a:t>OASIS</a:t>
            </a:r>
            <a:r>
              <a:rPr lang="es-US" sz="1600" dirty="0">
                <a:solidFill>
                  <a:srgbClr val="00529B"/>
                </a:solidFill>
                <a:latin typeface="Arial"/>
                <a:cs typeface="Arial"/>
              </a:rPr>
              <a:t> Conjunto de información </a:t>
            </a:r>
            <a:br>
              <a:rPr lang="es-US" sz="1600" dirty="0">
                <a:solidFill>
                  <a:srgbClr val="00529B"/>
                </a:solidFill>
                <a:latin typeface="Arial"/>
                <a:cs typeface="Arial"/>
              </a:rPr>
            </a:br>
            <a:r>
              <a:rPr lang="es-US" sz="1600" dirty="0">
                <a:solidFill>
                  <a:srgbClr val="00529B"/>
                </a:solidFill>
                <a:latin typeface="Arial"/>
                <a:cs typeface="Arial"/>
              </a:rPr>
              <a:t>de evaluación y resultados </a:t>
            </a:r>
          </a:p>
          <a:p>
            <a:pPr marL="0" indent="0" defTabSz="685800">
              <a:spcAft>
                <a:spcPts val="600"/>
              </a:spcAft>
              <a:buNone/>
            </a:pPr>
            <a:r>
              <a:rPr lang="es-US" sz="1600" b="1" dirty="0">
                <a:solidFill>
                  <a:srgbClr val="00529B"/>
                </a:solidFill>
                <a:latin typeface="Arial"/>
                <a:cs typeface="Arial"/>
              </a:rPr>
              <a:t>OCR</a:t>
            </a:r>
            <a:r>
              <a:rPr lang="es-US" sz="1600" dirty="0">
                <a:solidFill>
                  <a:srgbClr val="00529B"/>
                </a:solidFill>
                <a:latin typeface="Arial"/>
                <a:cs typeface="Arial"/>
              </a:rPr>
              <a:t> Oficina de Derechos Civiles </a:t>
            </a:r>
          </a:p>
          <a:p>
            <a:pPr marL="0" indent="0" defTabSz="685800">
              <a:spcAft>
                <a:spcPts val="600"/>
              </a:spcAft>
              <a:buNone/>
            </a:pPr>
            <a:r>
              <a:rPr lang="es-US" sz="1600" b="1" dirty="0">
                <a:solidFill>
                  <a:srgbClr val="00529B"/>
                </a:solidFill>
                <a:latin typeface="Arial"/>
                <a:cs typeface="Arial"/>
              </a:rPr>
              <a:t>OMHA</a:t>
            </a:r>
            <a:r>
              <a:rPr lang="es-US" sz="1600" dirty="0">
                <a:solidFill>
                  <a:srgbClr val="00529B"/>
                </a:solidFill>
                <a:latin typeface="Arial"/>
                <a:cs typeface="Arial"/>
              </a:rPr>
              <a:t> Oficina de Audiencias y Apelaciones de Medicare </a:t>
            </a:r>
          </a:p>
          <a:p>
            <a:pPr marL="0" lvl="0" indent="0" defTabSz="685800">
              <a:spcAft>
                <a:spcPts val="600"/>
              </a:spcAft>
              <a:buNone/>
            </a:pPr>
            <a:r>
              <a:rPr lang="es-US" sz="1600" b="1" dirty="0">
                <a:solidFill>
                  <a:srgbClr val="00529B"/>
                </a:solidFill>
                <a:latin typeface="Arial"/>
                <a:cs typeface="Arial"/>
              </a:rPr>
              <a:t>PDP</a:t>
            </a:r>
            <a:r>
              <a:rPr lang="es-US" sz="1600" dirty="0">
                <a:solidFill>
                  <a:srgbClr val="00529B"/>
                </a:solidFill>
                <a:latin typeface="Arial"/>
                <a:cs typeface="Arial"/>
              </a:rPr>
              <a:t> Plan para Medicamentos Recetados</a:t>
            </a:r>
          </a:p>
          <a:p>
            <a:pPr marL="0" indent="0" defTabSz="685800">
              <a:spcAft>
                <a:spcPts val="600"/>
              </a:spcAft>
              <a:buNone/>
            </a:pPr>
            <a:r>
              <a:rPr lang="es-US" sz="1600" b="1" dirty="0">
                <a:solidFill>
                  <a:srgbClr val="00529B"/>
                </a:solidFill>
                <a:latin typeface="Arial"/>
                <a:cs typeface="Arial"/>
              </a:rPr>
              <a:t>PHI</a:t>
            </a:r>
            <a:r>
              <a:rPr lang="es-US" sz="1600" dirty="0">
                <a:solidFill>
                  <a:srgbClr val="00529B"/>
                </a:solidFill>
                <a:latin typeface="Arial"/>
                <a:cs typeface="Arial"/>
              </a:rPr>
              <a:t> Información Médica Personal </a:t>
            </a:r>
          </a:p>
          <a:p>
            <a:pPr marL="0" lvl="0" indent="0" defTabSz="685800">
              <a:spcAft>
                <a:spcPts val="600"/>
              </a:spcAft>
              <a:buNone/>
            </a:pPr>
            <a:r>
              <a:rPr lang="es-US" sz="1600" b="1" dirty="0">
                <a:solidFill>
                  <a:srgbClr val="00529B"/>
                </a:solidFill>
                <a:latin typeface="Arial"/>
                <a:cs typeface="Arial"/>
              </a:rPr>
              <a:t>QIC</a:t>
            </a:r>
            <a:r>
              <a:rPr lang="es-US" sz="1600" dirty="0">
                <a:solidFill>
                  <a:srgbClr val="00529B"/>
                </a:solidFill>
                <a:latin typeface="Arial"/>
                <a:cs typeface="Arial"/>
              </a:rPr>
              <a:t> Contratista Independiente Calificado</a:t>
            </a:r>
          </a:p>
          <a:p>
            <a:pPr marL="0" lvl="0" indent="0" defTabSz="685800">
              <a:spcAft>
                <a:spcPts val="600"/>
              </a:spcAft>
              <a:buNone/>
            </a:pPr>
            <a:r>
              <a:rPr lang="es-US" sz="1600" b="1" dirty="0">
                <a:solidFill>
                  <a:srgbClr val="00529B"/>
                </a:solidFill>
                <a:latin typeface="Arial"/>
                <a:cs typeface="Arial"/>
              </a:rPr>
              <a:t>SHIP</a:t>
            </a:r>
            <a:r>
              <a:rPr lang="es-US" sz="1600" dirty="0">
                <a:solidFill>
                  <a:srgbClr val="00529B"/>
                </a:solidFill>
                <a:latin typeface="Arial"/>
                <a:cs typeface="Arial"/>
              </a:rPr>
              <a:t> Programa Estatal de Asistencia sobre Seguros Médicos</a:t>
            </a:r>
          </a:p>
          <a:p>
            <a:pPr marL="0" indent="0" defTabSz="685800">
              <a:spcAft>
                <a:spcPts val="600"/>
              </a:spcAft>
              <a:buNone/>
            </a:pPr>
            <a:r>
              <a:rPr lang="es-US" sz="1600" b="1" dirty="0">
                <a:solidFill>
                  <a:srgbClr val="00529B"/>
                </a:solidFill>
                <a:latin typeface="Arial"/>
                <a:cs typeface="Arial"/>
              </a:rPr>
              <a:t>SNF</a:t>
            </a:r>
            <a:r>
              <a:rPr lang="es-US" sz="1600" dirty="0">
                <a:solidFill>
                  <a:srgbClr val="00529B"/>
                </a:solidFill>
                <a:latin typeface="Arial"/>
                <a:cs typeface="Arial"/>
              </a:rPr>
              <a:t> Centro de Enfermería Especializada </a:t>
            </a:r>
          </a:p>
          <a:p>
            <a:pPr marL="0" indent="0" defTabSz="685800">
              <a:spcAft>
                <a:spcPts val="600"/>
              </a:spcAft>
              <a:buNone/>
            </a:pPr>
            <a:r>
              <a:rPr lang="es-US" sz="1600" b="1" dirty="0">
                <a:solidFill>
                  <a:srgbClr val="00529B"/>
                </a:solidFill>
                <a:latin typeface="Arial"/>
                <a:cs typeface="Arial"/>
              </a:rPr>
              <a:t>TTY</a:t>
            </a:r>
            <a:r>
              <a:rPr lang="es-US" sz="1600" dirty="0">
                <a:solidFill>
                  <a:srgbClr val="00529B"/>
                </a:solidFill>
                <a:latin typeface="Arial"/>
                <a:cs typeface="Arial"/>
              </a:rPr>
              <a:t> Teletipo </a:t>
            </a:r>
          </a:p>
        </p:txBody>
      </p:sp>
      <p:sp>
        <p:nvSpPr>
          <p:cNvPr id="6" name="Slide Number Placeholder 5">
            <a:extLst>
              <a:ext uri="{FF2B5EF4-FFF2-40B4-BE49-F238E27FC236}">
                <a16:creationId xmlns:a16="http://schemas.microsoft.com/office/drawing/2014/main" id="{CE487D76-65C8-4F5A-AC11-07ABEB0FAEBA}"/>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64</a:t>
            </a:fld>
            <a:endParaRPr lang="en-US"/>
          </a:p>
        </p:txBody>
      </p:sp>
      <p:sp>
        <p:nvSpPr>
          <p:cNvPr id="4" name="Footer Placeholder 3">
            <a:extLst>
              <a:ext uri="{FF2B5EF4-FFF2-40B4-BE49-F238E27FC236}">
                <a16:creationId xmlns:a16="http://schemas.microsoft.com/office/drawing/2014/main" id="{5D75ACC5-1B60-E24A-8618-13EFFFDEEDAB}"/>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s-US">
                <a:latin typeface="Arial"/>
                <a:cs typeface="Arial"/>
              </a:rPr>
              <a:t>Derechos y protecciones de Medicare</a:t>
            </a:r>
          </a:p>
        </p:txBody>
      </p:sp>
      <p:sp>
        <p:nvSpPr>
          <p:cNvPr id="3" name="Date Placeholder 2">
            <a:extLst>
              <a:ext uri="{FF2B5EF4-FFF2-40B4-BE49-F238E27FC236}">
                <a16:creationId xmlns:a16="http://schemas.microsoft.com/office/drawing/2014/main" id="{C1D15B42-6C8F-3747-9887-1FBF678C9301}"/>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s-US"/>
              <a:t>Enero de 2025</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s-US" sz="3000" b="0"/>
              <a:t>Manténgase conectado</a:t>
            </a:r>
          </a:p>
        </p:txBody>
      </p:sp>
      <p:sp>
        <p:nvSpPr>
          <p:cNvPr id="4" name="Content Placeholder 3">
            <a:extLst>
              <a:ext uri="{FF2B5EF4-FFF2-40B4-BE49-F238E27FC236}">
                <a16:creationId xmlns:a16="http://schemas.microsoft.com/office/drawing/2014/main" id="{7AC07365-711C-3DCC-79CC-023E42C56F05}"/>
              </a:ext>
            </a:extLst>
          </p:cNvPr>
          <p:cNvSpPr>
            <a:spLocks noGrp="1"/>
          </p:cNvSpPr>
          <p:nvPr>
            <p:ph sz="half" idx="2"/>
          </p:nvPr>
        </p:nvSpPr>
        <p:spPr>
          <a:xfrm>
            <a:off x="803341" y="3722819"/>
            <a:ext cx="5690335" cy="2313919"/>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Para acceder a los materiales de capacitación disponibles, o suscribirse a nuestra lista de correo electrónico, visite</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p:txBody>
      </p:sp>
      <p:pic>
        <p:nvPicPr>
          <p:cNvPr id="2" name="Picture 1">
            <a:extLst>
              <a:ext uri="{FF2B5EF4-FFF2-40B4-BE49-F238E27FC236}">
                <a16:creationId xmlns:a16="http://schemas.microsoft.com/office/drawing/2014/main" id="{B6D62F7E-69FA-4A2E-A6FA-32D8E28D0E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0" name="Content Placeholder 9">
            <a:extLst>
              <a:ext uri="{FF2B5EF4-FFF2-40B4-BE49-F238E27FC236}">
                <a16:creationId xmlns:a16="http://schemas.microsoft.com/office/drawing/2014/main" id="{344F64BF-28E4-4317-5C88-0B384F4A2B70}"/>
              </a:ext>
            </a:extLst>
          </p:cNvPr>
          <p:cNvSpPr>
            <a:spLocks noGrp="1"/>
          </p:cNvSpPr>
          <p:nvPr>
            <p:ph sz="quarter" idx="4"/>
          </p:nvPr>
        </p:nvSpPr>
        <p:spPr>
          <a:xfrm>
            <a:off x="6868938" y="3701445"/>
            <a:ext cx="3831852" cy="1293314"/>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Comuníquese con nosotros en </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indent="0">
              <a:buNone/>
            </a:pPr>
            <a:endParaRPr lang="en-US" dirty="0"/>
          </a:p>
        </p:txBody>
      </p:sp>
      <p:pic>
        <p:nvPicPr>
          <p:cNvPr id="15" name="Picture 14">
            <a:extLst>
              <a:ext uri="{FF2B5EF4-FFF2-40B4-BE49-F238E27FC236}">
                <a16:creationId xmlns:a16="http://schemas.microsoft.com/office/drawing/2014/main" id="{54BE1C2F-6D3F-4E47-912F-82003E19E233}"/>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1296" b="14991"/>
          <a:stretch/>
        </p:blipFill>
        <p:spPr>
          <a:xfrm>
            <a:off x="7353233" y="1612214"/>
            <a:ext cx="2863263" cy="2110605"/>
          </a:xfrm>
          <a:prstGeom prst="rect">
            <a:avLst/>
          </a:prstGeom>
        </p:spPr>
      </p:pic>
      <p:sp>
        <p:nvSpPr>
          <p:cNvPr id="7" name="Slide Number Placeholder 5">
            <a:extLst>
              <a:ext uri="{FF2B5EF4-FFF2-40B4-BE49-F238E27FC236}">
                <a16:creationId xmlns:a16="http://schemas.microsoft.com/office/drawing/2014/main" id="{562EF8E9-E8CC-4B73-B324-D6D71BC1436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65</a:t>
            </a:fld>
            <a:endParaRPr lang="en-US"/>
          </a:p>
        </p:txBody>
      </p:sp>
      <p:sp>
        <p:nvSpPr>
          <p:cNvPr id="9" name="Footer Placeholder 2">
            <a:extLst>
              <a:ext uri="{FF2B5EF4-FFF2-40B4-BE49-F238E27FC236}">
                <a16:creationId xmlns:a16="http://schemas.microsoft.com/office/drawing/2014/main" id="{CDDFCA7F-324B-41DC-AF6A-7A0D4D5C129B}"/>
              </a:ext>
              <a:ext uri="{C183D7F6-B498-43B3-948B-1728B52AA6E4}">
                <adec:decorative xmlns:adec="http://schemas.microsoft.com/office/drawing/2017/decorative" val="0"/>
              </a:ext>
            </a:extLst>
          </p:cNvPr>
          <p:cNvSpPr>
            <a:spLocks noGrp="1"/>
          </p:cNvSpPr>
          <p:nvPr>
            <p:ph type="ftr" sz="quarter" idx="11"/>
          </p:nvPr>
        </p:nvSpPr>
        <p:spPr/>
        <p:txBody>
          <a:bodyPr/>
          <a:lstStyle/>
          <a:p>
            <a:r>
              <a:rPr lang="es-US"/>
              <a:t>Derechos y protecciones de Medicare</a:t>
            </a:r>
          </a:p>
        </p:txBody>
      </p:sp>
      <p:sp>
        <p:nvSpPr>
          <p:cNvPr id="8" name="Date Placeholder 1">
            <a:extLst>
              <a:ext uri="{FF2B5EF4-FFF2-40B4-BE49-F238E27FC236}">
                <a16:creationId xmlns:a16="http://schemas.microsoft.com/office/drawing/2014/main" id="{6FAE84EF-355B-476C-A279-8BC2F875CFDD}"/>
              </a:ext>
              <a:ext uri="{C183D7F6-B498-43B3-948B-1728B52AA6E4}">
                <adec:decorative xmlns:adec="http://schemas.microsoft.com/office/drawing/2017/decorative" val="0"/>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latin typeface="Arial Black"/>
              </a:rPr>
              <a:t>Derechos para todas las personas con Medicare:</a:t>
            </a:r>
            <a:br>
              <a:rPr lang="es-US" sz="2800" dirty="0"/>
            </a:br>
            <a:r>
              <a:rPr lang="es-US" sz="2800" dirty="0">
                <a:latin typeface="Arial Black"/>
              </a:rPr>
              <a:t>Protección contra el trato injusto y la discriminación</a:t>
            </a:r>
          </a:p>
        </p:txBody>
      </p:sp>
      <p:sp>
        <p:nvSpPr>
          <p:cNvPr id="3" name="Content Placeholder 2">
            <a:extLst>
              <a:ext uri="{FF2B5EF4-FFF2-40B4-BE49-F238E27FC236}">
                <a16:creationId xmlns:a16="http://schemas.microsoft.com/office/drawing/2014/main" id="{F57D093B-7398-F511-BA4C-7E2152C15186}"/>
              </a:ext>
            </a:extLst>
          </p:cNvPr>
          <p:cNvSpPr>
            <a:spLocks noGrp="1"/>
          </p:cNvSpPr>
          <p:nvPr>
            <p:ph sz="half" idx="2"/>
          </p:nvPr>
        </p:nvSpPr>
        <p:spPr>
          <a:xfrm>
            <a:off x="914400" y="2024427"/>
            <a:ext cx="5295331" cy="3163027"/>
          </a:xfrm>
        </p:spPr>
        <p:txBody>
          <a:bodyPr>
            <a:noAutofit/>
          </a:bodyPr>
          <a:lstStyle/>
          <a:p>
            <a:pPr marL="0" indent="0" defTabSz="685800">
              <a:buNone/>
            </a:pPr>
            <a:r>
              <a:rPr lang="es-US" sz="2800" b="1" dirty="0">
                <a:solidFill>
                  <a:srgbClr val="00529B"/>
                </a:solidFill>
              </a:rPr>
              <a:t>Usted tiene derecho a:</a:t>
            </a:r>
          </a:p>
          <a:p>
            <a:pPr marL="548640" lvl="2" defTabSz="685800">
              <a:spcAft>
                <a:spcPts val="1200"/>
              </a:spcAft>
              <a:buClr>
                <a:srgbClr val="3965B5"/>
              </a:buClr>
              <a:buSzPct val="100000"/>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Ser tratado con cortesía, dignidad y respeto en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todo momento.</a:t>
            </a:r>
          </a:p>
          <a:p>
            <a:pPr marL="548640" lvl="2" defTabSz="685800">
              <a:spcAft>
                <a:spcPts val="1200"/>
              </a:spcAft>
              <a:buClr>
                <a:srgbClr val="3965B5"/>
              </a:buClr>
              <a:buSzPct val="100000"/>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Ser protegido contra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la discriminación.</a:t>
            </a:r>
          </a:p>
        </p:txBody>
      </p:sp>
      <p:sp>
        <p:nvSpPr>
          <p:cNvPr id="6" name="Content Placeholder 5">
            <a:extLst>
              <a:ext uri="{FF2B5EF4-FFF2-40B4-BE49-F238E27FC236}">
                <a16:creationId xmlns:a16="http://schemas.microsoft.com/office/drawing/2014/main" id="{41D068BC-E1BB-00FA-817D-0815E296EFB7}"/>
              </a:ext>
            </a:extLst>
          </p:cNvPr>
          <p:cNvSpPr>
            <a:spLocks noGrp="1"/>
          </p:cNvSpPr>
          <p:nvPr>
            <p:ph sz="quarter" idx="4"/>
          </p:nvPr>
        </p:nvSpPr>
        <p:spPr>
          <a:xfrm>
            <a:off x="6209731" y="1188820"/>
            <a:ext cx="5617190" cy="4939025"/>
          </a:xfrm>
          <a:prstGeom prst="roundRect">
            <a:avLst/>
          </a:prstGeom>
          <a:solidFill>
            <a:srgbClr val="00529B"/>
          </a:solidFill>
        </p:spPr>
        <p:txBody>
          <a:bodyPr tIns="274320">
            <a:normAutofit/>
          </a:bodyPr>
          <a:lstStyle/>
          <a:p>
            <a:pPr marL="0" lvl="0" indent="0">
              <a:spcAft>
                <a:spcPts val="600"/>
              </a:spcAft>
              <a:buClrTx/>
              <a:buNone/>
              <a:defRPr/>
            </a:pPr>
            <a:r>
              <a:rPr lang="es-US" sz="2200" b="1" dirty="0">
                <a:solidFill>
                  <a:schemeClr val="bg1"/>
                </a:solidFill>
                <a:latin typeface="+mn-lt"/>
              </a:rPr>
              <a:t>Hay 3 maneras de presentar una queja:</a:t>
            </a:r>
          </a:p>
          <a:p>
            <a:pPr marL="342900" lvl="0" indent="-342900">
              <a:spcAft>
                <a:spcPts val="600"/>
              </a:spcAft>
              <a:buClrTx/>
              <a:buFont typeface="+mj-lt"/>
              <a:buAutoNum type="arabicPeriod"/>
              <a:defRPr/>
            </a:pPr>
            <a:r>
              <a:rPr lang="es-US" sz="1800" b="1" dirty="0">
                <a:solidFill>
                  <a:schemeClr val="bg1"/>
                </a:solidFill>
                <a:latin typeface="+mn-lt"/>
                <a:ea typeface="Calibri" panose="020F0502020204030204" pitchFamily="34" charset="0"/>
                <a:cs typeface="Times New Roman" panose="02020603050405020304" pitchFamily="18" charset="0"/>
              </a:rPr>
              <a:t>En línea: </a:t>
            </a:r>
            <a:br>
              <a:rPr lang="es-US" sz="1800" b="1" dirty="0">
                <a:solidFill>
                  <a:schemeClr val="bg1"/>
                </a:solidFill>
                <a:latin typeface="+mn-lt"/>
                <a:ea typeface="Calibri" panose="020F0502020204030204" pitchFamily="34" charset="0"/>
                <a:cs typeface="Times New Roman" panose="02020603050405020304" pitchFamily="18" charset="0"/>
              </a:rPr>
            </a:br>
            <a:r>
              <a:rPr lang="es-US" sz="1800" u="sng" dirty="0">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HHS.gov/civil-</a:t>
            </a:r>
            <a:r>
              <a:rPr lang="es-US" sz="1800" u="sng" dirty="0" err="1">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rights</a:t>
            </a:r>
            <a:r>
              <a:rPr lang="es-US" sz="1800" u="sng" dirty="0">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s-US" sz="1800" u="sng" dirty="0" err="1">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filing</a:t>
            </a:r>
            <a:r>
              <a:rPr lang="es-US" sz="1800" u="sng" dirty="0">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a:t>
            </a:r>
            <a:r>
              <a:rPr lang="es-US" sz="1800" u="sng" dirty="0" err="1">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complaint</a:t>
            </a:r>
            <a:r>
              <a:rPr lang="es-US" sz="1800" u="sng" dirty="0">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s-US" sz="1800" u="sng" dirty="0" err="1">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complaint-process</a:t>
            </a:r>
            <a:r>
              <a:rPr lang="es-US" sz="1800" u="sng" dirty="0">
                <a:solidFill>
                  <a:schemeClr val="bg1"/>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/index.html</a:t>
            </a:r>
            <a:endParaRPr lang="es-US" sz="1800" u="sng" dirty="0">
              <a:solidFill>
                <a:schemeClr val="bg1"/>
              </a:solidFill>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marL="342900" lvl="0" indent="-342900">
              <a:spcAft>
                <a:spcPts val="600"/>
              </a:spcAft>
              <a:buClrTx/>
              <a:buFont typeface="+mj-lt"/>
              <a:buAutoNum type="arabicPeriod"/>
              <a:defRPr/>
            </a:pPr>
            <a:r>
              <a:rPr lang="es-US" sz="1800" b="1" dirty="0">
                <a:solidFill>
                  <a:schemeClr val="bg1"/>
                </a:solidFill>
                <a:latin typeface="+mn-lt"/>
                <a:ea typeface="Calibri" panose="020F0502020204030204" pitchFamily="34" charset="0"/>
              </a:rPr>
              <a:t>Por teléfono:</a:t>
            </a:r>
            <a:r>
              <a:rPr lang="es-US" sz="1800" dirty="0">
                <a:latin typeface="+mn-lt"/>
                <a:ea typeface="Calibri" panose="020F0502020204030204" pitchFamily="34" charset="0"/>
              </a:rPr>
              <a:t> </a:t>
            </a:r>
            <a:br>
              <a:rPr lang="es-US" sz="1800" dirty="0">
                <a:latin typeface="+mn-lt"/>
                <a:ea typeface="Calibri" panose="020F0502020204030204" pitchFamily="34" charset="0"/>
              </a:rPr>
            </a:br>
            <a:r>
              <a:rPr lang="es-US" sz="1800" dirty="0">
                <a:solidFill>
                  <a:schemeClr val="bg1"/>
                </a:solidFill>
                <a:latin typeface="+mn-lt"/>
                <a:ea typeface="Calibri" panose="020F0502020204030204" pitchFamily="34" charset="0"/>
              </a:rPr>
              <a:t>Llame al 1-800-368-1019 (</a:t>
            </a:r>
            <a:r>
              <a:rPr lang="es-US" sz="1800" dirty="0" err="1">
                <a:solidFill>
                  <a:schemeClr val="bg1"/>
                </a:solidFill>
                <a:latin typeface="+mn-lt"/>
                <a:ea typeface="Calibri" panose="020F0502020204030204" pitchFamily="34" charset="0"/>
              </a:rPr>
              <a:t>TTY</a:t>
            </a:r>
            <a:r>
              <a:rPr lang="es-US" sz="1800" dirty="0">
                <a:solidFill>
                  <a:schemeClr val="bg1"/>
                </a:solidFill>
                <a:latin typeface="+mn-lt"/>
                <a:ea typeface="Calibri" panose="020F0502020204030204" pitchFamily="34" charset="0"/>
              </a:rPr>
              <a:t>: 1-800-537-7697)</a:t>
            </a:r>
          </a:p>
          <a:p>
            <a:pPr marL="342900" lvl="0" indent="-342900">
              <a:spcAft>
                <a:spcPts val="600"/>
              </a:spcAft>
              <a:buClrTx/>
              <a:buFont typeface="+mj-lt"/>
              <a:buAutoNum type="arabicPeriod"/>
              <a:defRPr/>
            </a:pPr>
            <a:r>
              <a:rPr lang="es-US" sz="1800" b="1" dirty="0">
                <a:solidFill>
                  <a:schemeClr val="bg1"/>
                </a:solidFill>
                <a:latin typeface="+mn-lt"/>
              </a:rPr>
              <a:t>Por escrito: </a:t>
            </a:r>
            <a:r>
              <a:rPr lang="es-US" sz="1800" dirty="0">
                <a:solidFill>
                  <a:schemeClr val="bg1"/>
                </a:solidFill>
                <a:latin typeface="+mn-lt"/>
              </a:rPr>
              <a:t>Envíe información sobre su queja a:</a:t>
            </a:r>
          </a:p>
          <a:p>
            <a:pPr marL="457200" marR="0">
              <a:lnSpc>
                <a:spcPct val="107000"/>
              </a:lnSpc>
            </a:pPr>
            <a:r>
              <a:rPr lang="es-US" sz="1800" dirty="0">
                <a:solidFill>
                  <a:schemeClr val="bg1"/>
                </a:solidFill>
                <a:latin typeface="+mn-lt"/>
                <a:ea typeface="Calibri" panose="020F0502020204030204" pitchFamily="34" charset="0"/>
                <a:cs typeface="Times New Roman" panose="02020603050405020304" pitchFamily="18" charset="0"/>
              </a:rPr>
              <a:t>Office </a:t>
            </a:r>
            <a:r>
              <a:rPr lang="es-US" sz="1800" dirty="0" err="1">
                <a:solidFill>
                  <a:schemeClr val="bg1"/>
                </a:solidFill>
                <a:latin typeface="+mn-lt"/>
                <a:ea typeface="Calibri" panose="020F0502020204030204" pitchFamily="34" charset="0"/>
                <a:cs typeface="Times New Roman" panose="02020603050405020304" pitchFamily="18" charset="0"/>
              </a:rPr>
              <a:t>for</a:t>
            </a:r>
            <a:r>
              <a:rPr lang="es-US" sz="1800" dirty="0">
                <a:solidFill>
                  <a:schemeClr val="bg1"/>
                </a:solidFill>
                <a:latin typeface="+mn-lt"/>
                <a:ea typeface="Calibri" panose="020F0502020204030204" pitchFamily="34" charset="0"/>
                <a:cs typeface="Times New Roman" panose="02020603050405020304" pitchFamily="18" charset="0"/>
              </a:rPr>
              <a:t> Civil </a:t>
            </a:r>
            <a:r>
              <a:rPr lang="es-US" sz="1800" dirty="0" err="1">
                <a:solidFill>
                  <a:schemeClr val="bg1"/>
                </a:solidFill>
                <a:latin typeface="+mn-lt"/>
                <a:ea typeface="Calibri" panose="020F0502020204030204" pitchFamily="34" charset="0"/>
                <a:cs typeface="Times New Roman" panose="02020603050405020304" pitchFamily="18" charset="0"/>
              </a:rPr>
              <a:t>Rights</a:t>
            </a:r>
            <a:br>
              <a:rPr lang="es-US" sz="1800" dirty="0">
                <a:solidFill>
                  <a:schemeClr val="bg1"/>
                </a:solidFill>
                <a:latin typeface="+mn-lt"/>
                <a:ea typeface="Calibri" panose="020F0502020204030204" pitchFamily="34" charset="0"/>
                <a:cs typeface="Times New Roman" panose="02020603050405020304" pitchFamily="18" charset="0"/>
              </a:rPr>
            </a:br>
            <a:r>
              <a:rPr lang="es-US" sz="1800" dirty="0" err="1">
                <a:solidFill>
                  <a:schemeClr val="bg1"/>
                </a:solidFill>
                <a:latin typeface="+mn-lt"/>
                <a:ea typeface="Calibri" panose="020F0502020204030204" pitchFamily="34" charset="0"/>
                <a:cs typeface="Times New Roman" panose="02020603050405020304" pitchFamily="18" charset="0"/>
              </a:rPr>
              <a:t>U.S</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Department</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of</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Health</a:t>
            </a:r>
            <a:r>
              <a:rPr lang="es-US" sz="1800" dirty="0">
                <a:solidFill>
                  <a:schemeClr val="bg1"/>
                </a:solidFill>
                <a:latin typeface="+mn-lt"/>
                <a:ea typeface="Calibri" panose="020F0502020204030204" pitchFamily="34" charset="0"/>
                <a:cs typeface="Times New Roman" panose="02020603050405020304" pitchFamily="18" charset="0"/>
              </a:rPr>
              <a:t> and Human </a:t>
            </a:r>
            <a:r>
              <a:rPr lang="es-US" sz="1800" dirty="0" err="1">
                <a:solidFill>
                  <a:schemeClr val="bg1"/>
                </a:solidFill>
                <a:latin typeface="+mn-lt"/>
                <a:ea typeface="Calibri" panose="020F0502020204030204" pitchFamily="34" charset="0"/>
                <a:cs typeface="Times New Roman" panose="02020603050405020304" pitchFamily="18" charset="0"/>
              </a:rPr>
              <a:t>Services</a:t>
            </a:r>
            <a:br>
              <a:rPr lang="es-US" sz="1800" dirty="0">
                <a:solidFill>
                  <a:schemeClr val="bg1"/>
                </a:solidFill>
                <a:latin typeface="+mn-lt"/>
                <a:ea typeface="Calibri" panose="020F0502020204030204" pitchFamily="34" charset="0"/>
                <a:cs typeface="Times New Roman" panose="02020603050405020304" pitchFamily="18" charset="0"/>
              </a:rPr>
            </a:br>
            <a:r>
              <a:rPr lang="es-US" sz="1800" dirty="0">
                <a:solidFill>
                  <a:schemeClr val="bg1"/>
                </a:solidFill>
                <a:latin typeface="+mn-lt"/>
                <a:ea typeface="Calibri" panose="020F0502020204030204" pitchFamily="34" charset="0"/>
                <a:cs typeface="Times New Roman" panose="02020603050405020304" pitchFamily="18" charset="0"/>
              </a:rPr>
              <a:t>200 Independence Avenue, SW</a:t>
            </a:r>
            <a:br>
              <a:rPr lang="es-US" sz="1800" dirty="0">
                <a:solidFill>
                  <a:schemeClr val="bg1"/>
                </a:solidFill>
                <a:latin typeface="+mn-lt"/>
                <a:ea typeface="Calibri" panose="020F0502020204030204" pitchFamily="34" charset="0"/>
                <a:cs typeface="Times New Roman" panose="02020603050405020304" pitchFamily="18" charset="0"/>
              </a:rPr>
            </a:br>
            <a:r>
              <a:rPr lang="es-US" sz="1800" dirty="0" err="1">
                <a:solidFill>
                  <a:schemeClr val="bg1"/>
                </a:solidFill>
                <a:latin typeface="+mn-lt"/>
                <a:ea typeface="Calibri" panose="020F0502020204030204" pitchFamily="34" charset="0"/>
                <a:cs typeface="Times New Roman" panose="02020603050405020304" pitchFamily="18" charset="0"/>
              </a:rPr>
              <a:t>Room</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509F</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HHH</a:t>
            </a:r>
            <a:r>
              <a:rPr lang="es-US" sz="1800" dirty="0">
                <a:solidFill>
                  <a:schemeClr val="bg1"/>
                </a:solidFill>
                <a:latin typeface="+mn-lt"/>
                <a:ea typeface="Calibri" panose="020F0502020204030204" pitchFamily="34" charset="0"/>
                <a:cs typeface="Times New Roman" panose="02020603050405020304" pitchFamily="18" charset="0"/>
              </a:rPr>
              <a:t> </a:t>
            </a:r>
            <a:r>
              <a:rPr lang="es-US" sz="1800" dirty="0" err="1">
                <a:solidFill>
                  <a:schemeClr val="bg1"/>
                </a:solidFill>
                <a:latin typeface="+mn-lt"/>
                <a:ea typeface="Calibri" panose="020F0502020204030204" pitchFamily="34" charset="0"/>
                <a:cs typeface="Times New Roman" panose="02020603050405020304" pitchFamily="18" charset="0"/>
              </a:rPr>
              <a:t>Building</a:t>
            </a:r>
            <a:br>
              <a:rPr lang="es-US" sz="1800" dirty="0">
                <a:solidFill>
                  <a:schemeClr val="bg1"/>
                </a:solidFill>
                <a:latin typeface="+mn-lt"/>
                <a:ea typeface="Calibri" panose="020F0502020204030204" pitchFamily="34" charset="0"/>
                <a:cs typeface="Times New Roman" panose="02020603050405020304" pitchFamily="18" charset="0"/>
              </a:rPr>
            </a:br>
            <a:r>
              <a:rPr lang="es-US" sz="1800" dirty="0">
                <a:solidFill>
                  <a:schemeClr val="bg1"/>
                </a:solidFill>
                <a:latin typeface="+mn-lt"/>
                <a:ea typeface="Calibri" panose="020F0502020204030204" pitchFamily="34" charset="0"/>
                <a:cs typeface="Times New Roman" panose="02020603050405020304" pitchFamily="18" charset="0"/>
              </a:rPr>
              <a:t>Washington, D.C. 20201</a:t>
            </a:r>
          </a:p>
        </p:txBody>
      </p:sp>
      <p:sp>
        <p:nvSpPr>
          <p:cNvPr id="11" name="Slide Number Placeholder 5">
            <a:extLst>
              <a:ext uri="{FF2B5EF4-FFF2-40B4-BE49-F238E27FC236}">
                <a16:creationId xmlns:a16="http://schemas.microsoft.com/office/drawing/2014/main" id="{90975AB6-59C2-423E-851C-5B4FBFD50F69}"/>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20" name="Footer Placeholder 2">
            <a:extLst>
              <a:ext uri="{FF2B5EF4-FFF2-40B4-BE49-F238E27FC236}">
                <a16:creationId xmlns:a16="http://schemas.microsoft.com/office/drawing/2014/main" id="{40CED1D2-6DE8-4109-96D9-9EBAA724F471}"/>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9" name="Date Placeholder 1">
            <a:extLst>
              <a:ext uri="{FF2B5EF4-FFF2-40B4-BE49-F238E27FC236}">
                <a16:creationId xmlns:a16="http://schemas.microsoft.com/office/drawing/2014/main" id="{09516411-319A-40E5-B6BE-57C77178207E}"/>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61713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t>Derechos para todas las personas con Medicare:</a:t>
            </a:r>
            <a:br>
              <a:rPr lang="es-US" sz="2800"/>
            </a:br>
            <a:r>
              <a:rPr lang="es-US" sz="2800"/>
              <a:t>Información</a:t>
            </a:r>
          </a:p>
        </p:txBody>
      </p:sp>
      <p:sp>
        <p:nvSpPr>
          <p:cNvPr id="5" name="Content Placeholder 4"/>
          <p:cNvSpPr>
            <a:spLocks noGrp="1"/>
          </p:cNvSpPr>
          <p:nvPr>
            <p:ph sz="quarter" idx="13"/>
          </p:nvPr>
        </p:nvSpPr>
        <p:spPr/>
        <p:txBody>
          <a:bodyPr>
            <a:normAutofit fontScale="92500" lnSpcReduction="20000"/>
          </a:bodyPr>
          <a:lstStyle/>
          <a:p>
            <a:pPr marL="0" lvl="0" indent="0" algn="ctr" defTabSz="685800">
              <a:lnSpc>
                <a:spcPct val="120000"/>
              </a:lnSpc>
              <a:spcBef>
                <a:spcPts val="600"/>
              </a:spcBef>
              <a:buNone/>
            </a:pPr>
            <a:r>
              <a:rPr lang="es-US" sz="2800" b="1">
                <a:solidFill>
                  <a:srgbClr val="00529B"/>
                </a:solidFill>
              </a:rPr>
              <a:t>Usted tiene derecho a:</a:t>
            </a:r>
          </a:p>
        </p:txBody>
      </p:sp>
      <p:sp>
        <p:nvSpPr>
          <p:cNvPr id="2" name="Text Placeholder 1">
            <a:extLst>
              <a:ext uri="{FF2B5EF4-FFF2-40B4-BE49-F238E27FC236}">
                <a16:creationId xmlns:a16="http://schemas.microsoft.com/office/drawing/2014/main" id="{FE5D8644-9E1B-92C3-BA96-C5DAB8A4143C}"/>
              </a:ext>
            </a:extLst>
          </p:cNvPr>
          <p:cNvSpPr>
            <a:spLocks noGrp="1"/>
          </p:cNvSpPr>
          <p:nvPr>
            <p:ph type="body" sz="quarter" idx="14"/>
          </p:nvPr>
        </p:nvSpPr>
        <p:spPr>
          <a:xfrm>
            <a:off x="1386252" y="4302479"/>
            <a:ext cx="2883396" cy="1291111"/>
          </a:xfrm>
        </p:spPr>
        <p:txBody>
          <a:bodyPr>
            <a:normAutofit fontScale="92500"/>
          </a:bodyPr>
          <a:lstStyle/>
          <a:p>
            <a:pPr marL="0" indent="0" algn="ctr">
              <a:buNone/>
            </a:pPr>
            <a:r>
              <a:rPr lang="es-US" sz="2200">
                <a:solidFill>
                  <a:srgbClr val="00529B"/>
                </a:solidFill>
              </a:rPr>
              <a:t>Que su información personal y de salud se mantenga confidencial</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178808"/>
            <a:ext cx="2944593"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0F3090DE-DBC9-E18A-3218-0B16300CE441}"/>
              </a:ext>
            </a:extLst>
          </p:cNvPr>
          <p:cNvSpPr>
            <a:spLocks noGrp="1"/>
          </p:cNvSpPr>
          <p:nvPr>
            <p:ph type="body" sz="quarter" idx="16"/>
          </p:nvPr>
        </p:nvSpPr>
        <p:spPr>
          <a:xfrm>
            <a:off x="4711047" y="4302479"/>
            <a:ext cx="2847171" cy="1514754"/>
          </a:xfrm>
        </p:spPr>
        <p:txBody>
          <a:bodyPr>
            <a:noAutofit/>
          </a:bodyPr>
          <a:lstStyle/>
          <a:p>
            <a:pPr marL="0" lvl="0" indent="0" algn="ctr" defTabSz="685800">
              <a:spcAft>
                <a:spcPts val="600"/>
              </a:spcAft>
              <a:buClrTx/>
              <a:buNone/>
            </a:pPr>
            <a:r>
              <a:rPr lang="es-US" sz="2000" dirty="0">
                <a:solidFill>
                  <a:srgbClr val="00529B"/>
                </a:solidFill>
              </a:rPr>
              <a:t>Obtener información y servicios de atención de la salud en un idioma que usted entienda</a:t>
            </a:r>
          </a:p>
        </p:txBody>
      </p:sp>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711047" y="2178808"/>
            <a:ext cx="2944368" cy="2103120"/>
          </a:xfrm>
          <a:prstGeom prst="rect">
            <a:avLst/>
          </a:prstGeom>
          <a:ln>
            <a:noFill/>
          </a:ln>
          <a:effectLst>
            <a:softEdge rad="127000"/>
          </a:effectLst>
        </p:spPr>
      </p:pic>
      <p:sp>
        <p:nvSpPr>
          <p:cNvPr id="9" name="Text Placeholder 8">
            <a:extLst>
              <a:ext uri="{FF2B5EF4-FFF2-40B4-BE49-F238E27FC236}">
                <a16:creationId xmlns:a16="http://schemas.microsoft.com/office/drawing/2014/main" id="{25955BD4-AC3A-5153-9FC5-ED59F15A2185}"/>
              </a:ext>
            </a:extLst>
          </p:cNvPr>
          <p:cNvSpPr>
            <a:spLocks noGrp="1"/>
          </p:cNvSpPr>
          <p:nvPr>
            <p:ph type="body" sz="quarter" idx="17"/>
          </p:nvPr>
        </p:nvSpPr>
        <p:spPr>
          <a:xfrm>
            <a:off x="8149496" y="4302479"/>
            <a:ext cx="2874899" cy="1453060"/>
          </a:xfrm>
        </p:spPr>
        <p:txBody>
          <a:bodyPr>
            <a:noAutofit/>
          </a:bodyPr>
          <a:lstStyle/>
          <a:p>
            <a:pPr marL="0" indent="0" algn="ctr">
              <a:buNone/>
            </a:pPr>
            <a:r>
              <a:rPr lang="es-US" sz="2200">
                <a:solidFill>
                  <a:srgbClr val="00529B"/>
                </a:solidFill>
              </a:rPr>
              <a:t>Obtener información fácil de entender sobre Medicare</a:t>
            </a:r>
          </a:p>
        </p:txBody>
      </p:sp>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183765"/>
            <a:ext cx="2944368" cy="2103120"/>
          </a:xfrm>
          <a:prstGeom prst="rect">
            <a:avLst/>
          </a:prstGeom>
          <a:ln>
            <a:noFill/>
          </a:ln>
          <a:effectLst>
            <a:softEdge rad="127000"/>
          </a:effectLst>
        </p:spPr>
      </p:pic>
      <p:sp>
        <p:nvSpPr>
          <p:cNvPr id="16" name="Slide Number Placeholder 5">
            <a:extLst>
              <a:ext uri="{FF2B5EF4-FFF2-40B4-BE49-F238E27FC236}">
                <a16:creationId xmlns:a16="http://schemas.microsoft.com/office/drawing/2014/main" id="{B2A7B396-CAC8-4A40-9BDA-8CEB84069E3E}"/>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17" name="Date Placeholder 1">
            <a:extLst>
              <a:ext uri="{FF2B5EF4-FFF2-40B4-BE49-F238E27FC236}">
                <a16:creationId xmlns:a16="http://schemas.microsoft.com/office/drawing/2014/main" id="{F0181AC7-682B-4598-B322-096900DCD688}"/>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12486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t>Derechos para todas las personas con Medicare:</a:t>
            </a:r>
            <a:br>
              <a:rPr lang="es-US" sz="2800"/>
            </a:br>
            <a:r>
              <a:rPr lang="es-US" sz="2800"/>
              <a:t>Acceso a la atención</a:t>
            </a:r>
          </a:p>
        </p:txBody>
      </p:sp>
      <p:sp>
        <p:nvSpPr>
          <p:cNvPr id="5" name="Content Placeholder 4"/>
          <p:cNvSpPr>
            <a:spLocks noGrp="1"/>
          </p:cNvSpPr>
          <p:nvPr>
            <p:ph sz="quarter" idx="13"/>
          </p:nvPr>
        </p:nvSpPr>
        <p:spPr/>
        <p:txBody>
          <a:bodyPr>
            <a:normAutofit/>
          </a:bodyPr>
          <a:lstStyle/>
          <a:p>
            <a:pPr marL="0" lvl="0" indent="0" algn="ctr" defTabSz="685800">
              <a:lnSpc>
                <a:spcPct val="110000"/>
              </a:lnSpc>
              <a:spcBef>
                <a:spcPts val="600"/>
              </a:spcBef>
              <a:buNone/>
            </a:pPr>
            <a:r>
              <a:rPr lang="es-US" sz="2200" b="1">
                <a:solidFill>
                  <a:srgbClr val="00529B"/>
                </a:solidFill>
              </a:rPr>
              <a:t>Usted tiene derecho a:</a:t>
            </a:r>
          </a:p>
        </p:txBody>
      </p:sp>
      <p:sp>
        <p:nvSpPr>
          <p:cNvPr id="2" name="Text Placeholder 1">
            <a:extLst>
              <a:ext uri="{FF2B5EF4-FFF2-40B4-BE49-F238E27FC236}">
                <a16:creationId xmlns:a16="http://schemas.microsoft.com/office/drawing/2014/main" id="{4ED1AED4-8A49-E08C-0027-0B5F40665B14}"/>
              </a:ext>
            </a:extLst>
          </p:cNvPr>
          <p:cNvSpPr>
            <a:spLocks noGrp="1"/>
          </p:cNvSpPr>
          <p:nvPr>
            <p:ph type="body" sz="quarter" idx="14"/>
          </p:nvPr>
        </p:nvSpPr>
        <p:spPr>
          <a:xfrm>
            <a:off x="199204" y="4310341"/>
            <a:ext cx="2857791" cy="1391927"/>
          </a:xfrm>
        </p:spPr>
        <p:txBody>
          <a:bodyPr>
            <a:normAutofit lnSpcReduction="10000"/>
          </a:bodyPr>
          <a:lstStyle/>
          <a:p>
            <a:pPr marL="0" indent="0" algn="ctr">
              <a:buNone/>
            </a:pPr>
            <a:r>
              <a:rPr lang="es-US">
                <a:solidFill>
                  <a:srgbClr val="00529B"/>
                </a:solidFill>
              </a:rPr>
              <a:t>Tener acceso a proveedores, especialistas y hospitales para servicios médicamente necesarios</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6" name="Text Placeholder 5">
            <a:extLst>
              <a:ext uri="{FF2B5EF4-FFF2-40B4-BE49-F238E27FC236}">
                <a16:creationId xmlns:a16="http://schemas.microsoft.com/office/drawing/2014/main" id="{8C9EC74D-252E-8272-CD29-7690A29F8D52}"/>
              </a:ext>
            </a:extLst>
          </p:cNvPr>
          <p:cNvSpPr>
            <a:spLocks noGrp="1"/>
          </p:cNvSpPr>
          <p:nvPr>
            <p:ph type="body" sz="quarter" idx="15"/>
          </p:nvPr>
        </p:nvSpPr>
        <p:spPr>
          <a:xfrm>
            <a:off x="3225800" y="4310341"/>
            <a:ext cx="2818190" cy="1391928"/>
          </a:xfrm>
        </p:spPr>
        <p:txBody>
          <a:bodyPr>
            <a:normAutofit lnSpcReduction="10000"/>
          </a:bodyPr>
          <a:lstStyle/>
          <a:p>
            <a:pPr marL="0" indent="0" algn="ctr">
              <a:buNone/>
            </a:pPr>
            <a:r>
              <a:rPr lang="es-US">
                <a:solidFill>
                  <a:srgbClr val="00529B"/>
                </a:solidFill>
              </a:rPr>
              <a:t>Informarse sobre sus opciones de tratamiento en un lenguaje claro y participar en las decisiones de tratamiento</a:t>
            </a:r>
          </a:p>
        </p:txBody>
      </p:sp>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8" name="Text Placeholder 7">
            <a:extLst>
              <a:ext uri="{FF2B5EF4-FFF2-40B4-BE49-F238E27FC236}">
                <a16:creationId xmlns:a16="http://schemas.microsoft.com/office/drawing/2014/main" id="{2A22927D-0043-C172-023F-38A525CFBC7B}"/>
              </a:ext>
            </a:extLst>
          </p:cNvPr>
          <p:cNvSpPr>
            <a:spLocks noGrp="1"/>
          </p:cNvSpPr>
          <p:nvPr>
            <p:ph type="body" sz="quarter" idx="16"/>
          </p:nvPr>
        </p:nvSpPr>
        <p:spPr>
          <a:xfrm>
            <a:off x="6184416" y="4310341"/>
            <a:ext cx="2894708" cy="1492652"/>
          </a:xfrm>
        </p:spPr>
        <p:txBody>
          <a:bodyPr/>
          <a:lstStyle/>
          <a:p>
            <a:pPr marL="0" indent="0" algn="ctr">
              <a:buNone/>
            </a:pPr>
            <a:r>
              <a:rPr lang="es-US">
                <a:solidFill>
                  <a:srgbClr val="00529B"/>
                </a:solidFill>
              </a:rPr>
              <a:t>Recibir información y servicios de atención médica de Medicare en un idioma que usted entienda</a:t>
            </a:r>
          </a:p>
        </p:txBody>
      </p:sp>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184416" y="2222976"/>
            <a:ext cx="2944368" cy="1965960"/>
          </a:xfrm>
          <a:prstGeom prst="rect">
            <a:avLst/>
          </a:prstGeom>
          <a:ln>
            <a:noFill/>
          </a:ln>
          <a:effectLst>
            <a:softEdge rad="127000"/>
          </a:effectLst>
        </p:spPr>
      </p:pic>
      <p:sp>
        <p:nvSpPr>
          <p:cNvPr id="10" name="Text Placeholder 9">
            <a:extLst>
              <a:ext uri="{FF2B5EF4-FFF2-40B4-BE49-F238E27FC236}">
                <a16:creationId xmlns:a16="http://schemas.microsoft.com/office/drawing/2014/main" id="{74476819-E5BB-FC52-6E28-03A7782C2D8A}"/>
              </a:ext>
            </a:extLst>
          </p:cNvPr>
          <p:cNvSpPr>
            <a:spLocks noGrp="1"/>
          </p:cNvSpPr>
          <p:nvPr>
            <p:ph type="body" sz="quarter" idx="17"/>
          </p:nvPr>
        </p:nvSpPr>
        <p:spPr>
          <a:xfrm>
            <a:off x="9209740" y="4310341"/>
            <a:ext cx="2849543" cy="1492652"/>
          </a:xfrm>
        </p:spPr>
        <p:txBody>
          <a:bodyPr/>
          <a:lstStyle/>
          <a:p>
            <a:pPr marL="0" indent="0" algn="ctr">
              <a:buNone/>
            </a:pPr>
            <a:r>
              <a:rPr lang="es-US">
                <a:solidFill>
                  <a:srgbClr val="00529B"/>
                </a:solidFill>
              </a:rPr>
              <a:t>Recibir atención de emergencia cuando y donde la necesite</a:t>
            </a:r>
          </a:p>
        </p:txBody>
      </p:sp>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19" name="Slide Number Placeholder 5">
            <a:extLst>
              <a:ext uri="{FF2B5EF4-FFF2-40B4-BE49-F238E27FC236}">
                <a16:creationId xmlns:a16="http://schemas.microsoft.com/office/drawing/2014/main" id="{C60B22E0-EA77-4127-87AF-18F9A7DC463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 uri="{C183D7F6-B498-43B3-948B-1728B52AA6E4}">
                <adec:decorative xmlns:adec="http://schemas.microsoft.com/office/drawing/2017/decorative" val="1"/>
              </a:ext>
            </a:extLst>
          </p:cNvPr>
          <p:cNvSpPr>
            <a:spLocks noGrp="1"/>
          </p:cNvSpPr>
          <p:nvPr>
            <p:ph type="ftr" sz="quarter" idx="11"/>
          </p:nvPr>
        </p:nvSpPr>
        <p:spPr/>
        <p:txBody>
          <a:bodyPr/>
          <a:lstStyle/>
          <a:p>
            <a:r>
              <a:rPr lang="es-US"/>
              <a:t>Derechos y protecciones de Medicare</a:t>
            </a:r>
          </a:p>
        </p:txBody>
      </p:sp>
      <p:sp>
        <p:nvSpPr>
          <p:cNvPr id="23" name="Date Placeholder 1">
            <a:extLst>
              <a:ext uri="{FF2B5EF4-FFF2-40B4-BE49-F238E27FC236}">
                <a16:creationId xmlns:a16="http://schemas.microsoft.com/office/drawing/2014/main" id="{E80E7303-8C90-4E47-A3D6-C817AE8A206A}"/>
              </a:ext>
              <a:ext uri="{C183D7F6-B498-43B3-948B-1728B52AA6E4}">
                <adec:decorative xmlns:adec="http://schemas.microsoft.com/office/drawing/2017/decorative" val="1"/>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2025</a:t>
            </a:r>
          </a:p>
        </p:txBody>
      </p:sp>
    </p:spTree>
    <p:custDataLst>
      <p:tags r:id="rId1"/>
    </p:custDataLst>
    <p:extLst>
      <p:ext uri="{BB962C8B-B14F-4D97-AF65-F5344CB8AC3E}">
        <p14:creationId xmlns:p14="http://schemas.microsoft.com/office/powerpoint/2010/main" val="2037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5GH4p41e"/>
  <p:tag name="ARTICULATE_DESIGN_ID_OFFICE THEME" val="9mAb75pB"/>
  <p:tag name="ARTICULATE_PROJECT_OPEN" val="0"/>
  <p:tag name="ARTICULATE_SLIDE_COUNT" val="6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0C53698ADDD4C428AFC974E50B338B3" ma:contentTypeVersion="18" ma:contentTypeDescription="Crear nuevo documento." ma:contentTypeScope="" ma:versionID="addc6d7253c993c2dbd8ab638603160b">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6b824bfcfcd6d229cf5839deafda3990"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2A9712-05B9-4F51-B740-488556C71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985279-383C-4EE7-9189-85565AB76521}">
  <ds:schemaRefs>
    <ds:schemaRef ds:uri="http://schemas.microsoft.com/office/2006/documentManagement/types"/>
    <ds:schemaRef ds:uri="http://purl.org/dc/terms/"/>
    <ds:schemaRef ds:uri="http://schemas.openxmlformats.org/package/2006/metadata/core-properties"/>
    <ds:schemaRef ds:uri="http://www.w3.org/XML/1998/namespace"/>
    <ds:schemaRef ds:uri="40e04bfe-6b34-4376-8bfc-4700f4180e94"/>
    <ds:schemaRef ds:uri="http://schemas.microsoft.com/office/2006/metadata/properties"/>
    <ds:schemaRef ds:uri="http://purl.org/dc/elements/1.1/"/>
    <ds:schemaRef ds:uri="51c21aa2-1546-4dbb-af8b-f959068fab05"/>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1BD34493-DCDF-4823-A916-17488D6E17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73227</TotalTime>
  <Words>23114</Words>
  <Application>Microsoft Office PowerPoint</Application>
  <PresentationFormat>Widescreen</PresentationFormat>
  <Paragraphs>1485</Paragraphs>
  <Slides>65</Slides>
  <Notes>65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Arial</vt:lpstr>
      <vt:lpstr>Arial Black</vt:lpstr>
      <vt:lpstr>Calibri</vt:lpstr>
      <vt:lpstr>Calibri </vt:lpstr>
      <vt:lpstr>Courier New</vt:lpstr>
      <vt:lpstr>Wingdings</vt:lpstr>
      <vt:lpstr>1_Office Theme</vt:lpstr>
      <vt:lpstr>Office Theme</vt:lpstr>
      <vt:lpstr>Derechos y protecciones de Medicare</vt:lpstr>
      <vt:lpstr>Contenido</vt:lpstr>
      <vt:lpstr>Objetivos de la sesión</vt:lpstr>
      <vt:lpstr>Lección 1 Derechos de Medicare</vt:lpstr>
      <vt:lpstr>Lección 1 Objetivos</vt:lpstr>
      <vt:lpstr>Sus derechos en Medicare</vt:lpstr>
      <vt:lpstr>Derechos para todas las personas con Medicare: Protección contra el trato injusto y la discriminación</vt:lpstr>
      <vt:lpstr>Derechos para todas las personas con Medicare: Información</vt:lpstr>
      <vt:lpstr>Derechos para todas las personas con Medicare: Acceso a la atención</vt:lpstr>
      <vt:lpstr>Derechos para todas las personas con Medicare:  Quejas formales</vt:lpstr>
      <vt:lpstr>Áreas de servicio de Organizaciones para mejora de la calidad-Cuidado centrado en beneficiarios y familias (BFCC-QIO, en inglés)</vt:lpstr>
      <vt:lpstr>Sus derechos en Medicare Original</vt:lpstr>
      <vt:lpstr>Sus derechos en un plan Medicare Advantage u  otro plan de salud de Medicare</vt:lpstr>
      <vt:lpstr>Sus Derechos con Cobertura de Medicamentos Recetados de Medicare</vt:lpstr>
      <vt:lpstr>Compruebe sus conocimientos: Pregunta 1</vt:lpstr>
      <vt:lpstr>Lección 2 Derechos a apelar</vt:lpstr>
      <vt:lpstr>Lección 2 Objetivos </vt:lpstr>
      <vt:lpstr>Resumen de Medicare (MSN)</vt:lpstr>
      <vt:lpstr>Derechos de apelación en Medicare Original</vt:lpstr>
      <vt:lpstr>Apelaciones aceleradas (rápidas) en Medicare Original</vt:lpstr>
      <vt:lpstr>Apelaciones aceleradas (rápidas) en Medicare Original  (continuación) </vt:lpstr>
      <vt:lpstr>Actualización del proceso de apelaciones de  Medicare Parte A</vt:lpstr>
      <vt:lpstr>Proceso de apelaciones de Medicare Original:  Parte A y Parte B (pago por servicio)</vt:lpstr>
      <vt:lpstr>Derechos en un plan Medicare Advantage u  otro plan de salud de Medicare</vt:lpstr>
      <vt:lpstr>Proceso de apelaciones aceleradas (rápidas) en un plan Medicare Advantage u otro plan de salud de Medicare </vt:lpstr>
      <vt:lpstr>Proceso de apelaciones de Medicare Advantage  (Parte C)</vt:lpstr>
      <vt:lpstr>Derechos de apelación con cobertura Medicare para recetas médicas:  Solicitud de Determinación de Cobertura</vt:lpstr>
      <vt:lpstr>Solicitudes de excepciones</vt:lpstr>
      <vt:lpstr>Excepciones por niveles</vt:lpstr>
      <vt:lpstr>Excepciones por niveles (continuación)</vt:lpstr>
      <vt:lpstr>Excepciones al formulario</vt:lpstr>
      <vt:lpstr>Solicitud de apelaciones de la Parte D</vt:lpstr>
      <vt:lpstr>Proceso de apelaciones de la Parte D  (medicamentos) de Medicare</vt:lpstr>
      <vt:lpstr>Notificaciones Requeridas de la Parte D</vt:lpstr>
      <vt:lpstr>Cómo nombrar un representante</vt:lpstr>
      <vt:lpstr>Compruebe sus conocimientos: Pregunta 2</vt:lpstr>
      <vt:lpstr>Compruebe sus conocimientos: Pregunta 3</vt:lpstr>
      <vt:lpstr>Lección 3</vt:lpstr>
      <vt:lpstr>Lección 3 Objetivos </vt:lpstr>
      <vt:lpstr>Ley de Tratamiento Médico de Emergencia y Trabajo de Parto Activo (EMTALA, en inglés) Actualización</vt:lpstr>
      <vt:lpstr>Derecho a atención hospitalaria</vt:lpstr>
      <vt:lpstr>“Un mensaje importante de Medicare sobre sus derechos”</vt:lpstr>
      <vt:lpstr>Aviso de observación de paciente ambulatorio de Medicare (MOON)</vt:lpstr>
      <vt:lpstr>Derechos en un Centro de Enfermería Especializada (SNF)</vt:lpstr>
      <vt:lpstr>Derechos en el cuidado de la salud en el hogar y  el cuidado de hospicio</vt:lpstr>
      <vt:lpstr>Derechos en otros entornos: Institución para  rehabilitación integral de pacientes ambulatorios (CORF)</vt:lpstr>
      <vt:lpstr>Compruebe sus conocimientos: Pregunta 4</vt:lpstr>
      <vt:lpstr>Lección 4 Prácticas de privacidad  de Medicare</vt:lpstr>
      <vt:lpstr>Lección 4 Objetivos </vt:lpstr>
      <vt:lpstr>"Aviso sobre prácticas de privacidad"</vt:lpstr>
      <vt:lpstr>Derechos a la privacidad de  la información médica personal</vt:lpstr>
      <vt:lpstr>Si se incumplen los derechos de privacidad</vt:lpstr>
      <vt:lpstr>Compruebe sus conocimientos: Pregunta 5</vt:lpstr>
      <vt:lpstr>Lección 5 Protecciones adicionales</vt:lpstr>
      <vt:lpstr>Lección 5 Objetivos </vt:lpstr>
      <vt:lpstr>Instrucciones anticipadas</vt:lpstr>
      <vt:lpstr>¿Quién ayuda a revisar y resolver quejas? (1 de 3)</vt:lpstr>
      <vt:lpstr>¿Quién ayuda a revisar y resolver quejas? (2 de 3)</vt:lpstr>
      <vt:lpstr>¿Quién ayuda a revisar y resolver quejas? (3 de 3)</vt:lpstr>
      <vt:lpstr>Compruebe sus conocimientos: Pregunta 6</vt:lpstr>
      <vt:lpstr>Recursos de Medicare</vt:lpstr>
      <vt:lpstr>Recursos de Medicare (continuación)</vt:lpstr>
      <vt:lpstr>Productos de Medicare</vt:lpstr>
      <vt:lpstr>Acrónimos</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992</cp:revision>
  <cp:lastPrinted>2025-01-28T15:23:24Z</cp:lastPrinted>
  <dcterms:created xsi:type="dcterms:W3CDTF">2019-11-14T20:32:59Z</dcterms:created>
  <dcterms:modified xsi:type="dcterms:W3CDTF">2025-03-26T19:09:21Z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0x010100C0C53698ADDD4C428AFC974E50B338B3</vt:lpwstr>
  </property>
  <property fmtid="{D5CDD505-2E9C-101B-9397-08002B2CF9AE}" pid="3" name="ArticulateGUID">
    <vt:lpwstr>1235ED30-1DF5-42DA-B4EF-1C261C553900</vt:lpwstr>
  </property>
  <property fmtid="{D5CDD505-2E9C-101B-9397-08002B2CF9AE}" pid="4" name="ArticulatePath">
    <vt:lpwstr>2021_Medicare Rights and Protections_Refresh_FinalDraft_LL Comments</vt:lpwstr>
  </property>
  <property fmtid="{D5CDD505-2E9C-101B-9397-08002B2CF9AE}" pid="5" name="MediaServiceImageTags">
    <vt:lpwstr/>
  </property>
</Properties>
</file>