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5.xml" ContentType="application/vnd.openxmlformats-officedocument.presentationml.tags+xml"/>
  <Override PartName="/ppt/notesSlides/notesSlide1.xml" ContentType="application/vnd.openxmlformats-officedocument.presentationml.notesSlide+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notesSlides/notesSlide3.xml" ContentType="application/vnd.openxmlformats-officedocument.presentationml.notesSlide+xml"/>
  <Override PartName="/ppt/tags/tag48.xml" ContentType="application/vnd.openxmlformats-officedocument.presentationml.tags+xml"/>
  <Override PartName="/ppt/notesSlides/notesSlide4.xml" ContentType="application/vnd.openxmlformats-officedocument.presentationml.notesSlide+xml"/>
  <Override PartName="/ppt/tags/tag49.xml" ContentType="application/vnd.openxmlformats-officedocument.presentationml.tags+xml"/>
  <Override PartName="/ppt/notesSlides/notesSlide5.xml" ContentType="application/vnd.openxmlformats-officedocument.presentationml.notesSlide+xml"/>
  <Override PartName="/ppt/tags/tag5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notesSlides/notesSlide7.xml" ContentType="application/vnd.openxmlformats-officedocument.presentationml.notesSlide+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notesSlides/notesSlide9.xml" ContentType="application/vnd.openxmlformats-officedocument.presentationml.notesSlide+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notesSlides/notesSlide11.xml" ContentType="application/vnd.openxmlformats-officedocument.presentationml.notesSlide+xml"/>
  <Override PartName="/ppt/tags/tag56.xml" ContentType="application/vnd.openxmlformats-officedocument.presentationml.tags+xml"/>
  <Override PartName="/ppt/notesSlides/notesSlide12.xml" ContentType="application/vnd.openxmlformats-officedocument.presentationml.notesSlide+xml"/>
  <Override PartName="/ppt/tags/tag57.xml" ContentType="application/vnd.openxmlformats-officedocument.presentationml.tags+xml"/>
  <Override PartName="/ppt/notesSlides/notesSlide13.xml" ContentType="application/vnd.openxmlformats-officedocument.presentationml.notesSlide+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notesSlides/notesSlide15.xml" ContentType="application/vnd.openxmlformats-officedocument.presentationml.notesSlide+xml"/>
  <Override PartName="/ppt/tags/tag60.xml" ContentType="application/vnd.openxmlformats-officedocument.presentationml.tags+xml"/>
  <Override PartName="/ppt/notesSlides/notesSlide16.xml" ContentType="application/vnd.openxmlformats-officedocument.presentationml.notesSlide+xml"/>
  <Override PartName="/ppt/tags/tag61.xml" ContentType="application/vnd.openxmlformats-officedocument.presentationml.tags+xml"/>
  <Override PartName="/ppt/notesSlides/notesSlide17.xml" ContentType="application/vnd.openxmlformats-officedocument.presentationml.notesSlide+xml"/>
  <Override PartName="/ppt/tags/tag62.xml" ContentType="application/vnd.openxmlformats-officedocument.presentationml.tags+xml"/>
  <Override PartName="/ppt/notesSlides/notesSlide18.xml" ContentType="application/vnd.openxmlformats-officedocument.presentationml.notesSlide+xml"/>
  <Override PartName="/ppt/tags/tag63.xml" ContentType="application/vnd.openxmlformats-officedocument.presentationml.tags+xml"/>
  <Override PartName="/ppt/notesSlides/notesSlide19.xml" ContentType="application/vnd.openxmlformats-officedocument.presentationml.notesSlide+xml"/>
  <Override PartName="/ppt/tags/tag64.xml" ContentType="application/vnd.openxmlformats-officedocument.presentationml.tags+xml"/>
  <Override PartName="/ppt/notesSlides/notesSlide20.xml" ContentType="application/vnd.openxmlformats-officedocument.presentationml.notesSlide+xml"/>
  <Override PartName="/ppt/tags/tag65.xml" ContentType="application/vnd.openxmlformats-officedocument.presentationml.tags+xml"/>
  <Override PartName="/ppt/notesSlides/notesSlide21.xml" ContentType="application/vnd.openxmlformats-officedocument.presentationml.notesSlide+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notesSlides/notesSlide23.xml" ContentType="application/vnd.openxmlformats-officedocument.presentationml.notesSlide+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notesSlides/notesSlide25.xml" ContentType="application/vnd.openxmlformats-officedocument.presentationml.notesSlide+xml"/>
  <Override PartName="/ppt/tags/tag70.xml" ContentType="application/vnd.openxmlformats-officedocument.presentationml.tags+xml"/>
  <Override PartName="/ppt/notesSlides/notesSlide26.xml" ContentType="application/vnd.openxmlformats-officedocument.presentationml.notesSlide+xml"/>
  <Override PartName="/ppt/tags/tag71.xml" ContentType="application/vnd.openxmlformats-officedocument.presentationml.tags+xml"/>
  <Override PartName="/ppt/notesSlides/notesSlide27.xml" ContentType="application/vnd.openxmlformats-officedocument.presentationml.notesSlide+xml"/>
  <Override PartName="/ppt/tags/tag72.xml" ContentType="application/vnd.openxmlformats-officedocument.presentationml.tags+xml"/>
  <Override PartName="/ppt/notesSlides/notesSlide28.xml" ContentType="application/vnd.openxmlformats-officedocument.presentationml.notesSlide+xml"/>
  <Override PartName="/ppt/tags/tag73.xml" ContentType="application/vnd.openxmlformats-officedocument.presentationml.tags+xml"/>
  <Override PartName="/ppt/notesSlides/notesSlide29.xml" ContentType="application/vnd.openxmlformats-officedocument.presentationml.notesSlide+xml"/>
  <Override PartName="/ppt/tags/tag74.xml" ContentType="application/vnd.openxmlformats-officedocument.presentationml.tags+xml"/>
  <Override PartName="/ppt/notesSlides/notesSlide30.xml" ContentType="application/vnd.openxmlformats-officedocument.presentationml.notesSlide+xml"/>
  <Override PartName="/ppt/tags/tag75.xml" ContentType="application/vnd.openxmlformats-officedocument.presentationml.tags+xml"/>
  <Override PartName="/ppt/notesSlides/notesSlide31.xml" ContentType="application/vnd.openxmlformats-officedocument.presentationml.notesSlide+xml"/>
  <Override PartName="/ppt/tags/tag76.xml" ContentType="application/vnd.openxmlformats-officedocument.presentationml.tags+xml"/>
  <Override PartName="/ppt/notesSlides/notesSlide32.xml" ContentType="application/vnd.openxmlformats-officedocument.presentationml.notesSlide+xml"/>
  <Override PartName="/ppt/tags/tag77.xml" ContentType="application/vnd.openxmlformats-officedocument.presentationml.tags+xml"/>
  <Override PartName="/ppt/notesSlides/notesSlide33.xml" ContentType="application/vnd.openxmlformats-officedocument.presentationml.notesSlide+xml"/>
  <Override PartName="/ppt/tags/tag78.xml" ContentType="application/vnd.openxmlformats-officedocument.presentationml.tags+xml"/>
  <Override PartName="/ppt/notesSlides/notesSlide34.xml" ContentType="application/vnd.openxmlformats-officedocument.presentationml.notesSlide+xml"/>
  <Override PartName="/ppt/tags/tag79.xml" ContentType="application/vnd.openxmlformats-officedocument.presentationml.tags+xml"/>
  <Override PartName="/ppt/notesSlides/notesSlide35.xml" ContentType="application/vnd.openxmlformats-officedocument.presentationml.notesSlide+xml"/>
  <Override PartName="/ppt/tags/tag80.xml" ContentType="application/vnd.openxmlformats-officedocument.presentationml.tags+xml"/>
  <Override PartName="/ppt/notesSlides/notesSlide36.xml" ContentType="application/vnd.openxmlformats-officedocument.presentationml.notesSlide+xml"/>
  <Override PartName="/ppt/tags/tag81.xml" ContentType="application/vnd.openxmlformats-officedocument.presentationml.tags+xml"/>
  <Override PartName="/ppt/notesSlides/notesSlide37.xml" ContentType="application/vnd.openxmlformats-officedocument.presentationml.notesSlide+xml"/>
  <Override PartName="/ppt/tags/tag82.xml" ContentType="application/vnd.openxmlformats-officedocument.presentationml.tags+xml"/>
  <Override PartName="/ppt/notesSlides/notesSlide38.xml" ContentType="application/vnd.openxmlformats-officedocument.presentationml.notesSlide+xml"/>
  <Override PartName="/ppt/tags/tag83.xml" ContentType="application/vnd.openxmlformats-officedocument.presentationml.tags+xml"/>
  <Override PartName="/ppt/notesSlides/notesSlide39.xml" ContentType="application/vnd.openxmlformats-officedocument.presentationml.notesSlide+xml"/>
  <Override PartName="/ppt/tags/tag84.xml" ContentType="application/vnd.openxmlformats-officedocument.presentationml.tags+xml"/>
  <Override PartName="/ppt/notesSlides/notesSlide40.xml" ContentType="application/vnd.openxmlformats-officedocument.presentationml.notesSlide+xml"/>
  <Override PartName="/ppt/tags/tag85.xml" ContentType="application/vnd.openxmlformats-officedocument.presentationml.tags+xml"/>
  <Override PartName="/ppt/notesSlides/notesSlide41.xml" ContentType="application/vnd.openxmlformats-officedocument.presentationml.notesSlide+xml"/>
  <Override PartName="/ppt/tags/tag86.xml" ContentType="application/vnd.openxmlformats-officedocument.presentationml.tags+xml"/>
  <Override PartName="/ppt/notesSlides/notesSlide42.xml" ContentType="application/vnd.openxmlformats-officedocument.presentationml.notesSlide+xml"/>
  <Override PartName="/ppt/tags/tag87.xml" ContentType="application/vnd.openxmlformats-officedocument.presentationml.tags+xml"/>
  <Override PartName="/ppt/notesSlides/notesSlide43.xml" ContentType="application/vnd.openxmlformats-officedocument.presentationml.notesSlide+xml"/>
  <Override PartName="/ppt/tags/tag88.xml" ContentType="application/vnd.openxmlformats-officedocument.presentationml.tags+xml"/>
  <Override PartName="/ppt/notesSlides/notesSlide44.xml" ContentType="application/vnd.openxmlformats-officedocument.presentationml.notesSlide+xml"/>
  <Override PartName="/ppt/tags/tag89.xml" ContentType="application/vnd.openxmlformats-officedocument.presentationml.tags+xml"/>
  <Override PartName="/ppt/notesSlides/notesSlide45.xml" ContentType="application/vnd.openxmlformats-officedocument.presentationml.notesSlide+xml"/>
  <Override PartName="/ppt/tags/tag90.xml" ContentType="application/vnd.openxmlformats-officedocument.presentationml.tags+xml"/>
  <Override PartName="/ppt/notesSlides/notesSlide46.xml" ContentType="application/vnd.openxmlformats-officedocument.presentationml.notesSlide+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notesSlides/notesSlide48.xml" ContentType="application/vnd.openxmlformats-officedocument.presentationml.notesSlide+xml"/>
  <Override PartName="/ppt/tags/tag93.xml" ContentType="application/vnd.openxmlformats-officedocument.presentationml.tags+xml"/>
  <Override PartName="/ppt/notesSlides/notesSlide49.xml" ContentType="application/vnd.openxmlformats-officedocument.presentationml.notesSlide+xml"/>
  <Override PartName="/ppt/tags/tag94.xml" ContentType="application/vnd.openxmlformats-officedocument.presentationml.tags+xml"/>
  <Override PartName="/ppt/notesSlides/notesSlide50.xml" ContentType="application/vnd.openxmlformats-officedocument.presentationml.notesSlide+xml"/>
  <Override PartName="/ppt/tags/tag95.xml" ContentType="application/vnd.openxmlformats-officedocument.presentationml.tags+xml"/>
  <Override PartName="/ppt/notesSlides/notesSlide51.xml" ContentType="application/vnd.openxmlformats-officedocument.presentationml.notesSlide+xml"/>
  <Override PartName="/ppt/tags/tag96.xml" ContentType="application/vnd.openxmlformats-officedocument.presentationml.tags+xml"/>
  <Override PartName="/ppt/notesSlides/notesSlide52.xml" ContentType="application/vnd.openxmlformats-officedocument.presentationml.notesSlide+xml"/>
  <Override PartName="/ppt/tags/tag97.xml" ContentType="application/vnd.openxmlformats-officedocument.presentationml.tags+xml"/>
  <Override PartName="/ppt/notesSlides/notesSlide53.xml" ContentType="application/vnd.openxmlformats-officedocument.presentationml.notesSlide+xml"/>
  <Override PartName="/ppt/tags/tag98.xml" ContentType="application/vnd.openxmlformats-officedocument.presentationml.tags+xml"/>
  <Override PartName="/ppt/notesSlides/notesSlide54.xml" ContentType="application/vnd.openxmlformats-officedocument.presentationml.notesSlide+xml"/>
  <Override PartName="/ppt/tags/tag99.xml" ContentType="application/vnd.openxmlformats-officedocument.presentationml.tags+xml"/>
  <Override PartName="/ppt/notesSlides/notesSlide55.xml" ContentType="application/vnd.openxmlformats-officedocument.presentationml.notesSlide+xml"/>
  <Override PartName="/ppt/tags/tag100.xml" ContentType="application/vnd.openxmlformats-officedocument.presentationml.tags+xml"/>
  <Override PartName="/ppt/notesSlides/notesSlide56.xml" ContentType="application/vnd.openxmlformats-officedocument.presentationml.notesSlide+xml"/>
  <Override PartName="/ppt/tags/tag101.xml" ContentType="application/vnd.openxmlformats-officedocument.presentationml.tags+xml"/>
  <Override PartName="/ppt/notesSlides/notesSlide57.xml" ContentType="application/vnd.openxmlformats-officedocument.presentationml.notesSlide+xml"/>
  <Override PartName="/ppt/tags/tag102.xml" ContentType="application/vnd.openxmlformats-officedocument.presentationml.tags+xml"/>
  <Override PartName="/ppt/notesSlides/notesSlide58.xml" ContentType="application/vnd.openxmlformats-officedocument.presentationml.notesSlide+xml"/>
  <Override PartName="/ppt/tags/tag103.xml" ContentType="application/vnd.openxmlformats-officedocument.presentationml.tags+xml"/>
  <Override PartName="/ppt/notesSlides/notesSlide59.xml" ContentType="application/vnd.openxmlformats-officedocument.presentationml.notesSlide+xml"/>
  <Override PartName="/ppt/tags/tag104.xml" ContentType="application/vnd.openxmlformats-officedocument.presentationml.tags+xml"/>
  <Override PartName="/ppt/notesSlides/notesSlide60.xml" ContentType="application/vnd.openxmlformats-officedocument.presentationml.notesSlide+xml"/>
  <Override PartName="/ppt/tags/tag105.xml" ContentType="application/vnd.openxmlformats-officedocument.presentationml.tags+xml"/>
  <Override PartName="/ppt/notesSlides/notesSlide61.xml" ContentType="application/vnd.openxmlformats-officedocument.presentationml.notesSlide+xml"/>
  <Override PartName="/ppt/tags/tag106.xml" ContentType="application/vnd.openxmlformats-officedocument.presentationml.tags+xml"/>
  <Override PartName="/ppt/notesSlides/notesSlide62.xml" ContentType="application/vnd.openxmlformats-officedocument.presentationml.notesSlide+xml"/>
  <Override PartName="/ppt/tags/tag107.xml" ContentType="application/vnd.openxmlformats-officedocument.presentationml.tags+xml"/>
  <Override PartName="/ppt/notesSlides/notesSlide63.xml" ContentType="application/vnd.openxmlformats-officedocument.presentationml.notesSlide+xml"/>
  <Override PartName="/ppt/tags/tag108.xml" ContentType="application/vnd.openxmlformats-officedocument.presentationml.tags+xml"/>
  <Override PartName="/ppt/notesSlides/notesSlide64.xml" ContentType="application/vnd.openxmlformats-officedocument.presentationml.notesSlide+xml"/>
  <Override PartName="/ppt/tags/tag109.xml" ContentType="application/vnd.openxmlformats-officedocument.presentationml.tags+xml"/>
  <Override PartName="/ppt/notesSlides/notesSlide65.xml" ContentType="application/vnd.openxmlformats-officedocument.presentationml.notesSlide+xml"/>
  <Override PartName="/ppt/tags/tag110.xml" ContentType="application/vnd.openxmlformats-officedocument.presentationml.tags+xml"/>
  <Override PartName="/ppt/notesSlides/notesSlide66.xml" ContentType="application/vnd.openxmlformats-officedocument.presentationml.notesSlide+xml"/>
  <Override PartName="/ppt/tags/tag111.xml" ContentType="application/vnd.openxmlformats-officedocument.presentationml.tags+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1" r:id="rId5"/>
  </p:sldMasterIdLst>
  <p:notesMasterIdLst>
    <p:notesMasterId r:id="rId73"/>
  </p:notesMasterIdLst>
  <p:handoutMasterIdLst>
    <p:handoutMasterId r:id="rId74"/>
  </p:handoutMasterIdLst>
  <p:sldIdLst>
    <p:sldId id="359" r:id="rId6"/>
    <p:sldId id="360" r:id="rId7"/>
    <p:sldId id="378" r:id="rId8"/>
    <p:sldId id="363" r:id="rId9"/>
    <p:sldId id="468" r:id="rId10"/>
    <p:sldId id="379" r:id="rId11"/>
    <p:sldId id="495" r:id="rId12"/>
    <p:sldId id="474" r:id="rId13"/>
    <p:sldId id="475" r:id="rId14"/>
    <p:sldId id="476" r:id="rId15"/>
    <p:sldId id="477" r:id="rId16"/>
    <p:sldId id="478" r:id="rId17"/>
    <p:sldId id="496" r:id="rId18"/>
    <p:sldId id="479" r:id="rId19"/>
    <p:sldId id="409" r:id="rId20"/>
    <p:sldId id="399" r:id="rId21"/>
    <p:sldId id="485" r:id="rId22"/>
    <p:sldId id="402" r:id="rId23"/>
    <p:sldId id="464" r:id="rId24"/>
    <p:sldId id="489" r:id="rId25"/>
    <p:sldId id="465" r:id="rId26"/>
    <p:sldId id="406" r:id="rId27"/>
    <p:sldId id="497" r:id="rId28"/>
    <p:sldId id="498" r:id="rId29"/>
    <p:sldId id="381" r:id="rId30"/>
    <p:sldId id="417" r:id="rId31"/>
    <p:sldId id="416" r:id="rId32"/>
    <p:sldId id="469" r:id="rId33"/>
    <p:sldId id="418" r:id="rId34"/>
    <p:sldId id="419" r:id="rId35"/>
    <p:sldId id="420" r:id="rId36"/>
    <p:sldId id="421" r:id="rId37"/>
    <p:sldId id="422" r:id="rId38"/>
    <p:sldId id="367" r:id="rId39"/>
    <p:sldId id="470" r:id="rId40"/>
    <p:sldId id="382" r:id="rId41"/>
    <p:sldId id="423" r:id="rId42"/>
    <p:sldId id="410" r:id="rId43"/>
    <p:sldId id="424" r:id="rId44"/>
    <p:sldId id="492" r:id="rId45"/>
    <p:sldId id="491" r:id="rId46"/>
    <p:sldId id="369" r:id="rId47"/>
    <p:sldId id="471" r:id="rId48"/>
    <p:sldId id="383" r:id="rId49"/>
    <p:sldId id="427" r:id="rId50"/>
    <p:sldId id="428" r:id="rId51"/>
    <p:sldId id="442" r:id="rId52"/>
    <p:sldId id="430" r:id="rId53"/>
    <p:sldId id="431" r:id="rId54"/>
    <p:sldId id="494" r:id="rId55"/>
    <p:sldId id="434" r:id="rId56"/>
    <p:sldId id="480" r:id="rId57"/>
    <p:sldId id="436" r:id="rId58"/>
    <p:sldId id="439" r:id="rId59"/>
    <p:sldId id="499" r:id="rId60"/>
    <p:sldId id="438" r:id="rId61"/>
    <p:sldId id="374" r:id="rId62"/>
    <p:sldId id="443" r:id="rId63"/>
    <p:sldId id="375" r:id="rId64"/>
    <p:sldId id="384" r:id="rId65"/>
    <p:sldId id="444" r:id="rId66"/>
    <p:sldId id="445" r:id="rId67"/>
    <p:sldId id="446" r:id="rId68"/>
    <p:sldId id="447" r:id="rId69"/>
    <p:sldId id="376" r:id="rId70"/>
    <p:sldId id="452" r:id="rId71"/>
    <p:sldId id="362" r:id="rId72"/>
  </p:sldIdLst>
  <p:sldSz cx="12192000" cy="6858000"/>
  <p:notesSz cx="7315200" cy="96012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A7B8FF8C-52C6-05FF-4F4C-D556AF981C1C}" name="Long, Leslie (CMS/OC)" initials="LL(" userId="S::leslie.long@cms.hhs.gov::59e72955-8665-433f-9419-e19f3be41420" providerId="AD"/>
  <p188:author id="{F7FB03AC-89A1-6971-B7F0-A2448F632C07}" name="Amy Miner" initials="AM" userId="kR8YKXNL7w5d4CwNo2l6c4XXESMczl0Ndi9C1pFHWbU="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42" clrIdx="0">
    <p:extLst>
      <p:ext uri="{19B8F6BF-5375-455C-9EA6-DF929625EA0E}">
        <p15:presenceInfo xmlns:p15="http://schemas.microsoft.com/office/powerpoint/2012/main" userId="S-1-5-21-4095628063-3556742122-3606576086-8437" providerId="AD"/>
      </p:ext>
    </p:extLst>
  </p:cmAuthor>
  <p:cmAuthor id="2" name="Erin Gordon" initials="EG" lastIdx="93" clrIdx="1">
    <p:extLst>
      <p:ext uri="{19B8F6BF-5375-455C-9EA6-DF929625EA0E}">
        <p15:presenceInfo xmlns:p15="http://schemas.microsoft.com/office/powerpoint/2012/main" userId="S-1-5-21-4095628063-3556742122-3606576086-10842" providerId="AD"/>
      </p:ext>
    </p:extLst>
  </p:cmAuthor>
  <p:cmAuthor id="3" name="Leslie Long" initials="LL" lastIdx="224" clrIdx="2">
    <p:extLst>
      <p:ext uri="{19B8F6BF-5375-455C-9EA6-DF929625EA0E}">
        <p15:presenceInfo xmlns:p15="http://schemas.microsoft.com/office/powerpoint/2012/main" userId="S-1-5-21-4095628063-3556742122-3606576086-120535" providerId="AD"/>
      </p:ext>
    </p:extLst>
  </p:cmAuthor>
  <p:cmAuthor id="4" name="Doria Diacogiannis" initials="DD" lastIdx="223" clrIdx="3">
    <p:extLst>
      <p:ext uri="{19B8F6BF-5375-455C-9EA6-DF929625EA0E}">
        <p15:presenceInfo xmlns:p15="http://schemas.microsoft.com/office/powerpoint/2012/main" userId="S-1-5-21-4095628063-3556742122-3606576086-197501" providerId="AD"/>
      </p:ext>
    </p:extLst>
  </p:cmAuthor>
  <p:cmAuthor id="5" name="David Santana" initials="DS" lastIdx="6" clrIdx="4">
    <p:extLst>
      <p:ext uri="{19B8F6BF-5375-455C-9EA6-DF929625EA0E}">
        <p15:presenceInfo xmlns:p15="http://schemas.microsoft.com/office/powerpoint/2012/main" userId="S-1-5-21-4095628063-3556742122-3606576086-6751" providerId="AD"/>
      </p:ext>
    </p:extLst>
  </p:cmAuthor>
  <p:cmAuthor id="6" name="Carla McClure" initials="CM" lastIdx="72" clrIdx="5">
    <p:extLst>
      <p:ext uri="{19B8F6BF-5375-455C-9EA6-DF929625EA0E}">
        <p15:presenceInfo xmlns:p15="http://schemas.microsoft.com/office/powerpoint/2012/main" userId="Carla McClure" providerId="None"/>
      </p:ext>
    </p:extLst>
  </p:cmAuthor>
  <p:cmAuthor id="7" name="Yliana Barrera" initials="YB" lastIdx="15" clrIdx="6">
    <p:extLst>
      <p:ext uri="{19B8F6BF-5375-455C-9EA6-DF929625EA0E}">
        <p15:presenceInfo xmlns:p15="http://schemas.microsoft.com/office/powerpoint/2012/main" userId="Yliana Barrera" providerId="None"/>
      </p:ext>
    </p:extLst>
  </p:cmAuthor>
  <p:cmAuthor id="8" name="Carla McClure" initials="CM [2]" lastIdx="1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14" clrIdx="8">
    <p:extLst>
      <p:ext uri="{19B8F6BF-5375-455C-9EA6-DF929625EA0E}">
        <p15:presenceInfo xmlns:p15="http://schemas.microsoft.com/office/powerpoint/2012/main" userId="S::CHeffernan@seiservices.com::7050c5c2-1bd2-4717-9519-2d7b917433fa" providerId="AD"/>
      </p:ext>
    </p:extLst>
  </p:cmAuthor>
  <p:cmAuthor id="10" name="Kathleen Bethke" initials="KB" lastIdx="8" clrIdx="9">
    <p:extLst>
      <p:ext uri="{19B8F6BF-5375-455C-9EA6-DF929625EA0E}">
        <p15:presenceInfo xmlns:p15="http://schemas.microsoft.com/office/powerpoint/2012/main" userId="Kathleen Bethke" providerId="None"/>
      </p:ext>
    </p:extLst>
  </p:cmAuthor>
  <p:cmAuthor id="11" name="Kathleen Bethke" initials="KB [2]" lastIdx="2" clrIdx="10">
    <p:extLst>
      <p:ext uri="{19B8F6BF-5375-455C-9EA6-DF929625EA0E}">
        <p15:presenceInfo xmlns:p15="http://schemas.microsoft.com/office/powerpoint/2012/main" userId="S::kbethke@seiservices.com::597e6176-bd2f-46eb-aaca-c344fe83e283" providerId="AD"/>
      </p:ext>
    </p:extLst>
  </p:cmAuthor>
  <p:cmAuthor id="12" name="Mohamad Al-Issa" initials="MA" lastIdx="92" clrIdx="11">
    <p:extLst>
      <p:ext uri="{19B8F6BF-5375-455C-9EA6-DF929625EA0E}">
        <p15:presenceInfo xmlns:p15="http://schemas.microsoft.com/office/powerpoint/2012/main" userId="S-1-5-21-4095628063-3556742122-3606576086-234970" providerId="AD"/>
      </p:ext>
    </p:extLst>
  </p:cmAuthor>
  <p:cmAuthor id="13" name="Alicia Lew" initials="AL" lastIdx="6" clrIdx="12">
    <p:extLst>
      <p:ext uri="{19B8F6BF-5375-455C-9EA6-DF929625EA0E}">
        <p15:presenceInfo xmlns:p15="http://schemas.microsoft.com/office/powerpoint/2012/main" userId="S-1-5-21-4095628063-3556742122-3606576086-2247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2"/>
    <a:srgbClr val="4472C4"/>
    <a:srgbClr val="00529B"/>
    <a:srgbClr val="FEBF22"/>
    <a:srgbClr val="2F5597"/>
    <a:srgbClr val="203864"/>
    <a:srgbClr val="FFFFFF"/>
    <a:srgbClr val="006BB4"/>
    <a:srgbClr val="D6E6F4"/>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94" autoAdjust="0"/>
    <p:restoredTop sz="86134" autoAdjust="0"/>
  </p:normalViewPr>
  <p:slideViewPr>
    <p:cSldViewPr snapToGrid="0">
      <p:cViewPr varScale="1">
        <p:scale>
          <a:sx n="94" d="100"/>
          <a:sy n="94" d="100"/>
        </p:scale>
        <p:origin x="666" y="96"/>
      </p:cViewPr>
      <p:guideLst>
        <p:guide orient="horz" pos="2160"/>
        <p:guide pos="3840"/>
      </p:guideLst>
    </p:cSldViewPr>
  </p:slideViewPr>
  <p:outlineViewPr>
    <p:cViewPr>
      <p:scale>
        <a:sx n="33" d="100"/>
        <a:sy n="33" d="100"/>
      </p:scale>
      <p:origin x="0" y="-42005"/>
    </p:cViewPr>
  </p:outlineViewPr>
  <p:notesTextViewPr>
    <p:cViewPr>
      <p:scale>
        <a:sx n="100" d="100"/>
        <a:sy n="100" d="100"/>
      </p:scale>
      <p:origin x="0" y="0"/>
    </p:cViewPr>
  </p:notesTextViewPr>
  <p:sorterViewPr>
    <p:cViewPr>
      <p:scale>
        <a:sx n="100" d="100"/>
        <a:sy n="100" d="100"/>
      </p:scale>
      <p:origin x="0" y="-25752"/>
    </p:cViewPr>
  </p:sorterViewPr>
  <p:notesViewPr>
    <p:cSldViewPr snapToGrid="0">
      <p:cViewPr>
        <p:scale>
          <a:sx n="130" d="100"/>
          <a:sy n="130" d="100"/>
        </p:scale>
        <p:origin x="2652" y="-271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07/22/2024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4300" indent="-114300" algn="l" defTabSz="914400" rtl="0" eaLnBrk="1" latinLnBrk="0" hangingPunct="1">
      <a:buFont typeface="Wingdings" panose="05000000000000000000" pitchFamily="2" charset="2"/>
      <a:buChar char="§"/>
      <a:defRPr sz="1200" kern="1200">
        <a:solidFill>
          <a:schemeClr val="tx1"/>
        </a:solidFill>
        <a:latin typeface="+mn-lt"/>
        <a:ea typeface="+mn-ea"/>
        <a:cs typeface="Arial" panose="020B060402020202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dicare.gov/plan-compare/%23/?lang=e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medicare.gov/publications" TargetMode="External"/><Relationship Id="rId4" Type="http://schemas.openxmlformats.org/officeDocument/2006/relationships/hyperlink" Target="https://www.medicare.gov/basics/end-stage-renal-diseas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plan-compare/%23/?lang=e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edicare.gov/plan-compare/%23/?lang=e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ms.gov/priorities/innovation/models%23views=model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re.gov/plan-compare/%23/pace?lang=es&amp;year=202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basics/your-medicare-rights/your-right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claims-appeals/file-a-complaint-grievance/filing-complaints-about-a-doctor-hospital-or-provide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medicare/appeals-grievances/managed-care"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ecfr.gov/current/title-42/chapter-IV/subchapter-B/part-422?toc=1"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cms.gov/medicare/health-drug-plans/managed-care-marketing/medicare-guidelines" TargetMode="External"/><Relationship Id="rId4" Type="http://schemas.openxmlformats.org/officeDocument/2006/relationships/hyperlink" Target="https://www.ecfr.gov/current/title-42/chapter-IV/subchapter-B/part-423"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ms.gov/medicare/health-drug-plans/managed-care-marketing/models-standard-documents-educational-materials"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cms.gov/medicare/health-drug-plans/managed-care-marketing"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medicare.gov/plan-compare/%23/?lang=es&amp;year=2021"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ms.gov/files/document/medicare-communications-and-marketing-guidelines-3-16-2022.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ig.hhs.gov/compliance/advisory-opinions/index.asp"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ecfr.gov/current/title-42/chapter-IV/subchapter-B/part-422?toc=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V?toc=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cms.gov/regulations-and-guidance/guidance/manuals/downloads/mc86c04.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dicare.gov/publications/10050-Medicare-and-You.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medicare.gov/publications/12026-Understanding-Medicare-Advantage-Plans.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medicare.gov/publications/12026-Understanding-Medicare-Advantage-Plans.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ms.gov/Regulations-and-Guidance/Guidance/Manuals/Downloads/mc86c04.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793808"/>
            <a:ext cx="5835904" cy="5165946"/>
          </a:xfrm>
        </p:spPr>
        <p:txBody>
          <a:bodyPr/>
          <a:lstStyle/>
          <a:p>
            <a:pPr marL="0" indent="0" fontAlgn="base">
              <a:spcAft>
                <a:spcPts val="600"/>
              </a:spcAft>
              <a:buNone/>
            </a:pPr>
            <a:r>
              <a:rPr lang="es-US" b="1" dirty="0">
                <a:solidFill>
                  <a:srgbClr val="000000"/>
                </a:solidFill>
              </a:rPr>
              <a:t>Introducción al contenido del módulo​</a:t>
            </a:r>
            <a:r>
              <a:rPr lang="es-US" dirty="0">
                <a:solidFill>
                  <a:srgbClr val="444444"/>
                </a:solidFill>
              </a:rPr>
              <a:t>​</a:t>
            </a:r>
          </a:p>
          <a:p>
            <a:pPr marL="0" indent="0" fontAlgn="base">
              <a:spcAft>
                <a:spcPts val="600"/>
              </a:spcAft>
              <a:buNone/>
            </a:pPr>
            <a:r>
              <a:rPr lang="es-US" dirty="0">
                <a:solidFill>
                  <a:srgbClr val="000000"/>
                </a:solidFill>
              </a:rPr>
              <a:t>Este módulo, "Medicare </a:t>
            </a:r>
            <a:r>
              <a:rPr lang="es-US" dirty="0" err="1">
                <a:solidFill>
                  <a:srgbClr val="000000"/>
                </a:solidFill>
              </a:rPr>
              <a:t>Advantage</a:t>
            </a:r>
            <a:r>
              <a:rPr lang="es-US" dirty="0">
                <a:solidFill>
                  <a:srgbClr val="000000"/>
                </a:solidFill>
              </a:rPr>
              <a:t> y otros planes de salud de Medicare", </a:t>
            </a:r>
            <a:r>
              <a:rPr lang="es-US" dirty="0">
                <a:solidFill>
                  <a:prstClr val="black"/>
                </a:solidFill>
              </a:rPr>
              <a:t>explica las opciones de planes de salud de Medicare a diferencia de Medicare Original.</a:t>
            </a:r>
            <a:r>
              <a:rPr lang="es-US" dirty="0">
                <a:solidFill>
                  <a:srgbClr val="000000"/>
                </a:solidFill>
              </a:rPr>
              <a:t> </a:t>
            </a:r>
          </a:p>
          <a:p>
            <a:pPr marL="0" indent="0" fontAlgn="base">
              <a:spcAft>
                <a:spcPts val="600"/>
              </a:spcAft>
              <a:buNone/>
            </a:pPr>
            <a:r>
              <a:rPr lang="es-US" b="1" dirty="0">
                <a:solidFill>
                  <a:srgbClr val="000000"/>
                </a:solidFill>
              </a:rPr>
              <a:t>Exención de responsabilidad</a:t>
            </a:r>
            <a:r>
              <a:rPr lang="es-US" dirty="0">
                <a:solidFill>
                  <a:srgbClr val="444444"/>
                </a:solidFill>
              </a:rPr>
              <a:t>​</a:t>
            </a:r>
          </a:p>
          <a:p>
            <a:pPr algn="l" rtl="0" fontAlgn="base">
              <a:spcAft>
                <a:spcPts val="600"/>
              </a:spcAft>
            </a:pPr>
            <a:r>
              <a:rPr lang="es-US" dirty="0">
                <a:solidFill>
                  <a:srgbClr val="000000"/>
                </a:solidFill>
              </a:rPr>
              <a:t>Este módulo de capacitación fue elaborado y aprobado por los Centros para Servicios de Medicare y Medicaid (CMS, por sus siglas en inglés), la agencia federal que administra Medicare, Medicaid, el Programa de seguro médico para niños (CHIP, por sus siglas en inglés) y el Mercado de Seguros Médicos (</a:t>
            </a:r>
            <a:r>
              <a:rPr lang="es-US" dirty="0" err="1">
                <a:solidFill>
                  <a:srgbClr val="000000"/>
                </a:solidFill>
              </a:rPr>
              <a:t>Health</a:t>
            </a:r>
            <a:r>
              <a:rPr lang="es-US" dirty="0">
                <a:solidFill>
                  <a:srgbClr val="000000"/>
                </a:solidFill>
              </a:rPr>
              <a:t> </a:t>
            </a:r>
            <a:r>
              <a:rPr lang="es-US" dirty="0" err="1">
                <a:solidFill>
                  <a:srgbClr val="000000"/>
                </a:solidFill>
              </a:rPr>
              <a:t>Insurance</a:t>
            </a:r>
            <a:r>
              <a:rPr lang="es-US" dirty="0">
                <a:solidFill>
                  <a:srgbClr val="000000"/>
                </a:solidFill>
              </a:rPr>
              <a:t> Marketplace®). </a:t>
            </a:r>
            <a:r>
              <a:rPr lang="es-US" dirty="0">
                <a:solidFill>
                  <a:srgbClr val="444444"/>
                </a:solidFill>
              </a:rPr>
              <a:t>​</a:t>
            </a:r>
          </a:p>
          <a:p>
            <a:pPr algn="l" rtl="0" fontAlgn="base">
              <a:spcAft>
                <a:spcPts val="600"/>
              </a:spcAft>
            </a:pPr>
            <a:r>
              <a:rPr lang="es-US" dirty="0">
                <a:solidFill>
                  <a:srgbClr val="000000"/>
                </a:solidFill>
              </a:rPr>
              <a:t>La información en este módulo era correcta al mes de </a:t>
            </a:r>
            <a:r>
              <a:rPr lang="es-US" b="1" dirty="0">
                <a:solidFill>
                  <a:srgbClr val="000000"/>
                </a:solidFill>
              </a:rPr>
              <a:t>abril de 2024</a:t>
            </a:r>
            <a:r>
              <a:rPr lang="es-US" dirty="0">
                <a:solidFill>
                  <a:srgbClr val="000000"/>
                </a:solidFill>
              </a:rPr>
              <a:t>. Para buscar una versión actualizada, visite </a:t>
            </a:r>
            <a:r>
              <a:rPr lang="es-US" u="sng" dirty="0">
                <a:solidFill>
                  <a:srgbClr val="0563C1"/>
                </a:solidFill>
                <a:hlinkClick r:id="rId3"/>
              </a:rPr>
              <a:t>CMSnationaltrainingprogram.cms.gov</a:t>
            </a:r>
            <a:r>
              <a:rPr lang="es-US" dirty="0">
                <a:solidFill>
                  <a:srgbClr val="000000"/>
                </a:solidFill>
              </a:rPr>
              <a:t>. El Programa de Capacitación Nacional de los CMS proporciona esta información como un recurso para nuestros colaboradores. El presente no es un documento legal, ni tiene fines de prensa. La prensa puede contactar a la oficina de prensa de los CMS en </a:t>
            </a:r>
            <a:r>
              <a:rPr lang="es-US" dirty="0">
                <a:solidFill>
                  <a:srgbClr val="000000"/>
                </a:solidFill>
                <a:hlinkClick r:id="rId4"/>
              </a:rPr>
              <a:t>CMS.gov/</a:t>
            </a:r>
            <a:r>
              <a:rPr lang="es-US" dirty="0" err="1">
                <a:solidFill>
                  <a:srgbClr val="000000"/>
                </a:solidFill>
                <a:hlinkClick r:id="rId4"/>
              </a:rPr>
              <a:t>newsroom</a:t>
            </a:r>
            <a:r>
              <a:rPr lang="es-US" dirty="0">
                <a:solidFill>
                  <a:srgbClr val="000000"/>
                </a:solidFill>
                <a:hlinkClick r:id="rId4"/>
              </a:rPr>
              <a:t>/media-</a:t>
            </a:r>
            <a:r>
              <a:rPr lang="es-US" dirty="0" err="1">
                <a:solidFill>
                  <a:srgbClr val="000000"/>
                </a:solidFill>
                <a:hlinkClick r:id="rId4"/>
              </a:rPr>
              <a:t>inquiries</a:t>
            </a:r>
            <a:r>
              <a:rPr lang="es-US" dirty="0">
                <a:solidFill>
                  <a:srgbClr val="000000"/>
                </a:solidFill>
              </a:rPr>
              <a:t>. La guía legal oficial del Programa Medicare está contenida en los estatutos, reglamentos y resoluciones pertinentes.</a:t>
            </a:r>
            <a:r>
              <a:rPr lang="es-US" dirty="0">
                <a:solidFill>
                  <a:srgbClr val="444444"/>
                </a:solidFill>
              </a:rPr>
              <a:t>​</a:t>
            </a:r>
          </a:p>
          <a:p>
            <a:pPr algn="l" rtl="0" fontAlgn="base">
              <a:spcAft>
                <a:spcPts val="600"/>
              </a:spcAft>
            </a:pPr>
            <a:r>
              <a:rPr lang="es-US" dirty="0">
                <a:solidFill>
                  <a:srgbClr val="000000"/>
                </a:solidFill>
              </a:rPr>
              <a:t>Esta comunicación se imprimió, publicó o produjo y difundió a expensas de los contribuyentes de EE. UU.</a:t>
            </a:r>
            <a:r>
              <a:rPr lang="es-US" dirty="0">
                <a:solidFill>
                  <a:srgbClr val="444444"/>
                </a:solidFill>
              </a:rPr>
              <a:t>​</a:t>
            </a:r>
          </a:p>
          <a:p>
            <a:pPr algn="l" rtl="0" fontAlgn="base">
              <a:spcAft>
                <a:spcPts val="600"/>
              </a:spcAft>
            </a:pPr>
            <a:r>
              <a:rPr lang="es-US" dirty="0" err="1">
                <a:solidFill>
                  <a:srgbClr val="000000"/>
                </a:solidFill>
              </a:rPr>
              <a:t>Health</a:t>
            </a:r>
            <a:r>
              <a:rPr lang="es-US" dirty="0">
                <a:solidFill>
                  <a:srgbClr val="000000"/>
                </a:solidFill>
              </a:rPr>
              <a:t> </a:t>
            </a:r>
            <a:r>
              <a:rPr lang="es-US" dirty="0" err="1">
                <a:solidFill>
                  <a:srgbClr val="000000"/>
                </a:solidFill>
              </a:rPr>
              <a:t>Insurance</a:t>
            </a:r>
            <a:r>
              <a:rPr lang="es-US" dirty="0">
                <a:solidFill>
                  <a:srgbClr val="000000"/>
                </a:solidFill>
              </a:rPr>
              <a:t> Marketplace® es una marca de servicio registrada del Departamento de Salud y Servicios Humanos (HHS, por sus siglas en inglés) de Estados Unidos.</a:t>
            </a:r>
            <a:r>
              <a:rPr lang="es-US" dirty="0">
                <a:solidFill>
                  <a:srgbClr val="444444"/>
                </a:solidFill>
              </a:rPr>
              <a:t>​</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9375"/>
            <a:ext cx="5759450" cy="3240088"/>
          </a:xfrm>
        </p:spPr>
      </p:sp>
      <p:sp>
        <p:nvSpPr>
          <p:cNvPr id="3" name="Notes Placeholder 2"/>
          <p:cNvSpPr>
            <a:spLocks noGrp="1"/>
          </p:cNvSpPr>
          <p:nvPr>
            <p:ph type="body" idx="1"/>
          </p:nvPr>
        </p:nvSpPr>
        <p:spPr>
          <a:xfrm>
            <a:off x="66674" y="3387634"/>
            <a:ext cx="7153275" cy="5930537"/>
          </a:xfrm>
        </p:spPr>
        <p:txBody>
          <a:bodyPr/>
          <a:lstStyle/>
          <a:p>
            <a:pPr marL="0" indent="0" defTabSz="966612">
              <a:buNone/>
              <a:defRPr/>
            </a:pPr>
            <a:r>
              <a:rPr lang="es-US" sz="1000" b="1" dirty="0">
                <a:solidFill>
                  <a:prstClr val="black"/>
                </a:solidFill>
                <a:ea typeface="ＭＳ Ｐゴシック" pitchFamily="84" charset="-128"/>
              </a:rPr>
              <a:t>Esta diapositiva tiene animación.</a:t>
            </a:r>
          </a:p>
          <a:p>
            <a:pPr marL="0" indent="0" defTabSz="966612">
              <a:buNone/>
              <a:defRPr/>
            </a:pPr>
            <a:r>
              <a:rPr lang="es-US" sz="1000" b="1" dirty="0">
                <a:solidFill>
                  <a:prstClr val="black"/>
                </a:solidFill>
                <a:ea typeface="ＭＳ Ｐゴシック" pitchFamily="84" charset="-128"/>
              </a:rPr>
              <a:t>Notas del presentador</a:t>
            </a:r>
          </a:p>
          <a:p>
            <a:pPr marL="0" indent="0" defTabSz="966612">
              <a:buNone/>
              <a:defRPr/>
            </a:pPr>
            <a:r>
              <a:rPr lang="es-US" sz="1000" dirty="0">
                <a:solidFill>
                  <a:prstClr val="black"/>
                </a:solidFill>
              </a:rPr>
              <a:t>Un SNP ofrece beneficios y servicios a personas con enfermedades específicas, ciertas necesidades de cuidados de la salud o que también tienen cobertura de Medicare. Los SNP incluyen servicios de coordinación de cuidados y adaptan sus beneficios, opciones de proveedores y listas de medicamentos (formularios) para satisfacer mejor las necesidades específicas de los grupos a los que prestan servicios.</a:t>
            </a:r>
          </a:p>
          <a:p>
            <a:r>
              <a:rPr lang="es-US" sz="1000" b="1" dirty="0">
                <a:cs typeface="Arial" panose="020B0604020202020204" pitchFamily="34" charset="0"/>
              </a:rPr>
              <a:t>¿Puedo obtener atención médica de cualquier médico, otro proveedor de atención médica u hospital? </a:t>
            </a:r>
            <a:r>
              <a:rPr lang="es-US" sz="1000" dirty="0">
                <a:cs typeface="Arial" panose="020B0604020202020204" pitchFamily="34" charset="0"/>
              </a:rPr>
              <a:t>Algunos SNP cubren servicios fuera de la red y otros no. Consulte con el plan para averiguar si cubre servicios fuera de la red y, de ser así, cómo afectan sus costos.</a:t>
            </a:r>
          </a:p>
          <a:p>
            <a:r>
              <a:rPr lang="es-US" sz="1000" b="1" dirty="0">
                <a:cs typeface="Arial" panose="020B0604020202020204" pitchFamily="34" charset="0"/>
              </a:rPr>
              <a:t>¿Estos planes cubren medicamentos recetados? </a:t>
            </a:r>
            <a:r>
              <a:rPr lang="es-US" sz="1000" dirty="0">
                <a:cs typeface="Arial" panose="020B0604020202020204" pitchFamily="34" charset="0"/>
              </a:rPr>
              <a:t>Sí. Todos los SNP deben ofrecer cobertura de medicamentos para Medicare (Parte D).</a:t>
            </a:r>
          </a:p>
          <a:p>
            <a:r>
              <a:rPr lang="es-US" sz="1000" b="1" dirty="0">
                <a:cs typeface="Arial" panose="020B0604020202020204" pitchFamily="34" charset="0"/>
              </a:rPr>
              <a:t>¿Debo elegir un médico de cabecera? </a:t>
            </a:r>
            <a:r>
              <a:rPr lang="es-US" sz="1000" dirty="0">
                <a:cs typeface="Arial" panose="020B0604020202020204" pitchFamily="34" charset="0"/>
              </a:rPr>
              <a:t>Algunos SNP exigen médicos de cabecera y otros no. Consulte con el plan para averiguar si debe elegir un médico de cabecera.</a:t>
            </a:r>
          </a:p>
          <a:p>
            <a:r>
              <a:rPr lang="es-US" sz="1000" b="1" dirty="0">
                <a:cs typeface="Arial" panose="020B0604020202020204" pitchFamily="34" charset="0"/>
              </a:rPr>
              <a:t>¿Tengo que obtener una derivación para ver a un especialista? </a:t>
            </a:r>
            <a:r>
              <a:rPr lang="es-US" sz="1000" dirty="0">
                <a:cs typeface="Arial" panose="020B0604020202020204" pitchFamily="34" charset="0"/>
              </a:rPr>
              <a:t>Algunos SNP exigen derivaciones y otros no. Ciertos servicios, como las mamografías anuales, no requieren derivaciones. Consulte con el plan para averiguar si necesita una derivación.</a:t>
            </a:r>
          </a:p>
          <a:p>
            <a:r>
              <a:rPr lang="es-US" sz="1000" b="1" dirty="0">
                <a:cs typeface="Arial" panose="020B0604020202020204" pitchFamily="34" charset="0"/>
              </a:rPr>
              <a:t>¿Qué más debo saber sobre este tipo de plan? </a:t>
            </a:r>
          </a:p>
          <a:p>
            <a:pPr lvl="1" indent="-115888">
              <a:spcBef>
                <a:spcPts val="0"/>
              </a:spcBef>
              <a:buFont typeface="Arial" panose="020B0604020202020204" pitchFamily="34" charset="0"/>
              <a:buChar char="•"/>
            </a:pPr>
            <a:r>
              <a:rPr lang="es-US" sz="1000" dirty="0">
                <a:cs typeface="Arial" panose="020B0604020202020204" pitchFamily="34" charset="0"/>
              </a:rPr>
              <a:t>Estos grupos son elegibles para inscribirse en un SNP:</a:t>
            </a:r>
          </a:p>
          <a:p>
            <a:pPr marL="400050" lvl="2" indent="-171450">
              <a:spcBef>
                <a:spcPts val="0"/>
              </a:spcBef>
            </a:pPr>
            <a:r>
              <a:rPr lang="es-US" sz="1000" dirty="0">
                <a:cs typeface="Arial" panose="020B0604020202020204" pitchFamily="34" charset="0"/>
              </a:rPr>
              <a:t>Personas que viven en determinadas instituciones (como hogares de ancianos) o que viven en la comunidad pero necesitan atención de enfermería en el hogar (también llamado “SNP institucional” o I-SNP).</a:t>
            </a:r>
          </a:p>
          <a:p>
            <a:pPr marL="400050" lvl="2" indent="-171450">
              <a:spcBef>
                <a:spcPts val="0"/>
              </a:spcBef>
            </a:pPr>
            <a:r>
              <a:rPr lang="es-US" sz="1000" dirty="0">
                <a:cs typeface="Arial" panose="020B0604020202020204" pitchFamily="34" charset="0"/>
              </a:rPr>
              <a:t>Personas elegibles tanto para Medicare como para Medicaid (también llamado "SNP de elegibilidad doble" o D-SNP). Los D-SNP tienen un contrato con su programa estatal de Medicaid para ayudar a coordinar sus beneficios de Medicare y Medicaid. Es posible que algunos D-SNP proporcionen servicios de Medicaid además de servicios de Medicare. Llame a la oficina de Asistencia Médica (Medicaid) de su estado para verificar su elegibilidad para Medicaid.</a:t>
            </a:r>
          </a:p>
          <a:p>
            <a:pPr marL="400050" lvl="2" indent="-171450">
              <a:spcBef>
                <a:spcPts val="0"/>
              </a:spcBef>
            </a:pPr>
            <a:r>
              <a:rPr lang="es-US" sz="1000" dirty="0">
                <a:cs typeface="Arial" panose="020B0604020202020204" pitchFamily="34" charset="0"/>
              </a:rPr>
              <a:t>Personas con afecciones crónicas severas o </a:t>
            </a:r>
            <a:r>
              <a:rPr lang="es-US" sz="1000" dirty="0" err="1">
                <a:cs typeface="Arial" panose="020B0604020202020204" pitchFamily="34" charset="0"/>
              </a:rPr>
              <a:t>discapacitantes</a:t>
            </a:r>
            <a:r>
              <a:rPr lang="es-US" sz="1000" dirty="0">
                <a:cs typeface="Arial" panose="020B0604020202020204" pitchFamily="34" charset="0"/>
              </a:rPr>
              <a:t> específicas (como diabetes, enfermedad renal en etapa terminal [ESRD, por sus siglas en inglés], VIH/SIDA, insuficiencia cardíaca crónica o demencia) (también denominado “SNP de afección crónica” o C-SNP). Los planes pueden limitar, además, la membresía a una única afección crónica o a un grupo de afecciones crónicas relacionadas.</a:t>
            </a:r>
          </a:p>
          <a:p>
            <a:pPr marL="228600" lvl="1" indent="-114300">
              <a:spcBef>
                <a:spcPts val="0"/>
              </a:spcBef>
              <a:buFont typeface="Arial" panose="020B0604020202020204" pitchFamily="34" charset="0"/>
              <a:buChar char="•"/>
            </a:pPr>
            <a:r>
              <a:rPr lang="es-US" sz="1000" dirty="0">
                <a:cs typeface="Arial" panose="020B0604020202020204" pitchFamily="34" charset="0"/>
              </a:rPr>
              <a:t>Para encontrar y comparar SNP u otros planes Medicare </a:t>
            </a:r>
            <a:r>
              <a:rPr lang="es-US" sz="1000" dirty="0" err="1">
                <a:cs typeface="Arial" panose="020B0604020202020204" pitchFamily="34" charset="0"/>
              </a:rPr>
              <a:t>Advantage</a:t>
            </a:r>
            <a:r>
              <a:rPr lang="es-US" sz="1000" dirty="0">
                <a:cs typeface="Arial" panose="020B0604020202020204" pitchFamily="34" charset="0"/>
              </a:rPr>
              <a:t> dentro de su área, visite </a:t>
            </a:r>
            <a:r>
              <a:rPr lang="es-US" sz="1000" dirty="0">
                <a:cs typeface="Arial" panose="020B0604020202020204" pitchFamily="34" charset="0"/>
                <a:hlinkClick r:id="rId3"/>
              </a:rPr>
              <a:t>Medicare.gov/plan-compare</a:t>
            </a:r>
            <a:r>
              <a:rPr lang="es-US" sz="1000" dirty="0">
                <a:cs typeface="Arial" panose="020B0604020202020204" pitchFamily="34" charset="0"/>
              </a:rPr>
              <a:t>. </a:t>
            </a:r>
          </a:p>
          <a:p>
            <a:pPr marL="0" lvl="1" defTabSz="966512">
              <a:spcBef>
                <a:spcPts val="0"/>
              </a:spcBef>
              <a:defRPr/>
            </a:pPr>
            <a:r>
              <a:rPr lang="es-US" sz="1000" b="1" dirty="0">
                <a:solidFill>
                  <a:prstClr val="black"/>
                </a:solidFill>
                <a:cs typeface="Arial" panose="020B0604020202020204" pitchFamily="34" charset="0"/>
              </a:rPr>
              <a:t>NOTA:</a:t>
            </a:r>
            <a:r>
              <a:rPr lang="es-US" sz="1000" dirty="0">
                <a:solidFill>
                  <a:prstClr val="black"/>
                </a:solidFill>
                <a:cs typeface="Arial" panose="020B0604020202020204" pitchFamily="34" charset="0"/>
              </a:rPr>
              <a:t> Las personas con enfermedad renal en etapa terminal (ESRD) pueden elegir Medicare Original o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al decidir cómo obtener la cobertura de Medicare. Si usted solo es elegible para Medicare porque tiene ESRD y recibe un trasplante de riñón, sus beneficios de Medicare finalizarán 36 meses después del trasplante. Para obtener más información, visite </a:t>
            </a:r>
            <a:r>
              <a:rPr lang="es-US" sz="1000" dirty="0">
                <a:solidFill>
                  <a:prstClr val="black"/>
                </a:solidFill>
                <a:cs typeface="Arial" panose="020B0604020202020204" pitchFamily="34" charset="0"/>
                <a:hlinkClick r:id="rId4"/>
              </a:rPr>
              <a:t>Medicare.gov/</a:t>
            </a:r>
            <a:r>
              <a:rPr lang="es-US" sz="1000" dirty="0" err="1">
                <a:solidFill>
                  <a:prstClr val="black"/>
                </a:solidFill>
                <a:cs typeface="Arial" panose="020B0604020202020204" pitchFamily="34" charset="0"/>
                <a:hlinkClick r:id="rId4"/>
              </a:rPr>
              <a:t>basics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end</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stage</a:t>
            </a:r>
            <a:r>
              <a:rPr lang="es-US" sz="1000" dirty="0">
                <a:solidFill>
                  <a:prstClr val="black"/>
                </a:solidFill>
                <a:cs typeface="Arial" panose="020B0604020202020204" pitchFamily="34" charset="0"/>
                <a:hlinkClick r:id="rId4"/>
              </a:rPr>
              <a:t>-renal-</a:t>
            </a:r>
            <a:r>
              <a:rPr lang="es-US" sz="1000" dirty="0" err="1">
                <a:solidFill>
                  <a:prstClr val="black"/>
                </a:solidFill>
                <a:cs typeface="Arial" panose="020B0604020202020204" pitchFamily="34" charset="0"/>
                <a:hlinkClick r:id="rId4"/>
              </a:rPr>
              <a:t>disease</a:t>
            </a:r>
            <a:r>
              <a:rPr lang="es-US" sz="1000" dirty="0">
                <a:solidFill>
                  <a:prstClr val="black"/>
                </a:solidFill>
                <a:cs typeface="Arial" panose="020B0604020202020204" pitchFamily="34" charset="0"/>
              </a:rPr>
              <a:t>.</a:t>
            </a:r>
          </a:p>
          <a:p>
            <a:pPr marL="0" lvl="1" defTabSz="966512">
              <a:spcBef>
                <a:spcPts val="0"/>
              </a:spcBef>
              <a:defRPr/>
            </a:pPr>
            <a:r>
              <a:rPr lang="es-US" sz="1000" dirty="0">
                <a:solidFill>
                  <a:prstClr val="black"/>
                </a:solidFill>
                <a:cs typeface="Arial" panose="020B0604020202020204" pitchFamily="34" charset="0"/>
              </a:rPr>
              <a:t>Para averiguar qué planes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están disponibles en su área, visite </a:t>
            </a:r>
            <a:r>
              <a:rPr lang="es-US" sz="1000" dirty="0">
                <a:cs typeface="Arial" panose="020B0604020202020204" pitchFamily="34" charset="0"/>
                <a:hlinkClick r:id="rId3"/>
              </a:rPr>
              <a:t>es.Medicare.gov/plan-compare</a:t>
            </a:r>
            <a:r>
              <a:rPr lang="es-US" sz="1000" dirty="0">
                <a:solidFill>
                  <a:prstClr val="black"/>
                </a:solidFill>
                <a:cs typeface="Arial" panose="020B0604020202020204" pitchFamily="34" charset="0"/>
              </a:rPr>
              <a:t> o llame al 1-800-MEDICARE (1‐800‐633‐4227). Los usuarios de TTY pueden llamar al 1-877-486-2048.</a:t>
            </a:r>
          </a:p>
          <a:p>
            <a:pPr marL="0" indent="0">
              <a:buNone/>
            </a:pPr>
            <a:r>
              <a:rPr lang="es-US" sz="1000" dirty="0">
                <a:cs typeface="Arial" panose="020B0604020202020204" pitchFamily="34" charset="0"/>
              </a:rPr>
              <a:t>Para ver </a:t>
            </a:r>
            <a:r>
              <a:rPr lang="es-US" sz="1000" dirty="0"/>
              <a:t>información sobre la membresía de SNP, visite </a:t>
            </a:r>
            <a:r>
              <a:rPr lang="es-US" sz="1000" dirty="0">
                <a:hlinkClick r:id="rId5"/>
              </a:rPr>
              <a:t>Medicare.gov/</a:t>
            </a:r>
            <a:r>
              <a:rPr lang="es-US" sz="1000" dirty="0" err="1">
                <a:hlinkClick r:id="rId5"/>
              </a:rPr>
              <a:t>publications</a:t>
            </a:r>
            <a:r>
              <a:rPr lang="es-US" sz="1000" dirty="0"/>
              <a:t> y consulte “Explicación de los planes Medicare </a:t>
            </a:r>
            <a:r>
              <a:rPr lang="es-US" sz="1000" dirty="0" err="1"/>
              <a:t>Advantage</a:t>
            </a:r>
            <a:r>
              <a:rPr lang="es-US" sz="1000" dirty="0"/>
              <a:t>" (Producto de los CMS </a:t>
            </a:r>
            <a:r>
              <a:rPr lang="es-US" sz="1000" dirty="0" err="1"/>
              <a:t>n.°</a:t>
            </a:r>
            <a:r>
              <a:rPr lang="es-US" sz="1000" dirty="0"/>
              <a:t> 12026). </a:t>
            </a:r>
          </a:p>
          <a:p>
            <a:pPr marL="0" indent="0">
              <a:buNone/>
            </a:pPr>
            <a:endParaRPr lang="en-US" sz="1000"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2875" y="3757507"/>
            <a:ext cx="7038975" cy="5336963"/>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ea typeface="ＭＳ Ｐゴシック" pitchFamily="84" charset="-128"/>
              </a:rPr>
              <a:t>Notas del presentador</a:t>
            </a:r>
          </a:p>
          <a:p>
            <a:pPr marL="0" indent="0">
              <a:spcAft>
                <a:spcPts val="600"/>
              </a:spcAft>
              <a:buNone/>
            </a:pPr>
            <a:r>
              <a:rPr lang="es-US" sz="1100" b="1" dirty="0">
                <a:cs typeface="Arial" panose="020B0604020202020204" pitchFamily="34" charset="0"/>
              </a:rPr>
              <a:t>¿Puedo obtener atención médica de cualquier médico, otro proveedor de atención médica u hospital? </a:t>
            </a:r>
            <a:r>
              <a:rPr lang="es-US" sz="1100" dirty="0"/>
              <a:t>Sí. Puede consultar a cualquier médico, a otro proveedor de atención médica u hospital aprobado por Medicare que acepte los términos de pago del plan, acepte tratarlo a usted y que no haya optado por ser excluido de Medicare (para artículos y servicios de la Parte A y la Parte B de Medicare). Si se inscribe en un plan Privado de Pago por Servicio que tiene una red, también puede consultar a cualquiera de los proveedores de la red que hayan aceptado tratar a los miembros del plan. Puede elegir un médico, hospital u otro proveedor fuera de la red que acepte los términos del plan, pero es posible que deba pagar más. Habitualmente, su tarjeta de ID del plan le indica a su proveedor que usted pertenece a un plan PFFS.</a:t>
            </a:r>
          </a:p>
          <a:p>
            <a:pPr marL="0" indent="0">
              <a:spcAft>
                <a:spcPts val="600"/>
              </a:spcAft>
              <a:buNone/>
            </a:pPr>
            <a:r>
              <a:rPr lang="es-US" sz="1100" b="1" dirty="0">
                <a:cs typeface="Arial" panose="020B0604020202020204" pitchFamily="34" charset="0"/>
              </a:rPr>
              <a:t>¿Estos planes cubren medicamentos recetados? </a:t>
            </a:r>
            <a:r>
              <a:rPr lang="es-US" sz="1100" dirty="0"/>
              <a:t>Algunas veces. Si su plan PFFS no ofrece cobertura de medicamentos de Medicare, puede inscribirse en un plan de medicamentos de Medicare por separado para obtener cobertura de medicamentos (Parte D). </a:t>
            </a:r>
          </a:p>
          <a:p>
            <a:pPr marL="0" indent="0">
              <a:spcAft>
                <a:spcPts val="600"/>
              </a:spcAft>
              <a:buNone/>
            </a:pPr>
            <a:r>
              <a:rPr lang="es-US" sz="1100" b="1" dirty="0">
                <a:cs typeface="Arial" panose="020B0604020202020204" pitchFamily="34" charset="0"/>
              </a:rPr>
              <a:t>¿Debo elegir un médico de cabecera? </a:t>
            </a:r>
            <a:r>
              <a:rPr lang="es-US" sz="1100" dirty="0"/>
              <a:t>No.</a:t>
            </a:r>
          </a:p>
          <a:p>
            <a:pPr marL="0" indent="0">
              <a:spcAft>
                <a:spcPts val="600"/>
              </a:spcAft>
              <a:buNone/>
            </a:pPr>
            <a:r>
              <a:rPr lang="es-US" sz="1100" b="1" dirty="0">
                <a:cs typeface="Arial" panose="020B0604020202020204" pitchFamily="34" charset="0"/>
              </a:rPr>
              <a:t>¿Tengo que obtener una derivación para ver a un especialista? </a:t>
            </a:r>
            <a:r>
              <a:rPr lang="es-US" sz="1100" dirty="0"/>
              <a:t>No.</a:t>
            </a:r>
          </a:p>
          <a:p>
            <a:pPr marL="0" indent="0">
              <a:spcAft>
                <a:spcPts val="600"/>
              </a:spcAft>
              <a:buNone/>
            </a:pPr>
            <a:r>
              <a:rPr lang="es-US" sz="1100" b="1" dirty="0">
                <a:cs typeface="Arial" panose="020B0604020202020204" pitchFamily="34" charset="0"/>
              </a:rPr>
              <a:t>¿Qué más debo saber sobre este tipo de plan?</a:t>
            </a:r>
          </a:p>
          <a:p>
            <a:pPr>
              <a:spcAft>
                <a:spcPts val="600"/>
              </a:spcAft>
            </a:pPr>
            <a:r>
              <a:rPr lang="es-US" sz="1100" dirty="0"/>
              <a:t>El plan decide cuánto deberá pagar por los servicios. El plan le informará sobre su costo compartido en los documentos de “Aviso anual de cambio” y “Evidencia de cobertura” que envía cada año.</a:t>
            </a:r>
          </a:p>
          <a:p>
            <a:pPr>
              <a:spcAft>
                <a:spcPts val="600"/>
              </a:spcAft>
            </a:pPr>
            <a:r>
              <a:rPr lang="es-US" sz="1100" dirty="0"/>
              <a:t>Algunos planes PFFS contratan una red de proveedores que aceptan tratarlo siempre, incluso si usted nunca los visitó antes. </a:t>
            </a:r>
          </a:p>
          <a:p>
            <a:pPr>
              <a:spcAft>
                <a:spcPts val="600"/>
              </a:spcAft>
            </a:pPr>
            <a:r>
              <a:rPr lang="es-US" sz="1100" dirty="0"/>
              <a:t>Los médicos, hospitales y otros proveedores fuera de la red pueden decidir no tratarlo, incluso aunque usted si los haya visto antes. </a:t>
            </a:r>
          </a:p>
          <a:p>
            <a:pPr>
              <a:spcAft>
                <a:spcPts val="600"/>
              </a:spcAft>
            </a:pPr>
            <a:r>
              <a:rPr lang="es-US" sz="1100" dirty="0"/>
              <a:t>En una emergencia médica, los médicos, hospitales y otros proveedores deben brindarle tratamiento. </a:t>
            </a:r>
          </a:p>
          <a:p>
            <a:pPr>
              <a:spcAft>
                <a:spcPts val="600"/>
              </a:spcAft>
            </a:pPr>
            <a:r>
              <a:rPr lang="es-US" sz="1100" dirty="0"/>
              <a:t>Por cada servicio que reciba, asegúrese de mostrar su tarjeta de miembro del plan antes de recibir tratamiento.</a:t>
            </a:r>
          </a:p>
          <a:p>
            <a:pPr>
              <a:spcAft>
                <a:spcPts val="600"/>
              </a:spcAft>
            </a:pPr>
            <a:r>
              <a:rPr lang="es-US" sz="1100" dirty="0"/>
              <a:t>Visite </a:t>
            </a:r>
            <a:r>
              <a:rPr lang="es-US" sz="1100" dirty="0">
                <a:cs typeface="Arial" panose="020B0604020202020204" pitchFamily="34" charset="0"/>
                <a:hlinkClick r:id="rId3"/>
              </a:rPr>
              <a:t>Medicare.gov</a:t>
            </a:r>
            <a:r>
              <a:rPr lang="es-US" sz="1100" dirty="0"/>
              <a:t> o consulte con el plan para obtener más información.</a:t>
            </a:r>
          </a:p>
        </p:txBody>
      </p:sp>
    </p:spTree>
    <p:extLst>
      <p:ext uri="{BB962C8B-B14F-4D97-AF65-F5344CB8AC3E}">
        <p14:creationId xmlns:p14="http://schemas.microsoft.com/office/powerpoint/2010/main" val="57567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5725" y="3757507"/>
            <a:ext cx="7124700" cy="5604207"/>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ea typeface="ＭＳ Ｐゴシック" pitchFamily="84" charset="-128"/>
              </a:rPr>
              <a:t>Notas del presentador</a:t>
            </a:r>
          </a:p>
          <a:p>
            <a:pPr marL="0" indent="0">
              <a:spcAft>
                <a:spcPts val="600"/>
              </a:spcAft>
              <a:buNone/>
            </a:pPr>
            <a:r>
              <a:rPr lang="es-US" sz="1100" b="1" dirty="0"/>
              <a:t>¿Puedo obtener atención médica de cualquier médico, otro proveedor de atención médica u hospital? </a:t>
            </a:r>
            <a:r>
              <a:rPr lang="es-US" sz="1100" dirty="0"/>
              <a:t>Sí. Los planes de MSA no suelen contar con una red de médicos, otros proveedores de atención médica y hospitales.</a:t>
            </a:r>
          </a:p>
          <a:p>
            <a:pPr marL="0" indent="0">
              <a:spcAft>
                <a:spcPts val="600"/>
              </a:spcAft>
              <a:buNone/>
            </a:pPr>
            <a:r>
              <a:rPr lang="es-US" sz="1100" b="1" dirty="0"/>
              <a:t>¿Estos planes cubren medicamentos recetados? </a:t>
            </a:r>
            <a:r>
              <a:rPr lang="es-US" sz="1100" dirty="0"/>
              <a:t>No. Si se inscribe en un plan de MSA de Medicare y desea cobertura de medicamentos de Medicare (Parte D), deberá inscribirse en un plan de medicamentos de Medicare por separado. </a:t>
            </a:r>
          </a:p>
          <a:p>
            <a:pPr marL="0" indent="0">
              <a:spcAft>
                <a:spcPts val="600"/>
              </a:spcAft>
              <a:buNone/>
            </a:pPr>
            <a:r>
              <a:rPr lang="es-US" sz="1100" b="1" dirty="0"/>
              <a:t>¿Tengo que obtener una derivación para ver a un especialista? </a:t>
            </a:r>
            <a:r>
              <a:rPr lang="es-US" sz="1100" dirty="0"/>
              <a:t>No.</a:t>
            </a:r>
          </a:p>
          <a:p>
            <a:pPr marL="0" indent="0">
              <a:spcAft>
                <a:spcPts val="600"/>
              </a:spcAft>
              <a:buNone/>
            </a:pPr>
            <a:r>
              <a:rPr lang="es-US" sz="1100" b="1" dirty="0"/>
              <a:t>¿Qué más debo saber sobre este tipo de plan? </a:t>
            </a:r>
            <a:r>
              <a:rPr lang="es-US" sz="1100" dirty="0"/>
              <a:t>Los planes de MSA combinan un plan de seguro con deducible alto con una cuenta de ahorros médicos:</a:t>
            </a:r>
          </a:p>
          <a:p>
            <a:pPr marL="228600" indent="-228600">
              <a:spcAft>
                <a:spcPts val="600"/>
              </a:spcAft>
              <a:buAutoNum type="arabicPeriod"/>
            </a:pPr>
            <a:r>
              <a:rPr lang="es-US" sz="1100" b="1" dirty="0"/>
              <a:t>Plan de salud de deducible alto: </a:t>
            </a:r>
            <a:r>
              <a:rPr lang="es-US" sz="1100" dirty="0"/>
              <a:t>La primera parte de un plan de MSA es un tipo especial de plan Medicare </a:t>
            </a:r>
            <a:r>
              <a:rPr lang="es-US" sz="1100" dirty="0" err="1"/>
              <a:t>Advantage</a:t>
            </a:r>
            <a:r>
              <a:rPr lang="es-US" sz="1100" dirty="0"/>
              <a:t> de deducible alto. El plan solamente comenzará a cubrir sus costos una vez que usted satisfaga un deducible anual alto, que varía según el plan. </a:t>
            </a:r>
          </a:p>
          <a:p>
            <a:pPr marL="228600" indent="-228600">
              <a:spcAft>
                <a:spcPts val="600"/>
              </a:spcAft>
              <a:buAutoNum type="arabicPeriod"/>
            </a:pPr>
            <a:r>
              <a:rPr lang="es-US" sz="1100" b="1" dirty="0"/>
              <a:t>Cuenta de ahorros médicos: </a:t>
            </a:r>
            <a:r>
              <a:rPr lang="es-US" sz="1100" dirty="0"/>
              <a:t>La segunda parte de un plan de MSA es un tipo especial de cuenta de ahorros. El plan de deposita dinero en una cuenta de ahorro especial para que usted lo use a fin de pagar sus gastos de cuidados de la salud. El monto del depósito varía según el plan. Puede usar ese dinero para pagar sus costos cubiertos por Medicare antes de llegar al deducible. El dinero que quede en su cuenta al finalizar el año permanece ahí. Si conserva su plan el año siguiente, su plan agregará nuevos depósitos a la cantidad restante.</a:t>
            </a:r>
          </a:p>
          <a:p>
            <a:pPr>
              <a:spcAft>
                <a:spcPts val="600"/>
              </a:spcAft>
            </a:pPr>
            <a:r>
              <a:rPr lang="es-US" sz="1100" dirty="0"/>
              <a:t>Los planes de MSA no cobran una prima, pero debe continuar pagando su prima de la Parte B. </a:t>
            </a:r>
          </a:p>
          <a:p>
            <a:pPr>
              <a:spcAft>
                <a:spcPts val="600"/>
              </a:spcAft>
            </a:pPr>
            <a:r>
              <a:rPr lang="es-US" sz="1100" dirty="0"/>
              <a:t>Algunos planes pueden cubrir algunos beneficios adicionales, como servicios de visión auditivos y dentales. Es posible que pague una prima por esta cobertura adicional.</a:t>
            </a:r>
          </a:p>
          <a:p>
            <a:pPr>
              <a:spcAft>
                <a:spcPts val="600"/>
              </a:spcAft>
            </a:pPr>
            <a:r>
              <a:rPr lang="es-US" sz="1100" dirty="0"/>
              <a:t>Visite </a:t>
            </a:r>
            <a:r>
              <a:rPr lang="es-US" sz="1100" dirty="0">
                <a:hlinkClick r:id="rId3"/>
              </a:rPr>
              <a:t>Medicare.gov</a:t>
            </a:r>
            <a:r>
              <a:rPr lang="es-US" sz="1100" dirty="0"/>
              <a:t> o consulte con el plan para obtener más información.</a:t>
            </a:r>
          </a:p>
          <a:p>
            <a:pPr marL="0" indent="0">
              <a:spcAft>
                <a:spcPts val="600"/>
              </a:spcAft>
              <a:buNone/>
            </a:pPr>
            <a:r>
              <a:rPr lang="es-US" sz="1100" dirty="0"/>
              <a:t>Visite </a:t>
            </a:r>
            <a:r>
              <a:rPr lang="es-US" sz="1100" dirty="0">
                <a:hlinkClick r:id="rId4"/>
              </a:rPr>
              <a:t>Medicare.gov/</a:t>
            </a:r>
            <a:r>
              <a:rPr lang="es-US" sz="1100" dirty="0" err="1">
                <a:hlinkClick r:id="rId4"/>
              </a:rPr>
              <a:t>publications</a:t>
            </a:r>
            <a:r>
              <a:rPr lang="es-US" sz="1100" dirty="0"/>
              <a:t> y consulte “Explicación de los planes Medicare </a:t>
            </a:r>
            <a:r>
              <a:rPr lang="es-US" sz="1100" dirty="0" err="1"/>
              <a:t>Advantage</a:t>
            </a:r>
            <a:r>
              <a:rPr lang="es-US" sz="1100" dirty="0"/>
              <a:t>" (Producto de los CMS </a:t>
            </a:r>
            <a:r>
              <a:rPr lang="es-US" sz="1100" dirty="0" err="1"/>
              <a:t>n.°</a:t>
            </a:r>
            <a:r>
              <a:rPr lang="es-US" sz="1100" dirty="0"/>
              <a:t> 12026) para ver más información sobre planes de MSA. </a:t>
            </a:r>
          </a:p>
          <a:p>
            <a:pPr marL="0" indent="0">
              <a:spcAft>
                <a:spcPts val="600"/>
              </a:spcAft>
              <a:buNone/>
            </a:pPr>
            <a:endParaRPr lang="en-US" sz="1100" dirty="0"/>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69863"/>
            <a:ext cx="5759450" cy="3240087"/>
          </a:xfrm>
        </p:spPr>
      </p:sp>
      <p:sp>
        <p:nvSpPr>
          <p:cNvPr id="3" name="Notes Placeholder 2"/>
          <p:cNvSpPr>
            <a:spLocks noGrp="1"/>
          </p:cNvSpPr>
          <p:nvPr>
            <p:ph type="body" idx="1"/>
          </p:nvPr>
        </p:nvSpPr>
        <p:spPr>
          <a:xfrm>
            <a:off x="148857" y="3519317"/>
            <a:ext cx="7028121" cy="5912019"/>
          </a:xfrm>
        </p:spPr>
        <p:txBody>
          <a:bodyPr/>
          <a:lstStyle/>
          <a:p>
            <a:pPr marL="0" marR="0" lvl="0" indent="0" algn="l" defTabSz="966612"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sz="1050" b="1" dirty="0">
                <a:solidFill>
                  <a:prstClr val="black"/>
                </a:solidFill>
                <a:ea typeface="ＭＳ Ｐゴシック" pitchFamily="84" charset="-128"/>
              </a:rPr>
              <a:t>Esta diapositiva tiene animación.</a:t>
            </a:r>
          </a:p>
          <a:p>
            <a:pPr marL="0" indent="0" defTabSz="966612">
              <a:spcAft>
                <a:spcPts val="600"/>
              </a:spcAft>
              <a:buNone/>
              <a:defRPr/>
            </a:pPr>
            <a:r>
              <a:rPr lang="es-US" sz="1050" b="1" dirty="0">
                <a:solidFill>
                  <a:prstClr val="black"/>
                </a:solidFill>
                <a:ea typeface="ＭＳ Ｐゴシック" pitchFamily="84" charset="-128"/>
              </a:rPr>
              <a:t>Notas del presentador</a:t>
            </a:r>
          </a:p>
          <a:p>
            <a:pPr marL="0" indent="0" defTabSz="966612">
              <a:spcAft>
                <a:spcPts val="600"/>
              </a:spcAft>
              <a:buNone/>
              <a:defRPr/>
            </a:pPr>
            <a:r>
              <a:rPr lang="es-US" sz="1050" dirty="0">
                <a:solidFill>
                  <a:prstClr val="black"/>
                </a:solidFill>
                <a:ea typeface="Arial" pitchFamily="84" charset="0"/>
              </a:rPr>
              <a:t>Sus costos de bolsillo en un plan Medicare </a:t>
            </a:r>
            <a:r>
              <a:rPr lang="es-US" sz="1050" dirty="0" err="1">
                <a:solidFill>
                  <a:prstClr val="black"/>
                </a:solidFill>
                <a:ea typeface="Arial" pitchFamily="84" charset="0"/>
              </a:rPr>
              <a:t>Advantage</a:t>
            </a:r>
            <a:r>
              <a:rPr lang="es-US" sz="1050" dirty="0">
                <a:solidFill>
                  <a:prstClr val="black"/>
                </a:solidFill>
                <a:ea typeface="Arial" pitchFamily="84" charset="0"/>
              </a:rPr>
              <a:t> varían según:</a:t>
            </a:r>
          </a:p>
          <a:p>
            <a:pPr marL="0" indent="0" defTabSz="966612">
              <a:spcAft>
                <a:spcPts val="600"/>
              </a:spcAft>
              <a:buNone/>
              <a:defRPr/>
            </a:pPr>
            <a:r>
              <a:rPr lang="es-US" sz="1050" b="1" dirty="0">
                <a:solidFill>
                  <a:prstClr val="black"/>
                </a:solidFill>
                <a:ea typeface="Arial" pitchFamily="84" charset="0"/>
              </a:rPr>
              <a:t>Primas:</a:t>
            </a:r>
          </a:p>
          <a:p>
            <a:pPr marL="120827" indent="-120827" defTabSz="966612">
              <a:spcAft>
                <a:spcPts val="600"/>
              </a:spcAft>
              <a:defRPr/>
            </a:pPr>
            <a:r>
              <a:rPr lang="es-US" sz="1050" dirty="0">
                <a:solidFill>
                  <a:prstClr val="black"/>
                </a:solidFill>
              </a:rPr>
              <a:t>Si el plan cobra una prima mensual. Usted paga esto además de la prima de la Parte B. </a:t>
            </a:r>
            <a:r>
              <a:rPr lang="es-US" sz="1050" dirty="0">
                <a:solidFill>
                  <a:prstClr val="black"/>
                </a:solidFill>
                <a:ea typeface="Arial" pitchFamily="84" charset="0"/>
              </a:rPr>
              <a:t>La prima mensual estándar de la Parte B en 2024 es de $174.70. Es posible que pague más por la Parte B según sus ingresos de los últimos 2 años.</a:t>
            </a:r>
          </a:p>
          <a:p>
            <a:pPr marL="120827" indent="-120827" defTabSz="966612">
              <a:spcAft>
                <a:spcPts val="600"/>
              </a:spcAft>
              <a:defRPr/>
            </a:pPr>
            <a:r>
              <a:rPr lang="es-US" sz="1050" dirty="0">
                <a:solidFill>
                  <a:prstClr val="black"/>
                </a:solidFill>
              </a:rPr>
              <a:t>Si el plan paga cualquiera de sus primas mensuales de Medicare. Algunos planes Medicare </a:t>
            </a:r>
            <a:r>
              <a:rPr lang="es-US" sz="1050" dirty="0" err="1">
                <a:solidFill>
                  <a:prstClr val="black"/>
                </a:solidFill>
              </a:rPr>
              <a:t>Advantage</a:t>
            </a:r>
            <a:r>
              <a:rPr lang="es-US" sz="1050" dirty="0">
                <a:solidFill>
                  <a:prstClr val="black"/>
                </a:solidFill>
              </a:rPr>
              <a:t> ayudarán a pagar parte o la totalidad de su prima de la Parte B. Este beneficio se llama “reducción de la prima de la Parte B de Medicare”. </a:t>
            </a:r>
          </a:p>
          <a:p>
            <a:pPr marL="120827" indent="-120827" defTabSz="966612">
              <a:spcAft>
                <a:spcPts val="600"/>
              </a:spcAft>
              <a:defRPr/>
            </a:pPr>
            <a:r>
              <a:rPr lang="es-US" sz="1050" dirty="0">
                <a:ea typeface="ＭＳ Ｐゴシック" pitchFamily="84" charset="-128"/>
              </a:rPr>
              <a:t>La mayoría de los planes incluyen cobertura de medicamentos de Medicare (Parte D) y la mayoría de los planes de medicamentos cobran una tarifa mensual que varía según el plan. Usted paga esto además de la prima de la Parte B. Si está inscrito en un plan Medicare </a:t>
            </a:r>
            <a:r>
              <a:rPr lang="es-US" sz="1050" dirty="0" err="1">
                <a:ea typeface="ＭＳ Ｐゴシック" pitchFamily="84" charset="-128"/>
              </a:rPr>
              <a:t>Advantage</a:t>
            </a:r>
            <a:r>
              <a:rPr lang="es-US" sz="1050" dirty="0">
                <a:ea typeface="ＭＳ Ｐゴシック" pitchFamily="84" charset="-128"/>
              </a:rPr>
              <a:t> (Parte C) o un plan Medicare de Costos que incluye cobertura de medicamentos, la prima mensual puede incluir un importe por la cobertura de medicamentos. </a:t>
            </a:r>
            <a:r>
              <a:rPr lang="es-US" sz="1050" b="0" i="0" dirty="0">
                <a:effectLst/>
              </a:rPr>
              <a:t>La mayoría de las personas solo paga la prima de la Parte D. Si no solicita la Parte B cuando es elegible por primera vez, es posible que tenga que pagar una multa por inscripción tardía en la Parte D.</a:t>
            </a:r>
          </a:p>
          <a:p>
            <a:pPr marL="0" indent="0" defTabSz="966612">
              <a:spcAft>
                <a:spcPts val="600"/>
              </a:spcAft>
              <a:buNone/>
              <a:defRPr/>
            </a:pPr>
            <a:r>
              <a:rPr lang="es-US" sz="1050" b="1" dirty="0">
                <a:solidFill>
                  <a:prstClr val="black"/>
                </a:solidFill>
              </a:rPr>
              <a:t>Deducibles: </a:t>
            </a:r>
            <a:r>
              <a:rPr lang="es-US" sz="1050" dirty="0">
                <a:solidFill>
                  <a:prstClr val="black"/>
                </a:solidFill>
              </a:rPr>
              <a:t>Si el plan tiene un deducible anual o cualquier deducible adicional por ciertos servicios. </a:t>
            </a:r>
          </a:p>
          <a:p>
            <a:pPr marL="0" indent="0" defTabSz="966612">
              <a:spcAft>
                <a:spcPts val="600"/>
              </a:spcAft>
              <a:buNone/>
              <a:defRPr/>
            </a:pPr>
            <a:r>
              <a:rPr lang="es-US" sz="1050" b="1" dirty="0">
                <a:solidFill>
                  <a:prstClr val="black"/>
                </a:solidFill>
              </a:rPr>
              <a:t>Copagos o </a:t>
            </a:r>
            <a:r>
              <a:rPr lang="es-US" sz="1050" b="1" dirty="0" err="1">
                <a:solidFill>
                  <a:prstClr val="black"/>
                </a:solidFill>
              </a:rPr>
              <a:t>coseguro</a:t>
            </a:r>
            <a:r>
              <a:rPr lang="es-US" sz="1050" b="1" dirty="0">
                <a:solidFill>
                  <a:prstClr val="black"/>
                </a:solidFill>
              </a:rPr>
              <a:t>: </a:t>
            </a:r>
            <a:r>
              <a:rPr lang="es-US" sz="1050" dirty="0">
                <a:solidFill>
                  <a:prstClr val="black"/>
                </a:solidFill>
              </a:rPr>
              <a:t>Cuánto paga por cada visita o servicio (copagos o </a:t>
            </a:r>
            <a:r>
              <a:rPr lang="es-US" sz="1050" dirty="0" err="1">
                <a:solidFill>
                  <a:prstClr val="black"/>
                </a:solidFill>
              </a:rPr>
              <a:t>coseguro</a:t>
            </a:r>
            <a:r>
              <a:rPr lang="es-US" sz="1050" dirty="0">
                <a:solidFill>
                  <a:prstClr val="black"/>
                </a:solidFill>
              </a:rPr>
              <a:t>). Los planes Medicare </a:t>
            </a:r>
            <a:r>
              <a:rPr lang="es-US" sz="1050" dirty="0" err="1">
                <a:solidFill>
                  <a:prstClr val="black"/>
                </a:solidFill>
              </a:rPr>
              <a:t>Advantage</a:t>
            </a:r>
            <a:r>
              <a:rPr lang="es-US" sz="1050" dirty="0">
                <a:solidFill>
                  <a:prstClr val="black"/>
                </a:solidFill>
              </a:rPr>
              <a:t> no pueden cobrar más que Medicare Original por determinados servicios, como quimioterapia, diálisis y cuidados en un centro de enfermería especializada. Por ejemplo, el plan puede cobrar un copago de $10 o $20 cada vez que consulta a un médico. </a:t>
            </a:r>
          </a:p>
          <a:p>
            <a:pPr marL="0" indent="0" defTabSz="966612">
              <a:spcAft>
                <a:spcPts val="600"/>
              </a:spcAft>
              <a:buNone/>
              <a:defRPr/>
            </a:pPr>
            <a:r>
              <a:rPr lang="es-US" sz="1050" b="1" dirty="0">
                <a:solidFill>
                  <a:prstClr val="black"/>
                </a:solidFill>
              </a:rPr>
              <a:t>Servicios de cuidado de la salud en el hogar:</a:t>
            </a:r>
          </a:p>
          <a:p>
            <a:pPr marL="120827" indent="-120827" defTabSz="966612">
              <a:spcAft>
                <a:spcPts val="600"/>
              </a:spcAft>
              <a:defRPr/>
            </a:pPr>
            <a:r>
              <a:rPr lang="es-US" sz="1050" dirty="0">
                <a:solidFill>
                  <a:prstClr val="black"/>
                </a:solidFill>
              </a:rPr>
              <a:t>El tipo de servicios de atención médica que necesita y la frecuencia con la que los recibe. </a:t>
            </a:r>
          </a:p>
          <a:p>
            <a:pPr marL="120827" indent="-120827" defTabSz="966612">
              <a:spcAft>
                <a:spcPts val="600"/>
              </a:spcAft>
              <a:defRPr/>
            </a:pPr>
            <a:r>
              <a:rPr lang="es-US" sz="1050" dirty="0">
                <a:solidFill>
                  <a:prstClr val="black"/>
                </a:solidFill>
              </a:rPr>
              <a:t>Si obtiene servicios de un proveedor en la red del plan. </a:t>
            </a:r>
          </a:p>
          <a:p>
            <a:pPr marL="0" indent="0" defTabSz="966612">
              <a:spcAft>
                <a:spcPts val="600"/>
              </a:spcAft>
              <a:buNone/>
              <a:defRPr/>
            </a:pPr>
            <a:r>
              <a:rPr lang="es-US" sz="1050" b="1" dirty="0">
                <a:solidFill>
                  <a:prstClr val="black"/>
                </a:solidFill>
              </a:rPr>
              <a:t>Prima/beneficios adicionales: </a:t>
            </a:r>
            <a:r>
              <a:rPr lang="es-US" sz="1050" dirty="0">
                <a:solidFill>
                  <a:prstClr val="black"/>
                </a:solidFill>
              </a:rPr>
              <a:t>Si el plan ofrece beneficios adicionales que requieren una prima adicional. </a:t>
            </a:r>
          </a:p>
          <a:p>
            <a:pPr marL="0" indent="0" defTabSz="966612">
              <a:spcAft>
                <a:spcPts val="600"/>
              </a:spcAft>
              <a:buNone/>
              <a:defRPr/>
            </a:pPr>
            <a:r>
              <a:rPr lang="es-US" sz="1050" b="1" dirty="0">
                <a:solidFill>
                  <a:prstClr val="black"/>
                </a:solidFill>
              </a:rPr>
              <a:t>Costos de bolsillo anuales: </a:t>
            </a:r>
            <a:r>
              <a:rPr lang="es-US" sz="1050" dirty="0">
                <a:solidFill>
                  <a:prstClr val="black"/>
                </a:solidFill>
              </a:rPr>
              <a:t>El límite anual del plan en sus costos de bolsillo para todos los servicios médicos. Una vez que alcance ese límite, no pagará nada por los servicios cubiertos por la Parte A y la Parte B. Algunos planes también pueden tener un límite en los costos de bolsillo para los beneficios complementarios.</a:t>
            </a:r>
          </a:p>
          <a:p>
            <a:pPr marL="0" indent="0" defTabSz="966612">
              <a:spcAft>
                <a:spcPts val="600"/>
              </a:spcAft>
              <a:buNone/>
              <a:defRPr/>
            </a:pPr>
            <a:r>
              <a:rPr lang="es-US" sz="1050" b="1" dirty="0">
                <a:solidFill>
                  <a:prstClr val="black"/>
                </a:solidFill>
              </a:rPr>
              <a:t>Si tiene Medicaid: </a:t>
            </a:r>
            <a:r>
              <a:rPr lang="es-US" sz="1050" dirty="0">
                <a:solidFill>
                  <a:prstClr val="black"/>
                </a:solidFill>
              </a:rPr>
              <a:t>Si tiene Medicaid o recibe ayuda del estado con los costos de la atención médica.</a:t>
            </a:r>
          </a:p>
          <a:p>
            <a:pPr marL="0" indent="0" defTabSz="966612">
              <a:spcAft>
                <a:spcPts val="600"/>
              </a:spcAft>
              <a:buNone/>
              <a:defRPr/>
            </a:pPr>
            <a:r>
              <a:rPr lang="es-US" sz="1050" dirty="0">
                <a:solidFill>
                  <a:prstClr val="black"/>
                </a:solidFill>
              </a:rPr>
              <a:t>Cada año, los planes fijan los importes que cobrarán en concepto de primas, deducibles y servicios. El plan (en lugar de Medicare) decide cuánto paga por los servicios cubiertos que recibe dentro de las pautas establecidas por Medicare. Lo que paga por el plan podrá cambiar solamente una vez al año, el 1 de enero. </a:t>
            </a:r>
          </a:p>
        </p:txBody>
      </p:sp>
    </p:spTree>
    <p:extLst>
      <p:ext uri="{BB962C8B-B14F-4D97-AF65-F5344CB8AC3E}">
        <p14:creationId xmlns:p14="http://schemas.microsoft.com/office/powerpoint/2010/main" val="270233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667126"/>
            <a:ext cx="7044267" cy="5592762"/>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a:spcBef>
                <a:spcPts val="634"/>
              </a:spcBef>
              <a:spcAft>
                <a:spcPts val="600"/>
              </a:spcAft>
              <a:defRPr/>
            </a:pPr>
            <a:r>
              <a:rPr lang="es-US" dirty="0">
                <a:cs typeface="Arial" panose="020B0604020202020204" pitchFamily="34" charset="0"/>
              </a:rPr>
              <a:t>La mayoría de las personas pagará el importe de prima estándar para la cobertura de medicamentos. Si sus ingresos brutos ajustados modificados (MAGI) superan cierto importe, es posible que también pague un </a:t>
            </a:r>
            <a:r>
              <a:rPr lang="es-US" dirty="0">
                <a:solidFill>
                  <a:prstClr val="black"/>
                </a:solidFill>
                <a:cs typeface="Arial"/>
              </a:rPr>
              <a:t>Importe de Ajuste Mensual Relacionado con el Ingreso (IRMAA, por sus siglas en inglés) </a:t>
            </a:r>
            <a:r>
              <a:rPr lang="es-US" dirty="0">
                <a:cs typeface="Arial" panose="020B0604020202020204" pitchFamily="34" charset="0"/>
              </a:rPr>
              <a:t>además de la prima de su plan </a:t>
            </a:r>
            <a:r>
              <a:rPr lang="es-US" dirty="0">
                <a:solidFill>
                  <a:prstClr val="black"/>
                </a:solidFill>
              </a:rPr>
              <a:t>(según lo informado en su declaración de impuestos al Servicio de Impuestos Internos [IRS] de 2 años atrás)</a:t>
            </a:r>
            <a:r>
              <a:rPr lang="es-US" dirty="0">
                <a:cs typeface="Arial" panose="020B0604020202020204" pitchFamily="34" charset="0"/>
              </a:rPr>
              <a:t>. Aproximadamente el 7 % de las personas con Medicare paga un IRMAA. </a:t>
            </a:r>
            <a:r>
              <a:rPr lang="es-US" b="0" i="0" dirty="0">
                <a:effectLst/>
              </a:rPr>
              <a:t>Esta información se desarrollará en la diapositiva siguiente. </a:t>
            </a:r>
          </a:p>
          <a:p>
            <a:pPr marL="119149" indent="-119149">
              <a:spcAft>
                <a:spcPts val="600"/>
              </a:spcAft>
              <a:defRPr/>
            </a:pPr>
            <a:r>
              <a:rPr lang="es-US" dirty="0">
                <a:solidFill>
                  <a:prstClr val="black"/>
                </a:solidFill>
              </a:rPr>
              <a:t>El Seguro Social usa los datos de ingresos provenientes del IRS para averiguar si usted debe pagar una prima más elevada. </a:t>
            </a:r>
            <a:r>
              <a:rPr lang="es-US" b="1" dirty="0">
                <a:solidFill>
                  <a:prstClr val="black"/>
                </a:solidFill>
              </a:rPr>
              <a:t>El Seguro Security se comunicará con usted si tiene que pagar IRMAA de la Parte D con base en sus ingresos. El importe que pague puede cambiar cada año. </a:t>
            </a:r>
            <a:r>
              <a:rPr lang="es-US" dirty="0">
                <a:solidFill>
                  <a:prstClr val="black"/>
                </a:solidFill>
              </a:rPr>
              <a:t>Los límites de ingresos son los mismos como aquellos de la Parte B de IRMAA. Por lo general, el monto adicional se tomará de su cheque del Seguro Social. Si no tiene suficiente dinero en su cheque del Seguro Social, o no recibe un cheque del Seguro Social, Medicare o (si corresponde) la Junta de Jubilación Ferroviaria (RRB, por sus siglas en inglés) le facturará la cantidad adicional cada mes. Esto significa que le pagará a su plan cada mes por su prima mensual y le pagará a Medicare o la RRB cada mes por su importe de IRMAA; en otras palabras, le pagaría el importe de IRMAA de la Parte D directamente al gobierno y no a su plan.</a:t>
            </a:r>
          </a:p>
          <a:p>
            <a:pPr marL="119149" indent="-119149">
              <a:spcAft>
                <a:spcPts val="600"/>
              </a:spcAft>
              <a:defRPr/>
            </a:pPr>
            <a:r>
              <a:rPr lang="es-US" dirty="0">
                <a:solidFill>
                  <a:prstClr val="black"/>
                </a:solidFill>
              </a:rPr>
              <a:t> Si no paga, se cancelará su inscripción en su plan de medicamentos de Medicare o en su plan Medicare </a:t>
            </a:r>
            <a:r>
              <a:rPr lang="es-US" dirty="0" err="1">
                <a:solidFill>
                  <a:prstClr val="black"/>
                </a:solidFill>
              </a:rPr>
              <a:t>Advantage</a:t>
            </a:r>
            <a:r>
              <a:rPr lang="es-US" dirty="0">
                <a:solidFill>
                  <a:prstClr val="black"/>
                </a:solidFill>
              </a:rPr>
              <a:t> con cobertura de medicamentos si obtiene cobertura de medicamentos de Medicare a través de un plan Medicare </a:t>
            </a:r>
            <a:r>
              <a:rPr lang="es-US" dirty="0" err="1">
                <a:solidFill>
                  <a:prstClr val="black"/>
                </a:solidFill>
              </a:rPr>
              <a:t>Advantage</a:t>
            </a:r>
            <a:r>
              <a:rPr lang="es-US" dirty="0">
                <a:solidFill>
                  <a:prstClr val="black"/>
                </a:solidFill>
              </a:rPr>
              <a:t>. </a:t>
            </a:r>
          </a:p>
          <a:p>
            <a:pPr marL="119149" indent="-119149" defTabSz="966612">
              <a:spcAft>
                <a:spcPts val="600"/>
              </a:spcAft>
              <a:defRPr/>
            </a:pPr>
            <a:r>
              <a:rPr lang="es-US" dirty="0">
                <a:solidFill>
                  <a:prstClr val="black"/>
                </a:solidFill>
              </a:rPr>
              <a:t>Debe pagar tanto el monto adicional (el IRMAA de la Parte D) como la prima de su plan cada mes para mantener la cobertura de medicamentos.</a:t>
            </a:r>
          </a:p>
          <a:p>
            <a:pPr marL="119149" indent="-119149" defTabSz="966612">
              <a:spcAft>
                <a:spcPts val="600"/>
              </a:spcAft>
              <a:defRPr/>
            </a:pPr>
            <a:r>
              <a:rPr lang="es-US" dirty="0">
                <a:solidFill>
                  <a:prstClr val="black"/>
                </a:solidFill>
              </a:rPr>
              <a:t>Si tiene que pagar un monto adicional y no está de acuerdo (por ejemplo, en caso de experimentar un evento de vida que disminuya sus ingresos), llame al Seguro Social al 1-800-772-1213. Los usuarios de TTY pueden llamar al 1-800-325-0778. </a:t>
            </a:r>
          </a:p>
          <a:p>
            <a:pPr marL="0" indent="0" defTabSz="966612">
              <a:spcAft>
                <a:spcPts val="600"/>
              </a:spcAft>
              <a:buNone/>
              <a:defRPr/>
            </a:pPr>
            <a:endParaRPr lang="en-US" dirty="0">
              <a:solidFill>
                <a:prstClr val="black"/>
              </a:solidFill>
            </a:endParaRP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17475"/>
            <a:ext cx="5759450" cy="3240088"/>
          </a:xfrm>
        </p:spPr>
      </p:sp>
      <p:sp>
        <p:nvSpPr>
          <p:cNvPr id="3" name="Notes Placeholder 2"/>
          <p:cNvSpPr>
            <a:spLocks noGrp="1"/>
          </p:cNvSpPr>
          <p:nvPr>
            <p:ph type="body" idx="1"/>
          </p:nvPr>
        </p:nvSpPr>
        <p:spPr>
          <a:xfrm>
            <a:off x="85724" y="3399518"/>
            <a:ext cx="7153275" cy="6084207"/>
          </a:xfrm>
        </p:spPr>
        <p:txBody>
          <a:bodyPr/>
          <a:lstStyle/>
          <a:p>
            <a:pPr marL="0" indent="0" defTabSz="966612">
              <a:spcBef>
                <a:spcPts val="634"/>
              </a:spcBef>
              <a:buNone/>
              <a:defRPr/>
            </a:pPr>
            <a:r>
              <a:rPr lang="es-US" sz="1050" b="1" dirty="0">
                <a:cs typeface="Arial"/>
              </a:rPr>
              <a:t>Notas del presentador</a:t>
            </a:r>
          </a:p>
          <a:p>
            <a:pPr marL="0" indent="0">
              <a:spcBef>
                <a:spcPts val="634"/>
              </a:spcBef>
              <a:buNone/>
              <a:defRPr/>
            </a:pPr>
            <a:r>
              <a:rPr lang="es-US" sz="1050" dirty="0">
                <a:solidFill>
                  <a:prstClr val="black"/>
                </a:solidFill>
                <a:cs typeface="Arial"/>
              </a:rPr>
              <a:t>La Ley de Presupuesto Bipartidista de 2018 cambió la política de las primas relacionadas con los ingresos y ajustó los umbrales de los ingresos para determinar el IRMAA.</a:t>
            </a:r>
            <a:r>
              <a:rPr lang="es-US" sz="1050" dirty="0">
                <a:solidFill>
                  <a:srgbClr val="FF0000"/>
                </a:solidFill>
                <a:cs typeface="Arial"/>
              </a:rPr>
              <a:t> </a:t>
            </a:r>
            <a:r>
              <a:rPr lang="es-US" sz="1050" dirty="0">
                <a:cs typeface="Arial"/>
              </a:rPr>
              <a:t>El IRMAA se ajusta todos los años. Se calcula sobre la prima nacional básica del beneficiario.</a:t>
            </a:r>
          </a:p>
          <a:p>
            <a:pPr marL="0" lvl="0" indent="0">
              <a:spcBef>
                <a:spcPts val="634"/>
              </a:spcBef>
              <a:buNone/>
              <a:defRPr/>
            </a:pPr>
            <a:r>
              <a:rPr lang="es-US" sz="1050" dirty="0">
                <a:solidFill>
                  <a:prstClr val="black"/>
                </a:solidFill>
                <a:cs typeface="Arial" panose="020B0604020202020204" pitchFamily="34" charset="0"/>
              </a:rPr>
              <a:t>El total de las primas de la Parte D para 2024 para las personas con ingresos superiores se presenta a continuación.</a:t>
            </a:r>
          </a:p>
          <a:p>
            <a:pPr marL="0" indent="0" defTabSz="1021718">
              <a:spcBef>
                <a:spcPts val="686"/>
              </a:spcBef>
              <a:buNone/>
              <a:defRPr/>
            </a:pPr>
            <a:r>
              <a:rPr lang="es-US" sz="1050" b="1" dirty="0">
                <a:solidFill>
                  <a:prstClr val="black"/>
                </a:solidFill>
                <a:cs typeface="Arial" panose="020B0604020202020204" pitchFamily="34" charset="0"/>
              </a:rPr>
              <a:t>Para el 2024:</a:t>
            </a:r>
          </a:p>
          <a:p>
            <a:pPr marL="118813" indent="-118813" defTabSz="1021718">
              <a:spcBef>
                <a:spcPts val="683"/>
              </a:spcBef>
              <a:defRPr/>
            </a:pPr>
            <a:r>
              <a:rPr lang="es-US" sz="1050" dirty="0">
                <a:solidFill>
                  <a:prstClr val="black"/>
                </a:solidFill>
                <a:cs typeface="Arial" panose="020B0604020202020204" pitchFamily="34" charset="0"/>
              </a:rPr>
              <a:t>Usted solo paga la prima de su plan si sus ingresos anuales en 2022 fueron de $103,000 o menos para una persona, o $206,000 o menos para una pareja casada.</a:t>
            </a:r>
          </a:p>
          <a:p>
            <a:pPr marL="118813" indent="-118813" defTabSz="1021718">
              <a:spcBef>
                <a:spcPts val="683"/>
              </a:spcBef>
              <a:defRPr/>
            </a:pPr>
            <a:r>
              <a:rPr lang="es-US" sz="1050" dirty="0">
                <a:solidFill>
                  <a:prstClr val="black"/>
                </a:solidFill>
                <a:cs typeface="Arial" panose="020B0604020202020204" pitchFamily="34" charset="0"/>
              </a:rPr>
              <a:t>Si declaró un MAGI mayor que $103,000 y hasta $129,000 y presenta una declaración de impuestos individual, o presenta una declaración de impuestos conjunta con un ingreso anual superior a $206,000 y menor que $258,000, paga la prima de su plan y su IRMAA de $12.90. </a:t>
            </a:r>
          </a:p>
          <a:p>
            <a:pPr marL="118813" indent="-118813" defTabSz="1021718">
              <a:spcBef>
                <a:spcPts val="683"/>
              </a:spcBef>
              <a:defRPr/>
            </a:pPr>
            <a:r>
              <a:rPr lang="es-US" sz="1050" dirty="0">
                <a:cs typeface="Arial" panose="020B0604020202020204" pitchFamily="34" charset="0"/>
              </a:rPr>
              <a:t>Si declaró un MAGI mayor que $129,000 y hasta $161,000 y presenta una declaración de impuestos individual, o presenta una declaración de impuestos conjunta con un ingreso superior a $258,000 y hasta $322,000, paga la prima de su plan y su IRMAA de $33.30.</a:t>
            </a:r>
          </a:p>
          <a:p>
            <a:pPr marL="118813" indent="-118813" defTabSz="1021718">
              <a:spcBef>
                <a:spcPts val="683"/>
              </a:spcBef>
              <a:defRPr/>
            </a:pPr>
            <a:r>
              <a:rPr lang="es-US" sz="1050" dirty="0">
                <a:cs typeface="Arial" panose="020B0604020202020204" pitchFamily="34" charset="0"/>
              </a:rPr>
              <a:t>Si declaró un MAGI mayor que $161,000 y hasta $193,000 y presenta una declaración de impuestos individual, o presenta una declaración de impuestos conjunta con un ingreso superior a $322,000 y hasta $386,000, paga la prima de su plan y su IRMAA de $53.80.</a:t>
            </a:r>
          </a:p>
          <a:p>
            <a:pPr marL="118813" indent="-118813" defTabSz="1021718">
              <a:spcBef>
                <a:spcPts val="683"/>
              </a:spcBef>
              <a:defRPr/>
            </a:pPr>
            <a:r>
              <a:rPr lang="es-US" sz="1050" dirty="0">
                <a:solidFill>
                  <a:prstClr val="black"/>
                </a:solidFill>
                <a:cs typeface="Arial" panose="020B0604020202020204" pitchFamily="34" charset="0"/>
              </a:rPr>
              <a:t>Si declaró un MAGI mayor que $193,000 y hasta $500,000 y presenta una declaración de impuestos individual, o presenta una declaración de impuestos conjunta con un ingreso superior a $386,000 y hasta $750,000, paga la prima de su plan y su IRMAA de $74.20 por mes.</a:t>
            </a:r>
          </a:p>
          <a:p>
            <a:pPr marL="118813" indent="-118813" defTabSz="1021718">
              <a:spcBef>
                <a:spcPts val="683"/>
              </a:spcBef>
              <a:defRPr/>
            </a:pPr>
            <a:r>
              <a:rPr lang="es-US" sz="1050" dirty="0">
                <a:solidFill>
                  <a:prstClr val="black"/>
                </a:solidFill>
                <a:cs typeface="Arial" panose="020B0604020202020204" pitchFamily="34" charset="0"/>
              </a:rPr>
              <a:t>Si declaró un MAGI de $500,000 o mayor y presenta una declaración de impuestos individual, o presenta una declaración de impuestos conjunta con un ingreso superior a $750,000, paga la prima de su plan y su IRMAA de $81.00 por mes.</a:t>
            </a:r>
          </a:p>
          <a:p>
            <a:pPr marL="0" indent="0" defTabSz="966612">
              <a:spcBef>
                <a:spcPts val="634"/>
              </a:spcBef>
              <a:buNone/>
              <a:defRPr/>
            </a:pPr>
            <a:r>
              <a:rPr lang="es-US" sz="1050" b="1" dirty="0">
                <a:solidFill>
                  <a:prstClr val="black"/>
                </a:solidFill>
                <a:cs typeface="Arial"/>
              </a:rPr>
              <a:t>NOTA: </a:t>
            </a:r>
            <a:r>
              <a:rPr lang="es-US" sz="1050" dirty="0">
                <a:solidFill>
                  <a:prstClr val="black"/>
                </a:solidFill>
                <a:cs typeface="Arial"/>
              </a:rPr>
              <a:t>Si está casado y presenta la declaración por separado, pero vivió con su cónyuge en cualquier momento durante el año contributivo, y sus ingresos son de $103,000 o menos, paga la prima de su plan. Si está casado y presenta la declaración por separado, pero vivió con su cónyuge en cualquier momento durante el año contributivo y sus ingresos son de $103,000 a $397,000, paga la prima de su plan (YPP, por sus siglas en inglés) e IRMAA de $74.20 cada mes. Si está casado y presenta la declaración por separado, pero vivió con su cónyuge en cualquier momento durante el año contributivo, y sus ingresos son de $397,000 o más, paga YPP e IRMAA de $81.00 por mes.</a:t>
            </a:r>
          </a:p>
          <a:p>
            <a:pPr marL="0" indent="0">
              <a:spcBef>
                <a:spcPts val="634"/>
              </a:spcBef>
              <a:buNone/>
              <a:defRPr/>
            </a:pPr>
            <a:r>
              <a:rPr lang="es-US" sz="1050" dirty="0">
                <a:solidFill>
                  <a:prstClr val="black"/>
                </a:solidFill>
                <a:cs typeface="Arial"/>
              </a:rPr>
              <a:t>Si sus ingresos cambian por ciertas razones, como el divorcio o la jubilación, es posible que pueda reducir su IRMAA. Visite </a:t>
            </a:r>
            <a:r>
              <a:rPr lang="es-US" sz="1050" dirty="0">
                <a:solidFill>
                  <a:prstClr val="black"/>
                </a:solidFill>
                <a:cs typeface="Arial"/>
                <a:hlinkClick r:id="rId3"/>
              </a:rPr>
              <a:t>SSA.gov/</a:t>
            </a:r>
            <a:r>
              <a:rPr lang="es-US" sz="1050" dirty="0" err="1">
                <a:solidFill>
                  <a:prstClr val="black"/>
                </a:solidFill>
                <a:cs typeface="Arial"/>
                <a:hlinkClick r:id="rId3"/>
              </a:rPr>
              <a:t>forms</a:t>
            </a:r>
            <a:r>
              <a:rPr lang="es-US" sz="1050" dirty="0">
                <a:solidFill>
                  <a:prstClr val="black"/>
                </a:solidFill>
                <a:cs typeface="Arial"/>
                <a:hlinkClick r:id="rId3"/>
              </a:rPr>
              <a:t>/ssa-44.pdf</a:t>
            </a:r>
            <a:r>
              <a:rPr lang="es-US" sz="1050" dirty="0">
                <a:solidFill>
                  <a:prstClr val="black"/>
                </a:solidFill>
                <a:cs typeface="Arial"/>
              </a:rPr>
              <a:t> para ver e imprimir una copia del formulario de "Importe de ajuste mensual de Medicare relacionado con los ingresos - Eventos que cambian la vida".</a:t>
            </a:r>
          </a:p>
          <a:p>
            <a:pPr marL="0" indent="0">
              <a:spcBef>
                <a:spcPts val="600"/>
              </a:spcBef>
              <a:buNone/>
            </a:pPr>
            <a:endParaRPr lang="en-US" sz="1050" dirty="0"/>
          </a:p>
        </p:txBody>
      </p:sp>
    </p:spTree>
    <p:extLst>
      <p:ext uri="{BB962C8B-B14F-4D97-AF65-F5344CB8AC3E}">
        <p14:creationId xmlns:p14="http://schemas.microsoft.com/office/powerpoint/2010/main" val="154658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4788" y="3757507"/>
            <a:ext cx="6502400" cy="5502380"/>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20827" indent="-120827" defTabSz="966612">
              <a:spcAft>
                <a:spcPts val="600"/>
              </a:spcAft>
              <a:defRPr/>
            </a:pPr>
            <a:r>
              <a:rPr lang="es-US" dirty="0">
                <a:solidFill>
                  <a:prstClr val="black"/>
                </a:solidFill>
              </a:rPr>
              <a:t>Los planes Medicare </a:t>
            </a:r>
            <a:r>
              <a:rPr lang="es-US" dirty="0" err="1">
                <a:solidFill>
                  <a:prstClr val="black"/>
                </a:solidFill>
              </a:rPr>
              <a:t>Advantage</a:t>
            </a:r>
            <a:r>
              <a:rPr lang="es-US" dirty="0">
                <a:solidFill>
                  <a:prstClr val="black"/>
                </a:solidFill>
              </a:rPr>
              <a:t> están disponibles para la mayoría de las personas con Medicare. </a:t>
            </a:r>
          </a:p>
          <a:p>
            <a:pPr marL="120827" indent="-120827" defTabSz="966612">
              <a:spcAft>
                <a:spcPts val="600"/>
              </a:spcAft>
              <a:defRPr/>
            </a:pPr>
            <a:r>
              <a:rPr lang="es-US" dirty="0">
                <a:solidFill>
                  <a:prstClr val="black"/>
                </a:solidFill>
              </a:rPr>
              <a:t>Para ser elegible para inscribirse en un plan Medicare </a:t>
            </a:r>
            <a:r>
              <a:rPr lang="es-US" dirty="0" err="1">
                <a:solidFill>
                  <a:prstClr val="black"/>
                </a:solidFill>
              </a:rPr>
              <a:t>Advantage</a:t>
            </a:r>
            <a:r>
              <a:rPr lang="es-US" dirty="0">
                <a:solidFill>
                  <a:prstClr val="black"/>
                </a:solidFill>
              </a:rPr>
              <a:t>, debe:</a:t>
            </a:r>
          </a:p>
          <a:p>
            <a:pPr marL="342900" lvl="1" indent="-114300" defTabSz="966612">
              <a:spcAft>
                <a:spcPts val="600"/>
              </a:spcAft>
              <a:buFont typeface="Arial" panose="020B0604020202020204" pitchFamily="34" charset="0"/>
              <a:buChar char="•"/>
              <a:defRPr/>
            </a:pPr>
            <a:r>
              <a:rPr lang="es-US" dirty="0">
                <a:solidFill>
                  <a:prstClr val="black"/>
                </a:solidFill>
              </a:rPr>
              <a:t>Tener la Parte A y la Parte B. </a:t>
            </a:r>
          </a:p>
          <a:p>
            <a:pPr marL="342900" lvl="1" indent="-114300" defTabSz="966612">
              <a:spcAft>
                <a:spcPts val="600"/>
              </a:spcAft>
              <a:buFont typeface="Arial" panose="020B0604020202020204" pitchFamily="34" charset="0"/>
              <a:buChar char="•"/>
              <a:defRPr/>
            </a:pPr>
            <a:r>
              <a:rPr lang="es-US" dirty="0">
                <a:solidFill>
                  <a:prstClr val="black"/>
                </a:solidFill>
              </a:rPr>
              <a:t>Vivir en el área geográfica de servicio del plan. </a:t>
            </a:r>
          </a:p>
          <a:p>
            <a:pPr marL="342900" lvl="1" indent="-114300" defTabSz="966612">
              <a:spcAft>
                <a:spcPts val="600"/>
              </a:spcAft>
              <a:buFont typeface="Arial" panose="020B0604020202020204" pitchFamily="34" charset="0"/>
              <a:buChar char="•"/>
              <a:defRPr/>
            </a:pPr>
            <a:r>
              <a:rPr lang="es-US" dirty="0">
                <a:solidFill>
                  <a:prstClr val="black"/>
                </a:solidFill>
              </a:rPr>
              <a:t>Ser ciudadano estadounidense o estar legalmente presente en los EE. UU. </a:t>
            </a:r>
          </a:p>
          <a:p>
            <a:pPr marL="342900" lvl="1" indent="-114300" defTabSz="966612">
              <a:spcAft>
                <a:spcPts val="600"/>
              </a:spcAft>
              <a:buFont typeface="Arial" panose="020B0604020202020204" pitchFamily="34" charset="0"/>
              <a:buChar char="•"/>
              <a:defRPr/>
            </a:pPr>
            <a:r>
              <a:rPr lang="es-US" dirty="0">
                <a:solidFill>
                  <a:prstClr val="black"/>
                </a:solidFill>
              </a:rPr>
              <a:t>Tener su número de Medicare y fechas de inicio de su cobertura de la Parte A y/o la Parte B.</a:t>
            </a:r>
          </a:p>
          <a:p>
            <a:pPr marL="120827" indent="-120827" defTabSz="966612">
              <a:spcAft>
                <a:spcPts val="600"/>
              </a:spcAft>
              <a:defRPr/>
            </a:pPr>
            <a:r>
              <a:rPr lang="es-US" dirty="0">
                <a:solidFill>
                  <a:prstClr val="black"/>
                </a:solidFill>
              </a:rPr>
              <a:t>Para unirse, también debe aceptar:</a:t>
            </a:r>
          </a:p>
          <a:p>
            <a:pPr marL="342900" lvl="1" indent="-114300"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Proporcione la información necesaria al plan, como su número de Medicare, dirección, fecha de nacimiento y otra información importante.</a:t>
            </a:r>
          </a:p>
          <a:p>
            <a:pPr marL="342900" lvl="1" indent="-114300"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Seguir las reglas del plan.</a:t>
            </a:r>
          </a:p>
          <a:p>
            <a:pPr marL="342900" lvl="1" indent="-114300" defTabSz="966612">
              <a:spcBef>
                <a:spcPts val="0"/>
              </a:spcBef>
              <a:spcAft>
                <a:spcPts val="600"/>
              </a:spcAft>
              <a:buFont typeface="Arial" panose="020B0604020202020204" pitchFamily="34" charset="0"/>
              <a:buChar char="•"/>
              <a:defRPr/>
            </a:pPr>
            <a:r>
              <a:rPr lang="es-US" dirty="0"/>
              <a:t>Pertenecer a un plan Medicare </a:t>
            </a:r>
            <a:r>
              <a:rPr lang="es-US" dirty="0" err="1"/>
              <a:t>Advantage</a:t>
            </a:r>
            <a:r>
              <a:rPr lang="es-US" dirty="0"/>
              <a:t> a la vez. Sin embargo, se permite que pertenezca a un plan de MSA y a un plan de medicamentos, o a un plan PFFS y a un plan de medicamentos (si el plan PFFS al que pertenece no ofrece cobertura de medicamentos) al mismo tiempo.</a:t>
            </a:r>
          </a:p>
        </p:txBody>
      </p:sp>
    </p:spTree>
    <p:extLst>
      <p:ext uri="{BB962C8B-B14F-4D97-AF65-F5344CB8AC3E}">
        <p14:creationId xmlns:p14="http://schemas.microsoft.com/office/powerpoint/2010/main" val="3444772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925" y="3757507"/>
            <a:ext cx="6498620" cy="5501983"/>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a:spcAft>
                <a:spcPts val="600"/>
              </a:spcAft>
              <a:buNone/>
              <a:defRPr/>
            </a:pPr>
            <a:r>
              <a:rPr lang="es-US" dirty="0">
                <a:solidFill>
                  <a:prstClr val="black"/>
                </a:solidFill>
              </a:rPr>
              <a:t>No todos los planes de Medicare </a:t>
            </a:r>
            <a:r>
              <a:rPr lang="es-US" dirty="0" err="1">
                <a:solidFill>
                  <a:prstClr val="black"/>
                </a:solidFill>
              </a:rPr>
              <a:t>Advantage</a:t>
            </a:r>
            <a:r>
              <a:rPr lang="es-US" dirty="0">
                <a:solidFill>
                  <a:prstClr val="black"/>
                </a:solidFill>
              </a:rPr>
              <a:t> funcionan de la misma manera. </a:t>
            </a:r>
            <a:r>
              <a:rPr lang="es-US" dirty="0"/>
              <a:t>Antes de inscribirse, puede buscar y comparar planes de salud de Medicare en su área visitando</a:t>
            </a:r>
            <a:r>
              <a:rPr lang="es-US" dirty="0">
                <a:solidFill>
                  <a:prstClr val="black"/>
                </a:solidFill>
              </a:rPr>
              <a:t> </a:t>
            </a:r>
            <a:r>
              <a:rPr lang="es-US" dirty="0">
                <a:cs typeface="Arial" panose="020B0604020202020204" pitchFamily="34" charset="0"/>
                <a:hlinkClick r:id="rId3"/>
              </a:rPr>
              <a:t>es.Medicare.gov/plan-compare.</a:t>
            </a:r>
            <a:r>
              <a:rPr lang="es-US" dirty="0">
                <a:solidFill>
                  <a:prstClr val="black"/>
                </a:solidFill>
              </a:rPr>
              <a:t> Una vez que haya comprendido las reglas y los costos del plan, inscríbase mediante una de las siguientes maneras: </a:t>
            </a:r>
          </a:p>
          <a:p>
            <a:pPr>
              <a:spcAft>
                <a:spcPts val="600"/>
              </a:spcAft>
              <a:defRPr/>
            </a:pPr>
            <a:r>
              <a:rPr lang="es-US" dirty="0"/>
              <a:t>Visite </a:t>
            </a:r>
            <a:r>
              <a:rPr lang="es-US" dirty="0">
                <a:cs typeface="Arial" panose="020B0604020202020204" pitchFamily="34" charset="0"/>
                <a:hlinkClick r:id="rId3"/>
              </a:rPr>
              <a:t>es.Medicare.gov/plan-compare</a:t>
            </a:r>
            <a:r>
              <a:rPr lang="es-US" dirty="0"/>
              <a:t> y busque por código postal para encontrar un plan. También puede iniciar sesión en su cuenta segura de Medicare para obtener resultados personalizados. Si tiene preguntas sobre un plan, seleccione “Detalles del plan” en la página de resultados de la búsqueda para obtener información de contacto del plan. </a:t>
            </a:r>
          </a:p>
          <a:p>
            <a:pPr>
              <a:spcAft>
                <a:spcPts val="600"/>
              </a:spcAft>
              <a:defRPr/>
            </a:pPr>
            <a:r>
              <a:rPr lang="es-US" dirty="0"/>
              <a:t>Visite el sitio web del plan para ver si puede inscribirse en línea. </a:t>
            </a:r>
          </a:p>
          <a:p>
            <a:pPr>
              <a:spcAft>
                <a:spcPts val="600"/>
              </a:spcAft>
              <a:defRPr/>
            </a:pPr>
            <a:r>
              <a:rPr lang="es-US" dirty="0"/>
              <a:t>Llame al plan en el que quiere inscribirse. </a:t>
            </a:r>
          </a:p>
          <a:p>
            <a:pPr>
              <a:spcAft>
                <a:spcPts val="600"/>
              </a:spcAft>
              <a:defRPr/>
            </a:pPr>
            <a:r>
              <a:rPr lang="es-US" dirty="0"/>
              <a:t>Complete un formulario de inscripción impreso. Comuníquese con el plan para recibir un formulario de inscripción, complételo y envíeselo al plan. Todos los planes deben ofrecer esta opción. </a:t>
            </a:r>
          </a:p>
          <a:p>
            <a:pPr>
              <a:spcAft>
                <a:spcPts val="600"/>
              </a:spcAft>
              <a:defRPr/>
            </a:pPr>
            <a:r>
              <a:rPr lang="es-US" dirty="0"/>
              <a:t>Llame al 1-800-MEDICARE (1-800-633-4227). Los usuarios de TTY pueden llamar al 1-877-486-2048. </a:t>
            </a:r>
          </a:p>
          <a:p>
            <a:pPr marL="0" indent="0">
              <a:spcAft>
                <a:spcPts val="600"/>
              </a:spcAft>
              <a:buNone/>
              <a:defRPr/>
            </a:pPr>
            <a:r>
              <a:rPr lang="es-US" dirty="0"/>
              <a:t>Cuando se inscribe en un plan de Medicare </a:t>
            </a:r>
            <a:r>
              <a:rPr lang="es-US" dirty="0" err="1"/>
              <a:t>Advantage</a:t>
            </a:r>
            <a:r>
              <a:rPr lang="es-US" dirty="0"/>
              <a:t>, tendrá que proporcionar los siguientes datos de su tarjeta de Medicare: </a:t>
            </a:r>
          </a:p>
          <a:p>
            <a:pPr>
              <a:spcAft>
                <a:spcPts val="600"/>
              </a:spcAft>
              <a:defRPr/>
            </a:pPr>
            <a:r>
              <a:rPr lang="es-US" dirty="0"/>
              <a:t>Su número de Medicare </a:t>
            </a:r>
          </a:p>
          <a:p>
            <a:pPr>
              <a:spcAft>
                <a:spcPts val="600"/>
              </a:spcAft>
              <a:defRPr/>
            </a:pPr>
            <a:r>
              <a:rPr lang="es-US" dirty="0"/>
              <a:t>La fecha en que comenzó su cobertura de la Parte A y la Parte B</a:t>
            </a:r>
          </a:p>
          <a:p>
            <a:pPr marL="0" indent="0">
              <a:spcAft>
                <a:spcPts val="600"/>
              </a:spcAft>
              <a:buNone/>
              <a:defRPr/>
            </a:pPr>
            <a:r>
              <a:rPr lang="es-US" dirty="0"/>
              <a:t>Recuerde que, cuando se inscribe en un plan de Medicare </a:t>
            </a:r>
            <a:r>
              <a:rPr lang="es-US" dirty="0" err="1"/>
              <a:t>Advantage</a:t>
            </a:r>
            <a:r>
              <a:rPr lang="es-US" dirty="0"/>
              <a:t>, en la mayoría de los casos, deberá usar la tarjeta de su plan de Medicare </a:t>
            </a:r>
            <a:r>
              <a:rPr lang="es-US" dirty="0" err="1"/>
              <a:t>Advantage</a:t>
            </a:r>
            <a:r>
              <a:rPr lang="es-US" dirty="0"/>
              <a:t> para obtener los servicios cubiertos por Medicare. Para algunos servicios (como cuidados paliativos), es posible que deba mostrar su tarjeta roja, blanca y azul de Medicare.</a:t>
            </a:r>
          </a:p>
          <a:p>
            <a:pPr marL="0" indent="0">
              <a:spcAft>
                <a:spcPts val="600"/>
              </a:spcAft>
              <a:buNone/>
              <a:defRPr/>
            </a:pPr>
            <a:endParaRPr lang="en-US" dirty="0">
              <a:solidFill>
                <a:prstClr val="black"/>
              </a:solidFill>
            </a:endParaRPr>
          </a:p>
        </p:txBody>
      </p:sp>
    </p:spTree>
    <p:extLst>
      <p:ext uri="{BB962C8B-B14F-4D97-AF65-F5344CB8AC3E}">
        <p14:creationId xmlns:p14="http://schemas.microsoft.com/office/powerpoint/2010/main" val="3930999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3041" y="3757507"/>
            <a:ext cx="6939280" cy="5501984"/>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rPr>
              <a:t>Puede unirse o cambiar de planes Medicare </a:t>
            </a:r>
            <a:r>
              <a:rPr lang="es-US" dirty="0" err="1">
                <a:solidFill>
                  <a:prstClr val="black"/>
                </a:solidFill>
              </a:rPr>
              <a:t>Advantage</a:t>
            </a:r>
            <a:r>
              <a:rPr lang="es-US" dirty="0">
                <a:solidFill>
                  <a:prstClr val="black"/>
                </a:solidFill>
              </a:rPr>
              <a:t> durante 5 períodos:</a:t>
            </a:r>
          </a:p>
          <a:p>
            <a:pPr marL="228600" lvl="0" indent="-228600">
              <a:spcAft>
                <a:spcPts val="600"/>
              </a:spcAft>
              <a:buClrTx/>
              <a:buFont typeface="+mj-lt"/>
              <a:buAutoNum type="arabicPeriod"/>
              <a:defRPr/>
            </a:pPr>
            <a:r>
              <a:rPr lang="es-US" dirty="0"/>
              <a:t>Durante su Período de Inscripción Inicial (IEP, por sus siglas en inglés) (cuando comienza a ser elegible inicialmente para Medicare), que comienza 3 meses inmediatamente antes de que tenga derecho inicialmente tanto a la Parte A como a la Parte B de Medicare y termina el último día del mes antes de que tenga derecho tanto a la Parte A como a la Parte B, o el último día de su Período de Inscripción Inicial a la Parte B (termina 3 meses después del mes en que cumple 65 años).</a:t>
            </a:r>
          </a:p>
          <a:p>
            <a:pPr marL="228600" lvl="1">
              <a:spcBef>
                <a:spcPts val="0"/>
              </a:spcBef>
              <a:spcAft>
                <a:spcPts val="600"/>
              </a:spcAft>
              <a:defRPr/>
            </a:pPr>
            <a:r>
              <a:rPr lang="es-US" dirty="0"/>
              <a:t>La fecha de inicio de vigencia no puede ser anterior al primer día en que tiene derecho tanto a la Parte A como a la Parte B de Medicare.</a:t>
            </a:r>
          </a:p>
          <a:p>
            <a:pPr marL="400050" lvl="2" indent="-171450">
              <a:spcBef>
                <a:spcPts val="0"/>
              </a:spcBef>
              <a:spcAft>
                <a:spcPts val="600"/>
              </a:spcAft>
              <a:buSzPct val="100000"/>
              <a:buFont typeface="Wingdings" panose="05000000000000000000" pitchFamily="2" charset="2"/>
              <a:buChar char="§"/>
              <a:defRPr/>
            </a:pPr>
            <a:r>
              <a:rPr lang="es-US" dirty="0"/>
              <a:t>Si se inscribe durante los 3 primeros meses de su IEP, la cobertura comienza el primer día del mes en que tenga derecho tanto a la Parte A como a la Parte B.</a:t>
            </a:r>
          </a:p>
          <a:p>
            <a:pPr marL="400050" lvl="2" indent="-171450">
              <a:spcBef>
                <a:spcPts val="0"/>
              </a:spcBef>
              <a:spcAft>
                <a:spcPts val="600"/>
              </a:spcAft>
              <a:buSzPct val="100000"/>
              <a:buFont typeface="Wingdings" panose="05000000000000000000" pitchFamily="2" charset="2"/>
              <a:buChar char="§"/>
              <a:defRPr/>
            </a:pPr>
            <a:r>
              <a:rPr lang="es-US" dirty="0"/>
              <a:t>Si es inscribe después de tener derecho tanto a la Parte A como a la Parte B, la cobertura comienza el primer día del mes después del mes en que solicitó la inscripción.</a:t>
            </a:r>
          </a:p>
          <a:p>
            <a:pPr marL="228600" indent="-228600">
              <a:spcAft>
                <a:spcPts val="600"/>
              </a:spcAft>
              <a:buSzPct val="100000"/>
              <a:buFont typeface="+mj-lt"/>
              <a:buAutoNum type="arabicPeriod"/>
              <a:defRPr/>
            </a:pPr>
            <a:r>
              <a:rPr lang="es-US" dirty="0">
                <a:solidFill>
                  <a:prstClr val="black"/>
                </a:solidFill>
              </a:rPr>
              <a:t>Durante el Período de Inscripción Abierta (OEP, por sus siglas en inglés) anual, que</a:t>
            </a:r>
            <a:r>
              <a:rPr lang="es-US" dirty="0">
                <a:solidFill>
                  <a:prstClr val="black"/>
                </a:solidFill>
                <a:cs typeface="Arial" panose="020B0604020202020204" pitchFamily="34" charset="0"/>
              </a:rPr>
              <a:t> es</a:t>
            </a:r>
            <a:r>
              <a:rPr lang="es-US" dirty="0">
                <a:solidFill>
                  <a:prstClr val="black"/>
                </a:solidFill>
              </a:rPr>
              <a:t> del 15 de octubre al 7 de diciembre, toda persona con </a:t>
            </a:r>
            <a:r>
              <a:rPr lang="es-US" dirty="0">
                <a:solidFill>
                  <a:prstClr val="black"/>
                </a:solidFill>
                <a:cs typeface="Arial" panose="020B0604020202020204" pitchFamily="34" charset="0"/>
              </a:rPr>
              <a:t>Medicare puede inscribirse, cambiar o desafiliarse de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Su cobertura comenzará el 1 de enero (siempre que el plan reciba su solicitud antes del 7 de diciembre).</a:t>
            </a:r>
          </a:p>
          <a:p>
            <a:pPr marL="0" indent="0" defTabSz="948439">
              <a:spcAft>
                <a:spcPts val="600"/>
              </a:spcAft>
              <a:buNone/>
              <a:defRPr/>
            </a:pPr>
            <a:endParaRPr lang="en-US" dirty="0">
              <a:solidFill>
                <a:prstClr val="black"/>
              </a:solidFill>
            </a:endParaRPr>
          </a:p>
        </p:txBody>
      </p:sp>
    </p:spTree>
    <p:extLst>
      <p:ext uri="{BB962C8B-B14F-4D97-AF65-F5344CB8AC3E}">
        <p14:creationId xmlns:p14="http://schemas.microsoft.com/office/powerpoint/2010/main" val="705437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61254" cy="5502380"/>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228600" indent="-228600">
              <a:spcAft>
                <a:spcPts val="600"/>
              </a:spcAft>
              <a:buFont typeface="+mj-lt"/>
              <a:buAutoNum type="arabicPeriod" startAt="3"/>
              <a:defRPr/>
            </a:pPr>
            <a:r>
              <a:rPr lang="es-US" dirty="0">
                <a:solidFill>
                  <a:prstClr val="black"/>
                </a:solidFill>
                <a:cs typeface="Arial" panose="020B0604020202020204" pitchFamily="34" charset="0"/>
              </a:rPr>
              <a:t>Puede inscribirse en otro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o cancelar la inscripción en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y volver a Medicare Original durante el Período de inscripción abierta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que es del 1 de enero al 31 de marzo cada año. Su cobertura comienza el primer día del mes siguiente a haberse inscrito en el nuevo plan o a haber regresado a Medicare Original. Si se inscribe </a:t>
            </a:r>
            <a:r>
              <a:rPr lang="es-US" dirty="0">
                <a:solidFill>
                  <a:prstClr val="black"/>
                </a:solidFill>
              </a:rPr>
              <a:t>en cualquier momento durante los primeros 3 meses del año, puede usar este período de inscripción para inscribirse o cambiar de planes Medicare </a:t>
            </a:r>
            <a:r>
              <a:rPr lang="es-US" dirty="0" err="1">
                <a:solidFill>
                  <a:prstClr val="black"/>
                </a:solidFill>
              </a:rPr>
              <a:t>Advantage</a:t>
            </a:r>
            <a:r>
              <a:rPr lang="es-US" dirty="0">
                <a:solidFill>
                  <a:prstClr val="black"/>
                </a:solidFill>
              </a:rPr>
              <a:t>. </a:t>
            </a:r>
          </a:p>
          <a:p>
            <a:pPr marL="228600" lvl="1">
              <a:spcAft>
                <a:spcPts val="600"/>
              </a:spcAft>
              <a:defRPr/>
            </a:pPr>
            <a:r>
              <a:rPr lang="es-US" dirty="0"/>
              <a:t>También puede usar el OEP de Medicare </a:t>
            </a:r>
            <a:r>
              <a:rPr lang="es-US" dirty="0" err="1"/>
              <a:t>Advantage</a:t>
            </a:r>
            <a:r>
              <a:rPr lang="es-US" dirty="0"/>
              <a:t> si empieza a ser elegible para un plan Medicare </a:t>
            </a:r>
            <a:r>
              <a:rPr lang="es-US" dirty="0" err="1"/>
              <a:t>Advantage</a:t>
            </a:r>
            <a:r>
              <a:rPr lang="es-US" dirty="0"/>
              <a:t> (tiene la Parte A y la Parte B de Medicare) por primera vez y se inscribe en un plan Medicare </a:t>
            </a:r>
            <a:r>
              <a:rPr lang="es-US" dirty="0" err="1"/>
              <a:t>Advantage</a:t>
            </a:r>
            <a:r>
              <a:rPr lang="es-US" dirty="0"/>
              <a:t> durante los primeros 3 meses a partir de cuando se vuelve elegible. El Período de Inscripción Abierta de Medicare </a:t>
            </a:r>
            <a:r>
              <a:rPr lang="es-US" dirty="0" err="1"/>
              <a:t>Advantage</a:t>
            </a:r>
            <a:r>
              <a:rPr lang="es-US" dirty="0"/>
              <a:t> comienza cuando tiene por primera vez la Parte A y la Parte B de Medicare y finaliza el último día del tercer mes de su derecho a inscribirse. </a:t>
            </a:r>
          </a:p>
          <a:p>
            <a:pPr marL="228600" lvl="1">
              <a:spcAft>
                <a:spcPts val="600"/>
              </a:spcAft>
              <a:defRPr/>
            </a:pPr>
            <a:r>
              <a:rPr lang="es-US" b="1" dirty="0">
                <a:cs typeface="Arial" panose="020B0604020202020204" pitchFamily="34" charset="0"/>
              </a:rPr>
              <a:t>NOTA</a:t>
            </a:r>
            <a:r>
              <a:rPr lang="es-US" dirty="0"/>
              <a:t>: Solo puede realizar un cambio durante el Período de inscripción abierta de Medicare </a:t>
            </a:r>
            <a:r>
              <a:rPr lang="es-US" dirty="0" err="1"/>
              <a:t>Advantage</a:t>
            </a:r>
            <a:r>
              <a:rPr lang="es-US" dirty="0"/>
              <a:t>. </a:t>
            </a:r>
            <a:r>
              <a:rPr lang="es-US" dirty="0">
                <a:solidFill>
                  <a:prstClr val="black"/>
                </a:solidFill>
                <a:cs typeface="Arial" panose="020B0604020202020204" pitchFamily="34" charset="0"/>
              </a:rPr>
              <a:t>Cualquier cambio que haga entrará en vigencia el primer día del mes después de que el plan reciba su solicitud. </a:t>
            </a:r>
            <a:r>
              <a:rPr lang="es-US" dirty="0"/>
              <a:t>Los planes de MSA no se incluyen en el Período de Inscripción Abierta de Medicare </a:t>
            </a:r>
            <a:r>
              <a:rPr lang="es-US" dirty="0" err="1"/>
              <a:t>Advantage</a:t>
            </a:r>
            <a:r>
              <a:rPr lang="es-US" dirty="0"/>
              <a:t>.</a:t>
            </a:r>
          </a:p>
          <a:p>
            <a:pPr marL="228600" indent="-228600">
              <a:spcAft>
                <a:spcPts val="600"/>
              </a:spcAft>
              <a:buFont typeface="+mj-lt"/>
              <a:buAutoNum type="arabicPeriod" startAt="4"/>
              <a:defRPr/>
            </a:pPr>
            <a:r>
              <a:rPr lang="es-US" dirty="0"/>
              <a:t>Período de Inscripción Abierta para Individuos Institucionalizados (personas que viven en ciertas instituciones, como los hogares de ancianos). Un individuo que es elegible para elegir un plan Medicare </a:t>
            </a:r>
            <a:r>
              <a:rPr lang="es-US" dirty="0" err="1"/>
              <a:t>Advantage</a:t>
            </a:r>
            <a:r>
              <a:rPr lang="es-US" dirty="0"/>
              <a:t> y que está institucionalizado no tiene límites en el número de elecciones o cambios que puede hacer. Un individuo institucionalizado elegible para Medicare </a:t>
            </a:r>
            <a:r>
              <a:rPr lang="es-US" dirty="0" err="1"/>
              <a:t>Advantage</a:t>
            </a:r>
            <a:r>
              <a:rPr lang="es-US" dirty="0"/>
              <a:t> puede en cualquier momento elegir un plan Medicare </a:t>
            </a:r>
            <a:r>
              <a:rPr lang="es-US" dirty="0" err="1"/>
              <a:t>Advantage</a:t>
            </a:r>
            <a:r>
              <a:rPr lang="es-US" dirty="0"/>
              <a:t> o cambiar su elección de un plan Medicare </a:t>
            </a:r>
            <a:r>
              <a:rPr lang="es-US" dirty="0" err="1"/>
              <a:t>Advantage</a:t>
            </a:r>
            <a:r>
              <a:rPr lang="es-US" dirty="0"/>
              <a:t> a Medicare Original, a otro plan Medicare </a:t>
            </a:r>
            <a:r>
              <a:rPr lang="es-US" dirty="0" err="1"/>
              <a:t>Advantage</a:t>
            </a:r>
            <a:r>
              <a:rPr lang="es-US" dirty="0"/>
              <a:t>, o de Medicare Original a un plan Medicare </a:t>
            </a:r>
            <a:r>
              <a:rPr lang="es-US" dirty="0" err="1"/>
              <a:t>Advantage</a:t>
            </a:r>
            <a:r>
              <a:rPr lang="es-US" dirty="0"/>
              <a:t>. El Período de Inscripción Abierta para Individuos Institucionalizados finaliza 2 meses después del mes en que el individuo sale de la institución. Generalmente, la cobertura comienza el primer día del mes después de que el plan reciba su solicitud de inscripción  </a:t>
            </a:r>
          </a:p>
        </p:txBody>
      </p:sp>
    </p:spTree>
    <p:extLst>
      <p:ext uri="{BB962C8B-B14F-4D97-AF65-F5344CB8AC3E}">
        <p14:creationId xmlns:p14="http://schemas.microsoft.com/office/powerpoint/2010/main" val="395164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rPr>
              <a:t>Notas del presentador</a:t>
            </a:r>
          </a:p>
          <a:p>
            <a:pPr marL="0" indent="0" defTabSz="966612">
              <a:spcAft>
                <a:spcPts val="600"/>
              </a:spcAft>
              <a:buNone/>
              <a:defRPr/>
            </a:pPr>
            <a:r>
              <a:rPr lang="es-US" dirty="0">
                <a:solidFill>
                  <a:prstClr val="black"/>
                </a:solidFill>
              </a:rPr>
              <a:t>Estos materiales son para capacitadores que están familiarizados con Medicare y a los que les gustaría tener información preparada para sus presentaciones.</a:t>
            </a:r>
          </a:p>
          <a:p>
            <a:pPr marL="0" indent="0" defTabSz="966612">
              <a:spcAft>
                <a:spcPts val="600"/>
              </a:spcAft>
              <a:buNone/>
              <a:defRPr/>
            </a:pPr>
            <a:r>
              <a:rPr lang="es-US" dirty="0">
                <a:solidFill>
                  <a:prstClr val="black"/>
                </a:solidFill>
              </a:rPr>
              <a:t>El módulo comprende 67 diapositivas con notas del orador e incluye vínculos a recursos y preguntas de comprobación de conocimientos. </a:t>
            </a:r>
          </a:p>
          <a:p>
            <a:pPr marL="0" indent="0" defTabSz="966612">
              <a:spcAft>
                <a:spcPts val="600"/>
              </a:spcAft>
              <a:buNone/>
              <a:defRPr/>
            </a:pPr>
            <a:r>
              <a:rPr lang="es-US" dirty="0">
                <a:solidFill>
                  <a:prstClr val="black"/>
                </a:solidFill>
              </a:rPr>
              <a:t>Las lecciones en este módulo explican las opciones de planes de salud de Medicare aparte de Medicare Original. </a:t>
            </a:r>
          </a:p>
          <a:p>
            <a:pPr marL="0" indent="0" fontAlgn="base">
              <a:spcAft>
                <a:spcPts val="600"/>
              </a:spcAft>
              <a:buNone/>
            </a:pPr>
            <a:r>
              <a:rPr lang="es-US" dirty="0">
                <a:solidFill>
                  <a:prstClr val="black"/>
                </a:solidFill>
              </a:rPr>
              <a:t>La presentación se realiza en 60 minutos aproximadamente. Deje aproximadamente 15 minutos más para debates, preguntas y respuestas. Debe </a:t>
            </a:r>
            <a:r>
              <a:rPr lang="es-US" dirty="0">
                <a:solidFill>
                  <a:srgbClr val="000000"/>
                </a:solidFill>
              </a:rPr>
              <a:t>considerar agregar más tiempo si desea incluir otras actividades.</a:t>
            </a:r>
          </a:p>
          <a:p>
            <a:pPr marL="0" indent="0" fontAlgn="base">
              <a:spcBef>
                <a:spcPts val="600"/>
              </a:spcBef>
              <a:spcAft>
                <a:spcPts val="600"/>
              </a:spcAft>
              <a:buNone/>
            </a:pPr>
            <a:endParaRPr lang="en-US" dirty="0">
              <a:solidFill>
                <a:srgbClr val="000000"/>
              </a:solidFill>
            </a:endParaRPr>
          </a:p>
          <a:p>
            <a:pPr marL="0" indent="0" fontAlgn="base">
              <a:spcBef>
                <a:spcPts val="600"/>
              </a:spcBef>
              <a:spcAft>
                <a:spcPts val="600"/>
              </a:spcAft>
              <a:buNone/>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8"/>
            <a:ext cx="6990080" cy="5502380"/>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228600" indent="-228600">
              <a:spcAft>
                <a:spcPts val="600"/>
              </a:spcAft>
              <a:buFont typeface="+mj-lt"/>
              <a:buAutoNum type="arabicPeriod" startAt="5"/>
              <a:defRPr/>
            </a:pPr>
            <a:r>
              <a:rPr lang="es-US" dirty="0">
                <a:solidFill>
                  <a:prstClr val="black"/>
                </a:solidFill>
                <a:cs typeface="Arial" panose="020B0604020202020204" pitchFamily="34" charset="0"/>
              </a:rPr>
              <a:t>En la mayoría de los casos, debe permanecer inscrito durante el año calendario desde la fecha en que comienza su cobertura. Sin embargo, en determinadas situaciones, es posible que pueda inscribirse, cambiar o cancelar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durante un período de inscripción especial (SEP, por sus siglas en inglés) cuando suceden ciertos eventos en su vida. </a:t>
            </a:r>
          </a:p>
          <a:p>
            <a:pPr marL="228600" lvl="1">
              <a:spcBef>
                <a:spcPts val="0"/>
              </a:spcBef>
              <a:spcAft>
                <a:spcPts val="600"/>
              </a:spcAft>
              <a:defRPr/>
            </a:pPr>
            <a:r>
              <a:rPr lang="es-US" dirty="0"/>
              <a:t>Hay varios tipos de SEP, como SEP para elegibles dobles (personas que tienen Medicare y cobertura completa de Medicaid), para individuos cuyo plan actual termina y para personas que cambian de residencia o que cumplen con “condiciones excepcionales” (como si se unió a un plan con base en información engañosa o incorrecta de un representante del plan o un Programa de Seguros de Salud del estado, o si le notifican que hay un cambio significativo en la red de proveedores de su plan) según puedan disponer los CMS, asistencia con §1851(e)(4) de la Ley y §422.62(b) de las regulaciones de Medicare </a:t>
            </a:r>
            <a:r>
              <a:rPr lang="es-US" dirty="0" err="1"/>
              <a:t>Advantage</a:t>
            </a:r>
            <a:r>
              <a:rPr lang="es-US" dirty="0"/>
              <a:t>. </a:t>
            </a:r>
            <a:r>
              <a:rPr lang="es-US" dirty="0">
                <a:solidFill>
                  <a:prstClr val="black"/>
                </a:solidFill>
                <a:cs typeface="Arial" panose="020B0604020202020204" pitchFamily="34" charset="0"/>
              </a:rPr>
              <a:t>Consulte con su plan para obtener más información. También es posible que califique para un SEP para solicitar Medicare (y unirse a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si se le vence el plazo de un período de inscripción debido a ciertas circunstancias excepcionales, como si se ve impactado por un desastre natural o una emergencia.</a:t>
            </a:r>
          </a:p>
          <a:p>
            <a:pPr marL="228600" lvl="1">
              <a:spcBef>
                <a:spcPts val="0"/>
              </a:spcBef>
              <a:spcAft>
                <a:spcPts val="600"/>
              </a:spcAft>
              <a:defRPr/>
            </a:pPr>
            <a:r>
              <a:rPr lang="es-US" dirty="0">
                <a:solidFill>
                  <a:prstClr val="black"/>
                </a:solidFill>
                <a:cs typeface="Arial" panose="020B0604020202020204" pitchFamily="34" charset="0"/>
              </a:rPr>
              <a:t>Su cobertura comienza el primer día del mes siguiente al mes en que el plan recibe su solicitud de inscripción, a menos que se indique otra cosa.</a:t>
            </a:r>
          </a:p>
          <a:p>
            <a:pPr marL="0" indent="0">
              <a:spcAft>
                <a:spcPts val="600"/>
              </a:spcAft>
              <a:buNone/>
              <a:defRPr/>
            </a:pPr>
            <a:r>
              <a:rPr lang="es-US" dirty="0">
                <a:solidFill>
                  <a:prstClr val="black"/>
                </a:solidFill>
                <a:cs typeface="Arial" panose="020B0604020202020204" pitchFamily="34" charset="0"/>
              </a:rPr>
              <a:t>Puede encontrar más información sobre los SEP </a:t>
            </a:r>
            <a:r>
              <a:rPr lang="es-US" dirty="0">
                <a:solidFill>
                  <a:prstClr val="black"/>
                </a:solidFill>
              </a:rPr>
              <a:t>en el </a:t>
            </a:r>
            <a:r>
              <a:rPr lang="es-US" dirty="0">
                <a:solidFill>
                  <a:prstClr val="black"/>
                </a:solidFill>
                <a:cs typeface="Arial" panose="020B0604020202020204" pitchFamily="34" charset="0"/>
              </a:rPr>
              <a:t>“Manual de atención administrada de Medicare, Capítulo 2: Inscripción y cancelación de inscripción de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sección 30.4, en </a:t>
            </a:r>
            <a:r>
              <a:rPr lang="es-US" dirty="0">
                <a:solidFill>
                  <a:prstClr val="black"/>
                </a:solidFill>
                <a:cs typeface="Arial" panose="020B0604020202020204" pitchFamily="34" charset="0"/>
                <a:hlinkClick r:id="rId3"/>
              </a:rPr>
              <a:t>CMS.gov/files/</a:t>
            </a:r>
            <a:r>
              <a:rPr lang="es-US" dirty="0" err="1">
                <a:solidFill>
                  <a:prstClr val="black"/>
                </a:solidFill>
                <a:cs typeface="Arial" panose="020B0604020202020204" pitchFamily="34" charset="0"/>
                <a:hlinkClick r:id="rId3"/>
              </a:rPr>
              <a:t>document</a:t>
            </a:r>
            <a:r>
              <a:rPr lang="es-US" dirty="0">
                <a:solidFill>
                  <a:prstClr val="black"/>
                </a:solidFill>
                <a:cs typeface="Arial" panose="020B0604020202020204" pitchFamily="34" charset="0"/>
                <a:hlinkClick r:id="rId3"/>
              </a:rPr>
              <a:t>/cy-2024-ma-enrollment-and-disenrollment-guidance.pdf</a:t>
            </a:r>
            <a:r>
              <a:rPr lang="es-US" dirty="0">
                <a:solidFill>
                  <a:prstClr val="black"/>
                </a:solidFill>
                <a:cs typeface="Arial" panose="020B0604020202020204" pitchFamily="34" charset="0"/>
              </a:rPr>
              <a:t>.  </a:t>
            </a:r>
          </a:p>
        </p:txBody>
      </p:sp>
    </p:spTree>
    <p:extLst>
      <p:ext uri="{BB962C8B-B14F-4D97-AF65-F5344CB8AC3E}">
        <p14:creationId xmlns:p14="http://schemas.microsoft.com/office/powerpoint/2010/main" val="361093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00"/>
              </a:spcBef>
              <a:spcAft>
                <a:spcPts val="600"/>
              </a:spcAft>
              <a:buNone/>
              <a:defRPr/>
            </a:pPr>
            <a:r>
              <a:rPr lang="es-US" sz="1100" b="1" dirty="0">
                <a:solidFill>
                  <a:prstClr val="black"/>
                </a:solidFill>
                <a:ea typeface="ＭＳ Ｐゴシック" pitchFamily="84" charset="-128"/>
              </a:rPr>
              <a:t>Esta diapositiva tiene animación.</a:t>
            </a:r>
          </a:p>
          <a:p>
            <a:pPr marL="0" indent="0" defTabSz="966612">
              <a:spcBef>
                <a:spcPts val="600"/>
              </a:spcBef>
              <a:spcAft>
                <a:spcPts val="600"/>
              </a:spcAft>
              <a:buNone/>
              <a:defRPr/>
            </a:pPr>
            <a:r>
              <a:rPr lang="es-US" sz="1100" b="1" dirty="0">
                <a:solidFill>
                  <a:prstClr val="black"/>
                </a:solidFill>
                <a:ea typeface="ＭＳ Ｐゴシック" pitchFamily="84" charset="-128"/>
              </a:rPr>
              <a:t>Notas del presentador</a:t>
            </a:r>
          </a:p>
          <a:p>
            <a:pPr marL="0" indent="0">
              <a:spcBef>
                <a:spcPts val="600"/>
              </a:spcBef>
              <a:spcAft>
                <a:spcPts val="600"/>
              </a:spcAft>
              <a:buNone/>
            </a:pPr>
            <a:r>
              <a:rPr lang="es-US" sz="1100" dirty="0">
                <a:cs typeface="Arial" panose="020B0604020202020204" pitchFamily="34" charset="0"/>
              </a:rPr>
              <a:t>Si ya está en un plan Medicare </a:t>
            </a:r>
            <a:r>
              <a:rPr lang="es-US" sz="1100" dirty="0" err="1">
                <a:cs typeface="Arial" panose="020B0604020202020204" pitchFamily="34" charset="0"/>
              </a:rPr>
              <a:t>Advantage</a:t>
            </a:r>
            <a:r>
              <a:rPr lang="es-US" sz="1100" dirty="0">
                <a:cs typeface="Arial" panose="020B0604020202020204" pitchFamily="34" charset="0"/>
              </a:rPr>
              <a:t> y desea cancelar la inscripción o cambiar a otro plan, puede:</a:t>
            </a:r>
          </a:p>
          <a:p>
            <a:pPr>
              <a:spcBef>
                <a:spcPts val="600"/>
              </a:spcBef>
              <a:spcAft>
                <a:spcPts val="600"/>
              </a:spcAft>
            </a:pPr>
            <a:r>
              <a:rPr lang="es-US" sz="1100" dirty="0">
                <a:cs typeface="Arial" panose="020B0604020202020204" pitchFamily="34" charset="0"/>
              </a:rPr>
              <a:t>Elegir un nuevo plan Medicare </a:t>
            </a:r>
            <a:r>
              <a:rPr lang="es-US" sz="1100" dirty="0" err="1">
                <a:cs typeface="Arial" panose="020B0604020202020204" pitchFamily="34" charset="0"/>
              </a:rPr>
              <a:t>Advantage</a:t>
            </a:r>
            <a:r>
              <a:rPr lang="es-US" sz="1100" dirty="0">
                <a:cs typeface="Arial" panose="020B0604020202020204" pitchFamily="34" charset="0"/>
              </a:rPr>
              <a:t> mientras todavía es miembro de otro plan, en cuyo caso automáticamente será cancelada su inscripción en el plan anterior y será inscrito en el nuevo plan por los sistemas de CMS sin duplicación o demora de la </a:t>
            </a:r>
            <a:r>
              <a:rPr lang="es-US" sz="1100" dirty="0"/>
              <a:t>cobertura.</a:t>
            </a:r>
          </a:p>
          <a:p>
            <a:pPr>
              <a:spcBef>
                <a:spcPts val="600"/>
              </a:spcBef>
              <a:spcAft>
                <a:spcPts val="600"/>
              </a:spcAft>
            </a:pPr>
            <a:r>
              <a:rPr lang="es-US" sz="1100" dirty="0">
                <a:cs typeface="Arial" panose="020B0604020202020204" pitchFamily="34" charset="0"/>
              </a:rPr>
              <a:t>Cancelar la inscripción a través de la organización del plan Medicare </a:t>
            </a:r>
            <a:r>
              <a:rPr lang="es-US" sz="1100" dirty="0" err="1">
                <a:cs typeface="Arial" panose="020B0604020202020204" pitchFamily="34" charset="0"/>
              </a:rPr>
              <a:t>Advantage</a:t>
            </a:r>
            <a:r>
              <a:rPr lang="es-US" sz="1100" dirty="0">
                <a:cs typeface="Arial" panose="020B0604020202020204" pitchFamily="34" charset="0"/>
              </a:rPr>
              <a:t> o 1-800-MEDICARE (1-800-</a:t>
            </a:r>
            <a:r>
              <a:rPr lang="es-US" sz="1100" dirty="0">
                <a:solidFill>
                  <a:prstClr val="black"/>
                </a:solidFill>
              </a:rPr>
              <a:t>633‑4227) (los usuarios de TTY pueden llamar al 1‑877‑486‑2048), en cuyo caso volverá automáticamente a Medicare Original.</a:t>
            </a:r>
          </a:p>
          <a:p>
            <a:pPr indent="-109538">
              <a:spcAft>
                <a:spcPts val="600"/>
              </a:spcAft>
              <a:defRPr/>
            </a:pPr>
            <a:r>
              <a:rPr lang="es-US" sz="1100" dirty="0">
                <a:solidFill>
                  <a:prstClr val="black"/>
                </a:solidFill>
                <a:cs typeface="Arial" panose="020B0604020202020204" pitchFamily="34" charset="0"/>
              </a:rPr>
              <a:t>Si está en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y se inscribe en un plan de medicamentos por separado, en la mayoría de los casos, se cancelará su inscripción en su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y volverá a Medicare Original. </a:t>
            </a:r>
          </a:p>
          <a:p>
            <a:pPr indent="-109538">
              <a:spcAft>
                <a:spcPts val="600"/>
              </a:spcAft>
              <a:defRPr/>
            </a:pPr>
            <a:r>
              <a:rPr lang="es-US" sz="1100" dirty="0">
                <a:solidFill>
                  <a:prstClr val="black"/>
                </a:solidFill>
                <a:cs typeface="Arial" panose="020B0604020202020204" pitchFamily="34" charset="0"/>
              </a:rPr>
              <a:t>Si está en un plan PFFS de Medicare o en un plan de MSA de Medicare que no ofrece cobertura de medicamentos, puede inscribirse en un plan de medicamentos por separado para agregar cobertura de medicamentos. </a:t>
            </a:r>
          </a:p>
          <a:p>
            <a:pPr marL="0" indent="0">
              <a:spcBef>
                <a:spcPts val="600"/>
              </a:spcBef>
              <a:spcAft>
                <a:spcPts val="600"/>
              </a:spcAft>
              <a:buNone/>
            </a:pPr>
            <a:r>
              <a:rPr lang="es-US" sz="1100" dirty="0">
                <a:cs typeface="Arial" panose="020B0604020202020204" pitchFamily="34" charset="0"/>
              </a:rPr>
              <a:t>Si desea cancelar su inscripción en un plan Medicare </a:t>
            </a:r>
            <a:r>
              <a:rPr lang="es-US" sz="1100" dirty="0" err="1">
                <a:cs typeface="Arial" panose="020B0604020202020204" pitchFamily="34" charset="0"/>
              </a:rPr>
              <a:t>Advantage</a:t>
            </a:r>
            <a:r>
              <a:rPr lang="es-US" sz="1100" dirty="0">
                <a:cs typeface="Arial" panose="020B0604020202020204" pitchFamily="34" charset="0"/>
              </a:rPr>
              <a:t>, puede comunicarse con su plan actual, o llamar al </a:t>
            </a:r>
            <a:r>
              <a:rPr lang="es-US" sz="1100" dirty="0">
                <a:solidFill>
                  <a:prstClr val="black"/>
                </a:solidFill>
                <a:cs typeface="Arial" panose="020B0604020202020204" pitchFamily="34" charset="0"/>
              </a:rPr>
              <a:t>1‑800‑MEDICARE.</a:t>
            </a:r>
          </a:p>
          <a:p>
            <a:pPr marL="0" indent="0">
              <a:spcBef>
                <a:spcPts val="600"/>
              </a:spcBef>
              <a:spcAft>
                <a:spcPts val="600"/>
              </a:spcAft>
              <a:buNone/>
              <a:defRPr/>
            </a:pPr>
            <a:r>
              <a:rPr lang="es-US" sz="1100" dirty="0">
                <a:solidFill>
                  <a:prstClr val="black"/>
                </a:solidFill>
                <a:cs typeface="Arial" panose="020B0604020202020204" pitchFamily="34" charset="0"/>
              </a:rPr>
              <a:t>Para ver </a:t>
            </a:r>
            <a:r>
              <a:rPr lang="es-US" sz="1100" dirty="0">
                <a:solidFill>
                  <a:prstClr val="black"/>
                </a:solidFill>
              </a:rPr>
              <a:t>más detalles sobre planes Medicare </a:t>
            </a:r>
            <a:r>
              <a:rPr lang="es-US" sz="1100" dirty="0" err="1">
                <a:solidFill>
                  <a:prstClr val="black"/>
                </a:solidFill>
              </a:rPr>
              <a:t>Advantage</a:t>
            </a:r>
            <a:r>
              <a:rPr lang="es-US" sz="1100" dirty="0">
                <a:solidFill>
                  <a:prstClr val="black"/>
                </a:solidFill>
              </a:rPr>
              <a:t>, visite </a:t>
            </a:r>
            <a:r>
              <a:rPr lang="es-US" sz="1100" dirty="0">
                <a:solidFill>
                  <a:prstClr val="black"/>
                </a:solidFill>
                <a:hlinkClick r:id="rId3"/>
              </a:rPr>
              <a:t>Medicare.gov/</a:t>
            </a:r>
            <a:r>
              <a:rPr lang="es-US" sz="1100" dirty="0" err="1">
                <a:solidFill>
                  <a:prstClr val="black"/>
                </a:solidFill>
                <a:hlinkClick r:id="rId3"/>
              </a:rPr>
              <a:t>publications</a:t>
            </a:r>
            <a:r>
              <a:rPr lang="es-US" sz="1100" dirty="0">
                <a:solidFill>
                  <a:prstClr val="black"/>
                </a:solidFill>
              </a:rPr>
              <a:t> y consulte </a:t>
            </a:r>
            <a:r>
              <a:rPr lang="es-US" sz="1100" dirty="0">
                <a:solidFill>
                  <a:prstClr val="black"/>
                </a:solidFill>
                <a:cs typeface="Arial" panose="020B0604020202020204" pitchFamily="34" charset="0"/>
              </a:rPr>
              <a:t>“Explicación de los planes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(Producto de los CMS </a:t>
            </a:r>
            <a:r>
              <a:rPr lang="es-US" sz="1100" dirty="0" err="1">
                <a:solidFill>
                  <a:prstClr val="black"/>
                </a:solidFill>
                <a:cs typeface="Arial" panose="020B0604020202020204" pitchFamily="34" charset="0"/>
              </a:rPr>
              <a:t>n.°</a:t>
            </a:r>
            <a:r>
              <a:rPr lang="es-US" sz="1100" dirty="0">
                <a:solidFill>
                  <a:prstClr val="black"/>
                </a:solidFill>
                <a:cs typeface="Arial" panose="020B0604020202020204" pitchFamily="34" charset="0"/>
              </a:rPr>
              <a:t> 12026). </a:t>
            </a:r>
          </a:p>
          <a:p>
            <a:pPr marL="0" indent="0">
              <a:spcBef>
                <a:spcPts val="600"/>
              </a:spcBef>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233773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757507"/>
            <a:ext cx="7132320" cy="5662264"/>
          </a:xfrm>
        </p:spPr>
        <p:txBody>
          <a:bodyPr/>
          <a:lstStyle/>
          <a:p>
            <a:pPr marL="0" indent="0" defTabSz="966612">
              <a:spcAft>
                <a:spcPts val="600"/>
              </a:spcAft>
              <a:buNone/>
              <a:defRPr/>
            </a:pPr>
            <a:r>
              <a:rPr lang="es-US" sz="1050" b="1" dirty="0">
                <a:solidFill>
                  <a:prstClr val="black"/>
                </a:solidFill>
                <a:ea typeface="ＭＳ Ｐゴシック" pitchFamily="84" charset="-128"/>
              </a:rPr>
              <a:t>Esta diapositiva tiene animación.</a:t>
            </a:r>
          </a:p>
          <a:p>
            <a:pPr marL="0" indent="0" defTabSz="966612">
              <a:spcAft>
                <a:spcPts val="600"/>
              </a:spcAft>
              <a:buNone/>
              <a:defRPr/>
            </a:pPr>
            <a:r>
              <a:rPr lang="es-US" sz="1050" b="1" dirty="0">
                <a:solidFill>
                  <a:prstClr val="black"/>
                </a:solidFill>
                <a:ea typeface="ＭＳ Ｐゴシック" pitchFamily="84" charset="-128"/>
              </a:rPr>
              <a:t>Notas del presentador</a:t>
            </a:r>
          </a:p>
          <a:p>
            <a:pPr marL="0" indent="0">
              <a:spcAft>
                <a:spcPts val="600"/>
              </a:spcAft>
              <a:buNone/>
              <a:defRPr/>
            </a:pPr>
            <a:r>
              <a:rPr lang="es-US" sz="1050" dirty="0">
                <a:solidFill>
                  <a:prstClr val="black"/>
                </a:solidFill>
              </a:rPr>
              <a:t>Cuando las personas con Medicaid que están inscritas en un plan de atención administrada de Medicaid se vuelven elegibles para Medicare, a veces se utiliza la inscripción predeterminada para facilitar la inscripción en atención integrada mientras se mantiene la continuidad de los servicios de atención administrada de Medicaid. </a:t>
            </a:r>
          </a:p>
          <a:p>
            <a:pPr marL="0" indent="0">
              <a:spcAft>
                <a:spcPts val="600"/>
              </a:spcAft>
              <a:buNone/>
              <a:defRPr/>
            </a:pPr>
            <a:r>
              <a:rPr lang="es-US" sz="1050" dirty="0"/>
              <a:t>Inscripción predeterminada:</a:t>
            </a:r>
          </a:p>
          <a:p>
            <a:pPr marL="119149" indent="-119149">
              <a:spcAft>
                <a:spcPts val="600"/>
              </a:spcAft>
              <a:defRPr/>
            </a:pPr>
            <a:r>
              <a:rPr lang="es-US" sz="1050" dirty="0"/>
              <a:t>Es un mecanismo de inscripción que permite a las organizaciones de Medicare </a:t>
            </a:r>
            <a:r>
              <a:rPr lang="es-US" sz="1050" dirty="0" err="1"/>
              <a:t>Advantage</a:t>
            </a:r>
            <a:r>
              <a:rPr lang="es-US" sz="1050" dirty="0"/>
              <a:t> brindar una continuación sin interrupciones de la cobertura cuando alguien se vuelve elegible para Medicare. A través de la inscripción predeterminada, las personas con Medicaid en atención administrada capitada, y que permanecen en la atención administrada de Medicaid después de obtener recientemente elegibilidad para Medicare, pueden inscribirse automáticamente en un D-SNP afiliado a la organización de atención administrada (MCO, por sus siglas en inglés) de Medicaid de las personas. </a:t>
            </a:r>
          </a:p>
          <a:p>
            <a:pPr marL="119149" indent="-119149">
              <a:spcAft>
                <a:spcPts val="600"/>
              </a:spcAft>
              <a:defRPr/>
            </a:pPr>
            <a:r>
              <a:rPr lang="es-US" sz="1050" dirty="0"/>
              <a:t>En el D-SNP la fecha de inicio de vigencia siempre es la fecha en que tiene tanto la Parte A como la Parte B por primera vez. Puede optar por ser excluido de (''rechazar'') la inscripción predeterminada entes de que entre en efecto y, en cambio, obtener sus servicios de Medicare a través de Original Medicare, Programas de atención integral para personas mayores (PACE, por sus siglas en inglés) (si reúne los requisitos) u otro plan Medicare </a:t>
            </a:r>
            <a:r>
              <a:rPr lang="es-US" sz="1050" dirty="0" err="1"/>
              <a:t>Advantage</a:t>
            </a:r>
            <a:r>
              <a:rPr lang="es-US" sz="1050" dirty="0"/>
              <a:t>. </a:t>
            </a:r>
          </a:p>
          <a:p>
            <a:pPr marL="119149" indent="-119149" defTabSz="966612">
              <a:spcAft>
                <a:spcPts val="600"/>
              </a:spcAft>
              <a:defRPr/>
            </a:pPr>
            <a:r>
              <a:rPr lang="es-US" sz="1050" dirty="0"/>
              <a:t>Solo se permite de los planes de atención administrada de Medicaid a D-SNP de la misma organización cuando un afiliado es elegible por primera vez para Medicare. Las organizaciones ya no pueden hacer la inscripción predeterminada (antes conocida como "inscripción de conversión sin interrupciones") de planes de atención administrada que no sean de Medicaid. Este proceso de aprobación debe volver a realizarse cada 5 años.</a:t>
            </a:r>
          </a:p>
          <a:p>
            <a:pPr marL="119149" indent="-119149">
              <a:spcAft>
                <a:spcPts val="600"/>
              </a:spcAft>
              <a:defRPr/>
            </a:pPr>
            <a:r>
              <a:rPr lang="es-US" sz="1050" dirty="0"/>
              <a:t>Puede ser ofrecida por una organización de Medicare </a:t>
            </a:r>
            <a:r>
              <a:rPr lang="es-US" sz="1050" dirty="0" err="1"/>
              <a:t>Advantage</a:t>
            </a:r>
            <a:r>
              <a:rPr lang="es-US" sz="1050" dirty="0"/>
              <a:t> si se cumplen todas las condiciones siguientes:</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 El plan debe solicitar y obtener la aprobación de los CMS antes de implementar la inscripción predeterminada; las aprobaciones duran hasta 5 años</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 Los estados y los CMS determinan si el plan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puede usar la inscripción predeterminada</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Aviso con 60 días de anticipación; puede optar por ser excluido de la inscripción predeterminada en D-SNP de Medicare hasta el día anterior a la fecha de entrada en vigencia de la inscripción inclusive</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 La cobertura en el plan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comienza el mismo día que las fechas de vigencia de la Parte A/Parte B</a:t>
            </a:r>
          </a:p>
          <a:p>
            <a:pPr marL="246688" lvl="2" indent="-122505" defTabSz="966612">
              <a:spcBef>
                <a:spcPts val="0"/>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 Puede usar el OEP o un SEP de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para cambiar después de que comience la inscripción</a:t>
            </a:r>
          </a:p>
          <a:p>
            <a:pPr marL="0" lvl="1" defTabSz="966612">
              <a:spcBef>
                <a:spcPts val="0"/>
              </a:spcBef>
              <a:spcAft>
                <a:spcPts val="600"/>
              </a:spcAft>
              <a:defRPr/>
            </a:pPr>
            <a:r>
              <a:rPr lang="es-US" sz="1050" b="1" dirty="0">
                <a:solidFill>
                  <a:prstClr val="black"/>
                </a:solidFill>
                <a:cs typeface="Arial" panose="020B0604020202020204" pitchFamily="34" charset="0"/>
              </a:rPr>
              <a:t>Recurso</a:t>
            </a:r>
            <a:r>
              <a:rPr lang="es-US" sz="1050" dirty="0">
                <a:solidFill>
                  <a:prstClr val="black"/>
                </a:solidFill>
                <a:cs typeface="Arial" panose="020B0604020202020204" pitchFamily="34" charset="0"/>
              </a:rPr>
              <a:t>: </a:t>
            </a:r>
            <a:r>
              <a:rPr lang="es-US" sz="1050" dirty="0">
                <a:solidFill>
                  <a:prstClr val="black"/>
                </a:solidFill>
                <a:cs typeface="Arial" panose="020B0604020202020204" pitchFamily="34" charset="0"/>
                <a:hlinkClick r:id="rId3"/>
              </a:rPr>
              <a:t>CMS.gov/files/</a:t>
            </a:r>
            <a:r>
              <a:rPr lang="es-US" sz="1050" dirty="0" err="1">
                <a:solidFill>
                  <a:prstClr val="black"/>
                </a:solidFill>
                <a:cs typeface="Arial" panose="020B0604020202020204" pitchFamily="34" charset="0"/>
                <a:hlinkClick r:id="rId3"/>
              </a:rPr>
              <a:t>document</a:t>
            </a:r>
            <a:r>
              <a:rPr lang="es-US" sz="1050" dirty="0">
                <a:solidFill>
                  <a:prstClr val="black"/>
                </a:solidFill>
                <a:cs typeface="Arial" panose="020B0604020202020204" pitchFamily="34" charset="0"/>
                <a:hlinkClick r:id="rId3"/>
              </a:rPr>
              <a:t>/cy-2024-ma-enrollment-and-disenrollment-guidance.pdf</a:t>
            </a:r>
            <a:r>
              <a:rPr lang="es-US" sz="1050" dirty="0">
                <a:solidFill>
                  <a:prstClr val="black"/>
                </a:solidFill>
                <a:cs typeface="Arial" panose="020B0604020202020204" pitchFamily="34" charset="0"/>
              </a:rPr>
              <a:t>  </a:t>
            </a:r>
          </a:p>
        </p:txBody>
      </p:sp>
    </p:spTree>
    <p:extLst>
      <p:ext uri="{BB962C8B-B14F-4D97-AF65-F5344CB8AC3E}">
        <p14:creationId xmlns:p14="http://schemas.microsoft.com/office/powerpoint/2010/main" val="3096645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3825" y="3757507"/>
            <a:ext cx="7077075" cy="5501983"/>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rPr>
              <a:t>Notas del presentador</a:t>
            </a:r>
          </a:p>
          <a:p>
            <a:pPr marL="0" indent="0">
              <a:spcAft>
                <a:spcPts val="600"/>
              </a:spcAft>
              <a:buNone/>
              <a:defRPr/>
            </a:pPr>
            <a:r>
              <a:rPr lang="es-US" sz="1100" dirty="0"/>
              <a:t>Este mecanismo permite que una organización de Medicare </a:t>
            </a:r>
            <a:r>
              <a:rPr lang="es-US" sz="1100" dirty="0" err="1"/>
              <a:t>Advantage</a:t>
            </a:r>
            <a:r>
              <a:rPr lang="es-US" sz="1100" dirty="0"/>
              <a:t> utilice datos que tiene de sus líneas de negocio que no pertenecen a Medicare (comercial, Mercado, Medicaid, etc.) para obtener información que normalmente debería obtener de las personas en la solicitud de inscripción. La organización debe encontrar todos los datos necesarios del individuo que no tenga en sus datos compartidos.</a:t>
            </a:r>
          </a:p>
          <a:p>
            <a:pPr marL="0" indent="0">
              <a:spcAft>
                <a:spcPts val="600"/>
              </a:spcAft>
              <a:buNone/>
              <a:defRPr/>
            </a:pPr>
            <a:r>
              <a:rPr lang="es-US" sz="1100" dirty="0"/>
              <a:t>El uso de este mecanismo no es obligatorio. Queda a criterio de la organización de Medicare </a:t>
            </a:r>
            <a:r>
              <a:rPr lang="es-US" sz="1100" dirty="0" err="1"/>
              <a:t>Advantage</a:t>
            </a:r>
            <a:r>
              <a:rPr lang="es-US" sz="1100" dirty="0"/>
              <a:t> si tiene la capacidad de compartir datos entre sus líneas de negocio de Medicare y no de Medicare y si quiere hacerlo.</a:t>
            </a:r>
          </a:p>
          <a:p>
            <a:pPr marL="0" indent="0">
              <a:spcAft>
                <a:spcPts val="600"/>
              </a:spcAft>
              <a:buNone/>
              <a:defRPr/>
            </a:pPr>
            <a:r>
              <a:rPr lang="es-US" sz="1100" dirty="0"/>
              <a:t>La organización de Medicare </a:t>
            </a:r>
            <a:r>
              <a:rPr lang="es-US" sz="1100" dirty="0" err="1"/>
              <a:t>Advantage</a:t>
            </a:r>
            <a:r>
              <a:rPr lang="es-US" sz="1100" dirty="0"/>
              <a:t> identifica a los individuos inscritos en su cobertura no de Medicare, que se aproximan a la elegibilidad para Medicare (o que se inscribieron recientemente) y están en su Período de elección de cobertura inicial (ICEP) (su primera oportunidad para inscribirse en un plan Medicare </a:t>
            </a:r>
            <a:r>
              <a:rPr lang="es-US" sz="1100" dirty="0" err="1"/>
              <a:t>Advantage</a:t>
            </a:r>
            <a:r>
              <a:rPr lang="es-US" sz="1100" dirty="0"/>
              <a:t>). Puede comunicarse con esos miembros actuales y ofrecerles la oportunidad de inscribirse en su plan. Los esfuerzos de comunicación se consideran mercadotecnia y deben articular con claridad las diversas ofertas de planes, la estructura de los planes, la prima, los costos, la red, etc.</a:t>
            </a:r>
          </a:p>
          <a:p>
            <a:pPr marL="120827" indent="-120827" defTabSz="966612">
              <a:spcAft>
                <a:spcPts val="600"/>
              </a:spcAft>
              <a:defRPr/>
            </a:pPr>
            <a:r>
              <a:rPr lang="es-US" sz="1100" dirty="0"/>
              <a:t>Las organizaciones de Medicare </a:t>
            </a:r>
            <a:r>
              <a:rPr lang="es-US" sz="1100" dirty="0" err="1"/>
              <a:t>Advantage</a:t>
            </a:r>
            <a:r>
              <a:rPr lang="es-US" sz="1100" dirty="0"/>
              <a:t> solo pueden ofrecerle inscripción simplificada si: </a:t>
            </a:r>
          </a:p>
          <a:p>
            <a:pPr marL="236715" lvl="1" indent="-120827" defTabSz="966612">
              <a:spcBef>
                <a:spcPts val="0"/>
              </a:spcBef>
              <a:spcAft>
                <a:spcPts val="600"/>
              </a:spcAft>
              <a:defRPr/>
            </a:pPr>
            <a:r>
              <a:rPr lang="es-US" sz="1100" dirty="0"/>
              <a:t>• Está en su ICEP con base en su inscripción inicial en Medicare (después de que se inicia la inscripción, un individuo puede usar un período de elección, para el que califique, a fin de cancelar su inscripción en el plan si elige hacerlo) </a:t>
            </a:r>
          </a:p>
          <a:p>
            <a:pPr marL="236715" lvl="1" indent="-120827" defTabSz="966612">
              <a:spcBef>
                <a:spcPts val="0"/>
              </a:spcBef>
              <a:spcAft>
                <a:spcPts val="600"/>
              </a:spcAft>
              <a:defRPr/>
            </a:pPr>
            <a:r>
              <a:rPr lang="es-US" sz="1100" dirty="0"/>
              <a:t>• Está inscrito en cualquier tipo de plan no de Medicare bajo la misma organización (o una entidad bajo la misma organización matriz que la organización de Medicare </a:t>
            </a:r>
            <a:r>
              <a:rPr lang="es-US" sz="1100" dirty="0" err="1"/>
              <a:t>Advantage</a:t>
            </a:r>
            <a:r>
              <a:rPr lang="es-US" sz="1100" dirty="0"/>
              <a:t>) y </a:t>
            </a:r>
          </a:p>
          <a:p>
            <a:pPr marL="236715" lvl="1" indent="-120827" defTabSz="966612">
              <a:spcBef>
                <a:spcPts val="0"/>
              </a:spcBef>
              <a:spcAft>
                <a:spcPts val="600"/>
              </a:spcAft>
              <a:defRPr/>
            </a:pPr>
            <a:r>
              <a:rPr lang="es-US" sz="1100" dirty="0"/>
              <a:t>• No tiene cortes en la cobertura entre el plan que no es de Medicare y el plan Medicare </a:t>
            </a:r>
            <a:r>
              <a:rPr lang="es-US" sz="1100" dirty="0" err="1"/>
              <a:t>Advantage</a:t>
            </a:r>
            <a:endParaRPr lang="es-US" sz="1100" dirty="0"/>
          </a:p>
          <a:p>
            <a:pPr marL="120827" indent="-120827" defTabSz="966612">
              <a:spcAft>
                <a:spcPts val="600"/>
              </a:spcAft>
              <a:defRPr/>
            </a:pPr>
            <a:r>
              <a:rPr lang="es-US" sz="1100" dirty="0">
                <a:solidFill>
                  <a:prstClr val="black"/>
                </a:solidFill>
              </a:rPr>
              <a:t>Puede usar el OEP o un SEP de Medicare </a:t>
            </a:r>
            <a:r>
              <a:rPr lang="es-US" sz="1100" dirty="0" err="1">
                <a:solidFill>
                  <a:prstClr val="black"/>
                </a:solidFill>
              </a:rPr>
              <a:t>Advantage</a:t>
            </a:r>
            <a:r>
              <a:rPr lang="es-US" sz="1100" dirty="0">
                <a:solidFill>
                  <a:prstClr val="black"/>
                </a:solidFill>
              </a:rPr>
              <a:t> para cambiar después de que comience la inscripción</a:t>
            </a:r>
          </a:p>
          <a:p>
            <a:pPr marL="0" indent="0">
              <a:spcAft>
                <a:spcPts val="600"/>
              </a:spcAft>
              <a:buNone/>
              <a:defRPr/>
            </a:pPr>
            <a:r>
              <a:rPr lang="es-US" sz="1100" b="1" dirty="0">
                <a:solidFill>
                  <a:prstClr val="black"/>
                </a:solidFill>
              </a:rPr>
              <a:t>Fuente</a:t>
            </a:r>
            <a:r>
              <a:rPr lang="es-US" sz="1100" dirty="0">
                <a:solidFill>
                  <a:prstClr val="black"/>
                </a:solidFill>
              </a:rPr>
              <a:t>: </a:t>
            </a:r>
            <a:r>
              <a:rPr lang="es-US" sz="1100" dirty="0">
                <a:hlinkClick r:id="rId3"/>
              </a:rPr>
              <a:t>CMS.gov/files/</a:t>
            </a:r>
            <a:r>
              <a:rPr lang="es-US" sz="1100" dirty="0" err="1">
                <a:hlinkClick r:id="rId3"/>
              </a:rPr>
              <a:t>document</a:t>
            </a:r>
            <a:r>
              <a:rPr lang="es-US" sz="1100" dirty="0">
                <a:hlinkClick r:id="rId3"/>
              </a:rPr>
              <a:t>/cy-2024-ma-enrollment-and-disenrollment-guidance.pdf</a:t>
            </a:r>
          </a:p>
          <a:p>
            <a:pPr marL="0" indent="0" defTabSz="966612">
              <a:spcAft>
                <a:spcPts val="600"/>
              </a:spcAft>
              <a:buNone/>
              <a:defRPr/>
            </a:pPr>
            <a:endParaRPr lang="en-US" sz="1100" dirty="0">
              <a:solidFill>
                <a:prstClr val="black"/>
              </a:solidFill>
            </a:endParaRPr>
          </a:p>
          <a:p>
            <a:pPr marL="0" indent="0" defTabSz="966612">
              <a:spcAft>
                <a:spcPts val="600"/>
              </a:spcAft>
              <a:buNone/>
              <a:defRPr/>
            </a:pPr>
            <a:endParaRPr lang="en-US" sz="1100" dirty="0">
              <a:solidFill>
                <a:prstClr val="black"/>
              </a:solidFill>
              <a:cs typeface="+mn-cs"/>
            </a:endParaRPr>
          </a:p>
        </p:txBody>
      </p:sp>
    </p:spTree>
    <p:extLst>
      <p:ext uri="{BB962C8B-B14F-4D97-AF65-F5344CB8AC3E}">
        <p14:creationId xmlns:p14="http://schemas.microsoft.com/office/powerpoint/2010/main" val="249422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8" y="3757507"/>
            <a:ext cx="6861543" cy="5501983"/>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19149" indent="-119149" defTabSz="966612">
              <a:spcAft>
                <a:spcPts val="600"/>
              </a:spcAft>
              <a:defRPr/>
            </a:pPr>
            <a:r>
              <a:rPr lang="es-US" dirty="0">
                <a:solidFill>
                  <a:prstClr val="black"/>
                </a:solidFill>
              </a:rPr>
              <a:t>Los planes Medicare </a:t>
            </a:r>
            <a:r>
              <a:rPr lang="es-US" dirty="0" err="1">
                <a:solidFill>
                  <a:prstClr val="black"/>
                </a:solidFill>
              </a:rPr>
              <a:t>Advantage</a:t>
            </a:r>
            <a:r>
              <a:rPr lang="es-US" dirty="0">
                <a:solidFill>
                  <a:prstClr val="black"/>
                </a:solidFill>
              </a:rPr>
              <a:t> basados en la red pueden realizar cambios a su red de proveedores contratados en cualquier momento durante el año. Es importante tener en cuenta que CMS cuenta con recursos para asegurar que esté protegido de las interrupciones de atención médica. </a:t>
            </a:r>
          </a:p>
          <a:p>
            <a:pPr marL="119149" indent="-119149" defTabSz="966612">
              <a:spcAft>
                <a:spcPts val="600"/>
              </a:spcAft>
              <a:defRPr/>
            </a:pPr>
            <a:r>
              <a:rPr lang="es-US" dirty="0">
                <a:solidFill>
                  <a:prstClr val="black"/>
                </a:solidFill>
              </a:rPr>
              <a:t>Cuando los planes Medicare </a:t>
            </a:r>
            <a:r>
              <a:rPr lang="es-US" dirty="0" err="1">
                <a:solidFill>
                  <a:prstClr val="black"/>
                </a:solidFill>
              </a:rPr>
              <a:t>Advantage</a:t>
            </a:r>
            <a:r>
              <a:rPr lang="es-US" dirty="0">
                <a:solidFill>
                  <a:prstClr val="black"/>
                </a:solidFill>
              </a:rPr>
              <a:t> realizan cambios en sus redes, CMS también requiere que mantengan un acceso adecuado a todos los servicios de la Parte A y la Parte B médicamente necesarios a través de su red de proveedores restante. Si la red restante no cumple con las normas de acceso y disponibilidad de Medicare, los planes deben agregar nuevos proveedores para cumplir con los requisitos de acceso de CMS.</a:t>
            </a:r>
          </a:p>
          <a:p>
            <a:pPr marL="119149" indent="-119149" defTabSz="966612">
              <a:spcAft>
                <a:spcPts val="600"/>
              </a:spcAft>
              <a:defRPr/>
            </a:pPr>
            <a:r>
              <a:rPr lang="es-US" dirty="0">
                <a:solidFill>
                  <a:prstClr val="black"/>
                </a:solidFill>
              </a:rPr>
              <a:t>Además, cuando un plan Medicare </a:t>
            </a:r>
            <a:r>
              <a:rPr lang="es-US" dirty="0" err="1">
                <a:solidFill>
                  <a:prstClr val="black"/>
                </a:solidFill>
              </a:rPr>
              <a:t>Advantage</a:t>
            </a:r>
            <a:r>
              <a:rPr lang="es-US" dirty="0">
                <a:solidFill>
                  <a:prstClr val="black"/>
                </a:solidFill>
              </a:rPr>
              <a:t> hace un cambio en su red de proveedores, debe hacer un esfuerzo de buena fe para </a:t>
            </a:r>
            <a:r>
              <a:rPr lang="es-US" dirty="0"/>
              <a:t>enviarle </a:t>
            </a:r>
            <a:r>
              <a:rPr lang="es-US" dirty="0">
                <a:solidFill>
                  <a:prstClr val="black"/>
                </a:solidFill>
              </a:rPr>
              <a:t>un aviso escrito </a:t>
            </a:r>
            <a:r>
              <a:rPr lang="es-US" dirty="0"/>
              <a:t>si usted es un </a:t>
            </a:r>
            <a:r>
              <a:rPr lang="es-US" dirty="0">
                <a:solidFill>
                  <a:prstClr val="black"/>
                </a:solidFill>
              </a:rPr>
              <a:t>afiliado que regularmente consulta al proveedor cuyo contrato finalizará al menos 45 días antes de la fecha de terminación en el caso de médicos de cabecera y proveedores de salud conductual y 30 días antes de la fecha de terminación en el caso de otros tipos de proveedores. El plan Medicare </a:t>
            </a:r>
            <a:r>
              <a:rPr lang="es-US" dirty="0" err="1">
                <a:solidFill>
                  <a:prstClr val="black"/>
                </a:solidFill>
              </a:rPr>
              <a:t>Advantage</a:t>
            </a:r>
            <a:r>
              <a:rPr lang="es-US" dirty="0">
                <a:solidFill>
                  <a:prstClr val="black"/>
                </a:solidFill>
              </a:rPr>
              <a:t> debe </a:t>
            </a:r>
            <a:r>
              <a:rPr lang="es-US" dirty="0"/>
              <a:t>notificarle si usted es paciente </a:t>
            </a:r>
            <a:r>
              <a:rPr lang="es-US" dirty="0">
                <a:solidFill>
                  <a:prstClr val="black"/>
                </a:solidFill>
              </a:rPr>
              <a:t>de un médico de cabecera que está finalizando su participación. Para obtener más información sobre el aviso por escrito para los afiliados, visite </a:t>
            </a:r>
            <a:r>
              <a:rPr lang="es-US" dirty="0">
                <a:solidFill>
                  <a:prstClr val="black"/>
                </a:solidFill>
                <a:hlinkClick r:id="rId3"/>
              </a:rPr>
              <a:t>CMS.gov/</a:t>
            </a:r>
            <a:r>
              <a:rPr lang="es-US" dirty="0" err="1">
                <a:solidFill>
                  <a:prstClr val="black"/>
                </a:solidFill>
                <a:hlinkClick r:id="rId3"/>
              </a:rPr>
              <a:t>Regulations</a:t>
            </a:r>
            <a:r>
              <a:rPr lang="es-US" dirty="0">
                <a:solidFill>
                  <a:prstClr val="black"/>
                </a:solidFill>
                <a:hlinkClick r:id="rId3"/>
              </a:rPr>
              <a:t>-and-</a:t>
            </a:r>
            <a:r>
              <a:rPr lang="es-US" dirty="0" err="1">
                <a:solidFill>
                  <a:prstClr val="black"/>
                </a:solidFill>
                <a:hlinkClick r:id="rId3"/>
              </a:rPr>
              <a:t>Guidance</a:t>
            </a:r>
            <a:r>
              <a:rPr lang="es-US" dirty="0">
                <a:solidFill>
                  <a:prstClr val="black"/>
                </a:solidFill>
                <a:hlinkClick r:id="rId3"/>
              </a:rPr>
              <a:t>/</a:t>
            </a:r>
            <a:r>
              <a:rPr lang="es-US" dirty="0" err="1">
                <a:solidFill>
                  <a:prstClr val="black"/>
                </a:solidFill>
                <a:hlinkClick r:id="rId3"/>
              </a:rPr>
              <a:t>Guidance</a:t>
            </a:r>
            <a:r>
              <a:rPr lang="es-US" dirty="0">
                <a:solidFill>
                  <a:prstClr val="black"/>
                </a:solidFill>
                <a:hlinkClick r:id="rId3"/>
              </a:rPr>
              <a:t>/</a:t>
            </a:r>
            <a:r>
              <a:rPr lang="es-US" dirty="0" err="1">
                <a:solidFill>
                  <a:prstClr val="black"/>
                </a:solidFill>
                <a:hlinkClick r:id="rId3"/>
              </a:rPr>
              <a:t>Manuals</a:t>
            </a:r>
            <a:r>
              <a:rPr lang="es-US" dirty="0">
                <a:solidFill>
                  <a:prstClr val="black"/>
                </a:solidFill>
                <a:hlinkClick r:id="rId3"/>
              </a:rPr>
              <a:t>/</a:t>
            </a:r>
            <a:r>
              <a:rPr lang="es-US" dirty="0" err="1">
                <a:solidFill>
                  <a:prstClr val="black"/>
                </a:solidFill>
                <a:hlinkClick r:id="rId3"/>
              </a:rPr>
              <a:t>Downloads</a:t>
            </a:r>
            <a:r>
              <a:rPr lang="es-US" dirty="0">
                <a:solidFill>
                  <a:prstClr val="black"/>
                </a:solidFill>
                <a:hlinkClick r:id="rId3"/>
              </a:rPr>
              <a:t>/mc86c04.pdf</a:t>
            </a:r>
            <a:r>
              <a:rPr lang="es-US" dirty="0">
                <a:solidFill>
                  <a:prstClr val="black"/>
                </a:solidFill>
              </a:rPr>
              <a:t>. </a:t>
            </a:r>
          </a:p>
          <a:p>
            <a:pPr marL="119149" indent="-119149" defTabSz="966612">
              <a:spcAft>
                <a:spcPts val="600"/>
              </a:spcAft>
              <a:defRPr/>
            </a:pPr>
            <a:r>
              <a:rPr lang="es-US" dirty="0">
                <a:solidFill>
                  <a:prstClr val="black"/>
                </a:solidFill>
              </a:rPr>
              <a:t>En la mayoría de los casos, los cambios de red de proveedores a mitad de año no son un fundamento para una excepción de inscripción/SEP. En estas instancias, Medicare determina los SEP según cada caso. </a:t>
            </a:r>
          </a:p>
          <a:p>
            <a:pPr marL="119149" indent="-119149" defTabSz="966612">
              <a:spcAft>
                <a:spcPts val="600"/>
              </a:spcAft>
              <a:defRPr/>
            </a:pPr>
            <a:r>
              <a:rPr lang="es-US" dirty="0">
                <a:solidFill>
                  <a:prstClr val="black"/>
                </a:solidFill>
              </a:rPr>
              <a:t>Los CMS exigen que una organización de Medicare </a:t>
            </a:r>
            <a:r>
              <a:rPr lang="es-US" dirty="0" err="1">
                <a:solidFill>
                  <a:prstClr val="black"/>
                </a:solidFill>
              </a:rPr>
              <a:t>Advantage</a:t>
            </a:r>
            <a:r>
              <a:rPr lang="es-US" dirty="0">
                <a:solidFill>
                  <a:prstClr val="black"/>
                </a:solidFill>
              </a:rPr>
              <a:t> y un proveedor contratado deben proporcionarse un aviso escrito al menos 60 días antes entre sí antes de rescindir un contrato sin causa. Un contrato entre una organización Medicare </a:t>
            </a:r>
            <a:r>
              <a:rPr lang="es-US" dirty="0" err="1">
                <a:solidFill>
                  <a:prstClr val="black"/>
                </a:solidFill>
              </a:rPr>
              <a:t>Advantage</a:t>
            </a:r>
            <a:r>
              <a:rPr lang="es-US" dirty="0">
                <a:solidFill>
                  <a:prstClr val="black"/>
                </a:solidFill>
              </a:rPr>
              <a:t> y un proveedor contratante puede requerir la notificación de terminación sin causa por un período de tiempo más largo. </a:t>
            </a:r>
          </a:p>
          <a:p>
            <a:pPr marL="0" indent="0">
              <a:spcAft>
                <a:spcPts val="600"/>
              </a:spcAft>
              <a:buNone/>
            </a:pPr>
            <a:endParaRPr lang="en-US" dirty="0"/>
          </a:p>
        </p:txBody>
      </p:sp>
    </p:spTree>
    <p:extLst>
      <p:ext uri="{BB962C8B-B14F-4D97-AF65-F5344CB8AC3E}">
        <p14:creationId xmlns:p14="http://schemas.microsoft.com/office/powerpoint/2010/main" val="1619530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a:solidFill>
                  <a:srgbClr val="000000"/>
                </a:solidFill>
              </a:rPr>
              <a:t>Esta diapositiva tiene animación.</a:t>
            </a:r>
          </a:p>
          <a:p>
            <a:pPr marL="0" indent="0" fontAlgn="base">
              <a:spcAft>
                <a:spcPts val="600"/>
              </a:spcAft>
              <a:buNone/>
            </a:pPr>
            <a:r>
              <a:rPr lang="es-US" b="1">
                <a:solidFill>
                  <a:srgbClr val="000000"/>
                </a:solidFill>
              </a:rPr>
              <a:t>Notas del presentador</a:t>
            </a:r>
          </a:p>
          <a:p>
            <a:pPr marL="0" indent="0" defTabSz="966612">
              <a:spcAft>
                <a:spcPts val="600"/>
              </a:spcAft>
              <a:buNone/>
              <a:defRPr/>
            </a:pPr>
            <a:r>
              <a:rPr lang="es-US">
                <a:solidFill>
                  <a:prstClr val="black"/>
                </a:solidFill>
              </a:rPr>
              <a:t>Compruebe sus conocimientos: Pregunta 1</a:t>
            </a:r>
          </a:p>
          <a:p>
            <a:pPr marL="0" indent="0" defTabSz="966612">
              <a:spcAft>
                <a:spcPts val="600"/>
              </a:spcAft>
              <a:buNone/>
              <a:defRPr/>
            </a:pPr>
            <a:r>
              <a:rPr lang="es-US" b="1">
                <a:effectLst/>
                <a:ea typeface="Calibri" panose="020F0502020204030204" pitchFamily="34" charset="0"/>
                <a:cs typeface="Times New Roman" panose="02020603050405020304" pitchFamily="18" charset="0"/>
              </a:rPr>
              <a:t>Los planes Medicare Advantage son ofrecidos por empresas privadas aprobadas por Medicare y deben seguir las normas establecidas por esas compañías. </a:t>
            </a:r>
          </a:p>
          <a:p>
            <a:pPr marL="241170" indent="-241170" defTabSz="966612">
              <a:spcAft>
                <a:spcPts val="600"/>
              </a:spcAft>
              <a:buFont typeface="+mj-lt"/>
              <a:buAutoNum type="alphaLcPeriod"/>
              <a:defRPr/>
            </a:pPr>
            <a:r>
              <a:rPr lang="es-US">
                <a:solidFill>
                  <a:prstClr val="black"/>
                </a:solidFill>
              </a:rPr>
              <a:t>Verdadero</a:t>
            </a:r>
          </a:p>
          <a:p>
            <a:pPr marL="241170" indent="-241170" defTabSz="966612">
              <a:spcAft>
                <a:spcPts val="600"/>
              </a:spcAft>
              <a:buFont typeface="+mj-lt"/>
              <a:buAutoNum type="alphaLcPeriod"/>
              <a:defRPr/>
            </a:pPr>
            <a:r>
              <a:rPr lang="es-US">
                <a:solidFill>
                  <a:prstClr val="black"/>
                </a:solidFill>
              </a:rPr>
              <a:t>Falso</a:t>
            </a:r>
          </a:p>
          <a:p>
            <a:pPr marL="0" indent="0" defTabSz="966612">
              <a:spcAft>
                <a:spcPts val="600"/>
              </a:spcAft>
              <a:buNone/>
              <a:defRPr/>
            </a:pPr>
            <a:r>
              <a:rPr lang="es-US" b="1">
                <a:solidFill>
                  <a:prstClr val="black"/>
                </a:solidFill>
                <a:ea typeface="ＭＳ Ｐゴシック" pitchFamily="84" charset="-128"/>
              </a:rPr>
              <a:t>Respuesta</a:t>
            </a:r>
            <a:r>
              <a:rPr lang="es-US" b="1">
                <a:solidFill>
                  <a:prstClr val="black"/>
                </a:solidFill>
              </a:rPr>
              <a:t>: b. Falso </a:t>
            </a:r>
          </a:p>
          <a:p>
            <a:pPr marL="0" indent="0">
              <a:spcAft>
                <a:spcPts val="600"/>
              </a:spcAft>
              <a:buNone/>
            </a:pPr>
            <a:r>
              <a:rPr lang="es-US"/>
              <a:t>Los planes Medicare Advantage son ofrecidos por empresas privadas aprobadas por Medicare que deben seguir las normas impuestas por Medicare.</a:t>
            </a:r>
          </a:p>
        </p:txBody>
      </p:sp>
    </p:spTree>
    <p:extLst>
      <p:ext uri="{BB962C8B-B14F-4D97-AF65-F5344CB8AC3E}">
        <p14:creationId xmlns:p14="http://schemas.microsoft.com/office/powerpoint/2010/main" val="949482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dirty="0">
                <a:solidFill>
                  <a:srgbClr val="000000"/>
                </a:solidFill>
              </a:rPr>
              <a:t>Esta diapositiva tiene animación.</a:t>
            </a:r>
          </a:p>
          <a:p>
            <a:pPr marL="0" indent="0" fontAlgn="base">
              <a:spcAft>
                <a:spcPts val="600"/>
              </a:spcAft>
              <a:buNone/>
            </a:pPr>
            <a:r>
              <a:rPr lang="es-US" b="1" dirty="0">
                <a:solidFill>
                  <a:srgbClr val="000000"/>
                </a:solidFill>
              </a:rPr>
              <a:t>Notas del presentador</a:t>
            </a:r>
          </a:p>
          <a:p>
            <a:pPr marL="196375" indent="-392745" defTabSz="983577">
              <a:spcAft>
                <a:spcPts val="600"/>
              </a:spcAft>
              <a:buNone/>
              <a:defRPr/>
            </a:pPr>
            <a:r>
              <a:rPr lang="es-US" dirty="0">
                <a:solidFill>
                  <a:prstClr val="black"/>
                </a:solidFill>
              </a:rPr>
              <a:t>Compruebe sus conocimientos: Pregunta 2</a:t>
            </a:r>
          </a:p>
          <a:p>
            <a:pPr marL="0" indent="-196716" defTabSz="983577">
              <a:spcAft>
                <a:spcPts val="600"/>
              </a:spcAft>
              <a:buNone/>
              <a:defRPr/>
            </a:pPr>
            <a:r>
              <a:rPr lang="es-US" b="1" dirty="0">
                <a:solidFill>
                  <a:prstClr val="black"/>
                </a:solidFill>
                <a:ea typeface="ＭＳ Ｐゴシック" pitchFamily="84" charset="-128"/>
              </a:rPr>
              <a:t>Si tiene Medicare </a:t>
            </a:r>
            <a:r>
              <a:rPr lang="es-US" b="1" dirty="0" err="1">
                <a:solidFill>
                  <a:prstClr val="black"/>
                </a:solidFill>
                <a:ea typeface="ＭＳ Ｐゴシック" pitchFamily="84" charset="-128"/>
              </a:rPr>
              <a:t>Advantage</a:t>
            </a:r>
            <a:r>
              <a:rPr lang="es-US" b="1" dirty="0">
                <a:solidFill>
                  <a:prstClr val="black"/>
                </a:solidFill>
                <a:ea typeface="ＭＳ Ｐゴシック" pitchFamily="84" charset="-128"/>
              </a:rPr>
              <a:t>, no le pueden cobrar más que Medicare Original por ciertos servicios, como:  </a:t>
            </a:r>
          </a:p>
          <a:p>
            <a:pPr marL="181240" lvl="1" indent="-181240" defTabSz="983577">
              <a:spcBef>
                <a:spcPts val="0"/>
              </a:spcBef>
              <a:spcAft>
                <a:spcPts val="600"/>
              </a:spcAft>
              <a:buFont typeface="+mj-lt"/>
              <a:buAutoNum type="alphaLcPeriod"/>
              <a:defRPr/>
            </a:pPr>
            <a:r>
              <a:rPr lang="es-US" dirty="0">
                <a:solidFill>
                  <a:prstClr val="black"/>
                </a:solidFill>
                <a:ea typeface="ＭＳ Ｐゴシック" pitchFamily="84" charset="-128"/>
                <a:cs typeface="Arial" panose="020B0604020202020204" pitchFamily="34" charset="0"/>
              </a:rPr>
              <a:t>Quimioterapia </a:t>
            </a:r>
          </a:p>
          <a:p>
            <a:pPr marL="181240" lvl="1" indent="-181240" defTabSz="983577">
              <a:spcBef>
                <a:spcPts val="0"/>
              </a:spcBef>
              <a:spcAft>
                <a:spcPts val="600"/>
              </a:spcAft>
              <a:buFont typeface="+mj-lt"/>
              <a:buAutoNum type="alphaLcPeriod"/>
              <a:defRPr/>
            </a:pPr>
            <a:r>
              <a:rPr lang="es-US" dirty="0">
                <a:solidFill>
                  <a:prstClr val="black"/>
                </a:solidFill>
                <a:ea typeface="ＭＳ Ｐゴシック" pitchFamily="84" charset="-128"/>
                <a:cs typeface="Arial" panose="020B0604020202020204" pitchFamily="34" charset="0"/>
              </a:rPr>
              <a:t>Diálisis</a:t>
            </a:r>
          </a:p>
          <a:p>
            <a:pPr marL="181240" lvl="1" indent="-181240" defTabSz="983577">
              <a:spcBef>
                <a:spcPts val="0"/>
              </a:spcBef>
              <a:spcAft>
                <a:spcPts val="600"/>
              </a:spcAft>
              <a:buFont typeface="+mj-lt"/>
              <a:buAutoNum type="alphaLcPeriod"/>
              <a:defRPr/>
            </a:pPr>
            <a:r>
              <a:rPr lang="es-US" dirty="0">
                <a:solidFill>
                  <a:prstClr val="black"/>
                </a:solidFill>
                <a:ea typeface="ＭＳ Ｐゴシック" pitchFamily="84" charset="-128"/>
                <a:cs typeface="Arial" panose="020B0604020202020204" pitchFamily="34" charset="0"/>
              </a:rPr>
              <a:t>Atención en centros de enfermería especializada</a:t>
            </a:r>
          </a:p>
          <a:p>
            <a:pPr marL="181240" lvl="1" indent="-181240" defTabSz="983577">
              <a:spcBef>
                <a:spcPts val="0"/>
              </a:spcBef>
              <a:spcAft>
                <a:spcPts val="600"/>
              </a:spcAft>
              <a:buFont typeface="+mj-lt"/>
              <a:buAutoNum type="alphaLcPeriod"/>
              <a:defRPr/>
            </a:pPr>
            <a:r>
              <a:rPr lang="es-US" dirty="0">
                <a:solidFill>
                  <a:prstClr val="black"/>
                </a:solidFill>
                <a:ea typeface="ＭＳ Ｐゴシック" pitchFamily="84" charset="-128"/>
                <a:cs typeface="Arial" panose="020B0604020202020204" pitchFamily="34" charset="0"/>
              </a:rPr>
              <a:t>Todas las opciones anteriores</a:t>
            </a:r>
          </a:p>
          <a:p>
            <a:pPr marL="0" lvl="1" defTabSz="966612">
              <a:spcAft>
                <a:spcPts val="600"/>
              </a:spcAft>
              <a:defRPr/>
            </a:pPr>
            <a:r>
              <a:rPr lang="es-US" b="1" dirty="0">
                <a:solidFill>
                  <a:prstClr val="black"/>
                </a:solidFill>
                <a:ea typeface="Arial" pitchFamily="84" charset="0"/>
                <a:cs typeface="Arial" panose="020B0604020202020204" pitchFamily="34" charset="0"/>
              </a:rPr>
              <a:t>Respuesta: d. Todas las opciones anteriores</a:t>
            </a:r>
          </a:p>
          <a:p>
            <a:pPr marL="0" lvl="1" defTabSz="966612">
              <a:spcAft>
                <a:spcPts val="600"/>
              </a:spcAft>
              <a:defRPr/>
            </a:pPr>
            <a:r>
              <a:rPr lang="es-US" dirty="0">
                <a:solidFill>
                  <a:prstClr val="black"/>
                </a:solidFill>
                <a:ea typeface="Arial" pitchFamily="84" charset="0"/>
                <a:cs typeface="Arial" panose="020B0604020202020204" pitchFamily="34" charset="0"/>
              </a:rPr>
              <a:t>Si tiene Medicare </a:t>
            </a:r>
            <a:r>
              <a:rPr lang="es-US" dirty="0" err="1">
                <a:solidFill>
                  <a:prstClr val="black"/>
                </a:solidFill>
                <a:ea typeface="Arial" pitchFamily="84" charset="0"/>
                <a:cs typeface="Arial" panose="020B0604020202020204" pitchFamily="34" charset="0"/>
              </a:rPr>
              <a:t>Advantage</a:t>
            </a:r>
            <a:r>
              <a:rPr lang="es-US" dirty="0">
                <a:solidFill>
                  <a:prstClr val="black"/>
                </a:solidFill>
                <a:ea typeface="Arial" pitchFamily="84" charset="0"/>
                <a:cs typeface="Arial" panose="020B0604020202020204" pitchFamily="34" charset="0"/>
              </a:rPr>
              <a:t>, no le pueden cobrar más que Medicare Original por determinados servicios, como quimioterapia, diálisis y cuidados en un centro de enfermería especializada.</a:t>
            </a:r>
          </a:p>
          <a:p>
            <a:pPr marL="0" lvl="1" defTabSz="966612">
              <a:spcAft>
                <a:spcPts val="600"/>
              </a:spcAft>
              <a:defRPr/>
            </a:pPr>
            <a:endParaRPr lang="en-US" dirty="0">
              <a:solidFill>
                <a:prstClr val="black"/>
              </a:solidFill>
              <a:ea typeface="Arial" pitchFamily="84" charset="0"/>
              <a:cs typeface="Arial" panose="020B0604020202020204" pitchFamily="34" charset="0"/>
            </a:endParaRPr>
          </a:p>
          <a:p>
            <a:pPr marL="0" lvl="1" defTabSz="966612">
              <a:spcAft>
                <a:spcPts val="600"/>
              </a:spcAft>
              <a:defRPr/>
            </a:pPr>
            <a:endParaRPr lang="en-US" dirty="0">
              <a:solidFill>
                <a:prstClr val="black"/>
              </a:solidFill>
              <a:ea typeface="Arial" pitchFamily="84" charset="0"/>
              <a:cs typeface="Arial" panose="020B0604020202020204" pitchFamily="34" charset="0"/>
            </a:endParaRPr>
          </a:p>
        </p:txBody>
      </p:sp>
    </p:spTree>
    <p:extLst>
      <p:ext uri="{BB962C8B-B14F-4D97-AF65-F5344CB8AC3E}">
        <p14:creationId xmlns:p14="http://schemas.microsoft.com/office/powerpoint/2010/main" val="883392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96716" indent="-196716" defTabSz="966612">
              <a:spcAft>
                <a:spcPts val="600"/>
              </a:spcAft>
              <a:buNone/>
              <a:defRPr/>
            </a:pPr>
            <a:r>
              <a:rPr lang="es-US" b="1">
                <a:solidFill>
                  <a:prstClr val="black"/>
                </a:solidFill>
                <a:ea typeface="ＭＳ Ｐゴシック" pitchFamily="84" charset="-128"/>
              </a:rPr>
              <a:t>Notas del presentador</a:t>
            </a:r>
          </a:p>
          <a:p>
            <a:pPr marL="196716" indent="-196716" defTabSz="966612">
              <a:spcAft>
                <a:spcPts val="600"/>
              </a:spcAft>
              <a:buNone/>
              <a:defRPr/>
            </a:pPr>
            <a:r>
              <a:rPr lang="es-US">
                <a:solidFill>
                  <a:prstClr val="black"/>
                </a:solidFill>
              </a:rPr>
              <a:t>En la Lección 2, “Otros planes de salud de Medicare” se ofrece información sobre lo siguiente: </a:t>
            </a:r>
          </a:p>
          <a:p>
            <a:pPr marL="120827" indent="-120827" defTabSz="966612">
              <a:spcAft>
                <a:spcPts val="600"/>
              </a:spcAft>
              <a:defRPr/>
            </a:pPr>
            <a:r>
              <a:rPr lang="es-US">
                <a:solidFill>
                  <a:prstClr val="black"/>
                </a:solidFill>
              </a:rPr>
              <a:t>Planes de costos de Medicare</a:t>
            </a:r>
          </a:p>
          <a:p>
            <a:pPr marL="120827" lvl="1" indent="-120827" defTabSz="966612">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Proyectos de innovación de Medicare (modelos, demostraciones y programas piloto)</a:t>
            </a:r>
          </a:p>
          <a:p>
            <a:pPr marL="120827" lvl="1" indent="-120827" defTabSz="966612">
              <a:spcBef>
                <a:spcPts val="0"/>
              </a:spcBef>
              <a:spcAft>
                <a:spcPts val="600"/>
              </a:spcAft>
              <a:buFont typeface="Wingdings" panose="05000000000000000000" pitchFamily="2" charset="2"/>
              <a:buChar char="§"/>
              <a:defRPr/>
            </a:pPr>
            <a:r>
              <a:rPr lang="es-US">
                <a:solidFill>
                  <a:prstClr val="black"/>
                </a:solidFill>
                <a:cs typeface="Arial" panose="020B0604020202020204" pitchFamily="34" charset="0"/>
              </a:rPr>
              <a:t>Programa de Atención Integral para Personas Mayores (PACE, por sus siglas en inglés)</a:t>
            </a:r>
          </a:p>
        </p:txBody>
      </p:sp>
    </p:spTree>
    <p:extLst>
      <p:ext uri="{BB962C8B-B14F-4D97-AF65-F5344CB8AC3E}">
        <p14:creationId xmlns:p14="http://schemas.microsoft.com/office/powerpoint/2010/main" val="3418593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a:ea typeface="ＭＳ Ｐゴシック" pitchFamily="84" charset="-128"/>
              </a:rPr>
              <a:t>Notas del presentador</a:t>
            </a:r>
          </a:p>
          <a:p>
            <a:pPr marL="0" indent="0" defTabSz="983577">
              <a:spcAft>
                <a:spcPts val="600"/>
              </a:spcAft>
              <a:buNone/>
              <a:defRPr/>
            </a:pPr>
            <a:r>
              <a:rPr lang="es-US"/>
              <a:t>Al final de esta lección, usted podrá:</a:t>
            </a:r>
          </a:p>
          <a:p>
            <a:pPr marL="125660" indent="-125660" defTabSz="724959">
              <a:spcAft>
                <a:spcPts val="600"/>
              </a:spcAft>
            </a:pPr>
            <a:r>
              <a:rPr lang="es-US"/>
              <a:t>Describir otros planes de salud de Medicare que no son planes Medicare Advantage</a:t>
            </a:r>
          </a:p>
          <a:p>
            <a:pPr marL="125660" indent="-125660" defTabSz="724959">
              <a:spcAft>
                <a:spcPts val="600"/>
              </a:spcAft>
            </a:pPr>
            <a:r>
              <a:rPr lang="es-US"/>
              <a:t>Explicar los planes de Costos de Medicare y cómo funcionan</a:t>
            </a:r>
          </a:p>
          <a:p>
            <a:pPr marL="125660" indent="-125660" defTabSz="724959">
              <a:spcAft>
                <a:spcPts val="600"/>
              </a:spcAft>
            </a:pPr>
            <a:r>
              <a:rPr lang="es-US"/>
              <a:t>Describir los Proyectos de innovación de Medicare y modelos actuales</a:t>
            </a:r>
          </a:p>
          <a:p>
            <a:pPr marL="125660" indent="-125660" defTabSz="724959">
              <a:spcAft>
                <a:spcPts val="600"/>
              </a:spcAft>
            </a:pPr>
            <a:r>
              <a:rPr lang="es-US"/>
              <a:t>Explicar los planes y las calificaciones de PACE</a:t>
            </a:r>
          </a:p>
          <a:p>
            <a:pPr marL="0" indent="0" defTabSz="983577">
              <a:spcBef>
                <a:spcPts val="600"/>
              </a:spcBef>
              <a:buNone/>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31311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19" y="3757507"/>
            <a:ext cx="5945505" cy="5144347"/>
          </a:xfrm>
        </p:spPr>
        <p:txBody>
          <a:bodyPr/>
          <a:lstStyle/>
          <a:p>
            <a:pPr marL="0" marR="0" lvl="0" indent="0" algn="l" defTabSz="981958"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sz="1200" b="1" dirty="0">
                <a:solidFill>
                  <a:prstClr val="black"/>
                </a:solidFill>
                <a:ea typeface="ＭＳ Ｐゴシック" pitchFamily="84" charset="-128"/>
              </a:rPr>
              <a:t>Esta diapositiva tiene animación.</a:t>
            </a:r>
          </a:p>
          <a:p>
            <a:pPr marL="0" indent="0" defTabSz="981958">
              <a:spcAft>
                <a:spcPts val="600"/>
              </a:spcAft>
              <a:buNone/>
              <a:defRPr/>
            </a:pPr>
            <a:r>
              <a:rPr lang="es-US" b="1" dirty="0">
                <a:solidFill>
                  <a:prstClr val="black"/>
                </a:solidFill>
                <a:ea typeface="ＭＳ Ｐゴシック" pitchFamily="84" charset="-128"/>
              </a:rPr>
              <a:t>Notas del presentador</a:t>
            </a:r>
          </a:p>
          <a:p>
            <a:pPr marL="0" indent="0" defTabSz="981958">
              <a:spcAft>
                <a:spcPts val="600"/>
              </a:spcAft>
              <a:buNone/>
              <a:defRPr/>
            </a:pPr>
            <a:r>
              <a:rPr lang="es-US" dirty="0">
                <a:solidFill>
                  <a:prstClr val="black"/>
                </a:solidFill>
              </a:rPr>
              <a:t>Algunos tipos de planes de salud de Medicare que brindan cobertura de atención médica no son planes Medicare </a:t>
            </a:r>
            <a:r>
              <a:rPr lang="es-US" dirty="0" err="1">
                <a:solidFill>
                  <a:prstClr val="black"/>
                </a:solidFill>
              </a:rPr>
              <a:t>Advantage</a:t>
            </a:r>
            <a:r>
              <a:rPr lang="es-US" dirty="0">
                <a:solidFill>
                  <a:prstClr val="black"/>
                </a:solidFill>
              </a:rPr>
              <a:t> pero siguen siendo parte de Medicare. </a:t>
            </a:r>
            <a:r>
              <a:rPr lang="es-US" dirty="0"/>
              <a:t>Esos planes de salud, como los planes de Costos de Medicare, los Proyectos de innovación de Medicare y el Programa de Atención Integral para Personas Mayores (PACE, por sus siglas en inglés) son ofrecidos por compañías privadas que tienen contrato con Medicare y pueden proporcionar:</a:t>
            </a:r>
          </a:p>
          <a:p>
            <a:pPr marL="120827" indent="-120827" defTabSz="981958">
              <a:spcAft>
                <a:spcPts val="600"/>
              </a:spcAft>
              <a:defRPr/>
            </a:pPr>
            <a:r>
              <a:rPr lang="es-US" dirty="0">
                <a:solidFill>
                  <a:prstClr val="black"/>
                </a:solidFill>
              </a:rPr>
              <a:t>Cobertura de la Parte A (seguro hospitalario) y la Parte B (seguro médico) de Medicare</a:t>
            </a:r>
          </a:p>
          <a:p>
            <a:pPr marL="120827" indent="-120827" defTabSz="981958">
              <a:spcAft>
                <a:spcPts val="600"/>
              </a:spcAft>
              <a:defRPr/>
            </a:pPr>
            <a:r>
              <a:rPr lang="es-US" dirty="0">
                <a:solidFill>
                  <a:prstClr val="black"/>
                </a:solidFill>
              </a:rPr>
              <a:t>Solo cobertura de la Parte B</a:t>
            </a:r>
          </a:p>
          <a:p>
            <a:pPr marL="120827" indent="-120827" defTabSz="981958">
              <a:spcAft>
                <a:spcPts val="600"/>
              </a:spcAft>
              <a:defRPr/>
            </a:pPr>
            <a:r>
              <a:rPr lang="es-US" dirty="0">
                <a:solidFill>
                  <a:prstClr val="black"/>
                </a:solidFill>
              </a:rPr>
              <a:t>Cobertura de medicamentos de Medicare (Parte D) </a:t>
            </a:r>
          </a:p>
          <a:p>
            <a:pPr marL="0" indent="0" defTabSz="981958">
              <a:spcAft>
                <a:spcPts val="600"/>
              </a:spcAft>
              <a:buNone/>
              <a:defRPr/>
            </a:pPr>
            <a:r>
              <a:rPr lang="es-US" dirty="0">
                <a:solidFill>
                  <a:prstClr val="black"/>
                </a:solidFill>
              </a:rPr>
              <a:t>Estos planes tienen algunas de las mismas reglas que los planes Medicare </a:t>
            </a:r>
            <a:r>
              <a:rPr lang="es-US" dirty="0" err="1">
                <a:solidFill>
                  <a:prstClr val="black"/>
                </a:solidFill>
              </a:rPr>
              <a:t>Advantage</a:t>
            </a:r>
            <a:r>
              <a:rPr lang="es-US" dirty="0">
                <a:solidFill>
                  <a:prstClr val="black"/>
                </a:solidFill>
              </a:rPr>
              <a:t>. Algunas de estas reglas se explican brevemente en las próximas diapositivas. Sin embargo, cada tipo de plan tiene reglas y excepciones especiales. Visite </a:t>
            </a:r>
            <a:r>
              <a:rPr lang="es-US" dirty="0">
                <a:hlinkClick r:id="rId3"/>
              </a:rPr>
              <a:t>Medicare.gov/plan-compare</a:t>
            </a:r>
            <a:r>
              <a:rPr lang="es-US" dirty="0">
                <a:solidFill>
                  <a:prstClr val="black"/>
                </a:solidFill>
              </a:rPr>
              <a:t> o llame al 1-800-MEDICARE (1-800-633-4227) (TTY: 1-877-486-2048) para ponerse en contacto con cualquier plan que le interese y para obtener más información.</a:t>
            </a:r>
          </a:p>
          <a:p>
            <a:pPr marL="0" indent="0">
              <a:spcBef>
                <a:spcPts val="600"/>
              </a:spcBef>
              <a:spcAft>
                <a:spcPts val="600"/>
              </a:spcAft>
              <a:buNone/>
            </a:pPr>
            <a:endParaRPr lang="en-US" dirty="0"/>
          </a:p>
          <a:p>
            <a:pPr marL="0" indent="0">
              <a:spcBef>
                <a:spcPts val="600"/>
              </a:spcBef>
              <a:spcAft>
                <a:spcPts val="600"/>
              </a:spcAft>
              <a:buNone/>
            </a:pPr>
            <a:endParaRPr lang="en-US" b="0" dirty="0"/>
          </a:p>
        </p:txBody>
      </p:sp>
    </p:spTree>
    <p:extLst>
      <p:ext uri="{BB962C8B-B14F-4D97-AF65-F5344CB8AC3E}">
        <p14:creationId xmlns:p14="http://schemas.microsoft.com/office/powerpoint/2010/main" val="167336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a:ea typeface="ＭＳ Ｐゴシック" pitchFamily="84" charset="-128"/>
              </a:rPr>
              <a:t>Notas del presentador</a:t>
            </a:r>
          </a:p>
          <a:p>
            <a:pPr marL="0" indent="0" defTabSz="983577">
              <a:spcAft>
                <a:spcPts val="600"/>
              </a:spcAft>
              <a:buNone/>
              <a:defRPr/>
            </a:pPr>
            <a:r>
              <a:rPr lang="es-US"/>
              <a:t>Al finalizar esta sesión, usted podrá:</a:t>
            </a:r>
          </a:p>
          <a:p>
            <a:pPr marL="125660" indent="-125660" defTabSz="724959">
              <a:spcAft>
                <a:spcPts val="600"/>
              </a:spcAft>
            </a:pPr>
            <a:r>
              <a:rPr lang="es-US"/>
              <a:t>Describir los planes Medicare Advantage y cómo funcionan</a:t>
            </a:r>
          </a:p>
          <a:p>
            <a:pPr marL="125660" indent="-125660" defTabSz="724959">
              <a:spcAft>
                <a:spcPts val="600"/>
              </a:spcAft>
            </a:pPr>
            <a:r>
              <a:rPr lang="es-US"/>
              <a:t>Explicar la elegibilidad e inscripción en Medicare</a:t>
            </a:r>
          </a:p>
          <a:p>
            <a:pPr marL="125660" indent="-125660" defTabSz="724959">
              <a:spcAft>
                <a:spcPts val="600"/>
              </a:spcAft>
            </a:pPr>
            <a:r>
              <a:rPr lang="es-US"/>
              <a:t>Reconocer los tipos de planes de Medicare Advantage</a:t>
            </a:r>
          </a:p>
          <a:p>
            <a:pPr marL="125660" indent="-125660" defTabSz="724959">
              <a:spcAft>
                <a:spcPts val="600"/>
              </a:spcAft>
            </a:pPr>
            <a:r>
              <a:rPr lang="es-US"/>
              <a:t>Identificar otros planes de salud de Medicare</a:t>
            </a:r>
          </a:p>
          <a:p>
            <a:pPr marL="125660" indent="-125660" defTabSz="724959">
              <a:spcAft>
                <a:spcPts val="600"/>
              </a:spcAft>
            </a:pPr>
            <a:r>
              <a:rPr lang="es-US"/>
              <a:t>Explicar derechos, protecciones y apelaciones</a:t>
            </a:r>
          </a:p>
          <a:p>
            <a:pPr marL="125660" indent="-125660" defTabSz="983577">
              <a:spcAft>
                <a:spcPts val="600"/>
              </a:spcAft>
              <a:buFont typeface="Wingdings" pitchFamily="84" charset="2"/>
              <a:buChar char="§"/>
              <a:defRPr/>
            </a:pPr>
            <a:r>
              <a:rPr lang="es-US"/>
              <a:t>Resumir las pautas de comunicaciones y mercadotecnia de Medicare, conocer las reglas para obsequios, recompensas e incentivos, actividades educativas y promocionales y agentes y corredores.</a:t>
            </a:r>
          </a:p>
          <a:p>
            <a:pPr marL="120827" indent="-120827" defTabSz="983577">
              <a:spcBef>
                <a:spcPts val="600"/>
              </a:spcBef>
              <a:buFont typeface="Wingdings" pitchFamily="84" charset="2"/>
              <a:buChar char="§"/>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97712" y="3697346"/>
            <a:ext cx="6677246" cy="5586917"/>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 </a:t>
            </a:r>
          </a:p>
          <a:p>
            <a:pPr marL="0" indent="0" defTabSz="966612">
              <a:spcAft>
                <a:spcPts val="600"/>
              </a:spcAft>
              <a:buNone/>
              <a:defRPr/>
            </a:pPr>
            <a:r>
              <a:rPr lang="es-US" b="1" dirty="0">
                <a:solidFill>
                  <a:prstClr val="black"/>
                </a:solidFill>
                <a:ea typeface="ＭＳ Ｐゴシック" pitchFamily="84" charset="-128"/>
              </a:rPr>
              <a:t>(El presentador puede personalizar esta información incluyendo si están disponibles en su estado.)</a:t>
            </a:r>
          </a:p>
          <a:p>
            <a:pPr marL="0" indent="0" defTabSz="966612">
              <a:spcAft>
                <a:spcPts val="600"/>
              </a:spcAft>
              <a:buNone/>
              <a:defRPr/>
            </a:pPr>
            <a:r>
              <a:rPr lang="es-US" dirty="0"/>
              <a:t>Los Planes de Costos de Medicare o "Planes de Costos" son un tipo de plan de salud de Medicare que solo está disponible en ciertas áreas limitadas del país.</a:t>
            </a:r>
          </a:p>
          <a:p>
            <a:pPr marL="0" indent="0" defTabSz="966612">
              <a:spcAft>
                <a:spcPts val="600"/>
              </a:spcAft>
              <a:buNone/>
              <a:defRPr/>
            </a:pPr>
            <a:r>
              <a:rPr lang="es-US" dirty="0">
                <a:solidFill>
                  <a:prstClr val="black"/>
                </a:solidFill>
              </a:rPr>
              <a:t>Los "Planes de Costos" son operados por una entidad legal con licencia como una Organización de Mantenimiento de la Salud (HMO, por sus siglas en inglés) de acuerdo con un contrato de reembolso de costos en virtud de la sección 1876 de la Ley de Seguridad Social y bajo el Título 42, Parte 417, del Código de Regulaciones Federales. Sin embargo, los CMS ya no aceptan solicitudes para nuevos Planes de Costos, si bien estos pueden presentar solicitudes para expandir sus áreas de servicio existentes. </a:t>
            </a:r>
          </a:p>
          <a:p>
            <a:pPr marL="0" indent="0" defTabSz="966612">
              <a:spcAft>
                <a:spcPts val="600"/>
              </a:spcAft>
              <a:buNone/>
              <a:defRPr/>
            </a:pPr>
            <a:r>
              <a:rPr lang="es-US" dirty="0">
                <a:solidFill>
                  <a:prstClr val="black"/>
                </a:solidFill>
              </a:rPr>
              <a:t>Estos planes tienen diferencias exclusivas en comparación con otros planes de salud de Medicare. Las personas con Medicare inscritas en un Plan de Costos:</a:t>
            </a:r>
          </a:p>
          <a:p>
            <a:pPr defTabSz="966612">
              <a:spcAft>
                <a:spcPts val="600"/>
              </a:spcAft>
              <a:defRPr/>
            </a:pPr>
            <a:r>
              <a:rPr lang="es-US" dirty="0">
                <a:solidFill>
                  <a:prstClr val="black"/>
                </a:solidFill>
              </a:rPr>
              <a:t>No están limitadas a usar la red de la HMO del plan para obtener servicios cubiertos por la Parte A y la Parte B (se pueden inscribir personas que tienen la Parte A y la Parte B, o que solo tienen la Parte B). Pueden optar por salir de la red del plan y utilizar proveedores que no pertenecen al plan de la HMO, a quienes Medicare Original reembolsa por separado.</a:t>
            </a:r>
          </a:p>
          <a:p>
            <a:pPr defTabSz="966612">
              <a:spcAft>
                <a:spcPts val="600"/>
              </a:spcAft>
              <a:defRPr/>
            </a:pPr>
            <a:r>
              <a:rPr lang="es-US" dirty="0"/>
              <a:t>Pueden inscribirse en cualquier momento en que el Plan de Costos acepte nuevos miembros.</a:t>
            </a:r>
          </a:p>
          <a:p>
            <a:pPr defTabSz="966612">
              <a:spcAft>
                <a:spcPts val="600"/>
              </a:spcAft>
              <a:defRPr/>
            </a:pPr>
            <a:r>
              <a:rPr lang="es-US" dirty="0"/>
              <a:t>Pueden abandonar el plan en cualquier momento y volver a Medicare Original.</a:t>
            </a:r>
          </a:p>
          <a:p>
            <a:pPr defTabSz="966612">
              <a:spcAft>
                <a:spcPts val="600"/>
              </a:spcAft>
              <a:defRPr/>
            </a:pPr>
            <a:r>
              <a:rPr lang="es-US" dirty="0"/>
              <a:t>Pueden agregar o quitar la cobertura de medicamentos solo en ciertos momentos.</a:t>
            </a:r>
          </a:p>
          <a:p>
            <a:pPr defTabSz="966612">
              <a:spcAft>
                <a:spcPts val="600"/>
              </a:spcAft>
              <a:defRPr/>
            </a:pPr>
            <a:r>
              <a:rPr lang="es-US" dirty="0"/>
              <a:t>No tienen que tomar la cobertura de medicamentos del Plan de Costos y pueden optar por obtener cobertura de medicamentos de un plan de medicamentos de Medicare por separado.</a:t>
            </a:r>
          </a:p>
          <a:p>
            <a:pPr marL="0" indent="0" defTabSz="966612">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1381714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6254" y="3676650"/>
            <a:ext cx="7110662" cy="5734050"/>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ea typeface="ＭＳ Ｐゴシック" pitchFamily="84" charset="-128"/>
              </a:rPr>
              <a:t>Notas del presentador</a:t>
            </a:r>
          </a:p>
          <a:p>
            <a:pPr marL="0" indent="0">
              <a:spcAft>
                <a:spcPts val="600"/>
              </a:spcAft>
              <a:buNone/>
              <a:defRPr/>
            </a:pPr>
            <a:r>
              <a:rPr lang="es-US" sz="1100" dirty="0"/>
              <a:t>Medicare desarrolla modelos, demostraciones y proyectos piloto innovadores para probar y medir el efecto de posibles cambios en Medicare. Estos proyectos ayudan a encontrar nuevas formas de mejorar la calidad de la atención médica y reducir los costos. Por lo general, operan solo por un tiempo limitado y para un grupo específico de personas y/o se ofrecen solo en áreas específicas. </a:t>
            </a:r>
          </a:p>
          <a:p>
            <a:pPr marL="0" indent="0">
              <a:spcAft>
                <a:spcPts val="600"/>
              </a:spcAft>
              <a:buNone/>
              <a:defRPr/>
            </a:pPr>
            <a:r>
              <a:rPr lang="es-US" sz="1100" dirty="0"/>
              <a:t>Los modelos de innovación se organizan en estas 6 categorías:</a:t>
            </a:r>
          </a:p>
          <a:p>
            <a:pPr marL="228600" indent="-228600">
              <a:spcAft>
                <a:spcPts val="600"/>
              </a:spcAft>
              <a:buFont typeface="+mj-lt"/>
              <a:buAutoNum type="arabicPeriod"/>
              <a:defRPr/>
            </a:pPr>
            <a:r>
              <a:rPr lang="es-US" sz="1100" dirty="0"/>
              <a:t>Atención responsable: Modelos en los que un médico, un grupo de proveedores de cuidados de la salud o un hospital se hace responsable financieramente de mejorar la calidad de la atención (incluidos servicios de atención primaria avanzados, coordinación de atención y resultados de salud para un grupo definido de pacientes), reduciendo así la fragmentación de los cuidados y costos innecesarios para los pacientes y el sistema de salud.</a:t>
            </a:r>
          </a:p>
          <a:p>
            <a:pPr marL="228600" indent="-228600">
              <a:spcAft>
                <a:spcPts val="600"/>
              </a:spcAft>
              <a:buFont typeface="+mj-lt"/>
              <a:buAutoNum type="arabicPeriod"/>
              <a:defRPr/>
            </a:pPr>
            <a:r>
              <a:rPr lang="es-US" sz="1100" dirty="0"/>
              <a:t>Específicos para enfermedades y con base en episodios: Modelos que buscan abordar deficiencias de atención para una población definida con una enfermedad o afección médica específica, un procedimiento o un episodio de atención compartido.</a:t>
            </a:r>
          </a:p>
          <a:p>
            <a:pPr marL="228600" indent="-228600">
              <a:spcAft>
                <a:spcPts val="600"/>
              </a:spcAft>
              <a:buFont typeface="+mj-lt"/>
              <a:buAutoNum type="arabicPeriod"/>
              <a:defRPr/>
            </a:pPr>
            <a:r>
              <a:rPr lang="es-US" sz="1100" dirty="0"/>
              <a:t>Plan de salud: Modelos que incluyen planes Medicare </a:t>
            </a:r>
            <a:r>
              <a:rPr lang="es-US" sz="1100" dirty="0" err="1"/>
              <a:t>Advantage</a:t>
            </a:r>
            <a:r>
              <a:rPr lang="es-US" sz="1100" dirty="0"/>
              <a:t>.</a:t>
            </a:r>
          </a:p>
          <a:p>
            <a:pPr marL="228600" indent="-228600">
              <a:spcAft>
                <a:spcPts val="600"/>
              </a:spcAft>
              <a:buFont typeface="+mj-lt"/>
              <a:buAutoNum type="arabicPeriod"/>
              <a:defRPr/>
            </a:pPr>
            <a:r>
              <a:rPr lang="es-US" sz="1100" dirty="0"/>
              <a:t>Medicamento recetado: Modelos que buscan mejorar el acceso a los medicamentos recetados cubiertos por Medicare (Parte B y Parte D) o Medicaid y su asequibilidad.</a:t>
            </a:r>
          </a:p>
          <a:p>
            <a:pPr marL="228600" indent="-228600">
              <a:spcAft>
                <a:spcPts val="600"/>
              </a:spcAft>
              <a:buFont typeface="+mj-lt"/>
              <a:buAutoNum type="arabicPeriod"/>
              <a:defRPr/>
            </a:pPr>
            <a:r>
              <a:rPr lang="es-US" sz="1100" dirty="0"/>
              <a:t>Estatales y comunitarios: Modelos en los que una organización estatal o comunitaria sirve como participante contractual principal, incluidas las organizaciones de cuidado administrado que prestan servicios a personas con Medicaid.</a:t>
            </a:r>
          </a:p>
          <a:p>
            <a:pPr marL="228600" indent="-228600">
              <a:spcAft>
                <a:spcPts val="600"/>
              </a:spcAft>
              <a:buFont typeface="+mj-lt"/>
              <a:buAutoNum type="arabicPeriod"/>
              <a:defRPr/>
            </a:pPr>
            <a:r>
              <a:rPr lang="es-US" sz="1100" dirty="0"/>
              <a:t>Estatutarios: Modelos y demostraciones que requieren pruebas según lo determinado por el Congreso y/o la Secretaría del Departamento de Salud y Servicios Humanos de EE. UU.</a:t>
            </a:r>
          </a:p>
          <a:p>
            <a:pPr marL="0" indent="0">
              <a:spcAft>
                <a:spcPts val="600"/>
              </a:spcAft>
              <a:buNone/>
              <a:defRPr/>
            </a:pPr>
            <a:r>
              <a:rPr lang="es-US" sz="1100" dirty="0"/>
              <a:t>Pregúntele a su médico si participa en algún modelo de Medicare y qué significa eso para su atención.</a:t>
            </a:r>
          </a:p>
          <a:p>
            <a:pPr marL="0" indent="0">
              <a:spcAft>
                <a:spcPts val="600"/>
              </a:spcAft>
              <a:buNone/>
              <a:defRPr/>
            </a:pPr>
            <a:r>
              <a:rPr lang="es-US" sz="1100" dirty="0">
                <a:solidFill>
                  <a:prstClr val="black"/>
                </a:solidFill>
              </a:rPr>
              <a:t>Para obtener información sobre los modelos, las demostraciones y los proyectos piloto actuales de Medicare, visite </a:t>
            </a:r>
            <a:r>
              <a:rPr lang="es-US" sz="1100" dirty="0">
                <a:solidFill>
                  <a:prstClr val="black"/>
                </a:solidFill>
                <a:hlinkClick r:id="rId3"/>
              </a:rPr>
              <a:t>CMS.gov/</a:t>
            </a:r>
            <a:r>
              <a:rPr lang="es-US" sz="1100" dirty="0" err="1">
                <a:solidFill>
                  <a:prstClr val="black"/>
                </a:solidFill>
                <a:hlinkClick r:id="rId3"/>
              </a:rPr>
              <a:t>priorities</a:t>
            </a:r>
            <a:r>
              <a:rPr lang="es-US" sz="1100" dirty="0">
                <a:solidFill>
                  <a:prstClr val="black"/>
                </a:solidFill>
                <a:hlinkClick r:id="rId3"/>
              </a:rPr>
              <a:t>/</a:t>
            </a:r>
            <a:r>
              <a:rPr lang="es-US" sz="1100" dirty="0" err="1">
                <a:solidFill>
                  <a:prstClr val="black"/>
                </a:solidFill>
                <a:hlinkClick r:id="rId3"/>
              </a:rPr>
              <a:t>innovation</a:t>
            </a:r>
            <a:r>
              <a:rPr lang="es-US" sz="1100" dirty="0">
                <a:solidFill>
                  <a:prstClr val="black"/>
                </a:solidFill>
                <a:hlinkClick r:id="rId3"/>
              </a:rPr>
              <a:t>/</a:t>
            </a:r>
            <a:r>
              <a:rPr lang="es-US" sz="1100" dirty="0" err="1">
                <a:solidFill>
                  <a:prstClr val="black"/>
                </a:solidFill>
                <a:hlinkClick r:id="rId3"/>
              </a:rPr>
              <a:t>models#views</a:t>
            </a:r>
            <a:r>
              <a:rPr lang="es-US" sz="1100" dirty="0">
                <a:solidFill>
                  <a:prstClr val="black"/>
                </a:solidFill>
                <a:hlinkClick r:id="rId3"/>
              </a:rPr>
              <a:t>=</a:t>
            </a:r>
            <a:r>
              <a:rPr lang="es-US" sz="1100" dirty="0" err="1">
                <a:solidFill>
                  <a:prstClr val="black"/>
                </a:solidFill>
                <a:hlinkClick r:id="rId3"/>
              </a:rPr>
              <a:t>models</a:t>
            </a:r>
            <a:r>
              <a:rPr lang="es-US" sz="1100" dirty="0">
                <a:solidFill>
                  <a:prstClr val="black"/>
                </a:solidFill>
              </a:rPr>
              <a:t>, o llame al 1-800-MEDICARE (1-800-633-4227). Los usuarios de TTY pueden llamar al 1-877-486-2048.</a:t>
            </a:r>
          </a:p>
          <a:p>
            <a:pPr marL="0" indent="0" defTabSz="966612">
              <a:spcAft>
                <a:spcPts val="600"/>
              </a:spcAft>
              <a:buNone/>
              <a:defRPr/>
            </a:pPr>
            <a:r>
              <a:rPr lang="es-US" sz="1100" b="1" dirty="0">
                <a:solidFill>
                  <a:prstClr val="black"/>
                </a:solidFill>
              </a:rPr>
              <a:t>NOTA:</a:t>
            </a:r>
            <a:r>
              <a:rPr lang="es-US" sz="1100" dirty="0">
                <a:solidFill>
                  <a:prstClr val="black"/>
                </a:solidFill>
              </a:rPr>
              <a:t> El capacitador puede agregar contenido específico del estado o dar un ejemplo local.</a:t>
            </a:r>
          </a:p>
          <a:p>
            <a:pPr marL="0" indent="0">
              <a:spcAft>
                <a:spcPts val="600"/>
              </a:spcAft>
              <a:buNone/>
            </a:pPr>
            <a:endParaRPr lang="en-US" sz="1100" dirty="0"/>
          </a:p>
        </p:txBody>
      </p:sp>
    </p:spTree>
    <p:extLst>
      <p:ext uri="{BB962C8B-B14F-4D97-AF65-F5344CB8AC3E}">
        <p14:creationId xmlns:p14="http://schemas.microsoft.com/office/powerpoint/2010/main" val="1024471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5487" y="3757507"/>
            <a:ext cx="6974958" cy="5501983"/>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rPr>
              <a:t>El Programa integral de atención para las personas mayores (PACE) es un programa conjunto de Medicare y Medicaid ofrecido en muchos estados que ayuda a las personas a cubrir sus necesidades de atención de la salud en la comunidad, en lugar de tener que ir a un asilo u otro centro de cuidado. </a:t>
            </a:r>
          </a:p>
          <a:p>
            <a:pPr marL="0" indent="0" defTabSz="966612">
              <a:spcAft>
                <a:spcPts val="600"/>
              </a:spcAft>
              <a:buNone/>
              <a:defRPr/>
            </a:pPr>
            <a:r>
              <a:rPr lang="es-US" dirty="0"/>
              <a:t>Para calificar para PACE, debe cumplir con las siguientes condiciones: </a:t>
            </a:r>
          </a:p>
          <a:p>
            <a:pPr>
              <a:spcAft>
                <a:spcPts val="600"/>
              </a:spcAft>
              <a:defRPr/>
            </a:pPr>
            <a:r>
              <a:rPr lang="es-US" dirty="0"/>
              <a:t>Tiene 55 años o más.</a:t>
            </a:r>
          </a:p>
          <a:p>
            <a:pPr>
              <a:spcAft>
                <a:spcPts val="600"/>
              </a:spcAft>
              <a:defRPr/>
            </a:pPr>
            <a:r>
              <a:rPr lang="es-US" dirty="0"/>
              <a:t>Vivir en el área de servicio de una organización PACE.</a:t>
            </a:r>
          </a:p>
          <a:p>
            <a:pPr>
              <a:spcAft>
                <a:spcPts val="600"/>
              </a:spcAft>
              <a:defRPr/>
            </a:pPr>
            <a:r>
              <a:rPr lang="es-US" dirty="0"/>
              <a:t>Estar certificado por su estado como que necesita una atención de enfermería en el hogar. </a:t>
            </a:r>
          </a:p>
          <a:p>
            <a:pPr>
              <a:spcAft>
                <a:spcPts val="600"/>
              </a:spcAft>
              <a:defRPr/>
            </a:pPr>
            <a:r>
              <a:rPr lang="es-US" dirty="0"/>
              <a:t>Al momento de unirse, que sea capaz de vivir de manera segura en la comunidad con la ayuda de los servicios de PACE.</a:t>
            </a:r>
          </a:p>
          <a:p>
            <a:pPr marL="0" indent="0">
              <a:spcAft>
                <a:spcPts val="600"/>
              </a:spcAft>
              <a:buNone/>
              <a:defRPr/>
            </a:pPr>
            <a:r>
              <a:rPr lang="es-US" dirty="0"/>
              <a:t>PACE cubre todos los servicios y la atención cubiertos por Medicare y Medicaid y otros servicios que el equipo de profesionales de atención médica de PACE decida que son necesarios para mejorar y mantener sus necesidades médicas, físicas, sociales y emocionales. Esto incluye medicamentos, así como cualquier otra atención médicamente necesaria, como visitas al médico o al proveedor de atención médica, transporte, atención domiciliaria, visitas al hospital e incluso estadías en un hogar de ancianos cuando sea necesario.</a:t>
            </a:r>
          </a:p>
          <a:p>
            <a:pPr marL="0" indent="0">
              <a:spcAft>
                <a:spcPts val="600"/>
              </a:spcAft>
              <a:buNone/>
              <a:defRPr/>
            </a:pPr>
            <a:r>
              <a:rPr lang="es-US" dirty="0"/>
              <a:t>Si tiene Medicaid, no tendrá que pagar una prima mensual por la parte de cuidado a largo plazo del beneficio de PACE. Si tiene Medicare pero no Medicaid, se le cobrará una prima mensual para cubrir la parte de atención a largo plazo del beneficio de PACE y una prima por la cobertura de medicamentos de Medicare. Sin embargo, en PACE, nunca hay un deducible o copago para un medicamento, servicio o atención aprobado por el equipo de profesionales de atención médica de PACE.</a:t>
            </a:r>
          </a:p>
          <a:p>
            <a:pPr marL="0" indent="0">
              <a:spcAft>
                <a:spcPts val="600"/>
              </a:spcAft>
              <a:buNone/>
              <a:defRPr/>
            </a:pPr>
            <a:r>
              <a:rPr lang="es-US" dirty="0"/>
              <a:t>Visite </a:t>
            </a:r>
            <a:r>
              <a:rPr lang="es-US" dirty="0">
                <a:cs typeface="Arial" panose="020B0604020202020204" pitchFamily="34" charset="0"/>
                <a:hlinkClick r:id="rId3"/>
              </a:rPr>
              <a:t>Medicare.gov/plan-compare/#pace</a:t>
            </a:r>
            <a:r>
              <a:rPr lang="es-US" dirty="0"/>
              <a:t> para ver si hay una organización PACE que sirva a su comunidad.</a:t>
            </a:r>
          </a:p>
          <a:p>
            <a:pPr marL="0" indent="0" defTabSz="966612">
              <a:spcAft>
                <a:spcPts val="600"/>
              </a:spcAft>
              <a:buNone/>
              <a:defRPr/>
            </a:pPr>
            <a:r>
              <a:rPr lang="es-US" b="1" dirty="0">
                <a:solidFill>
                  <a:prstClr val="black"/>
                </a:solidFill>
              </a:rPr>
              <a:t>NOTA:</a:t>
            </a:r>
            <a:r>
              <a:rPr lang="es-US" dirty="0">
                <a:solidFill>
                  <a:prstClr val="black"/>
                </a:solidFill>
              </a:rPr>
              <a:t> El instructor puede destacar los planes locales.</a:t>
            </a:r>
          </a:p>
          <a:p>
            <a:pPr marL="0" indent="0" defTabSz="966612">
              <a:spcAft>
                <a:spcPts val="600"/>
              </a:spcAft>
              <a:buNone/>
              <a:defRPr/>
            </a:pPr>
            <a:r>
              <a:rPr lang="es-US" u="sng" dirty="0">
                <a:solidFill>
                  <a:srgbClr val="0000FF"/>
                </a:solidFill>
                <a:ea typeface="Calibri"/>
              </a:rPr>
              <a:t> </a:t>
            </a:r>
          </a:p>
        </p:txBody>
      </p:sp>
    </p:spTree>
    <p:extLst>
      <p:ext uri="{BB962C8B-B14F-4D97-AF65-F5344CB8AC3E}">
        <p14:creationId xmlns:p14="http://schemas.microsoft.com/office/powerpoint/2010/main" val="82992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dirty="0">
                <a:solidFill>
                  <a:srgbClr val="000000"/>
                </a:solidFill>
              </a:rPr>
              <a:t>Esta diapositiva tiene animación.</a:t>
            </a:r>
          </a:p>
          <a:p>
            <a:pPr marL="0" indent="0" fontAlgn="base">
              <a:spcAft>
                <a:spcPts val="600"/>
              </a:spcAft>
              <a:buNone/>
            </a:pPr>
            <a:r>
              <a:rPr lang="es-US" b="1" dirty="0">
                <a:solidFill>
                  <a:srgbClr val="000000"/>
                </a:solidFill>
              </a:rPr>
              <a:t>Notas del presentador</a:t>
            </a:r>
          </a:p>
          <a:p>
            <a:pPr marL="196716" indent="-196716" defTabSz="983577">
              <a:spcAft>
                <a:spcPts val="600"/>
              </a:spcAft>
              <a:buNone/>
              <a:defRPr/>
            </a:pPr>
            <a:r>
              <a:rPr lang="es-US" dirty="0">
                <a:solidFill>
                  <a:prstClr val="black"/>
                </a:solidFill>
              </a:rPr>
              <a:t>Compruebe sus conocimientos: Pregunta 3</a:t>
            </a:r>
          </a:p>
          <a:p>
            <a:pPr marL="0" indent="0" defTabSz="983577">
              <a:spcAft>
                <a:spcPts val="600"/>
              </a:spcAft>
              <a:buNone/>
              <a:defRPr/>
            </a:pPr>
            <a:r>
              <a:rPr lang="es-US" b="1" dirty="0">
                <a:solidFill>
                  <a:prstClr val="black"/>
                </a:solidFill>
                <a:ea typeface="ＭＳ Ｐゴシック" pitchFamily="84" charset="-128"/>
              </a:rPr>
              <a:t>¿Cuál de las siguientes NO es una condición que debe cumplir para calificar para el Programa de Cuidado Integral para Personas Mayores (PACE, por sus siglas en inglés)? </a:t>
            </a:r>
          </a:p>
          <a:p>
            <a:pPr marL="228600" indent="-228600" defTabSz="983577">
              <a:spcAft>
                <a:spcPts val="600"/>
              </a:spcAft>
              <a:buFont typeface="+mj-lt"/>
              <a:buAutoNum type="alphaLcPeriod"/>
              <a:defRPr/>
            </a:pPr>
            <a:r>
              <a:rPr lang="es-US" dirty="0">
                <a:solidFill>
                  <a:prstClr val="black"/>
                </a:solidFill>
                <a:ea typeface="ＭＳ Ｐゴシック" pitchFamily="84" charset="-128"/>
              </a:rPr>
              <a:t>Deber tener 65 años o más</a:t>
            </a:r>
          </a:p>
          <a:p>
            <a:pPr marL="228600" indent="-228600" defTabSz="983577">
              <a:spcAft>
                <a:spcPts val="600"/>
              </a:spcAft>
              <a:buFont typeface="+mj-lt"/>
              <a:buAutoNum type="alphaLcPeriod"/>
              <a:defRPr/>
            </a:pPr>
            <a:r>
              <a:rPr lang="es-US" dirty="0">
                <a:solidFill>
                  <a:prstClr val="black"/>
                </a:solidFill>
                <a:ea typeface="ＭＳ Ｐゴシック" pitchFamily="84" charset="-128"/>
              </a:rPr>
              <a:t>Necesitar un nivel de atención de un asilo de ancianos (según lo certifique su estado)</a:t>
            </a:r>
          </a:p>
          <a:p>
            <a:pPr marL="228600" indent="-228600" defTabSz="983577">
              <a:spcAft>
                <a:spcPts val="600"/>
              </a:spcAft>
              <a:buFont typeface="+mj-lt"/>
              <a:buAutoNum type="alphaLcPeriod"/>
              <a:defRPr/>
            </a:pPr>
            <a:r>
              <a:rPr lang="es-US" dirty="0">
                <a:solidFill>
                  <a:prstClr val="black"/>
                </a:solidFill>
                <a:ea typeface="ＭＳ Ｐゴシック" pitchFamily="84" charset="-128"/>
              </a:rPr>
              <a:t>Vivir en el área de servicio de una organización PACE.</a:t>
            </a:r>
          </a:p>
          <a:p>
            <a:pPr marL="228600" indent="-228600" defTabSz="983577">
              <a:spcAft>
                <a:spcPts val="600"/>
              </a:spcAft>
              <a:buFont typeface="+mj-lt"/>
              <a:buAutoNum type="alphaLcPeriod"/>
              <a:defRPr/>
            </a:pPr>
            <a:r>
              <a:rPr lang="es-US" dirty="0">
                <a:solidFill>
                  <a:prstClr val="black"/>
                </a:solidFill>
                <a:ea typeface="ＭＳ Ｐゴシック" pitchFamily="84" charset="-128"/>
              </a:rPr>
              <a:t>Poder vivir de forma segura en la comunidad con la ayuda de PACE</a:t>
            </a:r>
          </a:p>
          <a:p>
            <a:pPr marL="0" indent="0" defTabSz="983577">
              <a:spcAft>
                <a:spcPts val="600"/>
              </a:spcAft>
              <a:buNone/>
              <a:defRPr/>
            </a:pPr>
            <a:r>
              <a:rPr lang="es-US" b="1" dirty="0">
                <a:solidFill>
                  <a:prstClr val="black"/>
                </a:solidFill>
                <a:ea typeface="ＭＳ Ｐゴシック" pitchFamily="84" charset="-128"/>
              </a:rPr>
              <a:t>Respuesta: a. Deber tener 65 años o más</a:t>
            </a:r>
          </a:p>
          <a:p>
            <a:pPr marL="0" indent="0" defTabSz="983577">
              <a:spcAft>
                <a:spcPts val="600"/>
              </a:spcAft>
              <a:buNone/>
              <a:defRPr/>
            </a:pPr>
            <a:r>
              <a:rPr lang="es-US" dirty="0">
                <a:solidFill>
                  <a:prstClr val="black"/>
                </a:solidFill>
                <a:ea typeface="ＭＳ Ｐゴシック" pitchFamily="84" charset="-128"/>
              </a:rPr>
              <a:t>El Programa de atención integral para personas mayores (PACE, por sus siglas en inglés) es un programa de Medicare y Medicaid que se ofrece en muchos estados y que permite que personas que de otra manera necesitan un nivel de atención en un hogar de ancianos permanezcan en la comunidad. </a:t>
            </a:r>
          </a:p>
          <a:p>
            <a:pPr marL="0" indent="0" defTabSz="983577">
              <a:spcAft>
                <a:spcPts val="600"/>
              </a:spcAft>
              <a:buNone/>
              <a:defRPr/>
            </a:pPr>
            <a:r>
              <a:rPr lang="es-US" dirty="0">
                <a:solidFill>
                  <a:prstClr val="black"/>
                </a:solidFill>
                <a:ea typeface="ＭＳ Ｐゴシック" pitchFamily="84" charset="-128"/>
              </a:rPr>
              <a:t>Para calificar para PACE, debe cumplir con las siguientes condiciones: </a:t>
            </a:r>
          </a:p>
          <a:p>
            <a:pPr defTabSz="983577">
              <a:spcAft>
                <a:spcPts val="600"/>
              </a:spcAft>
              <a:defRPr/>
            </a:pPr>
            <a:r>
              <a:rPr lang="es-US" dirty="0">
                <a:solidFill>
                  <a:prstClr val="black"/>
                </a:solidFill>
                <a:ea typeface="ＭＳ Ｐゴシック" pitchFamily="84" charset="-128"/>
              </a:rPr>
              <a:t>Tiene 55 años o más.</a:t>
            </a:r>
          </a:p>
          <a:p>
            <a:pPr defTabSz="983577">
              <a:spcAft>
                <a:spcPts val="600"/>
              </a:spcAft>
              <a:defRPr/>
            </a:pPr>
            <a:r>
              <a:rPr lang="es-US" dirty="0">
                <a:solidFill>
                  <a:prstClr val="black"/>
                </a:solidFill>
                <a:ea typeface="ＭＳ Ｐゴシック" pitchFamily="84" charset="-128"/>
              </a:rPr>
              <a:t>Vivir en el área de servicio de una organización PACE.</a:t>
            </a:r>
          </a:p>
          <a:p>
            <a:pPr defTabSz="983577">
              <a:spcAft>
                <a:spcPts val="600"/>
              </a:spcAft>
              <a:defRPr/>
            </a:pPr>
            <a:r>
              <a:rPr lang="es-US" dirty="0">
                <a:solidFill>
                  <a:prstClr val="black"/>
                </a:solidFill>
                <a:ea typeface="ＭＳ Ｐゴシック" pitchFamily="84" charset="-128"/>
              </a:rPr>
              <a:t>Estar certificado por su estado como que necesita una atención de enfermería en el hogar. </a:t>
            </a:r>
          </a:p>
          <a:p>
            <a:pPr defTabSz="983577">
              <a:spcAft>
                <a:spcPts val="600"/>
              </a:spcAft>
              <a:defRPr/>
            </a:pPr>
            <a:r>
              <a:rPr lang="es-US" dirty="0">
                <a:solidFill>
                  <a:prstClr val="black"/>
                </a:solidFill>
                <a:ea typeface="ＭＳ Ｐゴシック" pitchFamily="84" charset="-128"/>
              </a:rPr>
              <a:t>Al momento de unirse, que sea capaz de vivir de manera segura en la comunidad con la ayuda de los servicios de PACE.</a:t>
            </a:r>
          </a:p>
          <a:p>
            <a:pPr marL="0" indent="0" defTabSz="983577">
              <a:spcAft>
                <a:spcPts val="600"/>
              </a:spcAft>
              <a:buNone/>
              <a:defRPr/>
            </a:pPr>
            <a:endParaRPr lang="en-US" b="1" dirty="0">
              <a:solidFill>
                <a:prstClr val="black"/>
              </a:solidFill>
              <a:ea typeface="ＭＳ Ｐゴシック" pitchFamily="84" charset="-128"/>
            </a:endParaRPr>
          </a:p>
        </p:txBody>
      </p:sp>
    </p:spTree>
    <p:extLst>
      <p:ext uri="{BB962C8B-B14F-4D97-AF65-F5344CB8AC3E}">
        <p14:creationId xmlns:p14="http://schemas.microsoft.com/office/powerpoint/2010/main" val="2626829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ea typeface="ＭＳ Ｐゴシック" pitchFamily="84" charset="-128"/>
              </a:rPr>
              <a:t>Notas del presentador</a:t>
            </a:r>
          </a:p>
          <a:p>
            <a:pPr marL="0" indent="0" defTabSz="966612">
              <a:spcAft>
                <a:spcPts val="600"/>
              </a:spcAft>
              <a:buNone/>
              <a:defRPr/>
            </a:pPr>
            <a:r>
              <a:rPr lang="es-US">
                <a:solidFill>
                  <a:prstClr val="black"/>
                </a:solidFill>
              </a:rPr>
              <a:t>La lección 3, "Derechos, protecciones y apelaciones</a:t>
            </a:r>
            <a:r>
              <a:rPr lang="es-US" i="1">
                <a:solidFill>
                  <a:prstClr val="black"/>
                </a:solidFill>
              </a:rPr>
              <a:t>"</a:t>
            </a:r>
            <a:r>
              <a:rPr lang="es-US">
                <a:solidFill>
                  <a:prstClr val="black"/>
                </a:solidFill>
              </a:rPr>
              <a:t>, ofrece información sobre lo siguiente:</a:t>
            </a:r>
          </a:p>
          <a:p>
            <a:pPr marL="120827" indent="-120827" defTabSz="966612">
              <a:spcAft>
                <a:spcPts val="600"/>
              </a:spcAft>
              <a:buFont typeface="Wingdings" pitchFamily="84" charset="2"/>
              <a:buChar char="§"/>
              <a:defRPr/>
            </a:pPr>
            <a:r>
              <a:rPr lang="es-US">
                <a:solidFill>
                  <a:prstClr val="black"/>
                </a:solidFill>
                <a:ea typeface="Arial" pitchFamily="84" charset="0"/>
              </a:rPr>
              <a:t>Derechos y protecciones garantizados para todas las personas con Medicare</a:t>
            </a:r>
          </a:p>
          <a:p>
            <a:pPr marL="120827" indent="-120827" defTabSz="966612">
              <a:spcAft>
                <a:spcPts val="600"/>
              </a:spcAft>
              <a:buFont typeface="Wingdings" pitchFamily="84" charset="2"/>
              <a:buChar char="§"/>
              <a:defRPr/>
            </a:pPr>
            <a:r>
              <a:rPr lang="es-US">
                <a:solidFill>
                  <a:prstClr val="black"/>
                </a:solidFill>
                <a:ea typeface="Arial" pitchFamily="84" charset="0"/>
              </a:rPr>
              <a:t>Apelaciones y quejas</a:t>
            </a:r>
          </a:p>
          <a:p>
            <a:pPr marL="120827" indent="-120827" defTabSz="966612">
              <a:spcAft>
                <a:spcPts val="600"/>
              </a:spcAft>
              <a:buFont typeface="Wingdings" pitchFamily="84" charset="2"/>
              <a:buChar char="§"/>
              <a:defRPr/>
            </a:pPr>
            <a:r>
              <a:rPr lang="es-US">
                <a:solidFill>
                  <a:prstClr val="black"/>
                </a:solidFill>
                <a:ea typeface="Arial" pitchFamily="84" charset="0"/>
              </a:rPr>
              <a:t>Notificaciones obligatorias</a:t>
            </a:r>
          </a:p>
          <a:p>
            <a:pPr marL="186879" indent="-186879" defTabSz="966612">
              <a:lnSpc>
                <a:spcPct val="90000"/>
              </a:lnSpc>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4084720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Bef>
                <a:spcPts val="600"/>
              </a:spcBef>
              <a:buNone/>
              <a:defRPr/>
            </a:pPr>
            <a:r>
              <a:rPr lang="es-US" b="1">
                <a:ea typeface="ＭＳ Ｐゴシック" pitchFamily="84" charset="-128"/>
              </a:rPr>
              <a:t>Notas del presentador</a:t>
            </a:r>
          </a:p>
          <a:p>
            <a:pPr marL="0" indent="0" defTabSz="983577">
              <a:spcBef>
                <a:spcPts val="600"/>
              </a:spcBef>
              <a:buNone/>
              <a:defRPr/>
            </a:pPr>
            <a:r>
              <a:rPr lang="es-US"/>
              <a:t>Al final de esta lección, usted podrá:</a:t>
            </a:r>
          </a:p>
          <a:p>
            <a:pPr marL="119149" marR="0" lvl="0" indent="-119149" algn="l" defTabSz="983577"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b="0" i="0">
                <a:effectLst/>
              </a:rPr>
              <a:t>Describir los derechos y protecciones garantizados para todas las personas con Medicare</a:t>
            </a:r>
          </a:p>
          <a:p>
            <a:pPr marL="119149" indent="-119149" defTabSz="983577">
              <a:spcBef>
                <a:spcPts val="600"/>
              </a:spcBef>
              <a:defRPr/>
            </a:pPr>
            <a:r>
              <a:rPr lang="es-US"/>
              <a:t>Explicar los derechos a pruebas de Medicare Advantage y el Seguro Complementario de Medicare (Medigap)</a:t>
            </a:r>
          </a:p>
          <a:p>
            <a:pPr marL="119149" indent="-119149" defTabSz="983577">
              <a:spcBef>
                <a:spcPts val="600"/>
              </a:spcBef>
              <a:defRPr/>
            </a:pPr>
            <a:r>
              <a:rPr lang="es-US" b="0" i="0">
                <a:effectLst/>
              </a:rPr>
              <a:t>Explicar el proceso y la cronología de las apelaciones de Medicare Advantage</a:t>
            </a:r>
          </a:p>
          <a:p>
            <a:pPr marL="0" indent="0" defTabSz="983577">
              <a:spcBef>
                <a:spcPts val="600"/>
              </a:spcBef>
              <a:buNone/>
              <a:defRPr/>
            </a:pPr>
            <a:endParaRPr lang="en-US" dirty="0">
              <a:solidFill>
                <a:prstClr val="black"/>
              </a:solidFill>
            </a:endParaRPr>
          </a:p>
        </p:txBody>
      </p:sp>
    </p:spTree>
    <p:extLst>
      <p:ext uri="{BB962C8B-B14F-4D97-AF65-F5344CB8AC3E}">
        <p14:creationId xmlns:p14="http://schemas.microsoft.com/office/powerpoint/2010/main" val="3603367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rPr>
              <a:t>Todas las personas que tienen Medicare tienen ciertos derechos y protecciones garantizados. Usted tiene estos derechos y protecciones ya sea que esté en Medical Original, un plan Medicare </a:t>
            </a:r>
            <a:r>
              <a:rPr lang="es-US" dirty="0" err="1">
                <a:solidFill>
                  <a:prstClr val="black"/>
                </a:solidFill>
              </a:rPr>
              <a:t>Advantage</a:t>
            </a:r>
            <a:r>
              <a:rPr lang="es-US" dirty="0">
                <a:solidFill>
                  <a:prstClr val="black"/>
                </a:solidFill>
              </a:rPr>
              <a:t>, otro plan de salud de Medicare, un plan de medicamentos para Medicare (Parte D) o una póliza </a:t>
            </a:r>
            <a:r>
              <a:rPr lang="es-US" dirty="0" err="1">
                <a:solidFill>
                  <a:prstClr val="black"/>
                </a:solidFill>
              </a:rPr>
              <a:t>Medigap</a:t>
            </a:r>
            <a:r>
              <a:rPr lang="es-US" dirty="0">
                <a:solidFill>
                  <a:prstClr val="black"/>
                </a:solidFill>
              </a:rPr>
              <a:t>. </a:t>
            </a:r>
          </a:p>
          <a:p>
            <a:pPr marL="0" indent="0" defTabSz="966612">
              <a:spcAft>
                <a:spcPts val="600"/>
              </a:spcAft>
              <a:buNone/>
              <a:defRPr/>
            </a:pPr>
            <a:r>
              <a:rPr lang="es-US" dirty="0">
                <a:solidFill>
                  <a:prstClr val="black"/>
                </a:solidFill>
              </a:rPr>
              <a:t>Todas las personas con Medicare tienen derechos garantizados a:</a:t>
            </a:r>
          </a:p>
          <a:p>
            <a:pPr marL="127539" indent="-130895">
              <a:spcAft>
                <a:spcPts val="600"/>
              </a:spcAft>
              <a:defRPr/>
            </a:pPr>
            <a:r>
              <a:rPr lang="es-US" dirty="0">
                <a:solidFill>
                  <a:prstClr val="black"/>
                </a:solidFill>
              </a:rPr>
              <a:t>Recibir los servicios de atención médica que necesitan</a:t>
            </a:r>
          </a:p>
          <a:p>
            <a:pPr marL="127539" indent="-130895">
              <a:spcAft>
                <a:spcPts val="600"/>
              </a:spcAft>
              <a:defRPr/>
            </a:pPr>
            <a:r>
              <a:rPr lang="es-US" dirty="0">
                <a:solidFill>
                  <a:prstClr val="black"/>
                </a:solidFill>
              </a:rPr>
              <a:t>Obtener información fácil de entender</a:t>
            </a:r>
          </a:p>
          <a:p>
            <a:pPr marL="127539" indent="-130895">
              <a:spcAft>
                <a:spcPts val="600"/>
              </a:spcAft>
              <a:defRPr/>
            </a:pPr>
            <a:r>
              <a:rPr lang="es-US" dirty="0">
                <a:solidFill>
                  <a:prstClr val="black"/>
                </a:solidFill>
              </a:rPr>
              <a:t>Que se mantenga la privacidad de su información médica personal</a:t>
            </a:r>
          </a:p>
          <a:p>
            <a:pPr marL="0" indent="-286945" defTabSz="966512">
              <a:spcAft>
                <a:spcPts val="600"/>
              </a:spcAft>
              <a:buNone/>
              <a:defRPr/>
            </a:pPr>
            <a:r>
              <a:rPr lang="es-US" dirty="0">
                <a:solidFill>
                  <a:prstClr val="black"/>
                </a:solidFill>
              </a:rPr>
              <a:t>Para ver la lista completa de derechos y protecciones para personas con Medicare, visite </a:t>
            </a:r>
            <a:r>
              <a:rPr lang="es-US" dirty="0">
                <a:solidFill>
                  <a:prstClr val="black"/>
                </a:solidFill>
                <a:hlinkClick r:id="rId3"/>
              </a:rPr>
              <a:t>Medicare.gov/</a:t>
            </a:r>
            <a:r>
              <a:rPr lang="es-US" dirty="0" err="1">
                <a:solidFill>
                  <a:prstClr val="black"/>
                </a:solidFill>
                <a:hlinkClick r:id="rId3"/>
              </a:rPr>
              <a:t>basics</a:t>
            </a:r>
            <a:r>
              <a:rPr lang="es-US" dirty="0">
                <a:solidFill>
                  <a:prstClr val="black"/>
                </a:solidFill>
                <a:hlinkClick r:id="rId3"/>
              </a:rPr>
              <a:t>/</a:t>
            </a:r>
            <a:r>
              <a:rPr lang="es-US" dirty="0" err="1">
                <a:solidFill>
                  <a:prstClr val="black"/>
                </a:solidFill>
                <a:hlinkClick r:id="rId3"/>
              </a:rPr>
              <a:t>your</a:t>
            </a:r>
            <a:r>
              <a:rPr lang="es-US" dirty="0">
                <a:solidFill>
                  <a:prstClr val="black"/>
                </a:solidFill>
                <a:hlinkClick r:id="rId3"/>
              </a:rPr>
              <a:t>-medicare-</a:t>
            </a:r>
            <a:r>
              <a:rPr lang="es-US" dirty="0" err="1">
                <a:solidFill>
                  <a:prstClr val="black"/>
                </a:solidFill>
                <a:hlinkClick r:id="rId3"/>
              </a:rPr>
              <a:t>rights</a:t>
            </a:r>
            <a:r>
              <a:rPr lang="es-US" dirty="0">
                <a:solidFill>
                  <a:prstClr val="black"/>
                </a:solidFill>
                <a:hlinkClick r:id="rId3"/>
              </a:rPr>
              <a:t>/</a:t>
            </a:r>
            <a:r>
              <a:rPr lang="es-US" dirty="0" err="1">
                <a:solidFill>
                  <a:prstClr val="black"/>
                </a:solidFill>
                <a:hlinkClick r:id="rId3"/>
              </a:rPr>
              <a:t>your-rights</a:t>
            </a:r>
            <a:r>
              <a:rPr lang="es-US" dirty="0">
                <a:solidFill>
                  <a:prstClr val="black"/>
                </a:solidFill>
              </a:rPr>
              <a:t>.  </a:t>
            </a:r>
          </a:p>
          <a:p>
            <a:pPr marL="0" indent="0">
              <a:spcAft>
                <a:spcPts val="600"/>
              </a:spcAft>
              <a:buNone/>
            </a:pPr>
            <a:endParaRPr lang="en-US" dirty="0"/>
          </a:p>
        </p:txBody>
      </p:sp>
    </p:spTree>
    <p:extLst>
      <p:ext uri="{BB962C8B-B14F-4D97-AF65-F5344CB8AC3E}">
        <p14:creationId xmlns:p14="http://schemas.microsoft.com/office/powerpoint/2010/main" val="1480313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0258" y="3675473"/>
            <a:ext cx="7115887" cy="5575705"/>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ea typeface="ＭＳ Ｐゴシック" pitchFamily="84" charset="-128"/>
              </a:rPr>
              <a:t>Notas del presentador</a:t>
            </a:r>
          </a:p>
          <a:p>
            <a:pPr marL="0" indent="0" defTabSz="966612">
              <a:spcAft>
                <a:spcPts val="600"/>
              </a:spcAft>
              <a:buNone/>
              <a:defRPr/>
            </a:pPr>
            <a:r>
              <a:rPr lang="es-US" sz="1100" dirty="0">
                <a:solidFill>
                  <a:prstClr val="black"/>
                </a:solidFill>
              </a:rPr>
              <a:t>Si pertenece a un plan de salud Medicare </a:t>
            </a:r>
            <a:r>
              <a:rPr lang="es-US" sz="1100" dirty="0" err="1">
                <a:solidFill>
                  <a:prstClr val="black"/>
                </a:solidFill>
              </a:rPr>
              <a:t>Advantage</a:t>
            </a:r>
            <a:r>
              <a:rPr lang="es-US" sz="1100" dirty="0">
                <a:solidFill>
                  <a:prstClr val="black"/>
                </a:solidFill>
              </a:rPr>
              <a:t> u otro plan de salud de Medicare, además de los derechos y protecciones antes descritos, también tiene derecho a:</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Elegir proveedores de servicios de salud del plan, para poder recibir atención médica cubierta. </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Obtener un plan de tratamiento de su médico. Si tiene una afección médica compleja o grave, un plan de tratamiento le permite ver directamente a un especialista dentro del plan tantas veces como usted y su médico crean que es necesario. Las mujeres tienen derecho a acudir directamente a un especialista en atención médica para mujeres sin una derivación dentro del plan para recibir servicios de atención médica preventiva y de rutina. </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Sepa cómo se les paga a sus médicos. Cuando le pregunta a su plan cómo paga a sus médicos, el plan debe informarle. Medicare no permite que un plan pague honorarios a los médicos de tal manera que interfiera con la atención médica que usted necesita.</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Solicitar una apelación para resolver diferencias con su plan. Tiene derecho a pedir a su plan que brinde o pague por un artículo o servicio que cree debe estar cubierto, brindado o continuado. </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Presentar un reclamo (llamado queja formal) sobre otras inquietudes o problemas con su plan (por ejemplo, si cree que el horario de funcionamiento de su plan debería ser diferente o si no hay suficientes especialistas en el plan para satisfacer sus necesidades). Revise los materiales de afiliación de su plan o llame a su plan para averiguar de qué manera puede presentar una queja formal. También puede contactar a su Organización de Mejora de la Calidad de la Atención Centrada en el Beneficiario y su Familia (BFCC-QIO, por sus siglas en inglés) (</a:t>
            </a:r>
            <a:r>
              <a:rPr lang="es-US" sz="1100" dirty="0">
                <a:solidFill>
                  <a:prstClr val="black"/>
                </a:solidFill>
                <a:cs typeface="Arial" panose="020B0604020202020204" pitchFamily="34" charset="0"/>
                <a:hlinkClick r:id="rId3"/>
              </a:rPr>
              <a:t>Medicare.gov/</a:t>
            </a:r>
            <a:r>
              <a:rPr lang="es-US" sz="1100" dirty="0" err="1">
                <a:solidFill>
                  <a:prstClr val="black"/>
                </a:solidFill>
                <a:cs typeface="Arial" panose="020B0604020202020204" pitchFamily="34" charset="0"/>
                <a:hlinkClick r:id="rId3"/>
              </a:rPr>
              <a:t>claims</a:t>
            </a:r>
            <a:r>
              <a:rPr lang="es-US" sz="1100" dirty="0">
                <a:solidFill>
                  <a:prstClr val="black"/>
                </a:solidFill>
                <a:cs typeface="Arial" panose="020B0604020202020204" pitchFamily="34" charset="0"/>
                <a:hlinkClick r:id="rId3"/>
              </a:rPr>
              <a:t>-appeals/file-a-</a:t>
            </a:r>
            <a:r>
              <a:rPr lang="es-US" sz="1100" dirty="0" err="1">
                <a:solidFill>
                  <a:prstClr val="black"/>
                </a:solidFill>
                <a:cs typeface="Arial" panose="020B0604020202020204" pitchFamily="34" charset="0"/>
                <a:hlinkClick r:id="rId3"/>
              </a:rPr>
              <a:t>complaint</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grievance</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filing</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complaints</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about</a:t>
            </a:r>
            <a:r>
              <a:rPr lang="es-US" sz="1100" dirty="0">
                <a:solidFill>
                  <a:prstClr val="black"/>
                </a:solidFill>
                <a:cs typeface="Arial" panose="020B0604020202020204" pitchFamily="34" charset="0"/>
                <a:hlinkClick r:id="rId3"/>
              </a:rPr>
              <a:t>-a-doctor-hospital-</a:t>
            </a:r>
            <a:r>
              <a:rPr lang="es-US" sz="1100" dirty="0" err="1">
                <a:solidFill>
                  <a:prstClr val="black"/>
                </a:solidFill>
                <a:cs typeface="Arial" panose="020B0604020202020204" pitchFamily="34" charset="0"/>
                <a:hlinkClick r:id="rId3"/>
              </a:rPr>
              <a:t>or</a:t>
            </a:r>
            <a:r>
              <a:rPr lang="es-US" sz="1100" dirty="0">
                <a:solidFill>
                  <a:prstClr val="black"/>
                </a:solidFill>
                <a:cs typeface="Arial" panose="020B0604020202020204" pitchFamily="34" charset="0"/>
                <a:hlinkClick r:id="rId3"/>
              </a:rPr>
              <a:t>-</a:t>
            </a:r>
            <a:r>
              <a:rPr lang="es-US" sz="1100" dirty="0" err="1">
                <a:solidFill>
                  <a:prstClr val="black"/>
                </a:solidFill>
                <a:cs typeface="Arial" panose="020B0604020202020204" pitchFamily="34" charset="0"/>
                <a:hlinkClick r:id="rId3"/>
              </a:rPr>
              <a:t>provider</a:t>
            </a:r>
            <a:r>
              <a:rPr lang="es-US" sz="1100" dirty="0">
                <a:solidFill>
                  <a:prstClr val="black"/>
                </a:solidFill>
                <a:cs typeface="Arial" panose="020B0604020202020204" pitchFamily="34" charset="0"/>
              </a:rPr>
              <a:t>) para hablar sobre quejas acerca de la calidad del servicio que recibió de un proveedor de Medicare.</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Obtener una decisión de cobertura (a veces llamada determinación de la organización) o información de cobertura por escrito de su plan antes de recibir un servicio para averiguar si el artículo o servicio estará cubierto, o para obtener información sobre las reglas de cobertura del plan. También puede llamar a su plan si tiene alguna duda sobre los derechos y protecciones de atención médica a domicilio. Su plan debe brindarle información si usted pregunta. </a:t>
            </a:r>
          </a:p>
          <a:p>
            <a:pPr marL="120827" lvl="1" indent="-120827" defTabSz="966612">
              <a:spcBef>
                <a:spcPts val="0"/>
              </a:spcBef>
              <a:spcAft>
                <a:spcPts val="600"/>
              </a:spcAft>
              <a:buFont typeface="Wingdings" pitchFamily="2" charset="2"/>
              <a:buChar char="§"/>
              <a:defRPr/>
            </a:pPr>
            <a:r>
              <a:rPr lang="es-US" sz="1100" dirty="0">
                <a:solidFill>
                  <a:prstClr val="black"/>
                </a:solidFill>
                <a:cs typeface="Arial" panose="020B0604020202020204" pitchFamily="34" charset="0"/>
              </a:rPr>
              <a:t>Mantener la privacidad de la información de salud personal. </a:t>
            </a:r>
          </a:p>
          <a:p>
            <a:pPr marL="0" lvl="1" defTabSz="966612">
              <a:spcBef>
                <a:spcPts val="0"/>
              </a:spcBef>
              <a:spcAft>
                <a:spcPts val="600"/>
              </a:spcAft>
              <a:defRPr/>
            </a:pPr>
            <a:r>
              <a:rPr lang="es-US" sz="1100" dirty="0">
                <a:solidFill>
                  <a:prstClr val="black"/>
                </a:solidFill>
                <a:cs typeface="Arial" panose="020B0604020202020204" pitchFamily="34" charset="0"/>
              </a:rPr>
              <a:t>Si desea obtener más información, lea los materiales de afiliación de su plan o llámelos. </a:t>
            </a:r>
          </a:p>
          <a:p>
            <a:pPr marL="0" lvl="1" defTabSz="966612">
              <a:spcBef>
                <a:spcPts val="0"/>
              </a:spcBef>
              <a:spcAft>
                <a:spcPts val="600"/>
              </a:spcAft>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3746824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757506"/>
            <a:ext cx="6886575" cy="5620409"/>
          </a:xfrm>
        </p:spPr>
        <p:txBody>
          <a:bodyPr>
            <a:normAutofit fontScale="92500" lnSpcReduction="20000"/>
          </a:bodyPr>
          <a:lstStyle/>
          <a:p>
            <a:pPr marL="0" lvl="1" defTabSz="966612">
              <a:lnSpc>
                <a:spcPct val="110000"/>
              </a:lnSpc>
              <a:spcBef>
                <a:spcPts val="0"/>
              </a:spcBef>
              <a:spcAft>
                <a:spcPts val="600"/>
              </a:spcAft>
              <a:defRPr/>
            </a:pPr>
            <a:r>
              <a:rPr lang="es-US" b="1" dirty="0"/>
              <a:t>Esta diapositiva tiene animación.</a:t>
            </a:r>
          </a:p>
          <a:p>
            <a:pPr marL="0" lvl="1" defTabSz="966612">
              <a:lnSpc>
                <a:spcPct val="110000"/>
              </a:lnSpc>
              <a:spcBef>
                <a:spcPts val="0"/>
              </a:spcBef>
              <a:spcAft>
                <a:spcPts val="600"/>
              </a:spcAft>
              <a:defRPr/>
            </a:pPr>
            <a:r>
              <a:rPr lang="es-US" b="1" dirty="0"/>
              <a:t>Notas del presentador</a:t>
            </a:r>
          </a:p>
          <a:p>
            <a:pPr marL="0" lvl="1" defTabSz="966612">
              <a:lnSpc>
                <a:spcPct val="110000"/>
              </a:lnSpc>
              <a:spcBef>
                <a:spcPts val="0"/>
              </a:spcBef>
              <a:spcAft>
                <a:spcPts val="600"/>
              </a:spcAft>
              <a:defRPr/>
            </a:pPr>
            <a:r>
              <a:rPr lang="es-US" dirty="0"/>
              <a:t>El seguro complementario de Medicare (</a:t>
            </a:r>
            <a:r>
              <a:rPr lang="es-US" dirty="0" err="1"/>
              <a:t>Medigap</a:t>
            </a:r>
            <a:r>
              <a:rPr lang="es-US" dirty="0"/>
              <a:t>) ayuda cubrir las "brechas" en Medicare Original y es vendido por compañías privadas. Las pólizas </a:t>
            </a:r>
            <a:r>
              <a:rPr lang="es-US" dirty="0" err="1"/>
              <a:t>Medigap</a:t>
            </a:r>
            <a:r>
              <a:rPr lang="es-US" dirty="0"/>
              <a:t> pueden ayudar a pagar algunos de los costos que Medicare Original no paga, como copagos, </a:t>
            </a:r>
            <a:r>
              <a:rPr lang="es-US" dirty="0" err="1"/>
              <a:t>coseguro</a:t>
            </a:r>
            <a:r>
              <a:rPr lang="es-US" dirty="0"/>
              <a:t> y deducibles. Si tiene Medicare Original, es posible que también considere la posibilidad de comprar una póliza de seguro complementario de Medicare (</a:t>
            </a:r>
            <a:r>
              <a:rPr lang="es-US" dirty="0" err="1"/>
              <a:t>Medigap</a:t>
            </a:r>
            <a:r>
              <a:rPr lang="es-US" dirty="0"/>
              <a:t>) para ayudar a pagar los costos de su bolsillo restantes (como su </a:t>
            </a:r>
            <a:r>
              <a:rPr lang="es-US" dirty="0" err="1"/>
              <a:t>coseguro</a:t>
            </a:r>
            <a:r>
              <a:rPr lang="es-US" dirty="0"/>
              <a:t> del 20 %) si es elegible. Visite </a:t>
            </a:r>
            <a:r>
              <a:rPr lang="es-US" dirty="0">
                <a:hlinkClick r:id="rId3">
                  <a:extLst>
                    <a:ext uri="{A12FA001-AC4F-418D-AE19-62706E023703}">
                      <ahyp:hlinkClr xmlns:ahyp="http://schemas.microsoft.com/office/drawing/2018/hyperlinkcolor" val="tx"/>
                    </a:ext>
                  </a:extLst>
                </a:hlinkClick>
              </a:rPr>
              <a:t>Medicare.gov/</a:t>
            </a:r>
            <a:r>
              <a:rPr lang="es-US" dirty="0" err="1">
                <a:hlinkClick r:id="rId3">
                  <a:extLst>
                    <a:ext uri="{A12FA001-AC4F-418D-AE19-62706E023703}">
                      <ahyp:hlinkClr xmlns:ahyp="http://schemas.microsoft.com/office/drawing/2018/hyperlinkcolor" val="tx"/>
                    </a:ext>
                  </a:extLst>
                </a:hlinkClick>
              </a:rPr>
              <a:t>publications</a:t>
            </a:r>
            <a:r>
              <a:rPr lang="es-US" dirty="0"/>
              <a:t> para ver el folleto “Selección de una póliza </a:t>
            </a:r>
            <a:r>
              <a:rPr lang="es-US" dirty="0" err="1"/>
              <a:t>Medigap</a:t>
            </a:r>
            <a:r>
              <a:rPr lang="es-US" dirty="0"/>
              <a:t>: Una guía de seguro de salud</a:t>
            </a:r>
            <a:br>
              <a:rPr lang="es-US" dirty="0"/>
            </a:br>
            <a:r>
              <a:rPr lang="es-US" dirty="0"/>
              <a:t>para las personas con Medicare" (Producto CMS </a:t>
            </a:r>
            <a:r>
              <a:rPr lang="es-US" dirty="0" err="1"/>
              <a:t>n.°</a:t>
            </a:r>
            <a:r>
              <a:rPr lang="es-US" dirty="0"/>
              <a:t> 02110).</a:t>
            </a:r>
          </a:p>
          <a:p>
            <a:pPr marL="0" lvl="1" defTabSz="966612">
              <a:lnSpc>
                <a:spcPct val="110000"/>
              </a:lnSpc>
              <a:spcBef>
                <a:spcPts val="0"/>
              </a:spcBef>
              <a:spcAft>
                <a:spcPts val="600"/>
              </a:spcAft>
              <a:defRPr/>
            </a:pPr>
            <a:r>
              <a:rPr lang="es-US" dirty="0"/>
              <a:t>Las pólizas </a:t>
            </a:r>
            <a:r>
              <a:rPr lang="es-US" dirty="0" err="1"/>
              <a:t>Medigap</a:t>
            </a:r>
            <a:r>
              <a:rPr lang="es-US" dirty="0"/>
              <a:t> no son compatibles con los planes de Medicare </a:t>
            </a:r>
            <a:r>
              <a:rPr lang="es-US" dirty="0" err="1"/>
              <a:t>Advantage</a:t>
            </a:r>
            <a:r>
              <a:rPr lang="es-US" dirty="0"/>
              <a:t>. Si tiene una póliza </a:t>
            </a:r>
            <a:r>
              <a:rPr lang="es-US" dirty="0" err="1"/>
              <a:t>Medigap</a:t>
            </a:r>
            <a:r>
              <a:rPr lang="es-US" dirty="0"/>
              <a:t> y se inscribe en un plan Medicare </a:t>
            </a:r>
            <a:r>
              <a:rPr lang="es-US" dirty="0" err="1"/>
              <a:t>Advantage</a:t>
            </a:r>
            <a:r>
              <a:rPr lang="es-US" dirty="0"/>
              <a:t>, debería pensar en cancelar su póliza </a:t>
            </a:r>
            <a:r>
              <a:rPr lang="es-US" dirty="0" err="1"/>
              <a:t>Medigap</a:t>
            </a:r>
            <a:r>
              <a:rPr lang="es-US" dirty="0"/>
              <a:t>. Su póliza </a:t>
            </a:r>
            <a:r>
              <a:rPr lang="es-US" dirty="0" err="1"/>
              <a:t>Medigap</a:t>
            </a:r>
            <a:r>
              <a:rPr lang="es-US" dirty="0"/>
              <a:t> no se puede usar para pagar los copagos, deducibles y primas del plan Medicare </a:t>
            </a:r>
            <a:r>
              <a:rPr lang="es-US" dirty="0" err="1"/>
              <a:t>Advantage</a:t>
            </a:r>
            <a:r>
              <a:rPr lang="es-US" dirty="0"/>
              <a:t>.</a:t>
            </a:r>
          </a:p>
          <a:p>
            <a:pPr marL="0" lvl="1" defTabSz="966612">
              <a:lnSpc>
                <a:spcPct val="110000"/>
              </a:lnSpc>
              <a:spcBef>
                <a:spcPts val="0"/>
              </a:spcBef>
              <a:spcAft>
                <a:spcPts val="600"/>
              </a:spcAft>
              <a:defRPr/>
            </a:pPr>
            <a:r>
              <a:rPr lang="es-US" dirty="0"/>
              <a:t>En ciertas circunstancias, es posible que tenga derechos especiales en virtud de la ley federal conocidos como Derechos a prueba de </a:t>
            </a:r>
            <a:r>
              <a:rPr lang="es-US" dirty="0" err="1"/>
              <a:t>Medigap</a:t>
            </a:r>
            <a:r>
              <a:rPr lang="es-US" dirty="0"/>
              <a:t> para comprar una póliza </a:t>
            </a:r>
            <a:r>
              <a:rPr lang="es-US" dirty="0" err="1"/>
              <a:t>Medigap</a:t>
            </a:r>
            <a:r>
              <a:rPr lang="es-US" dirty="0"/>
              <a:t> y un plan de medicamentos de Medicare junto con la cancelación de la inscripción a un plan Medicare </a:t>
            </a:r>
            <a:r>
              <a:rPr lang="es-US" dirty="0" err="1"/>
              <a:t>Advantage</a:t>
            </a:r>
            <a:r>
              <a:rPr lang="es-US" dirty="0"/>
              <a:t>. </a:t>
            </a:r>
          </a:p>
          <a:p>
            <a:pPr defTabSz="966512">
              <a:lnSpc>
                <a:spcPct val="110000"/>
              </a:lnSpc>
              <a:spcAft>
                <a:spcPts val="600"/>
              </a:spcAft>
              <a:defRPr/>
            </a:pPr>
            <a:r>
              <a:rPr lang="es-US" dirty="0"/>
              <a:t>Si se afilió a un plan Medicare </a:t>
            </a:r>
            <a:r>
              <a:rPr lang="es-US" dirty="0" err="1"/>
              <a:t>Advantage</a:t>
            </a:r>
            <a:r>
              <a:rPr lang="es-US" dirty="0"/>
              <a:t> o un Programa de Cuidado Integral para Personas Mayores (PACE) cuando fue elegible por primera vez para Medicare Parte A (seguro hospitalario) al cumplir los 65 años y dentro del primer año de haberse afiliado decide que quiere cambiar a Medicare Original, tiene derecho a comprar cualquier póliza </a:t>
            </a:r>
            <a:r>
              <a:rPr lang="es-US" dirty="0" err="1"/>
              <a:t>Medigap</a:t>
            </a:r>
            <a:r>
              <a:rPr lang="es-US" dirty="0"/>
              <a:t> que cualquier compañía de seguros venda en su estado.</a:t>
            </a:r>
          </a:p>
          <a:p>
            <a:pPr defTabSz="966512">
              <a:lnSpc>
                <a:spcPct val="110000"/>
              </a:lnSpc>
              <a:spcAft>
                <a:spcPts val="600"/>
              </a:spcAft>
              <a:defRPr/>
            </a:pPr>
            <a:r>
              <a:rPr lang="es-US" dirty="0"/>
              <a:t>Si dio de baja una póliza </a:t>
            </a:r>
            <a:r>
              <a:rPr lang="es-US" dirty="0" err="1"/>
              <a:t>Medigap</a:t>
            </a:r>
            <a:r>
              <a:rPr lang="es-US" dirty="0"/>
              <a:t> para inscribirse en un plan Medicare </a:t>
            </a:r>
            <a:r>
              <a:rPr lang="es-US" dirty="0" err="1"/>
              <a:t>Advantage</a:t>
            </a:r>
            <a:r>
              <a:rPr lang="es-US" dirty="0"/>
              <a:t> por primera vez y dentro de los primeros 12 meses decide que quiere cambiar a Medicare Original, tiene derecho a comprar la póliza </a:t>
            </a:r>
            <a:r>
              <a:rPr lang="es-US" dirty="0" err="1"/>
              <a:t>Medigap</a:t>
            </a:r>
            <a:r>
              <a:rPr lang="es-US" dirty="0"/>
              <a:t> que tenía antes de unirse al plan Medicare </a:t>
            </a:r>
            <a:r>
              <a:rPr lang="es-US" dirty="0" err="1"/>
              <a:t>Advantage</a:t>
            </a:r>
            <a:r>
              <a:rPr lang="es-US" dirty="0"/>
              <a:t>, si la misma compañía de seguros que tenía antes la sigue vendiendo. Si su póliza </a:t>
            </a:r>
            <a:r>
              <a:rPr lang="es-US" dirty="0" err="1"/>
              <a:t>Medigap</a:t>
            </a:r>
            <a:r>
              <a:rPr lang="es-US" dirty="0"/>
              <a:t> anterior no está disponible, puede comprar ciertos planes </a:t>
            </a:r>
            <a:r>
              <a:rPr lang="es-US" dirty="0" err="1"/>
              <a:t>Medigap</a:t>
            </a:r>
            <a:r>
              <a:rPr lang="es-US" dirty="0"/>
              <a:t> que sean vendidos por cualquier compañía de seguros en su estado.</a:t>
            </a:r>
          </a:p>
          <a:p>
            <a:pPr marL="0" indent="0" defTabSz="966512">
              <a:lnSpc>
                <a:spcPct val="110000"/>
              </a:lnSpc>
              <a:spcAft>
                <a:spcPts val="600"/>
              </a:spcAft>
              <a:buNone/>
              <a:defRPr/>
            </a:pPr>
            <a:r>
              <a:rPr lang="es-US" b="1" dirty="0"/>
              <a:t>NOTA:</a:t>
            </a:r>
            <a:r>
              <a:rPr lang="es-US" dirty="0"/>
              <a:t> La póliza </a:t>
            </a:r>
            <a:r>
              <a:rPr lang="es-US" dirty="0" err="1"/>
              <a:t>Medigap</a:t>
            </a:r>
            <a:r>
              <a:rPr lang="es-US" dirty="0"/>
              <a:t> no puede tener cobertura de medicamentos aunque usted la haya tenido antes, pero es posible que pueda inscribirse en un plan de medicamentos de Medicare. Puede comprar una póliza de </a:t>
            </a:r>
            <a:r>
              <a:rPr lang="es-US" dirty="0" err="1"/>
              <a:t>Medigap</a:t>
            </a:r>
            <a:r>
              <a:rPr lang="es-US" dirty="0"/>
              <a:t> en cualquier momento en que el plan le venda una, pero es posible que deba pagar más por su nueva póliza y responder algunas preguntas médicas si compra una póliza de </a:t>
            </a:r>
            <a:r>
              <a:rPr lang="es-US" dirty="0" err="1"/>
              <a:t>Medigap</a:t>
            </a:r>
            <a:r>
              <a:rPr lang="es-US" dirty="0"/>
              <a:t> fuera de su Período de Inscripción Abierta (OEP) de </a:t>
            </a:r>
            <a:r>
              <a:rPr lang="es-US" dirty="0" err="1"/>
              <a:t>Medigap</a:t>
            </a:r>
            <a:r>
              <a:rPr lang="es-US" dirty="0"/>
              <a:t> o si no tiene un derecho garantizado de emisión. Para obtener más información sobre pólizas </a:t>
            </a:r>
            <a:r>
              <a:rPr lang="es-US" dirty="0" err="1"/>
              <a:t>Medigap</a:t>
            </a:r>
            <a:r>
              <a:rPr lang="es-US" dirty="0"/>
              <a:t>, consulte la publicación “Cómo elegir una póliza </a:t>
            </a:r>
            <a:r>
              <a:rPr lang="es-US" dirty="0" err="1"/>
              <a:t>Medigap</a:t>
            </a:r>
            <a:r>
              <a:rPr lang="es-US" dirty="0"/>
              <a:t>: Una guía de seguro de salud para las personas con Medicare" (Producto CMS </a:t>
            </a:r>
            <a:r>
              <a:rPr lang="es-US" dirty="0" err="1"/>
              <a:t>n.°</a:t>
            </a:r>
            <a:r>
              <a:rPr lang="es-US" dirty="0"/>
              <a:t> 02110) en </a:t>
            </a:r>
            <a:r>
              <a:rPr lang="es-US" dirty="0">
                <a:hlinkClick r:id="rId3"/>
              </a:rPr>
              <a:t>Medicare.gov/</a:t>
            </a:r>
            <a:r>
              <a:rPr lang="es-US" dirty="0" err="1">
                <a:hlinkClick r:id="rId3"/>
              </a:rPr>
              <a:t>publications</a:t>
            </a:r>
            <a:r>
              <a:rPr lang="es-US" dirty="0"/>
              <a:t>.</a:t>
            </a:r>
          </a:p>
        </p:txBody>
      </p:sp>
    </p:spTree>
    <p:extLst>
      <p:ext uri="{BB962C8B-B14F-4D97-AF65-F5344CB8AC3E}">
        <p14:creationId xmlns:p14="http://schemas.microsoft.com/office/powerpoint/2010/main" val="1270803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502380"/>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a:spcAft>
                <a:spcPts val="600"/>
              </a:spcAft>
              <a:buNone/>
              <a:defRPr/>
            </a:pPr>
            <a:r>
              <a:rPr lang="es-US" dirty="0">
                <a:solidFill>
                  <a:prstClr val="black"/>
                </a:solidFill>
              </a:rPr>
              <a:t>Una apelación es la medida que puede tomar si está en desacuerdo con una decisión de cobertura o pago tomada por Medicare o su plan de Medicare.</a:t>
            </a:r>
          </a:p>
          <a:p>
            <a:pPr marL="119149" indent="-119149">
              <a:spcAft>
                <a:spcPts val="600"/>
              </a:spcAft>
              <a:defRPr/>
            </a:pPr>
            <a:r>
              <a:rPr lang="es-US" dirty="0">
                <a:solidFill>
                  <a:prstClr val="black"/>
                </a:solidFill>
              </a:rPr>
              <a:t>Se le notificará por escrito cómo puede apelar si su plan no paga, no permite, interrumpe o reduce un tratamiento previamente autorizado que usted cree que debe ser cubierto o prestado. Usted o su médico pueden presentar una apelación. </a:t>
            </a:r>
          </a:p>
          <a:p>
            <a:pPr marL="119149" indent="-119149">
              <a:spcAft>
                <a:spcPts val="600"/>
              </a:spcAft>
              <a:defRPr/>
            </a:pPr>
            <a:r>
              <a:rPr lang="es-US" dirty="0"/>
              <a:t>Al apelar la decisión del plan, podrá pedir una copia de su expediente que contiene la información médica y otra información de su caso. Su plan podrá cobrarle por esta copia.</a:t>
            </a:r>
            <a:r>
              <a:rPr lang="es-US" dirty="0">
                <a:solidFill>
                  <a:prstClr val="black"/>
                </a:solidFill>
                <a:cs typeface="Arial" panose="020B0604020202020204" pitchFamily="34" charset="0"/>
              </a:rPr>
              <a:t> Para obtener el número telefónico o la dirección de su plan, busque en su “Evidencia de cobertura” o en el aviso que recibió en el que le explicaban por qué no podía obtener la cobertura que solicitó. </a:t>
            </a:r>
          </a:p>
          <a:p>
            <a:pPr marL="119149" indent="-119149" defTabSz="966612">
              <a:spcAft>
                <a:spcPts val="600"/>
              </a:spcAft>
              <a:defRPr/>
            </a:pPr>
            <a:r>
              <a:rPr lang="es-US" dirty="0">
                <a:solidFill>
                  <a:prstClr val="black"/>
                </a:solidFill>
              </a:rPr>
              <a:t>Si cree que su salud podría verse gravemente deteriorada al tener que esperar una decisión sobre un servicio, debe pedir al plan que tome una decisión acelerada (rápida). Si su médico solicita o apoya una decisión acelerada, el plan tomará una decisión en 24 horas para un medicamento de Medicare Parte B (seguro médico), o en 72 horas para un artículo o servicio. Usted o el plan puede extender el plazo hasta 14 días para obtener más información médica (los plazos para medicamentos de la Parte B no se pueden extender). Si el plan decide extender el plazo, debe notificarle por escrito e informarle sobre su derecho a presentar una queja formal acelerada si usted está en desacuerdo con la decisión del plan de extender el plazo. Después de presentada la apelación, el plan revisará su decisión. A continuación, si el plan no decide a su favor, una organización independiente que trabaja para Medicare (y no para el plan) revisa automáticamente la decisión. </a:t>
            </a:r>
          </a:p>
          <a:p>
            <a:pPr marL="119149" indent="-119149" defTabSz="966612">
              <a:spcAft>
                <a:spcPts val="600"/>
              </a:spcAft>
              <a:defRPr/>
            </a:pPr>
            <a:r>
              <a:rPr lang="es-US" dirty="0">
                <a:solidFill>
                  <a:prstClr val="black"/>
                </a:solidFill>
              </a:rPr>
              <a:t>Consulte los materiales de membresía del plan o comuníquese con el plan para obtener detalles sobre sus derechos de apelación de Medicare.</a:t>
            </a:r>
          </a:p>
          <a:p>
            <a:pPr marL="0" indent="0"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398947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a:solidFill>
                  <a:prstClr val="black"/>
                </a:solidFill>
                <a:ea typeface="ＭＳ Ｐゴシック" pitchFamily="84" charset="-128"/>
              </a:rPr>
              <a:t>Notas del presentador</a:t>
            </a:r>
          </a:p>
          <a:p>
            <a:pPr marL="0" indent="0" defTabSz="983577">
              <a:spcAft>
                <a:spcPts val="600"/>
              </a:spcAft>
              <a:buNone/>
              <a:defRPr/>
            </a:pPr>
            <a:r>
              <a:rPr lang="es-US">
                <a:solidFill>
                  <a:prstClr val="black"/>
                </a:solidFill>
                <a:ea typeface="ＭＳ Ｐゴシック" pitchFamily="84" charset="-128"/>
              </a:rPr>
              <a:t>La Lección 1, “Descripción general de planes Medicare Advantage”,</a:t>
            </a:r>
            <a:r>
              <a:rPr lang="es-US" i="1">
                <a:solidFill>
                  <a:prstClr val="black"/>
                </a:solidFill>
                <a:ea typeface="Arial" pitchFamily="84" charset="0"/>
              </a:rPr>
              <a:t> </a:t>
            </a:r>
            <a:r>
              <a:rPr lang="es-US">
                <a:solidFill>
                  <a:prstClr val="black"/>
                </a:solidFill>
                <a:ea typeface="Arial" pitchFamily="84" charset="0"/>
              </a:rPr>
              <a:t>explica los tipos </a:t>
            </a:r>
            <a:r>
              <a:rPr lang="es-US">
                <a:solidFill>
                  <a:prstClr val="black"/>
                </a:solidFill>
                <a:ea typeface="Arial" pitchFamily="84" charset="0"/>
                <a:cs typeface="Arial" panose="020B0604020202020204" pitchFamily="34" charset="0"/>
              </a:rPr>
              <a:t>de </a:t>
            </a:r>
            <a:r>
              <a:rPr lang="es-US">
                <a:solidFill>
                  <a:prstClr val="black"/>
                </a:solidFill>
                <a:ea typeface="Arial" pitchFamily="84" charset="0"/>
              </a:rPr>
              <a:t>planes Medicare Advantage, cómo funcionan, los costos asociados, cómo inscribirse o cambiar de plan y mucho más.</a:t>
            </a:r>
          </a:p>
          <a:p>
            <a:pPr marL="0" indent="0">
              <a:buNone/>
            </a:pPr>
            <a:endParaRPr lang="en-US" dirty="0">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08283" y="132347"/>
            <a:ext cx="7110663" cy="9301939"/>
          </a:xfrm>
        </p:spPr>
        <p:txBody>
          <a:bodyPr/>
          <a:lstStyle/>
          <a:p>
            <a:pPr marL="0" indent="0">
              <a:spcAft>
                <a:spcPts val="600"/>
              </a:spcAft>
              <a:buNone/>
            </a:pPr>
            <a:r>
              <a:rPr lang="es-US" sz="1050" b="1" dirty="0">
                <a:solidFill>
                  <a:srgbClr val="FF0000"/>
                </a:solidFill>
              </a:rPr>
              <a:t>Nota para los editores: Hay una tabla escondida detrás de este gráfico, asegúrese de actualizar la tabla si actualiza el gráfico piramidal.</a:t>
            </a:r>
          </a:p>
          <a:p>
            <a:pPr marL="0" indent="0">
              <a:spcAft>
                <a:spcPts val="600"/>
              </a:spcAft>
              <a:buNone/>
            </a:pPr>
            <a:r>
              <a:rPr lang="es-US" sz="1050" b="1" dirty="0"/>
              <a:t>Notas del presentador</a:t>
            </a:r>
          </a:p>
          <a:p>
            <a:pPr marL="0" indent="0">
              <a:spcAft>
                <a:spcPts val="600"/>
              </a:spcAft>
              <a:buNone/>
            </a:pPr>
            <a:r>
              <a:rPr lang="es-US" sz="1050" dirty="0"/>
              <a:t>Este cuadro muestra el proceso de apelaciones para las personas con un plan de Medicare </a:t>
            </a:r>
            <a:r>
              <a:rPr lang="es-US" sz="1050" dirty="0" err="1"/>
              <a:t>Advantage</a:t>
            </a:r>
            <a:r>
              <a:rPr lang="es-US" sz="1050" dirty="0"/>
              <a:t> u otro plan de salud de Medicare. Los plazos difieren en función de si está solicitando una apelación estándar o se califica para una apelación acelerada. </a:t>
            </a:r>
          </a:p>
          <a:p>
            <a:pPr marL="0" indent="0">
              <a:spcAft>
                <a:spcPts val="600"/>
              </a:spcAft>
              <a:buNone/>
            </a:pPr>
            <a:r>
              <a:rPr lang="es-US" sz="1050" dirty="0"/>
              <a:t>Si solicita a su plan que proporcione o pague un artículo o servicio y su solicitud es denegada, usted o su médico pueden apelar la decisión inicial del plan (la "determinación de la organización"). Recibirá una notificación en la que explique por qué se le denegó su solicitud y las instrucciones sobre cómo apelar la decisión de su plan. </a:t>
            </a:r>
          </a:p>
          <a:p>
            <a:pPr marL="0" indent="0">
              <a:spcAft>
                <a:spcPts val="600"/>
              </a:spcAft>
              <a:buNone/>
            </a:pPr>
            <a:r>
              <a:rPr lang="es-US" sz="1050" dirty="0"/>
              <a:t>Hay 5 niveles de apelación. Si no está de acuerdo con una decisión tomada en cualquier nivel del proceso, puede dirigirse al siguiente nivel si cumple con los requisitos. </a:t>
            </a:r>
          </a:p>
          <a:p>
            <a:pPr marL="0" indent="0">
              <a:spcAft>
                <a:spcPts val="600"/>
              </a:spcAft>
              <a:buNone/>
            </a:pPr>
            <a:r>
              <a:rPr lang="es-US" sz="1050" dirty="0"/>
              <a:t>Primero, su plan hará una determinación de la organización. Los plazos previos al servicio posiblemente podrían extenderse 14 días adicionales. Después de cada nivel, recibirá las instrucciones sobre cómo proceder para pasar al siguiente nivel de apelación. </a:t>
            </a:r>
          </a:p>
          <a:p>
            <a:pPr marL="0" indent="0">
              <a:spcAft>
                <a:spcPts val="600"/>
              </a:spcAft>
              <a:buNone/>
            </a:pPr>
            <a:r>
              <a:rPr lang="es-US" sz="1050" b="1" dirty="0"/>
              <a:t>Los 5 niveles de apelación son los siguientes:</a:t>
            </a:r>
          </a:p>
          <a:p>
            <a:pPr>
              <a:spcAft>
                <a:spcPts val="600"/>
              </a:spcAft>
            </a:pPr>
            <a:r>
              <a:rPr lang="es-US" sz="1050" b="1" dirty="0"/>
              <a:t>Nivel 1: </a:t>
            </a:r>
            <a:r>
              <a:rPr lang="es-US" sz="1050" dirty="0"/>
              <a:t>Reconsideración por parte de su plan.</a:t>
            </a:r>
          </a:p>
          <a:p>
            <a:pPr marL="227013">
              <a:spcAft>
                <a:spcPts val="600"/>
              </a:spcAft>
              <a:buFont typeface="Arial" panose="020B0604020202020204" pitchFamily="34" charset="0"/>
              <a:buChar char="•"/>
            </a:pPr>
            <a:r>
              <a:rPr lang="es-US" sz="1050" dirty="0"/>
              <a:t>Deberá solicitar la reconsideración dentro de 60 días a partir de la fecha de la notificación de la determinación de la organización. </a:t>
            </a:r>
          </a:p>
          <a:p>
            <a:pPr marL="227013">
              <a:spcAft>
                <a:spcPts val="600"/>
              </a:spcAft>
              <a:buFont typeface="Arial" panose="020B0604020202020204" pitchFamily="34" charset="0"/>
              <a:buChar char="•"/>
            </a:pPr>
            <a:r>
              <a:rPr lang="es-US" sz="1050" dirty="0"/>
              <a:t>Si su plan está de acuerdo con usted y cambia su decisión original, recibirá un aviso sobre el cambio. Si su plan decide en su contra (total o parcialmente) o no cumple con el plazo de respuesta, su apelación se envía automáticamente a una Entidad de Revisión Independiente (IRE, por sus siglas en inglés), lo cual es el nivel 2. </a:t>
            </a:r>
          </a:p>
          <a:p>
            <a:pPr>
              <a:spcAft>
                <a:spcPts val="600"/>
              </a:spcAft>
            </a:pPr>
            <a:r>
              <a:rPr lang="es-US" sz="1050" b="1" dirty="0"/>
              <a:t>Nivel 2:</a:t>
            </a:r>
            <a:r>
              <a:rPr lang="es-US" sz="1050" dirty="0"/>
              <a:t> Revisión por parte de una IRE.</a:t>
            </a:r>
          </a:p>
          <a:p>
            <a:pPr marL="227013">
              <a:spcAft>
                <a:spcPts val="600"/>
              </a:spcAft>
              <a:buFont typeface="Arial" panose="020B0604020202020204" pitchFamily="34" charset="0"/>
              <a:buChar char="•"/>
            </a:pPr>
            <a:r>
              <a:rPr lang="es-US" sz="1050" dirty="0"/>
              <a:t>La IRE revisará de forma independiente la decisión de su plan y decidirá si tomaron la decisión correcta. </a:t>
            </a:r>
          </a:p>
          <a:p>
            <a:pPr marL="227013">
              <a:spcAft>
                <a:spcPts val="600"/>
              </a:spcAft>
              <a:buFont typeface="Arial" panose="020B0604020202020204" pitchFamily="34" charset="0"/>
              <a:buChar char="•"/>
            </a:pPr>
            <a:r>
              <a:rPr lang="es-US" sz="1050" dirty="0"/>
              <a:t>Si no está de acuerdo con la decisión de la IRE en el nivel 2, tiene 60 días después de recibir la decisión de la IRE para solicitar una decisión de audiencia por parte de la Oficina de Audiencias y Apelaciones de Medicare (OMHA, por sus siglas en inglés), que es el nivel 3. Cuando se presentan apelaciones en los niveles 3, 4 y 5, se presume que la fecha de recepción es 5 días después de la fecha que figura en la carta o el aviso de decisión. Si hay un retraso en la recepción, asegúrese de indicar la fecha en que recibió la carta o el aviso de decisión en su solicitud de apelar.</a:t>
            </a:r>
          </a:p>
          <a:p>
            <a:pPr>
              <a:spcAft>
                <a:spcPts val="600"/>
              </a:spcAft>
            </a:pPr>
            <a:r>
              <a:rPr lang="es-US" sz="1050" b="1" dirty="0"/>
              <a:t>Nivel 3: </a:t>
            </a:r>
            <a:r>
              <a:rPr lang="es-US" sz="1050" dirty="0"/>
              <a:t>Decisión de la OMHA. </a:t>
            </a:r>
          </a:p>
          <a:p>
            <a:pPr marL="227013">
              <a:spcAft>
                <a:spcPts val="600"/>
              </a:spcAft>
              <a:buFont typeface="Arial" panose="020B0604020202020204" pitchFamily="34" charset="0"/>
              <a:buChar char="•"/>
            </a:pPr>
            <a:r>
              <a:rPr lang="es-US" sz="1050" dirty="0"/>
              <a:t>Una audiencia ante un juez de tribunal administrativo (ALJ) le permite presentarle la apelación a una nueva persona que revisará de manera independiente los hechos de su apelación y escuchará su testimonio antes de tomar una decisión nueva e imparcial. </a:t>
            </a:r>
          </a:p>
          <a:p>
            <a:pPr marL="227013">
              <a:spcAft>
                <a:spcPts val="600"/>
              </a:spcAft>
              <a:buFont typeface="Arial" panose="020B0604020202020204" pitchFamily="34" charset="0"/>
              <a:buChar char="•"/>
            </a:pPr>
            <a:r>
              <a:rPr lang="es-US" sz="1050" dirty="0"/>
              <a:t>Para conseguir una audiencia o solicitar una revisión con constancia por la OMHA (no se celebra una audiencia; un juez examina solo el expediente del caso y cualquier prueba nueva enviada a la OMHA), la suma de su caso debe ser de un mínimo en dólares que se actualiza anualmente. El importe requerido para 2024 es $180. </a:t>
            </a:r>
          </a:p>
          <a:p>
            <a:pPr marL="227013">
              <a:spcAft>
                <a:spcPts val="600"/>
              </a:spcAft>
              <a:buFont typeface="Arial" panose="020B0604020202020204" pitchFamily="34" charset="0"/>
              <a:buChar char="•"/>
            </a:pPr>
            <a:r>
              <a:rPr lang="es-US" sz="1050" dirty="0"/>
              <a:t>Si no está de acuerdo con la decisión de la OMHA en el nivel 3, tiene 60 días después de recibir la decisión de la OMHA para solicitar una revisión por parte del Consejo de Apelaciones de Medicare (Consejo de Apelaciones), lo cual es el nivel 4. </a:t>
            </a:r>
          </a:p>
          <a:p>
            <a:pPr>
              <a:spcAft>
                <a:spcPts val="600"/>
              </a:spcAft>
            </a:pPr>
            <a:r>
              <a:rPr lang="es-US" sz="1050" b="1" dirty="0"/>
              <a:t>Nivel 4: </a:t>
            </a:r>
            <a:r>
              <a:rPr lang="es-US" sz="1050" dirty="0"/>
              <a:t>Revisión por el Consejo de Apelaciones. </a:t>
            </a:r>
          </a:p>
          <a:p>
            <a:pPr marL="227013">
              <a:spcAft>
                <a:spcPts val="600"/>
              </a:spcAft>
              <a:buFont typeface="Arial" panose="020B0604020202020204" pitchFamily="34" charset="0"/>
              <a:buChar char="•"/>
            </a:pPr>
            <a:r>
              <a:rPr lang="es-US" sz="1050" dirty="0"/>
              <a:t>Puede solicitar que el Consejo de Apelaciones revise su caso independientemente del monto en dólares de su caso. </a:t>
            </a:r>
          </a:p>
          <a:p>
            <a:pPr marL="227013">
              <a:spcAft>
                <a:spcPts val="600"/>
              </a:spcAft>
              <a:buFont typeface="Arial" panose="020B0604020202020204" pitchFamily="34" charset="0"/>
              <a:buChar char="•"/>
            </a:pPr>
            <a:r>
              <a:rPr lang="es-US" sz="1050" dirty="0"/>
              <a:t>Si no está de acuerdo con la decisión del Consejo de apelaciones en el nivel 4, tendrá 60 días a partir de la fecha en que recibe la decisión del Consejo de apelaciones para solicitar una revisión judicial por un Tribunal Federal de Distrito, lo cual es el nivel 5.</a:t>
            </a:r>
          </a:p>
          <a:p>
            <a:pPr>
              <a:spcAft>
                <a:spcPts val="600"/>
              </a:spcAft>
            </a:pPr>
            <a:r>
              <a:rPr lang="es-US" sz="1050" b="1" dirty="0"/>
              <a:t>Nivel 5:</a:t>
            </a:r>
            <a:r>
              <a:rPr lang="es-US" sz="1050" dirty="0"/>
              <a:t> Revisión judicial por un Tribunal del Distrito Federal. Para obtener una revisión, el importe de su caso debe cumplir con un importe mínimo en dólares que se actualiza anualmente. El importe mínimo en dólares requerido para 2024 es $1840.</a:t>
            </a:r>
          </a:p>
          <a:p>
            <a:pPr marL="0" indent="0">
              <a:spcAft>
                <a:spcPts val="600"/>
              </a:spcAft>
              <a:buNone/>
            </a:pPr>
            <a:r>
              <a:rPr lang="es-US" sz="1050" dirty="0"/>
              <a:t>Para obtener más información, visite </a:t>
            </a:r>
            <a:r>
              <a:rPr lang="es-US" sz="1050" dirty="0">
                <a:hlinkClick r:id="rId3"/>
              </a:rPr>
              <a:t>CMS.gov/medicare/appeals-</a:t>
            </a:r>
            <a:r>
              <a:rPr lang="es-US" sz="1050" dirty="0" err="1">
                <a:hlinkClick r:id="rId3"/>
              </a:rPr>
              <a:t>grievances</a:t>
            </a:r>
            <a:r>
              <a:rPr lang="es-US" sz="1050" dirty="0">
                <a:hlinkClick r:id="rId3"/>
              </a:rPr>
              <a:t>/</a:t>
            </a:r>
            <a:r>
              <a:rPr lang="es-US" sz="1050" dirty="0" err="1">
                <a:hlinkClick r:id="rId3"/>
              </a:rPr>
              <a:t>managed</a:t>
            </a:r>
            <a:r>
              <a:rPr lang="es-US" sz="1050" dirty="0">
                <a:hlinkClick r:id="rId3"/>
              </a:rPr>
              <a:t>-care</a:t>
            </a:r>
            <a:r>
              <a:rPr lang="es-US" sz="1050" dirty="0"/>
              <a:t>. Para ver un organigrama de tamaño completo del proceso de apelaciones de Medicare </a:t>
            </a:r>
            <a:r>
              <a:rPr lang="es-US" sz="1050" dirty="0" err="1"/>
              <a:t>Advantage</a:t>
            </a:r>
            <a:r>
              <a:rPr lang="es-US" sz="1050" dirty="0"/>
              <a:t> (Parte C), visite </a:t>
            </a:r>
            <a:r>
              <a:rPr lang="es-US" sz="1050" dirty="0">
                <a:hlinkClick r:id="rId4"/>
              </a:rPr>
              <a:t>CMS.gov/medicare/appeals-and-</a:t>
            </a:r>
            <a:r>
              <a:rPr lang="es-US" sz="1050" dirty="0" err="1">
                <a:hlinkClick r:id="rId4"/>
              </a:rPr>
              <a:t>grievances</a:t>
            </a:r>
            <a:r>
              <a:rPr lang="es-US" sz="1050" dirty="0">
                <a:hlinkClick r:id="rId4"/>
              </a:rPr>
              <a:t>/</a:t>
            </a:r>
            <a:r>
              <a:rPr lang="es-US" sz="1050" dirty="0" err="1">
                <a:hlinkClick r:id="rId4"/>
              </a:rPr>
              <a:t>mmcag</a:t>
            </a:r>
            <a:r>
              <a:rPr lang="es-US" sz="1050" dirty="0">
                <a:hlinkClick r:id="rId4"/>
              </a:rPr>
              <a:t>/</a:t>
            </a:r>
            <a:r>
              <a:rPr lang="es-US" sz="1050" dirty="0" err="1">
                <a:hlinkClick r:id="rId4"/>
              </a:rPr>
              <a:t>downloads</a:t>
            </a:r>
            <a:r>
              <a:rPr lang="es-US" sz="1050" dirty="0">
                <a:hlinkClick r:id="rId4"/>
              </a:rPr>
              <a:t>/managed-care-appeals-flow-chart-.pdf</a:t>
            </a:r>
            <a:r>
              <a:rPr lang="es-US" sz="1050" dirty="0"/>
              <a:t>.     </a:t>
            </a:r>
          </a:p>
          <a:p>
            <a:pPr>
              <a:spcAft>
                <a:spcPts val="600"/>
              </a:spcAft>
            </a:pPr>
            <a:endParaRPr lang="en-US" sz="1050" dirty="0"/>
          </a:p>
          <a:p>
            <a:pPr>
              <a:spcAft>
                <a:spcPts val="600"/>
              </a:spcAft>
            </a:pPr>
            <a:endParaRPr lang="en-US" sz="1050" dirty="0"/>
          </a:p>
        </p:txBody>
      </p:sp>
    </p:spTree>
    <p:extLst>
      <p:ext uri="{BB962C8B-B14F-4D97-AF65-F5344CB8AC3E}">
        <p14:creationId xmlns:p14="http://schemas.microsoft.com/office/powerpoint/2010/main" val="3822619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4221" y="3757507"/>
            <a:ext cx="7146757" cy="5687282"/>
          </a:xfrm>
        </p:spPr>
        <p:txBody>
          <a:bodyPr/>
          <a:lstStyle/>
          <a:p>
            <a:pPr marL="0" indent="0" fontAlgn="base">
              <a:spcAft>
                <a:spcPts val="600"/>
              </a:spcAft>
              <a:buNone/>
            </a:pPr>
            <a:r>
              <a:rPr lang="es-US" sz="1050" b="1" dirty="0">
                <a:solidFill>
                  <a:srgbClr val="000000"/>
                </a:solidFill>
              </a:rPr>
              <a:t>Esta diapositiva tiene animación.</a:t>
            </a:r>
          </a:p>
          <a:p>
            <a:pPr marL="0" indent="0" fontAlgn="base">
              <a:spcAft>
                <a:spcPts val="600"/>
              </a:spcAft>
              <a:buNone/>
            </a:pPr>
            <a:r>
              <a:rPr lang="es-US" sz="1050" b="1" dirty="0">
                <a:solidFill>
                  <a:srgbClr val="000000"/>
                </a:solidFill>
              </a:rPr>
              <a:t>Notas del presentador</a:t>
            </a:r>
          </a:p>
          <a:p>
            <a:pPr marL="196716" indent="-196716" defTabSz="983577">
              <a:spcAft>
                <a:spcPts val="600"/>
              </a:spcAft>
              <a:buNone/>
              <a:defRPr/>
            </a:pPr>
            <a:r>
              <a:rPr lang="es-US" sz="1050" dirty="0">
                <a:solidFill>
                  <a:prstClr val="black"/>
                </a:solidFill>
              </a:rPr>
              <a:t>Compruebe sus conocimientos: Pregunta 4</a:t>
            </a:r>
          </a:p>
          <a:p>
            <a:pPr marL="0" indent="0" defTabSz="983577">
              <a:spcAft>
                <a:spcPts val="600"/>
              </a:spcAft>
              <a:buNone/>
              <a:defRPr/>
            </a:pPr>
            <a:r>
              <a:rPr lang="es-US" sz="1050" b="1" dirty="0">
                <a:solidFill>
                  <a:prstClr val="black"/>
                </a:solidFill>
                <a:ea typeface="ＭＳ Ｐゴシック" pitchFamily="84" charset="-128"/>
              </a:rPr>
              <a:t>¿Cuáles de los siguientes son sus derechos en los planes de salud de Medicare?  </a:t>
            </a:r>
          </a:p>
          <a:p>
            <a:pPr marL="228600" indent="-228600" defTabSz="983577">
              <a:spcAft>
                <a:spcPts val="600"/>
              </a:spcAft>
              <a:buFont typeface="+mj-lt"/>
              <a:buAutoNum type="alphaLcPeriod"/>
              <a:defRPr/>
            </a:pPr>
            <a:r>
              <a:rPr lang="es-US" sz="1050" dirty="0">
                <a:solidFill>
                  <a:prstClr val="black"/>
                </a:solidFill>
                <a:ea typeface="ＭＳ Ｐゴシック" pitchFamily="84" charset="-128"/>
              </a:rPr>
              <a:t>A elegir proveedores de atención médica dentro del plan</a:t>
            </a:r>
          </a:p>
          <a:p>
            <a:pPr marL="228600" indent="-228600" defTabSz="983577">
              <a:spcAft>
                <a:spcPts val="600"/>
              </a:spcAft>
              <a:buFont typeface="+mj-lt"/>
              <a:buAutoNum type="alphaLcPeriod"/>
              <a:defRPr/>
            </a:pPr>
            <a:r>
              <a:rPr lang="es-US" sz="1050" dirty="0">
                <a:solidFill>
                  <a:prstClr val="black"/>
                </a:solidFill>
                <a:ea typeface="ＭＳ Ｐゴシック" pitchFamily="84" charset="-128"/>
              </a:rPr>
              <a:t>A presentar una queja</a:t>
            </a:r>
          </a:p>
          <a:p>
            <a:pPr marL="228600" indent="-228600" defTabSz="983577">
              <a:spcAft>
                <a:spcPts val="600"/>
              </a:spcAft>
              <a:buFont typeface="+mj-lt"/>
              <a:buAutoNum type="alphaLcPeriod"/>
              <a:defRPr/>
            </a:pPr>
            <a:r>
              <a:rPr lang="es-US" sz="1050" dirty="0">
                <a:solidFill>
                  <a:prstClr val="black"/>
                </a:solidFill>
                <a:ea typeface="ＭＳ Ｐゴシック" pitchFamily="84" charset="-128"/>
              </a:rPr>
              <a:t>A que su información médica personal se mantenga privada</a:t>
            </a:r>
          </a:p>
          <a:p>
            <a:pPr marL="228600" indent="-228600" defTabSz="983577">
              <a:spcAft>
                <a:spcPts val="600"/>
              </a:spcAft>
              <a:buFont typeface="+mj-lt"/>
              <a:buAutoNum type="alphaLcPeriod"/>
              <a:defRPr/>
            </a:pPr>
            <a:r>
              <a:rPr lang="es-US" sz="1050" dirty="0">
                <a:solidFill>
                  <a:prstClr val="black"/>
                </a:solidFill>
                <a:ea typeface="ＭＳ Ｐゴシック" pitchFamily="84" charset="-128"/>
              </a:rPr>
              <a:t>A saber cómo se paga a sus médicos</a:t>
            </a:r>
          </a:p>
          <a:p>
            <a:pPr marL="0" indent="0" defTabSz="983577">
              <a:spcAft>
                <a:spcPts val="600"/>
              </a:spcAft>
              <a:buNone/>
              <a:defRPr/>
            </a:pPr>
            <a:r>
              <a:rPr lang="es-US" sz="1050" b="1" dirty="0">
                <a:solidFill>
                  <a:prstClr val="black"/>
                </a:solidFill>
                <a:ea typeface="ＭＳ Ｐゴシック" pitchFamily="84" charset="-128"/>
              </a:rPr>
              <a:t>Respuesta: a, b, c y d</a:t>
            </a:r>
          </a:p>
          <a:p>
            <a:pPr marL="0" indent="0" defTabSz="983577">
              <a:spcAft>
                <a:spcPts val="600"/>
              </a:spcAft>
              <a:buNone/>
              <a:defRPr/>
            </a:pPr>
            <a:r>
              <a:rPr lang="es-US" sz="1050" dirty="0">
                <a:solidFill>
                  <a:prstClr val="black"/>
                </a:solidFill>
                <a:ea typeface="ＭＳ Ｐゴシック" pitchFamily="84" charset="-128"/>
              </a:rPr>
              <a:t>En los planes de salud de Medicare, también tiene derecho a lo siguiente:</a:t>
            </a:r>
          </a:p>
          <a:p>
            <a:pPr defTabSz="983577">
              <a:spcAft>
                <a:spcPts val="600"/>
              </a:spcAft>
              <a:defRPr/>
            </a:pPr>
            <a:r>
              <a:rPr lang="es-US" sz="1050" dirty="0">
                <a:solidFill>
                  <a:prstClr val="black"/>
                </a:solidFill>
                <a:ea typeface="ＭＳ Ｐゴシック" pitchFamily="84" charset="-128"/>
              </a:rPr>
              <a:t>Elegir proveedores de servicios de salud del plan para poder recibir atención médica cubierta. </a:t>
            </a:r>
          </a:p>
          <a:p>
            <a:pPr defTabSz="983577">
              <a:spcAft>
                <a:spcPts val="600"/>
              </a:spcAft>
              <a:defRPr/>
            </a:pPr>
            <a:r>
              <a:rPr lang="es-US" sz="1050" dirty="0">
                <a:solidFill>
                  <a:prstClr val="black"/>
                </a:solidFill>
                <a:ea typeface="ＭＳ Ｐゴシック" pitchFamily="84" charset="-128"/>
              </a:rPr>
              <a:t>Obtener un plan de tratamiento de su médico.</a:t>
            </a:r>
          </a:p>
          <a:p>
            <a:pPr defTabSz="983577">
              <a:spcAft>
                <a:spcPts val="600"/>
              </a:spcAft>
              <a:defRPr/>
            </a:pPr>
            <a:r>
              <a:rPr lang="es-US" sz="1050" dirty="0">
                <a:solidFill>
                  <a:prstClr val="black"/>
                </a:solidFill>
                <a:ea typeface="ＭＳ Ｐゴシック" pitchFamily="84" charset="-128"/>
              </a:rPr>
              <a:t>Saber cómo se paga a sus médicos. </a:t>
            </a:r>
          </a:p>
          <a:p>
            <a:pPr defTabSz="983577">
              <a:spcAft>
                <a:spcPts val="600"/>
              </a:spcAft>
              <a:defRPr/>
            </a:pPr>
            <a:r>
              <a:rPr lang="es-US" sz="1050" dirty="0">
                <a:solidFill>
                  <a:prstClr val="black"/>
                </a:solidFill>
                <a:ea typeface="ＭＳ Ｐゴシック" pitchFamily="84" charset="-128"/>
              </a:rPr>
              <a:t>Solicitar una apelación para resolver diferencias con su plan. </a:t>
            </a:r>
          </a:p>
          <a:p>
            <a:pPr defTabSz="983577">
              <a:spcAft>
                <a:spcPts val="600"/>
              </a:spcAft>
              <a:defRPr/>
            </a:pPr>
            <a:r>
              <a:rPr lang="es-US" sz="1050" dirty="0">
                <a:solidFill>
                  <a:prstClr val="black"/>
                </a:solidFill>
                <a:ea typeface="ＭＳ Ｐゴシック" pitchFamily="84" charset="-128"/>
              </a:rPr>
              <a:t>Presentar un reclamo (llamada queja formal) sobre otras preocupaciones o problemas con su plan.</a:t>
            </a:r>
          </a:p>
          <a:p>
            <a:pPr defTabSz="983577">
              <a:spcAft>
                <a:spcPts val="600"/>
              </a:spcAft>
              <a:defRPr/>
            </a:pPr>
            <a:r>
              <a:rPr lang="es-US" sz="1050" dirty="0">
                <a:solidFill>
                  <a:prstClr val="black"/>
                </a:solidFill>
                <a:ea typeface="ＭＳ Ｐゴシック" pitchFamily="84" charset="-128"/>
              </a:rPr>
              <a:t>Obtener una decisión de cobertura o información de cobertura por escrito de su plan antes de recibir un servicio para averiguar si el artículo o servicio estará cubierto, o para obtener información sobre las reglas de cobertura del plan.</a:t>
            </a:r>
          </a:p>
          <a:p>
            <a:pPr defTabSz="983577">
              <a:spcAft>
                <a:spcPts val="600"/>
              </a:spcAft>
              <a:defRPr/>
            </a:pPr>
            <a:r>
              <a:rPr lang="es-US" sz="1050" dirty="0">
                <a:solidFill>
                  <a:prstClr val="black"/>
                </a:solidFill>
                <a:ea typeface="ＭＳ Ｐゴシック" pitchFamily="84" charset="-128"/>
              </a:rPr>
              <a:t>Mantener la privacidad de la información de salud personal. </a:t>
            </a:r>
          </a:p>
          <a:p>
            <a:pPr marL="0" indent="0" defTabSz="983577">
              <a:spcAft>
                <a:spcPts val="600"/>
              </a:spcAft>
              <a:buNone/>
              <a:defRPr/>
            </a:pPr>
            <a:r>
              <a:rPr lang="es-US" sz="1050" dirty="0">
                <a:solidFill>
                  <a:prstClr val="black"/>
                </a:solidFill>
                <a:ea typeface="ＭＳ Ｐゴシック" pitchFamily="84" charset="-128"/>
              </a:rPr>
              <a:t>Todas las personas con Medicare, independientemente de que estén en Medical Original, un plan Medicare </a:t>
            </a:r>
            <a:r>
              <a:rPr lang="es-US" sz="1050" dirty="0" err="1">
                <a:solidFill>
                  <a:prstClr val="black"/>
                </a:solidFill>
                <a:ea typeface="ＭＳ Ｐゴシック" pitchFamily="84" charset="-128"/>
              </a:rPr>
              <a:t>Advantage</a:t>
            </a:r>
            <a:r>
              <a:rPr lang="es-US" sz="1050" dirty="0">
                <a:solidFill>
                  <a:prstClr val="black"/>
                </a:solidFill>
                <a:ea typeface="ＭＳ Ｐゴシック" pitchFamily="84" charset="-128"/>
              </a:rPr>
              <a:t>, otro plan de salud de Medicare, un plan de medicamentos para Medicare o tengan una póliza </a:t>
            </a:r>
            <a:r>
              <a:rPr lang="es-US" sz="1050" dirty="0" err="1">
                <a:solidFill>
                  <a:prstClr val="black"/>
                </a:solidFill>
                <a:ea typeface="ＭＳ Ｐゴシック" pitchFamily="84" charset="-128"/>
              </a:rPr>
              <a:t>Medigap</a:t>
            </a:r>
            <a:r>
              <a:rPr lang="es-US" sz="1050" dirty="0">
                <a:solidFill>
                  <a:prstClr val="black"/>
                </a:solidFill>
                <a:ea typeface="ＭＳ Ｐゴシック" pitchFamily="84" charset="-128"/>
              </a:rPr>
              <a:t>, tienen garantizados derechos a lo siguiente:</a:t>
            </a:r>
          </a:p>
          <a:p>
            <a:pPr defTabSz="983577">
              <a:spcAft>
                <a:spcPts val="600"/>
              </a:spcAft>
              <a:defRPr/>
            </a:pPr>
            <a:r>
              <a:rPr lang="es-US" sz="1050" dirty="0">
                <a:solidFill>
                  <a:prstClr val="black"/>
                </a:solidFill>
                <a:ea typeface="ＭＳ Ｐゴシック" pitchFamily="84" charset="-128"/>
              </a:rPr>
              <a:t>Recibir los servicios de atención médica que necesitan</a:t>
            </a:r>
          </a:p>
          <a:p>
            <a:pPr defTabSz="983577">
              <a:spcAft>
                <a:spcPts val="600"/>
              </a:spcAft>
              <a:defRPr/>
            </a:pPr>
            <a:r>
              <a:rPr lang="es-US" sz="1050" dirty="0">
                <a:solidFill>
                  <a:prstClr val="black"/>
                </a:solidFill>
                <a:ea typeface="ＭＳ Ｐゴシック" pitchFamily="84" charset="-128"/>
              </a:rPr>
              <a:t>Obtener información fácil de entender</a:t>
            </a:r>
          </a:p>
          <a:p>
            <a:pPr defTabSz="983577">
              <a:spcAft>
                <a:spcPts val="600"/>
              </a:spcAft>
              <a:defRPr/>
            </a:pPr>
            <a:r>
              <a:rPr lang="es-US" sz="1050" dirty="0">
                <a:solidFill>
                  <a:prstClr val="black"/>
                </a:solidFill>
                <a:ea typeface="ＭＳ Ｐゴシック" pitchFamily="84" charset="-128"/>
              </a:rPr>
              <a:t>Que se mantenga la privacidad de su información médica personal</a:t>
            </a:r>
          </a:p>
          <a:p>
            <a:pPr marL="0" indent="0" defTabSz="983577">
              <a:spcAft>
                <a:spcPts val="600"/>
              </a:spcAft>
              <a:buNone/>
              <a:defRPr/>
            </a:pPr>
            <a:endParaRPr lang="en-US" sz="1050" b="1" dirty="0">
              <a:solidFill>
                <a:prstClr val="black"/>
              </a:solidFill>
              <a:ea typeface="ＭＳ Ｐゴシック" pitchFamily="84" charset="-128"/>
            </a:endParaRPr>
          </a:p>
        </p:txBody>
      </p:sp>
    </p:spTree>
    <p:extLst>
      <p:ext uri="{BB962C8B-B14F-4D97-AF65-F5344CB8AC3E}">
        <p14:creationId xmlns:p14="http://schemas.microsoft.com/office/powerpoint/2010/main" val="2528506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9633" y="3757507"/>
            <a:ext cx="6592389" cy="5708710"/>
          </a:xfrm>
        </p:spPr>
        <p:txBody>
          <a:bodyPr/>
          <a:lstStyle/>
          <a:p>
            <a:pPr marL="0" indent="0" defTabSz="966512">
              <a:spcAft>
                <a:spcPts val="600"/>
              </a:spcAft>
              <a:buNone/>
              <a:defRPr/>
            </a:pPr>
            <a:r>
              <a:rPr lang="es-US" b="1" dirty="0">
                <a:solidFill>
                  <a:prstClr val="black"/>
                </a:solidFill>
                <a:ea typeface="ＭＳ Ｐゴシック" pitchFamily="84" charset="-128"/>
              </a:rPr>
              <a:t>Notas del presentador</a:t>
            </a:r>
          </a:p>
          <a:p>
            <a:pPr marL="0" indent="0" defTabSz="966512">
              <a:spcAft>
                <a:spcPts val="600"/>
              </a:spcAft>
              <a:buNone/>
              <a:defRPr/>
            </a:pPr>
            <a:r>
              <a:rPr lang="es-US" dirty="0">
                <a:solidFill>
                  <a:prstClr val="black"/>
                </a:solidFill>
              </a:rPr>
              <a:t>En la Lección 4 se brinda información sobre lo siguiente:</a:t>
            </a:r>
          </a:p>
          <a:p>
            <a:pPr marL="125660" indent="-125660" defTabSz="966612">
              <a:spcAft>
                <a:spcPts val="600"/>
              </a:spcAft>
              <a:defRPr/>
            </a:pPr>
            <a:r>
              <a:rPr lang="es-US" dirty="0">
                <a:solidFill>
                  <a:prstClr val="black"/>
                </a:solidFill>
              </a:rPr>
              <a:t>Materiales de comunicación y mercadeo</a:t>
            </a:r>
          </a:p>
          <a:p>
            <a:pPr marL="125660" indent="-125660" defTabSz="966612">
              <a:spcAft>
                <a:spcPts val="600"/>
              </a:spcAft>
              <a:defRPr/>
            </a:pPr>
            <a:r>
              <a:rPr lang="es-US" dirty="0">
                <a:solidFill>
                  <a:prstClr val="black"/>
                </a:solidFill>
              </a:rPr>
              <a:t>Recordatorios de mercadeo</a:t>
            </a:r>
          </a:p>
          <a:p>
            <a:pPr marL="125660" indent="-125660" defTabSz="966612">
              <a:spcAft>
                <a:spcPts val="600"/>
              </a:spcAft>
              <a:defRPr/>
            </a:pPr>
            <a:r>
              <a:rPr lang="es-US" dirty="0">
                <a:solidFill>
                  <a:prstClr val="black"/>
                </a:solidFill>
              </a:rPr>
              <a:t>Divulgación de información del plan para miembros nuevos y renovados</a:t>
            </a:r>
          </a:p>
          <a:p>
            <a:pPr marL="125660" indent="-125660" defTabSz="966612">
              <a:spcAft>
                <a:spcPts val="600"/>
              </a:spcAft>
              <a:defRPr/>
            </a:pPr>
            <a:r>
              <a:rPr lang="es-US" dirty="0">
                <a:solidFill>
                  <a:prstClr val="black"/>
                </a:solidFill>
              </a:rPr>
              <a:t>Recordatorios sobre regalos nominales</a:t>
            </a:r>
          </a:p>
          <a:p>
            <a:pPr marL="125660" indent="-125660" defTabSz="966612">
              <a:spcAft>
                <a:spcPts val="600"/>
              </a:spcAft>
              <a:defRPr/>
            </a:pPr>
            <a:r>
              <a:rPr lang="es-US" dirty="0">
                <a:solidFill>
                  <a:prstClr val="black"/>
                </a:solidFill>
              </a:rPr>
              <a:t>Contacto no solicitado por el beneficiario </a:t>
            </a:r>
          </a:p>
          <a:p>
            <a:pPr marL="125660" indent="-125660" defTabSz="966612">
              <a:spcAft>
                <a:spcPts val="600"/>
              </a:spcAft>
              <a:defRPr/>
            </a:pPr>
            <a:r>
              <a:rPr lang="es-US" dirty="0">
                <a:solidFill>
                  <a:prstClr val="black"/>
                </a:solidFill>
              </a:rPr>
              <a:t>Prohibición de ventas cruzadas</a:t>
            </a:r>
          </a:p>
          <a:p>
            <a:pPr marL="125660" indent="-125660" defTabSz="966612">
              <a:spcAft>
                <a:spcPts val="600"/>
              </a:spcAft>
              <a:defRPr/>
            </a:pPr>
            <a:r>
              <a:rPr lang="es-US" dirty="0">
                <a:solidFill>
                  <a:prstClr val="black"/>
                </a:solidFill>
              </a:rPr>
              <a:t>Alcance de los recordatorios de citas</a:t>
            </a:r>
          </a:p>
          <a:p>
            <a:pPr marL="125660" indent="-125660" defTabSz="966612">
              <a:spcAft>
                <a:spcPts val="600"/>
              </a:spcAft>
              <a:defRPr/>
            </a:pPr>
            <a:r>
              <a:rPr lang="es-US" dirty="0">
                <a:solidFill>
                  <a:prstClr val="black"/>
                </a:solidFill>
              </a:rPr>
              <a:t>Recordatorios de actividades promocionales</a:t>
            </a:r>
          </a:p>
          <a:p>
            <a:pPr marL="125660" indent="-125660" defTabSz="966612">
              <a:spcAft>
                <a:spcPts val="600"/>
              </a:spcAft>
              <a:defRPr/>
            </a:pPr>
            <a:r>
              <a:rPr lang="es-US" dirty="0">
                <a:solidFill>
                  <a:prstClr val="black"/>
                </a:solidFill>
              </a:rPr>
              <a:t>Eventos educativos:</a:t>
            </a:r>
          </a:p>
          <a:p>
            <a:pPr marL="125660" indent="-125660" defTabSz="966612">
              <a:spcAft>
                <a:spcPts val="600"/>
              </a:spcAft>
              <a:defRPr/>
            </a:pPr>
            <a:r>
              <a:rPr lang="es-US" dirty="0">
                <a:solidFill>
                  <a:prstClr val="black"/>
                </a:solidFill>
              </a:rPr>
              <a:t>Eventos de mercadeo/ventas</a:t>
            </a:r>
          </a:p>
          <a:p>
            <a:pPr marL="125660" indent="-125660" defTabSz="966612">
              <a:spcAft>
                <a:spcPts val="600"/>
              </a:spcAft>
              <a:defRPr/>
            </a:pPr>
            <a:r>
              <a:rPr lang="es-US" dirty="0">
                <a:solidFill>
                  <a:prstClr val="black"/>
                </a:solidFill>
              </a:rPr>
              <a:t>Licencia, designación y cancelación de agentes y corredores</a:t>
            </a:r>
          </a:p>
          <a:p>
            <a:pPr marL="125660" indent="-125660" defTabSz="966612">
              <a:spcAft>
                <a:spcPts val="600"/>
              </a:spcAft>
              <a:defRPr/>
            </a:pPr>
            <a:r>
              <a:rPr lang="es-US" dirty="0">
                <a:solidFill>
                  <a:prstClr val="black"/>
                </a:solidFill>
              </a:rPr>
              <a:t>Capacitación y evaluación del agente/corredor</a:t>
            </a:r>
          </a:p>
          <a:p>
            <a:pPr marL="125660" indent="-125660" defTabSz="966612">
              <a:spcAft>
                <a:spcPts val="600"/>
              </a:spcAft>
              <a:defRPr/>
            </a:pPr>
            <a:r>
              <a:rPr lang="es-US" dirty="0">
                <a:solidFill>
                  <a:prstClr val="black"/>
                </a:solidFill>
              </a:rPr>
              <a:t>Recompensas e incentivos</a:t>
            </a:r>
          </a:p>
          <a:p>
            <a:pPr marL="0" indent="0">
              <a:spcAft>
                <a:spcPts val="600"/>
              </a:spcAft>
              <a:buNone/>
              <a:defRPr/>
            </a:pPr>
            <a:r>
              <a:rPr lang="es-US" b="1" dirty="0">
                <a:solidFill>
                  <a:prstClr val="black"/>
                </a:solidFill>
                <a:latin typeface="public_sans"/>
                <a:cs typeface="Arial" panose="020B0604020202020204" pitchFamily="34" charset="0"/>
              </a:rPr>
              <a:t>INFORMACIÓN DE FUENTES PARA EL PRESENTADOR: </a:t>
            </a:r>
            <a:r>
              <a:rPr lang="es-US" b="0" i="0" dirty="0">
                <a:solidFill>
                  <a:srgbClr val="262626"/>
                </a:solidFill>
                <a:effectLst/>
                <a:latin typeface="public_sans"/>
                <a:cs typeface="Arial" panose="020B0604020202020204" pitchFamily="34" charset="0"/>
              </a:rPr>
              <a:t>Las pautas de mercadotecnia reflejan la interpretación de los CMS de los requisitos de mercadotecnia y las disposiciones relacionadas de las reglas de beneficios de medicamentos recetados de Medicare </a:t>
            </a:r>
            <a:r>
              <a:rPr lang="es-US" b="0" i="0" dirty="0" err="1">
                <a:solidFill>
                  <a:srgbClr val="262626"/>
                </a:solidFill>
                <a:effectLst/>
                <a:latin typeface="public_sans"/>
                <a:cs typeface="Arial" panose="020B0604020202020204" pitchFamily="34" charset="0"/>
              </a:rPr>
              <a:t>Advantage</a:t>
            </a:r>
            <a:r>
              <a:rPr lang="es-US" b="0" i="0" dirty="0">
                <a:solidFill>
                  <a:srgbClr val="262626"/>
                </a:solidFill>
                <a:effectLst/>
                <a:latin typeface="public_sans"/>
                <a:cs typeface="Arial" panose="020B0604020202020204" pitchFamily="34" charset="0"/>
              </a:rPr>
              <a:t> y Medicare (capítulo 42 del Código de Regulaciones Federales, Partes 422 y 423).</a:t>
            </a:r>
          </a:p>
          <a:p>
            <a:pPr>
              <a:spcAft>
                <a:spcPts val="600"/>
              </a:spcAft>
              <a:defRPr/>
            </a:pPr>
            <a:r>
              <a:rPr lang="es-US" b="0" i="0" dirty="0">
                <a:solidFill>
                  <a:srgbClr val="262626"/>
                </a:solidFill>
                <a:effectLst/>
                <a:latin typeface="public_sans"/>
                <a:hlinkClick r:id="rId3"/>
              </a:rPr>
              <a:t>eCFR.gov/</a:t>
            </a:r>
            <a:r>
              <a:rPr lang="es-US" b="0" i="0" dirty="0" err="1">
                <a:solidFill>
                  <a:srgbClr val="262626"/>
                </a:solidFill>
                <a:effectLst/>
                <a:latin typeface="public_sans"/>
                <a:hlinkClick r:id="rId3"/>
              </a:rPr>
              <a:t>current</a:t>
            </a:r>
            <a:r>
              <a:rPr lang="es-US" b="0" i="0" dirty="0">
                <a:solidFill>
                  <a:srgbClr val="262626"/>
                </a:solidFill>
                <a:effectLst/>
                <a:latin typeface="public_sans"/>
                <a:hlinkClick r:id="rId3"/>
              </a:rPr>
              <a:t>/title-42/</a:t>
            </a:r>
            <a:r>
              <a:rPr lang="es-US" b="0" i="0" dirty="0" err="1">
                <a:solidFill>
                  <a:srgbClr val="262626"/>
                </a:solidFill>
                <a:effectLst/>
                <a:latin typeface="public_sans"/>
                <a:hlinkClick r:id="rId3"/>
              </a:rPr>
              <a:t>chapter</a:t>
            </a:r>
            <a:r>
              <a:rPr lang="es-US" b="0" i="0" dirty="0">
                <a:solidFill>
                  <a:srgbClr val="262626"/>
                </a:solidFill>
                <a:effectLst/>
                <a:latin typeface="public_sans"/>
                <a:hlinkClick r:id="rId3"/>
              </a:rPr>
              <a:t>-IV/</a:t>
            </a:r>
            <a:r>
              <a:rPr lang="es-US" b="0" i="0" dirty="0" err="1">
                <a:solidFill>
                  <a:srgbClr val="262626"/>
                </a:solidFill>
                <a:effectLst/>
                <a:latin typeface="public_sans"/>
                <a:hlinkClick r:id="rId3"/>
              </a:rPr>
              <a:t>subchapter</a:t>
            </a:r>
            <a:r>
              <a:rPr lang="es-US" b="0" i="0" dirty="0">
                <a:solidFill>
                  <a:srgbClr val="262626"/>
                </a:solidFill>
                <a:effectLst/>
                <a:latin typeface="public_sans"/>
                <a:hlinkClick r:id="rId3"/>
              </a:rPr>
              <a:t>-B/part-422?toc=1</a:t>
            </a:r>
          </a:p>
          <a:p>
            <a:pPr>
              <a:spcAft>
                <a:spcPts val="600"/>
              </a:spcAft>
              <a:defRPr/>
            </a:pPr>
            <a:r>
              <a:rPr lang="es-US" b="0" i="0" dirty="0">
                <a:solidFill>
                  <a:srgbClr val="262626"/>
                </a:solidFill>
                <a:effectLst/>
                <a:latin typeface="public_sans"/>
                <a:hlinkClick r:id="rId4"/>
              </a:rPr>
              <a:t>eCFR.gov/</a:t>
            </a:r>
            <a:r>
              <a:rPr lang="es-US" b="0" i="0" dirty="0" err="1">
                <a:solidFill>
                  <a:srgbClr val="262626"/>
                </a:solidFill>
                <a:effectLst/>
                <a:latin typeface="public_sans"/>
                <a:hlinkClick r:id="rId4"/>
              </a:rPr>
              <a:t>current</a:t>
            </a:r>
            <a:r>
              <a:rPr lang="es-US" b="0" i="0" dirty="0">
                <a:solidFill>
                  <a:srgbClr val="262626"/>
                </a:solidFill>
                <a:effectLst/>
                <a:latin typeface="public_sans"/>
                <a:hlinkClick r:id="rId4"/>
              </a:rPr>
              <a:t>/title-42/</a:t>
            </a:r>
            <a:r>
              <a:rPr lang="es-US" b="0" i="0" dirty="0" err="1">
                <a:solidFill>
                  <a:srgbClr val="262626"/>
                </a:solidFill>
                <a:effectLst/>
                <a:latin typeface="public_sans"/>
                <a:hlinkClick r:id="rId4"/>
              </a:rPr>
              <a:t>chapter</a:t>
            </a:r>
            <a:r>
              <a:rPr lang="es-US" b="0" i="0" dirty="0">
                <a:solidFill>
                  <a:srgbClr val="262626"/>
                </a:solidFill>
                <a:effectLst/>
                <a:latin typeface="public_sans"/>
                <a:hlinkClick r:id="rId4"/>
              </a:rPr>
              <a:t>-IV/</a:t>
            </a:r>
            <a:r>
              <a:rPr lang="es-US" b="0" i="0" dirty="0" err="1">
                <a:solidFill>
                  <a:srgbClr val="262626"/>
                </a:solidFill>
                <a:effectLst/>
                <a:latin typeface="public_sans"/>
                <a:hlinkClick r:id="rId4"/>
              </a:rPr>
              <a:t>subchapter</a:t>
            </a:r>
            <a:r>
              <a:rPr lang="es-US" b="0" i="0" dirty="0">
                <a:solidFill>
                  <a:srgbClr val="262626"/>
                </a:solidFill>
                <a:effectLst/>
                <a:latin typeface="public_sans"/>
                <a:hlinkClick r:id="rId4"/>
              </a:rPr>
              <a:t>-B/part-423</a:t>
            </a:r>
            <a:r>
              <a:rPr lang="es-US" dirty="0">
                <a:solidFill>
                  <a:srgbClr val="262626"/>
                </a:solidFill>
                <a:latin typeface="public_sans"/>
              </a:rPr>
              <a:t> </a:t>
            </a:r>
          </a:p>
          <a:p>
            <a:pPr>
              <a:spcAft>
                <a:spcPts val="600"/>
              </a:spcAft>
              <a:defRPr/>
            </a:pPr>
            <a:r>
              <a:rPr lang="es-US" b="0" i="0" dirty="0">
                <a:solidFill>
                  <a:srgbClr val="262626"/>
                </a:solidFill>
                <a:effectLst/>
                <a:latin typeface="public_sans"/>
                <a:hlinkClick r:id="rId5"/>
              </a:rPr>
              <a:t>CMS.gov/medicare/</a:t>
            </a:r>
            <a:r>
              <a:rPr lang="es-US" b="0" i="0" dirty="0" err="1">
                <a:solidFill>
                  <a:srgbClr val="262626"/>
                </a:solidFill>
                <a:effectLst/>
                <a:latin typeface="public_sans"/>
                <a:hlinkClick r:id="rId5"/>
              </a:rPr>
              <a:t>health-drug-plans</a:t>
            </a:r>
            <a:r>
              <a:rPr lang="es-US" b="0" i="0" dirty="0">
                <a:solidFill>
                  <a:srgbClr val="262626"/>
                </a:solidFill>
                <a:effectLst/>
                <a:latin typeface="public_sans"/>
                <a:hlinkClick r:id="rId5"/>
              </a:rPr>
              <a:t>/</a:t>
            </a:r>
            <a:r>
              <a:rPr lang="es-US" b="0" i="0" dirty="0" err="1">
                <a:solidFill>
                  <a:srgbClr val="262626"/>
                </a:solidFill>
                <a:effectLst/>
                <a:latin typeface="public_sans"/>
                <a:hlinkClick r:id="rId5"/>
              </a:rPr>
              <a:t>managed</a:t>
            </a:r>
            <a:r>
              <a:rPr lang="es-US" b="0" i="0" dirty="0">
                <a:solidFill>
                  <a:srgbClr val="262626"/>
                </a:solidFill>
                <a:effectLst/>
                <a:latin typeface="public_sans"/>
                <a:hlinkClick r:id="rId5"/>
              </a:rPr>
              <a:t>-care-marketing/medicare-</a:t>
            </a:r>
            <a:r>
              <a:rPr lang="es-US" b="0" i="0" dirty="0" err="1">
                <a:solidFill>
                  <a:srgbClr val="262626"/>
                </a:solidFill>
                <a:effectLst/>
                <a:latin typeface="public_sans"/>
                <a:hlinkClick r:id="rId5"/>
              </a:rPr>
              <a:t>guidelines</a:t>
            </a:r>
            <a:r>
              <a:rPr lang="es-US" b="0" i="0" dirty="0">
                <a:solidFill>
                  <a:srgbClr val="262626"/>
                </a:solidFill>
                <a:effectLst/>
                <a:latin typeface="public_sans"/>
              </a:rPr>
              <a:t> </a:t>
            </a:r>
          </a:p>
          <a:p>
            <a:pPr marL="0" indent="0">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69459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a:solidFill>
                  <a:prstClr val="black"/>
                </a:solidFill>
                <a:ea typeface="ＭＳ Ｐゴシック" pitchFamily="84" charset="-128"/>
              </a:rPr>
              <a:t>Notas del presentador</a:t>
            </a:r>
          </a:p>
          <a:p>
            <a:pPr marL="0" indent="0" defTabSz="983577">
              <a:spcAft>
                <a:spcPts val="600"/>
              </a:spcAft>
              <a:buNone/>
              <a:defRPr/>
            </a:pPr>
            <a:r>
              <a:rPr lang="es-US">
                <a:solidFill>
                  <a:prstClr val="black"/>
                </a:solidFill>
              </a:rPr>
              <a:t>Al final de esta lección, usted podrá:</a:t>
            </a:r>
          </a:p>
          <a:p>
            <a:pPr marL="125660" indent="-125660" defTabSz="983577">
              <a:spcAft>
                <a:spcPts val="600"/>
              </a:spcAft>
              <a:defRPr/>
            </a:pPr>
            <a:r>
              <a:rPr lang="es-US" b="0" i="0">
                <a:solidFill>
                  <a:srgbClr val="000000"/>
                </a:solidFill>
                <a:effectLst/>
              </a:rPr>
              <a:t>Describir cómo acceder a las Pautas de comunicaciones y mercadotecnia de Medicare para los planes Medicare Advantage</a:t>
            </a:r>
          </a:p>
          <a:p>
            <a:pPr marL="125660" indent="-125660" defTabSz="983577">
              <a:spcAft>
                <a:spcPts val="600"/>
              </a:spcAft>
              <a:defRPr/>
            </a:pPr>
            <a:r>
              <a:rPr lang="es-US" b="0" i="0">
                <a:solidFill>
                  <a:srgbClr val="000000"/>
                </a:solidFill>
                <a:effectLst/>
              </a:rPr>
              <a:t>Explicar las pautas para usar calificaciones de estrellas de los planes de los Centros de Servicios de Medicare y Medicaid (CMS, por sus siglas en inglés) en los materiales de mercadotecnia </a:t>
            </a:r>
          </a:p>
          <a:p>
            <a:pPr marL="125660" indent="-125660" defTabSz="983577">
              <a:spcAft>
                <a:spcPts val="600"/>
              </a:spcAft>
              <a:defRPr/>
            </a:pPr>
            <a:r>
              <a:rPr lang="es-US" b="0" i="0">
                <a:solidFill>
                  <a:srgbClr val="000000"/>
                </a:solidFill>
                <a:effectLst/>
              </a:rPr>
              <a:t>Explicar otras pautas para materiales de mercadotecnia y eventos</a:t>
            </a:r>
          </a:p>
          <a:p>
            <a:pPr marL="125660" indent="-125660" defTabSz="983577">
              <a:spcAft>
                <a:spcPts val="600"/>
              </a:spcAft>
              <a:defRPr/>
            </a:pPr>
            <a:r>
              <a:rPr lang="es-US" b="0" i="0">
                <a:solidFill>
                  <a:srgbClr val="000000"/>
                </a:solidFill>
                <a:effectLst/>
              </a:rPr>
              <a:t>Explicar las pautas para adjudicación de licencia, designación y cancelación de agentes y corredores</a:t>
            </a:r>
          </a:p>
          <a:p>
            <a:pPr marL="125660" indent="-125660" defTabSz="983577">
              <a:spcAft>
                <a:spcPts val="600"/>
              </a:spcAft>
              <a:defRPr/>
            </a:pPr>
            <a:r>
              <a:rPr lang="es-US" b="0" i="0">
                <a:solidFill>
                  <a:srgbClr val="000000"/>
                </a:solidFill>
                <a:effectLst/>
              </a:rPr>
              <a:t>Explicar las pautas para recompensas e incentivos de mercadotecnia</a:t>
            </a:r>
          </a:p>
        </p:txBody>
      </p:sp>
    </p:spTree>
    <p:extLst>
      <p:ext uri="{BB962C8B-B14F-4D97-AF65-F5344CB8AC3E}">
        <p14:creationId xmlns:p14="http://schemas.microsoft.com/office/powerpoint/2010/main" val="1871556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55575"/>
            <a:ext cx="5759450" cy="3240088"/>
          </a:xfrm>
        </p:spPr>
      </p:sp>
      <p:sp>
        <p:nvSpPr>
          <p:cNvPr id="3" name="Notes Placeholder 2"/>
          <p:cNvSpPr>
            <a:spLocks noGrp="1"/>
          </p:cNvSpPr>
          <p:nvPr>
            <p:ph type="body" idx="1"/>
          </p:nvPr>
        </p:nvSpPr>
        <p:spPr>
          <a:xfrm>
            <a:off x="127221" y="3395664"/>
            <a:ext cx="7081962" cy="6081712"/>
          </a:xfrm>
        </p:spPr>
        <p:txBody>
          <a:bodyPr/>
          <a:lstStyle/>
          <a:p>
            <a:pPr marL="0" lvl="1" defTabSz="966612">
              <a:spcBef>
                <a:spcPts val="0"/>
              </a:spcBef>
              <a:spcAft>
                <a:spcPts val="600"/>
              </a:spcAft>
              <a:defRPr/>
            </a:pPr>
            <a:r>
              <a:rPr lang="es-US" sz="1050" b="1" dirty="0">
                <a:solidFill>
                  <a:prstClr val="black"/>
                </a:solidFill>
                <a:ea typeface="ＭＳ Ｐゴシック" pitchFamily="84" charset="-128"/>
                <a:cs typeface="Arial" panose="020B0604020202020204" pitchFamily="34" charset="0"/>
              </a:rPr>
              <a:t>Esta diapositiva tiene animación.</a:t>
            </a:r>
          </a:p>
          <a:p>
            <a:pPr marL="0" lvl="1" defTabSz="966612">
              <a:spcBef>
                <a:spcPts val="0"/>
              </a:spcBef>
              <a:spcAft>
                <a:spcPts val="600"/>
              </a:spcAft>
              <a:defRPr/>
            </a:pPr>
            <a:r>
              <a:rPr lang="es-US" sz="1050" b="1" dirty="0">
                <a:solidFill>
                  <a:prstClr val="black"/>
                </a:solidFill>
                <a:ea typeface="ＭＳ Ｐゴシック" pitchFamily="84" charset="-128"/>
                <a:cs typeface="Arial" panose="020B0604020202020204" pitchFamily="34" charset="0"/>
              </a:rPr>
              <a:t>Notas del presentador</a:t>
            </a:r>
          </a:p>
          <a:p>
            <a:pPr marL="114300" lvl="1" indent="-114300" defTabSz="966612">
              <a:spcBef>
                <a:spcPts val="0"/>
              </a:spcBef>
              <a:spcAft>
                <a:spcPts val="600"/>
              </a:spcAft>
              <a:buFont typeface="Wingdings" panose="05000000000000000000" pitchFamily="2" charset="2"/>
              <a:buChar char="§"/>
              <a:defRPr/>
            </a:pPr>
            <a:r>
              <a:rPr lang="es-US" sz="1050" dirty="0">
                <a:solidFill>
                  <a:prstClr val="black"/>
                </a:solidFill>
                <a:ea typeface="Times New Roman" pitchFamily="84" charset="0"/>
                <a:cs typeface="Arial" panose="020B0604020202020204" pitchFamily="34" charset="0"/>
              </a:rPr>
              <a:t>La regulación define las comunicaciones como actividades y uso de materiales para proporcionar información a los afiliados actuales y potenciales. Mercadotecnia, un subgrupo de comunicaciones, incluye materiales y actividades con la intención de:</a:t>
            </a:r>
          </a:p>
          <a:p>
            <a:pPr marL="342900" lvl="2" indent="-114300" defTabSz="966612">
              <a:spcBef>
                <a:spcPts val="0"/>
              </a:spcBef>
              <a:spcAft>
                <a:spcPts val="600"/>
              </a:spcAft>
              <a:buSzPct val="100000"/>
              <a:buFont typeface="Arial" panose="020B0604020202020204" pitchFamily="34" charset="0"/>
              <a:buChar char="•"/>
              <a:defRPr/>
            </a:pPr>
            <a:r>
              <a:rPr lang="es-US" sz="1050" dirty="0">
                <a:solidFill>
                  <a:prstClr val="black"/>
                </a:solidFill>
                <a:ea typeface="Times New Roman" pitchFamily="84" charset="0"/>
                <a:cs typeface="Arial" panose="020B0604020202020204" pitchFamily="34" charset="0"/>
              </a:rPr>
              <a:t>Atraer la atención de una persona con Medicare a uno o más planes Medicare </a:t>
            </a:r>
            <a:r>
              <a:rPr lang="es-US" sz="1050" dirty="0" err="1">
                <a:solidFill>
                  <a:prstClr val="black"/>
                </a:solidFill>
                <a:ea typeface="Times New Roman" pitchFamily="84" charset="0"/>
                <a:cs typeface="Arial" panose="020B0604020202020204" pitchFamily="34" charset="0"/>
              </a:rPr>
              <a:t>Advantage</a:t>
            </a:r>
            <a:endParaRPr lang="es-US" sz="1050" dirty="0">
              <a:solidFill>
                <a:prstClr val="black"/>
              </a:solidFill>
              <a:ea typeface="Times New Roman" pitchFamily="84" charset="0"/>
              <a:cs typeface="Arial" panose="020B0604020202020204" pitchFamily="34" charset="0"/>
            </a:endParaRPr>
          </a:p>
          <a:p>
            <a:pPr marL="342900" lvl="2" indent="-114300" defTabSz="966612">
              <a:spcBef>
                <a:spcPts val="0"/>
              </a:spcBef>
              <a:spcAft>
                <a:spcPts val="600"/>
              </a:spcAft>
              <a:buSzPct val="100000"/>
              <a:buFont typeface="Arial" panose="020B0604020202020204" pitchFamily="34" charset="0"/>
              <a:buChar char="•"/>
              <a:defRPr/>
            </a:pPr>
            <a:r>
              <a:rPr lang="es-US" sz="1050" dirty="0">
                <a:solidFill>
                  <a:prstClr val="black"/>
                </a:solidFill>
                <a:ea typeface="Times New Roman" pitchFamily="84" charset="0"/>
                <a:cs typeface="Arial" panose="020B0604020202020204" pitchFamily="34" charset="0"/>
              </a:rPr>
              <a:t>Influenciar su proceso de toma de decisiones al seleccionar un plan para inscribirse o decidir si se permanece inscrito en un plan (mercadotecnia con base en la retención). </a:t>
            </a:r>
          </a:p>
          <a:p>
            <a:pPr marL="114300" lvl="1" indent="-114300" defTabSz="966612">
              <a:spcBef>
                <a:spcPts val="0"/>
              </a:spcBef>
              <a:spcAft>
                <a:spcPts val="600"/>
              </a:spcAft>
              <a:buSzPct val="100000"/>
              <a:buFont typeface="Wingdings" panose="05000000000000000000" pitchFamily="2" charset="2"/>
              <a:buChar char="§"/>
              <a:defRPr/>
            </a:pPr>
            <a:r>
              <a:rPr lang="es-US" sz="1050" dirty="0">
                <a:solidFill>
                  <a:prstClr val="black"/>
                </a:solidFill>
                <a:ea typeface="Times New Roman" pitchFamily="84" charset="0"/>
                <a:cs typeface="Arial" panose="020B0604020202020204" pitchFamily="34" charset="0"/>
              </a:rPr>
              <a:t>La mercadotecnia también incluye contenido sobre:</a:t>
            </a:r>
          </a:p>
          <a:p>
            <a:pPr marL="342900" lvl="2" indent="-114300" defTabSz="966612">
              <a:spcBef>
                <a:spcPts val="0"/>
              </a:spcBef>
              <a:spcAft>
                <a:spcPts val="600"/>
              </a:spcAft>
              <a:buSzPct val="100000"/>
              <a:buFont typeface="Arial" panose="020B0604020202020204" pitchFamily="34" charset="0"/>
              <a:buChar char="•"/>
              <a:defRPr/>
            </a:pPr>
            <a:r>
              <a:rPr lang="es-US" sz="1050" dirty="0">
                <a:solidFill>
                  <a:prstClr val="black"/>
                </a:solidFill>
                <a:ea typeface="Times New Roman" pitchFamily="84" charset="0"/>
                <a:cs typeface="Arial" panose="020B0604020202020204" pitchFamily="34" charset="0"/>
              </a:rPr>
              <a:t>Los beneficios, la estructura de beneficios, las primas o los costos compartidos del plan</a:t>
            </a:r>
          </a:p>
          <a:p>
            <a:pPr marL="342900" lvl="2" indent="-114300" defTabSz="966612">
              <a:spcBef>
                <a:spcPts val="0"/>
              </a:spcBef>
              <a:spcAft>
                <a:spcPts val="600"/>
              </a:spcAft>
              <a:buSzPct val="100000"/>
              <a:buFont typeface="Arial" panose="020B0604020202020204" pitchFamily="34" charset="0"/>
              <a:buChar char="•"/>
              <a:defRPr/>
            </a:pPr>
            <a:r>
              <a:rPr lang="es-US" sz="1050" dirty="0">
                <a:solidFill>
                  <a:prstClr val="black"/>
                </a:solidFill>
                <a:ea typeface="Times New Roman" pitchFamily="84" charset="0"/>
                <a:cs typeface="Arial" panose="020B0604020202020204" pitchFamily="34" charset="0"/>
              </a:rPr>
              <a:t>Normas de medición o calificación, como calificación con estrellas o comparaciones de planes</a:t>
            </a:r>
          </a:p>
          <a:p>
            <a:pPr marL="342900" lvl="2" indent="-114300" defTabSz="966612">
              <a:spcBef>
                <a:spcPts val="0"/>
              </a:spcBef>
              <a:spcAft>
                <a:spcPts val="600"/>
              </a:spcAft>
              <a:buSzPct val="100000"/>
              <a:buFont typeface="Arial" panose="020B0604020202020204" pitchFamily="34" charset="0"/>
              <a:buChar char="•"/>
              <a:defRPr/>
            </a:pPr>
            <a:r>
              <a:rPr lang="es-US" sz="1050" dirty="0">
                <a:solidFill>
                  <a:prstClr val="black"/>
                </a:solidFill>
                <a:ea typeface="Times New Roman" pitchFamily="84" charset="0"/>
                <a:cs typeface="Arial" panose="020B0604020202020204" pitchFamily="34" charset="0"/>
              </a:rPr>
              <a:t>Recompensas e incentivos</a:t>
            </a:r>
          </a:p>
          <a:p>
            <a:pPr marL="120827" lvl="1" indent="-120827" defTabSz="966612">
              <a:spcBef>
                <a:spcPts val="0"/>
              </a:spcBef>
              <a:spcAft>
                <a:spcPts val="600"/>
              </a:spcAft>
              <a:buFont typeface="Wingdings" pitchFamily="2" charset="2"/>
              <a:buChar char="§"/>
              <a:defRPr/>
            </a:pPr>
            <a:r>
              <a:rPr lang="es-US" sz="1050" dirty="0">
                <a:solidFill>
                  <a:prstClr val="black"/>
                </a:solidFill>
                <a:ea typeface="Times New Roman" pitchFamily="84" charset="0"/>
                <a:cs typeface="Arial" panose="020B0604020202020204" pitchFamily="34" charset="0"/>
              </a:rPr>
              <a:t>Los CMS exigen que todos los materiales de mercadotecnia, todos los formularios de elecciones y ciertos materiales de comunicación designados usados por el plan, incluidos los usados por organizaciones de mercadotecnia externas, se presenten a los CMS para revisión (</a:t>
            </a:r>
            <a:r>
              <a:rPr lang="es-US" sz="1050" dirty="0"/>
              <a:t>42 CFR § 422.2261(a) y § 423.2261 (a))</a:t>
            </a:r>
          </a:p>
          <a:p>
            <a:pPr marL="114300" lvl="1" indent="-114300" defTabSz="966612">
              <a:spcBef>
                <a:spcPts val="0"/>
              </a:spcBef>
              <a:spcAft>
                <a:spcPts val="600"/>
              </a:spcAft>
              <a:buFont typeface="Wingdings" pitchFamily="2" charset="2"/>
              <a:buChar char="§"/>
              <a:defRPr/>
            </a:pPr>
            <a:r>
              <a:rPr lang="es-US" sz="1050" dirty="0">
                <a:solidFill>
                  <a:prstClr val="black"/>
                </a:solidFill>
                <a:ea typeface="Times New Roman" pitchFamily="84" charset="0"/>
                <a:cs typeface="Arial" panose="020B0604020202020204" pitchFamily="34" charset="0"/>
              </a:rPr>
              <a:t>Aunque ciertos otros materiales de comunicación habitualmente no se someten al proceso de revisión, si los CMS determinan que se requiere supervisión adicional con base en comentarios, como reclamaciones o datos reunidos a través de revisiones, es posible que los CMS revisen esos materiales para garantizar que la información que reciben las personas con Medicare sea correcta. </a:t>
            </a:r>
          </a:p>
          <a:p>
            <a:pPr marL="114300" lvl="1" indent="-114300" defTabSz="966612">
              <a:spcBef>
                <a:spcPts val="0"/>
              </a:spcBef>
              <a:spcAft>
                <a:spcPts val="600"/>
              </a:spcAft>
              <a:buFont typeface="Wingdings" pitchFamily="2" charset="2"/>
              <a:buChar char="§"/>
              <a:defRPr/>
            </a:pPr>
            <a:r>
              <a:rPr lang="es-US" sz="1050" dirty="0">
                <a:solidFill>
                  <a:prstClr val="black"/>
                </a:solidFill>
                <a:ea typeface="Times New Roman" pitchFamily="84" charset="0"/>
                <a:cs typeface="Arial" panose="020B0604020202020204" pitchFamily="34" charset="0"/>
              </a:rPr>
              <a:t>Los planes de salud y de medicamentos de Medicare deben usar un lenguaje y formato estandarizado para los materiales, sin modificaciones (excepto cuando lo especifiquen los CMS). Algunos ejemplos de documentos estandarizados incluyen, entre otros:</a:t>
            </a:r>
          </a:p>
          <a:p>
            <a:pPr marL="342900" lvl="1" indent="-114300" defTabSz="966612">
              <a:spcBef>
                <a:spcPts val="0"/>
              </a:spcBef>
              <a:spcAft>
                <a:spcPts val="600"/>
              </a:spcAft>
              <a:buFont typeface="Arial" panose="020B0604020202020204" pitchFamily="34" charset="0"/>
              <a:buChar char="•"/>
              <a:defRPr/>
            </a:pPr>
            <a:r>
              <a:rPr lang="es-US" sz="1050" dirty="0">
                <a:solidFill>
                  <a:prstClr val="black"/>
                </a:solidFill>
                <a:cs typeface="Arial" panose="020B0604020202020204" pitchFamily="34" charset="0"/>
              </a:rPr>
              <a:t>Aviso Anual de Cambios (ANOC): Su plan le envía el ANOC cada otoño. Incluye todos los cambios en cobertura, costos, etc. que entrarán en vigencia a partir de enero. </a:t>
            </a:r>
          </a:p>
          <a:p>
            <a:pPr marL="342900" lvl="1" indent="-114300" defTabSz="966612">
              <a:spcBef>
                <a:spcPts val="0"/>
              </a:spcBef>
              <a:spcAft>
                <a:spcPts val="600"/>
              </a:spcAft>
              <a:buFont typeface="Arial" panose="020B0604020202020204" pitchFamily="34" charset="0"/>
              <a:buChar char="•"/>
              <a:defRPr/>
            </a:pPr>
            <a:r>
              <a:rPr lang="es-US" sz="1050" dirty="0">
                <a:solidFill>
                  <a:prstClr val="black"/>
                </a:solidFill>
                <a:ea typeface="Times New Roman" pitchFamily="84" charset="0"/>
                <a:cs typeface="Arial" panose="020B0604020202020204" pitchFamily="34" charset="0"/>
              </a:rPr>
              <a:t>Evidencia de Cobertura (EOC): Su plan le envía la EOC cada otoño. Le brinda detalles sobre lo que el plan cubre, cuánto paga usted, etc.</a:t>
            </a:r>
          </a:p>
          <a:p>
            <a:pPr marL="114300" lvl="1" indent="-114300" defTabSz="966612">
              <a:spcBef>
                <a:spcPts val="0"/>
              </a:spcBef>
              <a:spcAft>
                <a:spcPts val="600"/>
              </a:spcAft>
              <a:buFont typeface="Wingdings" panose="05000000000000000000" pitchFamily="2" charset="2"/>
              <a:buChar char="§"/>
              <a:defRPr/>
            </a:pPr>
            <a:r>
              <a:rPr lang="es-US" sz="1050" dirty="0">
                <a:solidFill>
                  <a:prstClr val="black"/>
                </a:solidFill>
                <a:ea typeface="Times New Roman" pitchFamily="84" charset="0"/>
                <a:cs typeface="Arial" panose="020B0604020202020204" pitchFamily="34" charset="0"/>
              </a:rPr>
              <a:t>Los CMS también crean materiales de comunicaciones modelo, como directorios de proveedores y farmacias (</a:t>
            </a:r>
            <a:r>
              <a:rPr lang="es-US" sz="1050" dirty="0">
                <a:solidFill>
                  <a:prstClr val="black"/>
                </a:solidFill>
                <a:ea typeface="Times New Roman" pitchFamily="84" charset="0"/>
                <a:cs typeface="Arial" panose="020B0604020202020204" pitchFamily="34" charset="0"/>
                <a:hlinkClick r:id="rId3"/>
              </a:rPr>
              <a:t>CMS.gov/medicare/</a:t>
            </a:r>
            <a:r>
              <a:rPr lang="es-US" sz="1050" dirty="0" err="1">
                <a:solidFill>
                  <a:prstClr val="black"/>
                </a:solidFill>
                <a:ea typeface="Times New Roman" pitchFamily="84" charset="0"/>
                <a:cs typeface="Arial" panose="020B0604020202020204" pitchFamily="34" charset="0"/>
                <a:hlinkClick r:id="rId3"/>
              </a:rPr>
              <a:t>health-drug-plans</a:t>
            </a:r>
            <a:r>
              <a:rPr lang="es-US" sz="1050" dirty="0">
                <a:solidFill>
                  <a:prstClr val="black"/>
                </a:solidFill>
                <a:ea typeface="Times New Roman" pitchFamily="84" charset="0"/>
                <a:cs typeface="Arial" panose="020B0604020202020204" pitchFamily="34" charset="0"/>
                <a:hlinkClick r:id="rId3"/>
              </a:rPr>
              <a:t>/</a:t>
            </a:r>
            <a:r>
              <a:rPr lang="es-US" sz="1050" dirty="0" err="1">
                <a:solidFill>
                  <a:prstClr val="black"/>
                </a:solidFill>
                <a:ea typeface="Times New Roman" pitchFamily="84" charset="0"/>
                <a:cs typeface="Arial" panose="020B0604020202020204" pitchFamily="34" charset="0"/>
                <a:hlinkClick r:id="rId3"/>
              </a:rPr>
              <a:t>managed</a:t>
            </a:r>
            <a:r>
              <a:rPr lang="es-US" sz="1050" dirty="0">
                <a:solidFill>
                  <a:prstClr val="black"/>
                </a:solidFill>
                <a:ea typeface="Times New Roman" pitchFamily="84" charset="0"/>
                <a:cs typeface="Arial" panose="020B0604020202020204" pitchFamily="34" charset="0"/>
                <a:hlinkClick r:id="rId3"/>
              </a:rPr>
              <a:t>-care-marketing/</a:t>
            </a:r>
            <a:r>
              <a:rPr lang="es-US" sz="1050" dirty="0" err="1">
                <a:solidFill>
                  <a:prstClr val="black"/>
                </a:solidFill>
                <a:ea typeface="Times New Roman" pitchFamily="84" charset="0"/>
                <a:cs typeface="Arial" panose="020B0604020202020204" pitchFamily="34" charset="0"/>
                <a:hlinkClick r:id="rId3"/>
              </a:rPr>
              <a:t>models</a:t>
            </a:r>
            <a:r>
              <a:rPr lang="es-US" sz="1050" dirty="0">
                <a:solidFill>
                  <a:prstClr val="black"/>
                </a:solidFill>
                <a:ea typeface="Times New Roman" pitchFamily="84" charset="0"/>
                <a:cs typeface="Arial" panose="020B0604020202020204" pitchFamily="34" charset="0"/>
                <a:hlinkClick r:id="rId3"/>
              </a:rPr>
              <a:t>-standard-</a:t>
            </a:r>
            <a:r>
              <a:rPr lang="es-US" sz="1050" dirty="0" err="1">
                <a:solidFill>
                  <a:prstClr val="black"/>
                </a:solidFill>
                <a:ea typeface="Times New Roman" pitchFamily="84" charset="0"/>
                <a:cs typeface="Arial" panose="020B0604020202020204" pitchFamily="34" charset="0"/>
                <a:hlinkClick r:id="rId3"/>
              </a:rPr>
              <a:t>documents</a:t>
            </a:r>
            <a:r>
              <a:rPr lang="es-US" sz="1050" dirty="0">
                <a:solidFill>
                  <a:prstClr val="black"/>
                </a:solidFill>
                <a:ea typeface="Times New Roman" pitchFamily="84" charset="0"/>
                <a:cs typeface="Arial" panose="020B0604020202020204" pitchFamily="34" charset="0"/>
                <a:hlinkClick r:id="rId3"/>
              </a:rPr>
              <a:t>-</a:t>
            </a:r>
            <a:r>
              <a:rPr lang="es-US" sz="1050" dirty="0" err="1">
                <a:solidFill>
                  <a:prstClr val="black"/>
                </a:solidFill>
                <a:ea typeface="Times New Roman" pitchFamily="84" charset="0"/>
                <a:cs typeface="Arial" panose="020B0604020202020204" pitchFamily="34" charset="0"/>
                <a:hlinkClick r:id="rId3"/>
              </a:rPr>
              <a:t>educational-materials</a:t>
            </a:r>
            <a:r>
              <a:rPr lang="es-US" sz="1050" dirty="0">
                <a:solidFill>
                  <a:prstClr val="black"/>
                </a:solidFill>
                <a:ea typeface="Times New Roman" pitchFamily="84" charset="0"/>
                <a:cs typeface="Arial" panose="020B0604020202020204" pitchFamily="34" charset="0"/>
              </a:rPr>
              <a:t>).   </a:t>
            </a:r>
          </a:p>
          <a:p>
            <a:pPr marL="0" lvl="1" defTabSz="966612">
              <a:spcBef>
                <a:spcPts val="0"/>
              </a:spcBef>
              <a:spcAft>
                <a:spcPts val="600"/>
              </a:spcAft>
              <a:defRPr/>
            </a:pPr>
            <a:r>
              <a:rPr lang="es-US" sz="1050" dirty="0">
                <a:solidFill>
                  <a:prstClr val="black"/>
                </a:solidFill>
                <a:ea typeface="Times New Roman" pitchFamily="84" charset="0"/>
                <a:cs typeface="Arial" panose="020B0604020202020204" pitchFamily="34" charset="0"/>
              </a:rPr>
              <a:t>Para obtener más información, visite </a:t>
            </a:r>
            <a:r>
              <a:rPr lang="es-US" sz="1050" dirty="0">
                <a:solidFill>
                  <a:prstClr val="black"/>
                </a:solidFill>
                <a:ea typeface="Times New Roman" pitchFamily="84" charset="0"/>
                <a:cs typeface="Arial" panose="020B0604020202020204" pitchFamily="34" charset="0"/>
                <a:hlinkClick r:id="rId4"/>
              </a:rPr>
              <a:t>CMS.gov/medicare/</a:t>
            </a:r>
            <a:r>
              <a:rPr lang="es-US" sz="1050" dirty="0" err="1">
                <a:solidFill>
                  <a:prstClr val="black"/>
                </a:solidFill>
                <a:ea typeface="Times New Roman" pitchFamily="84" charset="0"/>
                <a:cs typeface="Arial" panose="020B0604020202020204" pitchFamily="34" charset="0"/>
                <a:hlinkClick r:id="rId4"/>
              </a:rPr>
              <a:t>health-drug-plans</a:t>
            </a:r>
            <a:r>
              <a:rPr lang="es-US" sz="1050" dirty="0">
                <a:solidFill>
                  <a:prstClr val="black"/>
                </a:solidFill>
                <a:ea typeface="Times New Roman" pitchFamily="84" charset="0"/>
                <a:cs typeface="Arial" panose="020B0604020202020204" pitchFamily="34" charset="0"/>
                <a:hlinkClick r:id="rId4"/>
              </a:rPr>
              <a:t>/</a:t>
            </a:r>
            <a:r>
              <a:rPr lang="es-US" sz="1050" dirty="0" err="1">
                <a:solidFill>
                  <a:prstClr val="black"/>
                </a:solidFill>
                <a:ea typeface="Times New Roman" pitchFamily="84" charset="0"/>
                <a:cs typeface="Arial" panose="020B0604020202020204" pitchFamily="34" charset="0"/>
                <a:hlinkClick r:id="rId4"/>
              </a:rPr>
              <a:t>managed</a:t>
            </a:r>
            <a:r>
              <a:rPr lang="es-US" sz="1050" dirty="0">
                <a:solidFill>
                  <a:prstClr val="black"/>
                </a:solidFill>
                <a:ea typeface="Times New Roman" pitchFamily="84" charset="0"/>
                <a:cs typeface="Arial" panose="020B0604020202020204" pitchFamily="34" charset="0"/>
                <a:hlinkClick r:id="rId4"/>
              </a:rPr>
              <a:t>-care-marketing</a:t>
            </a:r>
            <a:r>
              <a:rPr lang="es-US" sz="1050" dirty="0">
                <a:solidFill>
                  <a:prstClr val="black"/>
                </a:solidFill>
                <a:ea typeface="Times New Roman" pitchFamily="84" charset="0"/>
                <a:cs typeface="Arial" panose="020B0604020202020204" pitchFamily="34" charset="0"/>
              </a:rPr>
              <a:t>. </a:t>
            </a:r>
            <a:r>
              <a:rPr lang="es-US" sz="1050" dirty="0"/>
              <a:t> </a:t>
            </a:r>
            <a:r>
              <a:rPr lang="es-US" sz="1050" dirty="0">
                <a:solidFill>
                  <a:prstClr val="black"/>
                </a:solidFill>
                <a:ea typeface="Times New Roman" pitchFamily="84" charset="0"/>
                <a:cs typeface="Arial" panose="020B0604020202020204" pitchFamily="34" charset="0"/>
              </a:rPr>
              <a:t>Además, vea la diapositiva de recursos al final de esta presentación para obtener el vínculo a las pautas.</a:t>
            </a:r>
          </a:p>
        </p:txBody>
      </p:sp>
    </p:spTree>
    <p:extLst>
      <p:ext uri="{BB962C8B-B14F-4D97-AF65-F5344CB8AC3E}">
        <p14:creationId xmlns:p14="http://schemas.microsoft.com/office/powerpoint/2010/main" val="1294934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62375"/>
            <a:ext cx="7010400" cy="5497512"/>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30362">
              <a:spcAft>
                <a:spcPts val="600"/>
              </a:spcAft>
              <a:buNone/>
              <a:defRPr/>
            </a:pPr>
            <a:r>
              <a:rPr lang="es-US" b="1" dirty="0">
                <a:solidFill>
                  <a:prstClr val="black"/>
                </a:solidFill>
                <a:ea typeface="ＭＳ Ｐゴシック" pitchFamily="84" charset="-128"/>
              </a:rPr>
              <a:t>Notas del presentador</a:t>
            </a:r>
          </a:p>
          <a:p>
            <a:pPr marL="0" indent="0" defTabSz="930362">
              <a:spcAft>
                <a:spcPts val="600"/>
              </a:spcAft>
              <a:buNone/>
              <a:defRPr/>
            </a:pPr>
            <a:r>
              <a:rPr lang="es-US" dirty="0">
                <a:solidFill>
                  <a:prstClr val="black"/>
                </a:solidFill>
              </a:rPr>
              <a:t>La mercadotecnia para el año del plan siguiente no puede comenzar antes del 1 de octubre de cada año para el año del contrato siguiente. </a:t>
            </a:r>
          </a:p>
          <a:p>
            <a:pPr marL="0" indent="0" defTabSz="930362">
              <a:spcAft>
                <a:spcPts val="600"/>
              </a:spcAft>
              <a:buNone/>
              <a:defRPr/>
            </a:pPr>
            <a:r>
              <a:rPr lang="es-US" b="1" dirty="0">
                <a:solidFill>
                  <a:prstClr val="black"/>
                </a:solidFill>
              </a:rPr>
              <a:t>NOTA:</a:t>
            </a:r>
            <a:r>
              <a:rPr lang="es-US" dirty="0">
                <a:solidFill>
                  <a:prstClr val="black"/>
                </a:solidFill>
              </a:rPr>
              <a:t> Los planes pueden comercializarse para personas elegibles para un período de inscripción válido, como las que cumplen 65 años o que califican para Períodos de inscripción especiales (SEP, por sus siglas en inglés).</a:t>
            </a:r>
          </a:p>
          <a:p>
            <a:pPr marL="0" indent="0" defTabSz="930362">
              <a:spcAft>
                <a:spcPts val="600"/>
              </a:spcAft>
              <a:buNone/>
              <a:defRPr/>
            </a:pPr>
            <a:r>
              <a:rPr lang="es-US" dirty="0">
                <a:solidFill>
                  <a:prstClr val="black"/>
                </a:solidFill>
              </a:rPr>
              <a:t>Los planes Medicare </a:t>
            </a:r>
            <a:r>
              <a:rPr lang="es-US" dirty="0" err="1">
                <a:solidFill>
                  <a:prstClr val="black"/>
                </a:solidFill>
              </a:rPr>
              <a:t>Advantage</a:t>
            </a:r>
            <a:r>
              <a:rPr lang="es-US" dirty="0">
                <a:solidFill>
                  <a:prstClr val="black"/>
                </a:solidFill>
              </a:rPr>
              <a:t>, los planes Medicare </a:t>
            </a:r>
            <a:r>
              <a:rPr lang="es-US" dirty="0" err="1">
                <a:solidFill>
                  <a:prstClr val="black"/>
                </a:solidFill>
              </a:rPr>
              <a:t>Advantage</a:t>
            </a:r>
            <a:r>
              <a:rPr lang="es-US" dirty="0">
                <a:solidFill>
                  <a:prstClr val="black"/>
                </a:solidFill>
              </a:rPr>
              <a:t> con cobertura de medicamentos y los planes de medicamentos de Medicare (Parte D) reciben calificaciones de estrellas del plan de los CMS cada año. Se usan muchas medidas de desempeño individuales para determinar la calificación por estrellas general de los CMS para cada plan. </a:t>
            </a:r>
          </a:p>
          <a:p>
            <a:pPr marL="0" indent="0" defTabSz="930362">
              <a:spcAft>
                <a:spcPts val="600"/>
              </a:spcAft>
              <a:buNone/>
              <a:defRPr/>
            </a:pPr>
            <a:r>
              <a:rPr lang="es-US" dirty="0">
                <a:solidFill>
                  <a:prstClr val="black"/>
                </a:solidFill>
              </a:rPr>
              <a:t>Al hacer referencia a las calificaciones de estrellas de un plan en los materiales de mercadotecnia:</a:t>
            </a:r>
          </a:p>
          <a:p>
            <a:pPr marL="120827" indent="-120827" defTabSz="930362">
              <a:spcAft>
                <a:spcPts val="600"/>
              </a:spcAft>
              <a:defRPr/>
            </a:pPr>
            <a:r>
              <a:rPr lang="es-US" dirty="0">
                <a:solidFill>
                  <a:prstClr val="black"/>
                </a:solidFill>
              </a:rPr>
              <a:t>Las medidas de calificación de estrellas individuales también deben incluir referencias a la calificación de estrellas general para planes Medicare </a:t>
            </a:r>
            <a:r>
              <a:rPr lang="es-US" dirty="0" err="1">
                <a:solidFill>
                  <a:prstClr val="black"/>
                </a:solidFill>
              </a:rPr>
              <a:t>Advantage</a:t>
            </a:r>
            <a:r>
              <a:rPr lang="es-US" dirty="0">
                <a:solidFill>
                  <a:prstClr val="black"/>
                </a:solidFill>
              </a:rPr>
              <a:t> con cobertura de medicamentos, su calificación resumida de la Parte C (para el plan Medicare </a:t>
            </a:r>
            <a:r>
              <a:rPr lang="es-US" dirty="0" err="1">
                <a:solidFill>
                  <a:prstClr val="black"/>
                </a:solidFill>
              </a:rPr>
              <a:t>Advantage</a:t>
            </a:r>
            <a:r>
              <a:rPr lang="es-US" dirty="0">
                <a:solidFill>
                  <a:prstClr val="black"/>
                </a:solidFill>
              </a:rPr>
              <a:t>) o su calificación resumida de la Parte D.</a:t>
            </a:r>
          </a:p>
          <a:p>
            <a:pPr marL="120827" indent="-120827" defTabSz="930362">
              <a:spcAft>
                <a:spcPts val="600"/>
              </a:spcAft>
              <a:defRPr/>
            </a:pPr>
            <a:r>
              <a:rPr lang="es-US" dirty="0">
                <a:solidFill>
                  <a:prstClr val="black"/>
                </a:solidFill>
              </a:rPr>
              <a:t>Los planes que tienen asignado un icono de bajo desempeño (LPI) no pueden intentar refutar o desacreditar su estado de bajo desempeño mostrando una calificación de estrellas general más alta en calificaciones de estrellas de otro contrato o medidas específicas. Cualquier comunicación que haga referencia al estado de LPI debe expresar lo que el estado significa, que es que el contrato recibe una calificación resumida de 2.5 estrellas o menos en la Parte C o la Parte D o ambas para los últimos 3 años. </a:t>
            </a:r>
          </a:p>
          <a:p>
            <a:pPr marL="0" indent="0" defTabSz="930362">
              <a:spcAft>
                <a:spcPts val="600"/>
              </a:spcAft>
              <a:buNone/>
              <a:defRPr/>
            </a:pPr>
            <a:r>
              <a:rPr lang="es-US" b="1" dirty="0">
                <a:solidFill>
                  <a:prstClr val="black"/>
                </a:solidFill>
              </a:rPr>
              <a:t>NOTA</a:t>
            </a:r>
            <a:r>
              <a:rPr lang="es-US" dirty="0">
                <a:solidFill>
                  <a:prstClr val="black"/>
                </a:solidFill>
              </a:rPr>
              <a:t>: Un contrato que reciba menos de 3 estrellas para su calificación resumida de la Parte C o la Parte D para al menos los últimos 3 años se marcará con el LPI en </a:t>
            </a:r>
            <a:r>
              <a:rPr lang="es-US" dirty="0">
                <a:solidFill>
                  <a:prstClr val="black"/>
                </a:solidFill>
                <a:hlinkClick r:id="rId3"/>
              </a:rPr>
              <a:t>Medicare.gov/plan-compare</a:t>
            </a:r>
            <a:r>
              <a:rPr lang="es-US" dirty="0">
                <a:solidFill>
                  <a:prstClr val="black"/>
                </a:solidFill>
              </a:rPr>
              <a:t>.</a:t>
            </a:r>
          </a:p>
          <a:p>
            <a:pPr marL="0" indent="0" defTabSz="930362">
              <a:spcAft>
                <a:spcPts val="600"/>
              </a:spcAft>
              <a:buNone/>
              <a:defRPr/>
            </a:pPr>
            <a:r>
              <a:rPr lang="es-US" b="1" dirty="0">
                <a:solidFill>
                  <a:prstClr val="black"/>
                </a:solidFill>
              </a:rPr>
              <a:t>Fuente</a:t>
            </a:r>
            <a:r>
              <a:rPr lang="es-US" dirty="0">
                <a:solidFill>
                  <a:prstClr val="black"/>
                </a:solidFill>
              </a:rPr>
              <a:t>: Pautas de comunicaciones y mercadotecnia de Medicare (</a:t>
            </a:r>
            <a:r>
              <a:rPr lang="es-US" dirty="0">
                <a:solidFill>
                  <a:prstClr val="black"/>
                </a:solidFill>
                <a:hlinkClick r:id="rId4"/>
              </a:rPr>
              <a:t>CMS.gov/files/</a:t>
            </a:r>
            <a:r>
              <a:rPr lang="es-US" dirty="0" err="1">
                <a:solidFill>
                  <a:prstClr val="black"/>
                </a:solidFill>
                <a:hlinkClick r:id="rId4"/>
              </a:rPr>
              <a:t>document</a:t>
            </a:r>
            <a:r>
              <a:rPr lang="es-US" dirty="0">
                <a:solidFill>
                  <a:prstClr val="black"/>
                </a:solidFill>
                <a:hlinkClick r:id="rId4"/>
              </a:rPr>
              <a:t>/medicare-communications-and-marketing-guidelines-3-16-2022.pdf</a:t>
            </a:r>
            <a:r>
              <a:rPr lang="es-US" dirty="0">
                <a:solidFill>
                  <a:prstClr val="black"/>
                </a:solidFill>
              </a:rPr>
              <a:t>).</a:t>
            </a:r>
          </a:p>
        </p:txBody>
      </p:sp>
    </p:spTree>
    <p:extLst>
      <p:ext uri="{BB962C8B-B14F-4D97-AF65-F5344CB8AC3E}">
        <p14:creationId xmlns:p14="http://schemas.microsoft.com/office/powerpoint/2010/main" val="2057399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19149" indent="-119149" defTabSz="966612">
              <a:spcAft>
                <a:spcPts val="600"/>
              </a:spcAft>
              <a:defRPr/>
            </a:pPr>
            <a:r>
              <a:rPr lang="es-US" dirty="0">
                <a:solidFill>
                  <a:prstClr val="black"/>
                </a:solidFill>
              </a:rPr>
              <a:t>Para garantizar que los afiliados obtengan información completa del plan con respecto a sus opciones de atención médica, los CMS exigen que los planes Medicare </a:t>
            </a:r>
            <a:r>
              <a:rPr lang="es-US" dirty="0" err="1">
                <a:solidFill>
                  <a:prstClr val="black"/>
                </a:solidFill>
              </a:rPr>
              <a:t>Advantage</a:t>
            </a:r>
            <a:r>
              <a:rPr lang="es-US" dirty="0">
                <a:solidFill>
                  <a:prstClr val="black"/>
                </a:solidFill>
              </a:rPr>
              <a:t> y los planes de medicamentos divulguen cierta información del plan tanto en el momento de la inscripción como al menos una vez al año. </a:t>
            </a:r>
          </a:p>
          <a:p>
            <a:pPr marL="120827" indent="-120827" defTabSz="966612">
              <a:spcAft>
                <a:spcPts val="600"/>
              </a:spcAft>
              <a:defRPr/>
            </a:pPr>
            <a:r>
              <a:rPr lang="es-US" dirty="0"/>
              <a:t>Regulaciones en 42 CFR § 422.2267(d)(2)(i) and § 423.2267(d)(2)(i) (Notificación </a:t>
            </a:r>
            <a:r>
              <a:rPr lang="es-US" dirty="0">
                <a:solidFill>
                  <a:prstClr val="black"/>
                </a:solidFill>
              </a:rPr>
              <a:t>de disponibilidad de materiales electrónicos): </a:t>
            </a:r>
            <a:r>
              <a:rPr lang="es-US" b="1" dirty="0">
                <a:solidFill>
                  <a:prstClr val="black"/>
                </a:solidFill>
              </a:rPr>
              <a:t>Sin</a:t>
            </a:r>
            <a:r>
              <a:rPr lang="es-US" dirty="0">
                <a:solidFill>
                  <a:prstClr val="black"/>
                </a:solidFill>
              </a:rPr>
              <a:t> la autorización previa del afiliado, los planes de salud y de medicamentos pueden enviar por correo a los afiliados nuevos y actuales (es decir, no a los potenciales) avisos informándoles cómo acceder de forma electrónica a los materiales requeridos por los CMS que se enumeran a continuación, en lugar de enviar por correo las copias impresas de los documentos. El aviso también debe informarles cómo solicitar una copia impresa. Estos avisos deben enviarse a tiempo para que un afiliado los reciba antes del 15 de octubre de cada año. Los materiales incluyen:</a:t>
            </a:r>
          </a:p>
          <a:p>
            <a:pPr marL="339725" indent="-112713" defTabSz="966612">
              <a:spcAft>
                <a:spcPts val="600"/>
              </a:spcAft>
              <a:buFont typeface="Arial" panose="020B0604020202020204" pitchFamily="34" charset="0"/>
              <a:buChar char="•"/>
              <a:defRPr/>
            </a:pPr>
            <a:r>
              <a:rPr lang="es-US" dirty="0">
                <a:solidFill>
                  <a:prstClr val="black"/>
                </a:solidFill>
              </a:rPr>
              <a:t>EOC</a:t>
            </a:r>
          </a:p>
          <a:p>
            <a:pPr marL="339725" indent="-112713" defTabSz="966612">
              <a:spcAft>
                <a:spcPts val="600"/>
              </a:spcAft>
              <a:buFont typeface="Arial" panose="020B0604020202020204" pitchFamily="34" charset="0"/>
              <a:buChar char="•"/>
              <a:defRPr/>
            </a:pPr>
            <a:r>
              <a:rPr lang="es-US" dirty="0">
                <a:solidFill>
                  <a:prstClr val="black"/>
                </a:solidFill>
              </a:rPr>
              <a:t>Directorio de farmacias (para todos los planes que ofrecen un beneficio de la Parte D)</a:t>
            </a:r>
          </a:p>
          <a:p>
            <a:pPr marL="339725" indent="-112713" defTabSz="966612">
              <a:spcAft>
                <a:spcPts val="600"/>
              </a:spcAft>
              <a:buFont typeface="Arial" panose="020B0604020202020204" pitchFamily="34" charset="0"/>
              <a:buChar char="•"/>
              <a:defRPr/>
            </a:pPr>
            <a:r>
              <a:rPr lang="es-US" dirty="0">
                <a:solidFill>
                  <a:prstClr val="black"/>
                </a:solidFill>
              </a:rPr>
              <a:t>Directorio de proveedores (para todos los tipos de planes excepto los planes de la Parte D)</a:t>
            </a:r>
          </a:p>
          <a:p>
            <a:pPr marL="339725" indent="-112713" defTabSz="966612">
              <a:spcAft>
                <a:spcPts val="600"/>
              </a:spcAft>
              <a:buFont typeface="Arial" panose="020B0604020202020204" pitchFamily="34" charset="0"/>
              <a:buChar char="•"/>
              <a:defRPr/>
            </a:pPr>
            <a:r>
              <a:rPr lang="es-US" dirty="0">
                <a:solidFill>
                  <a:prstClr val="black"/>
                </a:solidFill>
              </a:rPr>
              <a:t>Formulario (para todos los planes que ofrecen un beneficio de la Parte D) </a:t>
            </a:r>
          </a:p>
          <a:p>
            <a:pPr marL="241653" indent="-120827" defTabSz="966612">
              <a:spcAft>
                <a:spcPts val="600"/>
              </a:spcAft>
              <a:buFont typeface="Arial" panose="020B0604020202020204" pitchFamily="34" charset="0"/>
              <a:buChar char="•"/>
              <a:defRPr/>
            </a:pPr>
            <a:endParaRPr lang="en-US" dirty="0">
              <a:solidFill>
                <a:prstClr val="black"/>
              </a:solidFill>
            </a:endParaRPr>
          </a:p>
          <a:p>
            <a:pPr marL="120827" indent="0" defTabSz="966612">
              <a:spcAft>
                <a:spcPts val="600"/>
              </a:spcAft>
              <a:buNone/>
              <a:defRPr/>
            </a:pPr>
            <a:endParaRPr lang="en-US" b="1" dirty="0">
              <a:solidFill>
                <a:prstClr val="black"/>
              </a:solidFill>
              <a:cs typeface="+mn-cs"/>
            </a:endParaRPr>
          </a:p>
        </p:txBody>
      </p:sp>
    </p:spTree>
    <p:extLst>
      <p:ext uri="{BB962C8B-B14F-4D97-AF65-F5344CB8AC3E}">
        <p14:creationId xmlns:p14="http://schemas.microsoft.com/office/powerpoint/2010/main" val="2749816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41313"/>
            <a:ext cx="5759450" cy="3240087"/>
          </a:xfrm>
        </p:spPr>
      </p:sp>
      <p:sp>
        <p:nvSpPr>
          <p:cNvPr id="3" name="Notes Placeholder 2"/>
          <p:cNvSpPr>
            <a:spLocks noGrp="1"/>
          </p:cNvSpPr>
          <p:nvPr>
            <p:ph type="body" idx="1"/>
          </p:nvPr>
        </p:nvSpPr>
        <p:spPr>
          <a:xfrm>
            <a:off x="188686" y="3757507"/>
            <a:ext cx="6923314" cy="5604207"/>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24183" indent="-124183" defTabSz="966612">
              <a:spcAft>
                <a:spcPts val="600"/>
              </a:spcAft>
              <a:defRPr/>
            </a:pPr>
            <a:r>
              <a:rPr lang="es-US" dirty="0"/>
              <a:t>Regulaciones en 42 CFR § 422.2267(d)(2)(</a:t>
            </a:r>
            <a:r>
              <a:rPr lang="es-US" dirty="0" err="1"/>
              <a:t>ii</a:t>
            </a:r>
            <a:r>
              <a:rPr lang="es-US" dirty="0"/>
              <a:t>) and § 423.2267(d)(2)(</a:t>
            </a:r>
            <a:r>
              <a:rPr lang="es-US" dirty="0" err="1"/>
              <a:t>ii</a:t>
            </a:r>
            <a:r>
              <a:rPr lang="es-US" dirty="0"/>
              <a:t>) (Envío electrónico </a:t>
            </a:r>
            <a:r>
              <a:rPr lang="es-US" dirty="0">
                <a:solidFill>
                  <a:prstClr val="black"/>
                </a:solidFill>
              </a:rPr>
              <a:t>de materiales requeridos: Con el consentimiento previo del afiliado, los planes de salud y de medicamentos pueden proporcionar cualquier material o contenido requerido en distintos tipos de medios (como correo electrónico o portal web). El consentimiento del afiliado también debe:</a:t>
            </a:r>
          </a:p>
          <a:p>
            <a:pPr marL="227013" lvl="1" indent="-111125" defTabSz="966612">
              <a:spcBef>
                <a:spcPts val="0"/>
              </a:spcBef>
              <a:spcAft>
                <a:spcPts val="600"/>
              </a:spcAft>
              <a:buFont typeface="Arial" panose="020B0604020202020204" pitchFamily="34" charset="0"/>
              <a:buChar char="•"/>
              <a:defRPr/>
            </a:pPr>
            <a:r>
              <a:rPr lang="es-US" dirty="0">
                <a:solidFill>
                  <a:prstClr val="black"/>
                </a:solidFill>
              </a:rPr>
              <a:t>Especificar tanto el tipo de medio como los materiales específicos que se proporcionarán en ese tipo de medio</a:t>
            </a:r>
          </a:p>
          <a:p>
            <a:pPr marL="227013" lvl="1" indent="-111125" defTabSz="966612">
              <a:spcBef>
                <a:spcPts val="0"/>
              </a:spcBef>
              <a:spcAft>
                <a:spcPts val="600"/>
              </a:spcAft>
              <a:buFont typeface="Arial" panose="020B0604020202020204" pitchFamily="34" charset="0"/>
              <a:buChar char="•"/>
              <a:defRPr/>
            </a:pPr>
            <a:r>
              <a:rPr lang="es-US" dirty="0">
                <a:solidFill>
                  <a:prstClr val="black"/>
                </a:solidFill>
              </a:rPr>
              <a:t>Proporcionar instrucciones sobre cómo y cuándo los afiliados pueden acceder a los materiales</a:t>
            </a:r>
          </a:p>
          <a:p>
            <a:pPr marL="227013" lvl="1" indent="-111125" defTabSz="966612">
              <a:spcBef>
                <a:spcPts val="0"/>
              </a:spcBef>
              <a:spcAft>
                <a:spcPts val="600"/>
              </a:spcAft>
              <a:buFont typeface="Arial" panose="020B0604020202020204" pitchFamily="34" charset="0"/>
              <a:buChar char="•"/>
              <a:defRPr/>
            </a:pPr>
            <a:r>
              <a:rPr lang="es-US" dirty="0">
                <a:solidFill>
                  <a:prstClr val="black"/>
                </a:solidFill>
              </a:rPr>
              <a:t>Tener un proceso para que los afiliados soliciten copias impresas que les ofrezca a los afiliados la opción de una solicitud por única vez o una solicitud permanente de todos los materiales o un subgrupo de ellos Las copias impresas deben enviarse por correo en el plazo de 3 días laborables después de la solicitud y </a:t>
            </a:r>
          </a:p>
          <a:p>
            <a:pPr marL="227013" lvl="1" indent="-111125" defTabSz="966612">
              <a:spcBef>
                <a:spcPts val="0"/>
              </a:spcBef>
              <a:spcAft>
                <a:spcPts val="600"/>
              </a:spcAft>
              <a:buFont typeface="Arial" panose="020B0604020202020204" pitchFamily="34" charset="0"/>
              <a:buChar char="•"/>
              <a:defRPr/>
            </a:pPr>
            <a:r>
              <a:rPr lang="es-US" dirty="0">
                <a:solidFill>
                  <a:prstClr val="black"/>
                </a:solidFill>
              </a:rPr>
              <a:t>Debe haber un proceso para el envío automático por correo de las copias impresas cuando el medio elegido para el envío no pueda utilizarse.</a:t>
            </a:r>
          </a:p>
          <a:p>
            <a:pPr defTabSz="966612">
              <a:spcAft>
                <a:spcPts val="600"/>
              </a:spcAft>
              <a:defRPr/>
            </a:pPr>
            <a:r>
              <a:rPr lang="es-US" dirty="0">
                <a:solidFill>
                  <a:prstClr val="black"/>
                </a:solidFill>
              </a:rPr>
              <a:t>Algunos ejemplos de materiales requeridos incluyen los siguientes: </a:t>
            </a:r>
          </a:p>
          <a:p>
            <a:pPr marL="241653" indent="-120827" defTabSz="966612">
              <a:spcAft>
                <a:spcPts val="600"/>
              </a:spcAft>
              <a:buFont typeface="Arial" panose="020B0604020202020204" pitchFamily="34" charset="0"/>
              <a:buChar char="•"/>
              <a:defRPr/>
            </a:pPr>
            <a:r>
              <a:rPr lang="es-US" dirty="0">
                <a:solidFill>
                  <a:prstClr val="black"/>
                </a:solidFill>
              </a:rPr>
              <a:t>El ANOC estandarizado, que debe enviarse anualmente para que el afiliado lo reciba como máximo el 30 de septiembre. También se debe publicar en el sitio web del plan antes del 15 de octubre previo al inicio del año del plan (para planes que se renuevan).</a:t>
            </a:r>
          </a:p>
          <a:p>
            <a:pPr marL="241653" indent="-120827" defTabSz="966612">
              <a:spcAft>
                <a:spcPts val="600"/>
              </a:spcAft>
              <a:buFont typeface="Arial" panose="020B0604020202020204" pitchFamily="34" charset="0"/>
              <a:buChar char="•"/>
              <a:defRPr/>
            </a:pPr>
            <a:r>
              <a:rPr lang="es-US" dirty="0">
                <a:solidFill>
                  <a:prstClr val="black"/>
                </a:solidFill>
              </a:rPr>
              <a:t>Las erratas de ANOC y EOC, que describen errores encontrados en una versión anterior de un ANOC o EOC.</a:t>
            </a:r>
          </a:p>
          <a:p>
            <a:pPr marL="241653" indent="-120827" defTabSz="966612">
              <a:spcAft>
                <a:spcPts val="600"/>
              </a:spcAft>
              <a:buFont typeface="Arial" panose="020B0604020202020204" pitchFamily="34" charset="0"/>
              <a:buChar char="•"/>
              <a:defRPr/>
            </a:pPr>
            <a:r>
              <a:rPr lang="es-US" dirty="0">
                <a:solidFill>
                  <a:prstClr val="black"/>
                </a:solidFill>
              </a:rPr>
              <a:t>Avisos de inscripción y cancelación de inscripción.</a:t>
            </a:r>
          </a:p>
          <a:p>
            <a:pPr marL="120827" indent="-120827" defTabSz="966612">
              <a:spcAft>
                <a:spcPts val="600"/>
              </a:spcAft>
              <a:defRPr/>
            </a:pPr>
            <a:r>
              <a:rPr lang="es-US" dirty="0">
                <a:solidFill>
                  <a:prstClr val="black"/>
                </a:solidFill>
              </a:rPr>
              <a:t>Se espera que los planes proporcionen ciertos documentos requeridos para los nuevos afiliados dentro de los 10 días calendario posteriores a obtener la confirmación de inscripción de los CMS, o antes del último día del mes previo a la fecha de entrada en vigencia, lo que suceda más tarde.</a:t>
            </a:r>
          </a:p>
          <a:p>
            <a:pPr marL="0" indent="0" defTabSz="966612">
              <a:spcAft>
                <a:spcPts val="600"/>
              </a:spcAft>
              <a:buNone/>
              <a:defRPr/>
            </a:pPr>
            <a:endParaRPr lang="en-US" dirty="0">
              <a:solidFill>
                <a:prstClr val="black"/>
              </a:solidFill>
            </a:endParaRPr>
          </a:p>
        </p:txBody>
      </p:sp>
    </p:spTree>
    <p:extLst>
      <p:ext uri="{BB962C8B-B14F-4D97-AF65-F5344CB8AC3E}">
        <p14:creationId xmlns:p14="http://schemas.microsoft.com/office/powerpoint/2010/main" val="638027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612">
              <a:spcBef>
                <a:spcPts val="0"/>
              </a:spcBef>
              <a:spcAft>
                <a:spcPts val="600"/>
              </a:spcAft>
              <a:defRPr/>
            </a:pPr>
            <a:r>
              <a:rPr lang="es-US" b="1">
                <a:solidFill>
                  <a:prstClr val="black"/>
                </a:solidFill>
                <a:ea typeface="ＭＳ Ｐゴシック" pitchFamily="84" charset="-128"/>
                <a:cs typeface="Arial" panose="020B0604020202020204" pitchFamily="34" charset="0"/>
              </a:rPr>
              <a:t>Esta diapositiva tiene animación.</a:t>
            </a:r>
          </a:p>
          <a:p>
            <a:pPr marL="0" lvl="1" defTabSz="966612">
              <a:spcBef>
                <a:spcPts val="0"/>
              </a:spcBef>
              <a:spcAft>
                <a:spcPts val="600"/>
              </a:spcAft>
              <a:defRPr/>
            </a:pPr>
            <a:r>
              <a:rPr lang="es-US" b="1">
                <a:solidFill>
                  <a:prstClr val="black"/>
                </a:solidFill>
                <a:ea typeface="ＭＳ Ｐゴシック" pitchFamily="84" charset="-128"/>
                <a:cs typeface="Arial" panose="020B0604020202020204" pitchFamily="34" charset="0"/>
              </a:rPr>
              <a:t>Notas del presentador</a:t>
            </a:r>
          </a:p>
          <a:p>
            <a:pPr marL="0" lvl="1" defTabSz="966612">
              <a:spcBef>
                <a:spcPts val="0"/>
              </a:spcBef>
              <a:spcAft>
                <a:spcPts val="600"/>
              </a:spcAft>
              <a:defRPr/>
            </a:pPr>
            <a:r>
              <a:rPr lang="es-US">
                <a:solidFill>
                  <a:prstClr val="black"/>
                </a:solidFill>
                <a:cs typeface="Arial" panose="020B0604020202020204" pitchFamily="34" charset="0"/>
              </a:rPr>
              <a:t>Los planes de salud y medicamentos pueden ofrecer obsequios nominales a afiliados potenciales con fines de mercadotecnia, siempre que el obsequio se otorgue independientemente de si se inscriben o no y sin discriminación. La Oficina del Inspector General (OIG) del Departamento de Salud y Servicios Humanos (HHS) de los EE. UU. define actualmente el "valor nominal" como un artículo de un valor de $15. Hay un agregado de $75 por persona y por año. Los obsequios nominales no pueden ser en forma de efectivo o de otras bonificaciones monetarias. </a:t>
            </a:r>
          </a:p>
          <a:p>
            <a:pPr marL="0" indent="0" defTabSz="966612">
              <a:spcAft>
                <a:spcPts val="600"/>
              </a:spcAft>
              <a:buNone/>
              <a:defRPr/>
            </a:pPr>
            <a:r>
              <a:rPr lang="es-US" b="1">
                <a:solidFill>
                  <a:prstClr val="black"/>
                </a:solidFill>
              </a:rPr>
              <a:t>NOTA: </a:t>
            </a:r>
            <a:r>
              <a:rPr lang="es-US">
                <a:solidFill>
                  <a:prstClr val="black"/>
                </a:solidFill>
              </a:rPr>
              <a:t>Consulte el sitio web de la OIG con respecto a opiniones de asesoramiento sobre "equivalentes a efectivo", obsequios y tarjetas de regalo (</a:t>
            </a:r>
            <a:r>
              <a:rPr lang="es-US">
                <a:solidFill>
                  <a:prstClr val="black"/>
                </a:solidFill>
                <a:hlinkClick r:id="rId3"/>
              </a:rPr>
              <a:t>OIG.HHS.gov/compliance/advisory-opinions/index.asp</a:t>
            </a:r>
            <a:r>
              <a:rPr lang="es-US">
                <a:solidFill>
                  <a:prstClr val="black"/>
                </a:solidFill>
              </a:rPr>
              <a:t>). </a:t>
            </a:r>
          </a:p>
          <a:p>
            <a:pPr marL="0" indent="0" defTabSz="966612">
              <a:spcAft>
                <a:spcPts val="600"/>
              </a:spcAft>
              <a:buNone/>
              <a:defRPr/>
            </a:pPr>
            <a:endParaRPr lang="en-US" dirty="0">
              <a:solidFill>
                <a:prstClr val="black"/>
              </a:solidFill>
            </a:endParaRPr>
          </a:p>
          <a:p>
            <a:pPr marL="0" indent="0" defTabSz="966612">
              <a:spcAft>
                <a:spcPts val="600"/>
              </a:spcAft>
              <a:buNone/>
              <a:defRPr/>
            </a:pPr>
            <a:r>
              <a:rPr lang="es-US">
                <a:solidFill>
                  <a:prstClr val="black"/>
                </a:solidFill>
              </a:rPr>
              <a:t> </a:t>
            </a:r>
          </a:p>
        </p:txBody>
      </p:sp>
    </p:spTree>
    <p:extLst>
      <p:ext uri="{BB962C8B-B14F-4D97-AF65-F5344CB8AC3E}">
        <p14:creationId xmlns:p14="http://schemas.microsoft.com/office/powerpoint/2010/main" val="108368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55575"/>
            <a:ext cx="5759450" cy="3240088"/>
          </a:xfrm>
        </p:spPr>
      </p:sp>
      <p:sp>
        <p:nvSpPr>
          <p:cNvPr id="3" name="Notes Placeholder 2"/>
          <p:cNvSpPr>
            <a:spLocks noGrp="1"/>
          </p:cNvSpPr>
          <p:nvPr>
            <p:ph type="body" idx="1"/>
          </p:nvPr>
        </p:nvSpPr>
        <p:spPr>
          <a:xfrm>
            <a:off x="135703" y="3466011"/>
            <a:ext cx="7048036" cy="5982789"/>
          </a:xfrm>
        </p:spPr>
        <p:txBody>
          <a:bodyPr/>
          <a:lstStyle/>
          <a:p>
            <a:pPr marL="0" indent="0" defTabSz="966612">
              <a:spcAft>
                <a:spcPts val="400"/>
              </a:spcAft>
              <a:buNone/>
              <a:defRPr/>
            </a:pPr>
            <a:r>
              <a:rPr lang="es-US" sz="1050" b="1" dirty="0">
                <a:solidFill>
                  <a:prstClr val="black"/>
                </a:solidFill>
                <a:ea typeface="ＭＳ Ｐゴシック" pitchFamily="84" charset="-128"/>
              </a:rPr>
              <a:t>Esta diapositiva tiene animación.</a:t>
            </a:r>
          </a:p>
          <a:p>
            <a:pPr marL="0" indent="0" defTabSz="966612">
              <a:spcAft>
                <a:spcPts val="400"/>
              </a:spcAft>
              <a:buNone/>
              <a:defRPr/>
            </a:pPr>
            <a:r>
              <a:rPr lang="es-US" sz="1050" b="1" dirty="0">
                <a:solidFill>
                  <a:prstClr val="black"/>
                </a:solidFill>
                <a:ea typeface="ＭＳ Ｐゴシック" pitchFamily="84" charset="-128"/>
              </a:rPr>
              <a:t>Notas del presentador</a:t>
            </a:r>
          </a:p>
          <a:p>
            <a:pPr marL="0" indent="0" defTabSz="966612">
              <a:spcAft>
                <a:spcPts val="400"/>
              </a:spcAft>
              <a:buNone/>
              <a:defRPr/>
            </a:pPr>
            <a:r>
              <a:rPr lang="es-US" sz="1050" dirty="0">
                <a:solidFill>
                  <a:prstClr val="black"/>
                </a:solidFill>
              </a:rPr>
              <a:t>Los planes de salud y de medicamentos de Medicare pueden realizar contacto no solicitado con afiliados potenciales con los siguientes métodos: </a:t>
            </a:r>
          </a:p>
          <a:p>
            <a:pPr marL="125660" indent="-125660" defTabSz="966612">
              <a:spcAft>
                <a:spcPts val="400"/>
              </a:spcAft>
              <a:defRPr/>
            </a:pPr>
            <a:r>
              <a:rPr lang="es-US" sz="1050" dirty="0">
                <a:solidFill>
                  <a:prstClr val="black"/>
                </a:solidFill>
              </a:rPr>
              <a:t>Correo postal y otros medios impresos convencionales (p. ej., publicidades, correo postal directo) </a:t>
            </a:r>
          </a:p>
          <a:p>
            <a:pPr marL="125660" indent="-125660" defTabSz="966612">
              <a:spcAft>
                <a:spcPts val="400"/>
              </a:spcAft>
              <a:defRPr/>
            </a:pPr>
            <a:r>
              <a:rPr lang="es-US" sz="1050" dirty="0">
                <a:solidFill>
                  <a:prstClr val="black"/>
                </a:solidFill>
              </a:rPr>
              <a:t>Correo electrónico, siempre que los correos electrónicos contengan una opción de exclusión </a:t>
            </a:r>
          </a:p>
          <a:p>
            <a:pPr marL="0" indent="0" defTabSz="966612">
              <a:spcAft>
                <a:spcPts val="400"/>
              </a:spcAft>
              <a:buNone/>
              <a:defRPr/>
            </a:pPr>
            <a:r>
              <a:rPr lang="es-US" sz="1050" b="1" dirty="0">
                <a:solidFill>
                  <a:prstClr val="black"/>
                </a:solidFill>
              </a:rPr>
              <a:t>Los planes pueden hacer lo siguiente:</a:t>
            </a:r>
          </a:p>
          <a:p>
            <a:pPr marL="125660" lvl="1" indent="-125660" defTabSz="966612">
              <a:spcBef>
                <a:spcPts val="0"/>
              </a:spcBef>
              <a:spcAft>
                <a:spcPts val="400"/>
              </a:spcAft>
              <a:buFont typeface="Wingdings" panose="05000000000000000000" pitchFamily="2" charset="2"/>
              <a:buChar char="§"/>
              <a:defRPr/>
            </a:pPr>
            <a:r>
              <a:rPr lang="es-US" sz="1050" dirty="0">
                <a:solidFill>
                  <a:prstClr val="black"/>
                </a:solidFill>
                <a:cs typeface="Arial" panose="020B0604020202020204" pitchFamily="34" charset="0"/>
              </a:rPr>
              <a:t>Hacer llamadas salientes a miembros existentes para realizar actividades normales relacionadas con la inscripción en el plan </a:t>
            </a:r>
          </a:p>
          <a:p>
            <a:pPr marL="125660" lvl="1" indent="-125660" defTabSz="966612">
              <a:spcBef>
                <a:spcPts val="0"/>
              </a:spcBef>
              <a:spcAft>
                <a:spcPts val="400"/>
              </a:spcAft>
              <a:buFont typeface="Wingdings" panose="05000000000000000000" pitchFamily="2" charset="2"/>
              <a:buChar char="§"/>
              <a:defRPr/>
            </a:pPr>
            <a:r>
              <a:rPr lang="es-US" sz="1050" dirty="0">
                <a:solidFill>
                  <a:prstClr val="black"/>
                </a:solidFill>
                <a:cs typeface="Arial" panose="020B0604020202020204" pitchFamily="34" charset="0"/>
              </a:rPr>
              <a:t>Llamar a personas con Medicare que envían solicitudes de inscripción para realizar actividades relacionadas con la inscripción</a:t>
            </a:r>
          </a:p>
          <a:p>
            <a:pPr marL="125660" lvl="1" indent="-125660" defTabSz="966612">
              <a:spcBef>
                <a:spcPts val="0"/>
              </a:spcBef>
              <a:spcAft>
                <a:spcPts val="400"/>
              </a:spcAft>
              <a:buFont typeface="Wingdings" panose="05000000000000000000" pitchFamily="2" charset="2"/>
              <a:buChar char="§"/>
              <a:defRPr/>
            </a:pPr>
            <a:r>
              <a:rPr lang="es-US" sz="1050" dirty="0">
                <a:solidFill>
                  <a:prstClr val="black"/>
                </a:solidFill>
                <a:cs typeface="Arial" panose="020B0604020202020204" pitchFamily="34" charset="0"/>
              </a:rPr>
              <a:t>Llamar a antiguos miembros después de la fecha efectiva de desafiliación para hacer una encuesta de desafiliación con el fin de mejorar la calidad </a:t>
            </a:r>
          </a:p>
          <a:p>
            <a:pPr marL="125660" lvl="1" indent="-125660" defTabSz="966612">
              <a:spcBef>
                <a:spcPts val="0"/>
              </a:spcBef>
              <a:spcAft>
                <a:spcPts val="400"/>
              </a:spcAft>
              <a:buFont typeface="Wingdings" panose="05000000000000000000" pitchFamily="2" charset="2"/>
              <a:buChar char="§"/>
              <a:tabLst>
                <a:tab pos="983577" algn="l"/>
              </a:tabLst>
              <a:defRPr/>
            </a:pPr>
            <a:r>
              <a:rPr lang="es-US" sz="1050" dirty="0">
                <a:solidFill>
                  <a:prstClr val="black"/>
                </a:solidFill>
                <a:cs typeface="Arial" panose="020B0604020202020204" pitchFamily="34" charset="0"/>
              </a:rPr>
              <a:t>En circunstancias limitadas y con la aprobación previa de los CMS, llamar a afiliados con subsidios por bajos ingresos (LIS) que el plan potencialmente esté perdiendo debido a reasignación </a:t>
            </a:r>
          </a:p>
          <a:p>
            <a:pPr marL="125660" lvl="1" indent="-125660" defTabSz="966612">
              <a:spcBef>
                <a:spcPts val="0"/>
              </a:spcBef>
              <a:spcAft>
                <a:spcPts val="400"/>
              </a:spcAft>
              <a:buFont typeface="Wingdings" panose="05000000000000000000" pitchFamily="2" charset="2"/>
              <a:buChar char="§"/>
              <a:tabLst>
                <a:tab pos="983577" algn="l"/>
              </a:tabLst>
              <a:defRPr/>
            </a:pPr>
            <a:r>
              <a:rPr lang="es-US" sz="1050" dirty="0">
                <a:solidFill>
                  <a:prstClr val="black"/>
                </a:solidFill>
                <a:cs typeface="Arial" panose="020B0604020202020204" pitchFamily="34" charset="0"/>
              </a:rPr>
              <a:t>Comunicarse con personas con Medicare que hayan dado permiso para que un plan o agente de ventas se comunique con ellos (como completar una tarjeta de respuesta comercial)</a:t>
            </a:r>
          </a:p>
          <a:p>
            <a:pPr marL="125660" lvl="1" indent="-125660" defTabSz="966612">
              <a:spcBef>
                <a:spcPts val="0"/>
              </a:spcBef>
              <a:spcAft>
                <a:spcPts val="400"/>
              </a:spcAft>
              <a:buFont typeface="Wingdings" panose="05000000000000000000" pitchFamily="2" charset="2"/>
              <a:buChar char="§"/>
              <a:tabLst>
                <a:tab pos="983577" algn="l"/>
              </a:tabLst>
              <a:defRPr/>
            </a:pPr>
            <a:r>
              <a:rPr lang="es-US" sz="1050" dirty="0">
                <a:solidFill>
                  <a:prstClr val="black"/>
                </a:solidFill>
                <a:cs typeface="Arial" panose="020B0604020202020204" pitchFamily="34" charset="0"/>
              </a:rPr>
              <a:t>Devolver llamadas telefónicas o mensajes de individuos o afiliados, ya que no se consideran contactos no solicitados</a:t>
            </a:r>
          </a:p>
          <a:p>
            <a:pPr marL="0" indent="0" defTabSz="966612">
              <a:spcAft>
                <a:spcPts val="400"/>
              </a:spcAft>
              <a:buNone/>
              <a:defRPr/>
            </a:pPr>
            <a:r>
              <a:rPr lang="es-US" sz="1050" b="1" dirty="0">
                <a:solidFill>
                  <a:prstClr val="black"/>
                </a:solidFill>
              </a:rPr>
              <a:t>Los planes de salud y de medicamentos no pueden hacer lo siguiente: </a:t>
            </a:r>
          </a:p>
          <a:p>
            <a:pPr marL="125660" indent="-125660" defTabSz="966612">
              <a:spcAft>
                <a:spcPts val="400"/>
              </a:spcAft>
              <a:defRPr/>
            </a:pPr>
            <a:r>
              <a:rPr lang="es-US" sz="1050" dirty="0">
                <a:solidFill>
                  <a:prstClr val="black"/>
                </a:solidFill>
              </a:rPr>
              <a:t>Dirigir o enviar a sabiendas materiales de mercadotecnia no solicitados a cualquier afiliado de Medicare </a:t>
            </a:r>
            <a:r>
              <a:rPr lang="es-US" sz="1050" dirty="0" err="1">
                <a:solidFill>
                  <a:prstClr val="black"/>
                </a:solidFill>
              </a:rPr>
              <a:t>Advantage</a:t>
            </a:r>
            <a:r>
              <a:rPr lang="es-US" sz="1050" dirty="0">
                <a:solidFill>
                  <a:prstClr val="black"/>
                </a:solidFill>
              </a:rPr>
              <a:t> durante el Período de Inscripción Abierta (OEP, por sus siglas en inglés)</a:t>
            </a:r>
          </a:p>
          <a:p>
            <a:pPr marL="125660" indent="-125660" defTabSz="966612">
              <a:spcAft>
                <a:spcPts val="400"/>
              </a:spcAft>
              <a:defRPr/>
            </a:pPr>
            <a:r>
              <a:rPr lang="es-US" sz="1050" dirty="0">
                <a:solidFill>
                  <a:prstClr val="black"/>
                </a:solidFill>
              </a:rPr>
              <a:t>Hacer visitas puerta a puerta, incluido dejar información de cualquier tipo (como panfletos o volantes) en la residencia</a:t>
            </a:r>
          </a:p>
          <a:p>
            <a:pPr marL="125660" indent="-125660" defTabSz="966612">
              <a:spcAft>
                <a:spcPts val="400"/>
              </a:spcAft>
              <a:defRPr/>
            </a:pPr>
            <a:r>
              <a:rPr lang="es-US" sz="1050" dirty="0">
                <a:solidFill>
                  <a:prstClr val="black"/>
                </a:solidFill>
              </a:rPr>
              <a:t>Abordar a afiliados en áreas comunes de atención médica (como corredores y vestíbulos) </a:t>
            </a:r>
          </a:p>
          <a:p>
            <a:pPr marL="125660" indent="-125660" defTabSz="966612">
              <a:spcAft>
                <a:spcPts val="400"/>
              </a:spcAft>
              <a:defRPr/>
            </a:pPr>
            <a:r>
              <a:rPr lang="es-US" sz="1050" dirty="0">
                <a:solidFill>
                  <a:prstClr val="black"/>
                </a:solidFill>
              </a:rPr>
              <a:t>Enviar mensajes directos desde plataformas de redes sociales</a:t>
            </a:r>
          </a:p>
          <a:p>
            <a:pPr marL="125660" indent="-125660" defTabSz="966612">
              <a:spcAft>
                <a:spcPts val="400"/>
              </a:spcAft>
              <a:defRPr/>
            </a:pPr>
            <a:r>
              <a:rPr lang="es-US" sz="1050" dirty="0">
                <a:solidFill>
                  <a:prstClr val="black"/>
                </a:solidFill>
              </a:rPr>
              <a:t>Usar solicitación telefónica (como llamadas sin aviso previo), llamadas automáticas pregrabadas, mensajes de texto o mensajes de correo de voz </a:t>
            </a:r>
          </a:p>
          <a:p>
            <a:pPr marL="125660" indent="-125660" defTabSz="966612">
              <a:spcAft>
                <a:spcPts val="400"/>
              </a:spcAft>
              <a:defRPr/>
            </a:pPr>
            <a:r>
              <a:rPr lang="es-US" sz="1050" dirty="0">
                <a:solidFill>
                  <a:prstClr val="black"/>
                </a:solidFill>
                <a:ea typeface="ＭＳ Ｐゴシック" charset="-128"/>
              </a:rPr>
              <a:t>La comercialización de productos relacionados con el cuidado de la salud (como anualidades, seguros de vida, etc.) a afiliados potenciales durante cualquier actividad o presentación de ventas de cobertura de medicamentos de Medicare </a:t>
            </a:r>
            <a:r>
              <a:rPr lang="es-US" sz="1050" dirty="0" err="1">
                <a:solidFill>
                  <a:prstClr val="black"/>
                </a:solidFill>
                <a:ea typeface="ＭＳ Ｐゴシック" charset="-128"/>
              </a:rPr>
              <a:t>Advantage</a:t>
            </a:r>
            <a:r>
              <a:rPr lang="es-US" sz="1050" dirty="0">
                <a:solidFill>
                  <a:prstClr val="black"/>
                </a:solidFill>
                <a:ea typeface="ＭＳ Ｐゴシック" charset="-128"/>
              </a:rPr>
              <a:t> o Medicare se considera venta cruzada y es una actividad prohibida. </a:t>
            </a:r>
          </a:p>
          <a:p>
            <a:pPr marL="0" indent="0" defTabSz="966612">
              <a:spcAft>
                <a:spcPts val="400"/>
              </a:spcAft>
              <a:buNone/>
              <a:defRPr/>
            </a:pPr>
            <a:r>
              <a:rPr lang="es-US" sz="1050" b="1" dirty="0">
                <a:solidFill>
                  <a:prstClr val="black"/>
                </a:solidFill>
              </a:rPr>
              <a:t>NOTA: </a:t>
            </a:r>
            <a:r>
              <a:rPr lang="es-US" sz="1050" dirty="0">
                <a:solidFill>
                  <a:prstClr val="black"/>
                </a:solidFill>
              </a:rPr>
              <a:t>Los planes o agentes/corredores que tengan una cita preprogramada con un afiliado potencial que "no se encuentra en casa" pueden dejar información en la residencia de esa persona. </a:t>
            </a:r>
          </a:p>
          <a:p>
            <a:pPr marL="0" indent="0" defTabSz="966612">
              <a:spcAft>
                <a:spcPts val="400"/>
              </a:spcAft>
              <a:buNone/>
              <a:defRPr/>
            </a:pPr>
            <a:endParaRPr lang="en-US" sz="1050" dirty="0">
              <a:solidFill>
                <a:prstClr val="black"/>
              </a:solidFill>
            </a:endParaRPr>
          </a:p>
        </p:txBody>
      </p:sp>
    </p:spTree>
    <p:extLst>
      <p:ext uri="{BB962C8B-B14F-4D97-AF65-F5344CB8AC3E}">
        <p14:creationId xmlns:p14="http://schemas.microsoft.com/office/powerpoint/2010/main" val="297931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83577">
              <a:spcAft>
                <a:spcPts val="600"/>
              </a:spcAft>
              <a:buNone/>
              <a:defRPr/>
            </a:pPr>
            <a:r>
              <a:rPr lang="es-US" b="1">
                <a:ea typeface="ＭＳ Ｐゴシック" pitchFamily="84" charset="-128"/>
              </a:rPr>
              <a:t>Notas del presentador</a:t>
            </a:r>
          </a:p>
          <a:p>
            <a:pPr marL="0" indent="0" defTabSz="983577">
              <a:spcAft>
                <a:spcPts val="600"/>
              </a:spcAft>
              <a:buNone/>
              <a:defRPr/>
            </a:pPr>
            <a:r>
              <a:rPr lang="es-US"/>
              <a:t>Al final de esta lección, usted podrá:</a:t>
            </a:r>
          </a:p>
          <a:p>
            <a:pPr marL="125660" indent="-125660" defTabSz="724959">
              <a:spcAft>
                <a:spcPts val="600"/>
              </a:spcAft>
            </a:pPr>
            <a:r>
              <a:rPr lang="es-US"/>
              <a:t>Describir los planes Medicare Advantage y cómo funcionan</a:t>
            </a:r>
          </a:p>
          <a:p>
            <a:pPr marL="125660" indent="-125660" defTabSz="724959">
              <a:spcAft>
                <a:spcPts val="600"/>
              </a:spcAft>
            </a:pPr>
            <a:r>
              <a:rPr lang="es-US"/>
              <a:t>Comparar y contrastar tipos de planes Medicare Advantage</a:t>
            </a:r>
          </a:p>
          <a:p>
            <a:pPr marL="125660" indent="-125660" defTabSz="724959">
              <a:spcAft>
                <a:spcPts val="600"/>
              </a:spcAft>
            </a:pPr>
            <a:r>
              <a:rPr lang="es-US"/>
              <a:t>Explicar costos asociados con planes Medicare Advantage</a:t>
            </a:r>
          </a:p>
          <a:p>
            <a:pPr marL="125660" indent="-125660" defTabSz="724959">
              <a:spcAft>
                <a:spcPts val="600"/>
              </a:spcAft>
            </a:pPr>
            <a:r>
              <a:rPr lang="es-US"/>
              <a:t>Describir los requisitos de elegibilidad para planes Medicare Advantage</a:t>
            </a:r>
          </a:p>
          <a:p>
            <a:pPr marL="125660" indent="-125660" defTabSz="724959">
              <a:spcAft>
                <a:spcPts val="600"/>
              </a:spcAft>
            </a:pPr>
            <a:r>
              <a:rPr lang="es-US"/>
              <a:t>Explicar cómo y cuándo puede unirse o cambiar de planes Medicare Advantage</a:t>
            </a:r>
          </a:p>
          <a:p>
            <a:pPr marL="0" indent="0" defTabSz="724959">
              <a:spcBef>
                <a:spcPts val="600"/>
              </a:spcBef>
              <a:spcAft>
                <a:spcPts val="634"/>
              </a:spcAft>
              <a:buNone/>
            </a:pPr>
            <a:endParaRPr lang="en-US" dirty="0">
              <a:solidFill>
                <a:srgbClr val="00529B"/>
              </a:solidFill>
            </a:endParaRPr>
          </a:p>
        </p:txBody>
      </p:sp>
    </p:spTree>
    <p:extLst>
      <p:ext uri="{BB962C8B-B14F-4D97-AF65-F5344CB8AC3E}">
        <p14:creationId xmlns:p14="http://schemas.microsoft.com/office/powerpoint/2010/main" val="3854570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D2E6-47A2-8342-51FD-4FA82F400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CA931-9471-A9A4-2B13-485D0A6D9FB5}"/>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C24A5FD0-7073-E474-CCD7-B2A74494C468}"/>
              </a:ext>
            </a:extLst>
          </p:cNvPr>
          <p:cNvSpPr>
            <a:spLocks noGrp="1"/>
          </p:cNvSpPr>
          <p:nvPr>
            <p:ph type="body" idx="1"/>
          </p:nvPr>
        </p:nvSpPr>
        <p:spPr>
          <a:xfrm>
            <a:off x="188685" y="3757507"/>
            <a:ext cx="6865257" cy="5144347"/>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239" indent="0" defTabSz="966612">
              <a:spcAft>
                <a:spcPts val="600"/>
              </a:spcAft>
              <a:buNone/>
              <a:defRPr/>
            </a:pPr>
            <a:r>
              <a:rPr lang="es-US" b="1" dirty="0">
                <a:solidFill>
                  <a:prstClr val="black"/>
                </a:solidFill>
                <a:ea typeface="ＭＳ Ｐゴシック" pitchFamily="84" charset="-128"/>
              </a:rPr>
              <a:t>Notas del presentador</a:t>
            </a:r>
          </a:p>
          <a:p>
            <a:pPr marL="125660" indent="-125660" defTabSz="966612">
              <a:spcAft>
                <a:spcPts val="600"/>
              </a:spcAft>
              <a:defRPr/>
            </a:pPr>
            <a:r>
              <a:rPr lang="es-US" dirty="0">
                <a:solidFill>
                  <a:prstClr val="black"/>
                </a:solidFill>
              </a:rPr>
              <a:t>Los CMS exigen que los planes Medicare </a:t>
            </a:r>
            <a:r>
              <a:rPr lang="es-US" dirty="0" err="1">
                <a:solidFill>
                  <a:prstClr val="black"/>
                </a:solidFill>
              </a:rPr>
              <a:t>Advantage</a:t>
            </a:r>
            <a:r>
              <a:rPr lang="es-US" dirty="0">
                <a:solidFill>
                  <a:prstClr val="black"/>
                </a:solidFill>
              </a:rPr>
              <a:t> o los agentes/corredores identifiquen con claridad el alcance de la cita, es decir, los tipos de productos que comentarán antes de comercializar a un afiliado potencial. Al menos 48 horas antes de la cita de comercialización personal programada, los planes Medicare </a:t>
            </a:r>
            <a:r>
              <a:rPr lang="es-US" dirty="0" err="1">
                <a:solidFill>
                  <a:prstClr val="black"/>
                </a:solidFill>
              </a:rPr>
              <a:t>Advantage</a:t>
            </a:r>
            <a:r>
              <a:rPr lang="es-US" dirty="0">
                <a:solidFill>
                  <a:prstClr val="black"/>
                </a:solidFill>
              </a:rPr>
              <a:t> o los agentes/corredores deben acordar y registrar el alcance de la cita con la persona con Medicare.  </a:t>
            </a:r>
          </a:p>
          <a:p>
            <a:pPr marL="119149" indent="-119149" defTabSz="966612">
              <a:spcAft>
                <a:spcPts val="600"/>
              </a:spcAft>
              <a:defRPr/>
            </a:pPr>
            <a:r>
              <a:rPr lang="es-US" dirty="0">
                <a:solidFill>
                  <a:prstClr val="black"/>
                </a:solidFill>
              </a:rPr>
              <a:t>El alcance de las citas NO requiere con 48 horas de anticipación para:</a:t>
            </a:r>
          </a:p>
          <a:p>
            <a:pPr marL="287338" lvl="1" indent="-171450" defTabSz="966612">
              <a:spcBef>
                <a:spcPts val="0"/>
              </a:spcBef>
              <a:spcAft>
                <a:spcPts val="600"/>
              </a:spcAft>
              <a:buFont typeface="Arial" panose="020B0604020202020204" pitchFamily="34" charset="0"/>
              <a:buChar char="•"/>
              <a:defRPr/>
            </a:pPr>
            <a:r>
              <a:rPr lang="es-US" dirty="0">
                <a:solidFill>
                  <a:prstClr val="black"/>
                </a:solidFill>
              </a:rPr>
              <a:t>Alcance de citas que se completan durante los últimos 4 días de un período de elección válido para una persona con Medicare</a:t>
            </a:r>
          </a:p>
          <a:p>
            <a:pPr marL="287338" lvl="1" indent="-171450" defTabSz="966612">
              <a:spcBef>
                <a:spcPts val="0"/>
              </a:spcBef>
              <a:spcAft>
                <a:spcPts val="600"/>
              </a:spcAft>
              <a:buFont typeface="Arial" panose="020B0604020202020204" pitchFamily="34" charset="0"/>
              <a:buChar char="•"/>
              <a:defRPr/>
            </a:pPr>
            <a:r>
              <a:rPr lang="es-US" dirty="0">
                <a:solidFill>
                  <a:prstClr val="black"/>
                </a:solidFill>
              </a:rPr>
              <a:t>Reuniones en persona no programadas (al paso) iniciadas por la persona con Medicare</a:t>
            </a:r>
          </a:p>
          <a:p>
            <a:pPr marL="119149" indent="-119149" defTabSz="966612">
              <a:spcAft>
                <a:spcPts val="600"/>
              </a:spcAft>
              <a:defRPr/>
            </a:pPr>
            <a:r>
              <a:rPr lang="es-US" dirty="0">
                <a:solidFill>
                  <a:prstClr val="black"/>
                </a:solidFill>
              </a:rPr>
              <a:t>Los Alcances de las citas se requieren para la mayoría de las citas de mercadotecnia personales independientemente de la ubicación, como en el hogar o por teléfono. El plan puede documentar el Alcance de la cita a través de una copia impresa firmada, una grabación telefónica (citas telefónicas únicamente), o copia electrónica firmada. Cuando la cita de mercadotecnia personal es en persona, el Alcance de la cita debe estar por escrito.</a:t>
            </a:r>
          </a:p>
          <a:p>
            <a:pPr marL="119149" indent="-119149" defTabSz="966612">
              <a:spcAft>
                <a:spcPts val="600"/>
              </a:spcAft>
              <a:defRPr/>
            </a:pPr>
            <a:r>
              <a:rPr lang="es-US" dirty="0">
                <a:solidFill>
                  <a:prstClr val="black"/>
                </a:solidFill>
              </a:rPr>
              <a:t>Los planes Medicare </a:t>
            </a:r>
            <a:r>
              <a:rPr lang="es-US" dirty="0" err="1">
                <a:solidFill>
                  <a:prstClr val="black"/>
                </a:solidFill>
              </a:rPr>
              <a:t>Advantage</a:t>
            </a:r>
            <a:r>
              <a:rPr lang="es-US" dirty="0">
                <a:solidFill>
                  <a:prstClr val="black"/>
                </a:solidFill>
              </a:rPr>
              <a:t> o los agentes/corredores no pueden comercializar ningún producto relacionado con cuidados de la salud durante una cita de mercadotecnia personal más allá del alcance acordado por la persona con Medicare y documentado en el Alcance de la cita. </a:t>
            </a:r>
          </a:p>
          <a:p>
            <a:pPr marL="119149" indent="-119149" defTabSz="966612">
              <a:spcAft>
                <a:spcPts val="600"/>
              </a:spcAft>
              <a:defRPr/>
            </a:pPr>
            <a:r>
              <a:rPr lang="es-US" dirty="0">
                <a:solidFill>
                  <a:prstClr val="black"/>
                </a:solidFill>
              </a:rPr>
              <a:t>Además, los planes Medicare </a:t>
            </a:r>
            <a:r>
              <a:rPr lang="es-US" dirty="0" err="1">
                <a:solidFill>
                  <a:prstClr val="black"/>
                </a:solidFill>
              </a:rPr>
              <a:t>Advantage</a:t>
            </a:r>
            <a:r>
              <a:rPr lang="es-US" dirty="0">
                <a:solidFill>
                  <a:prstClr val="black"/>
                </a:solidFill>
              </a:rPr>
              <a:t> o los agentes/corredores no pueden comercializar ninguna línea de negocio del plan relacionada con la salud adicional no identificada antes de la cita. Esto requerirá un Alcance de la cita por separado que identifique las líneas de negocios que se comentarán.</a:t>
            </a:r>
          </a:p>
          <a:p>
            <a:pPr marL="0" indent="0">
              <a:spcAft>
                <a:spcPts val="600"/>
              </a:spcAft>
              <a:buNone/>
            </a:pPr>
            <a:endParaRPr lang="en-US" dirty="0"/>
          </a:p>
        </p:txBody>
      </p:sp>
    </p:spTree>
    <p:extLst>
      <p:ext uri="{BB962C8B-B14F-4D97-AF65-F5344CB8AC3E}">
        <p14:creationId xmlns:p14="http://schemas.microsoft.com/office/powerpoint/2010/main" val="2338265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19149" indent="-119149" defTabSz="966612">
              <a:spcAft>
                <a:spcPts val="600"/>
              </a:spcAft>
              <a:defRPr/>
            </a:pPr>
            <a:r>
              <a:rPr lang="es-US" dirty="0">
                <a:solidFill>
                  <a:prstClr val="black"/>
                </a:solidFill>
              </a:rPr>
              <a:t>Los planes de salud y de medicamentos de Medicare no pueden proporcionar comidas a afiliados potenciales, ni subsidiar comidas en eventos de mercadotecnia/ventas. </a:t>
            </a:r>
          </a:p>
          <a:p>
            <a:pPr marL="119149" indent="-119149" defTabSz="966612">
              <a:spcAft>
                <a:spcPts val="600"/>
              </a:spcAft>
              <a:defRPr/>
            </a:pPr>
            <a:r>
              <a:rPr lang="es-US" dirty="0">
                <a:solidFill>
                  <a:prstClr val="black"/>
                </a:solidFill>
              </a:rPr>
              <a:t>Los planes están autorizados a ofrecer refrescos y bocadillos ligeros a afiliados potenciales. Los planes deben usar su mejor criterio sobre la conveniencia de los alimentos que ofrecen y deben asegurarse de que los artículos ofrecidos no puedan considerarse razonablemente una comida o que múltiples artículos no sean “agrupados” y suministrados como si fuesen una comida. </a:t>
            </a:r>
          </a:p>
          <a:p>
            <a:pPr marL="119149" indent="-119149" defTabSz="966612">
              <a:spcAft>
                <a:spcPts val="600"/>
              </a:spcAft>
              <a:defRPr/>
            </a:pPr>
            <a:r>
              <a:rPr lang="es-US" dirty="0">
                <a:solidFill>
                  <a:prstClr val="black"/>
                </a:solidFill>
              </a:rPr>
              <a:t>Al igual que con todas las regulaciones y pautas de mercadotecnia, es responsabilidad del plan monitorear las acciones de todos los agentes/corredores que venden sus planes y tomar medidas proactivas para hacer cumplir esta prohibición. Los CMS realizan actividades de supervisión que verifican que los planes y los agentes/corredores cumplan con esta disposición. Los CMS pueden tomar medidas de cumplimiento según sea necesario.</a:t>
            </a:r>
          </a:p>
          <a:p>
            <a:pPr marL="121132" indent="-121132" defTabSz="966612">
              <a:spcAft>
                <a:spcPts val="600"/>
              </a:spcAft>
              <a:buNone/>
              <a:defRPr/>
            </a:pPr>
            <a:endParaRPr lang="en-US" dirty="0">
              <a:solidFill>
                <a:prstClr val="black"/>
              </a:solidFill>
            </a:endParaRPr>
          </a:p>
          <a:p>
            <a:pPr marL="121132" indent="-121132"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229768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8685" y="3757507"/>
            <a:ext cx="6981371" cy="5144347"/>
          </a:xfrm>
        </p:spPr>
        <p:txBody>
          <a:bodyPr/>
          <a:lstStyle/>
          <a:p>
            <a:pPr marL="0" marR="0" lvl="0" indent="0" algn="l" defTabSz="966612"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s-US" sz="1200"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rPr>
              <a:t>Los eventos educativos están destinados a informar en general a las personas con Medicare sobre planes Medicare </a:t>
            </a:r>
            <a:r>
              <a:rPr lang="es-US" dirty="0" err="1">
                <a:solidFill>
                  <a:prstClr val="black"/>
                </a:solidFill>
              </a:rPr>
              <a:t>Advantage</a:t>
            </a:r>
            <a:r>
              <a:rPr lang="es-US" dirty="0">
                <a:solidFill>
                  <a:prstClr val="black"/>
                </a:solidFill>
              </a:rPr>
              <a:t>, la cobertura de medicamentos de Medicare u otros programas de Medicare. </a:t>
            </a:r>
          </a:p>
          <a:p>
            <a:pPr marL="0" indent="0" defTabSz="966612">
              <a:spcAft>
                <a:spcPts val="600"/>
              </a:spcAft>
              <a:buNone/>
              <a:defRPr/>
            </a:pPr>
            <a:r>
              <a:rPr lang="es-US" dirty="0">
                <a:solidFill>
                  <a:prstClr val="black"/>
                </a:solidFill>
              </a:rPr>
              <a:t>Eventos educativos:</a:t>
            </a:r>
          </a:p>
          <a:p>
            <a:pPr marL="120827" indent="-120827" defTabSz="966612">
              <a:spcAft>
                <a:spcPts val="600"/>
              </a:spcAft>
              <a:defRPr/>
            </a:pPr>
            <a:r>
              <a:rPr lang="es-US" dirty="0">
                <a:solidFill>
                  <a:prstClr val="black"/>
                </a:solidFill>
              </a:rPr>
              <a:t>Deben ser publicitados explícitamente como educativos.</a:t>
            </a:r>
          </a:p>
          <a:p>
            <a:pPr marL="120827" indent="-120827" defTabSz="966612">
              <a:spcAft>
                <a:spcPts val="600"/>
              </a:spcAft>
              <a:defRPr/>
            </a:pPr>
            <a:r>
              <a:rPr lang="es-US" dirty="0">
                <a:solidFill>
                  <a:prstClr val="black"/>
                </a:solidFill>
              </a:rPr>
              <a:t>Pueden distribuir materiales de comunicación y tarjetas de presentación, contestar preguntas relacionadas con planes Medicare </a:t>
            </a:r>
            <a:r>
              <a:rPr lang="es-US" dirty="0" err="1">
                <a:solidFill>
                  <a:prstClr val="black"/>
                </a:solidFill>
              </a:rPr>
              <a:t>Advantage</a:t>
            </a:r>
            <a:r>
              <a:rPr lang="es-US" dirty="0">
                <a:solidFill>
                  <a:prstClr val="black"/>
                </a:solidFill>
              </a:rPr>
              <a:t> hechas por personas con Medicare y tener disponible y obtener información de contacto, como tarjetas de presentación de respuesta, pero sin incluir formularios de Alcance de cita. </a:t>
            </a:r>
          </a:p>
          <a:p>
            <a:pPr marL="120827" indent="-120827" defTabSz="966612">
              <a:spcAft>
                <a:spcPts val="600"/>
              </a:spcAft>
              <a:defRPr/>
            </a:pPr>
            <a:r>
              <a:rPr lang="es-US" dirty="0">
                <a:solidFill>
                  <a:prstClr val="black"/>
                </a:solidFill>
              </a:rPr>
              <a:t>Las organizaciones de Medicare </a:t>
            </a:r>
            <a:r>
              <a:rPr lang="es-US" dirty="0" err="1">
                <a:solidFill>
                  <a:prstClr val="black"/>
                </a:solidFill>
              </a:rPr>
              <a:t>Advantage</a:t>
            </a:r>
            <a:r>
              <a:rPr lang="es-US" dirty="0">
                <a:solidFill>
                  <a:prstClr val="black"/>
                </a:solidFill>
              </a:rPr>
              <a:t> pueden programar citas con residentes de instituciones de cuidados a largo plazo (como asilos de ancianos, centros de vida asistida, hogares de alojamiento y cuidado) a solicitud de un residente. Si un residente no solicitó una cita, cualquier visita de un agente o corredor está prohibida como comercialización puerta a puerta no solicitada.</a:t>
            </a:r>
          </a:p>
          <a:p>
            <a:pPr marL="124183" indent="-124183" defTabSz="966612">
              <a:spcAft>
                <a:spcPts val="600"/>
              </a:spcAft>
              <a:defRPr/>
            </a:pPr>
            <a:r>
              <a:rPr lang="es-US" dirty="0">
                <a:solidFill>
                  <a:prstClr val="black"/>
                </a:solidFill>
              </a:rPr>
              <a:t>No se deben hacer actividades de comercialización o ventas, ni distribución de materiales de mercadotecnia o formularios de inscripción durante el evento educativo</a:t>
            </a:r>
          </a:p>
          <a:p>
            <a:pPr marL="124183" indent="-124183" defTabSz="966612">
              <a:spcAft>
                <a:spcPts val="600"/>
              </a:spcAft>
              <a:defRPr/>
            </a:pPr>
            <a:r>
              <a:rPr lang="es-US" dirty="0">
                <a:solidFill>
                  <a:prstClr val="black"/>
                </a:solidFill>
              </a:rPr>
              <a:t>Los planes y agentes/corredores no pueden comercializar planes o beneficios específicos de Medicare </a:t>
            </a:r>
            <a:r>
              <a:rPr lang="es-US" dirty="0" err="1">
                <a:solidFill>
                  <a:prstClr val="black"/>
                </a:solidFill>
              </a:rPr>
              <a:t>Advantage</a:t>
            </a:r>
            <a:r>
              <a:rPr lang="es-US" dirty="0">
                <a:solidFill>
                  <a:prstClr val="black"/>
                </a:solidFill>
              </a:rPr>
              <a:t>.</a:t>
            </a:r>
          </a:p>
          <a:p>
            <a:pPr marL="124183" indent="-124183" defTabSz="966612">
              <a:spcAft>
                <a:spcPts val="600"/>
              </a:spcAft>
              <a:defRPr/>
            </a:pPr>
            <a:r>
              <a:rPr lang="es-US" dirty="0">
                <a:solidFill>
                  <a:prstClr val="black"/>
                </a:solidFill>
              </a:rPr>
              <a:t>Los planes no pueden realizar eventos de mercadotecnia/ventas dentro de las 12 horas de un evento educativo en la misma ubicación general (como en el mismo edificio o en edificios adyacentes).</a:t>
            </a:r>
          </a:p>
          <a:p>
            <a:pPr marL="0" indent="0">
              <a:spcAft>
                <a:spcPts val="600"/>
              </a:spcAft>
              <a:buNone/>
              <a:defRPr/>
            </a:pPr>
            <a:r>
              <a:rPr lang="es-US" dirty="0">
                <a:solidFill>
                  <a:prstClr val="black"/>
                </a:solidFill>
              </a:rPr>
              <a:t>Para ver más información sobre eventos educativos, visite </a:t>
            </a:r>
            <a:r>
              <a:rPr lang="es-US" dirty="0">
                <a:solidFill>
                  <a:prstClr val="black"/>
                </a:solidFill>
                <a:hlinkClick r:id="rId3"/>
              </a:rPr>
              <a:t>eCFR.gov/</a:t>
            </a:r>
            <a:r>
              <a:rPr lang="es-US" dirty="0" err="1">
                <a:solidFill>
                  <a:prstClr val="black"/>
                </a:solidFill>
                <a:hlinkClick r:id="rId3"/>
              </a:rPr>
              <a:t>current</a:t>
            </a:r>
            <a:r>
              <a:rPr lang="es-US" dirty="0">
                <a:solidFill>
                  <a:prstClr val="black"/>
                </a:solidFill>
                <a:hlinkClick r:id="rId3"/>
              </a:rPr>
              <a:t>/title-42/</a:t>
            </a:r>
            <a:r>
              <a:rPr lang="es-US" dirty="0" err="1">
                <a:solidFill>
                  <a:prstClr val="black"/>
                </a:solidFill>
                <a:hlinkClick r:id="rId3"/>
              </a:rPr>
              <a:t>chapter</a:t>
            </a:r>
            <a:r>
              <a:rPr lang="es-US" dirty="0">
                <a:solidFill>
                  <a:prstClr val="black"/>
                </a:solidFill>
                <a:hlinkClick r:id="rId3"/>
              </a:rPr>
              <a:t>-IV/</a:t>
            </a:r>
            <a:r>
              <a:rPr lang="es-US" dirty="0" err="1">
                <a:solidFill>
                  <a:prstClr val="black"/>
                </a:solidFill>
                <a:hlinkClick r:id="rId3"/>
              </a:rPr>
              <a:t>subchapter</a:t>
            </a:r>
            <a:r>
              <a:rPr lang="es-US" dirty="0">
                <a:solidFill>
                  <a:prstClr val="black"/>
                </a:solidFill>
                <a:hlinkClick r:id="rId3"/>
              </a:rPr>
              <a:t>-B/part-422?toc=1</a:t>
            </a:r>
            <a:r>
              <a:rPr lang="es-US" dirty="0">
                <a:solidFill>
                  <a:prstClr val="black"/>
                </a:solidFill>
              </a:rPr>
              <a:t> (42 CFR Subparte V).  </a:t>
            </a:r>
          </a:p>
          <a:p>
            <a:pPr marL="0" indent="0">
              <a:spcAft>
                <a:spcPts val="600"/>
              </a:spcAft>
              <a:buNone/>
            </a:pPr>
            <a:endParaRPr lang="en-US" b="1" dirty="0">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73770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352468"/>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rPr>
              <a:t>Los eventos de mercadotecnia/ventas están destinados a orientar o intentar orientar a potenciales afiliados, o a retener a afiliados actuales, respecto de un plan o un grupo limitado de planes. Los siguientes requisitos se aplican a los eventos de mercadotecnia/ventas:</a:t>
            </a:r>
          </a:p>
          <a:p>
            <a:pPr marL="124183" indent="-124183" defTabSz="966612">
              <a:spcAft>
                <a:spcPts val="600"/>
              </a:spcAft>
              <a:defRPr/>
            </a:pPr>
            <a:r>
              <a:rPr lang="es-US" dirty="0">
                <a:solidFill>
                  <a:prstClr val="black"/>
                </a:solidFill>
              </a:rPr>
              <a:t>Los planes de salud y de medicamentos </a:t>
            </a:r>
            <a:r>
              <a:rPr lang="es-US" dirty="0">
                <a:solidFill>
                  <a:prstClr val="black"/>
                </a:solidFill>
                <a:cs typeface="Arial" panose="020B0604020202020204" pitchFamily="34" charset="0"/>
              </a:rPr>
              <a:t>no pueden exigir que los asistentes proporcionen información de contacto como requisito previo para asistir a un evento </a:t>
            </a:r>
          </a:p>
          <a:p>
            <a:pPr marL="227013" lvl="1" indent="-111125" defTabSz="966612">
              <a:spcBef>
                <a:spcPts val="0"/>
              </a:spcBef>
              <a:spcAft>
                <a:spcPts val="600"/>
              </a:spcAft>
              <a:buFont typeface="Arial" panose="020B0604020202020204" pitchFamily="34" charset="0"/>
              <a:buChar char="•"/>
              <a:defRPr/>
            </a:pPr>
            <a:r>
              <a:rPr lang="es-US" dirty="0">
                <a:solidFill>
                  <a:prstClr val="black"/>
                </a:solidFill>
              </a:rPr>
              <a:t>Las hojas de registro deben estar claramente marcadas como opcionales</a:t>
            </a:r>
          </a:p>
          <a:p>
            <a:pPr marL="227013" lvl="1" indent="-111125" defTabSz="966612">
              <a:spcBef>
                <a:spcPts val="0"/>
              </a:spcBef>
              <a:spcAft>
                <a:spcPts val="600"/>
              </a:spcAft>
              <a:buFont typeface="Arial" panose="020B0604020202020204" pitchFamily="34" charset="0"/>
              <a:buChar char="•"/>
              <a:defRPr/>
            </a:pPr>
            <a:r>
              <a:rPr lang="es-US" dirty="0">
                <a:solidFill>
                  <a:prstClr val="black"/>
                </a:solidFill>
              </a:rPr>
              <a:t>No se pueden hacer exámenes de salud, encuestas de salud u otras actividades que puedan percibirse o usarse para "selección ventajosa" (dirigidas a un subgrupo de miembros)</a:t>
            </a:r>
          </a:p>
          <a:p>
            <a:pPr marL="227013" lvl="1" indent="-111125" defTabSz="966612">
              <a:spcBef>
                <a:spcPts val="0"/>
              </a:spcBef>
              <a:spcAft>
                <a:spcPts val="600"/>
              </a:spcAft>
              <a:buFont typeface="Arial" panose="020B0604020202020204" pitchFamily="34" charset="0"/>
              <a:buChar char="•"/>
              <a:defRPr/>
            </a:pPr>
            <a:r>
              <a:rPr lang="es-US" dirty="0">
                <a:solidFill>
                  <a:prstClr val="black"/>
                </a:solidFill>
              </a:rPr>
              <a:t>La información de contacto proporcionada para rifas o sorteos solo se puede usar para ese propósito</a:t>
            </a:r>
          </a:p>
          <a:p>
            <a:pPr marL="0" indent="0" defTabSz="966612">
              <a:spcAft>
                <a:spcPts val="600"/>
              </a:spcAft>
              <a:buNone/>
              <a:defRPr/>
            </a:pPr>
            <a:r>
              <a:rPr lang="es-US" dirty="0">
                <a:solidFill>
                  <a:prstClr val="black"/>
                </a:solidFill>
              </a:rPr>
              <a:t>Para ver más información sobre eventos de mercadotecnia y ventas, visite la regulación en </a:t>
            </a:r>
            <a:r>
              <a:rPr lang="es-US" dirty="0">
                <a:solidFill>
                  <a:prstClr val="black"/>
                </a:solidFill>
                <a:hlinkClick r:id="rId3"/>
              </a:rPr>
              <a:t>eCFR.gov/</a:t>
            </a:r>
            <a:r>
              <a:rPr lang="es-US" dirty="0" err="1">
                <a:solidFill>
                  <a:prstClr val="black"/>
                </a:solidFill>
                <a:hlinkClick r:id="rId3"/>
              </a:rPr>
              <a:t>current</a:t>
            </a:r>
            <a:r>
              <a:rPr lang="es-US" dirty="0">
                <a:solidFill>
                  <a:prstClr val="black"/>
                </a:solidFill>
                <a:hlinkClick r:id="rId3"/>
              </a:rPr>
              <a:t>/title-42/</a:t>
            </a:r>
            <a:r>
              <a:rPr lang="es-US" dirty="0" err="1">
                <a:solidFill>
                  <a:prstClr val="black"/>
                </a:solidFill>
                <a:hlinkClick r:id="rId3"/>
              </a:rPr>
              <a:t>chapter</a:t>
            </a:r>
            <a:r>
              <a:rPr lang="es-US" dirty="0">
                <a:solidFill>
                  <a:prstClr val="black"/>
                </a:solidFill>
                <a:hlinkClick r:id="rId3"/>
              </a:rPr>
              <a:t>-IV/</a:t>
            </a:r>
            <a:r>
              <a:rPr lang="es-US" dirty="0" err="1">
                <a:solidFill>
                  <a:prstClr val="black"/>
                </a:solidFill>
                <a:hlinkClick r:id="rId3"/>
              </a:rPr>
              <a:t>subchapter</a:t>
            </a:r>
            <a:r>
              <a:rPr lang="es-US" dirty="0">
                <a:solidFill>
                  <a:prstClr val="black"/>
                </a:solidFill>
                <a:hlinkClick r:id="rId3"/>
              </a:rPr>
              <a:t>-B/part-422/</a:t>
            </a:r>
            <a:r>
              <a:rPr lang="es-US" dirty="0" err="1">
                <a:solidFill>
                  <a:prstClr val="black"/>
                </a:solidFill>
                <a:hlinkClick r:id="rId3"/>
              </a:rPr>
              <a:t>subpart-V?toc</a:t>
            </a:r>
            <a:r>
              <a:rPr lang="es-US" dirty="0">
                <a:solidFill>
                  <a:prstClr val="black"/>
                </a:solidFill>
                <a:hlinkClick r:id="rId3"/>
              </a:rPr>
              <a:t>=1</a:t>
            </a:r>
            <a:r>
              <a:rPr lang="es-US" dirty="0">
                <a:solidFill>
                  <a:prstClr val="black"/>
                </a:solidFill>
              </a:rPr>
              <a:t>.   </a:t>
            </a:r>
          </a:p>
          <a:p>
            <a:pPr marL="0" indent="0">
              <a:spcAft>
                <a:spcPts val="600"/>
              </a:spcAft>
              <a:buNone/>
            </a:pPr>
            <a:endParaRPr lang="en-US" dirty="0"/>
          </a:p>
          <a:p>
            <a:pPr marL="0" indent="0">
              <a:spcAft>
                <a:spcPts val="600"/>
              </a:spcAft>
              <a:buNone/>
            </a:pPr>
            <a:endParaRPr lang="en-US" b="1" dirty="0"/>
          </a:p>
        </p:txBody>
      </p:sp>
    </p:spTree>
    <p:extLst>
      <p:ext uri="{BB962C8B-B14F-4D97-AF65-F5344CB8AC3E}">
        <p14:creationId xmlns:p14="http://schemas.microsoft.com/office/powerpoint/2010/main" val="2847262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4BED8-F992-A432-048A-22672BE13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D0166-4734-1DC7-8142-9FA788F83199}"/>
              </a:ext>
            </a:extLst>
          </p:cNvPr>
          <p:cNvSpPr>
            <a:spLocks noGrp="1" noRot="1" noChangeAspect="1"/>
          </p:cNvSpPr>
          <p:nvPr>
            <p:ph type="sldImg"/>
          </p:nvPr>
        </p:nvSpPr>
        <p:spPr>
          <a:xfrm>
            <a:off x="777875" y="341313"/>
            <a:ext cx="5759450" cy="3240087"/>
          </a:xfrm>
        </p:spPr>
      </p:sp>
      <p:sp>
        <p:nvSpPr>
          <p:cNvPr id="3" name="Notes Placeholder 2">
            <a:extLst>
              <a:ext uri="{FF2B5EF4-FFF2-40B4-BE49-F238E27FC236}">
                <a16:creationId xmlns:a16="http://schemas.microsoft.com/office/drawing/2014/main" id="{D79C3118-17BA-4BE1-FB6B-BDE7693E1268}"/>
              </a:ext>
            </a:extLst>
          </p:cNvPr>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rPr>
              <a:t>Los planes Medicare </a:t>
            </a:r>
            <a:r>
              <a:rPr lang="es-US" dirty="0" err="1">
                <a:solidFill>
                  <a:prstClr val="black"/>
                </a:solidFill>
              </a:rPr>
              <a:t>Advantage</a:t>
            </a:r>
            <a:r>
              <a:rPr lang="es-US" dirty="0">
                <a:solidFill>
                  <a:prstClr val="black"/>
                </a:solidFill>
              </a:rPr>
              <a:t> pueden incluir información sobre recompensas y programas de incentivos en materiales de mercadotecnia para posibles afiliados. Esos programas de recompensas e incentivos deben:</a:t>
            </a:r>
          </a:p>
          <a:p>
            <a:pPr marL="125660" indent="-125660" defTabSz="966612">
              <a:spcAft>
                <a:spcPts val="600"/>
              </a:spcAft>
              <a:defRPr/>
            </a:pPr>
            <a:r>
              <a:rPr lang="es-US" dirty="0">
                <a:solidFill>
                  <a:prstClr val="black"/>
                </a:solidFill>
              </a:rPr>
              <a:t>No utilizarse a cambio de una inscripción </a:t>
            </a:r>
          </a:p>
          <a:p>
            <a:pPr marL="125660" indent="-125660" defTabSz="966612">
              <a:spcAft>
                <a:spcPts val="600"/>
              </a:spcAft>
              <a:defRPr/>
            </a:pPr>
            <a:r>
              <a:rPr lang="es-US" dirty="0">
                <a:solidFill>
                  <a:prstClr val="black"/>
                </a:solidFill>
              </a:rPr>
              <a:t>Proporcionarse a todos los afiliados potenciales sin discriminación </a:t>
            </a:r>
          </a:p>
          <a:p>
            <a:pPr marL="125660" indent="-125660" defTabSz="966612">
              <a:spcAft>
                <a:spcPts val="600"/>
              </a:spcAft>
              <a:defRPr/>
            </a:pPr>
            <a:r>
              <a:rPr lang="es-US" dirty="0">
                <a:solidFill>
                  <a:prstClr val="black"/>
                </a:solidFill>
              </a:rPr>
              <a:t>Cumplir con todos los requisitos para mercadotecnia y comunicaciones de 42 CFR Subparte V</a:t>
            </a:r>
          </a:p>
          <a:p>
            <a:pPr marL="0" indent="0" defTabSz="966612">
              <a:spcAft>
                <a:spcPts val="600"/>
              </a:spcAft>
              <a:buNone/>
              <a:defRPr/>
            </a:pPr>
            <a:r>
              <a:rPr lang="es-US" dirty="0">
                <a:solidFill>
                  <a:prstClr val="black"/>
                </a:solidFill>
              </a:rPr>
              <a:t>Los regalos nominales que son parte de la actividad de mercadeo son diferentes de las recompensas y los incentivos.</a:t>
            </a:r>
          </a:p>
          <a:p>
            <a:pPr marL="0" indent="0" defTabSz="966612">
              <a:spcAft>
                <a:spcPts val="600"/>
              </a:spcAft>
              <a:buNone/>
              <a:defRPr/>
            </a:pPr>
            <a:r>
              <a:rPr lang="es-US" b="1" dirty="0">
                <a:solidFill>
                  <a:prstClr val="black"/>
                </a:solidFill>
              </a:rPr>
              <a:t>NOTA:</a:t>
            </a:r>
            <a:r>
              <a:rPr lang="es-US" dirty="0">
                <a:solidFill>
                  <a:prstClr val="black"/>
                </a:solidFill>
              </a:rPr>
              <a:t> 42 CFR § 422.134 no permite que los planes de medicamentos de Medicare desarrollen o utilicen programas de recompensas e incentivos. Por lo tanto, es posible que los planes de medicamentos no comercialicen programas de incentivos y recompensas. </a:t>
            </a:r>
          </a:p>
          <a:p>
            <a:pPr marL="0" indent="0">
              <a:spcAft>
                <a:spcPts val="600"/>
              </a:spcAft>
              <a:buNone/>
              <a:defRPr/>
            </a:pPr>
            <a:r>
              <a:rPr lang="es-US" dirty="0">
                <a:solidFill>
                  <a:prstClr val="black"/>
                </a:solidFill>
              </a:rPr>
              <a:t>Para obtener más información, consulte el capítulo 4 del “Manual de atención administrada de Medicare”,</a:t>
            </a:r>
            <a:r>
              <a:rPr lang="es-US" dirty="0">
                <a:cs typeface="Arial" panose="020B0604020202020204" pitchFamily="34" charset="0"/>
                <a:hlinkClick r:id="rId3"/>
              </a:rPr>
              <a:t> CMS.gov/</a:t>
            </a:r>
            <a:r>
              <a:rPr lang="es-US" dirty="0" err="1">
                <a:cs typeface="Arial" panose="020B0604020202020204" pitchFamily="34" charset="0"/>
                <a:hlinkClick r:id="rId3"/>
              </a:rPr>
              <a:t>regulations</a:t>
            </a:r>
            <a:r>
              <a:rPr lang="es-US" dirty="0">
                <a:cs typeface="Arial" panose="020B0604020202020204" pitchFamily="34" charset="0"/>
                <a:hlinkClick r:id="rId3"/>
              </a:rPr>
              <a:t>-and-</a:t>
            </a:r>
            <a:r>
              <a:rPr lang="es-US" dirty="0" err="1">
                <a:cs typeface="Arial" panose="020B0604020202020204" pitchFamily="34" charset="0"/>
                <a:hlinkClick r:id="rId3"/>
              </a:rPr>
              <a:t>guidance</a:t>
            </a:r>
            <a:r>
              <a:rPr lang="es-US" dirty="0">
                <a:cs typeface="Arial" panose="020B0604020202020204" pitchFamily="34" charset="0"/>
                <a:hlinkClick r:id="rId3"/>
              </a:rPr>
              <a:t>/</a:t>
            </a:r>
            <a:r>
              <a:rPr lang="es-US" dirty="0" err="1">
                <a:cs typeface="Arial" panose="020B0604020202020204" pitchFamily="34" charset="0"/>
                <a:hlinkClick r:id="rId3"/>
              </a:rPr>
              <a:t>guidance</a:t>
            </a:r>
            <a:r>
              <a:rPr lang="es-US" dirty="0">
                <a:cs typeface="Arial" panose="020B0604020202020204" pitchFamily="34" charset="0"/>
                <a:hlinkClick r:id="rId3"/>
              </a:rPr>
              <a:t>/</a:t>
            </a:r>
            <a:r>
              <a:rPr lang="es-US" dirty="0" err="1">
                <a:cs typeface="Arial" panose="020B0604020202020204" pitchFamily="34" charset="0"/>
                <a:hlinkClick r:id="rId3"/>
              </a:rPr>
              <a:t>manuals</a:t>
            </a:r>
            <a:r>
              <a:rPr lang="es-US" dirty="0">
                <a:cs typeface="Arial" panose="020B0604020202020204" pitchFamily="34" charset="0"/>
                <a:hlinkClick r:id="rId3"/>
              </a:rPr>
              <a:t>/</a:t>
            </a:r>
            <a:r>
              <a:rPr lang="es-US" dirty="0" err="1">
                <a:cs typeface="Arial" panose="020B0604020202020204" pitchFamily="34" charset="0"/>
                <a:hlinkClick r:id="rId3"/>
              </a:rPr>
              <a:t>downloads</a:t>
            </a:r>
            <a:r>
              <a:rPr lang="es-US" dirty="0">
                <a:cs typeface="Arial" panose="020B0604020202020204" pitchFamily="34" charset="0"/>
                <a:hlinkClick r:id="rId3"/>
              </a:rPr>
              <a:t>/mc86c04.pdf</a:t>
            </a:r>
            <a:r>
              <a:rPr lang="es-US" dirty="0">
                <a:solidFill>
                  <a:prstClr val="black"/>
                </a:solidFill>
              </a:rPr>
              <a:t>.</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3314894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30362">
              <a:spcAft>
                <a:spcPts val="600"/>
              </a:spcAft>
              <a:buNone/>
              <a:defRPr/>
            </a:pPr>
            <a:r>
              <a:rPr lang="es-US" b="1" dirty="0">
                <a:solidFill>
                  <a:prstClr val="black"/>
                </a:solidFill>
                <a:ea typeface="ＭＳ Ｐゴシック" pitchFamily="84" charset="-128"/>
              </a:rPr>
              <a:t>Notas del presentador</a:t>
            </a:r>
          </a:p>
          <a:p>
            <a:pPr marL="0" indent="0" defTabSz="930362">
              <a:spcAft>
                <a:spcPts val="600"/>
              </a:spcAft>
              <a:buNone/>
              <a:defRPr/>
            </a:pPr>
            <a:r>
              <a:rPr lang="es-US" dirty="0">
                <a:solidFill>
                  <a:prstClr val="black"/>
                </a:solidFill>
              </a:rPr>
              <a:t>Los planes de salud y de medicamentos que realizan mercadotecnia a través de agentes, corredores y otros representantes de mercadotecnia externos deben cumplir con las leyes estatales de licencias y designaciones de brindarle al estado información sobre qué agentes están comercializando planes Medicare </a:t>
            </a:r>
            <a:r>
              <a:rPr lang="es-US" dirty="0" err="1">
                <a:solidFill>
                  <a:prstClr val="black"/>
                </a:solidFill>
              </a:rPr>
              <a:t>Advantage</a:t>
            </a:r>
            <a:r>
              <a:rPr lang="es-US" dirty="0">
                <a:solidFill>
                  <a:prstClr val="black"/>
                </a:solidFill>
              </a:rPr>
              <a:t> y planes de medicamentos.</a:t>
            </a:r>
          </a:p>
          <a:p>
            <a:pPr marL="0" indent="0" defTabSz="966612">
              <a:spcAft>
                <a:spcPts val="600"/>
              </a:spcAft>
              <a:buNone/>
              <a:defRPr/>
            </a:pPr>
            <a:r>
              <a:rPr lang="es-US" dirty="0">
                <a:solidFill>
                  <a:prstClr val="black"/>
                </a:solidFill>
              </a:rPr>
              <a:t>Los planes de salud y medicamentos deben informar la terminación de cualquier agente o corredor, y las razones de la terminación, al estado (s) si es necesario. Además, las inscripciones hechas por agentes/corredores cancelados como "cancelaciones con causa" (violaciones de políticas legales u organizacionales específicas que hicieron necesario dar por terminado el empleo) o inscritos como agentes/corredores sin licencia deben ser informadas al gerente de cuentas de los CMS, por correo electrónico o por carta. </a:t>
            </a:r>
          </a:p>
          <a:p>
            <a:pPr marL="0" indent="0" defTabSz="966612">
              <a:spcAft>
                <a:spcPts val="600"/>
              </a:spcAft>
              <a:buNone/>
              <a:defRPr/>
            </a:pPr>
            <a:endParaRPr lang="en-US" dirty="0">
              <a:solidFill>
                <a:prstClr val="black"/>
              </a:solidFill>
              <a:cs typeface="+mn-cs"/>
            </a:endParaRPr>
          </a:p>
        </p:txBody>
      </p:sp>
    </p:spTree>
    <p:extLst>
      <p:ext uri="{BB962C8B-B14F-4D97-AF65-F5344CB8AC3E}">
        <p14:creationId xmlns:p14="http://schemas.microsoft.com/office/powerpoint/2010/main" val="845021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0" indent="0" defTabSz="966612">
              <a:spcAft>
                <a:spcPts val="600"/>
              </a:spcAft>
              <a:buNone/>
              <a:defRPr/>
            </a:pPr>
            <a:r>
              <a:rPr lang="es-US" dirty="0">
                <a:solidFill>
                  <a:prstClr val="black"/>
                </a:solidFill>
                <a:ea typeface="ＭＳ Ｐゴシック" pitchFamily="84" charset="-128"/>
              </a:rPr>
              <a:t>Los planes de salud y de medicamentos deben garantizar que los agentes y corredores que venden productos de Medicare sean capacitados y evaluados anualmente con respecto a las reglas y regulaciones de Medicare, sobre detalles del plan específicos para los productos del plan que estén vendiendo y sobre requisitos federales y estatales relevantes. Este requisito se aplica a todos los agentes y corredores. </a:t>
            </a:r>
          </a:p>
          <a:p>
            <a:pPr marL="0" indent="0" defTabSz="966612">
              <a:spcAft>
                <a:spcPts val="600"/>
              </a:spcAft>
              <a:buNone/>
              <a:defRPr/>
            </a:pPr>
            <a:r>
              <a:rPr lang="es-US" dirty="0">
                <a:solidFill>
                  <a:prstClr val="black"/>
                </a:solidFill>
                <a:ea typeface="ＭＳ Ｐゴシック" pitchFamily="84" charset="-128"/>
              </a:rPr>
              <a:t>Los agentes y corredores deben aprobar un examen con un puntaje del 85 % o más antes de comercializar productos. Además, deben obtener y documentar un Alcance de cita antes de reunirse con afiliados potenciales.</a:t>
            </a:r>
          </a:p>
          <a:p>
            <a:pPr marL="0" indent="0">
              <a:spcAft>
                <a:spcPts val="600"/>
              </a:spcAft>
              <a:buNone/>
            </a:pPr>
            <a:endParaRPr lang="en-US" dirty="0"/>
          </a:p>
          <a:p>
            <a:pPr marL="0" indent="0">
              <a:spcAft>
                <a:spcPts val="600"/>
              </a:spcAft>
              <a:buNone/>
            </a:pPr>
            <a:endParaRPr lang="en-US" b="0" dirty="0"/>
          </a:p>
        </p:txBody>
      </p:sp>
    </p:spTree>
    <p:extLst>
      <p:ext uri="{BB962C8B-B14F-4D97-AF65-F5344CB8AC3E}">
        <p14:creationId xmlns:p14="http://schemas.microsoft.com/office/powerpoint/2010/main" val="2077506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a:solidFill>
                  <a:srgbClr val="000000"/>
                </a:solidFill>
              </a:rPr>
              <a:t>Esta diapositiva tiene animación.</a:t>
            </a:r>
          </a:p>
          <a:p>
            <a:pPr marL="0" indent="0" fontAlgn="base">
              <a:spcAft>
                <a:spcPts val="600"/>
              </a:spcAft>
              <a:buNone/>
            </a:pPr>
            <a:r>
              <a:rPr lang="es-US" b="1">
                <a:solidFill>
                  <a:srgbClr val="000000"/>
                </a:solidFill>
              </a:rPr>
              <a:t>Notas del presentador</a:t>
            </a:r>
          </a:p>
          <a:p>
            <a:pPr marL="196716" indent="-196716" defTabSz="983577">
              <a:spcAft>
                <a:spcPts val="600"/>
              </a:spcAft>
              <a:buNone/>
              <a:defRPr/>
            </a:pPr>
            <a:r>
              <a:rPr lang="es-US">
                <a:solidFill>
                  <a:prstClr val="black"/>
                </a:solidFill>
                <a:ea typeface="ＭＳ Ｐゴシック" pitchFamily="84" charset="-128"/>
              </a:rPr>
              <a:t>Compruebe sus conocimientos: Pregunta 5</a:t>
            </a:r>
          </a:p>
          <a:p>
            <a:pPr marL="0" indent="0" defTabSz="983577">
              <a:spcAft>
                <a:spcPts val="600"/>
              </a:spcAft>
              <a:buNone/>
              <a:defRPr/>
            </a:pPr>
            <a:r>
              <a:rPr lang="es-US" b="1">
                <a:solidFill>
                  <a:prstClr val="black"/>
                </a:solidFill>
                <a:ea typeface="ＭＳ Ｐゴシック" pitchFamily="84" charset="-128"/>
              </a:rPr>
              <a:t> Todos los materiales de mercadotecnia usados por el plan deben presentarse a los CMS para revisión. </a:t>
            </a:r>
          </a:p>
          <a:p>
            <a:pPr marL="196313" indent="-196313" defTabSz="983577">
              <a:spcAft>
                <a:spcPts val="600"/>
              </a:spcAft>
              <a:buFont typeface="+mj-lt"/>
              <a:buAutoNum type="alphaLcPeriod"/>
              <a:defRPr/>
            </a:pPr>
            <a:r>
              <a:rPr lang="es-US">
                <a:solidFill>
                  <a:prstClr val="black"/>
                </a:solidFill>
                <a:ea typeface="ＭＳ Ｐゴシック" pitchFamily="84" charset="-128"/>
              </a:rPr>
              <a:t>Verdadero</a:t>
            </a:r>
          </a:p>
          <a:p>
            <a:pPr marL="196313" indent="-196313" defTabSz="983577">
              <a:spcAft>
                <a:spcPts val="600"/>
              </a:spcAft>
              <a:buFont typeface="+mj-lt"/>
              <a:buAutoNum type="alphaLcPeriod"/>
              <a:defRPr/>
            </a:pPr>
            <a:r>
              <a:rPr lang="es-US">
                <a:solidFill>
                  <a:prstClr val="black"/>
                </a:solidFill>
                <a:ea typeface="ＭＳ Ｐゴシック" pitchFamily="84" charset="-128"/>
              </a:rPr>
              <a:t>Falso</a:t>
            </a:r>
          </a:p>
          <a:p>
            <a:pPr marL="0" indent="0" defTabSz="983577">
              <a:spcAft>
                <a:spcPts val="600"/>
              </a:spcAft>
              <a:buNone/>
              <a:defRPr/>
            </a:pPr>
            <a:r>
              <a:rPr lang="es-US" b="1">
                <a:solidFill>
                  <a:prstClr val="black"/>
                </a:solidFill>
                <a:ea typeface="ＭＳ Ｐゴシック" pitchFamily="84" charset="-128"/>
              </a:rPr>
              <a:t>Respuesta: a. Verdadero</a:t>
            </a:r>
          </a:p>
          <a:p>
            <a:pPr marL="0" indent="0" defTabSz="983577">
              <a:spcAft>
                <a:spcPts val="600"/>
              </a:spcAft>
              <a:buNone/>
              <a:defRPr/>
            </a:pPr>
            <a:r>
              <a:rPr lang="es-US">
                <a:solidFill>
                  <a:prstClr val="black"/>
                </a:solidFill>
                <a:ea typeface="ＭＳ Ｐゴシック" pitchFamily="84" charset="-128"/>
              </a:rPr>
              <a:t>Los CMS exigen que todos los materiales de mercadotecnia, los formularios de elecciones y ciertos materiales de comunicación designados usados por el plan, incluidos los usados por organizaciones de mercadotecnia externas y entidades de etapas inferiores, se presenten a los CMS para revisión.</a:t>
            </a:r>
          </a:p>
        </p:txBody>
      </p:sp>
    </p:spTree>
    <p:extLst>
      <p:ext uri="{BB962C8B-B14F-4D97-AF65-F5344CB8AC3E}">
        <p14:creationId xmlns:p14="http://schemas.microsoft.com/office/powerpoint/2010/main" val="5225819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6828" y="3757507"/>
            <a:ext cx="6816178" cy="5642738"/>
          </a:xfrm>
        </p:spPr>
        <p:txBody>
          <a:bodyPr/>
          <a:lstStyle/>
          <a:p>
            <a:pPr marL="0" indent="0" fontAlgn="base">
              <a:spcBef>
                <a:spcPts val="600"/>
              </a:spcBef>
              <a:buNone/>
            </a:pPr>
            <a:r>
              <a:rPr lang="es-US" b="1" dirty="0">
                <a:solidFill>
                  <a:srgbClr val="000000"/>
                </a:solidFill>
              </a:rPr>
              <a:t>Esta diapositiva tiene animación.</a:t>
            </a:r>
          </a:p>
          <a:p>
            <a:pPr marL="0" indent="0" fontAlgn="base">
              <a:spcBef>
                <a:spcPts val="600"/>
              </a:spcBef>
              <a:buNone/>
            </a:pPr>
            <a:r>
              <a:rPr lang="es-US" b="1" dirty="0">
                <a:solidFill>
                  <a:srgbClr val="000000"/>
                </a:solidFill>
              </a:rPr>
              <a:t>Notas del presentador</a:t>
            </a:r>
          </a:p>
          <a:p>
            <a:pPr marL="196716" indent="-196716" defTabSz="983577">
              <a:spcBef>
                <a:spcPts val="600"/>
              </a:spcBef>
              <a:buNone/>
              <a:defRPr/>
            </a:pPr>
            <a:r>
              <a:rPr lang="es-US" dirty="0">
                <a:solidFill>
                  <a:prstClr val="black"/>
                </a:solidFill>
                <a:ea typeface="ＭＳ Ｐゴシック" pitchFamily="84" charset="-128"/>
              </a:rPr>
              <a:t>Compruebe sus conocimientos: Pregunta 6</a:t>
            </a:r>
          </a:p>
          <a:p>
            <a:pPr marL="0" indent="0" defTabSz="983577">
              <a:spcBef>
                <a:spcPts val="600"/>
              </a:spcBef>
              <a:buNone/>
              <a:defRPr/>
            </a:pPr>
            <a:r>
              <a:rPr lang="es-US" b="1" dirty="0">
                <a:solidFill>
                  <a:prstClr val="black"/>
                </a:solidFill>
                <a:ea typeface="ＭＳ Ｐゴシック" pitchFamily="84" charset="-128"/>
              </a:rPr>
              <a:t>Los CMS exigen que los planes Medicare </a:t>
            </a:r>
            <a:r>
              <a:rPr lang="es-US" b="1" dirty="0" err="1">
                <a:solidFill>
                  <a:prstClr val="black"/>
                </a:solidFill>
                <a:ea typeface="ＭＳ Ｐゴシック" pitchFamily="84" charset="-128"/>
              </a:rPr>
              <a:t>Advantage</a:t>
            </a:r>
            <a:r>
              <a:rPr lang="es-US" b="1" dirty="0">
                <a:solidFill>
                  <a:prstClr val="black"/>
                </a:solidFill>
                <a:ea typeface="ＭＳ Ｐゴシック" pitchFamily="84" charset="-128"/>
              </a:rPr>
              <a:t> y los agentes/corredores identifiquen con claridad, a través de un formulario de Alcance de la cita o una llamada grabada, los tipos de productos que comentarán antes de comercializarlos a un afiliado potencial. </a:t>
            </a:r>
          </a:p>
          <a:p>
            <a:pPr marL="179562" lvl="1" indent="-179562" defTabSz="966612">
              <a:buFont typeface="+mj-lt"/>
              <a:buAutoNum type="alphaLcPeriod"/>
              <a:defRPr/>
            </a:pPr>
            <a:r>
              <a:rPr lang="es-US" dirty="0">
                <a:solidFill>
                  <a:prstClr val="black"/>
                </a:solidFill>
                <a:ea typeface="ＭＳ Ｐゴシック" pitchFamily="84" charset="-128"/>
                <a:cs typeface="Arial" panose="020B0604020202020204" pitchFamily="34" charset="0"/>
              </a:rPr>
              <a:t>Verdadero</a:t>
            </a:r>
          </a:p>
          <a:p>
            <a:pPr marL="179562" lvl="1" indent="-179562" defTabSz="983577">
              <a:buFont typeface="+mj-lt"/>
              <a:buAutoNum type="alphaLcPeriod"/>
              <a:defRPr/>
            </a:pPr>
            <a:r>
              <a:rPr lang="es-US" dirty="0">
                <a:solidFill>
                  <a:prstClr val="black"/>
                </a:solidFill>
                <a:ea typeface="ＭＳ Ｐゴシック" pitchFamily="84" charset="-128"/>
                <a:cs typeface="Arial" panose="020B0604020202020204" pitchFamily="34" charset="0"/>
              </a:rPr>
              <a:t>Falso</a:t>
            </a:r>
          </a:p>
          <a:p>
            <a:pPr marL="0" indent="0" defTabSz="966612">
              <a:spcBef>
                <a:spcPts val="600"/>
              </a:spcBef>
              <a:buNone/>
              <a:defRPr/>
            </a:pPr>
            <a:r>
              <a:rPr lang="es-US" b="1" dirty="0">
                <a:solidFill>
                  <a:prstClr val="black"/>
                </a:solidFill>
                <a:ea typeface="ＭＳ Ｐゴシック" pitchFamily="84" charset="-128"/>
              </a:rPr>
              <a:t>Respuesta: a. Verdadero</a:t>
            </a:r>
            <a:br>
              <a:rPr lang="es-US" b="1" dirty="0">
                <a:solidFill>
                  <a:prstClr val="black"/>
                </a:solidFill>
                <a:ea typeface="ＭＳ Ｐゴシック" pitchFamily="84" charset="-128"/>
              </a:rPr>
            </a:br>
            <a:r>
              <a:rPr lang="es-US" dirty="0">
                <a:solidFill>
                  <a:prstClr val="black"/>
                </a:solidFill>
                <a:ea typeface="ＭＳ Ｐゴシック" pitchFamily="84" charset="-128"/>
              </a:rPr>
              <a:t>42 CFR </a:t>
            </a:r>
            <a:r>
              <a:rPr lang="es-US" dirty="0"/>
              <a:t>§ </a:t>
            </a:r>
            <a:r>
              <a:rPr lang="es-US" dirty="0">
                <a:solidFill>
                  <a:prstClr val="black"/>
                </a:solidFill>
                <a:ea typeface="ＭＳ Ｐゴシック" pitchFamily="84" charset="-128"/>
              </a:rPr>
              <a:t>422.2264(c)(3)(</a:t>
            </a:r>
            <a:r>
              <a:rPr lang="es-US" dirty="0" err="1">
                <a:solidFill>
                  <a:prstClr val="black"/>
                </a:solidFill>
                <a:ea typeface="ＭＳ Ｐゴシック" pitchFamily="84" charset="-128"/>
              </a:rPr>
              <a:t>iii</a:t>
            </a:r>
            <a:r>
              <a:rPr lang="es-US" dirty="0">
                <a:solidFill>
                  <a:prstClr val="black"/>
                </a:solidFill>
                <a:ea typeface="ＭＳ Ｐゴシック" pitchFamily="84" charset="-128"/>
              </a:rPr>
              <a:t>)(A) exige que las organizaciones de Medicare </a:t>
            </a:r>
            <a:r>
              <a:rPr lang="es-US" dirty="0" err="1">
                <a:solidFill>
                  <a:prstClr val="black"/>
                </a:solidFill>
                <a:ea typeface="ＭＳ Ｐゴシック" pitchFamily="84" charset="-128"/>
              </a:rPr>
              <a:t>Advantage</a:t>
            </a:r>
            <a:r>
              <a:rPr lang="es-US" dirty="0">
                <a:solidFill>
                  <a:prstClr val="black"/>
                </a:solidFill>
                <a:ea typeface="ＭＳ Ｐゴシック" pitchFamily="84" charset="-128"/>
              </a:rPr>
              <a:t> que organicen una cita de mercadotecnia personal no pueden comercializar durante una cita de mercadotecnia ningún producto relacionado con cuidados de la salud más allá del alcance acordado por la persona con Medicare y documentado por el plan en un Alcance de la cita, una tarjeta de presentación de respuesta, o una solicitud para recibir información adicional, que tiene validez durante 12 meses después de la fecha en que esté firmado por la persona con Medicare o la fecha en que la persona con Medicare hizo su solicitud de información inicial.</a:t>
            </a:r>
          </a:p>
        </p:txBody>
      </p:sp>
    </p:spTree>
    <p:extLst>
      <p:ext uri="{BB962C8B-B14F-4D97-AF65-F5344CB8AC3E}">
        <p14:creationId xmlns:p14="http://schemas.microsoft.com/office/powerpoint/2010/main" val="42789700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fontAlgn="base">
              <a:spcAft>
                <a:spcPts val="600"/>
              </a:spcAft>
              <a:buNone/>
            </a:pPr>
            <a:r>
              <a:rPr lang="es-US" b="1">
                <a:solidFill>
                  <a:srgbClr val="000000"/>
                </a:solidFill>
              </a:rPr>
              <a:t>Notas del presentador</a:t>
            </a:r>
            <a:r>
              <a:rPr lang="es-US">
                <a:solidFill>
                  <a:srgbClr val="444444"/>
                </a:solidFill>
              </a:rPr>
              <a:t>​</a:t>
            </a:r>
          </a:p>
          <a:p>
            <a:pPr marL="0" indent="0" fontAlgn="base">
              <a:spcAft>
                <a:spcPts val="600"/>
              </a:spcAft>
              <a:buNone/>
            </a:pPr>
            <a:r>
              <a:rPr lang="es-US">
                <a:solidFill>
                  <a:srgbClr val="000000"/>
                </a:solidFill>
              </a:rPr>
              <a:t>Esta diapositiva (al igual que la que sigue) proporciona información sobre recursos y productos adicionales. Es posible que desee destacar los que sean más relevantes para su audiencia. </a:t>
            </a:r>
            <a:r>
              <a:rPr lang="es-US">
                <a:solidFill>
                  <a:srgbClr val="444444"/>
                </a:solidFill>
              </a:rPr>
              <a:t>​</a:t>
            </a:r>
          </a:p>
          <a:p>
            <a:pPr marL="0" indent="0">
              <a:spcAft>
                <a:spcPts val="600"/>
              </a:spcAft>
              <a:buNone/>
            </a:pPr>
            <a:r>
              <a:rPr lang="es-US" i="1"/>
              <a:t>Consulte la diapositiva siguiente para ver productos de Medicare seleccionados.</a:t>
            </a:r>
          </a:p>
        </p:txBody>
      </p:sp>
    </p:spTree>
    <p:extLst>
      <p:ext uri="{BB962C8B-B14F-4D97-AF65-F5344CB8AC3E}">
        <p14:creationId xmlns:p14="http://schemas.microsoft.com/office/powerpoint/2010/main" val="405213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4150"/>
            <a:ext cx="5759450" cy="3240088"/>
          </a:xfrm>
        </p:spPr>
      </p:sp>
      <p:sp>
        <p:nvSpPr>
          <p:cNvPr id="3" name="Notes Placeholder 2"/>
          <p:cNvSpPr>
            <a:spLocks noGrp="1"/>
          </p:cNvSpPr>
          <p:nvPr>
            <p:ph type="body" idx="1"/>
          </p:nvPr>
        </p:nvSpPr>
        <p:spPr>
          <a:xfrm>
            <a:off x="142875" y="3479802"/>
            <a:ext cx="7029450" cy="5937248"/>
          </a:xfrm>
        </p:spPr>
        <p:txBody>
          <a:bodyPr/>
          <a:lstStyle/>
          <a:p>
            <a:pPr marL="0" indent="0" defTabSz="966612">
              <a:spcAft>
                <a:spcPts val="600"/>
              </a:spcAft>
              <a:buNone/>
              <a:defRPr/>
            </a:pPr>
            <a:r>
              <a:rPr lang="es-US" sz="1050" b="1" dirty="0">
                <a:solidFill>
                  <a:prstClr val="black"/>
                </a:solidFill>
                <a:ea typeface="ＭＳ Ｐゴシック" pitchFamily="84" charset="-128"/>
              </a:rPr>
              <a:t>Esta diapositiva tiene animación.</a:t>
            </a:r>
          </a:p>
          <a:p>
            <a:pPr marL="0" indent="0" defTabSz="966612">
              <a:spcAft>
                <a:spcPts val="600"/>
              </a:spcAft>
              <a:buNone/>
              <a:defRPr/>
            </a:pPr>
            <a:r>
              <a:rPr lang="es-US" sz="1050" b="1" dirty="0">
                <a:solidFill>
                  <a:prstClr val="black"/>
                </a:solidFill>
                <a:ea typeface="ＭＳ Ｐゴシック" pitchFamily="84" charset="-128"/>
              </a:rPr>
              <a:t>Notas del presentador</a:t>
            </a:r>
          </a:p>
          <a:p>
            <a:pPr>
              <a:spcAft>
                <a:spcPts val="600"/>
              </a:spcAft>
            </a:pPr>
            <a:r>
              <a:rPr lang="es-US" sz="1050" dirty="0">
                <a:cs typeface="Arial" panose="020B0604020202020204" pitchFamily="34" charset="0"/>
              </a:rPr>
              <a:t>Hay 2 maneras principales de obtener Medicare Parte A (seguro hospitalario) y Medicare Parte B (seguro médico)—Medicare Original y Medicare </a:t>
            </a:r>
            <a:r>
              <a:rPr lang="es-US" sz="1050" dirty="0" err="1">
                <a:cs typeface="Arial" panose="020B0604020202020204" pitchFamily="34" charset="0"/>
              </a:rPr>
              <a:t>Advantage</a:t>
            </a:r>
            <a:r>
              <a:rPr lang="es-US" sz="1050" dirty="0">
                <a:cs typeface="Arial" panose="020B0604020202020204" pitchFamily="34" charset="0"/>
              </a:rPr>
              <a:t> (también conocido como “Parte C” o “MA”). </a:t>
            </a:r>
            <a:r>
              <a:rPr lang="es-US" sz="1050" dirty="0"/>
              <a:t>Si se inscribe en un plan Medicare </a:t>
            </a:r>
            <a:r>
              <a:rPr lang="es-US" sz="1050" dirty="0" err="1"/>
              <a:t>Advantage</a:t>
            </a:r>
            <a:r>
              <a:rPr lang="es-US" sz="1050" dirty="0"/>
              <a:t>, igual tendrá Medicare, pero obtendrá la mayor parte de la cobertura de la Parte A y la Parte B del plan Medicare </a:t>
            </a:r>
            <a:r>
              <a:rPr lang="es-US" sz="1050" dirty="0" err="1"/>
              <a:t>Advantage</a:t>
            </a:r>
            <a:r>
              <a:rPr lang="es-US" sz="1050" dirty="0"/>
              <a:t>, no de Medicare Original. Igual tendrá los mismos derechos y protecciones que tendría en virtud de Medicare Original.</a:t>
            </a:r>
          </a:p>
          <a:p>
            <a:pPr>
              <a:spcAft>
                <a:spcPts val="600"/>
              </a:spcAft>
            </a:pPr>
            <a:r>
              <a:rPr lang="es-US" sz="1050" dirty="0"/>
              <a:t>Hay varios tipos de planes Medicare </a:t>
            </a:r>
            <a:r>
              <a:rPr lang="es-US" sz="1050" dirty="0" err="1"/>
              <a:t>Advantage</a:t>
            </a:r>
            <a:r>
              <a:rPr lang="es-US" sz="1050" dirty="0"/>
              <a:t> y cada uno tiene reglas especiales respecto de cómo obtener los servicios de la Parte A y la Parte B cubiertos por Medicare, así como cualquier beneficio complementario que su plan cubra (esta información se desarrollará en las diapositivas siguientes). </a:t>
            </a:r>
          </a:p>
          <a:p>
            <a:pPr>
              <a:spcAft>
                <a:spcPts val="600"/>
              </a:spcAft>
            </a:pPr>
            <a:r>
              <a:rPr lang="es-US" sz="1050" dirty="0">
                <a:cs typeface="Arial" panose="020B0604020202020204" pitchFamily="34" charset="0"/>
              </a:rPr>
              <a:t>Los planes Medicare </a:t>
            </a:r>
            <a:r>
              <a:rPr lang="es-US" sz="1050" dirty="0" err="1">
                <a:cs typeface="Arial" panose="020B0604020202020204" pitchFamily="34" charset="0"/>
              </a:rPr>
              <a:t>Advantage</a:t>
            </a:r>
            <a:r>
              <a:rPr lang="es-US" sz="1050" dirty="0">
                <a:cs typeface="Arial" panose="020B0604020202020204" pitchFamily="34" charset="0"/>
              </a:rPr>
              <a:t> son ofrecidos por empresas privadas aprobadas por Medicare que deben seguir las normas impuestas por Medicare. La mayoría de los planes Medicare </a:t>
            </a:r>
            <a:r>
              <a:rPr lang="es-US" sz="1050" dirty="0" err="1">
                <a:cs typeface="Arial" panose="020B0604020202020204" pitchFamily="34" charset="0"/>
              </a:rPr>
              <a:t>Advantage</a:t>
            </a:r>
            <a:r>
              <a:rPr lang="es-US" sz="1050" dirty="0">
                <a:cs typeface="Arial" panose="020B0604020202020204" pitchFamily="34" charset="0"/>
              </a:rPr>
              <a:t> incluyen cobertura de medicamentos (Parte D). </a:t>
            </a:r>
          </a:p>
          <a:p>
            <a:pPr marL="342900" lvl="1" indent="-112713">
              <a:spcAft>
                <a:spcPts val="600"/>
              </a:spcAft>
              <a:buFont typeface="Arial" panose="020B0604020202020204" pitchFamily="34" charset="0"/>
              <a:buChar char="•"/>
            </a:pPr>
            <a:r>
              <a:rPr lang="es-US" sz="1050" dirty="0">
                <a:cs typeface="Arial" panose="020B0604020202020204" pitchFamily="34" charset="0"/>
              </a:rPr>
              <a:t>En muchos casos, deberá usar proveedores de cuidados de la salud que participen en la red del plan (una lista de médicos, otros proveedores de cuidados de la salud y hospitales con los que un plan tiene contrato para proporcionar atención médica a sus miembros). Estos planes establecen un límite sobre lo que tendrá que pagar de su bolsillo cada año por los servicios cubiertos. Algunos planes ofrecen cobertura que no es de emergencia fuera de la red, pero generalmente a un costo más alto. </a:t>
            </a:r>
          </a:p>
          <a:p>
            <a:pPr marL="342900" lvl="1" indent="-112713">
              <a:spcAft>
                <a:spcPts val="600"/>
              </a:spcAft>
              <a:buFont typeface="Arial" panose="020B0604020202020204" pitchFamily="34" charset="0"/>
              <a:buChar char="•"/>
            </a:pPr>
            <a:r>
              <a:rPr lang="es-US" sz="1050" dirty="0">
                <a:cs typeface="Arial" panose="020B0604020202020204" pitchFamily="34" charset="0"/>
              </a:rPr>
              <a:t>En muchos casos, es posible que deba obtener aprobación, también llamada autorización previa, de su plan antes de que cubra ciertos medicamentos o servicios. </a:t>
            </a:r>
          </a:p>
          <a:p>
            <a:pPr marL="342900" lvl="1" indent="-112713">
              <a:spcAft>
                <a:spcPts val="600"/>
              </a:spcAft>
              <a:buFont typeface="Arial" panose="020B0604020202020204" pitchFamily="34" charset="0"/>
              <a:buChar char="•"/>
            </a:pPr>
            <a:r>
              <a:rPr lang="es-US" sz="1050" dirty="0">
                <a:cs typeface="Arial" panose="020B0604020202020204" pitchFamily="34" charset="0"/>
              </a:rPr>
              <a:t>Los planes pueden tener costos de bolsillo más bajos o más altos que Medicare Original. También es posible que tenga una prima adicional.</a:t>
            </a:r>
          </a:p>
          <a:p>
            <a:pPr marL="342900" lvl="1" indent="-112713">
              <a:spcAft>
                <a:spcPts val="600"/>
              </a:spcAft>
              <a:buFont typeface="Arial" panose="020B0604020202020204" pitchFamily="34" charset="0"/>
              <a:buChar char="•"/>
            </a:pPr>
            <a:r>
              <a:rPr lang="es-US" sz="1050" dirty="0">
                <a:cs typeface="Arial" panose="020B0604020202020204" pitchFamily="34" charset="0"/>
              </a:rPr>
              <a:t>Los planes pueden ofrecer beneficios adicionales que Medicare Original no cubre como ciertos servicios para la vista, la audición y dentales.</a:t>
            </a:r>
          </a:p>
          <a:p>
            <a:pPr>
              <a:spcAft>
                <a:spcPts val="600"/>
              </a:spcAft>
            </a:pPr>
            <a:r>
              <a:rPr lang="es-US" sz="1050" dirty="0">
                <a:cs typeface="Arial" panose="020B0604020202020204" pitchFamily="34" charset="0"/>
              </a:rPr>
              <a:t>Recuerde que debe usar la tarjeta de su plan de Medicare </a:t>
            </a:r>
            <a:r>
              <a:rPr lang="es-US" sz="1050" dirty="0" err="1">
                <a:cs typeface="Arial" panose="020B0604020202020204" pitchFamily="34" charset="0"/>
              </a:rPr>
              <a:t>Advantage</a:t>
            </a:r>
            <a:r>
              <a:rPr lang="es-US" sz="1050" dirty="0">
                <a:cs typeface="Arial" panose="020B0604020202020204" pitchFamily="34" charset="0"/>
              </a:rPr>
              <a:t> para obtener los servicios cubiertos por Medicare. Guarde su tarjeta roja, blanca y azul de Medicare en un lugar seguro, ya que podría necesitarla más adelante. </a:t>
            </a:r>
          </a:p>
          <a:p>
            <a:pPr marL="0" indent="0">
              <a:spcAft>
                <a:spcPts val="600"/>
              </a:spcAft>
              <a:buNone/>
            </a:pPr>
            <a:r>
              <a:rPr lang="es-US" sz="1050" b="1" dirty="0">
                <a:cs typeface="Arial" panose="020B0604020202020204" pitchFamily="34" charset="0"/>
              </a:rPr>
              <a:t>Fuente: </a:t>
            </a:r>
          </a:p>
          <a:p>
            <a:pPr>
              <a:spcAft>
                <a:spcPts val="600"/>
              </a:spcAft>
            </a:pPr>
            <a:r>
              <a:rPr lang="es-US" sz="1050" b="0" dirty="0">
                <a:cs typeface="Arial" panose="020B0604020202020204" pitchFamily="34" charset="0"/>
                <a:hlinkClick r:id="rId3"/>
              </a:rPr>
              <a:t>Medicare.gov/</a:t>
            </a:r>
            <a:r>
              <a:rPr lang="es-US" sz="1050" b="0" dirty="0" err="1">
                <a:cs typeface="Arial" panose="020B0604020202020204" pitchFamily="34" charset="0"/>
                <a:hlinkClick r:id="rId3"/>
              </a:rPr>
              <a:t>publications</a:t>
            </a:r>
            <a:r>
              <a:rPr lang="es-US" sz="1050" b="0" dirty="0">
                <a:cs typeface="Arial" panose="020B0604020202020204" pitchFamily="34" charset="0"/>
                <a:hlinkClick r:id="rId3"/>
              </a:rPr>
              <a:t>/10050-Medicare-and-You.pdf</a:t>
            </a:r>
          </a:p>
          <a:p>
            <a:pPr>
              <a:spcAft>
                <a:spcPts val="600"/>
              </a:spcAft>
            </a:pPr>
            <a:r>
              <a:rPr lang="es-US" sz="1050" b="0" dirty="0">
                <a:cs typeface="Arial" panose="020B0604020202020204" pitchFamily="34" charset="0"/>
                <a:hlinkClick r:id="rId4"/>
              </a:rPr>
              <a:t>Medicare.gov/</a:t>
            </a:r>
            <a:r>
              <a:rPr lang="es-US" sz="1050" b="0" dirty="0" err="1">
                <a:cs typeface="Arial" panose="020B0604020202020204" pitchFamily="34" charset="0"/>
                <a:hlinkClick r:id="rId4"/>
              </a:rPr>
              <a:t>publications</a:t>
            </a:r>
            <a:r>
              <a:rPr lang="es-US" sz="1050" b="0" dirty="0">
                <a:cs typeface="Arial" panose="020B0604020202020204" pitchFamily="34" charset="0"/>
                <a:hlinkClick r:id="rId4"/>
              </a:rPr>
              <a:t>/12026-Understanding-Medicare-Advantage-Plans.pdf</a:t>
            </a:r>
          </a:p>
          <a:p>
            <a:pPr>
              <a:spcAft>
                <a:spcPts val="600"/>
              </a:spcAft>
            </a:pPr>
            <a:endParaRPr lang="en-US" sz="1050" b="0" dirty="0">
              <a:cs typeface="Arial" panose="020B0604020202020204" pitchFamily="34" charset="0"/>
            </a:endParaRPr>
          </a:p>
        </p:txBody>
      </p:sp>
    </p:spTree>
    <p:extLst>
      <p:ext uri="{BB962C8B-B14F-4D97-AF65-F5344CB8AC3E}">
        <p14:creationId xmlns:p14="http://schemas.microsoft.com/office/powerpoint/2010/main" val="3588242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b="1" dirty="0"/>
          </a:p>
        </p:txBody>
      </p:sp>
    </p:spTree>
    <p:extLst>
      <p:ext uri="{BB962C8B-B14F-4D97-AF65-F5344CB8AC3E}">
        <p14:creationId xmlns:p14="http://schemas.microsoft.com/office/powerpoint/2010/main" val="20832160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rPr>
              <a:t>Notas del presentador</a:t>
            </a:r>
          </a:p>
          <a:p>
            <a:pPr marL="0" indent="0" defTabSz="966612">
              <a:spcAft>
                <a:spcPts val="600"/>
              </a:spcAft>
              <a:buNone/>
              <a:defRPr/>
            </a:pPr>
            <a:r>
              <a:rPr lang="es-US">
                <a:solidFill>
                  <a:prstClr val="black"/>
                </a:solidFill>
              </a:rPr>
              <a:t>Este gráfico muestra información básica sobre cada tipo de plan Medicare Advantage.</a:t>
            </a:r>
          </a:p>
          <a:p>
            <a:pPr marL="0" indent="0" defTabSz="966612">
              <a:spcAft>
                <a:spcPts val="600"/>
              </a:spcAft>
              <a:buNone/>
              <a:defRPr/>
            </a:pPr>
            <a:r>
              <a:rPr lang="es-US" b="1">
                <a:solidFill>
                  <a:prstClr val="black"/>
                </a:solidFill>
              </a:rPr>
              <a:t>Fuente:</a:t>
            </a:r>
            <a:r>
              <a:rPr lang="es-US">
                <a:solidFill>
                  <a:prstClr val="black"/>
                </a:solidFill>
              </a:rPr>
              <a:t> </a:t>
            </a:r>
            <a:r>
              <a:rPr lang="es-US">
                <a:solidFill>
                  <a:prstClr val="black"/>
                </a:solidFill>
                <a:hlinkClick r:id="rId3"/>
              </a:rPr>
              <a:t>Medicare.gov/publications/12026-Understanding-Medicare-Advantage-Plans.pdf</a:t>
            </a:r>
            <a:r>
              <a:rPr lang="es-US">
                <a:solidFill>
                  <a:prstClr val="black"/>
                </a:solidFill>
              </a:rPr>
              <a:t> </a:t>
            </a:r>
          </a:p>
          <a:p>
            <a:pPr marL="0" indent="0">
              <a:spcAft>
                <a:spcPts val="600"/>
              </a:spcAft>
              <a:buNone/>
            </a:pPr>
            <a:endParaRPr lang="en-US" dirty="0"/>
          </a:p>
        </p:txBody>
      </p:sp>
    </p:spTree>
    <p:extLst>
      <p:ext uri="{BB962C8B-B14F-4D97-AF65-F5344CB8AC3E}">
        <p14:creationId xmlns:p14="http://schemas.microsoft.com/office/powerpoint/2010/main" val="2076862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rPr>
              <a:t>Notas del presentador</a:t>
            </a:r>
          </a:p>
          <a:p>
            <a:pPr marL="0" indent="0" defTabSz="966612">
              <a:spcAft>
                <a:spcPts val="600"/>
              </a:spcAft>
              <a:buNone/>
              <a:defRPr/>
            </a:pPr>
            <a:r>
              <a:rPr lang="es-US">
                <a:solidFill>
                  <a:prstClr val="black"/>
                </a:solidFill>
              </a:rPr>
              <a:t>Este gráfico muestra información básica sobre cada tipo de plan Medicare Advantage.</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378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rPr>
              <a:t>Notas del presentador</a:t>
            </a:r>
          </a:p>
          <a:p>
            <a:pPr marL="0" indent="0" defTabSz="966612">
              <a:spcAft>
                <a:spcPts val="600"/>
              </a:spcAft>
              <a:buNone/>
              <a:defRPr/>
            </a:pPr>
            <a:r>
              <a:rPr lang="es-US">
                <a:solidFill>
                  <a:prstClr val="black"/>
                </a:solidFill>
              </a:rPr>
              <a:t>Este gráfico muestra información básica sobre cada tipo de plan Medicare Advantage.</a:t>
            </a:r>
          </a:p>
          <a:p>
            <a:pPr marL="0" indent="0" defTabSz="966612">
              <a:spcAft>
                <a:spcPts val="600"/>
              </a:spcAft>
              <a:buNone/>
              <a:defRPr/>
            </a:pP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3703548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rPr>
              <a:t>Notas del presentador</a:t>
            </a:r>
          </a:p>
          <a:p>
            <a:pPr marL="0" indent="0" defTabSz="966612">
              <a:spcAft>
                <a:spcPts val="600"/>
              </a:spcAft>
              <a:buNone/>
              <a:defRPr/>
            </a:pPr>
            <a:r>
              <a:rPr lang="es-US">
                <a:solidFill>
                  <a:prstClr val="black"/>
                </a:solidFill>
              </a:rPr>
              <a:t>Este gráfico muestra información básica sobre cada tipo de plan Medicare Advantage.</a:t>
            </a:r>
          </a:p>
          <a:p>
            <a:pPr marL="0" indent="0">
              <a:spcAft>
                <a:spcPts val="600"/>
              </a:spcAft>
              <a:buNone/>
            </a:pPr>
            <a:endParaRPr lang="en-US" dirty="0"/>
          </a:p>
        </p:txBody>
      </p:sp>
    </p:spTree>
    <p:extLst>
      <p:ext uri="{BB962C8B-B14F-4D97-AF65-F5344CB8AC3E}">
        <p14:creationId xmlns:p14="http://schemas.microsoft.com/office/powerpoint/2010/main" val="2115611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9400947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s-US" b="1"/>
              <a:t>Notas del presentador</a:t>
            </a:r>
          </a:p>
          <a:p>
            <a:pPr marL="0" indent="0">
              <a:spcAft>
                <a:spcPts val="600"/>
              </a:spcAft>
              <a:buNone/>
            </a:pPr>
            <a:r>
              <a:rPr lang="es-US"/>
              <a:t>Manténgase conectado. Visite </a:t>
            </a:r>
            <a:r>
              <a:rPr lang="es-US">
                <a:hlinkClick r:id="rId3"/>
              </a:rPr>
              <a:t>CMSnationaltrainingprogram.cms.gov</a:t>
            </a:r>
            <a:r>
              <a:rPr lang="es-US"/>
              <a:t> para ver los </a:t>
            </a:r>
            <a:r>
              <a:rPr lang="es-US" baseline="0"/>
              <a:t>materiales de capacitación de NTP y suscribirse a nuestra lista de correo electrónico. </a:t>
            </a:r>
            <a:r>
              <a:rPr lang="es-US"/>
              <a:t>Comuníquese con nosotros en </a:t>
            </a:r>
            <a:r>
              <a:rPr lang="es-US">
                <a:hlinkClick r:id="rId4"/>
              </a:rPr>
              <a:t>training@cms.hhs.gov</a:t>
            </a:r>
            <a:r>
              <a:rPr lang="es-US"/>
              <a:t>. </a:t>
            </a:r>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Aft>
                <a:spcPts val="600"/>
              </a:spcAft>
              <a:buNone/>
              <a:defRPr/>
            </a:pPr>
            <a:r>
              <a:rPr lang="es-US" b="1">
                <a:solidFill>
                  <a:prstClr val="black"/>
                </a:solidFill>
                <a:ea typeface="ＭＳ Ｐゴシック" pitchFamily="84" charset="-128"/>
              </a:rPr>
              <a:t>Esta diapositiva tiene animación.</a:t>
            </a:r>
          </a:p>
          <a:p>
            <a:pPr marL="0" indent="0" defTabSz="966612">
              <a:spcAft>
                <a:spcPts val="600"/>
              </a:spcAft>
              <a:buNone/>
              <a:defRPr/>
            </a:pPr>
            <a:r>
              <a:rPr lang="es-US" b="1">
                <a:solidFill>
                  <a:prstClr val="black"/>
                </a:solidFill>
                <a:ea typeface="ＭＳ Ｐゴシック" pitchFamily="84" charset="-128"/>
              </a:rPr>
              <a:t>Notas del presentador</a:t>
            </a:r>
          </a:p>
          <a:p>
            <a:pPr marL="0" indent="0">
              <a:spcAft>
                <a:spcPts val="600"/>
              </a:spcAft>
              <a:buNone/>
            </a:pPr>
            <a:r>
              <a:rPr lang="es-US"/>
              <a:t>Los diferentes tipos de planes Medicare Advantage se revisarán en las siguientes diapositivas.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Planes de Organización para el Mantenimiento de la Salud (HMO, por sus siglas en inglés)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 de Organización de Proveedores Preferentes (PPO, por sus siglas en inglés)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Planes de Necesidades Especiales (SNP)</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Planes Privados de Pago por Servicio (PFFS)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a:t>Plan de Cuentas de Ahorros Médicos (MSA, en inglés)</a:t>
            </a:r>
          </a:p>
          <a:p>
            <a:pPr marL="0" indent="0">
              <a:spcBef>
                <a:spcPts val="600"/>
              </a:spcBef>
              <a:spcAft>
                <a:spcPts val="600"/>
              </a:spcAft>
              <a:buNone/>
            </a:pPr>
            <a:endParaRPr lang="en-US" dirty="0">
              <a:cs typeface="Arial" panose="020B0604020202020204" pitchFamily="34" charset="0"/>
            </a:endParaRPr>
          </a:p>
          <a:p>
            <a:pPr marL="0" indent="0">
              <a:spcBef>
                <a:spcPts val="600"/>
              </a:spcBef>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26900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6"/>
            <a:ext cx="7044267" cy="5634143"/>
          </a:xfrm>
        </p:spPr>
        <p:txBody>
          <a:bodyPr/>
          <a:lstStyle/>
          <a:p>
            <a:pPr marL="0" indent="0" defTabSz="966612">
              <a:spcAft>
                <a:spcPts val="600"/>
              </a:spcAft>
              <a:buNone/>
              <a:defRPr/>
            </a:pPr>
            <a:r>
              <a:rPr lang="es-US" sz="1100" b="1" dirty="0">
                <a:solidFill>
                  <a:prstClr val="black"/>
                </a:solidFill>
                <a:ea typeface="ＭＳ Ｐゴシック" pitchFamily="84" charset="-128"/>
              </a:rPr>
              <a:t>Esta diapositiva tiene animación.</a:t>
            </a:r>
          </a:p>
          <a:p>
            <a:pPr marL="0" indent="0" defTabSz="966612">
              <a:spcAft>
                <a:spcPts val="600"/>
              </a:spcAft>
              <a:buNone/>
              <a:defRPr/>
            </a:pPr>
            <a:r>
              <a:rPr lang="es-US" sz="1100" b="1" dirty="0">
                <a:solidFill>
                  <a:prstClr val="black"/>
                </a:solidFill>
                <a:ea typeface="ＭＳ Ｐゴシック" pitchFamily="84" charset="-128"/>
              </a:rPr>
              <a:t>Notas del presentador</a:t>
            </a:r>
          </a:p>
          <a:p>
            <a:pPr marL="120827" indent="-120827" defTabSz="966612">
              <a:spcAft>
                <a:spcPts val="600"/>
              </a:spcAft>
              <a:defRPr/>
            </a:pPr>
            <a:r>
              <a:rPr lang="es-US" sz="1100" b="1" dirty="0">
                <a:solidFill>
                  <a:prstClr val="black"/>
                </a:solidFill>
              </a:rPr>
              <a:t>¿Puedo obtener atención médica de cualquier médico, otro proveedor de atención médica u hospital? </a:t>
            </a:r>
            <a:r>
              <a:rPr lang="es-US" sz="1100" dirty="0">
                <a:solidFill>
                  <a:prstClr val="black"/>
                </a:solidFill>
              </a:rPr>
              <a:t>No. Por lo general, en un plan de HMO debe recibir atención y servicios de médicos, otros proveedores de atención médica u hospitales de la red del plan (excepto atención de emergencia, atención de urgencia fuera del área o diálisis temporal fuera del área, que está cubierta ya sea que se proporcione dentro o fuera de la red del plan). Sin embargo</a:t>
            </a:r>
            <a:r>
              <a:rPr lang="es-US" sz="1100" dirty="0">
                <a:solidFill>
                  <a:prstClr val="black"/>
                </a:solidFill>
                <a:cs typeface="Arial" panose="020B0604020202020204" pitchFamily="34" charset="0"/>
              </a:rPr>
              <a:t>, algunos planes de HMO,</a:t>
            </a:r>
            <a:r>
              <a:rPr lang="es-US" sz="1100" dirty="0">
                <a:solidFill>
                  <a:prstClr val="black"/>
                </a:solidFill>
              </a:rPr>
              <a:t> conocidos como planes de HMO punto de servicio (HMOPOS, por sus siglas en inglés), ofrecen un beneficio fuera de la red para algunos o todos los servicios cubiertos por un copago o </a:t>
            </a:r>
            <a:r>
              <a:rPr lang="es-US" sz="1100" dirty="0" err="1">
                <a:solidFill>
                  <a:prstClr val="black"/>
                </a:solidFill>
              </a:rPr>
              <a:t>coseguro</a:t>
            </a:r>
            <a:r>
              <a:rPr lang="es-US" sz="1100" dirty="0">
                <a:solidFill>
                  <a:prstClr val="black"/>
                </a:solidFill>
              </a:rPr>
              <a:t> más alto.</a:t>
            </a:r>
          </a:p>
          <a:p>
            <a:pPr defTabSz="966612">
              <a:spcAft>
                <a:spcPts val="600"/>
              </a:spcAft>
              <a:defRPr/>
            </a:pPr>
            <a:r>
              <a:rPr lang="es-US" sz="1100" b="1" dirty="0">
                <a:solidFill>
                  <a:srgbClr val="000000"/>
                </a:solidFill>
                <a:cs typeface="Arial" panose="020B0604020202020204" pitchFamily="34" charset="0"/>
              </a:rPr>
              <a:t>¿Estos planes cubren medicamentos recetados? </a:t>
            </a:r>
            <a:r>
              <a:rPr lang="es-US" sz="1100" dirty="0">
                <a:solidFill>
                  <a:srgbClr val="000000"/>
                </a:solidFill>
                <a:cs typeface="Arial" panose="020B0604020202020204" pitchFamily="34" charset="0"/>
              </a:rPr>
              <a:t>En la mayoría de los casos, sí, los medicamentos recetados están cubiertos. </a:t>
            </a:r>
            <a:r>
              <a:rPr lang="es-US" sz="1100" dirty="0"/>
              <a:t>Si tiene pensado inscribirse en una HMO y desea cobertura de medicamentos de Medicare (Parte D), debe inscribirse en un plan de HMO que ofrezca cobertura de medicamentos de Medicare. Si se inscribe en un plan de HMO que no ofrece cobertura de medicamentos, no puede unirse a un plan de medicamentos de Medicare por separado.</a:t>
            </a:r>
          </a:p>
          <a:p>
            <a:pPr marL="120827" lvl="1" indent="-120827" defTabSz="966612">
              <a:spcBef>
                <a:spcPts val="0"/>
              </a:spcBef>
              <a:spcAft>
                <a:spcPts val="600"/>
              </a:spcAft>
              <a:buFont typeface="Wingdings" panose="05000000000000000000" pitchFamily="2" charset="2"/>
              <a:buChar char="§"/>
              <a:defRPr/>
            </a:pPr>
            <a:r>
              <a:rPr lang="es-US" sz="1100" b="1" dirty="0">
                <a:solidFill>
                  <a:srgbClr val="000000"/>
                </a:solidFill>
                <a:cs typeface="Arial" panose="020B0604020202020204" pitchFamily="34" charset="0"/>
              </a:rPr>
              <a:t>¿Debo elegir un médico de cabecera? </a:t>
            </a:r>
            <a:r>
              <a:rPr lang="es-US" sz="1100" dirty="0">
                <a:solidFill>
                  <a:srgbClr val="000000"/>
                </a:solidFill>
                <a:cs typeface="Arial" panose="020B0604020202020204" pitchFamily="34" charset="0"/>
              </a:rPr>
              <a:t>En la mayoría de los casos, sí, debe elegir un médico de cabecera. </a:t>
            </a:r>
          </a:p>
          <a:p>
            <a:pPr marL="120827" lvl="1" indent="-120827" defTabSz="966612">
              <a:spcBef>
                <a:spcPts val="0"/>
              </a:spcBef>
              <a:spcAft>
                <a:spcPts val="600"/>
              </a:spcAft>
              <a:buFont typeface="Wingdings" panose="05000000000000000000" pitchFamily="2" charset="2"/>
              <a:buChar char="§"/>
              <a:defRPr/>
            </a:pPr>
            <a:r>
              <a:rPr lang="es-US" sz="1100" b="1" dirty="0">
                <a:solidFill>
                  <a:srgbClr val="000000"/>
                </a:solidFill>
                <a:cs typeface="Arial" panose="020B0604020202020204" pitchFamily="34" charset="0"/>
              </a:rPr>
              <a:t>¿Tengo que obtener una derivación para ver a un especialista? </a:t>
            </a:r>
            <a:r>
              <a:rPr lang="es-US" sz="1100" dirty="0">
                <a:solidFill>
                  <a:srgbClr val="000000"/>
                </a:solidFill>
                <a:cs typeface="Arial" panose="020B0604020202020204" pitchFamily="34" charset="0"/>
              </a:rPr>
              <a:t>En la mayoría de los casos, sí. Ciertos servicios, como las mamografías anuales, no necesitan remisiones. </a:t>
            </a:r>
            <a:r>
              <a:rPr lang="es-US" sz="1100" dirty="0"/>
              <a:t>Sin embargo, si un proveedor de la red del plan cree que su mejor tratamiento para una afección debe obtenerse fuera de la red, este proveedor puede referirlo fuera de la red. El proveedor debe solicitar al plan una determinación de organización previa al servicio por escrito y luego usted solo pagará el costo compartido del plan.</a:t>
            </a:r>
          </a:p>
          <a:p>
            <a:pPr marL="120827" lvl="1" indent="-120827" defTabSz="966612">
              <a:spcBef>
                <a:spcPts val="0"/>
              </a:spcBef>
              <a:spcAft>
                <a:spcPts val="600"/>
              </a:spcAft>
              <a:buFont typeface="Wingdings" panose="05000000000000000000" pitchFamily="2" charset="2"/>
              <a:buChar char="§"/>
              <a:defRPr/>
            </a:pPr>
            <a:r>
              <a:rPr lang="es-US" sz="1100" b="1" dirty="0">
                <a:solidFill>
                  <a:srgbClr val="000000"/>
                </a:solidFill>
                <a:cs typeface="Arial" panose="020B0604020202020204" pitchFamily="34" charset="0"/>
              </a:rPr>
              <a:t>¿Qué más debo saber sobre este tipo de plan?</a:t>
            </a:r>
          </a:p>
          <a:p>
            <a:pPr marL="241653" lvl="1" indent="-120827" defTabSz="966612">
              <a:spcBef>
                <a:spcPts val="0"/>
              </a:spcBef>
              <a:spcAft>
                <a:spcPts val="600"/>
              </a:spcAft>
              <a:buFont typeface="Arial" panose="020B0604020202020204" pitchFamily="34" charset="0"/>
              <a:buChar char="•"/>
              <a:defRPr/>
            </a:pPr>
            <a:r>
              <a:rPr lang="es-US" sz="1100" dirty="0">
                <a:solidFill>
                  <a:srgbClr val="000000"/>
                </a:solidFill>
                <a:cs typeface="Arial" panose="020B0604020202020204" pitchFamily="34" charset="0"/>
              </a:rPr>
              <a:t>Si recibe atención médica de emergencia fuera de la red del plan sin autorización, es posible que tenga que pagar el costo completo. </a:t>
            </a:r>
          </a:p>
          <a:p>
            <a:pPr marL="241653" lvl="1" indent="-120827" defTabSz="966612">
              <a:spcBef>
                <a:spcPts val="0"/>
              </a:spcBef>
              <a:spcAft>
                <a:spcPts val="600"/>
              </a:spcAft>
              <a:buFont typeface="Arial" panose="020B0604020202020204" pitchFamily="34" charset="0"/>
              <a:buChar char="•"/>
              <a:defRPr/>
            </a:pPr>
            <a:r>
              <a:rPr lang="es-US" sz="1100" dirty="0">
                <a:solidFill>
                  <a:srgbClr val="000000"/>
                </a:solidFill>
                <a:cs typeface="Arial" panose="020B0604020202020204" pitchFamily="34" charset="0"/>
              </a:rPr>
              <a:t>Es importante que usted siga las reglas del plan, como obtener aprobación previa para un servicio determinado cuando sea necesario. </a:t>
            </a:r>
          </a:p>
          <a:p>
            <a:pPr marL="241653" lvl="1" indent="-120827" defTabSz="966612">
              <a:spcBef>
                <a:spcPts val="0"/>
              </a:spcBef>
              <a:spcAft>
                <a:spcPts val="600"/>
              </a:spcAft>
              <a:buFont typeface="Arial" panose="020B0604020202020204" pitchFamily="34" charset="0"/>
              <a:buChar char="•"/>
              <a:defRPr/>
            </a:pPr>
            <a:r>
              <a:rPr lang="es-US" sz="1100" dirty="0">
                <a:solidFill>
                  <a:srgbClr val="000000"/>
                </a:solidFill>
                <a:cs typeface="Arial" panose="020B0604020202020204" pitchFamily="34" charset="0"/>
              </a:rPr>
              <a:t>Visite </a:t>
            </a:r>
            <a:r>
              <a:rPr lang="es-US" sz="1100" dirty="0">
                <a:solidFill>
                  <a:srgbClr val="000000"/>
                </a:solidFill>
                <a:cs typeface="Arial" panose="020B0604020202020204" pitchFamily="34" charset="0"/>
                <a:hlinkClick r:id="rId3"/>
              </a:rPr>
              <a:t>Medicare.gov</a:t>
            </a:r>
            <a:r>
              <a:rPr lang="es-US" sz="1100" dirty="0">
                <a:solidFill>
                  <a:srgbClr val="000000"/>
                </a:solidFill>
                <a:cs typeface="Arial" panose="020B0604020202020204" pitchFamily="34" charset="0"/>
              </a:rPr>
              <a:t> o consulte </a:t>
            </a:r>
            <a:r>
              <a:rPr lang="es-US" sz="1100" dirty="0">
                <a:solidFill>
                  <a:prstClr val="black"/>
                </a:solidFill>
                <a:cs typeface="Arial" panose="020B0604020202020204" pitchFamily="34" charset="0"/>
              </a:rPr>
              <a:t>con el plan para obtener más información.</a:t>
            </a:r>
          </a:p>
          <a:p>
            <a:pPr marL="0" lvl="1" defTabSz="966612">
              <a:spcBef>
                <a:spcPts val="0"/>
              </a:spcBef>
              <a:spcAft>
                <a:spcPts val="600"/>
              </a:spcAft>
              <a:defRPr/>
            </a:pPr>
            <a:r>
              <a:rPr lang="es-US" sz="1100" b="1" baseline="0" dirty="0">
                <a:solidFill>
                  <a:prstClr val="black"/>
                </a:solidFill>
                <a:cs typeface="Arial" panose="020B0604020202020204" pitchFamily="34" charset="0"/>
              </a:rPr>
              <a:t>Recurso</a:t>
            </a:r>
            <a:r>
              <a:rPr lang="es-US" sz="1100" baseline="0" dirty="0">
                <a:solidFill>
                  <a:prstClr val="black"/>
                </a:solidFill>
                <a:cs typeface="Arial" panose="020B0604020202020204" pitchFamily="34" charset="0"/>
              </a:rPr>
              <a:t>:</a:t>
            </a:r>
            <a:r>
              <a:rPr lang="es-US" sz="1100" dirty="0">
                <a:solidFill>
                  <a:prstClr val="black"/>
                </a:solidFill>
                <a:cs typeface="Arial" panose="020B0604020202020204" pitchFamily="34" charset="0"/>
              </a:rPr>
              <a:t> Manual de atención administrada de Medicare, Capítulo 4: Beneficios y protecciones para los beneficiarios, sección 160, Atención dirigida por el plan (</a:t>
            </a:r>
            <a:r>
              <a:rPr lang="es-US" sz="1100" dirty="0">
                <a:solidFill>
                  <a:prstClr val="black"/>
                </a:solidFill>
                <a:cs typeface="Arial" panose="020B0604020202020204" pitchFamily="34" charset="0"/>
                <a:hlinkClick r:id="rId4"/>
              </a:rPr>
              <a:t>CMS.gov/</a:t>
            </a:r>
            <a:r>
              <a:rPr lang="es-US" sz="1100" dirty="0" err="1">
                <a:solidFill>
                  <a:prstClr val="black"/>
                </a:solidFill>
                <a:cs typeface="Arial" panose="020B0604020202020204" pitchFamily="34" charset="0"/>
                <a:hlinkClick r:id="rId4"/>
              </a:rPr>
              <a:t>Regulations</a:t>
            </a:r>
            <a:r>
              <a:rPr lang="es-US" sz="1100" dirty="0">
                <a:solidFill>
                  <a:prstClr val="black"/>
                </a:solidFill>
                <a:cs typeface="Arial" panose="020B0604020202020204" pitchFamily="34" charset="0"/>
                <a:hlinkClick r:id="rId4"/>
              </a:rPr>
              <a:t>-and-</a:t>
            </a:r>
            <a:r>
              <a:rPr lang="es-US" sz="1100" dirty="0" err="1">
                <a:solidFill>
                  <a:prstClr val="black"/>
                </a:solidFill>
                <a:cs typeface="Arial" panose="020B0604020202020204" pitchFamily="34" charset="0"/>
                <a:hlinkClick r:id="rId4"/>
              </a:rPr>
              <a:t>Guidance</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Guidance</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Manuals</a:t>
            </a:r>
            <a:r>
              <a:rPr lang="es-US" sz="1100" dirty="0">
                <a:solidFill>
                  <a:prstClr val="black"/>
                </a:solidFill>
                <a:cs typeface="Arial" panose="020B0604020202020204" pitchFamily="34" charset="0"/>
                <a:hlinkClick r:id="rId4"/>
              </a:rPr>
              <a:t>/</a:t>
            </a:r>
            <a:r>
              <a:rPr lang="es-US" sz="1100" dirty="0" err="1">
                <a:solidFill>
                  <a:prstClr val="black"/>
                </a:solidFill>
                <a:cs typeface="Arial" panose="020B0604020202020204" pitchFamily="34" charset="0"/>
                <a:hlinkClick r:id="rId4"/>
              </a:rPr>
              <a:t>Downloads</a:t>
            </a:r>
            <a:r>
              <a:rPr lang="es-US" sz="1100" dirty="0">
                <a:solidFill>
                  <a:prstClr val="black"/>
                </a:solidFill>
                <a:cs typeface="Arial" panose="020B0604020202020204" pitchFamily="34" charset="0"/>
                <a:hlinkClick r:id="rId4"/>
              </a:rPr>
              <a:t>/mc86c04.pdf</a:t>
            </a:r>
            <a:r>
              <a:rPr lang="es-US" sz="1100" dirty="0">
                <a:solidFill>
                  <a:prstClr val="black"/>
                </a:solidFill>
                <a:cs typeface="Arial" panose="020B0604020202020204" pitchFamily="34" charset="0"/>
              </a:rPr>
              <a:t>).</a:t>
            </a:r>
          </a:p>
          <a:p>
            <a:pPr marL="0" indent="0">
              <a:spcBef>
                <a:spcPts val="600"/>
              </a:spcBef>
              <a:buNone/>
            </a:pPr>
            <a:endParaRPr lang="en-US" sz="1100" dirty="0">
              <a:cs typeface="Arial" panose="020B0604020202020204" pitchFamily="34" charset="0"/>
            </a:endParaRPr>
          </a:p>
        </p:txBody>
      </p:sp>
    </p:spTree>
    <p:extLst>
      <p:ext uri="{BB962C8B-B14F-4D97-AF65-F5344CB8AC3E}">
        <p14:creationId xmlns:p14="http://schemas.microsoft.com/office/powerpoint/2010/main" val="34725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2560" y="3757507"/>
            <a:ext cx="7044267" cy="5336963"/>
          </a:xfrm>
        </p:spPr>
        <p:txBody>
          <a:bodyPr/>
          <a:lstStyle/>
          <a:p>
            <a:pPr marL="0" indent="0" defTabSz="966612">
              <a:spcAft>
                <a:spcPts val="600"/>
              </a:spcAft>
              <a:buNone/>
              <a:defRPr/>
            </a:pPr>
            <a:r>
              <a:rPr lang="es-US" b="1" dirty="0">
                <a:solidFill>
                  <a:prstClr val="black"/>
                </a:solidFill>
                <a:ea typeface="ＭＳ Ｐゴシック" pitchFamily="84" charset="-128"/>
              </a:rPr>
              <a:t>Esta diapositiva tiene animación.</a:t>
            </a:r>
          </a:p>
          <a:p>
            <a:pPr marL="0" indent="0" defTabSz="966612">
              <a:spcAft>
                <a:spcPts val="600"/>
              </a:spcAft>
              <a:buNone/>
              <a:defRPr/>
            </a:pPr>
            <a:r>
              <a:rPr lang="es-US" b="1" dirty="0">
                <a:solidFill>
                  <a:prstClr val="black"/>
                </a:solidFill>
                <a:ea typeface="ＭＳ Ｐゴシック" pitchFamily="84" charset="-128"/>
              </a:rPr>
              <a:t>Notas del presentador</a:t>
            </a:r>
          </a:p>
          <a:p>
            <a:pPr marL="120827" indent="-120827" defTabSz="966612">
              <a:spcAft>
                <a:spcPts val="600"/>
              </a:spcAft>
              <a:defRPr/>
            </a:pPr>
            <a:r>
              <a:rPr lang="es-US" b="1" dirty="0">
                <a:solidFill>
                  <a:prstClr val="black"/>
                </a:solidFill>
              </a:rPr>
              <a:t>¿Puedo obtener atención médica de cualquier médico, otro proveedor de atención médica u hospital? </a:t>
            </a:r>
            <a:r>
              <a:rPr lang="es-US" dirty="0">
                <a:solidFill>
                  <a:prstClr val="black"/>
                </a:solidFill>
              </a:rPr>
              <a:t>Sí.</a:t>
            </a:r>
            <a:r>
              <a:rPr lang="es-US" b="1" dirty="0">
                <a:solidFill>
                  <a:prstClr val="black"/>
                </a:solidFill>
              </a:rPr>
              <a:t> </a:t>
            </a:r>
            <a:r>
              <a:rPr lang="es-US" dirty="0">
                <a:solidFill>
                  <a:prstClr val="black"/>
                </a:solidFill>
              </a:rPr>
              <a:t>Los planes de PPO tienen</a:t>
            </a:r>
            <a:r>
              <a:rPr lang="es-US" dirty="0">
                <a:solidFill>
                  <a:srgbClr val="000000"/>
                </a:solidFill>
              </a:rPr>
              <a:t> médicos, otros proveedores de atención médica y hospitales de su red que puede usar. También puede usar proveedores fuera de la red para servicios cubiertos, habitualmente por un costo mayor, si el proveedor acepta tratarlo y usted no ha optado por ser excluido de Medicare (para artículos y servicios de la Parte A y la Parte B de Medicare). Siempre tendrá cobertura para la atención de emergencia y de urgencia.</a:t>
            </a:r>
          </a:p>
          <a:p>
            <a:pPr marL="120827" indent="-120827" defTabSz="966612">
              <a:spcAft>
                <a:spcPts val="600"/>
              </a:spcAft>
              <a:defRPr/>
            </a:pPr>
            <a:r>
              <a:rPr lang="es-US" b="1" dirty="0">
                <a:solidFill>
                  <a:srgbClr val="000000"/>
                </a:solidFill>
              </a:rPr>
              <a:t>¿Estos planes cubren medicamentos recetados? </a:t>
            </a:r>
            <a:r>
              <a:rPr lang="es-US" dirty="0">
                <a:solidFill>
                  <a:srgbClr val="000000"/>
                </a:solidFill>
              </a:rPr>
              <a:t>En la mayoría de los casos, sí. Si tiene pensado inscribirse en una PPO y desea cobertura de medicamentos de Medicare (Parte D), debe inscribirse en un plan de PPO que ofrezca cobertura de medicamentos de Medicare. Si se inscribe en un plan de PPO que no ofrece cobertura de medicamentos, no podrá inscribirse en un plan de medicamentos de Medicare por separado.</a:t>
            </a:r>
          </a:p>
          <a:p>
            <a:pPr marL="120827" indent="-120827" defTabSz="966612">
              <a:spcAft>
                <a:spcPts val="600"/>
              </a:spcAft>
              <a:defRPr/>
            </a:pPr>
            <a:r>
              <a:rPr lang="es-US" b="1" dirty="0">
                <a:solidFill>
                  <a:prstClr val="black"/>
                </a:solidFill>
              </a:rPr>
              <a:t>¿Debo elegir un médico de cabecera? </a:t>
            </a:r>
            <a:r>
              <a:rPr lang="es-US" dirty="0">
                <a:solidFill>
                  <a:prstClr val="black"/>
                </a:solidFill>
              </a:rPr>
              <a:t>No.</a:t>
            </a:r>
            <a:r>
              <a:rPr lang="es-US" b="1" dirty="0">
                <a:solidFill>
                  <a:prstClr val="black"/>
                </a:solidFill>
              </a:rPr>
              <a:t> </a:t>
            </a:r>
            <a:r>
              <a:rPr lang="es-US" dirty="0">
                <a:solidFill>
                  <a:prstClr val="black"/>
                </a:solidFill>
              </a:rPr>
              <a:t>No es necesario que elija un médico de cabecera. </a:t>
            </a:r>
          </a:p>
          <a:p>
            <a:pPr marL="120827" indent="-120827" defTabSz="966612">
              <a:spcAft>
                <a:spcPts val="600"/>
              </a:spcAft>
              <a:defRPr/>
            </a:pPr>
            <a:r>
              <a:rPr lang="es-US" b="1" dirty="0">
                <a:solidFill>
                  <a:prstClr val="black"/>
                </a:solidFill>
              </a:rPr>
              <a:t>¿Tengo que obtener una derivación para ver a un especialista?</a:t>
            </a:r>
            <a:r>
              <a:rPr lang="es-US" dirty="0">
                <a:solidFill>
                  <a:prstClr val="black"/>
                </a:solidFill>
              </a:rPr>
              <a:t> En la mayoría de los casos, no. Pero si usa especialistas del plan (dentro de la red), sus costos por los servicios cubiertos generalmente serán más bajos que si usa especialistas que no pertenezcan al plan (fuera de la red).</a:t>
            </a:r>
          </a:p>
          <a:p>
            <a:pPr marL="120827" lvl="1" indent="-120827" defTabSz="966612">
              <a:spcBef>
                <a:spcPts val="0"/>
              </a:spcBef>
              <a:spcAft>
                <a:spcPts val="600"/>
              </a:spcAft>
              <a:buFont typeface="Wingdings" panose="05000000000000000000" pitchFamily="2" charset="2"/>
              <a:buChar char="§"/>
              <a:defRPr/>
            </a:pPr>
            <a:r>
              <a:rPr lang="es-US" b="1" dirty="0">
                <a:solidFill>
                  <a:srgbClr val="000000"/>
                </a:solidFill>
                <a:cs typeface="Arial" panose="020B0604020202020204" pitchFamily="34" charset="0"/>
              </a:rPr>
              <a:t>¿Qué más debo saber sobre este tipo de plan? </a:t>
            </a:r>
          </a:p>
          <a:p>
            <a:pPr marL="241653" lvl="1" indent="-120827"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Debido a que ciertos proveedores son "preferidos", puede ahorrar dinero usándolos.</a:t>
            </a:r>
          </a:p>
          <a:p>
            <a:pPr marL="241653" lvl="1" indent="-120827"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Visite </a:t>
            </a:r>
            <a:r>
              <a:rPr lang="es-US" dirty="0">
                <a:solidFill>
                  <a:prstClr val="black"/>
                </a:solidFill>
                <a:cs typeface="Arial" panose="020B0604020202020204" pitchFamily="34" charset="0"/>
                <a:hlinkClick r:id="rId3"/>
              </a:rPr>
              <a:t>Medicare.gov</a:t>
            </a:r>
            <a:r>
              <a:rPr lang="es-US" dirty="0">
                <a:solidFill>
                  <a:prstClr val="black"/>
                </a:solidFill>
                <a:cs typeface="Arial" panose="020B0604020202020204" pitchFamily="34" charset="0"/>
              </a:rPr>
              <a:t> o consulte con el plan para obtener más información.</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575675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94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Advantage &amp; Other Medicare Health Plans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142757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943"/>
          </a:xfrm>
          <a:prstGeom prst="rect">
            <a:avLst/>
          </a:prstGeom>
        </p:spPr>
        <p:txBody>
          <a:bodyPr/>
          <a:lstStyle/>
          <a:p>
            <a:r>
              <a:rPr lang="en-US"/>
              <a:t>Click to edit Master title style</a:t>
            </a:r>
          </a:p>
        </p:txBody>
      </p:sp>
      <p:sp>
        <p:nvSpPr>
          <p:cNvPr id="7" name="Content Placeholder 6">
            <a:extLst>
              <a:ext uri="{FF2B5EF4-FFF2-40B4-BE49-F238E27FC236}">
                <a16:creationId xmlns:a16="http://schemas.microsoft.com/office/drawing/2014/main" id="{9D66B4BD-8399-69DB-9B6E-DEEC2BF9FD75}"/>
              </a:ext>
            </a:extLst>
          </p:cNvPr>
          <p:cNvSpPr>
            <a:spLocks noGrp="1"/>
          </p:cNvSpPr>
          <p:nvPr>
            <p:ph sz="quarter" idx="13" hasCustomPrompt="1"/>
          </p:nvPr>
        </p:nvSpPr>
        <p:spPr>
          <a:xfrm>
            <a:off x="-615950" y="1141413"/>
            <a:ext cx="2354263" cy="741362"/>
          </a:xfrm>
        </p:spPr>
        <p:txBody>
          <a:bodyPr>
            <a:normAutofit/>
          </a:bodyPr>
          <a:lstStyle>
            <a:lvl1pPr>
              <a:defRPr sz="2400">
                <a:solidFill>
                  <a:srgbClr val="00529B"/>
                </a:solidFill>
              </a:defRPr>
            </a:lvl1pPr>
          </a:lstStyle>
          <a:p>
            <a:pPr lvl="0"/>
            <a:r>
              <a:rPr lang="en-US" dirty="0"/>
              <a:t>1 Click to edit</a:t>
            </a:r>
          </a:p>
        </p:txBody>
      </p:sp>
      <p:sp>
        <p:nvSpPr>
          <p:cNvPr id="8" name="Content Placeholder 6">
            <a:extLst>
              <a:ext uri="{FF2B5EF4-FFF2-40B4-BE49-F238E27FC236}">
                <a16:creationId xmlns:a16="http://schemas.microsoft.com/office/drawing/2014/main" id="{856CEFF7-D147-A47A-206D-E69492415326}"/>
              </a:ext>
            </a:extLst>
          </p:cNvPr>
          <p:cNvSpPr>
            <a:spLocks noGrp="1"/>
          </p:cNvSpPr>
          <p:nvPr>
            <p:ph sz="quarter" idx="14" hasCustomPrompt="1"/>
          </p:nvPr>
        </p:nvSpPr>
        <p:spPr>
          <a:xfrm>
            <a:off x="-615951" y="2081631"/>
            <a:ext cx="2354263" cy="741362"/>
          </a:xfrm>
        </p:spPr>
        <p:txBody>
          <a:bodyPr>
            <a:normAutofit/>
          </a:bodyPr>
          <a:lstStyle>
            <a:lvl1pPr>
              <a:defRPr sz="2400">
                <a:solidFill>
                  <a:srgbClr val="00529B"/>
                </a:solidFill>
              </a:defRPr>
            </a:lvl1pPr>
          </a:lstStyle>
          <a:p>
            <a:pPr lvl="0"/>
            <a:r>
              <a:rPr lang="en-US" dirty="0"/>
              <a:t>2 Click to edit</a:t>
            </a:r>
          </a:p>
        </p:txBody>
      </p:sp>
      <p:sp>
        <p:nvSpPr>
          <p:cNvPr id="9" name="Content Placeholder 6">
            <a:extLst>
              <a:ext uri="{FF2B5EF4-FFF2-40B4-BE49-F238E27FC236}">
                <a16:creationId xmlns:a16="http://schemas.microsoft.com/office/drawing/2014/main" id="{3082E0DB-9302-7DF2-8E3F-DAA3E4B2C22F}"/>
              </a:ext>
            </a:extLst>
          </p:cNvPr>
          <p:cNvSpPr>
            <a:spLocks noGrp="1"/>
          </p:cNvSpPr>
          <p:nvPr>
            <p:ph sz="quarter" idx="15" hasCustomPrompt="1"/>
          </p:nvPr>
        </p:nvSpPr>
        <p:spPr>
          <a:xfrm>
            <a:off x="-615952" y="3058319"/>
            <a:ext cx="2354263" cy="741362"/>
          </a:xfrm>
        </p:spPr>
        <p:txBody>
          <a:bodyPr>
            <a:normAutofit/>
          </a:bodyPr>
          <a:lstStyle>
            <a:lvl1pPr>
              <a:defRPr sz="2400">
                <a:solidFill>
                  <a:srgbClr val="00529B"/>
                </a:solidFill>
              </a:defRPr>
            </a:lvl1pPr>
          </a:lstStyle>
          <a:p>
            <a:pPr lvl="0"/>
            <a:r>
              <a:rPr lang="en-US" dirty="0"/>
              <a:t>3 Click to edit</a:t>
            </a:r>
          </a:p>
        </p:txBody>
      </p:sp>
      <p:sp>
        <p:nvSpPr>
          <p:cNvPr id="10" name="Content Placeholder 6">
            <a:extLst>
              <a:ext uri="{FF2B5EF4-FFF2-40B4-BE49-F238E27FC236}">
                <a16:creationId xmlns:a16="http://schemas.microsoft.com/office/drawing/2014/main" id="{B881E1BC-1798-06D2-133C-9355E7BAECB8}"/>
              </a:ext>
            </a:extLst>
          </p:cNvPr>
          <p:cNvSpPr>
            <a:spLocks noGrp="1"/>
          </p:cNvSpPr>
          <p:nvPr>
            <p:ph sz="quarter" idx="16" hasCustomPrompt="1"/>
          </p:nvPr>
        </p:nvSpPr>
        <p:spPr>
          <a:xfrm>
            <a:off x="-615953" y="3921440"/>
            <a:ext cx="2354263" cy="741362"/>
          </a:xfrm>
        </p:spPr>
        <p:txBody>
          <a:bodyPr>
            <a:normAutofit/>
          </a:bodyPr>
          <a:lstStyle>
            <a:lvl1pPr>
              <a:defRPr sz="2400">
                <a:solidFill>
                  <a:srgbClr val="00529B"/>
                </a:solidFill>
              </a:defRPr>
            </a:lvl1pPr>
          </a:lstStyle>
          <a:p>
            <a:pPr lvl="0"/>
            <a:r>
              <a:rPr lang="en-US" dirty="0"/>
              <a:t>4 Click to edit</a:t>
            </a:r>
          </a:p>
        </p:txBody>
      </p:sp>
      <p:sp>
        <p:nvSpPr>
          <p:cNvPr id="11" name="Content Placeholder 6">
            <a:extLst>
              <a:ext uri="{FF2B5EF4-FFF2-40B4-BE49-F238E27FC236}">
                <a16:creationId xmlns:a16="http://schemas.microsoft.com/office/drawing/2014/main" id="{C6448FD4-BBEA-785A-6972-10E623BED4BE}"/>
              </a:ext>
            </a:extLst>
          </p:cNvPr>
          <p:cNvSpPr>
            <a:spLocks noGrp="1"/>
          </p:cNvSpPr>
          <p:nvPr>
            <p:ph sz="quarter" idx="17" hasCustomPrompt="1"/>
          </p:nvPr>
        </p:nvSpPr>
        <p:spPr>
          <a:xfrm>
            <a:off x="-615953" y="4826046"/>
            <a:ext cx="2354263" cy="741362"/>
          </a:xfrm>
        </p:spPr>
        <p:txBody>
          <a:bodyPr>
            <a:normAutofit/>
          </a:bodyPr>
          <a:lstStyle>
            <a:lvl1pPr>
              <a:defRPr sz="2400">
                <a:solidFill>
                  <a:srgbClr val="00529B"/>
                </a:solidFill>
              </a:defRPr>
            </a:lvl1pPr>
          </a:lstStyle>
          <a:p>
            <a:pPr lvl="0"/>
            <a:r>
              <a:rPr lang="en-US" dirty="0"/>
              <a:t>5 Click to edit</a:t>
            </a:r>
          </a:p>
        </p:txBody>
      </p:sp>
      <p:sp>
        <p:nvSpPr>
          <p:cNvPr id="12" name="Content Placeholder 6">
            <a:extLst>
              <a:ext uri="{FF2B5EF4-FFF2-40B4-BE49-F238E27FC236}">
                <a16:creationId xmlns:a16="http://schemas.microsoft.com/office/drawing/2014/main" id="{3BC141C8-CCC6-6BA5-93C1-8628317465E3}"/>
              </a:ext>
            </a:extLst>
          </p:cNvPr>
          <p:cNvSpPr>
            <a:spLocks noGrp="1"/>
          </p:cNvSpPr>
          <p:nvPr>
            <p:ph sz="quarter" idx="18" hasCustomPrompt="1"/>
          </p:nvPr>
        </p:nvSpPr>
        <p:spPr>
          <a:xfrm>
            <a:off x="10500197" y="1450166"/>
            <a:ext cx="2354263" cy="741362"/>
          </a:xfrm>
        </p:spPr>
        <p:txBody>
          <a:bodyPr>
            <a:normAutofit/>
          </a:bodyPr>
          <a:lstStyle>
            <a:lvl1pPr>
              <a:defRPr sz="2400">
                <a:solidFill>
                  <a:srgbClr val="00529B"/>
                </a:solidFill>
              </a:defRPr>
            </a:lvl1pPr>
          </a:lstStyle>
          <a:p>
            <a:pPr lvl="0"/>
            <a:r>
              <a:rPr lang="en-US" dirty="0"/>
              <a:t>6 Click to edit</a:t>
            </a:r>
          </a:p>
        </p:txBody>
      </p:sp>
      <p:sp>
        <p:nvSpPr>
          <p:cNvPr id="13" name="Content Placeholder 6">
            <a:extLst>
              <a:ext uri="{FF2B5EF4-FFF2-40B4-BE49-F238E27FC236}">
                <a16:creationId xmlns:a16="http://schemas.microsoft.com/office/drawing/2014/main" id="{D365AD8D-F0C3-1136-B326-95CCB80D3290}"/>
              </a:ext>
            </a:extLst>
          </p:cNvPr>
          <p:cNvSpPr>
            <a:spLocks noGrp="1"/>
          </p:cNvSpPr>
          <p:nvPr>
            <p:ph sz="quarter" idx="19" hasCustomPrompt="1"/>
          </p:nvPr>
        </p:nvSpPr>
        <p:spPr>
          <a:xfrm>
            <a:off x="10500197" y="2366937"/>
            <a:ext cx="2354263" cy="741362"/>
          </a:xfrm>
        </p:spPr>
        <p:txBody>
          <a:bodyPr>
            <a:normAutofit/>
          </a:bodyPr>
          <a:lstStyle>
            <a:lvl1pPr>
              <a:defRPr sz="2400">
                <a:solidFill>
                  <a:srgbClr val="00529B"/>
                </a:solidFill>
              </a:defRPr>
            </a:lvl1pPr>
          </a:lstStyle>
          <a:p>
            <a:pPr lvl="0"/>
            <a:r>
              <a:rPr lang="en-US" dirty="0"/>
              <a:t>7 Click to edit</a:t>
            </a:r>
          </a:p>
        </p:txBody>
      </p:sp>
      <p:sp>
        <p:nvSpPr>
          <p:cNvPr id="14" name="Content Placeholder 6">
            <a:extLst>
              <a:ext uri="{FF2B5EF4-FFF2-40B4-BE49-F238E27FC236}">
                <a16:creationId xmlns:a16="http://schemas.microsoft.com/office/drawing/2014/main" id="{A5311F33-A5D8-1BB9-2E94-82276D772489}"/>
              </a:ext>
            </a:extLst>
          </p:cNvPr>
          <p:cNvSpPr>
            <a:spLocks noGrp="1"/>
          </p:cNvSpPr>
          <p:nvPr>
            <p:ph sz="quarter" idx="20" hasCustomPrompt="1"/>
          </p:nvPr>
        </p:nvSpPr>
        <p:spPr>
          <a:xfrm>
            <a:off x="10500197" y="3316293"/>
            <a:ext cx="2354263" cy="741362"/>
          </a:xfrm>
        </p:spPr>
        <p:txBody>
          <a:bodyPr>
            <a:normAutofit/>
          </a:bodyPr>
          <a:lstStyle>
            <a:lvl1pPr>
              <a:defRPr sz="2400">
                <a:solidFill>
                  <a:srgbClr val="00529B"/>
                </a:solidFill>
              </a:defRPr>
            </a:lvl1pPr>
          </a:lstStyle>
          <a:p>
            <a:pPr lvl="0"/>
            <a:r>
              <a:rPr lang="en-US" dirty="0"/>
              <a:t>8 Click to edit</a:t>
            </a:r>
          </a:p>
        </p:txBody>
      </p:sp>
      <p:sp>
        <p:nvSpPr>
          <p:cNvPr id="15" name="Content Placeholder 6">
            <a:extLst>
              <a:ext uri="{FF2B5EF4-FFF2-40B4-BE49-F238E27FC236}">
                <a16:creationId xmlns:a16="http://schemas.microsoft.com/office/drawing/2014/main" id="{A8DA75BF-5488-1456-F453-E60A71B190CF}"/>
              </a:ext>
            </a:extLst>
          </p:cNvPr>
          <p:cNvSpPr>
            <a:spLocks noGrp="1"/>
          </p:cNvSpPr>
          <p:nvPr>
            <p:ph sz="quarter" idx="21" hasCustomPrompt="1"/>
          </p:nvPr>
        </p:nvSpPr>
        <p:spPr>
          <a:xfrm>
            <a:off x="10500197" y="4255432"/>
            <a:ext cx="2354263" cy="741362"/>
          </a:xfrm>
        </p:spPr>
        <p:txBody>
          <a:bodyPr>
            <a:normAutofit/>
          </a:bodyPr>
          <a:lstStyle>
            <a:lvl1pPr>
              <a:defRPr sz="2400">
                <a:solidFill>
                  <a:srgbClr val="00529B"/>
                </a:solidFill>
              </a:defRPr>
            </a:lvl1pPr>
          </a:lstStyle>
          <a:p>
            <a:pPr lvl="0"/>
            <a:r>
              <a:rPr lang="en-US" dirty="0"/>
              <a:t>9 Click to edit</a:t>
            </a:r>
          </a:p>
        </p:txBody>
      </p:sp>
      <p:sp>
        <p:nvSpPr>
          <p:cNvPr id="16" name="Content Placeholder 6">
            <a:extLst>
              <a:ext uri="{FF2B5EF4-FFF2-40B4-BE49-F238E27FC236}">
                <a16:creationId xmlns:a16="http://schemas.microsoft.com/office/drawing/2014/main" id="{FBC5561D-0908-5176-D867-706DBC52D6D7}"/>
              </a:ext>
            </a:extLst>
          </p:cNvPr>
          <p:cNvSpPr>
            <a:spLocks noGrp="1"/>
          </p:cNvSpPr>
          <p:nvPr>
            <p:ph sz="quarter" idx="22" hasCustomPrompt="1"/>
          </p:nvPr>
        </p:nvSpPr>
        <p:spPr>
          <a:xfrm>
            <a:off x="10500197" y="5217825"/>
            <a:ext cx="2354263" cy="741362"/>
          </a:xfrm>
        </p:spPr>
        <p:txBody>
          <a:bodyPr>
            <a:normAutofit/>
          </a:bodyPr>
          <a:lstStyle>
            <a:lvl1pPr>
              <a:defRPr sz="2400">
                <a:solidFill>
                  <a:srgbClr val="00529B"/>
                </a:solidFill>
              </a:defRPr>
            </a:lvl1pPr>
          </a:lstStyle>
          <a:p>
            <a:pPr lvl="0"/>
            <a:r>
              <a:rPr lang="en-US" dirty="0"/>
              <a:t>10 Click to edit</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Advantage &amp; Other Medicare Health Plans</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19818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642172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22222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17206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844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7953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5882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336548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2210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dirty="0"/>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80430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75913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39165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6195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96430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52411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11455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47208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42810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6083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0526"/>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4" name="Content Placeholder 3">
            <a:extLst>
              <a:ext uri="{FF2B5EF4-FFF2-40B4-BE49-F238E27FC236}">
                <a16:creationId xmlns:a16="http://schemas.microsoft.com/office/drawing/2014/main" id="{FBDA6C43-011E-E1D6-B7A8-CC11B3339FB6}"/>
              </a:ext>
            </a:extLst>
          </p:cNvPr>
          <p:cNvSpPr>
            <a:spLocks noGrp="1"/>
          </p:cNvSpPr>
          <p:nvPr>
            <p:ph sz="quarter" idx="13"/>
          </p:nvPr>
        </p:nvSpPr>
        <p:spPr>
          <a:xfrm>
            <a:off x="1647825" y="2036763"/>
            <a:ext cx="2109788" cy="2906712"/>
          </a:xfrm>
        </p:spPr>
        <p:txBody>
          <a:bodyPr>
            <a:normAutofit/>
          </a:bodyPr>
          <a:lstStyle>
            <a:lvl1pPr>
              <a:defRPr sz="2000">
                <a:solidFill>
                  <a:srgbClr val="00529B"/>
                </a:solidFill>
              </a:defRPr>
            </a:lvl1pPr>
          </a:lstStyle>
          <a:p>
            <a:pPr lvl="0"/>
            <a:r>
              <a:rPr lang="en-US" dirty="0"/>
              <a:t>Click to edit</a:t>
            </a:r>
          </a:p>
        </p:txBody>
      </p:sp>
      <p:sp>
        <p:nvSpPr>
          <p:cNvPr id="5" name="Content Placeholder 3">
            <a:extLst>
              <a:ext uri="{FF2B5EF4-FFF2-40B4-BE49-F238E27FC236}">
                <a16:creationId xmlns:a16="http://schemas.microsoft.com/office/drawing/2014/main" id="{F3633C4F-35C5-6E4F-69AD-56DB6CC9DE9D}"/>
              </a:ext>
            </a:extLst>
          </p:cNvPr>
          <p:cNvSpPr>
            <a:spLocks noGrp="1"/>
          </p:cNvSpPr>
          <p:nvPr>
            <p:ph sz="quarter" idx="14"/>
          </p:nvPr>
        </p:nvSpPr>
        <p:spPr>
          <a:xfrm>
            <a:off x="4489105" y="2036763"/>
            <a:ext cx="2109788" cy="2906712"/>
          </a:xfrm>
        </p:spPr>
        <p:txBody>
          <a:bodyPr>
            <a:normAutofit/>
          </a:bodyPr>
          <a:lstStyle>
            <a:lvl1pPr>
              <a:defRPr sz="2000">
                <a:solidFill>
                  <a:srgbClr val="00529B"/>
                </a:solidFill>
              </a:defRPr>
            </a:lvl1pPr>
          </a:lstStyle>
          <a:p>
            <a:pPr lvl="0"/>
            <a:r>
              <a:rPr lang="en-US" dirty="0"/>
              <a:t>Click to edit</a:t>
            </a:r>
          </a:p>
        </p:txBody>
      </p:sp>
      <p:sp>
        <p:nvSpPr>
          <p:cNvPr id="6" name="Content Placeholder 3">
            <a:extLst>
              <a:ext uri="{FF2B5EF4-FFF2-40B4-BE49-F238E27FC236}">
                <a16:creationId xmlns:a16="http://schemas.microsoft.com/office/drawing/2014/main" id="{E42B59E0-AC27-5427-5D39-AA1A6772FD75}"/>
              </a:ext>
            </a:extLst>
          </p:cNvPr>
          <p:cNvSpPr>
            <a:spLocks noGrp="1"/>
          </p:cNvSpPr>
          <p:nvPr>
            <p:ph sz="quarter" idx="15"/>
          </p:nvPr>
        </p:nvSpPr>
        <p:spPr>
          <a:xfrm>
            <a:off x="7485801" y="2036763"/>
            <a:ext cx="2109788" cy="2906712"/>
          </a:xfrm>
        </p:spPr>
        <p:txBody>
          <a:bodyPr>
            <a:normAutofit/>
          </a:bodyPr>
          <a:lstStyle>
            <a:lvl1pPr>
              <a:defRPr sz="2000">
                <a:solidFill>
                  <a:srgbClr val="00529B"/>
                </a:solidFill>
              </a:defRPr>
            </a:lvl1pPr>
          </a:lstStyle>
          <a:p>
            <a:pPr lvl="0"/>
            <a:r>
              <a:rPr lang="en-US" dirty="0"/>
              <a:t>Click to edit</a:t>
            </a:r>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31804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71739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60909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53736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00805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03773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71534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38787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48063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6830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23782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9716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4" name="Text Placeholder 3">
            <a:extLst>
              <a:ext uri="{FF2B5EF4-FFF2-40B4-BE49-F238E27FC236}">
                <a16:creationId xmlns:a16="http://schemas.microsoft.com/office/drawing/2014/main" id="{E69EB9F0-C9C3-A490-A6AD-37B7A6B08678}"/>
              </a:ext>
            </a:extLst>
          </p:cNvPr>
          <p:cNvSpPr>
            <a:spLocks noGrp="1"/>
          </p:cNvSpPr>
          <p:nvPr>
            <p:ph type="body" sz="quarter" idx="13"/>
          </p:nvPr>
        </p:nvSpPr>
        <p:spPr>
          <a:xfrm>
            <a:off x="0" y="1158875"/>
            <a:ext cx="12192000" cy="525463"/>
          </a:xfrm>
        </p:spPr>
        <p:txBody>
          <a:bodyPr/>
          <a:lstStyle/>
          <a:p>
            <a:pPr lvl="0"/>
            <a:r>
              <a:rPr lang="en-US" dirty="0"/>
              <a:t>Click to edit Master text styles</a:t>
            </a:r>
          </a:p>
        </p:txBody>
      </p:sp>
      <p:sp>
        <p:nvSpPr>
          <p:cNvPr id="6" name="Table Placeholder 5">
            <a:extLst>
              <a:ext uri="{FF2B5EF4-FFF2-40B4-BE49-F238E27FC236}">
                <a16:creationId xmlns:a16="http://schemas.microsoft.com/office/drawing/2014/main" id="{32E5EE85-11B2-4DB7-F355-504AC69D2A8C}"/>
              </a:ext>
            </a:extLst>
          </p:cNvPr>
          <p:cNvSpPr>
            <a:spLocks noGrp="1"/>
          </p:cNvSpPr>
          <p:nvPr>
            <p:ph type="tbl" sz="quarter" idx="14"/>
          </p:nvPr>
        </p:nvSpPr>
        <p:spPr>
          <a:xfrm>
            <a:off x="127000" y="2108200"/>
            <a:ext cx="11723688" cy="4003675"/>
          </a:xfrm>
        </p:spPr>
        <p:txBody>
          <a:bodyPr/>
          <a:lstStyle/>
          <a:p>
            <a:endParaRPr lang="en-US"/>
          </a:p>
        </p:txBody>
      </p:sp>
    </p:spTree>
    <p:custDataLst>
      <p:tags r:id="rId1"/>
    </p:custDataLst>
    <p:extLst>
      <p:ext uri="{BB962C8B-B14F-4D97-AF65-F5344CB8AC3E}">
        <p14:creationId xmlns:p14="http://schemas.microsoft.com/office/powerpoint/2010/main" val="335778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4" name="Text Placeholder 3">
            <a:extLst>
              <a:ext uri="{FF2B5EF4-FFF2-40B4-BE49-F238E27FC236}">
                <a16:creationId xmlns:a16="http://schemas.microsoft.com/office/drawing/2014/main" id="{9178B7EA-ABEC-C597-FBB5-D7BD5ACA884D}"/>
              </a:ext>
            </a:extLst>
          </p:cNvPr>
          <p:cNvSpPr>
            <a:spLocks noGrp="1"/>
          </p:cNvSpPr>
          <p:nvPr>
            <p:ph type="body" sz="quarter" idx="13" hasCustomPrompt="1"/>
          </p:nvPr>
        </p:nvSpPr>
        <p:spPr>
          <a:xfrm>
            <a:off x="-123825" y="1438275"/>
            <a:ext cx="2438400" cy="561975"/>
          </a:xfrm>
        </p:spPr>
        <p:txBody>
          <a:bodyPr>
            <a:normAutofit/>
          </a:bodyPr>
          <a:lstStyle>
            <a:lvl1pPr>
              <a:defRPr sz="2000">
                <a:solidFill>
                  <a:srgbClr val="00529B"/>
                </a:solidFill>
              </a:defRPr>
            </a:lvl1pPr>
          </a:lstStyle>
          <a:p>
            <a:pPr lvl="0"/>
            <a:r>
              <a:rPr lang="en-US" dirty="0"/>
              <a:t>1 Click to edit</a:t>
            </a:r>
          </a:p>
        </p:txBody>
      </p:sp>
      <p:sp>
        <p:nvSpPr>
          <p:cNvPr id="5" name="Text Placeholder 3">
            <a:extLst>
              <a:ext uri="{FF2B5EF4-FFF2-40B4-BE49-F238E27FC236}">
                <a16:creationId xmlns:a16="http://schemas.microsoft.com/office/drawing/2014/main" id="{F045514E-AC05-95F5-3433-43E18F8728D7}"/>
              </a:ext>
            </a:extLst>
          </p:cNvPr>
          <p:cNvSpPr>
            <a:spLocks noGrp="1"/>
          </p:cNvSpPr>
          <p:nvPr>
            <p:ph type="body" sz="quarter" idx="14" hasCustomPrompt="1"/>
          </p:nvPr>
        </p:nvSpPr>
        <p:spPr>
          <a:xfrm>
            <a:off x="9982200" y="1304925"/>
            <a:ext cx="2438400" cy="561975"/>
          </a:xfrm>
        </p:spPr>
        <p:txBody>
          <a:bodyPr>
            <a:normAutofit/>
          </a:bodyPr>
          <a:lstStyle>
            <a:lvl1pPr>
              <a:defRPr sz="2000">
                <a:solidFill>
                  <a:srgbClr val="00529B"/>
                </a:solidFill>
              </a:defRPr>
            </a:lvl1pPr>
          </a:lstStyle>
          <a:p>
            <a:pPr lvl="0"/>
            <a:r>
              <a:rPr lang="en-US" dirty="0"/>
              <a:t>2 Click to edit</a:t>
            </a:r>
          </a:p>
        </p:txBody>
      </p:sp>
      <p:sp>
        <p:nvSpPr>
          <p:cNvPr id="6" name="Text Placeholder 3">
            <a:extLst>
              <a:ext uri="{FF2B5EF4-FFF2-40B4-BE49-F238E27FC236}">
                <a16:creationId xmlns:a16="http://schemas.microsoft.com/office/drawing/2014/main" id="{4A92E86C-A244-7EC5-93D4-4A6E6B9BB64F}"/>
              </a:ext>
            </a:extLst>
          </p:cNvPr>
          <p:cNvSpPr>
            <a:spLocks noGrp="1"/>
          </p:cNvSpPr>
          <p:nvPr>
            <p:ph type="body" sz="quarter" idx="15" hasCustomPrompt="1"/>
          </p:nvPr>
        </p:nvSpPr>
        <p:spPr>
          <a:xfrm>
            <a:off x="-123825" y="2352539"/>
            <a:ext cx="2438400" cy="561975"/>
          </a:xfrm>
        </p:spPr>
        <p:txBody>
          <a:bodyPr>
            <a:normAutofit/>
          </a:bodyPr>
          <a:lstStyle>
            <a:lvl1pPr>
              <a:defRPr sz="2000">
                <a:solidFill>
                  <a:srgbClr val="00529B"/>
                </a:solidFill>
              </a:defRPr>
            </a:lvl1pPr>
          </a:lstStyle>
          <a:p>
            <a:pPr lvl="0"/>
            <a:r>
              <a:rPr lang="en-US" dirty="0"/>
              <a:t>3 Click to edit</a:t>
            </a:r>
          </a:p>
        </p:txBody>
      </p:sp>
      <p:sp>
        <p:nvSpPr>
          <p:cNvPr id="7" name="Text Placeholder 3">
            <a:extLst>
              <a:ext uri="{FF2B5EF4-FFF2-40B4-BE49-F238E27FC236}">
                <a16:creationId xmlns:a16="http://schemas.microsoft.com/office/drawing/2014/main" id="{36A194BA-09DC-668F-F7C2-0816F4A04E3C}"/>
              </a:ext>
            </a:extLst>
          </p:cNvPr>
          <p:cNvSpPr>
            <a:spLocks noGrp="1"/>
          </p:cNvSpPr>
          <p:nvPr>
            <p:ph type="body" sz="quarter" idx="16" hasCustomPrompt="1"/>
          </p:nvPr>
        </p:nvSpPr>
        <p:spPr>
          <a:xfrm>
            <a:off x="9982200" y="2071551"/>
            <a:ext cx="2438400" cy="561975"/>
          </a:xfrm>
        </p:spPr>
        <p:txBody>
          <a:bodyPr>
            <a:normAutofit/>
          </a:bodyPr>
          <a:lstStyle>
            <a:lvl1pPr>
              <a:defRPr sz="2000">
                <a:solidFill>
                  <a:srgbClr val="00529B"/>
                </a:solidFill>
              </a:defRPr>
            </a:lvl1pPr>
          </a:lstStyle>
          <a:p>
            <a:pPr lvl="0"/>
            <a:r>
              <a:rPr lang="en-US" dirty="0"/>
              <a:t>4 Click to edit</a:t>
            </a:r>
          </a:p>
        </p:txBody>
      </p:sp>
      <p:sp>
        <p:nvSpPr>
          <p:cNvPr id="8" name="Text Placeholder 3">
            <a:extLst>
              <a:ext uri="{FF2B5EF4-FFF2-40B4-BE49-F238E27FC236}">
                <a16:creationId xmlns:a16="http://schemas.microsoft.com/office/drawing/2014/main" id="{AB37B93D-BA76-C9F7-3D0D-38B07B59CBB4}"/>
              </a:ext>
            </a:extLst>
          </p:cNvPr>
          <p:cNvSpPr>
            <a:spLocks noGrp="1"/>
          </p:cNvSpPr>
          <p:nvPr>
            <p:ph type="body" sz="quarter" idx="17" hasCustomPrompt="1"/>
          </p:nvPr>
        </p:nvSpPr>
        <p:spPr>
          <a:xfrm>
            <a:off x="-123825" y="3266803"/>
            <a:ext cx="2438400" cy="561975"/>
          </a:xfrm>
        </p:spPr>
        <p:txBody>
          <a:bodyPr>
            <a:normAutofit/>
          </a:bodyPr>
          <a:lstStyle>
            <a:lvl1pPr>
              <a:defRPr sz="2000">
                <a:solidFill>
                  <a:srgbClr val="00529B"/>
                </a:solidFill>
              </a:defRPr>
            </a:lvl1pPr>
          </a:lstStyle>
          <a:p>
            <a:pPr lvl="0"/>
            <a:r>
              <a:rPr lang="en-US" dirty="0"/>
              <a:t>5 Click to edit</a:t>
            </a:r>
          </a:p>
        </p:txBody>
      </p:sp>
      <p:sp>
        <p:nvSpPr>
          <p:cNvPr id="9" name="Text Placeholder 3">
            <a:extLst>
              <a:ext uri="{FF2B5EF4-FFF2-40B4-BE49-F238E27FC236}">
                <a16:creationId xmlns:a16="http://schemas.microsoft.com/office/drawing/2014/main" id="{66584401-2D07-8DD1-D361-9207D94FE76C}"/>
              </a:ext>
            </a:extLst>
          </p:cNvPr>
          <p:cNvSpPr>
            <a:spLocks noGrp="1"/>
          </p:cNvSpPr>
          <p:nvPr>
            <p:ph type="body" sz="quarter" idx="18" hasCustomPrompt="1"/>
          </p:nvPr>
        </p:nvSpPr>
        <p:spPr>
          <a:xfrm>
            <a:off x="9982200" y="2923766"/>
            <a:ext cx="2438400" cy="561975"/>
          </a:xfrm>
        </p:spPr>
        <p:txBody>
          <a:bodyPr>
            <a:normAutofit/>
          </a:bodyPr>
          <a:lstStyle>
            <a:lvl1pPr>
              <a:defRPr sz="2000">
                <a:solidFill>
                  <a:srgbClr val="00529B"/>
                </a:solidFill>
              </a:defRPr>
            </a:lvl1pPr>
          </a:lstStyle>
          <a:p>
            <a:pPr lvl="0"/>
            <a:r>
              <a:rPr lang="en-US" dirty="0"/>
              <a:t>6 Click to edit</a:t>
            </a:r>
          </a:p>
        </p:txBody>
      </p:sp>
      <p:sp>
        <p:nvSpPr>
          <p:cNvPr id="13" name="Text Placeholder 3">
            <a:extLst>
              <a:ext uri="{FF2B5EF4-FFF2-40B4-BE49-F238E27FC236}">
                <a16:creationId xmlns:a16="http://schemas.microsoft.com/office/drawing/2014/main" id="{AD320E06-6A83-5FB3-5406-95F70A66B560}"/>
              </a:ext>
            </a:extLst>
          </p:cNvPr>
          <p:cNvSpPr>
            <a:spLocks noGrp="1"/>
          </p:cNvSpPr>
          <p:nvPr>
            <p:ph type="body" sz="quarter" idx="19" hasCustomPrompt="1"/>
          </p:nvPr>
        </p:nvSpPr>
        <p:spPr>
          <a:xfrm>
            <a:off x="-123825" y="4102281"/>
            <a:ext cx="2438400" cy="561975"/>
          </a:xfrm>
        </p:spPr>
        <p:txBody>
          <a:bodyPr>
            <a:normAutofit/>
          </a:bodyPr>
          <a:lstStyle>
            <a:lvl1pPr>
              <a:defRPr sz="2000">
                <a:solidFill>
                  <a:srgbClr val="00529B"/>
                </a:solidFill>
              </a:defRPr>
            </a:lvl1pPr>
          </a:lstStyle>
          <a:p>
            <a:pPr lvl="0"/>
            <a:r>
              <a:rPr lang="en-US" dirty="0"/>
              <a:t>7 Click to edit</a:t>
            </a:r>
          </a:p>
        </p:txBody>
      </p:sp>
      <p:sp>
        <p:nvSpPr>
          <p:cNvPr id="14" name="Text Placeholder 3">
            <a:extLst>
              <a:ext uri="{FF2B5EF4-FFF2-40B4-BE49-F238E27FC236}">
                <a16:creationId xmlns:a16="http://schemas.microsoft.com/office/drawing/2014/main" id="{2C419891-8895-161D-FABA-3DCD29060268}"/>
              </a:ext>
            </a:extLst>
          </p:cNvPr>
          <p:cNvSpPr>
            <a:spLocks noGrp="1"/>
          </p:cNvSpPr>
          <p:nvPr>
            <p:ph type="body" sz="quarter" idx="20" hasCustomPrompt="1"/>
          </p:nvPr>
        </p:nvSpPr>
        <p:spPr>
          <a:xfrm>
            <a:off x="9982200" y="3740467"/>
            <a:ext cx="2438400" cy="561975"/>
          </a:xfrm>
        </p:spPr>
        <p:txBody>
          <a:bodyPr>
            <a:normAutofit/>
          </a:bodyPr>
          <a:lstStyle>
            <a:lvl1pPr>
              <a:defRPr sz="2000">
                <a:solidFill>
                  <a:srgbClr val="00529B"/>
                </a:solidFill>
              </a:defRPr>
            </a:lvl1pPr>
          </a:lstStyle>
          <a:p>
            <a:pPr lvl="0"/>
            <a:r>
              <a:rPr lang="en-US" dirty="0"/>
              <a:t>8 Click to edit</a:t>
            </a:r>
          </a:p>
        </p:txBody>
      </p:sp>
      <p:sp>
        <p:nvSpPr>
          <p:cNvPr id="15" name="Text Placeholder 3">
            <a:extLst>
              <a:ext uri="{FF2B5EF4-FFF2-40B4-BE49-F238E27FC236}">
                <a16:creationId xmlns:a16="http://schemas.microsoft.com/office/drawing/2014/main" id="{E1CBD100-7315-4A0F-DBA9-FF54D00424BD}"/>
              </a:ext>
            </a:extLst>
          </p:cNvPr>
          <p:cNvSpPr>
            <a:spLocks noGrp="1"/>
          </p:cNvSpPr>
          <p:nvPr>
            <p:ph type="body" sz="quarter" idx="21" hasCustomPrompt="1"/>
          </p:nvPr>
        </p:nvSpPr>
        <p:spPr>
          <a:xfrm>
            <a:off x="-123825" y="4971506"/>
            <a:ext cx="2438400" cy="561975"/>
          </a:xfrm>
        </p:spPr>
        <p:txBody>
          <a:bodyPr>
            <a:normAutofit/>
          </a:bodyPr>
          <a:lstStyle>
            <a:lvl1pPr>
              <a:defRPr sz="2000">
                <a:solidFill>
                  <a:srgbClr val="00529B"/>
                </a:solidFill>
              </a:defRPr>
            </a:lvl1pPr>
          </a:lstStyle>
          <a:p>
            <a:pPr lvl="0"/>
            <a:r>
              <a:rPr lang="en-US" dirty="0"/>
              <a:t>9 Click to edit</a:t>
            </a:r>
          </a:p>
        </p:txBody>
      </p:sp>
      <p:sp>
        <p:nvSpPr>
          <p:cNvPr id="16" name="Text Placeholder 3">
            <a:extLst>
              <a:ext uri="{FF2B5EF4-FFF2-40B4-BE49-F238E27FC236}">
                <a16:creationId xmlns:a16="http://schemas.microsoft.com/office/drawing/2014/main" id="{973CBA52-F78A-9034-637B-DE649AB2D227}"/>
              </a:ext>
            </a:extLst>
          </p:cNvPr>
          <p:cNvSpPr>
            <a:spLocks noGrp="1"/>
          </p:cNvSpPr>
          <p:nvPr>
            <p:ph type="body" sz="quarter" idx="22" hasCustomPrompt="1"/>
          </p:nvPr>
        </p:nvSpPr>
        <p:spPr>
          <a:xfrm>
            <a:off x="9982200" y="4600914"/>
            <a:ext cx="2438400" cy="561975"/>
          </a:xfrm>
        </p:spPr>
        <p:txBody>
          <a:bodyPr>
            <a:normAutofit/>
          </a:bodyPr>
          <a:lstStyle>
            <a:lvl1pPr>
              <a:defRPr sz="2000">
                <a:solidFill>
                  <a:srgbClr val="00529B"/>
                </a:solidFill>
              </a:defRPr>
            </a:lvl1pPr>
          </a:lstStyle>
          <a:p>
            <a:pPr lvl="0"/>
            <a:r>
              <a:rPr lang="en-US" dirty="0"/>
              <a:t>10 Click to edit</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dirty="0"/>
              <a:t>Medicare Advantage &amp; Other Medicare Health Plans</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54797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273292"/>
          </a:xfrm>
        </p:spPr>
        <p:txBody>
          <a:bodyPr anchor="ctr">
            <a:normAutofit/>
          </a:bodyPr>
          <a:lstStyle>
            <a:lvl1pPr algn="ctr">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784"/>
            <a:ext cx="4114800" cy="365125"/>
          </a:xfrm>
        </p:spPr>
        <p:txBody>
          <a:bodyPr/>
          <a:lstStyle>
            <a:lvl1pPr>
              <a:defRPr>
                <a:solidFill>
                  <a:schemeClr val="bg1"/>
                </a:solidFill>
              </a:defRPr>
            </a:lvl1pPr>
          </a:lstStyle>
          <a:p>
            <a:r>
              <a:rPr lang="en-US" dirty="0"/>
              <a:t>Medicare Advantage &amp; Other Medicare Health Plans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784"/>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784"/>
            <a:ext cx="2743200" cy="365125"/>
          </a:xfrm>
        </p:spPr>
        <p:txBody>
          <a:bodyPr/>
          <a:lstStyle>
            <a:lvl1pPr>
              <a:defRPr>
                <a:solidFill>
                  <a:schemeClr val="bg1"/>
                </a:solidFill>
              </a:defRPr>
            </a:lvl1pPr>
          </a:lstStyle>
          <a:p>
            <a:r>
              <a:rPr lang="en-US"/>
              <a:t>April 2024</a:t>
            </a:r>
            <a:endParaRPr lang="en-US" dirty="0"/>
          </a:p>
        </p:txBody>
      </p:sp>
      <p:sp>
        <p:nvSpPr>
          <p:cNvPr id="6" name="Text Placeholder 5">
            <a:extLst>
              <a:ext uri="{FF2B5EF4-FFF2-40B4-BE49-F238E27FC236}">
                <a16:creationId xmlns:a16="http://schemas.microsoft.com/office/drawing/2014/main" id="{63020270-E8E6-8FF9-F26C-DAEB80BE4AD4}"/>
              </a:ext>
            </a:extLst>
          </p:cNvPr>
          <p:cNvSpPr>
            <a:spLocks noGrp="1"/>
          </p:cNvSpPr>
          <p:nvPr>
            <p:ph type="body" sz="quarter" idx="13"/>
          </p:nvPr>
        </p:nvSpPr>
        <p:spPr>
          <a:xfrm>
            <a:off x="1866142" y="1817365"/>
            <a:ext cx="8656638" cy="2732087"/>
          </a:xfrm>
        </p:spPr>
        <p:txBody>
          <a:bodyPr/>
          <a:lstStyle>
            <a:lvl1pPr>
              <a:defRPr>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21682"/>
            <a:ext cx="12192000" cy="914400"/>
          </a:xfrm>
          <a:prstGeom prst="rect">
            <a:avLst/>
          </a:prstGeom>
        </p:spPr>
        <p:txBody>
          <a:body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April 2024</a:t>
            </a:r>
            <a:endParaRPr lang="en-US" dirty="0"/>
          </a:p>
        </p:txBody>
      </p:sp>
      <p:sp>
        <p:nvSpPr>
          <p:cNvPr id="10" name="Content Placeholder 9">
            <a:extLst>
              <a:ext uri="{FF2B5EF4-FFF2-40B4-BE49-F238E27FC236}">
                <a16:creationId xmlns:a16="http://schemas.microsoft.com/office/drawing/2014/main" id="{7698B6D7-266C-41E4-B81B-43CE4CD69107}"/>
              </a:ext>
            </a:extLst>
          </p:cNvPr>
          <p:cNvSpPr>
            <a:spLocks noGrp="1"/>
          </p:cNvSpPr>
          <p:nvPr>
            <p:ph sz="quarter" idx="13"/>
          </p:nvPr>
        </p:nvSpPr>
        <p:spPr>
          <a:xfrm>
            <a:off x="838200" y="1181100"/>
            <a:ext cx="10515600" cy="45529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5629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Medicare Advantage &amp; Other Medicare Health Plans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98000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jpe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tags" Target="../tags/tag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dirty="0"/>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dirty="0"/>
              <a:t>Medicare Advantage &amp; Other Medicare Health Plans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1">
                    <a:lumMod val="40000"/>
                    <a:lumOff val="6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1">
                    <a:lumMod val="40000"/>
                    <a:lumOff val="6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4"/>
    </p:custDataLst>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83" r:id="rId5"/>
    <p:sldLayoutId id="2147483782" r:id="rId6"/>
    <p:sldLayoutId id="2147483750" r:id="rId7"/>
    <p:sldLayoutId id="2147483690" r:id="rId8"/>
    <p:sldLayoutId id="2147483711" r:id="rId9"/>
    <p:sldLayoutId id="2147483714" r:id="rId10"/>
    <p:sldLayoutId id="2147483781" r:id="rId11"/>
    <p:sldLayoutId id="2147483715" r:id="rId12"/>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Advantage &amp; Other Medicare Health Plans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345269284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4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5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60.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7.xml"/><Relationship Id="rId7" Type="http://schemas.openxmlformats.org/officeDocument/2006/relationships/image" Target="../media/image38.jpeg"/><Relationship Id="rId2" Type="http://schemas.openxmlformats.org/officeDocument/2006/relationships/slideLayout" Target="../slideLayouts/slideLayout11.xml"/><Relationship Id="rId1" Type="http://schemas.openxmlformats.org/officeDocument/2006/relationships/tags" Target="../tags/tag6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medicare.gov/plan-compare/%23/?year=2022&amp;lang=en" TargetMode="External"/><Relationship Id="rId9"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2.xml"/><Relationship Id="rId7" Type="http://schemas.openxmlformats.org/officeDocument/2006/relationships/image" Target="../media/image44.svg"/><Relationship Id="rId2" Type="http://schemas.openxmlformats.org/officeDocument/2006/relationships/slideLayout" Target="../slideLayouts/slideLayout11.xml"/><Relationship Id="rId1" Type="http://schemas.openxmlformats.org/officeDocument/2006/relationships/tags" Target="../tags/tag6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3.xml"/><Relationship Id="rId7" Type="http://schemas.openxmlformats.org/officeDocument/2006/relationships/image" Target="../media/image50.svg"/><Relationship Id="rId2" Type="http://schemas.openxmlformats.org/officeDocument/2006/relationships/slideLayout" Target="../slideLayouts/slideLayout11.xml"/><Relationship Id="rId1" Type="http://schemas.openxmlformats.org/officeDocument/2006/relationships/tags" Target="../tags/tag6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4.xml"/><Relationship Id="rId7" Type="http://schemas.openxmlformats.org/officeDocument/2006/relationships/image" Target="../media/image55.svg"/><Relationship Id="rId2" Type="http://schemas.openxmlformats.org/officeDocument/2006/relationships/slideLayout" Target="../slideLayouts/slideLayout11.xml"/><Relationship Id="rId1" Type="http://schemas.openxmlformats.org/officeDocument/2006/relationships/tags" Target="../tags/tag68.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tags" Target="../tags/tag7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7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2.xml"/><Relationship Id="rId7" Type="http://schemas.openxmlformats.org/officeDocument/2006/relationships/image" Target="../media/image63.png"/><Relationship Id="rId2" Type="http://schemas.openxmlformats.org/officeDocument/2006/relationships/slideLayout" Target="../slideLayouts/slideLayout11.xml"/><Relationship Id="rId1" Type="http://schemas.openxmlformats.org/officeDocument/2006/relationships/tags" Target="../tags/tag76.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65.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tags" Target="../tags/tag7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7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80.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8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4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4.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8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88.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89.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xml"/><Relationship Id="rId1" Type="http://schemas.openxmlformats.org/officeDocument/2006/relationships/tags" Target="../tags/tag9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9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92.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4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9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98.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81.svg"/><Relationship Id="rId2" Type="http://schemas.openxmlformats.org/officeDocument/2006/relationships/slideLayout" Target="../slideLayouts/slideLayout3.xml"/><Relationship Id="rId1" Type="http://schemas.openxmlformats.org/officeDocument/2006/relationships/tags" Target="../tags/tag99.xml"/><Relationship Id="rId6" Type="http://schemas.openxmlformats.org/officeDocument/2006/relationships/image" Target="../media/image80.png"/><Relationship Id="rId5" Type="http://schemas.openxmlformats.org/officeDocument/2006/relationships/image" Target="../media/image44.sv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100.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0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102.xml"/></Relationships>
</file>

<file path=ppt/slides/_rels/slide59.xml.rels><?xml version="1.0" encoding="UTF-8" standalone="yes"?>
<Relationships xmlns="http://schemas.openxmlformats.org/package/2006/relationships"><Relationship Id="rId8" Type="http://schemas.openxmlformats.org/officeDocument/2006/relationships/hyperlink" Target="https://www.rrb.gov/" TargetMode="External"/><Relationship Id="rId3" Type="http://schemas.openxmlformats.org/officeDocument/2006/relationships/notesSlide" Target="../notesSlides/notesSlide59.xml"/><Relationship Id="rId7" Type="http://schemas.openxmlformats.org/officeDocument/2006/relationships/hyperlink" Target="http://www.cms.gov/Regulations-and-Guidance/Guidance/Manuals/Internet-Only-Manuals-IOMs-Items/CMS019326.html" TargetMode="External"/><Relationship Id="rId12"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tags" Target="../tags/tag103.xml"/><Relationship Id="rId6" Type="http://schemas.openxmlformats.org/officeDocument/2006/relationships/hyperlink" Target="https://www.cms.gov/files/document/medicare-communications-and-marketing-guidelines-3-16-2022.pdf" TargetMode="External"/><Relationship Id="rId11" Type="http://schemas.openxmlformats.org/officeDocument/2006/relationships/hyperlink" Target="mailto:info@shiphelp.org" TargetMode="External"/><Relationship Id="rId5" Type="http://schemas.openxmlformats.org/officeDocument/2006/relationships/hyperlink" Target="http://www.cms.gov/" TargetMode="External"/><Relationship Id="rId10" Type="http://schemas.openxmlformats.org/officeDocument/2006/relationships/hyperlink" Target="https://www.shiphelp.org/" TargetMode="External"/><Relationship Id="rId4" Type="http://schemas.openxmlformats.org/officeDocument/2006/relationships/hyperlink" Target="http://es.medicare.gov/" TargetMode="External"/><Relationship Id="rId9" Type="http://schemas.openxmlformats.org/officeDocument/2006/relationships/hyperlink" Target="https://www.ssa.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50.xml"/><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04.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xml"/><Relationship Id="rId1" Type="http://schemas.openxmlformats.org/officeDocument/2006/relationships/tags" Target="../tags/tag10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10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10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10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xml"/><Relationship Id="rId1" Type="http://schemas.openxmlformats.org/officeDocument/2006/relationships/tags" Target="../tags/tag110.xml"/></Relationships>
</file>

<file path=ppt/slides/_rels/slide67.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67.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111.xml"/><Relationship Id="rId6" Type="http://schemas.openxmlformats.org/officeDocument/2006/relationships/image" Target="../media/image87.png"/><Relationship Id="rId5" Type="http://schemas.openxmlformats.org/officeDocument/2006/relationships/hyperlink" Target="https://cmsnationaltrainingprogram.cms.gov/" TargetMode="Externa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51.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spcAft>
                <a:spcPts val="600"/>
              </a:spcAft>
            </a:pPr>
            <a:r>
              <a:rPr lang="es-US" sz="4000" dirty="0">
                <a:latin typeface="Arial Black" panose="020B0A04020102020204" pitchFamily="34" charset="0"/>
              </a:rPr>
              <a:t>Medicare </a:t>
            </a:r>
            <a:r>
              <a:rPr lang="es-US" sz="4000" dirty="0" err="1">
                <a:latin typeface="Arial Black" panose="020B0A04020102020204" pitchFamily="34" charset="0"/>
              </a:rPr>
              <a:t>Advantage</a:t>
            </a:r>
            <a:r>
              <a:rPr lang="es-US" sz="4000" dirty="0">
                <a:latin typeface="Arial Black" panose="020B0A04020102020204" pitchFamily="34" charset="0"/>
              </a:rPr>
              <a:t> y </a:t>
            </a:r>
            <a:br>
              <a:rPr lang="es-US" sz="4000" dirty="0">
                <a:latin typeface="Arial Black" panose="020B0A04020102020204" pitchFamily="34" charset="0"/>
              </a:rPr>
            </a:br>
            <a:r>
              <a:rPr lang="es-US" sz="4000" dirty="0">
                <a:latin typeface="Arial Black" panose="020B0A04020102020204" pitchFamily="34" charset="0"/>
              </a:rPr>
              <a:t>otros planes de salud de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s-US" sz="3000" dirty="0"/>
              <a:t>Plan para Necesidades Especiales </a:t>
            </a:r>
            <a:br>
              <a:rPr lang="es-US" sz="3000" dirty="0"/>
            </a:br>
            <a:r>
              <a:rPr lang="es-US" sz="3000" dirty="0"/>
              <a:t>(SNP, por sus siglas en inglés)</a:t>
            </a:r>
          </a:p>
        </p:txBody>
      </p:sp>
      <p:sp>
        <p:nvSpPr>
          <p:cNvPr id="16" name="Text Placeholder 15">
            <a:extLst>
              <a:ext uri="{FF2B5EF4-FFF2-40B4-BE49-F238E27FC236}">
                <a16:creationId xmlns:a16="http://schemas.microsoft.com/office/drawing/2014/main" id="{E04CCC9B-EFD9-B86C-28F9-0869560B9AE8}"/>
              </a:ext>
            </a:extLst>
          </p:cNvPr>
          <p:cNvSpPr>
            <a:spLocks noGrp="1"/>
          </p:cNvSpPr>
          <p:nvPr>
            <p:ph type="body" sz="quarter" idx="13"/>
          </p:nvPr>
        </p:nvSpPr>
        <p:spPr>
          <a:xfrm>
            <a:off x="1030706" y="1151008"/>
            <a:ext cx="4846320" cy="914400"/>
          </a:xfrm>
          <a:prstGeom prst="roundRect">
            <a:avLst/>
          </a:prstGeom>
          <a:ln w="38100">
            <a:solidFill>
              <a:srgbClr val="2F5597"/>
            </a:solidFill>
          </a:ln>
        </p:spPr>
        <p:txBody>
          <a:bodyPr anchor="ctr">
            <a:normAutofit fontScale="92500" lnSpcReduction="10000"/>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¿Puedo obtener atención médica de cualquier médico, otro proveedor de atención médica u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282875"/>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491C584F-89AF-AFB4-7283-5BD14C41FE11}"/>
              </a:ext>
            </a:extLst>
          </p:cNvPr>
          <p:cNvSpPr>
            <a:spLocks noGrp="1"/>
          </p:cNvSpPr>
          <p:nvPr>
            <p:ph type="body" sz="quarter" idx="14"/>
          </p:nvPr>
        </p:nvSpPr>
        <p:spPr>
          <a:xfrm>
            <a:off x="6349555" y="1150641"/>
            <a:ext cx="4846320" cy="914400"/>
          </a:xfrm>
          <a:prstGeom prst="roundRect">
            <a:avLst/>
          </a:prstGeom>
          <a:ln w="38100">
            <a:solidFill>
              <a:srgbClr val="FEBF22"/>
            </a:solidFill>
          </a:ln>
        </p:spPr>
        <p:txBody>
          <a:bodyPr anchor="ctr">
            <a:normAutofit/>
          </a:bodyPr>
          <a:lstStyle/>
          <a:p>
            <a:pPr marL="0" indent="0" algn="ctr">
              <a:lnSpc>
                <a:spcPct val="100000"/>
              </a:lnSpc>
              <a:buNone/>
            </a:pPr>
            <a:r>
              <a:rPr lang="es-US" sz="1800" dirty="0">
                <a:solidFill>
                  <a:srgbClr val="2F5597"/>
                </a:solidFill>
                <a:latin typeface="Arial" panose="020B0604020202020204" pitchFamily="34" charset="0"/>
                <a:cs typeface="Arial" panose="020B0604020202020204" pitchFamily="34" charset="0"/>
              </a:rPr>
              <a:t>Algunos SNP cubren servicios </a:t>
            </a:r>
            <a:br>
              <a:rPr lang="es-US" sz="1800" dirty="0">
                <a:solidFill>
                  <a:srgbClr val="2F5597"/>
                </a:solidFill>
                <a:latin typeface="Arial" panose="020B0604020202020204" pitchFamily="34" charset="0"/>
                <a:cs typeface="Arial" panose="020B0604020202020204" pitchFamily="34" charset="0"/>
              </a:rPr>
            </a:br>
            <a:r>
              <a:rPr lang="es-US" sz="1800" dirty="0">
                <a:solidFill>
                  <a:srgbClr val="2F5597"/>
                </a:solidFill>
                <a:latin typeface="Arial" panose="020B0604020202020204" pitchFamily="34" charset="0"/>
                <a:cs typeface="Arial" panose="020B0604020202020204" pitchFamily="34" charset="0"/>
              </a:rPr>
              <a:t>fuera de la red y otros no.</a:t>
            </a:r>
          </a:p>
        </p:txBody>
      </p:sp>
      <p:sp>
        <p:nvSpPr>
          <p:cNvPr id="18" name="Text Placeholder 17">
            <a:extLst>
              <a:ext uri="{FF2B5EF4-FFF2-40B4-BE49-F238E27FC236}">
                <a16:creationId xmlns:a16="http://schemas.microsoft.com/office/drawing/2014/main" id="{BEAE1503-0D14-FC56-593C-31246C925738}"/>
              </a:ext>
            </a:extLst>
          </p:cNvPr>
          <p:cNvSpPr>
            <a:spLocks noGrp="1"/>
          </p:cNvSpPr>
          <p:nvPr>
            <p:ph type="body" sz="quarter" idx="15"/>
          </p:nvPr>
        </p:nvSpPr>
        <p:spPr>
          <a:xfrm>
            <a:off x="1030706" y="2225946"/>
            <a:ext cx="4846320" cy="914400"/>
          </a:xfrm>
          <a:prstGeom prst="roundRect">
            <a:avLst/>
          </a:prstGeom>
          <a:ln w="38100">
            <a:solidFill>
              <a:srgbClr val="2F5597"/>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¿Estos planes cubren medicamentos recetados?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48061"/>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B7E39A97-D0DD-80A7-5896-F5DDD42857A7}"/>
              </a:ext>
            </a:extLst>
          </p:cNvPr>
          <p:cNvSpPr>
            <a:spLocks noGrp="1"/>
          </p:cNvSpPr>
          <p:nvPr>
            <p:ph type="body" sz="quarter" idx="16"/>
          </p:nvPr>
        </p:nvSpPr>
        <p:spPr>
          <a:xfrm>
            <a:off x="6349555" y="2225877"/>
            <a:ext cx="4846320" cy="914400"/>
          </a:xfrm>
          <a:prstGeom prst="roundRect">
            <a:avLst/>
          </a:prstGeom>
          <a:ln w="38100">
            <a:solidFill>
              <a:srgbClr val="FEBF22"/>
            </a:solidFill>
          </a:ln>
        </p:spPr>
        <p:txBody>
          <a:bodyPr anchor="ctr">
            <a:normAutofit/>
          </a:bodyPr>
          <a:lstStyle/>
          <a:p>
            <a:pPr marL="0" indent="0" algn="ctr">
              <a:buNone/>
            </a:pPr>
            <a:r>
              <a:rPr lang="es-US" sz="1800"/>
              <a:t>Sí.</a:t>
            </a:r>
          </a:p>
        </p:txBody>
      </p:sp>
      <p:sp>
        <p:nvSpPr>
          <p:cNvPr id="20" name="Text Placeholder 19">
            <a:extLst>
              <a:ext uri="{FF2B5EF4-FFF2-40B4-BE49-F238E27FC236}">
                <a16:creationId xmlns:a16="http://schemas.microsoft.com/office/drawing/2014/main" id="{B7CC7179-67A5-BB3A-F3F4-7EEAA305C184}"/>
              </a:ext>
            </a:extLst>
          </p:cNvPr>
          <p:cNvSpPr>
            <a:spLocks noGrp="1"/>
          </p:cNvSpPr>
          <p:nvPr>
            <p:ph type="body" sz="quarter" idx="17"/>
          </p:nvPr>
        </p:nvSpPr>
        <p:spPr>
          <a:xfrm>
            <a:off x="1030706" y="3300884"/>
            <a:ext cx="4846320" cy="914400"/>
          </a:xfrm>
          <a:prstGeom prst="roundRect">
            <a:avLst/>
          </a:prstGeom>
          <a:ln w="38100">
            <a:solidFill>
              <a:srgbClr val="2F5597"/>
            </a:solidFill>
          </a:ln>
        </p:spPr>
        <p:txBody>
          <a:bodyPr anchor="ctr">
            <a:normAutofit/>
          </a:bodyPr>
          <a:lstStyle/>
          <a:p>
            <a:pPr marL="0" indent="0">
              <a:buNone/>
            </a:pPr>
            <a:r>
              <a:rPr lang="es-US" sz="1800" b="1">
                <a:solidFill>
                  <a:srgbClr val="2F5597"/>
                </a:solidFill>
                <a:latin typeface="Arial" panose="020B0604020202020204" pitchFamily="34" charset="0"/>
                <a:cs typeface="Arial" panose="020B0604020202020204" pitchFamily="34" charset="0"/>
              </a:rPr>
              <a:t>¿Debo elegir un médico de cabecera?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37975"/>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0">
            <a:extLst>
              <a:ext uri="{FF2B5EF4-FFF2-40B4-BE49-F238E27FC236}">
                <a16:creationId xmlns:a16="http://schemas.microsoft.com/office/drawing/2014/main" id="{F4D7ABE5-B520-683C-9235-7A12242FA60E}"/>
              </a:ext>
            </a:extLst>
          </p:cNvPr>
          <p:cNvSpPr>
            <a:spLocks noGrp="1"/>
          </p:cNvSpPr>
          <p:nvPr>
            <p:ph type="body" sz="quarter" idx="18"/>
          </p:nvPr>
        </p:nvSpPr>
        <p:spPr>
          <a:xfrm>
            <a:off x="6349555" y="3288626"/>
            <a:ext cx="4846320" cy="914400"/>
          </a:xfrm>
          <a:prstGeom prst="roundRect">
            <a:avLst/>
          </a:prstGeom>
          <a:ln w="38100">
            <a:solidFill>
              <a:srgbClr val="FEBF22"/>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Algunos SNP exigen médicos </a:t>
            </a:r>
            <a:br>
              <a:rPr kumimoji="0" lang="es-US" sz="1800" b="0"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de cabecera y otros no.</a:t>
            </a:r>
          </a:p>
        </p:txBody>
      </p:sp>
      <p:sp>
        <p:nvSpPr>
          <p:cNvPr id="22" name="Text Placeholder 21">
            <a:extLst>
              <a:ext uri="{FF2B5EF4-FFF2-40B4-BE49-F238E27FC236}">
                <a16:creationId xmlns:a16="http://schemas.microsoft.com/office/drawing/2014/main" id="{9D1680FF-2247-C104-4967-6C01A9CDD367}"/>
              </a:ext>
            </a:extLst>
          </p:cNvPr>
          <p:cNvSpPr>
            <a:spLocks noGrp="1"/>
          </p:cNvSpPr>
          <p:nvPr>
            <p:ph type="body" sz="quarter" idx="19"/>
          </p:nvPr>
        </p:nvSpPr>
        <p:spPr>
          <a:xfrm>
            <a:off x="1030706" y="4383048"/>
            <a:ext cx="4846320" cy="914400"/>
          </a:xfrm>
          <a:prstGeom prst="roundRect">
            <a:avLst/>
          </a:prstGeom>
          <a:ln w="38100">
            <a:solidFill>
              <a:srgbClr val="2F5597"/>
            </a:solidFill>
          </a:ln>
        </p:spPr>
        <p:txBody>
          <a:bodyPr anchor="ctr">
            <a:normAutofit/>
          </a:bodyPr>
          <a:lstStyle/>
          <a:p>
            <a:pPr marL="0" indent="0">
              <a:spcBef>
                <a:spcPts val="600"/>
              </a:spcBef>
              <a:buNone/>
              <a:defRPr/>
            </a:pPr>
            <a:r>
              <a:rPr lang="es-US" sz="1800" b="1">
                <a:solidFill>
                  <a:srgbClr val="2F5597"/>
                </a:solidFill>
                <a:latin typeface="Arial" panose="020B0604020202020204" pitchFamily="34" charset="0"/>
                <a:cs typeface="Arial" panose="020B0604020202020204" pitchFamily="34" charset="0"/>
              </a:rPr>
              <a:t>¿Tengo que obtener una derivación para ver a un especialista?</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12912"/>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22">
            <a:extLst>
              <a:ext uri="{FF2B5EF4-FFF2-40B4-BE49-F238E27FC236}">
                <a16:creationId xmlns:a16="http://schemas.microsoft.com/office/drawing/2014/main" id="{6748A4EA-3C16-6E06-BA93-675359C1BAEB}"/>
              </a:ext>
            </a:extLst>
          </p:cNvPr>
          <p:cNvSpPr>
            <a:spLocks noGrp="1"/>
          </p:cNvSpPr>
          <p:nvPr>
            <p:ph type="body" sz="quarter" idx="20"/>
          </p:nvPr>
        </p:nvSpPr>
        <p:spPr>
          <a:xfrm>
            <a:off x="6349555" y="4386181"/>
            <a:ext cx="4846320" cy="914400"/>
          </a:xfrm>
          <a:prstGeom prst="roundRect">
            <a:avLst/>
          </a:prstGeom>
          <a:ln w="38100">
            <a:solidFill>
              <a:srgbClr val="FEBF22"/>
            </a:solidFill>
          </a:ln>
        </p:spPr>
        <p:txBody>
          <a:bodyPr anchor="ctr">
            <a:normAutofit/>
          </a:bodyPr>
          <a:lstStyle/>
          <a:p>
            <a:pPr marL="0" indent="0" algn="ctr">
              <a:buNone/>
            </a:pPr>
            <a:r>
              <a:rPr lang="es-US" sz="1800" dirty="0">
                <a:solidFill>
                  <a:srgbClr val="2F5597"/>
                </a:solidFill>
                <a:latin typeface="Arial" panose="020B0604020202020204" pitchFamily="34" charset="0"/>
                <a:cs typeface="Arial" panose="020B0604020202020204" pitchFamily="34" charset="0"/>
              </a:rPr>
              <a:t>Algunos SNP exigen derivaciones y otros no.</a:t>
            </a:r>
          </a:p>
        </p:txBody>
      </p:sp>
      <p:sp>
        <p:nvSpPr>
          <p:cNvPr id="24" name="Text Placeholder 23">
            <a:extLst>
              <a:ext uri="{FF2B5EF4-FFF2-40B4-BE49-F238E27FC236}">
                <a16:creationId xmlns:a16="http://schemas.microsoft.com/office/drawing/2014/main" id="{AB6C8085-755A-B2D5-E68D-9B0EB712CA1C}"/>
              </a:ext>
            </a:extLst>
          </p:cNvPr>
          <p:cNvSpPr>
            <a:spLocks noGrp="1"/>
          </p:cNvSpPr>
          <p:nvPr>
            <p:ph type="body" sz="quarter" idx="21"/>
          </p:nvPr>
        </p:nvSpPr>
        <p:spPr>
          <a:xfrm>
            <a:off x="1030706" y="5461670"/>
            <a:ext cx="4846320" cy="914400"/>
          </a:xfrm>
          <a:prstGeom prst="roundRect">
            <a:avLst/>
          </a:prstGeom>
          <a:ln w="38100">
            <a:solidFill>
              <a:srgbClr val="2F5597"/>
            </a:solidFill>
          </a:ln>
        </p:spPr>
        <p:txBody>
          <a:bodyPr anchor="ctr">
            <a:normAutofit/>
          </a:bodyPr>
          <a:lstStyle/>
          <a:p>
            <a:pPr marL="0" indent="0">
              <a:buNone/>
            </a:pPr>
            <a:r>
              <a:rPr lang="es-US" sz="1800" b="1" dirty="0">
                <a:ln>
                  <a:noFill/>
                </a:ln>
                <a:solidFill>
                  <a:srgbClr val="2F5597"/>
                </a:solidFill>
                <a:latin typeface="Arial" panose="020B0604020202020204" pitchFamily="34" charset="0"/>
                <a:cs typeface="Arial" panose="020B0604020202020204" pitchFamily="34" charset="0"/>
              </a:rPr>
              <a:t>¿Qué más debo saber sobre este tipo </a:t>
            </a:r>
            <a:br>
              <a:rPr lang="es-US" sz="1800" b="1" dirty="0">
                <a:ln>
                  <a:noFill/>
                </a:ln>
                <a:solidFill>
                  <a:srgbClr val="2F5597"/>
                </a:solidFill>
                <a:latin typeface="Arial" panose="020B0604020202020204" pitchFamily="34" charset="0"/>
                <a:cs typeface="Arial" panose="020B0604020202020204" pitchFamily="34" charset="0"/>
              </a:rPr>
            </a:br>
            <a:r>
              <a:rPr lang="es-US" sz="1800" b="1" dirty="0">
                <a:ln>
                  <a:noFill/>
                </a:ln>
                <a:solidFill>
                  <a:srgbClr val="2F5597"/>
                </a:solidFill>
                <a:latin typeface="Arial" panose="020B0604020202020204" pitchFamily="34" charset="0"/>
                <a:cs typeface="Arial" panose="020B0604020202020204" pitchFamily="34" charset="0"/>
              </a:rPr>
              <a:t>de plan?</a:t>
            </a:r>
          </a:p>
        </p:txBody>
      </p:sp>
      <p:grpSp>
        <p:nvGrpSpPr>
          <p:cNvPr id="12" name="Group 11">
            <a:extLst>
              <a:ext uri="{FF2B5EF4-FFF2-40B4-BE49-F238E27FC236}">
                <a16:creationId xmlns:a16="http://schemas.microsoft.com/office/drawing/2014/main" id="{151FC64F-36AA-3BED-034D-25CE8B9B805D}"/>
              </a:ext>
              <a:ext uri="{C183D7F6-B498-43B3-948B-1728B52AA6E4}">
                <adec:decorative xmlns:adec="http://schemas.microsoft.com/office/drawing/2017/decorative" val="1"/>
              </a:ext>
            </a:extLst>
          </p:cNvPr>
          <p:cNvGrpSpPr/>
          <p:nvPr/>
        </p:nvGrpSpPr>
        <p:grpSpPr>
          <a:xfrm>
            <a:off x="5935479" y="5598763"/>
            <a:ext cx="291978" cy="640080"/>
            <a:chOff x="5732904" y="1273307"/>
            <a:chExt cx="291978" cy="701186"/>
          </a:xfrm>
        </p:grpSpPr>
        <p:sp>
          <p:nvSpPr>
            <p:cNvPr id="13" name="Isosceles Triangle 12">
              <a:extLst>
                <a:ext uri="{FF2B5EF4-FFF2-40B4-BE49-F238E27FC236}">
                  <a16:creationId xmlns:a16="http://schemas.microsoft.com/office/drawing/2014/main" id="{2C3AFE0E-0000-804B-7E2A-30905481691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0279A1B-BD60-8CB3-47FF-13DD62EDF2FA}"/>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375EDDB3-4A63-C90C-6147-79A4C6D76B4A}"/>
              </a:ext>
            </a:extLst>
          </p:cNvPr>
          <p:cNvSpPr>
            <a:spLocks noGrp="1"/>
          </p:cNvSpPr>
          <p:nvPr>
            <p:ph type="body" sz="quarter" idx="22"/>
          </p:nvPr>
        </p:nvSpPr>
        <p:spPr>
          <a:xfrm>
            <a:off x="6349555" y="5459919"/>
            <a:ext cx="4846320" cy="914400"/>
          </a:xfrm>
          <a:prstGeom prst="roundRect">
            <a:avLst/>
          </a:prstGeom>
          <a:ln w="38100">
            <a:solidFill>
              <a:srgbClr val="FEBF22"/>
            </a:solidFill>
          </a:ln>
        </p:spPr>
        <p:txBody>
          <a:bodyPr anchor="ctr">
            <a:noAutofit/>
          </a:bodyPr>
          <a:lstStyle/>
          <a:p>
            <a:pPr marL="0" indent="0">
              <a:lnSpc>
                <a:spcPts val="1600"/>
              </a:lnSpc>
              <a:spcBef>
                <a:spcPts val="0"/>
              </a:spcBef>
              <a:buNone/>
            </a:pPr>
            <a:r>
              <a:rPr lang="es-US" sz="1500" dirty="0">
                <a:solidFill>
                  <a:srgbClr val="2F5597"/>
                </a:solidFill>
                <a:latin typeface="Arial" panose="020B0604020202020204" pitchFamily="34" charset="0"/>
                <a:cs typeface="Arial" panose="020B0604020202020204" pitchFamily="34" charset="0"/>
              </a:rPr>
              <a:t>Cada SNP limita su membresía a personas que viven en determinadas instituciones, personas con “doble elegibilidad” y personas con afecciones crónicas severas o </a:t>
            </a:r>
            <a:r>
              <a:rPr lang="es-US" sz="1500" dirty="0" err="1">
                <a:solidFill>
                  <a:srgbClr val="2F5597"/>
                </a:solidFill>
                <a:latin typeface="Arial" panose="020B0604020202020204" pitchFamily="34" charset="0"/>
                <a:cs typeface="Arial" panose="020B0604020202020204" pitchFamily="34" charset="0"/>
              </a:rPr>
              <a:t>discapacitantes</a:t>
            </a:r>
            <a:r>
              <a:rPr lang="es-US" sz="1500" dirty="0">
                <a:solidFill>
                  <a:srgbClr val="2F5597"/>
                </a:solidFill>
                <a:latin typeface="Arial" panose="020B0604020202020204" pitchFamily="34" charset="0"/>
                <a:cs typeface="Arial" panose="020B0604020202020204" pitchFamily="34" charset="0"/>
              </a:rPr>
              <a:t>.</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10</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237804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bg/>
                                          </p:spTgt>
                                        </p:tgtEl>
                                        <p:attrNameLst>
                                          <p:attrName>style.visibility</p:attrName>
                                        </p:attrNameLst>
                                      </p:cBhvr>
                                      <p:to>
                                        <p:strVal val="visible"/>
                                      </p:to>
                                    </p:set>
                                    <p:animEffect transition="in" filter="wipe(left)">
                                      <p:cBhvr>
                                        <p:cTn id="13" dur="500"/>
                                        <p:tgtEl>
                                          <p:spTgt spid="1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bg/>
                                          </p:spTgt>
                                        </p:tgtEl>
                                        <p:attrNameLst>
                                          <p:attrName>style.visibility</p:attrName>
                                        </p:attrNameLst>
                                      </p:cBhvr>
                                      <p:to>
                                        <p:strVal val="visible"/>
                                      </p:to>
                                    </p:set>
                                    <p:animEffect transition="in" filter="wipe(left)">
                                      <p:cBhvr>
                                        <p:cTn id="27" dur="500"/>
                                        <p:tgtEl>
                                          <p:spTgt spid="1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left)">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bg/>
                                          </p:spTgt>
                                        </p:tgtEl>
                                        <p:attrNameLst>
                                          <p:attrName>style.visibility</p:attrName>
                                        </p:attrNameLst>
                                      </p:cBhvr>
                                      <p:to>
                                        <p:strVal val="visible"/>
                                      </p:to>
                                    </p:set>
                                    <p:animEffect transition="in" filter="wipe(left)">
                                      <p:cBhvr>
                                        <p:cTn id="55" dur="500"/>
                                        <p:tgtEl>
                                          <p:spTgt spid="2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xEl>
                                              <p:pRg st="0" end="0"/>
                                            </p:txEl>
                                          </p:spTgt>
                                        </p:tgtEl>
                                        <p:attrNameLst>
                                          <p:attrName>style.visibility</p:attrName>
                                        </p:attrNameLst>
                                      </p:cBhvr>
                                      <p:to>
                                        <p:strVal val="visible"/>
                                      </p:to>
                                    </p:set>
                                    <p:animEffect transition="in" filter="wipe(left)">
                                      <p:cBhvr>
                                        <p:cTn id="58" dur="500"/>
                                        <p:tgtEl>
                                          <p:spTgt spid="2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5">
                                            <p:bg/>
                                          </p:spTgt>
                                        </p:tgtEl>
                                        <p:attrNameLst>
                                          <p:attrName>style.visibility</p:attrName>
                                        </p:attrNameLst>
                                      </p:cBhvr>
                                      <p:to>
                                        <p:strVal val="visible"/>
                                      </p:to>
                                    </p:set>
                                    <p:animEffect transition="in" filter="wipe(left)">
                                      <p:cBhvr>
                                        <p:cTn id="69" dur="500"/>
                                        <p:tgtEl>
                                          <p:spTgt spid="25">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left)">
                                      <p:cBhvr>
                                        <p:cTn id="7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uiExpand="1" build="p" animBg="1"/>
      <p:bldP spid="18" grpId="0" animBg="1"/>
      <p:bldP spid="19" grpId="0" uiExpand="1" build="p" animBg="1"/>
      <p:bldP spid="20" grpId="0" uiExpand="1" animBg="1"/>
      <p:bldP spid="21" grpId="0" uiExpand="1" build="p" animBg="1"/>
      <p:bldP spid="22" grpId="0" uiExpand="1" animBg="1"/>
      <p:bldP spid="23" grpId="0" build="p" animBg="1"/>
      <p:bldP spid="24" grpId="0" uiExpand="1" animBg="1"/>
      <p:bldP spid="2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s-US" sz="3000" dirty="0"/>
              <a:t>Planes Privados de Pago‑por‑Servicio </a:t>
            </a:r>
            <a:br>
              <a:rPr lang="es-US" sz="3000" dirty="0"/>
            </a:br>
            <a:r>
              <a:rPr lang="es-US" sz="3000" dirty="0"/>
              <a:t>(PFFS) de Medicare</a:t>
            </a:r>
          </a:p>
        </p:txBody>
      </p:sp>
      <p:sp>
        <p:nvSpPr>
          <p:cNvPr id="10" name="Text Placeholder 9">
            <a:extLst>
              <a:ext uri="{FF2B5EF4-FFF2-40B4-BE49-F238E27FC236}">
                <a16:creationId xmlns:a16="http://schemas.microsoft.com/office/drawing/2014/main" id="{321E778B-7728-3E64-89C2-4FF0555F7616}"/>
              </a:ext>
            </a:extLst>
          </p:cNvPr>
          <p:cNvSpPr>
            <a:spLocks noGrp="1"/>
          </p:cNvSpPr>
          <p:nvPr>
            <p:ph type="body" sz="quarter" idx="13"/>
          </p:nvPr>
        </p:nvSpPr>
        <p:spPr>
          <a:xfrm>
            <a:off x="993923" y="1188545"/>
            <a:ext cx="4846320" cy="1097280"/>
          </a:xfrm>
          <a:prstGeom prst="roundRect">
            <a:avLst/>
          </a:prstGeom>
          <a:ln w="38100">
            <a:solidFill>
              <a:srgbClr val="00529B"/>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¿Puedo obtener atención médica de cualquier médico, otro proveedor de atención médica u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00561" y="1344868"/>
            <a:ext cx="330935" cy="741884"/>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8F6E8E73-ACDF-F739-0C21-780699614D23}"/>
              </a:ext>
            </a:extLst>
          </p:cNvPr>
          <p:cNvSpPr>
            <a:spLocks noGrp="1"/>
          </p:cNvSpPr>
          <p:nvPr>
            <p:ph type="body" sz="quarter" idx="14"/>
          </p:nvPr>
        </p:nvSpPr>
        <p:spPr>
          <a:xfrm>
            <a:off x="6291815" y="1188545"/>
            <a:ext cx="5486400" cy="1097280"/>
          </a:xfrm>
          <a:prstGeom prst="roundRect">
            <a:avLst/>
          </a:prstGeom>
          <a:ln w="38100">
            <a:solidFill>
              <a:srgbClr val="FEBF22"/>
            </a:solidFill>
          </a:ln>
        </p:spPr>
        <p:txBody>
          <a:bodyPr anchor="ct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Puede visitar a cualquier médico aprobado por Medicare, otro proveedor de servicios de salud u hospital que acepte los términos de pago del plan y esté de acuerdo en brindarle tratamiento.</a:t>
            </a:r>
          </a:p>
        </p:txBody>
      </p:sp>
      <p:sp>
        <p:nvSpPr>
          <p:cNvPr id="18" name="Text Placeholder 17">
            <a:extLst>
              <a:ext uri="{FF2B5EF4-FFF2-40B4-BE49-F238E27FC236}">
                <a16:creationId xmlns:a16="http://schemas.microsoft.com/office/drawing/2014/main" id="{6735A500-671E-D086-A321-EEDB9BE0F02D}"/>
              </a:ext>
            </a:extLst>
          </p:cNvPr>
          <p:cNvSpPr>
            <a:spLocks noGrp="1"/>
          </p:cNvSpPr>
          <p:nvPr>
            <p:ph type="body" sz="quarter" idx="15"/>
          </p:nvPr>
        </p:nvSpPr>
        <p:spPr>
          <a:xfrm>
            <a:off x="993923" y="2384693"/>
            <a:ext cx="4846320" cy="914400"/>
          </a:xfrm>
          <a:prstGeom prst="roundRect">
            <a:avLst/>
          </a:prstGeom>
          <a:ln w="38100">
            <a:solidFill>
              <a:srgbClr val="00529B"/>
            </a:solidFill>
          </a:ln>
        </p:spPr>
        <p:txBody>
          <a:bodyPr anchor="ct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¿Estos planes cubren medicamentos recetados?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00560" y="2487641"/>
            <a:ext cx="330935"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Text Placeholder 18">
            <a:extLst>
              <a:ext uri="{FF2B5EF4-FFF2-40B4-BE49-F238E27FC236}">
                <a16:creationId xmlns:a16="http://schemas.microsoft.com/office/drawing/2014/main" id="{2CBD35A6-087B-0A35-E92C-07BD70DC4E16}"/>
              </a:ext>
            </a:extLst>
          </p:cNvPr>
          <p:cNvSpPr>
            <a:spLocks noGrp="1"/>
          </p:cNvSpPr>
          <p:nvPr>
            <p:ph type="body" sz="quarter" idx="16"/>
          </p:nvPr>
        </p:nvSpPr>
        <p:spPr>
          <a:xfrm>
            <a:off x="6291815" y="2384693"/>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Algunas veces.</a:t>
            </a:r>
          </a:p>
        </p:txBody>
      </p:sp>
      <p:sp>
        <p:nvSpPr>
          <p:cNvPr id="20" name="Text Placeholder 19">
            <a:extLst>
              <a:ext uri="{FF2B5EF4-FFF2-40B4-BE49-F238E27FC236}">
                <a16:creationId xmlns:a16="http://schemas.microsoft.com/office/drawing/2014/main" id="{A9BD24A5-F3D5-70A5-143E-001B582C46CE}"/>
              </a:ext>
            </a:extLst>
          </p:cNvPr>
          <p:cNvSpPr>
            <a:spLocks noGrp="1"/>
          </p:cNvSpPr>
          <p:nvPr>
            <p:ph type="body" sz="quarter" idx="17"/>
          </p:nvPr>
        </p:nvSpPr>
        <p:spPr>
          <a:xfrm>
            <a:off x="993923" y="3430382"/>
            <a:ext cx="4846320" cy="914400"/>
          </a:xfrm>
          <a:prstGeom prst="roundRect">
            <a:avLst/>
          </a:prstGeom>
          <a:ln w="38100">
            <a:solidFill>
              <a:srgbClr val="00529B"/>
            </a:solidFill>
          </a:ln>
        </p:spPr>
        <p:txBody>
          <a:bodyPr anchor="ctr">
            <a:normAutofit/>
          </a:bodyPr>
          <a:lstStyle/>
          <a:p>
            <a:pPr marL="0" indent="0">
              <a:spcBef>
                <a:spcPts val="600"/>
              </a:spcBef>
              <a:buNone/>
              <a:defRPr/>
            </a:pPr>
            <a:r>
              <a:rPr lang="es-US" sz="1800" b="1">
                <a:solidFill>
                  <a:srgbClr val="2F5597"/>
                </a:solidFill>
                <a:latin typeface="Arial" panose="020B0604020202020204" pitchFamily="34" charset="0"/>
                <a:cs typeface="Arial" panose="020B0604020202020204" pitchFamily="34" charset="0"/>
              </a:rPr>
              <a:t>¿Debo elegir un médico de cabecera?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00560" y="3558585"/>
            <a:ext cx="330935"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 Placeholder 20">
            <a:extLst>
              <a:ext uri="{FF2B5EF4-FFF2-40B4-BE49-F238E27FC236}">
                <a16:creationId xmlns:a16="http://schemas.microsoft.com/office/drawing/2014/main" id="{FB72751D-5A87-3D48-D6A0-B466E232A321}"/>
              </a:ext>
            </a:extLst>
          </p:cNvPr>
          <p:cNvSpPr>
            <a:spLocks noGrp="1"/>
          </p:cNvSpPr>
          <p:nvPr>
            <p:ph type="body" sz="quarter" idx="18"/>
          </p:nvPr>
        </p:nvSpPr>
        <p:spPr>
          <a:xfrm>
            <a:off x="6291815" y="3430382"/>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No.</a:t>
            </a:r>
          </a:p>
        </p:txBody>
      </p:sp>
      <p:sp>
        <p:nvSpPr>
          <p:cNvPr id="22" name="Text Placeholder 21">
            <a:extLst>
              <a:ext uri="{FF2B5EF4-FFF2-40B4-BE49-F238E27FC236}">
                <a16:creationId xmlns:a16="http://schemas.microsoft.com/office/drawing/2014/main" id="{7EFFF0D1-7397-1194-7FCD-B62324A7E800}"/>
              </a:ext>
            </a:extLst>
          </p:cNvPr>
          <p:cNvSpPr>
            <a:spLocks noGrp="1"/>
          </p:cNvSpPr>
          <p:nvPr>
            <p:ph type="body" sz="quarter" idx="19"/>
          </p:nvPr>
        </p:nvSpPr>
        <p:spPr>
          <a:xfrm>
            <a:off x="993923" y="4468355"/>
            <a:ext cx="4846320" cy="914400"/>
          </a:xfrm>
          <a:prstGeom prst="roundRect">
            <a:avLst/>
          </a:prstGeom>
          <a:ln w="38100">
            <a:solidFill>
              <a:srgbClr val="00529B"/>
            </a:solidFill>
          </a:ln>
        </p:spPr>
        <p:txBody>
          <a:bodyPr anchor="ctr">
            <a:normAutofit/>
          </a:bodyPr>
          <a:lstStyle/>
          <a:p>
            <a:pPr marL="0" indent="0">
              <a:buNone/>
            </a:pPr>
            <a:r>
              <a:rPr lang="es-US" sz="1800" b="1">
                <a:solidFill>
                  <a:srgbClr val="2F5597"/>
                </a:solidFill>
                <a:latin typeface="Arial" panose="020B0604020202020204" pitchFamily="34" charset="0"/>
                <a:cs typeface="Arial" panose="020B0604020202020204" pitchFamily="34" charset="0"/>
              </a:rPr>
              <a:t>¿Tengo que obtener una derivación para ver a un especialista?</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896690" y="4610951"/>
            <a:ext cx="330935"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22">
            <a:extLst>
              <a:ext uri="{FF2B5EF4-FFF2-40B4-BE49-F238E27FC236}">
                <a16:creationId xmlns:a16="http://schemas.microsoft.com/office/drawing/2014/main" id="{25A3D511-A7CC-3D1B-B8B4-C0DE36F1873D}"/>
              </a:ext>
            </a:extLst>
          </p:cNvPr>
          <p:cNvSpPr>
            <a:spLocks noGrp="1"/>
          </p:cNvSpPr>
          <p:nvPr>
            <p:ph type="body" sz="quarter" idx="20"/>
          </p:nvPr>
        </p:nvSpPr>
        <p:spPr>
          <a:xfrm>
            <a:off x="6291815" y="4468355"/>
            <a:ext cx="548640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No.</a:t>
            </a:r>
          </a:p>
        </p:txBody>
      </p:sp>
      <p:sp>
        <p:nvSpPr>
          <p:cNvPr id="24" name="Text Placeholder 23">
            <a:extLst>
              <a:ext uri="{FF2B5EF4-FFF2-40B4-BE49-F238E27FC236}">
                <a16:creationId xmlns:a16="http://schemas.microsoft.com/office/drawing/2014/main" id="{CBE43B7C-0BD8-958A-A4B7-4D8E91C5A52A}"/>
              </a:ext>
            </a:extLst>
          </p:cNvPr>
          <p:cNvSpPr>
            <a:spLocks noGrp="1"/>
          </p:cNvSpPr>
          <p:nvPr>
            <p:ph type="body" sz="quarter" idx="21"/>
          </p:nvPr>
        </p:nvSpPr>
        <p:spPr>
          <a:xfrm>
            <a:off x="993923" y="5525249"/>
            <a:ext cx="4846320" cy="914400"/>
          </a:xfrm>
          <a:prstGeom prst="roundRect">
            <a:avLst/>
          </a:prstGeom>
          <a:ln w="38100">
            <a:solidFill>
              <a:srgbClr val="00529B"/>
            </a:solidFill>
          </a:ln>
        </p:spPr>
        <p:txBody>
          <a:bodyPr anchor="ctr">
            <a:normAutofit/>
          </a:bodyPr>
          <a:lstStyle/>
          <a:p>
            <a:pPr marL="0" indent="0">
              <a:buNone/>
            </a:pPr>
            <a:r>
              <a:rPr lang="es-US" sz="1800" b="1" dirty="0">
                <a:ln>
                  <a:noFill/>
                </a:ln>
                <a:solidFill>
                  <a:srgbClr val="2F5597"/>
                </a:solidFill>
                <a:latin typeface="Arial" panose="020B0604020202020204" pitchFamily="34" charset="0"/>
                <a:cs typeface="Arial" panose="020B0604020202020204" pitchFamily="34" charset="0"/>
              </a:rPr>
              <a:t>¿Qué más debo saber sobre este tipo </a:t>
            </a:r>
            <a:br>
              <a:rPr lang="es-US" sz="1800" b="1" dirty="0">
                <a:ln>
                  <a:noFill/>
                </a:ln>
                <a:solidFill>
                  <a:srgbClr val="2F5597"/>
                </a:solidFill>
                <a:latin typeface="Arial" panose="020B0604020202020204" pitchFamily="34" charset="0"/>
                <a:cs typeface="Arial" panose="020B0604020202020204" pitchFamily="34" charset="0"/>
              </a:rPr>
            </a:br>
            <a:r>
              <a:rPr lang="es-US" sz="1800" b="1" dirty="0">
                <a:ln>
                  <a:noFill/>
                </a:ln>
                <a:solidFill>
                  <a:srgbClr val="2F5597"/>
                </a:solidFill>
                <a:latin typeface="Arial" panose="020B0604020202020204" pitchFamily="34" charset="0"/>
                <a:cs typeface="Arial" panose="020B0604020202020204" pitchFamily="34" charset="0"/>
              </a:rPr>
              <a:t>de plan?</a:t>
            </a:r>
          </a:p>
        </p:txBody>
      </p:sp>
      <p:grpSp>
        <p:nvGrpSpPr>
          <p:cNvPr id="13" name="Group 12">
            <a:extLst>
              <a:ext uri="{FF2B5EF4-FFF2-40B4-BE49-F238E27FC236}">
                <a16:creationId xmlns:a16="http://schemas.microsoft.com/office/drawing/2014/main" id="{CF6D07CB-7A46-2CA6-152B-EFD51A7F0638}"/>
              </a:ext>
              <a:ext uri="{C183D7F6-B498-43B3-948B-1728B52AA6E4}">
                <adec:decorative xmlns:adec="http://schemas.microsoft.com/office/drawing/2017/decorative" val="1"/>
              </a:ext>
            </a:extLst>
          </p:cNvPr>
          <p:cNvGrpSpPr/>
          <p:nvPr/>
        </p:nvGrpSpPr>
        <p:grpSpPr>
          <a:xfrm>
            <a:off x="5900561" y="5677561"/>
            <a:ext cx="330935" cy="640080"/>
            <a:chOff x="5732904" y="1273307"/>
            <a:chExt cx="291978" cy="701186"/>
          </a:xfrm>
        </p:grpSpPr>
        <p:sp>
          <p:nvSpPr>
            <p:cNvPr id="14" name="Isosceles Triangle 13">
              <a:extLst>
                <a:ext uri="{FF2B5EF4-FFF2-40B4-BE49-F238E27FC236}">
                  <a16:creationId xmlns:a16="http://schemas.microsoft.com/office/drawing/2014/main" id="{B679C000-2BCE-9D39-4112-39F560B7DE9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C0358FC-C02D-F7F3-3CB6-C9B0724282D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24">
            <a:extLst>
              <a:ext uri="{FF2B5EF4-FFF2-40B4-BE49-F238E27FC236}">
                <a16:creationId xmlns:a16="http://schemas.microsoft.com/office/drawing/2014/main" id="{67CED2DA-68A3-F9EA-57A5-0F8FD5D4816D}"/>
              </a:ext>
            </a:extLst>
          </p:cNvPr>
          <p:cNvSpPr>
            <a:spLocks noGrp="1"/>
          </p:cNvSpPr>
          <p:nvPr>
            <p:ph type="body" sz="quarter" idx="22"/>
          </p:nvPr>
        </p:nvSpPr>
        <p:spPr>
          <a:xfrm>
            <a:off x="6291815" y="5525249"/>
            <a:ext cx="5486400" cy="914400"/>
          </a:xfrm>
          <a:prstGeom prst="roundRect">
            <a:avLst/>
          </a:prstGeom>
          <a:ln w="38100">
            <a:solidFill>
              <a:srgbClr val="FEBF22"/>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El plan decide cuánto deberá pagar </a:t>
            </a:r>
            <a:br>
              <a:rPr kumimoji="0" lang="es-US" sz="1800" b="0"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por los servicios.</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11</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123003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bg/>
                                          </p:spTgt>
                                        </p:tgtEl>
                                        <p:attrNameLst>
                                          <p:attrName>style.visibility</p:attrName>
                                        </p:attrNameLst>
                                      </p:cBhvr>
                                      <p:to>
                                        <p:strVal val="visible"/>
                                      </p:to>
                                    </p:set>
                                    <p:animEffect transition="in" filter="wipe(left)">
                                      <p:cBhvr>
                                        <p:cTn id="13" dur="500"/>
                                        <p:tgtEl>
                                          <p:spTgt spid="1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bg/>
                                          </p:spTgt>
                                        </p:tgtEl>
                                        <p:attrNameLst>
                                          <p:attrName>style.visibility</p:attrName>
                                        </p:attrNameLst>
                                      </p:cBhvr>
                                      <p:to>
                                        <p:strVal val="visible"/>
                                      </p:to>
                                    </p:set>
                                    <p:animEffect transition="in" filter="wipe(left)">
                                      <p:cBhvr>
                                        <p:cTn id="27" dur="500"/>
                                        <p:tgtEl>
                                          <p:spTgt spid="1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left)">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bg/>
                                          </p:spTgt>
                                        </p:tgtEl>
                                        <p:attrNameLst>
                                          <p:attrName>style.visibility</p:attrName>
                                        </p:attrNameLst>
                                      </p:cBhvr>
                                      <p:to>
                                        <p:strVal val="visible"/>
                                      </p:to>
                                    </p:set>
                                    <p:animEffect transition="in" filter="wipe(left)">
                                      <p:cBhvr>
                                        <p:cTn id="55" dur="500"/>
                                        <p:tgtEl>
                                          <p:spTgt spid="2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xEl>
                                              <p:pRg st="0" end="0"/>
                                            </p:txEl>
                                          </p:spTgt>
                                        </p:tgtEl>
                                        <p:attrNameLst>
                                          <p:attrName>style.visibility</p:attrName>
                                        </p:attrNameLst>
                                      </p:cBhvr>
                                      <p:to>
                                        <p:strVal val="visible"/>
                                      </p:to>
                                    </p:set>
                                    <p:animEffect transition="in" filter="wipe(left)">
                                      <p:cBhvr>
                                        <p:cTn id="58" dur="500"/>
                                        <p:tgtEl>
                                          <p:spTgt spid="2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5">
                                            <p:bg/>
                                          </p:spTgt>
                                        </p:tgtEl>
                                        <p:attrNameLst>
                                          <p:attrName>style.visibility</p:attrName>
                                        </p:attrNameLst>
                                      </p:cBhvr>
                                      <p:to>
                                        <p:strVal val="visible"/>
                                      </p:to>
                                    </p:set>
                                    <p:animEffect transition="in" filter="wipe(left)">
                                      <p:cBhvr>
                                        <p:cTn id="69" dur="500"/>
                                        <p:tgtEl>
                                          <p:spTgt spid="25">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5">
                                            <p:txEl>
                                              <p:pRg st="0" end="0"/>
                                            </p:txEl>
                                          </p:spTgt>
                                        </p:tgtEl>
                                        <p:attrNameLst>
                                          <p:attrName>style.visibility</p:attrName>
                                        </p:attrNameLst>
                                      </p:cBhvr>
                                      <p:to>
                                        <p:strVal val="visible"/>
                                      </p:to>
                                    </p:set>
                                    <p:animEffect transition="in" filter="wipe(left)">
                                      <p:cBhvr>
                                        <p:cTn id="7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7" grpId="0" uiExpand="1" build="p" animBg="1"/>
      <p:bldP spid="18" grpId="0" uiExpand="1" animBg="1"/>
      <p:bldP spid="19" grpId="0" uiExpand="1" build="p" animBg="1"/>
      <p:bldP spid="20" grpId="0" uiExpand="1" animBg="1"/>
      <p:bldP spid="21" grpId="0" uiExpand="1" build="p" animBg="1"/>
      <p:bldP spid="22" grpId="0" uiExpand="1" animBg="1"/>
      <p:bldP spid="23" grpId="0" uiExpand="1" build="p" animBg="1"/>
      <p:bldP spid="24" grpId="0" uiExpand="1" animBg="1"/>
      <p:bldP spid="25"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s-US" sz="3000"/>
              <a:t>Planes de Cuenta de Ahorros Médicos (MSA, en inglés)</a:t>
            </a:r>
          </a:p>
        </p:txBody>
      </p:sp>
      <p:sp>
        <p:nvSpPr>
          <p:cNvPr id="8" name="Text Placeholder 7">
            <a:extLst>
              <a:ext uri="{FF2B5EF4-FFF2-40B4-BE49-F238E27FC236}">
                <a16:creationId xmlns:a16="http://schemas.microsoft.com/office/drawing/2014/main" id="{699BA866-6FE2-89D4-9171-D16DAB4ABE9D}"/>
              </a:ext>
            </a:extLst>
          </p:cNvPr>
          <p:cNvSpPr>
            <a:spLocks noGrp="1"/>
          </p:cNvSpPr>
          <p:nvPr>
            <p:ph type="body" sz="quarter" idx="13"/>
          </p:nvPr>
        </p:nvSpPr>
        <p:spPr>
          <a:xfrm>
            <a:off x="1028792" y="1682283"/>
            <a:ext cx="4846320" cy="914400"/>
          </a:xfrm>
          <a:prstGeom prst="roundRect">
            <a:avLst/>
          </a:prstGeom>
          <a:ln w="38100">
            <a:solidFill>
              <a:srgbClr val="2F5597"/>
            </a:solidFill>
          </a:ln>
        </p:spPr>
        <p:txBody>
          <a:bodyPr anchor="ctr">
            <a:normAutofit fontScale="92500" lnSpcReduction="10000"/>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¿Puedo obtener atención médica de cualquier médico, otro proveedor de atención médica u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16429" y="1798205"/>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D221FA53-417E-2F9E-4C6D-13EB6DC97FE9}"/>
              </a:ext>
            </a:extLst>
          </p:cNvPr>
          <p:cNvSpPr>
            <a:spLocks noGrp="1"/>
          </p:cNvSpPr>
          <p:nvPr>
            <p:ph type="body" sz="quarter" idx="14"/>
          </p:nvPr>
        </p:nvSpPr>
        <p:spPr>
          <a:xfrm>
            <a:off x="6316888" y="1671098"/>
            <a:ext cx="4846320" cy="914400"/>
          </a:xfrm>
          <a:prstGeom prst="roundRect">
            <a:avLst/>
          </a:prstGeom>
          <a:ln w="38100">
            <a:solidFill>
              <a:srgbClr val="FEBF22"/>
            </a:solidFill>
          </a:ln>
        </p:spPr>
        <p:txBody>
          <a:bodyPr anchor="ctr">
            <a:normAutofit/>
          </a:bodyPr>
          <a:lstStyle/>
          <a:p>
            <a:pPr marL="0" indent="0" algn="ctr">
              <a:buNone/>
            </a:pPr>
            <a:r>
              <a:rPr lang="es-US" sz="1800"/>
              <a:t>Sí.</a:t>
            </a:r>
          </a:p>
        </p:txBody>
      </p:sp>
      <p:sp>
        <p:nvSpPr>
          <p:cNvPr id="17" name="Text Placeholder 16">
            <a:extLst>
              <a:ext uri="{FF2B5EF4-FFF2-40B4-BE49-F238E27FC236}">
                <a16:creationId xmlns:a16="http://schemas.microsoft.com/office/drawing/2014/main" id="{A449955E-7B5A-1F64-43C7-5C5EFCB5A82B}"/>
              </a:ext>
            </a:extLst>
          </p:cNvPr>
          <p:cNvSpPr>
            <a:spLocks noGrp="1"/>
          </p:cNvSpPr>
          <p:nvPr>
            <p:ph type="body" sz="quarter" idx="15"/>
          </p:nvPr>
        </p:nvSpPr>
        <p:spPr>
          <a:xfrm>
            <a:off x="1028792" y="2757221"/>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¿Estos planes cubren medicamentos recetados?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16429" y="2882441"/>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F9D00F0D-CCE4-D09D-0C46-FCA9D147646E}"/>
              </a:ext>
            </a:extLst>
          </p:cNvPr>
          <p:cNvSpPr>
            <a:spLocks noGrp="1"/>
          </p:cNvSpPr>
          <p:nvPr>
            <p:ph type="body" sz="quarter" idx="16"/>
          </p:nvPr>
        </p:nvSpPr>
        <p:spPr>
          <a:xfrm>
            <a:off x="6316888" y="2758903"/>
            <a:ext cx="4846320" cy="914400"/>
          </a:xfrm>
          <a:prstGeom prst="roundRect">
            <a:avLst/>
          </a:prstGeom>
          <a:ln w="38100">
            <a:solidFill>
              <a:srgbClr val="FEBF22"/>
            </a:solidFill>
          </a:ln>
        </p:spPr>
        <p:txBody>
          <a:bodyPr anchor="ctr">
            <a:normAutofit/>
          </a:bodyPr>
          <a:lstStyle/>
          <a:p>
            <a:pPr marL="0" indent="0" algn="ctr">
              <a:buNone/>
            </a:pPr>
            <a:r>
              <a:rPr lang="es-US" sz="1800"/>
              <a:t>No.</a:t>
            </a:r>
          </a:p>
        </p:txBody>
      </p:sp>
      <p:sp>
        <p:nvSpPr>
          <p:cNvPr id="19" name="Text Placeholder 18">
            <a:extLst>
              <a:ext uri="{FF2B5EF4-FFF2-40B4-BE49-F238E27FC236}">
                <a16:creationId xmlns:a16="http://schemas.microsoft.com/office/drawing/2014/main" id="{C8DBC730-CB54-A5CC-5F92-2663332D12E8}"/>
              </a:ext>
            </a:extLst>
          </p:cNvPr>
          <p:cNvSpPr>
            <a:spLocks noGrp="1"/>
          </p:cNvSpPr>
          <p:nvPr>
            <p:ph type="body" sz="quarter" idx="17"/>
          </p:nvPr>
        </p:nvSpPr>
        <p:spPr>
          <a:xfrm>
            <a:off x="1028792" y="3798222"/>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¿Tengo que obtener una derivación para ver a un especialista?</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3893091"/>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8254DAB9-8421-98B8-186E-735703836124}"/>
              </a:ext>
            </a:extLst>
          </p:cNvPr>
          <p:cNvSpPr>
            <a:spLocks noGrp="1"/>
          </p:cNvSpPr>
          <p:nvPr>
            <p:ph type="body" sz="quarter" idx="18"/>
          </p:nvPr>
        </p:nvSpPr>
        <p:spPr>
          <a:xfrm>
            <a:off x="6316888" y="3803106"/>
            <a:ext cx="4846320" cy="914400"/>
          </a:xfrm>
          <a:prstGeom prst="roundRect">
            <a:avLst/>
          </a:prstGeom>
          <a:ln w="38100">
            <a:solidFill>
              <a:srgbClr val="FEBF22"/>
            </a:solidFill>
          </a:ln>
        </p:spPr>
        <p:txBody>
          <a:bodyPr anchor="ctr">
            <a:normAutofit/>
          </a:bodyPr>
          <a:lstStyle/>
          <a:p>
            <a:pPr marL="0" indent="0" algn="ctr">
              <a:buNone/>
            </a:pPr>
            <a:r>
              <a:rPr lang="es-US" sz="1800"/>
              <a:t>No.</a:t>
            </a:r>
          </a:p>
        </p:txBody>
      </p:sp>
      <p:sp>
        <p:nvSpPr>
          <p:cNvPr id="21" name="Text Placeholder 20">
            <a:extLst>
              <a:ext uri="{FF2B5EF4-FFF2-40B4-BE49-F238E27FC236}">
                <a16:creationId xmlns:a16="http://schemas.microsoft.com/office/drawing/2014/main" id="{62051EE6-2484-F598-074A-753F151AF095}"/>
              </a:ext>
            </a:extLst>
          </p:cNvPr>
          <p:cNvSpPr>
            <a:spLocks noGrp="1"/>
          </p:cNvSpPr>
          <p:nvPr>
            <p:ph type="body" sz="quarter" idx="19"/>
          </p:nvPr>
        </p:nvSpPr>
        <p:spPr>
          <a:xfrm>
            <a:off x="1028792" y="4864656"/>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¿Qué más debo saber sobre este tipo </a:t>
            </a:r>
            <a:br>
              <a:rPr kumimoji="0" lang="es-US" sz="1800" b="1"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br>
            <a:r>
              <a:rPr kumimoji="0" lang="es-US" sz="1800" b="1"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de plan?</a:t>
            </a:r>
          </a:p>
        </p:txBody>
      </p:sp>
      <p:grpSp>
        <p:nvGrpSpPr>
          <p:cNvPr id="12" name="Group 11">
            <a:extLst>
              <a:ext uri="{FF2B5EF4-FFF2-40B4-BE49-F238E27FC236}">
                <a16:creationId xmlns:a16="http://schemas.microsoft.com/office/drawing/2014/main" id="{0A2C0780-943C-D4E0-6FD5-A33A5D88987C}"/>
              </a:ext>
              <a:ext uri="{C183D7F6-B498-43B3-948B-1728B52AA6E4}">
                <adec:decorative xmlns:adec="http://schemas.microsoft.com/office/drawing/2017/decorative" val="1"/>
              </a:ext>
            </a:extLst>
          </p:cNvPr>
          <p:cNvGrpSpPr/>
          <p:nvPr/>
        </p:nvGrpSpPr>
        <p:grpSpPr>
          <a:xfrm>
            <a:off x="5916429" y="4985804"/>
            <a:ext cx="291978" cy="640080"/>
            <a:chOff x="5732904" y="1273307"/>
            <a:chExt cx="291978" cy="701186"/>
          </a:xfrm>
        </p:grpSpPr>
        <p:sp>
          <p:nvSpPr>
            <p:cNvPr id="13" name="Isosceles Triangle 12">
              <a:extLst>
                <a:ext uri="{FF2B5EF4-FFF2-40B4-BE49-F238E27FC236}">
                  <a16:creationId xmlns:a16="http://schemas.microsoft.com/office/drawing/2014/main" id="{D74E357D-9B6B-27AF-7B69-B2620747459B}"/>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cxnSp>
          <p:nvCxnSpPr>
            <p:cNvPr id="14" name="Straight Connector 13">
              <a:extLst>
                <a:ext uri="{FF2B5EF4-FFF2-40B4-BE49-F238E27FC236}">
                  <a16:creationId xmlns:a16="http://schemas.microsoft.com/office/drawing/2014/main" id="{69B84483-D490-EA47-1134-D67E8BC0C036}"/>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 Placeholder 21">
            <a:extLst>
              <a:ext uri="{FF2B5EF4-FFF2-40B4-BE49-F238E27FC236}">
                <a16:creationId xmlns:a16="http://schemas.microsoft.com/office/drawing/2014/main" id="{311AB8B3-6EE3-09AC-5824-54C1961BDCAD}"/>
              </a:ext>
            </a:extLst>
          </p:cNvPr>
          <p:cNvSpPr>
            <a:spLocks noGrp="1"/>
          </p:cNvSpPr>
          <p:nvPr>
            <p:ph type="body" sz="quarter" idx="20"/>
          </p:nvPr>
        </p:nvSpPr>
        <p:spPr>
          <a:xfrm>
            <a:off x="6316888" y="4864656"/>
            <a:ext cx="4846320" cy="914400"/>
          </a:xfrm>
          <a:prstGeom prst="roundRect">
            <a:avLst/>
          </a:prstGeom>
          <a:ln w="38100">
            <a:solidFill>
              <a:srgbClr val="FEBF22"/>
            </a:solid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Los planes de MSA combinan un plan de seguro con deducible alto con una cuenta </a:t>
            </a:r>
            <a:br>
              <a:rPr kumimoji="0" lang="es-US" sz="1800" b="0"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de ahorros médicos.</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12</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39609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bg/>
                                          </p:spTgt>
                                        </p:tgtEl>
                                        <p:attrNameLst>
                                          <p:attrName>style.visibility</p:attrName>
                                        </p:attrNameLst>
                                      </p:cBhvr>
                                      <p:to>
                                        <p:strVal val="visible"/>
                                      </p:to>
                                    </p:set>
                                    <p:animEffect transition="in" filter="wipe(left)">
                                      <p:cBhvr>
                                        <p:cTn id="27" dur="500"/>
                                        <p:tgtEl>
                                          <p:spTgt spid="18">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wipe(left)">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bg/>
                                          </p:spTgt>
                                        </p:tgtEl>
                                        <p:attrNameLst>
                                          <p:attrName>style.visibility</p:attrName>
                                        </p:attrNameLst>
                                      </p:cBhvr>
                                      <p:to>
                                        <p:strVal val="visible"/>
                                      </p:to>
                                    </p:set>
                                    <p:animEffect transition="in" filter="wipe(left)">
                                      <p:cBhvr>
                                        <p:cTn id="41" dur="500"/>
                                        <p:tgtEl>
                                          <p:spTgt spid="20">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0">
                                            <p:txEl>
                                              <p:pRg st="0" end="0"/>
                                            </p:txEl>
                                          </p:spTgt>
                                        </p:tgtEl>
                                        <p:attrNameLst>
                                          <p:attrName>style.visibility</p:attrName>
                                        </p:attrNameLst>
                                      </p:cBhvr>
                                      <p:to>
                                        <p:strVal val="visible"/>
                                      </p:to>
                                    </p:set>
                                    <p:animEffect transition="in" filter="wipe(left)">
                                      <p:cBhvr>
                                        <p:cTn id="44" dur="500"/>
                                        <p:tgtEl>
                                          <p:spTgt spid="2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2">
                                            <p:bg/>
                                          </p:spTgt>
                                        </p:tgtEl>
                                        <p:attrNameLst>
                                          <p:attrName>style.visibility</p:attrName>
                                        </p:attrNameLst>
                                      </p:cBhvr>
                                      <p:to>
                                        <p:strVal val="visible"/>
                                      </p:to>
                                    </p:set>
                                    <p:animEffect transition="in" filter="wipe(left)">
                                      <p:cBhvr>
                                        <p:cTn id="55" dur="500"/>
                                        <p:tgtEl>
                                          <p:spTgt spid="22">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wipe(left)">
                                      <p:cBhvr>
                                        <p:cTn id="5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16" grpId="0" uiExpand="1" build="p" animBg="1"/>
      <p:bldP spid="17" grpId="0" uiExpand="1" animBg="1"/>
      <p:bldP spid="18" grpId="0" uiExpand="1" build="p" animBg="1"/>
      <p:bldP spid="19" grpId="0" uiExpand="1" animBg="1"/>
      <p:bldP spid="20" grpId="0" uiExpand="1" build="p" animBg="1"/>
      <p:bldP spid="21" grpId="0" uiExpand="1" animBg="1"/>
      <p:bldP spid="22"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b="0" dirty="0"/>
              <a:t>¿Cuáles son los costos de los </a:t>
            </a:r>
            <a:br>
              <a:rPr lang="es-US" sz="3000" b="0" dirty="0"/>
            </a:br>
            <a:r>
              <a:rPr lang="es-US" sz="3000" b="0" dirty="0"/>
              <a:t>planes Medicare </a:t>
            </a:r>
            <a:r>
              <a:rPr lang="es-US" sz="3000" b="0" dirty="0" err="1"/>
              <a:t>Advantage</a:t>
            </a:r>
            <a:r>
              <a:rPr lang="es-US" sz="3000" b="0" dirty="0"/>
              <a:t>?</a:t>
            </a:r>
          </a:p>
        </p:txBody>
      </p:sp>
      <p:sp>
        <p:nvSpPr>
          <p:cNvPr id="29" name="Arrow: Left 28">
            <a:extLst>
              <a:ext uri="{FF2B5EF4-FFF2-40B4-BE49-F238E27FC236}">
                <a16:creationId xmlns:a16="http://schemas.microsoft.com/office/drawing/2014/main" id="{891F748F-9365-49FF-8D83-1737399DF805}"/>
              </a:ext>
              <a:ext uri="{C183D7F6-B498-43B3-948B-1728B52AA6E4}">
                <adec:decorative xmlns:adec="http://schemas.microsoft.com/office/drawing/2017/decorative" val="1"/>
              </a:ext>
            </a:extLst>
          </p:cNvPr>
          <p:cNvSpPr/>
          <p:nvPr/>
        </p:nvSpPr>
        <p:spPr>
          <a:xfrm rot="916823">
            <a:off x="3133002" y="1676456"/>
            <a:ext cx="162587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6" name="Content Placeholder 5">
            <a:extLst>
              <a:ext uri="{FF2B5EF4-FFF2-40B4-BE49-F238E27FC236}">
                <a16:creationId xmlns:a16="http://schemas.microsoft.com/office/drawing/2014/main" id="{BC92A850-8C51-43A3-5647-2E1FFB4D6FB7}"/>
              </a:ext>
            </a:extLst>
          </p:cNvPr>
          <p:cNvSpPr>
            <a:spLocks noGrp="1"/>
          </p:cNvSpPr>
          <p:nvPr>
            <p:ph sz="quarter" idx="14"/>
          </p:nvPr>
        </p:nvSpPr>
        <p:spPr>
          <a:xfrm>
            <a:off x="883014" y="1192505"/>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US" sz="2000" b="0"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Primas.</a:t>
            </a:r>
          </a:p>
        </p:txBody>
      </p:sp>
      <p:sp>
        <p:nvSpPr>
          <p:cNvPr id="30" name="Arrow: Left 29">
            <a:extLst>
              <a:ext uri="{FF2B5EF4-FFF2-40B4-BE49-F238E27FC236}">
                <a16:creationId xmlns:a16="http://schemas.microsoft.com/office/drawing/2014/main" id="{9089E1A2-CB24-4700-B755-5153D1AB62D7}"/>
              </a:ext>
              <a:ext uri="{C183D7F6-B498-43B3-948B-1728B52AA6E4}">
                <adec:decorative xmlns:adec="http://schemas.microsoft.com/office/drawing/2017/decorative" val="1"/>
              </a:ext>
            </a:extLst>
          </p:cNvPr>
          <p:cNvSpPr/>
          <p:nvPr/>
        </p:nvSpPr>
        <p:spPr>
          <a:xfrm rot="20857726">
            <a:off x="3583837" y="2915005"/>
            <a:ext cx="1067419"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7" name="Content Placeholder 6">
            <a:extLst>
              <a:ext uri="{FF2B5EF4-FFF2-40B4-BE49-F238E27FC236}">
                <a16:creationId xmlns:a16="http://schemas.microsoft.com/office/drawing/2014/main" id="{2FFA7175-D821-7A92-C465-2FA06E528870}"/>
              </a:ext>
            </a:extLst>
          </p:cNvPr>
          <p:cNvSpPr>
            <a:spLocks noGrp="1"/>
          </p:cNvSpPr>
          <p:nvPr>
            <p:ph sz="quarter" idx="15"/>
          </p:nvPr>
        </p:nvSpPr>
        <p:spPr>
          <a:xfrm>
            <a:off x="1295400" y="2810747"/>
            <a:ext cx="2286000" cy="1097280"/>
          </a:xfrm>
          <a:prstGeom prst="roundRect">
            <a:avLst/>
          </a:prstGeom>
          <a:solidFill>
            <a:srgbClr val="4472C4"/>
          </a:solidFill>
        </p:spPr>
        <p:txBody>
          <a:bodyPr anchor="ctr">
            <a:normAutofit/>
          </a:bodyPr>
          <a:lstStyle/>
          <a:p>
            <a:pPr marL="0" indent="0" algn="ctr">
              <a:buNone/>
            </a:pPr>
            <a:r>
              <a:rPr lang="es-US" sz="2000">
                <a:solidFill>
                  <a:schemeClr val="bg1"/>
                </a:solidFill>
                <a:latin typeface="Arial" panose="020B0604020202020204" pitchFamily="34" charset="0"/>
                <a:cs typeface="Arial" panose="020B0604020202020204" pitchFamily="34" charset="0"/>
              </a:rPr>
              <a:t>Deducibles</a:t>
            </a:r>
          </a:p>
        </p:txBody>
      </p:sp>
      <p:sp>
        <p:nvSpPr>
          <p:cNvPr id="31" name="Arrow: Left 30">
            <a:extLst>
              <a:ext uri="{FF2B5EF4-FFF2-40B4-BE49-F238E27FC236}">
                <a16:creationId xmlns:a16="http://schemas.microsoft.com/office/drawing/2014/main" id="{2B03084A-3A0C-451C-BCD2-5D20F8E43C92}"/>
              </a:ext>
              <a:ext uri="{C183D7F6-B498-43B3-948B-1728B52AA6E4}">
                <adec:decorative xmlns:adec="http://schemas.microsoft.com/office/drawing/2017/decorative" val="1"/>
              </a:ext>
            </a:extLst>
          </p:cNvPr>
          <p:cNvSpPr/>
          <p:nvPr/>
        </p:nvSpPr>
        <p:spPr>
          <a:xfrm rot="19020036">
            <a:off x="4230817" y="3747207"/>
            <a:ext cx="87972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8" name="Content Placeholder 7">
            <a:extLst>
              <a:ext uri="{FF2B5EF4-FFF2-40B4-BE49-F238E27FC236}">
                <a16:creationId xmlns:a16="http://schemas.microsoft.com/office/drawing/2014/main" id="{CACB804B-B1B0-3BFA-37B5-03F22A0045D4}"/>
              </a:ext>
            </a:extLst>
          </p:cNvPr>
          <p:cNvSpPr>
            <a:spLocks noGrp="1"/>
          </p:cNvSpPr>
          <p:nvPr>
            <p:ph sz="quarter" idx="16"/>
          </p:nvPr>
        </p:nvSpPr>
        <p:spPr>
          <a:xfrm>
            <a:off x="2110385" y="4331382"/>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2000" b="0"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Copagos o coseguro</a:t>
            </a:r>
          </a:p>
        </p:txBody>
      </p:sp>
      <p:sp>
        <p:nvSpPr>
          <p:cNvPr id="32" name="Arrow: Left 31">
            <a:extLst>
              <a:ext uri="{FF2B5EF4-FFF2-40B4-BE49-F238E27FC236}">
                <a16:creationId xmlns:a16="http://schemas.microsoft.com/office/drawing/2014/main" id="{3B43A8BE-DDD8-4998-A4F7-B2FB3CE94D08}"/>
              </a:ext>
              <a:ext uri="{C183D7F6-B498-43B3-948B-1728B52AA6E4}">
                <adec:decorative xmlns:adec="http://schemas.microsoft.com/office/drawing/2017/decorative" val="1"/>
              </a:ext>
            </a:extLst>
          </p:cNvPr>
          <p:cNvSpPr/>
          <p:nvPr/>
        </p:nvSpPr>
        <p:spPr>
          <a:xfrm rot="16200000">
            <a:off x="5747524" y="4271930"/>
            <a:ext cx="660808"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9" name="Content Placeholder 8">
            <a:extLst>
              <a:ext uri="{FF2B5EF4-FFF2-40B4-BE49-F238E27FC236}">
                <a16:creationId xmlns:a16="http://schemas.microsoft.com/office/drawing/2014/main" id="{79428FC9-4118-F923-FC84-D27F4E57C2E8}"/>
              </a:ext>
            </a:extLst>
          </p:cNvPr>
          <p:cNvSpPr>
            <a:spLocks noGrp="1"/>
          </p:cNvSpPr>
          <p:nvPr>
            <p:ph sz="quarter" idx="17"/>
          </p:nvPr>
        </p:nvSpPr>
        <p:spPr>
          <a:xfrm>
            <a:off x="4934928" y="4929572"/>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US" sz="2000" b="0"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Los servicios de atención médica que reciba</a:t>
            </a:r>
          </a:p>
        </p:txBody>
      </p:sp>
      <p:sp>
        <p:nvSpPr>
          <p:cNvPr id="33" name="Arrow: Left 32">
            <a:extLst>
              <a:ext uri="{FF2B5EF4-FFF2-40B4-BE49-F238E27FC236}">
                <a16:creationId xmlns:a16="http://schemas.microsoft.com/office/drawing/2014/main" id="{73CEE4A6-6001-43CA-97BC-1C489D9AE1FC}"/>
              </a:ext>
              <a:ext uri="{C183D7F6-B498-43B3-948B-1728B52AA6E4}">
                <adec:decorative xmlns:adec="http://schemas.microsoft.com/office/drawing/2017/decorative" val="1"/>
              </a:ext>
            </a:extLst>
          </p:cNvPr>
          <p:cNvSpPr/>
          <p:nvPr/>
        </p:nvSpPr>
        <p:spPr>
          <a:xfrm rot="13353134">
            <a:off x="7043880" y="3808698"/>
            <a:ext cx="890886"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Content Placeholder 9">
            <a:extLst>
              <a:ext uri="{FF2B5EF4-FFF2-40B4-BE49-F238E27FC236}">
                <a16:creationId xmlns:a16="http://schemas.microsoft.com/office/drawing/2014/main" id="{E84DDD85-571D-A2F0-E948-DE94B3A908A8}"/>
              </a:ext>
            </a:extLst>
          </p:cNvPr>
          <p:cNvSpPr>
            <a:spLocks noGrp="1"/>
          </p:cNvSpPr>
          <p:nvPr>
            <p:ph sz="quarter" idx="18"/>
          </p:nvPr>
        </p:nvSpPr>
        <p:spPr>
          <a:xfrm>
            <a:off x="7768334" y="4350968"/>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US" sz="2000" b="0"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Prima/beneficios adicionales</a:t>
            </a:r>
          </a:p>
        </p:txBody>
      </p:sp>
      <p:sp>
        <p:nvSpPr>
          <p:cNvPr id="53" name="Arrow: Left 52">
            <a:extLst>
              <a:ext uri="{FF2B5EF4-FFF2-40B4-BE49-F238E27FC236}">
                <a16:creationId xmlns:a16="http://schemas.microsoft.com/office/drawing/2014/main" id="{64AA6A07-6E95-4C26-8ADA-4DB5FF2EE4A2}"/>
              </a:ext>
              <a:ext uri="{C183D7F6-B498-43B3-948B-1728B52AA6E4}">
                <adec:decorative xmlns:adec="http://schemas.microsoft.com/office/drawing/2017/decorative" val="1"/>
              </a:ext>
            </a:extLst>
          </p:cNvPr>
          <p:cNvSpPr/>
          <p:nvPr/>
        </p:nvSpPr>
        <p:spPr>
          <a:xfrm rot="11731843">
            <a:off x="7550746" y="2913810"/>
            <a:ext cx="963684"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Content Placeholder 10">
            <a:extLst>
              <a:ext uri="{FF2B5EF4-FFF2-40B4-BE49-F238E27FC236}">
                <a16:creationId xmlns:a16="http://schemas.microsoft.com/office/drawing/2014/main" id="{BF65A7AF-C3FD-3483-97C2-C6CDCBE410A8}"/>
              </a:ext>
            </a:extLst>
          </p:cNvPr>
          <p:cNvSpPr>
            <a:spLocks noGrp="1"/>
          </p:cNvSpPr>
          <p:nvPr>
            <p:ph sz="quarter" idx="19"/>
          </p:nvPr>
        </p:nvSpPr>
        <p:spPr>
          <a:xfrm>
            <a:off x="8507371" y="2810747"/>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US" sz="2000" b="0"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Costos de bolsillo anuales</a:t>
            </a:r>
          </a:p>
        </p:txBody>
      </p:sp>
      <p:sp>
        <p:nvSpPr>
          <p:cNvPr id="54" name="Arrow: Left 53">
            <a:extLst>
              <a:ext uri="{FF2B5EF4-FFF2-40B4-BE49-F238E27FC236}">
                <a16:creationId xmlns:a16="http://schemas.microsoft.com/office/drawing/2014/main" id="{01CCAE0D-845E-4573-9204-0B561BE68539}"/>
              </a:ext>
              <a:ext uri="{C183D7F6-B498-43B3-948B-1728B52AA6E4}">
                <adec:decorative xmlns:adec="http://schemas.microsoft.com/office/drawing/2017/decorative" val="1"/>
              </a:ext>
            </a:extLst>
          </p:cNvPr>
          <p:cNvSpPr/>
          <p:nvPr/>
        </p:nvSpPr>
        <p:spPr>
          <a:xfrm rot="9821686">
            <a:off x="7451711" y="1639597"/>
            <a:ext cx="1636812"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Content Placeholder 11">
            <a:extLst>
              <a:ext uri="{FF2B5EF4-FFF2-40B4-BE49-F238E27FC236}">
                <a16:creationId xmlns:a16="http://schemas.microsoft.com/office/drawing/2014/main" id="{4EC29A46-C02A-8636-755C-C194745C0EB4}"/>
              </a:ext>
            </a:extLst>
          </p:cNvPr>
          <p:cNvSpPr>
            <a:spLocks noGrp="1"/>
          </p:cNvSpPr>
          <p:nvPr>
            <p:ph sz="quarter" idx="20"/>
          </p:nvPr>
        </p:nvSpPr>
        <p:spPr>
          <a:xfrm>
            <a:off x="9067800" y="1192505"/>
            <a:ext cx="2286000" cy="1097280"/>
          </a:xfrm>
          <a:prstGeom prst="roundRect">
            <a:avLst/>
          </a:prstGeom>
          <a:solidFill>
            <a:srgbClr val="4472C4"/>
          </a:solidFill>
        </p:spPr>
        <p:txBody>
          <a:bodyPr anchor="ctr">
            <a:norm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US" sz="2000" b="0"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Si tiene Medicaid</a:t>
            </a:r>
          </a:p>
        </p:txBody>
      </p:sp>
      <p:sp>
        <p:nvSpPr>
          <p:cNvPr id="5" name="Content Placeholder 4">
            <a:extLst>
              <a:ext uri="{FF2B5EF4-FFF2-40B4-BE49-F238E27FC236}">
                <a16:creationId xmlns:a16="http://schemas.microsoft.com/office/drawing/2014/main" id="{B70C21A9-16A9-036A-4615-856FA786E071}"/>
              </a:ext>
            </a:extLst>
          </p:cNvPr>
          <p:cNvSpPr>
            <a:spLocks noGrp="1"/>
          </p:cNvSpPr>
          <p:nvPr>
            <p:ph sz="quarter" idx="13"/>
          </p:nvPr>
        </p:nvSpPr>
        <p:spPr>
          <a:xfrm>
            <a:off x="4511692" y="1032550"/>
            <a:ext cx="3200400" cy="3200400"/>
          </a:xfrm>
          <a:prstGeom prst="ellipse">
            <a:avLst/>
          </a:prstGeom>
          <a:solidFill>
            <a:srgbClr val="203864"/>
          </a:solidFill>
          <a:ln>
            <a:noFill/>
          </a:ln>
        </p:spPr>
        <p:txBody>
          <a:bodyPr wrap="square" lIns="0" rIns="0" anchor="ctr">
            <a:noAutofit/>
          </a:bodyPr>
          <a:lstStyle/>
          <a:p>
            <a:pPr marL="0" marR="0" lvl="0" indent="0" algn="ctr" defTabSz="889000" rtl="0" eaLnBrk="1" fontAlgn="auto" latinLnBrk="0" hangingPunct="1">
              <a:lnSpc>
                <a:spcPct val="100000"/>
              </a:lnSpc>
              <a:spcBef>
                <a:spcPct val="0"/>
              </a:spcBef>
              <a:spcAft>
                <a:spcPts val="600"/>
              </a:spcAft>
              <a:buClrTx/>
              <a:buSzTx/>
              <a:buFontTx/>
              <a:buNone/>
              <a:tabLst/>
              <a:defRPr/>
            </a:pPr>
            <a:r>
              <a:rPr kumimoji="0" lang="es-US" sz="2000" b="1"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Sus costos de bolsillo en un plan de Medicare Advantage varían según:</a:t>
            </a:r>
          </a:p>
        </p:txBody>
      </p:sp>
      <p:sp>
        <p:nvSpPr>
          <p:cNvPr id="34" name="Slide Number Placeholder 5">
            <a:extLst>
              <a:ext uri="{FF2B5EF4-FFF2-40B4-BE49-F238E27FC236}">
                <a16:creationId xmlns:a16="http://schemas.microsoft.com/office/drawing/2014/main" id="{45F3DE50-4207-4696-A95E-2C0408E67DC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13</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7727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1"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6440"/>
            <a:ext cx="12192000" cy="949234"/>
          </a:xfrm>
        </p:spPr>
        <p:txBody>
          <a:bodyPr anchor="ctr">
            <a:noAutofit/>
          </a:bodyPr>
          <a:lstStyle/>
          <a:p>
            <a:r>
              <a:rPr lang="es-US" sz="2300" dirty="0"/>
              <a:t>Importes de ajuste mensual relacionado con los ingresos </a:t>
            </a:r>
            <a:br>
              <a:rPr lang="es-US" sz="2300" dirty="0"/>
            </a:br>
            <a:r>
              <a:rPr lang="es-US" sz="2300" dirty="0"/>
              <a:t>(IRMAA, por sus siglas en inglés): </a:t>
            </a:r>
            <a:br>
              <a:rPr lang="es-US" sz="2300" dirty="0"/>
            </a:br>
            <a:r>
              <a:rPr lang="es-US" sz="2300" dirty="0"/>
              <a:t>Cobertura de medicamentos de Medicare (Parte D)</a:t>
            </a:r>
          </a:p>
        </p:txBody>
      </p:sp>
      <p:sp>
        <p:nvSpPr>
          <p:cNvPr id="10" name="Text Placeholder 9">
            <a:extLst>
              <a:ext uri="{FF2B5EF4-FFF2-40B4-BE49-F238E27FC236}">
                <a16:creationId xmlns:a16="http://schemas.microsoft.com/office/drawing/2014/main" id="{AE1888CB-114F-EDD6-4A7A-32FD3D0FB87A}"/>
              </a:ext>
            </a:extLst>
          </p:cNvPr>
          <p:cNvSpPr>
            <a:spLocks noGrp="1"/>
          </p:cNvSpPr>
          <p:nvPr>
            <p:ph type="body" sz="quarter" idx="13"/>
          </p:nvPr>
        </p:nvSpPr>
        <p:spPr>
          <a:xfrm>
            <a:off x="1030705" y="1558763"/>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¿Qué es IRMAA?</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701767"/>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75EFA960-2549-3D3C-36CD-8A3C3F1D941F}"/>
              </a:ext>
            </a:extLst>
          </p:cNvPr>
          <p:cNvSpPr>
            <a:spLocks noGrp="1"/>
          </p:cNvSpPr>
          <p:nvPr>
            <p:ph type="body" sz="quarter" idx="14"/>
          </p:nvPr>
        </p:nvSpPr>
        <p:spPr>
          <a:xfrm>
            <a:off x="6349555" y="1569533"/>
            <a:ext cx="4846320" cy="914400"/>
          </a:xfrm>
          <a:prstGeom prst="roundRect">
            <a:avLst/>
          </a:prstGeom>
          <a:ln w="38100">
            <a:solidFill>
              <a:srgbClr val="FEBF22"/>
            </a:solidFill>
          </a:ln>
        </p:spPr>
        <p:txBody>
          <a:bodyPr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Es un importe adicional que algunas </a:t>
            </a:r>
            <a:b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personas tienen que pagar además </a:t>
            </a:r>
            <a:b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de la prima de su plan.</a:t>
            </a:r>
          </a:p>
        </p:txBody>
      </p:sp>
      <p:sp>
        <p:nvSpPr>
          <p:cNvPr id="12" name="Text Placeholder 11">
            <a:extLst>
              <a:ext uri="{FF2B5EF4-FFF2-40B4-BE49-F238E27FC236}">
                <a16:creationId xmlns:a16="http://schemas.microsoft.com/office/drawing/2014/main" id="{D974B6FF-D6A7-8B65-207C-12A89454FCF8}"/>
              </a:ext>
            </a:extLst>
          </p:cNvPr>
          <p:cNvSpPr>
            <a:spLocks noGrp="1"/>
          </p:cNvSpPr>
          <p:nvPr>
            <p:ph type="body" sz="quarter" idx="15"/>
          </p:nvPr>
        </p:nvSpPr>
        <p:spPr>
          <a:xfrm>
            <a:off x="1030705" y="2644838"/>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¿Todos pagan IRMAA?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766953"/>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 Placeholder 12">
            <a:extLst>
              <a:ext uri="{FF2B5EF4-FFF2-40B4-BE49-F238E27FC236}">
                <a16:creationId xmlns:a16="http://schemas.microsoft.com/office/drawing/2014/main" id="{249EE1A9-9851-B63B-2BC0-BD97F9FC6377}"/>
              </a:ext>
            </a:extLst>
          </p:cNvPr>
          <p:cNvSpPr>
            <a:spLocks noGrp="1"/>
          </p:cNvSpPr>
          <p:nvPr>
            <p:ph type="body" sz="quarter" idx="16"/>
          </p:nvPr>
        </p:nvSpPr>
        <p:spPr>
          <a:xfrm>
            <a:off x="6349555" y="2644769"/>
            <a:ext cx="4846320" cy="914400"/>
          </a:xfrm>
          <a:prstGeom prst="roundRect">
            <a:avLst/>
          </a:prstGeom>
          <a:ln w="38100">
            <a:solidFill>
              <a:srgbClr val="FEBF22"/>
            </a:solidFill>
          </a:ln>
        </p:spPr>
        <p:txBody>
          <a:bodyPr anchor="ctr">
            <a:normAutofit/>
          </a:bodyPr>
          <a:lstStyle/>
          <a:p>
            <a:pPr marL="0" indent="0" algn="ctr">
              <a:buNone/>
              <a:defRPr/>
            </a:pPr>
            <a:r>
              <a:rPr lang="es-US" sz="1800">
                <a:solidFill>
                  <a:srgbClr val="00529B"/>
                </a:solidFill>
                <a:latin typeface="Arial" panose="020B0604020202020204" pitchFamily="34" charset="0"/>
                <a:cs typeface="Arial" panose="020B0604020202020204" pitchFamily="34" charset="0"/>
              </a:rPr>
              <a:t>No. Se basa en los ingresos. </a:t>
            </a:r>
            <a:br>
              <a:rPr lang="es-US" sz="1800">
                <a:solidFill>
                  <a:srgbClr val="00529B"/>
                </a:solidFill>
                <a:latin typeface="Arial" panose="020B0604020202020204" pitchFamily="34" charset="0"/>
                <a:cs typeface="Arial" panose="020B0604020202020204" pitchFamily="34" charset="0"/>
              </a:rPr>
            </a:br>
            <a:r>
              <a:rPr lang="es-US" sz="1800">
                <a:solidFill>
                  <a:srgbClr val="00529B"/>
                </a:solidFill>
                <a:latin typeface="Arial" panose="020B0604020202020204" pitchFamily="34" charset="0"/>
                <a:cs typeface="Arial" panose="020B0604020202020204" pitchFamily="34" charset="0"/>
              </a:rPr>
              <a:t>Aproximadamente el 7 % tiene que pagarlo.</a:t>
            </a:r>
          </a:p>
        </p:txBody>
      </p:sp>
      <p:sp>
        <p:nvSpPr>
          <p:cNvPr id="14" name="Text Placeholder 13">
            <a:extLst>
              <a:ext uri="{FF2B5EF4-FFF2-40B4-BE49-F238E27FC236}">
                <a16:creationId xmlns:a16="http://schemas.microsoft.com/office/drawing/2014/main" id="{E24CCE27-AE3C-2C72-C48D-29A40C0DCD94}"/>
              </a:ext>
            </a:extLst>
          </p:cNvPr>
          <p:cNvSpPr>
            <a:spLocks noGrp="1"/>
          </p:cNvSpPr>
          <p:nvPr>
            <p:ph type="body" sz="quarter" idx="17"/>
          </p:nvPr>
        </p:nvSpPr>
        <p:spPr>
          <a:xfrm>
            <a:off x="1030705" y="3719776"/>
            <a:ext cx="4846320" cy="914400"/>
          </a:xfrm>
          <a:prstGeom prst="roundRect">
            <a:avLst/>
          </a:prstGeom>
          <a:ln w="38100">
            <a:solidFill>
              <a:srgbClr val="2F5597"/>
            </a:solidFill>
          </a:ln>
        </p:spPr>
        <p:txBody>
          <a:bodyPr anchor="ctr"/>
          <a:lstStyle/>
          <a:p>
            <a:pPr marL="0" indent="0">
              <a:buNone/>
            </a:pPr>
            <a:r>
              <a:rPr lang="es-US" b="1">
                <a:solidFill>
                  <a:srgbClr val="00529B"/>
                </a:solidFill>
                <a:latin typeface="Arial" panose="020B0604020202020204" pitchFamily="34" charset="0"/>
                <a:cs typeface="Arial" panose="020B0604020202020204" pitchFamily="34" charset="0"/>
              </a:rPr>
              <a:t>¿Qué sucede si debo IRMAA de la Parte D pero no lo pago?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856867"/>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4">
            <a:extLst>
              <a:ext uri="{FF2B5EF4-FFF2-40B4-BE49-F238E27FC236}">
                <a16:creationId xmlns:a16="http://schemas.microsoft.com/office/drawing/2014/main" id="{6E221839-BE51-DCBC-8C9D-225196A4DB96}"/>
              </a:ext>
            </a:extLst>
          </p:cNvPr>
          <p:cNvSpPr>
            <a:spLocks noGrp="1"/>
          </p:cNvSpPr>
          <p:nvPr>
            <p:ph type="body" sz="quarter" idx="18"/>
          </p:nvPr>
        </p:nvSpPr>
        <p:spPr>
          <a:xfrm>
            <a:off x="6349555" y="3707518"/>
            <a:ext cx="4846320" cy="914400"/>
          </a:xfrm>
          <a:prstGeom prst="roundRect">
            <a:avLst/>
          </a:prstGeom>
          <a:ln w="38100">
            <a:solidFill>
              <a:srgbClr val="FEBF22"/>
            </a:solidFill>
          </a:ln>
        </p:spPr>
        <p:txBody>
          <a:bodyPr anchor="ctr">
            <a:normAutofit/>
          </a:bodyPr>
          <a:lstStyle/>
          <a:p>
            <a:pPr marL="0" indent="0">
              <a:buNone/>
            </a:pPr>
            <a:r>
              <a:rPr lang="es-US" sz="1800">
                <a:solidFill>
                  <a:srgbClr val="00529B"/>
                </a:solidFill>
                <a:latin typeface="Arial" panose="020B0604020202020204" pitchFamily="34" charset="0"/>
                <a:cs typeface="Arial" panose="020B0604020202020204" pitchFamily="34" charset="0"/>
              </a:rPr>
              <a:t>Se cancelará su inscripción en la cobertura de medicamentos de Medicare.</a:t>
            </a:r>
          </a:p>
        </p:txBody>
      </p:sp>
      <p:sp>
        <p:nvSpPr>
          <p:cNvPr id="16" name="Text Placeholder 15">
            <a:extLst>
              <a:ext uri="{FF2B5EF4-FFF2-40B4-BE49-F238E27FC236}">
                <a16:creationId xmlns:a16="http://schemas.microsoft.com/office/drawing/2014/main" id="{7FE23F7B-4625-6E0D-92A5-44CEE563A721}"/>
              </a:ext>
            </a:extLst>
          </p:cNvPr>
          <p:cNvSpPr>
            <a:spLocks noGrp="1"/>
          </p:cNvSpPr>
          <p:nvPr>
            <p:ph type="body" sz="quarter" idx="19"/>
          </p:nvPr>
        </p:nvSpPr>
        <p:spPr>
          <a:xfrm>
            <a:off x="1030705" y="4801940"/>
            <a:ext cx="4846320" cy="914400"/>
          </a:xfrm>
          <a:prstGeom prst="roundRect">
            <a:avLst/>
          </a:prstGeom>
          <a:ln w="38100">
            <a:solidFill>
              <a:srgbClr val="2F5597"/>
            </a:solidFill>
          </a:ln>
        </p:spPr>
        <p:txBody>
          <a:bodyPr anchor="ctr"/>
          <a:lstStyle/>
          <a:p>
            <a:pPr marL="0" indent="0">
              <a:spcBef>
                <a:spcPts val="600"/>
              </a:spcBef>
              <a:buNone/>
              <a:defRPr/>
            </a:pPr>
            <a:r>
              <a:rPr lang="es-US" b="1">
                <a:solidFill>
                  <a:srgbClr val="00529B"/>
                </a:solidFill>
                <a:latin typeface="Arial" panose="020B0604020202020204" pitchFamily="34" charset="0"/>
                <a:cs typeface="Arial" panose="020B0604020202020204" pitchFamily="34" charset="0"/>
              </a:rPr>
              <a:t>¿Adónde va el dinero? </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931804"/>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16">
            <a:extLst>
              <a:ext uri="{FF2B5EF4-FFF2-40B4-BE49-F238E27FC236}">
                <a16:creationId xmlns:a16="http://schemas.microsoft.com/office/drawing/2014/main" id="{06F7AE12-D9E6-AE98-C8FF-C6ECBDCE2431}"/>
              </a:ext>
            </a:extLst>
          </p:cNvPr>
          <p:cNvSpPr>
            <a:spLocks noGrp="1"/>
          </p:cNvSpPr>
          <p:nvPr>
            <p:ph type="body" sz="quarter" idx="20"/>
          </p:nvPr>
        </p:nvSpPr>
        <p:spPr>
          <a:xfrm>
            <a:off x="6349555" y="4805073"/>
            <a:ext cx="4846320" cy="914400"/>
          </a:xfrm>
          <a:prstGeom prst="roundRect">
            <a:avLst/>
          </a:prstGeom>
          <a:ln w="38100">
            <a:solidFill>
              <a:srgbClr val="FEBF22"/>
            </a:solidFill>
          </a:ln>
        </p:spPr>
        <p:txBody>
          <a:bodyPr anchor="ctr">
            <a:normAutofit/>
          </a:bodyPr>
          <a:lstStyle/>
          <a:p>
            <a:pPr marL="0" indent="0" algn="ctr">
              <a:buNone/>
              <a:defRPr/>
            </a:pPr>
            <a:r>
              <a:rPr lang="es-US" sz="1800" dirty="0">
                <a:solidFill>
                  <a:srgbClr val="00529B"/>
                </a:solidFill>
                <a:latin typeface="Arial" panose="020B0604020202020204" pitchFamily="34" charset="0"/>
                <a:cs typeface="Arial" panose="020B0604020202020204" pitchFamily="34" charset="0"/>
              </a:rPr>
              <a:t>El importe de IRMAA va al gobierno para </a:t>
            </a:r>
            <a:br>
              <a:rPr lang="es-US" sz="1800" dirty="0">
                <a:solidFill>
                  <a:srgbClr val="00529B"/>
                </a:solidFill>
                <a:latin typeface="Arial" panose="020B0604020202020204" pitchFamily="34" charset="0"/>
                <a:cs typeface="Arial" panose="020B0604020202020204" pitchFamily="34" charset="0"/>
              </a:rPr>
            </a:br>
            <a:r>
              <a:rPr lang="es-US" sz="1800" dirty="0">
                <a:solidFill>
                  <a:srgbClr val="00529B"/>
                </a:solidFill>
                <a:latin typeface="Arial" panose="020B0604020202020204" pitchFamily="34" charset="0"/>
                <a:cs typeface="Arial" panose="020B0604020202020204" pitchFamily="34" charset="0"/>
              </a:rPr>
              <a:t>el Fondo Fiduciario de Medicare.</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14</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240347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wipe(left)">
                                      <p:cBhvr>
                                        <p:cTn id="13" dur="500"/>
                                        <p:tgtEl>
                                          <p:spTgt spid="11">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bg/>
                                          </p:spTgt>
                                        </p:tgtEl>
                                        <p:attrNameLst>
                                          <p:attrName>style.visibility</p:attrName>
                                        </p:attrNameLst>
                                      </p:cBhvr>
                                      <p:to>
                                        <p:strVal val="visible"/>
                                      </p:to>
                                    </p:set>
                                    <p:animEffect transition="in" filter="wipe(left)">
                                      <p:cBhvr>
                                        <p:cTn id="27" dur="500"/>
                                        <p:tgtEl>
                                          <p:spTgt spid="13">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left)">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bg/>
                                          </p:spTgt>
                                        </p:tgtEl>
                                        <p:attrNameLst>
                                          <p:attrName>style.visibility</p:attrName>
                                        </p:attrNameLst>
                                      </p:cBhvr>
                                      <p:to>
                                        <p:strVal val="visible"/>
                                      </p:to>
                                    </p:set>
                                    <p:animEffect transition="in" filter="wipe(left)">
                                      <p:cBhvr>
                                        <p:cTn id="41" dur="500"/>
                                        <p:tgtEl>
                                          <p:spTgt spid="15">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animEffect transition="in" filter="wipe(left)">
                                      <p:cBhvr>
                                        <p:cTn id="44" dur="500"/>
                                        <p:tgtEl>
                                          <p:spTgt spid="1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bg/>
                                          </p:spTgt>
                                        </p:tgtEl>
                                        <p:attrNameLst>
                                          <p:attrName>style.visibility</p:attrName>
                                        </p:attrNameLst>
                                      </p:cBhvr>
                                      <p:to>
                                        <p:strVal val="visible"/>
                                      </p:to>
                                    </p:set>
                                    <p:animEffect transition="in" filter="wipe(left)">
                                      <p:cBhvr>
                                        <p:cTn id="55" dur="500"/>
                                        <p:tgtEl>
                                          <p:spTgt spid="17">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wipe(left)">
                                      <p:cBhvr>
                                        <p:cTn id="5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uiExpand="1" build="p" animBg="1"/>
      <p:bldP spid="12" grpId="0" animBg="1"/>
      <p:bldP spid="13" grpId="0" uiExpand="1" build="p" animBg="1"/>
      <p:bldP spid="14" grpId="0" uiExpand="1" animBg="1"/>
      <p:bldP spid="15" grpId="0" uiExpand="1" build="p" animBg="1"/>
      <p:bldP spid="16" grpId="0" uiExpand="1" animBg="1"/>
      <p:bldP spid="17"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2600" dirty="0"/>
              <a:t>Importe de Ajuste Mensual Relacionado con el Ingreso </a:t>
            </a:r>
            <a:br>
              <a:rPr lang="es-US" sz="2600" dirty="0"/>
            </a:br>
            <a:r>
              <a:rPr lang="es-US" sz="2600" dirty="0"/>
              <a:t>(IRMAA, por sus siglas en inglés): Prima de la Parte D para 2024</a:t>
            </a:r>
          </a:p>
        </p:txBody>
      </p:sp>
      <p:sp>
        <p:nvSpPr>
          <p:cNvPr id="6" name="Text Placeholder 5">
            <a:extLst>
              <a:ext uri="{FF2B5EF4-FFF2-40B4-BE49-F238E27FC236}">
                <a16:creationId xmlns:a16="http://schemas.microsoft.com/office/drawing/2014/main" id="{22CAA142-CE24-0500-DBD0-AFFE68FF6443}"/>
              </a:ext>
            </a:extLst>
          </p:cNvPr>
          <p:cNvSpPr>
            <a:spLocks noGrp="1"/>
          </p:cNvSpPr>
          <p:nvPr>
            <p:ph type="body" sz="quarter" idx="13"/>
          </p:nvPr>
        </p:nvSpPr>
        <p:spPr>
          <a:xfrm>
            <a:off x="266039" y="1407169"/>
            <a:ext cx="12192000" cy="525463"/>
          </a:xfrm>
        </p:spPr>
        <p:txBody>
          <a:bodyPr/>
          <a:lstStyle/>
          <a:p>
            <a:pPr marL="215265" marR="0" lvl="0" indent="0" algn="l" defTabSz="914400" rtl="0" eaLnBrk="1" fontAlgn="auto" latinLnBrk="0" hangingPunct="1">
              <a:lnSpc>
                <a:spcPct val="100000"/>
              </a:lnSpc>
              <a:spcBef>
                <a:spcPts val="0"/>
              </a:spcBef>
              <a:spcAft>
                <a:spcPts val="50"/>
              </a:spcAft>
              <a:buClrTx/>
              <a:buSzTx/>
              <a:buFontTx/>
              <a:buNone/>
              <a:tabLst/>
              <a:defRPr/>
            </a:pPr>
            <a:r>
              <a:rPr kumimoji="0" lang="es-US" sz="2000" b="1" i="0" u="none" strike="noStrike" cap="none"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rPr>
              <a:t>Si su situación de declaración impositiva y sus ingresos anuales en 2022 fueron como sigue:</a:t>
            </a:r>
          </a:p>
        </p:txBody>
      </p:sp>
      <p:graphicFrame>
        <p:nvGraphicFramePr>
          <p:cNvPr id="8" name="Table Placeholder 7">
            <a:extLst>
              <a:ext uri="{FF2B5EF4-FFF2-40B4-BE49-F238E27FC236}">
                <a16:creationId xmlns:a16="http://schemas.microsoft.com/office/drawing/2014/main" id="{2A2DC431-5E15-1BE4-8BA5-C1B04E6ADA60}"/>
              </a:ext>
            </a:extLst>
          </p:cNvPr>
          <p:cNvGraphicFramePr>
            <a:graphicFrameLocks noGrp="1"/>
          </p:cNvGraphicFramePr>
          <p:nvPr>
            <p:ph type="tbl" sz="quarter" idx="14"/>
            <p:extLst>
              <p:ext uri="{D42A27DB-BD31-4B8C-83A1-F6EECF244321}">
                <p14:modId xmlns:p14="http://schemas.microsoft.com/office/powerpoint/2010/main" val="1127414575"/>
              </p:ext>
            </p:extLst>
          </p:nvPr>
        </p:nvGraphicFramePr>
        <p:xfrm>
          <a:off x="552450" y="1932632"/>
          <a:ext cx="11393488" cy="4409440"/>
        </p:xfrm>
        <a:graphic>
          <a:graphicData uri="http://schemas.openxmlformats.org/drawingml/2006/table">
            <a:tbl>
              <a:tblPr firstRow="1" bandRow="1">
                <a:tableStyleId>{5FD0F851-EC5A-4D38-B0AD-8093EC10F338}</a:tableStyleId>
              </a:tblPr>
              <a:tblGrid>
                <a:gridCol w="3086100">
                  <a:extLst>
                    <a:ext uri="{9D8B030D-6E8A-4147-A177-3AD203B41FA5}">
                      <a16:colId xmlns:a16="http://schemas.microsoft.com/office/drawing/2014/main" val="3525975228"/>
                    </a:ext>
                  </a:extLst>
                </a:gridCol>
                <a:gridCol w="3143250">
                  <a:extLst>
                    <a:ext uri="{9D8B030D-6E8A-4147-A177-3AD203B41FA5}">
                      <a16:colId xmlns:a16="http://schemas.microsoft.com/office/drawing/2014/main" val="3399178376"/>
                    </a:ext>
                  </a:extLst>
                </a:gridCol>
                <a:gridCol w="2233216">
                  <a:extLst>
                    <a:ext uri="{9D8B030D-6E8A-4147-A177-3AD203B41FA5}">
                      <a16:colId xmlns:a16="http://schemas.microsoft.com/office/drawing/2014/main" val="3456651512"/>
                    </a:ext>
                  </a:extLst>
                </a:gridCol>
                <a:gridCol w="2930922">
                  <a:extLst>
                    <a:ext uri="{9D8B030D-6E8A-4147-A177-3AD203B41FA5}">
                      <a16:colId xmlns:a16="http://schemas.microsoft.com/office/drawing/2014/main" val="2713516856"/>
                    </a:ext>
                  </a:extLst>
                </a:gridCol>
              </a:tblGrid>
              <a:tr h="7315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s-US" sz="2000">
                          <a:solidFill>
                            <a:srgbClr val="00529B"/>
                          </a:solidFill>
                        </a:rPr>
                        <a:t>Presentar una declaración de impuestos individual</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s-US" sz="2000">
                          <a:solidFill>
                            <a:srgbClr val="00529B"/>
                          </a:solidFill>
                        </a:rPr>
                        <a:t>Presentar una declaración de impuestos conjunta</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0"/>
                        </a:spcBef>
                        <a:spcAft>
                          <a:spcPts val="1200"/>
                        </a:spcAft>
                      </a:pPr>
                      <a:r>
                        <a:rPr lang="es-US" sz="2000" dirty="0">
                          <a:solidFill>
                            <a:srgbClr val="00529B"/>
                          </a:solidFill>
                        </a:rPr>
                        <a:t>Presentar una declaración de impuestos conyugal y separada</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s-US" sz="2000" dirty="0">
                          <a:solidFill>
                            <a:srgbClr val="00529B"/>
                          </a:solidFill>
                        </a:rPr>
                        <a:t>Usted paga cada mes </a:t>
                      </a:r>
                      <a:br>
                        <a:rPr lang="es-US" sz="2000" dirty="0">
                          <a:solidFill>
                            <a:srgbClr val="00529B"/>
                          </a:solidFill>
                        </a:rPr>
                      </a:br>
                      <a:r>
                        <a:rPr lang="es-US" sz="2000" dirty="0">
                          <a:solidFill>
                            <a:srgbClr val="00529B"/>
                          </a:solidFill>
                        </a:rPr>
                        <a:t>(en 2024)</a:t>
                      </a:r>
                    </a:p>
                  </a:txBody>
                  <a:tcPr marL="51435" marR="51435" marT="0" marB="0" anchor="ctr"/>
                </a:tc>
                <a:extLst>
                  <a:ext uri="{0D108BD9-81ED-4DB2-BD59-A6C34878D82A}">
                    <a16:rowId xmlns:a16="http://schemas.microsoft.com/office/drawing/2014/main" val="238326237"/>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$103,000 o menos</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$206,000 o menos</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$103,000 o menos</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dirty="0">
                          <a:solidFill>
                            <a:srgbClr val="00529B"/>
                          </a:solidFill>
                        </a:rPr>
                        <a:t>La prima de su plan </a:t>
                      </a:r>
                      <a:br>
                        <a:rPr lang="es-US" sz="1800" dirty="0">
                          <a:solidFill>
                            <a:srgbClr val="00529B"/>
                          </a:solidFill>
                        </a:rPr>
                      </a:br>
                      <a:r>
                        <a:rPr lang="es-US" sz="1800" dirty="0">
                          <a:solidFill>
                            <a:srgbClr val="00529B"/>
                          </a:solidFill>
                        </a:rPr>
                        <a:t>(YPP, por sus siglas en inglés)</a:t>
                      </a:r>
                    </a:p>
                  </a:txBody>
                  <a:tcPr marL="51435" marR="51435" marT="0" marB="0" anchor="ctr"/>
                </a:tc>
                <a:extLst>
                  <a:ext uri="{0D108BD9-81ED-4DB2-BD59-A6C34878D82A}">
                    <a16:rowId xmlns:a16="http://schemas.microsoft.com/office/drawing/2014/main" val="47592060"/>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$103,000 hasta $129,000 </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a:solidFill>
                            <a:srgbClr val="00529B"/>
                          </a:solidFill>
                        </a:rPr>
                        <a:t>Más de $206,000 hasta $258,000</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a:solidFill>
                            <a:srgbClr val="00529B"/>
                          </a:solidFill>
                        </a:rPr>
                        <a:t>No corresponde</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$12.90 + YPP </a:t>
                      </a:r>
                    </a:p>
                  </a:txBody>
                  <a:tcPr marL="51435" marR="51435" marT="0" marB="0" anchor="ctr"/>
                </a:tc>
                <a:extLst>
                  <a:ext uri="{0D108BD9-81ED-4DB2-BD59-A6C34878D82A}">
                    <a16:rowId xmlns:a16="http://schemas.microsoft.com/office/drawing/2014/main" val="935080897"/>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$129,000 hasta $161,000 </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$258,000 hasta $322,000</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No corresponde</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$33.30 + YPP</a:t>
                      </a:r>
                    </a:p>
                  </a:txBody>
                  <a:tcPr marL="51435" marR="51435" marT="0" marB="0" anchor="ctr"/>
                </a:tc>
                <a:extLst>
                  <a:ext uri="{0D108BD9-81ED-4DB2-BD59-A6C34878D82A}">
                    <a16:rowId xmlns:a16="http://schemas.microsoft.com/office/drawing/2014/main" val="2832586289"/>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a:solidFill>
                            <a:srgbClr val="00529B"/>
                          </a:solidFill>
                        </a:rPr>
                        <a:t>Más de $161,000 hasta $193,000 </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$322,000 hasta $386,000</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No corresponde</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$53.80 + YPP</a:t>
                      </a:r>
                    </a:p>
                  </a:txBody>
                  <a:tcPr marL="51435" marR="51435" marT="0" marB="0" anchor="ctr"/>
                </a:tc>
                <a:extLst>
                  <a:ext uri="{0D108BD9-81ED-4DB2-BD59-A6C34878D82A}">
                    <a16:rowId xmlns:a16="http://schemas.microsoft.com/office/drawing/2014/main" val="460192328"/>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a:solidFill>
                            <a:srgbClr val="00529B"/>
                          </a:solidFill>
                        </a:rPr>
                        <a:t>Más de $193,000 y menos de $500,000</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$386,000 y menos de $750,000</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$103,000 y menos de $397,000</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$74.20 + YPP</a:t>
                      </a:r>
                    </a:p>
                  </a:txBody>
                  <a:tcPr marL="51435" marR="51435" marT="0" marB="0" anchor="ctr"/>
                </a:tc>
                <a:extLst>
                  <a:ext uri="{0D108BD9-81ED-4DB2-BD59-A6C34878D82A}">
                    <a16:rowId xmlns:a16="http://schemas.microsoft.com/office/drawing/2014/main" val="1313659707"/>
                  </a:ext>
                </a:extLst>
              </a:tr>
              <a:tr h="5486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$500,000 o más</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$750,000 o más</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$397,000 o más</a:t>
                      </a:r>
                    </a:p>
                  </a:txBody>
                  <a:tcPr marL="51435" marR="51435"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dirty="0">
                          <a:solidFill>
                            <a:srgbClr val="00529B"/>
                          </a:solidFill>
                        </a:rPr>
                        <a:t>$81.00 + YPP </a:t>
                      </a:r>
                    </a:p>
                  </a:txBody>
                  <a:tcPr marL="51435" marR="51435" marT="0" marB="0" anchor="ctr"/>
                </a:tc>
                <a:extLst>
                  <a:ext uri="{0D108BD9-81ED-4DB2-BD59-A6C34878D82A}">
                    <a16:rowId xmlns:a16="http://schemas.microsoft.com/office/drawing/2014/main" val="1522847218"/>
                  </a:ext>
                </a:extLst>
              </a:tr>
            </a:tbl>
          </a:graphicData>
        </a:graphic>
      </p:graphicFrame>
      <p:sp>
        <p:nvSpPr>
          <p:cNvPr id="9" name="Slide Number Placeholder 5">
            <a:extLst>
              <a:ext uri="{FF2B5EF4-FFF2-40B4-BE49-F238E27FC236}">
                <a16:creationId xmlns:a16="http://schemas.microsoft.com/office/drawing/2014/main" id="{BBBCA7AC-75AB-416A-96FB-ED918B17DA1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15</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310761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1901"/>
          </a:xfrm>
        </p:spPr>
        <p:txBody>
          <a:bodyPr anchor="ctr">
            <a:normAutofit/>
          </a:bodyPr>
          <a:lstStyle/>
          <a:p>
            <a:r>
              <a:rPr lang="es-US" sz="3000" dirty="0"/>
              <a:t>¿Quién puede inscribirse en un </a:t>
            </a:r>
            <a:br>
              <a:rPr lang="es-US" sz="3000" dirty="0"/>
            </a:br>
            <a:r>
              <a:rPr lang="es-US" sz="3000" dirty="0"/>
              <a:t>plan Medicare </a:t>
            </a:r>
            <a:r>
              <a:rPr lang="es-US" sz="3000" dirty="0" err="1"/>
              <a:t>Advantage</a:t>
            </a:r>
            <a:r>
              <a:rPr lang="es-US" sz="3000" dirty="0"/>
              <a:t>?</a:t>
            </a:r>
          </a:p>
        </p:txBody>
      </p:sp>
      <p:sp>
        <p:nvSpPr>
          <p:cNvPr id="5" name="Content Placeholder 4"/>
          <p:cNvSpPr>
            <a:spLocks noGrp="1"/>
          </p:cNvSpPr>
          <p:nvPr>
            <p:ph type="body" sz="quarter" idx="4294967295"/>
          </p:nvPr>
        </p:nvSpPr>
        <p:spPr>
          <a:xfrm>
            <a:off x="838200" y="1422002"/>
            <a:ext cx="5360963" cy="4013995"/>
          </a:xfrm>
        </p:spPr>
        <p:txBody>
          <a:bodyPr vert="horz" lIns="91440" tIns="45720" rIns="91440" bIns="45720" rtlCol="0" anchor="t">
            <a:noAutofit/>
          </a:bodyPr>
          <a:lstStyle/>
          <a:p>
            <a:pPr marL="0" indent="0" defTabSz="685800">
              <a:lnSpc>
                <a:spcPct val="100000"/>
              </a:lnSpc>
              <a:spcBef>
                <a:spcPts val="0"/>
              </a:spcBef>
              <a:spcAft>
                <a:spcPts val="1200"/>
              </a:spcAft>
              <a:buNone/>
            </a:pPr>
            <a:r>
              <a:rPr lang="es-US" b="1" dirty="0">
                <a:solidFill>
                  <a:srgbClr val="00529B"/>
                </a:solidFill>
                <a:latin typeface="Arial"/>
                <a:cs typeface="Arial"/>
              </a:rPr>
              <a:t> </a:t>
            </a:r>
            <a:r>
              <a:rPr lang="es-US" sz="2800" b="1" dirty="0">
                <a:solidFill>
                  <a:srgbClr val="00529B"/>
                </a:solidFill>
                <a:latin typeface="Arial"/>
                <a:cs typeface="Arial"/>
              </a:rPr>
              <a:t>Para ser elegible, debe:</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Tener Medicare Parte A y Parte B</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Vivir en el área de servicio </a:t>
            </a:r>
            <a:br>
              <a:rPr lang="es-US" sz="2400" dirty="0">
                <a:solidFill>
                  <a:srgbClr val="00529B"/>
                </a:solidFill>
              </a:rPr>
            </a:br>
            <a:r>
              <a:rPr lang="es-US" sz="2400" dirty="0">
                <a:solidFill>
                  <a:srgbClr val="00529B"/>
                </a:solidFill>
              </a:rPr>
              <a:t>del plan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Ser ciudadano estadounidense o estar legalmente presente en los EE. UU.</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Tener su número de Medicare y fechas de inicio de su cobertura de la Parte A y/o la Parte B</a:t>
            </a:r>
          </a:p>
        </p:txBody>
      </p:sp>
      <p:sp>
        <p:nvSpPr>
          <p:cNvPr id="8" name="Content Placeholder 4">
            <a:extLst>
              <a:ext uri="{FF2B5EF4-FFF2-40B4-BE49-F238E27FC236}">
                <a16:creationId xmlns:a16="http://schemas.microsoft.com/office/drawing/2014/main" id="{842AD38C-8ABF-48B0-AA1C-CCF3429225F8}"/>
              </a:ext>
            </a:extLst>
          </p:cNvPr>
          <p:cNvSpPr txBox="1">
            <a:spLocks/>
          </p:cNvSpPr>
          <p:nvPr/>
        </p:nvSpPr>
        <p:spPr>
          <a:xfrm>
            <a:off x="6284068" y="1422002"/>
            <a:ext cx="5360963" cy="35909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s-US" sz="2800" b="1" dirty="0">
                <a:solidFill>
                  <a:srgbClr val="00529B"/>
                </a:solidFill>
              </a:rPr>
              <a:t>Para inscribirse, también debe aceptar:</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Proporcionar la información necesaria al plan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Seguir las reglas del plan</a:t>
            </a:r>
          </a:p>
          <a:p>
            <a:pPr marL="548640" lvl="1" indent="-274320" defTabSz="685800">
              <a:lnSpc>
                <a:spcPct val="100000"/>
              </a:lnSpc>
              <a:spcBef>
                <a:spcPts val="0"/>
              </a:spcBef>
              <a:spcAft>
                <a:spcPts val="1200"/>
              </a:spcAft>
              <a:buClr>
                <a:srgbClr val="00539A"/>
              </a:buClr>
              <a:buFont typeface="Wingdings" panose="02070309020205020404" pitchFamily="49" charset="0"/>
              <a:buChar char="§"/>
            </a:pPr>
            <a:r>
              <a:rPr lang="es-US" sz="2400" dirty="0">
                <a:solidFill>
                  <a:srgbClr val="00529B"/>
                </a:solidFill>
              </a:rPr>
              <a:t>Solo pertenecer a un plan a </a:t>
            </a:r>
            <a:br>
              <a:rPr lang="es-US" sz="2400" dirty="0">
                <a:solidFill>
                  <a:srgbClr val="00529B"/>
                </a:solidFill>
              </a:rPr>
            </a:br>
            <a:r>
              <a:rPr lang="es-US" sz="2400" dirty="0">
                <a:solidFill>
                  <a:srgbClr val="00529B"/>
                </a:solidFill>
              </a:rPr>
              <a:t>la vez</a:t>
            </a:r>
          </a:p>
        </p:txBody>
      </p:sp>
      <p:cxnSp>
        <p:nvCxnSpPr>
          <p:cNvPr id="11" name="Straight Connector 10">
            <a:extLst>
              <a:ext uri="{FF2B5EF4-FFF2-40B4-BE49-F238E27FC236}">
                <a16:creationId xmlns:a16="http://schemas.microsoft.com/office/drawing/2014/main" id="{D50616EC-7D08-4D4B-9A1A-2F88BDFFCC4D}"/>
              </a:ext>
              <a:ext uri="{C183D7F6-B498-43B3-948B-1728B52AA6E4}">
                <adec:decorative xmlns:adec="http://schemas.microsoft.com/office/drawing/2017/decorative" val="1"/>
              </a:ext>
            </a:extLst>
          </p:cNvPr>
          <p:cNvCxnSpPr>
            <a:cxnSpLocks/>
          </p:cNvCxnSpPr>
          <p:nvPr/>
        </p:nvCxnSpPr>
        <p:spPr>
          <a:xfrm>
            <a:off x="6154198" y="1612420"/>
            <a:ext cx="0" cy="3765492"/>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73BA8C5-C870-44EC-94D9-872447AF452C}"/>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16</a:t>
            </a:fld>
            <a:endParaRPr lang="en-US"/>
          </a:p>
        </p:txBody>
      </p:sp>
      <p:sp>
        <p:nvSpPr>
          <p:cNvPr id="3" name="Footer Placeholder 2"/>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2" name="Date Placeholder 1"/>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863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Cómo puede inscribirse</a:t>
            </a:r>
          </a:p>
        </p:txBody>
      </p:sp>
      <p:sp>
        <p:nvSpPr>
          <p:cNvPr id="17" name="Content Placeholder 16">
            <a:extLst>
              <a:ext uri="{FF2B5EF4-FFF2-40B4-BE49-F238E27FC236}">
                <a16:creationId xmlns:a16="http://schemas.microsoft.com/office/drawing/2014/main" id="{89E97E07-D89A-EFB3-4667-CE8E774B1055}"/>
              </a:ext>
            </a:extLst>
          </p:cNvPr>
          <p:cNvSpPr>
            <a:spLocks noGrp="1"/>
          </p:cNvSpPr>
          <p:nvPr>
            <p:ph sz="quarter" idx="13"/>
          </p:nvPr>
        </p:nvSpPr>
        <p:spPr>
          <a:xfrm>
            <a:off x="1178609" y="2119611"/>
            <a:ext cx="1397000" cy="526701"/>
          </a:xfrm>
        </p:spPr>
        <p:txBody>
          <a:bodyPr/>
          <a:lstStyle/>
          <a:p>
            <a:pPr marL="0" indent="0">
              <a:buNone/>
            </a:pPr>
            <a:r>
              <a:rPr lang="es-US" b="1">
                <a:solidFill>
                  <a:schemeClr val="tx1"/>
                </a:solidFill>
              </a:rPr>
              <a:t>En línea</a:t>
            </a:r>
          </a:p>
        </p:txBody>
      </p:sp>
      <p:sp>
        <p:nvSpPr>
          <p:cNvPr id="19" name="Content Placeholder 18">
            <a:extLst>
              <a:ext uri="{FF2B5EF4-FFF2-40B4-BE49-F238E27FC236}">
                <a16:creationId xmlns:a16="http://schemas.microsoft.com/office/drawing/2014/main" id="{3F85D1D6-892C-F813-7DA0-AF6DAB66F290}"/>
              </a:ext>
            </a:extLst>
          </p:cNvPr>
          <p:cNvSpPr>
            <a:spLocks noGrp="1"/>
          </p:cNvSpPr>
          <p:nvPr>
            <p:ph sz="quarter" idx="14"/>
          </p:nvPr>
        </p:nvSpPr>
        <p:spPr>
          <a:xfrm>
            <a:off x="871648" y="1155840"/>
            <a:ext cx="10515600" cy="1490472"/>
          </a:xfrm>
          <a:prstGeom prst="roundRect">
            <a:avLst/>
          </a:prstGeom>
          <a:ln w="38100">
            <a:solidFill>
              <a:schemeClr val="accent1"/>
            </a:solidFill>
          </a:ln>
        </p:spPr>
        <p:txBody>
          <a:bodyPr anchor="ctr">
            <a:normAutofit lnSpcReduction="10000"/>
          </a:bodyPr>
          <a:lstStyle/>
          <a:p>
            <a:pPr marL="1828800" marR="0" lvl="0"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2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Visite </a:t>
            </a:r>
            <a:r>
              <a:rPr kumimoji="0" lang="es-US" sz="2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es.Medicare.gov/plan-compare</a:t>
            </a:r>
          </a:p>
          <a:p>
            <a:pPr marL="1828800" marR="0" lvl="0"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2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Visite el sitio web del plan para ver si puede inscribirse en línea</a:t>
            </a:r>
          </a:p>
        </p:txBody>
      </p:sp>
      <p:pic>
        <p:nvPicPr>
          <p:cNvPr id="21" name="Graphic 20">
            <a:extLst>
              <a:ext uri="{FF2B5EF4-FFF2-40B4-BE49-F238E27FC236}">
                <a16:creationId xmlns:a16="http://schemas.microsoft.com/office/drawing/2014/main" id="{60E44669-9767-4001-9DB4-2444F3AE684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9306" y="1075402"/>
            <a:ext cx="1256119" cy="1256119"/>
          </a:xfrm>
          <a:prstGeom prst="rect">
            <a:avLst/>
          </a:prstGeom>
        </p:spPr>
      </p:pic>
      <p:sp>
        <p:nvSpPr>
          <p:cNvPr id="23" name="Content Placeholder 22">
            <a:extLst>
              <a:ext uri="{FF2B5EF4-FFF2-40B4-BE49-F238E27FC236}">
                <a16:creationId xmlns:a16="http://schemas.microsoft.com/office/drawing/2014/main" id="{0D1DA7BF-E240-C2C0-92DF-E39AADC379A8}"/>
              </a:ext>
            </a:extLst>
          </p:cNvPr>
          <p:cNvSpPr>
            <a:spLocks noGrp="1"/>
          </p:cNvSpPr>
          <p:nvPr>
            <p:ph sz="quarter" idx="15"/>
          </p:nvPr>
        </p:nvSpPr>
        <p:spPr>
          <a:xfrm>
            <a:off x="1029592" y="3806063"/>
            <a:ext cx="1695033" cy="553341"/>
          </a:xfrm>
        </p:spPr>
        <p:txBody>
          <a:bodyPr>
            <a:normAutofit fontScale="85000" lnSpcReduction="10000"/>
          </a:bodyPr>
          <a:lstStyle/>
          <a:p>
            <a:pPr marL="0" indent="0">
              <a:buNone/>
            </a:pPr>
            <a:r>
              <a:rPr lang="es-US" b="1">
                <a:solidFill>
                  <a:schemeClr val="tx1"/>
                </a:solidFill>
              </a:rPr>
              <a:t>Por teléfono</a:t>
            </a:r>
          </a:p>
        </p:txBody>
      </p:sp>
      <p:sp>
        <p:nvSpPr>
          <p:cNvPr id="24" name="Content Placeholder 23">
            <a:extLst>
              <a:ext uri="{FF2B5EF4-FFF2-40B4-BE49-F238E27FC236}">
                <a16:creationId xmlns:a16="http://schemas.microsoft.com/office/drawing/2014/main" id="{783189D4-7310-0FAD-38B0-EB1A562862D6}"/>
              </a:ext>
            </a:extLst>
          </p:cNvPr>
          <p:cNvSpPr>
            <a:spLocks noGrp="1"/>
          </p:cNvSpPr>
          <p:nvPr>
            <p:ph sz="quarter" idx="16"/>
          </p:nvPr>
        </p:nvSpPr>
        <p:spPr>
          <a:xfrm>
            <a:off x="883289" y="2777655"/>
            <a:ext cx="10515600" cy="1490472"/>
          </a:xfrm>
          <a:prstGeom prst="roundRect">
            <a:avLst/>
          </a:prstGeom>
          <a:ln w="38100">
            <a:solidFill>
              <a:schemeClr val="accent1"/>
            </a:solidFill>
          </a:ln>
        </p:spPr>
        <p:txBody>
          <a:bodyPr anchor="ctr">
            <a:normAutofit fontScale="92500" lnSpcReduction="20000"/>
          </a:bodyPr>
          <a:lstStyle/>
          <a:p>
            <a:pPr marL="1828800" marR="0" lvl="0" indent="-274320" algn="l"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r>
              <a:rPr kumimoji="0" lang="es-US" sz="2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Llame al plan en el que desea inscribirse.</a:t>
            </a:r>
          </a:p>
          <a:p>
            <a:pPr marL="1828800" marR="0" lvl="0" indent="-274320" algn="l" defTabSz="685800" rtl="0" eaLnBrk="1" fontAlgn="auto" latinLnBrk="0" hangingPunct="1">
              <a:lnSpc>
                <a:spcPct val="110000"/>
              </a:lnSpc>
              <a:spcBef>
                <a:spcPts val="0"/>
              </a:spcBef>
              <a:spcAft>
                <a:spcPts val="600"/>
              </a:spcAft>
              <a:buClrTx/>
              <a:buSzTx/>
              <a:buFont typeface="Wingdings" panose="05000000000000000000" pitchFamily="2" charset="2"/>
              <a:buChar char="§"/>
              <a:tabLst/>
              <a:defRPr/>
            </a:pPr>
            <a:r>
              <a:rPr kumimoji="0" lang="es-US" sz="2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Llame al 1-800-MEDICARE (1-800-633-4227) </a:t>
            </a:r>
            <a:br>
              <a:rPr kumimoji="0" lang="es-US" sz="2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(TTY: 1-877-486-2048)</a:t>
            </a:r>
          </a:p>
        </p:txBody>
      </p:sp>
      <p:pic>
        <p:nvPicPr>
          <p:cNvPr id="22" name="Picture 21">
            <a:extLst>
              <a:ext uri="{FF2B5EF4-FFF2-40B4-BE49-F238E27FC236}">
                <a16:creationId xmlns:a16="http://schemas.microsoft.com/office/drawing/2014/main" id="{98763D53-5596-4C81-A306-53BBFC6EA7BB}"/>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544242" y="2832484"/>
            <a:ext cx="517428" cy="992629"/>
          </a:xfrm>
          <a:prstGeom prst="rect">
            <a:avLst/>
          </a:prstGeom>
        </p:spPr>
      </p:pic>
      <p:sp>
        <p:nvSpPr>
          <p:cNvPr id="25" name="Content Placeholder 24">
            <a:extLst>
              <a:ext uri="{FF2B5EF4-FFF2-40B4-BE49-F238E27FC236}">
                <a16:creationId xmlns:a16="http://schemas.microsoft.com/office/drawing/2014/main" id="{782E2190-F6DE-BC71-65CE-9CFDC32D2AE3}"/>
              </a:ext>
            </a:extLst>
          </p:cNvPr>
          <p:cNvSpPr>
            <a:spLocks noGrp="1"/>
          </p:cNvSpPr>
          <p:nvPr>
            <p:ph sz="quarter" idx="17"/>
          </p:nvPr>
        </p:nvSpPr>
        <p:spPr>
          <a:xfrm>
            <a:off x="1129435" y="5456720"/>
            <a:ext cx="1859298" cy="590745"/>
          </a:xfrm>
        </p:spPr>
        <p:txBody>
          <a:bodyPr>
            <a:normAutofit/>
          </a:bodyPr>
          <a:lstStyle/>
          <a:p>
            <a:pPr marL="0" indent="0">
              <a:buNone/>
            </a:pPr>
            <a:r>
              <a:rPr lang="es-US" b="1" dirty="0">
                <a:solidFill>
                  <a:schemeClr val="tx1"/>
                </a:solidFill>
              </a:rPr>
              <a:t>Por correo</a:t>
            </a:r>
          </a:p>
        </p:txBody>
      </p:sp>
      <p:sp>
        <p:nvSpPr>
          <p:cNvPr id="26" name="Content Placeholder 25">
            <a:extLst>
              <a:ext uri="{FF2B5EF4-FFF2-40B4-BE49-F238E27FC236}">
                <a16:creationId xmlns:a16="http://schemas.microsoft.com/office/drawing/2014/main" id="{07EE5A57-AE94-612A-EE44-4FB731B8D01A}"/>
              </a:ext>
            </a:extLst>
          </p:cNvPr>
          <p:cNvSpPr>
            <a:spLocks noGrp="1"/>
          </p:cNvSpPr>
          <p:nvPr>
            <p:ph sz="quarter" idx="18"/>
          </p:nvPr>
        </p:nvSpPr>
        <p:spPr>
          <a:xfrm>
            <a:off x="897684" y="4425415"/>
            <a:ext cx="10515600" cy="1490472"/>
          </a:xfrm>
          <a:prstGeom prst="roundRect">
            <a:avLst/>
          </a:prstGeom>
          <a:ln w="38100">
            <a:solidFill>
              <a:schemeClr val="accent1"/>
            </a:solidFill>
          </a:ln>
        </p:spPr>
        <p:txBody>
          <a:bodyPr anchor="ctr"/>
          <a:lstStyle/>
          <a:p>
            <a:pPr marL="1828800" marR="0" lvl="0" indent="-274320" algn="l" defTabSz="685800" rtl="0" eaLnBrk="1" fontAlgn="auto" latinLnBrk="0" hangingPunct="1">
              <a:lnSpc>
                <a:spcPct val="100000"/>
              </a:lnSpc>
              <a:spcBef>
                <a:spcPts val="0"/>
              </a:spcBef>
              <a:spcAft>
                <a:spcPts val="600"/>
              </a:spcAft>
              <a:buClrTx/>
              <a:buSzTx/>
              <a:buFontTx/>
              <a:buNone/>
              <a:tabLst/>
              <a:defRPr/>
            </a:pPr>
            <a:r>
              <a:rPr kumimoji="0" lang="es-US" sz="2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Complete un formulario de inscripción impreso</a:t>
            </a:r>
          </a:p>
        </p:txBody>
      </p:sp>
      <p:pic>
        <p:nvPicPr>
          <p:cNvPr id="15" name="Graphic 14">
            <a:extLst>
              <a:ext uri="{FF2B5EF4-FFF2-40B4-BE49-F238E27FC236}">
                <a16:creationId xmlns:a16="http://schemas.microsoft.com/office/drawing/2014/main" id="{8F1DB912-17F5-48B4-91C4-50E83F667D1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8609" y="4455216"/>
            <a:ext cx="1197515" cy="1197515"/>
          </a:xfrm>
          <a:prstGeom prst="rect">
            <a:avLst/>
          </a:prstGeom>
        </p:spPr>
      </p:pic>
      <p:sp>
        <p:nvSpPr>
          <p:cNvPr id="14" name="Slide Number Placeholder 5">
            <a:extLst>
              <a:ext uri="{FF2B5EF4-FFF2-40B4-BE49-F238E27FC236}">
                <a16:creationId xmlns:a16="http://schemas.microsoft.com/office/drawing/2014/main" id="{6F25D6BA-7163-4710-A903-6BB075FFDAB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17</a:t>
            </a:fld>
            <a:endParaRPr lang="en-US"/>
          </a:p>
        </p:txBody>
      </p:sp>
      <p:sp>
        <p:nvSpPr>
          <p:cNvPr id="3" name="Footer Placeholder 2"/>
          <p:cNvSpPr>
            <a:spLocks noGrp="1"/>
          </p:cNvSpPr>
          <p:nvPr>
            <p:ph type="ftr" sz="quarter" idx="11"/>
          </p:nvPr>
        </p:nvSpPr>
        <p:spPr/>
        <p:txBody>
          <a:bodyPr/>
          <a:lstStyle/>
          <a:p>
            <a:r>
              <a:rPr lang="es-US"/>
              <a:t>Medicare Advantage y otros planes de salud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1679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9" grpId="0" uiExpand="1" animBg="1"/>
      <p:bldP spid="23" grpId="0" build="p"/>
      <p:bldP spid="24" grpId="0" uiExpand="1" animBg="1"/>
      <p:bldP spid="25" grpId="0"/>
      <p:bldP spid="26"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2800" b="0" dirty="0"/>
              <a:t>Cuándo puede unirse o cambiar de </a:t>
            </a:r>
            <a:br>
              <a:rPr lang="es-US" sz="2800" b="0" dirty="0"/>
            </a:br>
            <a:r>
              <a:rPr lang="es-US" sz="2800" b="0" dirty="0"/>
              <a:t>planes Medicare </a:t>
            </a:r>
            <a:r>
              <a:rPr lang="es-US" sz="2800" b="0" dirty="0" err="1"/>
              <a:t>Advantage</a:t>
            </a:r>
            <a:r>
              <a:rPr lang="es-US" sz="2800" b="0" dirty="0"/>
              <a:t> </a:t>
            </a:r>
            <a:r>
              <a:rPr lang="es-US" sz="2000" b="0" dirty="0"/>
              <a:t>(1 de 3)</a:t>
            </a:r>
          </a:p>
        </p:txBody>
      </p:sp>
      <p:sp>
        <p:nvSpPr>
          <p:cNvPr id="5" name="Text Placeholder 4">
            <a:extLst>
              <a:ext uri="{FF2B5EF4-FFF2-40B4-BE49-F238E27FC236}">
                <a16:creationId xmlns:a16="http://schemas.microsoft.com/office/drawing/2014/main" id="{9D0E192F-563F-9A88-5026-85A1688F87F3}"/>
              </a:ext>
            </a:extLst>
          </p:cNvPr>
          <p:cNvSpPr>
            <a:spLocks noGrp="1"/>
          </p:cNvSpPr>
          <p:nvPr>
            <p:ph type="body" sz="quarter" idx="13"/>
          </p:nvPr>
        </p:nvSpPr>
        <p:spPr>
          <a:xfrm>
            <a:off x="0" y="1005840"/>
            <a:ext cx="12192000" cy="561975"/>
          </a:xfrm>
        </p:spPr>
        <p:txBody>
          <a:bodyPr/>
          <a:lstStyle/>
          <a:p>
            <a:pPr marL="54864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s-US" sz="24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Puede unirse o cambiar de planes Medicare Advantage durante 5 períodos: </a:t>
            </a:r>
          </a:p>
        </p:txBody>
      </p:sp>
      <p:sp>
        <p:nvSpPr>
          <p:cNvPr id="6" name="Text Placeholder 5">
            <a:extLst>
              <a:ext uri="{FF2B5EF4-FFF2-40B4-BE49-F238E27FC236}">
                <a16:creationId xmlns:a16="http://schemas.microsoft.com/office/drawing/2014/main" id="{74ACFDE6-53EA-A707-83F6-D643D04806D9}"/>
              </a:ext>
            </a:extLst>
          </p:cNvPr>
          <p:cNvSpPr>
            <a:spLocks noGrp="1" noChangeAspect="1"/>
          </p:cNvSpPr>
          <p:nvPr>
            <p:ph type="body" sz="quarter" idx="14"/>
          </p:nvPr>
        </p:nvSpPr>
        <p:spPr>
          <a:xfrm>
            <a:off x="371475" y="1460481"/>
            <a:ext cx="914400" cy="914400"/>
          </a:xfrm>
          <a:prstGeom prst="ellipse">
            <a:avLst/>
          </a:prstGeom>
          <a:solidFill>
            <a:srgbClr val="FEBF22"/>
          </a:solidFill>
          <a:ln>
            <a:noFill/>
          </a:ln>
        </p:spPr>
        <p:txBody>
          <a:bodyPr wrap="none" anchor="ctr" anchorCtr="0">
            <a:noAutofit/>
          </a:bodyPr>
          <a:lstStyle/>
          <a:p>
            <a:pPr marL="0" indent="0" algn="ctr">
              <a:buNone/>
            </a:pPr>
            <a:r>
              <a:rPr lang="es-US" sz="3600" b="1"/>
              <a:t>1</a:t>
            </a:r>
          </a:p>
        </p:txBody>
      </p:sp>
      <p:sp>
        <p:nvSpPr>
          <p:cNvPr id="7" name="Text Placeholder 6">
            <a:extLst>
              <a:ext uri="{FF2B5EF4-FFF2-40B4-BE49-F238E27FC236}">
                <a16:creationId xmlns:a16="http://schemas.microsoft.com/office/drawing/2014/main" id="{C77B22B8-E326-40A5-417D-372F0F4E8FDA}"/>
              </a:ext>
            </a:extLst>
          </p:cNvPr>
          <p:cNvSpPr>
            <a:spLocks noGrp="1"/>
          </p:cNvSpPr>
          <p:nvPr>
            <p:ph type="body" sz="quarter" idx="15"/>
          </p:nvPr>
        </p:nvSpPr>
        <p:spPr>
          <a:xfrm>
            <a:off x="838200" y="1912443"/>
            <a:ext cx="10972800" cy="2084832"/>
          </a:xfrm>
          <a:prstGeom prst="roundRect">
            <a:avLst/>
          </a:prstGeom>
          <a:ln w="38100">
            <a:solidFill>
              <a:srgbClr val="FEBF22"/>
            </a:solidFill>
          </a:ln>
        </p:spPr>
        <p:txBody>
          <a:bodyPr>
            <a:normAutofit fontScale="92500"/>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US" sz="1800" b="1" i="0" u="none" strike="noStrike" cap="none" normalizeH="0" baseline="0" noProof="0">
                <a:ln>
                  <a:noFill/>
                </a:ln>
                <a:solidFill>
                  <a:srgbClr val="00529B"/>
                </a:solidFill>
                <a:effectLst/>
                <a:uLnTx/>
                <a:uFillTx/>
              </a:rPr>
              <a:t>Período de Inscripción Inicial (IEP, por sus siglas en inglés)</a:t>
            </a:r>
          </a:p>
          <a:p>
            <a:pPr marR="0" lvl="0" algn="l" defTabSz="914400" rtl="0" eaLnBrk="1" fontAlgn="auto" latinLnBrk="0" hangingPunct="1">
              <a:lnSpc>
                <a:spcPct val="100000"/>
              </a:lnSpc>
              <a:spcBef>
                <a:spcPts val="0"/>
              </a:spcBef>
              <a:spcAft>
                <a:spcPts val="600"/>
              </a:spcAft>
              <a:buClrTx/>
              <a:buSzTx/>
              <a:tabLst/>
              <a:defRPr/>
            </a:pPr>
            <a:r>
              <a:rPr kumimoji="0" lang="es-US" sz="1800" b="0" i="0" u="none" strike="noStrike" cap="none" normalizeH="0" baseline="0" noProof="0">
                <a:ln>
                  <a:noFill/>
                </a:ln>
                <a:solidFill>
                  <a:srgbClr val="00529B"/>
                </a:solidFill>
                <a:effectLst/>
                <a:uLnTx/>
                <a:uFillTx/>
              </a:rPr>
              <a:t>Comienza 3 meses inmediatamente antes de que tenga derecho inicialmente tanto a la Parte A como a la Parte B de Medicare y termina el último día del mes antes de que tenga derecho tanto a la Parte A como a la Parte B, o el último día de su IEP de la Parte B</a:t>
            </a:r>
          </a:p>
          <a:p>
            <a:pPr marR="0" lvl="0" algn="l" defTabSz="914400" rtl="0" eaLnBrk="1" fontAlgn="auto" latinLnBrk="0" hangingPunct="1">
              <a:lnSpc>
                <a:spcPct val="100000"/>
              </a:lnSpc>
              <a:spcBef>
                <a:spcPts val="0"/>
              </a:spcBef>
              <a:spcAft>
                <a:spcPts val="600"/>
              </a:spcAft>
              <a:buClrTx/>
              <a:buSzTx/>
              <a:tabLst/>
              <a:defRPr/>
            </a:pPr>
            <a:r>
              <a:rPr kumimoji="0" lang="es-US" sz="1800" b="1" i="0" u="none" strike="noStrike" cap="none" normalizeH="0" baseline="0" noProof="0">
                <a:ln>
                  <a:noFill/>
                </a:ln>
                <a:solidFill>
                  <a:srgbClr val="00529B"/>
                </a:solidFill>
                <a:effectLst/>
                <a:uLnTx/>
                <a:uFillTx/>
              </a:rPr>
              <a:t>La cobertura comienza</a:t>
            </a:r>
            <a:r>
              <a:rPr kumimoji="0" lang="es-US" sz="1800" b="0" i="0" u="none" strike="noStrike" cap="none" normalizeH="0" baseline="0" noProof="0">
                <a:ln>
                  <a:noFill/>
                </a:ln>
                <a:solidFill>
                  <a:srgbClr val="00529B"/>
                </a:solidFill>
                <a:effectLst/>
                <a:uLnTx/>
                <a:uFillTx/>
              </a:rPr>
              <a:t> el primer día del mes en que tiene derecho tanto a la Parte A como a la Parte B, o el primer día del mes después del mes en que solicitó la inscripción (si es después de que tenga derecho)</a:t>
            </a:r>
          </a:p>
        </p:txBody>
      </p:sp>
      <p:sp>
        <p:nvSpPr>
          <p:cNvPr id="8" name="Text Placeholder 7">
            <a:extLst>
              <a:ext uri="{FF2B5EF4-FFF2-40B4-BE49-F238E27FC236}">
                <a16:creationId xmlns:a16="http://schemas.microsoft.com/office/drawing/2014/main" id="{A79BCC1E-BC7D-0D9D-5453-056AED77B05E}"/>
              </a:ext>
            </a:extLst>
          </p:cNvPr>
          <p:cNvSpPr>
            <a:spLocks noGrp="1" noChangeAspect="1"/>
          </p:cNvSpPr>
          <p:nvPr>
            <p:ph type="body" sz="quarter" idx="16"/>
          </p:nvPr>
        </p:nvSpPr>
        <p:spPr>
          <a:xfrm>
            <a:off x="314325" y="3962345"/>
            <a:ext cx="914400" cy="914400"/>
          </a:xfrm>
          <a:prstGeom prst="ellipse">
            <a:avLst/>
          </a:prstGeom>
          <a:solidFill>
            <a:srgbClr val="FEBF22"/>
          </a:solidFill>
          <a:ln>
            <a:noFill/>
          </a:ln>
        </p:spPr>
        <p:txBody>
          <a:bodyPr wrap="none" anchor="ctr" anchorCtr="0">
            <a:noAutofit/>
          </a:bodyPr>
          <a:lstStyle/>
          <a:p>
            <a:pPr marL="0" indent="0" algn="ctr">
              <a:buNone/>
            </a:pPr>
            <a:r>
              <a:rPr lang="es-US" sz="3600" b="1"/>
              <a:t>2</a:t>
            </a:r>
          </a:p>
        </p:txBody>
      </p:sp>
      <p:sp>
        <p:nvSpPr>
          <p:cNvPr id="17" name="Text Placeholder 16">
            <a:extLst>
              <a:ext uri="{FF2B5EF4-FFF2-40B4-BE49-F238E27FC236}">
                <a16:creationId xmlns:a16="http://schemas.microsoft.com/office/drawing/2014/main" id="{6451E1D7-AB0E-F5A6-347B-C2111850B0EF}"/>
              </a:ext>
            </a:extLst>
          </p:cNvPr>
          <p:cNvSpPr>
            <a:spLocks noGrp="1"/>
          </p:cNvSpPr>
          <p:nvPr>
            <p:ph type="body" sz="quarter" idx="17"/>
          </p:nvPr>
        </p:nvSpPr>
        <p:spPr>
          <a:xfrm>
            <a:off x="838200" y="4407952"/>
            <a:ext cx="10972800" cy="1692163"/>
          </a:xfrm>
          <a:prstGeom prst="roundRect">
            <a:avLst/>
          </a:prstGeom>
          <a:ln w="38100">
            <a:solidFill>
              <a:srgbClr val="FEBF22"/>
            </a:solidFill>
          </a:ln>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US" sz="1800" b="1" i="0" u="none" strike="noStrike" cap="none" normalizeH="0" baseline="0" noProof="0">
                <a:ln>
                  <a:noFill/>
                </a:ln>
                <a:solidFill>
                  <a:srgbClr val="00529B"/>
                </a:solidFill>
                <a:effectLst/>
                <a:uLnTx/>
                <a:uFillTx/>
              </a:rPr>
              <a:t>Período de Inscripción Abierta (OEP, por sus siglas en inglés)</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1800" b="0" i="0" u="none" strike="noStrike" cap="none" normalizeH="0" baseline="0" noProof="0">
                <a:ln>
                  <a:noFill/>
                </a:ln>
                <a:solidFill>
                  <a:srgbClr val="00529B"/>
                </a:solidFill>
                <a:effectLst/>
                <a:uLnTx/>
                <a:uFillTx/>
              </a:rPr>
              <a:t>Desde el 15 de octubre hasta el 7 de diciembre de cada año.</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1800" b="1" i="0" u="none" strike="noStrike" cap="none" normalizeH="0" baseline="0" noProof="0">
                <a:ln>
                  <a:noFill/>
                </a:ln>
                <a:solidFill>
                  <a:srgbClr val="00529B"/>
                </a:solidFill>
                <a:effectLst/>
                <a:uLnTx/>
                <a:uFillTx/>
              </a:rPr>
              <a:t>La cobertura comienza </a:t>
            </a:r>
            <a:r>
              <a:rPr kumimoji="0" lang="es-US" sz="1800" b="0" i="0" u="none" strike="noStrike" cap="none" normalizeH="0" baseline="0" noProof="0">
                <a:ln>
                  <a:noFill/>
                </a:ln>
                <a:solidFill>
                  <a:srgbClr val="00529B"/>
                </a:solidFill>
                <a:effectLst/>
                <a:uLnTx/>
                <a:uFillTx/>
              </a:rPr>
              <a:t>el 1 de enero</a:t>
            </a:r>
          </a:p>
        </p:txBody>
      </p:sp>
      <p:sp>
        <p:nvSpPr>
          <p:cNvPr id="15" name="Slide Number Placeholder 5">
            <a:extLst>
              <a:ext uri="{FF2B5EF4-FFF2-40B4-BE49-F238E27FC236}">
                <a16:creationId xmlns:a16="http://schemas.microsoft.com/office/drawing/2014/main" id="{B734FEAD-AC0D-4F7D-8B8D-E55F402D013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18</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223511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P spid="8" grpId="0" uiExpand="1" animBg="1"/>
      <p:bldP spid="17" grpId="0"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p:txBody>
          <a:bodyPr anchor="ctr">
            <a:normAutofit/>
          </a:bodyPr>
          <a:lstStyle/>
          <a:p>
            <a:r>
              <a:rPr lang="es-US" sz="2800" b="0" dirty="0"/>
              <a:t>Cuándo puede unirse o cambiar de </a:t>
            </a:r>
            <a:br>
              <a:rPr lang="es-US" sz="2800" b="0" dirty="0"/>
            </a:br>
            <a:r>
              <a:rPr lang="es-US" sz="2800" b="0" dirty="0"/>
              <a:t>planes Medicare </a:t>
            </a:r>
            <a:r>
              <a:rPr lang="es-US" sz="2800" b="0" dirty="0" err="1"/>
              <a:t>Advantage</a:t>
            </a:r>
            <a:r>
              <a:rPr lang="es-US" sz="2800" b="0" dirty="0"/>
              <a:t> </a:t>
            </a:r>
            <a:r>
              <a:rPr lang="es-US" sz="2000" b="0" dirty="0"/>
              <a:t>(2 de 3)</a:t>
            </a:r>
          </a:p>
        </p:txBody>
      </p:sp>
      <p:sp>
        <p:nvSpPr>
          <p:cNvPr id="26" name="TextBox 25">
            <a:extLst>
              <a:ext uri="{FF2B5EF4-FFF2-40B4-BE49-F238E27FC236}">
                <a16:creationId xmlns:a16="http://schemas.microsoft.com/office/drawing/2014/main" id="{61D91FF7-2BD2-4820-A157-4363E44F7BF7}"/>
              </a:ext>
            </a:extLst>
          </p:cNvPr>
          <p:cNvSpPr txBox="1"/>
          <p:nvPr/>
        </p:nvSpPr>
        <p:spPr>
          <a:xfrm>
            <a:off x="0" y="1005840"/>
            <a:ext cx="12192000" cy="467051"/>
          </a:xfrm>
          <a:prstGeom prst="rect">
            <a:avLst/>
          </a:prstGeom>
          <a:noFill/>
        </p:spPr>
        <p:txBody>
          <a:bodyPr wrap="square" rtlCol="0">
            <a:spAutoFit/>
          </a:bodyPr>
          <a:lstStyle/>
          <a:p>
            <a:pPr marL="548640" defTabSz="685800">
              <a:buClr>
                <a:srgbClr val="00539A"/>
              </a:buClr>
              <a:buFont typeface="Wingdings" pitchFamily="2" charset="2"/>
            </a:pPr>
            <a:r>
              <a:rPr lang="es-US" sz="2400" b="1" dirty="0">
                <a:solidFill>
                  <a:srgbClr val="00529B"/>
                </a:solidFill>
                <a:latin typeface="Arial" panose="020B0604020202020204" pitchFamily="34" charset="0"/>
                <a:cs typeface="Arial" panose="020B0604020202020204" pitchFamily="34" charset="0"/>
              </a:rPr>
              <a:t>Puede unirse o cambiar de planes Medicare </a:t>
            </a:r>
            <a:r>
              <a:rPr lang="es-US" sz="2400" b="1" dirty="0" err="1">
                <a:solidFill>
                  <a:srgbClr val="00529B"/>
                </a:solidFill>
                <a:latin typeface="Arial" panose="020B0604020202020204" pitchFamily="34" charset="0"/>
                <a:cs typeface="Arial" panose="020B0604020202020204" pitchFamily="34" charset="0"/>
              </a:rPr>
              <a:t>Advantage</a:t>
            </a:r>
            <a:r>
              <a:rPr lang="es-US" sz="2400" b="1" dirty="0">
                <a:solidFill>
                  <a:srgbClr val="00529B"/>
                </a:solidFill>
                <a:latin typeface="Arial" panose="020B0604020202020204" pitchFamily="34" charset="0"/>
                <a:cs typeface="Arial" panose="020B0604020202020204" pitchFamily="34" charset="0"/>
              </a:rPr>
              <a:t> durante 5 períodos: </a:t>
            </a:r>
          </a:p>
        </p:txBody>
      </p:sp>
      <p:sp>
        <p:nvSpPr>
          <p:cNvPr id="6" name="Content Placeholder 5">
            <a:extLst>
              <a:ext uri="{FF2B5EF4-FFF2-40B4-BE49-F238E27FC236}">
                <a16:creationId xmlns:a16="http://schemas.microsoft.com/office/drawing/2014/main" id="{6B1C8C3A-64C9-51BE-25ED-88511A188E9E}"/>
              </a:ext>
            </a:extLst>
          </p:cNvPr>
          <p:cNvSpPr>
            <a:spLocks noGrp="1"/>
          </p:cNvSpPr>
          <p:nvPr>
            <p:ph type="body" sz="quarter" idx="14"/>
          </p:nvPr>
        </p:nvSpPr>
        <p:spPr>
          <a:xfrm>
            <a:off x="304800" y="1604050"/>
            <a:ext cx="914400" cy="914400"/>
          </a:xfrm>
          <a:prstGeom prst="ellipse">
            <a:avLst/>
          </a:prstGeom>
          <a:solidFill>
            <a:srgbClr val="FEBF22"/>
          </a:solidFill>
        </p:spPr>
        <p:txBody>
          <a:bodyPr anchor="ctr">
            <a:normAutofit/>
          </a:bodyPr>
          <a:lstStyle/>
          <a:p>
            <a:pPr marL="0" indent="0" algn="ctr">
              <a:buNone/>
            </a:pPr>
            <a:r>
              <a:rPr lang="es-US" sz="3600" b="1"/>
              <a:t>3</a:t>
            </a:r>
          </a:p>
        </p:txBody>
      </p:sp>
      <p:sp>
        <p:nvSpPr>
          <p:cNvPr id="7" name="Content Placeholder 6">
            <a:extLst>
              <a:ext uri="{FF2B5EF4-FFF2-40B4-BE49-F238E27FC236}">
                <a16:creationId xmlns:a16="http://schemas.microsoft.com/office/drawing/2014/main" id="{0478C14F-6E08-E717-7F79-A0AF119EE662}"/>
              </a:ext>
            </a:extLst>
          </p:cNvPr>
          <p:cNvSpPr>
            <a:spLocks noGrp="1"/>
          </p:cNvSpPr>
          <p:nvPr>
            <p:ph type="body" sz="quarter" idx="15"/>
          </p:nvPr>
        </p:nvSpPr>
        <p:spPr>
          <a:xfrm>
            <a:off x="902368" y="1979935"/>
            <a:ext cx="10680032" cy="2608107"/>
          </a:xfrm>
          <a:prstGeom prst="roundRect">
            <a:avLst/>
          </a:prstGeom>
          <a:ln w="38100">
            <a:solidFill>
              <a:srgbClr val="FEBF22"/>
            </a:solidFill>
          </a:ln>
        </p:spPr>
        <p:txBody>
          <a:bodyPr>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US" sz="1900" b="1" i="0" u="none" strike="noStrike" cap="none" normalizeH="0" baseline="0" noProof="0" dirty="0">
                <a:ln>
                  <a:noFill/>
                </a:ln>
                <a:solidFill>
                  <a:srgbClr val="00529B"/>
                </a:solidFill>
                <a:effectLst/>
                <a:uLnTx/>
                <a:uFillTx/>
              </a:rPr>
              <a:t>Período de inscripción abierta de Medicare </a:t>
            </a:r>
            <a:r>
              <a:rPr kumimoji="0" lang="es-US" sz="1900" b="1" i="0" u="none" strike="noStrike" cap="none" normalizeH="0" baseline="0" noProof="0" dirty="0" err="1">
                <a:ln>
                  <a:noFill/>
                </a:ln>
                <a:solidFill>
                  <a:srgbClr val="00529B"/>
                </a:solidFill>
                <a:effectLst/>
                <a:uLnTx/>
                <a:uFillTx/>
              </a:rPr>
              <a:t>Advantage</a:t>
            </a:r>
            <a:endParaRPr kumimoji="0" lang="es-US" sz="1900" b="1" i="0" u="none" strike="noStrike" cap="none" normalizeH="0" baseline="0" noProof="0" dirty="0">
              <a:ln>
                <a:noFill/>
              </a:ln>
              <a:solidFill>
                <a:srgbClr val="00529B"/>
              </a:solidFill>
              <a:effectLst/>
              <a:uLnTx/>
              <a:uFillTx/>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s-US" sz="1700" b="1" i="0" u="none" strike="noStrike" cap="none" normalizeH="0" baseline="0" noProof="0" dirty="0">
                <a:ln>
                  <a:noFill/>
                </a:ln>
                <a:solidFill>
                  <a:srgbClr val="00529B"/>
                </a:solidFill>
                <a:effectLst/>
                <a:uLnTx/>
                <a:uFillTx/>
              </a:rPr>
              <a:t>Puede cambiar de planes Medicare </a:t>
            </a:r>
            <a:r>
              <a:rPr kumimoji="0" lang="es-US" sz="1700" b="1" i="0" u="none" strike="noStrike" cap="none" normalizeH="0" baseline="0" noProof="0" dirty="0" err="1">
                <a:ln>
                  <a:noFill/>
                </a:ln>
                <a:solidFill>
                  <a:srgbClr val="00529B"/>
                </a:solidFill>
                <a:effectLst/>
                <a:uLnTx/>
                <a:uFillTx/>
              </a:rPr>
              <a:t>Advantage</a:t>
            </a:r>
            <a:r>
              <a:rPr kumimoji="0" lang="es-US" sz="1700" b="1" i="0" u="none" strike="noStrike" cap="none" normalizeH="0" baseline="0" noProof="0" dirty="0">
                <a:ln>
                  <a:noFill/>
                </a:ln>
                <a:solidFill>
                  <a:srgbClr val="00529B"/>
                </a:solidFill>
                <a:effectLst/>
                <a:uLnTx/>
                <a:uFillTx/>
              </a:rPr>
              <a:t> o cancelar la inscripción y volver a Medicare Original durante el:</a:t>
            </a:r>
          </a:p>
          <a:p>
            <a:pPr marR="0" lvl="0" algn="l" defTabSz="914400" rtl="0" eaLnBrk="1" fontAlgn="auto" latinLnBrk="0" hangingPunct="1">
              <a:lnSpc>
                <a:spcPct val="100000"/>
              </a:lnSpc>
              <a:spcBef>
                <a:spcPts val="0"/>
              </a:spcBef>
              <a:spcAft>
                <a:spcPts val="1000"/>
              </a:spcAft>
              <a:buClrTx/>
              <a:buSzTx/>
              <a:tabLst/>
              <a:defRPr/>
            </a:pPr>
            <a:r>
              <a:rPr kumimoji="0" lang="es-US" sz="1600" b="1" i="0" u="none" strike="noStrike" cap="none" normalizeH="0" baseline="0" noProof="0" dirty="0">
                <a:ln>
                  <a:noFill/>
                </a:ln>
                <a:solidFill>
                  <a:srgbClr val="00529B"/>
                </a:solidFill>
                <a:effectLst/>
                <a:uLnTx/>
                <a:uFillTx/>
              </a:rPr>
              <a:t>OEP anual de Medicare </a:t>
            </a:r>
            <a:r>
              <a:rPr kumimoji="0" lang="es-US" sz="1600" b="1" i="0" u="none" strike="noStrike" cap="none" normalizeH="0" baseline="0" noProof="0" dirty="0" err="1">
                <a:ln>
                  <a:noFill/>
                </a:ln>
                <a:solidFill>
                  <a:srgbClr val="00529B"/>
                </a:solidFill>
                <a:effectLst/>
                <a:uLnTx/>
                <a:uFillTx/>
              </a:rPr>
              <a:t>Advantage</a:t>
            </a:r>
            <a:r>
              <a:rPr kumimoji="0" lang="es-US" sz="1600" b="1" i="0" u="none" strike="noStrike" cap="none" normalizeH="0" baseline="0" noProof="0" dirty="0">
                <a:ln>
                  <a:noFill/>
                </a:ln>
                <a:solidFill>
                  <a:srgbClr val="00529B"/>
                </a:solidFill>
                <a:effectLst/>
                <a:uLnTx/>
                <a:uFillTx/>
              </a:rPr>
              <a:t> </a:t>
            </a:r>
            <a:r>
              <a:rPr kumimoji="0" lang="es-US" sz="1600" b="0" i="0" u="none" strike="noStrike" cap="none" normalizeH="0" baseline="0" noProof="0" dirty="0">
                <a:ln>
                  <a:noFill/>
                </a:ln>
                <a:solidFill>
                  <a:srgbClr val="00529B"/>
                </a:solidFill>
                <a:effectLst/>
                <a:uLnTx/>
                <a:uFillTx/>
              </a:rPr>
              <a:t>(del 1 de enero al 31 de marzo cada año) si ya se inscribió en un plan Medicare </a:t>
            </a:r>
            <a:r>
              <a:rPr kumimoji="0" lang="es-US" sz="1600" b="0" i="0" u="none" strike="noStrike" cap="none" normalizeH="0" baseline="0" noProof="0" dirty="0" err="1">
                <a:ln>
                  <a:noFill/>
                </a:ln>
                <a:solidFill>
                  <a:srgbClr val="00529B"/>
                </a:solidFill>
                <a:effectLst/>
                <a:uLnTx/>
                <a:uFillTx/>
              </a:rPr>
              <a:t>Advantage</a:t>
            </a:r>
            <a:r>
              <a:rPr kumimoji="0" lang="es-US" sz="1600" b="0" i="0" u="none" strike="noStrike" cap="none" normalizeH="0" baseline="0" noProof="0" dirty="0">
                <a:ln>
                  <a:noFill/>
                </a:ln>
                <a:solidFill>
                  <a:srgbClr val="00529B"/>
                </a:solidFill>
                <a:effectLst/>
                <a:uLnTx/>
                <a:uFillTx/>
              </a:rPr>
              <a:t>, </a:t>
            </a:r>
            <a:r>
              <a:rPr kumimoji="0" lang="es-US" sz="1600" b="1" i="0" u="none" strike="noStrike" cap="none" normalizeH="0" baseline="0" noProof="0" dirty="0">
                <a:ln>
                  <a:noFill/>
                </a:ln>
                <a:solidFill>
                  <a:srgbClr val="00529B"/>
                </a:solidFill>
                <a:effectLst/>
                <a:uLnTx/>
                <a:uFillTx/>
              </a:rPr>
              <a:t>o</a:t>
            </a:r>
          </a:p>
          <a:p>
            <a:pPr marR="0" lvl="0" algn="l" defTabSz="914400" rtl="0" eaLnBrk="1" fontAlgn="auto" latinLnBrk="0" hangingPunct="1">
              <a:lnSpc>
                <a:spcPct val="120000"/>
              </a:lnSpc>
              <a:spcBef>
                <a:spcPts val="0"/>
              </a:spcBef>
              <a:spcAft>
                <a:spcPts val="1000"/>
              </a:spcAft>
              <a:buClrTx/>
              <a:buSzTx/>
              <a:tabLst/>
              <a:defRPr/>
            </a:pPr>
            <a:r>
              <a:rPr kumimoji="0" lang="es-US" sz="1600" b="1" i="0" u="none" strike="noStrike" cap="none" normalizeH="0" baseline="0" noProof="0" dirty="0">
                <a:ln>
                  <a:noFill/>
                </a:ln>
                <a:solidFill>
                  <a:srgbClr val="00529B"/>
                </a:solidFill>
                <a:effectLst/>
                <a:uLnTx/>
                <a:uFillTx/>
              </a:rPr>
              <a:t>OEP para elegibles recientes de Medicare </a:t>
            </a:r>
            <a:r>
              <a:rPr kumimoji="0" lang="es-US" sz="1600" b="1" i="0" u="none" strike="noStrike" cap="none" normalizeH="0" baseline="0" noProof="0" dirty="0" err="1">
                <a:ln>
                  <a:noFill/>
                </a:ln>
                <a:solidFill>
                  <a:srgbClr val="00529B"/>
                </a:solidFill>
                <a:effectLst/>
                <a:uLnTx/>
                <a:uFillTx/>
              </a:rPr>
              <a:t>Advantage</a:t>
            </a:r>
            <a:r>
              <a:rPr kumimoji="0" lang="es-US" sz="1600" b="1" i="0" u="none" strike="noStrike" cap="none" normalizeH="0" baseline="0" noProof="0" dirty="0">
                <a:ln>
                  <a:noFill/>
                </a:ln>
                <a:solidFill>
                  <a:srgbClr val="00529B"/>
                </a:solidFill>
                <a:effectLst/>
                <a:uLnTx/>
                <a:uFillTx/>
              </a:rPr>
              <a:t> OEP </a:t>
            </a:r>
            <a:r>
              <a:rPr kumimoji="0" lang="es-US" sz="1600" b="0" i="0" u="none" strike="noStrike" cap="none" normalizeH="0" baseline="0" noProof="0" dirty="0">
                <a:ln>
                  <a:noFill/>
                </a:ln>
                <a:solidFill>
                  <a:srgbClr val="00529B"/>
                </a:solidFill>
                <a:effectLst/>
                <a:uLnTx/>
                <a:uFillTx/>
              </a:rPr>
              <a:t>(primeros 3 meses de derecho a la Parte A y la Parte B de Medicare) si se inscribió durante los primeros 3 meses de ser elegible</a:t>
            </a:r>
          </a:p>
          <a:p>
            <a:pPr marL="0" indent="0">
              <a:buNone/>
            </a:pPr>
            <a:endParaRPr lang="en-US" sz="1600" dirty="0"/>
          </a:p>
        </p:txBody>
      </p:sp>
      <p:sp>
        <p:nvSpPr>
          <p:cNvPr id="8" name="Content Placeholder 7">
            <a:extLst>
              <a:ext uri="{FF2B5EF4-FFF2-40B4-BE49-F238E27FC236}">
                <a16:creationId xmlns:a16="http://schemas.microsoft.com/office/drawing/2014/main" id="{8DA6C44A-59B2-1CF1-F4E8-87D76CC128D1}"/>
              </a:ext>
            </a:extLst>
          </p:cNvPr>
          <p:cNvSpPr>
            <a:spLocks noGrp="1"/>
          </p:cNvSpPr>
          <p:nvPr>
            <p:ph type="body" sz="quarter" idx="16"/>
          </p:nvPr>
        </p:nvSpPr>
        <p:spPr>
          <a:xfrm>
            <a:off x="304800" y="4506727"/>
            <a:ext cx="914400" cy="914400"/>
          </a:xfrm>
          <a:prstGeom prst="ellipse">
            <a:avLst/>
          </a:prstGeom>
          <a:solidFill>
            <a:srgbClr val="FEBF22"/>
          </a:solidFill>
        </p:spPr>
        <p:txBody>
          <a:bodyPr anchor="ctr">
            <a:normAutofit/>
          </a:bodyPr>
          <a:lstStyle/>
          <a:p>
            <a:pPr marL="0" indent="0" algn="ctr">
              <a:buNone/>
            </a:pPr>
            <a:r>
              <a:rPr lang="es-US" sz="3600" b="1"/>
              <a:t>4</a:t>
            </a:r>
          </a:p>
        </p:txBody>
      </p:sp>
      <p:sp>
        <p:nvSpPr>
          <p:cNvPr id="9" name="Content Placeholder 8">
            <a:extLst>
              <a:ext uri="{FF2B5EF4-FFF2-40B4-BE49-F238E27FC236}">
                <a16:creationId xmlns:a16="http://schemas.microsoft.com/office/drawing/2014/main" id="{23EF739A-3603-2FAF-0D53-03594E15A95D}"/>
              </a:ext>
            </a:extLst>
          </p:cNvPr>
          <p:cNvSpPr>
            <a:spLocks noGrp="1"/>
          </p:cNvSpPr>
          <p:nvPr>
            <p:ph type="body" sz="quarter" idx="17"/>
          </p:nvPr>
        </p:nvSpPr>
        <p:spPr>
          <a:xfrm>
            <a:off x="902368" y="4887019"/>
            <a:ext cx="10680032" cy="1433534"/>
          </a:xfrm>
          <a:prstGeom prst="roundRect">
            <a:avLst/>
          </a:prstGeom>
          <a:ln w="38100">
            <a:solidFill>
              <a:srgbClr val="FEBF22"/>
            </a:solidFill>
          </a:ln>
        </p:spPr>
        <p:txBody>
          <a:bodyPr>
            <a:norm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s-US" sz="1800" b="1" i="0" u="none" strike="noStrike" cap="none" normalizeH="0" baseline="0" noProof="0" dirty="0">
                <a:ln>
                  <a:noFill/>
                </a:ln>
                <a:solidFill>
                  <a:srgbClr val="00529B"/>
                </a:solidFill>
                <a:effectLst/>
                <a:uLnTx/>
                <a:uFillTx/>
              </a:rPr>
              <a:t>Período de Inscripción Abierta para Individuos Institucionalizados</a:t>
            </a:r>
          </a:p>
          <a:p>
            <a:pPr marR="0" lvl="0" algn="l" defTabSz="914400" rtl="0" eaLnBrk="1" fontAlgn="auto" latinLnBrk="0" hangingPunct="1">
              <a:lnSpc>
                <a:spcPct val="100000"/>
              </a:lnSpc>
              <a:spcBef>
                <a:spcPts val="0"/>
              </a:spcBef>
              <a:spcAft>
                <a:spcPts val="1000"/>
              </a:spcAft>
              <a:buClrTx/>
              <a:buSzTx/>
              <a:tabLst/>
              <a:defRPr/>
            </a:pPr>
            <a:r>
              <a:rPr kumimoji="0" lang="es-US" sz="1700" b="0" i="0" u="none" strike="noStrike" cap="none" normalizeH="0" baseline="0" noProof="0" dirty="0">
                <a:ln>
                  <a:noFill/>
                </a:ln>
                <a:solidFill>
                  <a:srgbClr val="00529B"/>
                </a:solidFill>
                <a:effectLst/>
                <a:uLnTx/>
                <a:uFillTx/>
              </a:rPr>
              <a:t>No tiene límites en el número de elecciones o cambios</a:t>
            </a:r>
          </a:p>
          <a:p>
            <a:pPr marR="0" lvl="0" algn="l" defTabSz="914400" rtl="0" eaLnBrk="1" fontAlgn="auto" latinLnBrk="0" hangingPunct="1">
              <a:lnSpc>
                <a:spcPct val="100000"/>
              </a:lnSpc>
              <a:spcBef>
                <a:spcPts val="0"/>
              </a:spcBef>
              <a:spcAft>
                <a:spcPts val="1000"/>
              </a:spcAft>
              <a:buClrTx/>
              <a:buSzTx/>
              <a:tabLst/>
              <a:defRPr/>
            </a:pPr>
            <a:r>
              <a:rPr kumimoji="0" lang="es-US" sz="1700" b="1" i="0" u="none" strike="noStrike" cap="none" normalizeH="0" baseline="0" noProof="0" dirty="0">
                <a:ln>
                  <a:noFill/>
                </a:ln>
                <a:solidFill>
                  <a:srgbClr val="00529B"/>
                </a:solidFill>
                <a:effectLst/>
                <a:uLnTx/>
                <a:uFillTx/>
              </a:rPr>
              <a:t>La cobertura comienza </a:t>
            </a:r>
            <a:r>
              <a:rPr kumimoji="0" lang="es-US" sz="1700" b="0" i="0" u="none" strike="noStrike" cap="none" normalizeH="0" baseline="0" noProof="0" dirty="0">
                <a:ln>
                  <a:noFill/>
                </a:ln>
                <a:solidFill>
                  <a:srgbClr val="00529B"/>
                </a:solidFill>
                <a:effectLst/>
                <a:uLnTx/>
                <a:uFillTx/>
              </a:rPr>
              <a:t>el primer día del mes después de que el plan reciba su solicitud de inscripción</a:t>
            </a: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19</a:t>
            </a:fld>
            <a:endParaRPr lang="en-US"/>
          </a:p>
        </p:txBody>
      </p:sp>
      <p:sp>
        <p:nvSpPr>
          <p:cNvPr id="3" name="Footer Placeholder 2">
            <a:extLst>
              <a:ext uri="{FF2B5EF4-FFF2-40B4-BE49-F238E27FC236}">
                <a16:creationId xmlns:a16="http://schemas.microsoft.com/office/drawing/2014/main" id="{CC9651C1-7425-452C-BDB7-0C059BD46178}"/>
              </a:ext>
            </a:extLst>
          </p:cNvPr>
          <p:cNvSpPr>
            <a:spLocks noGrp="1"/>
          </p:cNvSpPr>
          <p:nvPr>
            <p:ph type="ftr" sz="quarter" idx="11"/>
          </p:nvPr>
        </p:nvSpPr>
        <p:spPr/>
        <p:txBody>
          <a:bodyPr/>
          <a:lstStyle/>
          <a:p>
            <a:r>
              <a:rPr lang="es-US"/>
              <a:t>Medicare Advantage y otros planes de salud de Medicare</a:t>
            </a:r>
          </a:p>
        </p:txBody>
      </p:sp>
      <p:sp>
        <p:nvSpPr>
          <p:cNvPr id="2" name="Date Placeholder 1">
            <a:extLst>
              <a:ext uri="{FF2B5EF4-FFF2-40B4-BE49-F238E27FC236}">
                <a16:creationId xmlns:a16="http://schemas.microsoft.com/office/drawing/2014/main" id="{46C93143-9B9C-4336-8A76-11649EF11B7F}"/>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23350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animBg="1"/>
      <p:bldP spid="8" grpId="0" uiExpand="1" animBg="1"/>
      <p:bldP spid="9" grpId="0" uiExpan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sz="3000"/>
              <a:t>Contenido</a:t>
            </a:r>
          </a:p>
        </p:txBody>
      </p:sp>
      <p:sp>
        <p:nvSpPr>
          <p:cNvPr id="6" name="Content Placeholder 2"/>
          <p:cNvSpPr txBox="1">
            <a:spLocks/>
          </p:cNvSpPr>
          <p:nvPr/>
        </p:nvSpPr>
        <p:spPr>
          <a:xfrm>
            <a:off x="838199" y="1745693"/>
            <a:ext cx="10604863" cy="4470370"/>
          </a:xfrm>
          <a:prstGeom prst="rect">
            <a:avLst/>
          </a:prstGeom>
        </p:spPr>
        <p:txBody>
          <a:bodyPr vert="horz" lIns="91440" tIns="45720" rIns="91440" bIns="45720" rtlCol="0" anchor="t">
            <a:noAutofit/>
          </a:bodyPr>
          <a:lstStyle>
            <a:lvl1pPr marL="230188" indent="-230188"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461963" indent="-2317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684213" indent="-222250" algn="l" defTabSz="685800" rtl="0" eaLnBrk="1" latinLnBrk="0" hangingPunct="1">
              <a:lnSpc>
                <a:spcPct val="100000"/>
              </a:lnSpc>
              <a:spcBef>
                <a:spcPts val="600"/>
              </a:spcBef>
              <a:buSzPct val="50000"/>
              <a:buFont typeface="Wingdings" panose="05000000000000000000" pitchFamily="2" charset="2"/>
              <a:buChar char="q"/>
              <a:defRPr sz="2400" kern="1200">
                <a:solidFill>
                  <a:schemeClr val="tx1"/>
                </a:solidFill>
                <a:latin typeface="+mn-lt"/>
                <a:ea typeface="+mn-ea"/>
                <a:cs typeface="+mn-cs"/>
              </a:defRPr>
            </a:lvl3pPr>
            <a:lvl4pPr marL="914400" indent="-230188" algn="l" defTabSz="685800" rtl="0" eaLnBrk="1" latinLnBrk="0" hangingPunct="1">
              <a:lnSpc>
                <a:spcPct val="100000"/>
              </a:lnSpc>
              <a:spcBef>
                <a:spcPts val="600"/>
              </a:spcBef>
              <a:buFont typeface="Calibri" panose="020F0502020204030204" pitchFamily="34" charset="0"/>
              <a:buChar char="–"/>
              <a:defRPr sz="2000" kern="1200">
                <a:solidFill>
                  <a:schemeClr val="tx1"/>
                </a:solidFill>
                <a:latin typeface="+mn-lt"/>
                <a:ea typeface="+mn-ea"/>
                <a:cs typeface="+mn-cs"/>
              </a:defRPr>
            </a:lvl4pPr>
            <a:lvl5pPr marL="1144588" indent="-230188" algn="l" defTabSz="6858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0"/>
              </a:spcBef>
              <a:spcAft>
                <a:spcPts val="1200"/>
              </a:spcAft>
              <a:buClr>
                <a:srgbClr val="00539A"/>
              </a:buClr>
              <a:buNone/>
              <a:defRPr/>
            </a:pPr>
            <a:r>
              <a:rPr lang="es-US" sz="2000" b="1" dirty="0">
                <a:solidFill>
                  <a:srgbClr val="00529B"/>
                </a:solidFill>
                <a:latin typeface="Arial" panose="020B0604020202020204" pitchFamily="34" charset="0"/>
                <a:cs typeface="Arial" panose="020B0604020202020204" pitchFamily="34" charset="0"/>
              </a:rPr>
              <a:t>Lección 1: </a:t>
            </a:r>
            <a:r>
              <a:rPr lang="es-US" sz="2000" dirty="0">
                <a:solidFill>
                  <a:srgbClr val="00529B"/>
                </a:solidFill>
                <a:latin typeface="Arial" panose="020B0604020202020204" pitchFamily="34" charset="0"/>
                <a:cs typeface="Arial" panose="020B0604020202020204" pitchFamily="34" charset="0"/>
              </a:rPr>
              <a:t>Descripción general del plan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…………………………..4–26</a:t>
            </a:r>
          </a:p>
          <a:p>
            <a:pPr marL="0" indent="0" defTabSz="914400">
              <a:spcBef>
                <a:spcPts val="0"/>
              </a:spcBef>
              <a:spcAft>
                <a:spcPts val="1200"/>
              </a:spcAft>
              <a:buClr>
                <a:srgbClr val="00539A"/>
              </a:buClr>
              <a:buNone/>
              <a:defRPr/>
            </a:pPr>
            <a:r>
              <a:rPr lang="es-US" sz="2000" b="1" dirty="0">
                <a:solidFill>
                  <a:srgbClr val="00529B"/>
                </a:solidFill>
                <a:latin typeface="Arial" panose="020B0604020202020204" pitchFamily="34" charset="0"/>
                <a:cs typeface="Arial" panose="020B0604020202020204" pitchFamily="34" charset="0"/>
              </a:rPr>
              <a:t>Lección 2: </a:t>
            </a:r>
            <a:r>
              <a:rPr lang="es-US" sz="2000" dirty="0">
                <a:solidFill>
                  <a:srgbClr val="00529B"/>
                </a:solidFill>
                <a:latin typeface="Arial" panose="020B0604020202020204" pitchFamily="34" charset="0"/>
                <a:cs typeface="Arial" panose="020B0604020202020204" pitchFamily="34" charset="0"/>
              </a:rPr>
              <a:t>Otros planes de salud de Medicare……………..........................................27–33</a:t>
            </a:r>
          </a:p>
          <a:p>
            <a:pPr marL="0" indent="0" defTabSz="914400">
              <a:spcBef>
                <a:spcPts val="0"/>
              </a:spcBef>
              <a:spcAft>
                <a:spcPts val="1200"/>
              </a:spcAft>
              <a:buClr>
                <a:srgbClr val="00539A"/>
              </a:buClr>
              <a:buNone/>
              <a:defRPr/>
            </a:pPr>
            <a:r>
              <a:rPr lang="es-US" sz="2000" b="1" dirty="0">
                <a:solidFill>
                  <a:srgbClr val="00529B"/>
                </a:solidFill>
                <a:latin typeface="Arial" panose="020B0604020202020204" pitchFamily="34" charset="0"/>
                <a:cs typeface="Arial" panose="020B0604020202020204" pitchFamily="34" charset="0"/>
              </a:rPr>
              <a:t>Lección 3: </a:t>
            </a:r>
            <a:r>
              <a:rPr lang="es-US" sz="2000" dirty="0">
                <a:solidFill>
                  <a:srgbClr val="00529B"/>
                </a:solidFill>
                <a:latin typeface="Arial" panose="020B0604020202020204" pitchFamily="34" charset="0"/>
                <a:cs typeface="Arial" panose="020B0604020202020204" pitchFamily="34" charset="0"/>
              </a:rPr>
              <a:t>Derechos, protecciones y apelaciones.…………........................................34–41</a:t>
            </a:r>
          </a:p>
          <a:p>
            <a:pPr marL="0" indent="0" defTabSz="914400">
              <a:spcBef>
                <a:spcPts val="0"/>
              </a:spcBef>
              <a:spcAft>
                <a:spcPts val="1200"/>
              </a:spcAft>
              <a:buClr>
                <a:srgbClr val="00539A"/>
              </a:buClr>
              <a:buNone/>
              <a:defRPr/>
            </a:pPr>
            <a:r>
              <a:rPr lang="es-US" sz="2000" b="1" dirty="0">
                <a:solidFill>
                  <a:srgbClr val="00529B"/>
                </a:solidFill>
                <a:latin typeface="Arial" panose="020B0604020202020204" pitchFamily="34" charset="0"/>
                <a:cs typeface="Arial" panose="020B0604020202020204" pitchFamily="34" charset="0"/>
              </a:rPr>
              <a:t>Lección 4: </a:t>
            </a:r>
            <a:r>
              <a:rPr lang="es-US" sz="2000" dirty="0">
                <a:solidFill>
                  <a:srgbClr val="00529B"/>
                </a:solidFill>
                <a:latin typeface="Arial" panose="020B0604020202020204" pitchFamily="34" charset="0"/>
                <a:cs typeface="Arial" panose="020B0604020202020204" pitchFamily="34" charset="0"/>
              </a:rPr>
              <a:t>Pautas de comunicaciones y mercadotecnia de Medicare………...……....42–58</a:t>
            </a:r>
          </a:p>
          <a:p>
            <a:pPr marL="0" marR="0" lvl="0" indent="0" defTabSz="914400" fontAlgn="auto">
              <a:spcBef>
                <a:spcPts val="0"/>
              </a:spcBef>
              <a:spcAft>
                <a:spcPts val="1200"/>
              </a:spcAft>
              <a:buClr>
                <a:srgbClr val="00539A"/>
              </a:buClr>
              <a:buSzTx/>
              <a:buNone/>
              <a:tabLst/>
              <a:defRPr/>
            </a:pPr>
            <a:r>
              <a:rPr lang="es-US" sz="2000" b="1" dirty="0">
                <a:solidFill>
                  <a:srgbClr val="00529B"/>
                </a:solidFill>
                <a:latin typeface="Arial" panose="020B0604020202020204" pitchFamily="34" charset="0"/>
                <a:cs typeface="Arial" panose="020B0604020202020204" pitchFamily="34" charset="0"/>
              </a:rPr>
              <a:t>Apéndices:</a:t>
            </a:r>
          </a:p>
          <a:p>
            <a:pPr marL="548640" indent="-274320" defTabSz="914400">
              <a:spcBef>
                <a:spcPts val="0"/>
              </a:spcBef>
              <a:spcAft>
                <a:spcPts val="1200"/>
              </a:spcAft>
              <a:buClr>
                <a:srgbClr val="00539A"/>
              </a:buClr>
              <a:buNone/>
              <a:defRPr/>
            </a:pPr>
            <a:r>
              <a:rPr lang="es-US" sz="2000" dirty="0">
                <a:solidFill>
                  <a:srgbClr val="00529B"/>
                </a:solidFill>
                <a:latin typeface="Arial" panose="020B0604020202020204" pitchFamily="34" charset="0"/>
                <a:cs typeface="Arial" panose="020B0604020202020204" pitchFamily="34" charset="0"/>
              </a:rPr>
              <a:t>Guía de recursos de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 y otros planes de salud de Medicare......59–60</a:t>
            </a:r>
          </a:p>
          <a:p>
            <a:pPr marL="548640" marR="0" lvl="0" indent="-274320" defTabSz="914400" fontAlgn="auto">
              <a:spcBef>
                <a:spcPts val="0"/>
              </a:spcBef>
              <a:spcAft>
                <a:spcPts val="1200"/>
              </a:spcAft>
              <a:buClr>
                <a:srgbClr val="00539A"/>
              </a:buClr>
              <a:buSzTx/>
              <a:buNone/>
              <a:tabLst/>
              <a:defRPr/>
            </a:pPr>
            <a:r>
              <a:rPr lang="es-US" sz="2000" dirty="0">
                <a:solidFill>
                  <a:srgbClr val="00529B"/>
                </a:solidFill>
                <a:latin typeface="Arial" panose="020B0604020202020204" pitchFamily="34" charset="0"/>
                <a:cs typeface="Arial" panose="020B0604020202020204" pitchFamily="34" charset="0"/>
              </a:rPr>
              <a:t>Comparación de planes Medicare </a:t>
            </a:r>
            <a:r>
              <a:rPr lang="es-US" sz="2000" dirty="0" err="1">
                <a:solidFill>
                  <a:srgbClr val="00529B"/>
                </a:solidFill>
                <a:latin typeface="Arial" panose="020B0604020202020204" pitchFamily="34" charset="0"/>
                <a:cs typeface="Arial" panose="020B0604020202020204" pitchFamily="34" charset="0"/>
              </a:rPr>
              <a:t>Advantage</a:t>
            </a:r>
            <a:r>
              <a:rPr lang="es-US" sz="2000" dirty="0">
                <a:solidFill>
                  <a:srgbClr val="00529B"/>
                </a:solidFill>
                <a:latin typeface="Arial" panose="020B0604020202020204" pitchFamily="34" charset="0"/>
                <a:cs typeface="Arial" panose="020B0604020202020204" pitchFamily="34" charset="0"/>
              </a:rPr>
              <a:t>……………...…………………………...61–64</a:t>
            </a:r>
          </a:p>
          <a:p>
            <a:pPr marL="548640" marR="0" lvl="0" indent="-274320" defTabSz="914400" fontAlgn="auto">
              <a:spcBef>
                <a:spcPts val="0"/>
              </a:spcBef>
              <a:spcAft>
                <a:spcPts val="1200"/>
              </a:spcAft>
              <a:buClr>
                <a:srgbClr val="00539A"/>
              </a:buClr>
              <a:buSzTx/>
              <a:buNone/>
              <a:tabLst/>
              <a:defRPr/>
            </a:pPr>
            <a:r>
              <a:rPr lang="es-US" sz="2000" dirty="0">
                <a:solidFill>
                  <a:srgbClr val="00529B"/>
                </a:solidFill>
                <a:latin typeface="Arial" panose="020B0604020202020204" pitchFamily="34" charset="0"/>
                <a:cs typeface="Arial" panose="020B0604020202020204" pitchFamily="34" charset="0"/>
              </a:rPr>
              <a:t>Acrónimos……………………….…………………………………...................................65–66</a:t>
            </a:r>
          </a:p>
        </p:txBody>
      </p:sp>
      <p:sp>
        <p:nvSpPr>
          <p:cNvPr id="9" name="Slide Number Placeholder 5">
            <a:extLst>
              <a:ext uri="{FF2B5EF4-FFF2-40B4-BE49-F238E27FC236}">
                <a16:creationId xmlns:a16="http://schemas.microsoft.com/office/drawing/2014/main" id="{14FB5EE8-F3C7-4353-B718-987B1E78AA53}"/>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a:xfrm>
            <a:off x="4038600" y="6438363"/>
            <a:ext cx="4114800" cy="365125"/>
          </a:xfrm>
        </p:spPr>
        <p:txBody>
          <a:bodyPr/>
          <a:lstStyle/>
          <a:p>
            <a:r>
              <a:rPr lang="es-US">
                <a:latin typeface="Arial"/>
                <a:cs typeface="Arial"/>
              </a:rPr>
              <a:t>Medicare Advantage y otros planes de salud de Medicare</a:t>
            </a:r>
          </a:p>
        </p:txBody>
      </p:sp>
      <p:sp>
        <p:nvSpPr>
          <p:cNvPr id="2" name="Date Placeholder 1"/>
          <p:cNvSpPr>
            <a:spLocks noGrp="1"/>
          </p:cNvSpPr>
          <p:nvPr>
            <p:ph type="dt" sz="half" idx="10"/>
          </p:nvPr>
        </p:nvSpPr>
        <p:spPr>
          <a:xfrm>
            <a:off x="838200" y="642620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155A0-5779-4B17-81DD-8F185B4EB783}"/>
              </a:ext>
            </a:extLst>
          </p:cNvPr>
          <p:cNvSpPr>
            <a:spLocks noGrp="1"/>
          </p:cNvSpPr>
          <p:nvPr>
            <p:ph type="title"/>
          </p:nvPr>
        </p:nvSpPr>
        <p:spPr/>
        <p:txBody>
          <a:bodyPr anchor="ctr">
            <a:normAutofit/>
          </a:bodyPr>
          <a:lstStyle/>
          <a:p>
            <a:r>
              <a:rPr lang="es-US" sz="2800" b="0" dirty="0"/>
              <a:t>Cuándo puede unirse o cambiar de </a:t>
            </a:r>
            <a:br>
              <a:rPr lang="es-US" sz="2800" b="0" dirty="0"/>
            </a:br>
            <a:r>
              <a:rPr lang="es-US" sz="2800" b="0" dirty="0"/>
              <a:t>planes Medicare </a:t>
            </a:r>
            <a:r>
              <a:rPr lang="es-US" sz="2800" b="0" dirty="0" err="1"/>
              <a:t>Advantage</a:t>
            </a:r>
            <a:r>
              <a:rPr lang="es-US" sz="2800" b="0" dirty="0"/>
              <a:t> </a:t>
            </a:r>
            <a:r>
              <a:rPr lang="es-US" sz="2000" b="0" dirty="0"/>
              <a:t>(3 de 3)</a:t>
            </a:r>
          </a:p>
        </p:txBody>
      </p:sp>
      <p:sp>
        <p:nvSpPr>
          <p:cNvPr id="5" name="Content Placeholder 4">
            <a:extLst>
              <a:ext uri="{FF2B5EF4-FFF2-40B4-BE49-F238E27FC236}">
                <a16:creationId xmlns:a16="http://schemas.microsoft.com/office/drawing/2014/main" id="{F98334A6-AD82-A5E3-8FE6-8AAF2CEC7882}"/>
              </a:ext>
            </a:extLst>
          </p:cNvPr>
          <p:cNvSpPr>
            <a:spLocks noGrp="1"/>
          </p:cNvSpPr>
          <p:nvPr>
            <p:ph sz="quarter" idx="13"/>
          </p:nvPr>
        </p:nvSpPr>
        <p:spPr>
          <a:xfrm>
            <a:off x="0" y="1005840"/>
            <a:ext cx="12192000" cy="787052"/>
          </a:xfrm>
        </p:spPr>
        <p:txBody>
          <a:bodyPr/>
          <a:lstStyle/>
          <a:p>
            <a:pPr marL="54864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s-US" sz="24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Puede unirse o cambiar de planes Medicare </a:t>
            </a:r>
            <a:r>
              <a:rPr kumimoji="0" lang="es-US" sz="2400" b="1" i="0" u="none" strike="noStrike" cap="none" normalizeH="0" baseline="0" noProof="0" dirty="0" err="1">
                <a:ln>
                  <a:noFill/>
                </a:ln>
                <a:solidFill>
                  <a:srgbClr val="00529B"/>
                </a:solidFill>
                <a:effectLst/>
                <a:uLnTx/>
                <a:uFillTx/>
                <a:latin typeface="Arial" panose="020B0604020202020204" pitchFamily="34" charset="0"/>
                <a:ea typeface="+mn-ea"/>
                <a:cs typeface="Arial" panose="020B0604020202020204" pitchFamily="34" charset="0"/>
              </a:rPr>
              <a:t>Advantage</a:t>
            </a:r>
            <a:r>
              <a:rPr kumimoji="0" lang="es-US" sz="24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durante 5 períodos: </a:t>
            </a:r>
          </a:p>
        </p:txBody>
      </p:sp>
      <p:sp>
        <p:nvSpPr>
          <p:cNvPr id="6" name="Content Placeholder 5">
            <a:extLst>
              <a:ext uri="{FF2B5EF4-FFF2-40B4-BE49-F238E27FC236}">
                <a16:creationId xmlns:a16="http://schemas.microsoft.com/office/drawing/2014/main" id="{BCB5AC8D-A6AD-1975-FADB-F320E0887F5B}"/>
              </a:ext>
            </a:extLst>
          </p:cNvPr>
          <p:cNvSpPr>
            <a:spLocks noGrp="1"/>
          </p:cNvSpPr>
          <p:nvPr>
            <p:ph sz="quarter" idx="14"/>
          </p:nvPr>
        </p:nvSpPr>
        <p:spPr>
          <a:xfrm>
            <a:off x="146614" y="1956354"/>
            <a:ext cx="914400" cy="914400"/>
          </a:xfrm>
          <a:prstGeom prst="ellipse">
            <a:avLst/>
          </a:prstGeom>
          <a:solidFill>
            <a:srgbClr val="FEBF22"/>
          </a:solidFill>
        </p:spPr>
        <p:txBody>
          <a:bodyPr anchor="ctr">
            <a:normAutofit/>
          </a:bodyPr>
          <a:lstStyle/>
          <a:p>
            <a:pPr marL="0" indent="0" algn="ctr">
              <a:buNone/>
            </a:pPr>
            <a:r>
              <a:rPr lang="es-US" sz="3600" b="1"/>
              <a:t>5</a:t>
            </a:r>
          </a:p>
        </p:txBody>
      </p:sp>
      <p:sp>
        <p:nvSpPr>
          <p:cNvPr id="7" name="Content Placeholder 6">
            <a:extLst>
              <a:ext uri="{FF2B5EF4-FFF2-40B4-BE49-F238E27FC236}">
                <a16:creationId xmlns:a16="http://schemas.microsoft.com/office/drawing/2014/main" id="{878B76D5-FEED-11F1-8D6F-580F1C0F906E}"/>
              </a:ext>
            </a:extLst>
          </p:cNvPr>
          <p:cNvSpPr>
            <a:spLocks noGrp="1"/>
          </p:cNvSpPr>
          <p:nvPr>
            <p:ph sz="quarter" idx="15"/>
          </p:nvPr>
        </p:nvSpPr>
        <p:spPr>
          <a:xfrm>
            <a:off x="640080" y="2365428"/>
            <a:ext cx="11053761" cy="2127144"/>
          </a:xfrm>
          <a:prstGeom prst="roundRect">
            <a:avLst/>
          </a:prstGeom>
          <a:ln w="38100">
            <a:solidFill>
              <a:srgbClr val="FEBF22"/>
            </a:solidFill>
          </a:ln>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US" sz="2000" b="1" i="0" u="none" strike="noStrike" cap="none" normalizeH="0" baseline="0" noProof="0">
                <a:ln>
                  <a:noFill/>
                </a:ln>
                <a:solidFill>
                  <a:srgbClr val="00529B"/>
                </a:solidFill>
                <a:effectLst/>
                <a:uLnTx/>
                <a:uFillTx/>
              </a:rPr>
              <a:t>Período de Inscripción Especial (SEP, por sus siglas en inglés)</a:t>
            </a:r>
          </a:p>
          <a:p>
            <a:pPr marL="347472" marR="0" lvl="0" indent="-347472"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b="0" i="0" u="none" strike="noStrike" cap="none" normalizeH="0" baseline="0" noProof="0">
                <a:ln>
                  <a:noFill/>
                </a:ln>
                <a:solidFill>
                  <a:srgbClr val="00529B"/>
                </a:solidFill>
                <a:effectLst/>
                <a:uLnTx/>
                <a:uFillTx/>
              </a:rPr>
              <a:t>En ciertas situaciones, cuando suceden ciertos eventos en su vida</a:t>
            </a:r>
          </a:p>
          <a:p>
            <a:pPr marL="347472" marR="0" lvl="0" indent="-347472"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b="1" i="0" u="none" strike="noStrike" cap="none" normalizeH="0" baseline="0" noProof="0">
                <a:ln>
                  <a:noFill/>
                </a:ln>
                <a:solidFill>
                  <a:srgbClr val="00529B"/>
                </a:solidFill>
                <a:effectLst/>
                <a:uLnTx/>
                <a:uFillTx/>
              </a:rPr>
              <a:t>La cobertura comienza </a:t>
            </a:r>
            <a:r>
              <a:rPr kumimoji="0" lang="es-US" sz="2000" b="0" i="0" u="none" strike="noStrike" cap="none" normalizeH="0" baseline="0" noProof="0">
                <a:ln>
                  <a:noFill/>
                </a:ln>
                <a:solidFill>
                  <a:srgbClr val="00529B"/>
                </a:solidFill>
                <a:effectLst/>
                <a:uLnTx/>
                <a:uFillTx/>
              </a:rPr>
              <a:t>el primer día del mes después del mes en que el plan reciba su solicitud de inscripción</a:t>
            </a:r>
          </a:p>
        </p:txBody>
      </p:sp>
      <p:sp>
        <p:nvSpPr>
          <p:cNvPr id="21" name="Slide Number Placeholder 5">
            <a:extLst>
              <a:ext uri="{FF2B5EF4-FFF2-40B4-BE49-F238E27FC236}">
                <a16:creationId xmlns:a16="http://schemas.microsoft.com/office/drawing/2014/main" id="{44A1F803-2902-475D-A451-009E88AD3A1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a:p>
        </p:txBody>
      </p:sp>
      <p:sp>
        <p:nvSpPr>
          <p:cNvPr id="3" name="Footer Placeholder 2">
            <a:extLst>
              <a:ext uri="{FF2B5EF4-FFF2-40B4-BE49-F238E27FC236}">
                <a16:creationId xmlns:a16="http://schemas.microsoft.com/office/drawing/2014/main" id="{CC9651C1-7425-452C-BDB7-0C059BD46178}"/>
              </a:ext>
            </a:extLst>
          </p:cNvPr>
          <p:cNvSpPr>
            <a:spLocks noGrp="1"/>
          </p:cNvSpPr>
          <p:nvPr>
            <p:ph type="ftr" sz="quarter" idx="11"/>
          </p:nvPr>
        </p:nvSpPr>
        <p:spPr/>
        <p:txBody>
          <a:bodyPr/>
          <a:lstStyle/>
          <a:p>
            <a:r>
              <a:rPr lang="es-US"/>
              <a:t>Medicare Advantage y otros planes de salud de Medicare</a:t>
            </a:r>
          </a:p>
        </p:txBody>
      </p:sp>
      <p:sp>
        <p:nvSpPr>
          <p:cNvPr id="2" name="Date Placeholder 1">
            <a:extLst>
              <a:ext uri="{FF2B5EF4-FFF2-40B4-BE49-F238E27FC236}">
                <a16:creationId xmlns:a16="http://schemas.microsoft.com/office/drawing/2014/main" id="{46C93143-9B9C-4336-8A76-11649EF11B7F}"/>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3053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409789-5A3B-40B1-BB95-67DA948D2883}"/>
              </a:ext>
            </a:extLst>
          </p:cNvPr>
          <p:cNvSpPr>
            <a:spLocks noGrp="1"/>
          </p:cNvSpPr>
          <p:nvPr>
            <p:ph type="title"/>
          </p:nvPr>
        </p:nvSpPr>
        <p:spPr/>
        <p:txBody>
          <a:bodyPr anchor="ctr">
            <a:noAutofit/>
          </a:bodyPr>
          <a:lstStyle/>
          <a:p>
            <a:r>
              <a:rPr lang="es-US" dirty="0"/>
              <a:t>Cómo cambiar o cancelar la inscripción </a:t>
            </a:r>
            <a:br>
              <a:rPr lang="es-US" dirty="0"/>
            </a:br>
            <a:r>
              <a:rPr lang="es-US" dirty="0"/>
              <a:t>de un plan Medicare </a:t>
            </a:r>
            <a:r>
              <a:rPr lang="es-US" dirty="0" err="1"/>
              <a:t>Advantage</a:t>
            </a:r>
            <a:endParaRPr lang="es-US" dirty="0"/>
          </a:p>
        </p:txBody>
      </p:sp>
      <p:sp>
        <p:nvSpPr>
          <p:cNvPr id="10" name="Text Placeholder 9">
            <a:extLst>
              <a:ext uri="{FF2B5EF4-FFF2-40B4-BE49-F238E27FC236}">
                <a16:creationId xmlns:a16="http://schemas.microsoft.com/office/drawing/2014/main" id="{FB853F20-4BF4-49CB-B130-1503C307287E}"/>
              </a:ext>
            </a:extLst>
          </p:cNvPr>
          <p:cNvSpPr>
            <a:spLocks noGrp="1"/>
          </p:cNvSpPr>
          <p:nvPr>
            <p:ph sz="quarter" idx="13"/>
          </p:nvPr>
        </p:nvSpPr>
        <p:spPr>
          <a:xfrm>
            <a:off x="838201" y="1367297"/>
            <a:ext cx="7315199" cy="4776829"/>
          </a:xfrm>
        </p:spPr>
        <p:txBody>
          <a:bodyPr>
            <a:normAutofit lnSpcReduction="10000"/>
          </a:bodyPr>
          <a:lstStyle/>
          <a:p>
            <a:pPr marL="274320" indent="-274320">
              <a:lnSpc>
                <a:spcPct val="100000"/>
              </a:lnSpc>
              <a:spcBef>
                <a:spcPts val="0"/>
              </a:spcBef>
              <a:spcAft>
                <a:spcPts val="1200"/>
              </a:spcAft>
            </a:pPr>
            <a:r>
              <a:rPr lang="es-US" b="1">
                <a:solidFill>
                  <a:srgbClr val="00529B"/>
                </a:solidFill>
              </a:rPr>
              <a:t>Si elige un nuevo plan Medicare Advantage mientras todavía es miembro de otro plan, </a:t>
            </a:r>
            <a:r>
              <a:rPr lang="es-US">
                <a:solidFill>
                  <a:srgbClr val="00529B"/>
                </a:solidFill>
              </a:rPr>
              <a:t>automáticamente se cancelará su inscripción en el plan anterior y se le inscribirá en el nuevo plan sin duplicación o demora de la cobertura.</a:t>
            </a:r>
          </a:p>
          <a:p>
            <a:pPr marL="274320" indent="-274320">
              <a:lnSpc>
                <a:spcPct val="100000"/>
              </a:lnSpc>
              <a:spcBef>
                <a:spcPts val="0"/>
              </a:spcBef>
              <a:spcAft>
                <a:spcPts val="1200"/>
              </a:spcAft>
            </a:pPr>
            <a:r>
              <a:rPr lang="es-US" b="1">
                <a:solidFill>
                  <a:srgbClr val="00529B"/>
                </a:solidFill>
              </a:rPr>
              <a:t>Si cancela su inscripción a través del plan Medicare Advantage o Medicare,</a:t>
            </a:r>
            <a:r>
              <a:rPr lang="es-US">
                <a:solidFill>
                  <a:srgbClr val="00529B"/>
                </a:solidFill>
              </a:rPr>
              <a:t> automáticamente volverá a Medicare Original.</a:t>
            </a:r>
          </a:p>
          <a:p>
            <a:pPr marL="274320" lvl="1" indent="-274320">
              <a:lnSpc>
                <a:spcPct val="100000"/>
              </a:lnSpc>
              <a:spcBef>
                <a:spcPts val="0"/>
              </a:spcBef>
              <a:spcAft>
                <a:spcPts val="1200"/>
              </a:spcAft>
              <a:buFont typeface="Wingdings" panose="05000000000000000000" pitchFamily="2" charset="2"/>
              <a:buChar char="§"/>
            </a:pPr>
            <a:r>
              <a:rPr lang="es-US" sz="2000" b="1">
                <a:solidFill>
                  <a:srgbClr val="00529B"/>
                </a:solidFill>
              </a:rPr>
              <a:t>Si está en un plan Medicare Advantage </a:t>
            </a:r>
            <a:r>
              <a:rPr lang="es-US" sz="2000">
                <a:solidFill>
                  <a:srgbClr val="00529B"/>
                </a:solidFill>
              </a:rPr>
              <a:t>y se inscribe en un plan de medicamentos por separado, en la mayoría de los casos se cancelará su inscripción en su plan Medicare Advantage y volverá a Medicare Original. Sin embargo, </a:t>
            </a:r>
            <a:r>
              <a:rPr lang="es-US" sz="2000" b="1">
                <a:solidFill>
                  <a:srgbClr val="00529B"/>
                </a:solidFill>
              </a:rPr>
              <a:t>si está en un plan PFFS de Medicare o en un plan de MSA de Medicare </a:t>
            </a:r>
            <a:r>
              <a:rPr lang="es-US" sz="2000">
                <a:solidFill>
                  <a:srgbClr val="00529B"/>
                </a:solidFill>
              </a:rPr>
              <a:t>que no ofrece cobertura de medicamentos, puede inscribirse en un plan de medicamentos por separado para agregar cobertura de medicamentos. </a:t>
            </a:r>
          </a:p>
        </p:txBody>
      </p:sp>
      <p:sp>
        <p:nvSpPr>
          <p:cNvPr id="9" name="Content Placeholder 8">
            <a:extLst>
              <a:ext uri="{FF2B5EF4-FFF2-40B4-BE49-F238E27FC236}">
                <a16:creationId xmlns:a16="http://schemas.microsoft.com/office/drawing/2014/main" id="{D74562E8-CB0B-7127-9843-82329227D507}"/>
              </a:ext>
            </a:extLst>
          </p:cNvPr>
          <p:cNvSpPr>
            <a:spLocks noGrp="1"/>
          </p:cNvSpPr>
          <p:nvPr>
            <p:ph sz="quarter" idx="15"/>
          </p:nvPr>
        </p:nvSpPr>
        <p:spPr>
          <a:xfrm>
            <a:off x="8434389" y="2377439"/>
            <a:ext cx="3474720" cy="2391629"/>
          </a:xfrm>
          <a:prstGeom prst="roundRect">
            <a:avLst/>
          </a:prstGeom>
          <a:solidFill>
            <a:srgbClr val="00529B"/>
          </a:solidFill>
        </p:spPr>
        <p:txBody>
          <a:bodyP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US" sz="2000" b="1" i="0" u="none" strike="noStrike" cap="none" normalizeH="0" baseline="0" noProof="0" dirty="0">
                <a:ln>
                  <a:noFill/>
                </a:ln>
                <a:solidFill>
                  <a:prstClr val="white"/>
                </a:solidFill>
                <a:effectLst/>
                <a:uLnTx/>
                <a:uFillTx/>
                <a:latin typeface="Calibri" panose="020F0502020204030204"/>
                <a:ea typeface="+mn-ea"/>
                <a:cs typeface="+mn-cs"/>
              </a:rPr>
              <a:t>Para cancelar su inscripción en un plan:</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US" sz="1800" b="0" i="0" u="none" strike="noStrike" cap="none" normalizeH="0" baseline="0" noProof="0" dirty="0">
                <a:ln>
                  <a:noFill/>
                </a:ln>
                <a:solidFill>
                  <a:prstClr val="white"/>
                </a:solidFill>
                <a:effectLst/>
                <a:uLnTx/>
                <a:uFillTx/>
                <a:latin typeface="Calibri" panose="020F0502020204030204"/>
                <a:ea typeface="+mn-ea"/>
                <a:cs typeface="+mn-cs"/>
              </a:rPr>
              <a:t>Comuníquese con su plan actual, o</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s-US" sz="1800" b="0" i="0" u="none" strike="noStrike" cap="none" normalizeH="0" baseline="0" noProof="0" dirty="0">
                <a:ln>
                  <a:noFill/>
                </a:ln>
                <a:solidFill>
                  <a:prstClr val="white"/>
                </a:solidFill>
                <a:effectLst/>
                <a:uLnTx/>
                <a:uFillTx/>
                <a:latin typeface="Calibri" panose="020F0502020204030204"/>
                <a:ea typeface="+mn-ea"/>
                <a:cs typeface="+mn-cs"/>
              </a:rPr>
              <a:t>Llame al 1‑800‑MEDICARE </a:t>
            </a:r>
            <a:br>
              <a:rPr kumimoji="0" lang="es-US" sz="1800" b="0" i="0" u="none" strike="noStrike" cap="none" normalizeH="0" baseline="0" noProof="0" dirty="0">
                <a:ln>
                  <a:noFill/>
                </a:ln>
                <a:solidFill>
                  <a:prstClr val="white"/>
                </a:solidFill>
                <a:effectLst/>
                <a:uLnTx/>
                <a:uFillTx/>
                <a:latin typeface="Calibri" panose="020F0502020204030204"/>
                <a:ea typeface="+mn-ea"/>
                <a:cs typeface="+mn-cs"/>
              </a:rPr>
            </a:br>
            <a:r>
              <a:rPr kumimoji="0" lang="es-US" sz="1800" b="0" i="0" u="none" strike="noStrike" cap="none" normalizeH="0" baseline="0" noProof="0" dirty="0">
                <a:ln>
                  <a:noFill/>
                </a:ln>
                <a:solidFill>
                  <a:prstClr val="white"/>
                </a:solidFill>
                <a:effectLst/>
                <a:uLnTx/>
                <a:uFillTx/>
                <a:latin typeface="Calibri" panose="020F0502020204030204"/>
                <a:ea typeface="+mn-ea"/>
                <a:cs typeface="+mn-cs"/>
              </a:rPr>
              <a:t>(1-800‑633‑4227) (TTY: 1‑877‑486‑2048)</a:t>
            </a:r>
          </a:p>
        </p:txBody>
      </p:sp>
      <p:sp>
        <p:nvSpPr>
          <p:cNvPr id="8" name="Slide Number Placeholder 5">
            <a:extLst>
              <a:ext uri="{FF2B5EF4-FFF2-40B4-BE49-F238E27FC236}">
                <a16:creationId xmlns:a16="http://schemas.microsoft.com/office/drawing/2014/main" id="{7533B5FF-DB78-40ED-8DF4-F882BD67BBB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a:p>
        </p:txBody>
      </p:sp>
      <p:sp>
        <p:nvSpPr>
          <p:cNvPr id="3" name="Footer Placeholder 2">
            <a:extLst>
              <a:ext uri="{FF2B5EF4-FFF2-40B4-BE49-F238E27FC236}">
                <a16:creationId xmlns:a16="http://schemas.microsoft.com/office/drawing/2014/main" id="{18A0331A-42A8-4B10-8641-B87F1828214C}"/>
              </a:ext>
            </a:extLst>
          </p:cNvPr>
          <p:cNvSpPr>
            <a:spLocks noGrp="1"/>
          </p:cNvSpPr>
          <p:nvPr>
            <p:ph type="ftr" sz="quarter" idx="11"/>
          </p:nvPr>
        </p:nvSpPr>
        <p:spPr/>
        <p:txBody>
          <a:bodyPr/>
          <a:lstStyle/>
          <a:p>
            <a:r>
              <a:rPr lang="es-US"/>
              <a:t>Medicare Advantage y otros planes de salud de Medicare</a:t>
            </a:r>
          </a:p>
        </p:txBody>
      </p:sp>
      <p:sp>
        <p:nvSpPr>
          <p:cNvPr id="2" name="Date Placeholder 1">
            <a:extLst>
              <a:ext uri="{FF2B5EF4-FFF2-40B4-BE49-F238E27FC236}">
                <a16:creationId xmlns:a16="http://schemas.microsoft.com/office/drawing/2014/main" id="{2EACDA5B-2988-4195-882B-AD385C91BED5}"/>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59793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Inscripción predeterminada</a:t>
            </a:r>
          </a:p>
        </p:txBody>
      </p:sp>
      <p:sp>
        <p:nvSpPr>
          <p:cNvPr id="2" name="Content Placeholder 1">
            <a:extLst>
              <a:ext uri="{FF2B5EF4-FFF2-40B4-BE49-F238E27FC236}">
                <a16:creationId xmlns:a16="http://schemas.microsoft.com/office/drawing/2014/main" id="{6334D4A0-21BA-CCCF-4DC6-2D3D81BEAEDE}"/>
              </a:ext>
            </a:extLst>
          </p:cNvPr>
          <p:cNvSpPr>
            <a:spLocks noGrp="1"/>
          </p:cNvSpPr>
          <p:nvPr>
            <p:ph sz="quarter" idx="13"/>
          </p:nvPr>
        </p:nvSpPr>
        <p:spPr>
          <a:xfrm>
            <a:off x="838200" y="986387"/>
            <a:ext cx="10684041" cy="1203694"/>
          </a:xfrm>
        </p:spPr>
        <p:txBody>
          <a:bodyPr/>
          <a:lstStyle/>
          <a:p>
            <a:pPr marL="0" marR="0" lvl="0" indent="0" algn="l" defTabSz="685800" rtl="0" eaLnBrk="1" fontAlgn="auto" latinLnBrk="0" hangingPunct="1">
              <a:lnSpc>
                <a:spcPct val="100000"/>
              </a:lnSpc>
              <a:spcBef>
                <a:spcPts val="0"/>
              </a:spcBef>
              <a:spcAft>
                <a:spcPts val="0"/>
              </a:spcAft>
              <a:buClrTx/>
              <a:buSzTx/>
              <a:buFont typeface="Wingdings" pitchFamily="2" charset="2"/>
              <a:buNone/>
              <a:tabLst/>
              <a:defRPr/>
            </a:pPr>
            <a:r>
              <a:rPr kumimoji="0" lang="es-US" sz="2000" b="1" i="0" u="none" strike="noStrike" cap="none" normalizeH="0" baseline="0" noProof="0" dirty="0">
                <a:ln>
                  <a:noFill/>
                </a:ln>
                <a:solidFill>
                  <a:srgbClr val="00529B"/>
                </a:solidFill>
                <a:effectLst/>
                <a:uLnTx/>
                <a:uFillTx/>
              </a:rPr>
              <a:t>Permite que los planes Medicare </a:t>
            </a:r>
            <a:r>
              <a:rPr kumimoji="0" lang="es-US" sz="2000" b="1" i="0" u="none" strike="noStrike" cap="none" normalizeH="0" baseline="0" noProof="0" dirty="0" err="1">
                <a:ln>
                  <a:noFill/>
                </a:ln>
                <a:solidFill>
                  <a:srgbClr val="00529B"/>
                </a:solidFill>
                <a:effectLst/>
                <a:uLnTx/>
                <a:uFillTx/>
              </a:rPr>
              <a:t>Advantage</a:t>
            </a:r>
            <a:r>
              <a:rPr kumimoji="0" lang="es-US" sz="2000" b="1" i="0" u="none" strike="noStrike" cap="none" normalizeH="0" baseline="0" noProof="0" dirty="0">
                <a:ln>
                  <a:noFill/>
                </a:ln>
                <a:solidFill>
                  <a:srgbClr val="00529B"/>
                </a:solidFill>
                <a:effectLst/>
                <a:uLnTx/>
                <a:uFillTx/>
              </a:rPr>
              <a:t> ofrezcan continuación de cobertura sin interrupciones si está inscrito en un plan de atención administrada de Medicaid y</a:t>
            </a:r>
            <a:r>
              <a:rPr kumimoji="0" lang="es-US" sz="2000" b="1" i="0" u="none" strike="noStrike" cap="none" normalizeH="0" baseline="0" noProof="0" dirty="0">
                <a:ln>
                  <a:noFill/>
                </a:ln>
                <a:solidFill>
                  <a:srgbClr val="FF0000"/>
                </a:solidFill>
                <a:effectLst/>
                <a:uLnTx/>
                <a:uFillTx/>
              </a:rPr>
              <a:t> </a:t>
            </a:r>
            <a:r>
              <a:rPr kumimoji="0" lang="es-US" sz="2000" b="1" i="0" u="none" strike="noStrike" cap="none" normalizeH="0" baseline="0" noProof="0" dirty="0">
                <a:ln>
                  <a:noFill/>
                </a:ln>
                <a:solidFill>
                  <a:srgbClr val="00529B"/>
                </a:solidFill>
                <a:effectLst/>
                <a:uLnTx/>
                <a:uFillTx/>
              </a:rPr>
              <a:t>se vuelve elegible para Medicare</a:t>
            </a:r>
          </a:p>
        </p:txBody>
      </p:sp>
      <p:sp>
        <p:nvSpPr>
          <p:cNvPr id="3" name="Content Placeholder 2">
            <a:extLst>
              <a:ext uri="{FF2B5EF4-FFF2-40B4-BE49-F238E27FC236}">
                <a16:creationId xmlns:a16="http://schemas.microsoft.com/office/drawing/2014/main" id="{67329243-4A57-19BD-0313-E06B5B32B59C}"/>
              </a:ext>
            </a:extLst>
          </p:cNvPr>
          <p:cNvSpPr>
            <a:spLocks noGrp="1"/>
          </p:cNvSpPr>
          <p:nvPr>
            <p:ph sz="quarter" idx="14"/>
          </p:nvPr>
        </p:nvSpPr>
        <p:spPr>
          <a:xfrm>
            <a:off x="718751" y="2054797"/>
            <a:ext cx="3474720" cy="3985773"/>
          </a:xfrm>
          <a:prstGeom prst="roundRect">
            <a:avLst/>
          </a:prstGeom>
          <a:ln w="38100">
            <a:solidFill>
              <a:srgbClr val="FEBF22"/>
            </a:solidFill>
          </a:ln>
        </p:spPr>
        <p:txBody>
          <a:bodyPr tIns="1188720"/>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es-US" sz="20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El plan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debe solicitar y obtener la aprobación de los CMS antes de implementar la inscripción predeterminada (las aprobaciones </a:t>
            </a:r>
            <a:b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duran 5 años)</a:t>
            </a:r>
          </a:p>
        </p:txBody>
      </p:sp>
      <p:pic>
        <p:nvPicPr>
          <p:cNvPr id="18" name="Graphic 17">
            <a:extLst>
              <a:ext uri="{FF2B5EF4-FFF2-40B4-BE49-F238E27FC236}">
                <a16:creationId xmlns:a16="http://schemas.microsoft.com/office/drawing/2014/main" id="{6ABB283A-AB59-4A08-A59B-5571CB44D7F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4100" y="2064459"/>
            <a:ext cx="1308117" cy="1308117"/>
          </a:xfrm>
          <a:prstGeom prst="rect">
            <a:avLst/>
          </a:prstGeom>
        </p:spPr>
      </p:pic>
      <p:sp>
        <p:nvSpPr>
          <p:cNvPr id="5" name="Content Placeholder 4">
            <a:extLst>
              <a:ext uri="{FF2B5EF4-FFF2-40B4-BE49-F238E27FC236}">
                <a16:creationId xmlns:a16="http://schemas.microsoft.com/office/drawing/2014/main" id="{280481F5-4F39-3C86-44D4-C154ED0D24E5}"/>
              </a:ext>
            </a:extLst>
          </p:cNvPr>
          <p:cNvSpPr>
            <a:spLocks noGrp="1"/>
          </p:cNvSpPr>
          <p:nvPr>
            <p:ph sz="quarter" idx="15"/>
          </p:nvPr>
        </p:nvSpPr>
        <p:spPr>
          <a:xfrm>
            <a:off x="4421379" y="2054798"/>
            <a:ext cx="3474720" cy="4017332"/>
          </a:xfrm>
          <a:prstGeom prst="roundRect">
            <a:avLst/>
          </a:prstGeom>
          <a:ln w="38100">
            <a:solidFill>
              <a:srgbClr val="FEBF22"/>
            </a:solidFill>
          </a:ln>
        </p:spPr>
        <p:txBody>
          <a:bodyPr tIns="1188720"/>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es-US" sz="20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Los estados y los CMS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determinan si el plan Medicare </a:t>
            </a:r>
            <a:r>
              <a:rPr kumimoji="0" lang="es-US" sz="1800" b="0" i="0" u="none" strike="noStrike" cap="none" normalizeH="0" baseline="0" noProof="0" dirty="0" err="1">
                <a:ln>
                  <a:noFill/>
                </a:ln>
                <a:solidFill>
                  <a:srgbClr val="00529B"/>
                </a:solidFill>
                <a:effectLst/>
                <a:uLnTx/>
                <a:uFillTx/>
                <a:latin typeface="Arial" panose="020B0604020202020204" pitchFamily="34" charset="0"/>
                <a:ea typeface="+mn-ea"/>
                <a:cs typeface="Arial" panose="020B0604020202020204" pitchFamily="34" charset="0"/>
              </a:rPr>
              <a:t>Advantage</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puede usar la inscripción predeterminada</a:t>
            </a:r>
          </a:p>
        </p:txBody>
      </p:sp>
      <p:pic>
        <p:nvPicPr>
          <p:cNvPr id="20" name="Graphic 19">
            <a:extLst>
              <a:ext uri="{FF2B5EF4-FFF2-40B4-BE49-F238E27FC236}">
                <a16:creationId xmlns:a16="http://schemas.microsoft.com/office/drawing/2014/main" id="{AF143861-FC8B-4ECA-A212-5DD2C1816D4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1090" y="2091767"/>
            <a:ext cx="1395298" cy="1395298"/>
          </a:xfrm>
          <a:prstGeom prst="rect">
            <a:avLst/>
          </a:prstGeom>
        </p:spPr>
      </p:pic>
      <p:sp>
        <p:nvSpPr>
          <p:cNvPr id="10" name="Content Placeholder 9">
            <a:extLst>
              <a:ext uri="{FF2B5EF4-FFF2-40B4-BE49-F238E27FC236}">
                <a16:creationId xmlns:a16="http://schemas.microsoft.com/office/drawing/2014/main" id="{7845BA09-4576-0208-880C-92BA7CD02487}"/>
              </a:ext>
            </a:extLst>
          </p:cNvPr>
          <p:cNvSpPr>
            <a:spLocks noGrp="1"/>
          </p:cNvSpPr>
          <p:nvPr>
            <p:ph sz="quarter" idx="16"/>
          </p:nvPr>
        </p:nvSpPr>
        <p:spPr>
          <a:xfrm>
            <a:off x="8168783" y="2057400"/>
            <a:ext cx="3474720" cy="4014730"/>
          </a:xfrm>
          <a:prstGeom prst="roundRect">
            <a:avLst/>
          </a:prstGeom>
          <a:ln w="38100">
            <a:solidFill>
              <a:srgbClr val="FEBF22"/>
            </a:solidFill>
          </a:ln>
        </p:spPr>
        <p:txBody>
          <a:bodyPr lIns="0" tIns="1188720" rIns="0" bIns="0">
            <a:normAutofit fontScale="85000"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US" sz="20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Si se vuelve elegible </a:t>
            </a:r>
            <a:br>
              <a:rPr kumimoji="0" lang="es-US" sz="20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0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para Medicare, sucede </a:t>
            </a:r>
            <a:br>
              <a:rPr kumimoji="0" lang="es-US" sz="20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0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lo siguiente: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Recibe un aviso con 60 días de anticipación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Puede optar por ser excluido de la inscripción predeterminada en D-SNP de Medicare hasta el día anterior a la fecha de entrada en vigencia de la inscripción inclusive</a:t>
            </a:r>
          </a:p>
        </p:txBody>
      </p:sp>
      <p:pic>
        <p:nvPicPr>
          <p:cNvPr id="22" name="Graphic 21">
            <a:extLst>
              <a:ext uri="{FF2B5EF4-FFF2-40B4-BE49-F238E27FC236}">
                <a16:creationId xmlns:a16="http://schemas.microsoft.com/office/drawing/2014/main" id="{8B201012-B17B-4125-80EC-17E6C8D5004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22" y="2054798"/>
            <a:ext cx="1469756" cy="1469756"/>
          </a:xfrm>
          <a:prstGeom prst="rect">
            <a:avLst/>
          </a:prstGeom>
        </p:spPr>
      </p:pic>
      <p:sp>
        <p:nvSpPr>
          <p:cNvPr id="25" name="Slide Number Placeholder 5">
            <a:extLst>
              <a:ext uri="{FF2B5EF4-FFF2-40B4-BE49-F238E27FC236}">
                <a16:creationId xmlns:a16="http://schemas.microsoft.com/office/drawing/2014/main" id="{C087691B-6ACF-4BCD-80DB-7EBB2E9C9E0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22</a:t>
            </a:fld>
            <a:endParaRPr lang="en-US"/>
          </a:p>
        </p:txBody>
      </p:sp>
      <p:sp>
        <p:nvSpPr>
          <p:cNvPr id="24" name="Footer Placeholder 2">
            <a:extLst>
              <a:ext uri="{FF2B5EF4-FFF2-40B4-BE49-F238E27FC236}">
                <a16:creationId xmlns:a16="http://schemas.microsoft.com/office/drawing/2014/main" id="{BCDAF4C5-AA99-481C-A616-E77BCB10C5F4}"/>
              </a:ext>
            </a:extLst>
          </p:cNvPr>
          <p:cNvSpPr>
            <a:spLocks noGrp="1"/>
          </p:cNvSpPr>
          <p:nvPr>
            <p:ph type="ftr" sz="quarter" idx="11"/>
          </p:nvPr>
        </p:nvSpPr>
        <p:spPr/>
        <p:txBody>
          <a:bodyPr/>
          <a:lstStyle/>
          <a:p>
            <a:r>
              <a:rPr lang="es-US"/>
              <a:t>Medicare Advantage y otros planes de salud de Medicare</a:t>
            </a:r>
          </a:p>
        </p:txBody>
      </p:sp>
      <p:sp>
        <p:nvSpPr>
          <p:cNvPr id="23" name="Date Placeholder 1">
            <a:extLst>
              <a:ext uri="{FF2B5EF4-FFF2-40B4-BE49-F238E27FC236}">
                <a16:creationId xmlns:a16="http://schemas.microsoft.com/office/drawing/2014/main" id="{46A5CBCF-4875-4332-A688-96D45B48CFBB}"/>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1972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5" grpId="0" uiExpand="1" animBg="1"/>
      <p:bldP spid="10" grpId="0" uiExpan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Mecanismo de inscripción simplificado</a:t>
            </a:r>
          </a:p>
        </p:txBody>
      </p:sp>
      <p:sp>
        <p:nvSpPr>
          <p:cNvPr id="5" name="Content Placeholder 4"/>
          <p:cNvSpPr>
            <a:spLocks noGrp="1"/>
          </p:cNvSpPr>
          <p:nvPr>
            <p:ph sz="quarter" idx="13"/>
          </p:nvPr>
        </p:nvSpPr>
        <p:spPr>
          <a:xfrm>
            <a:off x="1070007" y="1047133"/>
            <a:ext cx="9968498" cy="1540437"/>
          </a:xfrm>
        </p:spPr>
        <p:txBody>
          <a:bodyPr>
            <a:noAutofit/>
          </a:bodyPr>
          <a:lstStyle/>
          <a:p>
            <a:pPr marL="0" lvl="0" indent="0" defTabSz="685800">
              <a:lnSpc>
                <a:spcPct val="100000"/>
              </a:lnSpc>
              <a:spcBef>
                <a:spcPts val="0"/>
              </a:spcBef>
              <a:spcAft>
                <a:spcPts val="1200"/>
              </a:spcAft>
              <a:buClrTx/>
              <a:buNone/>
            </a:pPr>
            <a:r>
              <a:rPr lang="es-US" sz="2000" b="1" dirty="0"/>
              <a:t>Proceso de inscripción opcional para todas las organizaciones de Medicare </a:t>
            </a:r>
            <a:r>
              <a:rPr lang="es-US" sz="2000" b="1" dirty="0" err="1"/>
              <a:t>Advantage</a:t>
            </a:r>
            <a:r>
              <a:rPr lang="es-US" sz="2000" b="1" dirty="0"/>
              <a:t> que ofrecen planes Medicare </a:t>
            </a:r>
            <a:r>
              <a:rPr lang="es-US" sz="2000" b="1" dirty="0" err="1"/>
              <a:t>Advantage</a:t>
            </a:r>
            <a:r>
              <a:rPr lang="es-US" sz="2000" b="1" dirty="0"/>
              <a:t> y cobertura que no es de Medicare (se puede usar en lugar de la inscripción predeterminada)</a:t>
            </a:r>
          </a:p>
        </p:txBody>
      </p:sp>
      <p:sp>
        <p:nvSpPr>
          <p:cNvPr id="3" name="Content Placeholder 2">
            <a:extLst>
              <a:ext uri="{FF2B5EF4-FFF2-40B4-BE49-F238E27FC236}">
                <a16:creationId xmlns:a16="http://schemas.microsoft.com/office/drawing/2014/main" id="{8FAA5057-5C42-EDFB-2AF5-BE41129E4277}"/>
              </a:ext>
            </a:extLst>
          </p:cNvPr>
          <p:cNvSpPr>
            <a:spLocks noGrp="1"/>
          </p:cNvSpPr>
          <p:nvPr>
            <p:ph sz="quarter" idx="14"/>
          </p:nvPr>
        </p:nvSpPr>
        <p:spPr>
          <a:xfrm>
            <a:off x="1070007" y="2211712"/>
            <a:ext cx="3200400" cy="3200400"/>
          </a:xfrm>
          <a:prstGeom prst="roundRect">
            <a:avLst/>
          </a:prstGeom>
          <a:ln w="38100">
            <a:solidFill>
              <a:srgbClr val="FEBF22"/>
            </a:solidFill>
          </a:ln>
        </p:spPr>
        <p:txBody>
          <a:bodyPr tIns="1097280" bIns="0">
            <a:normAutofit/>
          </a:bodyPr>
          <a:lstStyle/>
          <a:p>
            <a:pPr marL="0" indent="0" algn="ctr">
              <a:buNone/>
            </a:pPr>
            <a:r>
              <a:rPr lang="es-US" sz="2000">
                <a:solidFill>
                  <a:srgbClr val="00529B"/>
                </a:solidFill>
                <a:latin typeface="Arial" panose="020B0604020202020204" pitchFamily="34" charset="0"/>
                <a:cs typeface="Arial" panose="020B0604020202020204" pitchFamily="34" charset="0"/>
              </a:rPr>
              <a:t>Permite que los planes recopilen información de </a:t>
            </a:r>
            <a:r>
              <a:rPr lang="es-US" sz="2000" b="1">
                <a:solidFill>
                  <a:srgbClr val="00529B"/>
                </a:solidFill>
                <a:latin typeface="Arial" panose="020B0604020202020204" pitchFamily="34" charset="0"/>
                <a:cs typeface="Arial" panose="020B0604020202020204" pitchFamily="34" charset="0"/>
              </a:rPr>
              <a:t>inscripción</a:t>
            </a:r>
            <a:r>
              <a:rPr lang="es-US" sz="2000">
                <a:solidFill>
                  <a:srgbClr val="00529B"/>
                </a:solidFill>
                <a:latin typeface="Arial" panose="020B0604020202020204" pitchFamily="34" charset="0"/>
                <a:cs typeface="Arial" panose="020B0604020202020204" pitchFamily="34" charset="0"/>
              </a:rPr>
              <a:t> que todavía no tienen</a:t>
            </a:r>
          </a:p>
        </p:txBody>
      </p:sp>
      <p:pic>
        <p:nvPicPr>
          <p:cNvPr id="11" name="Graphic 10">
            <a:extLst>
              <a:ext uri="{FF2B5EF4-FFF2-40B4-BE49-F238E27FC236}">
                <a16:creationId xmlns:a16="http://schemas.microsoft.com/office/drawing/2014/main" id="{167AA397-49BC-4F79-83A0-6CD7451CABA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6130" y="2312918"/>
            <a:ext cx="1108154" cy="1108154"/>
          </a:xfrm>
          <a:prstGeom prst="rect">
            <a:avLst/>
          </a:prstGeom>
        </p:spPr>
      </p:pic>
      <p:sp>
        <p:nvSpPr>
          <p:cNvPr id="10" name="Content Placeholder 9">
            <a:extLst>
              <a:ext uri="{FF2B5EF4-FFF2-40B4-BE49-F238E27FC236}">
                <a16:creationId xmlns:a16="http://schemas.microsoft.com/office/drawing/2014/main" id="{95184183-6DA2-D997-6FF7-C2BDE2EF5AF3}"/>
              </a:ext>
            </a:extLst>
          </p:cNvPr>
          <p:cNvSpPr>
            <a:spLocks noGrp="1"/>
          </p:cNvSpPr>
          <p:nvPr>
            <p:ph sz="quarter" idx="15"/>
          </p:nvPr>
        </p:nvSpPr>
        <p:spPr>
          <a:xfrm>
            <a:off x="4495800" y="2224558"/>
            <a:ext cx="3200400" cy="3200400"/>
          </a:xfrm>
          <a:prstGeom prst="roundRect">
            <a:avLst/>
          </a:prstGeom>
          <a:ln w="38100">
            <a:solidFill>
              <a:srgbClr val="FEBF22"/>
            </a:solidFill>
          </a:ln>
        </p:spPr>
        <p:txBody>
          <a:bodyPr tIns="1097280" bIns="0">
            <a:normAutofit fontScale="850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Está </a:t>
            </a:r>
            <a:r>
              <a:rPr kumimoji="0" lang="es-US" sz="20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disponible</a:t>
            </a: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 para personas que están en su Período de elección de cobertura inicial (ICEP, por sus siglas en inglés)/IEP según su inscripción inicial en Medicare</a:t>
            </a:r>
          </a:p>
        </p:txBody>
      </p:sp>
      <p:pic>
        <p:nvPicPr>
          <p:cNvPr id="17" name="Graphic 16">
            <a:extLst>
              <a:ext uri="{FF2B5EF4-FFF2-40B4-BE49-F238E27FC236}">
                <a16:creationId xmlns:a16="http://schemas.microsoft.com/office/drawing/2014/main" id="{DD116EE5-92A1-4329-833C-8F59F0E3318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3058" y="2224558"/>
            <a:ext cx="1345883" cy="1345883"/>
          </a:xfrm>
          <a:prstGeom prst="rect">
            <a:avLst/>
          </a:prstGeom>
        </p:spPr>
      </p:pic>
      <p:sp>
        <p:nvSpPr>
          <p:cNvPr id="12" name="Content Placeholder 11">
            <a:extLst>
              <a:ext uri="{FF2B5EF4-FFF2-40B4-BE49-F238E27FC236}">
                <a16:creationId xmlns:a16="http://schemas.microsoft.com/office/drawing/2014/main" id="{F4310196-5716-33B5-4B66-9288A68792CD}"/>
              </a:ext>
            </a:extLst>
          </p:cNvPr>
          <p:cNvSpPr>
            <a:spLocks noGrp="1"/>
          </p:cNvSpPr>
          <p:nvPr>
            <p:ph sz="quarter" idx="16"/>
          </p:nvPr>
        </p:nvSpPr>
        <p:spPr>
          <a:xfrm>
            <a:off x="7959646" y="2224558"/>
            <a:ext cx="3200400" cy="3200400"/>
          </a:xfrm>
          <a:prstGeom prst="roundRect">
            <a:avLst/>
          </a:prstGeom>
          <a:ln w="38100">
            <a:solidFill>
              <a:srgbClr val="FEBF22"/>
            </a:solidFill>
          </a:ln>
        </p:spPr>
        <p:txBody>
          <a:bodyPr tIns="1097280" bIns="0"/>
          <a:lstStyle/>
          <a:p>
            <a:pPr marL="0" indent="0" algn="ctr">
              <a:buNone/>
            </a:pPr>
            <a:r>
              <a:rPr kumimoji="0" lang="es-US" sz="20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No permite ninguna interrupción de la cobertura</a:t>
            </a: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 entre el plan que no es de Medicare y el plan Medicare Advantage</a:t>
            </a:r>
          </a:p>
        </p:txBody>
      </p:sp>
      <p:pic>
        <p:nvPicPr>
          <p:cNvPr id="2" name="Picture 1">
            <a:extLst>
              <a:ext uri="{FF2B5EF4-FFF2-40B4-BE49-F238E27FC236}">
                <a16:creationId xmlns:a16="http://schemas.microsoft.com/office/drawing/2014/main" id="{D79920E4-7722-4EA9-B17C-7CCF8E1F9A1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134822" y="2312918"/>
            <a:ext cx="847378" cy="1065698"/>
          </a:xfrm>
          <a:prstGeom prst="rect">
            <a:avLst/>
          </a:prstGeom>
        </p:spPr>
      </p:pic>
      <p:sp>
        <p:nvSpPr>
          <p:cNvPr id="13" name="Content Placeholder 12">
            <a:extLst>
              <a:ext uri="{FF2B5EF4-FFF2-40B4-BE49-F238E27FC236}">
                <a16:creationId xmlns:a16="http://schemas.microsoft.com/office/drawing/2014/main" id="{DC69EDFE-2385-C9B1-E1B5-0764CC5C0491}"/>
              </a:ext>
            </a:extLst>
          </p:cNvPr>
          <p:cNvSpPr>
            <a:spLocks noGrp="1"/>
          </p:cNvSpPr>
          <p:nvPr>
            <p:ph sz="quarter" idx="17"/>
          </p:nvPr>
        </p:nvSpPr>
        <p:spPr>
          <a:xfrm>
            <a:off x="1070007" y="5526164"/>
            <a:ext cx="11498263" cy="616749"/>
          </a:xfrm>
        </p:spPr>
        <p:txBody>
          <a:bodyPr>
            <a:noAutofit/>
          </a:bodyPr>
          <a:lstStyle/>
          <a:p>
            <a:pPr marL="0" marR="0" lvl="0" indent="0" algn="l" defTabSz="685800" rtl="0" eaLnBrk="1" fontAlgn="auto" latinLnBrk="0" hangingPunct="1">
              <a:lnSpc>
                <a:spcPct val="100000"/>
              </a:lnSpc>
              <a:spcBef>
                <a:spcPts val="0"/>
              </a:spcBef>
              <a:spcAft>
                <a:spcPts val="600"/>
              </a:spcAft>
              <a:buClr>
                <a:srgbClr val="00539A"/>
              </a:buClr>
              <a:buSzTx/>
              <a:buFont typeface="Wingdings" pitchFamily="2" charset="2"/>
              <a:buNone/>
              <a:tabLst/>
              <a:defRPr/>
            </a:pPr>
            <a: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Puede usar el OEP o un SEP de Medicare </a:t>
            </a:r>
            <a:r>
              <a:rPr kumimoji="0" lang="es-US" sz="1800" b="1" i="0" u="none" strike="noStrike" cap="none" normalizeH="0" baseline="0" noProof="0" dirty="0" err="1">
                <a:ln>
                  <a:noFill/>
                </a:ln>
                <a:solidFill>
                  <a:srgbClr val="00529B"/>
                </a:solidFill>
                <a:effectLst/>
                <a:uLnTx/>
                <a:uFillTx/>
                <a:latin typeface="Arial" panose="020B0604020202020204" pitchFamily="34" charset="0"/>
                <a:ea typeface="+mn-ea"/>
                <a:cs typeface="Arial" panose="020B0604020202020204" pitchFamily="34" charset="0"/>
              </a:rPr>
              <a:t>Advantage</a:t>
            </a:r>
            <a: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para cambiar después de que comience </a:t>
            </a:r>
            <a:b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la inscripción.</a:t>
            </a:r>
          </a:p>
        </p:txBody>
      </p:sp>
      <p:sp>
        <p:nvSpPr>
          <p:cNvPr id="24" name="Slide Number Placeholder 5">
            <a:extLst>
              <a:ext uri="{FF2B5EF4-FFF2-40B4-BE49-F238E27FC236}">
                <a16:creationId xmlns:a16="http://schemas.microsoft.com/office/drawing/2014/main" id="{F237FC66-20AB-4534-831B-F894E272FF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23</a:t>
            </a:fld>
            <a:endParaRPr lang="en-US"/>
          </a:p>
        </p:txBody>
      </p:sp>
      <p:sp>
        <p:nvSpPr>
          <p:cNvPr id="23" name="Footer Placeholder 2">
            <a:extLst>
              <a:ext uri="{FF2B5EF4-FFF2-40B4-BE49-F238E27FC236}">
                <a16:creationId xmlns:a16="http://schemas.microsoft.com/office/drawing/2014/main" id="{430F0AB0-DA7D-4C4B-9D50-21BC0B509063}"/>
              </a:ext>
            </a:extLst>
          </p:cNvPr>
          <p:cNvSpPr>
            <a:spLocks noGrp="1"/>
          </p:cNvSpPr>
          <p:nvPr>
            <p:ph type="ftr" sz="quarter" idx="11"/>
          </p:nvPr>
        </p:nvSpPr>
        <p:spPr/>
        <p:txBody>
          <a:bodyPr/>
          <a:lstStyle/>
          <a:p>
            <a:r>
              <a:rPr lang="es-US"/>
              <a:t>Medicare Advantage y otros planes de salud de Medicare</a:t>
            </a:r>
          </a:p>
        </p:txBody>
      </p:sp>
      <p:sp>
        <p:nvSpPr>
          <p:cNvPr id="22" name="Date Placeholder 1">
            <a:extLst>
              <a:ext uri="{FF2B5EF4-FFF2-40B4-BE49-F238E27FC236}">
                <a16:creationId xmlns:a16="http://schemas.microsoft.com/office/drawing/2014/main" id="{01818139-7B79-404F-BD9F-D4829459DDF1}"/>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05843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10" grpId="0" animBg="1"/>
      <p:bldP spid="12" grpId="0" uiExpand="1" animBg="1"/>
      <p:bldP spid="1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Cambio en la red del plan Medicare Advantage</a:t>
            </a:r>
          </a:p>
        </p:txBody>
      </p:sp>
      <p:sp>
        <p:nvSpPr>
          <p:cNvPr id="2" name="Content Placeholder 1">
            <a:extLst>
              <a:ext uri="{FF2B5EF4-FFF2-40B4-BE49-F238E27FC236}">
                <a16:creationId xmlns:a16="http://schemas.microsoft.com/office/drawing/2014/main" id="{598FB9E2-7DAB-DD7C-00F7-AE02FAB2EDA5}"/>
              </a:ext>
            </a:extLst>
          </p:cNvPr>
          <p:cNvSpPr>
            <a:spLocks noGrp="1"/>
          </p:cNvSpPr>
          <p:nvPr>
            <p:ph sz="quarter" idx="13"/>
          </p:nvPr>
        </p:nvSpPr>
        <p:spPr>
          <a:xfrm>
            <a:off x="1635052" y="1067169"/>
            <a:ext cx="9001026" cy="741362"/>
          </a:xfrm>
        </p:spPr>
        <p:txBody>
          <a:bodyPr anchor="ctr">
            <a:normAutofit fontScale="92500" lnSpcReduction="20000"/>
          </a:bodyPr>
          <a:lstStyle/>
          <a:p>
            <a:pPr marL="0" marR="0" lvl="0" indent="0" algn="l" defTabSz="685800" rtl="0" eaLnBrk="1" fontAlgn="auto" latinLnBrk="0" hangingPunct="1">
              <a:lnSpc>
                <a:spcPct val="110000"/>
              </a:lnSpc>
              <a:spcBef>
                <a:spcPts val="0"/>
              </a:spcBef>
              <a:spcAft>
                <a:spcPts val="0"/>
              </a:spcAft>
              <a:buClrTx/>
              <a:buSzTx/>
              <a:buFont typeface="Wingdings" pitchFamily="2" charset="2"/>
              <a:buNone/>
              <a:tabLst/>
              <a:defRPr/>
            </a:pPr>
            <a:r>
              <a:rPr kumimoji="0" lang="es-US" sz="2400" b="1" i="0" u="none" strike="noStrike" cap="none" normalizeH="0" baseline="0" noProof="0" dirty="0">
                <a:ln>
                  <a:noFill/>
                </a:ln>
                <a:solidFill>
                  <a:srgbClr val="00529B"/>
                </a:solidFill>
                <a:effectLst/>
                <a:uLnTx/>
                <a:uFillTx/>
              </a:rPr>
              <a:t>Los planes pueden cambiar las redes en cualquier momento, </a:t>
            </a:r>
            <a:br>
              <a:rPr kumimoji="0" lang="es-US" sz="2400" b="1" i="0" u="none" strike="noStrike" cap="none" normalizeH="0" baseline="0" noProof="0" dirty="0">
                <a:ln>
                  <a:noFill/>
                </a:ln>
                <a:solidFill>
                  <a:srgbClr val="00529B"/>
                </a:solidFill>
                <a:effectLst/>
                <a:uLnTx/>
                <a:uFillTx/>
              </a:rPr>
            </a:br>
            <a:r>
              <a:rPr kumimoji="0" lang="es-US" sz="2400" b="1" i="0" u="none" strike="noStrike" cap="none" normalizeH="0" baseline="0" noProof="0" dirty="0">
                <a:ln>
                  <a:noFill/>
                </a:ln>
                <a:solidFill>
                  <a:srgbClr val="00529B"/>
                </a:solidFill>
                <a:effectLst/>
                <a:uLnTx/>
                <a:uFillTx/>
              </a:rPr>
              <a:t>pero deben:</a:t>
            </a:r>
          </a:p>
        </p:txBody>
      </p:sp>
      <p:sp>
        <p:nvSpPr>
          <p:cNvPr id="16" name="Content Placeholder 15">
            <a:extLst>
              <a:ext uri="{FF2B5EF4-FFF2-40B4-BE49-F238E27FC236}">
                <a16:creationId xmlns:a16="http://schemas.microsoft.com/office/drawing/2014/main" id="{785E1A0B-6984-9566-1896-01E0BB8AE44A}"/>
              </a:ext>
            </a:extLst>
          </p:cNvPr>
          <p:cNvSpPr>
            <a:spLocks noGrp="1"/>
          </p:cNvSpPr>
          <p:nvPr>
            <p:ph sz="quarter" idx="14"/>
          </p:nvPr>
        </p:nvSpPr>
        <p:spPr>
          <a:xfrm>
            <a:off x="1635051" y="1888105"/>
            <a:ext cx="2871216" cy="3657600"/>
          </a:xfrm>
          <a:prstGeom prst="roundRect">
            <a:avLst/>
          </a:prstGeom>
          <a:ln w="38100">
            <a:solidFill>
              <a:srgbClr val="2F5597"/>
            </a:solidFill>
          </a:ln>
        </p:spPr>
        <p:txBody>
          <a:bodyPr tIns="1554480" bIns="0"/>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Protegerlo de las interrupciones en su atención médica </a:t>
            </a:r>
          </a:p>
        </p:txBody>
      </p:sp>
      <p:pic>
        <p:nvPicPr>
          <p:cNvPr id="3" name="Graphic 2">
            <a:extLst>
              <a:ext uri="{FF2B5EF4-FFF2-40B4-BE49-F238E27FC236}">
                <a16:creationId xmlns:a16="http://schemas.microsoft.com/office/drawing/2014/main" id="{946C0989-399F-4B2A-91C0-D954966B9EF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5604" y="2012918"/>
            <a:ext cx="1416082" cy="1416082"/>
          </a:xfrm>
          <a:prstGeom prst="rect">
            <a:avLst/>
          </a:prstGeom>
        </p:spPr>
      </p:pic>
      <p:sp>
        <p:nvSpPr>
          <p:cNvPr id="17" name="Content Placeholder 16">
            <a:extLst>
              <a:ext uri="{FF2B5EF4-FFF2-40B4-BE49-F238E27FC236}">
                <a16:creationId xmlns:a16="http://schemas.microsoft.com/office/drawing/2014/main" id="{E752E8C2-2487-434A-41C3-B88AF7B61506}"/>
              </a:ext>
            </a:extLst>
          </p:cNvPr>
          <p:cNvSpPr>
            <a:spLocks noGrp="1"/>
          </p:cNvSpPr>
          <p:nvPr>
            <p:ph sz="quarter" idx="15"/>
          </p:nvPr>
        </p:nvSpPr>
        <p:spPr>
          <a:xfrm>
            <a:off x="4699956" y="1888105"/>
            <a:ext cx="2871216" cy="3657600"/>
          </a:xfrm>
          <a:prstGeom prst="roundRect">
            <a:avLst/>
          </a:prstGeom>
          <a:ln w="38100">
            <a:solidFill>
              <a:srgbClr val="2F5597"/>
            </a:solidFill>
          </a:ln>
        </p:spPr>
        <p:txBody>
          <a:bodyPr tIns="1554480" bIns="0"/>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Mantener acceso adecuado a los servicios</a:t>
            </a:r>
          </a:p>
        </p:txBody>
      </p:sp>
      <p:pic>
        <p:nvPicPr>
          <p:cNvPr id="7" name="Graphic 6">
            <a:extLst>
              <a:ext uri="{FF2B5EF4-FFF2-40B4-BE49-F238E27FC236}">
                <a16:creationId xmlns:a16="http://schemas.microsoft.com/office/drawing/2014/main" id="{82AE1137-A498-4A19-9AE1-45A4E0E5364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2484" y="2012918"/>
            <a:ext cx="1326160" cy="1326160"/>
          </a:xfrm>
          <a:prstGeom prst="rect">
            <a:avLst/>
          </a:prstGeom>
        </p:spPr>
      </p:pic>
      <p:sp>
        <p:nvSpPr>
          <p:cNvPr id="21" name="Content Placeholder 20">
            <a:extLst>
              <a:ext uri="{FF2B5EF4-FFF2-40B4-BE49-F238E27FC236}">
                <a16:creationId xmlns:a16="http://schemas.microsoft.com/office/drawing/2014/main" id="{9237A910-FCE5-9DE3-69B6-89D0EDBDDF04}"/>
              </a:ext>
            </a:extLst>
          </p:cNvPr>
          <p:cNvSpPr>
            <a:spLocks noGrp="1"/>
          </p:cNvSpPr>
          <p:nvPr>
            <p:ph sz="quarter" idx="16"/>
          </p:nvPr>
        </p:nvSpPr>
        <p:spPr>
          <a:xfrm>
            <a:off x="7764861" y="1896291"/>
            <a:ext cx="2871216" cy="3657600"/>
          </a:xfrm>
          <a:prstGeom prst="roundRect">
            <a:avLst/>
          </a:prstGeom>
          <a:ln w="38100">
            <a:solidFill>
              <a:srgbClr val="2F5597"/>
            </a:solidFill>
          </a:ln>
        </p:spPr>
        <p:txBody>
          <a:bodyPr tIns="1554480" bIns="0">
            <a:normAutofit fontScale="85000" lnSpcReduction="10000"/>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Notificarle si usted es un afiliado que consulta a un proveedor afectado al menos 45 días antes de que termine el contrato del proveedor</a:t>
            </a:r>
          </a:p>
        </p:txBody>
      </p:sp>
      <p:pic>
        <p:nvPicPr>
          <p:cNvPr id="5" name="Graphic 4">
            <a:extLst>
              <a:ext uri="{FF2B5EF4-FFF2-40B4-BE49-F238E27FC236}">
                <a16:creationId xmlns:a16="http://schemas.microsoft.com/office/drawing/2014/main" id="{158A82EA-3D64-4E59-BE4E-5224BB6E42C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9442" y="1888475"/>
            <a:ext cx="1482054" cy="1482054"/>
          </a:xfrm>
          <a:prstGeom prst="rect">
            <a:avLst/>
          </a:prstGeom>
        </p:spPr>
      </p:pic>
      <p:sp>
        <p:nvSpPr>
          <p:cNvPr id="22" name="Content Placeholder 21">
            <a:extLst>
              <a:ext uri="{FF2B5EF4-FFF2-40B4-BE49-F238E27FC236}">
                <a16:creationId xmlns:a16="http://schemas.microsoft.com/office/drawing/2014/main" id="{9FF71634-1D51-BD2B-21B4-A0A5AAFE6D3C}"/>
              </a:ext>
            </a:extLst>
          </p:cNvPr>
          <p:cNvSpPr>
            <a:spLocks noGrp="1"/>
          </p:cNvSpPr>
          <p:nvPr>
            <p:ph sz="quarter" idx="17"/>
          </p:nvPr>
        </p:nvSpPr>
        <p:spPr>
          <a:xfrm>
            <a:off x="1583725" y="5668726"/>
            <a:ext cx="8498321" cy="510437"/>
          </a:xfrm>
        </p:spPr>
        <p:txBody>
          <a:bodyPr>
            <a:normAutofit fontScale="85000" lnSpcReduction="10000"/>
          </a:bodyPr>
          <a:lstStyle/>
          <a:p>
            <a:pPr marL="466725" marR="0" lvl="0" indent="0" algn="l" defTabSz="685800" rtl="0" eaLnBrk="1" fontAlgn="auto" latinLnBrk="0" hangingPunct="1">
              <a:lnSpc>
                <a:spcPct val="110000"/>
              </a:lnSpc>
              <a:spcBef>
                <a:spcPts val="0"/>
              </a:spcBef>
              <a:spcAft>
                <a:spcPts val="0"/>
              </a:spcAft>
              <a:buClrTx/>
              <a:buSzTx/>
              <a:buFont typeface="Wingdings" pitchFamily="2" charset="2"/>
              <a:buNone/>
              <a:tabLst/>
              <a:defRPr/>
            </a:pPr>
            <a:r>
              <a:rPr kumimoji="0" lang="es-US" sz="1800" b="1" i="0" u="none" strike="noStrike" cap="none" normalizeH="0" baseline="0" noProof="0" dirty="0">
                <a:ln>
                  <a:noFill/>
                </a:ln>
                <a:solidFill>
                  <a:srgbClr val="00529B"/>
                </a:solidFill>
                <a:effectLst/>
                <a:uLnTx/>
                <a:uFillTx/>
                <a:latin typeface="Arial"/>
                <a:ea typeface="+mn-ea"/>
                <a:cs typeface="Arial"/>
              </a:rPr>
              <a:t>NOTA:</a:t>
            </a:r>
            <a:r>
              <a:rPr kumimoji="0" lang="es-US" sz="1800" b="0" i="0" u="none" strike="noStrike" cap="none" normalizeH="0" baseline="0" noProof="0" dirty="0">
                <a:ln>
                  <a:noFill/>
                </a:ln>
                <a:solidFill>
                  <a:srgbClr val="00529B"/>
                </a:solidFill>
                <a:effectLst/>
                <a:uLnTx/>
                <a:uFillTx/>
                <a:latin typeface="Arial"/>
                <a:ea typeface="+mn-ea"/>
                <a:cs typeface="Arial"/>
              </a:rPr>
              <a:t> En la mayoría de los casos, los cambios en la red no son fundamento para un SEP</a:t>
            </a:r>
          </a:p>
        </p:txBody>
      </p:sp>
      <p:pic>
        <p:nvPicPr>
          <p:cNvPr id="6" name="Picture 2">
            <a:extLst>
              <a:ext uri="{FF2B5EF4-FFF2-40B4-BE49-F238E27FC236}">
                <a16:creationId xmlns:a16="http://schemas.microsoft.com/office/drawing/2014/main" id="{98F20E55-5AA6-4A77-91F5-8B7E3F68BEA1}"/>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1824839" y="5704310"/>
            <a:ext cx="246350" cy="23591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5">
            <a:extLst>
              <a:ext uri="{FF2B5EF4-FFF2-40B4-BE49-F238E27FC236}">
                <a16:creationId xmlns:a16="http://schemas.microsoft.com/office/drawing/2014/main" id="{231FC8BF-B0A6-4837-BC24-2683579AE30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a:p>
        </p:txBody>
      </p:sp>
      <p:sp>
        <p:nvSpPr>
          <p:cNvPr id="19" name="Footer Placeholder 2">
            <a:extLst>
              <a:ext uri="{FF2B5EF4-FFF2-40B4-BE49-F238E27FC236}">
                <a16:creationId xmlns:a16="http://schemas.microsoft.com/office/drawing/2014/main" id="{EA33DD07-EBDF-4B3B-95F1-2ACF3B1B8B62}"/>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18" name="Date Placeholder 1">
            <a:extLst>
              <a:ext uri="{FF2B5EF4-FFF2-40B4-BE49-F238E27FC236}">
                <a16:creationId xmlns:a16="http://schemas.microsoft.com/office/drawing/2014/main" id="{77DB5083-0C52-4F2D-9310-B4BE322E0DC6}"/>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7915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17" grpId="0" animBg="1"/>
      <p:bldP spid="21" grpId="0" animBg="1"/>
      <p:bldP spid="2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s-US" sz="3000">
                <a:latin typeface="Arial Black"/>
              </a:rPr>
              <a:t>Compruebe sus conocimientos: Pregunta 1 </a:t>
            </a:r>
          </a:p>
        </p:txBody>
      </p:sp>
      <p:sp>
        <p:nvSpPr>
          <p:cNvPr id="5" name="Text Placeholder 4">
            <a:extLst>
              <a:ext uri="{FF2B5EF4-FFF2-40B4-BE49-F238E27FC236}">
                <a16:creationId xmlns:a16="http://schemas.microsoft.com/office/drawing/2014/main" id="{6F2AA692-CCD8-E323-0555-D255B999D939}"/>
              </a:ext>
            </a:extLst>
          </p:cNvPr>
          <p:cNvSpPr>
            <a:spLocks noGrp="1"/>
          </p:cNvSpPr>
          <p:nvPr>
            <p:ph type="body" sz="quarter" idx="13"/>
          </p:nvPr>
        </p:nvSpPr>
        <p:spPr>
          <a:xfrm>
            <a:off x="1866141" y="1817365"/>
            <a:ext cx="9164731" cy="2732087"/>
          </a:xfrm>
        </p:spPr>
        <p:txBody>
          <a:bodyPr/>
          <a:lstStyle/>
          <a:p>
            <a:pPr marL="0" lvl="0" indent="0" defTabSz="685800">
              <a:lnSpc>
                <a:spcPct val="100000"/>
              </a:lnSpc>
              <a:spcBef>
                <a:spcPts val="0"/>
              </a:spcBef>
              <a:spcAft>
                <a:spcPts val="1200"/>
              </a:spcAft>
              <a:buClrTx/>
              <a:buNone/>
            </a:pPr>
            <a:r>
              <a:rPr lang="es-US" sz="2400" b="1" dirty="0"/>
              <a:t>Los planes Medicare </a:t>
            </a:r>
            <a:r>
              <a:rPr lang="es-US" sz="2400" b="1" dirty="0" err="1"/>
              <a:t>Advantage</a:t>
            </a:r>
            <a:r>
              <a:rPr lang="es-US" sz="2400" b="1" dirty="0"/>
              <a:t> son ofrecidos por empresas privadas aprobadas por Medicare y deben seguir las normas establecidas por esas compañías. </a:t>
            </a:r>
          </a:p>
          <a:p>
            <a:pPr marL="347663" lvl="0" indent="-347663" defTabSz="685800">
              <a:lnSpc>
                <a:spcPct val="100000"/>
              </a:lnSpc>
              <a:spcBef>
                <a:spcPts val="0"/>
              </a:spcBef>
              <a:spcAft>
                <a:spcPts val="1200"/>
              </a:spcAft>
              <a:buClrTx/>
              <a:buFont typeface="Wingdings" pitchFamily="2" charset="2"/>
              <a:buAutoNum type="alphaLcPeriod"/>
            </a:pPr>
            <a:r>
              <a:rPr lang="es-US" sz="2400" dirty="0"/>
              <a:t> Verdadero</a:t>
            </a:r>
          </a:p>
          <a:p>
            <a:pPr marL="347663" lvl="0" indent="-347663" defTabSz="685800">
              <a:lnSpc>
                <a:spcPct val="100000"/>
              </a:lnSpc>
              <a:spcBef>
                <a:spcPts val="0"/>
              </a:spcBef>
              <a:spcAft>
                <a:spcPts val="1200"/>
              </a:spcAft>
              <a:buClrTx/>
              <a:buFont typeface="Wingdings" pitchFamily="2" charset="2"/>
              <a:buAutoNum type="alphaLcPeriod"/>
            </a:pPr>
            <a:r>
              <a:rPr lang="es-US" sz="2400" dirty="0"/>
              <a:t> Falso</a:t>
            </a:r>
          </a:p>
        </p:txBody>
      </p:sp>
      <p:sp>
        <p:nvSpPr>
          <p:cNvPr id="11" name="Rounded Rectangle 6" descr="Green box highlighting B as the correct answer">
            <a:extLst>
              <a:ext uri="{FF2B5EF4-FFF2-40B4-BE49-F238E27FC236}">
                <a16:creationId xmlns:a16="http://schemas.microsoft.com/office/drawing/2014/main" id="{0FD0B6AB-813C-4480-9F60-D9DD149F538A}"/>
              </a:ext>
            </a:extLst>
          </p:cNvPr>
          <p:cNvSpPr/>
          <p:nvPr/>
        </p:nvSpPr>
        <p:spPr>
          <a:xfrm>
            <a:off x="1849343" y="3585294"/>
            <a:ext cx="1403417" cy="44994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2">
            <a:extLst>
              <a:ext uri="{FF2B5EF4-FFF2-40B4-BE49-F238E27FC236}">
                <a16:creationId xmlns:a16="http://schemas.microsoft.com/office/drawing/2014/main" id="{1BD30CC2-68D0-4DBC-BFAD-A6556AD97F1B}"/>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12" name="Slide Number Placeholder 5">
            <a:extLst>
              <a:ext uri="{FF2B5EF4-FFF2-40B4-BE49-F238E27FC236}">
                <a16:creationId xmlns:a16="http://schemas.microsoft.com/office/drawing/2014/main" id="{3D2AEA0F-D577-4DDC-8817-BA74C54411E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a:p>
        </p:txBody>
      </p:sp>
      <p:sp>
        <p:nvSpPr>
          <p:cNvPr id="3" name="Footer Placeholder 2"/>
          <p:cNvSpPr>
            <a:spLocks noGrp="1"/>
          </p:cNvSpPr>
          <p:nvPr>
            <p:ph type="ftr" sz="quarter" idx="11"/>
          </p:nvPr>
        </p:nvSpPr>
        <p:spPr/>
        <p:txBody>
          <a:bodyPr/>
          <a:lstStyle/>
          <a:p>
            <a:r>
              <a:rPr lang="es-US">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519" y="276514"/>
            <a:ext cx="8465721" cy="719643"/>
          </a:xfrm>
        </p:spPr>
        <p:txBody>
          <a:bodyPr>
            <a:normAutofit fontScale="90000"/>
          </a:bodyPr>
          <a:lstStyle/>
          <a:p>
            <a:pPr algn="ctr"/>
            <a:r>
              <a:rPr lang="es-US" sz="3000" dirty="0">
                <a:latin typeface="Arial Black"/>
              </a:rPr>
              <a:t>Compruebe sus conocimientos: Pregunta 2 </a:t>
            </a:r>
          </a:p>
        </p:txBody>
      </p:sp>
      <p:sp>
        <p:nvSpPr>
          <p:cNvPr id="9" name="Content Placeholder 8"/>
          <p:cNvSpPr>
            <a:spLocks noGrp="1"/>
          </p:cNvSpPr>
          <p:nvPr>
            <p:ph idx="4294967295"/>
          </p:nvPr>
        </p:nvSpPr>
        <p:spPr>
          <a:xfrm>
            <a:off x="1828799" y="1692850"/>
            <a:ext cx="9185275" cy="5021263"/>
          </a:xfrm>
        </p:spPr>
        <p:txBody>
          <a:bodyPr/>
          <a:lstStyle/>
          <a:p>
            <a:pPr marL="0" lvl="0" indent="0" defTabSz="685800">
              <a:lnSpc>
                <a:spcPct val="100000"/>
              </a:lnSpc>
              <a:spcBef>
                <a:spcPts val="0"/>
              </a:spcBef>
              <a:spcAft>
                <a:spcPts val="1200"/>
              </a:spcAft>
              <a:buNone/>
            </a:pPr>
            <a:r>
              <a:rPr lang="es-US" sz="2400" b="1" dirty="0">
                <a:solidFill>
                  <a:srgbClr val="00529B"/>
                </a:solidFill>
              </a:rPr>
              <a:t>Si tiene Medicare </a:t>
            </a:r>
            <a:r>
              <a:rPr lang="es-US" sz="2400" b="1" dirty="0" err="1">
                <a:solidFill>
                  <a:srgbClr val="00529B"/>
                </a:solidFill>
              </a:rPr>
              <a:t>Advantage</a:t>
            </a:r>
            <a:r>
              <a:rPr lang="es-US" sz="2400" b="1" dirty="0">
                <a:solidFill>
                  <a:srgbClr val="00529B"/>
                </a:solidFill>
              </a:rPr>
              <a:t>, no le pueden cobrar más que Medicare Original por ciertos servicios, como:  </a:t>
            </a:r>
          </a:p>
          <a:p>
            <a:pPr marL="514350" indent="-514350">
              <a:lnSpc>
                <a:spcPct val="100000"/>
              </a:lnSpc>
              <a:spcBef>
                <a:spcPts val="0"/>
              </a:spcBef>
              <a:spcAft>
                <a:spcPts val="1200"/>
              </a:spcAft>
              <a:buFont typeface="+mj-lt"/>
              <a:buAutoNum type="alphaLcPeriod"/>
            </a:pPr>
            <a:r>
              <a:rPr lang="es-US" sz="2400" dirty="0">
                <a:solidFill>
                  <a:srgbClr val="00529B"/>
                </a:solidFill>
              </a:rPr>
              <a:t>Quimioterapia </a:t>
            </a:r>
          </a:p>
          <a:p>
            <a:pPr marL="514350" indent="-514350">
              <a:lnSpc>
                <a:spcPct val="100000"/>
              </a:lnSpc>
              <a:spcBef>
                <a:spcPts val="0"/>
              </a:spcBef>
              <a:spcAft>
                <a:spcPts val="1200"/>
              </a:spcAft>
              <a:buFont typeface="+mj-lt"/>
              <a:buAutoNum type="alphaLcPeriod"/>
            </a:pPr>
            <a:r>
              <a:rPr lang="es-US" sz="2400" dirty="0">
                <a:solidFill>
                  <a:srgbClr val="00529B"/>
                </a:solidFill>
              </a:rPr>
              <a:t>Diálisis</a:t>
            </a:r>
          </a:p>
          <a:p>
            <a:pPr marL="514350" indent="-514350">
              <a:lnSpc>
                <a:spcPct val="100000"/>
              </a:lnSpc>
              <a:spcBef>
                <a:spcPts val="0"/>
              </a:spcBef>
              <a:spcAft>
                <a:spcPts val="1200"/>
              </a:spcAft>
              <a:buFont typeface="+mj-lt"/>
              <a:buAutoNum type="alphaLcPeriod"/>
            </a:pPr>
            <a:r>
              <a:rPr lang="es-US" sz="2400" dirty="0">
                <a:solidFill>
                  <a:srgbClr val="00529B"/>
                </a:solidFill>
              </a:rPr>
              <a:t>Atención en centros de enfermería especializada</a:t>
            </a:r>
          </a:p>
          <a:p>
            <a:pPr marL="514350" indent="-514350">
              <a:lnSpc>
                <a:spcPct val="100000"/>
              </a:lnSpc>
              <a:spcBef>
                <a:spcPts val="0"/>
              </a:spcBef>
              <a:spcAft>
                <a:spcPts val="1200"/>
              </a:spcAft>
              <a:buFont typeface="+mj-lt"/>
              <a:buAutoNum type="alphaLcPeriod"/>
            </a:pPr>
            <a:r>
              <a:rPr lang="es-US" sz="2400" dirty="0">
                <a:solidFill>
                  <a:srgbClr val="00529B"/>
                </a:solidFill>
              </a:rPr>
              <a:t>Todas las opciones anteriores</a:t>
            </a:r>
          </a:p>
        </p:txBody>
      </p:sp>
      <p:sp>
        <p:nvSpPr>
          <p:cNvPr id="7" name="Rounded Rectangle 6" descr="Green box highlighting D as the correct answer">
            <a:extLst>
              <a:ext uri="{FF2B5EF4-FFF2-40B4-BE49-F238E27FC236}">
                <a16:creationId xmlns:a16="http://schemas.microsoft.com/office/drawing/2014/main" id="{4C1DC541-F79E-4B08-8649-23C13C2E3CC0}"/>
              </a:ext>
            </a:extLst>
          </p:cNvPr>
          <p:cNvSpPr/>
          <p:nvPr/>
        </p:nvSpPr>
        <p:spPr>
          <a:xfrm>
            <a:off x="1767839" y="4101004"/>
            <a:ext cx="4766968" cy="53416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2">
            <a:extLst>
              <a:ext uri="{FF2B5EF4-FFF2-40B4-BE49-F238E27FC236}">
                <a16:creationId xmlns:a16="http://schemas.microsoft.com/office/drawing/2014/main" id="{23327638-0FE7-4EC4-A86B-CBAB09127442}"/>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8" name="Slide Number Placeholder 5">
            <a:extLst>
              <a:ext uri="{FF2B5EF4-FFF2-40B4-BE49-F238E27FC236}">
                <a16:creationId xmlns:a16="http://schemas.microsoft.com/office/drawing/2014/main" id="{8058EF98-FD12-4B7B-A56F-337D06BDBE8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26</a:t>
            </a:fld>
            <a:endParaRPr lang="en-US"/>
          </a:p>
        </p:txBody>
      </p:sp>
      <p:sp>
        <p:nvSpPr>
          <p:cNvPr id="4" name="Footer Placeholder 3"/>
          <p:cNvSpPr>
            <a:spLocks noGrp="1"/>
          </p:cNvSpPr>
          <p:nvPr>
            <p:ph type="ftr" sz="quarter" idx="11"/>
          </p:nvPr>
        </p:nvSpPr>
        <p:spPr/>
        <p:txBody>
          <a:bodyPr/>
          <a:lstStyle/>
          <a:p>
            <a:r>
              <a:rPr lang="es-US">
                <a:latin typeface="Arial"/>
                <a:cs typeface="Arial"/>
              </a:rPr>
              <a:t>Medicare Advantage y otros planes de salud de Medicare</a:t>
            </a:r>
          </a:p>
        </p:txBody>
      </p:sp>
      <p:sp>
        <p:nvSpPr>
          <p:cNvPr id="3" name="Date Placeholder 2"/>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13925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p:txBody>
          <a:bodyPr>
            <a:normAutofit/>
          </a:bodyPr>
          <a:lstStyle/>
          <a:p>
            <a:r>
              <a:rPr lang="es-US" sz="3600" dirty="0"/>
              <a:t>Otros planes de </a:t>
            </a:r>
            <a:br>
              <a:rPr lang="es-US" sz="3600" dirty="0"/>
            </a:br>
            <a:r>
              <a:rPr lang="es-US" sz="3600" dirty="0"/>
              <a:t>salud de Medicare</a:t>
            </a:r>
          </a:p>
        </p:txBody>
      </p:sp>
    </p:spTree>
    <p:custDataLst>
      <p:tags r:id="rId1"/>
    </p:custDataLst>
    <p:extLst>
      <p:ext uri="{BB962C8B-B14F-4D97-AF65-F5344CB8AC3E}">
        <p14:creationId xmlns:p14="http://schemas.microsoft.com/office/powerpoint/2010/main" val="3023996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25450"/>
          </a:xfrm>
        </p:spPr>
        <p:txBody>
          <a:bodyPr anchor="ctr">
            <a:normAutofit/>
          </a:bodyPr>
          <a:lstStyle/>
          <a:p>
            <a:r>
              <a:rPr lang="es-US" sz="3000"/>
              <a:t>Objetivos de la lección 2</a:t>
            </a:r>
          </a:p>
        </p:txBody>
      </p:sp>
      <p:sp>
        <p:nvSpPr>
          <p:cNvPr id="13" name="Content Placeholder 12"/>
          <p:cNvSpPr>
            <a:spLocks noGrp="1"/>
          </p:cNvSpPr>
          <p:nvPr>
            <p:ph type="body" sz="quarter" idx="13"/>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Al final de esta lección, usted podrá:</a:t>
            </a:r>
          </a:p>
          <a:p>
            <a:pPr marL="548640" indent="-274320" defTabSz="685800">
              <a:lnSpc>
                <a:spcPct val="100000"/>
              </a:lnSpc>
              <a:spcBef>
                <a:spcPts val="0"/>
              </a:spcBef>
              <a:spcAft>
                <a:spcPts val="1200"/>
              </a:spcAft>
            </a:pPr>
            <a:r>
              <a:rPr lang="es-US" sz="2400" dirty="0">
                <a:solidFill>
                  <a:srgbClr val="00529B"/>
                </a:solidFill>
              </a:rPr>
              <a:t>Describir otros planes de salud de Medicare que no son planes </a:t>
            </a:r>
            <a:br>
              <a:rPr lang="es-US" sz="2400" dirty="0">
                <a:solidFill>
                  <a:srgbClr val="00529B"/>
                </a:solidFill>
              </a:rPr>
            </a:br>
            <a:r>
              <a:rPr lang="es-US" sz="2400" dirty="0">
                <a:solidFill>
                  <a:srgbClr val="00529B"/>
                </a:solidFill>
              </a:rPr>
              <a:t>Medicare </a:t>
            </a:r>
            <a:r>
              <a:rPr lang="es-US" sz="2400" dirty="0" err="1">
                <a:solidFill>
                  <a:srgbClr val="00529B"/>
                </a:solidFill>
              </a:rPr>
              <a:t>Advantage</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Explicar los planes de Costos de Medicare y cómo funcionan</a:t>
            </a:r>
          </a:p>
          <a:p>
            <a:pPr marL="548640" indent="-274320" defTabSz="685800">
              <a:lnSpc>
                <a:spcPct val="100000"/>
              </a:lnSpc>
              <a:spcBef>
                <a:spcPts val="0"/>
              </a:spcBef>
              <a:spcAft>
                <a:spcPts val="1200"/>
              </a:spcAft>
            </a:pPr>
            <a:r>
              <a:rPr lang="es-US" sz="2400" dirty="0">
                <a:solidFill>
                  <a:srgbClr val="00529B"/>
                </a:solidFill>
              </a:rPr>
              <a:t>Describir los Proyectos de innovación de Medicare y modelos actuales</a:t>
            </a:r>
          </a:p>
          <a:p>
            <a:pPr marL="548640" indent="-274320" defTabSz="685800">
              <a:lnSpc>
                <a:spcPct val="100000"/>
              </a:lnSpc>
              <a:spcBef>
                <a:spcPts val="0"/>
              </a:spcBef>
              <a:spcAft>
                <a:spcPts val="1200"/>
              </a:spcAft>
            </a:pPr>
            <a:r>
              <a:rPr lang="es-US" sz="2400" dirty="0">
                <a:solidFill>
                  <a:srgbClr val="00529B"/>
                </a:solidFill>
              </a:rPr>
              <a:t>Explicar los planes y las calificaciones del Programa Medicare de Cuidado Integral para Personas Mayores (PACE)</a:t>
            </a:r>
          </a:p>
        </p:txBody>
      </p:sp>
      <p:sp>
        <p:nvSpPr>
          <p:cNvPr id="4" name="Slide Number Placeholder 5">
            <a:extLst>
              <a:ext uri="{FF2B5EF4-FFF2-40B4-BE49-F238E27FC236}">
                <a16:creationId xmlns:a16="http://schemas.microsoft.com/office/drawing/2014/main" id="{6BB337B2-F4AD-452B-BAD9-D7B1AF9D3D8B}"/>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28</a:t>
            </a:fld>
            <a:endParaRPr lang="en-US"/>
          </a:p>
        </p:txBody>
      </p:sp>
      <p:sp>
        <p:nvSpPr>
          <p:cNvPr id="5" name="Footer Placeholder 4">
            <a:extLst>
              <a:ext uri="{FF2B5EF4-FFF2-40B4-BE49-F238E27FC236}">
                <a16:creationId xmlns:a16="http://schemas.microsoft.com/office/drawing/2014/main" id="{589B0FB3-9806-E42D-59E7-B374C37FA6E3}"/>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8" name="Date Placeholder 3">
            <a:extLst>
              <a:ext uri="{FF2B5EF4-FFF2-40B4-BE49-F238E27FC236}">
                <a16:creationId xmlns:a16="http://schemas.microsoft.com/office/drawing/2014/main" id="{8C47F7BB-E645-3CB4-A251-66B7EFB57ED0}"/>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946211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s-US" sz="3000"/>
              <a:t>Otros planes de salud de Medicare</a:t>
            </a:r>
          </a:p>
        </p:txBody>
      </p:sp>
      <p:sp>
        <p:nvSpPr>
          <p:cNvPr id="2" name="Text Placeholder 1">
            <a:extLst>
              <a:ext uri="{FF2B5EF4-FFF2-40B4-BE49-F238E27FC236}">
                <a16:creationId xmlns:a16="http://schemas.microsoft.com/office/drawing/2014/main" id="{F083AB2A-82C4-4FCE-73D1-D6703BC8951A}"/>
              </a:ext>
            </a:extLst>
          </p:cNvPr>
          <p:cNvSpPr>
            <a:spLocks noGrp="1"/>
          </p:cNvSpPr>
          <p:nvPr>
            <p:ph type="body" sz="quarter" idx="13"/>
          </p:nvPr>
        </p:nvSpPr>
        <p:spPr>
          <a:xfrm>
            <a:off x="838200" y="1345406"/>
            <a:ext cx="10644188" cy="4167187"/>
          </a:xfrm>
        </p:spPr>
        <p:txBody>
          <a:bodyPr>
            <a:normAutofit fontScale="92500" lnSpcReduction="20000"/>
          </a:bodyPr>
          <a:lstStyle/>
          <a:p>
            <a:pPr marL="274320" lvl="0" indent="-274320" defTabSz="685800">
              <a:lnSpc>
                <a:spcPct val="110000"/>
              </a:lnSpc>
              <a:spcBef>
                <a:spcPts val="0"/>
              </a:spcBef>
              <a:spcAft>
                <a:spcPts val="1200"/>
              </a:spcAft>
              <a:buClrTx/>
            </a:pPr>
            <a:r>
              <a:rPr lang="es-US" sz="2800" dirty="0">
                <a:solidFill>
                  <a:srgbClr val="00529B"/>
                </a:solidFill>
              </a:rPr>
              <a:t>Algunos tipos de planes de salud de Medicare que brindan cobertura de atención médica no son planes Medicare </a:t>
            </a:r>
            <a:r>
              <a:rPr lang="es-US" sz="2800" dirty="0" err="1">
                <a:solidFill>
                  <a:srgbClr val="00529B"/>
                </a:solidFill>
              </a:rPr>
              <a:t>Advantage</a:t>
            </a:r>
            <a:r>
              <a:rPr lang="es-US" sz="2800" dirty="0">
                <a:solidFill>
                  <a:srgbClr val="00529B"/>
                </a:solidFill>
              </a:rPr>
              <a:t> pero siguen siendo parte de Medicare. Algunos de estos planes pueden proporcionar:</a:t>
            </a:r>
          </a:p>
          <a:p>
            <a:pPr marL="822960" lvl="1" indent="-274320" defTabSz="685800">
              <a:lnSpc>
                <a:spcPct val="110000"/>
              </a:lnSpc>
              <a:spcBef>
                <a:spcPts val="0"/>
              </a:spcBef>
              <a:spcAft>
                <a:spcPts val="1200"/>
              </a:spcAft>
            </a:pPr>
            <a:r>
              <a:rPr lang="es-US" sz="2400" dirty="0">
                <a:solidFill>
                  <a:srgbClr val="00529B"/>
                </a:solidFill>
              </a:rPr>
              <a:t>Cobertura de la Parte A (seguro hospitalario) o la Parte B (seguro médico) </a:t>
            </a:r>
            <a:br>
              <a:rPr lang="es-US" sz="2400" dirty="0">
                <a:solidFill>
                  <a:srgbClr val="00529B"/>
                </a:solidFill>
              </a:rPr>
            </a:br>
            <a:r>
              <a:rPr lang="es-US" sz="2400" dirty="0">
                <a:solidFill>
                  <a:srgbClr val="00529B"/>
                </a:solidFill>
              </a:rPr>
              <a:t>de Medicare</a:t>
            </a:r>
          </a:p>
          <a:p>
            <a:pPr marL="822960" lvl="1" indent="-274320" defTabSz="685800">
              <a:lnSpc>
                <a:spcPct val="110000"/>
              </a:lnSpc>
              <a:spcBef>
                <a:spcPts val="0"/>
              </a:spcBef>
              <a:spcAft>
                <a:spcPts val="1200"/>
              </a:spcAft>
            </a:pPr>
            <a:r>
              <a:rPr lang="es-US" sz="2400" dirty="0">
                <a:solidFill>
                  <a:srgbClr val="00529B"/>
                </a:solidFill>
              </a:rPr>
              <a:t>Solo cobertura de la Parte B</a:t>
            </a:r>
          </a:p>
          <a:p>
            <a:pPr marL="822960" lvl="1" indent="-274320" defTabSz="685800">
              <a:lnSpc>
                <a:spcPct val="110000"/>
              </a:lnSpc>
              <a:spcBef>
                <a:spcPts val="0"/>
              </a:spcBef>
              <a:spcAft>
                <a:spcPts val="1200"/>
              </a:spcAft>
            </a:pPr>
            <a:r>
              <a:rPr lang="es-US" sz="2400" dirty="0">
                <a:solidFill>
                  <a:srgbClr val="00529B"/>
                </a:solidFill>
              </a:rPr>
              <a:t>Cobertura de medicamentos de Medicare (Parte D)</a:t>
            </a:r>
          </a:p>
          <a:p>
            <a:pPr marL="274320" lvl="0" indent="-274320" defTabSz="685800">
              <a:lnSpc>
                <a:spcPct val="110000"/>
              </a:lnSpc>
              <a:spcBef>
                <a:spcPts val="0"/>
              </a:spcBef>
              <a:spcAft>
                <a:spcPts val="1200"/>
              </a:spcAft>
              <a:buClrTx/>
            </a:pPr>
            <a:r>
              <a:rPr lang="es-US" sz="2800" dirty="0">
                <a:solidFill>
                  <a:srgbClr val="00529B"/>
                </a:solidFill>
              </a:rPr>
              <a:t>Tienen algunas de las mismas reglas que los planes Medicare </a:t>
            </a:r>
            <a:r>
              <a:rPr lang="es-US" sz="2800" dirty="0" err="1">
                <a:solidFill>
                  <a:srgbClr val="00529B"/>
                </a:solidFill>
              </a:rPr>
              <a:t>Advantage</a:t>
            </a:r>
            <a:r>
              <a:rPr lang="es-US" sz="2800" dirty="0">
                <a:solidFill>
                  <a:srgbClr val="00529B"/>
                </a:solidFill>
              </a:rPr>
              <a:t> (cada tipo tiene reglas especiales y excepciones)</a:t>
            </a:r>
          </a:p>
        </p:txBody>
      </p:sp>
      <p:sp>
        <p:nvSpPr>
          <p:cNvPr id="5" name="Slide Number Placeholder 5">
            <a:extLst>
              <a:ext uri="{FF2B5EF4-FFF2-40B4-BE49-F238E27FC236}">
                <a16:creationId xmlns:a16="http://schemas.microsoft.com/office/drawing/2014/main" id="{1F0D0275-A5C1-3E16-1192-B76CBA37211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29</a:t>
            </a:fld>
            <a:endParaRPr lang="en-US"/>
          </a:p>
        </p:txBody>
      </p:sp>
      <p:sp>
        <p:nvSpPr>
          <p:cNvPr id="7" name="Footer Placeholder 4">
            <a:extLst>
              <a:ext uri="{FF2B5EF4-FFF2-40B4-BE49-F238E27FC236}">
                <a16:creationId xmlns:a16="http://schemas.microsoft.com/office/drawing/2014/main" id="{D4647E7D-4F93-1A28-C906-64A3D780D327}"/>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8" name="Date Placeholder 3">
            <a:extLst>
              <a:ext uri="{FF2B5EF4-FFF2-40B4-BE49-F238E27FC236}">
                <a16:creationId xmlns:a16="http://schemas.microsoft.com/office/drawing/2014/main" id="{2690753E-63F3-85CD-FB3C-6100732A4C40}"/>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08287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8871"/>
            <a:ext cx="12192000" cy="953029"/>
          </a:xfrm>
        </p:spPr>
        <p:txBody>
          <a:bodyPr anchor="ctr">
            <a:normAutofit/>
          </a:bodyPr>
          <a:lstStyle/>
          <a:p>
            <a:r>
              <a:rPr lang="es-US" sz="3000"/>
              <a:t>Objetivos de la sesión</a:t>
            </a:r>
          </a:p>
        </p:txBody>
      </p:sp>
      <p:sp>
        <p:nvSpPr>
          <p:cNvPr id="13" name="Content Placeholder 12"/>
          <p:cNvSpPr>
            <a:spLocks noGrp="1"/>
          </p:cNvSpPr>
          <p:nvPr>
            <p:ph type="body" sz="quarter" idx="4294967295"/>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a:solidFill>
                  <a:srgbClr val="00529B"/>
                </a:solidFill>
              </a:rPr>
              <a:t>Al finalizar esta sesión, usted podrá:</a:t>
            </a:r>
          </a:p>
          <a:p>
            <a:pPr marL="548640" indent="-274320" defTabSz="685800">
              <a:lnSpc>
                <a:spcPct val="100000"/>
              </a:lnSpc>
              <a:spcBef>
                <a:spcPts val="0"/>
              </a:spcBef>
              <a:spcAft>
                <a:spcPts val="1200"/>
              </a:spcAft>
            </a:pPr>
            <a:r>
              <a:rPr lang="es-US" sz="2400">
                <a:solidFill>
                  <a:srgbClr val="00529B"/>
                </a:solidFill>
              </a:rPr>
              <a:t>Describir los planes Medicare Advantage y cómo funcionan</a:t>
            </a:r>
          </a:p>
          <a:p>
            <a:pPr marL="548640" indent="-274320" defTabSz="685800">
              <a:lnSpc>
                <a:spcPct val="100000"/>
              </a:lnSpc>
              <a:spcBef>
                <a:spcPts val="0"/>
              </a:spcBef>
              <a:spcAft>
                <a:spcPts val="1200"/>
              </a:spcAft>
            </a:pPr>
            <a:r>
              <a:rPr lang="es-US" sz="2400">
                <a:solidFill>
                  <a:srgbClr val="00529B"/>
                </a:solidFill>
              </a:rPr>
              <a:t>Explicar la elegibilidad e inscripción en Medicare</a:t>
            </a:r>
          </a:p>
          <a:p>
            <a:pPr marL="548640" indent="-274320" defTabSz="685800">
              <a:lnSpc>
                <a:spcPct val="100000"/>
              </a:lnSpc>
              <a:spcBef>
                <a:spcPts val="0"/>
              </a:spcBef>
              <a:spcAft>
                <a:spcPts val="1200"/>
              </a:spcAft>
            </a:pPr>
            <a:r>
              <a:rPr lang="es-US" sz="2400">
                <a:solidFill>
                  <a:srgbClr val="00529B"/>
                </a:solidFill>
              </a:rPr>
              <a:t>Reconocer los tipos de planes Medicare Advantage</a:t>
            </a:r>
          </a:p>
          <a:p>
            <a:pPr marL="548640" indent="-274320" defTabSz="685800">
              <a:lnSpc>
                <a:spcPct val="100000"/>
              </a:lnSpc>
              <a:spcBef>
                <a:spcPts val="0"/>
              </a:spcBef>
              <a:spcAft>
                <a:spcPts val="1200"/>
              </a:spcAft>
            </a:pPr>
            <a:r>
              <a:rPr lang="es-US" sz="2400">
                <a:solidFill>
                  <a:srgbClr val="00529B"/>
                </a:solidFill>
              </a:rPr>
              <a:t>Identificar otros planes de salud de Medicare</a:t>
            </a:r>
          </a:p>
          <a:p>
            <a:pPr marL="548640" indent="-274320" defTabSz="685800">
              <a:lnSpc>
                <a:spcPct val="100000"/>
              </a:lnSpc>
              <a:spcBef>
                <a:spcPts val="0"/>
              </a:spcBef>
              <a:spcAft>
                <a:spcPts val="1200"/>
              </a:spcAft>
            </a:pPr>
            <a:r>
              <a:rPr lang="es-US" sz="2400">
                <a:solidFill>
                  <a:srgbClr val="00529B"/>
                </a:solidFill>
              </a:rPr>
              <a:t>Explicar derechos, protecciones y apelaciones</a:t>
            </a:r>
          </a:p>
          <a:p>
            <a:pPr marL="548640" indent="-274320" defTabSz="685800">
              <a:lnSpc>
                <a:spcPct val="100000"/>
              </a:lnSpc>
              <a:spcBef>
                <a:spcPts val="0"/>
              </a:spcBef>
              <a:spcAft>
                <a:spcPts val="1200"/>
              </a:spcAft>
            </a:pPr>
            <a:r>
              <a:rPr lang="es-US" sz="2400">
                <a:solidFill>
                  <a:srgbClr val="00529B"/>
                </a:solidFill>
              </a:rPr>
              <a:t>Resumir las pautas de comunicaciones y mercadotecnia de Medicare </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750"/>
            <a:ext cx="12192000" cy="914400"/>
          </a:xfrm>
        </p:spPr>
        <p:txBody>
          <a:bodyPr anchor="ctr">
            <a:normAutofit/>
          </a:bodyPr>
          <a:lstStyle/>
          <a:p>
            <a:r>
              <a:rPr lang="es-US" sz="3000"/>
              <a:t>Planes de costos de Medicare</a:t>
            </a:r>
          </a:p>
        </p:txBody>
      </p:sp>
      <p:sp>
        <p:nvSpPr>
          <p:cNvPr id="7" name="Text Placeholder 6">
            <a:extLst>
              <a:ext uri="{FF2B5EF4-FFF2-40B4-BE49-F238E27FC236}">
                <a16:creationId xmlns:a16="http://schemas.microsoft.com/office/drawing/2014/main" id="{48A15B48-E62E-4F35-BA04-D6D68655BDF9}"/>
              </a:ext>
            </a:extLst>
          </p:cNvPr>
          <p:cNvSpPr>
            <a:spLocks noGrp="1"/>
          </p:cNvSpPr>
          <p:nvPr>
            <p:ph type="body" sz="quarter" idx="13"/>
          </p:nvPr>
        </p:nvSpPr>
        <p:spPr>
          <a:xfrm>
            <a:off x="524203" y="1086752"/>
            <a:ext cx="11143593" cy="4914100"/>
          </a:xfrm>
        </p:spPr>
        <p:txBody>
          <a:bodyPr vert="horz" lIns="91440" tIns="45720" rIns="91440" bIns="45720" rtlCol="0">
            <a:noAutofit/>
          </a:bodyPr>
          <a:lstStyle/>
          <a:p>
            <a:pPr marL="274320" indent="-274320" defTabSz="685800">
              <a:lnSpc>
                <a:spcPct val="100000"/>
              </a:lnSpc>
              <a:spcBef>
                <a:spcPts val="0"/>
              </a:spcBef>
              <a:spcAft>
                <a:spcPts val="1000"/>
              </a:spcAft>
            </a:pPr>
            <a:r>
              <a:rPr lang="es-US" sz="2400" dirty="0">
                <a:solidFill>
                  <a:srgbClr val="00529B"/>
                </a:solidFill>
              </a:rPr>
              <a:t>Disponibles en ciertas áreas limitadas del país</a:t>
            </a:r>
          </a:p>
          <a:p>
            <a:pPr marL="284163" indent="-273050" defTabSz="685800">
              <a:lnSpc>
                <a:spcPct val="100000"/>
              </a:lnSpc>
              <a:spcBef>
                <a:spcPts val="0"/>
              </a:spcBef>
              <a:spcAft>
                <a:spcPts val="1000"/>
              </a:spcAft>
            </a:pPr>
            <a:r>
              <a:rPr lang="es-US" sz="2400" dirty="0">
                <a:solidFill>
                  <a:srgbClr val="00529B"/>
                </a:solidFill>
              </a:rPr>
              <a:t>Se pueden inscribir personas que tengan la Parte A y la Parte B o </a:t>
            </a:r>
            <a:br>
              <a:rPr lang="es-US" sz="2400" dirty="0">
                <a:solidFill>
                  <a:srgbClr val="00529B"/>
                </a:solidFill>
              </a:rPr>
            </a:br>
            <a:r>
              <a:rPr lang="es-US" sz="2400" dirty="0">
                <a:solidFill>
                  <a:srgbClr val="00529B"/>
                </a:solidFill>
              </a:rPr>
              <a:t>solo la Parte B </a:t>
            </a:r>
          </a:p>
          <a:p>
            <a:pPr marL="91440" indent="-274320" defTabSz="685800">
              <a:lnSpc>
                <a:spcPct val="100000"/>
              </a:lnSpc>
              <a:spcBef>
                <a:spcPts val="0"/>
              </a:spcBef>
              <a:spcAft>
                <a:spcPts val="1000"/>
              </a:spcAft>
            </a:pPr>
            <a:r>
              <a:rPr lang="es-US" sz="2400" dirty="0">
                <a:solidFill>
                  <a:srgbClr val="00529B"/>
                </a:solidFill>
              </a:rPr>
              <a:t>Pueden ofrecer cobertura de medicamentos de Medicare</a:t>
            </a:r>
          </a:p>
          <a:p>
            <a:pPr marL="274320" indent="-274320" defTabSz="685800">
              <a:lnSpc>
                <a:spcPct val="100000"/>
              </a:lnSpc>
              <a:spcBef>
                <a:spcPts val="0"/>
              </a:spcBef>
              <a:spcAft>
                <a:spcPts val="600"/>
              </a:spcAft>
            </a:pPr>
            <a:r>
              <a:rPr lang="es-US" sz="2400" dirty="0">
                <a:solidFill>
                  <a:srgbClr val="00529B"/>
                </a:solidFill>
              </a:rPr>
              <a:t>Las personas con Medicare inscritas en un Plan de Costos:</a:t>
            </a:r>
          </a:p>
          <a:p>
            <a:pPr marL="548640" lvl="1" indent="-274320" defTabSz="685800">
              <a:lnSpc>
                <a:spcPct val="100000"/>
              </a:lnSpc>
              <a:spcBef>
                <a:spcPts val="0"/>
              </a:spcBef>
              <a:spcAft>
                <a:spcPts val="1000"/>
              </a:spcAft>
            </a:pPr>
            <a:r>
              <a:rPr lang="es-US" sz="1950" dirty="0">
                <a:solidFill>
                  <a:srgbClr val="00529B"/>
                </a:solidFill>
              </a:rPr>
              <a:t>No están limitadas a la red de la Organización de Mantenimiento de la Salud (HMO, </a:t>
            </a:r>
            <a:br>
              <a:rPr lang="es-US" sz="1950" dirty="0">
                <a:solidFill>
                  <a:srgbClr val="00529B"/>
                </a:solidFill>
              </a:rPr>
            </a:br>
            <a:r>
              <a:rPr lang="es-US" sz="1950" dirty="0">
                <a:solidFill>
                  <a:srgbClr val="00529B"/>
                </a:solidFill>
              </a:rPr>
              <a:t>por sus siglas en inglés) para obtener servicios cubiertos de la Parte A y la Parte B</a:t>
            </a:r>
          </a:p>
          <a:p>
            <a:pPr marL="548640" lvl="1" indent="-274320" defTabSz="685800">
              <a:lnSpc>
                <a:spcPct val="100000"/>
              </a:lnSpc>
              <a:spcBef>
                <a:spcPts val="0"/>
              </a:spcBef>
              <a:spcAft>
                <a:spcPts val="1000"/>
              </a:spcAft>
            </a:pPr>
            <a:r>
              <a:rPr lang="es-US" sz="1950" dirty="0">
                <a:solidFill>
                  <a:srgbClr val="00529B"/>
                </a:solidFill>
              </a:rPr>
              <a:t>Pueden inscribirse en cualquier momento en que el Plan de Costos acepte nuevos miembros</a:t>
            </a:r>
          </a:p>
          <a:p>
            <a:pPr marL="548640" lvl="1" indent="-274320" defTabSz="685800">
              <a:lnSpc>
                <a:spcPct val="100000"/>
              </a:lnSpc>
              <a:spcBef>
                <a:spcPts val="0"/>
              </a:spcBef>
              <a:spcAft>
                <a:spcPts val="1000"/>
              </a:spcAft>
            </a:pPr>
            <a:r>
              <a:rPr lang="es-US" sz="1950" dirty="0">
                <a:solidFill>
                  <a:srgbClr val="00529B"/>
                </a:solidFill>
              </a:rPr>
              <a:t>Pueden abandonar el plan en cualquier momento y volver a Medicare Original</a:t>
            </a:r>
          </a:p>
          <a:p>
            <a:pPr marL="548640" lvl="1" indent="-274320" defTabSz="685800">
              <a:lnSpc>
                <a:spcPct val="100000"/>
              </a:lnSpc>
              <a:spcBef>
                <a:spcPts val="0"/>
              </a:spcBef>
              <a:spcAft>
                <a:spcPts val="1000"/>
              </a:spcAft>
            </a:pPr>
            <a:r>
              <a:rPr lang="es-US" sz="1950" dirty="0">
                <a:solidFill>
                  <a:srgbClr val="00529B"/>
                </a:solidFill>
              </a:rPr>
              <a:t>Pueden agregar o quitar la cobertura de medicamentos solo en ciertos momentos</a:t>
            </a:r>
          </a:p>
          <a:p>
            <a:pPr marL="548640" lvl="1" indent="-274320" defTabSz="685800">
              <a:lnSpc>
                <a:spcPct val="100000"/>
              </a:lnSpc>
              <a:spcBef>
                <a:spcPts val="0"/>
              </a:spcBef>
              <a:spcAft>
                <a:spcPts val="1000"/>
              </a:spcAft>
            </a:pPr>
            <a:r>
              <a:rPr lang="es-US" sz="1950" dirty="0">
                <a:solidFill>
                  <a:srgbClr val="00529B"/>
                </a:solidFill>
              </a:rPr>
              <a:t>No tienen que tomar la cobertura de medicamentos del Plan de Costos y pueden optar por obtener cobertura de medicamentos de un plan de medicamentos de Medicare por separado</a:t>
            </a:r>
          </a:p>
        </p:txBody>
      </p:sp>
      <p:sp>
        <p:nvSpPr>
          <p:cNvPr id="2" name="Slide Number Placeholder 5">
            <a:extLst>
              <a:ext uri="{FF2B5EF4-FFF2-40B4-BE49-F238E27FC236}">
                <a16:creationId xmlns:a16="http://schemas.microsoft.com/office/drawing/2014/main" id="{31189220-E353-C4CE-E706-F9104D733F70}"/>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30</a:t>
            </a:fld>
            <a:endParaRPr lang="en-US" dirty="0"/>
          </a:p>
        </p:txBody>
      </p:sp>
      <p:sp>
        <p:nvSpPr>
          <p:cNvPr id="3" name="Footer Placeholder 4">
            <a:extLst>
              <a:ext uri="{FF2B5EF4-FFF2-40B4-BE49-F238E27FC236}">
                <a16:creationId xmlns:a16="http://schemas.microsoft.com/office/drawing/2014/main" id="{66B7290F-4980-AAB7-468A-4BF879E44895}"/>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9" name="Date Placeholder 3">
            <a:extLst>
              <a:ext uri="{FF2B5EF4-FFF2-40B4-BE49-F238E27FC236}">
                <a16:creationId xmlns:a16="http://schemas.microsoft.com/office/drawing/2014/main" id="{5E6E62D6-683B-E182-4D6C-B30591DAF0CC}"/>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35031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F5F759-F3D9-EFB5-8C59-BF2B48B1EB0B}"/>
              </a:ext>
              <a:ext uri="{C183D7F6-B498-43B3-948B-1728B52AA6E4}">
                <adec:decorative xmlns:adec="http://schemas.microsoft.com/office/drawing/2017/decorative" val="1"/>
              </a:ext>
            </a:extLst>
          </p:cNvPr>
          <p:cNvPicPr>
            <a:picLocks noChangeAspect="1"/>
          </p:cNvPicPr>
          <p:nvPr/>
        </p:nvPicPr>
        <p:blipFill rotWithShape="1">
          <a:blip r:embed="rId4"/>
          <a:srcRect t="14103"/>
          <a:stretch/>
        </p:blipFill>
        <p:spPr>
          <a:xfrm>
            <a:off x="8343900" y="2270885"/>
            <a:ext cx="3848100" cy="3819599"/>
          </a:xfrm>
          <a:prstGeom prst="rect">
            <a:avLst/>
          </a:prstGeom>
        </p:spPr>
      </p:pic>
      <p:sp>
        <p:nvSpPr>
          <p:cNvPr id="4" name="Title 3"/>
          <p:cNvSpPr>
            <a:spLocks noGrp="1"/>
          </p:cNvSpPr>
          <p:nvPr>
            <p:ph type="title"/>
          </p:nvPr>
        </p:nvSpPr>
        <p:spPr/>
        <p:txBody>
          <a:bodyPr vert="horz" lIns="91440" tIns="45720" rIns="91440" bIns="45720" rtlCol="0" anchor="ctr">
            <a:normAutofit/>
          </a:bodyPr>
          <a:lstStyle/>
          <a:p>
            <a:r>
              <a:rPr lang="es-US" sz="3000"/>
              <a:t>Proyectos de innovación de Medicare</a:t>
            </a:r>
          </a:p>
        </p:txBody>
      </p:sp>
      <p:sp>
        <p:nvSpPr>
          <p:cNvPr id="5" name="Content Placeholder 4"/>
          <p:cNvSpPr>
            <a:spLocks noGrp="1"/>
          </p:cNvSpPr>
          <p:nvPr>
            <p:ph sz="quarter" idx="13"/>
          </p:nvPr>
        </p:nvSpPr>
        <p:spPr>
          <a:xfrm>
            <a:off x="838200" y="1058591"/>
            <a:ext cx="10515600" cy="5311140"/>
          </a:xfrm>
          <a:ln>
            <a:noFill/>
          </a:ln>
        </p:spPr>
        <p:txBody>
          <a:bodyPr>
            <a:noAutofit/>
          </a:bodyPr>
          <a:lstStyle/>
          <a:p>
            <a:pPr marL="0" indent="0" defTabSz="685800">
              <a:lnSpc>
                <a:spcPct val="100000"/>
              </a:lnSpc>
              <a:spcBef>
                <a:spcPts val="0"/>
              </a:spcBef>
              <a:spcAft>
                <a:spcPts val="1200"/>
              </a:spcAft>
              <a:buFont typeface="Wingdings" pitchFamily="2" charset="2"/>
              <a:buNone/>
            </a:pPr>
            <a:r>
              <a:rPr lang="es-US" sz="2400" b="1" dirty="0">
                <a:solidFill>
                  <a:srgbClr val="00529B"/>
                </a:solidFill>
              </a:rPr>
              <a:t>Qué hacen:</a:t>
            </a:r>
          </a:p>
          <a:p>
            <a:pPr marL="548640" indent="-274320" defTabSz="685800">
              <a:lnSpc>
                <a:spcPct val="100000"/>
              </a:lnSpc>
              <a:spcBef>
                <a:spcPts val="0"/>
              </a:spcBef>
              <a:spcAft>
                <a:spcPts val="1000"/>
              </a:spcAft>
            </a:pPr>
            <a:r>
              <a:rPr lang="es-US" sz="1800" dirty="0">
                <a:solidFill>
                  <a:srgbClr val="00529B"/>
                </a:solidFill>
              </a:rPr>
              <a:t>Ayudan a encontrar nuevas formas de mejorar la calidad de la atención médica </a:t>
            </a:r>
            <a:br>
              <a:rPr lang="es-US" sz="1800" dirty="0">
                <a:solidFill>
                  <a:srgbClr val="00529B"/>
                </a:solidFill>
              </a:rPr>
            </a:br>
            <a:r>
              <a:rPr lang="es-US" sz="1800" dirty="0">
                <a:solidFill>
                  <a:srgbClr val="00529B"/>
                </a:solidFill>
              </a:rPr>
              <a:t>y reducir los costos</a:t>
            </a:r>
          </a:p>
          <a:p>
            <a:pPr marL="548640" indent="-274320" defTabSz="685800">
              <a:lnSpc>
                <a:spcPct val="100000"/>
              </a:lnSpc>
              <a:spcBef>
                <a:spcPts val="0"/>
              </a:spcBef>
              <a:spcAft>
                <a:spcPts val="1200"/>
              </a:spcAft>
            </a:pPr>
            <a:r>
              <a:rPr lang="es-US" sz="1800" dirty="0">
                <a:solidFill>
                  <a:srgbClr val="00529B"/>
                </a:solidFill>
              </a:rPr>
              <a:t>Operan durante un tiempo limitado y para un grupo específico de personas </a:t>
            </a:r>
            <a:br>
              <a:rPr lang="es-US" sz="1800" dirty="0">
                <a:solidFill>
                  <a:srgbClr val="00529B"/>
                </a:solidFill>
              </a:rPr>
            </a:br>
            <a:r>
              <a:rPr lang="es-US" sz="1800" dirty="0">
                <a:solidFill>
                  <a:srgbClr val="00529B"/>
                </a:solidFill>
              </a:rPr>
              <a:t>y/o se ofrecen solo en áreas específicas</a:t>
            </a:r>
          </a:p>
          <a:p>
            <a:pPr marL="0" indent="0" defTabSz="685800">
              <a:lnSpc>
                <a:spcPct val="100000"/>
              </a:lnSpc>
              <a:spcBef>
                <a:spcPts val="0"/>
              </a:spcBef>
              <a:spcAft>
                <a:spcPts val="1000"/>
              </a:spcAft>
              <a:buNone/>
            </a:pPr>
            <a:r>
              <a:rPr lang="es-US" sz="2400" b="1" dirty="0">
                <a:solidFill>
                  <a:srgbClr val="00529B"/>
                </a:solidFill>
              </a:rPr>
              <a:t>Los modelos de innovación se organizan en </a:t>
            </a:r>
            <a:br>
              <a:rPr lang="es-US" sz="2400" b="1" dirty="0">
                <a:solidFill>
                  <a:srgbClr val="00529B"/>
                </a:solidFill>
              </a:rPr>
            </a:br>
            <a:r>
              <a:rPr lang="es-US" sz="2400" b="1" dirty="0">
                <a:solidFill>
                  <a:srgbClr val="00529B"/>
                </a:solidFill>
              </a:rPr>
              <a:t>6 categorías:</a:t>
            </a:r>
          </a:p>
          <a:p>
            <a:pPr marL="548640" indent="-274320" defTabSz="685800">
              <a:lnSpc>
                <a:spcPct val="100000"/>
              </a:lnSpc>
              <a:spcBef>
                <a:spcPts val="0"/>
              </a:spcBef>
              <a:spcAft>
                <a:spcPts val="1000"/>
              </a:spcAft>
            </a:pPr>
            <a:r>
              <a:rPr lang="es-US" sz="1800" dirty="0">
                <a:solidFill>
                  <a:srgbClr val="00529B"/>
                </a:solidFill>
              </a:rPr>
              <a:t>Atención responsable </a:t>
            </a:r>
          </a:p>
          <a:p>
            <a:pPr marL="548640" indent="-274320" defTabSz="685800">
              <a:lnSpc>
                <a:spcPct val="100000"/>
              </a:lnSpc>
              <a:spcBef>
                <a:spcPts val="0"/>
              </a:spcBef>
              <a:spcAft>
                <a:spcPts val="1000"/>
              </a:spcAft>
            </a:pPr>
            <a:r>
              <a:rPr lang="es-US" sz="1800" dirty="0">
                <a:solidFill>
                  <a:srgbClr val="00529B"/>
                </a:solidFill>
              </a:rPr>
              <a:t>Específicos para enfermedades y con base en episodios </a:t>
            </a:r>
          </a:p>
          <a:p>
            <a:pPr marL="548640" indent="-274320" defTabSz="685800">
              <a:lnSpc>
                <a:spcPct val="100000"/>
              </a:lnSpc>
              <a:spcBef>
                <a:spcPts val="0"/>
              </a:spcBef>
              <a:spcAft>
                <a:spcPts val="1000"/>
              </a:spcAft>
            </a:pPr>
            <a:r>
              <a:rPr lang="es-US" sz="1800" dirty="0">
                <a:solidFill>
                  <a:srgbClr val="00529B"/>
                </a:solidFill>
              </a:rPr>
              <a:t>Plan de salud </a:t>
            </a:r>
          </a:p>
          <a:p>
            <a:pPr marL="548640" indent="-274320" defTabSz="685800">
              <a:lnSpc>
                <a:spcPct val="100000"/>
              </a:lnSpc>
              <a:spcBef>
                <a:spcPts val="0"/>
              </a:spcBef>
              <a:spcAft>
                <a:spcPts val="1000"/>
              </a:spcAft>
            </a:pPr>
            <a:r>
              <a:rPr lang="es-US" sz="1800" dirty="0">
                <a:solidFill>
                  <a:srgbClr val="00529B"/>
                </a:solidFill>
              </a:rPr>
              <a:t>Medicamento recetado</a:t>
            </a:r>
          </a:p>
          <a:p>
            <a:pPr marL="548640" indent="-274320" defTabSz="685800">
              <a:lnSpc>
                <a:spcPct val="100000"/>
              </a:lnSpc>
              <a:spcBef>
                <a:spcPts val="0"/>
              </a:spcBef>
              <a:spcAft>
                <a:spcPts val="1000"/>
              </a:spcAft>
            </a:pPr>
            <a:r>
              <a:rPr lang="es-US" sz="1800" dirty="0">
                <a:solidFill>
                  <a:srgbClr val="00529B"/>
                </a:solidFill>
              </a:rPr>
              <a:t>Estatales y comunitarios</a:t>
            </a:r>
          </a:p>
          <a:p>
            <a:pPr marL="548640" indent="-274320" defTabSz="685800">
              <a:lnSpc>
                <a:spcPct val="100000"/>
              </a:lnSpc>
              <a:spcBef>
                <a:spcPts val="0"/>
              </a:spcBef>
              <a:spcAft>
                <a:spcPts val="1200"/>
              </a:spcAft>
            </a:pPr>
            <a:r>
              <a:rPr lang="es-US" sz="1800" dirty="0">
                <a:solidFill>
                  <a:srgbClr val="00529B"/>
                </a:solidFill>
              </a:rPr>
              <a:t>Estatutarios</a:t>
            </a:r>
          </a:p>
        </p:txBody>
      </p:sp>
      <p:sp>
        <p:nvSpPr>
          <p:cNvPr id="6" name="Slide Number Placeholder 5">
            <a:extLst>
              <a:ext uri="{FF2B5EF4-FFF2-40B4-BE49-F238E27FC236}">
                <a16:creationId xmlns:a16="http://schemas.microsoft.com/office/drawing/2014/main" id="{F384BC1B-44F1-42F0-9394-6A813680602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31</a:t>
            </a:fld>
            <a:endParaRPr lang="en-US"/>
          </a:p>
        </p:txBody>
      </p:sp>
      <p:sp>
        <p:nvSpPr>
          <p:cNvPr id="3" name="Footer Placeholder 2"/>
          <p:cNvSpPr>
            <a:spLocks noGrp="1"/>
          </p:cNvSpPr>
          <p:nvPr>
            <p:ph type="ftr" sz="quarter" idx="11"/>
          </p:nvPr>
        </p:nvSpPr>
        <p:spPr/>
        <p:txBody>
          <a:bodyPr/>
          <a:lstStyle/>
          <a:p>
            <a:r>
              <a:rPr lang="es-US"/>
              <a:t>Medicare Advantage y otros planes de salud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2039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2800" dirty="0"/>
              <a:t>Planes del Programa de Cuidado Integral para Personas Mayores (PACE, por sus siglas en inglés)</a:t>
            </a:r>
          </a:p>
        </p:txBody>
      </p:sp>
      <p:sp>
        <p:nvSpPr>
          <p:cNvPr id="5" name="Content Placeholder 4"/>
          <p:cNvSpPr>
            <a:spLocks noGrp="1"/>
          </p:cNvSpPr>
          <p:nvPr>
            <p:ph sz="quarter" idx="13"/>
          </p:nvPr>
        </p:nvSpPr>
        <p:spPr>
          <a:xfrm>
            <a:off x="0" y="1127576"/>
            <a:ext cx="12192000" cy="741362"/>
          </a:xfrm>
        </p:spPr>
        <p:txBody>
          <a:bodyPr>
            <a:normAutofit/>
          </a:bodyPr>
          <a:lstStyle/>
          <a:p>
            <a:pPr marL="0" indent="0" algn="ctr" defTabSz="685800">
              <a:lnSpc>
                <a:spcPct val="100000"/>
              </a:lnSpc>
              <a:spcBef>
                <a:spcPts val="0"/>
              </a:spcBef>
              <a:spcAft>
                <a:spcPts val="600"/>
              </a:spcAft>
              <a:buFont typeface="Wingdings" pitchFamily="2" charset="2"/>
              <a:buNone/>
            </a:pPr>
            <a:r>
              <a:rPr lang="es-US" sz="2400" b="1">
                <a:solidFill>
                  <a:srgbClr val="00529B"/>
                </a:solidFill>
              </a:rPr>
              <a:t>Para calificar, debe:</a:t>
            </a:r>
          </a:p>
        </p:txBody>
      </p:sp>
      <p:sp>
        <p:nvSpPr>
          <p:cNvPr id="6" name="Content Placeholder 5">
            <a:extLst>
              <a:ext uri="{FF2B5EF4-FFF2-40B4-BE49-F238E27FC236}">
                <a16:creationId xmlns:a16="http://schemas.microsoft.com/office/drawing/2014/main" id="{B3CFC61B-FD29-4EFB-B3FD-C81E22F32762}"/>
              </a:ext>
            </a:extLst>
          </p:cNvPr>
          <p:cNvSpPr>
            <a:spLocks noGrp="1"/>
          </p:cNvSpPr>
          <p:nvPr>
            <p:ph sz="quarter" idx="14"/>
          </p:nvPr>
        </p:nvSpPr>
        <p:spPr>
          <a:xfrm>
            <a:off x="688723" y="2038571"/>
            <a:ext cx="2551176" cy="3227832"/>
          </a:xfrm>
          <a:prstGeom prst="roundRect">
            <a:avLst/>
          </a:prstGeom>
          <a:ln w="38100">
            <a:solidFill>
              <a:srgbClr val="FEBF22"/>
            </a:solidFill>
          </a:ln>
        </p:spPr>
        <p:txBody>
          <a:bodyPr tIns="1463040" bIns="0"/>
          <a:lstStyle/>
          <a:p>
            <a:pPr marL="0" lvl="0" indent="0" algn="ctr">
              <a:lnSpc>
                <a:spcPct val="100000"/>
              </a:lnSpc>
              <a:spcBef>
                <a:spcPts val="0"/>
              </a:spcBef>
              <a:buClrTx/>
              <a:buNone/>
            </a:pPr>
            <a:r>
              <a:rPr lang="es-US" sz="2000" dirty="0"/>
              <a:t>Tener 55 años </a:t>
            </a:r>
            <a:br>
              <a:rPr lang="es-US" sz="2000" dirty="0"/>
            </a:br>
            <a:r>
              <a:rPr lang="es-US" sz="2000" dirty="0"/>
              <a:t>o más</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6814" y="2166077"/>
            <a:ext cx="1354995" cy="1354995"/>
          </a:xfrm>
          <a:prstGeom prst="rect">
            <a:avLst/>
          </a:prstGeom>
        </p:spPr>
      </p:pic>
      <p:sp>
        <p:nvSpPr>
          <p:cNvPr id="12" name="Content Placeholder 11">
            <a:extLst>
              <a:ext uri="{FF2B5EF4-FFF2-40B4-BE49-F238E27FC236}">
                <a16:creationId xmlns:a16="http://schemas.microsoft.com/office/drawing/2014/main" id="{19774F5C-E227-C6F9-3EB4-34E6FE1144E2}"/>
              </a:ext>
            </a:extLst>
          </p:cNvPr>
          <p:cNvSpPr>
            <a:spLocks noGrp="1"/>
          </p:cNvSpPr>
          <p:nvPr>
            <p:ph sz="quarter" idx="15"/>
          </p:nvPr>
        </p:nvSpPr>
        <p:spPr>
          <a:xfrm>
            <a:off x="3463870" y="2038571"/>
            <a:ext cx="2551176" cy="3227832"/>
          </a:xfrm>
          <a:prstGeom prst="roundRect">
            <a:avLst/>
          </a:prstGeom>
          <a:ln w="38100">
            <a:solidFill>
              <a:srgbClr val="FEBF22"/>
            </a:solidFill>
          </a:ln>
        </p:spPr>
        <p:txBody>
          <a:bodyPr tIns="1463040" bIns="0">
            <a:normAutofit fontScale="92500"/>
          </a:bodyPr>
          <a:lstStyle/>
          <a:p>
            <a:pPr marL="0" lvl="0" indent="0" algn="ctr">
              <a:lnSpc>
                <a:spcPct val="100000"/>
              </a:lnSpc>
              <a:spcBef>
                <a:spcPts val="0"/>
              </a:spcBef>
              <a:buClrTx/>
              <a:buNone/>
            </a:pPr>
            <a:r>
              <a:rPr lang="es-US" sz="2000"/>
              <a:t>Necesitar un nivel de atención de un hogar de ancianos (según lo certifique su estado)</a:t>
            </a:r>
          </a:p>
        </p:txBody>
      </p:sp>
      <p:pic>
        <p:nvPicPr>
          <p:cNvPr id="13" name="Picture 12">
            <a:extLst>
              <a:ext uri="{FF2B5EF4-FFF2-40B4-BE49-F238E27FC236}">
                <a16:creationId xmlns:a16="http://schemas.microsoft.com/office/drawing/2014/main" id="{1FD1F4C2-663E-435E-B5F4-C819E1C967A9}"/>
              </a:ext>
              <a:ext uri="{C183D7F6-B498-43B3-948B-1728B52AA6E4}">
                <adec:decorative xmlns:adec="http://schemas.microsoft.com/office/drawing/2017/decorative" val="1"/>
              </a:ext>
            </a:extLst>
          </p:cNvPr>
          <p:cNvPicPr>
            <a:picLocks noChangeAspect="1"/>
          </p:cNvPicPr>
          <p:nvPr/>
        </p:nvPicPr>
        <p:blipFill>
          <a:blip r:embed="rId6">
            <a:biLevel thresh="75000"/>
          </a:blip>
          <a:stretch>
            <a:fillRect/>
          </a:stretch>
        </p:blipFill>
        <p:spPr>
          <a:xfrm>
            <a:off x="4038600" y="2166077"/>
            <a:ext cx="1271422" cy="1303307"/>
          </a:xfrm>
          <a:prstGeom prst="rect">
            <a:avLst/>
          </a:prstGeom>
        </p:spPr>
      </p:pic>
      <p:sp>
        <p:nvSpPr>
          <p:cNvPr id="15" name="Content Placeholder 14">
            <a:extLst>
              <a:ext uri="{FF2B5EF4-FFF2-40B4-BE49-F238E27FC236}">
                <a16:creationId xmlns:a16="http://schemas.microsoft.com/office/drawing/2014/main" id="{ECF93CC4-3929-DB9B-7C4F-4084ADA21CAB}"/>
              </a:ext>
            </a:extLst>
          </p:cNvPr>
          <p:cNvSpPr>
            <a:spLocks noGrp="1"/>
          </p:cNvSpPr>
          <p:nvPr>
            <p:ph sz="quarter" idx="16"/>
          </p:nvPr>
        </p:nvSpPr>
        <p:spPr>
          <a:xfrm>
            <a:off x="6239017" y="2038571"/>
            <a:ext cx="2551176" cy="3227832"/>
          </a:xfrm>
          <a:prstGeom prst="roundRect">
            <a:avLst/>
          </a:prstGeom>
          <a:ln w="38100">
            <a:solidFill>
              <a:srgbClr val="FEBF22"/>
            </a:solidFill>
          </a:ln>
        </p:spPr>
        <p:txBody>
          <a:bodyPr tIns="1463040" bIns="0"/>
          <a:lstStyle/>
          <a:p>
            <a:pPr marL="0" lvl="0" indent="0" algn="ctr">
              <a:lnSpc>
                <a:spcPct val="100000"/>
              </a:lnSpc>
              <a:spcBef>
                <a:spcPts val="0"/>
              </a:spcBef>
              <a:buClrTx/>
              <a:buNone/>
            </a:pPr>
            <a:r>
              <a:rPr lang="es-US" sz="2000"/>
              <a:t>Vivir en el área de servicio de una organización PACE</a:t>
            </a:r>
          </a:p>
        </p:txBody>
      </p:sp>
      <p:pic>
        <p:nvPicPr>
          <p:cNvPr id="14" name="Picture 13">
            <a:extLst>
              <a:ext uri="{FF2B5EF4-FFF2-40B4-BE49-F238E27FC236}">
                <a16:creationId xmlns:a16="http://schemas.microsoft.com/office/drawing/2014/main" id="{98F7167B-5989-4C01-87D8-69AA189E6DF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783609" y="2111459"/>
            <a:ext cx="1476105" cy="1409613"/>
          </a:xfrm>
          <a:prstGeom prst="rect">
            <a:avLst/>
          </a:prstGeom>
        </p:spPr>
      </p:pic>
      <p:sp>
        <p:nvSpPr>
          <p:cNvPr id="17" name="Content Placeholder 16">
            <a:extLst>
              <a:ext uri="{FF2B5EF4-FFF2-40B4-BE49-F238E27FC236}">
                <a16:creationId xmlns:a16="http://schemas.microsoft.com/office/drawing/2014/main" id="{B202CD9F-38D8-7528-1A08-A60929BC9395}"/>
              </a:ext>
            </a:extLst>
          </p:cNvPr>
          <p:cNvSpPr>
            <a:spLocks noGrp="1"/>
          </p:cNvSpPr>
          <p:nvPr>
            <p:ph sz="quarter" idx="17"/>
          </p:nvPr>
        </p:nvSpPr>
        <p:spPr>
          <a:xfrm>
            <a:off x="9014164" y="2038571"/>
            <a:ext cx="2551176" cy="3227832"/>
          </a:xfrm>
          <a:prstGeom prst="roundRect">
            <a:avLst/>
          </a:prstGeom>
          <a:ln w="38100">
            <a:solidFill>
              <a:srgbClr val="FEBF22"/>
            </a:solidFill>
          </a:ln>
        </p:spPr>
        <p:txBody>
          <a:bodyPr tIns="1463040" bIns="0">
            <a:normAutofit/>
          </a:bodyPr>
          <a:lstStyle/>
          <a:p>
            <a:pPr marL="0" lvl="0" indent="0" algn="ctr">
              <a:lnSpc>
                <a:spcPct val="100000"/>
              </a:lnSpc>
              <a:spcBef>
                <a:spcPts val="0"/>
              </a:spcBef>
              <a:spcAft>
                <a:spcPts val="600"/>
              </a:spcAft>
              <a:buClrTx/>
              <a:buNone/>
            </a:pPr>
            <a:r>
              <a:rPr lang="es-US" sz="2000"/>
              <a:t>Poder vivir de forma segura en la comunidad con la ayuda de PACE</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47707" y="2297351"/>
            <a:ext cx="1302543" cy="1302543"/>
          </a:xfrm>
          <a:prstGeom prst="rect">
            <a:avLst/>
          </a:prstGeom>
        </p:spPr>
      </p:pic>
      <p:pic>
        <p:nvPicPr>
          <p:cNvPr id="16" name="Picture 2">
            <a:extLst>
              <a:ext uri="{FF2B5EF4-FFF2-40B4-BE49-F238E27FC236}">
                <a16:creationId xmlns:a16="http://schemas.microsoft.com/office/drawing/2014/main" id="{3D81DE28-0C17-4BC2-9AB1-5A6D16C17F2C}"/>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2442884" y="5527777"/>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9">
            <a:extLst>
              <a:ext uri="{FF2B5EF4-FFF2-40B4-BE49-F238E27FC236}">
                <a16:creationId xmlns:a16="http://schemas.microsoft.com/office/drawing/2014/main" id="{D18FA929-5D30-70DC-D8DE-957FE83544E9}"/>
              </a:ext>
            </a:extLst>
          </p:cNvPr>
          <p:cNvSpPr>
            <a:spLocks noGrp="1"/>
          </p:cNvSpPr>
          <p:nvPr>
            <p:ph sz="quarter" idx="18"/>
          </p:nvPr>
        </p:nvSpPr>
        <p:spPr>
          <a:xfrm>
            <a:off x="1964311" y="5527777"/>
            <a:ext cx="8394902" cy="741362"/>
          </a:xfrm>
        </p:spPr>
        <p:txBody>
          <a:bodyPr/>
          <a:lstStyle/>
          <a:p>
            <a:pPr marL="522288" lvl="0" indent="0" algn="ctr" defTabSz="685800">
              <a:lnSpc>
                <a:spcPct val="100000"/>
              </a:lnSpc>
              <a:spcBef>
                <a:spcPts val="0"/>
              </a:spcBef>
              <a:spcAft>
                <a:spcPts val="600"/>
              </a:spcAft>
              <a:buClrTx/>
              <a:buNone/>
            </a:pPr>
            <a:r>
              <a:rPr lang="es-US" sz="1600" b="1"/>
              <a:t>NOTA: </a:t>
            </a:r>
            <a:r>
              <a:rPr lang="es-US" sz="1600"/>
              <a:t>Cubre todos los servicios y la atención cubiertos por Medicare y Medicaid</a:t>
            </a:r>
          </a:p>
        </p:txBody>
      </p:sp>
      <p:sp>
        <p:nvSpPr>
          <p:cNvPr id="18" name="Slide Number Placeholder 5">
            <a:extLst>
              <a:ext uri="{FF2B5EF4-FFF2-40B4-BE49-F238E27FC236}">
                <a16:creationId xmlns:a16="http://schemas.microsoft.com/office/drawing/2014/main" id="{3F43DA84-0A2B-4283-8D0F-1775184A991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32</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uiExpand="1" animBg="1"/>
      <p:bldP spid="15" grpId="0" animBg="1"/>
      <p:bldP spid="17" grpId="0" animBg="1"/>
      <p:bldP spid="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150" y="276514"/>
            <a:ext cx="8434622" cy="719643"/>
          </a:xfrm>
        </p:spPr>
        <p:txBody>
          <a:bodyPr>
            <a:normAutofit fontScale="90000"/>
          </a:bodyPr>
          <a:lstStyle/>
          <a:p>
            <a:pPr algn="ctr"/>
            <a:r>
              <a:rPr lang="es-US" sz="3000" dirty="0">
                <a:latin typeface="Arial Black"/>
              </a:rPr>
              <a:t>Compruebe sus conocimientos: Pregunta 3</a:t>
            </a:r>
          </a:p>
        </p:txBody>
      </p:sp>
      <p:sp>
        <p:nvSpPr>
          <p:cNvPr id="5" name="Content Placeholder 4"/>
          <p:cNvSpPr>
            <a:spLocks noGrp="1"/>
          </p:cNvSpPr>
          <p:nvPr>
            <p:ph idx="4294967295"/>
          </p:nvPr>
        </p:nvSpPr>
        <p:spPr>
          <a:xfrm>
            <a:off x="1813032" y="1507270"/>
            <a:ext cx="9185275" cy="4867273"/>
          </a:xfrm>
        </p:spPr>
        <p:txBody>
          <a:bodyPr>
            <a:normAutofit/>
          </a:bodyPr>
          <a:lstStyle/>
          <a:p>
            <a:pPr marL="0" lvl="0" indent="-347472" defTabSz="685800">
              <a:lnSpc>
                <a:spcPct val="100000"/>
              </a:lnSpc>
              <a:spcBef>
                <a:spcPts val="0"/>
              </a:spcBef>
              <a:spcAft>
                <a:spcPts val="1200"/>
              </a:spcAft>
              <a:buNone/>
            </a:pPr>
            <a:r>
              <a:rPr lang="es-US" sz="2000" b="1" dirty="0">
                <a:solidFill>
                  <a:srgbClr val="00529B"/>
                </a:solidFill>
              </a:rPr>
              <a:t>¿Cuál de las siguientes NO es una condición que debe cumplir para calificar para el Programa de Cuidado Integral para Personas Mayores (PACE, por sus siglas en inglés)?</a:t>
            </a:r>
          </a:p>
          <a:p>
            <a:pPr marL="109728" lvl="0" indent="-457200" defTabSz="685800">
              <a:lnSpc>
                <a:spcPct val="100000"/>
              </a:lnSpc>
              <a:spcBef>
                <a:spcPts val="0"/>
              </a:spcBef>
              <a:spcAft>
                <a:spcPts val="1200"/>
              </a:spcAft>
              <a:buFont typeface="+mj-lt"/>
              <a:buAutoNum type="alphaLcPeriod"/>
            </a:pPr>
            <a:r>
              <a:rPr lang="es-US" sz="2000" dirty="0">
                <a:solidFill>
                  <a:srgbClr val="00529B"/>
                </a:solidFill>
              </a:rPr>
              <a:t>Deber tener 65 años o más</a:t>
            </a:r>
          </a:p>
          <a:p>
            <a:pPr marL="457200" lvl="0" indent="-457200" defTabSz="685800">
              <a:lnSpc>
                <a:spcPct val="100000"/>
              </a:lnSpc>
              <a:spcBef>
                <a:spcPts val="0"/>
              </a:spcBef>
              <a:spcAft>
                <a:spcPts val="1200"/>
              </a:spcAft>
              <a:buFont typeface="+mj-lt"/>
              <a:buAutoNum type="alphaLcPeriod"/>
            </a:pPr>
            <a:r>
              <a:rPr lang="es-US" sz="2000" dirty="0">
                <a:solidFill>
                  <a:srgbClr val="00529B"/>
                </a:solidFill>
              </a:rPr>
              <a:t>Necesitar un nivel de atención de un asilo de ancianos (según lo certifique su estado)</a:t>
            </a:r>
          </a:p>
          <a:p>
            <a:pPr marL="109728" lvl="0" indent="-457200" defTabSz="685800">
              <a:lnSpc>
                <a:spcPct val="100000"/>
              </a:lnSpc>
              <a:spcBef>
                <a:spcPts val="0"/>
              </a:spcBef>
              <a:spcAft>
                <a:spcPts val="1200"/>
              </a:spcAft>
              <a:buFont typeface="+mj-lt"/>
              <a:buAutoNum type="alphaLcPeriod"/>
            </a:pPr>
            <a:r>
              <a:rPr lang="es-US" sz="2000" dirty="0">
                <a:solidFill>
                  <a:srgbClr val="00529B"/>
                </a:solidFill>
              </a:rPr>
              <a:t>Vivir en el área de servicio de una organización PACE</a:t>
            </a:r>
          </a:p>
          <a:p>
            <a:pPr marL="457200" lvl="0" indent="-457200" defTabSz="685800">
              <a:lnSpc>
                <a:spcPct val="100000"/>
              </a:lnSpc>
              <a:spcBef>
                <a:spcPts val="0"/>
              </a:spcBef>
              <a:spcAft>
                <a:spcPts val="1200"/>
              </a:spcAft>
              <a:buFont typeface="+mj-lt"/>
              <a:buAutoNum type="alphaLcPeriod"/>
            </a:pPr>
            <a:r>
              <a:rPr lang="es-US" sz="2000" dirty="0">
                <a:solidFill>
                  <a:srgbClr val="00529B"/>
                </a:solidFill>
              </a:rPr>
              <a:t>Poder vivir de forma segura en la comunidad con la ayuda de PACE</a:t>
            </a:r>
          </a:p>
        </p:txBody>
      </p:sp>
      <p:sp>
        <p:nvSpPr>
          <p:cNvPr id="7" name="Rounded Rectangle 6" descr="Green box highlighting A as the correct answer"/>
          <p:cNvSpPr/>
          <p:nvPr/>
        </p:nvSpPr>
        <p:spPr>
          <a:xfrm>
            <a:off x="1828798" y="2551034"/>
            <a:ext cx="3760078" cy="48382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C876CBC8-6BE1-4ABA-AE2F-4AC0CA406A5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33</a:t>
            </a:fld>
            <a:endParaRPr lang="en-US"/>
          </a:p>
        </p:txBody>
      </p:sp>
      <p:sp>
        <p:nvSpPr>
          <p:cNvPr id="9" name="Text Box 2">
            <a:extLst>
              <a:ext uri="{FF2B5EF4-FFF2-40B4-BE49-F238E27FC236}">
                <a16:creationId xmlns:a16="http://schemas.microsoft.com/office/drawing/2014/main" id="{C861496D-A2AA-4357-B93A-C65A1FAF99A6}"/>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s-US">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55741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vert="horz" lIns="91440" tIns="45720" rIns="91440" bIns="45720" rtlCol="0" anchor="t">
            <a:normAutofit/>
          </a:bodyPr>
          <a:lstStyle/>
          <a:p>
            <a:r>
              <a:rPr lang="es-US" sz="3600" dirty="0">
                <a:latin typeface="Arial Black"/>
              </a:rPr>
              <a:t>Derechos, protecciones </a:t>
            </a:r>
            <a:br>
              <a:rPr lang="es-US" sz="3600" dirty="0">
                <a:latin typeface="Arial Black"/>
              </a:rPr>
            </a:br>
            <a:r>
              <a:rPr lang="es-US" sz="3600" dirty="0">
                <a:latin typeface="Arial Black"/>
              </a:rPr>
              <a:t>y apelaciones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61901"/>
          </a:xfrm>
        </p:spPr>
        <p:txBody>
          <a:bodyPr anchor="ctr">
            <a:normAutofit/>
          </a:bodyPr>
          <a:lstStyle/>
          <a:p>
            <a:r>
              <a:rPr lang="es-US" sz="3000"/>
              <a:t>Objetivos de la lección 3</a:t>
            </a:r>
          </a:p>
        </p:txBody>
      </p:sp>
      <p:sp>
        <p:nvSpPr>
          <p:cNvPr id="13" name="Content Placeholder 12"/>
          <p:cNvSpPr>
            <a:spLocks noGrp="1"/>
          </p:cNvSpPr>
          <p:nvPr>
            <p:ph type="body" sz="quarter" idx="4294967295"/>
          </p:nvPr>
        </p:nvSpPr>
        <p:spPr>
          <a:xfrm>
            <a:off x="914400" y="1371600"/>
            <a:ext cx="9768840" cy="4167187"/>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Al final de esta lección, usted podrá:</a:t>
            </a:r>
          </a:p>
          <a:p>
            <a:pPr marL="548640" indent="-274320" defTabSz="685800">
              <a:lnSpc>
                <a:spcPct val="100000"/>
              </a:lnSpc>
              <a:spcBef>
                <a:spcPts val="0"/>
              </a:spcBef>
              <a:spcAft>
                <a:spcPts val="1200"/>
              </a:spcAft>
            </a:pPr>
            <a:r>
              <a:rPr lang="es-US" sz="2400" dirty="0">
                <a:solidFill>
                  <a:srgbClr val="00529B"/>
                </a:solidFill>
              </a:rPr>
              <a:t>Describir los derechos y protecciones garantizados para todas las personas con Medicare</a:t>
            </a:r>
          </a:p>
          <a:p>
            <a:pPr marL="548640" indent="-274320" defTabSz="685800">
              <a:lnSpc>
                <a:spcPct val="100000"/>
              </a:lnSpc>
              <a:spcBef>
                <a:spcPts val="0"/>
              </a:spcBef>
              <a:spcAft>
                <a:spcPts val="1200"/>
              </a:spcAft>
            </a:pPr>
            <a:r>
              <a:rPr lang="es-US" sz="2400" dirty="0">
                <a:solidFill>
                  <a:srgbClr val="00529B"/>
                </a:solidFill>
              </a:rPr>
              <a:t>Explicar los derechos a pruebas de Medicare </a:t>
            </a:r>
            <a:r>
              <a:rPr lang="es-US" sz="2400" dirty="0" err="1">
                <a:solidFill>
                  <a:srgbClr val="00529B"/>
                </a:solidFill>
              </a:rPr>
              <a:t>Advantage</a:t>
            </a:r>
            <a:r>
              <a:rPr lang="es-US" sz="2400" dirty="0">
                <a:solidFill>
                  <a:srgbClr val="00529B"/>
                </a:solidFill>
              </a:rPr>
              <a:t> y </a:t>
            </a:r>
            <a:br>
              <a:rPr lang="es-US" sz="2400" dirty="0">
                <a:solidFill>
                  <a:srgbClr val="00529B"/>
                </a:solidFill>
              </a:rPr>
            </a:br>
            <a:r>
              <a:rPr lang="es-US" sz="2400" dirty="0">
                <a:solidFill>
                  <a:srgbClr val="00529B"/>
                </a:solidFill>
              </a:rPr>
              <a:t>el Seguro Complementario de Medicare (</a:t>
            </a:r>
            <a:r>
              <a:rPr lang="es-US" sz="2400" dirty="0" err="1">
                <a:solidFill>
                  <a:srgbClr val="00529B"/>
                </a:solidFill>
              </a:rPr>
              <a:t>Medigap</a:t>
            </a:r>
            <a:r>
              <a:rPr lang="es-US" sz="2400" dirty="0">
                <a:solidFill>
                  <a:srgbClr val="00529B"/>
                </a:solidFill>
              </a:rPr>
              <a:t>)</a:t>
            </a:r>
          </a:p>
          <a:p>
            <a:pPr marL="548640" indent="-274320" defTabSz="685800">
              <a:lnSpc>
                <a:spcPct val="100000"/>
              </a:lnSpc>
              <a:spcBef>
                <a:spcPts val="0"/>
              </a:spcBef>
              <a:spcAft>
                <a:spcPts val="1200"/>
              </a:spcAft>
            </a:pPr>
            <a:r>
              <a:rPr lang="es-US" sz="2400" dirty="0">
                <a:solidFill>
                  <a:srgbClr val="00529B"/>
                </a:solidFill>
              </a:rPr>
              <a:t>Explicar el proceso y la cronología de las apelaciones de </a:t>
            </a:r>
            <a:br>
              <a:rPr lang="es-US" sz="2400" dirty="0">
                <a:solidFill>
                  <a:srgbClr val="00529B"/>
                </a:solidFill>
              </a:rPr>
            </a:br>
            <a:r>
              <a:rPr lang="es-US" sz="2400" dirty="0">
                <a:solidFill>
                  <a:srgbClr val="00529B"/>
                </a:solidFill>
              </a:rPr>
              <a:t>Medicare </a:t>
            </a:r>
            <a:r>
              <a:rPr lang="es-US" sz="2400" dirty="0" err="1">
                <a:solidFill>
                  <a:srgbClr val="00529B"/>
                </a:solidFill>
              </a:rPr>
              <a:t>Advantage</a:t>
            </a:r>
            <a:endParaRPr lang="es-US" sz="2400" dirty="0">
              <a:solidFill>
                <a:srgbClr val="00529B"/>
              </a:solidFill>
            </a:endParaRP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35</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88778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Derechos garantizados</a:t>
            </a:r>
          </a:p>
        </p:txBody>
      </p:sp>
      <p:sp>
        <p:nvSpPr>
          <p:cNvPr id="5" name="Content Placeholder 4"/>
          <p:cNvSpPr>
            <a:spLocks noGrp="1"/>
          </p:cNvSpPr>
          <p:nvPr>
            <p:ph sz="quarter" idx="13"/>
          </p:nvPr>
        </p:nvSpPr>
        <p:spPr>
          <a:xfrm>
            <a:off x="1565878" y="1377576"/>
            <a:ext cx="9791605" cy="741362"/>
          </a:xfrm>
        </p:spPr>
        <p:txBody>
          <a:bodyPr>
            <a:normAutofit/>
          </a:bodyPr>
          <a:lstStyle/>
          <a:p>
            <a:pPr marL="0" indent="0" defTabSz="685800">
              <a:lnSpc>
                <a:spcPct val="100000"/>
              </a:lnSpc>
              <a:spcBef>
                <a:spcPts val="0"/>
              </a:spcBef>
              <a:spcAft>
                <a:spcPts val="600"/>
              </a:spcAft>
              <a:buFont typeface="Wingdings" pitchFamily="2" charset="2"/>
              <a:buNone/>
            </a:pPr>
            <a:r>
              <a:rPr lang="es-US" sz="2400" b="1">
                <a:solidFill>
                  <a:srgbClr val="00529B"/>
                </a:solidFill>
              </a:rPr>
              <a:t>Todas las personas con Medicare tienen derechos garantizados a:</a:t>
            </a:r>
          </a:p>
        </p:txBody>
      </p:sp>
      <p:sp>
        <p:nvSpPr>
          <p:cNvPr id="13" name="Content Placeholder 12">
            <a:extLst>
              <a:ext uri="{FF2B5EF4-FFF2-40B4-BE49-F238E27FC236}">
                <a16:creationId xmlns:a16="http://schemas.microsoft.com/office/drawing/2014/main" id="{EB6CED82-279B-C4A4-EBAA-A7346544B7F5}"/>
              </a:ext>
            </a:extLst>
          </p:cNvPr>
          <p:cNvSpPr>
            <a:spLocks noGrp="1"/>
          </p:cNvSpPr>
          <p:nvPr>
            <p:ph sz="quarter" idx="14"/>
          </p:nvPr>
        </p:nvSpPr>
        <p:spPr>
          <a:xfrm>
            <a:off x="1565878" y="2228035"/>
            <a:ext cx="2926080" cy="3657600"/>
          </a:xfrm>
          <a:prstGeom prst="roundRect">
            <a:avLst/>
          </a:prstGeom>
          <a:ln w="38100">
            <a:solidFill>
              <a:srgbClr val="4472C4"/>
            </a:solidFill>
          </a:ln>
        </p:spPr>
        <p:txBody>
          <a:bodyPr tIns="2194560">
            <a:normAutofit/>
          </a:bodyPr>
          <a:lstStyle/>
          <a:p>
            <a:pPr marL="0" lvl="0" indent="0" algn="ctr" defTabSz="685800">
              <a:lnSpc>
                <a:spcPct val="100000"/>
              </a:lnSpc>
              <a:spcBef>
                <a:spcPts val="0"/>
              </a:spcBef>
              <a:spcAft>
                <a:spcPts val="600"/>
              </a:spcAft>
              <a:buClrTx/>
              <a:buNone/>
            </a:pPr>
            <a:r>
              <a:rPr lang="es-US" sz="2000"/>
              <a:t>Recibir los servicios de atención médica necesarios</a:t>
            </a:r>
          </a:p>
        </p:txBody>
      </p:sp>
      <p:pic>
        <p:nvPicPr>
          <p:cNvPr id="15" name="Picture 14">
            <a:extLst>
              <a:ext uri="{FF2B5EF4-FFF2-40B4-BE49-F238E27FC236}">
                <a16:creationId xmlns:a16="http://schemas.microsoft.com/office/drawing/2014/main" id="{D604C01E-E332-43E5-967F-81341E7F01D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44845" y="2610246"/>
            <a:ext cx="2874900" cy="1916600"/>
          </a:xfrm>
          <a:prstGeom prst="rect">
            <a:avLst/>
          </a:prstGeom>
          <a:ln>
            <a:noFill/>
          </a:ln>
          <a:effectLst>
            <a:softEdge rad="112500"/>
          </a:effectLst>
        </p:spPr>
      </p:pic>
      <p:sp>
        <p:nvSpPr>
          <p:cNvPr id="14" name="Content Placeholder 13">
            <a:extLst>
              <a:ext uri="{FF2B5EF4-FFF2-40B4-BE49-F238E27FC236}">
                <a16:creationId xmlns:a16="http://schemas.microsoft.com/office/drawing/2014/main" id="{0C8C9B6E-7AAC-FC0B-2D8F-E9801D4E0058}"/>
              </a:ext>
            </a:extLst>
          </p:cNvPr>
          <p:cNvSpPr>
            <a:spLocks noGrp="1"/>
          </p:cNvSpPr>
          <p:nvPr>
            <p:ph sz="quarter" idx="15"/>
          </p:nvPr>
        </p:nvSpPr>
        <p:spPr>
          <a:xfrm>
            <a:off x="4637026" y="2228035"/>
            <a:ext cx="2926080" cy="3657600"/>
          </a:xfrm>
          <a:prstGeom prst="roundRect">
            <a:avLst/>
          </a:prstGeom>
          <a:ln w="38100">
            <a:solidFill>
              <a:srgbClr val="4472C4"/>
            </a:solidFill>
          </a:ln>
        </p:spPr>
        <p:txBody>
          <a:bodyPr wrap="square" lIns="0" tIns="2194560" rIns="0"/>
          <a:lstStyle/>
          <a:p>
            <a:pPr marL="0" lvl="0" indent="0" algn="ctr" defTabSz="685800">
              <a:lnSpc>
                <a:spcPct val="100000"/>
              </a:lnSpc>
              <a:spcBef>
                <a:spcPts val="0"/>
              </a:spcBef>
              <a:spcAft>
                <a:spcPts val="600"/>
              </a:spcAft>
              <a:buClrTx/>
              <a:buNone/>
            </a:pPr>
            <a:r>
              <a:rPr lang="es-US" sz="2000"/>
              <a:t>Obtener información fácil de entender</a:t>
            </a:r>
          </a:p>
        </p:txBody>
      </p:sp>
      <p:pic>
        <p:nvPicPr>
          <p:cNvPr id="19" name="Picture 18">
            <a:extLst>
              <a:ext uri="{FF2B5EF4-FFF2-40B4-BE49-F238E27FC236}">
                <a16:creationId xmlns:a16="http://schemas.microsoft.com/office/drawing/2014/main" id="{7B8DD760-1D8D-43F8-8462-90CDC0A1EBC0}"/>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48144" y="2610246"/>
            <a:ext cx="2871216" cy="1920240"/>
          </a:xfrm>
          <a:prstGeom prst="rect">
            <a:avLst/>
          </a:prstGeom>
          <a:ln>
            <a:noFill/>
          </a:ln>
          <a:effectLst>
            <a:softEdge rad="112500"/>
          </a:effectLst>
        </p:spPr>
      </p:pic>
      <p:sp>
        <p:nvSpPr>
          <p:cNvPr id="16" name="Content Placeholder 15">
            <a:extLst>
              <a:ext uri="{FF2B5EF4-FFF2-40B4-BE49-F238E27FC236}">
                <a16:creationId xmlns:a16="http://schemas.microsoft.com/office/drawing/2014/main" id="{C77F93BF-7785-BF93-5BB1-3C8D25192349}"/>
              </a:ext>
            </a:extLst>
          </p:cNvPr>
          <p:cNvSpPr>
            <a:spLocks noGrp="1"/>
          </p:cNvSpPr>
          <p:nvPr>
            <p:ph sz="quarter" idx="16"/>
          </p:nvPr>
        </p:nvSpPr>
        <p:spPr>
          <a:xfrm>
            <a:off x="7668889" y="2228035"/>
            <a:ext cx="2926080" cy="3657600"/>
          </a:xfrm>
          <a:prstGeom prst="roundRect">
            <a:avLst/>
          </a:prstGeom>
          <a:ln w="38100">
            <a:solidFill>
              <a:srgbClr val="4472C4"/>
            </a:solidFill>
          </a:ln>
        </p:spPr>
        <p:txBody>
          <a:bodyPr tIns="2194560">
            <a:normAutofit lnSpcReduction="10000"/>
          </a:bodyPr>
          <a:lstStyle/>
          <a:p>
            <a:pPr marL="0" lvl="0" indent="0" algn="ctr" defTabSz="685800">
              <a:lnSpc>
                <a:spcPct val="100000"/>
              </a:lnSpc>
              <a:spcBef>
                <a:spcPts val="0"/>
              </a:spcBef>
              <a:spcAft>
                <a:spcPts val="600"/>
              </a:spcAft>
              <a:buClrTx/>
              <a:buNone/>
            </a:pPr>
            <a:r>
              <a:rPr lang="es-US" sz="2000"/>
              <a:t>Que se mantenga la privacidad de su información médica personal</a:t>
            </a:r>
          </a:p>
        </p:txBody>
      </p:sp>
      <p:pic>
        <p:nvPicPr>
          <p:cNvPr id="21" name="Picture 20">
            <a:extLst>
              <a:ext uri="{FF2B5EF4-FFF2-40B4-BE49-F238E27FC236}">
                <a16:creationId xmlns:a16="http://schemas.microsoft.com/office/drawing/2014/main" id="{5C1931F4-AE9E-4DEF-9DD0-BB46E56B661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18434" y="2647668"/>
            <a:ext cx="2876535" cy="1920240"/>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9F3389B4-ECFB-C3CA-7776-5B558658E4F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a:p>
        </p:txBody>
      </p:sp>
      <p:sp>
        <p:nvSpPr>
          <p:cNvPr id="3" name="Footer Placeholder 4">
            <a:extLst>
              <a:ext uri="{FF2B5EF4-FFF2-40B4-BE49-F238E27FC236}">
                <a16:creationId xmlns:a16="http://schemas.microsoft.com/office/drawing/2014/main" id="{D31AAA02-01E7-24EA-776A-055A7CA3467C}"/>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12" name="Date Placeholder 3">
            <a:extLst>
              <a:ext uri="{FF2B5EF4-FFF2-40B4-BE49-F238E27FC236}">
                <a16:creationId xmlns:a16="http://schemas.microsoft.com/office/drawing/2014/main" id="{771AC581-C613-3EEF-BE6C-FB365B8F7E7D}"/>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Derechos en los planes de salud de Medicare</a:t>
            </a:r>
          </a:p>
        </p:txBody>
      </p:sp>
      <p:sp>
        <p:nvSpPr>
          <p:cNvPr id="5" name="Content Placeholder 4"/>
          <p:cNvSpPr>
            <a:spLocks noGrp="1"/>
          </p:cNvSpPr>
          <p:nvPr>
            <p:ph sz="quarter" idx="13"/>
          </p:nvPr>
        </p:nvSpPr>
        <p:spPr>
          <a:xfrm>
            <a:off x="0" y="1321187"/>
            <a:ext cx="12191999" cy="731339"/>
          </a:xfrm>
        </p:spPr>
        <p:txBody>
          <a:bodyPr>
            <a:noAutofit/>
          </a:bodyPr>
          <a:lstStyle/>
          <a:p>
            <a:pPr marL="0" indent="0" algn="ctr" defTabSz="685800">
              <a:lnSpc>
                <a:spcPct val="110000"/>
              </a:lnSpc>
              <a:spcBef>
                <a:spcPts val="0"/>
              </a:spcBef>
              <a:spcAft>
                <a:spcPts val="600"/>
              </a:spcAft>
              <a:buFont typeface="Wingdings" pitchFamily="2" charset="2"/>
              <a:buNone/>
            </a:pPr>
            <a:r>
              <a:rPr lang="es-US" sz="2800" b="1">
                <a:solidFill>
                  <a:srgbClr val="00529B"/>
                </a:solidFill>
              </a:rPr>
              <a:t>Usted tiene derecho a:</a:t>
            </a:r>
          </a:p>
        </p:txBody>
      </p:sp>
      <p:sp>
        <p:nvSpPr>
          <p:cNvPr id="6" name="Content Placeholder 5">
            <a:extLst>
              <a:ext uri="{FF2B5EF4-FFF2-40B4-BE49-F238E27FC236}">
                <a16:creationId xmlns:a16="http://schemas.microsoft.com/office/drawing/2014/main" id="{918469FE-210D-F023-3970-A706B3C8EEBE}"/>
              </a:ext>
            </a:extLst>
          </p:cNvPr>
          <p:cNvSpPr>
            <a:spLocks noGrp="1"/>
          </p:cNvSpPr>
          <p:nvPr>
            <p:ph sz="quarter" idx="14"/>
          </p:nvPr>
        </p:nvSpPr>
        <p:spPr>
          <a:xfrm>
            <a:off x="786063" y="2315878"/>
            <a:ext cx="10722332" cy="3547341"/>
          </a:xfrm>
        </p:spPr>
        <p:txBody>
          <a:bodyPr numCol="2" spcCol="365760">
            <a:normAutofit lnSpcReduction="10000"/>
          </a:bodyPr>
          <a:lstStyle/>
          <a:p>
            <a:pPr marL="274320" lvl="0" indent="-274320">
              <a:lnSpc>
                <a:spcPct val="100000"/>
              </a:lnSpc>
              <a:spcBef>
                <a:spcPts val="0"/>
              </a:spcBef>
              <a:spcAft>
                <a:spcPts val="1200"/>
              </a:spcAft>
              <a:buClrTx/>
              <a:buFont typeface="Wingdings" panose="020B0604020202020204" pitchFamily="34" charset="0"/>
              <a:buChar char="§"/>
            </a:pPr>
            <a:r>
              <a:rPr lang="es-US" sz="2400">
                <a:solidFill>
                  <a:srgbClr val="2F5597"/>
                </a:solidFill>
              </a:rPr>
              <a:t>Elegir </a:t>
            </a:r>
            <a:r>
              <a:rPr lang="es-US" sz="2400" b="1">
                <a:solidFill>
                  <a:srgbClr val="2F5597"/>
                </a:solidFill>
              </a:rPr>
              <a:t>proveedores</a:t>
            </a:r>
            <a:r>
              <a:rPr lang="es-US" sz="2400">
                <a:solidFill>
                  <a:srgbClr val="2F5597"/>
                </a:solidFill>
              </a:rPr>
              <a:t> de atención médica dentro del plan</a:t>
            </a:r>
          </a:p>
          <a:p>
            <a:pPr marL="274320" lvl="0" indent="-274320">
              <a:lnSpc>
                <a:spcPct val="100000"/>
              </a:lnSpc>
              <a:spcBef>
                <a:spcPts val="0"/>
              </a:spcBef>
              <a:spcAft>
                <a:spcPts val="1200"/>
              </a:spcAft>
              <a:buClrTx/>
              <a:buFont typeface="Wingdings" panose="020B0604020202020204" pitchFamily="34" charset="0"/>
              <a:buChar char="§"/>
            </a:pPr>
            <a:r>
              <a:rPr lang="es-US" sz="2400">
                <a:solidFill>
                  <a:srgbClr val="2F5597"/>
                </a:solidFill>
              </a:rPr>
              <a:t>Obtener un </a:t>
            </a:r>
            <a:r>
              <a:rPr lang="es-US" sz="2400" b="1">
                <a:solidFill>
                  <a:srgbClr val="2F5597"/>
                </a:solidFill>
              </a:rPr>
              <a:t>plan de tratamiento</a:t>
            </a:r>
            <a:r>
              <a:rPr lang="es-US" sz="2400">
                <a:solidFill>
                  <a:srgbClr val="2F5597"/>
                </a:solidFill>
              </a:rPr>
              <a:t> de su médico</a:t>
            </a:r>
          </a:p>
          <a:p>
            <a:pPr marL="274320" lvl="0" indent="-274320">
              <a:lnSpc>
                <a:spcPct val="100000"/>
              </a:lnSpc>
              <a:spcBef>
                <a:spcPts val="0"/>
              </a:spcBef>
              <a:spcAft>
                <a:spcPts val="1200"/>
              </a:spcAft>
              <a:buClrTx/>
              <a:buFont typeface="Wingdings" panose="020B0604020202020204" pitchFamily="34" charset="0"/>
              <a:buChar char="§"/>
            </a:pPr>
            <a:r>
              <a:rPr lang="es-US" sz="2400">
                <a:solidFill>
                  <a:srgbClr val="2F5597"/>
                </a:solidFill>
              </a:rPr>
              <a:t>Saber cómo se </a:t>
            </a:r>
            <a:r>
              <a:rPr lang="es-US" sz="2400" b="1">
                <a:solidFill>
                  <a:srgbClr val="2F5597"/>
                </a:solidFill>
              </a:rPr>
              <a:t>paga</a:t>
            </a:r>
            <a:r>
              <a:rPr lang="es-US" sz="2400">
                <a:solidFill>
                  <a:srgbClr val="2F5597"/>
                </a:solidFill>
              </a:rPr>
              <a:t> a sus médicos</a:t>
            </a:r>
          </a:p>
          <a:p>
            <a:pPr marL="274320" lvl="0" indent="-274320">
              <a:lnSpc>
                <a:spcPct val="100000"/>
              </a:lnSpc>
              <a:spcBef>
                <a:spcPts val="0"/>
              </a:spcBef>
              <a:spcAft>
                <a:spcPts val="1200"/>
              </a:spcAft>
              <a:buClrTx/>
              <a:buFont typeface="Wingdings" panose="020B0604020202020204" pitchFamily="34" charset="0"/>
              <a:buChar char="§"/>
            </a:pPr>
            <a:r>
              <a:rPr lang="es-US" sz="2400">
                <a:solidFill>
                  <a:srgbClr val="2F5597"/>
                </a:solidFill>
              </a:rPr>
              <a:t>Solicitar una </a:t>
            </a:r>
            <a:r>
              <a:rPr lang="es-US" sz="2400" b="1">
                <a:solidFill>
                  <a:srgbClr val="2F5597"/>
                </a:solidFill>
              </a:rPr>
              <a:t>apelación</a:t>
            </a:r>
            <a:r>
              <a:rPr lang="es-US" sz="2400">
                <a:solidFill>
                  <a:srgbClr val="2F5597"/>
                </a:solidFill>
              </a:rPr>
              <a:t> para resolver diferencias con su plan</a:t>
            </a:r>
          </a:p>
          <a:p>
            <a:pPr marL="274320" lvl="0" indent="-274320">
              <a:lnSpc>
                <a:spcPct val="100000"/>
              </a:lnSpc>
              <a:spcBef>
                <a:spcPts val="0"/>
              </a:spcBef>
              <a:spcAft>
                <a:spcPts val="1200"/>
              </a:spcAft>
              <a:buClrTx/>
              <a:buFont typeface="Wingdings" panose="020B0604020202020204" pitchFamily="34" charset="0"/>
              <a:buChar char="§"/>
            </a:pPr>
            <a:r>
              <a:rPr lang="es-US" sz="2400">
                <a:solidFill>
                  <a:srgbClr val="2F5597"/>
                </a:solidFill>
              </a:rPr>
              <a:t>Presentar un </a:t>
            </a:r>
            <a:r>
              <a:rPr lang="es-US" sz="2400" b="1">
                <a:solidFill>
                  <a:srgbClr val="2F5597"/>
                </a:solidFill>
              </a:rPr>
              <a:t>reclamo</a:t>
            </a:r>
            <a:r>
              <a:rPr lang="es-US" sz="2400">
                <a:solidFill>
                  <a:srgbClr val="2F5597"/>
                </a:solidFill>
              </a:rPr>
              <a:t> (llamado queja formal)</a:t>
            </a:r>
          </a:p>
          <a:p>
            <a:pPr marL="274320" lvl="0" indent="-274320">
              <a:lnSpc>
                <a:spcPct val="100000"/>
              </a:lnSpc>
              <a:spcBef>
                <a:spcPts val="0"/>
              </a:spcBef>
              <a:spcAft>
                <a:spcPts val="1200"/>
              </a:spcAft>
              <a:buClrTx/>
              <a:buFont typeface="Wingdings" panose="020B0604020202020204" pitchFamily="34" charset="0"/>
              <a:buChar char="§"/>
            </a:pPr>
            <a:r>
              <a:rPr lang="es-US" sz="2400">
                <a:solidFill>
                  <a:srgbClr val="2F5597"/>
                </a:solidFill>
              </a:rPr>
              <a:t>Obtener una </a:t>
            </a:r>
            <a:r>
              <a:rPr lang="es-US" sz="2400" b="1">
                <a:solidFill>
                  <a:srgbClr val="2F5597"/>
                </a:solidFill>
              </a:rPr>
              <a:t>decisión de cobertura</a:t>
            </a:r>
            <a:r>
              <a:rPr lang="es-US" sz="2400">
                <a:solidFill>
                  <a:srgbClr val="2F5597"/>
                </a:solidFill>
              </a:rPr>
              <a:t> (o determinación de la organización) o información de cobertura por escrito de su plan</a:t>
            </a:r>
          </a:p>
          <a:p>
            <a:pPr marL="274320" lvl="0" indent="-274320">
              <a:lnSpc>
                <a:spcPct val="100000"/>
              </a:lnSpc>
              <a:spcBef>
                <a:spcPts val="0"/>
              </a:spcBef>
              <a:spcAft>
                <a:spcPts val="1200"/>
              </a:spcAft>
              <a:buClrTx/>
              <a:buFont typeface="Wingdings" panose="020B0604020202020204" pitchFamily="34" charset="0"/>
              <a:buChar char="§"/>
            </a:pPr>
            <a:r>
              <a:rPr lang="es-US" sz="2400">
                <a:solidFill>
                  <a:srgbClr val="2F5597"/>
                </a:solidFill>
              </a:rPr>
              <a:t>Mantener la </a:t>
            </a:r>
            <a:r>
              <a:rPr lang="es-US" sz="2400" b="1">
                <a:solidFill>
                  <a:srgbClr val="2F5597"/>
                </a:solidFill>
              </a:rPr>
              <a:t>privacidad</a:t>
            </a:r>
            <a:r>
              <a:rPr lang="es-US" sz="2400">
                <a:solidFill>
                  <a:srgbClr val="2F5597"/>
                </a:solidFill>
              </a:rPr>
              <a:t> de la información de salud personal</a:t>
            </a:r>
          </a:p>
        </p:txBody>
      </p:sp>
      <p:cxnSp>
        <p:nvCxnSpPr>
          <p:cNvPr id="15" name="Straight Connector 14">
            <a:extLst>
              <a:ext uri="{FF2B5EF4-FFF2-40B4-BE49-F238E27FC236}">
                <a16:creationId xmlns:a16="http://schemas.microsoft.com/office/drawing/2014/main" id="{996CF7D0-599B-B9E6-4284-07E555A1DD3E}"/>
              </a:ext>
              <a:ext uri="{C183D7F6-B498-43B3-948B-1728B52AA6E4}">
                <adec:decorative xmlns:adec="http://schemas.microsoft.com/office/drawing/2017/decorative" val="1"/>
              </a:ext>
            </a:extLst>
          </p:cNvPr>
          <p:cNvCxnSpPr/>
          <p:nvPr/>
        </p:nvCxnSpPr>
        <p:spPr>
          <a:xfrm>
            <a:off x="5967663" y="2315878"/>
            <a:ext cx="0" cy="3376066"/>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F26DFE4-761C-443A-FA61-0C606C40B4D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37</a:t>
            </a:fld>
            <a:endParaRPr lang="en-US"/>
          </a:p>
        </p:txBody>
      </p:sp>
      <p:sp>
        <p:nvSpPr>
          <p:cNvPr id="3" name="Footer Placeholder 4">
            <a:extLst>
              <a:ext uri="{FF2B5EF4-FFF2-40B4-BE49-F238E27FC236}">
                <a16:creationId xmlns:a16="http://schemas.microsoft.com/office/drawing/2014/main" id="{C8D8F63A-311F-BDC3-22B2-761E7F392BB2}"/>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10" name="Date Placeholder 3">
            <a:extLst>
              <a:ext uri="{FF2B5EF4-FFF2-40B4-BE49-F238E27FC236}">
                <a16:creationId xmlns:a16="http://schemas.microsoft.com/office/drawing/2014/main" id="{0015FF3A-3762-5F4D-A826-67A7FEB9B116}"/>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46061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79473"/>
          </a:xfrm>
        </p:spPr>
        <p:txBody>
          <a:bodyPr anchor="ctr">
            <a:normAutofit/>
          </a:bodyPr>
          <a:lstStyle/>
          <a:p>
            <a:r>
              <a:rPr lang="es-US" sz="3000"/>
              <a:t>Derechos a prueba de Medicare Advantage y Medigap</a:t>
            </a:r>
          </a:p>
        </p:txBody>
      </p:sp>
      <p:sp>
        <p:nvSpPr>
          <p:cNvPr id="5" name="Content Placeholder 4"/>
          <p:cNvSpPr>
            <a:spLocks noGrp="1"/>
          </p:cNvSpPr>
          <p:nvPr>
            <p:ph type="body" sz="quarter" idx="4294967295"/>
          </p:nvPr>
        </p:nvSpPr>
        <p:spPr>
          <a:xfrm>
            <a:off x="1000462" y="1185122"/>
            <a:ext cx="9799320" cy="5036396"/>
          </a:xfrm>
        </p:spPr>
        <p:txBody>
          <a:bodyPr>
            <a:noAutofit/>
          </a:bodyPr>
          <a:lstStyle/>
          <a:p>
            <a:pPr marL="274320" lvl="1" indent="-274320" defTabSz="685800">
              <a:lnSpc>
                <a:spcPct val="100000"/>
              </a:lnSpc>
              <a:spcBef>
                <a:spcPts val="0"/>
              </a:spcBef>
              <a:spcAft>
                <a:spcPts val="1200"/>
              </a:spcAft>
              <a:buFont typeface="Wingdings" panose="05000000000000000000" pitchFamily="2" charset="2"/>
              <a:buChar char="§"/>
            </a:pPr>
            <a:r>
              <a:rPr lang="es-US" dirty="0">
                <a:solidFill>
                  <a:schemeClr val="accent1">
                    <a:lumMod val="75000"/>
                  </a:schemeClr>
                </a:solidFill>
              </a:rPr>
              <a:t>Si se afilió a un plan Medicare </a:t>
            </a:r>
            <a:r>
              <a:rPr lang="es-US" dirty="0" err="1">
                <a:solidFill>
                  <a:schemeClr val="accent1">
                    <a:lumMod val="75000"/>
                  </a:schemeClr>
                </a:solidFill>
              </a:rPr>
              <a:t>Advantage</a:t>
            </a:r>
            <a:r>
              <a:rPr lang="es-US" dirty="0">
                <a:solidFill>
                  <a:schemeClr val="accent1">
                    <a:lumMod val="75000"/>
                  </a:schemeClr>
                </a:solidFill>
              </a:rPr>
              <a:t> o un Programa de Cuidado Integral para Personas Mayores (PACE) cuando fue elegible por primera vez para Medicare Parte A al cumplir los 65 años y cancela la inscripción dentro del primer año de haberse afiliado, puede comprar cualquier póliza de Seguro Complementario de Medicare (</a:t>
            </a:r>
            <a:r>
              <a:rPr lang="es-US" dirty="0" err="1">
                <a:solidFill>
                  <a:schemeClr val="accent1">
                    <a:lumMod val="75000"/>
                  </a:schemeClr>
                </a:solidFill>
              </a:rPr>
              <a:t>Medigap</a:t>
            </a:r>
            <a:r>
              <a:rPr lang="es-US" dirty="0">
                <a:solidFill>
                  <a:schemeClr val="accent1">
                    <a:lumMod val="75000"/>
                  </a:schemeClr>
                </a:solidFill>
              </a:rPr>
              <a:t>) disponible en cualquier compañía de seguros del estado</a:t>
            </a:r>
          </a:p>
          <a:p>
            <a:pPr marL="274320" lvl="1" indent="-274320" defTabSz="685800">
              <a:lnSpc>
                <a:spcPct val="100000"/>
              </a:lnSpc>
              <a:spcBef>
                <a:spcPts val="0"/>
              </a:spcBef>
              <a:spcAft>
                <a:spcPts val="1200"/>
              </a:spcAft>
              <a:buFont typeface="Wingdings" panose="05000000000000000000" pitchFamily="2" charset="2"/>
              <a:buChar char="§"/>
            </a:pPr>
            <a:r>
              <a:rPr lang="es-US" dirty="0">
                <a:solidFill>
                  <a:schemeClr val="accent1">
                    <a:lumMod val="75000"/>
                  </a:schemeClr>
                </a:solidFill>
              </a:rPr>
              <a:t>Si dio de baja una póliza de </a:t>
            </a:r>
            <a:r>
              <a:rPr lang="es-US" dirty="0" err="1">
                <a:solidFill>
                  <a:schemeClr val="accent1">
                    <a:lumMod val="75000"/>
                  </a:schemeClr>
                </a:solidFill>
              </a:rPr>
              <a:t>Medigap</a:t>
            </a:r>
            <a:r>
              <a:rPr lang="es-US" dirty="0">
                <a:solidFill>
                  <a:schemeClr val="accent1">
                    <a:lumMod val="75000"/>
                  </a:schemeClr>
                </a:solidFill>
              </a:rPr>
              <a:t> para inscribirse en un plan Medicare </a:t>
            </a:r>
            <a:r>
              <a:rPr lang="es-US" dirty="0" err="1">
                <a:solidFill>
                  <a:schemeClr val="accent1">
                    <a:lumMod val="75000"/>
                  </a:schemeClr>
                </a:solidFill>
              </a:rPr>
              <a:t>Advantage</a:t>
            </a:r>
            <a:r>
              <a:rPr lang="es-US" dirty="0">
                <a:solidFill>
                  <a:schemeClr val="accent1">
                    <a:lumMod val="75000"/>
                  </a:schemeClr>
                </a:solidFill>
              </a:rPr>
              <a:t> por primera vez y cancela la inscripción dentro de los primeros 12 meses:</a:t>
            </a:r>
          </a:p>
          <a:p>
            <a:pPr marL="548640" lvl="2" indent="-274320" defTabSz="685800">
              <a:lnSpc>
                <a:spcPct val="100000"/>
              </a:lnSpc>
              <a:spcBef>
                <a:spcPts val="0"/>
              </a:spcBef>
              <a:spcAft>
                <a:spcPts val="1200"/>
              </a:spcAft>
            </a:pPr>
            <a:r>
              <a:rPr lang="es-US" dirty="0">
                <a:solidFill>
                  <a:schemeClr val="accent1">
                    <a:lumMod val="75000"/>
                  </a:schemeClr>
                </a:solidFill>
                <a:latin typeface="Arial" panose="020B0604020202020204" pitchFamily="34" charset="0"/>
                <a:cs typeface="Arial" panose="020B0604020202020204" pitchFamily="34" charset="0"/>
              </a:rPr>
              <a:t>Puede comprar la póliza </a:t>
            </a:r>
            <a:r>
              <a:rPr lang="es-US" dirty="0" err="1">
                <a:solidFill>
                  <a:schemeClr val="accent1">
                    <a:lumMod val="75000"/>
                  </a:schemeClr>
                </a:solidFill>
                <a:latin typeface="Arial" panose="020B0604020202020204" pitchFamily="34" charset="0"/>
                <a:cs typeface="Arial" panose="020B0604020202020204" pitchFamily="34" charset="0"/>
              </a:rPr>
              <a:t>Medigap</a:t>
            </a:r>
            <a:r>
              <a:rPr lang="es-US" dirty="0">
                <a:solidFill>
                  <a:schemeClr val="accent1">
                    <a:lumMod val="75000"/>
                  </a:schemeClr>
                </a:solidFill>
                <a:latin typeface="Arial" panose="020B0604020202020204" pitchFamily="34" charset="0"/>
                <a:cs typeface="Arial" panose="020B0604020202020204" pitchFamily="34" charset="0"/>
              </a:rPr>
              <a:t> que tenía antes, si la misma compañía de seguros que tenía antes la sigue vendiendo, o</a:t>
            </a:r>
          </a:p>
          <a:p>
            <a:pPr marL="548640" lvl="2" indent="-274320" defTabSz="685800">
              <a:lnSpc>
                <a:spcPct val="100000"/>
              </a:lnSpc>
              <a:spcBef>
                <a:spcPts val="0"/>
              </a:spcBef>
              <a:spcAft>
                <a:spcPts val="1200"/>
              </a:spcAft>
            </a:pPr>
            <a:r>
              <a:rPr lang="es-US" dirty="0">
                <a:solidFill>
                  <a:schemeClr val="accent1">
                    <a:lumMod val="75000"/>
                  </a:schemeClr>
                </a:solidFill>
                <a:latin typeface="Arial" panose="020B0604020202020204" pitchFamily="34" charset="0"/>
                <a:cs typeface="Arial" panose="020B0604020202020204" pitchFamily="34" charset="0"/>
              </a:rPr>
              <a:t>Puede comprar determinados planes </a:t>
            </a:r>
            <a:r>
              <a:rPr lang="es-US" dirty="0" err="1">
                <a:solidFill>
                  <a:schemeClr val="accent1">
                    <a:lumMod val="75000"/>
                  </a:schemeClr>
                </a:solidFill>
                <a:latin typeface="Arial" panose="020B0604020202020204" pitchFamily="34" charset="0"/>
                <a:cs typeface="Arial" panose="020B0604020202020204" pitchFamily="34" charset="0"/>
              </a:rPr>
              <a:t>Medigap</a:t>
            </a:r>
            <a:r>
              <a:rPr lang="es-US" dirty="0">
                <a:solidFill>
                  <a:schemeClr val="accent1">
                    <a:lumMod val="75000"/>
                  </a:schemeClr>
                </a:solidFill>
                <a:latin typeface="Arial" panose="020B0604020202020204" pitchFamily="34" charset="0"/>
                <a:cs typeface="Arial" panose="020B0604020202020204" pitchFamily="34" charset="0"/>
              </a:rPr>
              <a:t> que son vendidos por cualquier compañía de seguros en su estado</a:t>
            </a:r>
          </a:p>
        </p:txBody>
      </p:sp>
      <p:sp>
        <p:nvSpPr>
          <p:cNvPr id="14" name="Slide Number Placeholder 5">
            <a:extLst>
              <a:ext uri="{FF2B5EF4-FFF2-40B4-BE49-F238E27FC236}">
                <a16:creationId xmlns:a16="http://schemas.microsoft.com/office/drawing/2014/main" id="{9E440BF5-F4D6-48ED-954A-0A693461C8C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38</a:t>
            </a:fld>
            <a:endParaRPr lang="en-US">
              <a:solidFill>
                <a:schemeClr val="accent1">
                  <a:lumMod val="40000"/>
                  <a:lumOff val="60000"/>
                </a:schemeClr>
              </a:solidFill>
            </a:endParaRPr>
          </a:p>
        </p:txBody>
      </p:sp>
      <p:sp>
        <p:nvSpPr>
          <p:cNvPr id="13" name="Footer Placeholder 2">
            <a:extLst>
              <a:ext uri="{FF2B5EF4-FFF2-40B4-BE49-F238E27FC236}">
                <a16:creationId xmlns:a16="http://schemas.microsoft.com/office/drawing/2014/main" id="{78C80A52-A8BE-4A35-84A4-B74A128659AC}"/>
              </a:ext>
            </a:extLst>
          </p:cNvPr>
          <p:cNvSpPr>
            <a:spLocks noGrp="1"/>
          </p:cNvSpPr>
          <p:nvPr>
            <p:ph type="ftr" sz="quarter" idx="11"/>
          </p:nvPr>
        </p:nvSpPr>
        <p:spPr/>
        <p:txBody>
          <a:bodyPr/>
          <a:lstStyle/>
          <a:p>
            <a:r>
              <a:rPr lang="es-US">
                <a:solidFill>
                  <a:schemeClr val="accent1">
                    <a:lumMod val="40000"/>
                    <a:lumOff val="60000"/>
                  </a:schemeClr>
                </a:solidFill>
              </a:rPr>
              <a:t>Medicare Advantage y otros planes de salud de Medicare</a:t>
            </a:r>
          </a:p>
        </p:txBody>
      </p:sp>
      <p:sp>
        <p:nvSpPr>
          <p:cNvPr id="12" name="Date Placeholder 1">
            <a:extLst>
              <a:ext uri="{FF2B5EF4-FFF2-40B4-BE49-F238E27FC236}">
                <a16:creationId xmlns:a16="http://schemas.microsoft.com/office/drawing/2014/main" id="{082BB978-F4F2-4AB1-8747-9AF85C224B1B}"/>
              </a:ext>
            </a:extLst>
          </p:cNvPr>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296858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dirty="0">
                <a:latin typeface="Arial Black"/>
              </a:rPr>
              <a:t>Apelaciones en Medicare </a:t>
            </a:r>
            <a:r>
              <a:rPr lang="es-US" dirty="0" err="1">
                <a:latin typeface="Arial Black"/>
              </a:rPr>
              <a:t>Advantage</a:t>
            </a:r>
            <a:r>
              <a:rPr lang="es-US" dirty="0">
                <a:latin typeface="Arial Black"/>
              </a:rPr>
              <a:t> y </a:t>
            </a:r>
            <a:br>
              <a:rPr lang="es-US" dirty="0">
                <a:latin typeface="Arial Black"/>
              </a:rPr>
            </a:br>
            <a:r>
              <a:rPr lang="es-US" dirty="0">
                <a:latin typeface="Arial Black"/>
              </a:rPr>
              <a:t>otros planes de salud</a:t>
            </a:r>
          </a:p>
        </p:txBody>
      </p:sp>
      <p:sp>
        <p:nvSpPr>
          <p:cNvPr id="5" name="Content Placeholder 4">
            <a:extLst>
              <a:ext uri="{FF2B5EF4-FFF2-40B4-BE49-F238E27FC236}">
                <a16:creationId xmlns:a16="http://schemas.microsoft.com/office/drawing/2014/main" id="{0D9B0BFE-8158-C2B1-4F50-D4D31E0D04D3}"/>
              </a:ext>
            </a:extLst>
          </p:cNvPr>
          <p:cNvSpPr>
            <a:spLocks noGrp="1"/>
          </p:cNvSpPr>
          <p:nvPr>
            <p:ph sz="quarter" idx="13"/>
          </p:nvPr>
        </p:nvSpPr>
        <p:spPr>
          <a:xfrm>
            <a:off x="1323353" y="1157057"/>
            <a:ext cx="3108960" cy="4873752"/>
          </a:xfrm>
          <a:prstGeom prst="roundRect">
            <a:avLst/>
          </a:prstGeom>
          <a:ln w="38100">
            <a:solidFill>
              <a:schemeClr val="accent1"/>
            </a:solidFill>
          </a:ln>
        </p:spPr>
        <p:txBody>
          <a:bodyPr tIns="2194560" bIns="0">
            <a:normAutofit lnSpcReduction="10000"/>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s-US" sz="17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El plan le indicará por escrito cómo puede apelar si:</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 va a pagar un artículo o servicio</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 permite un artículo </a:t>
            </a:r>
            <a:b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o servicio</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Interrumpe o reduce un ciclo de tratamiento</a:t>
            </a:r>
          </a:p>
        </p:txBody>
      </p:sp>
      <p:pic>
        <p:nvPicPr>
          <p:cNvPr id="13" name="Picture 12">
            <a:extLst>
              <a:ext uri="{FF2B5EF4-FFF2-40B4-BE49-F238E27FC236}">
                <a16:creationId xmlns:a16="http://schemas.microsoft.com/office/drawing/2014/main" id="{43CD8387-D2C2-4A99-B4D0-AD61684D85D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7882" y="1501434"/>
            <a:ext cx="3071710" cy="1918300"/>
          </a:xfrm>
          <a:prstGeom prst="rect">
            <a:avLst/>
          </a:prstGeom>
          <a:ln>
            <a:noFill/>
          </a:ln>
          <a:effectLst>
            <a:softEdge rad="112500"/>
          </a:effectLst>
        </p:spPr>
      </p:pic>
      <p:sp>
        <p:nvSpPr>
          <p:cNvPr id="6" name="Content Placeholder 5">
            <a:extLst>
              <a:ext uri="{FF2B5EF4-FFF2-40B4-BE49-F238E27FC236}">
                <a16:creationId xmlns:a16="http://schemas.microsoft.com/office/drawing/2014/main" id="{12465F17-6744-1402-B9C2-D18FF23CA37D}"/>
              </a:ext>
            </a:extLst>
          </p:cNvPr>
          <p:cNvSpPr>
            <a:spLocks noGrp="1"/>
          </p:cNvSpPr>
          <p:nvPr>
            <p:ph sz="quarter" idx="14"/>
          </p:nvPr>
        </p:nvSpPr>
        <p:spPr>
          <a:xfrm>
            <a:off x="4619469" y="1157057"/>
            <a:ext cx="3108960" cy="4873752"/>
          </a:xfrm>
          <a:prstGeom prst="roundRect">
            <a:avLst/>
          </a:prstGeom>
          <a:ln w="38100">
            <a:solidFill>
              <a:schemeClr val="accent1"/>
            </a:solidFill>
          </a:ln>
        </p:spPr>
        <p:txBody>
          <a:bodyPr tIns="2194560" bIns="0">
            <a:normAutofit lnSpcReduction="10000"/>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s-US" sz="17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Usted o su médico pueden presentar </a:t>
            </a:r>
            <a:br>
              <a:rPr kumimoji="0" lang="es-US" sz="17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7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una apelación</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Llame o escriba a </a:t>
            </a:r>
            <a:b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su plan</a:t>
            </a:r>
          </a:p>
          <a:p>
            <a:pPr marL="274320" marR="0" lvl="0"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s-US" sz="17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El plan puede cobrar una tarifa por una copia de su expediente y enviarla por correo</a:t>
            </a:r>
          </a:p>
          <a:p>
            <a:pPr marL="0" indent="0">
              <a:buNone/>
            </a:pPr>
            <a:endParaRPr lang="en-US" dirty="0"/>
          </a:p>
        </p:txBody>
      </p:sp>
      <p:pic>
        <p:nvPicPr>
          <p:cNvPr id="15" name="Picture 14">
            <a:extLst>
              <a:ext uri="{FF2B5EF4-FFF2-40B4-BE49-F238E27FC236}">
                <a16:creationId xmlns:a16="http://schemas.microsoft.com/office/drawing/2014/main" id="{626625FE-8B80-432E-9451-C2430B779095}"/>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36995" y="1536648"/>
            <a:ext cx="3072384" cy="1920240"/>
          </a:xfrm>
          <a:prstGeom prst="rect">
            <a:avLst/>
          </a:prstGeom>
          <a:ln>
            <a:noFill/>
          </a:ln>
          <a:effectLst>
            <a:softEdge rad="112500"/>
          </a:effectLst>
        </p:spPr>
      </p:pic>
      <p:sp>
        <p:nvSpPr>
          <p:cNvPr id="12" name="Content Placeholder 11">
            <a:extLst>
              <a:ext uri="{FF2B5EF4-FFF2-40B4-BE49-F238E27FC236}">
                <a16:creationId xmlns:a16="http://schemas.microsoft.com/office/drawing/2014/main" id="{1615AF6D-CC43-66BE-C05E-C8E576384985}"/>
              </a:ext>
            </a:extLst>
          </p:cNvPr>
          <p:cNvSpPr>
            <a:spLocks noGrp="1"/>
          </p:cNvSpPr>
          <p:nvPr>
            <p:ph sz="quarter" idx="15"/>
          </p:nvPr>
        </p:nvSpPr>
        <p:spPr>
          <a:xfrm>
            <a:off x="7915586" y="1157057"/>
            <a:ext cx="3108960" cy="4873752"/>
          </a:xfrm>
          <a:prstGeom prst="roundRect">
            <a:avLst/>
          </a:prstGeom>
          <a:ln w="38100">
            <a:solidFill>
              <a:schemeClr val="accent1"/>
            </a:solidFill>
          </a:ln>
        </p:spPr>
        <p:txBody>
          <a:bodyPr tIns="2194560" bIns="0">
            <a:normAutofit fontScale="92500"/>
          </a:bodyPr>
          <a:lstStyle/>
          <a:p>
            <a:pPr marL="236538" marR="0" lvl="0" indent="0" algn="ctr" defTabSz="685800" rtl="0" eaLnBrk="1" fontAlgn="auto" latinLnBrk="0" hangingPunct="1">
              <a:lnSpc>
                <a:spcPct val="100000"/>
              </a:lnSpc>
              <a:spcBef>
                <a:spcPts val="600"/>
              </a:spcBef>
              <a:spcAft>
                <a:spcPts val="600"/>
              </a:spcAft>
              <a:buClrTx/>
              <a:buSzTx/>
              <a:buFontTx/>
              <a:buNone/>
              <a:tabLst/>
              <a:defRPr/>
            </a:pPr>
            <a:r>
              <a:rPr kumimoji="0" lang="es-US" sz="1700" b="1"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Se puede pedir una decisión acelerada (rápida) </a:t>
            </a:r>
          </a:p>
          <a:p>
            <a:pPr marL="236538" marR="0" lvl="0" indent="0" algn="l" defTabSz="685800" rtl="0" eaLnBrk="1" fontAlgn="auto" latinLnBrk="0" hangingPunct="1">
              <a:lnSpc>
                <a:spcPct val="100000"/>
              </a:lnSpc>
              <a:spcBef>
                <a:spcPts val="0"/>
              </a:spcBef>
              <a:spcAft>
                <a:spcPts val="600"/>
              </a:spcAft>
              <a:buClrTx/>
              <a:buSzTx/>
              <a:buFontTx/>
              <a:buNone/>
              <a:tabLst/>
              <a:defRPr/>
            </a:pPr>
            <a:r>
              <a:rPr kumimoji="0" lang="es-US" sz="17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El plan decides en 24 horas para medicamentos de Medicare Parte B (seguro médico), o 72 horas para otros artículos o servicios</a:t>
            </a:r>
          </a:p>
        </p:txBody>
      </p:sp>
      <p:pic>
        <p:nvPicPr>
          <p:cNvPr id="20" name="Picture 19">
            <a:extLst>
              <a:ext uri="{FF2B5EF4-FFF2-40B4-BE49-F238E27FC236}">
                <a16:creationId xmlns:a16="http://schemas.microsoft.com/office/drawing/2014/main" id="{843A4076-DB02-4331-9495-3BDDE370099B}"/>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7936562" y="1547151"/>
            <a:ext cx="3072384" cy="1920240"/>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70230691-0B93-3B77-274C-9E35F0897CB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39</a:t>
            </a:fld>
            <a:endParaRPr lang="en-US"/>
          </a:p>
        </p:txBody>
      </p:sp>
      <p:sp>
        <p:nvSpPr>
          <p:cNvPr id="3" name="Footer Placeholder 4">
            <a:extLst>
              <a:ext uri="{FF2B5EF4-FFF2-40B4-BE49-F238E27FC236}">
                <a16:creationId xmlns:a16="http://schemas.microsoft.com/office/drawing/2014/main" id="{9F968AAF-4E96-C6B5-6789-4E5D66E7B87E}"/>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14" name="Date Placeholder 3">
            <a:extLst>
              <a:ext uri="{FF2B5EF4-FFF2-40B4-BE49-F238E27FC236}">
                <a16:creationId xmlns:a16="http://schemas.microsoft.com/office/drawing/2014/main" id="{4C1E898A-98DD-F650-828D-9803BBAF5FC2}"/>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85916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animBg="1"/>
      <p:bldP spid="12" grpId="0" uiExpan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1</a:t>
            </a:r>
          </a:p>
        </p:txBody>
      </p:sp>
      <p:sp>
        <p:nvSpPr>
          <p:cNvPr id="5" name="Text Placeholder 4"/>
          <p:cNvSpPr>
            <a:spLocks noGrp="1"/>
          </p:cNvSpPr>
          <p:nvPr>
            <p:ph type="body" idx="1"/>
          </p:nvPr>
        </p:nvSpPr>
        <p:spPr/>
        <p:txBody>
          <a:bodyPr>
            <a:normAutofit/>
          </a:bodyPr>
          <a:lstStyle/>
          <a:p>
            <a:r>
              <a:rPr lang="es-US" sz="3600" dirty="0"/>
              <a:t>Descripción general </a:t>
            </a:r>
            <a:br>
              <a:rPr lang="es-US" sz="3600" dirty="0"/>
            </a:br>
            <a:r>
              <a:rPr lang="es-US" sz="3600" dirty="0"/>
              <a:t>de planes Medicare </a:t>
            </a:r>
            <a:r>
              <a:rPr lang="es-US" sz="3600" dirty="0" err="1"/>
              <a:t>Advantage</a:t>
            </a:r>
            <a:endParaRPr lang="es-US" sz="3600" dirty="0"/>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6B214-80DD-9328-7449-975B782948B4}"/>
              </a:ext>
            </a:extLst>
          </p:cNvPr>
          <p:cNvSpPr>
            <a:spLocks noGrp="1"/>
          </p:cNvSpPr>
          <p:nvPr>
            <p:ph type="title"/>
          </p:nvPr>
        </p:nvSpPr>
        <p:spPr/>
        <p:txBody>
          <a:bodyPr/>
          <a:lstStyle/>
          <a:p>
            <a:r>
              <a:rPr lang="es-US" dirty="0"/>
              <a:t>Proceso de apelaciones de Medicare </a:t>
            </a:r>
            <a:r>
              <a:rPr lang="es-US" dirty="0" err="1"/>
              <a:t>Advantage</a:t>
            </a:r>
            <a:r>
              <a:rPr lang="es-US" dirty="0"/>
              <a:t> </a:t>
            </a:r>
            <a:br>
              <a:rPr lang="es-US" dirty="0"/>
            </a:br>
            <a:r>
              <a:rPr lang="es-US" dirty="0"/>
              <a:t>(Parte C)</a:t>
            </a:r>
          </a:p>
        </p:txBody>
      </p:sp>
      <p:graphicFrame>
        <p:nvGraphicFramePr>
          <p:cNvPr id="6" name="Appeal Process Table">
            <a:extLst>
              <a:ext uri="{FF2B5EF4-FFF2-40B4-BE49-F238E27FC236}">
                <a16:creationId xmlns:a16="http://schemas.microsoft.com/office/drawing/2014/main" id="{E68F38D8-1CCC-D553-720A-294641D91B43}"/>
              </a:ext>
            </a:extLst>
          </p:cNvPr>
          <p:cNvGraphicFramePr>
            <a:graphicFrameLocks/>
          </p:cNvGraphicFramePr>
          <p:nvPr>
            <p:extLst>
              <p:ext uri="{D42A27DB-BD31-4B8C-83A1-F6EECF244321}">
                <p14:modId xmlns:p14="http://schemas.microsoft.com/office/powerpoint/2010/main" val="3493837299"/>
              </p:ext>
            </p:extLst>
          </p:nvPr>
        </p:nvGraphicFramePr>
        <p:xfrm>
          <a:off x="1600200" y="1142683"/>
          <a:ext cx="9206345" cy="5470901"/>
        </p:xfrm>
        <a:graphic>
          <a:graphicData uri="http://schemas.openxmlformats.org/drawingml/2006/table">
            <a:tbl>
              <a:tblPr firstRow="1" bandRow="1">
                <a:tableStyleId>{5940675A-B579-460E-94D1-54222C63F5DA}</a:tableStyleId>
              </a:tblPr>
              <a:tblGrid>
                <a:gridCol w="1132609">
                  <a:extLst>
                    <a:ext uri="{9D8B030D-6E8A-4147-A177-3AD203B41FA5}">
                      <a16:colId xmlns:a16="http://schemas.microsoft.com/office/drawing/2014/main" val="3579074744"/>
                    </a:ext>
                  </a:extLst>
                </a:gridCol>
                <a:gridCol w="2504209">
                  <a:extLst>
                    <a:ext uri="{9D8B030D-6E8A-4147-A177-3AD203B41FA5}">
                      <a16:colId xmlns:a16="http://schemas.microsoft.com/office/drawing/2014/main" val="116866517"/>
                    </a:ext>
                  </a:extLst>
                </a:gridCol>
                <a:gridCol w="2867891">
                  <a:extLst>
                    <a:ext uri="{9D8B030D-6E8A-4147-A177-3AD203B41FA5}">
                      <a16:colId xmlns:a16="http://schemas.microsoft.com/office/drawing/2014/main" val="2012038843"/>
                    </a:ext>
                  </a:extLst>
                </a:gridCol>
                <a:gridCol w="2701636">
                  <a:extLst>
                    <a:ext uri="{9D8B030D-6E8A-4147-A177-3AD203B41FA5}">
                      <a16:colId xmlns:a16="http://schemas.microsoft.com/office/drawing/2014/main" val="1584621245"/>
                    </a:ext>
                  </a:extLst>
                </a:gridCol>
              </a:tblGrid>
              <a:tr h="307847">
                <a:tc>
                  <a:txBody>
                    <a:bodyPr/>
                    <a:lstStyle/>
                    <a:p>
                      <a:pPr algn="l"/>
                      <a:r>
                        <a:rPr lang="es-US" sz="1200" b="1">
                          <a:solidFill>
                            <a:schemeClr val="bg1"/>
                          </a:solidFill>
                        </a:rPr>
                        <a:t>Nivel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Período de presentación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estándar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b="1">
                          <a:solidFill>
                            <a:schemeClr val="bg1"/>
                          </a:solidFill>
                        </a:rPr>
                        <a:t>Proceso acelerado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556707">
                <a:tc>
                  <a:txBody>
                    <a:bodyPr/>
                    <a:lstStyle/>
                    <a:p>
                      <a:r>
                        <a:rPr lang="es-US" sz="1200">
                          <a:solidFill>
                            <a:schemeClr val="bg1"/>
                          </a:solidFill>
                        </a:rPr>
                        <a:t>Determinación de la Organización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Antes del servicio: plazo de 14 días</a:t>
                      </a:r>
                    </a:p>
                    <a:p>
                      <a:pPr algn="ctr"/>
                      <a:r>
                        <a:rPr lang="es-US" sz="1200">
                          <a:solidFill>
                            <a:schemeClr val="bg1"/>
                          </a:solidFill>
                        </a:rPr>
                        <a:t>Pago: plazo de 60 días</a:t>
                      </a:r>
                    </a:p>
                    <a:p>
                      <a:pPr algn="ctr"/>
                      <a:r>
                        <a:rPr lang="es-US" sz="1200">
                          <a:solidFill>
                            <a:schemeClr val="bg1"/>
                          </a:solidFill>
                        </a:rPr>
                        <a:t>Medicamento de la Parte B: plazo de 72 horas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Antes del servicio: plazo de 72 horas </a:t>
                      </a:r>
                    </a:p>
                    <a:p>
                      <a:pPr algn="ctr"/>
                      <a:r>
                        <a:rPr lang="es-US" sz="1200">
                          <a:solidFill>
                            <a:schemeClr val="bg1"/>
                          </a:solidFill>
                        </a:rPr>
                        <a:t>Medicamento de la Parte B: plazo de 24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s-US" sz="1200">
                          <a:solidFill>
                            <a:schemeClr val="bg1"/>
                          </a:solidFill>
                        </a:rPr>
                        <a:t>1</a:t>
                      </a:r>
                      <a:r>
                        <a:rPr lang="es-US" sz="1200" baseline="30000">
                          <a:solidFill>
                            <a:schemeClr val="bg1"/>
                          </a:solidFill>
                        </a:rPr>
                        <a:t>er</a:t>
                      </a:r>
                      <a:r>
                        <a:rPr lang="es-US" sz="1200">
                          <a:solidFill>
                            <a:schemeClr val="bg1"/>
                          </a:solidFill>
                        </a:rPr>
                        <a:t> nivel de apelación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1200" b="1">
                          <a:solidFill>
                            <a:schemeClr val="bg1"/>
                          </a:solidFill>
                        </a:rPr>
                        <a:t>60 días para presentar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Reconsideración del plan de salud </a:t>
                      </a:r>
                    </a:p>
                    <a:p>
                      <a:pPr algn="ctr"/>
                      <a:r>
                        <a:rPr lang="es-US" sz="1200">
                          <a:solidFill>
                            <a:schemeClr val="bg1"/>
                          </a:solidFill>
                        </a:rPr>
                        <a:t>Antes del servicio: plazo de 30 días</a:t>
                      </a:r>
                    </a:p>
                    <a:p>
                      <a:pPr algn="ctr"/>
                      <a:r>
                        <a:rPr lang="es-US" sz="1200">
                          <a:solidFill>
                            <a:schemeClr val="bg1"/>
                          </a:solidFill>
                        </a:rPr>
                        <a:t>Pago: plazo de 60 días</a:t>
                      </a:r>
                    </a:p>
                    <a:p>
                      <a:pPr algn="ctr"/>
                      <a:r>
                        <a:rPr lang="es-US" sz="1200">
                          <a:solidFill>
                            <a:schemeClr val="bg1"/>
                          </a:solidFill>
                        </a:rPr>
                        <a:t>Medicamento de la Parte B: plazo de 7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Reconsideración del plan de salud</a:t>
                      </a:r>
                    </a:p>
                    <a:p>
                      <a:pPr algn="ctr"/>
                      <a:r>
                        <a:rPr lang="es-US" sz="1200">
                          <a:solidFill>
                            <a:schemeClr val="bg1"/>
                          </a:solidFill>
                        </a:rPr>
                        <a:t>plazo de 72 horas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s-US" sz="1200">
                          <a:solidFill>
                            <a:schemeClr val="bg1"/>
                          </a:solidFill>
                        </a:rPr>
                        <a:t>2</a:t>
                      </a:r>
                      <a:r>
                        <a:rPr lang="es-US" sz="1200" baseline="30000">
                          <a:solidFill>
                            <a:schemeClr val="bg1"/>
                          </a:solidFill>
                        </a:rPr>
                        <a:t>do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US" sz="1200" b="1">
                          <a:solidFill>
                            <a:schemeClr val="bg1"/>
                          </a:solidFill>
                        </a:rPr>
                        <a:t>Reenvío automático a una Entidad de revisión independiente (IRE) si la reconsideración del plan mantiene la negativa</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Reconsideración de IRE:</a:t>
                      </a:r>
                    </a:p>
                    <a:p>
                      <a:pPr algn="ctr"/>
                      <a:r>
                        <a:rPr lang="es-US" sz="1200">
                          <a:solidFill>
                            <a:schemeClr val="bg1"/>
                          </a:solidFill>
                        </a:rPr>
                        <a:t>Antes del servicio: plazo de 30 días</a:t>
                      </a:r>
                      <a:br>
                        <a:rPr lang="es-US" sz="1200">
                          <a:solidFill>
                            <a:schemeClr val="bg1"/>
                          </a:solidFill>
                        </a:rPr>
                      </a:br>
                      <a:r>
                        <a:rPr lang="es-US" sz="1200">
                          <a:solidFill>
                            <a:schemeClr val="bg1"/>
                          </a:solidFill>
                        </a:rPr>
                        <a:t>Pago: plazo de 60 días</a:t>
                      </a:r>
                    </a:p>
                    <a:p>
                      <a:pPr algn="ctr"/>
                      <a:r>
                        <a:rPr lang="es-US" sz="1200">
                          <a:solidFill>
                            <a:schemeClr val="bg1"/>
                          </a:solidFill>
                        </a:rPr>
                        <a:t>Medicamento de la Parte B: plazo de 7 días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Reconsideración de IRE</a:t>
                      </a:r>
                      <a:br>
                        <a:rPr kumimoji="0" lang="es-US" sz="1200" b="0" i="0" u="none" strike="noStrike" cap="none" normalizeH="0" baseline="0" noProof="0">
                          <a:ln>
                            <a:noFill/>
                          </a:ln>
                          <a:solidFill>
                            <a:schemeClr val="bg1"/>
                          </a:solidFill>
                          <a:effectLst/>
                          <a:uLnTx/>
                          <a:uFillTx/>
                          <a:latin typeface="+mn-lt"/>
                          <a:ea typeface="+mn-ea"/>
                          <a:cs typeface="+mn-cs"/>
                        </a:rPr>
                      </a:br>
                      <a:r>
                        <a:rPr kumimoji="0" lang="es-US" sz="1200" b="0" i="0" u="none" strike="noStrike" cap="none" normalizeH="0" baseline="0" noProof="0">
                          <a:ln>
                            <a:noFill/>
                          </a:ln>
                          <a:solidFill>
                            <a:schemeClr val="bg1"/>
                          </a:solidFill>
                          <a:effectLst/>
                          <a:uLnTx/>
                          <a:uFillTx/>
                          <a:latin typeface="+mn-lt"/>
                          <a:ea typeface="+mn-ea"/>
                          <a:cs typeface="+mn-cs"/>
                        </a:rPr>
                        <a:t>plazo de 72 horas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s-US" sz="1200">
                          <a:solidFill>
                            <a:schemeClr val="bg1"/>
                          </a:solidFill>
                        </a:rPr>
                        <a:t>3</a:t>
                      </a:r>
                      <a:r>
                        <a:rPr lang="es-US" sz="1200" baseline="30000">
                          <a:solidFill>
                            <a:schemeClr val="bg1"/>
                          </a:solidFill>
                        </a:rPr>
                        <a:t>er</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chemeClr val="bg1"/>
                          </a:solidFill>
                          <a:effectLst/>
                          <a:uLnTx/>
                          <a:uFillTx/>
                          <a:latin typeface="+mn-lt"/>
                          <a:ea typeface="+mn-ea"/>
                          <a:cs typeface="+mn-cs"/>
                        </a:rPr>
                        <a:t>60 días para presentar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Oficina de Audiencias y Apelaciones de Medicare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de juez de tribunal administrativo (ALJ)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Audiencia ante ALJ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s-US" sz="1200">
                          <a:solidFill>
                            <a:schemeClr val="bg1"/>
                          </a:solidFill>
                        </a:rPr>
                        <a:t>4</a:t>
                      </a:r>
                      <a:r>
                        <a:rPr lang="es-US" sz="1200" baseline="30000">
                          <a:solidFill>
                            <a:schemeClr val="bg1"/>
                          </a:solidFill>
                        </a:rPr>
                        <a:t>to</a:t>
                      </a:r>
                      <a:r>
                        <a:rPr lang="es-US" sz="1200">
                          <a:solidFill>
                            <a:schemeClr val="bg1"/>
                          </a:solidFill>
                        </a:rPr>
                        <a:t> nivel de apelación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chemeClr val="bg1"/>
                          </a:solidFill>
                          <a:effectLst/>
                          <a:uLnTx/>
                          <a:uFillTx/>
                          <a:latin typeface="+mn-lt"/>
                          <a:ea typeface="+mn-ea"/>
                          <a:cs typeface="+mn-cs"/>
                        </a:rPr>
                        <a:t>60 días para presentar</a:t>
                      </a:r>
                    </a:p>
                    <a:p>
                      <a:pPr algn="l" rtl="0"/>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US" sz="1200">
                          <a:solidFill>
                            <a:schemeClr val="bg1"/>
                          </a:solidFill>
                        </a:rPr>
                        <a:t>Consejo de Apelaciones de Medicare. </a:t>
                      </a:r>
                    </a:p>
                    <a:p>
                      <a:pPr algn="ctr"/>
                      <a:r>
                        <a:rPr lang="es-US" sz="1200">
                          <a:solidFill>
                            <a:schemeClr val="bg1"/>
                          </a:solidFill>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Sin límite de tiempo legal para el procesamiento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s-US" sz="1200">
                          <a:solidFill>
                            <a:schemeClr val="bg1"/>
                          </a:solidFill>
                        </a:rPr>
                        <a:t>Revisión Judicial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chemeClr val="bg1"/>
                          </a:solidFill>
                          <a:effectLst/>
                          <a:uLnTx/>
                          <a:uFillTx/>
                          <a:latin typeface="+mn-lt"/>
                          <a:ea typeface="+mn-ea"/>
                          <a:cs typeface="+mn-cs"/>
                        </a:rPr>
                        <a:t>60 días para presentar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Juzgado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Juzgado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36" name="Text Placeholder 35">
            <a:extLst>
              <a:ext uri="{FF2B5EF4-FFF2-40B4-BE49-F238E27FC236}">
                <a16:creationId xmlns:a16="http://schemas.microsoft.com/office/drawing/2014/main" id="{164EE92D-E196-9D3E-1217-8435C2D2CE6C}"/>
              </a:ext>
            </a:extLst>
          </p:cNvPr>
          <p:cNvSpPr>
            <a:spLocks noGrp="1"/>
          </p:cNvSpPr>
          <p:nvPr>
            <p:ph type="body" sz="quarter" idx="13"/>
          </p:nvPr>
        </p:nvSpPr>
        <p:spPr>
          <a:xfrm>
            <a:off x="1521388" y="5804342"/>
            <a:ext cx="10414540" cy="1094677"/>
          </a:xfrm>
        </p:spPr>
        <p:txBody>
          <a:bodyPr/>
          <a:lstStyle/>
          <a:p>
            <a:pPr marL="0" lvl="0" indent="0">
              <a:lnSpc>
                <a:spcPct val="100000"/>
              </a:lnSpc>
              <a:spcBef>
                <a:spcPts val="0"/>
              </a:spcBef>
              <a:spcAft>
                <a:spcPts val="600"/>
              </a:spcAft>
              <a:buClrTx/>
              <a:buNone/>
              <a:defRPr/>
            </a:pPr>
            <a:r>
              <a:rPr lang="es-US" sz="1100" b="1" dirty="0">
                <a:latin typeface="Calibri" panose="020F0502020204030204"/>
                <a:cs typeface="+mn-cs"/>
              </a:rPr>
              <a:t>NOTA</a:t>
            </a:r>
            <a:r>
              <a:rPr lang="es-US" sz="1100" dirty="0">
                <a:latin typeface="Calibri" panose="020F0502020204030204"/>
                <a:cs typeface="+mn-cs"/>
              </a:rPr>
              <a:t>: El plazo de presentación empieza cuando se recibe la decisión o determinación anterior.</a:t>
            </a:r>
          </a:p>
          <a:p>
            <a:pPr marL="0" lvl="0" indent="0">
              <a:lnSpc>
                <a:spcPct val="100000"/>
              </a:lnSpc>
              <a:spcBef>
                <a:spcPts val="0"/>
              </a:spcBef>
              <a:buClrTx/>
              <a:buNone/>
              <a:defRPr/>
            </a:pPr>
            <a:r>
              <a:rPr lang="es-US" sz="1000" dirty="0">
                <a:latin typeface="Calibri" panose="020F0502020204030204"/>
                <a:cs typeface="+mn-cs"/>
              </a:rPr>
              <a:t>* Los planes deben procesar el 95 % de todos los reclamos limpios de proveedores fuera de la red en el plazo de 30 días. Todas las demás reclamaciones deberán ser procesadas dentro de los 60 días.</a:t>
            </a:r>
          </a:p>
          <a:p>
            <a:pPr marL="173038" lvl="0" indent="-173038">
              <a:lnSpc>
                <a:spcPct val="100000"/>
              </a:lnSpc>
              <a:spcBef>
                <a:spcPts val="0"/>
              </a:spcBef>
              <a:buClrTx/>
              <a:buNone/>
              <a:defRPr/>
            </a:pPr>
            <a:r>
              <a:rPr lang="es-US" sz="1000" dirty="0">
                <a:latin typeface="Calibri" panose="020F0502020204030204"/>
                <a:cs typeface="+mn-cs"/>
              </a:rPr>
              <a:t>** El requisito de AIC para una audiencia ante ALJ y el Tribunal de Distrito Federal se ajusta anualmente según el componente de atención médica del índice de precios al consumidor. </a:t>
            </a:r>
            <a:br>
              <a:rPr lang="es-US" sz="1000" dirty="0">
                <a:latin typeface="Calibri" panose="020F0502020204030204"/>
                <a:cs typeface="+mn-cs"/>
              </a:rPr>
            </a:br>
            <a:r>
              <a:rPr lang="es-US" sz="1000" dirty="0">
                <a:latin typeface="Calibri" panose="020F0502020204030204"/>
                <a:cs typeface="+mn-cs"/>
              </a:rPr>
              <a:t>Este cuadro refleja las cantidades para el año calendario 2024.</a:t>
            </a:r>
          </a:p>
        </p:txBody>
      </p:sp>
      <p:grpSp>
        <p:nvGrpSpPr>
          <p:cNvPr id="9" name="Group 8">
            <a:extLst>
              <a:ext uri="{FF2B5EF4-FFF2-40B4-BE49-F238E27FC236}">
                <a16:creationId xmlns:a16="http://schemas.microsoft.com/office/drawing/2014/main" id="{D49F9898-DB80-5DDB-2CC5-466DC0C2397B}"/>
              </a:ext>
              <a:ext uri="{C183D7F6-B498-43B3-948B-1728B52AA6E4}">
                <adec:decorative xmlns:adec="http://schemas.microsoft.com/office/drawing/2017/decorative" val="1"/>
              </a:ext>
            </a:extLst>
          </p:cNvPr>
          <p:cNvGrpSpPr/>
          <p:nvPr/>
        </p:nvGrpSpPr>
        <p:grpSpPr>
          <a:xfrm>
            <a:off x="1203747" y="1046146"/>
            <a:ext cx="10017048" cy="4771886"/>
            <a:chOff x="1203747" y="1046146"/>
            <a:chExt cx="10017048" cy="4771886"/>
          </a:xfrm>
        </p:grpSpPr>
        <p:sp>
          <p:nvSpPr>
            <p:cNvPr id="10" name="Rectangle: Rounded Corners 9">
              <a:extLst>
                <a:ext uri="{FF2B5EF4-FFF2-40B4-BE49-F238E27FC236}">
                  <a16:creationId xmlns:a16="http://schemas.microsoft.com/office/drawing/2014/main" id="{1A4E0348-2DEC-E85D-AFF4-1C6FFD55C8AC}"/>
                </a:ext>
              </a:extLst>
            </p:cNvPr>
            <p:cNvSpPr/>
            <p:nvPr/>
          </p:nvSpPr>
          <p:spPr>
            <a:xfrm>
              <a:off x="1204102" y="1388242"/>
              <a:ext cx="1325246" cy="630936"/>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000">
                  <a:solidFill>
                    <a:schemeClr val="tx1"/>
                  </a:solidFill>
                </a:rPr>
                <a:t>Determinación</a:t>
              </a:r>
              <a:br>
                <a:rPr lang="es-US" sz="1000">
                  <a:solidFill>
                    <a:schemeClr val="tx1"/>
                  </a:solidFill>
                </a:rPr>
              </a:br>
              <a:r>
                <a:rPr lang="es-US" sz="1000">
                  <a:solidFill>
                    <a:schemeClr val="tx1"/>
                  </a:solidFill>
                </a:rPr>
                <a:t>de la organización</a:t>
              </a:r>
            </a:p>
          </p:txBody>
        </p:sp>
        <p:sp>
          <p:nvSpPr>
            <p:cNvPr id="11" name="Rectangle 10">
              <a:extLst>
                <a:ext uri="{FF2B5EF4-FFF2-40B4-BE49-F238E27FC236}">
                  <a16:creationId xmlns:a16="http://schemas.microsoft.com/office/drawing/2014/main" id="{FA96AE53-70F3-1A9B-9471-269F71EE8EDA}"/>
                </a:ext>
              </a:extLst>
            </p:cNvPr>
            <p:cNvSpPr/>
            <p:nvPr/>
          </p:nvSpPr>
          <p:spPr>
            <a:xfrm>
              <a:off x="4728555" y="1390852"/>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a:solidFill>
                    <a:srgbClr val="184157"/>
                  </a:solidFill>
                  <a:latin typeface="Calibri" panose="020F0502020204030204"/>
                </a:rPr>
                <a:t>Antes del servicio: plazo de 14 días</a:t>
              </a:r>
            </a:p>
            <a:p>
              <a:pPr algn="ctr"/>
              <a:r>
                <a:rPr lang="es-US" sz="1200">
                  <a:solidFill>
                    <a:srgbClr val="184157"/>
                  </a:solidFill>
                  <a:latin typeface="Calibri" panose="020F0502020204030204"/>
                </a:rPr>
                <a:t>Pago: plazo de 60 días</a:t>
              </a:r>
            </a:p>
            <a:p>
              <a:pPr algn="ctr"/>
              <a:r>
                <a:rPr lang="es-US" sz="1200">
                  <a:solidFill>
                    <a:srgbClr val="184157"/>
                  </a:solidFill>
                  <a:latin typeface="Calibri" panose="020F0502020204030204"/>
                </a:rPr>
                <a:t>Medicamento de la Parte B: plazo de 72 horas </a:t>
              </a:r>
            </a:p>
          </p:txBody>
        </p:sp>
        <p:sp>
          <p:nvSpPr>
            <p:cNvPr id="12" name="Rectangle 11">
              <a:extLst>
                <a:ext uri="{FF2B5EF4-FFF2-40B4-BE49-F238E27FC236}">
                  <a16:creationId xmlns:a16="http://schemas.microsoft.com/office/drawing/2014/main" id="{9F834BC3-843D-BAB7-576B-CB9984CEEAC3}"/>
                </a:ext>
              </a:extLst>
            </p:cNvPr>
            <p:cNvSpPr/>
            <p:nvPr/>
          </p:nvSpPr>
          <p:spPr>
            <a:xfrm>
              <a:off x="8020395" y="1390568"/>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Antes del servicio: plazo de 72 horas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Medicamento de la Parte B: plazo de 24 horas</a:t>
              </a:r>
            </a:p>
          </p:txBody>
        </p:sp>
        <p:sp>
          <p:nvSpPr>
            <p:cNvPr id="13" name="Rectangle: Rounded Corners 12">
              <a:extLst>
                <a:ext uri="{FF2B5EF4-FFF2-40B4-BE49-F238E27FC236}">
                  <a16:creationId xmlns:a16="http://schemas.microsoft.com/office/drawing/2014/main" id="{EB16995E-664F-1FA6-5431-72C866608C32}"/>
                </a:ext>
              </a:extLst>
            </p:cNvPr>
            <p:cNvSpPr/>
            <p:nvPr/>
          </p:nvSpPr>
          <p:spPr>
            <a:xfrm>
              <a:off x="1204103" y="2096318"/>
              <a:ext cx="1273626" cy="73152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1</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4" name="Rectangle 13">
              <a:extLst>
                <a:ext uri="{FF2B5EF4-FFF2-40B4-BE49-F238E27FC236}">
                  <a16:creationId xmlns:a16="http://schemas.microsoft.com/office/drawing/2014/main" id="{50E0FD39-908D-0D8D-F0CA-D74826A6AA42}"/>
                </a:ext>
              </a:extLst>
            </p:cNvPr>
            <p:cNvSpPr/>
            <p:nvPr/>
          </p:nvSpPr>
          <p:spPr>
            <a:xfrm>
              <a:off x="4728555" y="2096317"/>
              <a:ext cx="3200400" cy="7315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s-US" sz="1200">
                  <a:solidFill>
                    <a:srgbClr val="184157"/>
                  </a:solidFill>
                  <a:latin typeface="Calibri" panose="020F0502020204030204"/>
                </a:rPr>
                <a:t>Reconsideración del plan de salud </a:t>
              </a:r>
            </a:p>
            <a:p>
              <a:pPr algn="ctr"/>
              <a:r>
                <a:rPr lang="es-US" sz="1200">
                  <a:solidFill>
                    <a:srgbClr val="184157"/>
                  </a:solidFill>
                  <a:latin typeface="Calibri" panose="020F0502020204030204"/>
                </a:rPr>
                <a:t>Antes del servicio: plazo de 30 días</a:t>
              </a:r>
            </a:p>
            <a:p>
              <a:pPr algn="ctr"/>
              <a:r>
                <a:rPr lang="es-US" sz="1200">
                  <a:solidFill>
                    <a:srgbClr val="184157"/>
                  </a:solidFill>
                  <a:latin typeface="Calibri" panose="020F0502020204030204"/>
                </a:rPr>
                <a:t>Pago: plazo de 60 días</a:t>
              </a:r>
            </a:p>
            <a:p>
              <a:pPr algn="ctr"/>
              <a:r>
                <a:rPr lang="es-US" sz="1200">
                  <a:solidFill>
                    <a:srgbClr val="184157"/>
                  </a:solidFill>
                  <a:latin typeface="Calibri" panose="020F0502020204030204"/>
                </a:rPr>
                <a:t>Medicamento de la Parte B: plazo de 7 días</a:t>
              </a:r>
            </a:p>
          </p:txBody>
        </p:sp>
        <p:sp>
          <p:nvSpPr>
            <p:cNvPr id="15" name="Rectangle 14">
              <a:extLst>
                <a:ext uri="{FF2B5EF4-FFF2-40B4-BE49-F238E27FC236}">
                  <a16:creationId xmlns:a16="http://schemas.microsoft.com/office/drawing/2014/main" id="{009B6AB7-DBD7-CA18-74EA-620844199B85}"/>
                </a:ext>
              </a:extLst>
            </p:cNvPr>
            <p:cNvSpPr/>
            <p:nvPr/>
          </p:nvSpPr>
          <p:spPr>
            <a:xfrm>
              <a:off x="8020395" y="2096317"/>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a:solidFill>
                    <a:schemeClr val="accent1">
                      <a:lumMod val="50000"/>
                    </a:schemeClr>
                  </a:solidFill>
                </a:rPr>
                <a:t>Reconsideración del plan de salud</a:t>
              </a:r>
            </a:p>
            <a:p>
              <a:pPr algn="ctr"/>
              <a:r>
                <a:rPr lang="es-US" sz="1200">
                  <a:solidFill>
                    <a:schemeClr val="accent1">
                      <a:lumMod val="50000"/>
                    </a:schemeClr>
                  </a:solidFill>
                </a:rPr>
                <a:t>plazo de 72 horas</a:t>
              </a:r>
            </a:p>
          </p:txBody>
        </p:sp>
        <p:sp>
          <p:nvSpPr>
            <p:cNvPr id="16" name="Rectangle: Rounded Corners 15">
              <a:extLst>
                <a:ext uri="{FF2B5EF4-FFF2-40B4-BE49-F238E27FC236}">
                  <a16:creationId xmlns:a16="http://schemas.microsoft.com/office/drawing/2014/main" id="{5E0FCA81-ADDC-8810-1D84-DB53AF171D98}"/>
                </a:ext>
              </a:extLst>
            </p:cNvPr>
            <p:cNvSpPr/>
            <p:nvPr/>
          </p:nvSpPr>
          <p:spPr>
            <a:xfrm>
              <a:off x="1204103" y="2889674"/>
              <a:ext cx="1273626" cy="822960"/>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2</a:t>
              </a:r>
              <a:r>
                <a:rPr lang="es-US" sz="1200" baseline="30000">
                  <a:solidFill>
                    <a:schemeClr val="tx1"/>
                  </a:solidFill>
                </a:rPr>
                <a:t>do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17" name="Rectangle 16">
              <a:extLst>
                <a:ext uri="{FF2B5EF4-FFF2-40B4-BE49-F238E27FC236}">
                  <a16:creationId xmlns:a16="http://schemas.microsoft.com/office/drawing/2014/main" id="{7E4C1518-564E-E3D8-18C2-33EE9A0714AE}"/>
                </a:ext>
              </a:extLst>
            </p:cNvPr>
            <p:cNvSpPr/>
            <p:nvPr/>
          </p:nvSpPr>
          <p:spPr>
            <a:xfrm>
              <a:off x="4728555" y="2884910"/>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200">
                  <a:solidFill>
                    <a:srgbClr val="184157"/>
                  </a:solidFill>
                  <a:latin typeface="Calibri" panose="020F0502020204030204"/>
                </a:rPr>
                <a:t>Reconsideración de IRE:</a:t>
              </a:r>
            </a:p>
            <a:p>
              <a:pPr algn="ctr"/>
              <a:r>
                <a:rPr lang="es-US" sz="1200">
                  <a:solidFill>
                    <a:srgbClr val="184157"/>
                  </a:solidFill>
                  <a:latin typeface="Calibri" panose="020F0502020204030204"/>
                </a:rPr>
                <a:t>Antes del servicio: plazo de 30 días</a:t>
              </a:r>
              <a:br>
                <a:rPr lang="es-US" sz="1200">
                  <a:solidFill>
                    <a:srgbClr val="184157"/>
                  </a:solidFill>
                  <a:latin typeface="Calibri" panose="020F0502020204030204"/>
                </a:rPr>
              </a:br>
              <a:r>
                <a:rPr lang="es-US" sz="1200">
                  <a:solidFill>
                    <a:srgbClr val="184157"/>
                  </a:solidFill>
                  <a:latin typeface="Calibri" panose="020F0502020204030204"/>
                </a:rPr>
                <a:t>Pago: plazo de 60 días</a:t>
              </a:r>
            </a:p>
            <a:p>
              <a:pPr algn="ctr"/>
              <a:r>
                <a:rPr lang="es-US" sz="1200">
                  <a:solidFill>
                    <a:srgbClr val="184157"/>
                  </a:solidFill>
                  <a:latin typeface="Calibri" panose="020F0502020204030204"/>
                </a:rPr>
                <a:t>Medicamento de la Parte B: plazo de 7 días</a:t>
              </a:r>
            </a:p>
          </p:txBody>
        </p:sp>
        <p:sp>
          <p:nvSpPr>
            <p:cNvPr id="18" name="Rectangle 17">
              <a:extLst>
                <a:ext uri="{FF2B5EF4-FFF2-40B4-BE49-F238E27FC236}">
                  <a16:creationId xmlns:a16="http://schemas.microsoft.com/office/drawing/2014/main" id="{AD664875-83B6-C24B-192B-62ACCC2AD3B3}"/>
                </a:ext>
              </a:extLst>
            </p:cNvPr>
            <p:cNvSpPr/>
            <p:nvPr/>
          </p:nvSpPr>
          <p:spPr>
            <a:xfrm>
              <a:off x="8020395" y="2884910"/>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Reconsideración de IRE</a:t>
              </a:r>
              <a:br>
                <a:rPr kumimoji="0" lang="es-US" sz="1200" i="0" u="none" strike="noStrike" cap="none" normalizeH="0" baseline="0" noProof="0">
                  <a:ln>
                    <a:noFill/>
                  </a:ln>
                  <a:solidFill>
                    <a:srgbClr val="184157"/>
                  </a:solidFill>
                  <a:effectLst/>
                  <a:uLnTx/>
                  <a:uFillTx/>
                  <a:latin typeface="Calibri" panose="020F0502020204030204"/>
                  <a:ea typeface="+mn-ea"/>
                  <a:cs typeface="+mn-cs"/>
                </a:rPr>
              </a:br>
              <a:r>
                <a:rPr kumimoji="0" lang="es-US" sz="1200" i="0" u="none" strike="noStrike" cap="none" normalizeH="0" baseline="0" noProof="0">
                  <a:ln>
                    <a:noFill/>
                  </a:ln>
                  <a:solidFill>
                    <a:srgbClr val="184157"/>
                  </a:solidFill>
                  <a:effectLst/>
                  <a:uLnTx/>
                  <a:uFillTx/>
                  <a:latin typeface="Calibri" panose="020F0502020204030204"/>
                  <a:ea typeface="+mn-ea"/>
                  <a:cs typeface="+mn-cs"/>
                </a:rPr>
                <a:t>plazo de 72 horas</a:t>
              </a:r>
            </a:p>
          </p:txBody>
        </p:sp>
        <p:sp>
          <p:nvSpPr>
            <p:cNvPr id="19" name="Rectangle: Rounded Corners 18">
              <a:extLst>
                <a:ext uri="{FF2B5EF4-FFF2-40B4-BE49-F238E27FC236}">
                  <a16:creationId xmlns:a16="http://schemas.microsoft.com/office/drawing/2014/main" id="{D6A2BCD7-1F2D-1E88-6C98-D67ED14247EA}"/>
                </a:ext>
              </a:extLst>
            </p:cNvPr>
            <p:cNvSpPr/>
            <p:nvPr/>
          </p:nvSpPr>
          <p:spPr>
            <a:xfrm>
              <a:off x="1204102" y="3776549"/>
              <a:ext cx="1273626" cy="630936"/>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3</a:t>
              </a:r>
              <a:r>
                <a:rPr lang="es-US" sz="1200" baseline="30000">
                  <a:solidFill>
                    <a:schemeClr val="tx1"/>
                  </a:solidFill>
                </a:rPr>
                <a:t>er</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0" name="Rectangle 19">
              <a:extLst>
                <a:ext uri="{FF2B5EF4-FFF2-40B4-BE49-F238E27FC236}">
                  <a16:creationId xmlns:a16="http://schemas.microsoft.com/office/drawing/2014/main" id="{F5C839EE-03B0-AF1C-4D60-E353B1FF006B}"/>
                </a:ext>
              </a:extLst>
            </p:cNvPr>
            <p:cNvSpPr/>
            <p:nvPr/>
          </p:nvSpPr>
          <p:spPr>
            <a:xfrm>
              <a:off x="4728555" y="376702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Oficina de Audiencias y Apelaciones de Medicare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Audiencia de juez de tribunal administrativo (ALJ)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AIC ≥ $180** Sin plazo legal para procesamiento</a:t>
              </a:r>
            </a:p>
          </p:txBody>
        </p:sp>
        <p:sp>
          <p:nvSpPr>
            <p:cNvPr id="21" name="Rectangle: Rounded Corners 20">
              <a:extLst>
                <a:ext uri="{FF2B5EF4-FFF2-40B4-BE49-F238E27FC236}">
                  <a16:creationId xmlns:a16="http://schemas.microsoft.com/office/drawing/2014/main" id="{D91790DB-3940-8E58-083F-C16F3EEDB7E3}"/>
                </a:ext>
              </a:extLst>
            </p:cNvPr>
            <p:cNvSpPr/>
            <p:nvPr/>
          </p:nvSpPr>
          <p:spPr>
            <a:xfrm>
              <a:off x="1204102" y="447248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4</a:t>
              </a:r>
              <a:r>
                <a:rPr lang="es-US" sz="1200" baseline="30000">
                  <a:solidFill>
                    <a:schemeClr val="tx1"/>
                  </a:solidFill>
                </a:rPr>
                <a:t>to</a:t>
              </a:r>
              <a:r>
                <a:rPr lang="es-US" sz="1200">
                  <a:solidFill>
                    <a:schemeClr val="tx1"/>
                  </a:solidFill>
                </a:rPr>
                <a:t> nivel</a:t>
              </a:r>
              <a:br>
                <a:rPr lang="es-US" sz="1200">
                  <a:solidFill>
                    <a:schemeClr val="tx1"/>
                  </a:solidFill>
                </a:rPr>
              </a:br>
              <a:r>
                <a:rPr lang="es-US" sz="1200">
                  <a:solidFill>
                    <a:schemeClr val="tx1"/>
                  </a:solidFill>
                </a:rPr>
                <a:t>de apelación</a:t>
              </a:r>
            </a:p>
          </p:txBody>
        </p:sp>
        <p:sp>
          <p:nvSpPr>
            <p:cNvPr id="22" name="Rectangle 21">
              <a:extLst>
                <a:ext uri="{FF2B5EF4-FFF2-40B4-BE49-F238E27FC236}">
                  <a16:creationId xmlns:a16="http://schemas.microsoft.com/office/drawing/2014/main" id="{D98B4381-A84F-4ED8-C918-0E6E2C7A137F}"/>
                </a:ext>
              </a:extLst>
            </p:cNvPr>
            <p:cNvSpPr/>
            <p:nvPr/>
          </p:nvSpPr>
          <p:spPr>
            <a:xfrm>
              <a:off x="4728555" y="4472487"/>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Sin límite de tiempo legal para el procesamiento</a:t>
              </a:r>
            </a:p>
          </p:txBody>
        </p:sp>
        <p:sp>
          <p:nvSpPr>
            <p:cNvPr id="23" name="Rectangle: Rounded Corners 22">
              <a:extLst>
                <a:ext uri="{FF2B5EF4-FFF2-40B4-BE49-F238E27FC236}">
                  <a16:creationId xmlns:a16="http://schemas.microsoft.com/office/drawing/2014/main" id="{E5DEAC01-B417-9F4B-C424-C27E928468FB}"/>
                </a:ext>
              </a:extLst>
            </p:cNvPr>
            <p:cNvSpPr/>
            <p:nvPr/>
          </p:nvSpPr>
          <p:spPr>
            <a:xfrm>
              <a:off x="1204102" y="5173190"/>
              <a:ext cx="1273626" cy="64008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US" sz="1200">
                  <a:solidFill>
                    <a:schemeClr val="tx1"/>
                  </a:solidFill>
                </a:rPr>
                <a:t>Revisión</a:t>
              </a:r>
              <a:br>
                <a:rPr lang="es-US" sz="1200">
                  <a:solidFill>
                    <a:schemeClr val="tx1"/>
                  </a:solidFill>
                </a:rPr>
              </a:br>
              <a:r>
                <a:rPr lang="es-US" sz="1200">
                  <a:solidFill>
                    <a:schemeClr val="tx1"/>
                  </a:solidFill>
                </a:rPr>
                <a:t>judicial</a:t>
              </a:r>
            </a:p>
          </p:txBody>
        </p:sp>
        <p:sp>
          <p:nvSpPr>
            <p:cNvPr id="24" name="Rectangle 23">
              <a:extLst>
                <a:ext uri="{FF2B5EF4-FFF2-40B4-BE49-F238E27FC236}">
                  <a16:creationId xmlns:a16="http://schemas.microsoft.com/office/drawing/2014/main" id="{D865C922-1FEC-6E8C-A813-80C86723C7CA}"/>
                </a:ext>
              </a:extLst>
            </p:cNvPr>
            <p:cNvSpPr/>
            <p:nvPr/>
          </p:nvSpPr>
          <p:spPr>
            <a:xfrm>
              <a:off x="4728555" y="5177952"/>
              <a:ext cx="649224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Tribunal de Distrito Federal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i="0" u="none" strike="noStrike" cap="none" normalizeH="0" baseline="0" noProof="0">
                  <a:ln>
                    <a:noFill/>
                  </a:ln>
                  <a:solidFill>
                    <a:srgbClr val="184157"/>
                  </a:solidFill>
                  <a:effectLst/>
                  <a:uLnTx/>
                  <a:uFillTx/>
                  <a:latin typeface="Calibri" panose="020F0502020204030204"/>
                  <a:ea typeface="+mn-ea"/>
                  <a:cs typeface="+mn-cs"/>
                </a:rPr>
                <a:t>AIC ≥ $1840**</a:t>
              </a:r>
            </a:p>
          </p:txBody>
        </p:sp>
        <p:sp>
          <p:nvSpPr>
            <p:cNvPr id="25" name="Rectangle 24">
              <a:extLst>
                <a:ext uri="{FF2B5EF4-FFF2-40B4-BE49-F238E27FC236}">
                  <a16:creationId xmlns:a16="http://schemas.microsoft.com/office/drawing/2014/main" id="{E1F262BC-7B98-C2F7-0C81-E6585CCFA780}"/>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a:solidFill>
                    <a:schemeClr val="bg1"/>
                  </a:solidFill>
                  <a:latin typeface="Calibri" panose="020F0502020204030204"/>
                </a:rPr>
                <a:t>PROCESO ESTÁNDAR</a:t>
              </a:r>
            </a:p>
          </p:txBody>
        </p:sp>
        <p:sp>
          <p:nvSpPr>
            <p:cNvPr id="26" name="Rectangle 25">
              <a:extLst>
                <a:ext uri="{FF2B5EF4-FFF2-40B4-BE49-F238E27FC236}">
                  <a16:creationId xmlns:a16="http://schemas.microsoft.com/office/drawing/2014/main" id="{2FFEA5C9-EE44-9653-E566-F1AEF3A84494}"/>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u="none" strike="noStrike" cap="none" normalizeH="0" baseline="0" noProof="0">
                  <a:ln>
                    <a:noFill/>
                  </a:ln>
                  <a:solidFill>
                    <a:schemeClr val="bg1"/>
                  </a:solidFill>
                  <a:effectLst/>
                  <a:uLnTx/>
                  <a:uFillTx/>
                  <a:latin typeface="Calibri" panose="020F0502020204030204"/>
                  <a:ea typeface="+mn-ea"/>
                  <a:cs typeface="+mn-cs"/>
                </a:rPr>
                <a:t>PROCESO ACELERADO</a:t>
              </a:r>
            </a:p>
          </p:txBody>
        </p:sp>
        <p:sp>
          <p:nvSpPr>
            <p:cNvPr id="27" name="Rectangle: Rounded Corners 26">
              <a:extLst>
                <a:ext uri="{FF2B5EF4-FFF2-40B4-BE49-F238E27FC236}">
                  <a16:creationId xmlns:a16="http://schemas.microsoft.com/office/drawing/2014/main" id="{1E3AD9E3-5333-8B96-0403-A50A71E67C3C}"/>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s-US" sz="1200" b="1">
                  <a:solidFill>
                    <a:schemeClr val="bg1"/>
                  </a:solidFill>
                </a:rPr>
                <a:t>NIVEL</a:t>
              </a:r>
            </a:p>
          </p:txBody>
        </p:sp>
        <p:sp>
          <p:nvSpPr>
            <p:cNvPr id="28" name="Rectangle 27">
              <a:extLst>
                <a:ext uri="{FF2B5EF4-FFF2-40B4-BE49-F238E27FC236}">
                  <a16:creationId xmlns:a16="http://schemas.microsoft.com/office/drawing/2014/main" id="{7A3B2D2A-7417-ACDC-606C-66A290D00B78}"/>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US" sz="1200" b="1">
                  <a:solidFill>
                    <a:schemeClr val="bg1"/>
                  </a:solidFill>
                </a:rPr>
                <a:t>PERÍODO DE PRESENTACIÓN</a:t>
              </a:r>
            </a:p>
          </p:txBody>
        </p:sp>
        <p:sp>
          <p:nvSpPr>
            <p:cNvPr id="29" name="Freeform: Shape 28">
              <a:extLst>
                <a:ext uri="{FF2B5EF4-FFF2-40B4-BE49-F238E27FC236}">
                  <a16:creationId xmlns:a16="http://schemas.microsoft.com/office/drawing/2014/main" id="{4011BEC6-F55A-F6C3-1873-654CEF19EAD8}"/>
                </a:ext>
              </a:extLst>
            </p:cNvPr>
            <p:cNvSpPr/>
            <p:nvPr/>
          </p:nvSpPr>
          <p:spPr>
            <a:xfrm>
              <a:off x="2079325" y="2093129"/>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30" name="Freeform: Shape 29">
              <a:extLst>
                <a:ext uri="{FF2B5EF4-FFF2-40B4-BE49-F238E27FC236}">
                  <a16:creationId xmlns:a16="http://schemas.microsoft.com/office/drawing/2014/main" id="{E404B2D8-0A57-4AE8-8F92-550053588E7B}"/>
                </a:ext>
              </a:extLst>
            </p:cNvPr>
            <p:cNvSpPr/>
            <p:nvPr/>
          </p:nvSpPr>
          <p:spPr>
            <a:xfrm>
              <a:off x="2079325" y="2886682"/>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dirty="0">
                  <a:ln>
                    <a:noFill/>
                  </a:ln>
                  <a:solidFill>
                    <a:prstClr val="white"/>
                  </a:solidFill>
                  <a:effectLst/>
                  <a:uLnTx/>
                  <a:uFillTx/>
                  <a:latin typeface="Calibri" panose="020F0502020204030204"/>
                  <a:ea typeface="+mn-ea"/>
                  <a:cs typeface="+mn-cs"/>
                </a:rPr>
                <a:t>Reenvío automático a una Entidad de revisión independiente (IRE) </a:t>
              </a:r>
              <a:br>
                <a:rPr kumimoji="0" lang="es-US" sz="1200" b="0" i="0" u="none" strike="noStrike" cap="none" normalizeH="0" baseline="0" noProof="0" dirty="0">
                  <a:ln>
                    <a:noFill/>
                  </a:ln>
                  <a:solidFill>
                    <a:prstClr val="white"/>
                  </a:solidFill>
                  <a:effectLst/>
                  <a:uLnTx/>
                  <a:uFillTx/>
                  <a:latin typeface="Calibri" panose="020F0502020204030204"/>
                  <a:ea typeface="+mn-ea"/>
                  <a:cs typeface="+mn-cs"/>
                </a:rPr>
              </a:br>
              <a:r>
                <a:rPr kumimoji="0" lang="es-US" sz="1200" b="0" i="0" u="none" strike="noStrike" cap="none" normalizeH="0" baseline="0" noProof="0" dirty="0">
                  <a:ln>
                    <a:noFill/>
                  </a:ln>
                  <a:solidFill>
                    <a:prstClr val="white"/>
                  </a:solidFill>
                  <a:effectLst/>
                  <a:uLnTx/>
                  <a:uFillTx/>
                  <a:latin typeface="Calibri" panose="020F0502020204030204"/>
                  <a:ea typeface="+mn-ea"/>
                  <a:cs typeface="+mn-cs"/>
                </a:rPr>
                <a:t>si la reconsideración del plan mantiene la negativa</a:t>
              </a:r>
            </a:p>
          </p:txBody>
        </p:sp>
        <p:sp>
          <p:nvSpPr>
            <p:cNvPr id="31" name="Freeform: Shape 30">
              <a:extLst>
                <a:ext uri="{FF2B5EF4-FFF2-40B4-BE49-F238E27FC236}">
                  <a16:creationId xmlns:a16="http://schemas.microsoft.com/office/drawing/2014/main" id="{E82DBD72-4F6E-0DE1-8DD3-E161F6CA4F6C}"/>
                </a:ext>
              </a:extLst>
            </p:cNvPr>
            <p:cNvSpPr/>
            <p:nvPr/>
          </p:nvSpPr>
          <p:spPr>
            <a:xfrm>
              <a:off x="2079325" y="3775077"/>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32" name="Freeform: Shape 31">
              <a:extLst>
                <a:ext uri="{FF2B5EF4-FFF2-40B4-BE49-F238E27FC236}">
                  <a16:creationId xmlns:a16="http://schemas.microsoft.com/office/drawing/2014/main" id="{FAE786B4-CC5F-EC44-6C2D-8794CBC0A45E}"/>
                </a:ext>
              </a:extLst>
            </p:cNvPr>
            <p:cNvSpPr/>
            <p:nvPr/>
          </p:nvSpPr>
          <p:spPr>
            <a:xfrm>
              <a:off x="2079325" y="138452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1C2766-C058-9E63-CBFD-CB03E2C0B5F6}"/>
                </a:ext>
              </a:extLst>
            </p:cNvPr>
            <p:cNvSpPr/>
            <p:nvPr/>
          </p:nvSpPr>
          <p:spPr>
            <a:xfrm>
              <a:off x="2079325" y="447237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sp>
          <p:nvSpPr>
            <p:cNvPr id="34" name="Freeform: Shape 33">
              <a:extLst>
                <a:ext uri="{FF2B5EF4-FFF2-40B4-BE49-F238E27FC236}">
                  <a16:creationId xmlns:a16="http://schemas.microsoft.com/office/drawing/2014/main" id="{8B6A360C-E970-AA86-9EB6-2E468302CB4A}"/>
                </a:ext>
              </a:extLst>
            </p:cNvPr>
            <p:cNvSpPr/>
            <p:nvPr/>
          </p:nvSpPr>
          <p:spPr>
            <a:xfrm>
              <a:off x="2079325" y="5173368"/>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1200" b="0" i="0" u="none" strike="noStrike" cap="none" normalizeH="0" baseline="0" noProof="0">
                  <a:ln>
                    <a:noFill/>
                  </a:ln>
                  <a:solidFill>
                    <a:prstClr val="white"/>
                  </a:solidFill>
                  <a:effectLst/>
                  <a:uLnTx/>
                  <a:uFillTx/>
                  <a:latin typeface="Calibri" panose="020F0502020204030204"/>
                  <a:ea typeface="+mn-ea"/>
                  <a:cs typeface="+mn-cs"/>
                </a:rPr>
                <a:t>60 días</a:t>
              </a:r>
            </a:p>
            <a:p>
              <a:pPr marL="0" marR="0" lvl="0" indent="0" algn="ctr" defTabSz="914400" rtl="0" eaLnBrk="1" fontAlgn="auto" latinLnBrk="0" hangingPunct="1">
                <a:lnSpc>
                  <a:spcPct val="100000"/>
                </a:lnSpc>
                <a:spcBef>
                  <a:spcPts val="0"/>
                </a:spcBef>
                <a:buClrTx/>
                <a:buSzTx/>
                <a:buFontTx/>
                <a:buNone/>
                <a:tabLst/>
                <a:defRPr/>
              </a:pPr>
              <a:r>
                <a:rPr lang="es-US" sz="1200">
                  <a:solidFill>
                    <a:prstClr val="white"/>
                  </a:solidFill>
                  <a:latin typeface="Calibri" panose="020F0502020204030204"/>
                </a:rPr>
                <a:t>para presentar</a:t>
              </a:r>
            </a:p>
          </p:txBody>
        </p:sp>
      </p:grpSp>
      <p:pic>
        <p:nvPicPr>
          <p:cNvPr id="8" name="Picture 7">
            <a:extLst>
              <a:ext uri="{FF2B5EF4-FFF2-40B4-BE49-F238E27FC236}">
                <a16:creationId xmlns:a16="http://schemas.microsoft.com/office/drawing/2014/main" id="{5DD63A44-24E3-C944-DDD7-F3143BB6D6AD}"/>
              </a:ext>
              <a:ext uri="{C183D7F6-B498-43B3-948B-1728B52AA6E4}">
                <adec:decorative xmlns:adec="http://schemas.microsoft.com/office/drawing/2017/decorative" val="1"/>
              </a:ext>
            </a:extLst>
          </p:cNvPr>
          <p:cNvPicPr>
            <a:picLocks/>
          </p:cNvPicPr>
          <p:nvPr/>
        </p:nvPicPr>
        <p:blipFill>
          <a:blip r:embed="rId4"/>
          <a:stretch>
            <a:fillRect/>
          </a:stretch>
        </p:blipFill>
        <p:spPr>
          <a:xfrm>
            <a:off x="1394896" y="5861492"/>
            <a:ext cx="164592" cy="164592"/>
          </a:xfrm>
          <a:prstGeom prst="rect">
            <a:avLst/>
          </a:prstGeom>
        </p:spPr>
      </p:pic>
      <p:cxnSp>
        <p:nvCxnSpPr>
          <p:cNvPr id="35" name="Straight Connector 34">
            <a:extLst>
              <a:ext uri="{FF2B5EF4-FFF2-40B4-BE49-F238E27FC236}">
                <a16:creationId xmlns:a16="http://schemas.microsoft.com/office/drawing/2014/main" id="{13AC724D-06E6-5F94-2903-B38211296293}"/>
              </a:ext>
              <a:ext uri="{C183D7F6-B498-43B3-948B-1728B52AA6E4}">
                <adec:decorative xmlns:adec="http://schemas.microsoft.com/office/drawing/2017/decorative" val="1"/>
              </a:ext>
            </a:extLst>
          </p:cNvPr>
          <p:cNvCxnSpPr>
            <a:cxnSpLocks/>
          </p:cNvCxnSpPr>
          <p:nvPr/>
        </p:nvCxnSpPr>
        <p:spPr>
          <a:xfrm>
            <a:off x="1299411" y="6085546"/>
            <a:ext cx="9921384"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0CCDE54-BC93-CB75-B4D5-F7F40921BED0}"/>
              </a:ext>
            </a:extLst>
          </p:cNvPr>
          <p:cNvSpPr>
            <a:spLocks noGrp="1"/>
          </p:cNvSpPr>
          <p:nvPr>
            <p:ph type="sldNum" sz="quarter" idx="12"/>
          </p:nvPr>
        </p:nvSpPr>
        <p:spPr/>
        <p:txBody>
          <a:bodyPr/>
          <a:lstStyle/>
          <a:p>
            <a:fld id="{48F63A3B-78C7-47BE-AE5E-E10140E04643}" type="slidenum">
              <a:rPr lang="en-US" smtClean="0"/>
              <a:pPr/>
              <a:t>40</a:t>
            </a:fld>
            <a:endParaRPr lang="en-US"/>
          </a:p>
        </p:txBody>
      </p:sp>
      <p:sp>
        <p:nvSpPr>
          <p:cNvPr id="3" name="Footer Placeholder 2">
            <a:extLst>
              <a:ext uri="{FF2B5EF4-FFF2-40B4-BE49-F238E27FC236}">
                <a16:creationId xmlns:a16="http://schemas.microsoft.com/office/drawing/2014/main" id="{0D19F77E-82DF-13EC-DB68-28FB3C72EEA5}"/>
              </a:ext>
            </a:extLst>
          </p:cNvPr>
          <p:cNvSpPr>
            <a:spLocks noGrp="1"/>
          </p:cNvSpPr>
          <p:nvPr>
            <p:ph type="ftr" sz="quarter" idx="11"/>
          </p:nvPr>
        </p:nvSpPr>
        <p:spPr/>
        <p:txBody>
          <a:bodyPr/>
          <a:lstStyle/>
          <a:p>
            <a:r>
              <a:rPr lang="es-US"/>
              <a:t>Medicare Advantage y otros planes de salud de Medicare</a:t>
            </a:r>
          </a:p>
        </p:txBody>
      </p:sp>
      <p:sp>
        <p:nvSpPr>
          <p:cNvPr id="5" name="Date Placeholder 4">
            <a:extLst>
              <a:ext uri="{FF2B5EF4-FFF2-40B4-BE49-F238E27FC236}">
                <a16:creationId xmlns:a16="http://schemas.microsoft.com/office/drawing/2014/main" id="{5EC97468-FA3F-7141-AEE1-EDD364388192}"/>
              </a:ext>
            </a:extLst>
          </p:cNvPr>
          <p:cNvSpPr>
            <a:spLocks noGrp="1"/>
          </p:cNvSpPr>
          <p:nvPr>
            <p:ph type="dt" sz="half" idx="10"/>
          </p:nvPr>
        </p:nvSpPr>
        <p:spPr/>
        <p:txBody>
          <a:bodyPr/>
          <a:lstStyle/>
          <a:p>
            <a:r>
              <a:rPr lang="es-US" dirty="0"/>
              <a:t>Abril de 2024</a:t>
            </a:r>
          </a:p>
        </p:txBody>
      </p:sp>
    </p:spTree>
    <p:custDataLst>
      <p:tags r:id="rId1"/>
    </p:custDataLst>
    <p:extLst>
      <p:ext uri="{BB962C8B-B14F-4D97-AF65-F5344CB8AC3E}">
        <p14:creationId xmlns:p14="http://schemas.microsoft.com/office/powerpoint/2010/main" val="2109573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2150" y="276514"/>
            <a:ext cx="8371560" cy="719643"/>
          </a:xfrm>
        </p:spPr>
        <p:txBody>
          <a:bodyPr>
            <a:normAutofit fontScale="90000"/>
          </a:bodyPr>
          <a:lstStyle/>
          <a:p>
            <a:pPr algn="ctr"/>
            <a:r>
              <a:rPr lang="es-US" sz="3000" dirty="0">
                <a:latin typeface="Arial Black"/>
              </a:rPr>
              <a:t>Compruebe sus conocimientos: Pregunta 4</a:t>
            </a:r>
          </a:p>
        </p:txBody>
      </p:sp>
      <p:sp>
        <p:nvSpPr>
          <p:cNvPr id="5" name="Content Placeholder 4"/>
          <p:cNvSpPr>
            <a:spLocks noGrp="1"/>
          </p:cNvSpPr>
          <p:nvPr>
            <p:ph idx="4294967295"/>
          </p:nvPr>
        </p:nvSpPr>
        <p:spPr>
          <a:xfrm>
            <a:off x="1828799" y="1955800"/>
            <a:ext cx="9185275" cy="4867273"/>
          </a:xfrm>
        </p:spPr>
        <p:txBody>
          <a:bodyPr>
            <a:normAutofit/>
          </a:bodyPr>
          <a:lstStyle/>
          <a:p>
            <a:pPr marL="0" lvl="0" indent="-347472" defTabSz="685800">
              <a:lnSpc>
                <a:spcPct val="100000"/>
              </a:lnSpc>
              <a:spcBef>
                <a:spcPts val="0"/>
              </a:spcBef>
              <a:spcAft>
                <a:spcPts val="1200"/>
              </a:spcAft>
              <a:buNone/>
            </a:pPr>
            <a:r>
              <a:rPr lang="es-US" sz="2000" b="1" dirty="0">
                <a:solidFill>
                  <a:srgbClr val="00529B"/>
                </a:solidFill>
              </a:rPr>
              <a:t>¿Cuáles de los siguientes son sus derechos en los planes de salud de Medicare? (Seleccione todas las opciones que corresponda.) </a:t>
            </a:r>
          </a:p>
          <a:p>
            <a:pPr marL="109728" lvl="0" indent="-457200" defTabSz="685800">
              <a:lnSpc>
                <a:spcPct val="100000"/>
              </a:lnSpc>
              <a:spcBef>
                <a:spcPts val="0"/>
              </a:spcBef>
              <a:spcAft>
                <a:spcPts val="1200"/>
              </a:spcAft>
              <a:buFont typeface="+mj-lt"/>
              <a:buAutoNum type="alphaLcPeriod"/>
            </a:pPr>
            <a:r>
              <a:rPr lang="es-US" sz="2000" dirty="0">
                <a:solidFill>
                  <a:srgbClr val="00529B"/>
                </a:solidFill>
              </a:rPr>
              <a:t>A elegir proveedores de atención médica dentro del plan</a:t>
            </a:r>
          </a:p>
          <a:p>
            <a:pPr marL="109728" lvl="0" indent="-457200" defTabSz="685800">
              <a:lnSpc>
                <a:spcPct val="100000"/>
              </a:lnSpc>
              <a:spcBef>
                <a:spcPts val="0"/>
              </a:spcBef>
              <a:spcAft>
                <a:spcPts val="1200"/>
              </a:spcAft>
              <a:buFont typeface="+mj-lt"/>
              <a:buAutoNum type="alphaLcPeriod"/>
            </a:pPr>
            <a:r>
              <a:rPr lang="es-US" sz="2000" dirty="0">
                <a:solidFill>
                  <a:srgbClr val="00529B"/>
                </a:solidFill>
              </a:rPr>
              <a:t>A presentar una queja</a:t>
            </a:r>
          </a:p>
          <a:p>
            <a:pPr marL="109728" lvl="0" indent="-457200" defTabSz="685800">
              <a:lnSpc>
                <a:spcPct val="100000"/>
              </a:lnSpc>
              <a:spcBef>
                <a:spcPts val="0"/>
              </a:spcBef>
              <a:spcAft>
                <a:spcPts val="1200"/>
              </a:spcAft>
              <a:buFont typeface="+mj-lt"/>
              <a:buAutoNum type="alphaLcPeriod"/>
            </a:pPr>
            <a:r>
              <a:rPr lang="es-US" sz="2000" dirty="0">
                <a:solidFill>
                  <a:srgbClr val="00529B"/>
                </a:solidFill>
              </a:rPr>
              <a:t>A que su información médica personal se mantenga privada</a:t>
            </a:r>
          </a:p>
          <a:p>
            <a:pPr marL="109728" lvl="0" indent="-457200" defTabSz="685800">
              <a:lnSpc>
                <a:spcPct val="100000"/>
              </a:lnSpc>
              <a:spcBef>
                <a:spcPts val="0"/>
              </a:spcBef>
              <a:spcAft>
                <a:spcPts val="1200"/>
              </a:spcAft>
              <a:buFont typeface="+mj-lt"/>
              <a:buAutoNum type="alphaLcPeriod"/>
            </a:pPr>
            <a:r>
              <a:rPr lang="es-US" sz="2000" dirty="0">
                <a:solidFill>
                  <a:srgbClr val="00529B"/>
                </a:solidFill>
              </a:rPr>
              <a:t>A saber cómo se paga a sus médicos</a:t>
            </a:r>
          </a:p>
        </p:txBody>
      </p:sp>
      <p:sp>
        <p:nvSpPr>
          <p:cNvPr id="7" name="Rounded Rectangle 6" descr="Green box highlighting All options as the correct answer"/>
          <p:cNvSpPr/>
          <p:nvPr/>
        </p:nvSpPr>
        <p:spPr>
          <a:xfrm>
            <a:off x="1828799" y="2677160"/>
            <a:ext cx="7583215" cy="19075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Box 2">
            <a:extLst>
              <a:ext uri="{FF2B5EF4-FFF2-40B4-BE49-F238E27FC236}">
                <a16:creationId xmlns:a16="http://schemas.microsoft.com/office/drawing/2014/main" id="{C870B49B-6656-4174-AE45-1E94E00FD032}"/>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8" name="Slide Number Placeholder 5">
            <a:extLst>
              <a:ext uri="{FF2B5EF4-FFF2-40B4-BE49-F238E27FC236}">
                <a16:creationId xmlns:a16="http://schemas.microsoft.com/office/drawing/2014/main" id="{C876CBC8-6BE1-4ABA-AE2F-4AC0CA406A58}"/>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41</a:t>
            </a:fld>
            <a:endParaRPr lang="en-US"/>
          </a:p>
        </p:txBody>
      </p:sp>
      <p:sp>
        <p:nvSpPr>
          <p:cNvPr id="3" name="Footer Placeholder 2"/>
          <p:cNvSpPr>
            <a:spLocks noGrp="1"/>
          </p:cNvSpPr>
          <p:nvPr>
            <p:ph type="ftr" sz="quarter" idx="11"/>
          </p:nvPr>
        </p:nvSpPr>
        <p:spPr/>
        <p:txBody>
          <a:bodyPr/>
          <a:lstStyle/>
          <a:p>
            <a:r>
              <a:rPr lang="es-US">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4829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vert="horz" lIns="91440" tIns="45720" rIns="91440" bIns="45720" rtlCol="0" anchor="t">
            <a:noAutofit/>
          </a:bodyPr>
          <a:lstStyle/>
          <a:p>
            <a:r>
              <a:rPr lang="es-US" sz="3600">
                <a:latin typeface="Arial Black"/>
              </a:rPr>
              <a:t>Pautas de comunicaciones y mercadotecnia de Medicare </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20472"/>
          </a:xfrm>
        </p:spPr>
        <p:txBody>
          <a:bodyPr anchor="ctr">
            <a:normAutofit/>
          </a:bodyPr>
          <a:lstStyle/>
          <a:p>
            <a:r>
              <a:rPr lang="es-US" sz="3000"/>
              <a:t>Objetivos de la lección 4</a:t>
            </a:r>
          </a:p>
        </p:txBody>
      </p:sp>
      <p:sp>
        <p:nvSpPr>
          <p:cNvPr id="13" name="Content Placeholder 12"/>
          <p:cNvSpPr>
            <a:spLocks noGrp="1"/>
          </p:cNvSpPr>
          <p:nvPr>
            <p:ph type="body" sz="quarter" idx="13"/>
          </p:nvPr>
        </p:nvSpPr>
        <p:spPr>
          <a:xfrm>
            <a:off x="922282" y="1245476"/>
            <a:ext cx="10644188" cy="4695176"/>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Al final de esta lección, usted podrá:</a:t>
            </a:r>
          </a:p>
          <a:p>
            <a:pPr marL="548640" indent="-274320" defTabSz="685800">
              <a:lnSpc>
                <a:spcPct val="100000"/>
              </a:lnSpc>
              <a:spcBef>
                <a:spcPts val="0"/>
              </a:spcBef>
              <a:spcAft>
                <a:spcPts val="1200"/>
              </a:spcAft>
            </a:pPr>
            <a:r>
              <a:rPr lang="es-US" sz="2400" dirty="0">
                <a:solidFill>
                  <a:srgbClr val="00529B"/>
                </a:solidFill>
              </a:rPr>
              <a:t>Describir cómo acceder a las Pautas de comunicaciones y mercadotecnia de Medicare para los planes Medicare </a:t>
            </a:r>
            <a:r>
              <a:rPr lang="es-US" sz="2400" dirty="0" err="1">
                <a:solidFill>
                  <a:srgbClr val="00529B"/>
                </a:solidFill>
              </a:rPr>
              <a:t>Advantage</a:t>
            </a:r>
            <a:endParaRPr lang="es-US" sz="2400" dirty="0">
              <a:solidFill>
                <a:srgbClr val="00529B"/>
              </a:solidFill>
            </a:endParaRPr>
          </a:p>
          <a:p>
            <a:pPr marL="548640" indent="-274320" defTabSz="685800">
              <a:lnSpc>
                <a:spcPct val="100000"/>
              </a:lnSpc>
              <a:spcBef>
                <a:spcPts val="0"/>
              </a:spcBef>
              <a:spcAft>
                <a:spcPts val="1200"/>
              </a:spcAft>
            </a:pPr>
            <a:r>
              <a:rPr lang="es-US" sz="2400" dirty="0">
                <a:solidFill>
                  <a:srgbClr val="00529B"/>
                </a:solidFill>
              </a:rPr>
              <a:t>Explicar las pautas para usar calificaciones de estrellas de los planes de los Centros para Servicios de Medicare y Medicaid (CMS, por sus siglas en inglés) en los materiales de mercadotecnia</a:t>
            </a:r>
          </a:p>
          <a:p>
            <a:pPr marL="548640" indent="-274320" defTabSz="685800">
              <a:lnSpc>
                <a:spcPct val="100000"/>
              </a:lnSpc>
              <a:spcBef>
                <a:spcPts val="0"/>
              </a:spcBef>
              <a:spcAft>
                <a:spcPts val="1200"/>
              </a:spcAft>
            </a:pPr>
            <a:r>
              <a:rPr lang="es-US" sz="2400" dirty="0">
                <a:solidFill>
                  <a:srgbClr val="00529B"/>
                </a:solidFill>
              </a:rPr>
              <a:t>Explicar otras pautas para materiales de mercadotecnia y eventos</a:t>
            </a:r>
          </a:p>
          <a:p>
            <a:pPr marL="548640" indent="-274320" defTabSz="685800">
              <a:lnSpc>
                <a:spcPct val="100000"/>
              </a:lnSpc>
              <a:spcBef>
                <a:spcPts val="0"/>
              </a:spcBef>
              <a:spcAft>
                <a:spcPts val="1200"/>
              </a:spcAft>
            </a:pPr>
            <a:r>
              <a:rPr lang="es-US" sz="2400" dirty="0">
                <a:solidFill>
                  <a:srgbClr val="00529B"/>
                </a:solidFill>
              </a:rPr>
              <a:t>Explicar las pautas para adjudicación de licencia, designación y cancelación de agentes y corredores</a:t>
            </a:r>
          </a:p>
          <a:p>
            <a:pPr marL="548640" indent="-274320" defTabSz="685800">
              <a:lnSpc>
                <a:spcPct val="100000"/>
              </a:lnSpc>
              <a:spcBef>
                <a:spcPts val="0"/>
              </a:spcBef>
              <a:spcAft>
                <a:spcPts val="1200"/>
              </a:spcAft>
            </a:pPr>
            <a:r>
              <a:rPr lang="es-US" sz="2400" dirty="0">
                <a:solidFill>
                  <a:srgbClr val="00529B"/>
                </a:solidFill>
              </a:rPr>
              <a:t>Explicar las pautas para recompensas e incentivos de mercadotecnia</a:t>
            </a:r>
          </a:p>
        </p:txBody>
      </p:sp>
      <p:sp>
        <p:nvSpPr>
          <p:cNvPr id="4" name="Slide Number Placeholder 5">
            <a:extLst>
              <a:ext uri="{FF2B5EF4-FFF2-40B4-BE49-F238E27FC236}">
                <a16:creationId xmlns:a16="http://schemas.microsoft.com/office/drawing/2014/main" id="{5454AD2E-9A72-BE8B-4E71-2074D0E61DF4}"/>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43</a:t>
            </a:fld>
            <a:endParaRPr lang="en-US"/>
          </a:p>
        </p:txBody>
      </p:sp>
      <p:sp>
        <p:nvSpPr>
          <p:cNvPr id="5" name="Footer Placeholder 4">
            <a:extLst>
              <a:ext uri="{FF2B5EF4-FFF2-40B4-BE49-F238E27FC236}">
                <a16:creationId xmlns:a16="http://schemas.microsoft.com/office/drawing/2014/main" id="{3108A8ED-DB95-EC54-8A68-BB8F4E2E36DD}"/>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8" name="Date Placeholder 3">
            <a:extLst>
              <a:ext uri="{FF2B5EF4-FFF2-40B4-BE49-F238E27FC236}">
                <a16:creationId xmlns:a16="http://schemas.microsoft.com/office/drawing/2014/main" id="{A6756BEB-C6C9-0F25-A9D2-6E3AA7621A1B}"/>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995457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latin typeface="Arial Black"/>
              </a:rPr>
              <a:t>Materiales de comunicación y mercadotecnia</a:t>
            </a:r>
          </a:p>
        </p:txBody>
      </p:sp>
      <p:sp>
        <p:nvSpPr>
          <p:cNvPr id="5" name="Content Placeholder 4"/>
          <p:cNvSpPr>
            <a:spLocks noGrp="1"/>
          </p:cNvSpPr>
          <p:nvPr>
            <p:ph sz="quarter" idx="13"/>
          </p:nvPr>
        </p:nvSpPr>
        <p:spPr>
          <a:xfrm>
            <a:off x="1382538" y="1709358"/>
            <a:ext cx="9627645" cy="2906712"/>
          </a:xfrm>
        </p:spPr>
        <p:txBody>
          <a:bodyPr vert="horz" lIns="91440" tIns="45720" rIns="91440" bIns="45720" rtlCol="0" anchor="t">
            <a:normAutofit/>
          </a:bodyPr>
          <a:lstStyle/>
          <a:p>
            <a:pPr marL="0" lvl="1" indent="0" defTabSz="685800">
              <a:lnSpc>
                <a:spcPct val="100000"/>
              </a:lnSpc>
              <a:spcBef>
                <a:spcPts val="0"/>
              </a:spcBef>
              <a:spcAft>
                <a:spcPts val="1200"/>
              </a:spcAft>
              <a:buNone/>
            </a:pPr>
            <a:r>
              <a:rPr lang="es-US" sz="2800" b="1" dirty="0">
                <a:solidFill>
                  <a:srgbClr val="00529B"/>
                </a:solidFill>
                <a:latin typeface="Arial"/>
                <a:cs typeface="Arial"/>
              </a:rPr>
              <a:t>CMS:</a:t>
            </a:r>
          </a:p>
          <a:p>
            <a:pPr marL="548640" lvl="1" indent="-274320" defTabSz="685800">
              <a:lnSpc>
                <a:spcPct val="100000"/>
              </a:lnSpc>
              <a:spcBef>
                <a:spcPts val="0"/>
              </a:spcBef>
              <a:spcAft>
                <a:spcPts val="1200"/>
              </a:spcAft>
              <a:buFont typeface="Wingdings" panose="02070309020205020404" pitchFamily="49" charset="0"/>
              <a:buChar char="§"/>
            </a:pPr>
            <a:r>
              <a:rPr lang="es-US" sz="2400" dirty="0">
                <a:solidFill>
                  <a:srgbClr val="00529B"/>
                </a:solidFill>
                <a:latin typeface="Arial"/>
                <a:cs typeface="Arial"/>
              </a:rPr>
              <a:t>Exigen la revisión de todos los materiales de mercadotecnia</a:t>
            </a:r>
          </a:p>
          <a:p>
            <a:pPr marL="548640" lvl="1" indent="-274320" defTabSz="685800">
              <a:lnSpc>
                <a:spcPct val="100000"/>
              </a:lnSpc>
              <a:spcBef>
                <a:spcPts val="0"/>
              </a:spcBef>
              <a:spcAft>
                <a:spcPts val="1200"/>
              </a:spcAft>
              <a:buFont typeface="Wingdings" panose="02070309020205020404" pitchFamily="49" charset="0"/>
              <a:buChar char="§"/>
            </a:pPr>
            <a:r>
              <a:rPr lang="es-US" sz="2400" dirty="0">
                <a:solidFill>
                  <a:srgbClr val="00529B"/>
                </a:solidFill>
                <a:latin typeface="Arial"/>
                <a:cs typeface="Arial"/>
              </a:rPr>
              <a:t>Elaboran materiales estandarizados y modelo</a:t>
            </a:r>
          </a:p>
          <a:p>
            <a:pPr marL="548640" lvl="1" indent="-274320" defTabSz="685800">
              <a:lnSpc>
                <a:spcPct val="100000"/>
              </a:lnSpc>
              <a:spcBef>
                <a:spcPts val="0"/>
              </a:spcBef>
              <a:spcAft>
                <a:spcPts val="1200"/>
              </a:spcAft>
              <a:buFont typeface="Wingdings" panose="02070309020205020404" pitchFamily="49" charset="0"/>
              <a:buChar char="§"/>
            </a:pPr>
            <a:r>
              <a:rPr lang="es-US" sz="2400" dirty="0">
                <a:solidFill>
                  <a:srgbClr val="00529B"/>
                </a:solidFill>
                <a:latin typeface="Arial"/>
                <a:cs typeface="Arial"/>
              </a:rPr>
              <a:t>Elaboran materiales de comunicaciones modelo, como directorios de proveedores y farmacias</a:t>
            </a:r>
          </a:p>
        </p:txBody>
      </p:sp>
      <p:pic>
        <p:nvPicPr>
          <p:cNvPr id="8" name="Picture 2">
            <a:extLst>
              <a:ext uri="{FF2B5EF4-FFF2-40B4-BE49-F238E27FC236}">
                <a16:creationId xmlns:a16="http://schemas.microsoft.com/office/drawing/2014/main" id="{ED1E1B83-1E05-4F84-A7F1-8585F23E247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108216" y="5287212"/>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9230D64C-61C0-B70C-F418-6F37BAE23336}"/>
              </a:ext>
            </a:extLst>
          </p:cNvPr>
          <p:cNvSpPr>
            <a:spLocks noGrp="1"/>
          </p:cNvSpPr>
          <p:nvPr>
            <p:ph sz="quarter" idx="14"/>
          </p:nvPr>
        </p:nvSpPr>
        <p:spPr>
          <a:xfrm>
            <a:off x="1382537" y="5250339"/>
            <a:ext cx="9627646" cy="935037"/>
          </a:xfrm>
        </p:spPr>
        <p:txBody>
          <a:bodyPr/>
          <a:lstStyle/>
          <a:p>
            <a:pPr marL="0" lvl="0" indent="0">
              <a:lnSpc>
                <a:spcPct val="100000"/>
              </a:lnSpc>
              <a:spcBef>
                <a:spcPts val="0"/>
              </a:spcBef>
              <a:spcAft>
                <a:spcPts val="600"/>
              </a:spcAft>
              <a:buClrTx/>
              <a:buNone/>
            </a:pPr>
            <a:r>
              <a:rPr lang="es-US" b="1"/>
              <a:t>NOTA: Los planes de salud y de medicamentos de Medicare</a:t>
            </a:r>
            <a:r>
              <a:rPr lang="es-US"/>
              <a:t> deben usar un lenguaje y formato estandarizado, sin modificaciones. </a:t>
            </a:r>
          </a:p>
        </p:txBody>
      </p:sp>
      <p:sp>
        <p:nvSpPr>
          <p:cNvPr id="2" name="Slide Number Placeholder 5">
            <a:extLst>
              <a:ext uri="{FF2B5EF4-FFF2-40B4-BE49-F238E27FC236}">
                <a16:creationId xmlns:a16="http://schemas.microsoft.com/office/drawing/2014/main" id="{E23D4616-9A0F-9A3F-A3A6-CB7F921C24E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a:p>
        </p:txBody>
      </p:sp>
      <p:sp>
        <p:nvSpPr>
          <p:cNvPr id="3" name="Footer Placeholder 4">
            <a:extLst>
              <a:ext uri="{FF2B5EF4-FFF2-40B4-BE49-F238E27FC236}">
                <a16:creationId xmlns:a16="http://schemas.microsoft.com/office/drawing/2014/main" id="{2FB82CE4-5DEF-8985-CF08-7DC6AD7127F4}"/>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9" name="Date Placeholder 3">
            <a:extLst>
              <a:ext uri="{FF2B5EF4-FFF2-40B4-BE49-F238E27FC236}">
                <a16:creationId xmlns:a16="http://schemas.microsoft.com/office/drawing/2014/main" id="{18838A0E-B6D8-216C-10C2-2BDDF238F9DB}"/>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5657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Recordatorios de mercadotecnia</a:t>
            </a:r>
          </a:p>
        </p:txBody>
      </p:sp>
      <p:sp>
        <p:nvSpPr>
          <p:cNvPr id="5" name="Content Placeholder 4">
            <a:extLst>
              <a:ext uri="{FF2B5EF4-FFF2-40B4-BE49-F238E27FC236}">
                <a16:creationId xmlns:a16="http://schemas.microsoft.com/office/drawing/2014/main" id="{46E6BA96-8B8D-2163-8FF4-E3ECC4A2966E}"/>
              </a:ext>
            </a:extLst>
          </p:cNvPr>
          <p:cNvSpPr>
            <a:spLocks noGrp="1"/>
          </p:cNvSpPr>
          <p:nvPr>
            <p:ph sz="quarter" idx="13"/>
          </p:nvPr>
        </p:nvSpPr>
        <p:spPr>
          <a:xfrm>
            <a:off x="1151200" y="1437686"/>
            <a:ext cx="9889600" cy="4552950"/>
          </a:xfrm>
        </p:spPr>
        <p:txBody>
          <a:bodyPr>
            <a:normAutofit lnSpcReduction="10000"/>
          </a:bodyPr>
          <a:lstStyle/>
          <a:p>
            <a:pPr marL="274320" lvl="0" indent="-274320" defTabSz="685800">
              <a:lnSpc>
                <a:spcPct val="100000"/>
              </a:lnSpc>
              <a:spcBef>
                <a:spcPts val="0"/>
              </a:spcBef>
              <a:spcAft>
                <a:spcPts val="1200"/>
              </a:spcAft>
              <a:buClrTx/>
            </a:pPr>
            <a:r>
              <a:rPr lang="es-US" dirty="0">
                <a:solidFill>
                  <a:srgbClr val="00529B"/>
                </a:solidFill>
              </a:rPr>
              <a:t>La mercadotecnia para el año del plan siguiente puede comenzar el 1 de octubre de cada año para el año del </a:t>
            </a:r>
            <a:br>
              <a:rPr lang="es-US" dirty="0">
                <a:solidFill>
                  <a:srgbClr val="00529B"/>
                </a:solidFill>
              </a:rPr>
            </a:br>
            <a:r>
              <a:rPr lang="es-US" dirty="0">
                <a:solidFill>
                  <a:srgbClr val="00529B"/>
                </a:solidFill>
              </a:rPr>
              <a:t>contrato siguiente.</a:t>
            </a:r>
          </a:p>
          <a:p>
            <a:pPr marL="274320" lvl="0" indent="-274320" defTabSz="685800">
              <a:lnSpc>
                <a:spcPct val="100000"/>
              </a:lnSpc>
              <a:spcBef>
                <a:spcPts val="0"/>
              </a:spcBef>
              <a:spcAft>
                <a:spcPts val="1200"/>
              </a:spcAft>
              <a:buClrTx/>
            </a:pPr>
            <a:r>
              <a:rPr lang="es-US" dirty="0">
                <a:solidFill>
                  <a:srgbClr val="00529B"/>
                </a:solidFill>
              </a:rPr>
              <a:t>Al hacer referencia a las calificaciones de estrellas de los CMS de un plan en los materiales de mercadotecnia:</a:t>
            </a:r>
          </a:p>
          <a:p>
            <a:pPr marL="822960" lvl="1" indent="-274320" defTabSz="685800">
              <a:lnSpc>
                <a:spcPct val="100000"/>
              </a:lnSpc>
              <a:spcBef>
                <a:spcPts val="0"/>
              </a:spcBef>
              <a:spcAft>
                <a:spcPts val="1200"/>
              </a:spcAft>
            </a:pPr>
            <a:r>
              <a:rPr lang="es-US" dirty="0">
                <a:solidFill>
                  <a:srgbClr val="00529B"/>
                </a:solidFill>
              </a:rPr>
              <a:t>Las medidas individuales deben comercializarse/comunicarse con la calificación de estrellas general del plan para Medicare </a:t>
            </a:r>
            <a:r>
              <a:rPr lang="es-US" dirty="0" err="1">
                <a:solidFill>
                  <a:srgbClr val="00529B"/>
                </a:solidFill>
              </a:rPr>
              <a:t>Advantage</a:t>
            </a:r>
            <a:r>
              <a:rPr lang="es-US" dirty="0">
                <a:solidFill>
                  <a:srgbClr val="00529B"/>
                </a:solidFill>
              </a:rPr>
              <a:t> con cobertura de medicamentos y la calificación resumida para los planes Medicare </a:t>
            </a:r>
            <a:r>
              <a:rPr lang="es-US" dirty="0" err="1">
                <a:solidFill>
                  <a:srgbClr val="00529B"/>
                </a:solidFill>
              </a:rPr>
              <a:t>Advantage</a:t>
            </a:r>
            <a:endParaRPr lang="es-US" dirty="0">
              <a:solidFill>
                <a:srgbClr val="00529B"/>
              </a:solidFill>
            </a:endParaRPr>
          </a:p>
          <a:p>
            <a:pPr marL="822960" lvl="1" indent="-274320" defTabSz="685800">
              <a:lnSpc>
                <a:spcPct val="100000"/>
              </a:lnSpc>
              <a:spcBef>
                <a:spcPts val="0"/>
              </a:spcBef>
              <a:spcAft>
                <a:spcPts val="1200"/>
              </a:spcAft>
            </a:pPr>
            <a:r>
              <a:rPr lang="es-US" dirty="0">
                <a:solidFill>
                  <a:srgbClr val="00529B"/>
                </a:solidFill>
              </a:rPr>
              <a:t>Los planes con un estado de calificación de estrellas de bajo desempeño deben incluir un icono de bajo desempeño en todos los materiales y explicar lo que significa</a:t>
            </a:r>
          </a:p>
        </p:txBody>
      </p:sp>
      <p:pic>
        <p:nvPicPr>
          <p:cNvPr id="6" name="Picture 5" descr="Low-performing plan icon, consist on a red triangle pointing downwards with an exclamation mark on the top side.">
            <a:extLst>
              <a:ext uri="{FF2B5EF4-FFF2-40B4-BE49-F238E27FC236}">
                <a16:creationId xmlns:a16="http://schemas.microsoft.com/office/drawing/2014/main" id="{0A864260-F413-4395-8C31-EB9181FDC594}"/>
              </a:ext>
            </a:extLst>
          </p:cNvPr>
          <p:cNvPicPr>
            <a:picLocks noChangeAspect="1"/>
          </p:cNvPicPr>
          <p:nvPr/>
        </p:nvPicPr>
        <p:blipFill>
          <a:blip r:embed="rId4"/>
          <a:stretch>
            <a:fillRect/>
          </a:stretch>
        </p:blipFill>
        <p:spPr>
          <a:xfrm>
            <a:off x="492650" y="4829007"/>
            <a:ext cx="1178779" cy="950026"/>
          </a:xfrm>
          <a:prstGeom prst="rect">
            <a:avLst/>
          </a:prstGeom>
        </p:spPr>
      </p:pic>
      <p:sp>
        <p:nvSpPr>
          <p:cNvPr id="2" name="Slide Number Placeholder 5">
            <a:extLst>
              <a:ext uri="{FF2B5EF4-FFF2-40B4-BE49-F238E27FC236}">
                <a16:creationId xmlns:a16="http://schemas.microsoft.com/office/drawing/2014/main" id="{4C7C3751-C96A-BDBD-BAAE-4D7A03D8C83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45</a:t>
            </a:fld>
            <a:endParaRPr lang="en-US"/>
          </a:p>
        </p:txBody>
      </p:sp>
      <p:sp>
        <p:nvSpPr>
          <p:cNvPr id="3" name="Footer Placeholder 4">
            <a:extLst>
              <a:ext uri="{FF2B5EF4-FFF2-40B4-BE49-F238E27FC236}">
                <a16:creationId xmlns:a16="http://schemas.microsoft.com/office/drawing/2014/main" id="{B219F20B-4C38-251E-C013-86216A43EDAB}"/>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8" name="Date Placeholder 3">
            <a:extLst>
              <a:ext uri="{FF2B5EF4-FFF2-40B4-BE49-F238E27FC236}">
                <a16:creationId xmlns:a16="http://schemas.microsoft.com/office/drawing/2014/main" id="{86EFCDC3-A3C3-065F-2ACD-ADB6247E93EC}"/>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57028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dirty="0">
                <a:latin typeface="Arial Black"/>
              </a:rPr>
              <a:t>Divulgación de información del plan para miembros </a:t>
            </a:r>
            <a:br>
              <a:rPr lang="es-US" dirty="0">
                <a:latin typeface="Arial Black"/>
              </a:rPr>
            </a:br>
            <a:r>
              <a:rPr lang="es-US" dirty="0">
                <a:latin typeface="Arial Black"/>
              </a:rPr>
              <a:t>nuevos y que renuevan la inscripción</a:t>
            </a:r>
          </a:p>
        </p:txBody>
      </p:sp>
      <p:sp>
        <p:nvSpPr>
          <p:cNvPr id="5" name="Content Placeholder 4">
            <a:extLst>
              <a:ext uri="{FF2B5EF4-FFF2-40B4-BE49-F238E27FC236}">
                <a16:creationId xmlns:a16="http://schemas.microsoft.com/office/drawing/2014/main" id="{DFBA85CA-C6C0-C847-EBFA-75AEC182DF7D}"/>
              </a:ext>
            </a:extLst>
          </p:cNvPr>
          <p:cNvSpPr>
            <a:spLocks noGrp="1"/>
          </p:cNvSpPr>
          <p:nvPr>
            <p:ph sz="quarter" idx="13"/>
          </p:nvPr>
        </p:nvSpPr>
        <p:spPr>
          <a:xfrm>
            <a:off x="838200" y="1437686"/>
            <a:ext cx="10515600" cy="4552950"/>
          </a:xfrm>
        </p:spPr>
        <p:txBody>
          <a:bodyPr>
            <a:normAutofit fontScale="92500"/>
          </a:bodyPr>
          <a:lstStyle/>
          <a:p>
            <a:pPr marL="0" lvl="0" indent="0" defTabSz="685800">
              <a:lnSpc>
                <a:spcPct val="100000"/>
              </a:lnSpc>
              <a:spcBef>
                <a:spcPts val="0"/>
              </a:spcBef>
              <a:spcAft>
                <a:spcPts val="1200"/>
              </a:spcAft>
              <a:buClrTx/>
              <a:buNone/>
            </a:pPr>
            <a:r>
              <a:rPr lang="es-US" sz="2800" b="1" dirty="0">
                <a:solidFill>
                  <a:srgbClr val="00529B"/>
                </a:solidFill>
                <a:latin typeface="Arial"/>
                <a:cs typeface="Arial"/>
              </a:rPr>
              <a:t>Notificación de disponibilidad de materiales electrónicos:</a:t>
            </a:r>
          </a:p>
          <a:p>
            <a:pPr marL="617220" lvl="0" indent="-342900" defTabSz="685800">
              <a:lnSpc>
                <a:spcPct val="100000"/>
              </a:lnSpc>
              <a:spcBef>
                <a:spcPts val="0"/>
              </a:spcBef>
              <a:spcAft>
                <a:spcPts val="1200"/>
              </a:spcAft>
              <a:buClrTx/>
            </a:pPr>
            <a:r>
              <a:rPr lang="es-US" sz="2400" dirty="0">
                <a:solidFill>
                  <a:srgbClr val="2F5597"/>
                </a:solidFill>
                <a:latin typeface="Calibri" panose="020F0502020204030204"/>
                <a:cs typeface="+mn-cs"/>
              </a:rPr>
              <a:t>Describe la manera en que los afiliados pueden acceder a ciertos materiales requeridos en línea y cómo solicitar una copia impresa.</a:t>
            </a:r>
          </a:p>
          <a:p>
            <a:pPr marL="617220" lvl="0" indent="-342900" defTabSz="685800">
              <a:lnSpc>
                <a:spcPct val="100000"/>
              </a:lnSpc>
              <a:spcBef>
                <a:spcPts val="0"/>
              </a:spcBef>
              <a:spcAft>
                <a:spcPts val="1200"/>
              </a:spcAft>
              <a:buClrTx/>
            </a:pPr>
            <a:r>
              <a:rPr lang="es-US" sz="2400" dirty="0">
                <a:solidFill>
                  <a:srgbClr val="2F5597"/>
                </a:solidFill>
                <a:latin typeface="Calibri" panose="020F0502020204030204"/>
                <a:cs typeface="+mn-cs"/>
              </a:rPr>
              <a:t>Los avisos deben enviarse a tiempo para que un afiliado acceda a los materiales especificados antes del 15 de octubre cada año. Los materiales incluyen:</a:t>
            </a:r>
          </a:p>
          <a:p>
            <a:pPr marL="1097280" lvl="5" indent="-274320" defTabSz="685800">
              <a:lnSpc>
                <a:spcPct val="100000"/>
              </a:lnSpc>
              <a:spcBef>
                <a:spcPts val="0"/>
              </a:spcBef>
              <a:spcAft>
                <a:spcPts val="1200"/>
              </a:spcAft>
              <a:buSzPct val="100000"/>
            </a:pPr>
            <a:r>
              <a:rPr lang="es-US" sz="2000" dirty="0">
                <a:solidFill>
                  <a:srgbClr val="2F5597"/>
                </a:solidFill>
                <a:latin typeface="Arial" panose="020B0604020202020204" pitchFamily="34" charset="0"/>
                <a:cs typeface="Arial" panose="020B0604020202020204" pitchFamily="34" charset="0"/>
              </a:rPr>
              <a:t>Evidencia de Cobertura (EOC)</a:t>
            </a:r>
          </a:p>
          <a:p>
            <a:pPr marL="1097280" lvl="5" indent="-274320" defTabSz="685800">
              <a:lnSpc>
                <a:spcPct val="100000"/>
              </a:lnSpc>
              <a:spcBef>
                <a:spcPts val="0"/>
              </a:spcBef>
              <a:spcAft>
                <a:spcPts val="1200"/>
              </a:spcAft>
              <a:buSzPct val="100000"/>
            </a:pPr>
            <a:r>
              <a:rPr lang="es-US" sz="2000" dirty="0">
                <a:solidFill>
                  <a:srgbClr val="2F5597"/>
                </a:solidFill>
                <a:latin typeface="Arial" panose="020B0604020202020204" pitchFamily="34" charset="0"/>
                <a:cs typeface="Arial" panose="020B0604020202020204" pitchFamily="34" charset="0"/>
              </a:rPr>
              <a:t>Directorio de farmacias (para todos los planes que ofrecen un beneficio de la Parte D)</a:t>
            </a:r>
          </a:p>
          <a:p>
            <a:pPr marL="1097280" lvl="5" indent="-274320" defTabSz="685800">
              <a:lnSpc>
                <a:spcPct val="100000"/>
              </a:lnSpc>
              <a:spcBef>
                <a:spcPts val="0"/>
              </a:spcBef>
              <a:spcAft>
                <a:spcPts val="1200"/>
              </a:spcAft>
              <a:buSzPct val="100000"/>
            </a:pPr>
            <a:r>
              <a:rPr lang="es-US" sz="2000" dirty="0">
                <a:solidFill>
                  <a:srgbClr val="2F5597"/>
                </a:solidFill>
                <a:latin typeface="Arial" panose="020B0604020202020204" pitchFamily="34" charset="0"/>
                <a:cs typeface="Arial" panose="020B0604020202020204" pitchFamily="34" charset="0"/>
              </a:rPr>
              <a:t>Directorio de proveedores (para todos los tipos de planes excepto los planes de la Parte D)</a:t>
            </a:r>
          </a:p>
          <a:p>
            <a:pPr marL="1097280" lvl="5" indent="-274320" defTabSz="685800">
              <a:lnSpc>
                <a:spcPct val="100000"/>
              </a:lnSpc>
              <a:spcBef>
                <a:spcPts val="0"/>
              </a:spcBef>
              <a:spcAft>
                <a:spcPts val="1200"/>
              </a:spcAft>
              <a:buSzPct val="100000"/>
            </a:pPr>
            <a:r>
              <a:rPr lang="es-US" sz="2000" dirty="0">
                <a:solidFill>
                  <a:srgbClr val="2F5597"/>
                </a:solidFill>
                <a:latin typeface="Arial" panose="020B0604020202020204" pitchFamily="34" charset="0"/>
                <a:cs typeface="Arial" panose="020B0604020202020204" pitchFamily="34" charset="0"/>
              </a:rPr>
              <a:t>Formulario (para los planes que ofrecen un beneficio de la Parte D)</a:t>
            </a:r>
          </a:p>
        </p:txBody>
      </p:sp>
      <p:sp>
        <p:nvSpPr>
          <p:cNvPr id="2" name="Slide Number Placeholder 5">
            <a:extLst>
              <a:ext uri="{FF2B5EF4-FFF2-40B4-BE49-F238E27FC236}">
                <a16:creationId xmlns:a16="http://schemas.microsoft.com/office/drawing/2014/main" id="{D1DBEEE9-FA55-06C5-3FC2-8FE69BF60E1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46</a:t>
            </a:fld>
            <a:endParaRPr lang="en-US"/>
          </a:p>
        </p:txBody>
      </p:sp>
      <p:sp>
        <p:nvSpPr>
          <p:cNvPr id="3" name="Footer Placeholder 4">
            <a:extLst>
              <a:ext uri="{FF2B5EF4-FFF2-40B4-BE49-F238E27FC236}">
                <a16:creationId xmlns:a16="http://schemas.microsoft.com/office/drawing/2014/main" id="{7CD58FF6-5744-A155-9490-09CA57670525}"/>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8" name="Date Placeholder 3">
            <a:extLst>
              <a:ext uri="{FF2B5EF4-FFF2-40B4-BE49-F238E27FC236}">
                <a16:creationId xmlns:a16="http://schemas.microsoft.com/office/drawing/2014/main" id="{3E2773A1-65C3-9B55-9096-FA89DA754DDD}"/>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41959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dirty="0">
                <a:latin typeface="Arial Black"/>
              </a:rPr>
              <a:t>Divulgación de la información del plan para miembros </a:t>
            </a:r>
            <a:br>
              <a:rPr lang="es-US" dirty="0">
                <a:latin typeface="Arial Black"/>
              </a:rPr>
            </a:br>
            <a:r>
              <a:rPr lang="es-US" dirty="0">
                <a:latin typeface="Arial Black"/>
              </a:rPr>
              <a:t>nuevos y que renueven la inscripción (continuación)</a:t>
            </a:r>
          </a:p>
        </p:txBody>
      </p:sp>
      <p:sp>
        <p:nvSpPr>
          <p:cNvPr id="5" name="Content Placeholder 4">
            <a:extLst>
              <a:ext uri="{FF2B5EF4-FFF2-40B4-BE49-F238E27FC236}">
                <a16:creationId xmlns:a16="http://schemas.microsoft.com/office/drawing/2014/main" id="{7607CCF7-9645-31EC-D37F-5B31CB8273BE}"/>
              </a:ext>
            </a:extLst>
          </p:cNvPr>
          <p:cNvSpPr>
            <a:spLocks noGrp="1"/>
          </p:cNvSpPr>
          <p:nvPr>
            <p:ph sz="quarter" idx="13"/>
          </p:nvPr>
        </p:nvSpPr>
        <p:spPr>
          <a:xfrm>
            <a:off x="838200" y="1437686"/>
            <a:ext cx="10096500" cy="4552950"/>
          </a:xfrm>
        </p:spPr>
        <p:txBody>
          <a:bodyPr>
            <a:normAutofit lnSpcReduction="10000"/>
          </a:bodyPr>
          <a:lstStyle/>
          <a:p>
            <a:pPr marL="274320" lvl="2" indent="-274320" defTabSz="685800">
              <a:lnSpc>
                <a:spcPct val="100000"/>
              </a:lnSpc>
              <a:spcBef>
                <a:spcPts val="0"/>
              </a:spcBef>
              <a:spcAft>
                <a:spcPts val="1200"/>
              </a:spcAft>
              <a:buSzPct val="100000"/>
              <a:buFont typeface="Wingdings" panose="05000000000000000000" pitchFamily="2" charset="2"/>
              <a:buChar char="§"/>
            </a:pPr>
            <a:r>
              <a:rPr lang="es-US" sz="2800">
                <a:solidFill>
                  <a:srgbClr val="00529B"/>
                </a:solidFill>
                <a:latin typeface="Arial" panose="020B0604020202020204" pitchFamily="34" charset="0"/>
                <a:cs typeface="Arial" panose="020B0604020202020204" pitchFamily="34" charset="0"/>
              </a:rPr>
              <a:t>Los documentos para nuevos afiliados se deben proporcionar, como máximo, 10 días calendario antes de la confirmación de la inscripción o el último día del mes antes de la fecha de entrada en vigencia, lo que sea más tarde.</a:t>
            </a:r>
          </a:p>
          <a:p>
            <a:pPr marL="274320" lvl="2" indent="-274320" defTabSz="685800">
              <a:lnSpc>
                <a:spcPct val="100000"/>
              </a:lnSpc>
              <a:spcBef>
                <a:spcPts val="0"/>
              </a:spcBef>
              <a:spcAft>
                <a:spcPts val="1200"/>
              </a:spcAft>
              <a:buSzPct val="100000"/>
              <a:buFont typeface="Wingdings" panose="05000000000000000000" pitchFamily="2" charset="2"/>
              <a:buChar char="§"/>
            </a:pPr>
            <a:r>
              <a:rPr lang="es-US" sz="2800">
                <a:solidFill>
                  <a:srgbClr val="00529B"/>
                </a:solidFill>
                <a:latin typeface="Arial" panose="020B0604020202020204" pitchFamily="34" charset="0"/>
                <a:cs typeface="Arial" panose="020B0604020202020204" pitchFamily="34" charset="0"/>
              </a:rPr>
              <a:t>Los materiales requeridos pueden enviarse electrónicamente con el consentimiento previo del afiliado. Estos incluyen:</a:t>
            </a:r>
          </a:p>
          <a:p>
            <a:pPr marL="822960" lvl="2" indent="-274320" defTabSz="685800">
              <a:lnSpc>
                <a:spcPct val="100000"/>
              </a:lnSpc>
              <a:spcBef>
                <a:spcPts val="0"/>
              </a:spcBef>
              <a:spcAft>
                <a:spcPts val="1200"/>
              </a:spcAft>
              <a:buSzPct val="100000"/>
            </a:pPr>
            <a:r>
              <a:rPr lang="es-US" sz="2400">
                <a:solidFill>
                  <a:srgbClr val="00529B"/>
                </a:solidFill>
                <a:latin typeface="Arial" panose="020B0604020202020204" pitchFamily="34" charset="0"/>
                <a:cs typeface="Arial" panose="020B0604020202020204" pitchFamily="34" charset="0"/>
              </a:rPr>
              <a:t>Aviso Anual de Cambios (ANOC)</a:t>
            </a:r>
          </a:p>
          <a:p>
            <a:pPr marL="822960" lvl="2" indent="-274320" defTabSz="685800">
              <a:lnSpc>
                <a:spcPct val="100000"/>
              </a:lnSpc>
              <a:spcBef>
                <a:spcPts val="0"/>
              </a:spcBef>
              <a:spcAft>
                <a:spcPts val="1200"/>
              </a:spcAft>
              <a:buSzPct val="100000"/>
            </a:pPr>
            <a:r>
              <a:rPr lang="es-US" sz="2400">
                <a:solidFill>
                  <a:srgbClr val="00529B"/>
                </a:solidFill>
                <a:latin typeface="Arial" panose="020B0604020202020204" pitchFamily="34" charset="0"/>
                <a:cs typeface="Arial" panose="020B0604020202020204" pitchFamily="34" charset="0"/>
              </a:rPr>
              <a:t>Erratas de ANOC y EOC</a:t>
            </a:r>
          </a:p>
          <a:p>
            <a:pPr marL="822960" lvl="2" indent="-274320" defTabSz="685800">
              <a:lnSpc>
                <a:spcPct val="100000"/>
              </a:lnSpc>
              <a:spcBef>
                <a:spcPts val="0"/>
              </a:spcBef>
              <a:spcAft>
                <a:spcPts val="1200"/>
              </a:spcAft>
              <a:buSzPct val="100000"/>
            </a:pPr>
            <a:r>
              <a:rPr lang="es-US" sz="2400">
                <a:solidFill>
                  <a:srgbClr val="00529B"/>
                </a:solidFill>
                <a:latin typeface="Arial" panose="020B0604020202020204" pitchFamily="34" charset="0"/>
                <a:cs typeface="Arial" panose="020B0604020202020204" pitchFamily="34" charset="0"/>
              </a:rPr>
              <a:t>Avisos de inscripción y cancelación de inscripción</a:t>
            </a:r>
          </a:p>
        </p:txBody>
      </p:sp>
      <p:sp>
        <p:nvSpPr>
          <p:cNvPr id="2" name="Slide Number Placeholder 5">
            <a:extLst>
              <a:ext uri="{FF2B5EF4-FFF2-40B4-BE49-F238E27FC236}">
                <a16:creationId xmlns:a16="http://schemas.microsoft.com/office/drawing/2014/main" id="{6B70D62E-9855-2D0F-F20A-960DA7360C7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47</a:t>
            </a:fld>
            <a:endParaRPr lang="en-US"/>
          </a:p>
        </p:txBody>
      </p:sp>
      <p:sp>
        <p:nvSpPr>
          <p:cNvPr id="3" name="Footer Placeholder 4">
            <a:extLst>
              <a:ext uri="{FF2B5EF4-FFF2-40B4-BE49-F238E27FC236}">
                <a16:creationId xmlns:a16="http://schemas.microsoft.com/office/drawing/2014/main" id="{AFF680E5-2105-74B9-17F8-87E14B2CB4F1}"/>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9" name="Date Placeholder 3">
            <a:extLst>
              <a:ext uri="{FF2B5EF4-FFF2-40B4-BE49-F238E27FC236}">
                <a16:creationId xmlns:a16="http://schemas.microsoft.com/office/drawing/2014/main" id="{C0F6DB4E-55B2-0C67-44BB-A9821477DE39}"/>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6428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38151"/>
          </a:xfrm>
        </p:spPr>
        <p:txBody>
          <a:bodyPr anchor="ctr">
            <a:normAutofit/>
          </a:bodyPr>
          <a:lstStyle/>
          <a:p>
            <a:r>
              <a:rPr lang="es-US" sz="3000"/>
              <a:t>Recordatorios sobre obsequios nominales</a:t>
            </a:r>
          </a:p>
        </p:txBody>
      </p:sp>
      <p:sp>
        <p:nvSpPr>
          <p:cNvPr id="5" name="Content Placeholder 4"/>
          <p:cNvSpPr>
            <a:spLocks noGrp="1"/>
          </p:cNvSpPr>
          <p:nvPr>
            <p:ph type="body" sz="quarter" idx="13"/>
          </p:nvPr>
        </p:nvSpPr>
        <p:spPr>
          <a:xfrm>
            <a:off x="727090" y="1430338"/>
            <a:ext cx="7744197" cy="4363910"/>
          </a:xfrm>
        </p:spPr>
        <p:txBody>
          <a:bodyPr vert="horz" lIns="91440" tIns="45720" rIns="91440" bIns="45720" rtlCol="0" anchor="t">
            <a:normAutofit fontScale="85000" lnSpcReduction="20000"/>
          </a:bodyPr>
          <a:lstStyle/>
          <a:p>
            <a:pPr marL="0" lvl="0" indent="0" defTabSz="685800">
              <a:lnSpc>
                <a:spcPct val="120000"/>
              </a:lnSpc>
              <a:spcBef>
                <a:spcPts val="0"/>
              </a:spcBef>
              <a:spcAft>
                <a:spcPts val="1200"/>
              </a:spcAft>
              <a:buNone/>
            </a:pPr>
            <a:r>
              <a:rPr lang="es-US" sz="2800" b="1" dirty="0">
                <a:solidFill>
                  <a:srgbClr val="00529B"/>
                </a:solidFill>
                <a:latin typeface="Arial"/>
                <a:cs typeface="Arial"/>
              </a:rPr>
              <a:t>Los planes pueden ofrecer obsequios nominales a afiliados potenciales con fines de mercadotecnia:</a:t>
            </a:r>
          </a:p>
          <a:p>
            <a:pPr marL="548640" indent="-274320" defTabSz="685800">
              <a:lnSpc>
                <a:spcPct val="120000"/>
              </a:lnSpc>
              <a:spcBef>
                <a:spcPts val="0"/>
              </a:spcBef>
              <a:spcAft>
                <a:spcPts val="1200"/>
              </a:spcAft>
            </a:pPr>
            <a:r>
              <a:rPr lang="es-US" sz="2400" dirty="0">
                <a:solidFill>
                  <a:srgbClr val="00529B"/>
                </a:solidFill>
                <a:latin typeface="Arial"/>
                <a:cs typeface="Arial"/>
              </a:rPr>
              <a:t>Por artículo: $15 o menos</a:t>
            </a:r>
          </a:p>
          <a:p>
            <a:pPr marL="548640" indent="-274320" defTabSz="685800">
              <a:lnSpc>
                <a:spcPct val="120000"/>
              </a:lnSpc>
              <a:spcBef>
                <a:spcPts val="0"/>
              </a:spcBef>
              <a:spcAft>
                <a:spcPts val="1200"/>
              </a:spcAft>
            </a:pPr>
            <a:r>
              <a:rPr lang="es-US" sz="2400" dirty="0">
                <a:solidFill>
                  <a:srgbClr val="00529B"/>
                </a:solidFill>
                <a:latin typeface="Arial"/>
                <a:cs typeface="Arial"/>
              </a:rPr>
              <a:t>Agregado de todos los obsequios, por persona </a:t>
            </a:r>
            <a:br>
              <a:rPr lang="es-US" sz="2400" dirty="0">
                <a:solidFill>
                  <a:srgbClr val="00529B"/>
                </a:solidFill>
                <a:latin typeface="Arial"/>
                <a:cs typeface="Arial"/>
              </a:rPr>
            </a:br>
            <a:r>
              <a:rPr lang="es-US" sz="2400" dirty="0">
                <a:solidFill>
                  <a:srgbClr val="00529B"/>
                </a:solidFill>
                <a:latin typeface="Arial"/>
                <a:cs typeface="Arial"/>
              </a:rPr>
              <a:t>y por año: $75</a:t>
            </a:r>
          </a:p>
          <a:p>
            <a:pPr marL="548640" indent="-274320" defTabSz="685800">
              <a:lnSpc>
                <a:spcPct val="120000"/>
              </a:lnSpc>
              <a:spcBef>
                <a:spcPts val="0"/>
              </a:spcBef>
              <a:spcAft>
                <a:spcPts val="1200"/>
              </a:spcAft>
            </a:pPr>
            <a:r>
              <a:rPr lang="es-US" sz="2400" dirty="0">
                <a:solidFill>
                  <a:srgbClr val="00529B"/>
                </a:solidFill>
                <a:latin typeface="Arial"/>
                <a:cs typeface="Arial"/>
              </a:rPr>
              <a:t>Proporcionado sin discriminación e </a:t>
            </a:r>
            <a:br>
              <a:rPr lang="es-US" sz="2400" dirty="0">
                <a:solidFill>
                  <a:srgbClr val="00529B"/>
                </a:solidFill>
                <a:latin typeface="Arial"/>
                <a:cs typeface="Arial"/>
              </a:rPr>
            </a:br>
            <a:r>
              <a:rPr lang="es-US" sz="2400" dirty="0">
                <a:solidFill>
                  <a:srgbClr val="00529B"/>
                </a:solidFill>
                <a:latin typeface="Arial"/>
                <a:cs typeface="Arial"/>
              </a:rPr>
              <a:t>independientemente de que se inscriban o no</a:t>
            </a:r>
          </a:p>
          <a:p>
            <a:pPr marL="548640" lvl="0" indent="-274320" defTabSz="685800">
              <a:lnSpc>
                <a:spcPct val="120000"/>
              </a:lnSpc>
              <a:spcBef>
                <a:spcPts val="0"/>
              </a:spcBef>
              <a:spcAft>
                <a:spcPts val="1200"/>
              </a:spcAft>
            </a:pPr>
            <a:r>
              <a:rPr lang="es-US" sz="2400" dirty="0">
                <a:solidFill>
                  <a:srgbClr val="00529B"/>
                </a:solidFill>
                <a:latin typeface="Arial"/>
                <a:cs typeface="Arial"/>
              </a:rPr>
              <a:t>No puede proporcionarse con la condición de que </a:t>
            </a:r>
            <a:br>
              <a:rPr lang="es-US" sz="2400" dirty="0">
                <a:solidFill>
                  <a:srgbClr val="00529B"/>
                </a:solidFill>
                <a:latin typeface="Arial"/>
                <a:cs typeface="Arial"/>
              </a:rPr>
            </a:br>
            <a:r>
              <a:rPr lang="es-US" sz="2400" dirty="0">
                <a:solidFill>
                  <a:srgbClr val="00529B"/>
                </a:solidFill>
                <a:latin typeface="Arial"/>
                <a:cs typeface="Arial"/>
              </a:rPr>
              <a:t>se inscriban en el plan</a:t>
            </a:r>
          </a:p>
          <a:p>
            <a:pPr marL="548640" lvl="0" indent="-274320" defTabSz="685800">
              <a:lnSpc>
                <a:spcPct val="120000"/>
              </a:lnSpc>
              <a:spcBef>
                <a:spcPts val="0"/>
              </a:spcBef>
              <a:spcAft>
                <a:spcPts val="1200"/>
              </a:spcAft>
            </a:pPr>
            <a:r>
              <a:rPr lang="es-US" sz="2400" dirty="0">
                <a:solidFill>
                  <a:srgbClr val="00529B"/>
                </a:solidFill>
                <a:latin typeface="Arial"/>
                <a:cs typeface="Arial"/>
              </a:rPr>
              <a:t>No pueden ser en forma de efectivo u otras </a:t>
            </a:r>
            <a:br>
              <a:rPr lang="es-US" sz="2400" dirty="0">
                <a:solidFill>
                  <a:srgbClr val="00529B"/>
                </a:solidFill>
                <a:latin typeface="Arial"/>
                <a:cs typeface="Arial"/>
              </a:rPr>
            </a:br>
            <a:r>
              <a:rPr lang="es-US" sz="2400" dirty="0">
                <a:solidFill>
                  <a:srgbClr val="00529B"/>
                </a:solidFill>
                <a:latin typeface="Arial"/>
                <a:cs typeface="Arial"/>
              </a:rPr>
              <a:t>bonificaciones monetarias</a:t>
            </a:r>
          </a:p>
        </p:txBody>
      </p:sp>
      <p:pic>
        <p:nvPicPr>
          <p:cNvPr id="8" name="Picture 7">
            <a:extLst>
              <a:ext uri="{FF2B5EF4-FFF2-40B4-BE49-F238E27FC236}">
                <a16:creationId xmlns:a16="http://schemas.microsoft.com/office/drawing/2014/main" id="{25E7047A-6CB0-4C92-9972-CD86DB998CE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04315" y="2583887"/>
            <a:ext cx="4147457" cy="2764971"/>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3CADE290-8472-CB77-74FD-D430CDC8E194}"/>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48</a:t>
            </a:fld>
            <a:endParaRPr lang="en-US"/>
          </a:p>
        </p:txBody>
      </p:sp>
      <p:sp>
        <p:nvSpPr>
          <p:cNvPr id="3" name="Footer Placeholder 4">
            <a:extLst>
              <a:ext uri="{FF2B5EF4-FFF2-40B4-BE49-F238E27FC236}">
                <a16:creationId xmlns:a16="http://schemas.microsoft.com/office/drawing/2014/main" id="{318E2C3E-8093-2900-3F8E-52CB2CB0C902}"/>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6" name="Date Placeholder 3">
            <a:extLst>
              <a:ext uri="{FF2B5EF4-FFF2-40B4-BE49-F238E27FC236}">
                <a16:creationId xmlns:a16="http://schemas.microsoft.com/office/drawing/2014/main" id="{55A86664-01B6-41DF-FFD9-CA3DD000475B}"/>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8256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Contacto no solicitado por el beneficiario</a:t>
            </a:r>
          </a:p>
        </p:txBody>
      </p:sp>
      <p:pic>
        <p:nvPicPr>
          <p:cNvPr id="15" name="Picture 14" descr="Green Check mark icon">
            <a:extLst>
              <a:ext uri="{FF2B5EF4-FFF2-40B4-BE49-F238E27FC236}">
                <a16:creationId xmlns:a16="http://schemas.microsoft.com/office/drawing/2014/main" id="{0D70138D-4080-5C34-5AF7-1F7F173A3198}"/>
              </a:ext>
            </a:extLst>
          </p:cNvPr>
          <p:cNvPicPr preferRelativeResize="0">
            <a:picLocks noChangeAspect="1"/>
          </p:cNvPicPr>
          <p:nvPr/>
        </p:nvPicPr>
        <p:blipFill rotWithShape="1">
          <a:blip r:embed="rId4"/>
          <a:srcRect l="4197" t="16846" r="49978" b="14782"/>
          <a:stretch/>
        </p:blipFill>
        <p:spPr>
          <a:xfrm>
            <a:off x="1758980" y="1567518"/>
            <a:ext cx="1280160" cy="1280160"/>
          </a:xfrm>
          <a:prstGeom prst="rect">
            <a:avLst/>
          </a:prstGeom>
        </p:spPr>
      </p:pic>
      <p:sp>
        <p:nvSpPr>
          <p:cNvPr id="6" name="Content Placeholder 5">
            <a:extLst>
              <a:ext uri="{FF2B5EF4-FFF2-40B4-BE49-F238E27FC236}">
                <a16:creationId xmlns:a16="http://schemas.microsoft.com/office/drawing/2014/main" id="{5281AB7E-AE40-8A76-233E-E5E9BF328669}"/>
              </a:ext>
            </a:extLst>
          </p:cNvPr>
          <p:cNvSpPr>
            <a:spLocks noGrp="1"/>
          </p:cNvSpPr>
          <p:nvPr>
            <p:ph sz="quarter" idx="13"/>
          </p:nvPr>
        </p:nvSpPr>
        <p:spPr>
          <a:xfrm>
            <a:off x="689132" y="1409700"/>
            <a:ext cx="3419856" cy="4583476"/>
          </a:xfrm>
          <a:prstGeom prst="roundRect">
            <a:avLst/>
          </a:prstGeom>
          <a:ln w="38100">
            <a:solidFill>
              <a:srgbClr val="00B050"/>
            </a:solidFill>
          </a:ln>
        </p:spPr>
        <p:txBody>
          <a:bodyPr tIns="1645920" bIns="0">
            <a:normAutofit fontScale="92500" lnSpcReduction="20000"/>
          </a:bodyPr>
          <a:lstStyle/>
          <a:p>
            <a:pPr marL="0" lvl="0" indent="0" algn="ctr" defTabSz="685800">
              <a:lnSpc>
                <a:spcPct val="120000"/>
              </a:lnSpc>
              <a:spcBef>
                <a:spcPts val="0"/>
              </a:spcBef>
              <a:spcAft>
                <a:spcPts val="1200"/>
              </a:spcAft>
              <a:buClrTx/>
              <a:buNone/>
              <a:defRPr/>
            </a:pPr>
            <a:r>
              <a:rPr lang="es-US" sz="1900" b="1" dirty="0"/>
              <a:t>Las actividades de mercadotecnia no solicitadas permitidas incluyen:</a:t>
            </a:r>
          </a:p>
          <a:p>
            <a:pPr marL="274320" lvl="0" indent="-274320" defTabSz="685800">
              <a:lnSpc>
                <a:spcPct val="100000"/>
              </a:lnSpc>
              <a:spcBef>
                <a:spcPts val="0"/>
              </a:spcBef>
              <a:spcAft>
                <a:spcPts val="600"/>
              </a:spcAft>
              <a:buClrTx/>
              <a:buFont typeface="Wingdings" panose="02070309020205020404" pitchFamily="49" charset="0"/>
              <a:buChar char="§"/>
              <a:defRPr/>
            </a:pPr>
            <a:r>
              <a:rPr lang="es-US" sz="1800" dirty="0"/>
              <a:t>Correo postal u otros medios impresos convencionales</a:t>
            </a:r>
          </a:p>
          <a:p>
            <a:pPr marL="274320" lvl="0" indent="-274320" defTabSz="685800">
              <a:lnSpc>
                <a:spcPct val="100000"/>
              </a:lnSpc>
              <a:spcBef>
                <a:spcPts val="0"/>
              </a:spcBef>
              <a:spcAft>
                <a:spcPts val="600"/>
              </a:spcAft>
              <a:buClrTx/>
              <a:buFont typeface="Wingdings" panose="02070309020205020404" pitchFamily="49" charset="0"/>
              <a:buChar char="§"/>
              <a:defRPr/>
            </a:pPr>
            <a:r>
              <a:rPr lang="es-US" sz="1800" dirty="0"/>
              <a:t>Correo electrónico (debe tener una opción para ser excluido)</a:t>
            </a:r>
          </a:p>
        </p:txBody>
      </p:sp>
      <p:pic>
        <p:nvPicPr>
          <p:cNvPr id="16" name="Picture 15" descr="Red X mark">
            <a:extLst>
              <a:ext uri="{FF2B5EF4-FFF2-40B4-BE49-F238E27FC236}">
                <a16:creationId xmlns:a16="http://schemas.microsoft.com/office/drawing/2014/main" id="{2A3AD82C-6270-1AF7-A65B-D96D1D1ECFB2}"/>
              </a:ext>
            </a:extLst>
          </p:cNvPr>
          <p:cNvPicPr preferRelativeResize="0">
            <a:picLocks noChangeAspect="1"/>
          </p:cNvPicPr>
          <p:nvPr/>
        </p:nvPicPr>
        <p:blipFill rotWithShape="1">
          <a:blip r:embed="rId4"/>
          <a:srcRect l="51146" t="16760" r="4053" b="16159"/>
          <a:stretch/>
        </p:blipFill>
        <p:spPr>
          <a:xfrm>
            <a:off x="5485246" y="1567518"/>
            <a:ext cx="1280160" cy="1280160"/>
          </a:xfrm>
          <a:prstGeom prst="rect">
            <a:avLst/>
          </a:prstGeom>
        </p:spPr>
      </p:pic>
      <p:sp>
        <p:nvSpPr>
          <p:cNvPr id="7" name="Content Placeholder 6">
            <a:extLst>
              <a:ext uri="{FF2B5EF4-FFF2-40B4-BE49-F238E27FC236}">
                <a16:creationId xmlns:a16="http://schemas.microsoft.com/office/drawing/2014/main" id="{A750C810-C121-C28B-D955-0D9FDDFE49F0}"/>
              </a:ext>
            </a:extLst>
          </p:cNvPr>
          <p:cNvSpPr>
            <a:spLocks noGrp="1"/>
          </p:cNvSpPr>
          <p:nvPr>
            <p:ph sz="quarter" idx="14"/>
          </p:nvPr>
        </p:nvSpPr>
        <p:spPr>
          <a:xfrm>
            <a:off x="4415398" y="1409700"/>
            <a:ext cx="3419856" cy="4583476"/>
          </a:xfrm>
          <a:prstGeom prst="roundRect">
            <a:avLst/>
          </a:prstGeom>
          <a:ln w="38100">
            <a:solidFill>
              <a:srgbClr val="FF0000"/>
            </a:solidFill>
          </a:ln>
        </p:spPr>
        <p:txBody>
          <a:bodyPr tIns="1645920" bIns="0">
            <a:normAutofit fontScale="92500" lnSpcReduction="20000"/>
          </a:bodyPr>
          <a:lstStyle/>
          <a:p>
            <a:pPr marL="0" lvl="0" indent="0" algn="ctr" defTabSz="685800">
              <a:lnSpc>
                <a:spcPct val="120000"/>
              </a:lnSpc>
              <a:spcBef>
                <a:spcPts val="0"/>
              </a:spcBef>
              <a:spcAft>
                <a:spcPts val="1800"/>
              </a:spcAft>
              <a:buClrTx/>
              <a:buNone/>
              <a:defRPr/>
            </a:pPr>
            <a:r>
              <a:rPr lang="es-US" sz="1900" b="1" dirty="0"/>
              <a:t>Actividades de mercadotecnia no solicitadas prohibidas:</a:t>
            </a:r>
          </a:p>
          <a:p>
            <a:pPr marL="274320" lvl="0" indent="-274320" defTabSz="685800">
              <a:lnSpc>
                <a:spcPct val="100000"/>
              </a:lnSpc>
              <a:spcBef>
                <a:spcPts val="0"/>
              </a:spcBef>
              <a:spcAft>
                <a:spcPts val="600"/>
              </a:spcAft>
              <a:buClrTx/>
              <a:buFont typeface="Wingdings" panose="02070309020205020404" pitchFamily="49" charset="0"/>
              <a:buChar char="§"/>
              <a:defRPr/>
            </a:pPr>
            <a:r>
              <a:rPr lang="es-US" sz="1800" dirty="0"/>
              <a:t>Visita puerta a puerta</a:t>
            </a:r>
          </a:p>
          <a:p>
            <a:pPr marL="274320" lvl="0" indent="-274320" defTabSz="685800">
              <a:lnSpc>
                <a:spcPct val="100000"/>
              </a:lnSpc>
              <a:spcBef>
                <a:spcPts val="0"/>
              </a:spcBef>
              <a:spcAft>
                <a:spcPts val="600"/>
              </a:spcAft>
              <a:buClrTx/>
              <a:buFont typeface="Wingdings" panose="02070309020205020404" pitchFamily="49" charset="0"/>
              <a:buChar char="§"/>
              <a:defRPr/>
            </a:pPr>
            <a:r>
              <a:rPr lang="es-US" sz="1800" dirty="0"/>
              <a:t>En áreas comunes de atención médica</a:t>
            </a:r>
          </a:p>
          <a:p>
            <a:pPr marL="274320" lvl="0" indent="-274320" defTabSz="685800">
              <a:lnSpc>
                <a:spcPct val="100000"/>
              </a:lnSpc>
              <a:spcBef>
                <a:spcPts val="0"/>
              </a:spcBef>
              <a:spcAft>
                <a:spcPts val="600"/>
              </a:spcAft>
              <a:buClrTx/>
              <a:buFont typeface="Wingdings" panose="02070309020205020404" pitchFamily="49" charset="0"/>
              <a:buChar char="§"/>
              <a:defRPr/>
            </a:pPr>
            <a:r>
              <a:rPr lang="es-US" sz="1800" dirty="0"/>
              <a:t>Sociales directas </a:t>
            </a:r>
            <a:br>
              <a:rPr lang="es-US" sz="1800" dirty="0"/>
            </a:br>
            <a:r>
              <a:rPr lang="es-US" sz="1800" dirty="0"/>
              <a:t>(redes sociales)</a:t>
            </a:r>
          </a:p>
          <a:p>
            <a:pPr marL="274320" lvl="0" indent="-274320" defTabSz="685800">
              <a:lnSpc>
                <a:spcPct val="100000"/>
              </a:lnSpc>
              <a:spcBef>
                <a:spcPts val="0"/>
              </a:spcBef>
              <a:spcAft>
                <a:spcPts val="600"/>
              </a:spcAft>
              <a:buClrTx/>
              <a:buFont typeface="Wingdings" panose="02070309020205020404" pitchFamily="49" charset="0"/>
              <a:buChar char="§"/>
              <a:defRPr/>
            </a:pPr>
            <a:r>
              <a:rPr lang="es-US" sz="1800" dirty="0"/>
              <a:t>Llamadas sin aviso previo</a:t>
            </a:r>
          </a:p>
        </p:txBody>
      </p:sp>
      <p:pic>
        <p:nvPicPr>
          <p:cNvPr id="17" name="Picture 16" descr="Red X mark">
            <a:extLst>
              <a:ext uri="{FF2B5EF4-FFF2-40B4-BE49-F238E27FC236}">
                <a16:creationId xmlns:a16="http://schemas.microsoft.com/office/drawing/2014/main" id="{80F02E43-F7F7-66E5-1830-65255F3C4F61}"/>
              </a:ext>
            </a:extLst>
          </p:cNvPr>
          <p:cNvPicPr preferRelativeResize="0">
            <a:picLocks noChangeAspect="1"/>
          </p:cNvPicPr>
          <p:nvPr/>
        </p:nvPicPr>
        <p:blipFill rotWithShape="1">
          <a:blip r:embed="rId4"/>
          <a:srcRect l="51146" t="16760" r="4053" b="16159"/>
          <a:stretch/>
        </p:blipFill>
        <p:spPr>
          <a:xfrm>
            <a:off x="9215401" y="1567518"/>
            <a:ext cx="1280160" cy="1280160"/>
          </a:xfrm>
          <a:prstGeom prst="rect">
            <a:avLst/>
          </a:prstGeom>
        </p:spPr>
      </p:pic>
      <p:sp>
        <p:nvSpPr>
          <p:cNvPr id="8" name="Content Placeholder 7">
            <a:extLst>
              <a:ext uri="{FF2B5EF4-FFF2-40B4-BE49-F238E27FC236}">
                <a16:creationId xmlns:a16="http://schemas.microsoft.com/office/drawing/2014/main" id="{10CAC7FA-2A6A-4361-405C-B7F318DFE4D6}"/>
              </a:ext>
            </a:extLst>
          </p:cNvPr>
          <p:cNvSpPr>
            <a:spLocks noGrp="1"/>
          </p:cNvSpPr>
          <p:nvPr>
            <p:ph sz="quarter" idx="15"/>
          </p:nvPr>
        </p:nvSpPr>
        <p:spPr>
          <a:xfrm>
            <a:off x="8141663" y="1409700"/>
            <a:ext cx="3419856" cy="4583476"/>
          </a:xfrm>
          <a:prstGeom prst="roundRect">
            <a:avLst/>
          </a:prstGeom>
          <a:ln w="38100">
            <a:solidFill>
              <a:srgbClr val="FF0000"/>
            </a:solidFill>
          </a:ln>
        </p:spPr>
        <p:txBody>
          <a:bodyPr tIns="1645920" bIns="0"/>
          <a:lstStyle/>
          <a:p>
            <a:pPr marL="0" lvl="0" indent="0" algn="ctr">
              <a:lnSpc>
                <a:spcPct val="100000"/>
              </a:lnSpc>
              <a:spcBef>
                <a:spcPts val="0"/>
              </a:spcBef>
              <a:spcAft>
                <a:spcPts val="1800"/>
              </a:spcAft>
              <a:buClrTx/>
              <a:buNone/>
              <a:defRPr/>
            </a:pPr>
            <a:r>
              <a:rPr lang="es-US" sz="1900" b="1" dirty="0"/>
              <a:t>No se pueden comercializar productos no relacionados con </a:t>
            </a:r>
            <a:br>
              <a:rPr lang="es-US" sz="1900" b="1" dirty="0"/>
            </a:br>
            <a:r>
              <a:rPr lang="es-US" sz="1900" b="1" dirty="0"/>
              <a:t>la salud, como:</a:t>
            </a:r>
          </a:p>
          <a:p>
            <a:pPr marL="274320" indent="-274320">
              <a:lnSpc>
                <a:spcPct val="100000"/>
              </a:lnSpc>
              <a:spcBef>
                <a:spcPts val="0"/>
              </a:spcBef>
              <a:spcAft>
                <a:spcPts val="600"/>
              </a:spcAft>
              <a:buClrTx/>
              <a:defRPr/>
            </a:pPr>
            <a:r>
              <a:rPr lang="es-US" sz="1800" dirty="0"/>
              <a:t>Anualidades</a:t>
            </a:r>
          </a:p>
          <a:p>
            <a:pPr marL="274320" indent="-274320">
              <a:lnSpc>
                <a:spcPct val="100000"/>
              </a:lnSpc>
              <a:spcBef>
                <a:spcPts val="0"/>
              </a:spcBef>
              <a:spcAft>
                <a:spcPts val="600"/>
              </a:spcAft>
              <a:buClrTx/>
              <a:defRPr/>
            </a:pPr>
            <a:r>
              <a:rPr lang="es-US" sz="1800" dirty="0"/>
              <a:t>Seguros de vida</a:t>
            </a:r>
          </a:p>
          <a:p>
            <a:pPr marL="274320" indent="-274320">
              <a:lnSpc>
                <a:spcPct val="100000"/>
              </a:lnSpc>
              <a:spcBef>
                <a:spcPts val="0"/>
              </a:spcBef>
              <a:spcAft>
                <a:spcPts val="1200"/>
              </a:spcAft>
              <a:buClrTx/>
              <a:defRPr/>
            </a:pPr>
            <a:r>
              <a:rPr lang="es-US" sz="1800" dirty="0"/>
              <a:t>Otros productos</a:t>
            </a:r>
          </a:p>
        </p:txBody>
      </p:sp>
      <p:sp>
        <p:nvSpPr>
          <p:cNvPr id="2" name="Slide Number Placeholder 5">
            <a:extLst>
              <a:ext uri="{FF2B5EF4-FFF2-40B4-BE49-F238E27FC236}">
                <a16:creationId xmlns:a16="http://schemas.microsoft.com/office/drawing/2014/main" id="{74D23ED4-9F48-1630-61F3-5A2FAA9B7E9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49</a:t>
            </a:fld>
            <a:endParaRPr lang="en-US"/>
          </a:p>
        </p:txBody>
      </p:sp>
      <p:sp>
        <p:nvSpPr>
          <p:cNvPr id="3" name="Footer Placeholder 4">
            <a:extLst>
              <a:ext uri="{FF2B5EF4-FFF2-40B4-BE49-F238E27FC236}">
                <a16:creationId xmlns:a16="http://schemas.microsoft.com/office/drawing/2014/main" id="{EE22DEF7-806B-4112-D893-37E37F61ED6C}"/>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13" name="Date Placeholder 3">
            <a:extLst>
              <a:ext uri="{FF2B5EF4-FFF2-40B4-BE49-F238E27FC236}">
                <a16:creationId xmlns:a16="http://schemas.microsoft.com/office/drawing/2014/main" id="{A7A3F47A-63FD-CB9F-AD83-A91F20A50DCE}"/>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0323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2701"/>
            <a:ext cx="12192000" cy="949200"/>
          </a:xfrm>
        </p:spPr>
        <p:txBody>
          <a:bodyPr anchor="ctr">
            <a:normAutofit/>
          </a:bodyPr>
          <a:lstStyle/>
          <a:p>
            <a:r>
              <a:rPr lang="es-US" sz="3000"/>
              <a:t>Objetivos de la lección 1</a:t>
            </a:r>
          </a:p>
        </p:txBody>
      </p:sp>
      <p:sp>
        <p:nvSpPr>
          <p:cNvPr id="13" name="Content Placeholder 12"/>
          <p:cNvSpPr>
            <a:spLocks noGrp="1"/>
          </p:cNvSpPr>
          <p:nvPr>
            <p:ph type="body" sz="quarter" idx="4294967295"/>
          </p:nvPr>
        </p:nvSpPr>
        <p:spPr>
          <a:xfrm>
            <a:off x="914400" y="1371600"/>
            <a:ext cx="10644188" cy="4167187"/>
          </a:xfrm>
        </p:spPr>
        <p:txBody>
          <a:bodyPr>
            <a:noAutofit/>
          </a:bodyPr>
          <a:lstStyle/>
          <a:p>
            <a:pPr marL="0" lvl="0" indent="0" defTabSz="685800">
              <a:lnSpc>
                <a:spcPct val="100000"/>
              </a:lnSpc>
              <a:spcBef>
                <a:spcPts val="0"/>
              </a:spcBef>
              <a:spcAft>
                <a:spcPts val="1200"/>
              </a:spcAft>
              <a:buFont typeface="Wingdings" pitchFamily="2" charset="2"/>
              <a:buNone/>
            </a:pPr>
            <a:r>
              <a:rPr lang="es-US" sz="2800" b="1">
                <a:solidFill>
                  <a:srgbClr val="00529B"/>
                </a:solidFill>
              </a:rPr>
              <a:t>Al final de esta lección, usted podrá:</a:t>
            </a:r>
          </a:p>
          <a:p>
            <a:pPr marL="548640" indent="-274320" defTabSz="685800">
              <a:lnSpc>
                <a:spcPct val="100000"/>
              </a:lnSpc>
              <a:spcBef>
                <a:spcPts val="0"/>
              </a:spcBef>
              <a:spcAft>
                <a:spcPts val="1200"/>
              </a:spcAft>
            </a:pPr>
            <a:r>
              <a:rPr lang="es-US" sz="2400">
                <a:solidFill>
                  <a:srgbClr val="00529B"/>
                </a:solidFill>
              </a:rPr>
              <a:t>Describir los planes Medicare Advantage y cómo funcionan</a:t>
            </a:r>
          </a:p>
          <a:p>
            <a:pPr marL="548640" indent="-274320" defTabSz="685800">
              <a:lnSpc>
                <a:spcPct val="100000"/>
              </a:lnSpc>
              <a:spcBef>
                <a:spcPts val="0"/>
              </a:spcBef>
              <a:spcAft>
                <a:spcPts val="1200"/>
              </a:spcAft>
            </a:pPr>
            <a:r>
              <a:rPr lang="es-US" sz="2400">
                <a:solidFill>
                  <a:srgbClr val="00529B"/>
                </a:solidFill>
              </a:rPr>
              <a:t>Comparar y contrastar tipos de planes Medicare Advantage</a:t>
            </a:r>
          </a:p>
          <a:p>
            <a:pPr marL="548640" indent="-274320" defTabSz="685800">
              <a:lnSpc>
                <a:spcPct val="100000"/>
              </a:lnSpc>
              <a:spcBef>
                <a:spcPts val="0"/>
              </a:spcBef>
              <a:spcAft>
                <a:spcPts val="1200"/>
              </a:spcAft>
            </a:pPr>
            <a:r>
              <a:rPr lang="es-US" sz="2400">
                <a:solidFill>
                  <a:srgbClr val="00529B"/>
                </a:solidFill>
              </a:rPr>
              <a:t>Explicar costos asociados con planes Medicare Advantage</a:t>
            </a:r>
          </a:p>
          <a:p>
            <a:pPr marL="548640" indent="-274320" defTabSz="685800">
              <a:lnSpc>
                <a:spcPct val="100000"/>
              </a:lnSpc>
              <a:spcBef>
                <a:spcPts val="0"/>
              </a:spcBef>
              <a:spcAft>
                <a:spcPts val="1200"/>
              </a:spcAft>
            </a:pPr>
            <a:r>
              <a:rPr lang="es-US" sz="2400">
                <a:solidFill>
                  <a:srgbClr val="00529B"/>
                </a:solidFill>
              </a:rPr>
              <a:t>Describir los requisitos de elegibilidad para planes Medicare Advantage</a:t>
            </a:r>
          </a:p>
          <a:p>
            <a:pPr marL="548640" indent="-274320" defTabSz="685800">
              <a:lnSpc>
                <a:spcPct val="100000"/>
              </a:lnSpc>
              <a:spcBef>
                <a:spcPts val="0"/>
              </a:spcBef>
              <a:spcAft>
                <a:spcPts val="1200"/>
              </a:spcAft>
            </a:pPr>
            <a:r>
              <a:rPr lang="es-US" sz="2400">
                <a:solidFill>
                  <a:srgbClr val="00529B"/>
                </a:solidFill>
              </a:rPr>
              <a:t>Explicar cómo y cuándo puede unirse o cambiar de planes Medicare Advantage</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a:xfrm>
            <a:off x="8610600" y="6493426"/>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a:t>
            </a:fld>
            <a:endParaRPr lang="en-US"/>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710412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62B6-471C-DE36-BE20-177539854E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20560-6F10-F446-5787-E8F691A22EDB}"/>
              </a:ext>
            </a:extLst>
          </p:cNvPr>
          <p:cNvSpPr>
            <a:spLocks noGrp="1"/>
          </p:cNvSpPr>
          <p:nvPr>
            <p:ph type="title"/>
          </p:nvPr>
        </p:nvSpPr>
        <p:spPr/>
        <p:txBody>
          <a:bodyPr anchor="ctr">
            <a:normAutofit/>
          </a:bodyPr>
          <a:lstStyle/>
          <a:p>
            <a:r>
              <a:rPr lang="es-US" sz="3000"/>
              <a:t>Alcance de los recordatorios de citas</a:t>
            </a:r>
          </a:p>
        </p:txBody>
      </p:sp>
      <p:sp>
        <p:nvSpPr>
          <p:cNvPr id="5" name="Content Placeholder 4">
            <a:extLst>
              <a:ext uri="{FF2B5EF4-FFF2-40B4-BE49-F238E27FC236}">
                <a16:creationId xmlns:a16="http://schemas.microsoft.com/office/drawing/2014/main" id="{F463940A-98DF-FEC7-BDD4-96AF30766A01}"/>
              </a:ext>
            </a:extLst>
          </p:cNvPr>
          <p:cNvSpPr>
            <a:spLocks noGrp="1"/>
          </p:cNvSpPr>
          <p:nvPr>
            <p:ph sz="quarter" idx="13"/>
          </p:nvPr>
        </p:nvSpPr>
        <p:spPr>
          <a:xfrm>
            <a:off x="1213743" y="1768950"/>
            <a:ext cx="2871216" cy="4206240"/>
          </a:xfrm>
          <a:prstGeom prst="roundRect">
            <a:avLst/>
          </a:prstGeom>
          <a:ln w="38100">
            <a:solidFill>
              <a:schemeClr val="accent1"/>
            </a:solidFill>
          </a:ln>
        </p:spPr>
        <p:txBody>
          <a:bodyPr lIns="0" tIns="2194560" rIns="0">
            <a:noAutofit/>
          </a:bodyPr>
          <a:lstStyle/>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es-US" sz="19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El formulario o la llamada grabada debe especificar el tipo de producto sobre el que se va a hablar</a:t>
            </a:r>
          </a:p>
        </p:txBody>
      </p:sp>
      <p:pic>
        <p:nvPicPr>
          <p:cNvPr id="13" name="Picture 12">
            <a:extLst>
              <a:ext uri="{FF2B5EF4-FFF2-40B4-BE49-F238E27FC236}">
                <a16:creationId xmlns:a16="http://schemas.microsoft.com/office/drawing/2014/main" id="{1F7CDFC2-57D1-B4E0-AF62-2F926CEBBB0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23163" y="2014728"/>
            <a:ext cx="2852376" cy="1894114"/>
          </a:xfrm>
          <a:prstGeom prst="rect">
            <a:avLst/>
          </a:prstGeom>
          <a:ln>
            <a:noFill/>
          </a:ln>
          <a:effectLst>
            <a:softEdge rad="112500"/>
          </a:effectLst>
        </p:spPr>
      </p:pic>
      <p:sp>
        <p:nvSpPr>
          <p:cNvPr id="8" name="Content Placeholder 7">
            <a:extLst>
              <a:ext uri="{FF2B5EF4-FFF2-40B4-BE49-F238E27FC236}">
                <a16:creationId xmlns:a16="http://schemas.microsoft.com/office/drawing/2014/main" id="{2FDDA872-2D06-D039-1D6E-DCDF488E33D5}"/>
              </a:ext>
            </a:extLst>
          </p:cNvPr>
          <p:cNvSpPr>
            <a:spLocks noGrp="1"/>
          </p:cNvSpPr>
          <p:nvPr>
            <p:ph sz="quarter" idx="14"/>
          </p:nvPr>
        </p:nvSpPr>
        <p:spPr>
          <a:xfrm>
            <a:off x="4660392" y="1768950"/>
            <a:ext cx="2871216" cy="4206240"/>
          </a:xfrm>
          <a:prstGeom prst="roundRect">
            <a:avLst/>
          </a:prstGeom>
          <a:ln w="38100">
            <a:solidFill>
              <a:schemeClr val="accent1"/>
            </a:solidFill>
          </a:ln>
        </p:spPr>
        <p:txBody>
          <a:bodyPr lIns="0" tIns="2194560" rIns="0">
            <a:noAutofit/>
          </a:bodyPr>
          <a:lstStyle/>
          <a:p>
            <a:pPr marL="0" indent="0" algn="ctr">
              <a:lnSpc>
                <a:spcPct val="100000"/>
              </a:lnSpc>
              <a:buNone/>
            </a:pPr>
            <a:r>
              <a:rPr lang="es-US" sz="1900" dirty="0"/>
              <a:t>No se requiere con anticipación para las reuniones no programadas o al paso de personas con Medicare</a:t>
            </a:r>
          </a:p>
        </p:txBody>
      </p:sp>
      <p:pic>
        <p:nvPicPr>
          <p:cNvPr id="6" name="Picture 5">
            <a:extLst>
              <a:ext uri="{FF2B5EF4-FFF2-40B4-BE49-F238E27FC236}">
                <a16:creationId xmlns:a16="http://schemas.microsoft.com/office/drawing/2014/main" id="{A560CF25-9DFD-4F26-698A-1A1269F5A168}"/>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71445" y="2092978"/>
            <a:ext cx="2874899" cy="1916496"/>
          </a:xfrm>
          <a:prstGeom prst="rect">
            <a:avLst/>
          </a:prstGeom>
          <a:ln>
            <a:noFill/>
          </a:ln>
          <a:effectLst>
            <a:softEdge rad="112500"/>
          </a:effectLst>
        </p:spPr>
      </p:pic>
      <p:sp>
        <p:nvSpPr>
          <p:cNvPr id="11" name="Content Placeholder 10">
            <a:extLst>
              <a:ext uri="{FF2B5EF4-FFF2-40B4-BE49-F238E27FC236}">
                <a16:creationId xmlns:a16="http://schemas.microsoft.com/office/drawing/2014/main" id="{C75C9530-B780-E04D-7B80-B9CBACED717A}"/>
              </a:ext>
            </a:extLst>
          </p:cNvPr>
          <p:cNvSpPr>
            <a:spLocks noGrp="1"/>
          </p:cNvSpPr>
          <p:nvPr>
            <p:ph sz="quarter" idx="15"/>
          </p:nvPr>
        </p:nvSpPr>
        <p:spPr>
          <a:xfrm>
            <a:off x="8107041" y="1793972"/>
            <a:ext cx="2871216" cy="4206240"/>
          </a:xfrm>
          <a:prstGeom prst="roundRect">
            <a:avLst/>
          </a:prstGeom>
          <a:ln w="38100">
            <a:solidFill>
              <a:schemeClr val="accent1"/>
            </a:solidFill>
          </a:ln>
        </p:spPr>
        <p:txBody>
          <a:bodyPr lIns="0" tIns="2194560" rIns="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US" sz="19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Se requiere para la mayoría de las citas </a:t>
            </a:r>
            <a:br>
              <a:rPr kumimoji="0" lang="es-US" sz="19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19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de mercadotecnia personales independientemente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US" sz="19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de la ubicación</a:t>
            </a:r>
          </a:p>
        </p:txBody>
      </p:sp>
      <p:pic>
        <p:nvPicPr>
          <p:cNvPr id="16" name="Picture 15">
            <a:extLst>
              <a:ext uri="{FF2B5EF4-FFF2-40B4-BE49-F238E27FC236}">
                <a16:creationId xmlns:a16="http://schemas.microsoft.com/office/drawing/2014/main" id="{08F2A394-DBAE-0062-FD8C-14C98977DDC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07041" y="2014728"/>
            <a:ext cx="2841744" cy="1894115"/>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FC9135C7-9A78-D009-67B0-94957E283D4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50</a:t>
            </a:fld>
            <a:endParaRPr lang="en-US"/>
          </a:p>
        </p:txBody>
      </p:sp>
      <p:sp>
        <p:nvSpPr>
          <p:cNvPr id="3" name="Footer Placeholder 4">
            <a:extLst>
              <a:ext uri="{FF2B5EF4-FFF2-40B4-BE49-F238E27FC236}">
                <a16:creationId xmlns:a16="http://schemas.microsoft.com/office/drawing/2014/main" id="{5B162909-A576-5D5F-B14F-6E047C5602A8}"/>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15" name="Date Placeholder 3">
            <a:extLst>
              <a:ext uri="{FF2B5EF4-FFF2-40B4-BE49-F238E27FC236}">
                <a16:creationId xmlns:a16="http://schemas.microsoft.com/office/drawing/2014/main" id="{DCDEF390-02A6-5C29-E6B3-50C322CBB8DC}"/>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57031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4573"/>
          </a:xfrm>
        </p:spPr>
        <p:txBody>
          <a:bodyPr anchor="ctr">
            <a:normAutofit/>
          </a:bodyPr>
          <a:lstStyle/>
          <a:p>
            <a:r>
              <a:rPr lang="es-US" sz="3000" b="0"/>
              <a:t>Recordatorios de actividades promocionales</a:t>
            </a:r>
          </a:p>
        </p:txBody>
      </p:sp>
      <p:sp>
        <p:nvSpPr>
          <p:cNvPr id="11" name="Text Placeholder 10">
            <a:extLst>
              <a:ext uri="{FF2B5EF4-FFF2-40B4-BE49-F238E27FC236}">
                <a16:creationId xmlns:a16="http://schemas.microsoft.com/office/drawing/2014/main" id="{C6DA6273-95FB-4582-B2A7-7441B100732A}"/>
              </a:ext>
            </a:extLst>
          </p:cNvPr>
          <p:cNvSpPr>
            <a:spLocks noGrp="1"/>
          </p:cNvSpPr>
          <p:nvPr>
            <p:ph type="body" sz="quarter" idx="13"/>
          </p:nvPr>
        </p:nvSpPr>
        <p:spPr>
          <a:xfrm>
            <a:off x="1371600" y="1371600"/>
            <a:ext cx="9768840" cy="4167187"/>
          </a:xfrm>
        </p:spPr>
        <p:txBody>
          <a:bodyPr/>
          <a:lstStyle/>
          <a:p>
            <a:pPr marL="274320" lvl="0" indent="-274320" defTabSz="685800">
              <a:lnSpc>
                <a:spcPct val="100000"/>
              </a:lnSpc>
              <a:spcBef>
                <a:spcPts val="0"/>
              </a:spcBef>
              <a:spcAft>
                <a:spcPts val="1200"/>
              </a:spcAft>
            </a:pPr>
            <a:r>
              <a:rPr lang="es-US" sz="2800" dirty="0">
                <a:solidFill>
                  <a:srgbClr val="2F5597"/>
                </a:solidFill>
              </a:rPr>
              <a:t>Los afiliados potenciales no pueden recibir comidas o subsidios para comidas en eventos de ventas/mercadotecnia</a:t>
            </a:r>
          </a:p>
          <a:p>
            <a:pPr marL="274320" lvl="0" indent="-274320" defTabSz="685800">
              <a:lnSpc>
                <a:spcPct val="100000"/>
              </a:lnSpc>
              <a:spcBef>
                <a:spcPts val="0"/>
              </a:spcBef>
              <a:spcAft>
                <a:spcPts val="1200"/>
              </a:spcAft>
            </a:pPr>
            <a:r>
              <a:rPr lang="es-US" sz="2800" dirty="0">
                <a:solidFill>
                  <a:srgbClr val="2F5597"/>
                </a:solidFill>
              </a:rPr>
              <a:t>Se pueden proporcionar refrescos y refrigerios ligeros</a:t>
            </a:r>
          </a:p>
          <a:p>
            <a:pPr marL="274320" lvl="0" indent="-274320" defTabSz="685800">
              <a:lnSpc>
                <a:spcPct val="100000"/>
              </a:lnSpc>
              <a:spcBef>
                <a:spcPts val="0"/>
              </a:spcBef>
              <a:spcAft>
                <a:spcPts val="1200"/>
              </a:spcAft>
            </a:pPr>
            <a:r>
              <a:rPr lang="es-US" sz="2800" dirty="0">
                <a:solidFill>
                  <a:srgbClr val="2F5597"/>
                </a:solidFill>
              </a:rPr>
              <a:t>Los artículos proporcionados no se pueden considerar razonablemente una comida ni pueden "agruparse" múltiples artículos y proporcionarlos como si fueran </a:t>
            </a:r>
            <a:br>
              <a:rPr lang="es-US" sz="2800" dirty="0">
                <a:solidFill>
                  <a:srgbClr val="2F5597"/>
                </a:solidFill>
              </a:rPr>
            </a:br>
            <a:r>
              <a:rPr lang="es-US" sz="2800" dirty="0">
                <a:solidFill>
                  <a:srgbClr val="2F5597"/>
                </a:solidFill>
              </a:rPr>
              <a:t>una comida</a:t>
            </a:r>
          </a:p>
        </p:txBody>
      </p:sp>
      <p:sp>
        <p:nvSpPr>
          <p:cNvPr id="2" name="Slide Number Placeholder 5">
            <a:extLst>
              <a:ext uri="{FF2B5EF4-FFF2-40B4-BE49-F238E27FC236}">
                <a16:creationId xmlns:a16="http://schemas.microsoft.com/office/drawing/2014/main" id="{C0AFE59B-9923-33FD-997D-399CF2DFFF2B}"/>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51</a:t>
            </a:fld>
            <a:endParaRPr lang="en-US"/>
          </a:p>
        </p:txBody>
      </p:sp>
      <p:sp>
        <p:nvSpPr>
          <p:cNvPr id="3" name="Footer Placeholder 4">
            <a:extLst>
              <a:ext uri="{FF2B5EF4-FFF2-40B4-BE49-F238E27FC236}">
                <a16:creationId xmlns:a16="http://schemas.microsoft.com/office/drawing/2014/main" id="{A4BFEACB-3DBC-AA3F-BF3D-8ECD6542782D}"/>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8" name="Date Placeholder 3">
            <a:extLst>
              <a:ext uri="{FF2B5EF4-FFF2-40B4-BE49-F238E27FC236}">
                <a16:creationId xmlns:a16="http://schemas.microsoft.com/office/drawing/2014/main" id="{67DE18D6-0BAB-B083-C8B1-4FE8496AFB64}"/>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605929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Eventos educativos</a:t>
            </a:r>
          </a:p>
        </p:txBody>
      </p:sp>
      <p:grpSp>
        <p:nvGrpSpPr>
          <p:cNvPr id="18" name="Group 17">
            <a:extLst>
              <a:ext uri="{FF2B5EF4-FFF2-40B4-BE49-F238E27FC236}">
                <a16:creationId xmlns:a16="http://schemas.microsoft.com/office/drawing/2014/main" id="{56BFE2CA-EE5C-0653-3F29-812203C8BC4E}"/>
              </a:ext>
              <a:ext uri="{C183D7F6-B498-43B3-948B-1728B52AA6E4}">
                <adec:decorative xmlns:adec="http://schemas.microsoft.com/office/drawing/2017/decorative" val="1"/>
              </a:ext>
            </a:extLst>
          </p:cNvPr>
          <p:cNvGrpSpPr/>
          <p:nvPr/>
        </p:nvGrpSpPr>
        <p:grpSpPr>
          <a:xfrm>
            <a:off x="1249878" y="1123406"/>
            <a:ext cx="2560320" cy="4937760"/>
            <a:chOff x="1249878" y="1050538"/>
            <a:chExt cx="2560320" cy="4937760"/>
          </a:xfrm>
        </p:grpSpPr>
        <p:sp>
          <p:nvSpPr>
            <p:cNvPr id="6" name="Rectangle: Rounded Corners 5">
              <a:extLst>
                <a:ext uri="{FF2B5EF4-FFF2-40B4-BE49-F238E27FC236}">
                  <a16:creationId xmlns:a16="http://schemas.microsoft.com/office/drawing/2014/main" id="{F5DED7D5-F99C-4848-91CA-A82EF68B8D27}"/>
                </a:ext>
              </a:extLst>
            </p:cNvPr>
            <p:cNvSpPr/>
            <p:nvPr/>
          </p:nvSpPr>
          <p:spPr>
            <a:xfrm>
              <a:off x="1249878" y="1050538"/>
              <a:ext cx="2560320" cy="493776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19D480E-9EE6-40CF-8EF2-940B10865F57}"/>
                </a:ext>
              </a:extLst>
            </p:cNvPr>
            <p:cNvSpPr/>
            <p:nvPr/>
          </p:nvSpPr>
          <p:spPr>
            <a:xfrm>
              <a:off x="1249878" y="1699505"/>
              <a:ext cx="2560320" cy="416285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rgbClr val="203864"/>
                </a:solidFill>
                <a:latin typeface="Arial" panose="020B0604020202020204" pitchFamily="34" charset="0"/>
                <a:cs typeface="Arial" panose="020B0604020202020204" pitchFamily="34" charset="0"/>
              </a:endParaRPr>
            </a:p>
          </p:txBody>
        </p:sp>
      </p:grpSp>
      <p:sp>
        <p:nvSpPr>
          <p:cNvPr id="5" name="Content Placeholder 4">
            <a:extLst>
              <a:ext uri="{FF2B5EF4-FFF2-40B4-BE49-F238E27FC236}">
                <a16:creationId xmlns:a16="http://schemas.microsoft.com/office/drawing/2014/main" id="{C930DFBE-BB80-D2C5-9D61-26952B3786D3}"/>
              </a:ext>
            </a:extLst>
          </p:cNvPr>
          <p:cNvSpPr>
            <a:spLocks noGrp="1"/>
          </p:cNvSpPr>
          <p:nvPr>
            <p:ph sz="quarter" idx="13"/>
          </p:nvPr>
        </p:nvSpPr>
        <p:spPr>
          <a:xfrm>
            <a:off x="1238250" y="1234760"/>
            <a:ext cx="2560320" cy="4937760"/>
          </a:xfrm>
        </p:spPr>
        <p:txBody>
          <a:bodyPr/>
          <a:lstStyle/>
          <a:p>
            <a:pPr marL="0" lvl="0" indent="0" algn="ctr">
              <a:lnSpc>
                <a:spcPct val="100000"/>
              </a:lnSpc>
              <a:spcBef>
                <a:spcPts val="0"/>
              </a:spcBef>
              <a:spcAft>
                <a:spcPts val="2400"/>
              </a:spcAft>
              <a:buClrTx/>
              <a:buNone/>
            </a:pPr>
            <a:r>
              <a:rPr lang="es-US" sz="2400" dirty="0">
                <a:solidFill>
                  <a:schemeClr val="bg1"/>
                </a:solidFill>
              </a:rPr>
              <a:t>Antes</a:t>
            </a:r>
          </a:p>
          <a:p>
            <a:pPr marL="0" lvl="0" indent="0" algn="ctr">
              <a:lnSpc>
                <a:spcPct val="100000"/>
              </a:lnSpc>
              <a:spcBef>
                <a:spcPts val="0"/>
              </a:spcBef>
              <a:buClrTx/>
              <a:buNone/>
            </a:pPr>
            <a:r>
              <a:rPr lang="es-US" dirty="0">
                <a:solidFill>
                  <a:srgbClr val="203864"/>
                </a:solidFill>
              </a:rPr>
              <a:t>Se deben </a:t>
            </a:r>
          </a:p>
          <a:p>
            <a:pPr marL="0" lvl="0" indent="0" algn="ctr">
              <a:lnSpc>
                <a:spcPct val="100000"/>
              </a:lnSpc>
              <a:spcBef>
                <a:spcPts val="0"/>
              </a:spcBef>
              <a:buClrTx/>
              <a:buNone/>
            </a:pPr>
            <a:r>
              <a:rPr lang="es-US" dirty="0">
                <a:solidFill>
                  <a:srgbClr val="203864"/>
                </a:solidFill>
              </a:rPr>
              <a:t>publicitar como educativos</a:t>
            </a:r>
          </a:p>
        </p:txBody>
      </p:sp>
      <p:grpSp>
        <p:nvGrpSpPr>
          <p:cNvPr id="19" name="Group 18">
            <a:extLst>
              <a:ext uri="{FF2B5EF4-FFF2-40B4-BE49-F238E27FC236}">
                <a16:creationId xmlns:a16="http://schemas.microsoft.com/office/drawing/2014/main" id="{C63FE51F-B6FD-7BC6-6A8C-E11D7026B464}"/>
              </a:ext>
              <a:ext uri="{C183D7F6-B498-43B3-948B-1728B52AA6E4}">
                <adec:decorative xmlns:adec="http://schemas.microsoft.com/office/drawing/2017/decorative" val="1"/>
              </a:ext>
            </a:extLst>
          </p:cNvPr>
          <p:cNvGrpSpPr/>
          <p:nvPr/>
        </p:nvGrpSpPr>
        <p:grpSpPr>
          <a:xfrm>
            <a:off x="4147457" y="1088516"/>
            <a:ext cx="3897086" cy="4937760"/>
            <a:chOff x="4147457" y="1088516"/>
            <a:chExt cx="3897086" cy="4937760"/>
          </a:xfrm>
        </p:grpSpPr>
        <p:sp>
          <p:nvSpPr>
            <p:cNvPr id="10" name="Rectangle: Rounded Corners 9">
              <a:extLst>
                <a:ext uri="{FF2B5EF4-FFF2-40B4-BE49-F238E27FC236}">
                  <a16:creationId xmlns:a16="http://schemas.microsoft.com/office/drawing/2014/main" id="{61D1E790-A3DE-459E-B478-A1B77D2476F9}"/>
                </a:ext>
              </a:extLst>
            </p:cNvPr>
            <p:cNvSpPr/>
            <p:nvPr/>
          </p:nvSpPr>
          <p:spPr>
            <a:xfrm>
              <a:off x="4147457" y="1088516"/>
              <a:ext cx="3897086" cy="4937760"/>
            </a:xfrm>
            <a:prstGeom prst="roundRect">
              <a:avLst>
                <a:gd name="adj" fmla="val 1352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C83C8E4-6CD0-4B30-9458-12F41E8BA4E8}"/>
                </a:ext>
              </a:extLst>
            </p:cNvPr>
            <p:cNvSpPr/>
            <p:nvPr/>
          </p:nvSpPr>
          <p:spPr>
            <a:xfrm>
              <a:off x="4147457" y="1772373"/>
              <a:ext cx="3897086" cy="4147134"/>
            </a:xfrm>
            <a:prstGeom prst="roundRect">
              <a:avLst>
                <a:gd name="adj" fmla="val 1129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rgbClr val="203864"/>
                </a:solidFill>
                <a:latin typeface="Arial" panose="020B0604020202020204" pitchFamily="34" charset="0"/>
                <a:cs typeface="Arial" panose="020B0604020202020204" pitchFamily="34" charset="0"/>
              </a:endParaRPr>
            </a:p>
          </p:txBody>
        </p:sp>
      </p:grpSp>
      <p:sp>
        <p:nvSpPr>
          <p:cNvPr id="8" name="Content Placeholder 7">
            <a:extLst>
              <a:ext uri="{FF2B5EF4-FFF2-40B4-BE49-F238E27FC236}">
                <a16:creationId xmlns:a16="http://schemas.microsoft.com/office/drawing/2014/main" id="{32DD528A-63C3-1FB5-A58D-BD28FB8DF00C}"/>
              </a:ext>
            </a:extLst>
          </p:cNvPr>
          <p:cNvSpPr>
            <a:spLocks noGrp="1"/>
          </p:cNvSpPr>
          <p:nvPr>
            <p:ph sz="quarter" idx="14"/>
          </p:nvPr>
        </p:nvSpPr>
        <p:spPr>
          <a:xfrm>
            <a:off x="4147457" y="1234760"/>
            <a:ext cx="3897086" cy="4937760"/>
          </a:xfrm>
        </p:spPr>
        <p:txBody>
          <a:bodyPr lIns="182880" rIns="182880"/>
          <a:lstStyle/>
          <a:p>
            <a:pPr marL="0" lvl="0" indent="0" algn="ctr">
              <a:lnSpc>
                <a:spcPct val="100000"/>
              </a:lnSpc>
              <a:spcBef>
                <a:spcPts val="0"/>
              </a:spcBef>
              <a:spcAft>
                <a:spcPts val="2400"/>
              </a:spcAft>
              <a:buClrTx/>
              <a:buNone/>
            </a:pPr>
            <a:r>
              <a:rPr lang="es-US" sz="2400" dirty="0">
                <a:solidFill>
                  <a:schemeClr val="bg1"/>
                </a:solidFill>
              </a:rPr>
              <a:t>Durante</a:t>
            </a:r>
          </a:p>
          <a:p>
            <a:pPr marL="0" lvl="0" indent="0" algn="ctr">
              <a:lnSpc>
                <a:spcPct val="100000"/>
              </a:lnSpc>
              <a:spcBef>
                <a:spcPts val="0"/>
              </a:spcBef>
              <a:buClrTx/>
              <a:buNone/>
            </a:pPr>
            <a:r>
              <a:rPr lang="es-US" sz="1800" dirty="0">
                <a:solidFill>
                  <a:srgbClr val="203864"/>
                </a:solidFill>
              </a:rPr>
              <a:t>El plan puede distribuir materiales de comunicación, tarjetas de presentación, contestar preguntas iniciadas por la persona con Medicare y tener disponible y obtener información de contacto, como tarjetas de presentación.</a:t>
            </a:r>
          </a:p>
          <a:p>
            <a:pPr marL="0" lvl="0" indent="0" algn="ctr">
              <a:lnSpc>
                <a:spcPct val="100000"/>
              </a:lnSpc>
              <a:spcBef>
                <a:spcPts val="0"/>
              </a:spcBef>
              <a:buClrTx/>
              <a:buNone/>
            </a:pPr>
            <a:endParaRPr lang="en-US" sz="1000" dirty="0">
              <a:solidFill>
                <a:srgbClr val="203864"/>
              </a:solidFill>
            </a:endParaRPr>
          </a:p>
          <a:p>
            <a:pPr marL="0" lvl="0" indent="0" algn="ctr">
              <a:lnSpc>
                <a:spcPct val="100000"/>
              </a:lnSpc>
              <a:spcBef>
                <a:spcPts val="0"/>
              </a:spcBef>
              <a:buClrTx/>
              <a:buNone/>
            </a:pPr>
            <a:r>
              <a:rPr lang="es-US" sz="1800" dirty="0">
                <a:solidFill>
                  <a:srgbClr val="203864"/>
                </a:solidFill>
              </a:rPr>
              <a:t>El plan no debe realizar actividades de mercadotecnia o ventas (incluidos formularios de Alcance de la cita) ni distribución de materiales de mercadotecnia o </a:t>
            </a:r>
          </a:p>
          <a:p>
            <a:pPr marL="0" lvl="0" indent="0" algn="ctr">
              <a:lnSpc>
                <a:spcPct val="100000"/>
              </a:lnSpc>
              <a:spcBef>
                <a:spcPts val="0"/>
              </a:spcBef>
              <a:buClrTx/>
              <a:buNone/>
            </a:pPr>
            <a:r>
              <a:rPr lang="es-US" sz="1800" dirty="0">
                <a:solidFill>
                  <a:srgbClr val="203864"/>
                </a:solidFill>
              </a:rPr>
              <a:t>formularios de inscripción</a:t>
            </a:r>
          </a:p>
        </p:txBody>
      </p:sp>
      <p:grpSp>
        <p:nvGrpSpPr>
          <p:cNvPr id="20" name="Group 19">
            <a:extLst>
              <a:ext uri="{FF2B5EF4-FFF2-40B4-BE49-F238E27FC236}">
                <a16:creationId xmlns:a16="http://schemas.microsoft.com/office/drawing/2014/main" id="{5FD4171F-0A37-EE06-C48F-4DB0AF412E3D}"/>
              </a:ext>
              <a:ext uri="{C183D7F6-B498-43B3-948B-1728B52AA6E4}">
                <adec:decorative xmlns:adec="http://schemas.microsoft.com/office/drawing/2017/decorative" val="1"/>
              </a:ext>
            </a:extLst>
          </p:cNvPr>
          <p:cNvGrpSpPr/>
          <p:nvPr/>
        </p:nvGrpSpPr>
        <p:grpSpPr>
          <a:xfrm>
            <a:off x="8381802" y="1088516"/>
            <a:ext cx="2560320" cy="4937760"/>
            <a:chOff x="8381802" y="1050536"/>
            <a:chExt cx="2560320" cy="4937760"/>
          </a:xfrm>
        </p:grpSpPr>
        <p:sp>
          <p:nvSpPr>
            <p:cNvPr id="11" name="Rectangle: Rounded Corners 10">
              <a:extLst>
                <a:ext uri="{FF2B5EF4-FFF2-40B4-BE49-F238E27FC236}">
                  <a16:creationId xmlns:a16="http://schemas.microsoft.com/office/drawing/2014/main" id="{ED0E76F0-DA84-47B1-A8F2-472D5F5E176E}"/>
                </a:ext>
              </a:extLst>
            </p:cNvPr>
            <p:cNvSpPr/>
            <p:nvPr/>
          </p:nvSpPr>
          <p:spPr>
            <a:xfrm>
              <a:off x="8381802" y="1050536"/>
              <a:ext cx="2560320" cy="493776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3200" b="1" dirty="0">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85FED60-A74B-4C6B-988F-DFCA0728492D}"/>
                </a:ext>
              </a:extLst>
            </p:cNvPr>
            <p:cNvSpPr/>
            <p:nvPr/>
          </p:nvSpPr>
          <p:spPr>
            <a:xfrm>
              <a:off x="8381802" y="1699505"/>
              <a:ext cx="2560320" cy="41628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solidFill>
                  <a:srgbClr val="203864"/>
                </a:solidFill>
                <a:latin typeface="Arial" panose="020B0604020202020204" pitchFamily="34" charset="0"/>
                <a:cs typeface="Arial" panose="020B0604020202020204" pitchFamily="34" charset="0"/>
              </a:endParaRPr>
            </a:p>
          </p:txBody>
        </p:sp>
      </p:grpSp>
      <p:sp>
        <p:nvSpPr>
          <p:cNvPr id="9" name="Content Placeholder 8">
            <a:extLst>
              <a:ext uri="{FF2B5EF4-FFF2-40B4-BE49-F238E27FC236}">
                <a16:creationId xmlns:a16="http://schemas.microsoft.com/office/drawing/2014/main" id="{5E414AB4-FA13-335B-9EEE-8CA0ED0E83D6}"/>
              </a:ext>
            </a:extLst>
          </p:cNvPr>
          <p:cNvSpPr>
            <a:spLocks noGrp="1"/>
          </p:cNvSpPr>
          <p:nvPr>
            <p:ph sz="quarter" idx="15"/>
          </p:nvPr>
        </p:nvSpPr>
        <p:spPr>
          <a:xfrm>
            <a:off x="8370174" y="1234760"/>
            <a:ext cx="2560320" cy="4937760"/>
          </a:xfrm>
        </p:spPr>
        <p:txBody>
          <a:bodyPr/>
          <a:lstStyle/>
          <a:p>
            <a:pPr marL="0" indent="0" algn="ctr">
              <a:lnSpc>
                <a:spcPct val="100000"/>
              </a:lnSpc>
              <a:spcBef>
                <a:spcPts val="0"/>
              </a:spcBef>
              <a:spcAft>
                <a:spcPts val="2400"/>
              </a:spcAft>
              <a:buNone/>
            </a:pPr>
            <a:r>
              <a:rPr lang="es-US" sz="2400" dirty="0">
                <a:solidFill>
                  <a:schemeClr val="bg1"/>
                </a:solidFill>
              </a:rPr>
              <a:t>Después</a:t>
            </a:r>
          </a:p>
          <a:p>
            <a:pPr marL="0" indent="0" algn="ctr">
              <a:lnSpc>
                <a:spcPct val="100000"/>
              </a:lnSpc>
              <a:spcBef>
                <a:spcPts val="0"/>
              </a:spcBef>
              <a:buNone/>
            </a:pPr>
            <a:r>
              <a:rPr lang="es-US" dirty="0">
                <a:solidFill>
                  <a:srgbClr val="203864"/>
                </a:solidFill>
              </a:rPr>
              <a:t>El plan no puede realizar eventos de mercadotecnia/ventas dentro de las 12 horas de un evento educativo en la misma ubicación general</a:t>
            </a:r>
          </a:p>
        </p:txBody>
      </p:sp>
      <p:sp>
        <p:nvSpPr>
          <p:cNvPr id="2" name="Slide Number Placeholder 5">
            <a:extLst>
              <a:ext uri="{FF2B5EF4-FFF2-40B4-BE49-F238E27FC236}">
                <a16:creationId xmlns:a16="http://schemas.microsoft.com/office/drawing/2014/main" id="{C4588D92-695A-4499-9FFD-7CCF6789554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52</a:t>
            </a:fld>
            <a:endParaRPr lang="en-US"/>
          </a:p>
        </p:txBody>
      </p:sp>
      <p:sp>
        <p:nvSpPr>
          <p:cNvPr id="3" name="Footer Placeholder 4">
            <a:extLst>
              <a:ext uri="{FF2B5EF4-FFF2-40B4-BE49-F238E27FC236}">
                <a16:creationId xmlns:a16="http://schemas.microsoft.com/office/drawing/2014/main" id="{61AFC289-9257-B2C0-101C-D84CE424786C}"/>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17" name="Date Placeholder 3">
            <a:extLst>
              <a:ext uri="{FF2B5EF4-FFF2-40B4-BE49-F238E27FC236}">
                <a16:creationId xmlns:a16="http://schemas.microsoft.com/office/drawing/2014/main" id="{F4992662-77A2-AA63-B875-99016D3F5168}"/>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9101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uiExpan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6"/>
            <a:ext cx="12192000" cy="954602"/>
          </a:xfrm>
        </p:spPr>
        <p:txBody>
          <a:bodyPr anchor="ctr">
            <a:normAutofit/>
          </a:bodyPr>
          <a:lstStyle/>
          <a:p>
            <a:r>
              <a:rPr lang="es-US" sz="3000"/>
              <a:t>Eventos de mercadotecnia/ventas</a:t>
            </a:r>
          </a:p>
        </p:txBody>
      </p:sp>
      <p:sp>
        <p:nvSpPr>
          <p:cNvPr id="5" name="Content Placeholder 4"/>
          <p:cNvSpPr>
            <a:spLocks noGrp="1"/>
          </p:cNvSpPr>
          <p:nvPr>
            <p:ph type="body" sz="quarter" idx="13"/>
          </p:nvPr>
        </p:nvSpPr>
        <p:spPr>
          <a:xfrm>
            <a:off x="1447977" y="1426608"/>
            <a:ext cx="9753600" cy="4669392"/>
          </a:xfrm>
        </p:spPr>
        <p:txBody>
          <a:bodyPr>
            <a:noAutofit/>
          </a:bodyPr>
          <a:lstStyle/>
          <a:p>
            <a:pPr marL="548640" lvl="0" indent="-274320" defTabSz="685800">
              <a:lnSpc>
                <a:spcPct val="100000"/>
              </a:lnSpc>
              <a:spcBef>
                <a:spcPts val="0"/>
              </a:spcBef>
              <a:spcAft>
                <a:spcPts val="1200"/>
              </a:spcAft>
            </a:pPr>
            <a:r>
              <a:rPr lang="es-US" sz="2400" dirty="0">
                <a:solidFill>
                  <a:srgbClr val="00529B"/>
                </a:solidFill>
                <a:latin typeface="Arial"/>
                <a:cs typeface="Arial"/>
              </a:rPr>
              <a:t>No se puede exigir información de contacto para asistir a </a:t>
            </a:r>
            <a:br>
              <a:rPr lang="es-US" sz="2400" dirty="0">
                <a:solidFill>
                  <a:srgbClr val="00529B"/>
                </a:solidFill>
                <a:latin typeface="Arial"/>
                <a:cs typeface="Arial"/>
              </a:rPr>
            </a:br>
            <a:r>
              <a:rPr lang="es-US" sz="2400" dirty="0">
                <a:solidFill>
                  <a:srgbClr val="00529B"/>
                </a:solidFill>
                <a:latin typeface="Arial"/>
                <a:cs typeface="Arial"/>
              </a:rPr>
              <a:t>un evento</a:t>
            </a:r>
          </a:p>
          <a:p>
            <a:pPr marL="548640" lvl="0" indent="-274320" defTabSz="685800">
              <a:lnSpc>
                <a:spcPct val="100000"/>
              </a:lnSpc>
              <a:spcBef>
                <a:spcPts val="0"/>
              </a:spcBef>
              <a:spcAft>
                <a:spcPts val="1200"/>
              </a:spcAft>
            </a:pPr>
            <a:r>
              <a:rPr lang="es-US" sz="2400" dirty="0">
                <a:solidFill>
                  <a:srgbClr val="00529B"/>
                </a:solidFill>
                <a:latin typeface="Arial"/>
                <a:cs typeface="Arial"/>
              </a:rPr>
              <a:t>Las hojas de registro deben estar marcadas como opcionales</a:t>
            </a:r>
          </a:p>
          <a:p>
            <a:pPr marL="548640" lvl="0" indent="-274320" defTabSz="685800">
              <a:lnSpc>
                <a:spcPct val="100000"/>
              </a:lnSpc>
              <a:spcBef>
                <a:spcPts val="0"/>
              </a:spcBef>
              <a:spcAft>
                <a:spcPts val="1200"/>
              </a:spcAft>
            </a:pPr>
            <a:r>
              <a:rPr lang="es-US" sz="2400" dirty="0">
                <a:solidFill>
                  <a:srgbClr val="00529B"/>
                </a:solidFill>
                <a:latin typeface="Arial"/>
                <a:cs typeface="Arial"/>
              </a:rPr>
              <a:t>Los exámenes de salud, las encuestas de salud u otras actividades que puedan verse o usarse como dirigidas a un subgrupo de afiliados están prohibidos</a:t>
            </a:r>
          </a:p>
          <a:p>
            <a:pPr marL="548640" lvl="0" indent="-274320" defTabSz="685800">
              <a:lnSpc>
                <a:spcPct val="100000"/>
              </a:lnSpc>
              <a:spcBef>
                <a:spcPts val="0"/>
              </a:spcBef>
              <a:spcAft>
                <a:spcPts val="1200"/>
              </a:spcAft>
            </a:pPr>
            <a:r>
              <a:rPr lang="es-US" sz="2400" dirty="0">
                <a:solidFill>
                  <a:srgbClr val="00529B"/>
                </a:solidFill>
                <a:latin typeface="Arial"/>
                <a:cs typeface="Arial"/>
              </a:rPr>
              <a:t>La información de contacto proporcionada para rifas o sorteos solo se puede usar para ese propósito</a:t>
            </a:r>
          </a:p>
        </p:txBody>
      </p:sp>
      <p:sp>
        <p:nvSpPr>
          <p:cNvPr id="2" name="Slide Number Placeholder 5">
            <a:extLst>
              <a:ext uri="{FF2B5EF4-FFF2-40B4-BE49-F238E27FC236}">
                <a16:creationId xmlns:a16="http://schemas.microsoft.com/office/drawing/2014/main" id="{573DABE3-75D2-E19F-1271-B738B13B29A2}"/>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53</a:t>
            </a:fld>
            <a:endParaRPr lang="en-US"/>
          </a:p>
        </p:txBody>
      </p:sp>
      <p:sp>
        <p:nvSpPr>
          <p:cNvPr id="3" name="Footer Placeholder 4">
            <a:extLst>
              <a:ext uri="{FF2B5EF4-FFF2-40B4-BE49-F238E27FC236}">
                <a16:creationId xmlns:a16="http://schemas.microsoft.com/office/drawing/2014/main" id="{9EC1937C-4136-0BC6-5185-1AE1F773E04A}"/>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9" name="Date Placeholder 3">
            <a:extLst>
              <a:ext uri="{FF2B5EF4-FFF2-40B4-BE49-F238E27FC236}">
                <a16:creationId xmlns:a16="http://schemas.microsoft.com/office/drawing/2014/main" id="{B7253591-4FDF-92A6-67E3-E2DE34E40679}"/>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616243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DDC3-14B0-FEA9-1CE4-0BDCDF8EE7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B4E459-66F3-A2D7-F01B-63DE271132C0}"/>
              </a:ext>
            </a:extLst>
          </p:cNvPr>
          <p:cNvSpPr>
            <a:spLocks noGrp="1"/>
          </p:cNvSpPr>
          <p:nvPr>
            <p:ph type="title"/>
          </p:nvPr>
        </p:nvSpPr>
        <p:spPr>
          <a:xfrm>
            <a:off x="0" y="13865"/>
            <a:ext cx="12192000" cy="912409"/>
          </a:xfrm>
        </p:spPr>
        <p:txBody>
          <a:bodyPr anchor="ctr">
            <a:normAutofit/>
          </a:bodyPr>
          <a:lstStyle/>
          <a:p>
            <a:r>
              <a:rPr lang="es-US" sz="3000">
                <a:latin typeface="Arial Black"/>
              </a:rPr>
              <a:t>Recompensas e incentivos</a:t>
            </a:r>
          </a:p>
        </p:txBody>
      </p:sp>
      <p:sp>
        <p:nvSpPr>
          <p:cNvPr id="5" name="Content Placeholder 4">
            <a:extLst>
              <a:ext uri="{FF2B5EF4-FFF2-40B4-BE49-F238E27FC236}">
                <a16:creationId xmlns:a16="http://schemas.microsoft.com/office/drawing/2014/main" id="{18248E0F-3867-EC38-5952-7D556BCCF360}"/>
              </a:ext>
            </a:extLst>
          </p:cNvPr>
          <p:cNvSpPr>
            <a:spLocks noGrp="1"/>
          </p:cNvSpPr>
          <p:nvPr>
            <p:ph type="body" sz="quarter" idx="13"/>
          </p:nvPr>
        </p:nvSpPr>
        <p:spPr>
          <a:xfrm>
            <a:off x="5139332" y="1603323"/>
            <a:ext cx="6214468" cy="4182577"/>
          </a:xfrm>
        </p:spPr>
        <p:txBody>
          <a:bodyPr vert="horz" lIns="91440" tIns="45720" rIns="91440" bIns="45720" rtlCol="0" anchor="t">
            <a:normAutofit fontScale="92500" lnSpcReduction="20000"/>
          </a:bodyPr>
          <a:lstStyle/>
          <a:p>
            <a:pPr marL="274320" lvl="0" indent="-274320" defTabSz="685800">
              <a:lnSpc>
                <a:spcPct val="110000"/>
              </a:lnSpc>
              <a:spcBef>
                <a:spcPts val="0"/>
              </a:spcBef>
              <a:spcAft>
                <a:spcPts val="1200"/>
              </a:spcAft>
            </a:pPr>
            <a:r>
              <a:rPr lang="es-US" sz="2400" dirty="0">
                <a:solidFill>
                  <a:srgbClr val="00529B"/>
                </a:solidFill>
                <a:latin typeface="Arial"/>
                <a:cs typeface="Arial"/>
              </a:rPr>
              <a:t>Las recompensas e incentivos de los planes Medicare </a:t>
            </a:r>
            <a:r>
              <a:rPr lang="es-US" sz="2400" dirty="0" err="1">
                <a:solidFill>
                  <a:srgbClr val="00529B"/>
                </a:solidFill>
                <a:latin typeface="Arial"/>
                <a:cs typeface="Arial"/>
              </a:rPr>
              <a:t>Advantage</a:t>
            </a:r>
            <a:r>
              <a:rPr lang="es-US" sz="2400" dirty="0">
                <a:solidFill>
                  <a:srgbClr val="00529B"/>
                </a:solidFill>
                <a:latin typeface="Arial"/>
                <a:cs typeface="Arial"/>
              </a:rPr>
              <a:t> deben:</a:t>
            </a:r>
          </a:p>
          <a:p>
            <a:pPr marL="548640" lvl="1" indent="-274320" defTabSz="685800">
              <a:lnSpc>
                <a:spcPct val="110000"/>
              </a:lnSpc>
              <a:spcBef>
                <a:spcPts val="0"/>
              </a:spcBef>
              <a:spcAft>
                <a:spcPts val="1200"/>
              </a:spcAft>
              <a:buFont typeface="Arial" panose="02070309020205020404" pitchFamily="49" charset="0"/>
              <a:buChar char="•"/>
            </a:pPr>
            <a:r>
              <a:rPr lang="es-US" sz="2000" dirty="0">
                <a:solidFill>
                  <a:srgbClr val="00529B"/>
                </a:solidFill>
                <a:latin typeface="Arial"/>
                <a:cs typeface="Arial"/>
              </a:rPr>
              <a:t>No utilizarse a cambio de una inscripción</a:t>
            </a:r>
          </a:p>
          <a:p>
            <a:pPr marL="548640" lvl="1" indent="-274320" defTabSz="685800">
              <a:lnSpc>
                <a:spcPct val="110000"/>
              </a:lnSpc>
              <a:spcBef>
                <a:spcPts val="0"/>
              </a:spcBef>
              <a:spcAft>
                <a:spcPts val="1200"/>
              </a:spcAft>
              <a:buFont typeface="Arial" panose="02070309020205020404" pitchFamily="49" charset="0"/>
              <a:buChar char="•"/>
            </a:pPr>
            <a:r>
              <a:rPr lang="es-US" sz="2000" dirty="0">
                <a:solidFill>
                  <a:srgbClr val="00529B"/>
                </a:solidFill>
                <a:latin typeface="Arial"/>
                <a:cs typeface="Arial"/>
              </a:rPr>
              <a:t>Proporcionarse a todos los afiliados potenciales sin discriminación</a:t>
            </a:r>
          </a:p>
          <a:p>
            <a:pPr marL="274320" indent="-274320" defTabSz="685800">
              <a:lnSpc>
                <a:spcPct val="110000"/>
              </a:lnSpc>
              <a:spcBef>
                <a:spcPts val="0"/>
              </a:spcBef>
              <a:spcAft>
                <a:spcPts val="1200"/>
              </a:spcAft>
            </a:pPr>
            <a:r>
              <a:rPr lang="es-US" sz="2400" dirty="0">
                <a:solidFill>
                  <a:srgbClr val="00529B"/>
                </a:solidFill>
                <a:latin typeface="Arial"/>
                <a:cs typeface="Arial"/>
              </a:rPr>
              <a:t>Los obsequios de valor nominal son diferentes de las recompensas y los incentivos</a:t>
            </a:r>
          </a:p>
          <a:p>
            <a:pPr marL="274320" lvl="0" indent="-274320" defTabSz="685800">
              <a:lnSpc>
                <a:spcPct val="110000"/>
              </a:lnSpc>
              <a:spcBef>
                <a:spcPts val="0"/>
              </a:spcBef>
              <a:spcAft>
                <a:spcPts val="1200"/>
              </a:spcAft>
            </a:pPr>
            <a:r>
              <a:rPr lang="es-US" sz="2400" dirty="0">
                <a:solidFill>
                  <a:srgbClr val="00529B"/>
                </a:solidFill>
                <a:latin typeface="Arial"/>
                <a:cs typeface="Arial"/>
              </a:rPr>
              <a:t>Los planes de medicamentos de Medicare no pueden desarrollar, usar ni comercializar programas de incentivos y recompensas</a:t>
            </a:r>
          </a:p>
        </p:txBody>
      </p:sp>
      <p:pic>
        <p:nvPicPr>
          <p:cNvPr id="8" name="Picture 7">
            <a:extLst>
              <a:ext uri="{FF2B5EF4-FFF2-40B4-BE49-F238E27FC236}">
                <a16:creationId xmlns:a16="http://schemas.microsoft.com/office/drawing/2014/main" id="{117A1C2B-9217-AD09-06FC-56300FA17CF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2278" y="2255521"/>
            <a:ext cx="4311539" cy="2878182"/>
          </a:xfrm>
          <a:prstGeom prst="rect">
            <a:avLst/>
          </a:prstGeom>
          <a:ln>
            <a:noFill/>
          </a:ln>
          <a:effectLst>
            <a:softEdge rad="112500"/>
          </a:effectLst>
        </p:spPr>
      </p:pic>
      <p:sp>
        <p:nvSpPr>
          <p:cNvPr id="2" name="Slide Number Placeholder 5">
            <a:extLst>
              <a:ext uri="{FF2B5EF4-FFF2-40B4-BE49-F238E27FC236}">
                <a16:creationId xmlns:a16="http://schemas.microsoft.com/office/drawing/2014/main" id="{FF963BEB-E2A4-99FC-C510-8771F21D1587}"/>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54</a:t>
            </a:fld>
            <a:endParaRPr lang="en-US"/>
          </a:p>
        </p:txBody>
      </p:sp>
      <p:sp>
        <p:nvSpPr>
          <p:cNvPr id="3" name="Footer Placeholder 4">
            <a:extLst>
              <a:ext uri="{FF2B5EF4-FFF2-40B4-BE49-F238E27FC236}">
                <a16:creationId xmlns:a16="http://schemas.microsoft.com/office/drawing/2014/main" id="{DDF8E47E-EEAC-A5C3-4E4D-0704EDEDC038}"/>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7" name="Date Placeholder 3">
            <a:extLst>
              <a:ext uri="{FF2B5EF4-FFF2-40B4-BE49-F238E27FC236}">
                <a16:creationId xmlns:a16="http://schemas.microsoft.com/office/drawing/2014/main" id="{B5C7D6B2-44E6-0B58-717C-0841F0E2D391}"/>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83088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dirty="0">
                <a:latin typeface="Arial Black"/>
              </a:rPr>
              <a:t>Licencia, designación y cancelación </a:t>
            </a:r>
            <a:br>
              <a:rPr lang="es-US" dirty="0">
                <a:latin typeface="Arial Black"/>
              </a:rPr>
            </a:br>
            <a:r>
              <a:rPr lang="es-US" dirty="0">
                <a:latin typeface="Arial Black"/>
              </a:rPr>
              <a:t>de agentes y corredores</a:t>
            </a:r>
          </a:p>
        </p:txBody>
      </p:sp>
      <p:sp>
        <p:nvSpPr>
          <p:cNvPr id="5" name="Content Placeholder 4">
            <a:extLst>
              <a:ext uri="{FF2B5EF4-FFF2-40B4-BE49-F238E27FC236}">
                <a16:creationId xmlns:a16="http://schemas.microsoft.com/office/drawing/2014/main" id="{84040997-D3D0-F93A-9497-B546D201D58C}"/>
              </a:ext>
            </a:extLst>
          </p:cNvPr>
          <p:cNvSpPr>
            <a:spLocks noGrp="1"/>
          </p:cNvSpPr>
          <p:nvPr>
            <p:ph sz="quarter" idx="13"/>
          </p:nvPr>
        </p:nvSpPr>
        <p:spPr>
          <a:xfrm>
            <a:off x="1066800" y="1354327"/>
            <a:ext cx="9829800" cy="2103120"/>
          </a:xfrm>
          <a:prstGeom prst="roundRect">
            <a:avLst/>
          </a:prstGeom>
          <a:ln w="38100">
            <a:solidFill>
              <a:srgbClr val="4472C4"/>
            </a:solidFill>
          </a:ln>
        </p:spPr>
        <p:txBody>
          <a:bodyPr lIns="1920240" anchor="ctr"/>
          <a:lstStyle/>
          <a:p>
            <a:pPr marL="91440" marR="0" lvl="1" indent="0" algn="l" defTabSz="685800" rtl="0" eaLnBrk="1" fontAlgn="auto" latinLnBrk="0" hangingPunct="1">
              <a:lnSpc>
                <a:spcPct val="100000"/>
              </a:lnSpc>
              <a:spcBef>
                <a:spcPts val="0"/>
              </a:spcBef>
              <a:spcAft>
                <a:spcPts val="600"/>
              </a:spcAft>
              <a:buClrTx/>
              <a:buSzTx/>
              <a:buFontTx/>
              <a:buNone/>
              <a:tabLst/>
              <a:defRPr/>
            </a:pPr>
            <a:r>
              <a:rPr kumimoji="0" lang="es-US" sz="2000" b="0" i="0" u="none" strike="noStrike" cap="none" normalizeH="0" baseline="0" noProof="0" dirty="0">
                <a:ln>
                  <a:noFill/>
                </a:ln>
                <a:solidFill>
                  <a:srgbClr val="00529B"/>
                </a:solidFill>
                <a:effectLst/>
                <a:uLnTx/>
                <a:uFillTx/>
              </a:rPr>
              <a:t>Los agentes/corredores de planes Medicare </a:t>
            </a:r>
            <a:r>
              <a:rPr kumimoji="0" lang="es-US" sz="2000" b="0" i="0" u="none" strike="noStrike" cap="none" normalizeH="0" baseline="0" noProof="0" dirty="0" err="1">
                <a:ln>
                  <a:noFill/>
                </a:ln>
                <a:solidFill>
                  <a:srgbClr val="00529B"/>
                </a:solidFill>
                <a:effectLst/>
                <a:uLnTx/>
                <a:uFillTx/>
              </a:rPr>
              <a:t>Advantage</a:t>
            </a:r>
            <a:r>
              <a:rPr kumimoji="0" lang="es-US" sz="2000" b="0" i="0" u="none" strike="noStrike" cap="none" normalizeH="0" baseline="0" noProof="0" dirty="0">
                <a:ln>
                  <a:noFill/>
                </a:ln>
                <a:solidFill>
                  <a:srgbClr val="00529B"/>
                </a:solidFill>
                <a:effectLst/>
                <a:uLnTx/>
                <a:uFillTx/>
              </a:rPr>
              <a:t> y planes de medicamentos u otros representantes de mercadotecnia externos deben cumplir con las leyes de licencia y designación </a:t>
            </a:r>
            <a:br>
              <a:rPr kumimoji="0" lang="es-US" sz="2000" b="0" i="0" u="none" strike="noStrike" cap="none" normalizeH="0" baseline="0" noProof="0" dirty="0">
                <a:ln>
                  <a:noFill/>
                </a:ln>
                <a:solidFill>
                  <a:srgbClr val="00529B"/>
                </a:solidFill>
                <a:effectLst/>
                <a:uLnTx/>
                <a:uFillTx/>
              </a:rPr>
            </a:br>
            <a:r>
              <a:rPr kumimoji="0" lang="es-US" sz="2000" b="0" i="0" u="none" strike="noStrike" cap="none" normalizeH="0" baseline="0" noProof="0" dirty="0">
                <a:ln>
                  <a:noFill/>
                </a:ln>
                <a:solidFill>
                  <a:srgbClr val="00529B"/>
                </a:solidFill>
                <a:effectLst/>
                <a:uLnTx/>
                <a:uFillTx/>
              </a:rPr>
              <a:t>del estado </a:t>
            </a:r>
          </a:p>
        </p:txBody>
      </p:sp>
      <p:pic>
        <p:nvPicPr>
          <p:cNvPr id="14" name="Graphic 13">
            <a:extLst>
              <a:ext uri="{FF2B5EF4-FFF2-40B4-BE49-F238E27FC236}">
                <a16:creationId xmlns:a16="http://schemas.microsoft.com/office/drawing/2014/main" id="{D0DC0A61-2AEC-4984-9799-C5A5F8C06C4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8794" y="1456596"/>
            <a:ext cx="1555311" cy="1732288"/>
          </a:xfrm>
          <a:prstGeom prst="rect">
            <a:avLst/>
          </a:prstGeom>
        </p:spPr>
      </p:pic>
      <p:sp>
        <p:nvSpPr>
          <p:cNvPr id="6" name="Content Placeholder 5">
            <a:extLst>
              <a:ext uri="{FF2B5EF4-FFF2-40B4-BE49-F238E27FC236}">
                <a16:creationId xmlns:a16="http://schemas.microsoft.com/office/drawing/2014/main" id="{350B9D5D-E893-00A9-B6AA-8EC358BDD695}"/>
              </a:ext>
            </a:extLst>
          </p:cNvPr>
          <p:cNvSpPr>
            <a:spLocks noGrp="1"/>
          </p:cNvSpPr>
          <p:nvPr>
            <p:ph sz="quarter" idx="14"/>
          </p:nvPr>
        </p:nvSpPr>
        <p:spPr>
          <a:xfrm>
            <a:off x="1066800" y="3762209"/>
            <a:ext cx="9829800" cy="2103120"/>
          </a:xfrm>
          <a:prstGeom prst="roundRect">
            <a:avLst/>
          </a:prstGeom>
          <a:ln w="38100">
            <a:solidFill>
              <a:srgbClr val="4472C4"/>
            </a:solidFill>
          </a:ln>
        </p:spPr>
        <p:txBody>
          <a:bodyPr lIns="1920240">
            <a:normAutofit fontScale="92500" lnSpcReduction="20000"/>
          </a:bodyPr>
          <a:lstStyle/>
          <a:p>
            <a:pPr marL="91440" marR="0" lvl="1" indent="0" algn="l" defTabSz="685800" rtl="0" eaLnBrk="1" fontAlgn="auto" latinLnBrk="0" hangingPunct="1">
              <a:lnSpc>
                <a:spcPct val="100000"/>
              </a:lnSpc>
              <a:spcBef>
                <a:spcPts val="0"/>
              </a:spcBef>
              <a:spcAft>
                <a:spcPts val="600"/>
              </a:spcAft>
              <a:buClrTx/>
              <a:buSzTx/>
              <a:buFontTx/>
              <a:buNone/>
              <a:tabLst/>
              <a:defRPr/>
            </a:pPr>
            <a:r>
              <a:rPr kumimoji="0" lang="es-US" sz="2000" b="1" i="0" u="none" strike="noStrike" cap="none" normalizeH="0" baseline="0" noProof="0" dirty="0">
                <a:ln>
                  <a:noFill/>
                </a:ln>
                <a:solidFill>
                  <a:srgbClr val="00529B"/>
                </a:solidFill>
                <a:effectLst/>
                <a:uLnTx/>
                <a:uFillTx/>
              </a:rPr>
              <a:t>Los planes deben informar:</a:t>
            </a:r>
          </a:p>
          <a:p>
            <a:pPr marL="548640" marR="0" lvl="1"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s-US" sz="2000" b="0" i="0" u="none" strike="noStrike" cap="none" normalizeH="0" baseline="0" noProof="0" dirty="0">
                <a:ln>
                  <a:noFill/>
                </a:ln>
                <a:solidFill>
                  <a:srgbClr val="00529B"/>
                </a:solidFill>
                <a:effectLst/>
                <a:uLnTx/>
                <a:uFillTx/>
              </a:rPr>
              <a:t>La cancelación de agentes/corredores para el estado en </a:t>
            </a:r>
            <a:br>
              <a:rPr kumimoji="0" lang="es-US" sz="2000" b="0" i="0" u="none" strike="noStrike" cap="none" normalizeH="0" baseline="0" noProof="0" dirty="0">
                <a:ln>
                  <a:noFill/>
                </a:ln>
                <a:solidFill>
                  <a:srgbClr val="00529B"/>
                </a:solidFill>
                <a:effectLst/>
                <a:uLnTx/>
                <a:uFillTx/>
              </a:rPr>
            </a:br>
            <a:r>
              <a:rPr kumimoji="0" lang="es-US" sz="2000" b="0" i="0" u="none" strike="noStrike" cap="none" normalizeH="0" baseline="0" noProof="0" dirty="0">
                <a:ln>
                  <a:noFill/>
                </a:ln>
                <a:solidFill>
                  <a:srgbClr val="00529B"/>
                </a:solidFill>
                <a:effectLst/>
                <a:uLnTx/>
                <a:uFillTx/>
              </a:rPr>
              <a:t>el que fueron designados y los motivos de la cancelación </a:t>
            </a:r>
            <a:br>
              <a:rPr kumimoji="0" lang="es-US" sz="2000" b="0" i="0" u="none" strike="noStrike" cap="none" normalizeH="0" baseline="0" noProof="0" dirty="0">
                <a:ln>
                  <a:noFill/>
                </a:ln>
                <a:solidFill>
                  <a:srgbClr val="00529B"/>
                </a:solidFill>
                <a:effectLst/>
                <a:uLnTx/>
                <a:uFillTx/>
              </a:rPr>
            </a:br>
            <a:r>
              <a:rPr kumimoji="0" lang="es-US" sz="2000" b="0" i="0" u="none" strike="noStrike" cap="none" normalizeH="0" baseline="0" noProof="0" dirty="0">
                <a:ln>
                  <a:noFill/>
                </a:ln>
                <a:solidFill>
                  <a:srgbClr val="00529B"/>
                </a:solidFill>
                <a:effectLst/>
                <a:uLnTx/>
                <a:uFillTx/>
              </a:rPr>
              <a:t>(si se requiere)</a:t>
            </a:r>
          </a:p>
          <a:p>
            <a:pPr marL="548640" marR="0" lvl="1" indent="-274320" algn="l" defTabSz="685800" rtl="0" eaLnBrk="1" fontAlgn="auto" latinLnBrk="0" hangingPunct="1">
              <a:lnSpc>
                <a:spcPct val="100000"/>
              </a:lnSpc>
              <a:spcBef>
                <a:spcPts val="0"/>
              </a:spcBef>
              <a:spcAft>
                <a:spcPts val="600"/>
              </a:spcAft>
              <a:buClrTx/>
              <a:buSzTx/>
              <a:buFont typeface="Wingdings" panose="02070309020205020404" pitchFamily="49" charset="0"/>
              <a:buChar char="§"/>
              <a:tabLst/>
              <a:defRPr/>
            </a:pPr>
            <a:r>
              <a:rPr kumimoji="0" lang="es-US" sz="2000" b="0" i="0" u="none" strike="noStrike" cap="none" normalizeH="0" baseline="0" noProof="0" dirty="0">
                <a:ln>
                  <a:noFill/>
                </a:ln>
                <a:solidFill>
                  <a:srgbClr val="00529B"/>
                </a:solidFill>
                <a:effectLst/>
                <a:uLnTx/>
                <a:uFillTx/>
              </a:rPr>
              <a:t>Todas las inscripciones hechas por agentes/corredores sin licencia o cancelados “con causa” a su gerente de cuentas </a:t>
            </a:r>
            <a:br>
              <a:rPr kumimoji="0" lang="es-US" sz="2000" b="0" i="0" u="none" strike="noStrike" cap="none" normalizeH="0" baseline="0" noProof="0" dirty="0">
                <a:ln>
                  <a:noFill/>
                </a:ln>
                <a:solidFill>
                  <a:srgbClr val="00529B"/>
                </a:solidFill>
                <a:effectLst/>
                <a:uLnTx/>
                <a:uFillTx/>
              </a:rPr>
            </a:br>
            <a:r>
              <a:rPr kumimoji="0" lang="es-US" sz="2000" b="0" i="0" u="none" strike="noStrike" cap="none" normalizeH="0" baseline="0" noProof="0" dirty="0">
                <a:ln>
                  <a:noFill/>
                </a:ln>
                <a:solidFill>
                  <a:srgbClr val="00529B"/>
                </a:solidFill>
                <a:effectLst/>
                <a:uLnTx/>
                <a:uFillTx/>
              </a:rPr>
              <a:t>de los CMS </a:t>
            </a:r>
          </a:p>
        </p:txBody>
      </p:sp>
      <p:pic>
        <p:nvPicPr>
          <p:cNvPr id="18" name="Graphic 17">
            <a:extLst>
              <a:ext uri="{FF2B5EF4-FFF2-40B4-BE49-F238E27FC236}">
                <a16:creationId xmlns:a16="http://schemas.microsoft.com/office/drawing/2014/main" id="{7CB57FE0-291F-47CD-8F8F-1B32D220CFF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9260" y="4062009"/>
            <a:ext cx="1294378" cy="1441664"/>
          </a:xfrm>
          <a:prstGeom prst="rect">
            <a:avLst/>
          </a:prstGeom>
        </p:spPr>
      </p:pic>
      <p:sp>
        <p:nvSpPr>
          <p:cNvPr id="2" name="Slide Number Placeholder 5">
            <a:extLst>
              <a:ext uri="{FF2B5EF4-FFF2-40B4-BE49-F238E27FC236}">
                <a16:creationId xmlns:a16="http://schemas.microsoft.com/office/drawing/2014/main" id="{A4483554-F90D-F175-065B-98984C702FD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55</a:t>
            </a:fld>
            <a:endParaRPr lang="en-US"/>
          </a:p>
        </p:txBody>
      </p:sp>
      <p:sp>
        <p:nvSpPr>
          <p:cNvPr id="3" name="Footer Placeholder 4">
            <a:extLst>
              <a:ext uri="{FF2B5EF4-FFF2-40B4-BE49-F238E27FC236}">
                <a16:creationId xmlns:a16="http://schemas.microsoft.com/office/drawing/2014/main" id="{EAFA3D0C-1120-3580-5717-5177F05DD3E8}"/>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12" name="Date Placeholder 3">
            <a:extLst>
              <a:ext uri="{FF2B5EF4-FFF2-40B4-BE49-F238E27FC236}">
                <a16:creationId xmlns:a16="http://schemas.microsoft.com/office/drawing/2014/main" id="{1DEA1201-89CE-F986-1B6B-BDC9ACFE4D83}"/>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53743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5"/>
            <a:ext cx="12192000" cy="973012"/>
          </a:xfrm>
        </p:spPr>
        <p:txBody>
          <a:bodyPr anchor="ctr">
            <a:normAutofit/>
          </a:bodyPr>
          <a:lstStyle/>
          <a:p>
            <a:r>
              <a:rPr lang="es-US" sz="3000">
                <a:latin typeface="Arial Black"/>
              </a:rPr>
              <a:t>Capacitación y evaluación de agentes/corredores</a:t>
            </a:r>
          </a:p>
        </p:txBody>
      </p:sp>
      <p:sp>
        <p:nvSpPr>
          <p:cNvPr id="5" name="Content Placeholder 4"/>
          <p:cNvSpPr>
            <a:spLocks noGrp="1"/>
          </p:cNvSpPr>
          <p:nvPr>
            <p:ph type="body" sz="quarter" idx="13"/>
          </p:nvPr>
        </p:nvSpPr>
        <p:spPr>
          <a:xfrm>
            <a:off x="1392345" y="1740596"/>
            <a:ext cx="6411686" cy="4026598"/>
          </a:xfrm>
        </p:spPr>
        <p:txBody>
          <a:bodyPr vert="horz" lIns="91440" tIns="45720" rIns="91440" bIns="45720" rtlCol="0" anchor="t">
            <a:normAutofit fontScale="92500" lnSpcReduction="10000"/>
          </a:bodyPr>
          <a:lstStyle/>
          <a:p>
            <a:pPr marL="0" lvl="0" indent="0" defTabSz="685800">
              <a:lnSpc>
                <a:spcPct val="110000"/>
              </a:lnSpc>
              <a:spcBef>
                <a:spcPts val="0"/>
              </a:spcBef>
              <a:spcAft>
                <a:spcPts val="1200"/>
              </a:spcAft>
              <a:buNone/>
            </a:pPr>
            <a:r>
              <a:rPr lang="es-US" sz="2800" b="1">
                <a:solidFill>
                  <a:srgbClr val="00529B"/>
                </a:solidFill>
                <a:latin typeface="Arial"/>
                <a:cs typeface="Arial"/>
              </a:rPr>
              <a:t>Todos los agentes/corredores deben:</a:t>
            </a:r>
          </a:p>
          <a:p>
            <a:pPr marL="548640" lvl="0" indent="-274320" defTabSz="685800">
              <a:lnSpc>
                <a:spcPct val="110000"/>
              </a:lnSpc>
              <a:spcBef>
                <a:spcPts val="0"/>
              </a:spcBef>
              <a:spcAft>
                <a:spcPts val="1200"/>
              </a:spcAft>
            </a:pPr>
            <a:r>
              <a:rPr lang="es-US" sz="2400">
                <a:solidFill>
                  <a:srgbClr val="00529B"/>
                </a:solidFill>
                <a:latin typeface="Arial"/>
                <a:cs typeface="Arial"/>
              </a:rPr>
              <a:t>Ser adjudicados licencia y designados en virtud de la ley del estado</a:t>
            </a:r>
          </a:p>
          <a:p>
            <a:pPr marL="548640" lvl="0" indent="-274320" defTabSz="685800">
              <a:lnSpc>
                <a:spcPct val="110000"/>
              </a:lnSpc>
              <a:spcBef>
                <a:spcPts val="0"/>
              </a:spcBef>
              <a:spcAft>
                <a:spcPts val="1200"/>
              </a:spcAft>
            </a:pPr>
            <a:r>
              <a:rPr lang="es-US" sz="2400">
                <a:solidFill>
                  <a:srgbClr val="00529B"/>
                </a:solidFill>
                <a:latin typeface="Arial"/>
                <a:cs typeface="Arial"/>
              </a:rPr>
              <a:t>Ser capacitados y evaluados anualmente</a:t>
            </a:r>
          </a:p>
          <a:p>
            <a:pPr marL="548640" lvl="1" indent="-274320" defTabSz="685800">
              <a:lnSpc>
                <a:spcPct val="110000"/>
              </a:lnSpc>
              <a:spcBef>
                <a:spcPts val="0"/>
              </a:spcBef>
              <a:spcAft>
                <a:spcPts val="1200"/>
              </a:spcAft>
              <a:buClr>
                <a:srgbClr val="00539A"/>
              </a:buClr>
              <a:buFont typeface="Wingdings" pitchFamily="2" charset="2"/>
              <a:buChar char="§"/>
            </a:pPr>
            <a:r>
              <a:rPr lang="es-US" sz="2400">
                <a:solidFill>
                  <a:srgbClr val="00529B"/>
                </a:solidFill>
                <a:latin typeface="Arial"/>
                <a:cs typeface="Arial"/>
              </a:rPr>
              <a:t>Aprobar todos los exámenes con una calificación de 85 % o mayor antes de comercializar productos</a:t>
            </a:r>
          </a:p>
          <a:p>
            <a:pPr marL="548640" lvl="1" indent="-274320" defTabSz="685800">
              <a:lnSpc>
                <a:spcPct val="110000"/>
              </a:lnSpc>
              <a:spcBef>
                <a:spcPts val="0"/>
              </a:spcBef>
              <a:spcAft>
                <a:spcPts val="1200"/>
              </a:spcAft>
              <a:buClr>
                <a:srgbClr val="00539A"/>
              </a:buClr>
              <a:buFont typeface="Wingdings" pitchFamily="2" charset="2"/>
              <a:buChar char="§"/>
            </a:pPr>
            <a:r>
              <a:rPr lang="es-US" sz="2400">
                <a:solidFill>
                  <a:srgbClr val="00529B"/>
                </a:solidFill>
                <a:latin typeface="Arial"/>
                <a:cs typeface="Arial"/>
              </a:rPr>
              <a:t>Obtener y documentar un Alcance de cita antes de reunirse con afiliados potenciales</a:t>
            </a:r>
          </a:p>
        </p:txBody>
      </p:sp>
      <p:pic>
        <p:nvPicPr>
          <p:cNvPr id="11" name="Graphic 10">
            <a:extLst>
              <a:ext uri="{FF2B5EF4-FFF2-40B4-BE49-F238E27FC236}">
                <a16:creationId xmlns:a16="http://schemas.microsoft.com/office/drawing/2014/main" id="{4967AE15-1F2C-4297-AEE3-DBD7F91078F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040" y="1543803"/>
            <a:ext cx="2082160" cy="2082160"/>
          </a:xfrm>
          <a:prstGeom prst="rect">
            <a:avLst/>
          </a:prstGeom>
        </p:spPr>
      </p:pic>
      <p:pic>
        <p:nvPicPr>
          <p:cNvPr id="7" name="Picture 6">
            <a:extLst>
              <a:ext uri="{FF2B5EF4-FFF2-40B4-BE49-F238E27FC236}">
                <a16:creationId xmlns:a16="http://schemas.microsoft.com/office/drawing/2014/main" id="{633F986B-1117-4DCB-849C-35DF03E4927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93196" y="3625963"/>
            <a:ext cx="2085013" cy="2078916"/>
          </a:xfrm>
          <a:prstGeom prst="rect">
            <a:avLst/>
          </a:prstGeom>
        </p:spPr>
      </p:pic>
      <p:sp>
        <p:nvSpPr>
          <p:cNvPr id="2" name="Slide Number Placeholder 5">
            <a:extLst>
              <a:ext uri="{FF2B5EF4-FFF2-40B4-BE49-F238E27FC236}">
                <a16:creationId xmlns:a16="http://schemas.microsoft.com/office/drawing/2014/main" id="{18339630-D6EB-1CAB-A3DA-9D2C64AC8950}"/>
              </a:ext>
            </a:extLst>
          </p:cNvPr>
          <p:cNvSpPr>
            <a:spLocks noGrp="1"/>
          </p:cNvSpPr>
          <p:nvPr>
            <p:ph type="sldNum" sz="quarter" idx="12"/>
          </p:nvPr>
        </p:nvSpPr>
        <p:spPr>
          <a:xfrm>
            <a:off x="8610600" y="6480174"/>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56</a:t>
            </a:fld>
            <a:endParaRPr lang="en-US"/>
          </a:p>
        </p:txBody>
      </p:sp>
      <p:sp>
        <p:nvSpPr>
          <p:cNvPr id="3" name="Footer Placeholder 4">
            <a:extLst>
              <a:ext uri="{FF2B5EF4-FFF2-40B4-BE49-F238E27FC236}">
                <a16:creationId xmlns:a16="http://schemas.microsoft.com/office/drawing/2014/main" id="{64A09F00-FF12-B197-0E8B-8380D0FDC192}"/>
              </a:ext>
            </a:extLst>
          </p:cNvPr>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6" name="Date Placeholder 3">
            <a:extLst>
              <a:ext uri="{FF2B5EF4-FFF2-40B4-BE49-F238E27FC236}">
                <a16:creationId xmlns:a16="http://schemas.microsoft.com/office/drawing/2014/main" id="{CAC33C20-EB89-5B6A-A8AC-C0AF334AFFCD}"/>
              </a:ext>
            </a:extLst>
          </p:cNvPr>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421681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787" y="274849"/>
            <a:ext cx="8776423" cy="719643"/>
          </a:xfrm>
        </p:spPr>
        <p:txBody>
          <a:bodyPr>
            <a:normAutofit fontScale="90000"/>
          </a:bodyPr>
          <a:lstStyle/>
          <a:p>
            <a:pPr algn="ctr"/>
            <a:r>
              <a:rPr lang="es-US" sz="3000">
                <a:latin typeface="Arial Black"/>
              </a:rPr>
              <a:t>Compruebe sus conocimientos: Pregunta 5</a:t>
            </a:r>
          </a:p>
        </p:txBody>
      </p:sp>
      <p:sp>
        <p:nvSpPr>
          <p:cNvPr id="8" name="Content Placeholder 7"/>
          <p:cNvSpPr>
            <a:spLocks noGrp="1"/>
          </p:cNvSpPr>
          <p:nvPr>
            <p:ph type="body" idx="4294967295"/>
          </p:nvPr>
        </p:nvSpPr>
        <p:spPr>
          <a:xfrm>
            <a:off x="1828800" y="1689101"/>
            <a:ext cx="8972502" cy="2933700"/>
          </a:xfrm>
        </p:spPr>
        <p:txBody>
          <a:bodyPr>
            <a:normAutofit/>
          </a:bodyPr>
          <a:lstStyle/>
          <a:p>
            <a:pPr marL="0" indent="0" defTabSz="685800">
              <a:lnSpc>
                <a:spcPct val="100000"/>
              </a:lnSpc>
              <a:spcBef>
                <a:spcPts val="0"/>
              </a:spcBef>
              <a:spcAft>
                <a:spcPts val="1200"/>
              </a:spcAft>
              <a:buFont typeface="Wingdings" pitchFamily="2" charset="2"/>
              <a:buNone/>
            </a:pPr>
            <a:r>
              <a:rPr lang="es-US" b="1" dirty="0">
                <a:solidFill>
                  <a:srgbClr val="00529B"/>
                </a:solidFill>
              </a:rPr>
              <a:t>Todos los materiales de mercadotecnia usados por el plan deben presentarse a los CMS para revisión.</a:t>
            </a:r>
          </a:p>
          <a:p>
            <a:pPr marL="514350" indent="-514350" defTabSz="685800">
              <a:lnSpc>
                <a:spcPct val="100000"/>
              </a:lnSpc>
              <a:spcBef>
                <a:spcPts val="0"/>
              </a:spcBef>
              <a:spcAft>
                <a:spcPts val="1200"/>
              </a:spcAft>
              <a:buFont typeface="Wingdings" pitchFamily="2" charset="2"/>
              <a:buAutoNum type="alphaLcPeriod"/>
            </a:pPr>
            <a:r>
              <a:rPr lang="es-US" dirty="0">
                <a:solidFill>
                  <a:srgbClr val="00529B"/>
                </a:solidFill>
              </a:rPr>
              <a:t>Verdadero</a:t>
            </a:r>
          </a:p>
          <a:p>
            <a:pPr marL="514350" indent="-514350" defTabSz="685800">
              <a:lnSpc>
                <a:spcPct val="100000"/>
              </a:lnSpc>
              <a:spcBef>
                <a:spcPts val="0"/>
              </a:spcBef>
              <a:spcAft>
                <a:spcPts val="1200"/>
              </a:spcAft>
              <a:buFont typeface="Wingdings" pitchFamily="2" charset="2"/>
              <a:buAutoNum type="alphaLcPeriod"/>
            </a:pPr>
            <a:r>
              <a:rPr lang="es-US" dirty="0">
                <a:solidFill>
                  <a:srgbClr val="00529B"/>
                </a:solidFill>
              </a:rPr>
              <a:t>Falso</a:t>
            </a:r>
          </a:p>
        </p:txBody>
      </p:sp>
      <p:sp>
        <p:nvSpPr>
          <p:cNvPr id="5" name="Rounded Rectangle 4" descr="Green box highlighting B as the correct answer"/>
          <p:cNvSpPr/>
          <p:nvPr/>
        </p:nvSpPr>
        <p:spPr>
          <a:xfrm>
            <a:off x="1828800" y="2577378"/>
            <a:ext cx="2301766" cy="62302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2">
            <a:extLst>
              <a:ext uri="{FF2B5EF4-FFF2-40B4-BE49-F238E27FC236}">
                <a16:creationId xmlns:a16="http://schemas.microsoft.com/office/drawing/2014/main" id="{261096C2-9AAD-4800-AB07-DF8EFB7DEAB1}"/>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9" name="Slide Number Placeholder 5">
            <a:extLst>
              <a:ext uri="{FF2B5EF4-FFF2-40B4-BE49-F238E27FC236}">
                <a16:creationId xmlns:a16="http://schemas.microsoft.com/office/drawing/2014/main" id="{A6C63388-FB81-4D29-9998-7C62CDE2A4A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57</a:t>
            </a:fld>
            <a:endParaRPr lang="en-US"/>
          </a:p>
        </p:txBody>
      </p:sp>
      <p:sp>
        <p:nvSpPr>
          <p:cNvPr id="4" name="Footer Placeholder 3"/>
          <p:cNvSpPr>
            <a:spLocks noGrp="1"/>
          </p:cNvSpPr>
          <p:nvPr>
            <p:ph type="ftr" sz="quarter" idx="11"/>
          </p:nvPr>
        </p:nvSpPr>
        <p:spPr/>
        <p:txBody>
          <a:bodyPr/>
          <a:lstStyle/>
          <a:p>
            <a:r>
              <a:rPr lang="es-US">
                <a:latin typeface="Arial"/>
                <a:cs typeface="Arial"/>
              </a:rPr>
              <a:t>Medicare Advantage y otros planes de salud de Medicare</a:t>
            </a:r>
          </a:p>
        </p:txBody>
      </p:sp>
      <p:sp>
        <p:nvSpPr>
          <p:cNvPr id="3" name="Date Placeholder 2"/>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9624" y="276514"/>
            <a:ext cx="8399852" cy="719643"/>
          </a:xfrm>
        </p:spPr>
        <p:txBody>
          <a:bodyPr>
            <a:normAutofit fontScale="90000"/>
          </a:bodyPr>
          <a:lstStyle/>
          <a:p>
            <a:pPr algn="ctr"/>
            <a:r>
              <a:rPr lang="es-US" sz="3000" dirty="0">
                <a:latin typeface="Arial Black"/>
              </a:rPr>
              <a:t>Compruebe sus conocimientos: Pregunta 6</a:t>
            </a:r>
          </a:p>
        </p:txBody>
      </p:sp>
      <p:sp>
        <p:nvSpPr>
          <p:cNvPr id="5" name="Content Placeholder 4"/>
          <p:cNvSpPr>
            <a:spLocks noGrp="1"/>
          </p:cNvSpPr>
          <p:nvPr>
            <p:ph idx="4294967295"/>
          </p:nvPr>
        </p:nvSpPr>
        <p:spPr>
          <a:xfrm>
            <a:off x="1828799" y="1654083"/>
            <a:ext cx="9185275" cy="5021263"/>
          </a:xfrm>
        </p:spPr>
        <p:txBody>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Los CMS exigen que los planes Medicare </a:t>
            </a:r>
            <a:r>
              <a:rPr lang="es-US" sz="2400" b="1" dirty="0" err="1">
                <a:solidFill>
                  <a:srgbClr val="00529B"/>
                </a:solidFill>
              </a:rPr>
              <a:t>Advantage</a:t>
            </a:r>
            <a:r>
              <a:rPr lang="es-US" sz="2400" b="1" dirty="0">
                <a:solidFill>
                  <a:srgbClr val="00529B"/>
                </a:solidFill>
              </a:rPr>
              <a:t> y los agentes/corredores identifiquen con claridad, a través de un formulario de Alcance de la cita o una llamada grabada, los tipos de productos que comentarán antes de comercializarlos a un afiliado potencial. </a:t>
            </a:r>
          </a:p>
          <a:p>
            <a:pPr marL="347663" lvl="0" indent="-347663" defTabSz="685800">
              <a:lnSpc>
                <a:spcPct val="100000"/>
              </a:lnSpc>
              <a:spcBef>
                <a:spcPts val="0"/>
              </a:spcBef>
              <a:spcAft>
                <a:spcPts val="1200"/>
              </a:spcAft>
              <a:buFont typeface="Wingdings" pitchFamily="2" charset="2"/>
              <a:buAutoNum type="alphaLcPeriod"/>
            </a:pPr>
            <a:r>
              <a:rPr lang="es-US" sz="2400" dirty="0">
                <a:solidFill>
                  <a:srgbClr val="00529B"/>
                </a:solidFill>
              </a:rPr>
              <a:t> Verdadero</a:t>
            </a:r>
          </a:p>
          <a:p>
            <a:pPr marL="347663" lvl="0" indent="-347663" defTabSz="685800">
              <a:lnSpc>
                <a:spcPct val="100000"/>
              </a:lnSpc>
              <a:spcBef>
                <a:spcPts val="0"/>
              </a:spcBef>
              <a:spcAft>
                <a:spcPts val="1200"/>
              </a:spcAft>
              <a:buFont typeface="Wingdings" pitchFamily="2" charset="2"/>
              <a:buAutoNum type="alphaLcPeriod"/>
            </a:pPr>
            <a:r>
              <a:rPr lang="es-US" sz="2400" dirty="0">
                <a:solidFill>
                  <a:srgbClr val="00529B"/>
                </a:solidFill>
              </a:rPr>
              <a:t> Falso</a:t>
            </a:r>
          </a:p>
        </p:txBody>
      </p:sp>
      <p:sp>
        <p:nvSpPr>
          <p:cNvPr id="6" name="Rounded Rectangle 5" descr="Green box highlighting A as the correct answer"/>
          <p:cNvSpPr/>
          <p:nvPr/>
        </p:nvSpPr>
        <p:spPr>
          <a:xfrm>
            <a:off x="1828799" y="3633957"/>
            <a:ext cx="2057401" cy="4701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Box 2">
            <a:extLst>
              <a:ext uri="{FF2B5EF4-FFF2-40B4-BE49-F238E27FC236}">
                <a16:creationId xmlns:a16="http://schemas.microsoft.com/office/drawing/2014/main" id="{0E1101EC-C177-4988-A3F1-03523E2AC0B9}"/>
              </a:ext>
            </a:extLst>
          </p:cNvPr>
          <p:cNvSpPr txBox="1">
            <a:spLocks noChangeArrowheads="1"/>
          </p:cNvSpPr>
          <p:nvPr/>
        </p:nvSpPr>
        <p:spPr bwMode="auto">
          <a:xfrm>
            <a:off x="1797198" y="4795713"/>
            <a:ext cx="9514722" cy="40703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s-419" sz="2000" b="1"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Cronómetro de cuenta regresiva</a:t>
            </a:r>
            <a:r>
              <a:rPr lang="es-419"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rPr>
              <a:t>: conteste la pregunta antes de que la barra desaparezca.</a:t>
            </a:r>
            <a:endParaRPr lang="en-US" sz="2000" dirty="0">
              <a:solidFill>
                <a:srgbClr val="00529B"/>
              </a:solidFill>
              <a:effectLst/>
              <a:latin typeface="Calibri" panose="020F0502020204030204" pitchFamily="34" charset="0"/>
              <a:ea typeface="Yu Mincho" panose="02020400000000000000" pitchFamily="18" charset="-128"/>
              <a:cs typeface="Times New Roman" panose="02020603050405020304" pitchFamily="18" charset="0"/>
            </a:endParaRPr>
          </a:p>
        </p:txBody>
      </p:sp>
      <p:sp>
        <p:nvSpPr>
          <p:cNvPr id="7" name="Slide Number Placeholder 5">
            <a:extLst>
              <a:ext uri="{FF2B5EF4-FFF2-40B4-BE49-F238E27FC236}">
                <a16:creationId xmlns:a16="http://schemas.microsoft.com/office/drawing/2014/main" id="{16D2EF7C-3D82-4469-B5F3-816DD0DD5C71}"/>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58</a:t>
            </a:fld>
            <a:endParaRPr lang="en-US"/>
          </a:p>
        </p:txBody>
      </p:sp>
      <p:sp>
        <p:nvSpPr>
          <p:cNvPr id="3" name="Footer Placeholder 2"/>
          <p:cNvSpPr>
            <a:spLocks noGrp="1"/>
          </p:cNvSpPr>
          <p:nvPr>
            <p:ph type="ftr" sz="quarter" idx="11"/>
          </p:nvPr>
        </p:nvSpPr>
        <p:spPr/>
        <p:txBody>
          <a:bodyPr/>
          <a:lstStyle/>
          <a:p>
            <a:r>
              <a:rPr lang="es-US">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21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78"/>
            <a:ext cx="12192000" cy="924776"/>
          </a:xfrm>
        </p:spPr>
        <p:txBody>
          <a:bodyPr anchor="ctr">
            <a:normAutofit/>
          </a:bodyPr>
          <a:lstStyle/>
          <a:p>
            <a:r>
              <a:rPr lang="es-US" sz="2800" dirty="0">
                <a:latin typeface="Arial Black"/>
              </a:rPr>
              <a:t>Guía de recursos de Medicare </a:t>
            </a:r>
            <a:r>
              <a:rPr lang="es-US" sz="2800" dirty="0" err="1">
                <a:latin typeface="Arial Black"/>
              </a:rPr>
              <a:t>Advantage</a:t>
            </a:r>
            <a:r>
              <a:rPr lang="es-US" sz="2800" dirty="0">
                <a:latin typeface="Arial Black"/>
              </a:rPr>
              <a:t> y </a:t>
            </a:r>
            <a:br>
              <a:rPr lang="es-US" sz="2800" dirty="0">
                <a:latin typeface="Arial Black"/>
              </a:rPr>
            </a:br>
            <a:r>
              <a:rPr lang="es-US" sz="2800" dirty="0">
                <a:latin typeface="Arial Black"/>
              </a:rPr>
              <a:t>otros planes de salud de Medicare</a:t>
            </a:r>
          </a:p>
        </p:txBody>
      </p:sp>
      <p:graphicFrame>
        <p:nvGraphicFramePr>
          <p:cNvPr id="5" name="Content Placeholder 6" descr="Table listing Medicare Advantage resources." title="Medicare Advantage and Other Medicare Health Plans Resource Guide"/>
          <p:cNvGraphicFramePr>
            <a:graphicFrameLocks/>
          </p:cNvGraphicFramePr>
          <p:nvPr>
            <p:extLst>
              <p:ext uri="{D42A27DB-BD31-4B8C-83A1-F6EECF244321}">
                <p14:modId xmlns:p14="http://schemas.microsoft.com/office/powerpoint/2010/main" val="158843577"/>
              </p:ext>
            </p:extLst>
          </p:nvPr>
        </p:nvGraphicFramePr>
        <p:xfrm>
          <a:off x="1107805" y="1507364"/>
          <a:ext cx="9976390" cy="4414683"/>
        </p:xfrm>
        <a:graphic>
          <a:graphicData uri="http://schemas.openxmlformats.org/drawingml/2006/table">
            <a:tbl>
              <a:tblPr firstRow="1" bandRow="1">
                <a:tableStyleId>{5FD0F851-EC5A-4D38-B0AD-8093EC10F338}</a:tableStyleId>
              </a:tblPr>
              <a:tblGrid>
                <a:gridCol w="3968576">
                  <a:extLst>
                    <a:ext uri="{9D8B030D-6E8A-4147-A177-3AD203B41FA5}">
                      <a16:colId xmlns:a16="http://schemas.microsoft.com/office/drawing/2014/main" val="20000"/>
                    </a:ext>
                  </a:extLst>
                </a:gridCol>
                <a:gridCol w="6007814">
                  <a:extLst>
                    <a:ext uri="{9D8B030D-6E8A-4147-A177-3AD203B41FA5}">
                      <a16:colId xmlns:a16="http://schemas.microsoft.com/office/drawing/2014/main" val="20001"/>
                    </a:ext>
                  </a:extLst>
                </a:gridCol>
              </a:tblGrid>
              <a:tr h="911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s-US" sz="1600" b="0">
                          <a:solidFill>
                            <a:srgbClr val="00529B"/>
                          </a:solidFill>
                          <a:effectLst/>
                          <a:latin typeface="+mn-lt"/>
                          <a:cs typeface="Arial" panose="020B0604020202020204" pitchFamily="34" charset="0"/>
                        </a:rPr>
                        <a:t>Centros para Servicios de Medicare y Medicaid (CMS, por sus siglas en inglés)</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0"/>
                        </a:spcBef>
                        <a:spcAft>
                          <a:spcPts val="0"/>
                        </a:spcAft>
                        <a:buFont typeface="Wingdings" panose="05000000000000000000" pitchFamily="2" charset="2"/>
                        <a:buChar char="§"/>
                      </a:pPr>
                      <a:r>
                        <a:rPr lang="es-US" sz="1600" b="0">
                          <a:solidFill>
                            <a:srgbClr val="00529B"/>
                          </a:solidFill>
                          <a:effectLst/>
                          <a:latin typeface="+mn-lt"/>
                          <a:cs typeface="Arial" panose="020B0604020202020204" pitchFamily="34" charset="0"/>
                        </a:rPr>
                        <a:t>Llame al 1-800-MEDICARE (1-800-633-4227);</a:t>
                      </a:r>
                      <a:r>
                        <a:rPr lang="es-US" sz="1600" b="0" baseline="0">
                          <a:solidFill>
                            <a:srgbClr val="00529B"/>
                          </a:solidFill>
                          <a:effectLst/>
                          <a:latin typeface="+mn-lt"/>
                          <a:cs typeface="Arial" panose="020B0604020202020204" pitchFamily="34" charset="0"/>
                        </a:rPr>
                        <a:t> </a:t>
                      </a:r>
                      <a:r>
                        <a:rPr lang="es-US" sz="1600" b="0">
                          <a:solidFill>
                            <a:srgbClr val="00529B"/>
                          </a:solidFill>
                          <a:effectLst/>
                          <a:latin typeface="+mn-lt"/>
                          <a:cs typeface="Arial" panose="020B0604020202020204" pitchFamily="34" charset="0"/>
                        </a:rPr>
                        <a:t>TTY: 1-877-486-2048</a:t>
                      </a:r>
                    </a:p>
                    <a:p>
                      <a:pPr marL="228600" marR="0" lvl="0" indent="-228600">
                        <a:lnSpc>
                          <a:spcPct val="100000"/>
                        </a:lnSpc>
                        <a:spcBef>
                          <a:spcPts val="0"/>
                        </a:spcBef>
                        <a:spcAft>
                          <a:spcPts val="0"/>
                        </a:spcAft>
                        <a:buFont typeface="Wingdings" panose="05000000000000000000" pitchFamily="2" charset="2"/>
                        <a:buChar char="§"/>
                      </a:pPr>
                      <a:r>
                        <a:rPr lang="es-US" sz="1600" b="0" u="sng">
                          <a:solidFill>
                            <a:srgbClr val="00529B"/>
                          </a:solidFill>
                          <a:effectLst/>
                          <a:latin typeface="+mn-lt"/>
                          <a:cs typeface="Arial" panose="020B0604020202020204" pitchFamily="34" charset="0"/>
                          <a:hlinkClick r:id="rId4">
                            <a:extLst>
                              <a:ext uri="{A12FA001-AC4F-418D-AE19-62706E023703}">
                                <ahyp:hlinkClr xmlns:ahyp="http://schemas.microsoft.com/office/drawing/2018/hyperlinkcolor" val="tx"/>
                              </a:ext>
                            </a:extLst>
                          </a:hlinkClick>
                        </a:rPr>
                        <a:t>es.Medicare.gov</a:t>
                      </a:r>
                    </a:p>
                    <a:p>
                      <a:pPr marL="228600" marR="0" lvl="0" indent="-228600">
                        <a:lnSpc>
                          <a:spcPct val="100000"/>
                        </a:lnSpc>
                        <a:spcBef>
                          <a:spcPts val="0"/>
                        </a:spcBef>
                        <a:spcAft>
                          <a:spcPts val="0"/>
                        </a:spcAft>
                        <a:buFont typeface="Wingdings" panose="05000000000000000000" pitchFamily="2" charset="2"/>
                        <a:buChar char="§"/>
                      </a:pPr>
                      <a:r>
                        <a:rPr lang="es-US" sz="1600" b="0" u="sng">
                          <a:solidFill>
                            <a:srgbClr val="00529B"/>
                          </a:solidFill>
                          <a:effectLst/>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6410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s-US" sz="1600">
                          <a:solidFill>
                            <a:srgbClr val="00529B"/>
                          </a:solidFill>
                          <a:effectLst/>
                          <a:latin typeface="+mn-lt"/>
                          <a:cs typeface="Arial" panose="020B0604020202020204" pitchFamily="34" charset="0"/>
                        </a:rPr>
                        <a:t>Pautas de comunicaciones y mercadotecnia de Medicare </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buFont typeface="Wingdings" panose="05000000000000000000" pitchFamily="2" charset="2"/>
                        <a:buChar char="§"/>
                      </a:pPr>
                      <a:r>
                        <a:rPr lang="es-US" sz="1600" b="0" i="0">
                          <a:solidFill>
                            <a:srgbClr val="00529B"/>
                          </a:solidFill>
                          <a:latin typeface="+mn-lt"/>
                          <a:cs typeface="Arial" panose="020B0604020202020204" pitchFamily="34" charset="0"/>
                          <a:hlinkClick r:id="rId6">
                            <a:extLst>
                              <a:ext uri="{A12FA001-AC4F-418D-AE19-62706E023703}">
                                <ahyp:hlinkClr xmlns:ahyp="http://schemas.microsoft.com/office/drawing/2018/hyperlinkcolor" val="tx"/>
                              </a:ext>
                            </a:extLst>
                          </a:hlinkClick>
                        </a:rPr>
                        <a:t>CMS.gov/files/document/medicare-communications-and-marketing-guidelines-3-16-2022.pdf</a:t>
                      </a:r>
                      <a:r>
                        <a:rPr lang="es-US" sz="1600" b="0" i="0">
                          <a:solidFill>
                            <a:srgbClr val="00529B"/>
                          </a:solidFill>
                          <a:latin typeface="+mn-lt"/>
                          <a:cs typeface="Arial" panose="020B0604020202020204" pitchFamily="34" charset="0"/>
                        </a:rPr>
                        <a:t> </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600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s-US" sz="1600">
                          <a:solidFill>
                            <a:srgbClr val="00529B"/>
                          </a:solidFill>
                          <a:effectLst/>
                          <a:latin typeface="+mn-lt"/>
                          <a:cs typeface="Arial" panose="020B0604020202020204" pitchFamily="34" charset="0"/>
                        </a:rPr>
                        <a:t>Manual de Atención Administrada de Medicare</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600" u="sng">
                          <a:solidFill>
                            <a:srgbClr val="00529B"/>
                          </a:solidFill>
                          <a:effectLst/>
                          <a:latin typeface="+mn-lt"/>
                          <a:cs typeface="Arial" panose="020B0604020202020204" pitchFamily="34" charset="0"/>
                          <a:hlinkClick r:id="rId7">
                            <a:extLst>
                              <a:ext uri="{A12FA001-AC4F-418D-AE19-62706E023703}">
                                <ahyp:hlinkClr xmlns:ahyp="http://schemas.microsoft.com/office/drawing/2018/hyperlinkcolor" val="tx"/>
                              </a:ext>
                            </a:extLst>
                          </a:hlinkClick>
                        </a:rPr>
                        <a:t>CMS.gov/Regulations-and-Guidance/Guidance/Manuals/Internet-Only-Manuals-IOMs-Items/CMS019326.html</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20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s-US" sz="1600">
                          <a:solidFill>
                            <a:srgbClr val="00529B"/>
                          </a:solidFill>
                          <a:effectLst/>
                          <a:latin typeface="+mn-lt"/>
                          <a:cs typeface="Arial" panose="020B0604020202020204" pitchFamily="34" charset="0"/>
                        </a:rPr>
                        <a:t>Junta de Retiro Ferroviario (RRB)</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s-US" sz="1600">
                          <a:solidFill>
                            <a:srgbClr val="00529B"/>
                          </a:solidFill>
                          <a:effectLst/>
                          <a:latin typeface="+mn-lt"/>
                          <a:cs typeface="Arial" panose="020B0604020202020204" pitchFamily="34" charset="0"/>
                        </a:rPr>
                        <a:t>Llame al 1-877-772-5772 (TTY: 1-312-751-4701)</a:t>
                      </a:r>
                    </a:p>
                    <a:p>
                      <a:pPr marL="228600" marR="0" indent="-228600">
                        <a:lnSpc>
                          <a:spcPct val="100000"/>
                        </a:lnSpc>
                        <a:spcBef>
                          <a:spcPts val="0"/>
                        </a:spcBef>
                        <a:spcAft>
                          <a:spcPts val="0"/>
                        </a:spcAft>
                        <a:buFont typeface="Wingdings" panose="05000000000000000000" pitchFamily="2" charset="2"/>
                        <a:buChar char="§"/>
                      </a:pPr>
                      <a:r>
                        <a:rPr lang="es-US" sz="1600">
                          <a:solidFill>
                            <a:srgbClr val="00529B"/>
                          </a:solidFill>
                          <a:latin typeface="+mn-lt"/>
                          <a:cs typeface="Arial" panose="020B0604020202020204" pitchFamily="34" charset="0"/>
                          <a:hlinkClick r:id="rId8">
                            <a:extLst>
                              <a:ext uri="{A12FA001-AC4F-418D-AE19-62706E023703}">
                                <ahyp:hlinkClr xmlns:ahyp="http://schemas.microsoft.com/office/drawing/2018/hyperlinkcolor" val="tx"/>
                              </a:ext>
                            </a:extLst>
                          </a:hlinkClick>
                        </a:rPr>
                        <a:t>RRB.gov</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795303466"/>
                  </a:ext>
                </a:extLst>
              </a:tr>
              <a:tr h="65314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nSpc>
                          <a:spcPct val="100000"/>
                        </a:lnSpc>
                        <a:spcBef>
                          <a:spcPts val="600"/>
                        </a:spcBef>
                        <a:spcAft>
                          <a:spcPts val="0"/>
                        </a:spcAft>
                        <a:buFont typeface="Arial" panose="020B0604020202020204" pitchFamily="34" charset="0"/>
                        <a:buNone/>
                      </a:pPr>
                      <a:r>
                        <a:rPr lang="es-US" sz="1600">
                          <a:solidFill>
                            <a:srgbClr val="00529B"/>
                          </a:solidFill>
                          <a:effectLst/>
                          <a:latin typeface="+mn-lt"/>
                          <a:cs typeface="Arial" panose="020B0604020202020204" pitchFamily="34" charset="0"/>
                        </a:rPr>
                        <a:t>Seguro Social</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nSpc>
                          <a:spcPct val="100000"/>
                        </a:lnSpc>
                        <a:spcBef>
                          <a:spcPts val="0"/>
                        </a:spcBef>
                        <a:spcAft>
                          <a:spcPts val="0"/>
                        </a:spcAft>
                        <a:buFont typeface="Wingdings" panose="05000000000000000000" pitchFamily="2" charset="2"/>
                        <a:buChar char="§"/>
                      </a:pPr>
                      <a:r>
                        <a:rPr lang="es-US" sz="1600">
                          <a:solidFill>
                            <a:srgbClr val="00529B"/>
                          </a:solidFill>
                          <a:effectLst/>
                          <a:latin typeface="+mn-lt"/>
                          <a:cs typeface="Arial" panose="020B0604020202020204" pitchFamily="34" charset="0"/>
                        </a:rPr>
                        <a:t>Llame al 1‑800‑772‑1213 (TTY: 1‑800‑325‑0778)</a:t>
                      </a:r>
                    </a:p>
                    <a:p>
                      <a:pPr marL="228600" marR="0" indent="-228600">
                        <a:lnSpc>
                          <a:spcPct val="100000"/>
                        </a:lnSpc>
                        <a:spcBef>
                          <a:spcPts val="0"/>
                        </a:spcBef>
                        <a:spcAft>
                          <a:spcPts val="0"/>
                        </a:spcAft>
                        <a:buFont typeface="Wingdings" panose="05000000000000000000" pitchFamily="2" charset="2"/>
                        <a:buChar char="§"/>
                      </a:pPr>
                      <a:r>
                        <a:rPr lang="es-US" sz="1600" u="sng">
                          <a:solidFill>
                            <a:srgbClr val="00529B"/>
                          </a:solidFill>
                          <a:effectLst/>
                          <a:latin typeface="+mn-lt"/>
                          <a:cs typeface="Arial" panose="020B0604020202020204" pitchFamily="34" charset="0"/>
                          <a:hlinkClick r:id="rId9">
                            <a:extLst>
                              <a:ext uri="{A12FA001-AC4F-418D-AE19-62706E023703}">
                                <ahyp:hlinkClr xmlns:ahyp="http://schemas.microsoft.com/office/drawing/2018/hyperlinkcolor" val="tx"/>
                              </a:ext>
                            </a:extLst>
                          </a:hlinkClick>
                        </a:rPr>
                        <a:t>SSA.gov</a:t>
                      </a:r>
                      <a:r>
                        <a:rPr lang="es-US" sz="1600" u="sng">
                          <a:solidFill>
                            <a:srgbClr val="00529B"/>
                          </a:solidFill>
                          <a:effectLst/>
                          <a:latin typeface="+mn-lt"/>
                          <a:cs typeface="Arial" panose="020B0604020202020204" pitchFamily="34" charset="0"/>
                        </a:rPr>
                        <a:t> </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8669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0"/>
                        </a:spcAft>
                      </a:pPr>
                      <a:r>
                        <a:rPr lang="es-US" sz="1600">
                          <a:solidFill>
                            <a:srgbClr val="00529B"/>
                          </a:solidFill>
                          <a:effectLst/>
                          <a:latin typeface="+mn-lt"/>
                          <a:cs typeface="Arial" panose="020B0604020202020204" pitchFamily="34" charset="0"/>
                        </a:rPr>
                        <a:t>Programa Estatal de Asistencia sobre Seguros de Salud (SHIP)</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u="sng" dirty="0">
                          <a:solidFill>
                            <a:srgbClr val="00529B"/>
                          </a:solidFill>
                          <a:effectLst/>
                          <a:latin typeface="+mn-lt"/>
                          <a:cs typeface="Arial" panose="020B0604020202020204" pitchFamily="34" charset="0"/>
                          <a:hlinkClick r:id="rId10">
                            <a:extLst>
                              <a:ext uri="{A12FA001-AC4F-418D-AE19-62706E023703}">
                                <ahyp:hlinkClr xmlns:ahyp="http://schemas.microsoft.com/office/drawing/2018/hyperlinkcolor" val="tx"/>
                              </a:ext>
                            </a:extLst>
                          </a:hlinkClick>
                        </a:rPr>
                        <a:t>shiphelp.org</a:t>
                      </a:r>
                      <a:r>
                        <a:rPr lang="es-US" sz="1600" u="sng" dirty="0">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dirty="0">
                          <a:solidFill>
                            <a:srgbClr val="00529B"/>
                          </a:solidFill>
                          <a:effectLst/>
                          <a:latin typeface="+mn-lt"/>
                          <a:cs typeface="Arial" panose="020B0604020202020204" pitchFamily="34" charset="0"/>
                        </a:rPr>
                        <a:t>Llame al 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US" sz="1600" dirty="0">
                          <a:solidFill>
                            <a:srgbClr val="00529B"/>
                          </a:solidFill>
                          <a:effectLst/>
                          <a:latin typeface="+mn-lt"/>
                          <a:cs typeface="Arial" panose="020B0604020202020204" pitchFamily="34" charset="0"/>
                          <a:hlinkClick r:id="rId11">
                            <a:extLst>
                              <a:ext uri="{A12FA001-AC4F-418D-AE19-62706E023703}">
                                <ahyp:hlinkClr xmlns:ahyp="http://schemas.microsoft.com/office/drawing/2018/hyperlinkcolor" val="tx"/>
                              </a:ext>
                            </a:extLst>
                          </a:hlinkClick>
                        </a:rPr>
                        <a:t>info@shiphelp.org</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013026507"/>
                  </a:ext>
                </a:extLst>
              </a:tr>
            </a:tbl>
          </a:graphicData>
        </a:graphic>
      </p:graphicFrame>
      <p:pic>
        <p:nvPicPr>
          <p:cNvPr id="8" name="Picture 7">
            <a:extLst>
              <a:ext uri="{FF2B5EF4-FFF2-40B4-BE49-F238E27FC236}">
                <a16:creationId xmlns:a16="http://schemas.microsoft.com/office/drawing/2014/main" id="{21ACA797-30D7-4E0E-8F85-F3A4D313824F}"/>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618789" y="5074660"/>
            <a:ext cx="1743947" cy="842908"/>
          </a:xfrm>
          <a:prstGeom prst="rect">
            <a:avLst/>
          </a:prstGeom>
        </p:spPr>
      </p:pic>
      <p:sp>
        <p:nvSpPr>
          <p:cNvPr id="7" name="Slide Number Placeholder 5">
            <a:extLst>
              <a:ext uri="{FF2B5EF4-FFF2-40B4-BE49-F238E27FC236}">
                <a16:creationId xmlns:a16="http://schemas.microsoft.com/office/drawing/2014/main" id="{083F3A9C-D099-41CF-9CBD-1B67156BA2F4}"/>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59</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4" name="Date Placeholder 3"/>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5"/>
            <a:ext cx="12192000" cy="966476"/>
          </a:xfrm>
        </p:spPr>
        <p:txBody>
          <a:bodyPr anchor="ctr">
            <a:normAutofit/>
          </a:bodyPr>
          <a:lstStyle/>
          <a:p>
            <a:r>
              <a:rPr lang="es-US" sz="3000"/>
              <a:t>Planes Medicare Advantage (Parte C)</a:t>
            </a:r>
          </a:p>
        </p:txBody>
      </p:sp>
      <p:sp>
        <p:nvSpPr>
          <p:cNvPr id="5" name="Content Placeholder 4"/>
          <p:cNvSpPr>
            <a:spLocks noGrp="1"/>
          </p:cNvSpPr>
          <p:nvPr>
            <p:ph type="body" sz="quarter" idx="4294967295"/>
          </p:nvPr>
        </p:nvSpPr>
        <p:spPr>
          <a:xfrm>
            <a:off x="914400" y="1261872"/>
            <a:ext cx="6011487" cy="5003800"/>
          </a:xfrm>
        </p:spPr>
        <p:txBody>
          <a:bodyPr>
            <a:noAutofit/>
          </a:bodyPr>
          <a:lstStyle/>
          <a:p>
            <a:pPr marL="0" lvl="0" indent="0" defTabSz="685800">
              <a:lnSpc>
                <a:spcPct val="100000"/>
              </a:lnSpc>
              <a:spcBef>
                <a:spcPts val="0"/>
              </a:spcBef>
              <a:spcAft>
                <a:spcPts val="1200"/>
              </a:spcAft>
              <a:buFont typeface="Wingdings" pitchFamily="2" charset="2"/>
              <a:buNone/>
            </a:pPr>
            <a:r>
              <a:rPr lang="es-US" sz="2200" b="1">
                <a:solidFill>
                  <a:srgbClr val="00529B"/>
                </a:solidFill>
              </a:rPr>
              <a:t>Son ofrecidos por empresas privadas aprobadas por Medicare que deben seguir las normas impuestas por Medicare.</a:t>
            </a:r>
          </a:p>
          <a:p>
            <a:pPr marL="548640" indent="-274320" defTabSz="685800">
              <a:lnSpc>
                <a:spcPct val="100000"/>
              </a:lnSpc>
              <a:spcBef>
                <a:spcPts val="0"/>
              </a:spcBef>
              <a:spcAft>
                <a:spcPts val="1200"/>
              </a:spcAft>
            </a:pPr>
            <a:r>
              <a:rPr lang="es-US" sz="1800">
                <a:solidFill>
                  <a:srgbClr val="00529B"/>
                </a:solidFill>
              </a:rPr>
              <a:t>En muchos casos, solo puede recurrir a médicos que estén en la red del plan.</a:t>
            </a:r>
          </a:p>
          <a:p>
            <a:pPr marL="548640" lvl="0" indent="-274320" defTabSz="685800">
              <a:lnSpc>
                <a:spcPct val="100000"/>
              </a:lnSpc>
              <a:spcBef>
                <a:spcPts val="0"/>
              </a:spcBef>
              <a:spcAft>
                <a:spcPts val="1200"/>
              </a:spcAft>
            </a:pPr>
            <a:r>
              <a:rPr lang="es-US" sz="1800">
                <a:solidFill>
                  <a:srgbClr val="00529B"/>
                </a:solidFill>
              </a:rPr>
              <a:t>En muchos casos, es posible que deba obtener aprobación de su plan antes de que se cubran ciertos medicamentos o servicios.</a:t>
            </a:r>
          </a:p>
          <a:p>
            <a:pPr marL="548640" lvl="0" indent="-274320" defTabSz="685800">
              <a:lnSpc>
                <a:spcPct val="100000"/>
              </a:lnSpc>
              <a:spcBef>
                <a:spcPts val="0"/>
              </a:spcBef>
              <a:spcAft>
                <a:spcPts val="1200"/>
              </a:spcAft>
            </a:pPr>
            <a:r>
              <a:rPr lang="es-US" sz="1800">
                <a:solidFill>
                  <a:srgbClr val="00529B"/>
                </a:solidFill>
              </a:rPr>
              <a:t>Los planes pueden tener costos de bolsillo más bajos o más altos que Medicare Original. También es posible que tenga una prima adicional.</a:t>
            </a:r>
          </a:p>
          <a:p>
            <a:pPr marL="548640" lvl="0" indent="-274320" defTabSz="685800">
              <a:lnSpc>
                <a:spcPct val="100000"/>
              </a:lnSpc>
              <a:spcBef>
                <a:spcPts val="0"/>
              </a:spcBef>
              <a:spcAft>
                <a:spcPts val="1200"/>
              </a:spcAft>
            </a:pPr>
            <a:r>
              <a:rPr lang="es-US" sz="1800">
                <a:solidFill>
                  <a:srgbClr val="00529B"/>
                </a:solidFill>
              </a:rPr>
              <a:t>Los planes pueden ofrecer beneficios adicionales que Medicare Original no cubre, como ciertos servicios de visión, audición y dentales.</a:t>
            </a:r>
          </a:p>
        </p:txBody>
      </p:sp>
      <p:cxnSp>
        <p:nvCxnSpPr>
          <p:cNvPr id="9" name="Straight Connector 8">
            <a:extLst>
              <a:ext uri="{FF2B5EF4-FFF2-40B4-BE49-F238E27FC236}">
                <a16:creationId xmlns:a16="http://schemas.microsoft.com/office/drawing/2014/main" id="{0715967A-DBEF-04AE-B81F-5463EF066D3E}"/>
              </a:ext>
              <a:ext uri="{C183D7F6-B498-43B3-948B-1728B52AA6E4}">
                <adec:decorative xmlns:adec="http://schemas.microsoft.com/office/drawing/2017/decorative" val="1"/>
              </a:ext>
            </a:extLst>
          </p:cNvPr>
          <p:cNvCxnSpPr/>
          <p:nvPr/>
        </p:nvCxnSpPr>
        <p:spPr>
          <a:xfrm>
            <a:off x="7107936" y="1261872"/>
            <a:ext cx="0" cy="4687824"/>
          </a:xfrm>
          <a:prstGeom prst="line">
            <a:avLst/>
          </a:prstGeom>
          <a:ln w="2857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Medicare Advantage Plan graphic of options. Part A, Part B, Part D, Some extra benefits, Lower out-of-pocket costs"/>
          <p:cNvPicPr>
            <a:picLocks noChangeAspect="1"/>
          </p:cNvPicPr>
          <p:nvPr/>
        </p:nvPicPr>
        <p:blipFill>
          <a:blip r:embed="rId4"/>
          <a:stretch>
            <a:fillRect/>
          </a:stretch>
        </p:blipFill>
        <p:spPr>
          <a:xfrm>
            <a:off x="7619672" y="1002792"/>
            <a:ext cx="3734128" cy="4754880"/>
          </a:xfrm>
          <a:prstGeom prst="rect">
            <a:avLst/>
          </a:prstGeom>
          <a:ln>
            <a:noFill/>
          </a:ln>
        </p:spPr>
      </p:pic>
      <p:sp>
        <p:nvSpPr>
          <p:cNvPr id="8" name="Slide Number Placeholder 5">
            <a:extLst>
              <a:ext uri="{FF2B5EF4-FFF2-40B4-BE49-F238E27FC236}">
                <a16:creationId xmlns:a16="http://schemas.microsoft.com/office/drawing/2014/main" id="{F34BF906-1A2C-43AD-B018-9D2CF93C6F2D}"/>
              </a:ext>
            </a:extLst>
          </p:cNvPr>
          <p:cNvSpPr>
            <a:spLocks noGrp="1"/>
          </p:cNvSpPr>
          <p:nvPr>
            <p:ph type="sldNum" sz="quarter" idx="12"/>
          </p:nvPr>
        </p:nvSpPr>
        <p:spPr>
          <a:xfrm>
            <a:off x="8610600" y="6497704"/>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a:p>
        </p:txBody>
      </p:sp>
      <p:sp>
        <p:nvSpPr>
          <p:cNvPr id="3" name="Footer Placeholder 2"/>
          <p:cNvSpPr>
            <a:spLocks noGrp="1"/>
          </p:cNvSpPr>
          <p:nvPr>
            <p:ph type="ftr" sz="quarter" idx="11"/>
          </p:nvPr>
        </p:nvSpPr>
        <p:spPr>
          <a:xfrm>
            <a:off x="4038600" y="6492571"/>
            <a:ext cx="4114800" cy="365125"/>
          </a:xfrm>
        </p:spPr>
        <p:txBody>
          <a:bodyPr/>
          <a:lstStyle/>
          <a:p>
            <a:r>
              <a:rPr lang="es-US">
                <a:latin typeface="Arial"/>
                <a:cs typeface="Arial"/>
              </a:rPr>
              <a:t>Medicare Advantage y otros planes de salud de Medicare</a:t>
            </a:r>
          </a:p>
        </p:txBody>
      </p:sp>
      <p:sp>
        <p:nvSpPr>
          <p:cNvPr id="2" name="Date Placeholder 1"/>
          <p:cNvSpPr>
            <a:spLocks noGrp="1"/>
          </p:cNvSpPr>
          <p:nvPr>
            <p:ph type="dt" sz="half" idx="10"/>
          </p:nvPr>
        </p:nvSpPr>
        <p:spPr>
          <a:xfrm>
            <a:off x="838200" y="6492571"/>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s-US" sz="2800" dirty="0">
                <a:latin typeface="Arial Black"/>
              </a:rPr>
              <a:t>Guía de recursos de Medicare </a:t>
            </a:r>
            <a:r>
              <a:rPr lang="es-US" sz="2800" dirty="0" err="1">
                <a:latin typeface="Arial Black"/>
              </a:rPr>
              <a:t>Advantage</a:t>
            </a:r>
            <a:r>
              <a:rPr lang="es-US" sz="2800" dirty="0">
                <a:latin typeface="Arial Black"/>
              </a:rPr>
              <a:t> y </a:t>
            </a:r>
            <a:br>
              <a:rPr lang="es-US" sz="2800" dirty="0">
                <a:latin typeface="Arial Black"/>
              </a:rPr>
            </a:br>
            <a:r>
              <a:rPr lang="es-US" sz="2800" dirty="0">
                <a:latin typeface="Arial Black"/>
              </a:rPr>
              <a:t>otros planes de salud de Medicare (continuación)</a:t>
            </a:r>
          </a:p>
        </p:txBody>
      </p:sp>
      <p:sp>
        <p:nvSpPr>
          <p:cNvPr id="9" name="Text Placeholder 8">
            <a:extLst>
              <a:ext uri="{FF2B5EF4-FFF2-40B4-BE49-F238E27FC236}">
                <a16:creationId xmlns:a16="http://schemas.microsoft.com/office/drawing/2014/main" id="{9446EB4E-8B25-6B00-845B-E5150CF8E601}"/>
              </a:ext>
            </a:extLst>
          </p:cNvPr>
          <p:cNvSpPr>
            <a:spLocks noGrp="1"/>
          </p:cNvSpPr>
          <p:nvPr>
            <p:ph type="body" sz="quarter" idx="13"/>
          </p:nvPr>
        </p:nvSpPr>
        <p:spPr>
          <a:xfrm>
            <a:off x="1089246" y="1462273"/>
            <a:ext cx="9925371" cy="949234"/>
          </a:xfrm>
        </p:spPr>
        <p:txBody>
          <a:bodyPr>
            <a:normAutofit lnSpcReduction="10000"/>
          </a:bodyPr>
          <a:lstStyle/>
          <a:p>
            <a:pPr marL="0" lvl="0" indent="0">
              <a:lnSpc>
                <a:spcPct val="100000"/>
              </a:lnSpc>
              <a:spcBef>
                <a:spcPts val="0"/>
              </a:spcBef>
              <a:spcAft>
                <a:spcPts val="1200"/>
              </a:spcAft>
              <a:buClrTx/>
              <a:buNone/>
            </a:pPr>
            <a:r>
              <a:rPr lang="es-US" b="1"/>
              <a:t>Para revisar los productos de Medicare enumerados en esta tabla y otros productos útiles, visite </a:t>
            </a:r>
            <a:r>
              <a:rPr lang="es-US" b="1" u="sng">
                <a:hlinkClick r:id="rId4">
                  <a:extLst>
                    <a:ext uri="{A12FA001-AC4F-418D-AE19-62706E023703}">
                      <ahyp:hlinkClr xmlns:ahyp="http://schemas.microsoft.com/office/drawing/2018/hyperlinkcolor" val="tx"/>
                    </a:ext>
                  </a:extLst>
                </a:hlinkClick>
              </a:rPr>
              <a:t>Medicare.gov/publications</a:t>
            </a:r>
            <a:r>
              <a:rPr lang="es-US" b="1"/>
              <a:t> y busque por palabra clave o número de producto.</a:t>
            </a:r>
          </a:p>
        </p:txBody>
      </p:sp>
      <p:graphicFrame>
        <p:nvGraphicFramePr>
          <p:cNvPr id="5" name="Content Placeholder 6" descr="Continuation of resources table from slide 60." title="Medicare Advantage and Other Medicare Health Plans Resource Guide"/>
          <p:cNvGraphicFramePr>
            <a:graphicFrameLocks/>
          </p:cNvGraphicFramePr>
          <p:nvPr>
            <p:extLst>
              <p:ext uri="{D42A27DB-BD31-4B8C-83A1-F6EECF244321}">
                <p14:modId xmlns:p14="http://schemas.microsoft.com/office/powerpoint/2010/main" val="272934040"/>
              </p:ext>
            </p:extLst>
          </p:nvPr>
        </p:nvGraphicFramePr>
        <p:xfrm>
          <a:off x="1177383" y="2411507"/>
          <a:ext cx="9837234" cy="2123440"/>
        </p:xfrm>
        <a:graphic>
          <a:graphicData uri="http://schemas.openxmlformats.org/drawingml/2006/table">
            <a:tbl>
              <a:tblPr firstRow="1" bandRow="1">
                <a:tableStyleId>{5FD0F851-EC5A-4D38-B0AD-8093EC10F338}</a:tableStyleId>
              </a:tblPr>
              <a:tblGrid>
                <a:gridCol w="6716949">
                  <a:extLst>
                    <a:ext uri="{9D8B030D-6E8A-4147-A177-3AD203B41FA5}">
                      <a16:colId xmlns:a16="http://schemas.microsoft.com/office/drawing/2014/main" val="20000"/>
                    </a:ext>
                  </a:extLst>
                </a:gridCol>
                <a:gridCol w="3120285">
                  <a:extLst>
                    <a:ext uri="{9D8B030D-6E8A-4147-A177-3AD203B41FA5}">
                      <a16:colId xmlns:a16="http://schemas.microsoft.com/office/drawing/2014/main" val="20001"/>
                    </a:ext>
                  </a:extLst>
                </a:gridCol>
              </a:tblGrid>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latin typeface="+mn-lt"/>
                          <a:cs typeface="Arial" panose="020B0604020202020204" pitchFamily="34" charset="0"/>
                        </a:rPr>
                        <a:t>Manual “Medicare y usted”</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nSpc>
                          <a:spcPct val="100000"/>
                        </a:lnSpc>
                        <a:spcBef>
                          <a:spcPts val="600"/>
                        </a:spcBef>
                        <a:spcAft>
                          <a:spcPts val="0"/>
                        </a:spcAft>
                        <a:buFontTx/>
                        <a:buNone/>
                      </a:pPr>
                      <a:r>
                        <a:rPr lang="es-US" sz="1800" b="0">
                          <a:solidFill>
                            <a:srgbClr val="00529B"/>
                          </a:solidFill>
                          <a:effectLst/>
                          <a:latin typeface="+mn-lt"/>
                          <a:cs typeface="Arial" panose="020B0604020202020204" pitchFamily="34" charset="0"/>
                        </a:rPr>
                        <a:t>Producto de CMS n.° 10050</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800" b="0">
                          <a:solidFill>
                            <a:srgbClr val="00529B"/>
                          </a:solidFill>
                          <a:effectLst/>
                          <a:latin typeface="+mn-lt"/>
                          <a:cs typeface="Arial" panose="020B0604020202020204" pitchFamily="34" charset="0"/>
                        </a:rPr>
                        <a:t>“¿Ha hecho su revisión anual de inscripción a Medicare?”</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latin typeface="+mn-lt"/>
                          <a:cs typeface="Arial" panose="020B0604020202020204" pitchFamily="34" charset="0"/>
                        </a:rPr>
                        <a:t>Producto CMS n.° 11220</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800" b="0">
                          <a:solidFill>
                            <a:srgbClr val="00529B"/>
                          </a:solidFill>
                          <a:effectLst/>
                          <a:latin typeface="+mn-lt"/>
                          <a:cs typeface="Arial" panose="020B0604020202020204" pitchFamily="34" charset="0"/>
                        </a:rPr>
                        <a:t>"Comprensión de los períodos de inscripción de Medicare Advantage y los </a:t>
                      </a:r>
                      <a:r>
                        <a:rPr lang="es-US" sz="1800" b="0" baseline="0">
                          <a:solidFill>
                            <a:srgbClr val="00529B"/>
                          </a:solidFill>
                          <a:effectLst/>
                          <a:latin typeface="+mn-lt"/>
                          <a:cs typeface="Arial" panose="020B0604020202020204" pitchFamily="34" charset="0"/>
                        </a:rPr>
                        <a:t>planes de medicamentos de Medicare</a:t>
                      </a:r>
                      <a:r>
                        <a:rPr lang="es-US" sz="1800" b="0">
                          <a:solidFill>
                            <a:srgbClr val="00529B"/>
                          </a:solidFill>
                          <a:effectLst/>
                          <a:latin typeface="+mn-lt"/>
                          <a:cs typeface="Arial" panose="020B0604020202020204" pitchFamily="34" charset="0"/>
                        </a:rPr>
                        <a:t>"</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latin typeface="+mn-lt"/>
                          <a:cs typeface="Arial" panose="020B0604020202020204" pitchFamily="34" charset="0"/>
                        </a:rPr>
                        <a:t>Producto CMS n.° 11219</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latin typeface="+mn-lt"/>
                          <a:cs typeface="Arial" panose="020B0604020202020204" pitchFamily="34" charset="0"/>
                        </a:rPr>
                        <a:t>"Explicación de su red de proveedores del plan Medicare Advantage"</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1800" b="0">
                          <a:solidFill>
                            <a:srgbClr val="00529B"/>
                          </a:solidFill>
                          <a:effectLst/>
                          <a:latin typeface="+mn-lt"/>
                          <a:cs typeface="Arial" panose="020B0604020202020204" pitchFamily="34" charset="0"/>
                        </a:rPr>
                        <a:t>Producto CMS n.° 11941</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latin typeface="+mn-lt"/>
                          <a:cs typeface="Arial" panose="020B0604020202020204" pitchFamily="34" charset="0"/>
                        </a:rPr>
                        <a:t>"Explicación de los planes de Medicare Advantage"</a:t>
                      </a: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1800" b="0" dirty="0">
                          <a:solidFill>
                            <a:srgbClr val="00529B"/>
                          </a:solidFill>
                          <a:effectLst/>
                          <a:latin typeface="+mn-lt"/>
                          <a:cs typeface="Arial" panose="020B0604020202020204" pitchFamily="34" charset="0"/>
                        </a:rPr>
                        <a:t>Producto CMS </a:t>
                      </a:r>
                      <a:r>
                        <a:rPr lang="es-US" sz="1800" b="0" dirty="0" err="1">
                          <a:solidFill>
                            <a:srgbClr val="00529B"/>
                          </a:solidFill>
                          <a:effectLst/>
                          <a:latin typeface="+mn-lt"/>
                          <a:cs typeface="Arial" panose="020B0604020202020204" pitchFamily="34" charset="0"/>
                        </a:rPr>
                        <a:t>n.°</a:t>
                      </a:r>
                      <a:r>
                        <a:rPr lang="es-US" sz="1800" b="0" dirty="0">
                          <a:solidFill>
                            <a:srgbClr val="00529B"/>
                          </a:solidFill>
                          <a:effectLst/>
                          <a:latin typeface="+mn-lt"/>
                          <a:cs typeface="Arial" panose="020B0604020202020204" pitchFamily="34" charset="0"/>
                        </a:rPr>
                        <a:t> 12026</a:t>
                      </a: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43198953"/>
                  </a:ext>
                </a:extLst>
              </a:tr>
            </a:tbl>
          </a:graphicData>
        </a:graphic>
      </p:graphicFrame>
      <p:sp>
        <p:nvSpPr>
          <p:cNvPr id="11" name="Text Placeholder 10">
            <a:extLst>
              <a:ext uri="{FF2B5EF4-FFF2-40B4-BE49-F238E27FC236}">
                <a16:creationId xmlns:a16="http://schemas.microsoft.com/office/drawing/2014/main" id="{6C334FA7-713A-24EF-7693-16E241389E92}"/>
              </a:ext>
            </a:extLst>
          </p:cNvPr>
          <p:cNvSpPr>
            <a:spLocks noGrp="1"/>
          </p:cNvSpPr>
          <p:nvPr>
            <p:ph type="body" sz="quarter" idx="15"/>
          </p:nvPr>
        </p:nvSpPr>
        <p:spPr>
          <a:xfrm>
            <a:off x="1177383" y="4984294"/>
            <a:ext cx="10210800" cy="822866"/>
          </a:xfrm>
        </p:spPr>
        <p:txBody>
          <a:bodyPr/>
          <a:lstStyle/>
          <a:p>
            <a:pPr marL="0" lvl="0" indent="0" defTabSz="685800">
              <a:lnSpc>
                <a:spcPct val="100000"/>
              </a:lnSpc>
              <a:spcBef>
                <a:spcPts val="0"/>
              </a:spcBef>
              <a:spcAft>
                <a:spcPts val="1200"/>
              </a:spcAft>
              <a:buClrTx/>
              <a:buNone/>
              <a:defRPr/>
            </a:pPr>
            <a:r>
              <a:rPr lang="es-US"/>
              <a:t>Para pedir varias copias (solo socios), visite </a:t>
            </a:r>
            <a:r>
              <a:rPr lang="es-US">
                <a:ea typeface="Calibri"/>
                <a:hlinkClick r:id="rId5">
                  <a:extLst>
                    <a:ext uri="{A12FA001-AC4F-418D-AE19-62706E023703}">
                      <ahyp:hlinkClr xmlns:ahyp="http://schemas.microsoft.com/office/drawing/2018/hyperlinkcolor" val="tx"/>
                    </a:ext>
                  </a:extLst>
                </a:hlinkClick>
              </a:rPr>
              <a:t>Productordering.cms.hhs.gov</a:t>
            </a:r>
            <a:r>
              <a:rPr lang="es-US"/>
              <a:t>. Debe inscribir a su organización.</a:t>
            </a:r>
          </a:p>
        </p:txBody>
      </p:sp>
      <p:sp>
        <p:nvSpPr>
          <p:cNvPr id="7" name="Slide Number Placeholder 5">
            <a:extLst>
              <a:ext uri="{FF2B5EF4-FFF2-40B4-BE49-F238E27FC236}">
                <a16:creationId xmlns:a16="http://schemas.microsoft.com/office/drawing/2014/main" id="{7C94EC9E-2DD9-49A5-9B20-9B82BE00A57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60</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4" name="Date Placeholder 3"/>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s-US" sz="2800"/>
              <a:t>Comparación de planes Medicare Advantage: Prima</a:t>
            </a:r>
            <a:r>
              <a:rPr lang="es-US"/>
              <a:t>	</a:t>
            </a:r>
          </a:p>
        </p:txBody>
      </p:sp>
      <p:sp>
        <p:nvSpPr>
          <p:cNvPr id="8" name="Text Placeholder 7">
            <a:extLst>
              <a:ext uri="{FF2B5EF4-FFF2-40B4-BE49-F238E27FC236}">
                <a16:creationId xmlns:a16="http://schemas.microsoft.com/office/drawing/2014/main" id="{C1A371BF-AC01-442F-F855-C03E9A7B4376}"/>
              </a:ext>
            </a:extLst>
          </p:cNvPr>
          <p:cNvSpPr>
            <a:spLocks noGrp="1"/>
          </p:cNvSpPr>
          <p:nvPr>
            <p:ph type="body" sz="quarter" idx="13"/>
          </p:nvPr>
        </p:nvSpPr>
        <p:spPr>
          <a:xfrm>
            <a:off x="0" y="1235898"/>
            <a:ext cx="12192000" cy="525463"/>
          </a:xfrm>
        </p:spPr>
        <p:txBody>
          <a:bodyPr/>
          <a:lstStyle/>
          <a:p>
            <a:pPr marL="0" lvl="0" indent="0" algn="ctr">
              <a:lnSpc>
                <a:spcPct val="100000"/>
              </a:lnSpc>
              <a:spcBef>
                <a:spcPts val="600"/>
              </a:spcBef>
              <a:buClrTx/>
              <a:buNone/>
            </a:pPr>
            <a:r>
              <a:rPr lang="es-US" sz="2400" b="1">
                <a:solidFill>
                  <a:srgbClr val="00529B"/>
                </a:solidFill>
                <a:latin typeface="Calibri" panose="020F0502020204030204"/>
              </a:rPr>
              <a:t>¿La mayoría de los planes cobra una prima mensual?</a:t>
            </a:r>
          </a:p>
        </p:txBody>
      </p:sp>
      <p:graphicFrame>
        <p:nvGraphicFramePr>
          <p:cNvPr id="7" name="Table 6" descr="Table comparing plan premiums--HMO, PPO, PFFS, SNP, and MSA." title="Appendix A: Compare Medicare Advantage (MA) Plans—Premium "/>
          <p:cNvGraphicFramePr>
            <a:graphicFrameLocks noGrp="1"/>
          </p:cNvGraphicFramePr>
          <p:nvPr>
            <p:extLst>
              <p:ext uri="{D42A27DB-BD31-4B8C-83A1-F6EECF244321}">
                <p14:modId xmlns:p14="http://schemas.microsoft.com/office/powerpoint/2010/main" val="4282232591"/>
              </p:ext>
            </p:extLst>
          </p:nvPr>
        </p:nvGraphicFramePr>
        <p:xfrm>
          <a:off x="968017" y="2093902"/>
          <a:ext cx="10255966" cy="3982720"/>
        </p:xfrm>
        <a:graphic>
          <a:graphicData uri="http://schemas.openxmlformats.org/drawingml/2006/table">
            <a:tbl>
              <a:tblPr firstRow="1" firstCol="1" bandRow="1">
                <a:tableStyleId>{5FD0F851-EC5A-4D38-B0AD-8093EC10F338}</a:tableStyleId>
              </a:tblPr>
              <a:tblGrid>
                <a:gridCol w="2414498">
                  <a:extLst>
                    <a:ext uri="{9D8B030D-6E8A-4147-A177-3AD203B41FA5}">
                      <a16:colId xmlns:a16="http://schemas.microsoft.com/office/drawing/2014/main" val="20001"/>
                    </a:ext>
                  </a:extLst>
                </a:gridCol>
                <a:gridCol w="1960367">
                  <a:extLst>
                    <a:ext uri="{9D8B030D-6E8A-4147-A177-3AD203B41FA5}">
                      <a16:colId xmlns:a16="http://schemas.microsoft.com/office/drawing/2014/main" val="20002"/>
                    </a:ext>
                  </a:extLst>
                </a:gridCol>
                <a:gridCol w="1960367">
                  <a:extLst>
                    <a:ext uri="{9D8B030D-6E8A-4147-A177-3AD203B41FA5}">
                      <a16:colId xmlns:a16="http://schemas.microsoft.com/office/drawing/2014/main" val="20003"/>
                    </a:ext>
                  </a:extLst>
                </a:gridCol>
                <a:gridCol w="1960367">
                  <a:extLst>
                    <a:ext uri="{9D8B030D-6E8A-4147-A177-3AD203B41FA5}">
                      <a16:colId xmlns:a16="http://schemas.microsoft.com/office/drawing/2014/main" val="20004"/>
                    </a:ext>
                  </a:extLst>
                </a:gridCol>
                <a:gridCol w="1960367">
                  <a:extLst>
                    <a:ext uri="{9D8B030D-6E8A-4147-A177-3AD203B41FA5}">
                      <a16:colId xmlns:a16="http://schemas.microsoft.com/office/drawing/2014/main" val="20005"/>
                    </a:ext>
                  </a:extLst>
                </a:gridCol>
              </a:tblGrid>
              <a:tr h="6443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Organización para el Mantenimiento de la Salud (HMO, por sus siglas 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Organización de Proveedores Preferentes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(PPO, por sus siglas 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Plan Privado de Pago por Servicio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(PFFS, por sus siglas 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Plan de Necesidades Especiales</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(SNP, por sus siglas 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Cuenta de Ahorros Médicos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(MSA, por sus siglas 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7524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b="0" dirty="0">
                          <a:solidFill>
                            <a:srgbClr val="00529B"/>
                          </a:solidFill>
                          <a:effectLst/>
                          <a:latin typeface="+mn-lt"/>
                          <a:cs typeface="Arial" panose="020B0604020202020204" pitchFamily="34" charset="0"/>
                        </a:rPr>
                        <a:t>Sí</a:t>
                      </a:r>
                    </a:p>
                    <a:p>
                      <a:pPr marL="0" marR="0" algn="l">
                        <a:lnSpc>
                          <a:spcPts val="2200"/>
                        </a:lnSpc>
                        <a:spcBef>
                          <a:spcPts val="600"/>
                        </a:spcBef>
                        <a:spcAft>
                          <a:spcPts val="0"/>
                        </a:spcAft>
                      </a:pPr>
                      <a:r>
                        <a:rPr lang="es-US" sz="2000" b="0" dirty="0">
                          <a:solidFill>
                            <a:srgbClr val="00529B"/>
                          </a:solidFill>
                          <a:effectLst/>
                          <a:latin typeface="+mn-lt"/>
                          <a:cs typeface="Arial" panose="020B0604020202020204" pitchFamily="34" charset="0"/>
                        </a:rPr>
                        <a:t>Muchos cobran una prima además de la prima mensual de la Parte B.</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Sí</a:t>
                      </a:r>
                    </a:p>
                    <a:p>
                      <a:pPr marL="0" marR="0">
                        <a:lnSpc>
                          <a:spcPts val="2200"/>
                        </a:lnSpc>
                        <a:spcBef>
                          <a:spcPts val="600"/>
                        </a:spcBef>
                        <a:spcAft>
                          <a:spcPts val="0"/>
                        </a:spcAft>
                      </a:pPr>
                      <a:r>
                        <a:rPr lang="es-US" sz="2000" dirty="0">
                          <a:solidFill>
                            <a:srgbClr val="00529B"/>
                          </a:solidFill>
                          <a:effectLst/>
                          <a:latin typeface="+mn-lt"/>
                          <a:cs typeface="Arial" panose="020B0604020202020204" pitchFamily="34" charset="0"/>
                        </a:rPr>
                        <a:t>Muchos cobran una prima además de la prima mensual de la Parte B.</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Sí</a:t>
                      </a:r>
                    </a:p>
                    <a:p>
                      <a:pPr marL="0" marR="0">
                        <a:lnSpc>
                          <a:spcPts val="2200"/>
                        </a:lnSpc>
                        <a:spcBef>
                          <a:spcPts val="600"/>
                        </a:spcBef>
                        <a:spcAft>
                          <a:spcPts val="0"/>
                        </a:spcAft>
                      </a:pPr>
                      <a:r>
                        <a:rPr lang="es-US" sz="2000" dirty="0">
                          <a:solidFill>
                            <a:srgbClr val="00529B"/>
                          </a:solidFill>
                          <a:effectLst/>
                          <a:latin typeface="+mn-lt"/>
                          <a:cs typeface="Arial" panose="020B0604020202020204" pitchFamily="34" charset="0"/>
                        </a:rPr>
                        <a:t>Muchos cobran una prima además de la prima mensual de la Parte B.</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Sí</a:t>
                      </a:r>
                    </a:p>
                    <a:p>
                      <a:pPr marL="0" marR="0">
                        <a:lnSpc>
                          <a:spcPts val="2200"/>
                        </a:lnSpc>
                        <a:spcBef>
                          <a:spcPts val="600"/>
                        </a:spcBef>
                        <a:spcAft>
                          <a:spcPts val="0"/>
                        </a:spcAft>
                      </a:pPr>
                      <a:r>
                        <a:rPr lang="es-US" sz="2000" dirty="0">
                          <a:solidFill>
                            <a:srgbClr val="00529B"/>
                          </a:solidFill>
                          <a:effectLst/>
                          <a:latin typeface="+mn-lt"/>
                          <a:cs typeface="Arial" panose="020B0604020202020204" pitchFamily="34" charset="0"/>
                        </a:rPr>
                        <a:t>Muchos cobran una prima además de la prima mensual de la Parte B.</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No</a:t>
                      </a:r>
                    </a:p>
                    <a:p>
                      <a:pPr marL="0" marR="0">
                        <a:lnSpc>
                          <a:spcPts val="2200"/>
                        </a:lnSpc>
                        <a:spcBef>
                          <a:spcPts val="600"/>
                        </a:spcBef>
                        <a:spcAft>
                          <a:spcPts val="0"/>
                        </a:spcAft>
                      </a:pPr>
                      <a:r>
                        <a:rPr lang="es-US" sz="2000" dirty="0">
                          <a:solidFill>
                            <a:srgbClr val="00529B"/>
                          </a:solidFill>
                          <a:effectLst/>
                          <a:latin typeface="+mn-lt"/>
                          <a:ea typeface="Calibri" panose="020F0502020204030204" pitchFamily="34" charset="0"/>
                          <a:cs typeface="Arial" panose="020B0604020202020204" pitchFamily="34" charset="0"/>
                        </a:rPr>
                        <a:t>No tendrá que pagar una prima mensual por separado, pero seguirá pagando la prima mensual de la Parte B.</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B44571BD-7985-4BE6-B979-B2769632A1E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61</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4" name="Date Placeholder 3"/>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3301875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Comparación de planes Medicare Advantage: Medicamentos </a:t>
            </a:r>
          </a:p>
        </p:txBody>
      </p:sp>
      <p:sp>
        <p:nvSpPr>
          <p:cNvPr id="8" name="Text Placeholder 7">
            <a:extLst>
              <a:ext uri="{FF2B5EF4-FFF2-40B4-BE49-F238E27FC236}">
                <a16:creationId xmlns:a16="http://schemas.microsoft.com/office/drawing/2014/main" id="{2F8B9D89-2B56-7B32-55DD-B74988938B89}"/>
              </a:ext>
            </a:extLst>
          </p:cNvPr>
          <p:cNvSpPr>
            <a:spLocks noGrp="1"/>
          </p:cNvSpPr>
          <p:nvPr>
            <p:ph type="body" sz="quarter" idx="13"/>
          </p:nvPr>
        </p:nvSpPr>
        <p:spPr>
          <a:xfrm>
            <a:off x="0" y="1197678"/>
            <a:ext cx="12192000" cy="525463"/>
          </a:xfrm>
        </p:spPr>
        <p:txBody>
          <a:bodyPr/>
          <a:lstStyle/>
          <a:p>
            <a:pPr marL="0" lvl="0" indent="0" algn="ctr">
              <a:lnSpc>
                <a:spcPct val="100000"/>
              </a:lnSpc>
              <a:spcBef>
                <a:spcPts val="600"/>
              </a:spcBef>
              <a:buClrTx/>
              <a:buNone/>
            </a:pPr>
            <a:r>
              <a:rPr lang="es-US" sz="2400" b="1" dirty="0">
                <a:solidFill>
                  <a:srgbClr val="00529B"/>
                </a:solidFill>
                <a:latin typeface="Calibri" panose="020F0502020204030204"/>
              </a:rPr>
              <a:t>¿El plan ofrece cobertura de medicamentos de Medicare (Parte D)?</a:t>
            </a:r>
          </a:p>
        </p:txBody>
      </p:sp>
      <p:graphicFrame>
        <p:nvGraphicFramePr>
          <p:cNvPr id="6" name="Table 5" descr="Table comparing prescription drug coverage--HMO, PPO, PFFS, SNP, and MSA." title="Appendix A"/>
          <p:cNvGraphicFramePr>
            <a:graphicFrameLocks noGrp="1"/>
          </p:cNvGraphicFramePr>
          <p:nvPr>
            <p:extLst>
              <p:ext uri="{D42A27DB-BD31-4B8C-83A1-F6EECF244321}">
                <p14:modId xmlns:p14="http://schemas.microsoft.com/office/powerpoint/2010/main" val="2566914180"/>
              </p:ext>
            </p:extLst>
          </p:nvPr>
        </p:nvGraphicFramePr>
        <p:xfrm>
          <a:off x="732800" y="1731918"/>
          <a:ext cx="10962884" cy="4541520"/>
        </p:xfrm>
        <a:graphic>
          <a:graphicData uri="http://schemas.openxmlformats.org/drawingml/2006/table">
            <a:tbl>
              <a:tblPr firstRow="1" firstCol="1" bandRow="1">
                <a:tableStyleId>{5FD0F851-EC5A-4D38-B0AD-8093EC10F338}</a:tableStyleId>
              </a:tblPr>
              <a:tblGrid>
                <a:gridCol w="2508632">
                  <a:extLst>
                    <a:ext uri="{9D8B030D-6E8A-4147-A177-3AD203B41FA5}">
                      <a16:colId xmlns:a16="http://schemas.microsoft.com/office/drawing/2014/main" val="20001"/>
                    </a:ext>
                  </a:extLst>
                </a:gridCol>
                <a:gridCol w="2113563">
                  <a:extLst>
                    <a:ext uri="{9D8B030D-6E8A-4147-A177-3AD203B41FA5}">
                      <a16:colId xmlns:a16="http://schemas.microsoft.com/office/drawing/2014/main" val="20002"/>
                    </a:ext>
                  </a:extLst>
                </a:gridCol>
                <a:gridCol w="1961507">
                  <a:extLst>
                    <a:ext uri="{9D8B030D-6E8A-4147-A177-3AD203B41FA5}">
                      <a16:colId xmlns:a16="http://schemas.microsoft.com/office/drawing/2014/main" val="20003"/>
                    </a:ext>
                  </a:extLst>
                </a:gridCol>
                <a:gridCol w="1809526">
                  <a:extLst>
                    <a:ext uri="{9D8B030D-6E8A-4147-A177-3AD203B41FA5}">
                      <a16:colId xmlns:a16="http://schemas.microsoft.com/office/drawing/2014/main" val="20004"/>
                    </a:ext>
                  </a:extLst>
                </a:gridCol>
                <a:gridCol w="2569656">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Organización para el Mantenimiento de la Salud (HMO, por sus siglas 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Organización de Proveedores Preferentes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(PPO, por sus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siglas 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Plan Privado de Pago por Servicio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(PFFS, por sus siglas 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Plan de Necesidades Especiales</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(SNP, por sus siglas 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Cuenta de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Ahorros Médicos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(MSA, por sus siglas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en inglés)</a:t>
                      </a:r>
                    </a:p>
                  </a:txBody>
                  <a:tcPr marL="35685" marR="35685" marT="0" marB="9144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2616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b="0" dirty="0">
                          <a:solidFill>
                            <a:srgbClr val="00529B"/>
                          </a:solidFill>
                          <a:effectLst/>
                          <a:latin typeface="+mn-lt"/>
                          <a:cs typeface="Arial" panose="020B0604020202020204" pitchFamily="34" charset="0"/>
                        </a:rPr>
                        <a:t>Usualmente</a:t>
                      </a:r>
                    </a:p>
                    <a:p>
                      <a:pPr marL="0" marR="0">
                        <a:lnSpc>
                          <a:spcPts val="2200"/>
                        </a:lnSpc>
                        <a:spcBef>
                          <a:spcPts val="600"/>
                        </a:spcBef>
                        <a:spcAft>
                          <a:spcPts val="0"/>
                        </a:spcAft>
                      </a:pPr>
                      <a:r>
                        <a:rPr lang="es-US" sz="2000" b="0" dirty="0">
                          <a:solidFill>
                            <a:srgbClr val="00529B"/>
                          </a:solidFill>
                          <a:effectLst/>
                          <a:latin typeface="+mn-lt"/>
                          <a:cs typeface="Arial" panose="020B0604020202020204" pitchFamily="34" charset="0"/>
                        </a:rPr>
                        <a:t>Si se une a una HMO que no ofrece cobertura de medicamentos, puede obtener por separado un plan de medicamentos de Medicare.</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b="0" dirty="0">
                          <a:solidFill>
                            <a:srgbClr val="00529B"/>
                          </a:solidFill>
                          <a:effectLst/>
                          <a:latin typeface="+mn-lt"/>
                          <a:cs typeface="Arial" panose="020B0604020202020204" pitchFamily="34" charset="0"/>
                        </a:rPr>
                        <a:t>Usualmente</a:t>
                      </a:r>
                    </a:p>
                    <a:p>
                      <a:pPr marL="0" marR="0">
                        <a:lnSpc>
                          <a:spcPts val="2200"/>
                        </a:lnSpc>
                        <a:spcBef>
                          <a:spcPts val="600"/>
                        </a:spcBef>
                        <a:spcAft>
                          <a:spcPts val="0"/>
                        </a:spcAft>
                      </a:pPr>
                      <a:r>
                        <a:rPr lang="es-US" sz="2000" b="0" dirty="0">
                          <a:solidFill>
                            <a:srgbClr val="00529B"/>
                          </a:solidFill>
                          <a:effectLst/>
                          <a:latin typeface="+mn-lt"/>
                          <a:cs typeface="Arial" panose="020B0604020202020204" pitchFamily="34" charset="0"/>
                        </a:rPr>
                        <a:t>Si se inscribe en un plan de PPO que no ofrece cobertura de medicamentos, no podrá obtener un plan de medicamentos de Medicare por separado.</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b="0" dirty="0">
                          <a:solidFill>
                            <a:srgbClr val="00529B"/>
                          </a:solidFill>
                          <a:effectLst/>
                          <a:latin typeface="+mn-lt"/>
                          <a:cs typeface="Arial" panose="020B0604020202020204" pitchFamily="34" charset="0"/>
                        </a:rPr>
                        <a:t>Usualmente </a:t>
                      </a:r>
                    </a:p>
                    <a:p>
                      <a:pPr marL="0" marR="0" algn="l">
                        <a:lnSpc>
                          <a:spcPts val="2200"/>
                        </a:lnSpc>
                        <a:spcBef>
                          <a:spcPts val="600"/>
                        </a:spcBef>
                        <a:spcAft>
                          <a:spcPts val="0"/>
                        </a:spcAft>
                      </a:pPr>
                      <a:r>
                        <a:rPr lang="es-US" sz="2000" b="0" dirty="0">
                          <a:solidFill>
                            <a:srgbClr val="00529B"/>
                          </a:solidFill>
                          <a:effectLst/>
                          <a:latin typeface="+mn-lt"/>
                          <a:cs typeface="Arial" panose="020B0604020202020204" pitchFamily="34" charset="0"/>
                        </a:rPr>
                        <a:t>Si se inscribe en un plan de PFFS que no ofrece cobertura de medicamentos, podrá obtener un Plan de Medicamentos de Medicare.</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b="0" dirty="0">
                          <a:solidFill>
                            <a:srgbClr val="00529B"/>
                          </a:solidFill>
                          <a:effectLst/>
                          <a:latin typeface="+mn-lt"/>
                          <a:cs typeface="Arial" panose="020B0604020202020204" pitchFamily="34" charset="0"/>
                        </a:rPr>
                        <a:t>Sí</a:t>
                      </a:r>
                    </a:p>
                    <a:p>
                      <a:pPr marL="0" marR="0">
                        <a:lnSpc>
                          <a:spcPts val="2200"/>
                        </a:lnSpc>
                        <a:spcBef>
                          <a:spcPts val="600"/>
                        </a:spcBef>
                        <a:spcAft>
                          <a:spcPts val="0"/>
                        </a:spcAft>
                      </a:pPr>
                      <a:r>
                        <a:rPr lang="es-US" sz="2000" b="0" dirty="0">
                          <a:solidFill>
                            <a:srgbClr val="00529B"/>
                          </a:solidFill>
                          <a:effectLst/>
                          <a:latin typeface="+mn-lt"/>
                          <a:cs typeface="Arial" panose="020B0604020202020204" pitchFamily="34" charset="0"/>
                        </a:rPr>
                        <a:t>Todos los SNP deben ofrecer cobertura de medicamentos de Medicare (Parte D).</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ts val="2200"/>
                        </a:lnSpc>
                        <a:spcBef>
                          <a:spcPts val="600"/>
                        </a:spcBef>
                        <a:spcAft>
                          <a:spcPts val="0"/>
                        </a:spcAft>
                      </a:pPr>
                      <a:r>
                        <a:rPr lang="es-US" sz="2000" b="0" dirty="0">
                          <a:solidFill>
                            <a:srgbClr val="00529B"/>
                          </a:solidFill>
                          <a:effectLst/>
                          <a:latin typeface="+mn-lt"/>
                          <a:cs typeface="Arial" panose="020B0604020202020204" pitchFamily="34" charset="0"/>
                        </a:rPr>
                        <a:t>No</a:t>
                      </a:r>
                    </a:p>
                    <a:p>
                      <a:pPr marL="0" marR="0" algn="l">
                        <a:lnSpc>
                          <a:spcPts val="2200"/>
                        </a:lnSpc>
                        <a:spcBef>
                          <a:spcPts val="600"/>
                        </a:spcBef>
                        <a:spcAft>
                          <a:spcPts val="0"/>
                        </a:spcAft>
                      </a:pPr>
                      <a:r>
                        <a:rPr lang="es-US" sz="2000" b="0" dirty="0">
                          <a:solidFill>
                            <a:srgbClr val="00529B"/>
                          </a:solidFill>
                          <a:effectLst/>
                          <a:latin typeface="+mn-lt"/>
                          <a:cs typeface="Arial" panose="020B0604020202020204" pitchFamily="34" charset="0"/>
                        </a:rPr>
                        <a:t>Se puede inscribir en un plan de medicamentos de Medicare por separado. </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46704624-BC31-474E-8FA3-517416AE28B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62</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2087652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2800"/>
              <a:t>Comparación de planes Medicare Advantage: Proveedores </a:t>
            </a:r>
          </a:p>
        </p:txBody>
      </p:sp>
      <p:sp>
        <p:nvSpPr>
          <p:cNvPr id="8" name="Text Placeholder 7">
            <a:extLst>
              <a:ext uri="{FF2B5EF4-FFF2-40B4-BE49-F238E27FC236}">
                <a16:creationId xmlns:a16="http://schemas.microsoft.com/office/drawing/2014/main" id="{83416969-7AA8-0729-4BB4-C81BFE9900FC}"/>
              </a:ext>
            </a:extLst>
          </p:cNvPr>
          <p:cNvSpPr>
            <a:spLocks noGrp="1"/>
          </p:cNvSpPr>
          <p:nvPr>
            <p:ph type="body" sz="quarter" idx="13"/>
          </p:nvPr>
        </p:nvSpPr>
        <p:spPr>
          <a:xfrm>
            <a:off x="0" y="961776"/>
            <a:ext cx="12192000" cy="525463"/>
          </a:xfrm>
        </p:spPr>
        <p:txBody>
          <a:bodyPr>
            <a:normAutofit/>
          </a:bodyPr>
          <a:lstStyle/>
          <a:p>
            <a:pPr marL="0" lvl="0" indent="0" algn="ctr">
              <a:lnSpc>
                <a:spcPct val="100000"/>
              </a:lnSpc>
              <a:spcBef>
                <a:spcPts val="600"/>
              </a:spcBef>
              <a:buClrTx/>
              <a:buNone/>
            </a:pPr>
            <a:r>
              <a:rPr lang="es-US" sz="2400" b="1" dirty="0">
                <a:solidFill>
                  <a:srgbClr val="00529B"/>
                </a:solidFill>
                <a:latin typeface="Calibri" panose="020F0502020204030204"/>
              </a:rPr>
              <a:t>¿Puedo usar cualquier médico u hospital que acepta Medicare por los servicios cubiertos?</a:t>
            </a:r>
          </a:p>
        </p:txBody>
      </p:sp>
      <p:graphicFrame>
        <p:nvGraphicFramePr>
          <p:cNvPr id="6" name="Table 5" descr="Table comparing providers that may accept Medicare covered services--HMO, PPO, PFFS, SNP, and MSA." title="Appendix A"/>
          <p:cNvGraphicFramePr>
            <a:graphicFrameLocks noGrp="1"/>
          </p:cNvGraphicFramePr>
          <p:nvPr>
            <p:extLst>
              <p:ext uri="{D42A27DB-BD31-4B8C-83A1-F6EECF244321}">
                <p14:modId xmlns:p14="http://schemas.microsoft.com/office/powerpoint/2010/main" val="246235270"/>
              </p:ext>
            </p:extLst>
          </p:nvPr>
        </p:nvGraphicFramePr>
        <p:xfrm>
          <a:off x="318784" y="1512003"/>
          <a:ext cx="11554432" cy="4968240"/>
        </p:xfrm>
        <a:graphic>
          <a:graphicData uri="http://schemas.openxmlformats.org/drawingml/2006/table">
            <a:tbl>
              <a:tblPr firstRow="1" firstCol="1" bandRow="1">
                <a:tableStyleId>{5FD0F851-EC5A-4D38-B0AD-8093EC10F338}</a:tableStyleId>
              </a:tblPr>
              <a:tblGrid>
                <a:gridCol w="2941554">
                  <a:extLst>
                    <a:ext uri="{9D8B030D-6E8A-4147-A177-3AD203B41FA5}">
                      <a16:colId xmlns:a16="http://schemas.microsoft.com/office/drawing/2014/main" val="20001"/>
                    </a:ext>
                  </a:extLst>
                </a:gridCol>
                <a:gridCol w="2009005">
                  <a:extLst>
                    <a:ext uri="{9D8B030D-6E8A-4147-A177-3AD203B41FA5}">
                      <a16:colId xmlns:a16="http://schemas.microsoft.com/office/drawing/2014/main" val="20002"/>
                    </a:ext>
                  </a:extLst>
                </a:gridCol>
                <a:gridCol w="2867212">
                  <a:extLst>
                    <a:ext uri="{9D8B030D-6E8A-4147-A177-3AD203B41FA5}">
                      <a16:colId xmlns:a16="http://schemas.microsoft.com/office/drawing/2014/main" val="20003"/>
                    </a:ext>
                  </a:extLst>
                </a:gridCol>
                <a:gridCol w="2139710">
                  <a:extLst>
                    <a:ext uri="{9D8B030D-6E8A-4147-A177-3AD203B41FA5}">
                      <a16:colId xmlns:a16="http://schemas.microsoft.com/office/drawing/2014/main" val="20004"/>
                    </a:ext>
                  </a:extLst>
                </a:gridCol>
                <a:gridCol w="1596951">
                  <a:extLst>
                    <a:ext uri="{9D8B030D-6E8A-4147-A177-3AD203B41FA5}">
                      <a16:colId xmlns:a16="http://schemas.microsoft.com/office/drawing/2014/main" val="20005"/>
                    </a:ext>
                  </a:extLst>
                </a:gridCol>
              </a:tblGrid>
              <a:tr h="7060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1800"/>
                        </a:lnSpc>
                        <a:spcBef>
                          <a:spcPts val="600"/>
                        </a:spcBef>
                        <a:spcAft>
                          <a:spcPts val="0"/>
                        </a:spcAft>
                      </a:pPr>
                      <a:r>
                        <a:rPr lang="es-US" sz="1600" dirty="0">
                          <a:solidFill>
                            <a:srgbClr val="00529B"/>
                          </a:solidFill>
                          <a:effectLst/>
                          <a:latin typeface="+mn-lt"/>
                          <a:cs typeface="Arial" panose="020B0604020202020204" pitchFamily="34" charset="0"/>
                        </a:rPr>
                        <a:t>Organización para el Mantenimiento de la Salud (HMO, por sus siglas en inglés)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1800"/>
                        </a:lnSpc>
                        <a:spcBef>
                          <a:spcPts val="600"/>
                        </a:spcBef>
                        <a:spcAft>
                          <a:spcPts val="0"/>
                        </a:spcAft>
                      </a:pPr>
                      <a:r>
                        <a:rPr lang="es-US" sz="1600" dirty="0">
                          <a:solidFill>
                            <a:srgbClr val="00529B"/>
                          </a:solidFill>
                          <a:effectLst/>
                          <a:latin typeface="+mn-lt"/>
                          <a:cs typeface="Arial" panose="020B0604020202020204" pitchFamily="34" charset="0"/>
                        </a:rPr>
                        <a:t>Organización de Proveedores Preferentes (PPO, por sus siglas en inglés)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1800"/>
                        </a:lnSpc>
                        <a:spcBef>
                          <a:spcPts val="600"/>
                        </a:spcBef>
                        <a:spcAft>
                          <a:spcPts val="0"/>
                        </a:spcAft>
                      </a:pPr>
                      <a:r>
                        <a:rPr lang="es-US" sz="1600" dirty="0">
                          <a:solidFill>
                            <a:srgbClr val="00529B"/>
                          </a:solidFill>
                          <a:effectLst/>
                          <a:latin typeface="+mn-lt"/>
                          <a:cs typeface="Arial" panose="020B0604020202020204" pitchFamily="34" charset="0"/>
                        </a:rPr>
                        <a:t>Plan Privado de Pago por Servicio </a:t>
                      </a:r>
                      <a:br>
                        <a:rPr lang="es-US" sz="1600" dirty="0">
                          <a:solidFill>
                            <a:srgbClr val="00529B"/>
                          </a:solidFill>
                          <a:effectLst/>
                          <a:latin typeface="+mn-lt"/>
                          <a:cs typeface="Arial" panose="020B0604020202020204" pitchFamily="34" charset="0"/>
                        </a:rPr>
                      </a:br>
                      <a:r>
                        <a:rPr lang="es-US" sz="1600" dirty="0">
                          <a:solidFill>
                            <a:srgbClr val="00529B"/>
                          </a:solidFill>
                          <a:effectLst/>
                          <a:latin typeface="+mn-lt"/>
                          <a:cs typeface="Arial" panose="020B0604020202020204" pitchFamily="34" charset="0"/>
                        </a:rPr>
                        <a:t>(PFFS, por sus siglas en inglés)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1800"/>
                        </a:lnSpc>
                        <a:spcBef>
                          <a:spcPts val="600"/>
                        </a:spcBef>
                        <a:spcAft>
                          <a:spcPts val="0"/>
                        </a:spcAft>
                      </a:pPr>
                      <a:r>
                        <a:rPr lang="es-US" sz="1600" dirty="0">
                          <a:solidFill>
                            <a:srgbClr val="00529B"/>
                          </a:solidFill>
                          <a:effectLst/>
                          <a:latin typeface="+mn-lt"/>
                          <a:cs typeface="Arial" panose="020B0604020202020204" pitchFamily="34" charset="0"/>
                        </a:rPr>
                        <a:t>Plan de Necesidades Especiales</a:t>
                      </a:r>
                      <a:br>
                        <a:rPr lang="es-US" sz="1600" dirty="0">
                          <a:solidFill>
                            <a:srgbClr val="00529B"/>
                          </a:solidFill>
                          <a:effectLst/>
                          <a:latin typeface="+mn-lt"/>
                          <a:cs typeface="Arial" panose="020B0604020202020204" pitchFamily="34" charset="0"/>
                        </a:rPr>
                      </a:br>
                      <a:r>
                        <a:rPr lang="es-US" sz="1600" dirty="0">
                          <a:solidFill>
                            <a:srgbClr val="00529B"/>
                          </a:solidFill>
                          <a:effectLst/>
                          <a:latin typeface="+mn-lt"/>
                          <a:cs typeface="Arial" panose="020B0604020202020204" pitchFamily="34" charset="0"/>
                        </a:rPr>
                        <a:t>(SNP, por sus siglas </a:t>
                      </a:r>
                      <a:br>
                        <a:rPr lang="es-US" sz="1600" dirty="0">
                          <a:solidFill>
                            <a:srgbClr val="00529B"/>
                          </a:solidFill>
                          <a:effectLst/>
                          <a:latin typeface="+mn-lt"/>
                          <a:cs typeface="Arial" panose="020B0604020202020204" pitchFamily="34" charset="0"/>
                        </a:rPr>
                      </a:br>
                      <a:r>
                        <a:rPr lang="es-US" sz="1600" dirty="0">
                          <a:solidFill>
                            <a:srgbClr val="00529B"/>
                          </a:solidFill>
                          <a:effectLst/>
                          <a:latin typeface="+mn-lt"/>
                          <a:cs typeface="Arial" panose="020B0604020202020204" pitchFamily="34" charset="0"/>
                        </a:rPr>
                        <a:t>en inglés)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1800"/>
                        </a:lnSpc>
                        <a:spcBef>
                          <a:spcPts val="600"/>
                        </a:spcBef>
                        <a:spcAft>
                          <a:spcPts val="0"/>
                        </a:spcAft>
                      </a:pPr>
                      <a:r>
                        <a:rPr lang="es-US" sz="1600" dirty="0">
                          <a:solidFill>
                            <a:srgbClr val="00529B"/>
                          </a:solidFill>
                          <a:effectLst/>
                          <a:latin typeface="+mn-lt"/>
                          <a:cs typeface="Arial" panose="020B0604020202020204" pitchFamily="34" charset="0"/>
                        </a:rPr>
                        <a:t>Cuenta de Ahorros Médicos </a:t>
                      </a:r>
                      <a:br>
                        <a:rPr lang="es-US" sz="1600" dirty="0">
                          <a:solidFill>
                            <a:srgbClr val="00529B"/>
                          </a:solidFill>
                          <a:effectLst/>
                          <a:latin typeface="+mn-lt"/>
                          <a:cs typeface="Arial" panose="020B0604020202020204" pitchFamily="34" charset="0"/>
                        </a:rPr>
                      </a:br>
                      <a:r>
                        <a:rPr lang="es-US" sz="1600" dirty="0">
                          <a:solidFill>
                            <a:srgbClr val="00529B"/>
                          </a:solidFill>
                          <a:effectLst/>
                          <a:latin typeface="+mn-lt"/>
                          <a:cs typeface="Arial" panose="020B0604020202020204" pitchFamily="34" charset="0"/>
                        </a:rPr>
                        <a:t>(MSA, por sus siglas en inglés)</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5722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0" baseline="0" dirty="0">
                          <a:solidFill>
                            <a:srgbClr val="00529B"/>
                          </a:solidFill>
                          <a:effectLst/>
                          <a:latin typeface="+mn-lt"/>
                          <a:cs typeface="Arial" panose="020B0604020202020204" pitchFamily="34" charset="0"/>
                        </a:rPr>
                        <a:t>Algunas veces</a:t>
                      </a:r>
                    </a:p>
                    <a:p>
                      <a:pPr marL="0" marR="0" algn="l">
                        <a:lnSpc>
                          <a:spcPct val="100000"/>
                        </a:lnSpc>
                        <a:spcBef>
                          <a:spcPts val="600"/>
                        </a:spcBef>
                        <a:spcAft>
                          <a:spcPts val="0"/>
                        </a:spcAft>
                      </a:pPr>
                      <a:r>
                        <a:rPr lang="es-US" sz="1600" b="0" dirty="0">
                          <a:solidFill>
                            <a:srgbClr val="00529B"/>
                          </a:solidFill>
                          <a:effectLst/>
                          <a:latin typeface="+mn-lt"/>
                          <a:cs typeface="Arial" panose="020B0604020202020204" pitchFamily="34" charset="0"/>
                        </a:rPr>
                        <a:t>Por lo general, debe recibir atención y servicios de médicos, otros proveedores de atención médica u hospitales de la red del plan (excepto atención de emergencia o de urgencia o diálisis fuera del área). </a:t>
                      </a:r>
                    </a:p>
                    <a:p>
                      <a:pPr marL="0" marR="0" lvl="0" indent="0" algn="l" defTabSz="914400" rtl="0" eaLnBrk="1" fontAlgn="auto" latinLnBrk="0" hangingPunct="1">
                        <a:lnSpc>
                          <a:spcPct val="100000"/>
                        </a:lnSpc>
                        <a:spcBef>
                          <a:spcPts val="600"/>
                        </a:spcBef>
                        <a:spcAft>
                          <a:spcPts val="0"/>
                        </a:spcAft>
                        <a:buClrTx/>
                        <a:buSzTx/>
                        <a:buFontTx/>
                        <a:buNone/>
                        <a:tabLst/>
                        <a:defRPr/>
                      </a:pPr>
                      <a:r>
                        <a:rPr lang="es-US" sz="1600" b="0" dirty="0">
                          <a:solidFill>
                            <a:srgbClr val="00529B"/>
                          </a:solidFill>
                          <a:effectLst/>
                          <a:latin typeface="+mn-lt"/>
                          <a:cs typeface="Arial" panose="020B0604020202020204" pitchFamily="34" charset="0"/>
                        </a:rPr>
                        <a:t>En un </a:t>
                      </a:r>
                      <a:r>
                        <a:rPr lang="es-US" sz="1600" b="0" dirty="0">
                          <a:solidFill>
                            <a:srgbClr val="00529B"/>
                          </a:solidFill>
                          <a:latin typeface="+mn-lt"/>
                          <a:cs typeface="Arial" panose="020B0604020202020204" pitchFamily="34" charset="0"/>
                        </a:rPr>
                        <a:t>Punto de Servicio de una Organización para el Mantenimiento de la Salud </a:t>
                      </a:r>
                      <a:r>
                        <a:rPr lang="es-US" sz="1600" b="0" dirty="0">
                          <a:solidFill>
                            <a:srgbClr val="00529B"/>
                          </a:solidFill>
                          <a:effectLst/>
                          <a:latin typeface="+mn-lt"/>
                          <a:cs typeface="Arial" panose="020B0604020202020204" pitchFamily="34" charset="0"/>
                        </a:rPr>
                        <a:t>(HMOPOS, por sus siglas en inglés), es posible que pueda obtener algunos servicios fuera de la red por un copago o </a:t>
                      </a:r>
                      <a:r>
                        <a:rPr lang="es-US" sz="1600" b="0" dirty="0" err="1">
                          <a:solidFill>
                            <a:srgbClr val="00529B"/>
                          </a:solidFill>
                          <a:effectLst/>
                          <a:latin typeface="+mn-lt"/>
                          <a:cs typeface="Arial" panose="020B0604020202020204" pitchFamily="34" charset="0"/>
                        </a:rPr>
                        <a:t>coseguro</a:t>
                      </a:r>
                      <a:r>
                        <a:rPr lang="es-US" sz="1600" b="0" dirty="0">
                          <a:solidFill>
                            <a:srgbClr val="00529B"/>
                          </a:solidFill>
                          <a:effectLst/>
                          <a:latin typeface="+mn-lt"/>
                          <a:cs typeface="Arial" panose="020B0604020202020204" pitchFamily="34" charset="0"/>
                        </a:rPr>
                        <a:t> más alto.</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aseline="0" dirty="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1600" dirty="0">
                          <a:solidFill>
                            <a:srgbClr val="00529B"/>
                          </a:solidFill>
                          <a:effectLst/>
                          <a:latin typeface="+mn-lt"/>
                          <a:cs typeface="Arial" panose="020B0604020202020204" pitchFamily="34" charset="0"/>
                        </a:rPr>
                        <a:t>Cada plan tiene una red de médicos, hospitales y otros proveedores que usted puede usar. También puede salir de la red de proveedores del plan, pero sus costos pueden ser más altos. </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aseline="0" dirty="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1600" dirty="0">
                          <a:solidFill>
                            <a:srgbClr val="00529B"/>
                          </a:solidFill>
                          <a:effectLst/>
                          <a:latin typeface="+mn-lt"/>
                          <a:cs typeface="Arial" panose="020B0604020202020204" pitchFamily="34" charset="0"/>
                        </a:rPr>
                        <a:t>Puede visitar a cualquier médico aprobado por Medicare, otro proveedor de servicios de salud u hospital </a:t>
                      </a:r>
                      <a:r>
                        <a:rPr lang="es-US" sz="1600" b="1" dirty="0">
                          <a:solidFill>
                            <a:srgbClr val="00529B"/>
                          </a:solidFill>
                          <a:effectLst/>
                          <a:latin typeface="+mn-lt"/>
                          <a:cs typeface="Arial" panose="020B0604020202020204" pitchFamily="34" charset="0"/>
                        </a:rPr>
                        <a:t>que acepte los términos de pago del plan y esté de acuerdo en brindarle tratamiento.</a:t>
                      </a:r>
                      <a:r>
                        <a:rPr lang="es-US" sz="1600" dirty="0">
                          <a:solidFill>
                            <a:srgbClr val="00529B"/>
                          </a:solidFill>
                          <a:effectLst/>
                          <a:latin typeface="+mn-lt"/>
                          <a:cs typeface="Arial" panose="020B0604020202020204" pitchFamily="34" charset="0"/>
                        </a:rPr>
                        <a:t> Si el plan tiene una red, usted puede usar cualquier proveedor de la red (si visita un proveedor fuera de la red que acepta los términos del plan, es posible que deba pagar más).</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aseline="0" dirty="0">
                          <a:solidFill>
                            <a:srgbClr val="00529B"/>
                          </a:solidFill>
                          <a:effectLst/>
                          <a:latin typeface="+mn-lt"/>
                          <a:cs typeface="Arial" panose="020B0604020202020204" pitchFamily="34" charset="0"/>
                        </a:rPr>
                        <a:t>Algunas veces</a:t>
                      </a:r>
                    </a:p>
                    <a:p>
                      <a:pPr marL="0" marR="0">
                        <a:lnSpc>
                          <a:spcPct val="100000"/>
                        </a:lnSpc>
                        <a:spcBef>
                          <a:spcPts val="600"/>
                        </a:spcBef>
                        <a:spcAft>
                          <a:spcPts val="0"/>
                        </a:spcAft>
                      </a:pPr>
                      <a:r>
                        <a:rPr lang="es-US" sz="1600" dirty="0">
                          <a:solidFill>
                            <a:srgbClr val="00529B"/>
                          </a:solidFill>
                          <a:effectLst/>
                          <a:latin typeface="+mn-lt"/>
                          <a:cs typeface="Arial" panose="020B0604020202020204" pitchFamily="34" charset="0"/>
                        </a:rPr>
                        <a:t>Si su SNP es una HMO, deberá obtener su atención y servicios de médicos u hospitales de la red del SNP (excepto atención de emergencia o urgencia, o diálisis fuera del área).</a:t>
                      </a:r>
                      <a:r>
                        <a:rPr lang="es-US" sz="1600" baseline="0" dirty="0">
                          <a:solidFill>
                            <a:srgbClr val="00529B"/>
                          </a:solidFill>
                          <a:effectLst/>
                          <a:latin typeface="+mn-lt"/>
                          <a:cs typeface="Arial" panose="020B0604020202020204" pitchFamily="34" charset="0"/>
                        </a:rPr>
                        <a:t> Sin embargo, si su SNP es una PPO, puede obtener servicios cubiertos por Medicare fuera de la red.</a:t>
                      </a:r>
                    </a:p>
                  </a:txBody>
                  <a:tcPr marL="35685" marR="3568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1600" baseline="0" dirty="0">
                          <a:solidFill>
                            <a:srgbClr val="00529B"/>
                          </a:solidFill>
                          <a:effectLst/>
                          <a:latin typeface="+mn-lt"/>
                          <a:cs typeface="Arial" panose="020B0604020202020204" pitchFamily="34" charset="0"/>
                        </a:rPr>
                        <a:t>Sí</a:t>
                      </a:r>
                    </a:p>
                    <a:p>
                      <a:pPr marL="0" marR="0">
                        <a:lnSpc>
                          <a:spcPct val="100000"/>
                        </a:lnSpc>
                        <a:spcBef>
                          <a:spcPts val="600"/>
                        </a:spcBef>
                        <a:spcAft>
                          <a:spcPts val="0"/>
                        </a:spcAft>
                      </a:pPr>
                      <a:r>
                        <a:rPr lang="es-US" sz="1600" dirty="0">
                          <a:solidFill>
                            <a:srgbClr val="00529B"/>
                          </a:solidFill>
                          <a:effectLst/>
                          <a:latin typeface="+mn-lt"/>
                          <a:cs typeface="Arial" panose="020B0604020202020204" pitchFamily="34" charset="0"/>
                        </a:rPr>
                        <a:t>Los planes de MSA generalmente no tienen proveedores de red.</a:t>
                      </a:r>
                      <a:r>
                        <a:rPr lang="es-US" sz="1600" baseline="0" dirty="0">
                          <a:solidFill>
                            <a:srgbClr val="00529B"/>
                          </a:solidFill>
                          <a:effectLst/>
                          <a:latin typeface="+mn-lt"/>
                          <a:cs typeface="Arial" panose="020B0604020202020204" pitchFamily="34" charset="0"/>
                        </a:rPr>
                        <a:t> Puede acudir a cualquier proveedor aprobado por Medicare para obtener los servicios que cubre Medicare Original.</a:t>
                      </a:r>
                    </a:p>
                  </a:txBody>
                  <a:tcPr marL="35685" marR="3568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71222E34-C408-4263-9B83-4CEC10AF480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63</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16033044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2800"/>
              <a:t>Comparación de planes Medicare Advantage: Remisiones</a:t>
            </a:r>
          </a:p>
        </p:txBody>
      </p:sp>
      <p:sp>
        <p:nvSpPr>
          <p:cNvPr id="8" name="Text Placeholder 7">
            <a:extLst>
              <a:ext uri="{FF2B5EF4-FFF2-40B4-BE49-F238E27FC236}">
                <a16:creationId xmlns:a16="http://schemas.microsoft.com/office/drawing/2014/main" id="{F0C4F24C-C0FF-1C78-E476-0C4ED91C0ED1}"/>
              </a:ext>
            </a:extLst>
          </p:cNvPr>
          <p:cNvSpPr>
            <a:spLocks noGrp="1"/>
          </p:cNvSpPr>
          <p:nvPr>
            <p:ph type="body" sz="quarter" idx="13"/>
          </p:nvPr>
        </p:nvSpPr>
        <p:spPr>
          <a:xfrm>
            <a:off x="0" y="1225410"/>
            <a:ext cx="12192000" cy="525463"/>
          </a:xfrm>
        </p:spPr>
        <p:txBody>
          <a:bodyPr/>
          <a:lstStyle/>
          <a:p>
            <a:pPr marL="0" lvl="0" indent="0" algn="ctr">
              <a:lnSpc>
                <a:spcPct val="100000"/>
              </a:lnSpc>
              <a:spcBef>
                <a:spcPts val="600"/>
              </a:spcBef>
              <a:buClrTx/>
              <a:buNone/>
            </a:pPr>
            <a:r>
              <a:rPr lang="es-US" sz="2400" b="1" dirty="0">
                <a:solidFill>
                  <a:srgbClr val="00529B"/>
                </a:solidFill>
                <a:latin typeface="Calibri" panose="020F0502020204030204"/>
              </a:rPr>
              <a:t>¿Necesito una remisión de mi médico para hacerme ver con un especialista?</a:t>
            </a:r>
          </a:p>
        </p:txBody>
      </p:sp>
      <p:graphicFrame>
        <p:nvGraphicFramePr>
          <p:cNvPr id="6" name="Table 5" descr="Table comparing if referrals are needed--HMO, PPO, PFFS, SNP, and MSA." title="Appendix A"/>
          <p:cNvGraphicFramePr>
            <a:graphicFrameLocks noGrp="1"/>
          </p:cNvGraphicFramePr>
          <p:nvPr>
            <p:extLst>
              <p:ext uri="{D42A27DB-BD31-4B8C-83A1-F6EECF244321}">
                <p14:modId xmlns:p14="http://schemas.microsoft.com/office/powerpoint/2010/main" val="2461349223"/>
              </p:ext>
            </p:extLst>
          </p:nvPr>
        </p:nvGraphicFramePr>
        <p:xfrm>
          <a:off x="481861" y="1981317"/>
          <a:ext cx="11228277" cy="3972560"/>
        </p:xfrm>
        <a:graphic>
          <a:graphicData uri="http://schemas.openxmlformats.org/drawingml/2006/table">
            <a:tbl>
              <a:tblPr firstRow="1" firstCol="1" bandRow="1">
                <a:tableStyleId>{5FD0F851-EC5A-4D38-B0AD-8093EC10F338}</a:tableStyleId>
              </a:tblPr>
              <a:tblGrid>
                <a:gridCol w="2245656">
                  <a:extLst>
                    <a:ext uri="{9D8B030D-6E8A-4147-A177-3AD203B41FA5}">
                      <a16:colId xmlns:a16="http://schemas.microsoft.com/office/drawing/2014/main" val="20001"/>
                    </a:ext>
                  </a:extLst>
                </a:gridCol>
                <a:gridCol w="2245656">
                  <a:extLst>
                    <a:ext uri="{9D8B030D-6E8A-4147-A177-3AD203B41FA5}">
                      <a16:colId xmlns:a16="http://schemas.microsoft.com/office/drawing/2014/main" val="20002"/>
                    </a:ext>
                  </a:extLst>
                </a:gridCol>
                <a:gridCol w="2609804">
                  <a:extLst>
                    <a:ext uri="{9D8B030D-6E8A-4147-A177-3AD203B41FA5}">
                      <a16:colId xmlns:a16="http://schemas.microsoft.com/office/drawing/2014/main" val="20003"/>
                    </a:ext>
                  </a:extLst>
                </a:gridCol>
                <a:gridCol w="2119236">
                  <a:extLst>
                    <a:ext uri="{9D8B030D-6E8A-4147-A177-3AD203B41FA5}">
                      <a16:colId xmlns:a16="http://schemas.microsoft.com/office/drawing/2014/main" val="20004"/>
                    </a:ext>
                  </a:extLst>
                </a:gridCol>
                <a:gridCol w="2007925">
                  <a:extLst>
                    <a:ext uri="{9D8B030D-6E8A-4147-A177-3AD203B41FA5}">
                      <a16:colId xmlns:a16="http://schemas.microsoft.com/office/drawing/2014/main" val="20005"/>
                    </a:ext>
                  </a:extLst>
                </a:gridCol>
              </a:tblGrid>
              <a:tr h="4073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Organización para el Mantenimiento de la Salud (HMO, por sus siglas en inglés)</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Organización de Proveedores Preferentes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(PPO, por sus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siglas en inglés)</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Plan Privado de Pago por Servicio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(PFFS, por sus s</a:t>
                      </a:r>
                      <a:br>
                        <a:rPr lang="es-US" sz="2000" dirty="0">
                          <a:solidFill>
                            <a:srgbClr val="00529B"/>
                          </a:solidFill>
                          <a:effectLst/>
                          <a:latin typeface="+mn-lt"/>
                          <a:cs typeface="Arial" panose="020B0604020202020204" pitchFamily="34" charset="0"/>
                        </a:rPr>
                      </a:br>
                      <a:r>
                        <a:rPr lang="es-US" sz="2000" dirty="0" err="1">
                          <a:solidFill>
                            <a:srgbClr val="00529B"/>
                          </a:solidFill>
                          <a:effectLst/>
                          <a:latin typeface="+mn-lt"/>
                          <a:cs typeface="Arial" panose="020B0604020202020204" pitchFamily="34" charset="0"/>
                        </a:rPr>
                        <a:t>iglas</a:t>
                      </a:r>
                      <a:r>
                        <a:rPr lang="es-US" sz="2000" dirty="0">
                          <a:solidFill>
                            <a:srgbClr val="00529B"/>
                          </a:solidFill>
                          <a:effectLst/>
                          <a:latin typeface="+mn-lt"/>
                          <a:cs typeface="Arial" panose="020B0604020202020204" pitchFamily="34" charset="0"/>
                        </a:rPr>
                        <a:t> en inglés)</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Plan de Necesidades Especiales</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(SNP, por sus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siglas en inglés)</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ts val="2200"/>
                        </a:lnSpc>
                        <a:spcBef>
                          <a:spcPts val="600"/>
                        </a:spcBef>
                        <a:spcAft>
                          <a:spcPts val="0"/>
                        </a:spcAft>
                      </a:pPr>
                      <a:r>
                        <a:rPr lang="es-US" sz="2000" dirty="0">
                          <a:solidFill>
                            <a:srgbClr val="00529B"/>
                          </a:solidFill>
                          <a:effectLst/>
                          <a:latin typeface="+mn-lt"/>
                          <a:cs typeface="Arial" panose="020B0604020202020204" pitchFamily="34" charset="0"/>
                        </a:rPr>
                        <a:t>Cuenta de Ahorros Médicos </a:t>
                      </a:r>
                      <a:br>
                        <a:rPr lang="es-US" sz="2000" dirty="0">
                          <a:solidFill>
                            <a:srgbClr val="00529B"/>
                          </a:solidFill>
                          <a:effectLst/>
                          <a:latin typeface="+mn-lt"/>
                          <a:cs typeface="Arial" panose="020B0604020202020204" pitchFamily="34" charset="0"/>
                        </a:rPr>
                      </a:br>
                      <a:r>
                        <a:rPr lang="es-US" sz="2000" dirty="0">
                          <a:solidFill>
                            <a:srgbClr val="00529B"/>
                          </a:solidFill>
                          <a:effectLst/>
                          <a:latin typeface="+mn-lt"/>
                          <a:cs typeface="Arial" panose="020B0604020202020204" pitchFamily="34" charset="0"/>
                        </a:rPr>
                        <a:t>(MSA, por sus siglas en inglés)</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8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b="0">
                          <a:solidFill>
                            <a:srgbClr val="00529B"/>
                          </a:solidFill>
                          <a:effectLst/>
                          <a:latin typeface="+mn-lt"/>
                          <a:cs typeface="Arial" panose="020B0604020202020204" pitchFamily="34" charset="0"/>
                        </a:rPr>
                        <a:t>Sí</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a:solidFill>
                            <a:srgbClr val="00529B"/>
                          </a:solidFill>
                          <a:effectLst/>
                          <a:latin typeface="+mn-lt"/>
                          <a:cs typeface="Arial" panose="020B0604020202020204" pitchFamily="34" charset="0"/>
                        </a:rPr>
                        <a:t>No</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No</a:t>
                      </a:r>
                    </a:p>
                    <a:p>
                      <a:pPr marL="0" marR="0" algn="l" rtl="0">
                        <a:lnSpc>
                          <a:spcPct val="100000"/>
                        </a:lnSpc>
                        <a:spcBef>
                          <a:spcPts val="600"/>
                        </a:spcBef>
                        <a:spcAft>
                          <a:spcPts val="0"/>
                        </a:spcAft>
                      </a:pPr>
                      <a:endParaRPr lang="en-US" sz="2000" dirty="0">
                        <a:solidFill>
                          <a:srgbClr val="00529B"/>
                        </a:solidFill>
                        <a:effectLst/>
                        <a:latin typeface="+mn-lt"/>
                        <a:ea typeface="Calibri" panose="020F0502020204030204" pitchFamily="34" charset="0"/>
                        <a:cs typeface="Arial" panose="020B0604020202020204" pitchFamily="34" charset="0"/>
                      </a:endParaRP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Quizás</a:t>
                      </a:r>
                    </a:p>
                    <a:p>
                      <a:pPr marL="0" marR="0" algn="l">
                        <a:lnSpc>
                          <a:spcPct val="100000"/>
                        </a:lnSpc>
                        <a:spcBef>
                          <a:spcPts val="600"/>
                        </a:spcBef>
                        <a:spcAft>
                          <a:spcPts val="0"/>
                        </a:spcAft>
                      </a:pPr>
                      <a:r>
                        <a:rPr lang="es-US" sz="2000" dirty="0">
                          <a:solidFill>
                            <a:srgbClr val="00529B"/>
                          </a:solidFill>
                          <a:effectLst/>
                          <a:latin typeface="+mn-lt"/>
                          <a:cs typeface="Arial" panose="020B0604020202020204" pitchFamily="34" charset="0"/>
                        </a:rPr>
                        <a:t>Si </a:t>
                      </a:r>
                      <a:r>
                        <a:rPr lang="es-US" sz="2000" baseline="0" dirty="0">
                          <a:solidFill>
                            <a:srgbClr val="00529B"/>
                          </a:solidFill>
                          <a:effectLst/>
                          <a:latin typeface="+mn-lt"/>
                          <a:cs typeface="Arial" panose="020B0604020202020204" pitchFamily="34" charset="0"/>
                        </a:rPr>
                        <a:t>el SNP es una HMO, necesita una derivación. Si el SNP es una PPO, no necesita una derivación.</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600"/>
                        </a:spcBef>
                        <a:spcAft>
                          <a:spcPts val="0"/>
                        </a:spcAft>
                      </a:pPr>
                      <a:r>
                        <a:rPr lang="es-US" sz="2000" dirty="0">
                          <a:solidFill>
                            <a:srgbClr val="00529B"/>
                          </a:solidFill>
                          <a:effectLst/>
                          <a:latin typeface="+mn-lt"/>
                          <a:cs typeface="Arial" panose="020B0604020202020204" pitchFamily="34" charset="0"/>
                        </a:rPr>
                        <a:t>No</a:t>
                      </a:r>
                    </a:p>
                  </a:txBody>
                  <a:tcPr marL="35685" marR="35685" marT="91440" marB="9144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7" name="Slide Number Placeholder 5">
            <a:extLst>
              <a:ext uri="{FF2B5EF4-FFF2-40B4-BE49-F238E27FC236}">
                <a16:creationId xmlns:a16="http://schemas.microsoft.com/office/drawing/2014/main" id="{994B130B-FFFB-4345-83E1-B934DC2018B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64</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4263201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214"/>
          </a:xfrm>
        </p:spPr>
        <p:txBody>
          <a:bodyPr anchor="ctr">
            <a:normAutofit/>
          </a:bodyPr>
          <a:lstStyle/>
          <a:p>
            <a:r>
              <a:rPr lang="es-US" sz="3000">
                <a:latin typeface="Arial Black"/>
              </a:rPr>
              <a:t>Acrónimos (A–I)</a:t>
            </a:r>
          </a:p>
        </p:txBody>
      </p:sp>
      <p:sp>
        <p:nvSpPr>
          <p:cNvPr id="8" name="Content Placeholder 7"/>
          <p:cNvSpPr>
            <a:spLocks noGrp="1"/>
          </p:cNvSpPr>
          <p:nvPr>
            <p:ph idx="4294967295"/>
          </p:nvPr>
        </p:nvSpPr>
        <p:spPr>
          <a:xfrm>
            <a:off x="598553" y="1162738"/>
            <a:ext cx="10994894" cy="5261714"/>
          </a:xfrm>
        </p:spPr>
        <p:txBody>
          <a:bodyPr vert="horz" lIns="91440" tIns="45720" rIns="91440" bIns="45720" numCol="2" rtlCol="0" anchor="t">
            <a:noAutofit/>
          </a:bodyPr>
          <a:lstStyle/>
          <a:p>
            <a:pPr marL="0" lvl="0" indent="0" defTabSz="685800">
              <a:lnSpc>
                <a:spcPct val="100000"/>
              </a:lnSpc>
              <a:spcBef>
                <a:spcPts val="0"/>
              </a:spcBef>
              <a:spcAft>
                <a:spcPts val="1200"/>
              </a:spcAft>
              <a:buNone/>
              <a:defRPr/>
            </a:pPr>
            <a:r>
              <a:rPr lang="es-US" sz="1800" b="1" dirty="0">
                <a:solidFill>
                  <a:srgbClr val="00529B"/>
                </a:solidFill>
                <a:latin typeface="Arial"/>
                <a:cs typeface="Arial"/>
              </a:rPr>
              <a:t>AIC:</a:t>
            </a:r>
            <a:r>
              <a:rPr lang="es-US" sz="1800" dirty="0">
                <a:solidFill>
                  <a:srgbClr val="00529B"/>
                </a:solidFill>
                <a:latin typeface="Arial"/>
                <a:cs typeface="Arial"/>
              </a:rPr>
              <a:t> Monto en Litigio</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ALJ</a:t>
            </a:r>
            <a:r>
              <a:rPr lang="es-US" sz="1800" dirty="0">
                <a:solidFill>
                  <a:srgbClr val="00529B"/>
                </a:solidFill>
                <a:latin typeface="Arial"/>
                <a:cs typeface="Arial"/>
              </a:rPr>
              <a:t> Juez de Derecho Administrativo </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ANOC</a:t>
            </a:r>
            <a:r>
              <a:rPr lang="es-US" sz="1800" dirty="0">
                <a:solidFill>
                  <a:srgbClr val="00529B"/>
                </a:solidFill>
                <a:latin typeface="Arial"/>
                <a:cs typeface="Arial"/>
              </a:rPr>
              <a:t>: Aviso Anual de Cambios</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BFCC-QIO: </a:t>
            </a:r>
            <a:r>
              <a:rPr lang="es-US" sz="1800" dirty="0">
                <a:solidFill>
                  <a:srgbClr val="00529B"/>
                </a:solidFill>
                <a:latin typeface="Arial"/>
                <a:cs typeface="Arial"/>
              </a:rPr>
              <a:t>Organización para el Mejoramiento de </a:t>
            </a:r>
            <a:br>
              <a:rPr lang="es-US" sz="1800" dirty="0">
                <a:solidFill>
                  <a:srgbClr val="00529B"/>
                </a:solidFill>
                <a:latin typeface="Arial"/>
                <a:cs typeface="Arial"/>
              </a:rPr>
            </a:br>
            <a:r>
              <a:rPr lang="es-US" sz="1800" dirty="0">
                <a:solidFill>
                  <a:srgbClr val="00529B"/>
                </a:solidFill>
                <a:latin typeface="Arial"/>
                <a:cs typeface="Arial"/>
              </a:rPr>
              <a:t>la Calidad Centrado en el Beneficiario y la Familia </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C-SNP: </a:t>
            </a:r>
            <a:r>
              <a:rPr lang="es-US" sz="1800" dirty="0">
                <a:solidFill>
                  <a:srgbClr val="00529B"/>
                </a:solidFill>
                <a:latin typeface="Arial"/>
                <a:cs typeface="Arial"/>
              </a:rPr>
              <a:t>Plan de Necesidades Especiales por Afecciones Crónicas</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CMS</a:t>
            </a:r>
            <a:r>
              <a:rPr lang="es-US" sz="1800" dirty="0">
                <a:solidFill>
                  <a:srgbClr val="00529B"/>
                </a:solidFill>
                <a:latin typeface="Arial"/>
                <a:cs typeface="Arial"/>
              </a:rPr>
              <a:t>: Centros para Servicios de Medicare </a:t>
            </a:r>
            <a:br>
              <a:rPr lang="es-US" sz="1800" dirty="0">
                <a:solidFill>
                  <a:srgbClr val="00529B"/>
                </a:solidFill>
                <a:latin typeface="Arial"/>
                <a:cs typeface="Arial"/>
              </a:rPr>
            </a:br>
            <a:r>
              <a:rPr lang="es-US" sz="1800" dirty="0">
                <a:solidFill>
                  <a:srgbClr val="00529B"/>
                </a:solidFill>
                <a:latin typeface="Arial"/>
                <a:cs typeface="Arial"/>
              </a:rPr>
              <a:t>y Medicaid </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COBRA:</a:t>
            </a:r>
            <a:r>
              <a:rPr lang="es-US" sz="1800" dirty="0">
                <a:solidFill>
                  <a:srgbClr val="00529B"/>
                </a:solidFill>
                <a:latin typeface="Arial"/>
                <a:cs typeface="Arial"/>
              </a:rPr>
              <a:t> Ley Ómnibus Consolidada de Reconciliación Presupuestaria</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D-SNP:</a:t>
            </a:r>
            <a:r>
              <a:rPr lang="es-US" sz="1800" dirty="0">
                <a:solidFill>
                  <a:srgbClr val="00529B"/>
                </a:solidFill>
                <a:latin typeface="Arial"/>
                <a:cs typeface="Arial"/>
              </a:rPr>
              <a:t> Plan de Necesidades Especiales de </a:t>
            </a:r>
            <a:br>
              <a:rPr lang="es-US" sz="1800" dirty="0">
                <a:solidFill>
                  <a:srgbClr val="00529B"/>
                </a:solidFill>
                <a:latin typeface="Arial"/>
                <a:cs typeface="Arial"/>
              </a:rPr>
            </a:br>
            <a:r>
              <a:rPr lang="es-US" sz="1800" dirty="0">
                <a:solidFill>
                  <a:srgbClr val="00529B"/>
                </a:solidFill>
                <a:latin typeface="Arial"/>
                <a:cs typeface="Arial"/>
              </a:rPr>
              <a:t>Doble Elegibilidad</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EOC:</a:t>
            </a:r>
            <a:r>
              <a:rPr lang="es-US" sz="1800" dirty="0">
                <a:solidFill>
                  <a:srgbClr val="00529B"/>
                </a:solidFill>
                <a:latin typeface="Arial"/>
                <a:cs typeface="Arial"/>
              </a:rPr>
              <a:t> Evidencia de Cobertura </a:t>
            </a:r>
          </a:p>
          <a:p>
            <a:pPr marL="0" indent="0" defTabSz="685800">
              <a:lnSpc>
                <a:spcPct val="100000"/>
              </a:lnSpc>
              <a:spcBef>
                <a:spcPts val="0"/>
              </a:spcBef>
              <a:spcAft>
                <a:spcPts val="1200"/>
              </a:spcAft>
              <a:buNone/>
              <a:defRPr/>
            </a:pPr>
            <a:endParaRPr lang="es-US" sz="1800" dirty="0">
              <a:solidFill>
                <a:srgbClr val="00529B"/>
              </a:solidFill>
              <a:latin typeface="Arial"/>
              <a:cs typeface="Arial"/>
            </a:endParaRPr>
          </a:p>
          <a:p>
            <a:pPr marL="0" indent="0" defTabSz="685800">
              <a:lnSpc>
                <a:spcPct val="100000"/>
              </a:lnSpc>
              <a:spcBef>
                <a:spcPts val="0"/>
              </a:spcBef>
              <a:spcAft>
                <a:spcPts val="1200"/>
              </a:spcAft>
              <a:buNone/>
              <a:defRPr/>
            </a:pPr>
            <a:r>
              <a:rPr lang="es-US" sz="1800" b="1" dirty="0">
                <a:solidFill>
                  <a:srgbClr val="00529B"/>
                </a:solidFill>
                <a:latin typeface="Arial"/>
                <a:cs typeface="Arial"/>
              </a:rPr>
              <a:t>ESRD</a:t>
            </a:r>
            <a:r>
              <a:rPr lang="es-US" sz="1800" dirty="0">
                <a:solidFill>
                  <a:srgbClr val="00529B"/>
                </a:solidFill>
                <a:latin typeface="Arial"/>
                <a:cs typeface="Arial"/>
              </a:rPr>
              <a:t>: Enfermedad renal en etapa terminal </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HIPAA:</a:t>
            </a:r>
            <a:r>
              <a:rPr lang="es-US" sz="1800" dirty="0">
                <a:solidFill>
                  <a:srgbClr val="00529B"/>
                </a:solidFill>
                <a:latin typeface="Arial"/>
                <a:cs typeface="Arial"/>
              </a:rPr>
              <a:t> Ley de Portabilidad y Responsabilidad del Seguro Médico </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HMO</a:t>
            </a:r>
            <a:r>
              <a:rPr lang="es-US" sz="1800" dirty="0">
                <a:solidFill>
                  <a:srgbClr val="00529B"/>
                </a:solidFill>
                <a:latin typeface="Arial"/>
                <a:cs typeface="Arial"/>
              </a:rPr>
              <a:t> Organización para el Mantenimiento de </a:t>
            </a:r>
            <a:br>
              <a:rPr lang="es-US" sz="1800" dirty="0">
                <a:solidFill>
                  <a:srgbClr val="00529B"/>
                </a:solidFill>
                <a:latin typeface="Arial"/>
                <a:cs typeface="Arial"/>
              </a:rPr>
            </a:br>
            <a:r>
              <a:rPr lang="es-US" sz="1800" dirty="0">
                <a:solidFill>
                  <a:srgbClr val="00529B"/>
                </a:solidFill>
                <a:latin typeface="Arial"/>
                <a:cs typeface="Arial"/>
              </a:rPr>
              <a:t>la Salud </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HMOPOS</a:t>
            </a:r>
            <a:r>
              <a:rPr lang="es-US" sz="1800" dirty="0">
                <a:solidFill>
                  <a:srgbClr val="00529B"/>
                </a:solidFill>
                <a:latin typeface="Arial"/>
                <a:cs typeface="Arial"/>
              </a:rPr>
              <a:t>: Punto de Servicio de la Organización para el Mantenimiento de la Salud</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ICEP:</a:t>
            </a:r>
            <a:r>
              <a:rPr lang="es-US" sz="1800" dirty="0">
                <a:solidFill>
                  <a:srgbClr val="00529B"/>
                </a:solidFill>
                <a:latin typeface="Arial"/>
                <a:cs typeface="Arial"/>
              </a:rPr>
              <a:t> Período Inicial de Elección de Cobertura</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I-SNP:</a:t>
            </a:r>
            <a:r>
              <a:rPr lang="es-US" sz="1800" dirty="0">
                <a:solidFill>
                  <a:srgbClr val="00529B"/>
                </a:solidFill>
                <a:latin typeface="Arial"/>
                <a:cs typeface="Arial"/>
              </a:rPr>
              <a:t> Plan Institucional para Necesidades Especiales</a:t>
            </a:r>
          </a:p>
          <a:p>
            <a:pPr marL="0" lvl="0" indent="0" defTabSz="685800">
              <a:lnSpc>
                <a:spcPct val="100000"/>
              </a:lnSpc>
              <a:spcBef>
                <a:spcPts val="0"/>
              </a:spcBef>
              <a:spcAft>
                <a:spcPts val="1200"/>
              </a:spcAft>
              <a:buNone/>
              <a:defRPr/>
            </a:pPr>
            <a:r>
              <a:rPr lang="es-US" sz="1800" b="1" dirty="0">
                <a:solidFill>
                  <a:srgbClr val="00529B"/>
                </a:solidFill>
                <a:latin typeface="Arial"/>
                <a:cs typeface="Arial"/>
              </a:rPr>
              <a:t>IEP:</a:t>
            </a:r>
            <a:r>
              <a:rPr lang="es-US" sz="1800" dirty="0">
                <a:solidFill>
                  <a:srgbClr val="00529B"/>
                </a:solidFill>
                <a:latin typeface="Arial"/>
                <a:cs typeface="Arial"/>
              </a:rPr>
              <a:t> Período de Inscripción Inicial</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IRE:</a:t>
            </a:r>
            <a:r>
              <a:rPr lang="es-US" sz="1800" dirty="0">
                <a:solidFill>
                  <a:srgbClr val="00529B"/>
                </a:solidFill>
                <a:latin typeface="Arial"/>
                <a:cs typeface="Arial"/>
              </a:rPr>
              <a:t> Entidad de Revisión Independiente </a:t>
            </a:r>
          </a:p>
          <a:p>
            <a:pPr marL="0" indent="0" defTabSz="685800">
              <a:lnSpc>
                <a:spcPct val="100000"/>
              </a:lnSpc>
              <a:spcBef>
                <a:spcPts val="0"/>
              </a:spcBef>
              <a:spcAft>
                <a:spcPts val="1200"/>
              </a:spcAft>
              <a:buNone/>
              <a:defRPr/>
            </a:pPr>
            <a:r>
              <a:rPr lang="es-US" sz="1800" b="1" dirty="0">
                <a:solidFill>
                  <a:srgbClr val="00529B"/>
                </a:solidFill>
                <a:latin typeface="Arial"/>
                <a:cs typeface="Arial"/>
              </a:rPr>
              <a:t>IRMAA:</a:t>
            </a:r>
            <a:r>
              <a:rPr lang="es-US" sz="1800" dirty="0">
                <a:solidFill>
                  <a:srgbClr val="00529B"/>
                </a:solidFill>
                <a:latin typeface="Arial"/>
                <a:cs typeface="Arial"/>
              </a:rPr>
              <a:t> Importe de Ajuste Mensual Relacionado con el Ingreso </a:t>
            </a:r>
          </a:p>
        </p:txBody>
      </p:sp>
      <p:sp>
        <p:nvSpPr>
          <p:cNvPr id="6" name="Slide Number Placeholder 5">
            <a:extLst>
              <a:ext uri="{FF2B5EF4-FFF2-40B4-BE49-F238E27FC236}">
                <a16:creationId xmlns:a16="http://schemas.microsoft.com/office/drawing/2014/main" id="{E7978A77-886E-4CD7-AB02-B69307CEFAAB}"/>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65</a:t>
            </a:fld>
            <a:endParaRPr lang="en-US">
              <a:solidFill>
                <a:schemeClr val="accent1">
                  <a:lumMod val="40000"/>
                  <a:lumOff val="60000"/>
                </a:schemeClr>
              </a:solidFill>
            </a:endParaRPr>
          </a:p>
        </p:txBody>
      </p:sp>
      <p:sp>
        <p:nvSpPr>
          <p:cNvPr id="4" name="Footer Placeholder 3"/>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3" name="Date Placeholder 2"/>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50025"/>
          </a:xfrm>
        </p:spPr>
        <p:txBody>
          <a:bodyPr anchor="ctr">
            <a:normAutofit/>
          </a:bodyPr>
          <a:lstStyle/>
          <a:p>
            <a:r>
              <a:rPr lang="es-US" sz="3000">
                <a:latin typeface="Arial Black"/>
              </a:rPr>
              <a:t>Acrónimos (L–Y)</a:t>
            </a:r>
          </a:p>
        </p:txBody>
      </p:sp>
      <p:sp>
        <p:nvSpPr>
          <p:cNvPr id="5" name="Content Placeholder 4"/>
          <p:cNvSpPr>
            <a:spLocks noGrp="1"/>
          </p:cNvSpPr>
          <p:nvPr>
            <p:ph idx="4294967295"/>
          </p:nvPr>
        </p:nvSpPr>
        <p:spPr>
          <a:xfrm>
            <a:off x="517357" y="1126754"/>
            <a:ext cx="10991088" cy="4879908"/>
          </a:xfrm>
        </p:spPr>
        <p:txBody>
          <a:bodyPr numCol="2">
            <a:noAutofit/>
          </a:bodyPr>
          <a:lstStyle/>
          <a:p>
            <a:pPr marL="0" indent="0" defTabSz="685800">
              <a:lnSpc>
                <a:spcPct val="100000"/>
              </a:lnSpc>
              <a:spcBef>
                <a:spcPts val="0"/>
              </a:spcBef>
              <a:spcAft>
                <a:spcPts val="1200"/>
              </a:spcAft>
              <a:buNone/>
              <a:defRPr/>
            </a:pPr>
            <a:r>
              <a:rPr lang="es-US" sz="1800" b="1" dirty="0">
                <a:solidFill>
                  <a:srgbClr val="00529B"/>
                </a:solidFill>
                <a:latin typeface="Arial"/>
                <a:cs typeface="Arial"/>
              </a:rPr>
              <a:t>IRS:</a:t>
            </a:r>
            <a:r>
              <a:rPr lang="es-US" sz="1800" dirty="0">
                <a:solidFill>
                  <a:srgbClr val="00529B"/>
                </a:solidFill>
                <a:latin typeface="Arial"/>
                <a:cs typeface="Arial"/>
              </a:rPr>
              <a:t> Servicio de Impuestos Internos</a:t>
            </a:r>
          </a:p>
          <a:p>
            <a:pPr marL="0" lvl="0" indent="0" defTabSz="685800">
              <a:lnSpc>
                <a:spcPct val="100000"/>
              </a:lnSpc>
              <a:spcBef>
                <a:spcPts val="0"/>
              </a:spcBef>
              <a:spcAft>
                <a:spcPts val="1200"/>
              </a:spcAft>
              <a:buNone/>
              <a:defRPr/>
            </a:pPr>
            <a:r>
              <a:rPr lang="es-US" sz="1800" b="1" dirty="0">
                <a:solidFill>
                  <a:srgbClr val="00529B"/>
                </a:solidFill>
              </a:rPr>
              <a:t>LIS:</a:t>
            </a:r>
            <a:r>
              <a:rPr lang="es-US" sz="1800" dirty="0">
                <a:solidFill>
                  <a:srgbClr val="00529B"/>
                </a:solidFill>
              </a:rPr>
              <a:t> Subsidio por Bajos Ingresos </a:t>
            </a:r>
          </a:p>
          <a:p>
            <a:pPr marL="0" lvl="0" indent="0" defTabSz="685800">
              <a:lnSpc>
                <a:spcPct val="100000"/>
              </a:lnSpc>
              <a:spcBef>
                <a:spcPts val="0"/>
              </a:spcBef>
              <a:spcAft>
                <a:spcPts val="1200"/>
              </a:spcAft>
              <a:buNone/>
              <a:defRPr/>
            </a:pPr>
            <a:r>
              <a:rPr lang="es-US" sz="1800" b="1" dirty="0">
                <a:solidFill>
                  <a:srgbClr val="00529B"/>
                </a:solidFill>
              </a:rPr>
              <a:t>LPI:</a:t>
            </a:r>
            <a:r>
              <a:rPr lang="es-US" sz="1800" dirty="0">
                <a:solidFill>
                  <a:srgbClr val="00529B"/>
                </a:solidFill>
              </a:rPr>
              <a:t> Icono de bajo rendimiento</a:t>
            </a:r>
          </a:p>
          <a:p>
            <a:pPr marL="0" lvl="0" indent="0" defTabSz="685800">
              <a:lnSpc>
                <a:spcPct val="100000"/>
              </a:lnSpc>
              <a:spcBef>
                <a:spcPts val="0"/>
              </a:spcBef>
              <a:spcAft>
                <a:spcPts val="1200"/>
              </a:spcAft>
              <a:buNone/>
              <a:defRPr/>
            </a:pPr>
            <a:r>
              <a:rPr lang="es-US" sz="1800" b="1" dirty="0">
                <a:solidFill>
                  <a:srgbClr val="00529B"/>
                </a:solidFill>
              </a:rPr>
              <a:t>MAC</a:t>
            </a:r>
            <a:r>
              <a:rPr lang="es-US" sz="1800" dirty="0">
                <a:solidFill>
                  <a:srgbClr val="00529B"/>
                </a:solidFill>
              </a:rPr>
              <a:t>: Consejo de Apelaciones de Medicare </a:t>
            </a:r>
          </a:p>
          <a:p>
            <a:pPr marL="0" indent="0" defTabSz="685800">
              <a:lnSpc>
                <a:spcPct val="100000"/>
              </a:lnSpc>
              <a:spcBef>
                <a:spcPts val="0"/>
              </a:spcBef>
              <a:spcAft>
                <a:spcPts val="1200"/>
              </a:spcAft>
              <a:buNone/>
              <a:defRPr/>
            </a:pPr>
            <a:r>
              <a:rPr lang="es-US" sz="1800" b="1" dirty="0">
                <a:solidFill>
                  <a:srgbClr val="00529B"/>
                </a:solidFill>
              </a:rPr>
              <a:t>MAGI</a:t>
            </a:r>
            <a:r>
              <a:rPr lang="es-US" sz="1800" dirty="0">
                <a:solidFill>
                  <a:srgbClr val="00529B"/>
                </a:solidFill>
              </a:rPr>
              <a:t>: Ingreso Bruto Ajustado Modificado </a:t>
            </a:r>
          </a:p>
          <a:p>
            <a:pPr marL="0" indent="0" defTabSz="685800">
              <a:lnSpc>
                <a:spcPct val="100000"/>
              </a:lnSpc>
              <a:spcBef>
                <a:spcPts val="0"/>
              </a:spcBef>
              <a:spcAft>
                <a:spcPts val="1200"/>
              </a:spcAft>
              <a:buNone/>
              <a:defRPr/>
            </a:pPr>
            <a:r>
              <a:rPr lang="es-US" sz="1800" b="1" dirty="0">
                <a:solidFill>
                  <a:srgbClr val="00529B"/>
                </a:solidFill>
              </a:rPr>
              <a:t>MAO:</a:t>
            </a:r>
            <a:r>
              <a:rPr lang="es-US" sz="1800" dirty="0">
                <a:solidFill>
                  <a:srgbClr val="00529B"/>
                </a:solidFill>
              </a:rPr>
              <a:t> Organización de Medicare </a:t>
            </a:r>
            <a:r>
              <a:rPr lang="es-US" sz="1800" dirty="0" err="1">
                <a:solidFill>
                  <a:srgbClr val="00529B"/>
                </a:solidFill>
              </a:rPr>
              <a:t>Advantage</a:t>
            </a:r>
            <a:r>
              <a:rPr lang="es-US" sz="1800" dirty="0">
                <a:solidFill>
                  <a:srgbClr val="00529B"/>
                </a:solidFill>
              </a:rPr>
              <a:t> </a:t>
            </a:r>
          </a:p>
          <a:p>
            <a:pPr marL="0" indent="0" defTabSz="685800">
              <a:lnSpc>
                <a:spcPct val="100000"/>
              </a:lnSpc>
              <a:spcBef>
                <a:spcPts val="0"/>
              </a:spcBef>
              <a:spcAft>
                <a:spcPts val="1200"/>
              </a:spcAft>
              <a:buNone/>
              <a:defRPr/>
            </a:pPr>
            <a:r>
              <a:rPr lang="es-US" sz="1800" b="1" dirty="0">
                <a:solidFill>
                  <a:srgbClr val="00529B"/>
                </a:solidFill>
              </a:rPr>
              <a:t>MSA</a:t>
            </a:r>
            <a:r>
              <a:rPr lang="es-US" sz="1800" dirty="0">
                <a:solidFill>
                  <a:srgbClr val="00529B"/>
                </a:solidFill>
              </a:rPr>
              <a:t>: Cuenta de Ahorros Médicos </a:t>
            </a:r>
          </a:p>
          <a:p>
            <a:pPr marL="0" lvl="0" indent="0" defTabSz="685800">
              <a:lnSpc>
                <a:spcPct val="100000"/>
              </a:lnSpc>
              <a:spcBef>
                <a:spcPts val="0"/>
              </a:spcBef>
              <a:spcAft>
                <a:spcPts val="1200"/>
              </a:spcAft>
              <a:buNone/>
              <a:defRPr/>
            </a:pPr>
            <a:r>
              <a:rPr lang="es-US" sz="1800" b="1" dirty="0">
                <a:solidFill>
                  <a:srgbClr val="00529B"/>
                </a:solidFill>
              </a:rPr>
              <a:t>NTP: </a:t>
            </a:r>
            <a:r>
              <a:rPr lang="es-US" sz="1800" dirty="0">
                <a:solidFill>
                  <a:srgbClr val="00529B"/>
                </a:solidFill>
              </a:rPr>
              <a:t>Programa de Capacitación Nacional </a:t>
            </a:r>
          </a:p>
          <a:p>
            <a:pPr marL="0" lvl="0" indent="0" defTabSz="685800">
              <a:lnSpc>
                <a:spcPct val="100000"/>
              </a:lnSpc>
              <a:spcBef>
                <a:spcPts val="0"/>
              </a:spcBef>
              <a:spcAft>
                <a:spcPts val="1200"/>
              </a:spcAft>
              <a:buNone/>
              <a:defRPr/>
            </a:pPr>
            <a:r>
              <a:rPr lang="es-US" sz="1800" b="1" dirty="0">
                <a:solidFill>
                  <a:srgbClr val="00529B"/>
                </a:solidFill>
              </a:rPr>
              <a:t>OEP</a:t>
            </a:r>
            <a:r>
              <a:rPr lang="es-US" sz="1800" dirty="0">
                <a:solidFill>
                  <a:srgbClr val="00529B"/>
                </a:solidFill>
              </a:rPr>
              <a:t>: Período de Inscripción Abierta </a:t>
            </a:r>
          </a:p>
          <a:p>
            <a:pPr marL="0" lvl="0" indent="0" defTabSz="685800">
              <a:lnSpc>
                <a:spcPct val="100000"/>
              </a:lnSpc>
              <a:spcBef>
                <a:spcPts val="0"/>
              </a:spcBef>
              <a:spcAft>
                <a:spcPts val="1200"/>
              </a:spcAft>
              <a:buNone/>
              <a:defRPr/>
            </a:pPr>
            <a:r>
              <a:rPr lang="es-US" sz="1800" b="1" dirty="0">
                <a:solidFill>
                  <a:srgbClr val="00529B"/>
                </a:solidFill>
              </a:rPr>
              <a:t>OMHA:</a:t>
            </a:r>
            <a:r>
              <a:rPr lang="es-US" sz="1800" dirty="0">
                <a:solidFill>
                  <a:srgbClr val="00529B"/>
                </a:solidFill>
              </a:rPr>
              <a:t> Oficina de Audiencias y Apelaciones de Medicare</a:t>
            </a:r>
          </a:p>
          <a:p>
            <a:pPr marL="0" lvl="0" indent="0" defTabSz="685800">
              <a:lnSpc>
                <a:spcPct val="100000"/>
              </a:lnSpc>
              <a:spcBef>
                <a:spcPts val="0"/>
              </a:spcBef>
              <a:spcAft>
                <a:spcPts val="1200"/>
              </a:spcAft>
              <a:buNone/>
              <a:defRPr/>
            </a:pPr>
            <a:r>
              <a:rPr lang="es-US" sz="1800" b="1" dirty="0">
                <a:solidFill>
                  <a:srgbClr val="00529B"/>
                </a:solidFill>
              </a:rPr>
              <a:t>PACE:</a:t>
            </a:r>
            <a:r>
              <a:rPr lang="es-US" sz="1800" dirty="0">
                <a:solidFill>
                  <a:srgbClr val="00529B"/>
                </a:solidFill>
              </a:rPr>
              <a:t> Programas de Cuidado Integral para Personas Mayores </a:t>
            </a:r>
          </a:p>
          <a:p>
            <a:pPr marL="0" lvl="0" indent="0" defTabSz="685800">
              <a:lnSpc>
                <a:spcPct val="100000"/>
              </a:lnSpc>
              <a:spcBef>
                <a:spcPts val="0"/>
              </a:spcBef>
              <a:spcAft>
                <a:spcPts val="1200"/>
              </a:spcAft>
              <a:buNone/>
              <a:defRPr/>
            </a:pPr>
            <a:r>
              <a:rPr lang="es-US" sz="1800" b="1" dirty="0">
                <a:solidFill>
                  <a:srgbClr val="00529B"/>
                </a:solidFill>
              </a:rPr>
              <a:t>PFFS:</a:t>
            </a:r>
            <a:r>
              <a:rPr lang="es-US" sz="1800" dirty="0">
                <a:solidFill>
                  <a:srgbClr val="00529B"/>
                </a:solidFill>
              </a:rPr>
              <a:t> Pago por Servicio Privado </a:t>
            </a:r>
          </a:p>
          <a:p>
            <a:pPr marL="0" lvl="0" indent="0" defTabSz="685800">
              <a:lnSpc>
                <a:spcPct val="100000"/>
              </a:lnSpc>
              <a:spcBef>
                <a:spcPts val="0"/>
              </a:spcBef>
              <a:spcAft>
                <a:spcPts val="1200"/>
              </a:spcAft>
              <a:buNone/>
              <a:defRPr/>
            </a:pPr>
            <a:r>
              <a:rPr lang="es-US" sz="1800" b="1" dirty="0">
                <a:solidFill>
                  <a:srgbClr val="00529B"/>
                </a:solidFill>
              </a:rPr>
              <a:t>PPO:</a:t>
            </a:r>
            <a:r>
              <a:rPr lang="es-US" sz="1800" dirty="0">
                <a:solidFill>
                  <a:srgbClr val="00529B"/>
                </a:solidFill>
              </a:rPr>
              <a:t> Organización de Proveedores Preferentes </a:t>
            </a:r>
          </a:p>
          <a:p>
            <a:pPr marL="0" lvl="0" indent="0" defTabSz="685800">
              <a:lnSpc>
                <a:spcPct val="100000"/>
              </a:lnSpc>
              <a:spcBef>
                <a:spcPts val="0"/>
              </a:spcBef>
              <a:spcAft>
                <a:spcPts val="1200"/>
              </a:spcAft>
              <a:buNone/>
              <a:defRPr/>
            </a:pPr>
            <a:r>
              <a:rPr lang="es-US" sz="1800" b="1" dirty="0">
                <a:solidFill>
                  <a:srgbClr val="00529B"/>
                </a:solidFill>
              </a:rPr>
              <a:t>RRB: </a:t>
            </a:r>
            <a:r>
              <a:rPr lang="es-US" sz="1800" dirty="0">
                <a:solidFill>
                  <a:srgbClr val="00529B"/>
                </a:solidFill>
              </a:rPr>
              <a:t>Junta de Retiro Ferroviario</a:t>
            </a:r>
          </a:p>
          <a:p>
            <a:pPr marL="0" lvl="0" indent="0" defTabSz="685800">
              <a:lnSpc>
                <a:spcPct val="100000"/>
              </a:lnSpc>
              <a:spcBef>
                <a:spcPts val="0"/>
              </a:spcBef>
              <a:spcAft>
                <a:spcPts val="1200"/>
              </a:spcAft>
              <a:buNone/>
              <a:defRPr/>
            </a:pPr>
            <a:r>
              <a:rPr lang="es-US" sz="1800" b="1" dirty="0">
                <a:solidFill>
                  <a:srgbClr val="00529B"/>
                </a:solidFill>
              </a:rPr>
              <a:t>SEP:</a:t>
            </a:r>
            <a:r>
              <a:rPr lang="es-US" sz="1800" dirty="0">
                <a:solidFill>
                  <a:srgbClr val="00529B"/>
                </a:solidFill>
              </a:rPr>
              <a:t> Período de Inscripción Especial </a:t>
            </a:r>
          </a:p>
          <a:p>
            <a:pPr marL="0" lvl="0" indent="0" defTabSz="685800">
              <a:lnSpc>
                <a:spcPct val="100000"/>
              </a:lnSpc>
              <a:spcBef>
                <a:spcPts val="0"/>
              </a:spcBef>
              <a:spcAft>
                <a:spcPts val="1200"/>
              </a:spcAft>
              <a:buNone/>
              <a:defRPr/>
            </a:pPr>
            <a:r>
              <a:rPr lang="es-US" sz="1800" b="1" dirty="0">
                <a:solidFill>
                  <a:srgbClr val="00529B"/>
                </a:solidFill>
              </a:rPr>
              <a:t>SHIP:</a:t>
            </a:r>
            <a:r>
              <a:rPr lang="es-US" sz="1800" dirty="0">
                <a:solidFill>
                  <a:srgbClr val="00529B"/>
                </a:solidFill>
              </a:rPr>
              <a:t> Programa Estatal de Asistencia sobre Seguros de Salud </a:t>
            </a:r>
          </a:p>
          <a:p>
            <a:pPr marL="0" lvl="0" indent="0" defTabSz="685800">
              <a:lnSpc>
                <a:spcPct val="100000"/>
              </a:lnSpc>
              <a:spcBef>
                <a:spcPts val="0"/>
              </a:spcBef>
              <a:spcAft>
                <a:spcPts val="1200"/>
              </a:spcAft>
              <a:buNone/>
              <a:defRPr/>
            </a:pPr>
            <a:r>
              <a:rPr lang="es-US" sz="1800" b="1" dirty="0">
                <a:solidFill>
                  <a:srgbClr val="00529B"/>
                </a:solidFill>
              </a:rPr>
              <a:t>SNP:</a:t>
            </a:r>
            <a:r>
              <a:rPr lang="es-US" sz="1800" dirty="0">
                <a:solidFill>
                  <a:srgbClr val="00529B"/>
                </a:solidFill>
              </a:rPr>
              <a:t> Plan de Necesidades Especiales </a:t>
            </a:r>
          </a:p>
          <a:p>
            <a:pPr marL="0" indent="0" defTabSz="685800">
              <a:lnSpc>
                <a:spcPct val="100000"/>
              </a:lnSpc>
              <a:spcBef>
                <a:spcPts val="0"/>
              </a:spcBef>
              <a:spcAft>
                <a:spcPts val="1200"/>
              </a:spcAft>
              <a:buNone/>
              <a:defRPr/>
            </a:pPr>
            <a:r>
              <a:rPr lang="es-US" sz="1800" b="1" dirty="0">
                <a:solidFill>
                  <a:srgbClr val="00529B"/>
                </a:solidFill>
              </a:rPr>
              <a:t>SOA: </a:t>
            </a:r>
            <a:r>
              <a:rPr lang="es-US" sz="1800" dirty="0">
                <a:solidFill>
                  <a:srgbClr val="00529B"/>
                </a:solidFill>
              </a:rPr>
              <a:t>Alcance de la cita</a:t>
            </a:r>
          </a:p>
          <a:p>
            <a:pPr marL="0" lvl="0" indent="0" defTabSz="685800">
              <a:lnSpc>
                <a:spcPct val="100000"/>
              </a:lnSpc>
              <a:spcBef>
                <a:spcPts val="0"/>
              </a:spcBef>
              <a:spcAft>
                <a:spcPts val="1200"/>
              </a:spcAft>
              <a:buNone/>
              <a:defRPr/>
            </a:pPr>
            <a:r>
              <a:rPr lang="es-US" sz="1800" b="1" dirty="0">
                <a:solidFill>
                  <a:srgbClr val="00529B"/>
                </a:solidFill>
              </a:rPr>
              <a:t>TTY:</a:t>
            </a:r>
            <a:r>
              <a:rPr lang="es-US" sz="1800" dirty="0">
                <a:solidFill>
                  <a:srgbClr val="00529B"/>
                </a:solidFill>
              </a:rPr>
              <a:t> Teletipo</a:t>
            </a:r>
          </a:p>
          <a:p>
            <a:pPr marL="0" lvl="0" indent="0" defTabSz="685800">
              <a:lnSpc>
                <a:spcPct val="100000"/>
              </a:lnSpc>
              <a:spcBef>
                <a:spcPts val="0"/>
              </a:spcBef>
              <a:spcAft>
                <a:spcPts val="1200"/>
              </a:spcAft>
              <a:buNone/>
              <a:defRPr/>
            </a:pPr>
            <a:r>
              <a:rPr lang="es-US" sz="1800" b="1" dirty="0">
                <a:solidFill>
                  <a:srgbClr val="00529B"/>
                </a:solidFill>
              </a:rPr>
              <a:t>YPP</a:t>
            </a:r>
            <a:r>
              <a:rPr lang="es-US" sz="1800" dirty="0">
                <a:solidFill>
                  <a:srgbClr val="00529B"/>
                </a:solidFill>
              </a:rPr>
              <a:t>: La Prima de su Plan</a:t>
            </a:r>
          </a:p>
        </p:txBody>
      </p:sp>
      <p:sp>
        <p:nvSpPr>
          <p:cNvPr id="6" name="Slide Number Placeholder 5">
            <a:extLst>
              <a:ext uri="{FF2B5EF4-FFF2-40B4-BE49-F238E27FC236}">
                <a16:creationId xmlns:a16="http://schemas.microsoft.com/office/drawing/2014/main" id="{AB982A43-E3A3-44A5-926C-E31FD0AFE18A}"/>
              </a:ext>
            </a:extLst>
          </p:cNvPr>
          <p:cNvSpPr>
            <a:spLocks noGrp="1"/>
          </p:cNvSpPr>
          <p:nvPr>
            <p:ph type="sldNum" sz="quarter" idx="12"/>
          </p:nvPr>
        </p:nvSpPr>
        <p:spPr>
          <a:xfrm>
            <a:off x="8610600" y="6484452"/>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66</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2421189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s-US" sz="3000"/>
              <a:t>Manténgase conectado</a:t>
            </a:r>
          </a:p>
        </p:txBody>
      </p:sp>
      <p:pic>
        <p:nvPicPr>
          <p:cNvPr id="2" name="Picture 1">
            <a:extLst>
              <a:ext uri="{FF2B5EF4-FFF2-40B4-BE49-F238E27FC236}">
                <a16:creationId xmlns:a16="http://schemas.microsoft.com/office/drawing/2014/main" id="{06A7D23C-5DFD-4BD4-87B1-44A5BD0EB3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67218" y="1833369"/>
            <a:ext cx="2371550" cy="1774090"/>
          </a:xfrm>
          <a:prstGeom prst="rect">
            <a:avLst/>
          </a:prstGeom>
        </p:spPr>
      </p:pic>
      <p:sp>
        <p:nvSpPr>
          <p:cNvPr id="3" name="Content Placeholder 2">
            <a:extLst>
              <a:ext uri="{FF2B5EF4-FFF2-40B4-BE49-F238E27FC236}">
                <a16:creationId xmlns:a16="http://schemas.microsoft.com/office/drawing/2014/main" id="{57032A17-69FB-90A9-F565-AB82E17F0C24}"/>
              </a:ext>
            </a:extLst>
          </p:cNvPr>
          <p:cNvSpPr>
            <a:spLocks noGrp="1"/>
          </p:cNvSpPr>
          <p:nvPr>
            <p:ph sz="quarter" idx="13"/>
          </p:nvPr>
        </p:nvSpPr>
        <p:spPr>
          <a:xfrm>
            <a:off x="1123789" y="3797600"/>
            <a:ext cx="5385357" cy="1292220"/>
          </a:xfrm>
        </p:spPr>
        <p:txBody>
          <a:bodyPr>
            <a:noAutofit/>
          </a:bodyPr>
          <a:lstStyle/>
          <a:p>
            <a:pPr marL="0" lvl="0" indent="0" algn="ctr">
              <a:lnSpc>
                <a:spcPct val="100000"/>
              </a:lnSpc>
              <a:spcBef>
                <a:spcPts val="0"/>
              </a:spcBef>
              <a:buClrTx/>
              <a:buNone/>
            </a:pPr>
            <a:r>
              <a:rPr lang="es-US" sz="2400" dirty="0"/>
              <a:t>Para ver los materiales de capacitación disponibles, o para suscribirse a nuestra lista de </a:t>
            </a:r>
            <a:br>
              <a:rPr lang="es-US" sz="2400" dirty="0"/>
            </a:br>
            <a:r>
              <a:rPr lang="es-US" sz="2400" dirty="0"/>
              <a:t>correo electrónico, visite:</a:t>
            </a:r>
          </a:p>
          <a:p>
            <a:pPr marL="0" lvl="0" indent="0" algn="ctr">
              <a:lnSpc>
                <a:spcPct val="100000"/>
              </a:lnSpc>
              <a:spcBef>
                <a:spcPts val="0"/>
              </a:spcBef>
              <a:buClrTx/>
              <a:buNone/>
            </a:pPr>
            <a:r>
              <a:rPr lang="es-US" sz="2400" dirty="0">
                <a:hlinkClick r:id="rId5">
                  <a:extLst>
                    <a:ext uri="{A12FA001-AC4F-418D-AE19-62706E023703}">
                      <ahyp:hlinkClr xmlns:ahyp="http://schemas.microsoft.com/office/drawing/2018/hyperlinkcolor" val="tx"/>
                    </a:ext>
                  </a:extLst>
                </a:hlinkClick>
              </a:rPr>
              <a:t>CMSnationaltrainingprogram.cms.gov</a:t>
            </a:r>
            <a:r>
              <a:rPr lang="es-US" sz="2400" dirty="0"/>
              <a:t>.</a:t>
            </a:r>
          </a:p>
        </p:txBody>
      </p:sp>
      <p:pic>
        <p:nvPicPr>
          <p:cNvPr id="18" name="Picture 17">
            <a:extLst>
              <a:ext uri="{FF2B5EF4-FFF2-40B4-BE49-F238E27FC236}">
                <a16:creationId xmlns:a16="http://schemas.microsoft.com/office/drawing/2014/main" id="{44D5340C-68AF-4284-8F70-A17D8ADAEDBD}"/>
              </a:ext>
              <a:ext uri="{C183D7F6-B498-43B3-948B-1728B52AA6E4}">
                <adec:decorative xmlns:adec="http://schemas.microsoft.com/office/drawing/2017/decorative" val="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p:blipFill>
        <p:spPr>
          <a:xfrm>
            <a:off x="7353233" y="1636290"/>
            <a:ext cx="2863263" cy="2086529"/>
          </a:xfrm>
          <a:prstGeom prst="rect">
            <a:avLst/>
          </a:prstGeom>
        </p:spPr>
      </p:pic>
      <p:sp>
        <p:nvSpPr>
          <p:cNvPr id="5" name="Content Placeholder 4">
            <a:extLst>
              <a:ext uri="{FF2B5EF4-FFF2-40B4-BE49-F238E27FC236}">
                <a16:creationId xmlns:a16="http://schemas.microsoft.com/office/drawing/2014/main" id="{5661FC6D-2D73-2DFA-14FB-8CCA5B515569}"/>
              </a:ext>
            </a:extLst>
          </p:cNvPr>
          <p:cNvSpPr>
            <a:spLocks noGrp="1"/>
          </p:cNvSpPr>
          <p:nvPr>
            <p:ph sz="quarter" idx="15"/>
          </p:nvPr>
        </p:nvSpPr>
        <p:spPr>
          <a:xfrm>
            <a:off x="6904466" y="3818417"/>
            <a:ext cx="3760795" cy="1200329"/>
          </a:xfrm>
        </p:spPr>
        <p:txBody>
          <a:bodyPr/>
          <a:lstStyle/>
          <a:p>
            <a:pPr marL="0" lvl="0" indent="0" algn="ctr">
              <a:lnSpc>
                <a:spcPct val="100000"/>
              </a:lnSpc>
              <a:spcBef>
                <a:spcPts val="0"/>
              </a:spcBef>
              <a:buClrTx/>
              <a:buNone/>
            </a:pPr>
            <a:r>
              <a:rPr lang="es-US" sz="2400" dirty="0"/>
              <a:t>Comuníquese con nosotros en </a:t>
            </a:r>
            <a:r>
              <a:rPr lang="es-US" sz="2400" dirty="0">
                <a:hlinkClick r:id="rId8">
                  <a:extLst>
                    <a:ext uri="{A12FA001-AC4F-418D-AE19-62706E023703}">
                      <ahyp:hlinkClr xmlns:ahyp="http://schemas.microsoft.com/office/drawing/2018/hyperlinkcolor" val="tx"/>
                    </a:ext>
                  </a:extLst>
                </a:hlinkClick>
              </a:rPr>
              <a:t>training@cms.hhs.gov</a:t>
            </a:r>
            <a:r>
              <a:rPr lang="es-US" sz="2400" dirty="0"/>
              <a:t>.</a:t>
            </a:r>
          </a:p>
        </p:txBody>
      </p:sp>
      <p:sp>
        <p:nvSpPr>
          <p:cNvPr id="9" name="Slide Number Placeholder 5">
            <a:extLst>
              <a:ext uri="{FF2B5EF4-FFF2-40B4-BE49-F238E27FC236}">
                <a16:creationId xmlns:a16="http://schemas.microsoft.com/office/drawing/2014/main" id="{D5126712-C259-49B9-8755-605D6D7393C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67</a:t>
            </a:fld>
            <a:endParaRPr lang="en-US">
              <a:solidFill>
                <a:schemeClr val="accent1">
                  <a:lumMod val="40000"/>
                  <a:lumOff val="60000"/>
                </a:schemeClr>
              </a:solidFill>
            </a:endParaRPr>
          </a:p>
        </p:txBody>
      </p:sp>
      <p:sp>
        <p:nvSpPr>
          <p:cNvPr id="8" name="Footer Placeholder 2">
            <a:extLst>
              <a:ext uri="{FF2B5EF4-FFF2-40B4-BE49-F238E27FC236}">
                <a16:creationId xmlns:a16="http://schemas.microsoft.com/office/drawing/2014/main" id="{ADBBE6D0-BC2D-42D3-B79F-0B383E196239}"/>
              </a:ext>
            </a:extLst>
          </p:cNvPr>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7" name="Date Placeholder 1">
            <a:extLst>
              <a:ext uri="{FF2B5EF4-FFF2-40B4-BE49-F238E27FC236}">
                <a16:creationId xmlns:a16="http://schemas.microsoft.com/office/drawing/2014/main" id="{BE5538A6-0C09-4D73-ABB7-D52BA12E2786}"/>
              </a:ext>
            </a:extLst>
          </p:cNvPr>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Distintos tipos de planes Medicare Advantage</a:t>
            </a:r>
          </a:p>
        </p:txBody>
      </p:sp>
      <p:pic>
        <p:nvPicPr>
          <p:cNvPr id="36" name="Picture 35">
            <a:extLst>
              <a:ext uri="{FF2B5EF4-FFF2-40B4-BE49-F238E27FC236}">
                <a16:creationId xmlns:a16="http://schemas.microsoft.com/office/drawing/2014/main" id="{F2A2BD0F-80CC-C6E9-B548-A5FC423411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34994" y="1009740"/>
            <a:ext cx="5224725" cy="5060119"/>
          </a:xfrm>
          <a:prstGeom prst="rect">
            <a:avLst/>
          </a:prstGeom>
        </p:spPr>
      </p:pic>
      <p:sp>
        <p:nvSpPr>
          <p:cNvPr id="6" name="Content Placeholder 5">
            <a:extLst>
              <a:ext uri="{FF2B5EF4-FFF2-40B4-BE49-F238E27FC236}">
                <a16:creationId xmlns:a16="http://schemas.microsoft.com/office/drawing/2014/main" id="{13AA2D82-AE63-77F8-C7D4-D875E38CD320}"/>
              </a:ext>
            </a:extLst>
          </p:cNvPr>
          <p:cNvSpPr>
            <a:spLocks noGrp="1"/>
          </p:cNvSpPr>
          <p:nvPr>
            <p:ph sz="quarter" idx="13"/>
          </p:nvPr>
        </p:nvSpPr>
        <p:spPr>
          <a:xfrm>
            <a:off x="5098840" y="3122751"/>
            <a:ext cx="1833386" cy="1195126"/>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1" i="0" u="none" strike="noStrike" cap="none" normalizeH="0" baseline="0" noProof="0">
                <a:ln>
                  <a:noFill/>
                </a:ln>
                <a:solidFill>
                  <a:srgbClr val="00529B"/>
                </a:solidFill>
                <a:effectLst/>
                <a:uLnTx/>
                <a:uFillTx/>
                <a:latin typeface="Calibri" panose="020F0502020204030204"/>
                <a:ea typeface="+mn-ea"/>
                <a:cs typeface="+mn-cs"/>
              </a:rPr>
              <a:t>Planes Medicare Advantage</a:t>
            </a:r>
          </a:p>
        </p:txBody>
      </p:sp>
      <p:sp>
        <p:nvSpPr>
          <p:cNvPr id="9" name="Content Placeholder 8">
            <a:extLst>
              <a:ext uri="{FF2B5EF4-FFF2-40B4-BE49-F238E27FC236}">
                <a16:creationId xmlns:a16="http://schemas.microsoft.com/office/drawing/2014/main" id="{454C76BC-79A1-204B-BA69-C13CF59BCD91}"/>
              </a:ext>
            </a:extLst>
          </p:cNvPr>
          <p:cNvSpPr>
            <a:spLocks noGrp="1"/>
          </p:cNvSpPr>
          <p:nvPr>
            <p:ph sz="quarter" idx="14"/>
          </p:nvPr>
        </p:nvSpPr>
        <p:spPr>
          <a:xfrm>
            <a:off x="5368801" y="1419726"/>
            <a:ext cx="1454397" cy="980614"/>
          </a:xfrm>
        </p:spPr>
        <p:txBody>
          <a:bodyPr>
            <a:no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s-US" sz="1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de la Organización para el Mantenimiento de la Salud (HMO)</a:t>
            </a:r>
          </a:p>
        </p:txBody>
      </p:sp>
      <p:sp>
        <p:nvSpPr>
          <p:cNvPr id="10" name="Content Placeholder 9">
            <a:extLst>
              <a:ext uri="{FF2B5EF4-FFF2-40B4-BE49-F238E27FC236}">
                <a16:creationId xmlns:a16="http://schemas.microsoft.com/office/drawing/2014/main" id="{2BB8E503-9377-2EC1-1CA3-A06FA9AE4651}"/>
              </a:ext>
            </a:extLst>
          </p:cNvPr>
          <p:cNvSpPr>
            <a:spLocks noGrp="1"/>
          </p:cNvSpPr>
          <p:nvPr>
            <p:ph sz="quarter" idx="15"/>
          </p:nvPr>
        </p:nvSpPr>
        <p:spPr>
          <a:xfrm>
            <a:off x="6854730" y="2614348"/>
            <a:ext cx="1572626" cy="957943"/>
          </a:xfrm>
        </p:spPr>
        <p:txBody>
          <a:bodyPr>
            <a:no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s-US" sz="1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de Organización de Proveedores Preferentes (PPO)</a:t>
            </a:r>
          </a:p>
        </p:txBody>
      </p:sp>
      <p:sp>
        <p:nvSpPr>
          <p:cNvPr id="20" name="Content Placeholder 19">
            <a:extLst>
              <a:ext uri="{FF2B5EF4-FFF2-40B4-BE49-F238E27FC236}">
                <a16:creationId xmlns:a16="http://schemas.microsoft.com/office/drawing/2014/main" id="{0D3520DD-5745-5FA6-11EA-6D575118E515}"/>
              </a:ext>
            </a:extLst>
          </p:cNvPr>
          <p:cNvSpPr>
            <a:spLocks noGrp="1"/>
          </p:cNvSpPr>
          <p:nvPr>
            <p:ph sz="quarter" idx="16"/>
          </p:nvPr>
        </p:nvSpPr>
        <p:spPr>
          <a:xfrm>
            <a:off x="6494833" y="4664460"/>
            <a:ext cx="1252167" cy="1095947"/>
          </a:xfrm>
        </p:spPr>
        <p:txBody>
          <a:bodyPr>
            <a:no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s-US" sz="1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de Necesidades Especiales (SNP)</a:t>
            </a:r>
          </a:p>
        </p:txBody>
      </p:sp>
      <p:sp>
        <p:nvSpPr>
          <p:cNvPr id="23" name="Content Placeholder 22">
            <a:extLst>
              <a:ext uri="{FF2B5EF4-FFF2-40B4-BE49-F238E27FC236}">
                <a16:creationId xmlns:a16="http://schemas.microsoft.com/office/drawing/2014/main" id="{510BAF2A-5551-44A8-6573-772D47DBD389}"/>
              </a:ext>
            </a:extLst>
          </p:cNvPr>
          <p:cNvSpPr>
            <a:spLocks noGrp="1"/>
          </p:cNvSpPr>
          <p:nvPr>
            <p:ph sz="quarter" idx="17"/>
          </p:nvPr>
        </p:nvSpPr>
        <p:spPr>
          <a:xfrm>
            <a:off x="4317973" y="4664460"/>
            <a:ext cx="1379195" cy="1146015"/>
          </a:xfrm>
        </p:spPr>
        <p:txBody>
          <a:bodyPr>
            <a:no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s-US" sz="1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Privado de Pago por Servicio (PFFS)</a:t>
            </a:r>
          </a:p>
        </p:txBody>
      </p:sp>
      <p:sp>
        <p:nvSpPr>
          <p:cNvPr id="24" name="Content Placeholder 23">
            <a:extLst>
              <a:ext uri="{FF2B5EF4-FFF2-40B4-BE49-F238E27FC236}">
                <a16:creationId xmlns:a16="http://schemas.microsoft.com/office/drawing/2014/main" id="{B9895C0B-6E7B-6CB3-C126-1C5BE503A6EF}"/>
              </a:ext>
            </a:extLst>
          </p:cNvPr>
          <p:cNvSpPr>
            <a:spLocks noGrp="1"/>
          </p:cNvSpPr>
          <p:nvPr>
            <p:ph sz="quarter" idx="18"/>
          </p:nvPr>
        </p:nvSpPr>
        <p:spPr>
          <a:xfrm>
            <a:off x="3695086" y="2614348"/>
            <a:ext cx="1403754" cy="1146015"/>
          </a:xfrm>
        </p:spPr>
        <p:txBody>
          <a:bodyPr>
            <a:no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s-US" sz="1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Plan de Cuenta de Ahorros Médicos </a:t>
            </a:r>
          </a:p>
          <a:p>
            <a:pPr marL="0" marR="0" lvl="0" indent="0" algn="ctr" defTabSz="914400" rtl="0" eaLnBrk="1" fontAlgn="auto" latinLnBrk="0" hangingPunct="1">
              <a:lnSpc>
                <a:spcPts val="1500"/>
              </a:lnSpc>
              <a:spcBef>
                <a:spcPts val="0"/>
              </a:spcBef>
              <a:spcAft>
                <a:spcPts val="0"/>
              </a:spcAft>
              <a:buClrTx/>
              <a:buSzTx/>
              <a:buFontTx/>
              <a:buNone/>
              <a:tabLst/>
              <a:defRPr/>
            </a:pPr>
            <a:r>
              <a:rPr kumimoji="0" lang="es-US" sz="14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(MSA) </a:t>
            </a:r>
          </a:p>
        </p:txBody>
      </p:sp>
      <p:sp>
        <p:nvSpPr>
          <p:cNvPr id="2" name="Slide Number Placeholder 5">
            <a:extLst>
              <a:ext uri="{FF2B5EF4-FFF2-40B4-BE49-F238E27FC236}">
                <a16:creationId xmlns:a16="http://schemas.microsoft.com/office/drawing/2014/main" id="{F3A5AD21-F1DE-0126-28AD-F6326450E01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a:t>
            </a:fld>
            <a:endParaRPr lang="en-US"/>
          </a:p>
        </p:txBody>
      </p:sp>
      <p:sp>
        <p:nvSpPr>
          <p:cNvPr id="3" name="Footer Placeholder 4">
            <a:extLst>
              <a:ext uri="{FF2B5EF4-FFF2-40B4-BE49-F238E27FC236}">
                <a16:creationId xmlns:a16="http://schemas.microsoft.com/office/drawing/2014/main" id="{2907B701-727F-0702-B23E-AEBD2F9972AB}"/>
              </a:ext>
            </a:extLst>
          </p:cNvPr>
          <p:cNvSpPr>
            <a:spLocks noGrp="1"/>
          </p:cNvSpPr>
          <p:nvPr>
            <p:ph type="ftr" sz="quarter" idx="11"/>
          </p:nvPr>
        </p:nvSpPr>
        <p:spPr/>
        <p:txBody>
          <a:bodyPr/>
          <a:lstStyle/>
          <a:p>
            <a:r>
              <a:rPr lang="es-US">
                <a:latin typeface="Arial"/>
                <a:cs typeface="Arial"/>
              </a:rPr>
              <a:t>Medicare Advantage y otros planes de salud de Medicare</a:t>
            </a:r>
          </a:p>
        </p:txBody>
      </p:sp>
      <p:sp>
        <p:nvSpPr>
          <p:cNvPr id="11" name="Date Placeholder 3">
            <a:extLst>
              <a:ext uri="{FF2B5EF4-FFF2-40B4-BE49-F238E27FC236}">
                <a16:creationId xmlns:a16="http://schemas.microsoft.com/office/drawing/2014/main" id="{DE863406-837D-899F-219A-C03B0DBD0BE7}"/>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89043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s-US" sz="2800" dirty="0"/>
              <a:t>Planes de Organización para el Mantenimiento </a:t>
            </a:r>
            <a:br>
              <a:rPr lang="es-US" sz="2800" dirty="0"/>
            </a:br>
            <a:r>
              <a:rPr lang="es-US" sz="2800" dirty="0"/>
              <a:t>de la Salud (HMO) de Medicare</a:t>
            </a:r>
          </a:p>
        </p:txBody>
      </p:sp>
      <p:sp>
        <p:nvSpPr>
          <p:cNvPr id="11" name="Text Placeholder 10">
            <a:extLst>
              <a:ext uri="{FF2B5EF4-FFF2-40B4-BE49-F238E27FC236}">
                <a16:creationId xmlns:a16="http://schemas.microsoft.com/office/drawing/2014/main" id="{877ED803-6115-91E2-336D-490BD56B8D96}"/>
              </a:ext>
            </a:extLst>
          </p:cNvPr>
          <p:cNvSpPr>
            <a:spLocks noGrp="1"/>
          </p:cNvSpPr>
          <p:nvPr>
            <p:ph type="body" sz="quarter" idx="13"/>
          </p:nvPr>
        </p:nvSpPr>
        <p:spPr>
          <a:xfrm>
            <a:off x="1032207" y="1167140"/>
            <a:ext cx="4846320" cy="914400"/>
          </a:xfrm>
          <a:prstGeom prst="roundRect">
            <a:avLst/>
          </a:prstGeom>
          <a:ln w="38100">
            <a:solidFill>
              <a:srgbClr val="2F5597"/>
            </a:solidFill>
          </a:ln>
        </p:spPr>
        <p:txBody>
          <a:bodyPr anchor="ctr">
            <a:normAutofit fontScale="92500" lnSpcReduction="10000"/>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¿Puedo obtener atención médica de cualquier médico, otro proveedor de atención médica u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11">
            <a:extLst>
              <a:ext uri="{FF2B5EF4-FFF2-40B4-BE49-F238E27FC236}">
                <a16:creationId xmlns:a16="http://schemas.microsoft.com/office/drawing/2014/main" id="{2F04B142-C913-0E3B-35E3-2CEFF4B0150E}"/>
              </a:ext>
            </a:extLst>
          </p:cNvPr>
          <p:cNvSpPr>
            <a:spLocks noGrp="1"/>
          </p:cNvSpPr>
          <p:nvPr>
            <p:ph type="body" sz="quarter" idx="14"/>
          </p:nvPr>
        </p:nvSpPr>
        <p:spPr>
          <a:xfrm>
            <a:off x="6313473" y="1170432"/>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No.</a:t>
            </a:r>
          </a:p>
        </p:txBody>
      </p:sp>
      <p:sp>
        <p:nvSpPr>
          <p:cNvPr id="13" name="Text Placeholder 12">
            <a:extLst>
              <a:ext uri="{FF2B5EF4-FFF2-40B4-BE49-F238E27FC236}">
                <a16:creationId xmlns:a16="http://schemas.microsoft.com/office/drawing/2014/main" id="{E53E36EF-41B2-495E-3D01-7BA3FE15367C}"/>
              </a:ext>
            </a:extLst>
          </p:cNvPr>
          <p:cNvSpPr>
            <a:spLocks noGrp="1"/>
          </p:cNvSpPr>
          <p:nvPr>
            <p:ph type="body" sz="quarter" idx="15"/>
          </p:nvPr>
        </p:nvSpPr>
        <p:spPr>
          <a:xfrm>
            <a:off x="1032207" y="2252193"/>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¿Estos planes cubren medicamentos recetados?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13">
            <a:extLst>
              <a:ext uri="{FF2B5EF4-FFF2-40B4-BE49-F238E27FC236}">
                <a16:creationId xmlns:a16="http://schemas.microsoft.com/office/drawing/2014/main" id="{3A292E88-894C-4CD9-DAE7-A2662C941D5F}"/>
              </a:ext>
            </a:extLst>
          </p:cNvPr>
          <p:cNvSpPr>
            <a:spLocks noGrp="1"/>
          </p:cNvSpPr>
          <p:nvPr>
            <p:ph type="body" sz="quarter" idx="16"/>
          </p:nvPr>
        </p:nvSpPr>
        <p:spPr>
          <a:xfrm>
            <a:off x="6313473" y="2247000"/>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En la mayoría de los casos, sí.</a:t>
            </a:r>
          </a:p>
        </p:txBody>
      </p:sp>
      <p:sp>
        <p:nvSpPr>
          <p:cNvPr id="15" name="Text Placeholder 14">
            <a:extLst>
              <a:ext uri="{FF2B5EF4-FFF2-40B4-BE49-F238E27FC236}">
                <a16:creationId xmlns:a16="http://schemas.microsoft.com/office/drawing/2014/main" id="{250F46FE-9A73-A5D1-5742-5D7219BAAB0E}"/>
              </a:ext>
            </a:extLst>
          </p:cNvPr>
          <p:cNvSpPr>
            <a:spLocks noGrp="1"/>
          </p:cNvSpPr>
          <p:nvPr>
            <p:ph type="body" sz="quarter" idx="17"/>
          </p:nvPr>
        </p:nvSpPr>
        <p:spPr>
          <a:xfrm>
            <a:off x="1032207" y="3359545"/>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¿Debo elegir un médico de cabecera?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C4F16B91-D9DA-F554-EBCD-11180884CF13}"/>
              </a:ext>
            </a:extLst>
          </p:cNvPr>
          <p:cNvSpPr>
            <a:spLocks noGrp="1"/>
          </p:cNvSpPr>
          <p:nvPr>
            <p:ph type="body" sz="quarter" idx="18"/>
          </p:nvPr>
        </p:nvSpPr>
        <p:spPr>
          <a:xfrm>
            <a:off x="6313473" y="3325601"/>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En la mayoría de los casos, sí.</a:t>
            </a:r>
          </a:p>
        </p:txBody>
      </p:sp>
      <p:sp>
        <p:nvSpPr>
          <p:cNvPr id="17" name="Text Placeholder 16">
            <a:extLst>
              <a:ext uri="{FF2B5EF4-FFF2-40B4-BE49-F238E27FC236}">
                <a16:creationId xmlns:a16="http://schemas.microsoft.com/office/drawing/2014/main" id="{C30BAAE6-3496-8123-EFEA-1D1A995AA746}"/>
              </a:ext>
            </a:extLst>
          </p:cNvPr>
          <p:cNvSpPr>
            <a:spLocks noGrp="1"/>
          </p:cNvSpPr>
          <p:nvPr>
            <p:ph type="body" sz="quarter" idx="19"/>
          </p:nvPr>
        </p:nvSpPr>
        <p:spPr>
          <a:xfrm>
            <a:off x="1032207" y="4469019"/>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¿Tengo que obtener una derivación para ver a un especialista?</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741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D7ABC268-0EF8-A090-A718-24882FD0232A}"/>
              </a:ext>
            </a:extLst>
          </p:cNvPr>
          <p:cNvSpPr>
            <a:spLocks noGrp="1"/>
          </p:cNvSpPr>
          <p:nvPr>
            <p:ph type="body" sz="quarter" idx="20"/>
          </p:nvPr>
        </p:nvSpPr>
        <p:spPr>
          <a:xfrm>
            <a:off x="6313473" y="4398856"/>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En la mayoría de los casos, sí.</a:t>
            </a:r>
          </a:p>
        </p:txBody>
      </p:sp>
      <p:sp>
        <p:nvSpPr>
          <p:cNvPr id="19" name="Text Placeholder 18">
            <a:extLst>
              <a:ext uri="{FF2B5EF4-FFF2-40B4-BE49-F238E27FC236}">
                <a16:creationId xmlns:a16="http://schemas.microsoft.com/office/drawing/2014/main" id="{0863DA07-74C8-F257-B796-B78D37A92E2C}"/>
              </a:ext>
            </a:extLst>
          </p:cNvPr>
          <p:cNvSpPr>
            <a:spLocks noGrp="1"/>
          </p:cNvSpPr>
          <p:nvPr>
            <p:ph type="body" sz="quarter" idx="21"/>
          </p:nvPr>
        </p:nvSpPr>
        <p:spPr>
          <a:xfrm>
            <a:off x="1032207" y="5536009"/>
            <a:ext cx="4846320" cy="914400"/>
          </a:xfrm>
          <a:prstGeom prst="roundRect">
            <a:avLst/>
          </a:prstGeom>
          <a:ln w="38100">
            <a:solidFill>
              <a:srgbClr val="2F5597"/>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¿Qué más debo saber sobre este tipo </a:t>
            </a:r>
            <a:br>
              <a:rPr kumimoji="0" lang="es-US" sz="1800" b="1"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br>
            <a:r>
              <a:rPr kumimoji="0" lang="es-US" sz="1800" b="1"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de plan?</a:t>
            </a:r>
          </a:p>
        </p:txBody>
      </p:sp>
      <p:grpSp>
        <p:nvGrpSpPr>
          <p:cNvPr id="45" name="Group 44">
            <a:extLst>
              <a:ext uri="{FF2B5EF4-FFF2-40B4-BE49-F238E27FC236}">
                <a16:creationId xmlns:a16="http://schemas.microsoft.com/office/drawing/2014/main" id="{164CD950-E636-42B3-896B-C96179748272}"/>
              </a:ext>
              <a:ext uri="{C183D7F6-B498-43B3-948B-1728B52AA6E4}">
                <adec:decorative xmlns:adec="http://schemas.microsoft.com/office/drawing/2017/decorative" val="1"/>
              </a:ext>
            </a:extLst>
          </p:cNvPr>
          <p:cNvGrpSpPr/>
          <p:nvPr/>
        </p:nvGrpSpPr>
        <p:grpSpPr>
          <a:xfrm>
            <a:off x="5935479" y="56490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1835653D-E64C-5070-398C-138241A253B7}"/>
              </a:ext>
            </a:extLst>
          </p:cNvPr>
          <p:cNvSpPr>
            <a:spLocks noGrp="1"/>
          </p:cNvSpPr>
          <p:nvPr>
            <p:ph type="body" sz="quarter" idx="22"/>
          </p:nvPr>
        </p:nvSpPr>
        <p:spPr>
          <a:xfrm>
            <a:off x="6313473" y="5472111"/>
            <a:ext cx="4846320" cy="914400"/>
          </a:xfrm>
          <a:prstGeom prst="roundRect">
            <a:avLst/>
          </a:prstGeom>
          <a:ln w="38100">
            <a:solidFill>
              <a:srgbClr val="FEBF2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Consulte con el plan acerca de su red de proveedores, las reglas del plan, etc. </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8</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171938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wipe(left)">
                                      <p:cBhvr>
                                        <p:cTn id="13" dur="500"/>
                                        <p:tgtEl>
                                          <p:spTgt spid="12">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bg/>
                                          </p:spTgt>
                                        </p:tgtEl>
                                        <p:attrNameLst>
                                          <p:attrName>style.visibility</p:attrName>
                                        </p:attrNameLst>
                                      </p:cBhvr>
                                      <p:to>
                                        <p:strVal val="visible"/>
                                      </p:to>
                                    </p:set>
                                    <p:animEffect transition="in" filter="wipe(left)">
                                      <p:cBhvr>
                                        <p:cTn id="27" dur="500"/>
                                        <p:tgtEl>
                                          <p:spTgt spid="14">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left)">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bg/>
                                          </p:spTgt>
                                        </p:tgtEl>
                                        <p:attrNameLst>
                                          <p:attrName>style.visibility</p:attrName>
                                        </p:attrNameLst>
                                      </p:cBhvr>
                                      <p:to>
                                        <p:strVal val="visible"/>
                                      </p:to>
                                    </p:set>
                                    <p:animEffect transition="in" filter="wipe(left)">
                                      <p:cBhvr>
                                        <p:cTn id="41" dur="500"/>
                                        <p:tgtEl>
                                          <p:spTgt spid="16">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animEffect transition="in" filter="wipe(left)">
                                      <p:cBhvr>
                                        <p:cTn id="55" dur="500"/>
                                        <p:tgtEl>
                                          <p:spTgt spid="18">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wipe(left)">
                                      <p:cBhvr>
                                        <p:cTn id="58" dur="500"/>
                                        <p:tgtEl>
                                          <p:spTgt spid="1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bg/>
                                          </p:spTgt>
                                        </p:tgtEl>
                                        <p:attrNameLst>
                                          <p:attrName>style.visibility</p:attrName>
                                        </p:attrNameLst>
                                      </p:cBhvr>
                                      <p:to>
                                        <p:strVal val="visible"/>
                                      </p:to>
                                    </p:set>
                                    <p:animEffect transition="in" filter="wipe(left)">
                                      <p:cBhvr>
                                        <p:cTn id="69" dur="500"/>
                                        <p:tgtEl>
                                          <p:spTgt spid="20">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0">
                                            <p:txEl>
                                              <p:pRg st="0" end="0"/>
                                            </p:txEl>
                                          </p:spTgt>
                                        </p:tgtEl>
                                        <p:attrNameLst>
                                          <p:attrName>style.visibility</p:attrName>
                                        </p:attrNameLst>
                                      </p:cBhvr>
                                      <p:to>
                                        <p:strVal val="visible"/>
                                      </p:to>
                                    </p:set>
                                    <p:animEffect transition="in" filter="wipe(left)">
                                      <p:cBhvr>
                                        <p:cTn id="7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build="p" animBg="1"/>
      <p:bldP spid="13" grpId="0" animBg="1"/>
      <p:bldP spid="14" grpId="0" uiExpand="1" build="p" animBg="1"/>
      <p:bldP spid="15" grpId="0" animBg="1"/>
      <p:bldP spid="16" grpId="0" uiExpand="1" build="p" animBg="1"/>
      <p:bldP spid="17" grpId="0" uiExpand="1" animBg="1"/>
      <p:bldP spid="18" grpId="0" uiExpand="1" build="p" animBg="1"/>
      <p:bldP spid="19" grpId="0" uiExpand="1" animBg="1"/>
      <p:bldP spid="20"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s-US" sz="2800" dirty="0">
                <a:latin typeface="Arial Black"/>
              </a:rPr>
              <a:t>Planes de Organización de Proveedores </a:t>
            </a:r>
            <a:br>
              <a:rPr lang="es-US" sz="2800" dirty="0">
                <a:latin typeface="Arial Black"/>
              </a:rPr>
            </a:br>
            <a:r>
              <a:rPr lang="es-US" sz="2800" dirty="0">
                <a:latin typeface="Arial Black"/>
              </a:rPr>
              <a:t>Preferentes (PPO) de Medicare</a:t>
            </a:r>
          </a:p>
        </p:txBody>
      </p:sp>
      <p:sp>
        <p:nvSpPr>
          <p:cNvPr id="11" name="Text Placeholder 10">
            <a:extLst>
              <a:ext uri="{FF2B5EF4-FFF2-40B4-BE49-F238E27FC236}">
                <a16:creationId xmlns:a16="http://schemas.microsoft.com/office/drawing/2014/main" id="{8C11D88A-D2C2-BFB4-CEAD-0EDB3EB2EAD2}"/>
              </a:ext>
            </a:extLst>
          </p:cNvPr>
          <p:cNvSpPr>
            <a:spLocks noGrp="1"/>
          </p:cNvSpPr>
          <p:nvPr>
            <p:ph type="body" sz="quarter" idx="13"/>
          </p:nvPr>
        </p:nvSpPr>
        <p:spPr>
          <a:xfrm>
            <a:off x="1028110" y="1166058"/>
            <a:ext cx="4846320" cy="914400"/>
          </a:xfrm>
          <a:prstGeom prst="roundRect">
            <a:avLst/>
          </a:prstGeom>
          <a:ln w="38100">
            <a:solidFill>
              <a:srgbClr val="00529B"/>
            </a:solidFill>
          </a:ln>
        </p:spPr>
        <p:txBody>
          <a:bodyPr anchor="ctr">
            <a:normAutofit fontScale="92500" lnSpcReduction="10000"/>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¿Puedo obtener atención médica de cualquier médico, otro proveedor de atención médica u hospital?</a:t>
            </a:r>
          </a:p>
        </p:txBody>
      </p:sp>
      <p:grpSp>
        <p:nvGrpSpPr>
          <p:cNvPr id="7" name="Group 6">
            <a:extLst>
              <a:ext uri="{FF2B5EF4-FFF2-40B4-BE49-F238E27FC236}">
                <a16:creationId xmlns:a16="http://schemas.microsoft.com/office/drawing/2014/main" id="{436C6C4A-3535-406F-9823-88118083AF93}"/>
              </a:ext>
              <a:ext uri="{C183D7F6-B498-43B3-948B-1728B52AA6E4}">
                <adec:decorative xmlns:adec="http://schemas.microsoft.com/office/drawing/2017/decorative" val="1"/>
              </a:ext>
            </a:extLst>
          </p:cNvPr>
          <p:cNvGrpSpPr/>
          <p:nvPr/>
        </p:nvGrpSpPr>
        <p:grpSpPr>
          <a:xfrm>
            <a:off x="5935479" y="1305979"/>
            <a:ext cx="291978" cy="640080"/>
            <a:chOff x="5732904" y="1273307"/>
            <a:chExt cx="291978" cy="701186"/>
          </a:xfrm>
        </p:grpSpPr>
        <p:sp>
          <p:nvSpPr>
            <p:cNvPr id="68" name="Isosceles Triangle 67">
              <a:extLst>
                <a:ext uri="{FF2B5EF4-FFF2-40B4-BE49-F238E27FC236}">
                  <a16:creationId xmlns:a16="http://schemas.microsoft.com/office/drawing/2014/main" id="{F2C317AE-1DB0-470E-B66E-6A58C4B98B5F}"/>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6C8A0E71-A574-4EED-AD17-E430E8549EE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11">
            <a:extLst>
              <a:ext uri="{FF2B5EF4-FFF2-40B4-BE49-F238E27FC236}">
                <a16:creationId xmlns:a16="http://schemas.microsoft.com/office/drawing/2014/main" id="{AE65EF50-2AFF-73B8-1C9B-4FE0B68BF523}"/>
              </a:ext>
            </a:extLst>
          </p:cNvPr>
          <p:cNvSpPr>
            <a:spLocks noGrp="1"/>
          </p:cNvSpPr>
          <p:nvPr>
            <p:ph type="body" sz="quarter" idx="14"/>
          </p:nvPr>
        </p:nvSpPr>
        <p:spPr>
          <a:xfrm>
            <a:off x="6330133" y="1166058"/>
            <a:ext cx="4846320" cy="914400"/>
          </a:xfrm>
          <a:prstGeom prst="roundRect">
            <a:avLst/>
          </a:prstGeom>
          <a:ln w="38100">
            <a:solidFill>
              <a:srgbClr val="FEBF22"/>
            </a:solidFill>
          </a:ln>
        </p:spPr>
        <p:txBody>
          <a:bodyPr anchor="ctr">
            <a:normAutofit/>
          </a:bodyPr>
          <a:lstStyle/>
          <a:p>
            <a:pPr marL="0" indent="0" algn="ctr">
              <a:buNone/>
            </a:pPr>
            <a:r>
              <a:rPr lang="es-US" sz="1800">
                <a:solidFill>
                  <a:srgbClr val="2F5597"/>
                </a:solidFill>
                <a:latin typeface="Arial"/>
                <a:cs typeface="Arial"/>
              </a:rPr>
              <a:t>Sí, habitualmente por un costo más alto.</a:t>
            </a:r>
          </a:p>
        </p:txBody>
      </p:sp>
      <p:sp>
        <p:nvSpPr>
          <p:cNvPr id="13" name="Text Placeholder 12">
            <a:extLst>
              <a:ext uri="{FF2B5EF4-FFF2-40B4-BE49-F238E27FC236}">
                <a16:creationId xmlns:a16="http://schemas.microsoft.com/office/drawing/2014/main" id="{26AB5D81-9826-2327-DF2A-F387BF8E88B5}"/>
              </a:ext>
            </a:extLst>
          </p:cNvPr>
          <p:cNvSpPr>
            <a:spLocks noGrp="1"/>
          </p:cNvSpPr>
          <p:nvPr>
            <p:ph type="body" sz="quarter" idx="15"/>
          </p:nvPr>
        </p:nvSpPr>
        <p:spPr>
          <a:xfrm>
            <a:off x="1028110" y="2262933"/>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¿Estos planes cubren medicamentos recetados? </a:t>
            </a:r>
          </a:p>
        </p:txBody>
      </p:sp>
      <p:grpSp>
        <p:nvGrpSpPr>
          <p:cNvPr id="36" name="Group 35">
            <a:extLst>
              <a:ext uri="{FF2B5EF4-FFF2-40B4-BE49-F238E27FC236}">
                <a16:creationId xmlns:a16="http://schemas.microsoft.com/office/drawing/2014/main" id="{E3C3571D-3FC0-413F-8BAB-7F98EFFE351D}"/>
              </a:ext>
              <a:ext uri="{C183D7F6-B498-43B3-948B-1728B52AA6E4}">
                <adec:decorative xmlns:adec="http://schemas.microsoft.com/office/drawing/2017/decorative" val="1"/>
              </a:ext>
            </a:extLst>
          </p:cNvPr>
          <p:cNvGrpSpPr/>
          <p:nvPr/>
        </p:nvGrpSpPr>
        <p:grpSpPr>
          <a:xfrm>
            <a:off x="5935479" y="2371165"/>
            <a:ext cx="291978" cy="640080"/>
            <a:chOff x="5732904" y="1273307"/>
            <a:chExt cx="291978" cy="701186"/>
          </a:xfrm>
        </p:grpSpPr>
        <p:sp>
          <p:nvSpPr>
            <p:cNvPr id="37" name="Isosceles Triangle 36">
              <a:extLst>
                <a:ext uri="{FF2B5EF4-FFF2-40B4-BE49-F238E27FC236}">
                  <a16:creationId xmlns:a16="http://schemas.microsoft.com/office/drawing/2014/main" id="{6FA92BAA-0072-4D70-BFB7-6A321F43C529}"/>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42ACEAC1-8753-4CF7-B5E3-E97F0F18DFC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 Placeholder 13">
            <a:extLst>
              <a:ext uri="{FF2B5EF4-FFF2-40B4-BE49-F238E27FC236}">
                <a16:creationId xmlns:a16="http://schemas.microsoft.com/office/drawing/2014/main" id="{D74A9383-68FB-EB0E-058A-952D2D21D86A}"/>
              </a:ext>
            </a:extLst>
          </p:cNvPr>
          <p:cNvSpPr>
            <a:spLocks noGrp="1"/>
          </p:cNvSpPr>
          <p:nvPr>
            <p:ph type="body" sz="quarter" idx="16"/>
          </p:nvPr>
        </p:nvSpPr>
        <p:spPr>
          <a:xfrm>
            <a:off x="6330133" y="2262933"/>
            <a:ext cx="4846320" cy="914400"/>
          </a:xfrm>
          <a:prstGeom prst="roundRect">
            <a:avLst/>
          </a:prstGeom>
          <a:ln w="38100">
            <a:solidFill>
              <a:srgbClr val="FEBF22"/>
            </a:solidFill>
          </a:ln>
        </p:spPr>
        <p:txBody>
          <a:bodyPr anchor="ctr">
            <a:normAutofit/>
          </a:bodyPr>
          <a:lstStyle/>
          <a:p>
            <a:pPr marL="0" indent="0" algn="ctr">
              <a:buNone/>
            </a:pPr>
            <a:r>
              <a:rPr lang="es-US" sz="1800">
                <a:solidFill>
                  <a:srgbClr val="2F5597"/>
                </a:solidFill>
                <a:latin typeface="Arial" panose="020B0604020202020204" pitchFamily="34" charset="0"/>
                <a:cs typeface="Arial" panose="020B0604020202020204" pitchFamily="34" charset="0"/>
              </a:rPr>
              <a:t>En la mayoría de los casos, sí.</a:t>
            </a:r>
          </a:p>
        </p:txBody>
      </p:sp>
      <p:sp>
        <p:nvSpPr>
          <p:cNvPr id="15" name="Text Placeholder 14">
            <a:extLst>
              <a:ext uri="{FF2B5EF4-FFF2-40B4-BE49-F238E27FC236}">
                <a16:creationId xmlns:a16="http://schemas.microsoft.com/office/drawing/2014/main" id="{DED1988E-EF72-35F9-D2D4-FBE953B0A4A6}"/>
              </a:ext>
            </a:extLst>
          </p:cNvPr>
          <p:cNvSpPr>
            <a:spLocks noGrp="1"/>
          </p:cNvSpPr>
          <p:nvPr>
            <p:ph type="body" sz="quarter" idx="17"/>
          </p:nvPr>
        </p:nvSpPr>
        <p:spPr>
          <a:xfrm>
            <a:off x="1028110" y="3322671"/>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¿Debo elegir un médico de cabecera? </a:t>
            </a:r>
          </a:p>
        </p:txBody>
      </p:sp>
      <p:grpSp>
        <p:nvGrpSpPr>
          <p:cNvPr id="39" name="Group 38">
            <a:extLst>
              <a:ext uri="{FF2B5EF4-FFF2-40B4-BE49-F238E27FC236}">
                <a16:creationId xmlns:a16="http://schemas.microsoft.com/office/drawing/2014/main" id="{00043B3C-83CF-4CCA-BE06-7C5841D2848D}"/>
              </a:ext>
              <a:ext uri="{C183D7F6-B498-43B3-948B-1728B52AA6E4}">
                <adec:decorative xmlns:adec="http://schemas.microsoft.com/office/drawing/2017/decorative" val="1"/>
              </a:ext>
            </a:extLst>
          </p:cNvPr>
          <p:cNvGrpSpPr/>
          <p:nvPr/>
        </p:nvGrpSpPr>
        <p:grpSpPr>
          <a:xfrm>
            <a:off x="5935479" y="3461079"/>
            <a:ext cx="291978" cy="640080"/>
            <a:chOff x="5732904" y="1273307"/>
            <a:chExt cx="291978" cy="701186"/>
          </a:xfrm>
        </p:grpSpPr>
        <p:sp>
          <p:nvSpPr>
            <p:cNvPr id="40" name="Isosceles Triangle 39">
              <a:extLst>
                <a:ext uri="{FF2B5EF4-FFF2-40B4-BE49-F238E27FC236}">
                  <a16:creationId xmlns:a16="http://schemas.microsoft.com/office/drawing/2014/main" id="{C2414C22-88A7-4B84-92B3-259959B04D2A}"/>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D223A955-05D5-4FCC-9540-208402972B99}"/>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15AF0F32-4E76-87F4-B35F-77503F97257F}"/>
              </a:ext>
            </a:extLst>
          </p:cNvPr>
          <p:cNvSpPr>
            <a:spLocks noGrp="1"/>
          </p:cNvSpPr>
          <p:nvPr>
            <p:ph type="body" sz="quarter" idx="18"/>
          </p:nvPr>
        </p:nvSpPr>
        <p:spPr>
          <a:xfrm>
            <a:off x="6330133" y="3322671"/>
            <a:ext cx="4846320" cy="914400"/>
          </a:xfrm>
          <a:prstGeom prst="roundRect">
            <a:avLst/>
          </a:prstGeom>
          <a:ln w="38100">
            <a:solidFill>
              <a:srgbClr val="FEBF22"/>
            </a:solidFill>
          </a:ln>
        </p:spPr>
        <p:txBody>
          <a:bodyPr anchor="ctr">
            <a:normAutofit/>
          </a:bodyPr>
          <a:lstStyle/>
          <a:p>
            <a:pPr marL="0" indent="0" algn="ctr">
              <a:buNone/>
            </a:pPr>
            <a:r>
              <a:rPr lang="es-US" sz="1800">
                <a:solidFill>
                  <a:srgbClr val="2F5597"/>
                </a:solidFill>
                <a:latin typeface="Arial" panose="020B0604020202020204" pitchFamily="34" charset="0"/>
                <a:cs typeface="Arial" panose="020B0604020202020204" pitchFamily="34" charset="0"/>
              </a:rPr>
              <a:t>No.</a:t>
            </a:r>
          </a:p>
        </p:txBody>
      </p:sp>
      <p:sp>
        <p:nvSpPr>
          <p:cNvPr id="17" name="Text Placeholder 16">
            <a:extLst>
              <a:ext uri="{FF2B5EF4-FFF2-40B4-BE49-F238E27FC236}">
                <a16:creationId xmlns:a16="http://schemas.microsoft.com/office/drawing/2014/main" id="{CE64EF73-2CD4-C899-FF5F-8C2EE7C5C092}"/>
              </a:ext>
            </a:extLst>
          </p:cNvPr>
          <p:cNvSpPr>
            <a:spLocks noGrp="1"/>
          </p:cNvSpPr>
          <p:nvPr>
            <p:ph type="body" sz="quarter" idx="19"/>
          </p:nvPr>
        </p:nvSpPr>
        <p:spPr>
          <a:xfrm>
            <a:off x="1028110" y="4417924"/>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a:ln>
                  <a:noFill/>
                </a:ln>
                <a:solidFill>
                  <a:srgbClr val="2F5597"/>
                </a:solidFill>
                <a:effectLst/>
                <a:uLnTx/>
                <a:uFillTx/>
                <a:latin typeface="Arial" panose="020B0604020202020204" pitchFamily="34" charset="0"/>
                <a:ea typeface="+mn-ea"/>
                <a:cs typeface="Arial" panose="020B0604020202020204" pitchFamily="34" charset="0"/>
              </a:rPr>
              <a:t>¿Tengo que obtener una derivación para ver a un especialista?</a:t>
            </a:r>
          </a:p>
        </p:txBody>
      </p:sp>
      <p:grpSp>
        <p:nvGrpSpPr>
          <p:cNvPr id="42" name="Group 41">
            <a:extLst>
              <a:ext uri="{FF2B5EF4-FFF2-40B4-BE49-F238E27FC236}">
                <a16:creationId xmlns:a16="http://schemas.microsoft.com/office/drawing/2014/main" id="{26E512A3-C82A-4491-9526-0D826F2B6E06}"/>
              </a:ext>
              <a:ext uri="{C183D7F6-B498-43B3-948B-1728B52AA6E4}">
                <adec:decorative xmlns:adec="http://schemas.microsoft.com/office/drawing/2017/decorative" val="1"/>
              </a:ext>
            </a:extLst>
          </p:cNvPr>
          <p:cNvGrpSpPr/>
          <p:nvPr/>
        </p:nvGrpSpPr>
        <p:grpSpPr>
          <a:xfrm>
            <a:off x="5932064" y="4536016"/>
            <a:ext cx="291978" cy="640080"/>
            <a:chOff x="5732904" y="1273307"/>
            <a:chExt cx="291978" cy="701186"/>
          </a:xfrm>
        </p:grpSpPr>
        <p:sp>
          <p:nvSpPr>
            <p:cNvPr id="43" name="Isosceles Triangle 42">
              <a:extLst>
                <a:ext uri="{FF2B5EF4-FFF2-40B4-BE49-F238E27FC236}">
                  <a16:creationId xmlns:a16="http://schemas.microsoft.com/office/drawing/2014/main" id="{CF37C155-3949-42BC-A46F-DB7FF69F73ED}"/>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E1580CD5-B8DD-4E0E-8EB9-742AD1D57AB2}"/>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 Placeholder 17">
            <a:extLst>
              <a:ext uri="{FF2B5EF4-FFF2-40B4-BE49-F238E27FC236}">
                <a16:creationId xmlns:a16="http://schemas.microsoft.com/office/drawing/2014/main" id="{47FF025F-5306-91ED-DF33-C7FE3DEC18B0}"/>
              </a:ext>
            </a:extLst>
          </p:cNvPr>
          <p:cNvSpPr>
            <a:spLocks noGrp="1"/>
          </p:cNvSpPr>
          <p:nvPr>
            <p:ph type="body" sz="quarter" idx="20"/>
          </p:nvPr>
        </p:nvSpPr>
        <p:spPr>
          <a:xfrm>
            <a:off x="6330133" y="4398856"/>
            <a:ext cx="4846320" cy="914400"/>
          </a:xfrm>
          <a:prstGeom prst="roundRect">
            <a:avLst/>
          </a:prstGeom>
          <a:ln w="38100">
            <a:solidFill>
              <a:srgbClr val="FEBF22"/>
            </a:solidFill>
          </a:ln>
        </p:spPr>
        <p:txBody>
          <a:bodyPr anchor="ctr">
            <a:normAutofit/>
          </a:bodyPr>
          <a:lstStyle/>
          <a:p>
            <a:pPr marL="0" indent="0" algn="ctr">
              <a:buNone/>
            </a:pPr>
            <a:r>
              <a:rPr lang="es-US" sz="1800">
                <a:solidFill>
                  <a:srgbClr val="2F5597"/>
                </a:solidFill>
                <a:latin typeface="Arial" panose="020B0604020202020204" pitchFamily="34" charset="0"/>
                <a:cs typeface="Arial" panose="020B0604020202020204" pitchFamily="34" charset="0"/>
              </a:rPr>
              <a:t>En la mayoría de los casos, no.</a:t>
            </a:r>
          </a:p>
        </p:txBody>
      </p:sp>
      <p:sp>
        <p:nvSpPr>
          <p:cNvPr id="19" name="Text Placeholder 18">
            <a:extLst>
              <a:ext uri="{FF2B5EF4-FFF2-40B4-BE49-F238E27FC236}">
                <a16:creationId xmlns:a16="http://schemas.microsoft.com/office/drawing/2014/main" id="{337035B0-C03A-D876-8963-AC5B23812917}"/>
              </a:ext>
            </a:extLst>
          </p:cNvPr>
          <p:cNvSpPr>
            <a:spLocks noGrp="1"/>
          </p:cNvSpPr>
          <p:nvPr>
            <p:ph type="body" sz="quarter" idx="21"/>
          </p:nvPr>
        </p:nvSpPr>
        <p:spPr>
          <a:xfrm>
            <a:off x="1028110" y="5475454"/>
            <a:ext cx="4846320" cy="91440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US" sz="1800" b="1"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¿Qué más debo saber sobre este tipo </a:t>
            </a:r>
            <a:br>
              <a:rPr kumimoji="0" lang="es-US" sz="1800" b="1"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br>
            <a:r>
              <a:rPr kumimoji="0" lang="es-US" sz="1800" b="1" i="0" u="none" strike="noStrike" cap="none"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de plan?</a:t>
            </a:r>
          </a:p>
        </p:txBody>
      </p:sp>
      <p:grpSp>
        <p:nvGrpSpPr>
          <p:cNvPr id="45" name="Group 44">
            <a:extLst>
              <a:ext uri="{FF2B5EF4-FFF2-40B4-BE49-F238E27FC236}">
                <a16:creationId xmlns:a16="http://schemas.microsoft.com/office/drawing/2014/main" id="{164CD950-E636-42B3-896B-C96179748272}"/>
              </a:ext>
              <a:ext uri="{C183D7F6-B498-43B3-948B-1728B52AA6E4}">
                <adec:decorative xmlns:adec="http://schemas.microsoft.com/office/drawing/2017/decorative" val="1"/>
              </a:ext>
            </a:extLst>
          </p:cNvPr>
          <p:cNvGrpSpPr/>
          <p:nvPr/>
        </p:nvGrpSpPr>
        <p:grpSpPr>
          <a:xfrm>
            <a:off x="5935479" y="5610955"/>
            <a:ext cx="291978" cy="640080"/>
            <a:chOff x="5732904" y="1273307"/>
            <a:chExt cx="291978" cy="701186"/>
          </a:xfrm>
        </p:grpSpPr>
        <p:sp>
          <p:nvSpPr>
            <p:cNvPr id="46" name="Isosceles Triangle 45">
              <a:extLst>
                <a:ext uri="{FF2B5EF4-FFF2-40B4-BE49-F238E27FC236}">
                  <a16:creationId xmlns:a16="http://schemas.microsoft.com/office/drawing/2014/main" id="{D21D349C-8702-4943-910C-3080ECFD6EE0}"/>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F6BD7E0C-511E-48D5-9DBA-45A76B931307}"/>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19">
            <a:extLst>
              <a:ext uri="{FF2B5EF4-FFF2-40B4-BE49-F238E27FC236}">
                <a16:creationId xmlns:a16="http://schemas.microsoft.com/office/drawing/2014/main" id="{42E53947-21F3-E9BA-B2DB-745F39FA540F}"/>
              </a:ext>
            </a:extLst>
          </p:cNvPr>
          <p:cNvSpPr>
            <a:spLocks noGrp="1"/>
          </p:cNvSpPr>
          <p:nvPr>
            <p:ph type="body" sz="quarter" idx="22"/>
          </p:nvPr>
        </p:nvSpPr>
        <p:spPr>
          <a:xfrm>
            <a:off x="6330133" y="5472111"/>
            <a:ext cx="4846320" cy="914400"/>
          </a:xfrm>
          <a:prstGeom prst="roundRect">
            <a:avLst/>
          </a:prstGeom>
          <a:ln w="38100">
            <a:solidFill>
              <a:srgbClr val="FEBF22"/>
            </a:solidFill>
          </a:ln>
        </p:spPr>
        <p:txBody>
          <a:bodyPr anchor="ctr">
            <a:normAutofit/>
          </a:bodyPr>
          <a:lstStyle/>
          <a:p>
            <a:pPr marL="0" indent="0" algn="ctr">
              <a:buNone/>
            </a:pPr>
            <a:r>
              <a:rPr lang="es-US" sz="1800">
                <a:solidFill>
                  <a:srgbClr val="2F5597"/>
                </a:solidFill>
                <a:latin typeface="Arial" panose="020B0604020202020204" pitchFamily="34" charset="0"/>
                <a:cs typeface="Arial" panose="020B0604020202020204" pitchFamily="34" charset="0"/>
              </a:rPr>
              <a:t>Consulte con el plan acerca de su red de proveedores, las reglas del plan, etc.</a:t>
            </a:r>
          </a:p>
        </p:txBody>
      </p:sp>
      <p:sp>
        <p:nvSpPr>
          <p:cNvPr id="32" name="Slide Number Placeholder 5">
            <a:extLst>
              <a:ext uri="{FF2B5EF4-FFF2-40B4-BE49-F238E27FC236}">
                <a16:creationId xmlns:a16="http://schemas.microsoft.com/office/drawing/2014/main" id="{A3C284E5-09AD-4947-954A-8B1392469E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40000"/>
                    <a:lumOff val="60000"/>
                  </a:schemeClr>
                </a:solidFill>
              </a:rPr>
              <a:t>9</a:t>
            </a:fld>
            <a:endParaRPr lang="en-US">
              <a:solidFill>
                <a:schemeClr val="accent1">
                  <a:lumMod val="40000"/>
                  <a:lumOff val="60000"/>
                </a:schemeClr>
              </a:solidFill>
            </a:endParaRPr>
          </a:p>
        </p:txBody>
      </p:sp>
      <p:sp>
        <p:nvSpPr>
          <p:cNvPr id="3" name="Footer Placeholder 2"/>
          <p:cNvSpPr>
            <a:spLocks noGrp="1"/>
          </p:cNvSpPr>
          <p:nvPr>
            <p:ph type="ftr" sz="quarter" idx="11"/>
          </p:nvPr>
        </p:nvSpPr>
        <p:spPr/>
        <p:txBody>
          <a:bodyPr/>
          <a:lstStyle/>
          <a:p>
            <a:r>
              <a:rPr lang="es-US">
                <a:solidFill>
                  <a:schemeClr val="accent1">
                    <a:lumMod val="40000"/>
                    <a:lumOff val="60000"/>
                  </a:schemeClr>
                </a:solidFill>
                <a:latin typeface="Arial"/>
                <a:cs typeface="Arial"/>
              </a:rPr>
              <a:t>Medicare Advantage y otros planes de salud de Medicare</a:t>
            </a:r>
          </a:p>
        </p:txBody>
      </p:sp>
      <p:sp>
        <p:nvSpPr>
          <p:cNvPr id="2" name="Date Placeholder 1"/>
          <p:cNvSpPr>
            <a:spLocks noGrp="1"/>
          </p:cNvSpPr>
          <p:nvPr>
            <p:ph type="dt" sz="half" idx="10"/>
          </p:nvPr>
        </p:nvSpPr>
        <p:spPr/>
        <p:txBody>
          <a:bodyPr/>
          <a:lstStyle/>
          <a:p>
            <a:r>
              <a:rPr lang="es-US">
                <a:solidFill>
                  <a:schemeClr val="accent1">
                    <a:lumMod val="40000"/>
                    <a:lumOff val="60000"/>
                  </a:schemeClr>
                </a:solidFill>
              </a:rPr>
              <a:t>Abril de 2024</a:t>
            </a:r>
          </a:p>
        </p:txBody>
      </p:sp>
    </p:spTree>
    <p:custDataLst>
      <p:tags r:id="rId1"/>
    </p:custDataLst>
    <p:extLst>
      <p:ext uri="{BB962C8B-B14F-4D97-AF65-F5344CB8AC3E}">
        <p14:creationId xmlns:p14="http://schemas.microsoft.com/office/powerpoint/2010/main" val="10181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wipe(left)">
                                      <p:cBhvr>
                                        <p:cTn id="13" dur="500"/>
                                        <p:tgtEl>
                                          <p:spTgt spid="12">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bg/>
                                          </p:spTgt>
                                        </p:tgtEl>
                                        <p:attrNameLst>
                                          <p:attrName>style.visibility</p:attrName>
                                        </p:attrNameLst>
                                      </p:cBhvr>
                                      <p:to>
                                        <p:strVal val="visible"/>
                                      </p:to>
                                    </p:set>
                                    <p:animEffect transition="in" filter="wipe(left)">
                                      <p:cBhvr>
                                        <p:cTn id="27" dur="500"/>
                                        <p:tgtEl>
                                          <p:spTgt spid="14">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left)">
                                      <p:cBhvr>
                                        <p:cTn id="30" dur="5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bg/>
                                          </p:spTgt>
                                        </p:tgtEl>
                                        <p:attrNameLst>
                                          <p:attrName>style.visibility</p:attrName>
                                        </p:attrNameLst>
                                      </p:cBhvr>
                                      <p:to>
                                        <p:strVal val="visible"/>
                                      </p:to>
                                    </p:set>
                                    <p:animEffect transition="in" filter="wipe(left)">
                                      <p:cBhvr>
                                        <p:cTn id="41" dur="500"/>
                                        <p:tgtEl>
                                          <p:spTgt spid="16">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wipe(left)">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animEffect transition="in" filter="wipe(left)">
                                      <p:cBhvr>
                                        <p:cTn id="55" dur="500"/>
                                        <p:tgtEl>
                                          <p:spTgt spid="18">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wipe(left)">
                                      <p:cBhvr>
                                        <p:cTn id="58" dur="500"/>
                                        <p:tgtEl>
                                          <p:spTgt spid="1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bg/>
                                          </p:spTgt>
                                        </p:tgtEl>
                                        <p:attrNameLst>
                                          <p:attrName>style.visibility</p:attrName>
                                        </p:attrNameLst>
                                      </p:cBhvr>
                                      <p:to>
                                        <p:strVal val="visible"/>
                                      </p:to>
                                    </p:set>
                                    <p:animEffect transition="in" filter="wipe(left)">
                                      <p:cBhvr>
                                        <p:cTn id="69" dur="500"/>
                                        <p:tgtEl>
                                          <p:spTgt spid="20">
                                            <p:bg/>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0">
                                            <p:txEl>
                                              <p:pRg st="0" end="0"/>
                                            </p:txEl>
                                          </p:spTgt>
                                        </p:tgtEl>
                                        <p:attrNameLst>
                                          <p:attrName>style.visibility</p:attrName>
                                        </p:attrNameLst>
                                      </p:cBhvr>
                                      <p:to>
                                        <p:strVal val="visible"/>
                                      </p:to>
                                    </p:set>
                                    <p:animEffect transition="in" filter="wipe(left)">
                                      <p:cBhvr>
                                        <p:cTn id="7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uiExpand="1" build="p" animBg="1"/>
      <p:bldP spid="13" grpId="0" uiExpand="1" animBg="1"/>
      <p:bldP spid="14" grpId="0" uiExpand="1" build="p" animBg="1"/>
      <p:bldP spid="15" grpId="0" uiExpand="1" animBg="1"/>
      <p:bldP spid="16" grpId="0" uiExpand="1" build="p" animBg="1"/>
      <p:bldP spid="17" grpId="0" uiExpand="1" animBg="1"/>
      <p:bldP spid="18" grpId="0" uiExpand="1" build="p" animBg="1"/>
      <p:bldP spid="19" grpId="0" animBg="1"/>
      <p:bldP spid="20"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842FyZi0"/>
  <p:tag name="ARTICULATE_DESIGN_ID_OFFICE THEME" val="D4KR66P2"/>
  <p:tag name="ARTICULATE_SLIDE_COUNT" val="6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7F58AF-3258-4B73-BADD-FB5ECCA8F0C8}">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FD54B9-4187-46CF-AA38-5A406252A781}">
  <ds:schemaRefs>
    <ds:schemaRef ds:uri="http://purl.org/dc/terms/"/>
    <ds:schemaRef ds:uri="http://schemas.microsoft.com/office/2006/metadata/properties"/>
    <ds:schemaRef ds:uri="f10d27d4-cb4b-47d3-9f3b-886ddac8491f"/>
    <ds:schemaRef ds:uri="http://purl.org/dc/dcmitype/"/>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infopath/2007/PartnerControls"/>
    <ds:schemaRef ds:uri="2f988a62-6330-4bf6-856a-0a838bb88c35"/>
  </ds:schemaRefs>
</ds:datastoreItem>
</file>

<file path=customXml/itemProps3.xml><?xml version="1.0" encoding="utf-8"?>
<ds:datastoreItem xmlns:ds="http://schemas.openxmlformats.org/officeDocument/2006/customXml" ds:itemID="{03597069-0FCD-45C5-88B4-F78FC96F38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65762</TotalTime>
  <Words>23664</Words>
  <Application>Microsoft Office PowerPoint</Application>
  <PresentationFormat>Widescreen</PresentationFormat>
  <Paragraphs>1429</Paragraphs>
  <Slides>67</Slides>
  <Notes>67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ＭＳ Ｐゴシック</vt:lpstr>
      <vt:lpstr>Arial</vt:lpstr>
      <vt:lpstr>Arial Black</vt:lpstr>
      <vt:lpstr>Calibri</vt:lpstr>
      <vt:lpstr>Courier New</vt:lpstr>
      <vt:lpstr>public_sans</vt:lpstr>
      <vt:lpstr>Times New Roman</vt:lpstr>
      <vt:lpstr>Wingdings</vt:lpstr>
      <vt:lpstr>2_Theme1</vt:lpstr>
      <vt:lpstr>Office Theme</vt:lpstr>
      <vt:lpstr>Medicare Advantage y  otros planes de salud de Medicare</vt:lpstr>
      <vt:lpstr>Contenido</vt:lpstr>
      <vt:lpstr>Objetivos de la sesión</vt:lpstr>
      <vt:lpstr>Lección 1</vt:lpstr>
      <vt:lpstr>Objetivos de la lección 1</vt:lpstr>
      <vt:lpstr>Planes Medicare Advantage (Parte C)</vt:lpstr>
      <vt:lpstr>Distintos tipos de planes Medicare Advantage</vt:lpstr>
      <vt:lpstr>Planes de Organización para el Mantenimiento  de la Salud (HMO) de Medicare</vt:lpstr>
      <vt:lpstr>Planes de Organización de Proveedores  Preferentes (PPO) de Medicare</vt:lpstr>
      <vt:lpstr>Plan para Necesidades Especiales  (SNP, por sus siglas en inglés)</vt:lpstr>
      <vt:lpstr>Planes Privados de Pago‑por‑Servicio  (PFFS) de Medicare</vt:lpstr>
      <vt:lpstr>Planes de Cuenta de Ahorros Médicos (MSA, en inglés)</vt:lpstr>
      <vt:lpstr>¿Cuáles son los costos de los  planes Medicare Advantage?</vt:lpstr>
      <vt:lpstr>Importes de ajuste mensual relacionado con los ingresos  (IRMAA, por sus siglas en inglés):  Cobertura de medicamentos de Medicare (Parte D)</vt:lpstr>
      <vt:lpstr>Importe de Ajuste Mensual Relacionado con el Ingreso  (IRMAA, por sus siglas en inglés): Prima de la Parte D para 2024</vt:lpstr>
      <vt:lpstr>¿Quién puede inscribirse en un  plan Medicare Advantage?</vt:lpstr>
      <vt:lpstr>Cómo puede inscribirse</vt:lpstr>
      <vt:lpstr>Cuándo puede unirse o cambiar de  planes Medicare Advantage (1 de 3)</vt:lpstr>
      <vt:lpstr>Cuándo puede unirse o cambiar de  planes Medicare Advantage (2 de 3)</vt:lpstr>
      <vt:lpstr>Cuándo puede unirse o cambiar de  planes Medicare Advantage (3 de 3)</vt:lpstr>
      <vt:lpstr>Cómo cambiar o cancelar la inscripción  de un plan Medicare Advantage</vt:lpstr>
      <vt:lpstr>Inscripción predeterminada</vt:lpstr>
      <vt:lpstr>Mecanismo de inscripción simplificado</vt:lpstr>
      <vt:lpstr>Cambio en la red del plan Medicare Advantage</vt:lpstr>
      <vt:lpstr>Compruebe sus conocimientos: Pregunta 1 </vt:lpstr>
      <vt:lpstr>Compruebe sus conocimientos: Pregunta 2 </vt:lpstr>
      <vt:lpstr>Lección 2</vt:lpstr>
      <vt:lpstr>Objetivos de la lección 2</vt:lpstr>
      <vt:lpstr>Otros planes de salud de Medicare</vt:lpstr>
      <vt:lpstr>Planes de costos de Medicare</vt:lpstr>
      <vt:lpstr>Proyectos de innovación de Medicare</vt:lpstr>
      <vt:lpstr>Planes del Programa de Cuidado Integral para Personas Mayores (PACE, por sus siglas en inglés)</vt:lpstr>
      <vt:lpstr>Compruebe sus conocimientos: Pregunta 3</vt:lpstr>
      <vt:lpstr>Lección 3</vt:lpstr>
      <vt:lpstr>Objetivos de la lección 3</vt:lpstr>
      <vt:lpstr>Derechos garantizados</vt:lpstr>
      <vt:lpstr>Derechos en los planes de salud de Medicare</vt:lpstr>
      <vt:lpstr>Derechos a prueba de Medicare Advantage y Medigap</vt:lpstr>
      <vt:lpstr>Apelaciones en Medicare Advantage y  otros planes de salud</vt:lpstr>
      <vt:lpstr>Proceso de apelaciones de Medicare Advantage  (Parte C)</vt:lpstr>
      <vt:lpstr>Compruebe sus conocimientos: Pregunta 4</vt:lpstr>
      <vt:lpstr>Lección 4</vt:lpstr>
      <vt:lpstr>Objetivos de la lección 4</vt:lpstr>
      <vt:lpstr>Materiales de comunicación y mercadotecnia</vt:lpstr>
      <vt:lpstr>Recordatorios de mercadotecnia</vt:lpstr>
      <vt:lpstr>Divulgación de información del plan para miembros  nuevos y que renuevan la inscripción</vt:lpstr>
      <vt:lpstr>Divulgación de la información del plan para miembros  nuevos y que renueven la inscripción (continuación)</vt:lpstr>
      <vt:lpstr>Recordatorios sobre obsequios nominales</vt:lpstr>
      <vt:lpstr>Contacto no solicitado por el beneficiario</vt:lpstr>
      <vt:lpstr>Alcance de los recordatorios de citas</vt:lpstr>
      <vt:lpstr>Recordatorios de actividades promocionales</vt:lpstr>
      <vt:lpstr>Eventos educativos</vt:lpstr>
      <vt:lpstr>Eventos de mercadotecnia/ventas</vt:lpstr>
      <vt:lpstr>Recompensas e incentivos</vt:lpstr>
      <vt:lpstr>Licencia, designación y cancelación  de agentes y corredores</vt:lpstr>
      <vt:lpstr>Capacitación y evaluación de agentes/corredores</vt:lpstr>
      <vt:lpstr>Compruebe sus conocimientos: Pregunta 5</vt:lpstr>
      <vt:lpstr>Compruebe sus conocimientos: Pregunta 6</vt:lpstr>
      <vt:lpstr>Guía de recursos de Medicare Advantage y  otros planes de salud de Medicare</vt:lpstr>
      <vt:lpstr>Guía de recursos de Medicare Advantage y  otros planes de salud de Medicare (continuación)</vt:lpstr>
      <vt:lpstr>Comparación de planes Medicare Advantage: Prima </vt:lpstr>
      <vt:lpstr>Comparación de planes Medicare Advantage: Medicamentos </vt:lpstr>
      <vt:lpstr>Comparación de planes Medicare Advantage: Proveedores </vt:lpstr>
      <vt:lpstr>Comparación de planes Medicare Advantage: Remisiones</vt:lpstr>
      <vt:lpstr>Acrónimos (A–I)</vt:lpstr>
      <vt:lpstr>Acrónimos (L–Y)</vt:lpstr>
      <vt:lpstr>Manténgase conectado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965</cp:revision>
  <cp:lastPrinted>2024-03-01T02:08:42Z</cp:lastPrinted>
  <dcterms:created xsi:type="dcterms:W3CDTF">2019-11-14T20:32:59Z</dcterms:created>
  <dcterms:modified xsi:type="dcterms:W3CDTF">2024-07-22T16:16:57Z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46B4EF5B-34DF-4953-A2F1-CDA38EF100CA</vt:lpwstr>
  </property>
  <property fmtid="{D5CDD505-2E9C-101B-9397-08002B2CF9AE}" pid="5" name="ArticulatePath">
    <vt:lpwstr>https://synergye365.sharepoint.com/sites/CMS2018/Shared Documents/CMS PPT Redesign/PPT 5 - Medicare Advantage and Other Medicare Health Plans/2021_Medicare Advantage and Other Health Plans_DT Edits_cm</vt:lpwstr>
  </property>
</Properties>
</file>