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notesSlides/notesSlide12.xml" ContentType="application/vnd.openxmlformats-officedocument.presentationml.notesSlide+xml"/>
  <Override PartName="/ppt/tags/tag69.xml" ContentType="application/vnd.openxmlformats-officedocument.presentationml.tags+xml"/>
  <Override PartName="/ppt/notesSlides/notesSlide13.xml" ContentType="application/vnd.openxmlformats-officedocument.presentationml.notesSlide+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notesSlides/notesSlide15.xml" ContentType="application/vnd.openxmlformats-officedocument.presentationml.notesSlide+xml"/>
  <Override PartName="/ppt/tags/tag72.xml" ContentType="application/vnd.openxmlformats-officedocument.presentationml.tags+xml"/>
  <Override PartName="/ppt/notesSlides/notesSlide16.xml" ContentType="application/vnd.openxmlformats-officedocument.presentationml.notesSlide+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notesSlides/notesSlide19.xml" ContentType="application/vnd.openxmlformats-officedocument.presentationml.notesSlide+xml"/>
  <Override PartName="/ppt/tags/tag76.xml" ContentType="application/vnd.openxmlformats-officedocument.presentationml.tags+xml"/>
  <Override PartName="/ppt/notesSlides/notesSlide20.xml" ContentType="application/vnd.openxmlformats-officedocument.presentationml.notesSlide+xml"/>
  <Override PartName="/ppt/tags/tag77.xml" ContentType="application/vnd.openxmlformats-officedocument.presentationml.tags+xml"/>
  <Override PartName="/ppt/notesSlides/notesSlide21.xml" ContentType="application/vnd.openxmlformats-officedocument.presentationml.notesSlide+xml"/>
  <Override PartName="/ppt/tags/tag78.xml" ContentType="application/vnd.openxmlformats-officedocument.presentationml.tags+xml"/>
  <Override PartName="/ppt/notesSlides/notesSlide22.xml" ContentType="application/vnd.openxmlformats-officedocument.presentationml.notesSlide+xml"/>
  <Override PartName="/ppt/tags/tag79.xml" ContentType="application/vnd.openxmlformats-officedocument.presentationml.tags+xml"/>
  <Override PartName="/ppt/notesSlides/notesSlide23.xml" ContentType="application/vnd.openxmlformats-officedocument.presentationml.notesSlide+xml"/>
  <Override PartName="/ppt/tags/tag80.xml" ContentType="application/vnd.openxmlformats-officedocument.presentationml.tags+xml"/>
  <Override PartName="/ppt/notesSlides/notesSlide24.xml" ContentType="application/vnd.openxmlformats-officedocument.presentationml.notesSlide+xml"/>
  <Override PartName="/ppt/tags/tag81.xml" ContentType="application/vnd.openxmlformats-officedocument.presentationml.tags+xml"/>
  <Override PartName="/ppt/notesSlides/notesSlide25.xml" ContentType="application/vnd.openxmlformats-officedocument.presentationml.notesSlide+xml"/>
  <Override PartName="/ppt/tags/tag82.xml" ContentType="application/vnd.openxmlformats-officedocument.presentationml.tags+xml"/>
  <Override PartName="/ppt/notesSlides/notesSlide26.xml" ContentType="application/vnd.openxmlformats-officedocument.presentationml.notesSlide+xml"/>
  <Override PartName="/ppt/tags/tag83.xml" ContentType="application/vnd.openxmlformats-officedocument.presentationml.tags+xml"/>
  <Override PartName="/ppt/notesSlides/notesSlide27.xml" ContentType="application/vnd.openxmlformats-officedocument.presentationml.notesSlide+xml"/>
  <Override PartName="/ppt/tags/tag84.xml" ContentType="application/vnd.openxmlformats-officedocument.presentationml.tags+xml"/>
  <Override PartName="/ppt/notesSlides/notesSlide28.xml" ContentType="application/vnd.openxmlformats-officedocument.presentationml.notesSlide+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notesSlides/notesSlide30.xml" ContentType="application/vnd.openxmlformats-officedocument.presentationml.notesSlide+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notesSlides/notesSlide32.xml" ContentType="application/vnd.openxmlformats-officedocument.presentationml.notesSlide+xml"/>
  <Override PartName="/ppt/tags/tag89.xml" ContentType="application/vnd.openxmlformats-officedocument.presentationml.tags+xml"/>
  <Override PartName="/ppt/notesSlides/notesSlide33.xml" ContentType="application/vnd.openxmlformats-officedocument.presentationml.notesSlide+xml"/>
  <Override PartName="/ppt/tags/tag90.xml" ContentType="application/vnd.openxmlformats-officedocument.presentationml.tags+xml"/>
  <Override PartName="/ppt/notesSlides/notesSlide34.xml" ContentType="application/vnd.openxmlformats-officedocument.presentationml.notesSlide+xml"/>
  <Override PartName="/ppt/tags/tag91.xml" ContentType="application/vnd.openxmlformats-officedocument.presentationml.tags+xml"/>
  <Override PartName="/ppt/notesSlides/notesSlide35.xml" ContentType="application/vnd.openxmlformats-officedocument.presentationml.notesSlide+xml"/>
  <Override PartName="/ppt/tags/tag92.xml" ContentType="application/vnd.openxmlformats-officedocument.presentationml.tags+xml"/>
  <Override PartName="/ppt/notesSlides/notesSlide36.xml" ContentType="application/vnd.openxmlformats-officedocument.presentationml.notesSlide+xml"/>
  <Override PartName="/ppt/tags/tag93.xml" ContentType="application/vnd.openxmlformats-officedocument.presentationml.tags+xml"/>
  <Override PartName="/ppt/notesSlides/notesSlide37.xml" ContentType="application/vnd.openxmlformats-officedocument.presentationml.notesSlide+xml"/>
  <Override PartName="/ppt/tags/tag94.xml" ContentType="application/vnd.openxmlformats-officedocument.presentationml.tags+xml"/>
  <Override PartName="/ppt/notesSlides/notesSlide38.xml" ContentType="application/vnd.openxmlformats-officedocument.presentationml.notesSlide+xml"/>
  <Override PartName="/ppt/tags/tag95.xml" ContentType="application/vnd.openxmlformats-officedocument.presentationml.tags+xml"/>
  <Override PartName="/ppt/notesSlides/notesSlide39.xml" ContentType="application/vnd.openxmlformats-officedocument.presentationml.notesSlide+xml"/>
  <Override PartName="/ppt/tags/tag96.xml" ContentType="application/vnd.openxmlformats-officedocument.presentationml.tags+xml"/>
  <Override PartName="/ppt/notesSlides/notesSlide40.xml" ContentType="application/vnd.openxmlformats-officedocument.presentationml.notesSlide+xml"/>
  <Override PartName="/ppt/tags/tag97.xml" ContentType="application/vnd.openxmlformats-officedocument.presentationml.tags+xml"/>
  <Override PartName="/ppt/notesSlides/notesSlide41.xml" ContentType="application/vnd.openxmlformats-officedocument.presentationml.notesSlide+xml"/>
  <Override PartName="/ppt/tags/tag98.xml" ContentType="application/vnd.openxmlformats-officedocument.presentationml.tags+xml"/>
  <Override PartName="/ppt/notesSlides/notesSlide42.xml" ContentType="application/vnd.openxmlformats-officedocument.presentationml.notesSlide+xml"/>
  <Override PartName="/ppt/tags/tag99.xml" ContentType="application/vnd.openxmlformats-officedocument.presentationml.tags+xml"/>
  <Override PartName="/ppt/notesSlides/notesSlide43.xml" ContentType="application/vnd.openxmlformats-officedocument.presentationml.notesSlide+xml"/>
  <Override PartName="/ppt/tags/tag100.xml" ContentType="application/vnd.openxmlformats-officedocument.presentationml.tags+xml"/>
  <Override PartName="/ppt/notesSlides/notesSlide44.xml" ContentType="application/vnd.openxmlformats-officedocument.presentationml.notesSlide+xml"/>
  <Override PartName="/ppt/tags/tag101.xml" ContentType="application/vnd.openxmlformats-officedocument.presentationml.tags+xml"/>
  <Override PartName="/ppt/notesSlides/notesSlide45.xml" ContentType="application/vnd.openxmlformats-officedocument.presentationml.notesSlide+xml"/>
  <Override PartName="/ppt/tags/tag102.xml" ContentType="application/vnd.openxmlformats-officedocument.presentationml.tags+xml"/>
  <Override PartName="/ppt/notesSlides/notesSlide46.xml" ContentType="application/vnd.openxmlformats-officedocument.presentationml.notesSlide+xml"/>
  <Override PartName="/ppt/tags/tag103.xml" ContentType="application/vnd.openxmlformats-officedocument.presentationml.tags+xml"/>
  <Override PartName="/ppt/notesSlides/notesSlide47.xml" ContentType="application/vnd.openxmlformats-officedocument.presentationml.notesSlide+xml"/>
  <Override PartName="/ppt/tags/tag104.xml" ContentType="application/vnd.openxmlformats-officedocument.presentationml.tags+xml"/>
  <Override PartName="/ppt/notesSlides/notesSlide48.xml" ContentType="application/vnd.openxmlformats-officedocument.presentationml.notesSlide+xml"/>
  <Override PartName="/ppt/tags/tag105.xml" ContentType="application/vnd.openxmlformats-officedocument.presentationml.tags+xml"/>
  <Override PartName="/ppt/notesSlides/notesSlide49.xml" ContentType="application/vnd.openxmlformats-officedocument.presentationml.notesSlide+xml"/>
  <Override PartName="/ppt/tags/tag106.xml" ContentType="application/vnd.openxmlformats-officedocument.presentationml.tags+xml"/>
  <Override PartName="/ppt/notesSlides/notesSlide50.xml" ContentType="application/vnd.openxmlformats-officedocument.presentationml.notesSlide+xml"/>
  <Override PartName="/ppt/tags/tag107.xml" ContentType="application/vnd.openxmlformats-officedocument.presentationml.tags+xml"/>
  <Override PartName="/ppt/notesSlides/notesSlide51.xml" ContentType="application/vnd.openxmlformats-officedocument.presentationml.notesSlide+xml"/>
  <Override PartName="/ppt/tags/tag108.xml" ContentType="application/vnd.openxmlformats-officedocument.presentationml.tags+xml"/>
  <Override PartName="/ppt/notesSlides/notesSlide52.xml" ContentType="application/vnd.openxmlformats-officedocument.presentationml.notesSlide+xml"/>
  <Override PartName="/ppt/tags/tag109.xml" ContentType="application/vnd.openxmlformats-officedocument.presentationml.tags+xml"/>
  <Override PartName="/ppt/notesSlides/notesSlide53.xml" ContentType="application/vnd.openxmlformats-officedocument.presentationml.notesSlide+xml"/>
  <Override PartName="/ppt/tags/tag110.xml" ContentType="application/vnd.openxmlformats-officedocument.presentationml.tags+xml"/>
  <Override PartName="/ppt/notesSlides/notesSlide54.xml" ContentType="application/vnd.openxmlformats-officedocument.presentationml.notesSlide+xml"/>
  <Override PartName="/ppt/tags/tag111.xml" ContentType="application/vnd.openxmlformats-officedocument.presentationml.tags+xml"/>
  <Override PartName="/ppt/notesSlides/notesSlide55.xml" ContentType="application/vnd.openxmlformats-officedocument.presentationml.notesSlide+xml"/>
  <Override PartName="/ppt/tags/tag112.xml" ContentType="application/vnd.openxmlformats-officedocument.presentationml.tags+xml"/>
  <Override PartName="/ppt/notesSlides/notesSlide56.xml" ContentType="application/vnd.openxmlformats-officedocument.presentationml.notesSlide+xml"/>
  <Override PartName="/ppt/tags/tag113.xml" ContentType="application/vnd.openxmlformats-officedocument.presentationml.tags+xml"/>
  <Override PartName="/ppt/notesSlides/notesSlide57.xml" ContentType="application/vnd.openxmlformats-officedocument.presentationml.notesSlide+xml"/>
  <Override PartName="/ppt/tags/tag114.xml" ContentType="application/vnd.openxmlformats-officedocument.presentationml.tags+xml"/>
  <Override PartName="/ppt/notesSlides/notesSlide58.xml" ContentType="application/vnd.openxmlformats-officedocument.presentationml.notesSlide+xml"/>
  <Override PartName="/ppt/tags/tag115.xml" ContentType="application/vnd.openxmlformats-officedocument.presentationml.tags+xml"/>
  <Override PartName="/ppt/notesSlides/notesSlide59.xml" ContentType="application/vnd.openxmlformats-officedocument.presentationml.notesSlide+xml"/>
  <Override PartName="/ppt/tags/tag116.xml" ContentType="application/vnd.openxmlformats-officedocument.presentationml.tags+xml"/>
  <Override PartName="/ppt/notesSlides/notesSlide60.xml" ContentType="application/vnd.openxmlformats-officedocument.presentationml.notesSlide+xml"/>
  <Override PartName="/ppt/tags/tag117.xml" ContentType="application/vnd.openxmlformats-officedocument.presentationml.tags+xml"/>
  <Override PartName="/ppt/notesSlides/notesSlide61.xml" ContentType="application/vnd.openxmlformats-officedocument.presentationml.notesSlide+xml"/>
  <Override PartName="/ppt/tags/tag118.xml" ContentType="application/vnd.openxmlformats-officedocument.presentationml.tags+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2" r:id="rId2"/>
    <p:sldMasterId id="2147483686" r:id="rId3"/>
  </p:sldMasterIdLst>
  <p:notesMasterIdLst>
    <p:notesMasterId r:id="rId66"/>
  </p:notesMasterIdLst>
  <p:handoutMasterIdLst>
    <p:handoutMasterId r:id="rId67"/>
  </p:handoutMasterIdLst>
  <p:sldIdLst>
    <p:sldId id="256" r:id="rId4"/>
    <p:sldId id="360" r:id="rId5"/>
    <p:sldId id="378" r:id="rId6"/>
    <p:sldId id="363" r:id="rId7"/>
    <p:sldId id="499" r:id="rId8"/>
    <p:sldId id="391" r:id="rId9"/>
    <p:sldId id="392" r:id="rId10"/>
    <p:sldId id="441" r:id="rId11"/>
    <p:sldId id="510" r:id="rId12"/>
    <p:sldId id="452" r:id="rId13"/>
    <p:sldId id="371" r:id="rId14"/>
    <p:sldId id="397" r:id="rId15"/>
    <p:sldId id="365" r:id="rId16"/>
    <p:sldId id="500" r:id="rId17"/>
    <p:sldId id="395" r:id="rId18"/>
    <p:sldId id="506" r:id="rId19"/>
    <p:sldId id="399" r:id="rId20"/>
    <p:sldId id="400" r:id="rId21"/>
    <p:sldId id="401" r:id="rId22"/>
    <p:sldId id="402" r:id="rId23"/>
    <p:sldId id="439" r:id="rId24"/>
    <p:sldId id="398" r:id="rId25"/>
    <p:sldId id="406" r:id="rId26"/>
    <p:sldId id="367" r:id="rId27"/>
    <p:sldId id="501" r:id="rId28"/>
    <p:sldId id="2147377059" r:id="rId29"/>
    <p:sldId id="451" r:id="rId30"/>
    <p:sldId id="387" r:id="rId31"/>
    <p:sldId id="440" r:id="rId32"/>
    <p:sldId id="408" r:id="rId33"/>
    <p:sldId id="407" r:id="rId34"/>
    <p:sldId id="410" r:id="rId35"/>
    <p:sldId id="2147377060" r:id="rId36"/>
    <p:sldId id="412" r:id="rId37"/>
    <p:sldId id="411" r:id="rId38"/>
    <p:sldId id="415" r:id="rId39"/>
    <p:sldId id="372" r:id="rId40"/>
    <p:sldId id="369" r:id="rId41"/>
    <p:sldId id="502" r:id="rId42"/>
    <p:sldId id="509" r:id="rId43"/>
    <p:sldId id="2147377061" r:id="rId44"/>
    <p:sldId id="448" r:id="rId45"/>
    <p:sldId id="416" r:id="rId46"/>
    <p:sldId id="419" r:id="rId47"/>
    <p:sldId id="420" r:id="rId48"/>
    <p:sldId id="418" r:id="rId49"/>
    <p:sldId id="507" r:id="rId50"/>
    <p:sldId id="421" r:id="rId51"/>
    <p:sldId id="508" r:id="rId52"/>
    <p:sldId id="422" r:id="rId53"/>
    <p:sldId id="423" r:id="rId54"/>
    <p:sldId id="424" r:id="rId55"/>
    <p:sldId id="425" r:id="rId56"/>
    <p:sldId id="389" r:id="rId57"/>
    <p:sldId id="429" r:id="rId58"/>
    <p:sldId id="431" r:id="rId59"/>
    <p:sldId id="433" r:id="rId60"/>
    <p:sldId id="432" r:id="rId61"/>
    <p:sldId id="449" r:id="rId62"/>
    <p:sldId id="503" r:id="rId63"/>
    <p:sldId id="376" r:id="rId64"/>
    <p:sldId id="48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48" clrIdx="0">
    <p:extLst>
      <p:ext uri="{19B8F6BF-5375-455C-9EA6-DF929625EA0E}">
        <p15:presenceInfo xmlns:p15="http://schemas.microsoft.com/office/powerpoint/2012/main" userId="S-1-5-21-4095628063-3556742122-3606576086-197501" providerId="AD"/>
      </p:ext>
    </p:extLst>
  </p:cmAuthor>
  <p:cmAuthor id="2" name="Leslie Long" initials="LL" lastIdx="31" clrIdx="1">
    <p:extLst>
      <p:ext uri="{19B8F6BF-5375-455C-9EA6-DF929625EA0E}">
        <p15:presenceInfo xmlns:p15="http://schemas.microsoft.com/office/powerpoint/2012/main" userId="S-1-5-21-4095628063-3556742122-3606576086-120535" providerId="AD"/>
      </p:ext>
    </p:extLst>
  </p:cmAuthor>
  <p:cmAuthor id="3" name="Mohamad Al-Issa" initials="MA" lastIdx="14" clrIdx="2">
    <p:extLst>
      <p:ext uri="{19B8F6BF-5375-455C-9EA6-DF929625EA0E}">
        <p15:presenceInfo xmlns:p15="http://schemas.microsoft.com/office/powerpoint/2012/main" userId="S-1-5-21-4095628063-3556742122-3606576086-234970" providerId="AD"/>
      </p:ext>
    </p:extLst>
  </p:cmAuthor>
  <p:cmAuthor id="4" name="Joseph Warden" initials="JW" lastIdx="6" clrIdx="3">
    <p:extLst>
      <p:ext uri="{19B8F6BF-5375-455C-9EA6-DF929625EA0E}">
        <p15:presenceInfo xmlns:p15="http://schemas.microsoft.com/office/powerpoint/2012/main" userId="S-1-5-21-4095628063-3556742122-3606576086-104789" providerId="AD"/>
      </p:ext>
    </p:extLst>
  </p:cmAuthor>
  <p:cmAuthor id="5" name="Santana, David (CMS/OC)" initials="SD(" lastIdx="3"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33"/>
    <a:srgbClr val="00529B"/>
    <a:srgbClr val="002060"/>
    <a:srgbClr val="DEEBF7"/>
    <a:srgbClr val="C0DFFF"/>
    <a:srgbClr val="8FAADC"/>
    <a:srgbClr val="1CC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62" autoAdjust="0"/>
    <p:restoredTop sz="72960" autoAdjust="0"/>
  </p:normalViewPr>
  <p:slideViewPr>
    <p:cSldViewPr snapToGrid="0">
      <p:cViewPr varScale="1">
        <p:scale>
          <a:sx n="79" d="100"/>
          <a:sy n="79" d="100"/>
        </p:scale>
        <p:origin x="1272" y="96"/>
      </p:cViewPr>
      <p:guideLst/>
    </p:cSldViewPr>
  </p:slideViewPr>
  <p:outlineViewPr>
    <p:cViewPr>
      <p:scale>
        <a:sx n="33" d="100"/>
        <a:sy n="33" d="100"/>
      </p:scale>
      <p:origin x="0" y="-55848"/>
    </p:cViewPr>
  </p:outlineViewPr>
  <p:notesTextViewPr>
    <p:cViewPr>
      <p:scale>
        <a:sx n="1" d="1"/>
        <a:sy n="1" d="1"/>
      </p:scale>
      <p:origin x="0" y="0"/>
    </p:cViewPr>
  </p:notesTextViewPr>
  <p:sorterViewPr>
    <p:cViewPr>
      <p:scale>
        <a:sx n="100" d="100"/>
        <a:sy n="100" d="100"/>
      </p:scale>
      <p:origin x="0" y="-11808"/>
    </p:cViewPr>
  </p:sorterViewPr>
  <p:notesViewPr>
    <p:cSldViewPr snapToGrid="0">
      <p:cViewPr varScale="1">
        <p:scale>
          <a:sx n="66" d="100"/>
          <a:sy n="66" d="100"/>
        </p:scale>
        <p:origin x="208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56.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7E664E-218C-46E5-A877-FF78570BD8EF}"/>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F9397-B9C5-41DC-BABA-BCFADB2CA04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CF12A46-912D-442D-A9C1-C0AE17D838DB}" type="datetimeFigureOut">
              <a:rPr lang="en-US" smtClean="0"/>
              <a:t>08/02/2024</a:t>
            </a:fld>
            <a:endParaRPr lang="en-US"/>
          </a:p>
        </p:txBody>
      </p:sp>
      <p:sp>
        <p:nvSpPr>
          <p:cNvPr id="4" name="Footer Placeholder 3">
            <a:extLst>
              <a:ext uri="{FF2B5EF4-FFF2-40B4-BE49-F238E27FC236}">
                <a16:creationId xmlns:a16="http://schemas.microsoft.com/office/drawing/2014/main" id="{C8B31E46-50FC-41BD-B191-900CCB5374A0}"/>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D8C8D3-95D7-4748-B096-A2520F84BBA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6847383-D9B5-42E9-B844-C9CD82EDA184}" type="slidenum">
              <a:rPr lang="en-US" smtClean="0"/>
              <a:t>‹#›</a:t>
            </a:fld>
            <a:endParaRPr lang="en-US"/>
          </a:p>
        </p:txBody>
      </p:sp>
    </p:spTree>
    <p:custDataLst>
      <p:tags r:id="rId2"/>
    </p:custDataLst>
    <p:extLst>
      <p:ext uri="{BB962C8B-B14F-4D97-AF65-F5344CB8AC3E}">
        <p14:creationId xmlns:p14="http://schemas.microsoft.com/office/powerpoint/2010/main" val="1772045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6351BC9-EB78-422D-9550-D7F706C289C9}" type="datetimeFigureOut">
              <a:rPr lang="en-US" smtClean="0"/>
              <a:t>08/02/2024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6133CD7-0C4B-49EE-B48B-55DA0768B491}" type="slidenum">
              <a:rPr lang="en-US" smtClean="0"/>
              <a:t>‹#›</a:t>
            </a:fld>
            <a:endParaRPr lang="en-US"/>
          </a:p>
        </p:txBody>
      </p:sp>
    </p:spTree>
    <p:extLst>
      <p:ext uri="{BB962C8B-B14F-4D97-AF65-F5344CB8AC3E}">
        <p14:creationId xmlns:p14="http://schemas.microsoft.com/office/powerpoint/2010/main" val="125938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s.medicare.gov/publicati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guidance/document/naic-medicare-supplement-insurance-minimum-standards-model-act-regulation" TargetMode="External"/><Relationship Id="rId5" Type="http://schemas.openxmlformats.org/officeDocument/2006/relationships/hyperlink" Target="https://www.govinfo.gov/content/pkg/FR-2009-04-24/pdf/E9-9272.pdf" TargetMode="External"/><Relationship Id="rId4" Type="http://schemas.openxmlformats.org/officeDocument/2006/relationships/hyperlink" Target="https://uscode.house.gov/view.xhtml?req=granuleid:USC-prelim-title42-section1395ss&amp;num=0&amp;edition=preli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edicare.gov/medigap-supplemental-insurance-pla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s.medicare.gov/publica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ssa.gov/OP_Home/ssact/title18/1882.htm"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medicare.gov/health-drug-plans/medigap/ready-to-buy" TargetMode="External"/><Relationship Id="rId4" Type="http://schemas.openxmlformats.org/officeDocument/2006/relationships/hyperlink" Target="https://www.medicare.gov/publication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42721" y="3816477"/>
            <a:ext cx="6386703" cy="5305298"/>
          </a:xfrm>
        </p:spPr>
        <p:txBody>
          <a:bodyPr/>
          <a:lstStyle/>
          <a:p>
            <a:pPr>
              <a:spcBef>
                <a:spcPts val="651"/>
              </a:spcBef>
              <a:spcAft>
                <a:spcPts val="600"/>
              </a:spcAft>
              <a:defRPr/>
            </a:pPr>
            <a:r>
              <a:rPr lang="es-US" b="1" dirty="0">
                <a:latin typeface="+mn-lt"/>
                <a:cs typeface="Arial" panose="020B0604020202020204" pitchFamily="34" charset="0"/>
              </a:rPr>
              <a:t>Notas del presentador</a:t>
            </a:r>
          </a:p>
          <a:p>
            <a:pPr marL="123512" indent="-123512">
              <a:spcBef>
                <a:spcPts val="651"/>
              </a:spcBef>
              <a:spcAft>
                <a:spcPts val="600"/>
              </a:spcAft>
              <a:buFont typeface="Wingdings,Sans-Serif"/>
              <a:buChar char="§"/>
              <a:defRPr/>
            </a:pPr>
            <a:r>
              <a:rPr lang="es-US" dirty="0">
                <a:latin typeface="+mn-lt"/>
                <a:cs typeface="Arial" panose="020B0604020202020204" pitchFamily="34" charset="0"/>
              </a:rPr>
              <a:t>Los hipervínculos en las diapositivas están activos, pero las direcciones URL en la sección de notas del presentador de este PowerPoint no lo están porque PowerPoint no es compatible con esa función. Para acceder a cualquiera de los URL en las notas del presentador, copie el URL y péguelo en su navegador.</a:t>
            </a:r>
          </a:p>
          <a:p>
            <a:pPr marL="123512" indent="-123512">
              <a:spcBef>
                <a:spcPts val="651"/>
              </a:spcBef>
              <a:spcAft>
                <a:spcPts val="600"/>
              </a:spcAft>
              <a:buFont typeface="Wingdings,Sans-Serif"/>
              <a:buChar char="§"/>
              <a:defRPr/>
            </a:pPr>
            <a:r>
              <a:rPr lang="es-US" dirty="0">
                <a:latin typeface="+mn-lt"/>
                <a:cs typeface="Arial" panose="020B0604020202020204" pitchFamily="34" charset="0"/>
              </a:rPr>
              <a:t>Puede utilizar la vista del presentador de Microsoft PowerPoint para ver su presentación con las notas del orador en una computadora (su portátil, por ejemplo), mientras que solo las diapositivas aparecerán en la pantalla que ve la audiencia (como una pantalla más grande a la que se están proyectando). Siga este enlace para ver instrucciones: </a:t>
            </a:r>
            <a:r>
              <a:rPr lang="es-US" u="sng" dirty="0">
                <a:latin typeface="+mn-lt"/>
                <a:cs typeface="Arial" panose="020B0604020202020204" pitchFamily="34" charset="0"/>
                <a:hlinkClick r:id="rId3"/>
              </a:rPr>
              <a:t>support.microsoft.com/en-</a:t>
            </a:r>
            <a:r>
              <a:rPr lang="es-US" u="sng" dirty="0" err="1">
                <a:latin typeface="+mn-lt"/>
                <a:cs typeface="Arial" panose="020B0604020202020204" pitchFamily="34" charset="0"/>
                <a:hlinkClick r:id="rId3"/>
              </a:rPr>
              <a:t>us</a:t>
            </a:r>
            <a:r>
              <a:rPr lang="es-US" u="sng" dirty="0">
                <a:latin typeface="+mn-lt"/>
                <a:cs typeface="Arial" panose="020B0604020202020204" pitchFamily="34" charset="0"/>
                <a:hlinkClick r:id="rId3"/>
              </a:rPr>
              <a:t>/office/start-the-presentation-and-see-your-notes-in-presenter-view-4de90e28-487e-435c-9401-eb49a3801257</a:t>
            </a:r>
          </a:p>
          <a:p>
            <a:pPr>
              <a:spcBef>
                <a:spcPts val="634"/>
              </a:spcBef>
              <a:spcAft>
                <a:spcPts val="600"/>
              </a:spcAft>
              <a:defRPr/>
            </a:pPr>
            <a:r>
              <a:rPr lang="es-US" b="1" dirty="0">
                <a:solidFill>
                  <a:prstClr val="black"/>
                </a:solidFill>
                <a:latin typeface="+mn-lt"/>
                <a:cs typeface="Arial" panose="020B0604020202020204" pitchFamily="34" charset="0"/>
              </a:rPr>
              <a:t>Exención de responsabilidad</a:t>
            </a:r>
          </a:p>
          <a:p>
            <a:pPr>
              <a:spcBef>
                <a:spcPts val="634"/>
              </a:spcBef>
              <a:spcAft>
                <a:spcPts val="600"/>
              </a:spcAft>
              <a:defRPr/>
            </a:pPr>
            <a:r>
              <a:rPr lang="es-US" dirty="0">
                <a:solidFill>
                  <a:prstClr val="black"/>
                </a:solidFill>
                <a:latin typeface="+mn-lt"/>
                <a:cs typeface="Arial" panose="020B0604020202020204" pitchFamily="34" charset="0"/>
              </a:rPr>
              <a:t>Este módulo de capacitación fue elaborado y aprobado por los Centros de Servicios de Medicare y Medicaid (CMS), la agencia federal que administra Medicare, Medicaid, el Programa de seguro médico para niños (CHIP) y el </a:t>
            </a:r>
            <a:r>
              <a:rPr lang="es-US" dirty="0" err="1">
                <a:solidFill>
                  <a:prstClr val="black"/>
                </a:solidFill>
                <a:latin typeface="+mn-lt"/>
                <a:cs typeface="Arial" panose="020B0604020202020204" pitchFamily="34" charset="0"/>
              </a:rPr>
              <a:t>Health</a:t>
            </a:r>
            <a:r>
              <a:rPr lang="es-US" dirty="0">
                <a:solidFill>
                  <a:prstClr val="black"/>
                </a:solidFill>
                <a:latin typeface="+mn-lt"/>
                <a:cs typeface="Arial" panose="020B0604020202020204" pitchFamily="34" charset="0"/>
              </a:rPr>
              <a:t> </a:t>
            </a:r>
            <a:r>
              <a:rPr lang="es-US" dirty="0" err="1">
                <a:solidFill>
                  <a:prstClr val="black"/>
                </a:solidFill>
                <a:latin typeface="+mn-lt"/>
                <a:cs typeface="Arial" panose="020B0604020202020204" pitchFamily="34" charset="0"/>
              </a:rPr>
              <a:t>Insurance</a:t>
            </a:r>
            <a:r>
              <a:rPr lang="es-US" dirty="0">
                <a:solidFill>
                  <a:prstClr val="black"/>
                </a:solidFill>
                <a:latin typeface="+mn-lt"/>
                <a:cs typeface="Arial" panose="020B0604020202020204" pitchFamily="34" charset="0"/>
              </a:rPr>
              <a:t> Marketplace® (Mercado de Seguros Médicos). </a:t>
            </a:r>
          </a:p>
          <a:p>
            <a:pPr>
              <a:spcBef>
                <a:spcPts val="634"/>
              </a:spcBef>
              <a:spcAft>
                <a:spcPts val="600"/>
              </a:spcAft>
              <a:defRPr/>
            </a:pPr>
            <a:r>
              <a:rPr lang="es-US" dirty="0">
                <a:solidFill>
                  <a:prstClr val="black"/>
                </a:solidFill>
                <a:latin typeface="+mn-lt"/>
                <a:ea typeface="+mn-ea"/>
                <a:cs typeface="Arial" panose="020B0604020202020204" pitchFamily="34" charset="0"/>
              </a:rPr>
              <a:t>La información de este módulo era correcta al mes de abril de 2024. Para buscar una versión más actualizada, visite </a:t>
            </a:r>
            <a:r>
              <a:rPr lang="es-US" dirty="0">
                <a:solidFill>
                  <a:prstClr val="black"/>
                </a:solidFill>
                <a:latin typeface="+mn-lt"/>
                <a:ea typeface="+mn-ea"/>
                <a:cs typeface="Arial" panose="020B0604020202020204" pitchFamily="34" charset="0"/>
                <a:hlinkClick r:id="rId4"/>
              </a:rPr>
              <a:t>CMSnationaltrainingprogram.cms.gov</a:t>
            </a:r>
            <a:r>
              <a:rPr lang="es-US" dirty="0">
                <a:solidFill>
                  <a:prstClr val="black"/>
                </a:solidFill>
                <a:latin typeface="+mn-lt"/>
                <a:ea typeface="+mn-ea"/>
                <a:cs typeface="Arial" panose="020B0604020202020204" pitchFamily="34" charset="0"/>
              </a:rPr>
              <a:t>. </a:t>
            </a:r>
            <a:r>
              <a:rPr lang="es-US" dirty="0">
                <a:solidFill>
                  <a:schemeClr val="tx1"/>
                </a:solidFill>
                <a:effectLst/>
                <a:latin typeface="+mn-lt"/>
                <a:ea typeface="+mn-ea"/>
                <a:cs typeface="Arial" panose="020B0604020202020204" pitchFamily="34" charset="0"/>
              </a:rPr>
              <a:t>El Programa Nacional de Capacitación de los CMS proporciona esta información como un recurso para nuestros colaboradores. </a:t>
            </a:r>
            <a:r>
              <a:rPr lang="es-US" dirty="0">
                <a:solidFill>
                  <a:prstClr val="black"/>
                </a:solidFill>
                <a:latin typeface="+mn-lt"/>
                <a:ea typeface="+mn-ea"/>
                <a:cs typeface="Arial" panose="020B0604020202020204" pitchFamily="34" charset="0"/>
              </a:rPr>
              <a:t>El presente no es un documento legal, ni tiene fines de prensa. La prensa puede contactar a la oficina de prensa de los CMS en </a:t>
            </a:r>
            <a:r>
              <a:rPr lang="es-US" dirty="0">
                <a:solidFill>
                  <a:prstClr val="black"/>
                </a:solidFill>
                <a:latin typeface="+mn-lt"/>
                <a:ea typeface="+mn-ea"/>
                <a:cs typeface="Arial" panose="020B0604020202020204" pitchFamily="34" charset="0"/>
                <a:hlinkClick r:id="rId5"/>
              </a:rPr>
              <a:t>CMS.gov/</a:t>
            </a:r>
            <a:r>
              <a:rPr lang="es-US" dirty="0" err="1">
                <a:solidFill>
                  <a:prstClr val="black"/>
                </a:solidFill>
                <a:latin typeface="+mn-lt"/>
                <a:ea typeface="+mn-ea"/>
                <a:cs typeface="Arial" panose="020B0604020202020204" pitchFamily="34" charset="0"/>
                <a:hlinkClick r:id="rId5"/>
              </a:rPr>
              <a:t>newsroom</a:t>
            </a:r>
            <a:r>
              <a:rPr lang="es-US" dirty="0">
                <a:solidFill>
                  <a:prstClr val="black"/>
                </a:solidFill>
                <a:latin typeface="+mn-lt"/>
                <a:ea typeface="+mn-ea"/>
                <a:cs typeface="Arial" panose="020B0604020202020204" pitchFamily="34" charset="0"/>
                <a:hlinkClick r:id="rId5"/>
              </a:rPr>
              <a:t>/media-</a:t>
            </a:r>
            <a:r>
              <a:rPr lang="es-US" dirty="0" err="1">
                <a:solidFill>
                  <a:prstClr val="black"/>
                </a:solidFill>
                <a:latin typeface="+mn-lt"/>
                <a:ea typeface="+mn-ea"/>
                <a:cs typeface="Arial" panose="020B0604020202020204" pitchFamily="34" charset="0"/>
                <a:hlinkClick r:id="rId5"/>
              </a:rPr>
              <a:t>inquiries</a:t>
            </a:r>
            <a:r>
              <a:rPr lang="es-US" dirty="0">
                <a:solidFill>
                  <a:prstClr val="black"/>
                </a:solidFill>
                <a:latin typeface="+mn-lt"/>
                <a:ea typeface="+mn-ea"/>
                <a:cs typeface="Arial" panose="020B0604020202020204" pitchFamily="34" charset="0"/>
              </a:rPr>
              <a:t>. La orientación legal oficial del Programa Medicare está contenida en los estatutos, reglamentos y resoluciones pertinentes.</a:t>
            </a:r>
          </a:p>
          <a:p>
            <a:pPr defTabSz="966612">
              <a:spcBef>
                <a:spcPts val="634"/>
              </a:spcBef>
              <a:spcAft>
                <a:spcPts val="600"/>
              </a:spcAft>
              <a:defRPr/>
            </a:pPr>
            <a:r>
              <a:rPr lang="es-US" dirty="0">
                <a:solidFill>
                  <a:prstClr val="black"/>
                </a:solidFill>
                <a:cs typeface="Arial" panose="020B0604020202020204" pitchFamily="34" charset="0"/>
              </a:rPr>
              <a:t>Esta comunicación fue impresa, publicada o producida y difundida a expensas de los contribuyentes de los EE. UU.</a:t>
            </a:r>
          </a:p>
          <a:p>
            <a:pPr defTabSz="966612">
              <a:spcBef>
                <a:spcPts val="634"/>
              </a:spcBef>
              <a:spcAft>
                <a:spcPts val="600"/>
              </a:spcAft>
              <a:defRPr/>
            </a:pPr>
            <a:r>
              <a:rPr lang="es-US" dirty="0">
                <a:solidFill>
                  <a:prstClr val="black"/>
                </a:solidFill>
                <a:cs typeface="Arial" panose="020B0604020202020204" pitchFamily="34" charset="0"/>
              </a:rPr>
              <a:t>HEALTH INSURANCE MARKETPLACE® (Mercado de Seguros Médicos) es una marca registrada de servicio del Departamento de Salud y Servicios Humanos (HHS) de los Estados Unidos.</a:t>
            </a:r>
          </a:p>
          <a:p>
            <a:pPr>
              <a:spcAft>
                <a:spcPts val="600"/>
              </a:spcAft>
            </a:pPr>
            <a:endParaRPr lang="en-US" dirty="0">
              <a:latin typeface="+mn-lt"/>
            </a:endParaRPr>
          </a:p>
        </p:txBody>
      </p:sp>
    </p:spTree>
    <p:extLst>
      <p:ext uri="{BB962C8B-B14F-4D97-AF65-F5344CB8AC3E}">
        <p14:creationId xmlns:p14="http://schemas.microsoft.com/office/powerpoint/2010/main" val="187567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spcAft>
                <a:spcPts val="600"/>
              </a:spcAft>
              <a:defRPr/>
            </a:pPr>
            <a:r>
              <a:rPr lang="es-US" b="1">
                <a:cs typeface="Arial" panose="020B0604020202020204" pitchFamily="34" charset="0"/>
              </a:rPr>
              <a:t>Notas del presentador</a:t>
            </a:r>
          </a:p>
          <a:p>
            <a:pPr>
              <a:spcAft>
                <a:spcPts val="600"/>
              </a:spcAft>
              <a:defRPr/>
            </a:pPr>
            <a:r>
              <a:rPr lang="es-US"/>
              <a:t>Esto es lo que paga en 2024 por los servicios médicamente necesarios cubiertos por la Parte B:</a:t>
            </a:r>
          </a:p>
          <a:p>
            <a:pPr>
              <a:spcAft>
                <a:spcPts val="600"/>
              </a:spcAft>
            </a:pPr>
            <a:r>
              <a:rPr lang="es-US" b="1">
                <a:cs typeface="Arial" panose="020B0604020202020204" pitchFamily="34" charset="0"/>
              </a:rPr>
              <a:t>Deducible anual de la Parte B </a:t>
            </a:r>
            <a:r>
              <a:rPr lang="es-US"/>
              <a:t>Usted paga $240 por año en 2024 por su deducible de la Parte B. Una vez que cubra su deducible, habitualmente pagará 20 % del monto aprobado por Medicare por la mayoría de los servicios médicos (incluso la mayoría de los servicios médicos mientras está hospitalizado), terapia ambulatoria, equipo médico duradero (DME) y servicios de laboratorio clínico (usted paga $0 por los servicios aprobados por Medicare).</a:t>
            </a:r>
          </a:p>
          <a:p>
            <a:pPr>
              <a:spcAft>
                <a:spcPts val="600"/>
              </a:spcAft>
            </a:pPr>
            <a:r>
              <a:rPr lang="es-US" b="1">
                <a:cs typeface="Arial" panose="020B0604020202020204" pitchFamily="34" charset="0"/>
              </a:rPr>
              <a:t>Coseguro y copago por servicios de la Parte B: </a:t>
            </a:r>
            <a:r>
              <a:rPr lang="es-US"/>
              <a:t>Coseguro de 20 % por la mayoría de los servicios cubiertos, como servicios médicos y algunos servicios preventivos, si el proveedor acepta la asignación. Usted paga $0 por algunos servicios preventivos y un coseguro de 20 % por servicios de salud mental para pacientes ambulatorios y copagos por servicios ambulatorios en hospitales.</a:t>
            </a:r>
          </a:p>
          <a:p>
            <a:pPr>
              <a:spcAft>
                <a:spcPts val="600"/>
              </a:spcAft>
            </a:pPr>
            <a:r>
              <a:rPr lang="es-US"/>
              <a:t>En 2024, el monto estándar de la </a:t>
            </a:r>
            <a:r>
              <a:rPr lang="es-US" b="1">
                <a:cs typeface="Arial" panose="020B0604020202020204" pitchFamily="34" charset="0"/>
              </a:rPr>
              <a:t>prima de la Parte B</a:t>
            </a:r>
            <a:r>
              <a:rPr lang="es-US"/>
              <a:t> es de $174.70 (o mayor, según sus ingresos).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37531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sus conocimientos: pregunta 1</a:t>
            </a:r>
          </a:p>
          <a:p>
            <a:pPr marL="0" marR="0">
              <a:spcBef>
                <a:spcPts val="0"/>
              </a:spcBef>
              <a:spcAft>
                <a:spcPts val="600"/>
              </a:spcAft>
            </a:pPr>
            <a:r>
              <a:rPr lang="es-US">
                <a:effectLst/>
                <a:latin typeface="Calibri" panose="020F0502020204030204" pitchFamily="34" charset="0"/>
                <a:ea typeface="Calibri" panose="020F0502020204030204" pitchFamily="34" charset="0"/>
                <a:cs typeface="Times New Roman" panose="02020603050405020304" pitchFamily="18" charset="0"/>
              </a:rPr>
              <a:t>Usted debe tener _____ para comprar una póliza Medigap.</a:t>
            </a:r>
          </a:p>
          <a:p>
            <a:pPr marL="342900" marR="0" lvl="0" indent="-342900">
              <a:spcBef>
                <a:spcPts val="0"/>
              </a:spcBef>
              <a:spcAft>
                <a:spcPts val="600"/>
              </a:spcAft>
              <a:buFont typeface="+mj-lt"/>
              <a:buAutoNum type="alphaLcPeriod"/>
            </a:pPr>
            <a:r>
              <a:rPr lang="es-US">
                <a:effectLst/>
                <a:latin typeface="Calibri" panose="020F0502020204030204" pitchFamily="34" charset="0"/>
                <a:ea typeface="Times New Roman" panose="02020603050405020304" pitchFamily="18" charset="0"/>
                <a:cs typeface="Times New Roman" panose="02020603050405020304" pitchFamily="18" charset="0"/>
              </a:rPr>
              <a:t>Parte A</a:t>
            </a:r>
          </a:p>
          <a:p>
            <a:pPr marL="342900" marR="0" lvl="0" indent="-342900">
              <a:spcBef>
                <a:spcPts val="0"/>
              </a:spcBef>
              <a:spcAft>
                <a:spcPts val="600"/>
              </a:spcAft>
              <a:buFont typeface="+mj-lt"/>
              <a:buAutoNum type="alphaLcPeriod"/>
            </a:pPr>
            <a:r>
              <a:rPr lang="es-US">
                <a:effectLst/>
                <a:latin typeface="Calibri" panose="020F0502020204030204" pitchFamily="34" charset="0"/>
                <a:ea typeface="Times New Roman" panose="02020603050405020304" pitchFamily="18" charset="0"/>
                <a:cs typeface="Times New Roman" panose="02020603050405020304" pitchFamily="18" charset="0"/>
              </a:rPr>
              <a:t>Parte B</a:t>
            </a:r>
          </a:p>
          <a:p>
            <a:pPr marL="342900" marR="0" lvl="0" indent="-342900">
              <a:spcBef>
                <a:spcPts val="0"/>
              </a:spcBef>
              <a:spcAft>
                <a:spcPts val="600"/>
              </a:spcAft>
              <a:buFont typeface="+mj-lt"/>
              <a:buAutoNum type="alphaLcPeriod"/>
            </a:pPr>
            <a:r>
              <a:rPr lang="es-US">
                <a:effectLst/>
                <a:latin typeface="Calibri" panose="020F0502020204030204" pitchFamily="34" charset="0"/>
                <a:ea typeface="Times New Roman" panose="02020603050405020304" pitchFamily="18" charset="0"/>
                <a:cs typeface="Times New Roman" panose="02020603050405020304" pitchFamily="18" charset="0"/>
              </a:rPr>
              <a:t>Parte C</a:t>
            </a:r>
          </a:p>
          <a:p>
            <a:pPr marL="342900" marR="0" lvl="0" indent="-342900">
              <a:spcBef>
                <a:spcPts val="0"/>
              </a:spcBef>
              <a:spcAft>
                <a:spcPts val="600"/>
              </a:spcAft>
              <a:buFont typeface="+mj-lt"/>
              <a:buAutoNum type="alphaLcPeriod"/>
            </a:pPr>
            <a:r>
              <a:rPr lang="es-US">
                <a:effectLst/>
                <a:latin typeface="Calibri" panose="020F0502020204030204" pitchFamily="34" charset="0"/>
                <a:ea typeface="Times New Roman" panose="02020603050405020304" pitchFamily="18" charset="0"/>
                <a:cs typeface="Times New Roman" panose="02020603050405020304" pitchFamily="18" charset="0"/>
              </a:rPr>
              <a:t>Parte A y Parte B</a:t>
            </a:r>
          </a:p>
          <a:p>
            <a:pPr>
              <a:spcAft>
                <a:spcPts val="600"/>
              </a:spcAft>
            </a:pPr>
            <a:r>
              <a:rPr lang="es-US" b="1">
                <a:effectLst/>
              </a:rPr>
              <a:t>Respuesta: d. Parte A y Parte B</a:t>
            </a:r>
          </a:p>
          <a:p>
            <a:pPr marL="0" marR="0">
              <a:spcBef>
                <a:spcPts val="0"/>
              </a:spcBef>
              <a:spcAft>
                <a:spcPts val="600"/>
              </a:spcAft>
            </a:pPr>
            <a:r>
              <a:rPr lang="es-US">
                <a:effectLst/>
                <a:latin typeface="Calibri" panose="020F0502020204030204" pitchFamily="34" charset="0"/>
                <a:ea typeface="Calibri" panose="020F0502020204030204" pitchFamily="34" charset="0"/>
                <a:cs typeface="Times New Roman" panose="02020603050405020304" pitchFamily="18" charset="0"/>
              </a:rPr>
              <a:t>Deberá tener tanto la Parte A como la Parte B para comprar una póliza Medigap.</a:t>
            </a:r>
          </a:p>
        </p:txBody>
      </p:sp>
    </p:spTree>
    <p:extLst>
      <p:ext uri="{BB962C8B-B14F-4D97-AF65-F5344CB8AC3E}">
        <p14:creationId xmlns:p14="http://schemas.microsoft.com/office/powerpoint/2010/main" val="33726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defRPr/>
            </a:pPr>
            <a:r>
              <a:rPr lang="es-US" b="1">
                <a:cs typeface="Arial" panose="020B0604020202020204" pitchFamily="34" charset="0"/>
              </a:rPr>
              <a:t>Esta diapositiva tiene animación.</a:t>
            </a:r>
          </a:p>
          <a:p>
            <a:pPr defTabSz="966612">
              <a:spcAft>
                <a:spcPts val="600"/>
              </a:spcAft>
              <a:defRPr/>
            </a:pPr>
            <a:r>
              <a:rPr lang="es-US" b="1">
                <a:cs typeface="Arial" panose="020B0604020202020204" pitchFamily="34" charset="0"/>
              </a:rPr>
              <a:t>Notas del presentador</a:t>
            </a:r>
          </a:p>
          <a:p>
            <a:pPr>
              <a:spcAft>
                <a:spcPts val="600"/>
              </a:spcAft>
            </a:pPr>
            <a:r>
              <a:rPr lang="es-US"/>
              <a:t>Compruebe sus conocimientos: pregunta 2</a:t>
            </a:r>
          </a:p>
          <a:p>
            <a:pPr>
              <a:spcAft>
                <a:spcPts val="600"/>
              </a:spcAft>
            </a:pPr>
            <a:r>
              <a:rPr lang="es-US"/>
              <a:t>¿Cuál de los siguientes enunciados NO es verdadero sobre las pólizas Medigap?</a:t>
            </a:r>
          </a:p>
          <a:p>
            <a:pPr marL="184596" indent="-184596">
              <a:spcAft>
                <a:spcPts val="600"/>
              </a:spcAft>
              <a:buFont typeface="+mj-lt"/>
              <a:buAutoNum type="alphaLcPeriod"/>
            </a:pPr>
            <a:r>
              <a:rPr lang="es-US"/>
              <a:t>Las pólizas Medigap las venden compañías de seguros privadas.</a:t>
            </a:r>
          </a:p>
          <a:p>
            <a:pPr marL="184596" indent="-184596">
              <a:spcAft>
                <a:spcPts val="600"/>
              </a:spcAft>
              <a:buFont typeface="+mj-lt"/>
              <a:buAutoNum type="alphaLcPeriod"/>
            </a:pPr>
            <a:r>
              <a:rPr lang="es-US"/>
              <a:t>Las pólizas Medigap solo cubren a una persona.</a:t>
            </a:r>
          </a:p>
          <a:p>
            <a:pPr marL="184596" indent="-184596">
              <a:spcAft>
                <a:spcPts val="600"/>
              </a:spcAft>
              <a:buFont typeface="+mj-lt"/>
              <a:buAutoNum type="alphaLcPeriod"/>
            </a:pPr>
            <a:r>
              <a:rPr lang="es-US"/>
              <a:t>Las pólizas Medigap pueden cubrir costos que Medicare Original no cubre.</a:t>
            </a:r>
          </a:p>
          <a:p>
            <a:pPr marL="184596" indent="-184596">
              <a:spcAft>
                <a:spcPts val="600"/>
              </a:spcAft>
              <a:buFont typeface="+mj-lt"/>
              <a:buAutoNum type="alphaLcPeriod"/>
            </a:pPr>
            <a:r>
              <a:rPr lang="es-US"/>
              <a:t>Cada póliza Medigap estandarizada bajo la misma letra del plan puede ofrecer beneficios básicos diferentes.</a:t>
            </a:r>
          </a:p>
          <a:p>
            <a:pPr>
              <a:spcAft>
                <a:spcPts val="600"/>
              </a:spcAft>
            </a:pPr>
            <a:r>
              <a:rPr lang="es-US" b="1">
                <a:cs typeface="Arial" panose="020B0604020202020204" pitchFamily="34" charset="0"/>
              </a:rPr>
              <a:t>Respuesta: d. Cada póliza Medigap estandarizada bajo la misma letra del plan puede ofrecer beneficios básicos diferentes.</a:t>
            </a:r>
          </a:p>
          <a:p>
            <a:pPr>
              <a:spcAft>
                <a:spcPts val="600"/>
              </a:spcAft>
            </a:pPr>
            <a:r>
              <a:rPr lang="es-US"/>
              <a:t>Las pólizas Medigap son estandarizadas y en la mayoría de los estados se denominan por letras: Planes A-D, F, G y K-N. Cada póliza Medigap estandarizada bajo la misma letra de plan debe ofrecer los mismos beneficios básicos, independientemente de qué compañía de seguros la venda. En general, el costo es la única diferencia entre las pólizas Medigap con la misma letra del plan que venden distintas compañías de seguro.</a:t>
            </a:r>
          </a:p>
        </p:txBody>
      </p:sp>
    </p:spTree>
    <p:extLst>
      <p:ext uri="{BB962C8B-B14F-4D97-AF65-F5344CB8AC3E}">
        <p14:creationId xmlns:p14="http://schemas.microsoft.com/office/powerpoint/2010/main" val="281908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lvl="0">
              <a:spcAft>
                <a:spcPts val="600"/>
              </a:spcAft>
              <a:defRPr/>
            </a:pPr>
            <a:r>
              <a:rPr lang="es-US">
                <a:solidFill>
                  <a:prstClr val="black"/>
                </a:solidFill>
                <a:cs typeface="Arial" panose="020B0604020202020204" pitchFamily="34" charset="0"/>
              </a:rPr>
              <a:t>En la Lección 2 se explican los tipos de póliza de seguro suplementario de Medicare (Medigap), cambios recientes en Medigap, como se estructuran los planes y los beneficios cubiertos por cada tipo de póliza Medigap.</a:t>
            </a:r>
          </a:p>
        </p:txBody>
      </p:sp>
    </p:spTree>
    <p:extLst>
      <p:ext uri="{BB962C8B-B14F-4D97-AF65-F5344CB8AC3E}">
        <p14:creationId xmlns:p14="http://schemas.microsoft.com/office/powerpoint/2010/main" val="88398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724959">
              <a:spcAft>
                <a:spcPts val="600"/>
              </a:spcAft>
            </a:pPr>
            <a:r>
              <a:rPr lang="es-US" b="1"/>
              <a:t>Al finalizar esta sesión, usted podrá:</a:t>
            </a:r>
          </a:p>
          <a:p>
            <a:pPr marL="181240" indent="-181240" defTabSz="724959">
              <a:spcAft>
                <a:spcPts val="600"/>
              </a:spcAft>
              <a:buFont typeface="Wingdings" panose="05000000000000000000" pitchFamily="2" charset="2"/>
              <a:buChar char="§"/>
            </a:pPr>
            <a:r>
              <a:rPr lang="es-US" b="0"/>
              <a:t>Explicar la cobertura de los planes Medigap</a:t>
            </a:r>
          </a:p>
          <a:p>
            <a:pPr marL="181240" indent="-181240" defTabSz="724959">
              <a:spcAft>
                <a:spcPts val="600"/>
              </a:spcAft>
              <a:buFont typeface="Wingdings" panose="05000000000000000000" pitchFamily="2" charset="2"/>
              <a:buChar char="§"/>
            </a:pPr>
            <a:r>
              <a:rPr lang="es-US" b="0"/>
              <a:t>Entender los cambios más recientes en Medigap</a:t>
            </a:r>
          </a:p>
          <a:p>
            <a:pPr marL="181240" indent="-181240" defTabSz="724959">
              <a:spcAft>
                <a:spcPts val="600"/>
              </a:spcAft>
              <a:buFont typeface="Wingdings" panose="05000000000000000000" pitchFamily="2" charset="2"/>
              <a:buChar char="§"/>
            </a:pPr>
            <a:r>
              <a:rPr lang="es-US" b="0"/>
              <a:t>Enumerar los distintos planes Medigap y los estados exentos</a:t>
            </a:r>
          </a:p>
          <a:p>
            <a:pPr marL="181240" indent="-181240" defTabSz="724959">
              <a:spcAft>
                <a:spcPts val="600"/>
              </a:spcAft>
              <a:buFont typeface="Wingdings" panose="05000000000000000000" pitchFamily="2" charset="2"/>
              <a:buChar char="§"/>
            </a:pPr>
            <a:r>
              <a:rPr lang="es-US" b="0"/>
              <a:t>Explicar las pólizas Medigap SELECT</a:t>
            </a:r>
          </a:p>
          <a:p>
            <a:pPr defTabSz="724959">
              <a:spcAft>
                <a:spcPts val="600"/>
              </a:spcAft>
            </a:pPr>
            <a:endParaRPr lang="en-US" b="1" dirty="0"/>
          </a:p>
          <a:p>
            <a:pPr>
              <a:spcAft>
                <a:spcPts val="600"/>
              </a:spcAft>
            </a:pPr>
            <a:endParaRPr lang="en-US" dirty="0"/>
          </a:p>
        </p:txBody>
      </p:sp>
    </p:spTree>
    <p:extLst>
      <p:ext uri="{BB962C8B-B14F-4D97-AF65-F5344CB8AC3E}">
        <p14:creationId xmlns:p14="http://schemas.microsoft.com/office/powerpoint/2010/main" val="279326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333531" y="3841115"/>
            <a:ext cx="6536501" cy="5280660"/>
          </a:xfrm>
        </p:spPr>
        <p:txBody>
          <a:bodyPr/>
          <a:lstStyle/>
          <a:p>
            <a:pPr defTabSz="966612">
              <a:spcAft>
                <a:spcPts val="600"/>
              </a:spcAft>
              <a:defRPr/>
            </a:pPr>
            <a:r>
              <a:rPr lang="es-US" b="1" dirty="0">
                <a:cs typeface="Arial" panose="020B0604020202020204" pitchFamily="34" charset="0"/>
              </a:rPr>
              <a:t>Notas del presentador</a:t>
            </a:r>
          </a:p>
          <a:p>
            <a:pPr>
              <a:spcAft>
                <a:spcPts val="600"/>
              </a:spcAft>
            </a:pPr>
            <a:r>
              <a:rPr lang="es-US" dirty="0"/>
              <a:t>En la mayoría de los estados, las compañías de seguros de </a:t>
            </a:r>
            <a:r>
              <a:rPr lang="es-US" dirty="0" err="1"/>
              <a:t>Medigap</a:t>
            </a:r>
            <a:r>
              <a:rPr lang="es-US" dirty="0"/>
              <a:t> solo pueden venderle una póliza de </a:t>
            </a:r>
            <a:r>
              <a:rPr lang="es-US" dirty="0" err="1"/>
              <a:t>Medigap</a:t>
            </a:r>
            <a:r>
              <a:rPr lang="es-US" dirty="0"/>
              <a:t> estandarizada identificada con las letras A, B, C, D, F, G, K, L, M y N. Los planes D y G con fecha de vigencia a partir del 1 de junio de 2010 o posterior tienen beneficios diferentes a los planes D y G comprados antes del 1 de junio de 2010. Los planes E, H, I y J ya no se venden pero, si usted ya tiene uno, en general puede conservarlo. </a:t>
            </a:r>
          </a:p>
          <a:p>
            <a:pPr>
              <a:spcAft>
                <a:spcPts val="600"/>
              </a:spcAft>
            </a:pPr>
            <a:r>
              <a:rPr lang="es-US" dirty="0"/>
              <a:t>Cada plan </a:t>
            </a:r>
            <a:r>
              <a:rPr lang="es-US" dirty="0" err="1"/>
              <a:t>Medigap</a:t>
            </a:r>
            <a:r>
              <a:rPr lang="es-US" dirty="0"/>
              <a:t> estandarizado debe ofrecer los mismos beneficios básicos, sin importar qué compañía de seguros lo venda. Los beneficios de los planes </a:t>
            </a:r>
            <a:r>
              <a:rPr lang="es-US" dirty="0" err="1"/>
              <a:t>Medigap</a:t>
            </a:r>
            <a:r>
              <a:rPr lang="es-US" dirty="0"/>
              <a:t> que estén identificados con la misma letra son iguales, independientemente de la compañía de seguros a la que le haya comprado la póliza. En general, el costo es la única diferencia entre las pólizas </a:t>
            </a:r>
            <a:r>
              <a:rPr lang="es-US" dirty="0" err="1"/>
              <a:t>Medigap</a:t>
            </a:r>
            <a:r>
              <a:rPr lang="es-US" dirty="0"/>
              <a:t> con la misma letra pero que venden distintas compañías de seguro. Le recomendamos que sea cuidadoso al comprar una póliza </a:t>
            </a:r>
            <a:r>
              <a:rPr lang="es-US" dirty="0" err="1"/>
              <a:t>Medigap</a:t>
            </a:r>
            <a:r>
              <a:rPr lang="es-US" dirty="0"/>
              <a:t>.</a:t>
            </a:r>
          </a:p>
          <a:p>
            <a:pPr>
              <a:spcAft>
                <a:spcPts val="600"/>
              </a:spcAft>
              <a:defRPr/>
            </a:pPr>
            <a:r>
              <a:rPr lang="es-US" dirty="0"/>
              <a:t>Las compañías de seguro que venden pólizas de </a:t>
            </a:r>
            <a:r>
              <a:rPr lang="es-US" dirty="0" err="1"/>
              <a:t>Medigap</a:t>
            </a:r>
            <a:r>
              <a:rPr lang="es-US" dirty="0"/>
              <a:t> están obligadas a tener el Plan A disponible. Si ofrecen cualquier otro plan </a:t>
            </a:r>
            <a:r>
              <a:rPr lang="es-US" dirty="0" err="1"/>
              <a:t>Medigap</a:t>
            </a:r>
            <a:r>
              <a:rPr lang="es-US" dirty="0"/>
              <a:t>, actualmente también deben ofrecer el Plan C o el Plan F de </a:t>
            </a:r>
            <a:r>
              <a:rPr lang="es-US" dirty="0" err="1"/>
              <a:t>Medigap</a:t>
            </a:r>
            <a:r>
              <a:rPr lang="es-US" dirty="0"/>
              <a:t> a las personas que no son nuevas en Medicare, y el Plan D o el Plan G a las personas que son nuevas en Medicare (consulte las diapositivas 14–15). Es posible que no todos los tipos de pólizas </a:t>
            </a:r>
            <a:r>
              <a:rPr lang="es-US" dirty="0" err="1"/>
              <a:t>Medigap</a:t>
            </a:r>
            <a:r>
              <a:rPr lang="es-US" dirty="0"/>
              <a:t> estén disponibles en su estado. Para obtener más información, llame al 1-877-839-2675 para conectarse con el Programa Estatal de Asistencia sobre Seguros de Salud (SHIP) en su estado, o visite </a:t>
            </a:r>
            <a:r>
              <a:rPr lang="es-US" u="sng" dirty="0">
                <a:cs typeface="Arial" panose="020B0604020202020204" pitchFamily="34" charset="0"/>
                <a:hlinkClick r:id="rId3"/>
              </a:rPr>
              <a:t>shiphelp.org</a:t>
            </a:r>
            <a:r>
              <a:rPr lang="es-US" dirty="0"/>
              <a:t>. </a:t>
            </a:r>
          </a:p>
          <a:p>
            <a:pPr>
              <a:spcAft>
                <a:spcPts val="600"/>
              </a:spcAft>
            </a:pPr>
            <a:r>
              <a:rPr lang="es-US" dirty="0"/>
              <a:t>Es posible que algunas personas aún tengan una póliza que compraron antes de que se estandarizaran los planes. Si es así, pueden conservarlas. Si las cancelan, es posible que no puedan comprarlas nuevamente.</a:t>
            </a:r>
          </a:p>
          <a:p>
            <a:pPr>
              <a:spcAft>
                <a:spcPts val="600"/>
              </a:spcAft>
            </a:pPr>
            <a:r>
              <a:rPr lang="es-US" dirty="0"/>
              <a:t>Las pólizas de </a:t>
            </a:r>
            <a:r>
              <a:rPr lang="es-US" dirty="0" err="1"/>
              <a:t>Medigap</a:t>
            </a:r>
            <a:r>
              <a:rPr lang="es-US" dirty="0"/>
              <a:t> están estandarizadas de forma diferente en Massachusetts, Minnesota y Wisconsin. Estos estados se denominan "estados exentos".  </a:t>
            </a:r>
          </a:p>
          <a:p>
            <a:pPr>
              <a:spcAft>
                <a:spcPts val="600"/>
              </a:spcAft>
            </a:pPr>
            <a:r>
              <a:rPr lang="es-US" i="1" dirty="0">
                <a:cs typeface="Arial" panose="020B0604020202020204" pitchFamily="34" charset="0"/>
              </a:rPr>
              <a:t>Cita: NAIC MO651, sección 7-Minimum </a:t>
            </a:r>
            <a:r>
              <a:rPr lang="es-US" i="1" dirty="0" err="1">
                <a:cs typeface="Arial" panose="020B0604020202020204" pitchFamily="34" charset="0"/>
              </a:rPr>
              <a:t>Benefits</a:t>
            </a:r>
            <a:r>
              <a:rPr lang="es-US" i="1" dirty="0">
                <a:cs typeface="Arial" panose="020B0604020202020204" pitchFamily="34" charset="0"/>
              </a:rPr>
              <a:t> </a:t>
            </a:r>
            <a:r>
              <a:rPr lang="es-US" i="1" dirty="0" err="1">
                <a:cs typeface="Arial" panose="020B0604020202020204" pitchFamily="34" charset="0"/>
              </a:rPr>
              <a:t>Standards</a:t>
            </a:r>
            <a:endParaRPr lang="es-US" i="1" dirty="0">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54493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0749" y="3757506"/>
            <a:ext cx="6592317" cy="5535507"/>
          </a:xfrm>
        </p:spPr>
        <p:txBody>
          <a:bodyPr/>
          <a:lstStyle/>
          <a:p>
            <a:pPr marL="0" indent="0" defTabSz="966612">
              <a:spcAft>
                <a:spcPts val="600"/>
              </a:spcAft>
              <a:buNone/>
              <a:defRPr/>
            </a:pPr>
            <a:r>
              <a:rPr lang="es-US" b="1" dirty="0">
                <a:cs typeface="Arial" panose="020B0604020202020204" pitchFamily="34" charset="0"/>
              </a:rPr>
              <a:t>Notas del presentador</a:t>
            </a:r>
          </a:p>
          <a:p>
            <a:pPr marL="0" indent="0" defTabSz="966612">
              <a:spcAft>
                <a:spcPts val="600"/>
              </a:spcAft>
              <a:buNone/>
              <a:defRPr/>
            </a:pPr>
            <a:r>
              <a:rPr lang="es-US" b="1" dirty="0">
                <a:solidFill>
                  <a:prstClr val="black"/>
                </a:solidFill>
                <a:cs typeface="Arial" panose="020B0604020202020204" pitchFamily="34" charset="0"/>
              </a:rPr>
              <a:t>Todas las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cubren un conjunto básico de beneficios, incluidos los siguientes:</a:t>
            </a:r>
          </a:p>
          <a:p>
            <a:pPr defTabSz="966612">
              <a:spcAft>
                <a:spcPts val="600"/>
              </a:spcAft>
              <a:defRPr/>
            </a:pPr>
            <a:r>
              <a:rPr lang="es-US" dirty="0">
                <a:solidFill>
                  <a:prstClr val="black"/>
                </a:solidFill>
                <a:cs typeface="Arial" panose="020B0604020202020204" pitchFamily="34" charset="0"/>
              </a:rPr>
              <a:t>Todos los planes pagan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y los costos hospitalarios de la Parte A de Medicare (seguro de hospital) hasta 365 días adicionales después de que se agoten los beneficios de Medicare. Los Planes F y G también ofrecen un plan de deducible alto en algunos estados. </a:t>
            </a:r>
          </a:p>
          <a:p>
            <a:pPr defTabSz="966612">
              <a:spcAft>
                <a:spcPts val="600"/>
              </a:spcAft>
              <a:defRPr/>
            </a:pPr>
            <a:r>
              <a:rPr lang="es-US" dirty="0">
                <a:solidFill>
                  <a:prstClr val="black"/>
                </a:solidFill>
                <a:cs typeface="Arial" panose="020B0604020202020204" pitchFamily="34" charset="0"/>
              </a:rPr>
              <a:t>Los planes A, B, C, D, F, G, M y N pagan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de Medicare (seguro médico). El Plan N paga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B, excepto por un copago de hasta $20 por algunas visitas a consultorio y un copago de hasta $50 por visitas a la sala de emergencias que no requieran hospitalización. El Plan K paga 50 %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la Parte B y el Plan L paga 75 %.</a:t>
            </a:r>
          </a:p>
          <a:p>
            <a:pPr marL="125861" indent="-125861" defTabSz="966612">
              <a:spcAft>
                <a:spcPts val="600"/>
              </a:spcAft>
              <a:defRPr/>
            </a:pPr>
            <a:r>
              <a:rPr lang="es-US" dirty="0">
                <a:solidFill>
                  <a:prstClr val="black"/>
                </a:solidFill>
                <a:cs typeface="Arial" panose="020B0604020202020204" pitchFamily="34" charset="0"/>
              </a:rPr>
              <a:t>Los planes A, B, C, D, F, G, M y N pagan el 100 % de la sangre (las 3 primeras pintas). El Plan K paga el 50 %; el Plan L paga el 75 %.</a:t>
            </a:r>
          </a:p>
          <a:p>
            <a:pPr defTabSz="966612">
              <a:spcAft>
                <a:spcPts val="600"/>
              </a:spcAft>
              <a:defRPr/>
            </a:pPr>
            <a:r>
              <a:rPr lang="es-US" dirty="0">
                <a:solidFill>
                  <a:prstClr val="black"/>
                </a:solidFill>
                <a:cs typeface="Arial" panose="020B0604020202020204" pitchFamily="34" charset="0"/>
              </a:rPr>
              <a:t>Los Planes A, B, C, D, F, G, M y N pagan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los cuidados paliativos de la Parte A. El Plan K paga el 50 %; el Plan L paga el 75 %.</a:t>
            </a:r>
          </a:p>
          <a:p>
            <a:pPr marL="0" indent="0" defTabSz="966612">
              <a:spcAft>
                <a:spcPts val="600"/>
              </a:spcAft>
              <a:buNone/>
              <a:defRPr/>
            </a:pPr>
            <a:r>
              <a:rPr lang="es-US" dirty="0">
                <a:solidFill>
                  <a:prstClr val="black"/>
                </a:solidFill>
                <a:cs typeface="Arial" panose="020B0604020202020204" pitchFamily="34" charset="0"/>
              </a:rPr>
              <a:t>Además, cada plan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 diferentes beneficios:</a:t>
            </a:r>
          </a:p>
          <a:p>
            <a:pPr marL="171450" indent="-17145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Los planes C, D, F, G, M y N cubren el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atención en un centro de enfermería especializada. El Plan K cubre el 50 % y el Plan L cubre el 75 %.</a:t>
            </a:r>
          </a:p>
          <a:p>
            <a:pPr marL="171450" indent="-17145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Los planes B, C, D, F, G y N cubren el 100 % del deducible de la Parte A. Los planes K y M cubren el 50 % y el Plan L cubre el 75 %.</a:t>
            </a:r>
          </a:p>
          <a:p>
            <a:pPr marL="171450" indent="-17145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Los planes C y F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el 100 % del deducible de la Parte B. Los planes C y F no están disponibles para las personas elegibles para Medicare por primera vez a partir del 1 de enero de 2020.</a:t>
            </a:r>
          </a:p>
          <a:p>
            <a:pPr marL="171450" indent="-17145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Los planes F y G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el 100 % de los cargos en exceso de la Parte B.</a:t>
            </a:r>
          </a:p>
          <a:p>
            <a:pPr marL="171450" indent="-17145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Los planes C, D, F, G, M y 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el 80 % de los costos de emergencias de viajes al extranjero hasta los límites de los planes.</a:t>
            </a:r>
          </a:p>
          <a:p>
            <a:pPr marL="171450" indent="-171450"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En 2024, los planes K y L tienen límites de gastos de bolsillo de $7,060 y $3,530, respectivamente.</a:t>
            </a:r>
          </a:p>
          <a:p>
            <a:pPr marL="0" indent="0" defTabSz="966612">
              <a:spcAft>
                <a:spcPts val="600"/>
              </a:spcAft>
              <a:buNone/>
              <a:defRPr/>
            </a:pPr>
            <a:r>
              <a:rPr lang="es-US" b="1" dirty="0">
                <a:solidFill>
                  <a:prstClr val="black"/>
                </a:solidFill>
                <a:cs typeface="Arial" panose="020B0604020202020204" pitchFamily="34" charset="0"/>
              </a:rPr>
              <a:t>Fuente</a:t>
            </a:r>
            <a:r>
              <a:rPr lang="es-US" dirty="0">
                <a:solidFill>
                  <a:prstClr val="black"/>
                </a:solidFill>
                <a:cs typeface="Arial" panose="020B0604020202020204" pitchFamily="34" charset="0"/>
              </a:rPr>
              <a:t>: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supplements-other-insurance</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how</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to</a:t>
            </a:r>
            <a:r>
              <a:rPr lang="es-US" dirty="0">
                <a:solidFill>
                  <a:prstClr val="black"/>
                </a:solidFill>
                <a:cs typeface="Arial" panose="020B0604020202020204" pitchFamily="34" charset="0"/>
                <a:hlinkClick r:id="rId3"/>
              </a:rPr>
              <a:t>-compare-</a:t>
            </a:r>
            <a:r>
              <a:rPr lang="es-US" dirty="0" err="1">
                <a:solidFill>
                  <a:prstClr val="black"/>
                </a:solidFill>
                <a:cs typeface="Arial" panose="020B0604020202020204" pitchFamily="34" charset="0"/>
                <a:hlinkClick r:id="rId3"/>
              </a:rPr>
              <a:t>medigap</a:t>
            </a:r>
            <a:r>
              <a:rPr lang="es-US" dirty="0">
                <a:solidFill>
                  <a:prstClr val="black"/>
                </a:solidFill>
                <a:cs typeface="Arial" panose="020B0604020202020204" pitchFamily="34" charset="0"/>
                <a:hlinkClick r:id="rId3"/>
              </a:rPr>
              <a:t>-</a:t>
            </a:r>
            <a:r>
              <a:rPr lang="es-US" dirty="0" err="1">
                <a:solidFill>
                  <a:prstClr val="black"/>
                </a:solidFill>
                <a:cs typeface="Arial" panose="020B0604020202020204" pitchFamily="34" charset="0"/>
                <a:hlinkClick r:id="rId3"/>
              </a:rPr>
              <a:t>policies</a:t>
            </a:r>
            <a:r>
              <a:rPr lang="es-US" dirty="0">
                <a:solidFill>
                  <a:prstClr val="black"/>
                </a:solidFill>
                <a:cs typeface="Arial" panose="020B0604020202020204" pitchFamily="34" charset="0"/>
              </a:rPr>
              <a:t> </a:t>
            </a:r>
          </a:p>
          <a:p>
            <a:pPr marL="125860" lvl="1" defTabSz="966612">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 Ley de Reautorización de Acceso a Medicare y CHIP de 2015 (MACRA) es una ley que se promulgó el 16 de abril de 2015. Cambió quién es elegible para comprar una póliza Medigap que proporciona cobertura del deducible de la Parte B. </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Esto se refiere a los Planes C y F.</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compañías de seguros que venden pólizas Medigap tienen prohibido vender los Planes C o F a personas que cumplieron 65 años el 1 de enero de 2020 o después, o a personas que obtengan la Parte A (debido a una discapacidad o una enfermedad renal en etapa terminal [ESRD]) a partir del 1 de enero de 2020.</a:t>
            </a:r>
          </a:p>
          <a:p>
            <a:pPr lvl="0" indent="0" defTabSz="966612">
              <a:spcAft>
                <a:spcPts val="600"/>
              </a:spcAft>
              <a:buFont typeface="Arial" panose="020B0604020202020204" pitchFamily="34" charset="0"/>
              <a:buNone/>
              <a:defRPr/>
            </a:pPr>
            <a:r>
              <a:rPr lang="es-US">
                <a:solidFill>
                  <a:prstClr val="black"/>
                </a:solidFill>
                <a:cs typeface="Arial" panose="020B0604020202020204" pitchFamily="34" charset="0"/>
              </a:rPr>
              <a:t>Una persona que no era "beneficiaria de Medicare recientemente elegible" el 1 de enero de 2020 o posterior puede solicitar la compra del Plan C o F y la compañía de seguros puede vender la póliza según MACRA. La compañía de seguros no está obligada a vender la póliza. Solo tendrán emisión garantizada si están en su período de inscripción abierta (OEP) o si tienen derechos de emisión garantizada en virtud de otras circunstancias limitadas. Su OEP para Medigap comienza el mes que usted cumple 65 o más </a:t>
            </a:r>
            <a:r>
              <a:rPr lang="es-US" b="1">
                <a:solidFill>
                  <a:prstClr val="black"/>
                </a:solidFill>
                <a:cs typeface="Arial" panose="020B0604020202020204" pitchFamily="34" charset="0"/>
              </a:rPr>
              <a:t>y</a:t>
            </a:r>
            <a:r>
              <a:rPr lang="es-US">
                <a:solidFill>
                  <a:prstClr val="black"/>
                </a:solidFill>
                <a:cs typeface="Arial" panose="020B0604020202020204" pitchFamily="34" charset="0"/>
              </a:rPr>
              <a:t> si se ha inscrito en la Parte B. También debe tener la Parte A. Los derechos de emisión garantizada son sus derechos a comprar ciertas pólizas Medigap en determinadas situaciones fuera de su OEP para Medigap. </a:t>
            </a:r>
          </a:p>
          <a:p>
            <a:pPr lvl="0" indent="0" defTabSz="966612">
              <a:spcAft>
                <a:spcPts val="600"/>
              </a:spcAft>
              <a:buFont typeface="Arial" panose="020B0604020202020204" pitchFamily="34" charset="0"/>
              <a:buNone/>
              <a:defRPr/>
            </a:pPr>
            <a:r>
              <a:rPr lang="es-US">
                <a:solidFill>
                  <a:prstClr val="black"/>
                </a:solidFill>
                <a:cs typeface="Arial" panose="020B0604020202020204" pitchFamily="34" charset="0"/>
              </a:rPr>
              <a:t>Consulte la </a:t>
            </a:r>
            <a:r>
              <a:rPr lang="es-US" i="1">
                <a:solidFill>
                  <a:prstClr val="black"/>
                </a:solidFill>
                <a:cs typeface="Arial" panose="020B0604020202020204" pitchFamily="34" charset="0"/>
              </a:rPr>
              <a:t>lección 4</a:t>
            </a:r>
            <a:r>
              <a:rPr lang="es-US">
                <a:solidFill>
                  <a:prstClr val="black"/>
                </a:solidFill>
                <a:cs typeface="Arial" panose="020B0604020202020204" pitchFamily="34" charset="0"/>
              </a:rPr>
              <a:t> para ver más información sobre los derechos de emisión garantizada.</a:t>
            </a:r>
          </a:p>
          <a:p>
            <a:pPr defTabSz="966612">
              <a:spcAft>
                <a:spcPts val="600"/>
              </a:spcAft>
              <a:defRPr/>
            </a:pPr>
            <a:r>
              <a:rPr lang="es-US" i="1">
                <a:cs typeface="Arial" panose="020B0604020202020204" pitchFamily="34" charset="0"/>
              </a:rPr>
              <a:t>Cita: NAIC MO651, sección 9.2</a:t>
            </a:r>
          </a:p>
        </p:txBody>
      </p:sp>
    </p:spTree>
    <p:extLst>
      <p:ext uri="{BB962C8B-B14F-4D97-AF65-F5344CB8AC3E}">
        <p14:creationId xmlns:p14="http://schemas.microsoft.com/office/powerpoint/2010/main" val="126695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solidFill>
                  <a:prstClr val="black"/>
                </a:solidFill>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Las compañías de seguros pueden vender un Plan C o F a una persona que comenzó a obtener la Parte A retroactiva sin primas de Medicare antes del 1 de enero de 2020.</a:t>
            </a:r>
          </a:p>
          <a:p>
            <a:pPr defTabSz="966612">
              <a:spcAft>
                <a:spcPts val="600"/>
              </a:spcAft>
              <a:defRPr/>
            </a:pPr>
            <a:r>
              <a:rPr lang="es-US">
                <a:solidFill>
                  <a:prstClr val="black"/>
                </a:solidFill>
                <a:cs typeface="Arial" panose="020B0604020202020204" pitchFamily="34" charset="0"/>
              </a:rPr>
              <a:t>Los planes Medigap C y F permanecerán activos para las personas que ya los tenían.</a:t>
            </a:r>
          </a:p>
          <a:p>
            <a:pPr defTabSz="966612">
              <a:spcAft>
                <a:spcPts val="600"/>
              </a:spcAft>
              <a:defRPr/>
            </a:pPr>
            <a:r>
              <a:rPr lang="es-US">
                <a:solidFill>
                  <a:prstClr val="black"/>
                </a:solidFill>
                <a:cs typeface="Arial" panose="020B0604020202020204" pitchFamily="34" charset="0"/>
              </a:rPr>
              <a:t>Los planes C y F tienen garantía de renovación para quienes ya los tengan. Si las primas no se pagan, estos planes se perderán y no se podrán recuperar.</a:t>
            </a:r>
          </a:p>
          <a:p>
            <a:pPr defTabSz="966612">
              <a:spcAft>
                <a:spcPts val="600"/>
              </a:spcAft>
              <a:defRPr/>
            </a:pPr>
            <a:r>
              <a:rPr lang="es-US">
                <a:solidFill>
                  <a:prstClr val="black"/>
                </a:solidFill>
                <a:cs typeface="Arial" panose="020B0604020202020204" pitchFamily="34" charset="0"/>
              </a:rPr>
              <a:t>No hay un derecho de emisión con garantía federal para que las personas con Plan C o F cambien a otros tipos de planes. Consulte al Departamento Estatal de Seguros para saber qué derechos tiene según la legislación estatal.</a:t>
            </a:r>
          </a:p>
        </p:txBody>
      </p:sp>
    </p:spTree>
    <p:extLst>
      <p:ext uri="{BB962C8B-B14F-4D97-AF65-F5344CB8AC3E}">
        <p14:creationId xmlns:p14="http://schemas.microsoft.com/office/powerpoint/2010/main" val="19247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a:spcAft>
                <a:spcPts val="600"/>
              </a:spcAft>
              <a:defRPr/>
            </a:pPr>
            <a:r>
              <a:rPr lang="es-US" b="1" dirty="0">
                <a:cs typeface="Arial" panose="020B0604020202020204" pitchFamily="34" charset="0"/>
              </a:rPr>
              <a:t>Esta diapositiva tiene animación.</a:t>
            </a:r>
          </a:p>
          <a:p>
            <a:pPr>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Massachusetts, Minnesota y Wisconsin son estados exentos. Esto significa que ellos: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Ofrecen diferentes tipos de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no están etiquetadas con letras.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Brindan beneficios que se comparan con las pólizas estandarizadas</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Tienen un sistema diferente que incluye beneficios básicos ("principales") y opcionales ("adicionales") </a:t>
            </a:r>
          </a:p>
          <a:p>
            <a:pPr>
              <a:spcAft>
                <a:spcPts val="600"/>
              </a:spcAft>
              <a:defRPr/>
            </a:pPr>
            <a:r>
              <a:rPr lang="es-US" dirty="0">
                <a:solidFill>
                  <a:prstClr val="black"/>
                </a:solidFill>
                <a:cs typeface="Arial" panose="020B0604020202020204" pitchFamily="34" charset="0"/>
              </a:rPr>
              <a:t>Se requiere que los estados exentos implementen los cambios de la Ley de Reautorización de CHIP y Acceso a Medicare de 2015 (MACRA). Esto significa que las personas que son nuevas en Medicare a partir del 1 de enero de 2020 no son elegibles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incluya cobertura del deducible de la Parte B. Consulte con esos estados para las actualizaciones. Para obtener más información, llame al 1-877-839-2675 a fin de conectarse al SHIP en su estado, o visite </a:t>
            </a:r>
            <a:r>
              <a:rPr lang="es-US" dirty="0">
                <a:solidFill>
                  <a:prstClr val="black"/>
                </a:solidFill>
                <a:cs typeface="Arial" panose="020B0604020202020204" pitchFamily="34" charset="0"/>
                <a:hlinkClick r:id="rId3"/>
              </a:rPr>
              <a:t> shiphelp.org </a:t>
            </a:r>
            <a:r>
              <a:rPr lang="es-US" dirty="0">
                <a:solidFill>
                  <a:prstClr val="black"/>
                </a:solidFill>
                <a:cs typeface="Arial" panose="020B0604020202020204" pitchFamily="34" charset="0"/>
              </a:rPr>
              <a:t>. </a:t>
            </a:r>
          </a:p>
          <a:p>
            <a:pPr>
              <a:spcAft>
                <a:spcPts val="600"/>
              </a:spcAft>
              <a:defRPr/>
            </a:pPr>
            <a:r>
              <a:rPr lang="es-US" dirty="0">
                <a:solidFill>
                  <a:prstClr val="black"/>
                </a:solidFill>
                <a:cs typeface="Arial" panose="020B0604020202020204" pitchFamily="34" charset="0"/>
              </a:rPr>
              <a:t>La información sobre la cobertura ofrecida en estos estados está disponible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CMS núm. 02110). Visite </a:t>
            </a:r>
            <a:r>
              <a:rPr lang="es-US" dirty="0">
                <a:solidFill>
                  <a:prstClr val="black"/>
                </a:solidFill>
                <a:cs typeface="Arial" panose="020B0604020202020204" pitchFamily="34" charset="0"/>
                <a:hlinkClick r:id="rId4"/>
              </a:rPr>
              <a:t>es.Medicare.gov/</a:t>
            </a:r>
            <a:r>
              <a:rPr lang="es-US" dirty="0" err="1">
                <a:solidFill>
                  <a:prstClr val="black"/>
                </a:solidFill>
                <a:cs typeface="Arial" panose="020B0604020202020204" pitchFamily="34" charset="0"/>
                <a:hlinkClick r:id="rId4"/>
              </a:rPr>
              <a:t>publications</a:t>
            </a:r>
            <a:r>
              <a:rPr lang="es-US" dirty="0">
                <a:solidFill>
                  <a:prstClr val="black"/>
                </a:solidFill>
                <a:cs typeface="Arial" panose="020B0604020202020204" pitchFamily="34" charset="0"/>
              </a:rPr>
              <a:t>.</a:t>
            </a:r>
          </a:p>
          <a:p>
            <a:pPr>
              <a:spcAft>
                <a:spcPts val="600"/>
              </a:spcAft>
              <a:defRPr/>
            </a:pPr>
            <a:r>
              <a:rPr lang="es-US" i="1" dirty="0">
                <a:solidFill>
                  <a:prstClr val="black"/>
                </a:solidFill>
                <a:cs typeface="Arial" panose="020B0604020202020204" pitchFamily="34" charset="0"/>
              </a:rPr>
              <a:t>Cita: 42 U.S </a:t>
            </a:r>
            <a:r>
              <a:rPr lang="es-US" i="1" dirty="0" err="1">
                <a:solidFill>
                  <a:prstClr val="black"/>
                </a:solidFill>
                <a:cs typeface="Arial" panose="020B0604020202020204" pitchFamily="34" charset="0"/>
              </a:rPr>
              <a:t>Code</a:t>
            </a:r>
            <a:r>
              <a:rPr lang="es-US" i="1" dirty="0">
                <a:solidFill>
                  <a:prstClr val="black"/>
                </a:solidFill>
                <a:cs typeface="Arial" panose="020B0604020202020204" pitchFamily="34" charset="0"/>
              </a:rPr>
              <a:t> 1395ss(P)(6)</a:t>
            </a:r>
          </a:p>
        </p:txBody>
      </p:sp>
    </p:spTree>
    <p:extLst>
      <p:ext uri="{BB962C8B-B14F-4D97-AF65-F5344CB8AC3E}">
        <p14:creationId xmlns:p14="http://schemas.microsoft.com/office/powerpoint/2010/main" val="28477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3295" y="3768470"/>
            <a:ext cx="6376737" cy="5363497"/>
          </a:xfrm>
        </p:spPr>
        <p:txBody>
          <a:bodyPr>
            <a:normAutofit/>
          </a:bodyPr>
          <a:lstStyle/>
          <a:p>
            <a:pPr defTabSz="966612">
              <a:spcBef>
                <a:spcPts val="634"/>
              </a:spcBef>
              <a:spcAft>
                <a:spcPts val="600"/>
              </a:spcAft>
              <a:defRPr/>
            </a:pPr>
            <a:r>
              <a:rPr lang="es-US" b="1">
                <a:solidFill>
                  <a:prstClr val="black"/>
                </a:solidFill>
                <a:cs typeface="Arial" panose="020B0604020202020204" pitchFamily="34" charset="0"/>
              </a:rPr>
              <a:t>Instrucciones del presentador</a:t>
            </a:r>
          </a:p>
          <a:p>
            <a:pPr defTabSz="966612">
              <a:spcBef>
                <a:spcPts val="634"/>
              </a:spcBef>
              <a:spcAft>
                <a:spcPts val="600"/>
              </a:spcAft>
              <a:defRPr/>
            </a:pPr>
            <a:r>
              <a:rPr lang="es-US">
                <a:solidFill>
                  <a:prstClr val="black"/>
                </a:solidFill>
                <a:cs typeface="Arial" panose="020B0604020202020204" pitchFamily="34" charset="0"/>
              </a:rPr>
              <a:t>Los materiales están diseñados para los informadores/capacitadores que están familiarizados con el programa de Medicare y desean tener información preparada para sus presentaciones. </a:t>
            </a:r>
          </a:p>
          <a:p>
            <a:pPr>
              <a:spcAft>
                <a:spcPts val="600"/>
              </a:spcAft>
            </a:pPr>
            <a:r>
              <a:rPr lang="es-US"/>
              <a:t>El módulo consta de 55 diapositivas de PowerPoint con notas para el orador correspondientes, actividades, 7 preguntas para evaluar los conocimientos y 2 escenarios para revisión. Puede presentarse en 45 minutos, aproximadamente. Calcule alrededor de 15 minutos adicionales para el debate, las preguntas y las respuestas. Es posible que se requiera tiempo adicional para actividades complementarias. </a:t>
            </a:r>
          </a:p>
          <a:p>
            <a:pPr defTabSz="966612">
              <a:spcBef>
                <a:spcPts val="634"/>
              </a:spcBef>
              <a:spcAft>
                <a:spcPts val="600"/>
              </a:spcAft>
              <a:defRPr/>
            </a:pPr>
            <a:r>
              <a:rPr lang="es-US" b="1">
                <a:solidFill>
                  <a:prstClr val="black"/>
                </a:solidFill>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Las lecciones de este módulo de capacitación analizan cómo funcionan </a:t>
            </a:r>
            <a:r>
              <a:rPr lang="es-US"/>
              <a:t>las pólizas de seguro suplementario de Medicare (Medigap) </a:t>
            </a:r>
            <a:r>
              <a:rPr lang="es-US">
                <a:solidFill>
                  <a:prstClr val="black"/>
                </a:solidFill>
                <a:cs typeface="Arial" panose="020B0604020202020204" pitchFamily="34" charset="0"/>
              </a:rPr>
              <a:t>con Medicare, qué cubren las pólizas Medigap, cómo están estructuradas y cuándo comprar una póliza Medigap. </a:t>
            </a:r>
          </a:p>
          <a:p>
            <a:pPr defTabSz="966612">
              <a:spcBef>
                <a:spcPts val="634"/>
              </a:spcBef>
              <a:spcAft>
                <a:spcPts val="600"/>
              </a:spcAft>
              <a:defRPr/>
            </a:pPr>
            <a:r>
              <a:rPr lang="es-US">
                <a:solidFill>
                  <a:prstClr val="black"/>
                </a:solidFill>
                <a:cs typeface="Arial" panose="020B0604020202020204" pitchFamily="34" charset="0"/>
              </a:rPr>
              <a:t>Cita: Artículo 1882 de la Ley del Seguro Social: </a:t>
            </a:r>
            <a:r>
              <a:rPr lang="es-US">
                <a:solidFill>
                  <a:prstClr val="black"/>
                </a:solidFill>
                <a:cs typeface="Arial" panose="020B0604020202020204" pitchFamily="34" charset="0"/>
                <a:hlinkClick r:id="rId3"/>
              </a:rPr>
              <a:t>SSA.gov/OP_Home/ssact/title18/1882.htm</a:t>
            </a:r>
          </a:p>
          <a:p>
            <a:pPr defTabSz="966612">
              <a:spcBef>
                <a:spcPts val="634"/>
              </a:spcBef>
              <a:spcAft>
                <a:spcPts val="600"/>
              </a:spcAft>
              <a:defRPr/>
            </a:pPr>
            <a:r>
              <a:rPr lang="es-US"/>
              <a:t>42 U.S.C., sección 1395(ss): </a:t>
            </a:r>
            <a:r>
              <a:rPr lang="es-US">
                <a:hlinkClick r:id="rId4"/>
              </a:rPr>
              <a:t>uscode.house.gov/view.xhtml?req=granuleid:USC-prelim-title42-section1395ss&amp;num=0&amp;edition=prelim</a:t>
            </a:r>
          </a:p>
          <a:p>
            <a:pPr defTabSz="966612">
              <a:spcBef>
                <a:spcPts val="634"/>
              </a:spcBef>
              <a:spcAft>
                <a:spcPts val="600"/>
              </a:spcAft>
              <a:defRPr/>
            </a:pPr>
            <a:r>
              <a:rPr lang="es-US"/>
              <a:t>Registro Federal, CMS-4239-N: </a:t>
            </a:r>
            <a:r>
              <a:rPr lang="es-US">
                <a:hlinkClick r:id="rId5"/>
              </a:rPr>
              <a:t>govinfo.gov/content/pkg/FR-2009-04-24/pdf/E9-9272.pdf</a:t>
            </a:r>
          </a:p>
          <a:p>
            <a:pPr defTabSz="966612">
              <a:spcBef>
                <a:spcPts val="634"/>
              </a:spcBef>
              <a:spcAft>
                <a:spcPts val="600"/>
              </a:spcAft>
              <a:defRPr/>
            </a:pPr>
            <a:r>
              <a:rPr lang="es-US"/>
              <a:t>Reglamento modelo para implementar la Ley Modelo de Normas Mínimas de la NAIC para el Seguro Suplementario de Medicare: </a:t>
            </a:r>
            <a:r>
              <a:rPr lang="es-US">
                <a:hlinkClick r:id="rId6"/>
              </a:rPr>
              <a:t>HHS.gov/guidance/document/naic-medicare-supplement-insurance-minimum-standards-model-act-regulation</a:t>
            </a:r>
          </a:p>
          <a:p>
            <a:pPr defTabSz="966612">
              <a:spcBef>
                <a:spcPts val="634"/>
              </a:spcBef>
              <a:spcAft>
                <a:spcPts val="600"/>
              </a:spcAft>
              <a:defRPr/>
            </a:pPr>
            <a:endParaRPr lang="en-US" dirty="0"/>
          </a:p>
          <a:p>
            <a:pPr defTabSz="966612">
              <a:spcBef>
                <a:spcPts val="634"/>
              </a:spcBef>
              <a:spcAft>
                <a:spcPts val="600"/>
              </a:spcAft>
              <a:defRPr/>
            </a:pPr>
            <a:endParaRPr lang="en-US" dirty="0"/>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004260"/>
          </a:xfrm>
        </p:spPr>
        <p:txBody>
          <a:bodyPr/>
          <a:lstStyle/>
          <a:p>
            <a:pPr>
              <a:spcBef>
                <a:spcPts val="702"/>
              </a:spcBef>
              <a:spcAft>
                <a:spcPts val="600"/>
              </a:spcAft>
              <a:defRPr/>
            </a:pPr>
            <a:r>
              <a:rPr lang="es-US" b="1">
                <a:cs typeface="Arial" panose="020B0604020202020204" pitchFamily="34" charset="0"/>
              </a:rPr>
              <a:t>Esta diapositiva tiene animación.</a:t>
            </a:r>
          </a:p>
          <a:p>
            <a:pPr>
              <a:spcBef>
                <a:spcPts val="634"/>
              </a:spcBef>
              <a:spcAft>
                <a:spcPts val="600"/>
              </a:spcAft>
              <a:defRPr/>
            </a:pPr>
            <a:r>
              <a:rPr lang="es-US" b="1">
                <a:cs typeface="Arial" panose="020B0604020202020204" pitchFamily="34" charset="0"/>
              </a:rPr>
              <a:t>Notas del presentador</a:t>
            </a:r>
          </a:p>
          <a:p>
            <a:pPr marL="181240" indent="-181240"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Medicare SELECT es un tipo de póliza Medigap que se vende en algunos estados y que requiere que use los hospitales y, en algunos casos, los médicos de su red para ser elegible para recibir los beneficios completos del seguro (excepto en casos de emergencia). </a:t>
            </a:r>
          </a:p>
          <a:p>
            <a:pPr marL="181240" indent="-181240"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Medicare SELECT puede ofrecerse como cualquiera de las pólizas Medigap estandarizadas. </a:t>
            </a:r>
          </a:p>
          <a:p>
            <a:pPr marL="181240" indent="-181240"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En general, estas pólizas cuestan menos que otras pólizas Medigap. Sin embargo, si no usa un hospital o médico de la red de Medicare SELECT para servicios que no son de emergencia, deberá pagar parte o todo lo que Medicare no pague. Medicare pagará su parte de los cargos aprobados, cualquiera sea el hospital o médico que usted elija.</a:t>
            </a:r>
          </a:p>
          <a:p>
            <a:pPr defTabSz="966612">
              <a:spcAft>
                <a:spcPts val="600"/>
              </a:spcAft>
              <a:defRPr/>
            </a:pPr>
            <a:r>
              <a:rPr lang="es-US">
                <a:solidFill>
                  <a:prstClr val="black"/>
                </a:solidFill>
                <a:cs typeface="Arial" panose="020B0604020202020204" pitchFamily="34" charset="0"/>
              </a:rPr>
              <a:t>Si actualmente tiene una póliza Medicare SELECT, también tiene el derecho de cambiar, en cualquier momento, a una póliza Medigap estándar vendida por la misma compañía. La póliza Medigap a la que se cambie debe ofrecerle los mismos o menos beneficios que la póliza Medicare SELECT que tiene actualmente. </a:t>
            </a:r>
          </a:p>
          <a:p>
            <a:pPr defTabSz="966612">
              <a:spcAft>
                <a:spcPts val="600"/>
              </a:spcAft>
              <a:defRPr/>
            </a:pPr>
            <a:r>
              <a:rPr lang="es-US" i="1">
                <a:solidFill>
                  <a:prstClr val="black"/>
                </a:solidFill>
                <a:cs typeface="Arial" panose="020B0604020202020204" pitchFamily="34" charset="0"/>
              </a:rPr>
              <a:t>Cita: 42 U.S Code 1395ss(t)</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1110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06391" y="3876484"/>
            <a:ext cx="6102417" cy="4395646"/>
          </a:xfrm>
        </p:spPr>
        <p:txBody>
          <a:bodyPr/>
          <a:lstStyle/>
          <a:p>
            <a:pPr defTabSz="966612">
              <a:spcAft>
                <a:spcPts val="600"/>
              </a:spcAft>
              <a:defRPr/>
            </a:pPr>
            <a:r>
              <a:rPr lang="es-US" b="1">
                <a:cs typeface="Arial" panose="020B0604020202020204" pitchFamily="34" charset="0"/>
              </a:rPr>
              <a:t>Esta diapositiva tiene animación</a:t>
            </a:r>
          </a:p>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Si tiene una póliza Medicare SELECT y se muda fuera del área de la póliza, usted puede:</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Comprar una póliza Medigap estandarizada a su compañía de seguros Medigap actual que ofrezca los mismos o menos beneficios que su póliza Medicare SELECT actual. Si hace más de 6 meses que tiene su póliza Medicare SELECT, no tendrá que responder preguntas médicas. </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Ejercer su derecho a la emisión garantizada para comprar cualquier Plan Medigap A, B, C, D, F, G, K o L que esté disponible para la venta en la mayoría de los estados en cualquier compañía de seguros. Los Planes C y F ya no están disponibles para las personas que se incorporaron a Medicare a partir del 1 de enero de 2020 o después. Las personas elegibles para Medicare a partir del 1 de enero de 2020 tienen derecho a comprar los Planes D y G en lugar de los Planes C y F. </a:t>
            </a:r>
          </a:p>
          <a:p>
            <a:pPr defTabSz="966612">
              <a:spcAft>
                <a:spcPts val="600"/>
              </a:spcAft>
              <a:defRPr/>
            </a:pPr>
            <a:r>
              <a:rPr lang="es-US">
                <a:solidFill>
                  <a:prstClr val="black"/>
                </a:solidFill>
                <a:cs typeface="Arial" panose="020B0604020202020204" pitchFamily="34" charset="0"/>
              </a:rPr>
              <a:t>Consulte la </a:t>
            </a:r>
            <a:r>
              <a:rPr lang="es-US" i="1">
                <a:solidFill>
                  <a:prstClr val="black"/>
                </a:solidFill>
                <a:cs typeface="Arial" panose="020B0604020202020204" pitchFamily="34" charset="0"/>
              </a:rPr>
              <a:t>lección 4</a:t>
            </a:r>
            <a:r>
              <a:rPr lang="es-US">
                <a:solidFill>
                  <a:prstClr val="black"/>
                </a:solidFill>
                <a:cs typeface="Arial" panose="020B0604020202020204" pitchFamily="34" charset="0"/>
              </a:rPr>
              <a:t> para ver más información sobre los derechos de emisión garantizada.</a:t>
            </a:r>
          </a:p>
          <a:p>
            <a:pPr defTabSz="966612">
              <a:spcAft>
                <a:spcPts val="600"/>
              </a:spcAft>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Las pólizas Medicare SELECT no están disponibles en todos los estados. Para ver las opciones disponibles en su estado, llame al Departamento Estatal de Seguros. Para obtener más información, llame al 1-877-839-2675 para comunicarse con el SHIP en su estado, o visite </a:t>
            </a:r>
            <a:r>
              <a:rPr lang="es-US" u="sng">
                <a:solidFill>
                  <a:prstClr val="black"/>
                </a:solidFill>
                <a:cs typeface="Arial" panose="020B0604020202020204" pitchFamily="34" charset="0"/>
                <a:hlinkClick r:id="rId3"/>
              </a:rPr>
              <a:t> shiphelp.org </a:t>
            </a:r>
            <a:r>
              <a:rPr lang="es-US">
                <a:solidFill>
                  <a:prstClr val="black"/>
                </a:solidFill>
                <a:cs typeface="Arial" panose="020B0604020202020204" pitchFamily="34" charset="0"/>
              </a:rPr>
              <a:t>.</a:t>
            </a:r>
          </a:p>
        </p:txBody>
      </p:sp>
    </p:spTree>
    <p:extLst>
      <p:ext uri="{BB962C8B-B14F-4D97-AF65-F5344CB8AC3E}">
        <p14:creationId xmlns:p14="http://schemas.microsoft.com/office/powerpoint/2010/main" val="68672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Compruebe sus conocimientos: pregunta 3</a:t>
            </a:r>
          </a:p>
          <a:p>
            <a:pPr defTabSz="966612">
              <a:spcAft>
                <a:spcPts val="600"/>
              </a:spcAft>
              <a:defRPr/>
            </a:pPr>
            <a:r>
              <a:rPr lang="es-US" dirty="0">
                <a:solidFill>
                  <a:prstClr val="black"/>
                </a:solidFill>
                <a:cs typeface="Arial" panose="020B0604020202020204" pitchFamily="34" charset="0"/>
              </a:rPr>
              <a:t>Todos 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pagan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A de Medicare (seguro de hospital) hasta 365 días adicionales después de que se agoten los beneficios de Medicare.</a:t>
            </a:r>
          </a:p>
          <a:p>
            <a:pPr marL="179562" lvl="1" indent="-179562" defTabSz="724959">
              <a:spcBef>
                <a:spcPts val="634"/>
              </a:spcBef>
              <a:spcAft>
                <a:spcPts val="600"/>
              </a:spcAft>
              <a:buFont typeface="+mj-lt"/>
              <a:buAutoNum type="alphaLcPeriod"/>
              <a:defRPr/>
            </a:pPr>
            <a:r>
              <a:rPr lang="es-US" dirty="0">
                <a:solidFill>
                  <a:prstClr val="black"/>
                </a:solidFill>
                <a:cs typeface="Arial" panose="020B0604020202020204" pitchFamily="34" charset="0"/>
              </a:rPr>
              <a:t>Verdadero</a:t>
            </a:r>
          </a:p>
          <a:p>
            <a:pPr marL="179562" lvl="1" indent="-179562" defTabSz="724959">
              <a:spcBef>
                <a:spcPts val="634"/>
              </a:spcBef>
              <a:spcAft>
                <a:spcPts val="600"/>
              </a:spcAft>
              <a:buFont typeface="+mj-lt"/>
              <a:buAutoNum type="alphaLcPeriod"/>
              <a:tabLst>
                <a:tab pos="120827" algn="l"/>
              </a:tabLst>
              <a:defRPr/>
            </a:pPr>
            <a:r>
              <a:rPr lang="es-US" dirty="0">
                <a:solidFill>
                  <a:prstClr val="black"/>
                </a:solidFill>
                <a:cs typeface="Arial" panose="020B0604020202020204" pitchFamily="34" charset="0"/>
              </a:rPr>
              <a:t>Falso</a:t>
            </a:r>
          </a:p>
          <a:p>
            <a:pPr defTabSz="966612">
              <a:spcAft>
                <a:spcPts val="600"/>
              </a:spcAft>
              <a:defRPr/>
            </a:pPr>
            <a:r>
              <a:rPr lang="es-US" b="1" dirty="0">
                <a:solidFill>
                  <a:prstClr val="black"/>
                </a:solidFill>
                <a:cs typeface="Arial" panose="020B0604020202020204" pitchFamily="34" charset="0"/>
              </a:rPr>
              <a:t>RESPUESTA: a. </a:t>
            </a:r>
            <a:r>
              <a:rPr lang="es-US" dirty="0">
                <a:solidFill>
                  <a:prstClr val="black"/>
                </a:solidFill>
                <a:cs typeface="Arial" panose="020B0604020202020204" pitchFamily="34" charset="0"/>
              </a:rPr>
              <a:t>Verdadero </a:t>
            </a:r>
          </a:p>
          <a:p>
            <a:pPr defTabSz="966612">
              <a:spcAft>
                <a:spcPts val="600"/>
              </a:spcAft>
              <a:defRPr/>
            </a:pPr>
            <a:r>
              <a:rPr lang="es-US" dirty="0">
                <a:solidFill>
                  <a:prstClr val="black"/>
                </a:solidFill>
                <a:cs typeface="Arial" panose="020B0604020202020204" pitchFamily="34" charset="0"/>
              </a:rPr>
              <a:t>Todas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cubren un conjunto básico de beneficios. Todos los planes pagan 100 %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de la Parte A de Medicare (seguro de hospital) hasta 365 días adicionales después de que se agoten los beneficios de Medicare. </a:t>
            </a:r>
          </a:p>
        </p:txBody>
      </p:sp>
    </p:spTree>
    <p:extLst>
      <p:ext uri="{BB962C8B-B14F-4D97-AF65-F5344CB8AC3E}">
        <p14:creationId xmlns:p14="http://schemas.microsoft.com/office/powerpoint/2010/main" val="319418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75870" y="3840480"/>
            <a:ext cx="6363459" cy="5281295"/>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Compruebe sus conocimientos: pregunta 4</a:t>
            </a:r>
          </a:p>
          <a:p>
            <a:pPr defTabSz="966612">
              <a:spcAft>
                <a:spcPts val="600"/>
              </a:spcAft>
              <a:defRPr/>
            </a:pPr>
            <a:r>
              <a:rPr lang="es-US" dirty="0">
                <a:solidFill>
                  <a:prstClr val="black"/>
                </a:solidFill>
                <a:cs typeface="Arial" panose="020B0604020202020204" pitchFamily="34" charset="0"/>
              </a:rPr>
              <a:t>A partir del 1 de enero de 2020, 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se venden a personas que son nuevas en Medicare no pueden cubrir el deducible de la Parte B de Medicare (seguro médico).</a:t>
            </a:r>
          </a:p>
          <a:p>
            <a:pPr marL="184596" lvl="1" indent="-184596" defTabSz="724959">
              <a:spcBef>
                <a:spcPts val="634"/>
              </a:spcBef>
              <a:spcAft>
                <a:spcPts val="600"/>
              </a:spcAft>
              <a:buFont typeface="+mj-lt"/>
              <a:buAutoNum type="alphaLcPeriod"/>
              <a:defRPr/>
            </a:pPr>
            <a:r>
              <a:rPr lang="es-US" dirty="0">
                <a:solidFill>
                  <a:prstClr val="black"/>
                </a:solidFill>
                <a:cs typeface="Arial" panose="020B0604020202020204" pitchFamily="34" charset="0"/>
              </a:rPr>
              <a:t>Verdadero</a:t>
            </a:r>
          </a:p>
          <a:p>
            <a:pPr marL="184596" lvl="1" indent="-184596" defTabSz="724959">
              <a:spcBef>
                <a:spcPts val="634"/>
              </a:spcBef>
              <a:spcAft>
                <a:spcPts val="600"/>
              </a:spcAft>
              <a:buFont typeface="+mj-lt"/>
              <a:buAutoNum type="alphaLcPeriod"/>
              <a:defRPr/>
            </a:pPr>
            <a:r>
              <a:rPr lang="es-US" dirty="0">
                <a:solidFill>
                  <a:prstClr val="black"/>
                </a:solidFill>
                <a:cs typeface="Arial" panose="020B0604020202020204" pitchFamily="34" charset="0"/>
              </a:rPr>
              <a:t>Falso</a:t>
            </a:r>
          </a:p>
          <a:p>
            <a:pPr defTabSz="966612">
              <a:spcAft>
                <a:spcPts val="600"/>
              </a:spcAft>
              <a:defRPr/>
            </a:pPr>
            <a:r>
              <a:rPr lang="es-US" b="1" dirty="0">
                <a:solidFill>
                  <a:prstClr val="black"/>
                </a:solidFill>
                <a:cs typeface="Arial" panose="020B0604020202020204" pitchFamily="34" charset="0"/>
              </a:rPr>
              <a:t>Respuesta: a.</a:t>
            </a:r>
            <a:r>
              <a:rPr lang="es-US" dirty="0">
                <a:solidFill>
                  <a:prstClr val="black"/>
                </a:solidFill>
                <a:cs typeface="Arial" panose="020B0604020202020204" pitchFamily="34" charset="0"/>
              </a:rPr>
              <a:t> Verdadero</a:t>
            </a:r>
          </a:p>
          <a:p>
            <a:pPr defTabSz="966612">
              <a:spcAft>
                <a:spcPts val="600"/>
              </a:spcAft>
              <a:defRPr/>
            </a:pPr>
            <a:r>
              <a:rPr lang="es-US" dirty="0">
                <a:solidFill>
                  <a:prstClr val="black"/>
                </a:solidFill>
                <a:cs typeface="Arial" panose="020B0604020202020204" pitchFamily="34" charset="0"/>
              </a:rPr>
              <a:t>Los planes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se venden a personas que son nuevas en Medicare no pueden cubrir el deducible de la Parte B de Medicare. La Ley de Reautorización de Acceso a Medicare y CHIP de 2015 (MACRA) (ley bipartidista promulgada el 16 de abril de 2015) cambió quién es elegible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proporcione cobertura del deducible de la Parte B. </a:t>
            </a:r>
          </a:p>
          <a:p>
            <a:pPr defTabSz="966612">
              <a:spcAft>
                <a:spcPts val="600"/>
              </a:spcAft>
              <a:defRPr/>
            </a:pPr>
            <a:r>
              <a:rPr lang="es-US" dirty="0">
                <a:solidFill>
                  <a:prstClr val="black"/>
                </a:solidFill>
                <a:cs typeface="Arial" panose="020B0604020202020204" pitchFamily="34" charset="0"/>
              </a:rPr>
              <a:t>Debido a esto, los Planes C y F ya no están disponibles para las personas nuevas en Medicare a partir del 1 de enero de 2020. </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Si ya tiene cualquiera de estos dos planes (o la versión con deducible alto del Plan F) o estaba cubierto por uno de estos planes antes del 1 de enero de 2020, podrá mantener su plan. Si era elegible para Medicare antes del 1 de enero de 2020, pero todavía no se inscribía, es posible que pueda comprar uno de estos planes. </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En esta situación, las personas nuevas en Medicare son personas que cumplieron 65 años el 1 de enero de 2020 o después, y también las personas que obtuvieron la Parte A de Medicare (seguro de hospital) el 1 de enero de 2020 o después.</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5615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En la lección 3 se explicará lo siguiente:</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Costos de una póliza de seguro suplementario de Medicare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El mejor momento para comprar una póliza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Cambiar de pólizas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Pasos para comprar una póliza Medigap</a:t>
            </a:r>
          </a:p>
        </p:txBody>
      </p:sp>
    </p:spTree>
    <p:extLst>
      <p:ext uri="{BB962C8B-B14F-4D97-AF65-F5344CB8AC3E}">
        <p14:creationId xmlns:p14="http://schemas.microsoft.com/office/powerpoint/2010/main" val="408472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s-US" b="1"/>
              <a:t>Notas del presentador</a:t>
            </a:r>
          </a:p>
          <a:p>
            <a:pPr>
              <a:spcAft>
                <a:spcPts val="600"/>
              </a:spcAft>
            </a:pPr>
            <a:r>
              <a:rPr lang="es-US"/>
              <a:t>Al finalizar esta sesión, usted podrá:</a:t>
            </a:r>
          </a:p>
          <a:p>
            <a:pPr marL="181240" indent="-181240">
              <a:spcAft>
                <a:spcPts val="600"/>
              </a:spcAft>
              <a:buFont typeface="Wingdings" panose="05000000000000000000" pitchFamily="2" charset="2"/>
              <a:buChar char="§"/>
            </a:pPr>
            <a:r>
              <a:rPr lang="es-US"/>
              <a:t>Explicar qué determina cuánto pagará por Medigap</a:t>
            </a:r>
          </a:p>
          <a:p>
            <a:pPr marL="181240" indent="-181240">
              <a:spcAft>
                <a:spcPts val="600"/>
              </a:spcAft>
              <a:buFont typeface="Wingdings" panose="05000000000000000000" pitchFamily="2" charset="2"/>
              <a:buChar char="§"/>
            </a:pPr>
            <a:r>
              <a:rPr lang="es-US"/>
              <a:t>Identificar el mejor momento para comprar una póliza Medigap</a:t>
            </a:r>
          </a:p>
          <a:p>
            <a:pPr marL="181240" indent="-181240">
              <a:spcAft>
                <a:spcPts val="600"/>
              </a:spcAft>
              <a:buFont typeface="Wingdings" panose="05000000000000000000" pitchFamily="2" charset="2"/>
              <a:buChar char="§"/>
            </a:pPr>
            <a:r>
              <a:rPr lang="es-US"/>
              <a:t>Explicar los derechos de emisión garantizada</a:t>
            </a:r>
          </a:p>
          <a:p>
            <a:pPr marL="181240" indent="-181240">
              <a:spcAft>
                <a:spcPts val="600"/>
              </a:spcAft>
              <a:buFont typeface="Wingdings" panose="05000000000000000000" pitchFamily="2" charset="2"/>
              <a:buChar char="§"/>
            </a:pPr>
            <a:r>
              <a:rPr lang="es-US"/>
              <a:t>Obtener los pasos para adquirir una póliza Medigap</a:t>
            </a:r>
          </a:p>
          <a:p>
            <a:endParaRPr lang="en-US" dirty="0"/>
          </a:p>
        </p:txBody>
      </p:sp>
    </p:spTree>
    <p:extLst>
      <p:ext uri="{BB962C8B-B14F-4D97-AF65-F5344CB8AC3E}">
        <p14:creationId xmlns:p14="http://schemas.microsoft.com/office/powerpoint/2010/main" val="32001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3057-F803-90DD-85CC-80B6F8A2A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82ACE-6921-B8BD-0DCB-799996AF7954}"/>
              </a:ext>
            </a:extLst>
          </p:cNvPr>
          <p:cNvSpPr>
            <a:spLocks noGrp="1" noRot="1" noChangeAspect="1"/>
          </p:cNvSpPr>
          <p:nvPr>
            <p:ph type="sldImg"/>
          </p:nvPr>
        </p:nvSpPr>
        <p:spPr>
          <a:xfrm>
            <a:off x="776288" y="479425"/>
            <a:ext cx="5762625" cy="3241675"/>
          </a:xfrm>
        </p:spPr>
      </p:sp>
      <p:sp>
        <p:nvSpPr>
          <p:cNvPr id="3" name="Notes Placeholder 2">
            <a:extLst>
              <a:ext uri="{FF2B5EF4-FFF2-40B4-BE49-F238E27FC236}">
                <a16:creationId xmlns:a16="http://schemas.microsoft.com/office/drawing/2014/main" id="{290152E2-D1ED-020D-11AA-24716F842ED6}"/>
              </a:ext>
            </a:extLst>
          </p:cNvPr>
          <p:cNvSpPr>
            <a:spLocks noGrp="1"/>
          </p:cNvSpPr>
          <p:nvPr>
            <p:ph type="body" idx="1"/>
          </p:nvPr>
        </p:nvSpPr>
        <p:spPr>
          <a:xfrm>
            <a:off x="633984" y="3816478"/>
            <a:ext cx="5949696" cy="4699369"/>
          </a:xfrm>
        </p:spPr>
        <p:txBody>
          <a:bodyPr/>
          <a:lstStyle/>
          <a:p>
            <a:pPr marL="0" marR="0" lvl="0" indent="0" algn="l" defTabSz="914400" rtl="0" eaLnBrk="1" fontAlgn="auto" latinLnBrk="0" hangingPunct="1">
              <a:lnSpc>
                <a:spcPct val="100000"/>
              </a:lnSpc>
              <a:spcBef>
                <a:spcPts val="702"/>
              </a:spcBef>
              <a:spcAft>
                <a:spcPts val="600"/>
              </a:spcAft>
              <a:buClrTx/>
              <a:buSzTx/>
              <a:buFontTx/>
              <a:buNone/>
              <a:tabLst/>
              <a:defRPr/>
            </a:pPr>
            <a:r>
              <a:rPr kumimoji="0" lang="es-US" sz="120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Esta diapositiva tiene animación.</a:t>
            </a:r>
          </a:p>
          <a:p>
            <a:pPr marL="0" marR="0" lvl="0" indent="0" algn="l" defTabSz="914400" rtl="0" eaLnBrk="1" fontAlgn="auto" latinLnBrk="0" hangingPunct="1">
              <a:lnSpc>
                <a:spcPct val="100000"/>
              </a:lnSpc>
              <a:spcBef>
                <a:spcPts val="634"/>
              </a:spcBef>
              <a:spcAft>
                <a:spcPts val="600"/>
              </a:spcAft>
              <a:buClrTx/>
              <a:buSzTx/>
              <a:buFontTx/>
              <a:buNone/>
              <a:tabLst/>
              <a:defRPr/>
            </a:pPr>
            <a:r>
              <a:rPr kumimoji="0" lang="es-US" sz="1200" b="1"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Notas del presentador</a:t>
            </a:r>
          </a:p>
          <a:p>
            <a:pPr marL="0" marR="0" lvl="0" indent="0" algn="l" defTabSz="966612" rtl="0" eaLnBrk="1" fontAlgn="auto" latinLnBrk="0" hangingPunct="1">
              <a:lnSpc>
                <a:spcPct val="100000"/>
              </a:lnSpc>
              <a:spcBef>
                <a:spcPts val="0"/>
              </a:spcBef>
              <a:spcAft>
                <a:spcPts val="600"/>
              </a:spcAft>
              <a:buClrTx/>
              <a:buSzTx/>
              <a:buFontTx/>
              <a:buNone/>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Arial" panose="020B0604020202020204" pitchFamily="34" charset="0"/>
              </a:rPr>
              <a:t>Puede haber grandes diferencias en las primas que cobran las diferentes compañías de seguros por exactamente la misma cobertura. La cantidad que pague puede depender de:</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Si compra su póliza durante su Período de Inscripción Abierta (OEP) de </a:t>
            </a:r>
            <a:r>
              <a:rPr kumimoji="0" lang="es-US" sz="1200" b="0" i="0" u="none" strike="noStrike" cap="none" normalizeH="0" baseline="0" noProof="0" dirty="0" err="1">
                <a:ln>
                  <a:noFill/>
                </a:ln>
                <a:solidFill>
                  <a:prstClr val="black"/>
                </a:solidFill>
                <a:effectLst/>
                <a:uLnTx/>
                <a:uFillTx/>
                <a:latin typeface="Calibri" panose="020F0502020204030204"/>
                <a:ea typeface="+mn-ea"/>
                <a:cs typeface="+mn-cs"/>
              </a:rPr>
              <a:t>Medigap</a:t>
            </a: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 obtendrá el mejor precio.</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Su edad. En algunos estados, las personas menores de 65 años no pueden comprar una póliza </a:t>
            </a:r>
            <a:r>
              <a:rPr kumimoji="0" lang="es-US" sz="1200" b="0" i="0" u="none" strike="noStrike" cap="none" normalizeH="0" baseline="0" noProof="0" dirty="0" err="1">
                <a:ln>
                  <a:noFill/>
                </a:ln>
                <a:solidFill>
                  <a:prstClr val="black"/>
                </a:solidFill>
                <a:effectLst/>
                <a:uLnTx/>
                <a:uFillTx/>
                <a:latin typeface="Calibri" panose="020F0502020204030204"/>
                <a:ea typeface="+mn-ea"/>
                <a:cs typeface="+mn-cs"/>
              </a:rPr>
              <a:t>Medigap</a:t>
            </a: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 y algunos estados permiten que las compañías vendan pólizas </a:t>
            </a:r>
            <a:r>
              <a:rPr kumimoji="0" lang="es-US" sz="1200" b="0" i="0" u="none" strike="noStrike" cap="none" normalizeH="0" baseline="0" noProof="0" dirty="0" err="1">
                <a:ln>
                  <a:noFill/>
                </a:ln>
                <a:solidFill>
                  <a:prstClr val="black"/>
                </a:solidFill>
                <a:effectLst/>
                <a:uLnTx/>
                <a:uFillTx/>
                <a:latin typeface="Calibri" panose="020F0502020204030204"/>
                <a:ea typeface="+mn-ea"/>
                <a:cs typeface="+mn-cs"/>
              </a:rPr>
              <a:t>Medigap</a:t>
            </a: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 que podrían costar más en función de si es mayor cuando la compra (clasificación por edad) o cuando envejece (clasificación por edad alcanzada). Vea la siguiente diapositiva para más detalles.</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Dónde vive (por ejemplo, área urbana o rural, o por código postal)</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La compañía que vende la póliza y el plan que compra (por ejemplo, si es un Plan F y Plan G con deducible alto o si tiene más beneficios).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Si la compañía de seguros ofrece descuentos (como descuentos para mujeres, no fumadores o personas casadas; descuentos por pagar anualmente; descuentos por pagar sus primas mediante la transferencia electrónica de fondos; o descuentos por pólizas múltiples).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Si la compañía de seguros utiliza la evaluación médica (revisa su historial médico para decidir si acepta su solicitud, y agrega un período de espera por una enfermedad preexistente, si la ley de su estado lo permite); o aplica una prima diferente cuando no tiene un derecho de emisión garantizado (vea la Lección 4), o si no está en su OEP para </a:t>
            </a:r>
            <a:r>
              <a:rPr kumimoji="0" lang="es-US" sz="1200" b="0" i="0" u="none" strike="noStrike" cap="none" normalizeH="0" baseline="0" noProof="0" dirty="0" err="1">
                <a:ln>
                  <a:noFill/>
                </a:ln>
                <a:solidFill>
                  <a:prstClr val="black"/>
                </a:solidFill>
                <a:effectLst/>
                <a:uLnTx/>
                <a:uFillTx/>
                <a:latin typeface="Calibri" panose="020F0502020204030204"/>
                <a:ea typeface="+mn-ea"/>
                <a:cs typeface="+mn-cs"/>
              </a:rPr>
              <a:t>Medigap</a:t>
            </a: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Si la compañía de seguros vende pólizas Medicare SELECT que pueden requerir que use ciertos proveedores. Si compra este tipo de póliza de </a:t>
            </a:r>
            <a:r>
              <a:rPr kumimoji="0" lang="es-US" sz="1200" b="0" i="0" u="none" strike="noStrike" cap="none" normalizeH="0" baseline="0" noProof="0" dirty="0" err="1">
                <a:ln>
                  <a:noFill/>
                </a:ln>
                <a:solidFill>
                  <a:prstClr val="black"/>
                </a:solidFill>
                <a:effectLst/>
                <a:uLnTx/>
                <a:uFillTx/>
                <a:latin typeface="Calibri" panose="020F0502020204030204"/>
                <a:ea typeface="+mn-ea"/>
                <a:cs typeface="+mn-cs"/>
              </a:rPr>
              <a:t>Medigap</a:t>
            </a:r>
            <a:r>
              <a:rPr kumimoji="0" lang="es-US" sz="1200" b="0" i="0" u="none" strike="noStrike" cap="none" normalizeH="0" baseline="0" noProof="0" dirty="0">
                <a:ln>
                  <a:noFill/>
                </a:ln>
                <a:solidFill>
                  <a:prstClr val="black"/>
                </a:solidFill>
                <a:effectLst/>
                <a:uLnTx/>
                <a:uFillTx/>
                <a:latin typeface="Calibri" panose="020F0502020204030204"/>
                <a:ea typeface="+mn-ea"/>
                <a:cs typeface="+mn-cs"/>
              </a:rPr>
              <a:t>, su prima puede ser inferior. </a:t>
            </a:r>
          </a:p>
          <a:p>
            <a:pPr marL="0" indent="0">
              <a:spcAft>
                <a:spcPts val="600"/>
              </a:spcAft>
              <a:buFont typeface="Wingdings" panose="05000000000000000000" pitchFamily="2" charset="2"/>
              <a:buNone/>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41301A3F-B82C-7009-9215-B97C0A66F027}"/>
              </a:ext>
            </a:extLst>
          </p:cNvPr>
          <p:cNvSpPr>
            <a:spLocks noGrp="1"/>
          </p:cNvSpPr>
          <p:nvPr>
            <p:ph type="sldNum" sz="quarter" idx="5"/>
          </p:nvPr>
        </p:nvSpPr>
        <p:spPr>
          <a:xfrm>
            <a:off x="3970938" y="8829967"/>
            <a:ext cx="3037840" cy="4664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F8FC-0BCA-488B-8738-1B288BD7F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4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01750" y="3757507"/>
            <a:ext cx="5975497" cy="5144347"/>
          </a:xfrm>
        </p:spPr>
        <p:txBody>
          <a:bodyPr/>
          <a:lstStyle/>
          <a:p>
            <a:pPr defTabSz="966612">
              <a:spcAft>
                <a:spcPts val="600"/>
              </a:spcAft>
              <a:defRPr/>
            </a:pPr>
            <a:r>
              <a:rPr lang="es-US" b="1" dirty="0">
                <a:cs typeface="Arial" panose="020B0604020202020204" pitchFamily="34" charset="0"/>
              </a:rPr>
              <a:t>Esta diapositiva tiene animación</a:t>
            </a:r>
          </a:p>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Las compañías de seguros tienen 3 formas de fijar el precio de las pólizas según su edad. No todos los estados permiten los 3 tipos:</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sin clasificación por edad (también llamadas de calificación comunitaria)</a:t>
            </a:r>
            <a:r>
              <a:rPr lang="es-US" dirty="0">
                <a:solidFill>
                  <a:prstClr val="black"/>
                </a:solidFill>
                <a:cs typeface="Arial" panose="020B0604020202020204" pitchFamily="34" charset="0"/>
              </a:rPr>
              <a:t>: estas pólizas cobran la misma tarifa, cualquiera sea su edad. En general,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sin clasificación por edad son las menos costosas con el pasar del tiempo. Si las personas con Medicare que tienen menos de 65 años tienen derecho a comprar una póliza, las primas pueden tener un precio diferente, y es posible que se cobre más. Su prima no puede aumentar con base en su edad. </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de clasificación por edad al momento de la emisión</a:t>
            </a:r>
            <a:r>
              <a:rPr lang="es-US" dirty="0">
                <a:solidFill>
                  <a:prstClr val="black"/>
                </a:solidFill>
                <a:cs typeface="Arial" panose="020B0604020202020204" pitchFamily="34" charset="0"/>
              </a:rPr>
              <a:t>: la prima de estas pólizas está basada en su edad cuando compra la póliza. Las primas son más bajas para las personas que compran a una edad más temprana. Su prima no puede aumentar con base en su edad. </a:t>
            </a:r>
          </a:p>
          <a:p>
            <a:pPr marL="184596" lvl="1" indent="-184596" defTabSz="966612">
              <a:spcAft>
                <a:spcPts val="600"/>
              </a:spcAft>
              <a:buFont typeface="+mj-lt"/>
              <a:buAutoNum type="arabicPeriod"/>
              <a:tabLst>
                <a:tab pos="125861" algn="l"/>
              </a:tabLst>
              <a:defRPr/>
            </a:pPr>
            <a:r>
              <a:rPr lang="es-US" b="1" dirty="0">
                <a:solidFill>
                  <a:prstClr val="black"/>
                </a:solidFill>
                <a:cs typeface="Arial" panose="020B0604020202020204" pitchFamily="34" charset="0"/>
              </a:rPr>
              <a:t>Pólizas de clasificación por edad alcanzada:</a:t>
            </a:r>
            <a:r>
              <a:rPr lang="es-US" dirty="0">
                <a:solidFill>
                  <a:prstClr val="black"/>
                </a:solidFill>
                <a:cs typeface="Arial" panose="020B0604020202020204" pitchFamily="34" charset="0"/>
              </a:rPr>
              <a:t> las primas de estas pólizas están basadas en su edad actual. Estas pólizas suelen ser más económicas a los 65 años, pero las primas aumentan automáticamente a medida que pasan los años. En general, las pólizas de clasificación por edad alcanzada cuestan menos cuando tiene 65 años que las pólizas sin clasificación por edad o las de clasificación por edad al momento de la emisión. Sin embargo, las pólizas de clasificación por edad alcanzada suelen ser las más costosas cuando se llega a los 70–75 años. </a:t>
            </a:r>
          </a:p>
          <a:p>
            <a:pPr marL="0" lvl="1" defTabSz="966612">
              <a:spcAft>
                <a:spcPts val="600"/>
              </a:spcAft>
              <a:tabLst>
                <a:tab pos="125861" algn="l"/>
              </a:tabLst>
              <a:defRPr/>
            </a:pPr>
            <a:r>
              <a:rPr lang="es-US" dirty="0">
                <a:solidFill>
                  <a:prstClr val="black"/>
                </a:solidFill>
                <a:cs typeface="Arial" panose="020B0604020202020204" pitchFamily="34" charset="0"/>
              </a:rPr>
              <a:t>Cuando compare primas, asegúrese de comparar el mismo Plan A–N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marL="0" lvl="1" defTabSz="966612">
              <a:spcAft>
                <a:spcPts val="600"/>
              </a:spcAft>
              <a:tabLst>
                <a:tab pos="124183" algn="l"/>
              </a:tabLs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Las primas para los 3 tipos de precios pueden aumentar debido a la inflación y a otros factores.</a:t>
            </a:r>
          </a:p>
          <a:p>
            <a:pPr marL="0" lvl="1" defTabSz="966612">
              <a:spcAft>
                <a:spcPts val="600"/>
              </a:spcAft>
              <a:tabLst>
                <a:tab pos="124183" algn="l"/>
              </a:tabLst>
              <a:defRPr/>
            </a:pPr>
            <a:endParaRPr lang="en-US" i="1"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86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defTabSz="966612">
              <a:spcAft>
                <a:spcPts val="600"/>
              </a:spcAft>
              <a:defRPr/>
            </a:pPr>
            <a:r>
              <a:rPr lang="es-US" b="1">
                <a:cs typeface="Arial" panose="020B0604020202020204" pitchFamily="34" charset="0"/>
              </a:rPr>
              <a:t>Esta diapositiva tiene animación</a:t>
            </a:r>
          </a:p>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Por lo general, el mejor momento para comprar una póliza Medigap es durante su OEP para Medigap, que dura 6 meses. Comienza el primer día del mes en que usted cumple 65 años o más Y se inscribió para la Parte B de Medicare (seguro médico) También debe tener Medicare Parte A (seguro hospitalario) para tener una póliza Medigap. </a:t>
            </a:r>
          </a:p>
          <a:p>
            <a:pPr defTabSz="966612">
              <a:spcAft>
                <a:spcPts val="600"/>
              </a:spcAft>
              <a:defRPr/>
            </a:pPr>
            <a:r>
              <a:rPr lang="es-US">
                <a:solidFill>
                  <a:prstClr val="black"/>
                </a:solidFill>
                <a:cs typeface="Arial" panose="020B0604020202020204" pitchFamily="34" charset="0"/>
              </a:rPr>
              <a:t>Tiene un OEP para Medicare de 6 meses, lo que le da derecho garantizado a comprar una póliza Medigap. Algunos estados pueden tener un período más largo o tener inscripción abierta permanente. Una vez que comienza el período, no puede demorarse ni repetirse.</a:t>
            </a:r>
          </a:p>
          <a:p>
            <a:pPr defTabSz="966612">
              <a:spcAft>
                <a:spcPts val="600"/>
              </a:spcAft>
              <a:defRPr/>
            </a:pPr>
            <a:r>
              <a:rPr lang="es-US">
                <a:solidFill>
                  <a:schemeClr val="tx1"/>
                </a:solidFill>
                <a:cs typeface="Arial" panose="020B0604020202020204" pitchFamily="34" charset="0"/>
              </a:rPr>
              <a:t>Si tiene menos de 65 años y tiene Medicare por una discapacidad o una enfermedad renal en etapa terminal (ESRD), es posible que no pueda comprar la póliza Medigap que desee, o cualquier póliza Medigap, hasta que cumpla 65 años.</a:t>
            </a:r>
          </a:p>
          <a:p>
            <a:pPr defTabSz="966612">
              <a:spcAft>
                <a:spcPts val="600"/>
              </a:spcAft>
              <a:defRPr/>
            </a:pPr>
            <a:r>
              <a:rPr lang="es-US" i="1">
                <a:solidFill>
                  <a:prstClr val="black"/>
                </a:solidFill>
                <a:cs typeface="Arial" panose="020B0604020202020204" pitchFamily="34" charset="0"/>
              </a:rPr>
              <a:t>Cita: 42 U.S Code 1395ss(s)(2)(A)</a:t>
            </a:r>
          </a:p>
          <a:p>
            <a:pPr defTabSz="966612">
              <a:spcAft>
                <a:spcPts val="600"/>
              </a:spcAft>
              <a:defRPr/>
            </a:pPr>
            <a:endParaRPr lang="en-US" dirty="0">
              <a:solidFill>
                <a:schemeClr val="tx1"/>
              </a:solidFill>
              <a:cs typeface="Arial" panose="020B0604020202020204" pitchFamily="34" charset="0"/>
            </a:endParaRPr>
          </a:p>
          <a:p>
            <a:pPr defTabSz="966612">
              <a:spcBef>
                <a:spcPts val="634"/>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771577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4309216"/>
          </a:xfrm>
        </p:spPr>
        <p:txBody>
          <a:bodyPr/>
          <a:lstStyle/>
          <a:p>
            <a:pPr marL="0" marR="0" lvl="0" indent="0" algn="l" defTabSz="966612" rtl="0" eaLnBrk="1" fontAlgn="auto" latinLnBrk="0" hangingPunct="1">
              <a:lnSpc>
                <a:spcPct val="100000"/>
              </a:lnSpc>
              <a:spcBef>
                <a:spcPts val="634"/>
              </a:spcBef>
              <a:spcAft>
                <a:spcPts val="600"/>
              </a:spcAft>
              <a:buClrTx/>
              <a:buSzTx/>
              <a:buFontTx/>
              <a:buNone/>
              <a:tabLs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marL="0" lvl="2" defTabSz="724959">
              <a:spcAft>
                <a:spcPts val="600"/>
              </a:spcAft>
            </a:pPr>
            <a:r>
              <a:rPr lang="es-US" dirty="0">
                <a:solidFill>
                  <a:prstClr val="black"/>
                </a:solidFill>
                <a:cs typeface="Arial" panose="020B0604020202020204" pitchFamily="34" charset="0"/>
              </a:rPr>
              <a:t>Durante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r>
              <a:rPr lang="es-US" dirty="0"/>
              <a:t>las compañías de seguros </a:t>
            </a:r>
            <a:r>
              <a:rPr lang="es-US" dirty="0">
                <a:solidFill>
                  <a:schemeClr val="tx1"/>
                </a:solidFill>
                <a:cs typeface="Arial" panose="020B0604020202020204" pitchFamily="34" charset="0"/>
              </a:rPr>
              <a:t>no pueden aplicar una evaluación médica para decidir si aceptarán su solicitud; además, no pueden hacer lo siguiente:</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Rehusarse a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ofrezcan.</a:t>
            </a:r>
          </a:p>
          <a:p>
            <a:pPr marL="125861" marR="0" lvl="0" indent="-125861" algn="l" defTabSz="966612" rtl="0" eaLnBrk="1" fontAlgn="auto" latinLnBrk="0" hangingPunct="1">
              <a:spcBef>
                <a:spcPts val="634"/>
              </a:spcBef>
              <a:spcAft>
                <a:spcPts val="600"/>
              </a:spcAft>
              <a:buClrTx/>
              <a:buSzTx/>
              <a:buFont typeface="Wingdings" panose="05000000000000000000" pitchFamily="2" charset="2"/>
              <a:buChar char="§"/>
              <a:tabLst/>
              <a:defRPr/>
            </a:pPr>
            <a:r>
              <a:rPr lang="es-US" dirty="0">
                <a:solidFill>
                  <a:prstClr val="black"/>
                </a:solidFill>
                <a:cs typeface="Arial" panose="020B0604020202020204" pitchFamily="34" charset="0"/>
              </a:rPr>
              <a:t>Cobrar más debido a un problema de salud pasado/presente.</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Hacerle esperar para recibir cobertura (puede ser un período de espera por enfermedades preexistentes si no tiene cobertura acreditable antes del OEP).</a:t>
            </a:r>
          </a:p>
          <a:p>
            <a:pPr defTabSz="966612">
              <a:spcBef>
                <a:spcPts val="634"/>
              </a:spcBef>
              <a:spcAft>
                <a:spcPts val="600"/>
              </a:spcAft>
              <a:defRPr/>
            </a:pPr>
            <a:r>
              <a:rPr lang="es-US" dirty="0">
                <a:solidFill>
                  <a:prstClr val="black"/>
                </a:solidFill>
                <a:cs typeface="Arial" panose="020B0604020202020204" pitchFamily="34" charset="0"/>
              </a:rPr>
              <a:t>Es posible que desee solicitar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antes de que comience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su seguro médico actual finaliza el mes en que se vuelve elegible para Medicare, o si cumple 65 años, para tener una cobertura continua sin interrupciones.</a:t>
            </a:r>
          </a:p>
          <a:p>
            <a:pPr defTabSz="966612">
              <a:spcBef>
                <a:spcPts val="634"/>
              </a:spcBef>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También puede comprar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siempre que una compañía acceda a vendérsela. No obstante, puede que haya restricciones, como una revisión de historial médico o un período de espera por enfermedades preexistentes. La revisión del historial médico es un proceso utilizado por las compañías de seguros para determinar el estado de salud cuando solicita un seguro médico, con el fin de determinar si deben ofrecerle cobertura, a qué precio y con qué exclusiones o límites.</a:t>
            </a:r>
          </a:p>
          <a:p>
            <a:endParaRPr lang="en-US" dirty="0">
              <a:cs typeface="Arial" panose="020B0604020202020204" pitchFamily="34" charset="0"/>
            </a:endParaRPr>
          </a:p>
        </p:txBody>
      </p:sp>
    </p:spTree>
    <p:extLst>
      <p:ext uri="{BB962C8B-B14F-4D97-AF65-F5344CB8AC3E}">
        <p14:creationId xmlns:p14="http://schemas.microsoft.com/office/powerpoint/2010/main" val="87811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s-US" b="1">
                <a:latin typeface="+mn-lt"/>
                <a:cs typeface="Arial" panose="020B0604020202020204" pitchFamily="34" charset="0"/>
              </a:rPr>
              <a:t>Notas del presentador</a:t>
            </a:r>
          </a:p>
          <a:p>
            <a:pPr defTabSz="724959">
              <a:spcAft>
                <a:spcPts val="600"/>
              </a:spcAft>
            </a:pPr>
            <a:r>
              <a:rPr lang="es-US"/>
              <a:t>Al finalizar esta sesión, usted podrá:</a:t>
            </a:r>
          </a:p>
          <a:p>
            <a:pPr marL="125861" indent="-125861">
              <a:spcAft>
                <a:spcPts val="600"/>
              </a:spcAft>
              <a:buFont typeface="Wingdings" panose="05000000000000000000" pitchFamily="2" charset="2"/>
              <a:buChar char="§"/>
            </a:pPr>
            <a:r>
              <a:rPr lang="es-US">
                <a:latin typeface="+mn-lt"/>
                <a:cs typeface="Arial" panose="020B0604020202020204" pitchFamily="34" charset="0"/>
              </a:rPr>
              <a:t>Explicar qué son las pólizas Medigap</a:t>
            </a:r>
          </a:p>
          <a:p>
            <a:pPr marL="125861" indent="-125861">
              <a:spcAft>
                <a:spcPts val="600"/>
              </a:spcAft>
              <a:buFont typeface="Wingdings" panose="05000000000000000000" pitchFamily="2" charset="2"/>
              <a:buChar char="§"/>
            </a:pPr>
            <a:r>
              <a:rPr lang="es-US">
                <a:latin typeface="+mn-lt"/>
                <a:cs typeface="Arial" panose="020B0604020202020204" pitchFamily="34" charset="0"/>
              </a:rPr>
              <a:t>Reconocer los términos principales de Medigap</a:t>
            </a:r>
          </a:p>
          <a:p>
            <a:pPr marL="125861" indent="-125861">
              <a:spcAft>
                <a:spcPts val="600"/>
              </a:spcAft>
              <a:buFont typeface="Wingdings" panose="05000000000000000000" pitchFamily="2" charset="2"/>
              <a:buChar char="§"/>
            </a:pPr>
            <a:r>
              <a:rPr lang="es-US">
                <a:latin typeface="+mn-lt"/>
                <a:cs typeface="Arial" panose="020B0604020202020204" pitchFamily="34" charset="0"/>
              </a:rPr>
              <a:t>Indicar los pasos para adquirir una póliza Medigap</a:t>
            </a:r>
          </a:p>
          <a:p>
            <a:pPr marL="125861" indent="-125861">
              <a:spcAft>
                <a:spcPts val="600"/>
              </a:spcAft>
              <a:buFont typeface="Wingdings" panose="05000000000000000000" pitchFamily="2" charset="2"/>
              <a:buChar char="§"/>
            </a:pPr>
            <a:r>
              <a:rPr lang="es-US"/>
              <a:t>Identificar el mejor momento para contratar una </a:t>
            </a:r>
            <a:r>
              <a:rPr lang="es-US">
                <a:latin typeface="+mn-lt"/>
                <a:cs typeface="Arial" panose="020B0604020202020204" pitchFamily="34" charset="0"/>
              </a:rPr>
              <a:t>póliza Medigap</a:t>
            </a:r>
          </a:p>
          <a:p>
            <a:pPr marL="125861" indent="-125861">
              <a:spcAft>
                <a:spcPts val="600"/>
              </a:spcAft>
              <a:buFont typeface="Wingdings" panose="05000000000000000000" pitchFamily="2" charset="2"/>
              <a:buChar char="§"/>
            </a:pPr>
            <a:r>
              <a:rPr lang="es-US">
                <a:latin typeface="+mn-lt"/>
                <a:cs typeface="Arial" panose="020B0604020202020204" pitchFamily="34" charset="0"/>
              </a:rPr>
              <a:t>Explicar los derechos de emisión garantizada</a:t>
            </a:r>
          </a:p>
          <a:p>
            <a:pPr marL="125861" indent="-125861">
              <a:spcAft>
                <a:spcPts val="600"/>
              </a:spcAft>
              <a:buFont typeface="Wingdings" panose="05000000000000000000" pitchFamily="2" charset="2"/>
              <a:buChar char="§"/>
            </a:pPr>
            <a:r>
              <a:rPr lang="es-US">
                <a:latin typeface="+mn-lt"/>
                <a:cs typeface="Arial" panose="020B0604020202020204" pitchFamily="34" charset="0"/>
              </a:rPr>
              <a:t>Saber dónde obtener información sobre los derechos y las protecciones de Medigap</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7"/>
            <a:ext cx="5924337" cy="5144347"/>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cs typeface="Arial" panose="020B0604020202020204" pitchFamily="34" charset="0"/>
              </a:rPr>
              <a:t>Esta diapositiva tiene animación</a:t>
            </a:r>
          </a:p>
          <a:p>
            <a:pPr defTabSz="966612">
              <a:spcAft>
                <a:spcPts val="600"/>
              </a:spcAft>
              <a:defRPr/>
            </a:pPr>
            <a:r>
              <a:rPr lang="es-US" b="1" dirty="0">
                <a:cs typeface="Arial" panose="020B0604020202020204" pitchFamily="34" charset="0"/>
              </a:rPr>
              <a:t>Notas del presentador</a:t>
            </a:r>
          </a:p>
          <a:p>
            <a:pPr>
              <a:spcAft>
                <a:spcPts val="600"/>
              </a:spcAft>
              <a:defRPr/>
            </a:pPr>
            <a:r>
              <a:rPr lang="es-US" sz="1200" dirty="0">
                <a:effectLst/>
                <a:latin typeface="Calibri" panose="020F0502020204030204" pitchFamily="34" charset="0"/>
                <a:ea typeface="DengXian" panose="02010600030101010101" pitchFamily="2" charset="-122"/>
                <a:cs typeface="Arial" panose="020B0604020202020204" pitchFamily="34" charset="0"/>
              </a:rPr>
              <a:t>En la mayoría de los casos, tiene sentido inscribirse en la Parte B y comprar una póliza </a:t>
            </a:r>
            <a:r>
              <a:rPr lang="es-US" sz="1200" dirty="0" err="1">
                <a:effectLst/>
                <a:latin typeface="Calibri" panose="020F0502020204030204" pitchFamily="34" charset="0"/>
                <a:ea typeface="DengXian" panose="02010600030101010101" pitchFamily="2" charset="-122"/>
                <a:cs typeface="Arial" panose="020B0604020202020204" pitchFamily="34" charset="0"/>
              </a:rPr>
              <a:t>Medigap</a:t>
            </a:r>
            <a:r>
              <a:rPr lang="es-US" sz="1200" dirty="0">
                <a:effectLst/>
                <a:latin typeface="Calibri" panose="020F0502020204030204" pitchFamily="34" charset="0"/>
                <a:ea typeface="DengXian" panose="02010600030101010101" pitchFamily="2" charset="-122"/>
                <a:cs typeface="Arial" panose="020B0604020202020204" pitchFamily="34" charset="0"/>
              </a:rPr>
              <a:t> la primera vez que se es elegible para Medicare porque, de lo contrario, podría tener que pagar una multa por inscripción tardía en la Parte B y podría perder su OEP de 6 meses para </a:t>
            </a:r>
            <a:r>
              <a:rPr lang="es-US" sz="1200" dirty="0" err="1">
                <a:effectLst/>
                <a:latin typeface="Calibri" panose="020F0502020204030204" pitchFamily="34" charset="0"/>
                <a:ea typeface="DengXian" panose="02010600030101010101" pitchFamily="2" charset="-122"/>
                <a:cs typeface="Arial" panose="020B0604020202020204" pitchFamily="34" charset="0"/>
              </a:rPr>
              <a:t>Medigap</a:t>
            </a:r>
            <a:r>
              <a:rPr lang="es-US" sz="1200" dirty="0">
                <a:effectLst/>
                <a:latin typeface="Calibri" panose="020F0502020204030204" pitchFamily="34" charset="0"/>
                <a:ea typeface="DengXian" panose="02010600030101010101" pitchFamily="2" charset="-122"/>
                <a:cs typeface="Arial" panose="020B0604020202020204" pitchFamily="34" charset="0"/>
              </a:rPr>
              <a:t>. Sin embargo, hay excepciones si tiene cobertura de un empleador</a:t>
            </a:r>
            <a:r>
              <a:rPr lang="es-US" sz="1200" dirty="0"/>
              <a:t>.</a:t>
            </a:r>
          </a:p>
          <a:p>
            <a:pPr>
              <a:spcAft>
                <a:spcPts val="600"/>
              </a:spcAft>
              <a:defRPr/>
            </a:pPr>
            <a:r>
              <a:rPr lang="es-US" dirty="0">
                <a:solidFill>
                  <a:prstClr val="black"/>
                </a:solidFill>
                <a:cs typeface="Arial" panose="020B0604020202020204" pitchFamily="34" charset="0"/>
              </a:rPr>
              <a:t>Si tiene cobertura de salud grupal a través de un empleador o un sindicato porque usted o su cónyuge está </a:t>
            </a:r>
            <a:r>
              <a:rPr lang="es-US" dirty="0"/>
              <a:t>trabajando activamente en la actualidad, quizá prefiera esperar para inscribirse en la Parte B. Los beneficios basados en un empleo actual suelen ofrecer una cobertura similar a la Parte B, así que no estaría pagando por la Parte B antes de necesitarla, y su OEP para </a:t>
            </a:r>
            <a:r>
              <a:rPr lang="es-US" dirty="0" err="1"/>
              <a:t>Medigap</a:t>
            </a:r>
            <a:r>
              <a:rPr lang="es-US" dirty="0"/>
              <a:t> podría vencer antes de que le fuera útil una póliza </a:t>
            </a:r>
            <a:r>
              <a:rPr lang="es-US" dirty="0" err="1"/>
              <a:t>Medigap</a:t>
            </a:r>
            <a:r>
              <a:rPr lang="es-US" dirty="0"/>
              <a:t>.</a:t>
            </a:r>
          </a:p>
          <a:p>
            <a:pPr defTabSz="966612">
              <a:spcBef>
                <a:spcPts val="634"/>
              </a:spcBef>
              <a:spcAft>
                <a:spcPts val="600"/>
              </a:spcAft>
              <a:defRPr/>
            </a:pPr>
            <a:r>
              <a:rPr lang="es-US" dirty="0">
                <a:solidFill>
                  <a:prstClr val="black"/>
                </a:solidFill>
                <a:cs typeface="Arial" panose="020B0604020202020204" pitchFamily="34" charset="0"/>
              </a:rPr>
              <a:t>Cuando termina la cobertura del empleador, tendrá la posibilidad de inscribirse en la Parte B sin una multa por inscripción tardía, lo que significa que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comenzará cuando esté listo para aprovecharla. Si su cónyuge todavía está trabajando y usted tiene cobertura a través de un empleador, póngase en contacto con su administrador de beneficios del empleador o del sindicato para descubrir cómo funciona su seguro con Medicare. </a:t>
            </a:r>
          </a:p>
          <a:p>
            <a:pPr>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Recuerde que si se inscribió en la Parte B cuando tenía cobertura de su empleador, no tendrá otro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termine su cobertura del empleador. Debe tener tanto la Parte A </a:t>
            </a:r>
            <a:r>
              <a:rPr lang="es-US" b="1" dirty="0">
                <a:solidFill>
                  <a:prstClr val="black"/>
                </a:solidFill>
                <a:cs typeface="Arial" panose="020B0604020202020204" pitchFamily="34" charset="0"/>
              </a:rPr>
              <a:t>como</a:t>
            </a:r>
            <a:r>
              <a:rPr lang="es-US" dirty="0">
                <a:solidFill>
                  <a:prstClr val="black"/>
                </a:solidFill>
                <a:cs typeface="Arial" panose="020B0604020202020204" pitchFamily="34" charset="0"/>
              </a:rPr>
              <a:t> la Parte B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p:txBody>
      </p:sp>
    </p:spTree>
    <p:extLst>
      <p:ext uri="{BB962C8B-B14F-4D97-AF65-F5344CB8AC3E}">
        <p14:creationId xmlns:p14="http://schemas.microsoft.com/office/powerpoint/2010/main" val="154363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9"/>
            <a:ext cx="5852160" cy="4704588"/>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cs typeface="Arial" panose="020B0604020202020204" pitchFamily="34" charset="0"/>
              </a:rPr>
              <a:t>Esta diapositiva tiene animación</a:t>
            </a:r>
          </a:p>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Es posible que la compañía de seguros le haga esperar para recibir la cobertura debido a una enfermedad preexistente (es decir, un problema que comenzó antes de la fecha de inicio de su nueva póliza de seguros) por hasta 6 meses. Esto se llama “período de espera por enfermedad preexistente”. Después de 6 meses,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cubrirá la enfermedad preexistente. </a:t>
            </a:r>
          </a:p>
          <a:p>
            <a:pPr defTabSz="966612">
              <a:spcAft>
                <a:spcPts val="600"/>
              </a:spcAft>
              <a:defRPr/>
            </a:pPr>
            <a:r>
              <a:rPr lang="es-US" dirty="0">
                <a:solidFill>
                  <a:prstClr val="black"/>
                </a:solidFill>
                <a:cs typeface="Arial" panose="020B0604020202020204" pitchFamily="34" charset="0"/>
              </a:rPr>
              <a:t>La cobertura de una enfermedad preexistente solo puede excluirse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 esta enfermedad se trató o diagnosticó dentro de los 6 meses previos a la fecha de inicio de la cobertura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Esto se llama “período retroactivo”. Medicare Original seguirá cubriendo la afección, incluso si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 los gastos directos de su bolsillo. Usted es responsable del </a:t>
            </a:r>
            <a:r>
              <a:rPr lang="es-US" dirty="0" err="1">
                <a:solidFill>
                  <a:prstClr val="black"/>
                </a:solidFill>
                <a:cs typeface="Arial" panose="020B0604020202020204" pitchFamily="34" charset="0"/>
              </a:rPr>
              <a:t>coseguro</a:t>
            </a:r>
            <a:r>
              <a:rPr lang="es-US" dirty="0">
                <a:solidFill>
                  <a:prstClr val="black"/>
                </a:solidFill>
                <a:cs typeface="Arial" panose="020B0604020202020204" pitchFamily="34" charset="0"/>
              </a:rPr>
              <a:t> o copago de Medicare. </a:t>
            </a:r>
          </a:p>
          <a:p>
            <a:pPr defTabSz="966612">
              <a:spcAft>
                <a:spcPts val="600"/>
              </a:spcAft>
              <a:defRPr/>
            </a:pPr>
            <a:r>
              <a:rPr lang="es-US" dirty="0">
                <a:solidFill>
                  <a:prstClr val="black"/>
                </a:solidFill>
                <a:cs typeface="Arial" panose="020B0604020202020204" pitchFamily="34" charset="0"/>
              </a:rPr>
              <a:t>Si compra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durante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lo hace para reemplazar ciertos tipos de cobertura médica denominada "cobertura acreditable" (en general, cualquier otra cobertura médica que tuviera antes de solicitar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 posible evitar o acortar este período de espera. Si tuvo al menos 6 meses de cobertura previa acreditable (sin lagunas de cobertura de más de 63 días), la compañía de seguro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puede obligarlo a esperar antes de comenzar a cubrir sus enfermedades preexistentes. Para obtener más información sobre la cobertura acreditable, revise el Código de Reglamentos Federales, 45 CFR 146.113 en </a:t>
            </a:r>
            <a:r>
              <a:rPr lang="es-US" u="sng" dirty="0">
                <a:solidFill>
                  <a:prstClr val="black"/>
                </a:solidFill>
                <a:cs typeface="Arial" panose="020B0604020202020204" pitchFamily="34" charset="0"/>
                <a:hlinkClick r:id="rId3"/>
              </a:rPr>
              <a:t>eCFR.gov/</a:t>
            </a:r>
            <a:r>
              <a:rPr lang="es-US" dirty="0">
                <a:solidFill>
                  <a:prstClr val="black"/>
                </a:solidFill>
                <a:cs typeface="Arial" panose="020B0604020202020204" pitchFamily="34" charset="0"/>
              </a:rPr>
              <a:t>. </a:t>
            </a:r>
          </a:p>
          <a:p>
            <a:pPr defTabSz="966612">
              <a:spcAft>
                <a:spcPts val="600"/>
              </a:spcAft>
              <a:defRPr/>
            </a:pPr>
            <a:r>
              <a:rPr lang="es-US" dirty="0">
                <a:solidFill>
                  <a:prstClr val="black"/>
                </a:solidFill>
                <a:cs typeface="Arial" panose="020B0604020202020204" pitchFamily="34" charset="0"/>
              </a:rPr>
              <a:t>Si compra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tiene un derecho de emisión garantizada, la compañía de seguros no puede usar un período de espera por enfermedad preexistente. Los derechos de emisión garantizados se explican más a fondo en la Lección 4.</a:t>
            </a:r>
          </a:p>
          <a:p>
            <a:endParaRPr lang="en-US" dirty="0">
              <a:cs typeface="Arial" panose="020B0604020202020204" pitchFamily="34" charset="0"/>
            </a:endParaRPr>
          </a:p>
        </p:txBody>
      </p:sp>
    </p:spTree>
    <p:extLst>
      <p:ext uri="{BB962C8B-B14F-4D97-AF65-F5344CB8AC3E}">
        <p14:creationId xmlns:p14="http://schemas.microsoft.com/office/powerpoint/2010/main" val="167481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162"/>
            <a:ext cx="5852160" cy="4668584"/>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s-US" b="1" dirty="0">
                <a:cs typeface="Arial" panose="020B0604020202020204" pitchFamily="34" charset="0"/>
              </a:rPr>
              <a:t>Esta diapositiva tiene animación</a:t>
            </a:r>
          </a:p>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Si tiene menos de 65 años y tiene Medicare por una discapacidad o una enfermedad renal en etapa terminal (ESRD) (insuficiencia renal permanente que requiere diálisis o un trasplante de riñón), quizá no pueda comprar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desee, o cualquier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hasta que cumpla 65 años. La ley federal no exige a las compañías de seguros vender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personas menores de 65 años y elegibles para la cobertura de Medicare debido únicamente a una ESRD. </a:t>
            </a:r>
          </a:p>
          <a:p>
            <a:pPr defTabSz="966612">
              <a:spcAft>
                <a:spcPts val="600"/>
              </a:spcAft>
              <a:defRPr/>
            </a:pPr>
            <a:r>
              <a:rPr lang="es-US" dirty="0">
                <a:solidFill>
                  <a:prstClr val="black"/>
                </a:solidFill>
                <a:cs typeface="Arial" panose="020B0604020202020204" pitchFamily="34" charset="0"/>
              </a:rPr>
              <a:t>Algunas compañías de seguros pueden vender voluntariamente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personas menores de 65 años, aunque es probable que más que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vendidas a personas mayores de 65 años, y pueden utilizar una evaluación médica previa. Consulte al Departamento de Seguros Estatal sobre los requisitos específicos estatales y qué derechos tiene según la legislación estatal. </a:t>
            </a:r>
          </a:p>
          <a:p>
            <a:pPr defTabSz="966612">
              <a:spcAft>
                <a:spcPts val="600"/>
              </a:spcAft>
              <a:defRPr/>
            </a:pPr>
            <a:r>
              <a:rPr lang="es-US" dirty="0">
                <a:solidFill>
                  <a:prstClr val="black"/>
                </a:solidFill>
                <a:cs typeface="Arial" panose="020B0604020202020204" pitchFamily="34" charset="0"/>
              </a:rPr>
              <a:t>Recuerde que si ya está inscrito en Medicare Parte B, tendrá un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cuando cumpla 65 años. Es probable que tenga más opciones de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pueda pagar una prima más baja en ese momento. Durante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las compañías de seguros no pueden negarse a venderle una póliza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debido a una discapacidad u otro problema de salud, ni cobrarle una prima más alta (con base en su estado de salud) que la que cobran a otras personas que tienen 65 años. </a:t>
            </a:r>
          </a:p>
          <a:p>
            <a:pPr defTabSz="966612">
              <a:spcAft>
                <a:spcPts val="600"/>
              </a:spcAft>
              <a:defRPr/>
            </a:pPr>
            <a:r>
              <a:rPr lang="es-US" dirty="0">
                <a:solidFill>
                  <a:prstClr val="black"/>
                </a:solidFill>
                <a:cs typeface="Arial" panose="020B0604020202020204" pitchFamily="34" charset="0"/>
              </a:rPr>
              <a:t>Si tuvo Medicare por más de 6 meses antes de cumplir 65 años, es posible que no tenga un período de espera por enfermedad preexistente, porque Medicare (Parte A y/o Parte B) es una cobertura acreditable. </a:t>
            </a:r>
          </a:p>
        </p:txBody>
      </p:sp>
    </p:spTree>
    <p:extLst>
      <p:ext uri="{BB962C8B-B14F-4D97-AF65-F5344CB8AC3E}">
        <p14:creationId xmlns:p14="http://schemas.microsoft.com/office/powerpoint/2010/main" val="48025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19328" y="3816476"/>
            <a:ext cx="5888736" cy="5399009"/>
          </a:xfrm>
        </p:spPr>
        <p:txBody>
          <a:bodyPr/>
          <a:lstStyle/>
          <a:p>
            <a:pPr>
              <a:spcBef>
                <a:spcPts val="702"/>
              </a:spcBef>
              <a:spcAft>
                <a:spcPts val="600"/>
              </a:spcAft>
              <a:defRPr/>
            </a:pPr>
            <a:r>
              <a:rPr lang="es-US" b="1" dirty="0">
                <a:cs typeface="Arial" panose="020B0604020202020204" pitchFamily="34" charset="0"/>
              </a:rPr>
              <a:t>Esta diapositiva tiene animación.</a:t>
            </a:r>
          </a:p>
          <a:p>
            <a:pPr>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b="1" dirty="0">
                <a:solidFill>
                  <a:prstClr val="black"/>
                </a:solidFill>
                <a:cs typeface="Arial" panose="020B0604020202020204" pitchFamily="34" charset="0"/>
              </a:rPr>
              <a:t>PASO 1: Decidir qué beneficios desea y, después, decidir qué póliza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satisface sus necesidades</a:t>
            </a:r>
            <a:r>
              <a:rPr lang="es-US" dirty="0">
                <a:solidFill>
                  <a:prstClr val="black"/>
                </a:solidFill>
                <a:cs typeface="Arial" panose="020B0604020202020204" pitchFamily="34" charset="0"/>
              </a:rPr>
              <a:t>. Cuando decida qué beneficios desea, piense en sus necesidades de atención médica actuales y futuras; porque es posible que no pueda cambiar entre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más adelante. </a:t>
            </a:r>
          </a:p>
          <a:p>
            <a:pPr defTabSz="966612">
              <a:spcBef>
                <a:spcPts val="634"/>
              </a:spcBef>
              <a:spcAft>
                <a:spcPts val="600"/>
              </a:spcAft>
              <a:defRPr/>
            </a:pPr>
            <a:r>
              <a:rPr lang="es-US" b="1" dirty="0">
                <a:solidFill>
                  <a:prstClr val="black"/>
                </a:solidFill>
                <a:cs typeface="Arial" panose="020B0604020202020204" pitchFamily="34" charset="0"/>
              </a:rPr>
              <a:t>PASO 2: Averiguar las compañías de seguros que venden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en su estado.</a:t>
            </a:r>
            <a:r>
              <a:rPr lang="es-US" dirty="0">
                <a:solidFill>
                  <a:prstClr val="black"/>
                </a:solidFill>
                <a:cs typeface="Arial" panose="020B0604020202020204" pitchFamily="34" charset="0"/>
              </a:rPr>
              <a:t> Pregunte en el Departamento Estatal de Seguros si tienen una guía de compras con comparación de tarifas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Esta guía suele contener una lista de las compañías que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su estado, y sus costos. Llame al Departamento Estatal de Seguros o visite </a:t>
            </a:r>
            <a:r>
              <a:rPr lang="es-US" dirty="0">
                <a:solidFill>
                  <a:prstClr val="black"/>
                </a:solidFill>
                <a:cs typeface="Arial" panose="020B0604020202020204" pitchFamily="34" charset="0"/>
                <a:hlinkClick r:id="rId3"/>
              </a:rPr>
              <a:t>Medicare.gov/</a:t>
            </a:r>
            <a:r>
              <a:rPr lang="es-US" dirty="0" err="1">
                <a:solidFill>
                  <a:prstClr val="black"/>
                </a:solidFill>
                <a:cs typeface="Arial" panose="020B0604020202020204" pitchFamily="34" charset="0"/>
                <a:hlinkClick r:id="rId3"/>
              </a:rPr>
              <a:t>medigap-supplemental-insurance-plans</a:t>
            </a:r>
            <a:r>
              <a:rPr lang="es-US" dirty="0">
                <a:solidFill>
                  <a:prstClr val="black"/>
                </a:solidFill>
                <a:cs typeface="Arial" panose="020B0604020202020204" pitchFamily="34" charset="0"/>
              </a:rPr>
              <a:t>. Si no tiene computadora, puede acercarse a la biblioteca o al centro para adultos mayores local para que le ayuden a buscar esta información. También puede llamar al 1‑800‑MEDICARE (1-800-633-4227). Los usuarios de TTY pueden llamar al 1‑877‑486‑2048. Un representante de servicio al cliente le ayudará. </a:t>
            </a:r>
          </a:p>
          <a:p>
            <a:pPr defTabSz="966612">
              <a:spcBef>
                <a:spcPts val="634"/>
              </a:spcBef>
              <a:spcAft>
                <a:spcPts val="600"/>
              </a:spcAft>
              <a:defRPr/>
            </a:pPr>
            <a:r>
              <a:rPr lang="es-US" b="1" dirty="0">
                <a:solidFill>
                  <a:prstClr val="black"/>
                </a:solidFill>
                <a:cs typeface="Arial" panose="020B0604020202020204" pitchFamily="34" charset="0"/>
              </a:rPr>
              <a:t>PASO 3: Llamar a las compañías de seguros que venden las pólizas </a:t>
            </a:r>
            <a:r>
              <a:rPr lang="es-US" b="1" dirty="0" err="1">
                <a:solidFill>
                  <a:prstClr val="black"/>
                </a:solidFill>
                <a:cs typeface="Arial" panose="020B0604020202020204" pitchFamily="34" charset="0"/>
              </a:rPr>
              <a:t>Medigap</a:t>
            </a:r>
            <a:r>
              <a:rPr lang="es-US" b="1" dirty="0">
                <a:solidFill>
                  <a:prstClr val="black"/>
                </a:solidFill>
                <a:cs typeface="Arial" panose="020B0604020202020204" pitchFamily="34" charset="0"/>
              </a:rPr>
              <a:t> que le interesan y comparar costos. </a:t>
            </a:r>
            <a:r>
              <a:rPr lang="es-US" dirty="0">
                <a:solidFill>
                  <a:prstClr val="black"/>
                </a:solidFill>
                <a:cs typeface="Arial" panose="020B0604020202020204" pitchFamily="34" charset="0"/>
              </a:rPr>
              <a:t>Use la lista de verificación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CMS núm. 02110) (vea el enlace a continuación), para comparar.</a:t>
            </a:r>
          </a:p>
          <a:p>
            <a:pPr defTabSz="966612">
              <a:spcBef>
                <a:spcPts val="634"/>
              </a:spcBef>
              <a:spcAft>
                <a:spcPts val="600"/>
              </a:spcAft>
              <a:defRPr/>
            </a:pPr>
            <a:r>
              <a:rPr lang="es-US" b="1" dirty="0">
                <a:solidFill>
                  <a:prstClr val="black"/>
                </a:solidFill>
                <a:cs typeface="Arial" panose="020B0604020202020204" pitchFamily="34" charset="0"/>
              </a:rPr>
              <a:t>PASO 4: Comprar la póliza </a:t>
            </a:r>
            <a:r>
              <a:rPr lang="es-US" b="1"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vez que decida la compañía de seguros y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desea, debe presentar su solicitud. La compañía de seguros debe darle un resumen claramente redactado de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p>
          <a:p>
            <a:pPr defTabSz="966612">
              <a:spcBef>
                <a:spcPts val="634"/>
              </a:spcBef>
              <a:spcAft>
                <a:spcPts val="600"/>
              </a:spcAft>
              <a:defRPr/>
            </a:pPr>
            <a:r>
              <a:rPr lang="es-US" dirty="0">
                <a:solidFill>
                  <a:prstClr val="black"/>
                </a:solidFill>
                <a:cs typeface="Arial" panose="020B0604020202020204" pitchFamily="34" charset="0"/>
              </a:rPr>
              <a:t>Estos pasos se describen con más detalle en "Selección 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Una guía de seguro de salud para las personas con Medicare" (Producto CMS núm. 02110) en </a:t>
            </a:r>
            <a:r>
              <a:rPr lang="es-US" u="sng" dirty="0">
                <a:solidFill>
                  <a:prstClr val="black"/>
                </a:solidFill>
                <a:cs typeface="Arial" panose="020B0604020202020204" pitchFamily="34" charset="0"/>
                <a:hlinkClick r:id="rId4"/>
              </a:rPr>
              <a:t>Medicare.gov/</a:t>
            </a:r>
            <a:r>
              <a:rPr lang="es-US" u="sng" dirty="0" err="1">
                <a:solidFill>
                  <a:prstClr val="black"/>
                </a:solidFill>
                <a:cs typeface="Arial" panose="020B0604020202020204" pitchFamily="34" charset="0"/>
                <a:hlinkClick r:id="rId4"/>
              </a:rPr>
              <a:t>publications</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3031268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2364"/>
            <a:ext cx="5852160" cy="4452557"/>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 oportunidad para cambiar de póliza Medigap es limitada (se explica en la diapositiva siguiente). Es posible que necesite cambiar de póliza Medigap si está pagando beneficios que no necesita, ahora necesita más beneficios, desea cambiar de compañía de seguros, o encuentra una póliza más económica. Si compró su póliza Medigap antes de cumplir 65 años (porque tiene una discapacidad), usted obtiene un OEP para Medigap cuando cumple 65 años si está inscrito en la Parte B. </a:t>
            </a:r>
          </a:p>
          <a:p>
            <a:pPr defTabSz="966612">
              <a:spcAft>
                <a:spcPts val="600"/>
              </a:spcAft>
              <a:defRPr/>
            </a:pPr>
            <a:r>
              <a:rPr lang="es-US">
                <a:solidFill>
                  <a:prstClr val="black"/>
                </a:solidFill>
                <a:cs typeface="Arial" panose="020B0604020202020204" pitchFamily="34" charset="0"/>
              </a:rPr>
              <a:t>Si tuvo su póliza anterior por menos de 6 meses, la compañía de seguros puede hacerlo esperar y demorar la cobertura de una enfermedad preexistente hasta por 6 meses. Si su póliza anterior tenía los mismos beneficios, y la tuvo por 6 meses o más, la nueva compañía de seguros no puede excluir su enfermedad preexistente. Si tuvo su póliza durante menos de 6 meses, la cantidad de meses que tuvo su póliza Medigap actual se puede restar del tiempo que debe esperar antes de que su nueva póliza cubra su enfermedad preexistente. </a:t>
            </a:r>
          </a:p>
          <a:p>
            <a:pPr defTabSz="966612">
              <a:spcAft>
                <a:spcPts val="600"/>
              </a:spcAft>
              <a:defRPr/>
            </a:pPr>
            <a:r>
              <a:rPr lang="es-US">
                <a:solidFill>
                  <a:prstClr val="black"/>
                </a:solidFill>
                <a:cs typeface="Arial" panose="020B0604020202020204" pitchFamily="34" charset="0"/>
              </a:rPr>
              <a:t>Si la nueva póliza Medigap tiene un beneficio que no está en su póliza actual, la cobertura de ese beneficio aún puede demorarse hasta 6 meses, sin importar durante cuánto tiempo tuvo su póliza Medigap actual.</a:t>
            </a:r>
          </a:p>
          <a:p>
            <a:pPr defTabSz="966612">
              <a:spcAft>
                <a:spcPts val="600"/>
              </a:spcAft>
              <a:defRPr/>
            </a:pPr>
            <a:r>
              <a:rPr lang="es-US">
                <a:solidFill>
                  <a:prstClr val="black"/>
                </a:solidFill>
                <a:cs typeface="Arial" panose="020B0604020202020204" pitchFamily="34" charset="0"/>
              </a:rPr>
              <a:t>Si tuvo su póliza Medigap actual durante más de 6 meses, y desea reemplazarla con una nueva con los mismos beneficios, y la compañía de seguros acepta la emisión de la nueva póliza, no pueden aplicar enfermedades preexistentes, períodos de espera, períodos de eliminación ni períodos de prueba en la póliza de reemplazo. </a:t>
            </a:r>
          </a:p>
        </p:txBody>
      </p:sp>
    </p:spTree>
    <p:extLst>
      <p:ext uri="{BB962C8B-B14F-4D97-AF65-F5344CB8AC3E}">
        <p14:creationId xmlns:p14="http://schemas.microsoft.com/office/powerpoint/2010/main" val="4235653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6"/>
            <a:ext cx="5852160" cy="4918661"/>
          </a:xfrm>
        </p:spPr>
        <p:txBody>
          <a:bodyPr/>
          <a:lstStyle/>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En la mayoría de los casos, según la ley federal, tiene derecho a cambiar de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a:t>
            </a:r>
          </a:p>
          <a:p>
            <a:pPr marL="117475" indent="-117475">
              <a:spcAft>
                <a:spcPts val="600"/>
              </a:spcAft>
              <a:buFont typeface="Wingdings" panose="05000000000000000000" pitchFamily="2" charset="2"/>
              <a:buChar char="§"/>
              <a:defRPr/>
            </a:pPr>
            <a:r>
              <a:rPr lang="es-US" dirty="0">
                <a:solidFill>
                  <a:prstClr val="black"/>
                </a:solidFill>
                <a:cs typeface="Arial" panose="020B0604020202020204" pitchFamily="34" charset="0"/>
              </a:rPr>
              <a:t>Está dentro de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t>
            </a:r>
            <a:r>
              <a:rPr lang="es-US" dirty="0"/>
              <a:t>si no está en su OEP para </a:t>
            </a:r>
            <a:r>
              <a:rPr lang="es-US" dirty="0" err="1"/>
              <a:t>Medigap</a:t>
            </a:r>
            <a:r>
              <a:rPr lang="es-US" dirty="0"/>
              <a:t> y cambia de póliza </a:t>
            </a:r>
            <a:r>
              <a:rPr lang="es-US" dirty="0" err="1"/>
              <a:t>Medigap</a:t>
            </a:r>
            <a:r>
              <a:rPr lang="es-US" dirty="0"/>
              <a:t>, es posible que pague más por la nueva póliza; podría haber una evaluación médica y podría tener una demora en la cobertura por una enfermedad preexistente si tuvo su póliza anterior menos de 6 meses), </a:t>
            </a:r>
            <a:r>
              <a:rPr lang="es-US" dirty="0">
                <a:solidFill>
                  <a:prstClr val="black"/>
                </a:solidFill>
                <a:cs typeface="Arial" panose="020B0604020202020204" pitchFamily="34" charset="0"/>
              </a:rPr>
              <a:t>o bien</a:t>
            </a:r>
          </a:p>
          <a:p>
            <a:pPr marL="117475" indent="-117475"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Tiene un derecho de emisión garantizada. Este es un derecho que usted tiene en determinadas situaciones cuando, por ley, las compañías de seguros deben venderle u ofrecerle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estas situaciones, una compañía de seguros no puede negarle una póliza o ponerle condiciones en una póliza, como exclusiones por enfermedades preexistentes, y no puede cobrarle más por una póliza por problemas de salud anteriores o actuales.</a:t>
            </a:r>
          </a:p>
          <a:p>
            <a:pPr defTabSz="966612">
              <a:spcBef>
                <a:spcPts val="634"/>
              </a:spcBef>
              <a:spcAft>
                <a:spcPts val="600"/>
              </a:spcAft>
              <a:defRPr/>
            </a:pPr>
            <a:r>
              <a:rPr lang="es-US" dirty="0">
                <a:solidFill>
                  <a:prstClr val="black"/>
                </a:solidFill>
                <a:cs typeface="Arial" panose="020B0604020202020204" pitchFamily="34" charset="0"/>
              </a:rPr>
              <a:t>Si su estado tiene requisitos más generosos, o la compañía de seguros está dispuesta a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asegúrese de comparar los beneficios y las primas antes de cambiar. Si cambia, no es necesario que cancele la primera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hasta que haya decidido mantener la segunda. Tiene un período de "prueba gratis" de 30 días para decidir si desea conservar la nueva póliza. Comienza cuando obtiene la nueva póliza. Debe pagar ambas primas durante un mes.</a:t>
            </a:r>
          </a:p>
          <a:p>
            <a:pPr defTabSz="966612">
              <a:spcBef>
                <a:spcPts val="634"/>
              </a:spcBef>
              <a:spcAft>
                <a:spcPts val="600"/>
              </a:spcAft>
              <a:defRPr/>
            </a:pPr>
            <a:r>
              <a:rPr lang="es-US" dirty="0">
                <a:solidFill>
                  <a:prstClr val="black"/>
                </a:solidFill>
                <a:cs typeface="Arial" panose="020B0604020202020204" pitchFamily="34" charset="0"/>
              </a:rPr>
              <a:t>Puede cambiar en cualquier momento que una compañía de seguros esté dispuesta a venderle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p:txBody>
      </p:sp>
    </p:spTree>
    <p:extLst>
      <p:ext uri="{BB962C8B-B14F-4D97-AF65-F5344CB8AC3E}">
        <p14:creationId xmlns:p14="http://schemas.microsoft.com/office/powerpoint/2010/main" val="353668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92475"/>
            <a:ext cx="5852160" cy="4437125"/>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 conocimiento: pregunta 5</a:t>
            </a:r>
          </a:p>
          <a:p>
            <a:pPr defTabSz="966612">
              <a:spcBef>
                <a:spcPts val="634"/>
              </a:spcBef>
              <a:spcAft>
                <a:spcPts val="600"/>
              </a:spcAft>
              <a:defRPr/>
            </a:pPr>
            <a:r>
              <a:rPr lang="es-US">
                <a:solidFill>
                  <a:prstClr val="black"/>
                </a:solidFill>
                <a:cs typeface="Arial" panose="020B0604020202020204" pitchFamily="34" charset="0"/>
              </a:rPr>
              <a:t>¿Cuál de los siguientes enunciados es cierto en el caso de las pólizas con "clasificación por edad" al momento de la emisión?</a:t>
            </a:r>
          </a:p>
          <a:p>
            <a:pPr marL="125861" indent="-125861" defTabSz="966612">
              <a:spcBef>
                <a:spcPts val="634"/>
              </a:spcBef>
              <a:spcAft>
                <a:spcPts val="600"/>
              </a:spcAft>
              <a:buFont typeface="+mj-lt"/>
              <a:buAutoNum type="alphaLcPeriod"/>
              <a:defRPr/>
            </a:pPr>
            <a:r>
              <a:rPr lang="es-US">
                <a:solidFill>
                  <a:prstClr val="black"/>
                </a:solidFill>
                <a:cs typeface="Arial" panose="020B0604020202020204" pitchFamily="34" charset="0"/>
              </a:rPr>
              <a:t> Todos pagan lo mismo independientemente de que la edad sea de 65 años o más.</a:t>
            </a:r>
          </a:p>
          <a:p>
            <a:pPr marL="125861" indent="-125861" defTabSz="966612">
              <a:spcBef>
                <a:spcPts val="634"/>
              </a:spcBef>
              <a:spcAft>
                <a:spcPts val="600"/>
              </a:spcAft>
              <a:buFont typeface="+mj-lt"/>
              <a:buAutoNum type="alphaLcPeriod"/>
              <a:defRPr/>
            </a:pPr>
            <a:r>
              <a:rPr lang="es-US">
                <a:solidFill>
                  <a:prstClr val="black"/>
                </a:solidFill>
                <a:cs typeface="Arial" panose="020B0604020202020204" pitchFamily="34" charset="0"/>
              </a:rPr>
              <a:t> La prima no se basa en su edad actual.</a:t>
            </a:r>
          </a:p>
          <a:p>
            <a:pPr marL="125861" indent="-125861" defTabSz="966612">
              <a:spcBef>
                <a:spcPts val="634"/>
              </a:spcBef>
              <a:spcAft>
                <a:spcPts val="600"/>
              </a:spcAft>
              <a:buFont typeface="+mj-lt"/>
              <a:buAutoNum type="alphaLcPeriod"/>
              <a:defRPr/>
            </a:pPr>
            <a:r>
              <a:rPr lang="es-US">
                <a:solidFill>
                  <a:prstClr val="black"/>
                </a:solidFill>
                <a:cs typeface="Arial" panose="020B0604020202020204" pitchFamily="34" charset="0"/>
              </a:rPr>
              <a:t> La prima se basa en la edad que tenía cuando contrató la póliza.</a:t>
            </a:r>
          </a:p>
          <a:p>
            <a:pPr marL="125861" indent="-125861" defTabSz="966612">
              <a:spcBef>
                <a:spcPts val="634"/>
              </a:spcBef>
              <a:spcAft>
                <a:spcPts val="600"/>
              </a:spcAft>
              <a:buFont typeface="+mj-lt"/>
              <a:buAutoNum type="alphaLcPeriod"/>
              <a:defRPr/>
            </a:pPr>
            <a:r>
              <a:rPr lang="es-US">
                <a:solidFill>
                  <a:prstClr val="black"/>
                </a:solidFill>
                <a:cs typeface="Arial" panose="020B0604020202020204" pitchFamily="34" charset="0"/>
              </a:rPr>
              <a:t> Los costos aumentan automáticamente a medida que envejece.</a:t>
            </a:r>
          </a:p>
          <a:p>
            <a:pPr defTabSz="966612">
              <a:spcBef>
                <a:spcPts val="634"/>
              </a:spcBef>
              <a:spcAft>
                <a:spcPts val="600"/>
              </a:spcAft>
              <a:defRPr/>
            </a:pPr>
            <a:r>
              <a:rPr lang="es-US" b="1">
                <a:solidFill>
                  <a:prstClr val="black"/>
                </a:solidFill>
                <a:cs typeface="Arial" panose="020B0604020202020204" pitchFamily="34" charset="0"/>
              </a:rPr>
              <a:t>RESPUESTA: c. La prima se basa en la edad que tenía cuando contrató la póliza.</a:t>
            </a:r>
          </a:p>
          <a:p>
            <a:pPr defTabSz="966612">
              <a:spcBef>
                <a:spcPts val="634"/>
              </a:spcBef>
              <a:spcAft>
                <a:spcPts val="600"/>
              </a:spcAft>
              <a:defRPr/>
            </a:pPr>
            <a:r>
              <a:rPr lang="es-US">
                <a:solidFill>
                  <a:prstClr val="black"/>
                </a:solidFill>
                <a:cs typeface="Arial" panose="020B0604020202020204" pitchFamily="34" charset="0"/>
              </a:rPr>
              <a:t>La prima de las pólizas con “clasificación por edad” al momento de la emisión se basa en su edad cuando compra la póliza. Las primas son más bajas para las personas que compran a una edad más temprana. Su prima no puede aumentar con base en su edad.</a:t>
            </a:r>
          </a:p>
          <a:p>
            <a:pPr defTabSz="966612">
              <a:spcBef>
                <a:spcPts val="634"/>
              </a:spcBef>
              <a:spcAft>
                <a:spcPts val="600"/>
              </a:spcAft>
              <a:defRPr/>
            </a:pPr>
            <a:r>
              <a:rPr lang="es-US">
                <a:solidFill>
                  <a:prstClr val="black"/>
                </a:solidFill>
                <a:cs typeface="Arial" panose="020B0604020202020204" pitchFamily="34" charset="0"/>
              </a:rPr>
              <a:t>Las pólizas “sin clasificación por edad” (también llamadas de calificación comunitaria) cobran la misma tarifa a todos, cualquiera sea su edad. La prima de las pólizas de clasificación por edad alcanzada se basa en la edad que uno tiene cada año.</a:t>
            </a:r>
          </a:p>
        </p:txBody>
      </p:sp>
    </p:spTree>
    <p:extLst>
      <p:ext uri="{BB962C8B-B14F-4D97-AF65-F5344CB8AC3E}">
        <p14:creationId xmlns:p14="http://schemas.microsoft.com/office/powerpoint/2010/main" val="4166566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Compruebe su conocimiento: pregunta 6</a:t>
            </a:r>
          </a:p>
          <a:p>
            <a:pPr defTabSz="966612">
              <a:spcBef>
                <a:spcPts val="634"/>
              </a:spcBef>
              <a:spcAft>
                <a:spcPts val="600"/>
              </a:spcAft>
              <a:defRPr/>
            </a:pPr>
            <a:r>
              <a:rPr lang="es-US" dirty="0">
                <a:solidFill>
                  <a:prstClr val="black"/>
                </a:solidFill>
                <a:cs typeface="Arial" panose="020B0604020202020204" pitchFamily="34" charset="0"/>
              </a:rPr>
              <a:t>El OEP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comienza ________________.</a:t>
            </a:r>
          </a:p>
          <a:p>
            <a:pPr marL="184596" lvl="1" indent="-184596" defTabSz="966612">
              <a:spcBef>
                <a:spcPts val="634"/>
              </a:spcBef>
              <a:spcAft>
                <a:spcPts val="600"/>
              </a:spcAft>
              <a:buFont typeface="+mj-lt"/>
              <a:buAutoNum type="alphaLcPeriod"/>
              <a:tabLst>
                <a:tab pos="124183" algn="l"/>
              </a:tabLst>
              <a:defRPr/>
            </a:pPr>
            <a:r>
              <a:rPr lang="es-US" dirty="0">
                <a:solidFill>
                  <a:prstClr val="black"/>
                </a:solidFill>
                <a:cs typeface="Arial" panose="020B0604020202020204" pitchFamily="34" charset="0"/>
              </a:rPr>
              <a:t>El primer día del mes en que cumpla 65 años o más</a:t>
            </a:r>
          </a:p>
          <a:p>
            <a:pPr marL="184596" lvl="1" indent="-184596" defTabSz="966612">
              <a:spcBef>
                <a:spcPts val="634"/>
              </a:spcBef>
              <a:spcAft>
                <a:spcPts val="600"/>
              </a:spcAft>
              <a:buFont typeface="+mj-lt"/>
              <a:buAutoNum type="alphaLcPeriod"/>
              <a:tabLst>
                <a:tab pos="124183" algn="l"/>
              </a:tabLst>
              <a:defRPr/>
            </a:pPr>
            <a:r>
              <a:rPr lang="es-US" dirty="0">
                <a:solidFill>
                  <a:prstClr val="black"/>
                </a:solidFill>
                <a:cs typeface="Arial" panose="020B0604020202020204" pitchFamily="34" charset="0"/>
              </a:rPr>
              <a:t>El primer día del mes en que cumpla 65 años o más y esté inscrito en la Parte B</a:t>
            </a:r>
          </a:p>
          <a:p>
            <a:pPr marL="184596" lvl="1" indent="-184596" defTabSz="966612">
              <a:spcBef>
                <a:spcPts val="634"/>
              </a:spcBef>
              <a:spcAft>
                <a:spcPts val="600"/>
              </a:spcAft>
              <a:buFont typeface="+mj-lt"/>
              <a:buAutoNum type="alphaLcPeriod"/>
              <a:tabLst>
                <a:tab pos="124183" algn="l"/>
              </a:tabLst>
              <a:defRPr/>
            </a:pPr>
            <a:r>
              <a:rPr lang="es-US" dirty="0">
                <a:solidFill>
                  <a:prstClr val="black"/>
                </a:solidFill>
                <a:cs typeface="Arial" panose="020B0604020202020204" pitchFamily="34" charset="0"/>
              </a:rPr>
              <a:t>El 15 de octubre de cada año, al mismo tiempo que el OEP de Medicare</a:t>
            </a:r>
          </a:p>
          <a:p>
            <a:pPr defTabSz="966612">
              <a:spcBef>
                <a:spcPts val="634"/>
              </a:spcBef>
              <a:spcAft>
                <a:spcPts val="600"/>
              </a:spcAft>
              <a:defRPr/>
            </a:pPr>
            <a:r>
              <a:rPr lang="es-US" b="1" dirty="0">
                <a:solidFill>
                  <a:prstClr val="black"/>
                </a:solidFill>
                <a:cs typeface="Arial" panose="020B0604020202020204" pitchFamily="34" charset="0"/>
              </a:rPr>
              <a:t>RESPUESTA: b. El primer día del mes en que cumpla 65 años o más y esté inscrito en la Parte B</a:t>
            </a:r>
          </a:p>
          <a:p>
            <a:pPr defTabSz="966612">
              <a:spcBef>
                <a:spcPts val="634"/>
              </a:spcBef>
              <a:spcAft>
                <a:spcPts val="600"/>
              </a:spcAft>
              <a:defRPr/>
            </a:pPr>
            <a:r>
              <a:rPr lang="es-US" dirty="0">
                <a:solidFill>
                  <a:prstClr val="black"/>
                </a:solidFill>
                <a:ea typeface="Calibri" panose="020F0502020204030204" pitchFamily="34" charset="0"/>
                <a:cs typeface="Arial" panose="020B0604020202020204" pitchFamily="34" charset="0"/>
              </a:rPr>
              <a:t>El OEP de </a:t>
            </a:r>
            <a:r>
              <a:rPr lang="es-US" dirty="0" err="1">
                <a:solidFill>
                  <a:prstClr val="black"/>
                </a:solidFill>
                <a:ea typeface="Calibri" panose="020F0502020204030204" pitchFamily="34" charset="0"/>
                <a:cs typeface="Arial" panose="020B0604020202020204" pitchFamily="34" charset="0"/>
              </a:rPr>
              <a:t>Medigap</a:t>
            </a:r>
            <a:r>
              <a:rPr lang="es-US" dirty="0">
                <a:solidFill>
                  <a:prstClr val="black"/>
                </a:solidFill>
                <a:ea typeface="Calibri" panose="020F0502020204030204" pitchFamily="34" charset="0"/>
                <a:cs typeface="Arial" panose="020B0604020202020204" pitchFamily="34" charset="0"/>
              </a:rPr>
              <a:t> comienza el primer día del mes en que usted cumpla 65 años o más Y esté inscrito en la Parte B de Medicare (seguro médico). También debe tener Medicare Parte A (seguro de hospital) para tener una póliza </a:t>
            </a:r>
            <a:r>
              <a:rPr lang="es-US" dirty="0" err="1">
                <a:solidFill>
                  <a:prstClr val="black"/>
                </a:solidFill>
                <a:ea typeface="Calibri" panose="020F0502020204030204" pitchFamily="34" charset="0"/>
                <a:cs typeface="Arial" panose="020B0604020202020204" pitchFamily="34" charset="0"/>
              </a:rPr>
              <a:t>Medigap</a:t>
            </a:r>
            <a:r>
              <a:rPr lang="es-US" dirty="0">
                <a:solidFill>
                  <a:prstClr val="black"/>
                </a:solidFill>
                <a:ea typeface="Calibri" panose="020F0502020204030204" pitchFamily="34" charset="0"/>
                <a:cs typeface="Arial" panose="020B0604020202020204" pitchFamily="34" charset="0"/>
              </a:rPr>
              <a:t>. Por lo general, el mejor momento para comprar una póliza </a:t>
            </a:r>
            <a:r>
              <a:rPr lang="es-US" dirty="0" err="1">
                <a:solidFill>
                  <a:prstClr val="black"/>
                </a:solidFill>
                <a:ea typeface="Calibri" panose="020F0502020204030204" pitchFamily="34" charset="0"/>
                <a:cs typeface="Arial" panose="020B0604020202020204" pitchFamily="34" charset="0"/>
              </a:rPr>
              <a:t>Medigap</a:t>
            </a:r>
            <a:r>
              <a:rPr lang="es-US" dirty="0">
                <a:solidFill>
                  <a:prstClr val="black"/>
                </a:solidFill>
                <a:ea typeface="Calibri" panose="020F0502020204030204" pitchFamily="34" charset="0"/>
                <a:cs typeface="Arial" panose="020B0604020202020204" pitchFamily="34" charset="0"/>
              </a:rPr>
              <a:t> es el OEP de </a:t>
            </a:r>
            <a:r>
              <a:rPr lang="es-US" dirty="0" err="1">
                <a:solidFill>
                  <a:prstClr val="black"/>
                </a:solidFill>
                <a:ea typeface="Calibri" panose="020F0502020204030204" pitchFamily="34" charset="0"/>
                <a:cs typeface="Arial" panose="020B0604020202020204" pitchFamily="34" charset="0"/>
              </a:rPr>
              <a:t>Medigap</a:t>
            </a:r>
            <a:r>
              <a:rPr lang="es-US" dirty="0">
                <a:solidFill>
                  <a:prstClr val="black"/>
                </a:solidFill>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450692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s-US" sz="1200" b="1">
                <a:cs typeface="Arial" panose="020B0604020202020204" pitchFamily="34" charset="0"/>
              </a:rPr>
              <a:t>Notas del presentador</a:t>
            </a:r>
          </a:p>
          <a:p>
            <a:pPr defTabSz="966612">
              <a:spcAft>
                <a:spcPts val="600"/>
              </a:spcAft>
              <a:defRPr/>
            </a:pPr>
            <a:r>
              <a:rPr lang="es-US" sz="1200">
                <a:solidFill>
                  <a:prstClr val="black"/>
                </a:solidFill>
                <a:cs typeface="Arial" panose="020B0604020202020204" pitchFamily="34" charset="0"/>
              </a:rPr>
              <a:t>La lección 4 explica los derechos de emisión garantizada para comprar una póliza de seguro suplementario de Medicare (Medigap), qué pólizas tienen renovación garantizada y cuándo es posible que pueda suspender una póliza Medigap.</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b="0">
                <a:cs typeface="Arial" panose="020B0604020202020204" pitchFamily="34" charset="0"/>
              </a:rPr>
              <a:t>Al finalizar esta sesión, usted podrá:</a:t>
            </a:r>
          </a:p>
          <a:p>
            <a:pPr marL="181240" indent="-181240" defTabSz="966612">
              <a:spcAft>
                <a:spcPts val="600"/>
              </a:spcAft>
              <a:buFont typeface="Wingdings" panose="05000000000000000000" pitchFamily="2" charset="2"/>
              <a:buChar char="§"/>
              <a:defRPr/>
            </a:pPr>
            <a:r>
              <a:rPr lang="es-US" b="0">
                <a:cs typeface="Arial" panose="020B0604020202020204" pitchFamily="34" charset="0"/>
              </a:rPr>
              <a:t>Explicar los derechos de emisión garantizada, la renovación garantizada y los derechos a suspender pólizas</a:t>
            </a:r>
          </a:p>
          <a:p>
            <a:pPr marL="181240" indent="-181240" defTabSz="966612">
              <a:spcAft>
                <a:spcPts val="600"/>
              </a:spcAft>
              <a:buFont typeface="Wingdings" panose="05000000000000000000" pitchFamily="2" charset="2"/>
              <a:buChar char="§"/>
              <a:defRPr/>
            </a:pPr>
            <a:r>
              <a:rPr lang="es-US" b="0">
                <a:cs typeface="Arial" panose="020B0604020202020204" pitchFamily="34" charset="0"/>
              </a:rPr>
              <a:t>Saber dónde obtener información sobre los derechos y las protecciones de Medigap</a:t>
            </a:r>
          </a:p>
          <a:p>
            <a:pPr defTabSz="966612">
              <a:spcAft>
                <a:spcPts val="600"/>
              </a:spcAft>
              <a:defRPr/>
            </a:pPr>
            <a:endParaRPr lang="en-US" b="1" dirty="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90818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La lección 1 proporciona información básica sobre Medicare y </a:t>
            </a:r>
            <a:r>
              <a:rPr lang="es-US"/>
              <a:t>las pólizas de seguro suplementario de Medicare (Medigap). </a:t>
            </a:r>
          </a:p>
          <a:p>
            <a:pPr defTabSz="966612">
              <a:spcAft>
                <a:spcPts val="600"/>
              </a:spcAft>
              <a:defRPr/>
            </a:pPr>
            <a:r>
              <a:rPr lang="es-US">
                <a:solidFill>
                  <a:prstClr val="black"/>
                </a:solidFill>
                <a:cs typeface="Arial" panose="020B0604020202020204" pitchFamily="34" charset="0"/>
              </a:rPr>
              <a:t>Explica cómo funciona Medigap con Medicare y qué cubren estas pólizas.</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6C2E-F49B-5C59-B4F1-DAB46AD7B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958D5-89F0-2EF7-74D8-F851667EC5CA}"/>
              </a:ext>
            </a:extLst>
          </p:cNvPr>
          <p:cNvSpPr>
            <a:spLocks noGrp="1" noRot="1" noChangeAspect="1"/>
          </p:cNvSpPr>
          <p:nvPr>
            <p:ph type="sldImg"/>
          </p:nvPr>
        </p:nvSpPr>
        <p:spPr>
          <a:xfrm>
            <a:off x="776288" y="479425"/>
            <a:ext cx="5762625" cy="3241675"/>
          </a:xfrm>
        </p:spPr>
      </p:sp>
      <p:sp>
        <p:nvSpPr>
          <p:cNvPr id="3" name="Notes Placeholder 2">
            <a:extLst>
              <a:ext uri="{FF2B5EF4-FFF2-40B4-BE49-F238E27FC236}">
                <a16:creationId xmlns:a16="http://schemas.microsoft.com/office/drawing/2014/main" id="{D8CAB4DD-A064-81BE-C4E7-24EE4C6F2630}"/>
              </a:ext>
            </a:extLst>
          </p:cNvPr>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b="0">
                <a:cs typeface="Arial" panose="020B0604020202020204" pitchFamily="34" charset="0"/>
              </a:rPr>
              <a:t>Los derechos de emisión garantizada son sus derechos a comprar ciertas pólizas Medigap en determinadas situaciones fuera de su Período de Inscripción Abierta en Medigap. En las 2 diapositivas siguientes se describen las situaciones más comunes según la ley federal en las que puede comprar una póliza Medigap fuera de su OEP de Medigap, el tipo de póliza que puede comprar y cuándo puede o debe solicitarla. Es posible que tenga derechos adicionales en el marco de las leyes estatales. Consulte con el Departamento Estatal de Seguros para saber qué derechos tiene según la legislación estatal.</a:t>
            </a:r>
          </a:p>
          <a:p>
            <a:pPr defTabSz="966612">
              <a:spcAft>
                <a:spcPts val="600"/>
              </a:spcAft>
              <a:defRPr/>
            </a:pPr>
            <a:endParaRPr lang="en-US" b="1" dirty="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3611598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44469"/>
            <a:ext cx="5852160" cy="4668582"/>
          </a:xfrm>
        </p:spPr>
        <p:txBody>
          <a:bodyPr/>
          <a:lstStyle/>
          <a:p>
            <a:pPr>
              <a:spcBef>
                <a:spcPts val="702"/>
              </a:spcBef>
              <a:spcAft>
                <a:spcPts val="600"/>
              </a:spcAft>
              <a:defRPr/>
            </a:pPr>
            <a:r>
              <a:rPr lang="es-US" b="1" dirty="0">
                <a:cs typeface="Arial" panose="020B0604020202020204" pitchFamily="34" charset="0"/>
              </a:rPr>
              <a:t>Esta diapositiva tiene animación.</a:t>
            </a:r>
          </a:p>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Estos son ejemplos de situaciones en las que tiene derecho de emisión garantizada que incluye un derecho a prueba. Si se inscribió en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o en un plan de los Programas de Cuidado Integral para Personas Mayores (PACE) cuando era elegible por primera vez para Medicare Parte A (seguro de hospital) a los 65 años, y dentro del primer año de su inscripción decide que desea cambiar a Medicare Original, tendría derecho a comprar cualquier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cualquier compañía de seguros venda en su estado.</a:t>
            </a:r>
          </a:p>
          <a:p>
            <a:pPr defTabSz="966612">
              <a:spcBef>
                <a:spcPts val="634"/>
              </a:spcBef>
              <a:spcAft>
                <a:spcPts val="600"/>
              </a:spcAft>
              <a:defRPr/>
            </a:pPr>
            <a:r>
              <a:rPr lang="es-US" dirty="0">
                <a:solidFill>
                  <a:prstClr val="black"/>
                </a:solidFill>
                <a:cs typeface="Arial" panose="020B0604020202020204" pitchFamily="34" charset="0"/>
              </a:rPr>
              <a:t>Otros derechos de emisión garantizada incluyen si tiene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y su plan se retira de Medicare, deja de brindar atención en su área o si usted se muda fuera del área de servicio del plan.</a:t>
            </a:r>
          </a:p>
          <a:p>
            <a:pPr defTabSz="966612">
              <a:spcBef>
                <a:spcPts val="634"/>
              </a:spcBef>
              <a:spcAft>
                <a:spcPts val="600"/>
              </a:spcAft>
              <a:defRPr/>
            </a:pPr>
            <a:r>
              <a:rPr lang="es-US" dirty="0"/>
              <a:t>Consulte el apéndice B para ver una lista más completa de los derechos de emisión garantizada.</a:t>
            </a:r>
          </a:p>
        </p:txBody>
      </p:sp>
    </p:spTree>
    <p:extLst>
      <p:ext uri="{BB962C8B-B14F-4D97-AF65-F5344CB8AC3E}">
        <p14:creationId xmlns:p14="http://schemas.microsoft.com/office/powerpoint/2010/main" val="2382003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Tiene derecho a comprar una póliza Medigap si tiene Medicare Original y cobertura de un plan de salud grupal (GHP), como de un empleador (incluida la cobertura para jubilados o de la Ley Ómnibus Consolidada de Reconciliación del Presupuesto [COBRA]</a:t>
            </a:r>
            <a:r>
              <a:rPr lang="es-US">
                <a:solidFill>
                  <a:srgbClr val="FF0000"/>
                </a:solidFill>
                <a:cs typeface="Arial" panose="020B0604020202020204" pitchFamily="34" charset="0"/>
              </a:rPr>
              <a:t> </a:t>
            </a:r>
            <a:r>
              <a:rPr lang="es-US">
                <a:solidFill>
                  <a:prstClr val="black"/>
                </a:solidFill>
                <a:cs typeface="Arial" panose="020B0604020202020204" pitchFamily="34" charset="0"/>
              </a:rPr>
              <a:t>o un sindicato) que paga después de que Medicare paga y la cobertura de ese plan finaliza.</a:t>
            </a:r>
          </a:p>
          <a:p>
            <a:pPr defTabSz="966612">
              <a:spcBef>
                <a:spcPts val="634"/>
              </a:spcBef>
              <a:spcAft>
                <a:spcPts val="600"/>
              </a:spcAft>
              <a:defRPr/>
            </a:pPr>
            <a:r>
              <a:rPr lang="es-US">
                <a:solidFill>
                  <a:prstClr val="black"/>
                </a:solidFill>
                <a:cs typeface="Arial" panose="020B0604020202020204" pitchFamily="34" charset="0"/>
              </a:rPr>
              <a:t>También tiene el derecho de comprar una póliza Medigap si tiene una póliza Medicare SELECT y se muda fuera del área de servicio de la póliza. </a:t>
            </a:r>
          </a:p>
          <a:p>
            <a:endParaRPr lang="en-US" dirty="0">
              <a:cs typeface="Arial" panose="020B0604020202020204" pitchFamily="34" charset="0"/>
            </a:endParaRPr>
          </a:p>
        </p:txBody>
      </p:sp>
    </p:spTree>
    <p:extLst>
      <p:ext uri="{BB962C8B-B14F-4D97-AF65-F5344CB8AC3E}">
        <p14:creationId xmlns:p14="http://schemas.microsoft.com/office/powerpoint/2010/main" val="2497269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a:spcBef>
                <a:spcPts val="702"/>
              </a:spcBef>
              <a:spcAft>
                <a:spcPts val="600"/>
              </a:spcAft>
              <a:defRPr/>
            </a:pPr>
            <a:r>
              <a:rPr lang="es-US" b="1">
                <a:cs typeface="Arial" panose="020B0604020202020204" pitchFamily="34" charset="0"/>
              </a:rPr>
              <a:t>Esta diapositiva tiene animación.</a:t>
            </a:r>
          </a:p>
          <a:p>
            <a:pPr>
              <a:spcBef>
                <a:spcPts val="634"/>
              </a:spcBef>
              <a:spcAft>
                <a:spcPts val="600"/>
              </a:spcAft>
              <a:defRPr/>
            </a:pPr>
            <a:r>
              <a:rPr lang="es-US" b="1">
                <a:cs typeface="Arial" panose="020B0604020202020204" pitchFamily="34" charset="0"/>
              </a:rPr>
              <a:t>Notas del presentador</a:t>
            </a:r>
          </a:p>
          <a:p>
            <a:pPr>
              <a:spcAft>
                <a:spcPts val="600"/>
              </a:spcAft>
              <a:defRPr/>
            </a:pPr>
            <a:r>
              <a:rPr lang="es-US"/>
              <a:t>Si usted compró su póliza Medigap después de 1992, en la mayoría de los casos la compañía de seguros para Medigap no puede cancelar su póliza porque la póliza Medigap tiene renovación garantizada. Esto significa que su compañía de seguros no puede cancelar su póliza a menos que suceda una de las siguientes situaciones: </a:t>
            </a:r>
          </a:p>
          <a:p>
            <a:pPr marL="171450" lvl="0" indent="-171450">
              <a:spcAft>
                <a:spcPts val="600"/>
              </a:spcAft>
              <a:buFont typeface="Wingdings" panose="05000000000000000000" pitchFamily="2" charset="2"/>
              <a:buChar char="§"/>
              <a:defRPr/>
            </a:pPr>
            <a:r>
              <a:rPr lang="es-US"/>
              <a:t>Usted deja de pagar su prima</a:t>
            </a:r>
          </a:p>
          <a:p>
            <a:pPr marL="171450" lvl="0" indent="-171450">
              <a:spcAft>
                <a:spcPts val="600"/>
              </a:spcAft>
              <a:buFont typeface="Wingdings" panose="05000000000000000000" pitchFamily="2" charset="2"/>
              <a:buChar char="§"/>
              <a:defRPr/>
            </a:pPr>
            <a:r>
              <a:rPr lang="es-US"/>
              <a:t>No fue sincero en su solicitud de la póliza Medigap</a:t>
            </a:r>
          </a:p>
          <a:p>
            <a:pPr marL="171450" lvl="0" indent="-171450">
              <a:spcAft>
                <a:spcPts val="600"/>
              </a:spcAft>
              <a:buFont typeface="Wingdings" panose="05000000000000000000" pitchFamily="2" charset="2"/>
              <a:buChar char="§"/>
              <a:defRPr/>
            </a:pPr>
            <a:r>
              <a:rPr lang="es-US"/>
              <a:t>La compañía de seguros quiebra o se declara insolvente</a:t>
            </a:r>
          </a:p>
          <a:p>
            <a:pPr>
              <a:spcAft>
                <a:spcPts val="600"/>
              </a:spcAft>
              <a:defRPr/>
            </a:pPr>
            <a:r>
              <a:rPr lang="es-US"/>
              <a:t>Si compró su póliza Medigap antes de 1992, podría no tener la renovación garantizada. Esto significa que la compañía de seguros para Medigap puede negarse a renovar su póliza Medigap, siempre y cuando obtenga la aprobación del estado antes de cancelar su póliza. Sin embargo, si esto ocurriera, usted tiene derecho a comprar otra Medigap.</a:t>
            </a:r>
          </a:p>
          <a:p>
            <a:pPr>
              <a:spcAft>
                <a:spcPts val="600"/>
              </a:spcAft>
              <a:defRPr/>
            </a:pPr>
            <a:r>
              <a:rPr lang="es-US" i="1">
                <a:solidFill>
                  <a:prstClr val="black"/>
                </a:solidFill>
                <a:cs typeface="Arial" panose="020B0604020202020204" pitchFamily="34" charset="0"/>
              </a:rPr>
              <a:t>Cita: 42 U.S Code 1395ss(q)</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1740200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66725" y="3720465"/>
            <a:ext cx="6648449" cy="5652135"/>
          </a:xfrm>
        </p:spPr>
        <p:txBody>
          <a:bodyPr>
            <a:noAutofit/>
          </a:bodyPr>
          <a:lstStyle/>
          <a:p>
            <a:pPr defTabSz="966612">
              <a:spcBef>
                <a:spcPts val="634"/>
              </a:spcBef>
              <a:spcAft>
                <a:spcPts val="600"/>
              </a:spcAft>
              <a:defRPr/>
            </a:pPr>
            <a:r>
              <a:rPr lang="es-US" b="1" dirty="0">
                <a:cs typeface="Arial" panose="020B0604020202020204" pitchFamily="34" charset="0"/>
              </a:rPr>
              <a:t>Notas del presentador</a:t>
            </a:r>
          </a:p>
          <a:p>
            <a:pPr defTabSz="966612">
              <a:spcBef>
                <a:spcPts val="634"/>
              </a:spcBef>
              <a:spcAft>
                <a:spcPts val="600"/>
              </a:spcAft>
              <a:defRPr/>
            </a:pPr>
            <a:r>
              <a:rPr lang="es-US" dirty="0">
                <a:solidFill>
                  <a:prstClr val="black"/>
                </a:solidFill>
                <a:cs typeface="Arial" panose="020B0604020202020204" pitchFamily="34" charset="0"/>
              </a:rPr>
              <a:t>Si tiene tanto Medicare como Medicaid, la mayoría de sus costos médicos están cubiertos. Medicaid es un programa federal y estatal conjunto. La cobertura varía de un estado a otro. Las personas con Medicaid pueden tener cobertura para cosas que Medicare no cubre, como atención en una residencia de ancianos y cuidado de la salud a domicilio.</a:t>
            </a:r>
          </a:p>
          <a:p>
            <a:pPr defTabSz="966612">
              <a:spcBef>
                <a:spcPts val="634"/>
              </a:spcBef>
              <a:spcAft>
                <a:spcPts val="600"/>
              </a:spcAft>
              <a:defRPr/>
            </a:pPr>
            <a:r>
              <a:rPr lang="es-US" dirty="0">
                <a:solidFill>
                  <a:prstClr val="black"/>
                </a:solidFill>
                <a:cs typeface="Arial" panose="020B0604020202020204" pitchFamily="34" charset="0"/>
              </a:rPr>
              <a:t>Si ya tiene Medicaid, la ley no permite que las compañías de seguros le vendan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menos que cumpla uno de los siguientes requisitos:</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Medicaid paga su prima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Medicaid paga la totalidad o parte de su prima de la Parte B (seguro médico) de Medicare.</a:t>
            </a:r>
          </a:p>
          <a:p>
            <a:pPr defTabSz="966612">
              <a:spcBef>
                <a:spcPts val="634"/>
              </a:spcBef>
              <a:spcAft>
                <a:spcPts val="600"/>
              </a:spcAft>
              <a:defRPr/>
            </a:pPr>
            <a:r>
              <a:rPr lang="es-US" dirty="0">
                <a:solidFill>
                  <a:prstClr val="black"/>
                </a:solidFill>
                <a:cs typeface="Arial" panose="020B0604020202020204" pitchFamily="34" charset="0"/>
              </a:rPr>
              <a:t>Recuerde que la compañía de seguros puede usar una evaluación médica previa que podría afectar la aceptación, el costo y la fecha de la cobertura.</a:t>
            </a:r>
          </a:p>
          <a:p>
            <a:pPr defTabSz="966612">
              <a:spcBef>
                <a:spcPts val="634"/>
              </a:spcBef>
              <a:spcAft>
                <a:spcPts val="600"/>
              </a:spcAft>
              <a:defRPr/>
            </a:pPr>
            <a:r>
              <a:rPr lang="es-US" dirty="0">
                <a:solidFill>
                  <a:prstClr val="black"/>
                </a:solidFill>
                <a:cs typeface="Arial" panose="020B0604020202020204" pitchFamily="34" charset="0"/>
              </a:rPr>
              <a:t>Hay algunas cosas que debe saber si tiene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luego es elegible para Medicaid:</a:t>
            </a:r>
          </a:p>
          <a:p>
            <a:pPr marL="125861" indent="-125861" defTabSz="966612">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Puede poner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espera (suspenderla) dentro de los 90 días de obtener Medicaid. </a:t>
            </a:r>
          </a:p>
          <a:p>
            <a:pPr marL="117475" indent="-117475" defTabSz="966612">
              <a:spcBef>
                <a:spcPts val="634"/>
              </a:spcBef>
              <a:spcAft>
                <a:spcPts val="600"/>
              </a:spcAft>
              <a:buFont typeface="Wingdings" panose="05000000000000000000" pitchFamily="2" charset="2"/>
              <a:buChar char="§"/>
              <a:tabLst>
                <a:tab pos="124183" algn="l"/>
              </a:tabLst>
              <a:defRPr/>
            </a:pPr>
            <a:r>
              <a:rPr lang="es-US" dirty="0">
                <a:solidFill>
                  <a:prstClr val="black"/>
                </a:solidFill>
                <a:cs typeface="Arial" panose="020B0604020202020204" pitchFamily="34" charset="0"/>
              </a:rPr>
              <a:t>Puede suspender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por hasta 2 años. No obstante, puede elegir mantener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activa para poder consultar médicos que no aceptan Medicaid, o si deja de cumplir con los requisitos de reducción de gastos de Medicaid.</a:t>
            </a:r>
          </a:p>
          <a:p>
            <a:pPr marL="117475" indent="-117475" defTabSz="966612">
              <a:spcBef>
                <a:spcPts val="634"/>
              </a:spcBef>
              <a:spcAft>
                <a:spcPts val="600"/>
              </a:spcAft>
              <a:buFont typeface="Wingdings" panose="05000000000000000000" pitchFamily="2" charset="2"/>
              <a:buChar char="§"/>
              <a:tabLst>
                <a:tab pos="124183" algn="l"/>
              </a:tabLst>
              <a:defRPr/>
            </a:pPr>
            <a:r>
              <a:rPr lang="es-US" dirty="0">
                <a:solidFill>
                  <a:prstClr val="black"/>
                </a:solidFill>
                <a:cs typeface="Arial" panose="020B0604020202020204" pitchFamily="34" charset="0"/>
              </a:rPr>
              <a:t>Al final de la suspensión puede reiniciar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sin una nueva evaluación médica previa ni período de espera por enfermedad preexistente.</a:t>
            </a:r>
          </a:p>
          <a:p>
            <a:pPr defTabSz="966612">
              <a:spcBef>
                <a:spcPts val="634"/>
              </a:spcBef>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Si suspende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que compró antes de enero de 2006, que incluía cobertura de medicamentos recetados, puede volver a tener la misma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pero sin cobertura de medicamentos recetados.</a:t>
            </a:r>
          </a:p>
          <a:p>
            <a:pPr>
              <a:spcAft>
                <a:spcPts val="600"/>
              </a:spcAft>
              <a:defRPr/>
            </a:pPr>
            <a:r>
              <a:rPr lang="es-US" i="1" dirty="0">
                <a:solidFill>
                  <a:prstClr val="black"/>
                </a:solidFill>
                <a:cs typeface="Arial" panose="020B0604020202020204" pitchFamily="34" charset="0"/>
              </a:rPr>
              <a:t>Cita: 42 U.S </a:t>
            </a:r>
            <a:r>
              <a:rPr lang="es-US" i="1" dirty="0" err="1">
                <a:solidFill>
                  <a:prstClr val="black"/>
                </a:solidFill>
                <a:cs typeface="Arial" panose="020B0604020202020204" pitchFamily="34" charset="0"/>
              </a:rPr>
              <a:t>Code</a:t>
            </a:r>
            <a:r>
              <a:rPr lang="es-US" i="1" dirty="0">
                <a:solidFill>
                  <a:prstClr val="black"/>
                </a:solidFill>
                <a:cs typeface="Arial" panose="020B0604020202020204" pitchFamily="34" charset="0"/>
              </a:rPr>
              <a:t> 1395ss(q)(5(A)</a:t>
            </a:r>
          </a:p>
          <a:p>
            <a:pPr defTabSz="966612">
              <a:spcBef>
                <a:spcPts val="634"/>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489466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43712" y="384048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Suspender su póliza Medigap en lugar de cancelarla tiene sus beneficios. Si pone su póliza Medigap en espera (la suspende), no deberá pagar sus primas de Medigap mientras está suspendida. Recuerde que su póliza Medigap no pagará beneficios mientras esté suspendida. </a:t>
            </a:r>
          </a:p>
          <a:p>
            <a:pPr defTabSz="966612">
              <a:spcAft>
                <a:spcPts val="600"/>
              </a:spcAft>
              <a:defRPr/>
            </a:pPr>
            <a:r>
              <a:rPr lang="es-US">
                <a:solidFill>
                  <a:prstClr val="black"/>
                </a:solidFill>
                <a:cs typeface="Arial" panose="020B0604020202020204" pitchFamily="34" charset="0"/>
              </a:rPr>
              <a:t>Puede suspender su póliza Medigap si obtiene Medicaid. Sin embargo, no haga esto si desea atenderse con médicos que no aceptan Medicaid. Para obtener ayuda con esta decisión, llame al 1-877-839-2675 para conectarse con el Programa Estatal de Asistencia sobre Seguros de Salud (SHIP) en su estado, o visite </a:t>
            </a:r>
            <a:r>
              <a:rPr lang="es-US" u="sng">
                <a:solidFill>
                  <a:prstClr val="black"/>
                </a:solidFill>
                <a:cs typeface="Arial" panose="020B0604020202020204" pitchFamily="34" charset="0"/>
                <a:hlinkClick r:id="rId3"/>
              </a:rPr>
              <a:t> shiphelp.org </a:t>
            </a:r>
            <a:r>
              <a:rPr lang="es-US">
                <a:solidFill>
                  <a:prstClr val="black"/>
                </a:solidFill>
                <a:cs typeface="Arial" panose="020B0604020202020204" pitchFamily="34" charset="0"/>
              </a:rPr>
              <a:t>. Si tiene preguntas sobre cómo suspender una póliza Medigap, llame a su compañía de seguros de Medigap.</a:t>
            </a:r>
          </a:p>
          <a:p>
            <a:pPr marL="0" lvl="1" defTabSz="966612">
              <a:spcAft>
                <a:spcPts val="600"/>
              </a:spcAft>
              <a:tabLst>
                <a:tab pos="124183" algn="l"/>
              </a:tabLst>
              <a:defRPr/>
            </a:pPr>
            <a:r>
              <a:rPr lang="es-US">
                <a:solidFill>
                  <a:prstClr val="black"/>
                </a:solidFill>
                <a:cs typeface="Arial" panose="020B0604020202020204" pitchFamily="34" charset="0"/>
              </a:rPr>
              <a:t>Encontrará más detalles sobre el derecho de las personas con Medicaid a suspender una póliza Medigap en </a:t>
            </a:r>
            <a:r>
              <a:rPr lang="es-US" u="sng">
                <a:solidFill>
                  <a:prstClr val="black"/>
                </a:solidFill>
                <a:cs typeface="Arial" panose="020B0604020202020204" pitchFamily="34" charset="0"/>
                <a:hlinkClick r:id="rId4"/>
              </a:rPr>
              <a:t>SSA.gov/OP_Home/ssact/title18/1882.htm</a:t>
            </a:r>
            <a:r>
              <a:rPr lang="es-US">
                <a:solidFill>
                  <a:prstClr val="black"/>
                </a:solidFill>
                <a:cs typeface="Arial" panose="020B0604020202020204" pitchFamily="34" charset="0"/>
              </a:rPr>
              <a:t> (1882(q) (5)(A) de la Ley del Seguro Social).</a:t>
            </a:r>
          </a:p>
          <a:p>
            <a:pPr marL="0" lvl="1" defTabSz="966612">
              <a:spcAft>
                <a:spcPts val="600"/>
              </a:spcAft>
              <a:tabLst>
                <a:tab pos="124183" algn="l"/>
              </a:tabLst>
              <a:defRPr/>
            </a:pPr>
            <a:r>
              <a:rPr lang="es-US" b="1">
                <a:solidFill>
                  <a:prstClr val="black"/>
                </a:solidFill>
                <a:cs typeface="Arial" panose="020B0604020202020204" pitchFamily="34" charset="0"/>
              </a:rPr>
              <a:t>NOTA: </a:t>
            </a:r>
            <a:r>
              <a:rPr lang="es-US">
                <a:solidFill>
                  <a:prstClr val="black"/>
                </a:solidFill>
                <a:cs typeface="Arial" panose="020B0604020202020204" pitchFamily="34" charset="0"/>
              </a:rPr>
              <a:t>Si cancela su póliza Medigap, quizá no pueda volver a inscribirse a menos que califique para una inscripción abierta para Medigap o un derecho de emisión garantizada, o que su estado proporcione protección adicional. </a:t>
            </a:r>
          </a:p>
        </p:txBody>
      </p:sp>
    </p:spTree>
    <p:extLst>
      <p:ext uri="{BB962C8B-B14F-4D97-AF65-F5344CB8AC3E}">
        <p14:creationId xmlns:p14="http://schemas.microsoft.com/office/powerpoint/2010/main" val="1207345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Si tiene menos de 65 años, tiene Medicare y tiene una póliza Medigap, usted tiene el derecho a suspender los beneficios y las primas de su póliza Medigap sin tener que pagar una multa mientras esté inscrito en el GHP suyo o de su cónyuge. Puede disfrutar de los beneficios del seguro de su empleador sin perder la posibilidad de recuperar su póliza Medigap cuando pierda la cobertura de su empleador. No existen límites en relación con la cantidad de tiempo que puede suspender su póliza. </a:t>
            </a:r>
          </a:p>
          <a:p>
            <a:pPr defTabSz="966612">
              <a:spcAft>
                <a:spcPts val="600"/>
              </a:spcAft>
              <a:defRPr/>
            </a:pPr>
            <a:r>
              <a:rPr lang="es-US">
                <a:solidFill>
                  <a:prstClr val="black"/>
                </a:solidFill>
                <a:cs typeface="Arial" panose="020B0604020202020204" pitchFamily="34" charset="0"/>
              </a:rPr>
              <a:t>Los estados pueden optar por ofrecer este derecho también a las personas de más de 65 años. Consulte con el Departamento Estatal de Seguros.</a:t>
            </a:r>
          </a:p>
          <a:p>
            <a:pPr defTabSz="966612">
              <a:spcAft>
                <a:spcPts val="600"/>
              </a:spcAft>
              <a:defRPr/>
            </a:pPr>
            <a:r>
              <a:rPr lang="es-US">
                <a:solidFill>
                  <a:prstClr val="black"/>
                </a:solidFill>
                <a:cs typeface="Arial" panose="020B0604020202020204" pitchFamily="34" charset="0"/>
              </a:rPr>
              <a:t>Si por algún motivo usted pierde su cobertura de GHP, puede recuperar su póliza Medigap. Lo siguiente es verdad si notifica a su compañía de seguros de Medigap que desea recuperar su póliza Medigap dentro de los 90 días de perder su cobertura de GHP:</a:t>
            </a:r>
          </a:p>
          <a:p>
            <a:pPr marL="184684" indent="-184684"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Sus beneficios y primas de Medigap comenzarán nuevamente el día en que pierde su cobertura de GHP. </a:t>
            </a:r>
          </a:p>
          <a:p>
            <a:pPr marL="184684" indent="-184684"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 póliza Medigap debe tener los mismos beneficios y primas que tendría si nunca hubiese suspendido su cobertura. </a:t>
            </a:r>
          </a:p>
          <a:p>
            <a:pPr marL="184684" indent="-184684"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Su compañía de seguros de Medigap no puede negarse a cubrir atención por ninguna afección preexistente. </a:t>
            </a:r>
          </a:p>
          <a:p>
            <a:pPr marL="0" lvl="1" defTabSz="966612">
              <a:spcAft>
                <a:spcPts val="600"/>
              </a:spcAft>
              <a:tabLst>
                <a:tab pos="124183" algn="l"/>
              </a:tabLst>
              <a:defRPr/>
            </a:pPr>
            <a:r>
              <a:rPr lang="es-US">
                <a:solidFill>
                  <a:prstClr val="black"/>
                </a:solidFill>
                <a:cs typeface="Arial" panose="020B0604020202020204" pitchFamily="34" charset="0"/>
              </a:rPr>
              <a:t>Visite </a:t>
            </a:r>
            <a:r>
              <a:rPr lang="es-US" u="sng">
                <a:solidFill>
                  <a:prstClr val="black"/>
                </a:solidFill>
                <a:cs typeface="Arial" panose="020B0604020202020204" pitchFamily="34" charset="0"/>
                <a:hlinkClick r:id="rId3"/>
              </a:rPr>
              <a:t>ssa.gov/OP_Home/ssact/title18/1882.htm</a:t>
            </a:r>
            <a:r>
              <a:rPr lang="es-US">
                <a:solidFill>
                  <a:prstClr val="black"/>
                </a:solidFill>
                <a:cs typeface="Arial" panose="020B0604020202020204" pitchFamily="34" charset="0"/>
              </a:rPr>
              <a:t> (1882(q)(6) de la Ley del Seguro Social) para obtener más detalles sobre el derecho a suspender una póliza Medigap para personas menores de 65 años. </a:t>
            </a:r>
          </a:p>
          <a:p>
            <a:endParaRPr lang="en-US" dirty="0">
              <a:cs typeface="Arial" panose="020B0604020202020204" pitchFamily="34" charset="0"/>
            </a:endParaRPr>
          </a:p>
        </p:txBody>
      </p:sp>
    </p:spTree>
    <p:extLst>
      <p:ext uri="{BB962C8B-B14F-4D97-AF65-F5344CB8AC3E}">
        <p14:creationId xmlns:p14="http://schemas.microsoft.com/office/powerpoint/2010/main" val="1952878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s-US" b="1" dirty="0">
                <a:cs typeface="Arial" panose="020B0604020202020204" pitchFamily="34" charset="0"/>
              </a:rPr>
              <a:t>Notas del presentador</a:t>
            </a:r>
          </a:p>
          <a:p>
            <a:pPr>
              <a:spcAft>
                <a:spcPts val="600"/>
              </a:spcAft>
            </a:pPr>
            <a:r>
              <a:rPr lang="es-US" dirty="0"/>
              <a:t>Para más información sobre los derechos y protecciones relativos a </a:t>
            </a:r>
            <a:r>
              <a:rPr lang="es-US" dirty="0" err="1"/>
              <a:t>Medigap</a:t>
            </a:r>
            <a:r>
              <a:rPr lang="es-US" dirty="0"/>
              <a:t>: </a:t>
            </a:r>
          </a:p>
          <a:p>
            <a:pPr marL="171450" indent="-171450">
              <a:spcAft>
                <a:spcPts val="600"/>
              </a:spcAft>
              <a:buFont typeface="Wingdings" panose="05000000000000000000" pitchFamily="2" charset="2"/>
              <a:buChar char="§"/>
              <a:tabLst>
                <a:tab pos="168275" algn="l"/>
                <a:tab pos="349250" algn="l"/>
              </a:tabLst>
            </a:pPr>
            <a:r>
              <a:rPr lang="es-US" dirty="0"/>
              <a:t>Llame al Departamento de Seguros de su estado</a:t>
            </a:r>
          </a:p>
          <a:p>
            <a:pPr marL="171450" indent="-171450">
              <a:spcAft>
                <a:spcPts val="600"/>
              </a:spcAft>
              <a:buFont typeface="Wingdings" panose="05000000000000000000" pitchFamily="2" charset="2"/>
              <a:buChar char="§"/>
              <a:tabLst>
                <a:tab pos="168275" algn="l"/>
                <a:tab pos="349250" algn="l"/>
              </a:tabLst>
            </a:pPr>
            <a:r>
              <a:rPr lang="es-US" dirty="0"/>
              <a:t>Póngase en contacto con el Programa Estatal de Asistencia sobre Seguros de Salud (SHIP) de su localidad (visite </a:t>
            </a:r>
            <a:r>
              <a:rPr lang="es-US" dirty="0">
                <a:cs typeface="Arial" panose="020B0604020202020204" pitchFamily="34" charset="0"/>
                <a:hlinkClick r:id="rId3"/>
              </a:rPr>
              <a:t>shiphelp.org</a:t>
            </a:r>
            <a:r>
              <a:rPr lang="es-US" dirty="0"/>
              <a:t> o llame al 1-877-839-2675 para encontrar el SHIP de su estado).</a:t>
            </a:r>
          </a:p>
          <a:p>
            <a:pPr marL="171450" indent="-171450">
              <a:spcAft>
                <a:spcPts val="600"/>
              </a:spcAft>
              <a:buFont typeface="Wingdings" panose="05000000000000000000" pitchFamily="2" charset="2"/>
              <a:buChar char="§"/>
              <a:tabLst>
                <a:tab pos="168275" algn="l"/>
                <a:tab pos="349250" algn="l"/>
              </a:tabLst>
            </a:pPr>
            <a:r>
              <a:rPr lang="es-US" dirty="0"/>
              <a:t>Llame al 1-800-MEDICARE (1-800-633-4227); los usuarios de TTY deben llamar al 1-877-486-2048</a:t>
            </a:r>
          </a:p>
          <a:p>
            <a:pPr>
              <a:spcAft>
                <a:spcPts val="600"/>
              </a:spcAft>
            </a:pPr>
            <a:r>
              <a:rPr lang="es-US" dirty="0"/>
              <a:t>También puede visitar:</a:t>
            </a:r>
          </a:p>
          <a:p>
            <a:pPr marL="171450" indent="-171450">
              <a:spcAft>
                <a:spcPts val="600"/>
              </a:spcAft>
              <a:buFont typeface="Wingdings" panose="05000000000000000000" pitchFamily="2" charset="2"/>
              <a:buChar char="§"/>
            </a:pPr>
            <a:r>
              <a:rPr lang="es-US" dirty="0">
                <a:cs typeface="Arial" panose="020B0604020202020204" pitchFamily="34" charset="0"/>
                <a:hlinkClick r:id="rId4"/>
              </a:rPr>
              <a:t>Medicare.gov/</a:t>
            </a:r>
            <a:r>
              <a:rPr lang="es-US" dirty="0" err="1">
                <a:cs typeface="Arial" panose="020B0604020202020204" pitchFamily="34" charset="0"/>
                <a:hlinkClick r:id="rId4"/>
              </a:rPr>
              <a:t>publications</a:t>
            </a:r>
            <a:r>
              <a:rPr lang="es-US" dirty="0"/>
              <a:t> para descargar “Selección de una Póliza </a:t>
            </a:r>
            <a:r>
              <a:rPr lang="es-US" dirty="0" err="1"/>
              <a:t>Medigap</a:t>
            </a:r>
            <a:r>
              <a:rPr lang="es-US" dirty="0"/>
              <a:t>: Una guía de seguro de salud para las personas con Medicare" (Producto CMS núm. 02110)</a:t>
            </a:r>
          </a:p>
          <a:p>
            <a:pPr marL="171450" indent="-171450">
              <a:spcAft>
                <a:spcPts val="600"/>
              </a:spcAft>
              <a:buFont typeface="Wingdings" panose="05000000000000000000" pitchFamily="2" charset="2"/>
              <a:buChar char="§"/>
            </a:pPr>
            <a:r>
              <a:rPr lang="es-US" dirty="0">
                <a:cs typeface="Arial" panose="020B0604020202020204" pitchFamily="34" charset="0"/>
                <a:hlinkClick r:id="rId5"/>
              </a:rPr>
              <a:t>Medicare.gov/</a:t>
            </a:r>
            <a:r>
              <a:rPr lang="es-US" dirty="0" err="1">
                <a:cs typeface="Arial" panose="020B0604020202020204" pitchFamily="34" charset="0"/>
                <a:hlinkClick r:id="rId5"/>
              </a:rPr>
              <a:t>health-drug-plans</a:t>
            </a:r>
            <a:r>
              <a:rPr lang="es-US" dirty="0">
                <a:cs typeface="Arial" panose="020B0604020202020204" pitchFamily="34" charset="0"/>
                <a:hlinkClick r:id="rId5"/>
              </a:rPr>
              <a:t>/</a:t>
            </a:r>
            <a:r>
              <a:rPr lang="es-US" dirty="0" err="1">
                <a:cs typeface="Arial" panose="020B0604020202020204" pitchFamily="34" charset="0"/>
                <a:hlinkClick r:id="rId5"/>
              </a:rPr>
              <a:t>medigap</a:t>
            </a:r>
            <a:r>
              <a:rPr lang="es-US" dirty="0">
                <a:cs typeface="Arial" panose="020B0604020202020204" pitchFamily="34" charset="0"/>
                <a:hlinkClick r:id="rId5"/>
              </a:rPr>
              <a:t>/</a:t>
            </a:r>
            <a:r>
              <a:rPr lang="es-US" dirty="0" err="1">
                <a:cs typeface="Arial" panose="020B0604020202020204" pitchFamily="34" charset="0"/>
                <a:hlinkClick r:id="rId5"/>
              </a:rPr>
              <a:t>ready-to-buy</a:t>
            </a:r>
            <a:r>
              <a:rPr lang="es-US" dirty="0"/>
              <a:t> y haga clic en el enlace "¿Qué son los derechos de emisión garantizada?" que encontrará en la sección "¿Qué ocurre si no me inscribo en el Período de Inscripción Abierta de </a:t>
            </a:r>
            <a:r>
              <a:rPr lang="es-US" dirty="0" err="1"/>
              <a:t>Medigap</a:t>
            </a:r>
            <a:r>
              <a:rPr lang="es-US" dirty="0"/>
              <a:t>?</a:t>
            </a:r>
          </a:p>
        </p:txBody>
      </p:sp>
    </p:spTree>
    <p:extLst>
      <p:ext uri="{BB962C8B-B14F-4D97-AF65-F5344CB8AC3E}">
        <p14:creationId xmlns:p14="http://schemas.microsoft.com/office/powerpoint/2010/main" val="1766560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36608" y="3828478"/>
            <a:ext cx="6099858" cy="5293297"/>
          </a:xfrm>
        </p:spPr>
        <p:txBody>
          <a:bodyPr/>
          <a:lstStyle/>
          <a:p>
            <a:pPr indent="-185267">
              <a:spcBef>
                <a:spcPts val="664"/>
              </a:spcBef>
              <a:spcAft>
                <a:spcPts val="600"/>
              </a:spcAft>
              <a:defRPr/>
            </a:pPr>
            <a:r>
              <a:rPr lang="es-US" b="1">
                <a:cs typeface="Arial" panose="020B0604020202020204" pitchFamily="34" charset="0"/>
              </a:rPr>
              <a:t>Notas con animación</a:t>
            </a:r>
          </a:p>
          <a:p>
            <a:pPr indent="-185267">
              <a:spcBef>
                <a:spcPts val="664"/>
              </a:spcBef>
              <a:spcAft>
                <a:spcPts val="600"/>
              </a:spcAft>
              <a:defRPr/>
            </a:pPr>
            <a:r>
              <a:rPr lang="es-US"/>
              <a:t>Haga clic una vez para poner en marcha el cronómetro de la cuenta regresiva; el segundo clic revela la respuesta.</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 conocimiento: pregunta 7</a:t>
            </a:r>
          </a:p>
          <a:p>
            <a:pPr defTabSz="966612">
              <a:spcBef>
                <a:spcPts val="634"/>
              </a:spcBef>
              <a:spcAft>
                <a:spcPts val="600"/>
              </a:spcAft>
              <a:defRPr/>
            </a:pPr>
            <a:r>
              <a:rPr lang="es-US">
                <a:solidFill>
                  <a:prstClr val="black"/>
                </a:solidFill>
                <a:cs typeface="Arial" panose="020B0604020202020204" pitchFamily="34" charset="0"/>
              </a:rPr>
              <a:t>Es posible que no califique para un derecho de emisión garantizada si___________. </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Está inscrito en un Plan Medicare Advantage y su plan abandona Medicare</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Se muda fuera del área de servicio de su Plan Medicare Advantage</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Está inscrito en Medicare Original y se le pasa su OEP para Medigap</a:t>
            </a:r>
          </a:p>
          <a:p>
            <a:pPr marL="184596" lvl="1" indent="-184596" defTabSz="966612">
              <a:spcBef>
                <a:spcPts val="634"/>
              </a:spcBef>
              <a:spcAft>
                <a:spcPts val="600"/>
              </a:spcAft>
              <a:buFont typeface="+mj-lt"/>
              <a:buAutoNum type="alphaLcPeriod"/>
              <a:tabLst>
                <a:tab pos="124183" algn="l"/>
              </a:tabLst>
              <a:defRPr/>
            </a:pPr>
            <a:r>
              <a:rPr lang="es-US">
                <a:solidFill>
                  <a:prstClr val="black"/>
                </a:solidFill>
                <a:cs typeface="Arial" panose="020B0604020202020204" pitchFamily="34" charset="0"/>
              </a:rPr>
              <a:t>Se inscribió en un Plan Medicare Advantage cuando fue elegible por primera vez para la Parte A, y dentro de un año, quiere cambiarse a Medicare Original</a:t>
            </a:r>
          </a:p>
          <a:p>
            <a:pPr defTabSz="966612">
              <a:spcBef>
                <a:spcPts val="634"/>
              </a:spcBef>
              <a:spcAft>
                <a:spcPts val="600"/>
              </a:spcAft>
              <a:defRPr/>
            </a:pPr>
            <a:r>
              <a:rPr lang="es-US" b="1">
                <a:solidFill>
                  <a:prstClr val="black"/>
                </a:solidFill>
                <a:cs typeface="Arial" panose="020B0604020202020204" pitchFamily="34" charset="0"/>
              </a:rPr>
              <a:t>RESPUESTA: c. Está inscrito en Medicare Original y se le pasa su OEP para Medigap</a:t>
            </a:r>
          </a:p>
          <a:p>
            <a:pPr defTabSz="966612">
              <a:spcBef>
                <a:spcPts val="634"/>
              </a:spcBef>
              <a:spcAft>
                <a:spcPts val="600"/>
              </a:spcAft>
              <a:defRPr/>
            </a:pPr>
            <a:r>
              <a:rPr lang="es-US">
                <a:solidFill>
                  <a:prstClr val="black"/>
                </a:solidFill>
                <a:cs typeface="Arial" panose="020B0604020202020204" pitchFamily="34" charset="0"/>
              </a:rPr>
              <a:t>Si se inscribió en un Plan Medicare Advantage o en un plan de los Programas de Cuidado Integral para Personas Mayores (PACE) cuando era elegible por primera vez para Medicare Parte A (seguro de hospital) a los 65 años, y dentro del primer año de su inscripción decide que desea cambiar a Medicare Original, tendría derecho a comprar cualquier póliza Medigap que cualquier compañía de seguros venda en su estado.</a:t>
            </a:r>
          </a:p>
          <a:p>
            <a:pPr defTabSz="966612">
              <a:spcBef>
                <a:spcPts val="634"/>
              </a:spcBef>
              <a:spcAft>
                <a:spcPts val="600"/>
              </a:spcAft>
              <a:defRPr/>
            </a:pPr>
            <a:r>
              <a:rPr lang="es-US">
                <a:solidFill>
                  <a:prstClr val="black"/>
                </a:solidFill>
                <a:cs typeface="Arial" panose="020B0604020202020204" pitchFamily="34" charset="0"/>
              </a:rPr>
              <a:t>Otros derechos de emisión garantizada incluyen si tiene un Plan Medicare Advantage y su plan se retira de Medicare, deja de brindar atención en su área o si usted se muda fuera del área de servicio del plan.</a:t>
            </a:r>
          </a:p>
          <a:p>
            <a:pPr defTabSz="966612">
              <a:spcBef>
                <a:spcPts val="634"/>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793258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71488"/>
            <a:ext cx="5759450" cy="3240087"/>
          </a:xfrm>
        </p:spPr>
      </p:sp>
      <p:sp>
        <p:nvSpPr>
          <p:cNvPr id="3" name="Notes Placeholder 2"/>
          <p:cNvSpPr>
            <a:spLocks noGrp="1"/>
          </p:cNvSpPr>
          <p:nvPr>
            <p:ph type="body" idx="1"/>
          </p:nvPr>
        </p:nvSpPr>
        <p:spPr>
          <a:xfrm>
            <a:off x="639128" y="3999389"/>
            <a:ext cx="5852160" cy="5028864"/>
          </a:xfrm>
        </p:spPr>
        <p:txBody>
          <a:bodyPr/>
          <a:lstStyle/>
          <a:p>
            <a:pPr indent="-185267">
              <a:spcBef>
                <a:spcPts val="664"/>
              </a:spcBef>
              <a:spcAft>
                <a:spcPts val="600"/>
              </a:spcAft>
              <a:defRPr/>
            </a:pPr>
            <a:r>
              <a:rPr lang="es-US" b="1">
                <a:cs typeface="Arial" panose="020B0604020202020204" pitchFamily="34" charset="0"/>
              </a:rPr>
              <a:t>Notas con animación</a:t>
            </a:r>
          </a:p>
          <a:p>
            <a:pPr indent="-185267">
              <a:spcBef>
                <a:spcPts val="664"/>
              </a:spcBef>
              <a:spcAft>
                <a:spcPts val="600"/>
              </a:spcAft>
              <a:defRPr/>
            </a:pPr>
            <a:r>
              <a:rPr lang="es-US"/>
              <a:t>Haga clic una vez para poner en marcha el cronómetro de la cuenta regresiva; el segundo clic revela la respuesta.</a:t>
            </a:r>
          </a:p>
          <a:p>
            <a:pPr defTabSz="966612">
              <a:spcBef>
                <a:spcPts val="634"/>
              </a:spcBef>
              <a:spcAft>
                <a:spcPts val="600"/>
              </a:spcAft>
              <a:defRPr/>
            </a:pPr>
            <a:r>
              <a:rPr lang="es-US" b="1">
                <a:cs typeface="Arial" panose="020B0604020202020204" pitchFamily="34" charset="0"/>
              </a:rPr>
              <a:t>Notas del presentador</a:t>
            </a:r>
          </a:p>
          <a:p>
            <a:pPr defTabSz="966612">
              <a:spcBef>
                <a:spcPts val="634"/>
              </a:spcBef>
              <a:spcAft>
                <a:spcPts val="600"/>
              </a:spcAft>
              <a:defRPr/>
            </a:pPr>
            <a:r>
              <a:rPr lang="es-US">
                <a:solidFill>
                  <a:prstClr val="black"/>
                </a:solidFill>
                <a:cs typeface="Arial" panose="020B0604020202020204" pitchFamily="34" charset="0"/>
              </a:rPr>
              <a:t>Compruebe su conocimiento: pregunta 8</a:t>
            </a:r>
          </a:p>
          <a:p>
            <a:pPr marL="0" marR="0">
              <a:spcBef>
                <a:spcPts val="0"/>
              </a:spcBef>
              <a:spcAft>
                <a:spcPts val="600"/>
              </a:spcAft>
            </a:pPr>
            <a:r>
              <a:rPr lang="es-US">
                <a:solidFill>
                  <a:prstClr val="black"/>
                </a:solidFill>
                <a:cs typeface="Arial" panose="020B0604020202020204" pitchFamily="34" charset="0"/>
              </a:rPr>
              <a:t>Si su póliza Medigap no tiene renovación garantizada y la compañía de seguros la cancela, tiene derecho a contratar otra póliza Medigap.</a:t>
            </a:r>
          </a:p>
          <a:p>
            <a:pPr marL="342900" marR="0" lvl="0" indent="-342900">
              <a:spcBef>
                <a:spcPts val="0"/>
              </a:spcBef>
              <a:spcAft>
                <a:spcPts val="600"/>
              </a:spcAft>
              <a:buFont typeface="+mj-lt"/>
              <a:buAutoNum type="alphaLcPeriod"/>
            </a:pPr>
            <a:r>
              <a:rPr lang="es-US">
                <a:solidFill>
                  <a:prstClr val="black"/>
                </a:solidFill>
                <a:cs typeface="Arial" panose="020B0604020202020204" pitchFamily="34" charset="0"/>
              </a:rPr>
              <a:t>Verdadero</a:t>
            </a:r>
          </a:p>
          <a:p>
            <a:pPr marL="342900" indent="-342900">
              <a:spcAft>
                <a:spcPts val="600"/>
              </a:spcAft>
              <a:buFont typeface="+mj-lt"/>
              <a:buAutoNum type="alphaLcPeriod"/>
            </a:pPr>
            <a:r>
              <a:rPr lang="es-US">
                <a:solidFill>
                  <a:prstClr val="black"/>
                </a:solidFill>
                <a:cs typeface="Arial" panose="020B0604020202020204" pitchFamily="34" charset="0"/>
              </a:rPr>
              <a:t>Falso</a:t>
            </a:r>
          </a:p>
          <a:p>
            <a:pPr>
              <a:spcAft>
                <a:spcPts val="600"/>
              </a:spcAft>
            </a:pPr>
            <a:r>
              <a:rPr lang="es-US" b="1">
                <a:solidFill>
                  <a:prstClr val="black"/>
                </a:solidFill>
                <a:cs typeface="Arial" panose="020B0604020202020204" pitchFamily="34" charset="0"/>
              </a:rPr>
              <a:t>Respuesta: a. Verdadero </a:t>
            </a:r>
          </a:p>
          <a:p>
            <a:pPr>
              <a:spcAft>
                <a:spcPts val="600"/>
              </a:spcAft>
            </a:pPr>
            <a:r>
              <a:rPr lang="es-US">
                <a:solidFill>
                  <a:prstClr val="black"/>
                </a:solidFill>
                <a:cs typeface="Arial" panose="020B0604020202020204" pitchFamily="34" charset="0"/>
              </a:rPr>
              <a:t>Si compró su póliza Medigap antes de 1992, podría no tener la renovación garantizada. Esto significa que la compañía de seguros para Medigap puede negarse a renovar su póliza Medigap, siempre y cuando obtenga la aprobación del estado antes de cancelar su póliza. Sin embargo, si esto ocurriera, usted tiene derecho a comprar otra Medigap.</a:t>
            </a:r>
          </a:p>
        </p:txBody>
      </p:sp>
    </p:spTree>
    <p:extLst>
      <p:ext uri="{BB962C8B-B14F-4D97-AF65-F5344CB8AC3E}">
        <p14:creationId xmlns:p14="http://schemas.microsoft.com/office/powerpoint/2010/main" val="390869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140517"/>
            <a:ext cx="5852160" cy="3780473"/>
          </a:xfrm>
        </p:spPr>
        <p:txBody>
          <a:bodyPr/>
          <a:lstStyle/>
          <a:p>
            <a:pPr defTabSz="966612">
              <a:spcAft>
                <a:spcPts val="600"/>
              </a:spcAft>
              <a:defRPr/>
            </a:pPr>
            <a:r>
              <a:rPr lang="es-US" b="1">
                <a:cs typeface="Arial" panose="020B0604020202020204" pitchFamily="34" charset="0"/>
              </a:rPr>
              <a:t>Notas del presentador</a:t>
            </a:r>
          </a:p>
          <a:p>
            <a:pPr defTabSz="724959">
              <a:spcAft>
                <a:spcPts val="600"/>
              </a:spcAft>
              <a:buClr>
                <a:srgbClr val="00539A"/>
              </a:buClr>
              <a:defRPr/>
            </a:pPr>
            <a:r>
              <a:rPr lang="es-US"/>
              <a:t>Al finalizar esta lección, usted podrá:</a:t>
            </a:r>
          </a:p>
          <a:p>
            <a:pPr marL="181240" indent="-181240" defTabSz="724959">
              <a:spcAft>
                <a:spcPts val="600"/>
              </a:spcAft>
              <a:buFont typeface="Wingdings" panose="05000000000000000000" pitchFamily="2" charset="2"/>
              <a:buChar char="§"/>
              <a:defRPr/>
            </a:pPr>
            <a:r>
              <a:rPr lang="es-US"/>
              <a:t>Explicar qué son las pólizas Medigap</a:t>
            </a:r>
          </a:p>
          <a:p>
            <a:pPr marL="181240" indent="-181240" defTabSz="724959">
              <a:spcAft>
                <a:spcPts val="600"/>
              </a:spcAft>
              <a:buFont typeface="Wingdings" panose="05000000000000000000" pitchFamily="2" charset="2"/>
              <a:buChar char="§"/>
              <a:defRPr/>
            </a:pPr>
            <a:r>
              <a:rPr lang="es-US"/>
              <a:t>Identificar los servicios médicamente necesarios cubiertos por la Parte A (seguro de hospital) y la Parte B (seguro médico) de Medicare</a:t>
            </a:r>
          </a:p>
          <a:p>
            <a:pPr marL="181240" indent="-181240" defTabSz="724959">
              <a:spcAft>
                <a:spcPts val="600"/>
              </a:spcAft>
              <a:buFont typeface="Wingdings" panose="05000000000000000000" pitchFamily="2" charset="2"/>
              <a:buChar char="§"/>
              <a:defRPr/>
            </a:pPr>
            <a:r>
              <a:rPr lang="es-US"/>
              <a:t>Encontrar los importes actuales de la Parte A y la Parte B</a:t>
            </a:r>
          </a:p>
        </p:txBody>
      </p:sp>
    </p:spTree>
    <p:extLst>
      <p:ext uri="{BB962C8B-B14F-4D97-AF65-F5344CB8AC3E}">
        <p14:creationId xmlns:p14="http://schemas.microsoft.com/office/powerpoint/2010/main" val="364110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Revisión del escenario 1</a:t>
            </a:r>
          </a:p>
          <a:p>
            <a:pPr defTabSz="966612">
              <a:spcAft>
                <a:spcPts val="600"/>
              </a:spcAft>
              <a:defRPr/>
            </a:pPr>
            <a:r>
              <a:rPr lang="es-US">
                <a:solidFill>
                  <a:prstClr val="black"/>
                </a:solidFill>
                <a:cs typeface="Arial" panose="020B0604020202020204" pitchFamily="34" charset="0"/>
              </a:rPr>
              <a:t>Ted tiene 64 años y ha tenido Medicare durante 4 años por una discapacidad. Pudo comprar una póliza Medigap porque vive en un estado que obliga a las compañías de seguros a ofrecer una póliza Medigap a personas con Medicare que tienen menos de 65 años. ¿Qué podría cambiar cuando Ted cumpla 65 años el próximo año?</a:t>
            </a:r>
          </a:p>
        </p:txBody>
      </p:sp>
    </p:spTree>
    <p:extLst>
      <p:ext uri="{BB962C8B-B14F-4D97-AF65-F5344CB8AC3E}">
        <p14:creationId xmlns:p14="http://schemas.microsoft.com/office/powerpoint/2010/main" val="84133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136642"/>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Consideraciones de la revisión del escenario 1</a:t>
            </a:r>
          </a:p>
          <a:p>
            <a:pPr defTabSz="966612">
              <a:spcAft>
                <a:spcPts val="600"/>
              </a:spcAft>
              <a:defRPr/>
            </a:pPr>
            <a:r>
              <a:rPr lang="es-US" dirty="0">
                <a:solidFill>
                  <a:prstClr val="black"/>
                </a:solidFill>
                <a:cs typeface="Arial" panose="020B0604020202020204" pitchFamily="34" charset="0"/>
              </a:rPr>
              <a:t>¿Qué podría cambiar cuando Ted cumpla 65 años el próximo año?</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Ted tendrá un Período de Inscripción Abierta (OEP) cuando cumpla 65 años. </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Tendrá más opciones de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podrá pagar una prima más baja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Como Ted se va a inscribir durante el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las compañías de seguros no pueden negarle ninguna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por su discapacidad, ni cobrarle una prima más alta de la que les cobran a otras personas de la misma edad.</a:t>
            </a:r>
          </a:p>
          <a:p>
            <a:pPr defTabSz="966612">
              <a:spcAft>
                <a:spcPts val="600"/>
              </a:spcAft>
              <a:defRPr/>
            </a:pPr>
            <a:r>
              <a:rPr lang="es-US" sz="1200" dirty="0">
                <a:effectLst/>
                <a:latin typeface="Calibri" panose="020F0502020204030204" pitchFamily="34" charset="0"/>
                <a:ea typeface="DengXian" panose="02010600030101010101" pitchFamily="2" charset="-122"/>
                <a:cs typeface="Arial" panose="020B0604020202020204" pitchFamily="34" charset="0"/>
              </a:rPr>
              <a:t>Ted puede</a:t>
            </a:r>
            <a:r>
              <a:rPr lang="es-US" sz="1200" dirty="0">
                <a:solidFill>
                  <a:prstClr val="black"/>
                </a:solidFill>
                <a:cs typeface="Arial" panose="020B0604020202020204" pitchFamily="34" charset="0"/>
              </a:rPr>
              <a:t> </a:t>
            </a:r>
            <a:r>
              <a:rPr lang="es-US" dirty="0">
                <a:solidFill>
                  <a:prstClr val="black"/>
                </a:solidFill>
                <a:cs typeface="Arial" panose="020B0604020202020204" pitchFamily="34" charset="0"/>
              </a:rPr>
              <a:t>evitar los períodos de espera por enfermedades preexistentes si tuvo una cobertura continua que califica, o si no se ha quedado sin cobertura de atención médica durante más de 63 días antes de la fecha de entrada en vigencia de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Dado que Medicare (Parte A [seguro hospitalario] y/o Parte B [seguro médico]) es cobertura calificada y que Ted tuvo Medicare durante más de 6 meses antes de cumplir 65 años, no tendrá un período de espera por una enfermedad preexistente.</a:t>
            </a:r>
          </a:p>
          <a:p>
            <a:pPr defTabSz="966612">
              <a:spcAft>
                <a:spcPts val="600"/>
              </a:spcAft>
              <a:defRPr/>
            </a:pPr>
            <a:r>
              <a:rPr lang="es-US" dirty="0">
                <a:solidFill>
                  <a:prstClr val="black"/>
                </a:solidFill>
                <a:cs typeface="Arial" panose="020B0604020202020204" pitchFamily="34" charset="0"/>
              </a:rPr>
              <a:t>Supongamos que Ted solo tuvo Medicare durante 4 meses antes de cumplir 65 años, no tuvo ningún otro seguro médico durante más de 63 días antes de obtener Medicare y obtuvo su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durante el primer mes de su OEP para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En este ejemplo, Ted podría tener un período de espera por enfermedad preexistente de 2 meses. Durante este tiempo, la compañía de seguros de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puede negar la cobertura de los gastos directos de bolsillo de Ted por sus problemas de salud preexistentes. Medicare aún cubrirá los servicios cubiertos por Medicare que estén asociados con la enfermedad de Ted, y él será responsable de los deducibles, </a:t>
            </a:r>
            <a:r>
              <a:rPr lang="es-US" dirty="0" err="1">
                <a:solidFill>
                  <a:prstClr val="black"/>
                </a:solidFill>
                <a:cs typeface="Arial" panose="020B0604020202020204" pitchFamily="34" charset="0"/>
              </a:rPr>
              <a:t>coseguros</a:t>
            </a:r>
            <a:r>
              <a:rPr lang="es-US" dirty="0">
                <a:solidFill>
                  <a:prstClr val="black"/>
                </a:solidFill>
                <a:cs typeface="Arial" panose="020B0604020202020204" pitchFamily="34" charset="0"/>
              </a:rPr>
              <a:t> y copagos. Cuando finalice el período de espera por enfermedad preexistente,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cubrirá la enfermedad que estaba excluida.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132082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Revisión del escenario 2</a:t>
            </a:r>
          </a:p>
          <a:p>
            <a:pPr defTabSz="966612">
              <a:spcAft>
                <a:spcPts val="600"/>
              </a:spcAft>
              <a:defRPr/>
            </a:pPr>
            <a:r>
              <a:rPr lang="es-US">
                <a:solidFill>
                  <a:prstClr val="black"/>
                </a:solidFill>
                <a:cs typeface="Arial" panose="020B0604020202020204" pitchFamily="34" charset="0"/>
              </a:rPr>
              <a:t>Sophie tiene 67 años y está sana. Se jubiló el mes pasado y terminó su cobertura médica subsidiada por el empleador. Estaba inscrita Parte A y solo se inscribió en la Parte B. Está interesada en comprar una póliza Medigap para ayudarla con sus costos de bolsillo. ¿Qué debe tomar en consideración Sophie?</a:t>
            </a:r>
          </a:p>
        </p:txBody>
      </p:sp>
    </p:spTree>
    <p:extLst>
      <p:ext uri="{BB962C8B-B14F-4D97-AF65-F5344CB8AC3E}">
        <p14:creationId xmlns:p14="http://schemas.microsoft.com/office/powerpoint/2010/main" val="3874163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Consideraciones de la revisión del escenario 2</a:t>
            </a:r>
          </a:p>
          <a:p>
            <a:pPr defTabSz="966612">
              <a:spcAft>
                <a:spcPts val="600"/>
              </a:spcAft>
              <a:defRPr/>
            </a:pPr>
            <a:r>
              <a:rPr lang="es-US">
                <a:solidFill>
                  <a:prstClr val="black"/>
                </a:solidFill>
                <a:cs typeface="Arial" panose="020B0604020202020204" pitchFamily="34" charset="0"/>
              </a:rPr>
              <a:t>El mejor momento para que Sophie compre una póliza Medigap es durante el OEP para Medigap. Este período dura 6 meses, y comienza el primer día del mes en que tenía 65 años o más y estaba inscrita en la Parte B. Durante este período, Sophie tiene derechos de emisión garantizada. Las compañías de seguros deben venderle una Póliza Medigap, cubrir todas sus afecciones preexistentes, y no pueden cobrarle más por una póliza Medigap basándose en problemas de salud pasados o presentes.</a:t>
            </a:r>
          </a:p>
          <a:p>
            <a:pPr defTabSz="966612">
              <a:spcAft>
                <a:spcPts val="600"/>
              </a:spcAft>
              <a:defRPr/>
            </a:pPr>
            <a:r>
              <a:rPr lang="es-US">
                <a:solidFill>
                  <a:prstClr val="black"/>
                </a:solidFill>
                <a:cs typeface="Arial" panose="020B0604020202020204" pitchFamily="34" charset="0"/>
              </a:rPr>
              <a:t>¿Qué pasaría si Sophie hubiese esperado un año para comprar una póliza Medigap? Después de su OEP para Medigap, las compañías de seguros Medigap generalmente se les permite usar la revisión de historial médico para decidir si aceptan una solicitud y cuánto cobrar. No hay garantías de que una compañía de seguros le venderá una póliza Medigap a Sophie si no se inscribe dentro del límite permitido por las leyes federales o estatales. </a:t>
            </a:r>
          </a:p>
        </p:txBody>
      </p:sp>
    </p:spTree>
    <p:extLst>
      <p:ext uri="{BB962C8B-B14F-4D97-AF65-F5344CB8AC3E}">
        <p14:creationId xmlns:p14="http://schemas.microsoft.com/office/powerpoint/2010/main" val="4025138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Debe conocer algunos puntos clave acerca de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Para comprar una póliza Medigap, deberá la Parte A y la Parte B. </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Si compra una póliza Medigap, debe seguir pagando la prima de la Parte B. Usted paga una prima mensual a su compañía de seguros por su póliza Medigap.</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pólizas Medigap solo cubren a una persona. Su póliza no cubrirá a su cónyuge. Si su cónyuge desea cobertura de Medigap, deberá comprar su propia póliza personal.</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compañías de seguros de Medigap en la mayoría de los estados solo pueden vender una póliza Medigap estandarizada. Cada póliza de Medigap estandarizada debe ofrecer los mismos beneficios básicos, sin importar qué compañía de seguros la venda.</a:t>
            </a:r>
          </a:p>
        </p:txBody>
      </p:sp>
    </p:spTree>
    <p:extLst>
      <p:ext uri="{BB962C8B-B14F-4D97-AF65-F5344CB8AC3E}">
        <p14:creationId xmlns:p14="http://schemas.microsoft.com/office/powerpoint/2010/main" val="2837507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Debe conocer algunos puntos clave acerca de Medigap (continuación).</a:t>
            </a:r>
          </a:p>
          <a:p>
            <a:pPr marL="125861" indent="-125861" defTabSz="966612">
              <a:spcBef>
                <a:spcPts val="634"/>
              </a:spcBef>
              <a:spcAft>
                <a:spcPts val="600"/>
              </a:spcAft>
              <a:buFont typeface="Wingdings" panose="05000000000000000000" pitchFamily="2" charset="2"/>
              <a:buChar char="§"/>
              <a:defRPr/>
            </a:pPr>
            <a:r>
              <a:rPr lang="es-US">
                <a:solidFill>
                  <a:prstClr val="black"/>
                </a:solidFill>
                <a:cs typeface="Arial" panose="020B0604020202020204" pitchFamily="34" charset="0"/>
              </a:rPr>
              <a:t>Los costos de una póliza Medigap pueden variar según el plan que elija y la compañía a la que se la compre.</a:t>
            </a:r>
          </a:p>
          <a:p>
            <a:pPr marL="125861" indent="-125861" defTabSz="966612">
              <a:spcBef>
                <a:spcPts val="634"/>
              </a:spcBef>
              <a:spcAft>
                <a:spcPts val="600"/>
              </a:spcAft>
              <a:buFont typeface="Wingdings" panose="05000000000000000000" pitchFamily="2" charset="2"/>
              <a:buChar char="§"/>
              <a:defRPr/>
            </a:pPr>
            <a:r>
              <a:rPr lang="es-US">
                <a:solidFill>
                  <a:prstClr val="black"/>
                </a:solidFill>
                <a:cs typeface="Arial" panose="020B0604020202020204" pitchFamily="34" charset="0"/>
              </a:rPr>
              <a:t>En general, las pólizas Medigap solo pueden cubrir los costos asociados con los servicios cubiertos por Medicare Original. </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pólizas Medigap no son compatibles con los Planes Medicare Advantage</a:t>
            </a:r>
          </a:p>
          <a:p>
            <a:pPr marL="125861" indent="-125861" defTabSz="966612">
              <a:spcAft>
                <a:spcPts val="600"/>
              </a:spcAft>
              <a:buFont typeface="Wingdings" panose="05000000000000000000" pitchFamily="2" charset="2"/>
              <a:buChar char="§"/>
              <a:defRPr/>
            </a:pPr>
            <a:r>
              <a:rPr lang="es-US">
                <a:solidFill>
                  <a:prstClr val="black"/>
                </a:solidFill>
                <a:cs typeface="Arial" panose="020B0604020202020204" pitchFamily="34" charset="0"/>
              </a:rPr>
              <a:t>Las compañías de seguros que venden pólizas Medigap no pueden vender los Planes C o F a personas que cumplieron 65 años el 1 de enero de 2020 o posterior, ni a personas que obtengan la Parte A sin primas (debido a una discapacidad o ESRD)) a partir del 1 de enero de 2020, o más tarde.</a:t>
            </a:r>
          </a:p>
        </p:txBody>
      </p:sp>
    </p:spTree>
    <p:extLst>
      <p:ext uri="{BB962C8B-B14F-4D97-AF65-F5344CB8AC3E}">
        <p14:creationId xmlns:p14="http://schemas.microsoft.com/office/powerpoint/2010/main" val="515803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endParaRPr lang="en-US" dirty="0"/>
          </a:p>
        </p:txBody>
      </p:sp>
    </p:spTree>
    <p:extLst>
      <p:ext uri="{BB962C8B-B14F-4D97-AF65-F5344CB8AC3E}">
        <p14:creationId xmlns:p14="http://schemas.microsoft.com/office/powerpoint/2010/main" val="2208879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endParaRPr lang="en-US" dirty="0"/>
          </a:p>
        </p:txBody>
      </p:sp>
    </p:spTree>
    <p:extLst>
      <p:ext uri="{BB962C8B-B14F-4D97-AF65-F5344CB8AC3E}">
        <p14:creationId xmlns:p14="http://schemas.microsoft.com/office/powerpoint/2010/main" val="1275717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547360"/>
          </a:xfrm>
        </p:spPr>
        <p:txBody>
          <a:bodyPr/>
          <a:lstStyle/>
          <a:p>
            <a:pPr defTabSz="966612">
              <a:spcAft>
                <a:spcPts val="600"/>
              </a:spcAft>
              <a:defRPr/>
            </a:pPr>
            <a:r>
              <a:rPr lang="es-US" b="1" dirty="0">
                <a:cs typeface="Arial" panose="020B0604020202020204" pitchFamily="34" charset="0"/>
              </a:rPr>
              <a:t>Notas del presentador</a:t>
            </a:r>
          </a:p>
          <a:p>
            <a:pPr defTabSz="966612">
              <a:spcAft>
                <a:spcPts val="600"/>
              </a:spcAft>
              <a:defRPr/>
            </a:pPr>
            <a:r>
              <a:rPr lang="es-US" dirty="0">
                <a:solidFill>
                  <a:prstClr val="black"/>
                </a:solidFill>
                <a:cs typeface="Arial" panose="020B0604020202020204" pitchFamily="34" charset="0"/>
              </a:rPr>
              <a:t>En esta tabla se muestra una comparación directa entre las diferencias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y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Ambas las ofrecen compañías privadas. </a:t>
            </a:r>
          </a:p>
          <a:p>
            <a:pPr marL="125861" indent="-125861" defTabSz="966612">
              <a:spcAft>
                <a:spcPts val="600"/>
              </a:spcAft>
              <a:buFont typeface="Wingdings" panose="05000000000000000000" pitchFamily="2" charset="2"/>
              <a:buChar char="§"/>
              <a:defRPr/>
            </a:pP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debe respetar las leyes estatales y federales, pero la supervisión diaria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estandarizadas es responsabilidad de los estados. Medicare debe aprobar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solo son compatibles con Medicare Original. No son compatibles con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Si se inscribe a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no puede usar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pagar los costos de bolsillo que tiene en el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Medicare Original paga gran parte de los servicios y suministros médicos, pero no todos. Las compañías de seguros privadas venden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para ayudar a pagar parte de los costos de bolsillo ("lagunas") que Medicare Original no cubre.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pagan las primas de Medicare. La mayoría de las pólizas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no cubren los costos de bolsillo de los medicamentos. Si desea cobertura de medicamentos recetados, deberá considerar unirse a un plan de medicamentos de Medicare (también denominado PDP). Algunas pólizas antiguas (que ya no se venden) pueden haber incluido alguna cobertura de medicamentos recetados (Plan I). Los planes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cubren los servicios cubiertos por las Partes A (seguro de hospital) y B (seguro médico) de Medicare, pueden incluir cobertura de medicamentos de Medicare y es posible que ofrezcan cobertura adicional, como de la vista, de la audición, dental y programas de bienestar.</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En ambos casos, deberá tener la Parte A como la Parte B para comprar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Pagará una prima por la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o el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como también la prima de la Parte B.</a:t>
            </a:r>
          </a:p>
          <a:p>
            <a:pPr marL="125861" indent="-125861" defTabSz="966612">
              <a:spcAft>
                <a:spcPts val="600"/>
              </a:spcAft>
              <a:buFont typeface="Wingdings" panose="05000000000000000000" pitchFamily="2" charset="2"/>
              <a:buChar char="§"/>
              <a:defRPr/>
            </a:pPr>
            <a:r>
              <a:rPr lang="es-US" dirty="0">
                <a:solidFill>
                  <a:prstClr val="black"/>
                </a:solidFill>
                <a:cs typeface="Arial" panose="020B0604020202020204" pitchFamily="34" charset="0"/>
              </a:rPr>
              <a:t>Si ya tiene un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es ilegal que le vendan una póliza </a:t>
            </a:r>
            <a:r>
              <a:rPr lang="es-US" dirty="0" err="1">
                <a:solidFill>
                  <a:prstClr val="black"/>
                </a:solidFill>
                <a:cs typeface="Arial" panose="020B0604020202020204" pitchFamily="34" charset="0"/>
              </a:rPr>
              <a:t>Medigap</a:t>
            </a:r>
            <a:r>
              <a:rPr lang="es-US" dirty="0">
                <a:solidFill>
                  <a:prstClr val="black"/>
                </a:solidFill>
                <a:cs typeface="Arial" panose="020B0604020202020204" pitchFamily="34" charset="0"/>
              </a:rPr>
              <a:t>, a menos que se desafilie de su Plan Medicare </a:t>
            </a:r>
            <a:r>
              <a:rPr lang="es-US" dirty="0" err="1">
                <a:solidFill>
                  <a:prstClr val="black"/>
                </a:solidFill>
                <a:cs typeface="Arial" panose="020B0604020202020204" pitchFamily="34" charset="0"/>
              </a:rPr>
              <a:t>Advantage</a:t>
            </a:r>
            <a:r>
              <a:rPr lang="es-US" dirty="0">
                <a:solidFill>
                  <a:prstClr val="black"/>
                </a:solidFill>
                <a:cs typeface="Arial" panose="020B0604020202020204" pitchFamily="34" charset="0"/>
              </a:rPr>
              <a:t> para regresar a Medicare Original. </a:t>
            </a:r>
          </a:p>
        </p:txBody>
      </p:sp>
    </p:spTree>
    <p:extLst>
      <p:ext uri="{BB962C8B-B14F-4D97-AF65-F5344CB8AC3E}">
        <p14:creationId xmlns:p14="http://schemas.microsoft.com/office/powerpoint/2010/main" val="3558657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59</a:t>
            </a:fld>
            <a:endParaRPr lang="en-US"/>
          </a:p>
        </p:txBody>
      </p:sp>
    </p:spTree>
    <p:extLst>
      <p:ext uri="{BB962C8B-B14F-4D97-AF65-F5344CB8AC3E}">
        <p14:creationId xmlns:p14="http://schemas.microsoft.com/office/powerpoint/2010/main" val="23622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s-US" b="1">
                <a:cs typeface="Arial" panose="020B0604020202020204" pitchFamily="34" charset="0"/>
              </a:rPr>
              <a:t>Notas del presentador</a:t>
            </a:r>
          </a:p>
          <a:p>
            <a:pPr defTabSz="966612">
              <a:spcAft>
                <a:spcPts val="600"/>
              </a:spcAft>
              <a:defRPr/>
            </a:pPr>
            <a:r>
              <a:rPr lang="es-US">
                <a:solidFill>
                  <a:prstClr val="black"/>
                </a:solidFill>
                <a:cs typeface="Arial" panose="020B0604020202020204" pitchFamily="34" charset="0"/>
              </a:rPr>
              <a:t>Cuando se inscribe por primera vez en Medicare, y durante ciertas épocas del año, puede elegir cómo obtener su cobertura de Medicare. </a:t>
            </a:r>
          </a:p>
          <a:p>
            <a:pPr defTabSz="966612">
              <a:spcAft>
                <a:spcPts val="600"/>
              </a:spcAft>
              <a:defRPr/>
            </a:pPr>
            <a:r>
              <a:rPr lang="es-US">
                <a:solidFill>
                  <a:prstClr val="black"/>
                </a:solidFill>
                <a:cs typeface="Arial" panose="020B0604020202020204" pitchFamily="34" charset="0"/>
              </a:rPr>
              <a:t>Existen 2 formas principales de obtener Medicare: Medicare Original y Medicare Advantage (también conocido como Parte C). En Medicare Original se incluyen la Parte A (seguro de hospital) y la Parte B (seguro médico). Para ayudar a pagar los gastos de bolsillo en Medicare Original (como su coseguro del 20 %), también puede comprar cobertura suplementaria. Esto incluye el Seguro Suplementario de Medicare (Medigap). Las pólizas Medigap solo son compatibles con Medicare Original.</a:t>
            </a:r>
          </a:p>
        </p:txBody>
      </p:sp>
    </p:spTree>
    <p:extLst>
      <p:ext uri="{BB962C8B-B14F-4D97-AF65-F5344CB8AC3E}">
        <p14:creationId xmlns:p14="http://schemas.microsoft.com/office/powerpoint/2010/main" val="1755163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068508"/>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60</a:t>
            </a:fld>
            <a:endParaRPr lang="en-US"/>
          </a:p>
        </p:txBody>
      </p:sp>
    </p:spTree>
    <p:extLst>
      <p:ext uri="{BB962C8B-B14F-4D97-AF65-F5344CB8AC3E}">
        <p14:creationId xmlns:p14="http://schemas.microsoft.com/office/powerpoint/2010/main" val="10199499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48589"/>
            <a:ext cx="5852160" cy="3780473"/>
          </a:xfrm>
        </p:spPr>
        <p:txBody>
          <a:bodyPr/>
          <a:lstStyle/>
          <a:p>
            <a:pPr marL="0" indent="0" defTabSz="966612">
              <a:spcAft>
                <a:spcPts val="600"/>
              </a:spcAft>
              <a:buNone/>
              <a:defRPr/>
            </a:pPr>
            <a:r>
              <a:rPr lang="es-US" b="1">
                <a:cs typeface="Arial" panose="020B0604020202020204" pitchFamily="34" charset="0"/>
              </a:rPr>
              <a:t>Notas del presentador</a:t>
            </a:r>
          </a:p>
          <a:p>
            <a:pPr marL="0" indent="0" defTabSz="966612">
              <a:spcAft>
                <a:spcPts val="600"/>
              </a:spcAft>
              <a:buNone/>
              <a:defRPr/>
            </a:pPr>
            <a:r>
              <a:rPr lang="es-US"/>
              <a:t>Manténgase conectado. Visite </a:t>
            </a:r>
            <a:r>
              <a:rPr lang="es-US">
                <a:cs typeface="Arial" panose="020B0604020202020204" pitchFamily="34" charset="0"/>
                <a:hlinkClick r:id="rId3"/>
              </a:rPr>
              <a:t>CMSnationaltrainingprogram.cms.gov</a:t>
            </a:r>
            <a:r>
              <a:rPr lang="es-US"/>
              <a:t> para ver los </a:t>
            </a:r>
            <a:r>
              <a:rPr lang="es-US" baseline="0">
                <a:cs typeface="Arial" panose="020B0604020202020204" pitchFamily="34" charset="0"/>
              </a:rPr>
              <a:t>materiales de capacitación de NTP y suscribirse a nuestra lista de correo electrónico. </a:t>
            </a:r>
            <a:r>
              <a:rPr lang="es-US"/>
              <a:t>Comuníquese con nosotros en </a:t>
            </a:r>
            <a:r>
              <a:rPr lang="es-US">
                <a:cs typeface="Arial" panose="020B0604020202020204" pitchFamily="34" charset="0"/>
                <a:hlinkClick r:id="rId4"/>
              </a:rPr>
              <a:t>training@cms.hhs.gov</a:t>
            </a:r>
            <a:r>
              <a:rPr lang="es-US"/>
              <a:t>. </a:t>
            </a:r>
          </a:p>
          <a:p>
            <a:pPr marL="0" indent="0">
              <a:spcAft>
                <a:spcPts val="600"/>
              </a:spcAft>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68471"/>
            <a:ext cx="5852160" cy="5353304"/>
          </a:xfrm>
        </p:spPr>
        <p:txBody>
          <a:bodyPr/>
          <a:lstStyle/>
          <a:p>
            <a:pPr defTabSz="966612">
              <a:spcAft>
                <a:spcPts val="600"/>
              </a:spcAft>
              <a:defRPr/>
            </a:pPr>
            <a:r>
              <a:rPr lang="es-US" b="1" dirty="0">
                <a:cs typeface="Arial" panose="020B0604020202020204" pitchFamily="34" charset="0"/>
              </a:rPr>
              <a:t>Notas del presentador (esta diapositiva tiene animación)</a:t>
            </a:r>
          </a:p>
          <a:p>
            <a:pPr marL="117475" indent="-117475">
              <a:spcAft>
                <a:spcPts val="600"/>
              </a:spcAft>
              <a:buFont typeface="Wingdings" panose="05000000000000000000" pitchFamily="2" charset="2"/>
              <a:buChar char="§"/>
              <a:defRPr/>
            </a:pPr>
            <a:r>
              <a:rPr lang="es-US" dirty="0"/>
              <a:t>Una póliza </a:t>
            </a:r>
            <a:r>
              <a:rPr lang="es-US" dirty="0" err="1"/>
              <a:t>Medigap</a:t>
            </a:r>
            <a:r>
              <a:rPr lang="es-US" dirty="0"/>
              <a:t> es una póliza de seguro que ayuda a cubrir las "lagunas" de Medicare Original y la venden compañías privadas. Medicare Original paga gran parte del costo de los servicios y suministros médicos cubiertos, pero no todo. </a:t>
            </a:r>
            <a:r>
              <a:rPr lang="es-US" dirty="0" err="1"/>
              <a:t>Medigap</a:t>
            </a:r>
            <a:r>
              <a:rPr lang="es-US" dirty="0"/>
              <a:t> puede ayudar a pagar algunos de los costos que Medicare Original no paga, como los copagos, el </a:t>
            </a:r>
            <a:r>
              <a:rPr lang="es-US" dirty="0" err="1"/>
              <a:t>coseguro</a:t>
            </a:r>
            <a:r>
              <a:rPr lang="es-US" dirty="0"/>
              <a:t> y los deducibles. </a:t>
            </a:r>
          </a:p>
          <a:p>
            <a:pPr marL="117475" indent="-117475">
              <a:spcAft>
                <a:spcPts val="600"/>
              </a:spcAft>
              <a:buFont typeface="Wingdings" panose="05000000000000000000" pitchFamily="2" charset="2"/>
              <a:buChar char="§"/>
              <a:defRPr/>
            </a:pPr>
            <a:r>
              <a:rPr lang="es-US" dirty="0"/>
              <a:t>Las pólizas </a:t>
            </a:r>
            <a:r>
              <a:rPr lang="es-US" dirty="0" err="1"/>
              <a:t>Medigap</a:t>
            </a:r>
            <a:r>
              <a:rPr lang="es-US" dirty="0"/>
              <a:t> son estandarizadas y en la mayoría de los estados se denominan por letras: Planes A-N. Cada póliza </a:t>
            </a:r>
            <a:r>
              <a:rPr lang="es-US" dirty="0" err="1"/>
              <a:t>Medigap</a:t>
            </a:r>
            <a:r>
              <a:rPr lang="es-US" dirty="0"/>
              <a:t> estandarizada bajo la misma letra de plan debe ofrecer los mismos beneficios básicos, independientemente de qué compañía de seguros la venda. En general, el costo es la única diferencia entre las pólizas </a:t>
            </a:r>
            <a:r>
              <a:rPr lang="es-US" dirty="0" err="1"/>
              <a:t>Medigap</a:t>
            </a:r>
            <a:r>
              <a:rPr lang="es-US" dirty="0"/>
              <a:t> con la misma letra del plan que venden distintas compañías de seguro.</a:t>
            </a:r>
          </a:p>
          <a:p>
            <a:pPr marL="117475" indent="-117475">
              <a:spcAft>
                <a:spcPts val="600"/>
              </a:spcAft>
              <a:buFont typeface="Wingdings" panose="05000000000000000000" pitchFamily="2" charset="2"/>
              <a:buChar char="§"/>
              <a:defRPr/>
            </a:pPr>
            <a:r>
              <a:rPr lang="es-US" dirty="0"/>
              <a:t>Si tiene Medicare Original y una póliza de </a:t>
            </a:r>
            <a:r>
              <a:rPr lang="es-US" dirty="0" err="1"/>
              <a:t>Medigap</a:t>
            </a:r>
            <a:r>
              <a:rPr lang="es-US" dirty="0"/>
              <a:t>, Medicare pagará su parte de los montos aprobados por Medicare de los costos médicos cubiertos. Luego su póliza de </a:t>
            </a:r>
            <a:r>
              <a:rPr lang="es-US" dirty="0" err="1"/>
              <a:t>Medigap</a:t>
            </a:r>
            <a:r>
              <a:rPr lang="es-US" dirty="0"/>
              <a:t> pagará su parte. Por lo general, debe tener tanto la Parte A como la Parte B para comprar una póliza </a:t>
            </a:r>
            <a:r>
              <a:rPr lang="es-US" dirty="0" err="1"/>
              <a:t>Medigap</a:t>
            </a:r>
            <a:r>
              <a:rPr lang="es-US" dirty="0"/>
              <a:t>.</a:t>
            </a:r>
          </a:p>
          <a:p>
            <a:pPr>
              <a:spcAft>
                <a:spcPts val="600"/>
              </a:spcAft>
              <a:defRPr/>
            </a:pPr>
            <a:r>
              <a:rPr lang="es-US" dirty="0"/>
              <a:t>Las pólizas </a:t>
            </a:r>
            <a:r>
              <a:rPr lang="es-US" dirty="0" err="1"/>
              <a:t>Medigap</a:t>
            </a:r>
            <a:r>
              <a:rPr lang="es-US" dirty="0"/>
              <a:t> no cubren su parte de los costos en otros tipos de cobertura de salud, incluidos los planes Medicare </a:t>
            </a:r>
            <a:r>
              <a:rPr lang="es-US" dirty="0" err="1"/>
              <a:t>Advantage</a:t>
            </a:r>
            <a:r>
              <a:rPr lang="es-US" dirty="0"/>
              <a:t>, los planes Medicare autónomos para medicamentos (PDP), la cobertura de salud grupal sindical/del empleador (GHP), Medicaid, los beneficios del Departamento de Asuntos de Veteranos (VA), o TRICARE. Además puede ser ilegal que la compañía de seguros le venda una póliza </a:t>
            </a:r>
            <a:r>
              <a:rPr lang="es-US" dirty="0" err="1"/>
              <a:t>Medigap</a:t>
            </a:r>
            <a:r>
              <a:rPr lang="es-US" dirty="0"/>
              <a:t>, si ya tiene Medicaid o un plan Medicare </a:t>
            </a:r>
            <a:r>
              <a:rPr lang="es-US" dirty="0" err="1"/>
              <a:t>Advantage</a:t>
            </a:r>
            <a:r>
              <a:rPr lang="es-US" dirty="0"/>
              <a:t>.</a:t>
            </a:r>
          </a:p>
          <a:p>
            <a:pPr>
              <a:spcAft>
                <a:spcPts val="600"/>
              </a:spcAft>
              <a:defRPr/>
            </a:pPr>
            <a:r>
              <a:rPr lang="es-US" dirty="0"/>
              <a:t>Las pólizas </a:t>
            </a:r>
            <a:r>
              <a:rPr lang="es-US" dirty="0" err="1"/>
              <a:t>Medigap</a:t>
            </a:r>
            <a:r>
              <a:rPr lang="es-US" dirty="0"/>
              <a:t> solo cubren a una persona. Si usted y su cónyuge desean la cobertura de </a:t>
            </a:r>
            <a:r>
              <a:rPr lang="es-US" dirty="0" err="1"/>
              <a:t>Medigap</a:t>
            </a:r>
            <a:r>
              <a:rPr lang="es-US" dirty="0"/>
              <a:t>, deberán comprar pólizas de </a:t>
            </a:r>
            <a:r>
              <a:rPr lang="es-US" dirty="0" err="1"/>
              <a:t>Medigap</a:t>
            </a:r>
            <a:r>
              <a:rPr lang="es-US" dirty="0"/>
              <a:t> por separado.</a:t>
            </a:r>
          </a:p>
          <a:p>
            <a:pPr>
              <a:spcAft>
                <a:spcPts val="600"/>
              </a:spcAft>
              <a:defRPr/>
            </a:pPr>
            <a:r>
              <a:rPr lang="es-US" dirty="0"/>
              <a:t>Usted sigue pagando la prima mensual por la Parte B.</a:t>
            </a:r>
          </a:p>
          <a:p>
            <a:pPr>
              <a:spcAft>
                <a:spcPts val="600"/>
              </a:spcAft>
              <a:defRPr/>
            </a:pPr>
            <a:r>
              <a:rPr lang="es-US" dirty="0"/>
              <a:t>En las diapositivas siguientes de esta lección se explica lo que usted paga en Medicare y los costos no cubiertos por Medicare Original (como copagos, </a:t>
            </a:r>
            <a:r>
              <a:rPr lang="es-US" dirty="0" err="1"/>
              <a:t>coseguro</a:t>
            </a:r>
            <a:r>
              <a:rPr lang="es-US" dirty="0"/>
              <a:t> y deducibles). Las pólizas </a:t>
            </a:r>
            <a:r>
              <a:rPr lang="es-US" dirty="0" err="1"/>
              <a:t>Medigap</a:t>
            </a:r>
            <a:r>
              <a:rPr lang="es-US" dirty="0"/>
              <a:t> pueden cubrir costos que Medicare Original no cubre.</a:t>
            </a:r>
          </a:p>
          <a:p>
            <a:pPr>
              <a:spcAft>
                <a:spcPts val="600"/>
              </a:spcAft>
              <a:defRPr/>
            </a:pPr>
            <a:r>
              <a:rPr lang="es-US" dirty="0"/>
              <a:t>El apéndice A ilustra en qué difieren las pólizas </a:t>
            </a:r>
            <a:r>
              <a:rPr lang="es-US" dirty="0" err="1"/>
              <a:t>Medigap</a:t>
            </a:r>
            <a:r>
              <a:rPr lang="es-US" dirty="0"/>
              <a:t> y los planes Medicare </a:t>
            </a:r>
            <a:r>
              <a:rPr lang="es-US" dirty="0" err="1"/>
              <a:t>Advantage</a:t>
            </a:r>
            <a:r>
              <a:rPr lang="es-US" dirty="0"/>
              <a:t>.</a:t>
            </a:r>
          </a:p>
        </p:txBody>
      </p:sp>
    </p:spTree>
    <p:extLst>
      <p:ext uri="{BB962C8B-B14F-4D97-AF65-F5344CB8AC3E}">
        <p14:creationId xmlns:p14="http://schemas.microsoft.com/office/powerpoint/2010/main" val="283654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764596"/>
          </a:xfrm>
        </p:spPr>
        <p:txBody>
          <a:bodyPr/>
          <a:lstStyle/>
          <a:p>
            <a:pPr defTabSz="966612">
              <a:spcBef>
                <a:spcPts val="634"/>
              </a:spcBef>
              <a:spcAft>
                <a:spcPts val="600"/>
              </a:spcAft>
              <a:defRPr/>
            </a:pPr>
            <a:r>
              <a:rPr lang="es-US" b="1">
                <a:cs typeface="Arial" panose="020B0604020202020204" pitchFamily="34" charset="0"/>
              </a:rPr>
              <a:t>Notas del presentador</a:t>
            </a:r>
          </a:p>
          <a:p>
            <a:pPr>
              <a:spcBef>
                <a:spcPts val="634"/>
              </a:spcBef>
              <a:spcAft>
                <a:spcPts val="600"/>
              </a:spcAft>
              <a:defRPr/>
            </a:pPr>
            <a:r>
              <a:rPr lang="es-US">
                <a:solidFill>
                  <a:prstClr val="black"/>
                </a:solidFill>
                <a:cs typeface="Arial" panose="020B0604020202020204" pitchFamily="34" charset="0"/>
              </a:rPr>
              <a:t>Los importes reales en dólares se actualizan todos los años. Para consultar los importes más actualizados, visite </a:t>
            </a:r>
            <a:r>
              <a:rPr lang="es-US">
                <a:cs typeface="Arial" panose="020B0604020202020204" pitchFamily="34" charset="0"/>
                <a:hlinkClick r:id="rId3"/>
              </a:rPr>
              <a:t>Medicare.gov/basics/costs/medicare-costs</a:t>
            </a:r>
            <a:r>
              <a:rPr lang="es-US">
                <a:solidFill>
                  <a:prstClr val="black"/>
                </a:solidFill>
                <a:cs typeface="Arial" panose="020B0604020202020204" pitchFamily="34" charset="0"/>
              </a:rPr>
              <a:t>. Esto es lo que paga por período de beneficios por servicios médicamente necesarios cubiertos por la Parte A:</a:t>
            </a:r>
          </a:p>
          <a:p>
            <a:pPr>
              <a:spcBef>
                <a:spcPts val="634"/>
              </a:spcBef>
              <a:spcAft>
                <a:spcPts val="600"/>
              </a:spcAft>
              <a:defRPr/>
            </a:pPr>
            <a:r>
              <a:rPr lang="es-US" b="1">
                <a:solidFill>
                  <a:prstClr val="black"/>
                </a:solidFill>
                <a:cs typeface="Arial" panose="020B0604020202020204" pitchFamily="34" charset="0"/>
              </a:rPr>
              <a:t>Hospitalización</a:t>
            </a:r>
            <a:r>
              <a:rPr lang="es-US">
                <a:solidFill>
                  <a:prstClr val="black"/>
                </a:solidFill>
                <a:cs typeface="Arial" panose="020B0604020202020204" pitchFamily="34" charset="0"/>
              </a:rPr>
              <a:t>: Después de pagar el monto del deducible de $1,632, no paga ningún coseguro por los días 1 a 60; paga $408 de coseguro por día por los días 61 a 90; paga $816 de coseguro por cada “día de reserva de por vida” por los días 91 y posteriores por cada período de beneficios (hasta 60 días durante toda su vida); paga todos los costos por cada día posterior a los días de reserva de por vida. </a:t>
            </a:r>
          </a:p>
          <a:p>
            <a:pPr>
              <a:spcBef>
                <a:spcPts val="634"/>
              </a:spcBef>
              <a:spcAft>
                <a:spcPts val="600"/>
              </a:spcAft>
              <a:defRPr/>
            </a:pPr>
            <a:r>
              <a:rPr lang="es-US" b="1">
                <a:solidFill>
                  <a:prstClr val="black"/>
                </a:solidFill>
                <a:cs typeface="Arial" panose="020B0604020202020204" pitchFamily="34" charset="0"/>
              </a:rPr>
              <a:t>Hospitalización por salud mental</a:t>
            </a:r>
            <a:r>
              <a:rPr lang="es-US">
                <a:solidFill>
                  <a:prstClr val="black"/>
                </a:solidFill>
                <a:cs typeface="Arial" panose="020B0604020202020204" pitchFamily="34" charset="0"/>
              </a:rPr>
              <a:t>: Después de pagar el monto del deducible de $1,632, no paga ningún coseguro por los días 1 a 60;</a:t>
            </a:r>
            <a:r>
              <a:rPr lang="es-US" baseline="0">
                <a:solidFill>
                  <a:prstClr val="black"/>
                </a:solidFill>
                <a:cs typeface="Arial" panose="020B0604020202020204" pitchFamily="34" charset="0"/>
              </a:rPr>
              <a:t> </a:t>
            </a:r>
            <a:r>
              <a:rPr lang="es-US">
                <a:solidFill>
                  <a:prstClr val="black"/>
                </a:solidFill>
                <a:cs typeface="Arial" panose="020B0604020202020204" pitchFamily="34" charset="0"/>
              </a:rPr>
              <a:t>paga $408 de coseguro por día para los días 61 a 90; paga $816 de coseguro por “día de reserva de por vida” después del día 90 por cada período de beneficios (hasta 60 días durante toda su vida); paga todos los costos por cada día posterior a los días de reserva de por vida. </a:t>
            </a:r>
            <a:r>
              <a:rPr lang="es-US" strike="noStrike" baseline="0">
                <a:solidFill>
                  <a:prstClr val="black"/>
                </a:solidFill>
                <a:cs typeface="Arial" panose="020B0604020202020204" pitchFamily="34" charset="0"/>
              </a:rPr>
              <a:t>El veinte por ciento</a:t>
            </a:r>
            <a:r>
              <a:rPr lang="es-US">
                <a:solidFill>
                  <a:prstClr val="black"/>
                </a:solidFill>
                <a:cs typeface="Arial" panose="020B0604020202020204" pitchFamily="34" charset="0"/>
              </a:rPr>
              <a:t> del monto aprobado por Medicare para los servicios de salud mental que recibe de médicos y otros proveedores mientras está hospitalizado.</a:t>
            </a:r>
          </a:p>
          <a:p>
            <a:pPr marL="0" lvl="1">
              <a:spcAft>
                <a:spcPts val="600"/>
              </a:spcAft>
              <a:defRPr/>
            </a:pPr>
            <a:r>
              <a:rPr lang="es-US" b="1">
                <a:solidFill>
                  <a:prstClr val="black"/>
                </a:solidFill>
                <a:cs typeface="Arial" panose="020B0604020202020204" pitchFamily="34" charset="0"/>
              </a:rPr>
              <a:t>NOTA</a:t>
            </a:r>
            <a:r>
              <a:rPr lang="es-US">
                <a:solidFill>
                  <a:prstClr val="black"/>
                </a:solidFill>
                <a:cs typeface="Arial" panose="020B0604020202020204" pitchFamily="34" charset="0"/>
              </a:rPr>
              <a:t>: No hay límite para la cantidad de períodos de beneficios que se permiten cuando recibe atención de salud mental en un hospital general. También puede tener varios períodos de beneficios en los que reciba atención en un hospital psiquiátrico. Recuerde que hay un límite de por vida de 190 días.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16979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5016627"/>
          </a:xfrm>
        </p:spPr>
        <p:txBody>
          <a:bodyPr/>
          <a:lstStyle/>
          <a:p>
            <a:pPr defTabSz="966612">
              <a:spcAft>
                <a:spcPts val="600"/>
              </a:spcAft>
              <a:defRPr/>
            </a:pPr>
            <a:r>
              <a:rPr lang="es-US" b="1">
                <a:cs typeface="Arial" panose="020B0604020202020204" pitchFamily="34" charset="0"/>
              </a:rPr>
              <a:t>Notas del presentador</a:t>
            </a:r>
          </a:p>
          <a:p>
            <a:pPr>
              <a:spcAft>
                <a:spcPts val="600"/>
              </a:spcAft>
            </a:pPr>
            <a:r>
              <a:rPr lang="es-US" b="1"/>
              <a:t>Cuidados en un centro de SNF:</a:t>
            </a:r>
            <a:r>
              <a:rPr lang="es-US"/>
              <a:t> </a:t>
            </a:r>
            <a:r>
              <a:rPr lang="es-US">
                <a:cs typeface="Arial" panose="020B0604020202020204" pitchFamily="34" charset="0"/>
                <a:hlinkClick r:id="rId3"/>
              </a:rPr>
              <a:t>Medicare.gov/coverage/skilled-nursing-facility-snf-care</a:t>
            </a:r>
            <a:r>
              <a:rPr lang="es-US"/>
              <a:t>: Usted paga $0 por los primeros 20 días de cada período de beneficios; un coseguro de $204 por día por los días 21 a 100 de cada período de beneficios; y todos los costos después del día 100.</a:t>
            </a:r>
          </a:p>
          <a:p>
            <a:pPr>
              <a:spcAft>
                <a:spcPts val="600"/>
              </a:spcAft>
            </a:pPr>
            <a:r>
              <a:rPr lang="es-US" b="1">
                <a:cs typeface="Arial" panose="020B0604020202020204" pitchFamily="34" charset="0"/>
              </a:rPr>
              <a:t>Servicios de atención médica </a:t>
            </a:r>
            <a:r>
              <a:rPr lang="es-US" b="1"/>
              <a:t>a domicilio:</a:t>
            </a:r>
            <a:r>
              <a:rPr lang="es-US"/>
              <a:t> </a:t>
            </a:r>
            <a:r>
              <a:rPr lang="es-US">
                <a:cs typeface="Arial" panose="020B0604020202020204" pitchFamily="34" charset="0"/>
                <a:hlinkClick r:id="rId4"/>
              </a:rPr>
              <a:t>Medicare.gov/coverage/home-health-services</a:t>
            </a:r>
            <a:r>
              <a:rPr lang="es-US"/>
              <a:t>: Usted paga $0 por los servicios de atención médica a domicilio. Una vez cubierto el deducible de la Parte B, usted paga 20 % del monto aprobado por Medicare para equipo médico duradero (DME) de los proveedores que aceptan la asignación.</a:t>
            </a:r>
          </a:p>
          <a:p>
            <a:pPr>
              <a:spcAft>
                <a:spcPts val="600"/>
              </a:spcAft>
            </a:pPr>
            <a:r>
              <a:rPr lang="es-US" b="1">
                <a:cs typeface="Arial" panose="020B0604020202020204" pitchFamily="34" charset="0"/>
              </a:rPr>
              <a:t>Cuidados paliativos</a:t>
            </a:r>
            <a:r>
              <a:rPr lang="es-US"/>
              <a:t>: </a:t>
            </a:r>
            <a:r>
              <a:rPr lang="es-US">
                <a:cs typeface="Arial" panose="020B0604020202020204" pitchFamily="34" charset="0"/>
                <a:hlinkClick r:id="rId5"/>
              </a:rPr>
              <a:t>Medicare.gov/coverage/hospice-care</a:t>
            </a:r>
            <a:r>
              <a:rPr lang="es-US"/>
              <a:t>: Usted paga $0 por cuidados paliativos, hasta $5 por medicamento recetado para controlar el dolor y los síntomas mientras esté en su hogar, 5 % del monto aprobado por Medicare para cuidado de relevo de paciente internado. Medicare no cubre los gastos de alojamiento y alimentos cuando usted recibe cuidados paliativos en su hogar o en otra institución en la que resida (como un asilo de ancianos).</a:t>
            </a:r>
          </a:p>
          <a:p>
            <a:pPr>
              <a:spcAft>
                <a:spcPts val="600"/>
              </a:spcAft>
            </a:pPr>
            <a:r>
              <a:rPr lang="es-US" b="1"/>
              <a:t>Sangre:</a:t>
            </a:r>
            <a:r>
              <a:rPr lang="es-US"/>
              <a:t> </a:t>
            </a:r>
            <a:r>
              <a:rPr lang="es-US">
                <a:cs typeface="Arial" panose="020B0604020202020204" pitchFamily="34" charset="0"/>
                <a:hlinkClick r:id="rId6"/>
              </a:rPr>
              <a:t>Medicare.gov/coverage/blood</a:t>
            </a:r>
            <a:r>
              <a:rPr lang="es-US"/>
              <a:t>: Si el hospital obtiene sangre de un banco de sangre sin cargo, usted no tendrá que pagarla ni reemplazarla. Si el hospital tiene que comprar sangre para usted, deberá pagar los costos del hospital por las primeras 3 unidades de sangre que reciba en un año calendario o que usted u otra persona donen la sangre. </a:t>
            </a:r>
          </a:p>
        </p:txBody>
      </p:sp>
    </p:spTree>
    <p:extLst>
      <p:ext uri="{BB962C8B-B14F-4D97-AF65-F5344CB8AC3E}">
        <p14:creationId xmlns:p14="http://schemas.microsoft.com/office/powerpoint/2010/main" val="2338523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710"/>
            <a:ext cx="12192000" cy="992188"/>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96476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TP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150479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530749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21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0813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7542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4309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935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91889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0455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5469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Tree>
    <p:custDataLst>
      <p:tags r:id="rId1"/>
    </p:custDataLst>
    <p:extLst>
      <p:ext uri="{BB962C8B-B14F-4D97-AF65-F5344CB8AC3E}">
        <p14:creationId xmlns:p14="http://schemas.microsoft.com/office/powerpoint/2010/main" val="465347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4298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145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1199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46423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5474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7207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40998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17296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190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3021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7672898" cy="719643"/>
          </a:xfrm>
        </p:spPr>
        <p:txBody>
          <a:bodyPr>
            <a:normAutofit/>
          </a:bodyPr>
          <a:lstStyle>
            <a:lvl1pPr algn="l">
              <a:defRPr sz="3400">
                <a:solidFill>
                  <a:srgbClr val="00539A"/>
                </a:solidFill>
              </a:defRPr>
            </a:lvl1pPr>
          </a:lstStyle>
          <a:p>
            <a:r>
              <a:rPr lang="en-US" dirty="0"/>
              <a:t>Knowledge check Question: </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lvl="0">
              <a:lnSpc>
                <a:spcPct val="150000"/>
              </a:lnSpc>
            </a:pPr>
            <a:r>
              <a:rPr lang="en-US">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29282"/>
            <a:ext cx="1032556" cy="1038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64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60219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41351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0026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1742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54169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55987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22706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5570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25060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7204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151879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p:nvPr>
        </p:nvSpPr>
        <p:spPr>
          <a:xfrm>
            <a:off x="1697038" y="2052638"/>
            <a:ext cx="2341562" cy="1584325"/>
          </a:xfrm>
        </p:spPr>
        <p:txBody>
          <a:bodyPr/>
          <a:lstStyle/>
          <a:p>
            <a:pPr lvl="0"/>
            <a:r>
              <a:rPr lang="en-US" dirty="0"/>
              <a:t>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p:nvPr>
        </p:nvSpPr>
        <p:spPr>
          <a:xfrm>
            <a:off x="7439819" y="2022401"/>
            <a:ext cx="2341562" cy="1584325"/>
          </a:xfrm>
        </p:spPr>
        <p:txBody>
          <a:bodyPr/>
          <a:lstStyle/>
          <a:p>
            <a:pPr lvl="0"/>
            <a:r>
              <a:rPr lang="en-US" dirty="0"/>
              <a:t>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p:nvPr>
        </p:nvSpPr>
        <p:spPr>
          <a:xfrm>
            <a:off x="1697038" y="4575325"/>
            <a:ext cx="8084343" cy="979282"/>
          </a:xfrm>
        </p:spPr>
        <p:txBody>
          <a:bodyPr/>
          <a:lstStyle/>
          <a:p>
            <a:pPr lvl="0"/>
            <a:r>
              <a:rPr lang="en-US" dirty="0"/>
              <a:t>Click to edit</a:t>
            </a:r>
          </a:p>
        </p:txBody>
      </p:sp>
    </p:spTree>
    <p:custDataLst>
      <p:tags r:id="rId1"/>
    </p:custDataLst>
    <p:extLst>
      <p:ext uri="{BB962C8B-B14F-4D97-AF65-F5344CB8AC3E}">
        <p14:creationId xmlns:p14="http://schemas.microsoft.com/office/powerpoint/2010/main" val="1689549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swoosh 2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
        <p:nvSpPr>
          <p:cNvPr id="4" name="Content Placeholder 3">
            <a:extLst>
              <a:ext uri="{FF2B5EF4-FFF2-40B4-BE49-F238E27FC236}">
                <a16:creationId xmlns:a16="http://schemas.microsoft.com/office/drawing/2014/main" id="{2B68CFB3-ABB0-62B3-F1C1-D06FE7E7C686}"/>
              </a:ext>
            </a:extLst>
          </p:cNvPr>
          <p:cNvSpPr>
            <a:spLocks noGrp="1"/>
          </p:cNvSpPr>
          <p:nvPr>
            <p:ph sz="quarter" idx="13"/>
          </p:nvPr>
        </p:nvSpPr>
        <p:spPr>
          <a:xfrm>
            <a:off x="1371600" y="1636713"/>
            <a:ext cx="4356100" cy="430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1A9E211-04E5-1FBC-8424-BEA072E8FBAC}"/>
              </a:ext>
            </a:extLst>
          </p:cNvPr>
          <p:cNvSpPr>
            <a:spLocks noGrp="1"/>
          </p:cNvSpPr>
          <p:nvPr>
            <p:ph sz="quarter" idx="14"/>
          </p:nvPr>
        </p:nvSpPr>
        <p:spPr>
          <a:xfrm>
            <a:off x="6311902" y="1636713"/>
            <a:ext cx="4356100" cy="430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59211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swoosh 4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
        <p:nvSpPr>
          <p:cNvPr id="4" name="Content Placeholder 3">
            <a:extLst>
              <a:ext uri="{FF2B5EF4-FFF2-40B4-BE49-F238E27FC236}">
                <a16:creationId xmlns:a16="http://schemas.microsoft.com/office/drawing/2014/main" id="{2B68CFB3-ABB0-62B3-F1C1-D06FE7E7C686}"/>
              </a:ext>
            </a:extLst>
          </p:cNvPr>
          <p:cNvSpPr>
            <a:spLocks noGrp="1"/>
          </p:cNvSpPr>
          <p:nvPr>
            <p:ph sz="quarter" idx="13" hasCustomPrompt="1"/>
          </p:nvPr>
        </p:nvSpPr>
        <p:spPr>
          <a:xfrm>
            <a:off x="-1576316" y="1431996"/>
            <a:ext cx="4356100" cy="1079191"/>
          </a:xfrm>
        </p:spPr>
        <p:txBody>
          <a:bodyPr/>
          <a:lstStyle>
            <a:lvl1pPr marL="0" indent="0">
              <a:buNone/>
              <a:defRPr/>
            </a:lvl1pPr>
          </a:lstStyle>
          <a:p>
            <a:pPr lvl="0"/>
            <a:r>
              <a:rPr lang="en-US" dirty="0"/>
              <a:t>1 Click to edit</a:t>
            </a:r>
          </a:p>
        </p:txBody>
      </p:sp>
      <p:sp>
        <p:nvSpPr>
          <p:cNvPr id="3" name="Content Placeholder 3">
            <a:extLst>
              <a:ext uri="{FF2B5EF4-FFF2-40B4-BE49-F238E27FC236}">
                <a16:creationId xmlns:a16="http://schemas.microsoft.com/office/drawing/2014/main" id="{35AE9D87-2F31-64FB-4F5C-ED39689C72C3}"/>
              </a:ext>
            </a:extLst>
          </p:cNvPr>
          <p:cNvSpPr>
            <a:spLocks noGrp="1"/>
          </p:cNvSpPr>
          <p:nvPr>
            <p:ph sz="quarter" idx="14" hasCustomPrompt="1"/>
          </p:nvPr>
        </p:nvSpPr>
        <p:spPr>
          <a:xfrm>
            <a:off x="-1574044" y="2744458"/>
            <a:ext cx="4356100" cy="1079191"/>
          </a:xfrm>
        </p:spPr>
        <p:txBody>
          <a:bodyPr/>
          <a:lstStyle>
            <a:lvl1pPr marL="0" indent="0">
              <a:buNone/>
              <a:defRPr/>
            </a:lvl1pPr>
          </a:lstStyle>
          <a:p>
            <a:pPr lvl="0"/>
            <a:r>
              <a:rPr lang="en-US" dirty="0"/>
              <a:t>2 Click to edit</a:t>
            </a:r>
          </a:p>
        </p:txBody>
      </p:sp>
      <p:sp>
        <p:nvSpPr>
          <p:cNvPr id="7" name="Content Placeholder 3">
            <a:extLst>
              <a:ext uri="{FF2B5EF4-FFF2-40B4-BE49-F238E27FC236}">
                <a16:creationId xmlns:a16="http://schemas.microsoft.com/office/drawing/2014/main" id="{1D00EFB6-E6FD-E8AB-C5A5-65F72D903F8A}"/>
              </a:ext>
            </a:extLst>
          </p:cNvPr>
          <p:cNvSpPr>
            <a:spLocks noGrp="1"/>
          </p:cNvSpPr>
          <p:nvPr>
            <p:ph sz="quarter" idx="15" hasCustomPrompt="1"/>
          </p:nvPr>
        </p:nvSpPr>
        <p:spPr>
          <a:xfrm>
            <a:off x="-1576316" y="3993681"/>
            <a:ext cx="4356100" cy="1079191"/>
          </a:xfrm>
        </p:spPr>
        <p:txBody>
          <a:bodyPr/>
          <a:lstStyle>
            <a:lvl1pPr marL="0" indent="0">
              <a:buNone/>
              <a:defRPr/>
            </a:lvl1pPr>
          </a:lstStyle>
          <a:p>
            <a:pPr lvl="0"/>
            <a:r>
              <a:rPr lang="en-US" dirty="0"/>
              <a:t>3 Click to edit</a:t>
            </a:r>
          </a:p>
        </p:txBody>
      </p:sp>
      <p:sp>
        <p:nvSpPr>
          <p:cNvPr id="8" name="Content Placeholder 3">
            <a:extLst>
              <a:ext uri="{FF2B5EF4-FFF2-40B4-BE49-F238E27FC236}">
                <a16:creationId xmlns:a16="http://schemas.microsoft.com/office/drawing/2014/main" id="{4F959EDF-B595-A663-691F-A68687B7502C}"/>
              </a:ext>
            </a:extLst>
          </p:cNvPr>
          <p:cNvSpPr>
            <a:spLocks noGrp="1"/>
          </p:cNvSpPr>
          <p:nvPr>
            <p:ph sz="quarter" idx="16" hasCustomPrompt="1"/>
          </p:nvPr>
        </p:nvSpPr>
        <p:spPr>
          <a:xfrm>
            <a:off x="-1576316" y="5179778"/>
            <a:ext cx="4356100" cy="1079191"/>
          </a:xfrm>
        </p:spPr>
        <p:txBody>
          <a:bodyPr/>
          <a:lstStyle>
            <a:lvl1pPr marL="0" indent="0">
              <a:buNone/>
              <a:defRPr/>
            </a:lvl1pPr>
          </a:lstStyle>
          <a:p>
            <a:pPr lvl="0"/>
            <a:r>
              <a:rPr lang="en-US" dirty="0"/>
              <a:t>4 Click to edit</a:t>
            </a:r>
          </a:p>
        </p:txBody>
      </p:sp>
    </p:spTree>
    <p:custDataLst>
      <p:tags r:id="rId1"/>
    </p:custDataLst>
    <p:extLst>
      <p:ext uri="{BB962C8B-B14F-4D97-AF65-F5344CB8AC3E}">
        <p14:creationId xmlns:p14="http://schemas.microsoft.com/office/powerpoint/2010/main" val="2929538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hasCustomPrompt="1"/>
          </p:nvPr>
        </p:nvSpPr>
        <p:spPr>
          <a:xfrm>
            <a:off x="-1503363" y="1352340"/>
            <a:ext cx="3319837" cy="670060"/>
          </a:xfrm>
        </p:spPr>
        <p:txBody>
          <a:bodyPr/>
          <a:lstStyle>
            <a:lvl1pPr>
              <a:defRPr/>
            </a:lvl1pPr>
          </a:lstStyle>
          <a:p>
            <a:pPr lvl="0"/>
            <a:r>
              <a:rPr lang="en-US" dirty="0"/>
              <a:t>1 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hasCustomPrompt="1"/>
          </p:nvPr>
        </p:nvSpPr>
        <p:spPr>
          <a:xfrm>
            <a:off x="-1503362" y="2397201"/>
            <a:ext cx="3319836" cy="670060"/>
          </a:xfrm>
        </p:spPr>
        <p:txBody>
          <a:bodyPr/>
          <a:lstStyle>
            <a:lvl1pPr>
              <a:defRPr/>
            </a:lvl1pPr>
          </a:lstStyle>
          <a:p>
            <a:pPr lvl="0"/>
            <a:r>
              <a:rPr lang="en-US" dirty="0"/>
              <a:t>2 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hasCustomPrompt="1"/>
          </p:nvPr>
        </p:nvSpPr>
        <p:spPr>
          <a:xfrm>
            <a:off x="-1503363" y="3378124"/>
            <a:ext cx="3319836" cy="683685"/>
          </a:xfrm>
        </p:spPr>
        <p:txBody>
          <a:bodyPr/>
          <a:lstStyle>
            <a:lvl1pPr>
              <a:defRPr/>
            </a:lvl1pPr>
          </a:lstStyle>
          <a:p>
            <a:pPr lvl="0"/>
            <a:r>
              <a:rPr lang="en-US" dirty="0"/>
              <a:t>3 Click to edit</a:t>
            </a:r>
          </a:p>
        </p:txBody>
      </p:sp>
      <p:sp>
        <p:nvSpPr>
          <p:cNvPr id="6" name="Text Placeholder 6">
            <a:extLst>
              <a:ext uri="{FF2B5EF4-FFF2-40B4-BE49-F238E27FC236}">
                <a16:creationId xmlns:a16="http://schemas.microsoft.com/office/drawing/2014/main" id="{7C6EB28B-E46D-9A45-858A-DB3F3DFCD934}"/>
              </a:ext>
            </a:extLst>
          </p:cNvPr>
          <p:cNvSpPr>
            <a:spLocks noGrp="1"/>
          </p:cNvSpPr>
          <p:nvPr>
            <p:ph type="body" sz="quarter" idx="16" hasCustomPrompt="1"/>
          </p:nvPr>
        </p:nvSpPr>
        <p:spPr>
          <a:xfrm>
            <a:off x="-1483310" y="4403539"/>
            <a:ext cx="3319836" cy="683686"/>
          </a:xfrm>
        </p:spPr>
        <p:txBody>
          <a:bodyPr/>
          <a:lstStyle>
            <a:lvl1pPr>
              <a:defRPr/>
            </a:lvl1pPr>
          </a:lstStyle>
          <a:p>
            <a:pPr lvl="0"/>
            <a:r>
              <a:rPr lang="en-US" dirty="0"/>
              <a:t>4 Click to edit</a:t>
            </a:r>
          </a:p>
        </p:txBody>
      </p:sp>
      <p:sp>
        <p:nvSpPr>
          <p:cNvPr id="10" name="Text Placeholder 6">
            <a:extLst>
              <a:ext uri="{FF2B5EF4-FFF2-40B4-BE49-F238E27FC236}">
                <a16:creationId xmlns:a16="http://schemas.microsoft.com/office/drawing/2014/main" id="{26B135D2-DA6D-894C-9D49-F9687810702C}"/>
              </a:ext>
            </a:extLst>
          </p:cNvPr>
          <p:cNvSpPr>
            <a:spLocks noGrp="1"/>
          </p:cNvSpPr>
          <p:nvPr>
            <p:ph type="body" sz="quarter" idx="17" hasCustomPrompt="1"/>
          </p:nvPr>
        </p:nvSpPr>
        <p:spPr>
          <a:xfrm>
            <a:off x="-1503363" y="5422812"/>
            <a:ext cx="3319836" cy="683686"/>
          </a:xfrm>
        </p:spPr>
        <p:txBody>
          <a:bodyPr/>
          <a:lstStyle>
            <a:lvl1pPr>
              <a:defRPr/>
            </a:lvl1pPr>
          </a:lstStyle>
          <a:p>
            <a:pPr lvl="0"/>
            <a:r>
              <a:rPr lang="en-US" dirty="0"/>
              <a:t>5 Click to edit</a:t>
            </a:r>
          </a:p>
        </p:txBody>
      </p:sp>
    </p:spTree>
    <p:custDataLst>
      <p:tags r:id="rId1"/>
    </p:custDataLst>
    <p:extLst>
      <p:ext uri="{BB962C8B-B14F-4D97-AF65-F5344CB8AC3E}">
        <p14:creationId xmlns:p14="http://schemas.microsoft.com/office/powerpoint/2010/main" val="1426833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hasCustomPrompt="1"/>
          </p:nvPr>
        </p:nvSpPr>
        <p:spPr>
          <a:xfrm>
            <a:off x="-1503363" y="1352340"/>
            <a:ext cx="3319837" cy="670060"/>
          </a:xfrm>
        </p:spPr>
        <p:txBody>
          <a:bodyPr/>
          <a:lstStyle>
            <a:lvl1pPr>
              <a:defRPr/>
            </a:lvl1pPr>
          </a:lstStyle>
          <a:p>
            <a:pPr lvl="0"/>
            <a:r>
              <a:rPr lang="en-US" dirty="0"/>
              <a:t>1 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hasCustomPrompt="1"/>
          </p:nvPr>
        </p:nvSpPr>
        <p:spPr>
          <a:xfrm>
            <a:off x="-1503362" y="2397201"/>
            <a:ext cx="3319836" cy="670060"/>
          </a:xfrm>
        </p:spPr>
        <p:txBody>
          <a:bodyPr/>
          <a:lstStyle>
            <a:lvl1pPr>
              <a:defRPr/>
            </a:lvl1pPr>
          </a:lstStyle>
          <a:p>
            <a:pPr lvl="0"/>
            <a:r>
              <a:rPr lang="en-US" dirty="0"/>
              <a:t>2 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hasCustomPrompt="1"/>
          </p:nvPr>
        </p:nvSpPr>
        <p:spPr>
          <a:xfrm>
            <a:off x="-1503363" y="3378124"/>
            <a:ext cx="3319836" cy="683685"/>
          </a:xfrm>
        </p:spPr>
        <p:txBody>
          <a:bodyPr/>
          <a:lstStyle>
            <a:lvl1pPr>
              <a:defRPr/>
            </a:lvl1pPr>
          </a:lstStyle>
          <a:p>
            <a:pPr lvl="0"/>
            <a:r>
              <a:rPr lang="en-US" dirty="0"/>
              <a:t>3 Click to edit</a:t>
            </a:r>
          </a:p>
        </p:txBody>
      </p:sp>
      <p:sp>
        <p:nvSpPr>
          <p:cNvPr id="6" name="Text Placeholder 6">
            <a:extLst>
              <a:ext uri="{FF2B5EF4-FFF2-40B4-BE49-F238E27FC236}">
                <a16:creationId xmlns:a16="http://schemas.microsoft.com/office/drawing/2014/main" id="{7C6EB28B-E46D-9A45-858A-DB3F3DFCD934}"/>
              </a:ext>
            </a:extLst>
          </p:cNvPr>
          <p:cNvSpPr>
            <a:spLocks noGrp="1"/>
          </p:cNvSpPr>
          <p:nvPr>
            <p:ph type="body" sz="quarter" idx="16" hasCustomPrompt="1"/>
          </p:nvPr>
        </p:nvSpPr>
        <p:spPr>
          <a:xfrm>
            <a:off x="-1483310" y="4403539"/>
            <a:ext cx="3319836" cy="683686"/>
          </a:xfrm>
        </p:spPr>
        <p:txBody>
          <a:bodyPr/>
          <a:lstStyle>
            <a:lvl1pPr>
              <a:defRPr/>
            </a:lvl1pPr>
          </a:lstStyle>
          <a:p>
            <a:pPr lvl="0"/>
            <a:r>
              <a:rPr lang="en-US" dirty="0"/>
              <a:t>4 Click to edit</a:t>
            </a:r>
          </a:p>
        </p:txBody>
      </p:sp>
      <p:sp>
        <p:nvSpPr>
          <p:cNvPr id="10" name="Text Placeholder 6">
            <a:extLst>
              <a:ext uri="{FF2B5EF4-FFF2-40B4-BE49-F238E27FC236}">
                <a16:creationId xmlns:a16="http://schemas.microsoft.com/office/drawing/2014/main" id="{26B135D2-DA6D-894C-9D49-F9687810702C}"/>
              </a:ext>
            </a:extLst>
          </p:cNvPr>
          <p:cNvSpPr>
            <a:spLocks noGrp="1"/>
          </p:cNvSpPr>
          <p:nvPr>
            <p:ph type="body" sz="quarter" idx="17" hasCustomPrompt="1"/>
          </p:nvPr>
        </p:nvSpPr>
        <p:spPr>
          <a:xfrm>
            <a:off x="-1503363" y="5422812"/>
            <a:ext cx="3319836" cy="683686"/>
          </a:xfrm>
        </p:spPr>
        <p:txBody>
          <a:bodyPr/>
          <a:lstStyle>
            <a:lvl1pPr>
              <a:defRPr/>
            </a:lvl1pPr>
          </a:lstStyle>
          <a:p>
            <a:pPr lvl="0"/>
            <a:r>
              <a:rPr lang="en-US" dirty="0"/>
              <a:t>5 Click to edit</a:t>
            </a:r>
          </a:p>
        </p:txBody>
      </p:sp>
      <p:sp>
        <p:nvSpPr>
          <p:cNvPr id="11" name="Text Placeholder 6">
            <a:extLst>
              <a:ext uri="{FF2B5EF4-FFF2-40B4-BE49-F238E27FC236}">
                <a16:creationId xmlns:a16="http://schemas.microsoft.com/office/drawing/2014/main" id="{03083358-D548-1E30-ACAC-15BEE9C46545}"/>
              </a:ext>
            </a:extLst>
          </p:cNvPr>
          <p:cNvSpPr>
            <a:spLocks noGrp="1"/>
          </p:cNvSpPr>
          <p:nvPr>
            <p:ph type="body" sz="quarter" idx="18" hasCustomPrompt="1"/>
          </p:nvPr>
        </p:nvSpPr>
        <p:spPr>
          <a:xfrm>
            <a:off x="10929642" y="1128176"/>
            <a:ext cx="3319836" cy="683686"/>
          </a:xfrm>
        </p:spPr>
        <p:txBody>
          <a:bodyPr/>
          <a:lstStyle>
            <a:lvl1pPr>
              <a:defRPr/>
            </a:lvl1pPr>
          </a:lstStyle>
          <a:p>
            <a:pPr lvl="0"/>
            <a:r>
              <a:rPr lang="en-US" dirty="0"/>
              <a:t>6 Click to edit</a:t>
            </a:r>
          </a:p>
        </p:txBody>
      </p:sp>
      <p:sp>
        <p:nvSpPr>
          <p:cNvPr id="12" name="Text Placeholder 6">
            <a:extLst>
              <a:ext uri="{FF2B5EF4-FFF2-40B4-BE49-F238E27FC236}">
                <a16:creationId xmlns:a16="http://schemas.microsoft.com/office/drawing/2014/main" id="{23F62F4B-5AE8-9705-AF80-B47CA89BAB13}"/>
              </a:ext>
            </a:extLst>
          </p:cNvPr>
          <p:cNvSpPr>
            <a:spLocks noGrp="1"/>
          </p:cNvSpPr>
          <p:nvPr>
            <p:ph type="body" sz="quarter" idx="19" hasCustomPrompt="1"/>
          </p:nvPr>
        </p:nvSpPr>
        <p:spPr>
          <a:xfrm>
            <a:off x="10929642" y="2064053"/>
            <a:ext cx="3319836" cy="683686"/>
          </a:xfrm>
        </p:spPr>
        <p:txBody>
          <a:bodyPr/>
          <a:lstStyle>
            <a:lvl1pPr>
              <a:defRPr/>
            </a:lvl1pPr>
          </a:lstStyle>
          <a:p>
            <a:pPr lvl="0"/>
            <a:r>
              <a:rPr lang="en-US" dirty="0"/>
              <a:t>7 Click to edit</a:t>
            </a:r>
          </a:p>
        </p:txBody>
      </p:sp>
      <p:sp>
        <p:nvSpPr>
          <p:cNvPr id="13" name="Text Placeholder 6">
            <a:extLst>
              <a:ext uri="{FF2B5EF4-FFF2-40B4-BE49-F238E27FC236}">
                <a16:creationId xmlns:a16="http://schemas.microsoft.com/office/drawing/2014/main" id="{AC03019D-51CB-146C-65A0-B0D54FD6EBB9}"/>
              </a:ext>
            </a:extLst>
          </p:cNvPr>
          <p:cNvSpPr>
            <a:spLocks noGrp="1"/>
          </p:cNvSpPr>
          <p:nvPr>
            <p:ph type="body" sz="quarter" idx="20" hasCustomPrompt="1"/>
          </p:nvPr>
        </p:nvSpPr>
        <p:spPr>
          <a:xfrm>
            <a:off x="10929642" y="2999930"/>
            <a:ext cx="3319836" cy="683686"/>
          </a:xfrm>
        </p:spPr>
        <p:txBody>
          <a:bodyPr/>
          <a:lstStyle>
            <a:lvl1pPr>
              <a:defRPr/>
            </a:lvl1pPr>
          </a:lstStyle>
          <a:p>
            <a:pPr lvl="0"/>
            <a:r>
              <a:rPr lang="en-US" dirty="0"/>
              <a:t>8 Click to edit</a:t>
            </a:r>
          </a:p>
        </p:txBody>
      </p:sp>
      <p:sp>
        <p:nvSpPr>
          <p:cNvPr id="14" name="Text Placeholder 6">
            <a:extLst>
              <a:ext uri="{FF2B5EF4-FFF2-40B4-BE49-F238E27FC236}">
                <a16:creationId xmlns:a16="http://schemas.microsoft.com/office/drawing/2014/main" id="{5D4560F6-92E1-89A6-E4CB-D5BBDCAF6F8D}"/>
              </a:ext>
            </a:extLst>
          </p:cNvPr>
          <p:cNvSpPr>
            <a:spLocks noGrp="1"/>
          </p:cNvSpPr>
          <p:nvPr>
            <p:ph type="body" sz="quarter" idx="21" hasCustomPrompt="1"/>
          </p:nvPr>
        </p:nvSpPr>
        <p:spPr>
          <a:xfrm>
            <a:off x="10895972" y="3935807"/>
            <a:ext cx="3319836" cy="683686"/>
          </a:xfrm>
        </p:spPr>
        <p:txBody>
          <a:bodyPr/>
          <a:lstStyle>
            <a:lvl1pPr>
              <a:defRPr/>
            </a:lvl1pPr>
          </a:lstStyle>
          <a:p>
            <a:pPr lvl="0"/>
            <a:r>
              <a:rPr lang="en-US" dirty="0"/>
              <a:t>9 Click to edit</a:t>
            </a:r>
          </a:p>
        </p:txBody>
      </p:sp>
      <p:sp>
        <p:nvSpPr>
          <p:cNvPr id="15" name="Text Placeholder 6">
            <a:extLst>
              <a:ext uri="{FF2B5EF4-FFF2-40B4-BE49-F238E27FC236}">
                <a16:creationId xmlns:a16="http://schemas.microsoft.com/office/drawing/2014/main" id="{B6CA1D0D-E847-CBC3-03E7-4AE1B7196766}"/>
              </a:ext>
            </a:extLst>
          </p:cNvPr>
          <p:cNvSpPr>
            <a:spLocks noGrp="1"/>
          </p:cNvSpPr>
          <p:nvPr>
            <p:ph type="body" sz="quarter" idx="22" hasCustomPrompt="1"/>
          </p:nvPr>
        </p:nvSpPr>
        <p:spPr>
          <a:xfrm>
            <a:off x="10895972" y="4872677"/>
            <a:ext cx="3319836" cy="683686"/>
          </a:xfrm>
        </p:spPr>
        <p:txBody>
          <a:bodyPr/>
          <a:lstStyle>
            <a:lvl1pPr>
              <a:defRPr/>
            </a:lvl1pPr>
          </a:lstStyle>
          <a:p>
            <a:pPr lvl="0"/>
            <a:r>
              <a:rPr lang="en-US" dirty="0"/>
              <a:t>10 Click to edit</a:t>
            </a:r>
          </a:p>
        </p:txBody>
      </p:sp>
    </p:spTree>
    <p:custDataLst>
      <p:tags r:id="rId1"/>
    </p:custDataLst>
    <p:extLst>
      <p:ext uri="{BB962C8B-B14F-4D97-AF65-F5344CB8AC3E}">
        <p14:creationId xmlns:p14="http://schemas.microsoft.com/office/powerpoint/2010/main" val="458440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0"/>
            <a:ext cx="12192000" cy="914400"/>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April 2024</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1733730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076760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10160" y="1"/>
            <a:ext cx="12181840" cy="94488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035436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504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096472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3037"/>
          </a:xfrm>
          <a:prstGeom prst="rect">
            <a:avLst/>
          </a:prstGeom>
        </p:spPr>
        <p:txBody>
          <a:bodyPr anchor="ct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97982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782167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485071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2864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2" name="Date Placeholder 1">
            <a:extLst>
              <a:ext uri="{FF2B5EF4-FFF2-40B4-BE49-F238E27FC236}">
                <a16:creationId xmlns:a16="http://schemas.microsoft.com/office/drawing/2014/main" id="{1F2ED9A9-8BC1-481F-B77A-834A614DA51C}"/>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3" name="Footer Placeholder 2">
            <a:extLst>
              <a:ext uri="{FF2B5EF4-FFF2-40B4-BE49-F238E27FC236}">
                <a16:creationId xmlns:a16="http://schemas.microsoft.com/office/drawing/2014/main" id="{7EA5455C-2889-4846-93A3-04ACC150A21E}"/>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AD59B258-AB3B-4844-90B6-7B0D5D07FAF6}"/>
              </a:ext>
            </a:extLst>
          </p:cNvPr>
          <p:cNvSpPr>
            <a:spLocks noGrp="1"/>
          </p:cNvSpPr>
          <p:nvPr>
            <p:ph type="sldNum" sz="quarter" idx="12"/>
          </p:nvPr>
        </p:nvSpPr>
        <p:spPr/>
        <p:txBody>
          <a:bodyPr/>
          <a:lstStyle>
            <a:lvl1pPr>
              <a:defRPr>
                <a:solidFill>
                  <a:srgbClr val="8FAADC"/>
                </a:solidFill>
              </a:defRPr>
            </a:lvl1pPr>
          </a:lstStyle>
          <a:p>
            <a:fld id="{F0CCE2AE-27A2-40B1-80D1-5342831D4722}" type="slidenum">
              <a:rPr lang="en-US" smtClean="0"/>
              <a:pPr/>
              <a:t>‹#›</a:t>
            </a:fld>
            <a:endParaRPr lang="en-US"/>
          </a:p>
        </p:txBody>
      </p:sp>
    </p:spTree>
    <p:custDataLst>
      <p:tags r:id="rId1"/>
    </p:custDataLst>
    <p:extLst>
      <p:ext uri="{BB962C8B-B14F-4D97-AF65-F5344CB8AC3E}">
        <p14:creationId xmlns:p14="http://schemas.microsoft.com/office/powerpoint/2010/main" val="24945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Calibri "/>
              </a:defRPr>
            </a:lvl1pPr>
          </a:lstStyle>
          <a:p>
            <a:r>
              <a:rPr lang="en-US"/>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p:extLst>
              <p:ext uri="{D42A27DB-BD31-4B8C-83A1-F6EECF244321}">
                <p14:modId xmlns:p14="http://schemas.microsoft.com/office/powerpoint/2010/main" val="726946530"/>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244703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200">
                <a:latin typeface="Calibri "/>
              </a:defRPr>
            </a:lvl1pPr>
          </a:lstStyle>
          <a:p>
            <a:r>
              <a:rPr lang="en-US"/>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136244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Supplement Insurance (Medigap) Policies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85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image" Target="../media/image4.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tags" Target="../tags/tag1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theme" Target="../theme/theme2.xml"/><Relationship Id="rId8" Type="http://schemas.openxmlformats.org/officeDocument/2006/relationships/slideLayout" Target="../slideLayouts/slideLayout18.xml"/><Relationship Id="rId3"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eg"/><Relationship Id="rId4" Type="http://schemas.openxmlformats.org/officeDocument/2006/relationships/slideLayout" Target="../slideLayouts/slideLayout48.xml"/><Relationship Id="rId9" Type="http://schemas.openxmlformats.org/officeDocument/2006/relationships/tags" Target="../tags/tag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167812160"/>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0" r:id="rId3"/>
    <p:sldLayoutId id="2147483673" r:id="rId4"/>
    <p:sldLayoutId id="2147483674" r:id="rId5"/>
    <p:sldLayoutId id="2147483680" r:id="rId6"/>
    <p:sldLayoutId id="2147483681" r:id="rId7"/>
    <p:sldLayoutId id="2147483683" r:id="rId8"/>
    <p:sldLayoutId id="2147483721" r:id="rId9"/>
    <p:sldLayoutId id="2147483756" r:id="rId10"/>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6"/>
    </p:custDataLst>
    <p:extLst>
      <p:ext uri="{BB962C8B-B14F-4D97-AF65-F5344CB8AC3E}">
        <p14:creationId xmlns:p14="http://schemas.microsoft.com/office/powerpoint/2010/main" val="5552019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4" r:id="rId31"/>
    <p:sldLayoutId id="2147483755" r:id="rId32"/>
    <p:sldLayoutId id="2147483753" r:id="rId33"/>
    <p:sldLayoutId id="2147483757" r:id="rId34"/>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9"/>
    </p:custDataLst>
    <p:extLst>
      <p:ext uri="{BB962C8B-B14F-4D97-AF65-F5344CB8AC3E}">
        <p14:creationId xmlns:p14="http://schemas.microsoft.com/office/powerpoint/2010/main" val="1479075325"/>
      </p:ext>
    </p:extLst>
  </p:cSld>
  <p:clrMap bg1="lt1" tx1="dk1" bg2="lt2" tx2="dk2" accent1="accent1" accent2="accent2" accent3="accent3" accent4="accent4" accent5="accent5" accent6="accent6" hlink="hlink" folHlink="folHlink"/>
  <p:sldLayoutIdLst>
    <p:sldLayoutId id="2147483689" r:id="rId1"/>
    <p:sldLayoutId id="2147483710" r:id="rId2"/>
    <p:sldLayoutId id="2147483711" r:id="rId3"/>
    <p:sldLayoutId id="2147483712" r:id="rId4"/>
    <p:sldLayoutId id="2147483713" r:id="rId5"/>
    <p:sldLayoutId id="2147483714" r:id="rId6"/>
    <p:sldLayoutId id="2147483719" r:id="rId7"/>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0.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0.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9.xml"/><Relationship Id="rId1" Type="http://schemas.openxmlformats.org/officeDocument/2006/relationships/tags" Target="../tags/tag7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0.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75.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6.png"/><Relationship Id="rId2" Type="http://schemas.openxmlformats.org/officeDocument/2006/relationships/slideLayout" Target="../slideLayouts/slideLayout43.xml"/><Relationship Id="rId1" Type="http://schemas.openxmlformats.org/officeDocument/2006/relationships/tags" Target="../tags/tag7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0.xml"/><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3.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8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8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0.xml"/><Relationship Id="rId1" Type="http://schemas.openxmlformats.org/officeDocument/2006/relationships/tags" Target="../tags/tag8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9.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0.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0.xml"/><Relationship Id="rId1" Type="http://schemas.openxmlformats.org/officeDocument/2006/relationships/tags" Target="../tags/tag8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9.xml"/><Relationship Id="rId1" Type="http://schemas.openxmlformats.org/officeDocument/2006/relationships/tags" Target="../tags/tag8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4.xml"/><Relationship Id="rId1" Type="http://schemas.openxmlformats.org/officeDocument/2006/relationships/tags" Target="../tags/tag8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0.xml"/><Relationship Id="rId1" Type="http://schemas.openxmlformats.org/officeDocument/2006/relationships/tags" Target="../tags/tag9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9.xml"/><Relationship Id="rId1" Type="http://schemas.openxmlformats.org/officeDocument/2006/relationships/tags" Target="../tags/tag9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9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9.xml"/><Relationship Id="rId1" Type="http://schemas.openxmlformats.org/officeDocument/2006/relationships/tags" Target="../tags/tag9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6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9.xml"/><Relationship Id="rId1" Type="http://schemas.openxmlformats.org/officeDocument/2006/relationships/tags" Target="../tags/tag9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4.xml"/><Relationship Id="rId1" Type="http://schemas.openxmlformats.org/officeDocument/2006/relationships/tags" Target="../tags/tag9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3.xml"/><Relationship Id="rId1" Type="http://schemas.openxmlformats.org/officeDocument/2006/relationships/tags" Target="../tags/tag9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3.xml"/><Relationship Id="rId1" Type="http://schemas.openxmlformats.org/officeDocument/2006/relationships/tags" Target="../tags/tag9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9.xml"/><Relationship Id="rId1" Type="http://schemas.openxmlformats.org/officeDocument/2006/relationships/tags" Target="../tags/tag10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9.xml"/><Relationship Id="rId1" Type="http://schemas.openxmlformats.org/officeDocument/2006/relationships/tags" Target="../tags/tag101.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9.xml"/><Relationship Id="rId1" Type="http://schemas.openxmlformats.org/officeDocument/2006/relationships/tags" Target="../tags/tag10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0.xml"/><Relationship Id="rId1" Type="http://schemas.openxmlformats.org/officeDocument/2006/relationships/tags" Target="../tags/tag103.xml"/><Relationship Id="rId5" Type="http://schemas.openxmlformats.org/officeDocument/2006/relationships/hyperlink" Target="https://www.medicare.gov/health-drug-plans/medigap/ready-to-buy" TargetMode="External"/><Relationship Id="rId4" Type="http://schemas.openxmlformats.org/officeDocument/2006/relationships/hyperlink" Target="https://www.medicare.gov/publications"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106.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8.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10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0.xml"/><Relationship Id="rId1" Type="http://schemas.openxmlformats.org/officeDocument/2006/relationships/tags" Target="../tags/tag1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0.xml"/><Relationship Id="rId1" Type="http://schemas.openxmlformats.org/officeDocument/2006/relationships/tags" Target="../tags/tag111.xml"/></Relationships>
</file>

<file path=ppt/slides/_rels/slide56.xml.rels><?xml version="1.0" encoding="UTF-8" standalone="yes"?>
<Relationships xmlns="http://schemas.openxmlformats.org/package/2006/relationships"><Relationship Id="rId8" Type="http://schemas.openxmlformats.org/officeDocument/2006/relationships/hyperlink" Target="http://www.naic.org/" TargetMode="External"/><Relationship Id="rId3" Type="http://schemas.openxmlformats.org/officeDocument/2006/relationships/notesSlide" Target="../notesSlides/notesSlide56.xml"/><Relationship Id="rId7" Type="http://schemas.openxmlformats.org/officeDocument/2006/relationships/hyperlink" Target="https://www.shiphelp.org/" TargetMode="External"/><Relationship Id="rId2" Type="http://schemas.openxmlformats.org/officeDocument/2006/relationships/slideLayout" Target="../slideLayouts/slideLayout50.xml"/><Relationship Id="rId1" Type="http://schemas.openxmlformats.org/officeDocument/2006/relationships/tags" Target="../tags/tag112.xml"/><Relationship Id="rId6" Type="http://schemas.openxmlformats.org/officeDocument/2006/relationships/hyperlink" Target="http://www.cms.gov/Medigap/" TargetMode="External"/><Relationship Id="rId5" Type="http://schemas.openxmlformats.org/officeDocument/2006/relationships/hyperlink" Target="https://www.medicare.gov/medigap-supplemental-insurance-plans/%23/m/?year=2023&amp;lang=es" TargetMode="External"/><Relationship Id="rId4" Type="http://schemas.openxmlformats.org/officeDocument/2006/relationships/hyperlink" Target="http://es.medicare.gov/"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0.xml"/><Relationship Id="rId1" Type="http://schemas.openxmlformats.org/officeDocument/2006/relationships/tags" Target="../tags/tag113.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0.xml"/><Relationship Id="rId1" Type="http://schemas.openxmlformats.org/officeDocument/2006/relationships/tags" Target="../tags/tag11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1.xml"/><Relationship Id="rId1" Type="http://schemas.openxmlformats.org/officeDocument/2006/relationships/tags" Target="../tags/tag1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tags" Target="../tags/tag62.xml"/><Relationship Id="rId5" Type="http://schemas.openxmlformats.org/officeDocument/2006/relationships/image" Target="../media/image35.png"/><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1.xml"/><Relationship Id="rId1" Type="http://schemas.openxmlformats.org/officeDocument/2006/relationships/tags" Target="../tags/tag11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0.xml"/><Relationship Id="rId1" Type="http://schemas.openxmlformats.org/officeDocument/2006/relationships/tags" Target="../tags/tag117.xml"/></Relationships>
</file>

<file path=ppt/slides/_rels/slide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2.xml"/><Relationship Id="rId7" Type="http://schemas.openxmlformats.org/officeDocument/2006/relationships/image" Target="../media/image54.png"/><Relationship Id="rId2" Type="http://schemas.openxmlformats.org/officeDocument/2006/relationships/slideLayout" Target="../slideLayouts/slideLayout40.xml"/><Relationship Id="rId1" Type="http://schemas.openxmlformats.org/officeDocument/2006/relationships/tags" Target="../tags/tag118.xml"/><Relationship Id="rId6" Type="http://schemas.openxmlformats.org/officeDocument/2006/relationships/hyperlink" Target="mailto:training@cms.hhs.gov" TargetMode="External"/><Relationship Id="rId5" Type="http://schemas.openxmlformats.org/officeDocument/2006/relationships/image" Target="../media/image53.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43.xml"/><Relationship Id="rId1" Type="http://schemas.openxmlformats.org/officeDocument/2006/relationships/tags" Target="../tags/tag6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5E069-F110-4B93-A284-4C191272D8ED}"/>
              </a:ext>
            </a:extLst>
          </p:cNvPr>
          <p:cNvSpPr>
            <a:spLocks noGrp="1"/>
          </p:cNvSpPr>
          <p:nvPr>
            <p:ph type="title"/>
          </p:nvPr>
        </p:nvSpPr>
        <p:spPr/>
        <p:txBody>
          <a:bodyPr>
            <a:noAutofit/>
          </a:bodyPr>
          <a:lstStyle/>
          <a:p>
            <a:r>
              <a:rPr lang="es-US" dirty="0">
                <a:solidFill>
                  <a:srgbClr val="00529B"/>
                </a:solidFill>
              </a:rPr>
              <a:t>Pólizas del Seguro Suplementario </a:t>
            </a:r>
            <a:br>
              <a:rPr lang="es-US" dirty="0">
                <a:solidFill>
                  <a:srgbClr val="00529B"/>
                </a:solidFill>
              </a:rPr>
            </a:br>
            <a:r>
              <a:rPr lang="es-US" dirty="0">
                <a:solidFill>
                  <a:srgbClr val="00529B"/>
                </a:solidFill>
              </a:rPr>
              <a:t>de Medicare (</a:t>
            </a:r>
            <a:r>
              <a:rPr lang="es-US" dirty="0" err="1">
                <a:solidFill>
                  <a:srgbClr val="00529B"/>
                </a:solidFill>
              </a:rPr>
              <a:t>Medigap</a:t>
            </a:r>
            <a:r>
              <a:rPr lang="es-US" dirty="0">
                <a:solidFill>
                  <a:srgbClr val="00529B"/>
                </a:solidFill>
              </a:rPr>
              <a:t>)</a:t>
            </a:r>
          </a:p>
        </p:txBody>
      </p:sp>
    </p:spTree>
    <p:custDataLst>
      <p:tags r:id="rId1"/>
    </p:custDataLst>
    <p:extLst>
      <p:ext uri="{BB962C8B-B14F-4D97-AF65-F5344CB8AC3E}">
        <p14:creationId xmlns:p14="http://schemas.microsoft.com/office/powerpoint/2010/main" val="176419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s-US" sz="3000"/>
              <a:t>Lo que paga en Medicare Original en 2024: Parte B</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4" y="1188272"/>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4" y="1702447"/>
            <a:ext cx="10972800" cy="4220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8FE4D1A8-9761-3274-34F1-26F2C7D5BE41}"/>
              </a:ext>
            </a:extLst>
          </p:cNvPr>
          <p:cNvSpPr>
            <a:spLocks noGrp="1"/>
          </p:cNvSpPr>
          <p:nvPr>
            <p:ph sz="quarter" idx="13"/>
          </p:nvPr>
        </p:nvSpPr>
        <p:spPr>
          <a:xfrm>
            <a:off x="563764" y="1199527"/>
            <a:ext cx="10972800" cy="1005840"/>
          </a:xfrm>
          <a:prstGeom prst="roundRect">
            <a:avLst/>
          </a:prstGeom>
        </p:spPr>
        <p:txBody>
          <a:bodyPr>
            <a:normAutofit fontScale="92500" lnSpcReduction="10000"/>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s-US" sz="2400" b="1" i="0" u="none" strike="noStrike" cap="none"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Deducible anual de la Parte B</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US" sz="2000" b="0" i="0" u="none" strike="noStrike" cap="none"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$240</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563764" y="2346395"/>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563764" y="2819441"/>
            <a:ext cx="10972800" cy="457200"/>
          </a:xfrm>
          <a:prstGeom prst="roundRect">
            <a:avLst>
              <a:gd name="adj" fmla="val 2148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300"/>
              </a:spcAft>
              <a:tabLst>
                <a:tab pos="288925" algn="l"/>
              </a:tabLst>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7849AB6-9861-132F-9A4B-D49970C42D19}"/>
              </a:ext>
            </a:extLst>
          </p:cNvPr>
          <p:cNvSpPr>
            <a:spLocks noGrp="1"/>
          </p:cNvSpPr>
          <p:nvPr>
            <p:ph sz="quarter" idx="14"/>
          </p:nvPr>
        </p:nvSpPr>
        <p:spPr>
          <a:xfrm>
            <a:off x="678064" y="2309461"/>
            <a:ext cx="10972800" cy="1079191"/>
          </a:xfrm>
          <a:prstGeom prst="roundRect">
            <a:avLst/>
          </a:prstGeom>
        </p:spPr>
        <p:txBody>
          <a:bodyPr>
            <a:normAutofit/>
          </a:bodyPr>
          <a:lstStyle/>
          <a:p>
            <a:pPr marL="0" marR="0" lvl="0" indent="0" algn="ctr" defTabSz="914400" rtl="0" eaLnBrk="1" fontAlgn="auto" latinLnBrk="0" hangingPunct="1">
              <a:lnSpc>
                <a:spcPct val="100000"/>
              </a:lnSpc>
              <a:spcBef>
                <a:spcPts val="0"/>
              </a:spcBef>
              <a:buClrTx/>
              <a:buSzTx/>
              <a:buFontTx/>
              <a:buNone/>
              <a:tabLst/>
              <a:defRPr/>
            </a:pPr>
            <a:r>
              <a:rPr kumimoji="0" lang="es-US" sz="2400" b="1"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 de la Parte B</a:t>
            </a:r>
          </a:p>
          <a:p>
            <a:pPr marL="0" marR="0" lvl="0" indent="0" algn="l" defTabSz="914400" rtl="0" eaLnBrk="1" fontAlgn="auto" latinLnBrk="0" hangingPunct="1">
              <a:lnSpc>
                <a:spcPct val="100000"/>
              </a:lnSpc>
              <a:spcBef>
                <a:spcPts val="0"/>
              </a:spcBef>
              <a:spcAft>
                <a:spcPts val="300"/>
              </a:spcAft>
              <a:buClrTx/>
              <a:buSzTx/>
              <a:buFontTx/>
              <a:buNone/>
              <a:tabLst>
                <a:tab pos="288925" algn="l"/>
              </a:tabLst>
              <a:defRPr/>
            </a:pPr>
            <a:r>
              <a:rPr kumimoji="0" lang="es-US" sz="20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$174.70 por mes es la prima estándar (o mayor, según sus ingresos)</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09600" y="3617992"/>
            <a:ext cx="10972800" cy="2560320"/>
          </a:xfrm>
          <a:prstGeom prst="roundRect">
            <a:avLst>
              <a:gd name="adj" fmla="val 134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09600" y="4214490"/>
            <a:ext cx="10972800" cy="187386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bIns="0" rtlCol="0" anchor="t"/>
          <a:lstStyle/>
          <a:p>
            <a:pPr marL="225425" lvl="0" indent="-225425" defTabSz="514338">
              <a:buFont typeface="Wingdings" panose="05000000000000000000" pitchFamily="2" charset="2"/>
              <a:buChar char="§"/>
              <a:defRP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0519C89F-E9C1-D9C7-415D-78E7BCD04ABA}"/>
              </a:ext>
            </a:extLst>
          </p:cNvPr>
          <p:cNvSpPr>
            <a:spLocks noGrp="1"/>
          </p:cNvSpPr>
          <p:nvPr>
            <p:ph sz="quarter" idx="15"/>
          </p:nvPr>
        </p:nvSpPr>
        <p:spPr>
          <a:xfrm>
            <a:off x="751687" y="3590569"/>
            <a:ext cx="10972800" cy="2497783"/>
          </a:xfrm>
          <a:prstGeom prst="roundRect">
            <a:avLst/>
          </a:prstGeom>
        </p:spPr>
        <p:txBody>
          <a:bodyPr>
            <a:normAutofit lnSpcReduction="10000"/>
          </a:bodyPr>
          <a:lstStyle/>
          <a:p>
            <a:pPr marL="0" marR="0" lvl="0" indent="0" algn="ctr" defTabSz="914400" rtl="0" eaLnBrk="1" fontAlgn="auto" latinLnBrk="0" hangingPunct="1">
              <a:lnSpc>
                <a:spcPct val="110000"/>
              </a:lnSpc>
              <a:spcBef>
                <a:spcPts val="0"/>
              </a:spcBef>
              <a:spcAft>
                <a:spcPts val="1800"/>
              </a:spcAft>
              <a:buClrTx/>
              <a:buSzTx/>
              <a:buFontTx/>
              <a:buNone/>
              <a:tabLst/>
              <a:defRPr/>
            </a:pPr>
            <a:r>
              <a:rPr kumimoji="0" lang="es-US" sz="2400" b="1" i="0" u="none" strike="noStrike" cap="none"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Coseguro</a:t>
            </a:r>
            <a:r>
              <a:rPr kumimoji="0" lang="es-US" sz="2400" b="1"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y copago por servicios de la Parte B</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000" b="0" i="0" u="none" strike="noStrike" cap="none"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Coseguro</a:t>
            </a:r>
            <a:r>
              <a:rPr kumimoji="0" lang="es-US" sz="20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20 % para la mayoría de los servicios cubiertos, como servicios de médicos </a:t>
            </a:r>
            <a:br>
              <a:rPr kumimoji="0" lang="es-US" sz="20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br>
            <a:r>
              <a:rPr kumimoji="0" lang="es-US" sz="20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y algunos servicios preventivos, si el proveedor acepta la asignación </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0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por la mayoría de los servicios preventivos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2000" b="0" i="0" u="none" strike="noStrike" cap="none"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Coseguro</a:t>
            </a:r>
            <a:r>
              <a:rPr kumimoji="0" lang="es-US" sz="20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de 20 % por servicios de salud mental para pacientes ambulatorios y copagos por servicios para pacientes ambulatorios en hospitales</a:t>
            </a:r>
          </a:p>
        </p:txBody>
      </p:sp>
      <p:sp>
        <p:nvSpPr>
          <p:cNvPr id="4" name="Slide Number Placeholder 3">
            <a:extLst>
              <a:ext uri="{FF2B5EF4-FFF2-40B4-BE49-F238E27FC236}">
                <a16:creationId xmlns:a16="http://schemas.microsoft.com/office/drawing/2014/main" id="{72751BDD-481A-0744-81E4-3A32AAC4A436}"/>
              </a:ext>
            </a:extLst>
          </p:cNvPr>
          <p:cNvSpPr>
            <a:spLocks noGrp="1"/>
          </p:cNvSpPr>
          <p:nvPr>
            <p:ph type="sldNum" sz="quarter" idx="12"/>
          </p:nvPr>
        </p:nvSpPr>
        <p:spPr/>
        <p:txBody>
          <a:bodyPr/>
          <a:lstStyle/>
          <a:p>
            <a:fld id="{F0CCE2AE-27A2-40B1-80D1-5342831D4722}" type="slidenum">
              <a:rPr lang="en-US" smtClean="0"/>
              <a:t>10</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7742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p:bldP spid="21" grpId="0" animBg="1"/>
      <p:bldP spid="22" grpId="0" animBg="1"/>
      <p:bldP spid="6" grpId="0"/>
      <p:bldP spid="12" grpId="0" animBg="1"/>
      <p:bldP spid="11"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s-US" sz="3000"/>
              <a:t>Compruebe sus conocimientos: Pregunta 1</a:t>
            </a:r>
          </a:p>
        </p:txBody>
      </p:sp>
      <p:sp>
        <p:nvSpPr>
          <p:cNvPr id="8" name="Content Placeholder 8"/>
          <p:cNvSpPr>
            <a:spLocks noGrp="1"/>
          </p:cNvSpPr>
          <p:nvPr>
            <p:ph type="body" sz="quarter" idx="13"/>
          </p:nvPr>
        </p:nvSpPr>
        <p:spPr>
          <a:xfrm>
            <a:off x="1883225" y="1771912"/>
            <a:ext cx="10196479" cy="3810569"/>
          </a:xfrm>
        </p:spPr>
        <p:txBody>
          <a:bodyPr vert="horz" lIns="91440" tIns="45720" rIns="91440" bIns="45720" rtlCol="0">
            <a:normAutofit/>
          </a:bodyPr>
          <a:lstStyle/>
          <a:p>
            <a:pPr defTabSz="685800">
              <a:spcBef>
                <a:spcPts val="0"/>
              </a:spcBef>
              <a:spcAft>
                <a:spcPts val="1200"/>
              </a:spcAft>
            </a:pPr>
            <a:r>
              <a:rPr lang="es-US" sz="2800" b="1" dirty="0">
                <a:solidFill>
                  <a:srgbClr val="00529B"/>
                </a:solidFill>
              </a:rPr>
              <a:t>Usted debe tener _____ para comprar una póliza </a:t>
            </a:r>
            <a:r>
              <a:rPr lang="es-US" sz="2800" b="1" dirty="0" err="1">
                <a:solidFill>
                  <a:srgbClr val="00529B"/>
                </a:solidFill>
              </a:rPr>
              <a:t>Medigap</a:t>
            </a:r>
            <a:r>
              <a:rPr lang="es-US" sz="2800" b="1" dirty="0">
                <a:solidFill>
                  <a:srgbClr val="00529B"/>
                </a:solidFill>
              </a:rPr>
              <a:t>.</a:t>
            </a:r>
          </a:p>
          <a:p>
            <a:pPr marL="274320" indent="-457200" defTabSz="685800">
              <a:spcBef>
                <a:spcPts val="0"/>
              </a:spcBef>
              <a:spcAft>
                <a:spcPts val="1200"/>
              </a:spcAft>
              <a:buFont typeface="+mj-lt"/>
              <a:buAutoNum type="alphaLcPeriod"/>
            </a:pPr>
            <a:r>
              <a:rPr lang="es-US" sz="2800" dirty="0">
                <a:solidFill>
                  <a:srgbClr val="00529B"/>
                </a:solidFill>
              </a:rPr>
              <a:t>Parte A</a:t>
            </a:r>
          </a:p>
          <a:p>
            <a:pPr marL="274320" indent="-457200" defTabSz="685800">
              <a:spcBef>
                <a:spcPts val="0"/>
              </a:spcBef>
              <a:spcAft>
                <a:spcPts val="1200"/>
              </a:spcAft>
              <a:buFont typeface="+mj-lt"/>
              <a:buAutoNum type="alphaLcPeriod"/>
            </a:pPr>
            <a:r>
              <a:rPr lang="es-US" sz="2800" dirty="0">
                <a:solidFill>
                  <a:srgbClr val="00529B"/>
                </a:solidFill>
              </a:rPr>
              <a:t>Parte B</a:t>
            </a:r>
          </a:p>
          <a:p>
            <a:pPr marL="274320" indent="-457200" defTabSz="685800">
              <a:spcBef>
                <a:spcPts val="0"/>
              </a:spcBef>
              <a:spcAft>
                <a:spcPts val="1200"/>
              </a:spcAft>
              <a:buFont typeface="+mj-lt"/>
              <a:buAutoNum type="alphaLcPeriod"/>
            </a:pPr>
            <a:r>
              <a:rPr lang="es-US" sz="2800" dirty="0">
                <a:solidFill>
                  <a:srgbClr val="00529B"/>
                </a:solidFill>
              </a:rPr>
              <a:t>Parte C</a:t>
            </a:r>
          </a:p>
          <a:p>
            <a:pPr marL="274320" indent="-457200" defTabSz="685800">
              <a:spcBef>
                <a:spcPts val="0"/>
              </a:spcBef>
              <a:spcAft>
                <a:spcPts val="1200"/>
              </a:spcAft>
              <a:buFont typeface="+mj-lt"/>
              <a:buAutoNum type="alphaLcPeriod"/>
            </a:pPr>
            <a:r>
              <a:rPr lang="es-US" sz="2800" dirty="0">
                <a:solidFill>
                  <a:srgbClr val="00529B"/>
                </a:solidFill>
              </a:rPr>
              <a:t>Parte A y Parte B</a:t>
            </a:r>
          </a:p>
        </p:txBody>
      </p:sp>
      <p:sp>
        <p:nvSpPr>
          <p:cNvPr id="10" name="Rounded Rectangle 9" descr="Green box highlighting D as the correct answer"/>
          <p:cNvSpPr/>
          <p:nvPr/>
        </p:nvSpPr>
        <p:spPr>
          <a:xfrm>
            <a:off x="1883225" y="4139031"/>
            <a:ext cx="3376293"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1969FDD2-75DA-4A20-8758-11B0C0050BCD}"/>
              </a:ext>
            </a:extLst>
          </p:cNvPr>
          <p:cNvSpPr txBox="1">
            <a:spLocks/>
          </p:cNvSpPr>
          <p:nvPr/>
        </p:nvSpPr>
        <p:spPr>
          <a:xfrm>
            <a:off x="1747924" y="4805756"/>
            <a:ext cx="9598364" cy="42291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5" name="Slide Number Placeholder 4">
            <a:extLst>
              <a:ext uri="{FF2B5EF4-FFF2-40B4-BE49-F238E27FC236}">
                <a16:creationId xmlns:a16="http://schemas.microsoft.com/office/drawing/2014/main" id="{3EAC1684-F169-80E6-EAF2-9B6972AFF1C4}"/>
              </a:ext>
            </a:extLst>
          </p:cNvPr>
          <p:cNvSpPr>
            <a:spLocks noGrp="1"/>
          </p:cNvSpPr>
          <p:nvPr>
            <p:ph type="sldNum" sz="quarter" idx="12"/>
          </p:nvPr>
        </p:nvSpPr>
        <p:spPr/>
        <p:txBody>
          <a:bodyPr/>
          <a:lstStyle/>
          <a:p>
            <a:fld id="{F0CCE2AE-27A2-40B1-80D1-5342831D4722}" type="slidenum">
              <a:rPr lang="en-US" smtClean="0"/>
              <a:t>11</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s-US" sz="3000"/>
              <a:t>Compruebe sus conocimientos: Pregunta 2</a:t>
            </a:r>
          </a:p>
        </p:txBody>
      </p:sp>
      <p:sp>
        <p:nvSpPr>
          <p:cNvPr id="8" name="Content Placeholder 8" descr="Green box highlighting B as the correct answer"/>
          <p:cNvSpPr>
            <a:spLocks noGrp="1"/>
          </p:cNvSpPr>
          <p:nvPr>
            <p:ph type="body" sz="quarter" idx="13"/>
          </p:nvPr>
        </p:nvSpPr>
        <p:spPr>
          <a:xfrm>
            <a:off x="489400" y="1771912"/>
            <a:ext cx="11514678" cy="3810569"/>
          </a:xfrm>
        </p:spPr>
        <p:txBody>
          <a:bodyPr vert="horz" lIns="91440" tIns="45720" rIns="91440" bIns="45720" rtlCol="0">
            <a:normAutofit/>
          </a:bodyPr>
          <a:lstStyle/>
          <a:p>
            <a:pPr defTabSz="685800">
              <a:spcBef>
                <a:spcPts val="0"/>
              </a:spcBef>
              <a:spcAft>
                <a:spcPts val="1200"/>
              </a:spcAft>
            </a:pPr>
            <a:r>
              <a:rPr lang="es-US" sz="2400" b="1" dirty="0">
                <a:solidFill>
                  <a:srgbClr val="00529B"/>
                </a:solidFill>
              </a:rPr>
              <a:t>¿Cuál de los siguientes enunciados NO es verdadero sobre las </a:t>
            </a:r>
            <a:br>
              <a:rPr lang="es-US" sz="2400" b="1" dirty="0">
                <a:solidFill>
                  <a:srgbClr val="00529B"/>
                </a:solidFill>
              </a:rPr>
            </a:br>
            <a:r>
              <a:rPr lang="es-US" sz="2400" b="1" dirty="0">
                <a:solidFill>
                  <a:srgbClr val="00529B"/>
                </a:solidFill>
              </a:rPr>
              <a:t>pólizas </a:t>
            </a:r>
            <a:r>
              <a:rPr lang="es-US" sz="2400" b="1" dirty="0" err="1">
                <a:solidFill>
                  <a:srgbClr val="00529B"/>
                </a:solidFill>
              </a:rPr>
              <a:t>Medigap</a:t>
            </a:r>
            <a:r>
              <a:rPr lang="es-US" sz="2400" b="1" dirty="0">
                <a:solidFill>
                  <a:srgbClr val="00529B"/>
                </a:solidFill>
              </a:rPr>
              <a:t>?</a:t>
            </a:r>
          </a:p>
          <a:p>
            <a:pPr marL="514350" indent="-514350" defTabSz="685800">
              <a:spcBef>
                <a:spcPts val="0"/>
              </a:spcBef>
              <a:spcAft>
                <a:spcPts val="600"/>
              </a:spcAft>
              <a:buAutoNum type="alphaLcPeriod"/>
            </a:pPr>
            <a:r>
              <a:rPr lang="es-US" sz="2400" dirty="0">
                <a:solidFill>
                  <a:srgbClr val="00529B"/>
                </a:solidFill>
              </a:rPr>
              <a:t>Las pólizas </a:t>
            </a:r>
            <a:r>
              <a:rPr lang="es-US" sz="2400" dirty="0" err="1">
                <a:solidFill>
                  <a:srgbClr val="00529B"/>
                </a:solidFill>
              </a:rPr>
              <a:t>Medigap</a:t>
            </a:r>
            <a:r>
              <a:rPr lang="es-US" sz="2400" dirty="0">
                <a:solidFill>
                  <a:srgbClr val="00529B"/>
                </a:solidFill>
              </a:rPr>
              <a:t> las venden compañías de seguros privadas.</a:t>
            </a:r>
          </a:p>
          <a:p>
            <a:pPr marL="514350" indent="-514350" defTabSz="685800">
              <a:spcBef>
                <a:spcPts val="0"/>
              </a:spcBef>
              <a:spcAft>
                <a:spcPts val="600"/>
              </a:spcAft>
              <a:buAutoNum type="alphaLcPeriod"/>
            </a:pPr>
            <a:r>
              <a:rPr lang="es-US" sz="2400" dirty="0">
                <a:solidFill>
                  <a:srgbClr val="00529B"/>
                </a:solidFill>
              </a:rPr>
              <a:t>Las pólizas </a:t>
            </a:r>
            <a:r>
              <a:rPr lang="es-US" sz="2400" dirty="0" err="1">
                <a:solidFill>
                  <a:srgbClr val="00529B"/>
                </a:solidFill>
              </a:rPr>
              <a:t>Medigap</a:t>
            </a:r>
            <a:r>
              <a:rPr lang="es-US" sz="2400" dirty="0">
                <a:solidFill>
                  <a:srgbClr val="00529B"/>
                </a:solidFill>
              </a:rPr>
              <a:t> solo cubren a una persona.</a:t>
            </a:r>
          </a:p>
          <a:p>
            <a:pPr marL="514350" indent="-514350" defTabSz="685800">
              <a:spcBef>
                <a:spcPts val="0"/>
              </a:spcBef>
              <a:spcAft>
                <a:spcPts val="600"/>
              </a:spcAft>
              <a:buAutoNum type="alphaLcPeriod"/>
            </a:pPr>
            <a:r>
              <a:rPr lang="es-US" sz="2400" dirty="0">
                <a:solidFill>
                  <a:srgbClr val="00529B"/>
                </a:solidFill>
              </a:rPr>
              <a:t>Las pólizas </a:t>
            </a:r>
            <a:r>
              <a:rPr lang="es-US" sz="2400" dirty="0" err="1">
                <a:solidFill>
                  <a:srgbClr val="00529B"/>
                </a:solidFill>
              </a:rPr>
              <a:t>Medigap</a:t>
            </a:r>
            <a:r>
              <a:rPr lang="es-US" sz="2400" dirty="0">
                <a:solidFill>
                  <a:srgbClr val="00529B"/>
                </a:solidFill>
              </a:rPr>
              <a:t> pueden cubrir costos que Medicare Original no cubre.</a:t>
            </a:r>
          </a:p>
          <a:p>
            <a:pPr marL="514350" indent="-514350" defTabSz="685800">
              <a:spcBef>
                <a:spcPts val="0"/>
              </a:spcBef>
              <a:spcAft>
                <a:spcPts val="1200"/>
              </a:spcAft>
              <a:buAutoNum type="alphaLcPeriod"/>
            </a:pPr>
            <a:r>
              <a:rPr lang="es-US" sz="2400" dirty="0">
                <a:solidFill>
                  <a:srgbClr val="00529B"/>
                </a:solidFill>
              </a:rPr>
              <a:t>Cada póliza </a:t>
            </a:r>
            <a:r>
              <a:rPr lang="es-US" sz="2400" dirty="0" err="1">
                <a:solidFill>
                  <a:srgbClr val="00529B"/>
                </a:solidFill>
              </a:rPr>
              <a:t>Medigap</a:t>
            </a:r>
            <a:r>
              <a:rPr lang="es-US" sz="2400" dirty="0">
                <a:solidFill>
                  <a:srgbClr val="00529B"/>
                </a:solidFill>
              </a:rPr>
              <a:t> estandarizada bajo la misma letra del plan puede ofrecer beneficios básicos diferentes.         </a:t>
            </a:r>
          </a:p>
        </p:txBody>
      </p:sp>
      <p:sp>
        <p:nvSpPr>
          <p:cNvPr id="10" name="Rounded Rectangle 9" descr="Green box highlighting D as the correct answer"/>
          <p:cNvSpPr/>
          <p:nvPr/>
        </p:nvSpPr>
        <p:spPr>
          <a:xfrm>
            <a:off x="489399" y="4019755"/>
            <a:ext cx="11390925" cy="78406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9" name="Title 1">
            <a:extLst>
              <a:ext uri="{FF2B5EF4-FFF2-40B4-BE49-F238E27FC236}">
                <a16:creationId xmlns:a16="http://schemas.microsoft.com/office/drawing/2014/main" id="{7E33922C-6E25-4DD6-92D5-F51EF08A4342}"/>
              </a:ext>
            </a:extLst>
          </p:cNvPr>
          <p:cNvSpPr txBox="1">
            <a:spLocks/>
          </p:cNvSpPr>
          <p:nvPr/>
        </p:nvSpPr>
        <p:spPr>
          <a:xfrm>
            <a:off x="1747924" y="4853883"/>
            <a:ext cx="9598364" cy="374782"/>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5" name="Slide Number Placeholder 4">
            <a:extLst>
              <a:ext uri="{FF2B5EF4-FFF2-40B4-BE49-F238E27FC236}">
                <a16:creationId xmlns:a16="http://schemas.microsoft.com/office/drawing/2014/main" id="{A7852D54-C982-D364-B077-D0085A1DC520}"/>
              </a:ext>
            </a:extLst>
          </p:cNvPr>
          <p:cNvSpPr>
            <a:spLocks noGrp="1"/>
          </p:cNvSpPr>
          <p:nvPr>
            <p:ph type="sldNum" sz="quarter" idx="12"/>
          </p:nvPr>
        </p:nvSpPr>
        <p:spPr/>
        <p:txBody>
          <a:bodyPr/>
          <a:lstStyle/>
          <a:p>
            <a:fld id="{F0CCE2AE-27A2-40B1-80D1-5342831D4722}" type="slidenum">
              <a:rPr lang="en-US" smtClean="0"/>
              <a:t>12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8643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a:t>Pólizas del Seguro Suplementario de </a:t>
            </a:r>
            <a:r>
              <a:rPr lang="es-US" cap="none"/>
              <a:t>Medicare</a:t>
            </a:r>
            <a:r>
              <a:rPr lang="es-US"/>
              <a:t> (</a:t>
            </a:r>
            <a:r>
              <a:rPr lang="es-US" cap="none"/>
              <a:t>Medigap</a:t>
            </a:r>
            <a:r>
              <a:rPr lang="es-US"/>
              <a:t>)</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idx="4294967295"/>
          </p:nvPr>
        </p:nvSpPr>
        <p:spPr>
          <a:xfrm>
            <a:off x="0" y="9525"/>
            <a:ext cx="12192000" cy="928688"/>
          </a:xfrm>
        </p:spPr>
        <p:txBody>
          <a:bodyPr anchor="ctr">
            <a:normAutofit/>
          </a:bodyPr>
          <a:lstStyle/>
          <a:p>
            <a:r>
              <a:rPr lang="es-US" sz="3000"/>
              <a:t>Objetivos de la lección 2:</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1391059" y="1645876"/>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finalizar esta lección,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la cobertura de los planes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Entender los cambios más recientes en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Enumerar los distintos planes Medigap y los estados exentos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las pólizas Medigap SELECT</a:t>
            </a:r>
          </a:p>
        </p:txBody>
      </p:sp>
      <p:sp>
        <p:nvSpPr>
          <p:cNvPr id="5" name="Slide Number Placeholder 4">
            <a:extLst>
              <a:ext uri="{FF2B5EF4-FFF2-40B4-BE49-F238E27FC236}">
                <a16:creationId xmlns:a16="http://schemas.microsoft.com/office/drawing/2014/main" id="{B0AB4F6C-EAAA-2927-89A0-6493F8D33566}"/>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a:p>
        </p:txBody>
      </p:sp>
      <p:sp>
        <p:nvSpPr>
          <p:cNvPr id="4" name="Footer Placeholder 3">
            <a:extLst>
              <a:ext uri="{FF2B5EF4-FFF2-40B4-BE49-F238E27FC236}">
                <a16:creationId xmlns:a16="http://schemas.microsoft.com/office/drawing/2014/main" id="{E752543B-2D14-D8A4-9E14-2A110AD6E4DE}"/>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D19834A8-FBB6-9555-ABFF-F977E38B221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8846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p:txBody>
          <a:bodyPr anchor="ctr">
            <a:normAutofit/>
          </a:bodyPr>
          <a:lstStyle/>
          <a:p>
            <a:r>
              <a:rPr lang="es-US" sz="3000"/>
              <a:t>Planes Medigap</a:t>
            </a:r>
          </a:p>
        </p:txBody>
      </p:sp>
      <p:sp>
        <p:nvSpPr>
          <p:cNvPr id="10" name="Content Placeholder 7"/>
          <p:cNvSpPr>
            <a:spLocks noGrp="1"/>
          </p:cNvSpPr>
          <p:nvPr>
            <p:ph type="body" sz="quarter" idx="13"/>
          </p:nvPr>
        </p:nvSpPr>
        <p:spPr>
          <a:xfrm>
            <a:off x="1323975" y="1249370"/>
            <a:ext cx="10494473" cy="1584325"/>
          </a:xfrm>
        </p:spPr>
        <p:txBody>
          <a:bodyPr>
            <a:normAutofit/>
          </a:bodyPr>
          <a:lstStyle/>
          <a:p>
            <a:pPr marL="274320" indent="-274320">
              <a:lnSpc>
                <a:spcPct val="100000"/>
              </a:lnSpc>
              <a:spcBef>
                <a:spcPts val="0"/>
              </a:spcBef>
              <a:spcAft>
                <a:spcPts val="1200"/>
              </a:spcAft>
            </a:pPr>
            <a:r>
              <a:rPr lang="es-US" dirty="0">
                <a:solidFill>
                  <a:srgbClr val="00529B"/>
                </a:solidFill>
              </a:rPr>
              <a:t>En la mayoría de los estados, las compañías de seguros </a:t>
            </a:r>
            <a:r>
              <a:rPr lang="es-US" dirty="0" err="1">
                <a:solidFill>
                  <a:srgbClr val="00529B"/>
                </a:solidFill>
              </a:rPr>
              <a:t>Medigap</a:t>
            </a:r>
            <a:r>
              <a:rPr lang="es-US" dirty="0">
                <a:solidFill>
                  <a:srgbClr val="00529B"/>
                </a:solidFill>
              </a:rPr>
              <a:t> solo pueden venderle una póliza </a:t>
            </a:r>
            <a:r>
              <a:rPr lang="es-US" dirty="0" err="1">
                <a:solidFill>
                  <a:srgbClr val="00529B"/>
                </a:solidFill>
              </a:rPr>
              <a:t>Medigap</a:t>
            </a:r>
            <a:r>
              <a:rPr lang="es-US" dirty="0">
                <a:solidFill>
                  <a:srgbClr val="00529B"/>
                </a:solidFill>
              </a:rPr>
              <a:t> estandarizada.</a:t>
            </a:r>
          </a:p>
        </p:txBody>
      </p:sp>
      <p:graphicFrame>
        <p:nvGraphicFramePr>
          <p:cNvPr id="11" name="Table 10" descr="Table of Medigap plans that are currently sold and plans that are no longer sold."/>
          <p:cNvGraphicFramePr>
            <a:graphicFrameLocks noGrp="1"/>
          </p:cNvGraphicFramePr>
          <p:nvPr>
            <p:extLst>
              <p:ext uri="{D42A27DB-BD31-4B8C-83A1-F6EECF244321}">
                <p14:modId xmlns:p14="http://schemas.microsoft.com/office/powerpoint/2010/main" val="3605940979"/>
              </p:ext>
            </p:extLst>
          </p:nvPr>
        </p:nvGraphicFramePr>
        <p:xfrm>
          <a:off x="1313524" y="2325736"/>
          <a:ext cx="10040275" cy="1280160"/>
        </p:xfrm>
        <a:graphic>
          <a:graphicData uri="http://schemas.openxmlformats.org/drawingml/2006/table">
            <a:tbl>
              <a:tblPr firstRow="1" bandRow="1">
                <a:tableStyleId>{5C22544A-7EE6-4342-B048-85BDC9FD1C3A}</a:tableStyleId>
              </a:tblPr>
              <a:tblGrid>
                <a:gridCol w="5038859">
                  <a:extLst>
                    <a:ext uri="{9D8B030D-6E8A-4147-A177-3AD203B41FA5}">
                      <a16:colId xmlns:a16="http://schemas.microsoft.com/office/drawing/2014/main" val="20000"/>
                    </a:ext>
                  </a:extLst>
                </a:gridCol>
                <a:gridCol w="5001416">
                  <a:extLst>
                    <a:ext uri="{9D8B030D-6E8A-4147-A177-3AD203B41FA5}">
                      <a16:colId xmlns:a16="http://schemas.microsoft.com/office/drawing/2014/main" val="20001"/>
                    </a:ext>
                  </a:extLst>
                </a:gridCol>
              </a:tblGrid>
              <a:tr h="264365">
                <a:tc>
                  <a:txBody>
                    <a:bodyPr/>
                    <a:lstStyle/>
                    <a:p>
                      <a:pPr algn="ctr"/>
                      <a:r>
                        <a:rPr lang="es-US" sz="2400"/>
                        <a:t>Planes estandarizados </a:t>
                      </a:r>
                    </a:p>
                    <a:p>
                      <a:pPr algn="ctr"/>
                      <a:r>
                        <a:rPr lang="es-US" sz="2400"/>
                        <a:t>que se venden actualmente</a:t>
                      </a:r>
                    </a:p>
                  </a:txBody>
                  <a:tcPr>
                    <a:solidFill>
                      <a:schemeClr val="accent1">
                        <a:lumMod val="50000"/>
                      </a:schemeClr>
                    </a:solidFill>
                  </a:tcPr>
                </a:tc>
                <a:tc>
                  <a:txBody>
                    <a:bodyPr/>
                    <a:lstStyle/>
                    <a:p>
                      <a:pPr algn="ctr"/>
                      <a:r>
                        <a:rPr lang="es-US" sz="2400"/>
                        <a:t>Planes que existen, pero </a:t>
                      </a:r>
                    </a:p>
                    <a:p>
                      <a:pPr algn="ctr"/>
                      <a:r>
                        <a:rPr lang="es-US" sz="2400"/>
                        <a:t>que ya no se venden</a:t>
                      </a:r>
                    </a:p>
                  </a:txBody>
                  <a:tcPr>
                    <a:solidFill>
                      <a:schemeClr val="accent1">
                        <a:lumMod val="50000"/>
                      </a:schemeClr>
                    </a:solidFill>
                  </a:tcPr>
                </a:tc>
                <a:extLst>
                  <a:ext uri="{0D108BD9-81ED-4DB2-BD59-A6C34878D82A}">
                    <a16:rowId xmlns:a16="http://schemas.microsoft.com/office/drawing/2014/main" val="10000"/>
                  </a:ext>
                </a:extLst>
              </a:tr>
              <a:tr h="370840">
                <a:tc>
                  <a:txBody>
                    <a:bodyPr/>
                    <a:lstStyle/>
                    <a:p>
                      <a:pPr marL="0" lvl="1" indent="0" algn="ctr"/>
                      <a:r>
                        <a:rPr lang="es-US" sz="2400">
                          <a:solidFill>
                            <a:schemeClr val="tx2">
                              <a:lumMod val="50000"/>
                            </a:schemeClr>
                          </a:solidFill>
                        </a:rPr>
                        <a:t>A, B, C, D, F, G, K, L, M y N</a:t>
                      </a:r>
                    </a:p>
                  </a:txBody>
                  <a:tcPr>
                    <a:solidFill>
                      <a:schemeClr val="accent5">
                        <a:lumMod val="20000"/>
                        <a:lumOff val="80000"/>
                      </a:schemeClr>
                    </a:solidFill>
                  </a:tcPr>
                </a:tc>
                <a:tc>
                  <a:txBody>
                    <a:bodyPr/>
                    <a:lstStyle/>
                    <a:p>
                      <a:pPr algn="ctr"/>
                      <a:r>
                        <a:rPr lang="es-US" sz="2400" baseline="0" dirty="0">
                          <a:solidFill>
                            <a:schemeClr val="tx2">
                              <a:lumMod val="50000"/>
                            </a:schemeClr>
                          </a:solidFill>
                        </a:rPr>
                        <a:t>E, H, I y</a:t>
                      </a:r>
                      <a:r>
                        <a:rPr lang="es-US" sz="2400" dirty="0">
                          <a:solidFill>
                            <a:schemeClr val="tx2">
                              <a:lumMod val="50000"/>
                            </a:schemeClr>
                          </a:solidFill>
                        </a:rPr>
                        <a:t> J</a:t>
                      </a: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4" name="Text Placeholder 3">
            <a:extLst>
              <a:ext uri="{FF2B5EF4-FFF2-40B4-BE49-F238E27FC236}">
                <a16:creationId xmlns:a16="http://schemas.microsoft.com/office/drawing/2014/main" id="{C311BF91-F6A8-30BB-F64C-7F154378F2BB}"/>
              </a:ext>
            </a:extLst>
          </p:cNvPr>
          <p:cNvSpPr>
            <a:spLocks noGrp="1"/>
          </p:cNvSpPr>
          <p:nvPr>
            <p:ph type="body" sz="quarter" idx="15"/>
          </p:nvPr>
        </p:nvSpPr>
        <p:spPr>
          <a:xfrm>
            <a:off x="1313525" y="3749173"/>
            <a:ext cx="10345075" cy="2743388"/>
          </a:xfrm>
        </p:spPr>
        <p:txBody>
          <a:bodyPr>
            <a:normAutofit/>
          </a:bodyPr>
          <a:lstStyle/>
          <a:p>
            <a:r>
              <a:rPr lang="es-US" sz="2400" dirty="0"/>
              <a:t>Las compañías no están obligadas a ofrecer todos los planes </a:t>
            </a:r>
            <a:r>
              <a:rPr lang="es-US" sz="2400" dirty="0" err="1"/>
              <a:t>Medigap</a:t>
            </a:r>
            <a:endParaRPr lang="es-US" sz="2400" dirty="0"/>
          </a:p>
          <a:p>
            <a:r>
              <a:rPr lang="es-US" sz="2400" dirty="0"/>
              <a:t>Los Planes C y F ya no están disponibles para las personas que se incorporaron a Medicare a partir del 1 de enero de 2020</a:t>
            </a:r>
          </a:p>
          <a:p>
            <a:r>
              <a:rPr lang="es-US" sz="2400" dirty="0"/>
              <a:t>Las pólizas </a:t>
            </a:r>
            <a:r>
              <a:rPr lang="es-US" sz="2400" dirty="0" err="1"/>
              <a:t>Medigap</a:t>
            </a:r>
            <a:r>
              <a:rPr lang="es-US" sz="2400" dirty="0"/>
              <a:t> están estandarizadas de forma diferente en los estados exentos (Massachusetts, Minnesota y Wisconsin)</a:t>
            </a:r>
          </a:p>
        </p:txBody>
      </p:sp>
      <p:sp>
        <p:nvSpPr>
          <p:cNvPr id="3" name="Slide Number Placeholder 2">
            <a:extLst>
              <a:ext uri="{FF2B5EF4-FFF2-40B4-BE49-F238E27FC236}">
                <a16:creationId xmlns:a16="http://schemas.microsoft.com/office/drawing/2014/main" id="{6A5A8EF6-36D0-AEE1-5712-DA39FBDE0898}"/>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9313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a:t>Cobertura de Plan Medigap</a:t>
            </a:r>
          </a:p>
        </p:txBody>
      </p:sp>
      <p:sp>
        <p:nvSpPr>
          <p:cNvPr id="7" name="Text Placeholder 6">
            <a:extLst>
              <a:ext uri="{FF2B5EF4-FFF2-40B4-BE49-F238E27FC236}">
                <a16:creationId xmlns:a16="http://schemas.microsoft.com/office/drawing/2014/main" id="{C7DFF8F2-1C81-39E3-4264-ABA21AEB1440}"/>
              </a:ext>
            </a:extLst>
          </p:cNvPr>
          <p:cNvSpPr>
            <a:spLocks noGrp="1"/>
          </p:cNvSpPr>
          <p:nvPr>
            <p:ph sz="quarter" idx="13"/>
          </p:nvPr>
        </p:nvSpPr>
        <p:spPr>
          <a:xfrm>
            <a:off x="4614933" y="1039106"/>
            <a:ext cx="7044349" cy="274320"/>
          </a:xfrm>
          <a:solidFill>
            <a:schemeClr val="accent5">
              <a:lumMod val="20000"/>
              <a:lumOff val="80000"/>
            </a:schemeClr>
          </a:solidFill>
        </p:spPr>
        <p:txBody>
          <a:bodyPr>
            <a:normAutofit/>
          </a:bodyPr>
          <a:lstStyle/>
          <a:p>
            <a:pPr marL="0" lvl="0" indent="0">
              <a:spcAft>
                <a:spcPts val="0"/>
              </a:spcAft>
              <a:buClrTx/>
              <a:buNone/>
            </a:pPr>
            <a:r>
              <a:rPr lang="es-US" sz="1200">
                <a:solidFill>
                  <a:srgbClr val="5B9BD5">
                    <a:lumMod val="50000"/>
                  </a:srgbClr>
                </a:solidFill>
              </a:rPr>
              <a:t>Planes del Seguro Suplementario de Medicare (Medigap)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845347642"/>
              </p:ext>
            </p:extLst>
          </p:nvPr>
        </p:nvGraphicFramePr>
        <p:xfrm>
          <a:off x="416409" y="1340280"/>
          <a:ext cx="11242876" cy="3578298"/>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r>
                        <a:rPr lang="es-US" sz="1300" b="1" i="0" u="none" strike="noStrike">
                          <a:solidFill>
                            <a:srgbClr val="000000"/>
                          </a:solidFill>
                          <a:effectLst/>
                          <a:latin typeface="Calibri" panose="020F0502020204030204" pitchFamily="34" charset="0"/>
                        </a:rPr>
                        <a:t>Beneficios de Medigap</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s-US" sz="1300" b="1" i="0" u="none" strike="noStrike">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r>
                        <a:rPr lang="es-US" sz="1300" b="0" i="0" u="none" strike="noStrike">
                          <a:solidFill>
                            <a:srgbClr val="203764"/>
                          </a:solidFill>
                          <a:effectLst/>
                          <a:latin typeface="Calibri" panose="020F0502020204030204" pitchFamily="34" charset="0"/>
                        </a:rPr>
                        <a:t>Costos de </a:t>
                      </a:r>
                      <a:r>
                        <a:rPr lang="es-US" sz="1300" b="1" i="0" u="none" strike="noStrike">
                          <a:solidFill>
                            <a:srgbClr val="203764"/>
                          </a:solidFill>
                          <a:effectLst/>
                          <a:latin typeface="Calibri" panose="020F0502020204030204" pitchFamily="34" charset="0"/>
                        </a:rPr>
                        <a:t>coseguro</a:t>
                      </a:r>
                      <a:r>
                        <a:rPr lang="es-US" sz="1300" b="0" i="0" u="none" strike="noStrike">
                          <a:solidFill>
                            <a:srgbClr val="203764"/>
                          </a:solidFill>
                          <a:effectLst/>
                          <a:latin typeface="Calibri" panose="020F0502020204030204" pitchFamily="34" charset="0"/>
                        </a:rPr>
                        <a:t> de la parte A y de hospital hasta 365 días adicionales después de haber usado todos los beneficios de Medicare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r>
                        <a:rPr lang="es-US" sz="1300" b="0" i="0" u="none" strike="noStrike">
                          <a:solidFill>
                            <a:srgbClr val="203764"/>
                          </a:solidFill>
                          <a:effectLst/>
                          <a:latin typeface="Calibri" panose="020F0502020204030204" pitchFamily="34" charset="0"/>
                        </a:rPr>
                        <a:t>Coseguro </a:t>
                      </a:r>
                      <a:r>
                        <a:rPr lang="es-US" sz="1300" i="0" u="none" strike="noStrike">
                          <a:solidFill>
                            <a:srgbClr val="203764"/>
                          </a:solidFill>
                          <a:effectLst/>
                          <a:latin typeface="Calibri" panose="020F0502020204030204" pitchFamily="34" charset="0"/>
                        </a:rPr>
                        <a:t>o </a:t>
                      </a:r>
                      <a:r>
                        <a:rPr lang="es-US" sz="1300" b="1" i="0" u="none" strike="noStrike">
                          <a:solidFill>
                            <a:srgbClr val="203764"/>
                          </a:solidFill>
                          <a:effectLst/>
                          <a:latin typeface="Calibri" panose="020F0502020204030204" pitchFamily="34" charset="0"/>
                        </a:rPr>
                        <a:t>copago</a:t>
                      </a:r>
                      <a:r>
                        <a:rPr lang="es-US" sz="1300" i="0" u="none" strike="noStrike">
                          <a:solidFill>
                            <a:srgbClr val="203764"/>
                          </a:solidFill>
                          <a:effectLst/>
                          <a:latin typeface="Calibri" panose="020F0502020204030204" pitchFamily="34" charset="0"/>
                        </a:rPr>
                        <a:t>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r>
                        <a:rPr lang="es-US" sz="1300" b="0" i="0" u="none" strike="noStrike">
                          <a:solidFill>
                            <a:srgbClr val="203764"/>
                          </a:solidFill>
                          <a:effectLst/>
                          <a:latin typeface="Calibri" panose="020F0502020204030204" pitchFamily="34" charset="0"/>
                        </a:rPr>
                        <a:t>Sangre (primeras 3 pintas)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r>
                        <a:rPr lang="es-US" sz="1300" b="0" i="0" u="none" strike="noStrike">
                          <a:solidFill>
                            <a:srgbClr val="203764"/>
                          </a:solidFill>
                          <a:effectLst/>
                          <a:latin typeface="Calibri" panose="020F0502020204030204" pitchFamily="34" charset="0"/>
                        </a:rPr>
                        <a:t>Copago o coseguro por cuidados paliativos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r>
                        <a:rPr lang="es-US" sz="1300" b="0" i="0" u="none" strike="noStrike">
                          <a:solidFill>
                            <a:srgbClr val="203764"/>
                          </a:solidFill>
                          <a:effectLst/>
                          <a:latin typeface="Calibri" panose="020F0502020204030204" pitchFamily="34" charset="0"/>
                        </a:rPr>
                        <a:t>Coseguro por cuidados en un centro de enfermería especializada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r>
                        <a:rPr lang="es-US" sz="1300" b="1" i="0" u="none" strike="noStrike">
                          <a:solidFill>
                            <a:srgbClr val="203764"/>
                          </a:solidFill>
                          <a:effectLst/>
                          <a:latin typeface="Calibri" panose="020F0502020204030204" pitchFamily="34" charset="0"/>
                        </a:rPr>
                        <a:t>Deducible</a:t>
                      </a:r>
                      <a:r>
                        <a:rPr lang="es-US" sz="1300" i="0" u="none" strike="noStrike">
                          <a:solidFill>
                            <a:srgbClr val="203764"/>
                          </a:solidFill>
                          <a:effectLst/>
                          <a:latin typeface="Calibri" panose="020F0502020204030204" pitchFamily="34" charset="0"/>
                        </a:rPr>
                        <a:t> de la Parte A</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dirty="0">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75 %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50 %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r>
                        <a:rPr lang="es-US" sz="1300" b="0" i="0" u="none" strike="noStrike">
                          <a:solidFill>
                            <a:srgbClr val="203764"/>
                          </a:solidFill>
                          <a:effectLst/>
                          <a:latin typeface="Calibri" panose="020F0502020204030204" pitchFamily="34" charset="0"/>
                        </a:rPr>
                        <a:t>Deducible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r>
                        <a:rPr lang="es-US" sz="1300" b="1" i="0" u="none" strike="noStrike">
                          <a:solidFill>
                            <a:srgbClr val="203764"/>
                          </a:solidFill>
                          <a:effectLst/>
                          <a:latin typeface="Calibri" panose="020F0502020204030204" pitchFamily="34" charset="0"/>
                        </a:rPr>
                        <a:t>Cargos en exceso</a:t>
                      </a:r>
                      <a:r>
                        <a:rPr lang="es-US" sz="1300" i="0" u="none" strike="noStrike">
                          <a:solidFill>
                            <a:srgbClr val="203764"/>
                          </a:solidFill>
                          <a:effectLst/>
                          <a:latin typeface="Calibri" panose="020F0502020204030204" pitchFamily="34" charset="0"/>
                        </a:rPr>
                        <a:t> de la Parte B</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100 %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r>
                        <a:rPr lang="es-US" sz="1300" b="0" i="0" u="none" strike="noStrike">
                          <a:solidFill>
                            <a:srgbClr val="203764"/>
                          </a:solidFill>
                          <a:effectLst/>
                          <a:latin typeface="Calibri" panose="020F0502020204030204" pitchFamily="34" charset="0"/>
                        </a:rPr>
                        <a:t>Emergencia en viaje al extranjero (hasta los límites del plan)</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s-US" sz="1300" b="0" i="0" u="none" strike="noStrike">
                          <a:solidFill>
                            <a:srgbClr val="203764"/>
                          </a:solidFill>
                          <a:effectLst/>
                          <a:latin typeface="Calibri" panose="020F0502020204030204" pitchFamily="34" charset="0"/>
                        </a:rPr>
                        <a:t>80 %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rtl="0"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lnSpc>
                          <a:spcPts val="1200"/>
                        </a:lnSpc>
                      </a:pPr>
                      <a:r>
                        <a:rPr lang="es-US" sz="1000" b="0" i="0" u="none" strike="noStrike" dirty="0">
                          <a:solidFill>
                            <a:srgbClr val="203764"/>
                          </a:solidFill>
                          <a:effectLst/>
                          <a:latin typeface="Calibri" panose="020F0502020204030204" pitchFamily="34" charset="0"/>
                        </a:rPr>
                        <a:t>Límite de gastos de bolsillo en 2024**</a:t>
                      </a:r>
                    </a:p>
                  </a:txBody>
                  <a:tcPr marL="0" marR="0"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ts val="1200"/>
                        </a:lnSpc>
                        <a:spcBef>
                          <a:spcPts val="0"/>
                        </a:spcBef>
                        <a:spcAft>
                          <a:spcPts val="0"/>
                        </a:spcAft>
                        <a:buClrTx/>
                        <a:buSzTx/>
                        <a:buFontTx/>
                        <a:buNone/>
                        <a:tabLst/>
                        <a:defRPr/>
                      </a:pPr>
                      <a:r>
                        <a:rPr lang="es-US" sz="1000" b="0" i="0" u="none" strike="noStrike" dirty="0">
                          <a:solidFill>
                            <a:srgbClr val="203764"/>
                          </a:solidFill>
                          <a:effectLst/>
                          <a:latin typeface="Calibri" panose="020F0502020204030204" pitchFamily="34" charset="0"/>
                        </a:rPr>
                        <a:t>Límite de gastos de bolsillo en 2024**</a:t>
                      </a:r>
                    </a:p>
                  </a:txBody>
                  <a:tcPr marL="0" marR="0"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rtl="0"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r>
                        <a:rPr lang="es-US" sz="1300" b="0" i="0" u="none" strike="noStrike" dirty="0">
                          <a:solidFill>
                            <a:srgbClr val="203764"/>
                          </a:solidFill>
                          <a:effectLst/>
                          <a:latin typeface="Calibri" panose="020F0502020204030204" pitchFamily="34" charset="0"/>
                        </a:rPr>
                        <a:t>$7,060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s-US" sz="1300" b="0" i="0" u="none" strike="noStrike" dirty="0">
                          <a:solidFill>
                            <a:srgbClr val="203764"/>
                          </a:solidFill>
                          <a:effectLst/>
                          <a:latin typeface="Calibri" panose="020F0502020204030204" pitchFamily="34" charset="0"/>
                        </a:rPr>
                        <a:t>$3,530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l" rtl="0"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8" name="Text Placeholder 7">
            <a:extLst>
              <a:ext uri="{FF2B5EF4-FFF2-40B4-BE49-F238E27FC236}">
                <a16:creationId xmlns:a16="http://schemas.microsoft.com/office/drawing/2014/main" id="{6188D742-B25F-1E82-2430-240EDBB28591}"/>
              </a:ext>
            </a:extLst>
          </p:cNvPr>
          <p:cNvSpPr>
            <a:spLocks noGrp="1"/>
          </p:cNvSpPr>
          <p:nvPr>
            <p:ph sz="quarter" idx="14"/>
          </p:nvPr>
        </p:nvSpPr>
        <p:spPr>
          <a:xfrm>
            <a:off x="416407" y="4974958"/>
            <a:ext cx="11242875" cy="1525979"/>
          </a:xfrm>
          <a:solidFill>
            <a:schemeClr val="accent5">
              <a:lumMod val="20000"/>
              <a:lumOff val="80000"/>
            </a:schemeClr>
          </a:solidFill>
        </p:spPr>
        <p:txBody>
          <a:bodyPr>
            <a:normAutofit/>
          </a:bodyPr>
          <a:lstStyle/>
          <a:p>
            <a:pPr marL="0" lvl="0" indent="0">
              <a:spcAft>
                <a:spcPts val="0"/>
              </a:spcAft>
              <a:buClrTx/>
              <a:buNone/>
            </a:pPr>
            <a:r>
              <a:rPr lang="es-US" sz="1300" dirty="0">
                <a:solidFill>
                  <a:srgbClr val="323A45"/>
                </a:solidFill>
                <a:latin typeface="Rubik"/>
                <a:cs typeface="+mn-cs"/>
              </a:rPr>
              <a:t>* Los Planes F y G también ofrecen un plan de deducible alto en algunos estados. Con esta opción, deberá pagar los costos cubiertos por Medicare (</a:t>
            </a:r>
            <a:r>
              <a:rPr lang="es-US" sz="1300" dirty="0" err="1">
                <a:solidFill>
                  <a:srgbClr val="323A45"/>
                </a:solidFill>
                <a:latin typeface="Rubik"/>
                <a:cs typeface="+mn-cs"/>
              </a:rPr>
              <a:t>coseguro</a:t>
            </a:r>
            <a:r>
              <a:rPr lang="es-US" sz="1300" dirty="0">
                <a:solidFill>
                  <a:srgbClr val="323A45"/>
                </a:solidFill>
                <a:latin typeface="Rubik"/>
                <a:cs typeface="+mn-cs"/>
              </a:rPr>
              <a:t>, copagos y deducibles) hasta el importe del deducible de $2,800 en 2024 antes de que su póliza pague. (Los planes C y F no están disponibles para las personas que fueron elegibles para Medicare por primera vez después del 1 de enero de 2020).</a:t>
            </a:r>
          </a:p>
          <a:p>
            <a:pPr marL="0" lvl="0" indent="0">
              <a:spcAft>
                <a:spcPts val="0"/>
              </a:spcAft>
              <a:buClrTx/>
              <a:buNone/>
            </a:pPr>
            <a:r>
              <a:rPr lang="es-US" sz="1300" dirty="0">
                <a:solidFill>
                  <a:srgbClr val="323A45"/>
                </a:solidFill>
                <a:latin typeface="Rubik"/>
                <a:cs typeface="+mn-cs"/>
              </a:rPr>
              <a:t>** Para los Planes K y L, después de que haya alcanzado su límite anual de gastos directos de su bolsillo y el deducible anual de la Parte B, el plan </a:t>
            </a:r>
            <a:r>
              <a:rPr lang="es-US" sz="1300" dirty="0" err="1">
                <a:solidFill>
                  <a:srgbClr val="323A45"/>
                </a:solidFill>
                <a:latin typeface="Rubik"/>
                <a:cs typeface="+mn-cs"/>
              </a:rPr>
              <a:t>Medigap</a:t>
            </a:r>
            <a:r>
              <a:rPr lang="es-US" sz="1300" dirty="0">
                <a:solidFill>
                  <a:srgbClr val="323A45"/>
                </a:solidFill>
                <a:latin typeface="Rubik"/>
                <a:cs typeface="+mn-cs"/>
              </a:rPr>
              <a:t> pagará el 100 % de los servicios cubiertos durante el resto del año calendario.</a:t>
            </a:r>
          </a:p>
          <a:p>
            <a:pPr marL="0" lvl="0" indent="0">
              <a:spcAft>
                <a:spcPts val="0"/>
              </a:spcAft>
              <a:buClrTx/>
              <a:buNone/>
            </a:pPr>
            <a:r>
              <a:rPr lang="es-US" sz="1300" dirty="0">
                <a:solidFill>
                  <a:srgbClr val="323A45"/>
                </a:solidFill>
                <a:latin typeface="Rubik"/>
                <a:cs typeface="+mn-cs"/>
              </a:rPr>
              <a:t>*** El Plan N paga el 100 % del </a:t>
            </a:r>
            <a:r>
              <a:rPr lang="es-US" sz="1300" dirty="0" err="1">
                <a:solidFill>
                  <a:srgbClr val="323A45"/>
                </a:solidFill>
                <a:latin typeface="Rubik"/>
                <a:cs typeface="+mn-cs"/>
              </a:rPr>
              <a:t>coseguro</a:t>
            </a:r>
            <a:r>
              <a:rPr lang="es-US" sz="1300" dirty="0">
                <a:solidFill>
                  <a:srgbClr val="323A45"/>
                </a:solidFill>
                <a:latin typeface="Rubik"/>
                <a:cs typeface="+mn-cs"/>
              </a:rPr>
              <a:t> de la Parte B, excepto por un copago de hasta $20 por algunas consultas y un copago de hasta $50 por visitas a la sala de emergencias que no requieran hospitalización.</a:t>
            </a:r>
          </a:p>
        </p:txBody>
      </p:sp>
      <p:sp>
        <p:nvSpPr>
          <p:cNvPr id="6" name="Slide Number Placeholder 5">
            <a:extLst>
              <a:ext uri="{FF2B5EF4-FFF2-40B4-BE49-F238E27FC236}">
                <a16:creationId xmlns:a16="http://schemas.microsoft.com/office/drawing/2014/main" id="{214A10B0-386F-9F5D-C654-4A0E5AD1A876}"/>
              </a:ext>
            </a:extLst>
          </p:cNvPr>
          <p:cNvSpPr>
            <a:spLocks noGrp="1"/>
          </p:cNvSpPr>
          <p:nvPr>
            <p:ph type="sldNum" sz="quarter" idx="12"/>
          </p:nvPr>
        </p:nvSpPr>
        <p:spPr/>
        <p:txBody>
          <a:bodyPr/>
          <a:lstStyle/>
          <a:p>
            <a:fld id="{F0CCE2AE-27A2-40B1-80D1-5342831D4722}" type="slidenum">
              <a:rPr lang="en-US" smtClean="0"/>
              <a:t>16</a:t>
            </a:fld>
            <a:endParaRPr lang="en-US"/>
          </a:p>
        </p:txBody>
      </p:sp>
      <p:sp>
        <p:nvSpPr>
          <p:cNvPr id="3" name="Footer Placeholder 2">
            <a:extLst>
              <a:ext uri="{FF2B5EF4-FFF2-40B4-BE49-F238E27FC236}">
                <a16:creationId xmlns:a16="http://schemas.microsoft.com/office/drawing/2014/main" id="{D7CD124C-A445-71F3-E2FC-1C41096903F2}"/>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FE6451B1-081F-EF5D-3525-046EE237B6E0}"/>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s-US" sz="3000"/>
              <a:t>Cambios en Medigap</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1008017" y="1345406"/>
            <a:ext cx="10439400" cy="4167188"/>
          </a:xfrm>
        </p:spPr>
        <p:txBody>
          <a:bodyPr>
            <a:noAutofit/>
          </a:bodyPr>
          <a:lstStyle/>
          <a:p>
            <a:pPr marL="0" lvl="0" indent="0" defTabSz="857250">
              <a:lnSpc>
                <a:spcPct val="100000"/>
              </a:lnSpc>
              <a:spcBef>
                <a:spcPts val="0"/>
              </a:spcBef>
              <a:spcAft>
                <a:spcPts val="1200"/>
              </a:spcAft>
              <a:buNone/>
            </a:pPr>
            <a:r>
              <a:rPr lang="es-US" sz="2800" b="1" dirty="0">
                <a:solidFill>
                  <a:srgbClr val="00529B"/>
                </a:solidFill>
              </a:rPr>
              <a:t>A partir del 1 de enero de 2020, los planes </a:t>
            </a:r>
            <a:r>
              <a:rPr lang="es-US" sz="2800" b="1" dirty="0" err="1">
                <a:solidFill>
                  <a:srgbClr val="00529B"/>
                </a:solidFill>
              </a:rPr>
              <a:t>Medigap</a:t>
            </a:r>
            <a:r>
              <a:rPr lang="es-US" sz="2800" b="1" dirty="0">
                <a:solidFill>
                  <a:srgbClr val="00529B"/>
                </a:solidFill>
              </a:rPr>
              <a:t> vendidos a personas que son nuevas en Medicare no pueden cubrir el deducible de la Parte B de Medicare (seguro médico).</a:t>
            </a:r>
          </a:p>
          <a:p>
            <a:pPr marL="548640" indent="-274320">
              <a:lnSpc>
                <a:spcPct val="100000"/>
              </a:lnSpc>
              <a:spcBef>
                <a:spcPts val="0"/>
              </a:spcBef>
              <a:spcAft>
                <a:spcPts val="1200"/>
              </a:spcAft>
            </a:pPr>
            <a:r>
              <a:rPr lang="es-US" sz="2400" dirty="0">
                <a:solidFill>
                  <a:srgbClr val="00529B"/>
                </a:solidFill>
              </a:rPr>
              <a:t>Las compañías de seguros tienen prohibido vender Planes C o F estandarizados a personas recién elegibles con Medicare que: </a:t>
            </a:r>
          </a:p>
          <a:p>
            <a:pPr marL="822960" lvl="3" indent="-274320" defTabSz="857250">
              <a:lnSpc>
                <a:spcPct val="100000"/>
              </a:lnSpc>
              <a:spcBef>
                <a:spcPts val="0"/>
              </a:spcBef>
              <a:spcAft>
                <a:spcPts val="1200"/>
              </a:spcAft>
              <a:buSzPct val="100000"/>
            </a:pPr>
            <a:r>
              <a:rPr lang="es-US" sz="2000" dirty="0">
                <a:solidFill>
                  <a:srgbClr val="00529B"/>
                </a:solidFill>
              </a:rPr>
              <a:t>Cumplieron 65 años el 1 de enero de 2020 o después</a:t>
            </a:r>
          </a:p>
          <a:p>
            <a:pPr marL="822960" lvl="3" indent="-274320" defTabSz="857250">
              <a:lnSpc>
                <a:spcPct val="100000"/>
              </a:lnSpc>
              <a:spcBef>
                <a:spcPts val="0"/>
              </a:spcBef>
              <a:spcAft>
                <a:spcPts val="1200"/>
              </a:spcAft>
              <a:buSzPct val="100000"/>
            </a:pPr>
            <a:r>
              <a:rPr lang="es-US" sz="2000" dirty="0">
                <a:solidFill>
                  <a:srgbClr val="00529B"/>
                </a:solidFill>
              </a:rPr>
              <a:t>Obtuvieron la Parte A sin prima el 1 de enero de 2020 o después</a:t>
            </a:r>
          </a:p>
          <a:p>
            <a:pPr marL="548640" indent="-274320">
              <a:lnSpc>
                <a:spcPct val="100000"/>
              </a:lnSpc>
              <a:spcBef>
                <a:spcPts val="0"/>
              </a:spcBef>
              <a:spcAft>
                <a:spcPts val="1200"/>
              </a:spcAft>
            </a:pPr>
            <a:r>
              <a:rPr lang="es-US" sz="2400" dirty="0">
                <a:solidFill>
                  <a:srgbClr val="00529B"/>
                </a:solidFill>
              </a:rPr>
              <a:t>Una persona que no era "recientemente elegible para Medicare" el 1 </a:t>
            </a:r>
            <a:br>
              <a:rPr lang="es-US" sz="2400" dirty="0">
                <a:solidFill>
                  <a:srgbClr val="00529B"/>
                </a:solidFill>
              </a:rPr>
            </a:br>
            <a:r>
              <a:rPr lang="es-US" sz="2400" dirty="0">
                <a:solidFill>
                  <a:srgbClr val="00529B"/>
                </a:solidFill>
              </a:rPr>
              <a:t>de enero de 2020 o después puede solicitar la compra del Plan C o F</a:t>
            </a:r>
          </a:p>
        </p:txBody>
      </p:sp>
      <p:sp>
        <p:nvSpPr>
          <p:cNvPr id="6" name="Slide Number Placeholder 5">
            <a:extLst>
              <a:ext uri="{FF2B5EF4-FFF2-40B4-BE49-F238E27FC236}">
                <a16:creationId xmlns:a16="http://schemas.microsoft.com/office/drawing/2014/main" id="{715C2775-0734-505C-959A-4F687B96E12B}"/>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3" name="Footer Placeholder 2">
            <a:extLst>
              <a:ext uri="{FF2B5EF4-FFF2-40B4-BE49-F238E27FC236}">
                <a16:creationId xmlns:a16="http://schemas.microsoft.com/office/drawing/2014/main" id="{C8F5BEAB-91AB-3805-99E9-DA07C092F04A}"/>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5CBAA04-5C02-7B30-FA84-B9C485C262D7}"/>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465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idx="4294967295"/>
          </p:nvPr>
        </p:nvSpPr>
        <p:spPr>
          <a:xfrm>
            <a:off x="0" y="0"/>
            <a:ext cx="12192000" cy="938213"/>
          </a:xfrm>
        </p:spPr>
        <p:txBody>
          <a:bodyPr anchor="ctr">
            <a:normAutofit/>
          </a:bodyPr>
          <a:lstStyle/>
          <a:p>
            <a:r>
              <a:rPr lang="es-US" sz="3000"/>
              <a:t>Cambios en Medigap (continuación)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941025" y="1345406"/>
            <a:ext cx="10780712" cy="4167188"/>
          </a:xfrm>
        </p:spPr>
        <p:txBody>
          <a:bodyPr>
            <a:noAutofit/>
          </a:bodyPr>
          <a:lstStyle/>
          <a:p>
            <a:pPr marL="274320" indent="-274320">
              <a:lnSpc>
                <a:spcPct val="100000"/>
              </a:lnSpc>
              <a:spcBef>
                <a:spcPts val="0"/>
              </a:spcBef>
              <a:spcAft>
                <a:spcPts val="1200"/>
              </a:spcAft>
            </a:pPr>
            <a:r>
              <a:rPr lang="es-US" dirty="0">
                <a:solidFill>
                  <a:srgbClr val="00529B"/>
                </a:solidFill>
              </a:rPr>
              <a:t>Las compañías de seguros pueden vender los Planes C o F a las personas que obtienen Medicare de forma retroactiva con fecha de inicio de la Parte A anterior al 1 de enero de 2020</a:t>
            </a:r>
          </a:p>
          <a:p>
            <a:pPr marL="274320" lvl="0" indent="-274320">
              <a:lnSpc>
                <a:spcPct val="100000"/>
              </a:lnSpc>
              <a:spcBef>
                <a:spcPts val="0"/>
              </a:spcBef>
              <a:spcAft>
                <a:spcPts val="1200"/>
              </a:spcAft>
            </a:pPr>
            <a:r>
              <a:rPr lang="es-US" dirty="0">
                <a:solidFill>
                  <a:srgbClr val="00529B"/>
                </a:solidFill>
              </a:rPr>
              <a:t>Los Planes C y F permanecerán activos para las personas que ya </a:t>
            </a:r>
            <a:br>
              <a:rPr lang="es-US" dirty="0">
                <a:solidFill>
                  <a:srgbClr val="00529B"/>
                </a:solidFill>
              </a:rPr>
            </a:br>
            <a:r>
              <a:rPr lang="es-US" dirty="0">
                <a:solidFill>
                  <a:srgbClr val="00529B"/>
                </a:solidFill>
              </a:rPr>
              <a:t>los tenían</a:t>
            </a:r>
          </a:p>
          <a:p>
            <a:pPr marL="274320" lvl="0" indent="-274320">
              <a:lnSpc>
                <a:spcPct val="100000"/>
              </a:lnSpc>
              <a:spcBef>
                <a:spcPts val="0"/>
              </a:spcBef>
              <a:spcAft>
                <a:spcPts val="1200"/>
              </a:spcAft>
            </a:pPr>
            <a:r>
              <a:rPr lang="es-US" dirty="0">
                <a:solidFill>
                  <a:srgbClr val="00529B"/>
                </a:solidFill>
              </a:rPr>
              <a:t>Los planes C y F tienen garantía de renovación (a menos que no se paguen las primas)</a:t>
            </a:r>
          </a:p>
          <a:p>
            <a:pPr marL="274320" lvl="0" indent="-274320">
              <a:lnSpc>
                <a:spcPct val="100000"/>
              </a:lnSpc>
              <a:spcBef>
                <a:spcPts val="0"/>
              </a:spcBef>
              <a:spcAft>
                <a:spcPts val="1200"/>
              </a:spcAft>
            </a:pPr>
            <a:r>
              <a:rPr lang="es-US" dirty="0">
                <a:solidFill>
                  <a:srgbClr val="00529B"/>
                </a:solidFill>
              </a:rPr>
              <a:t>Ningún derecho de emisión con garantía federal para cambiar de los Planes C o F a otros tipos de planes</a:t>
            </a:r>
          </a:p>
          <a:p>
            <a:pPr marL="274320" lvl="0" indent="-274320">
              <a:lnSpc>
                <a:spcPct val="100000"/>
              </a:lnSpc>
              <a:spcBef>
                <a:spcPts val="0"/>
              </a:spcBef>
              <a:spcAft>
                <a:spcPts val="1200"/>
              </a:spcAft>
            </a:pPr>
            <a:r>
              <a:rPr lang="es-US" dirty="0">
                <a:solidFill>
                  <a:srgbClr val="00529B"/>
                </a:solidFill>
              </a:rPr>
              <a:t>Consulte con su estado</a:t>
            </a:r>
          </a:p>
        </p:txBody>
      </p:sp>
      <p:sp>
        <p:nvSpPr>
          <p:cNvPr id="6" name="Slide Number Placeholder 5">
            <a:extLst>
              <a:ext uri="{FF2B5EF4-FFF2-40B4-BE49-F238E27FC236}">
                <a16:creationId xmlns:a16="http://schemas.microsoft.com/office/drawing/2014/main" id="{C1019F1E-3B22-E6B9-2289-D7A6C7A69860}"/>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a:p>
        </p:txBody>
      </p:sp>
      <p:sp>
        <p:nvSpPr>
          <p:cNvPr id="3" name="Footer Placeholder 2">
            <a:extLst>
              <a:ext uri="{FF2B5EF4-FFF2-40B4-BE49-F238E27FC236}">
                <a16:creationId xmlns:a16="http://schemas.microsoft.com/office/drawing/2014/main" id="{7440A0F3-58C1-3D2F-96B5-5FAB5D436633}"/>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1FECEEA8-C079-8C10-BA37-E2D94C10DA2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9304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s-US" sz="3000"/>
              <a:t>Estados exentos</a:t>
            </a:r>
          </a:p>
        </p:txBody>
      </p:sp>
      <p:pic>
        <p:nvPicPr>
          <p:cNvPr id="9" name="Picture 8" descr="Massachusetts map">
            <a:extLst>
              <a:ext uri="{FF2B5EF4-FFF2-40B4-BE49-F238E27FC236}">
                <a16:creationId xmlns:a16="http://schemas.microsoft.com/office/drawing/2014/main" id="{D6596FF5-F1D6-49B8-8960-E5B99AD03269}"/>
              </a:ext>
            </a:extLst>
          </p:cNvPr>
          <p:cNvPicPr>
            <a:picLocks noChangeAspect="1"/>
          </p:cNvPicPr>
          <p:nvPr/>
        </p:nvPicPr>
        <p:blipFill>
          <a:blip r:embed="rId4">
            <a:duotone>
              <a:schemeClr val="accent4">
                <a:shade val="45000"/>
                <a:satMod val="135000"/>
              </a:schemeClr>
              <a:prstClr val="white"/>
            </a:duotone>
          </a:blip>
          <a:stretch>
            <a:fillRect/>
          </a:stretch>
        </p:blipFill>
        <p:spPr>
          <a:xfrm>
            <a:off x="1305187" y="1435423"/>
            <a:ext cx="3406326" cy="1962689"/>
          </a:xfrm>
          <a:prstGeom prst="rect">
            <a:avLst/>
          </a:prstGeom>
        </p:spPr>
      </p:pic>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1525434" y="1880221"/>
            <a:ext cx="2472544" cy="578610"/>
          </a:xfrm>
        </p:spPr>
        <p:txBody>
          <a:bodyPr>
            <a:normAutofit/>
          </a:bodyPr>
          <a:lstStyle/>
          <a:p>
            <a:pPr marL="0" lvl="1" indent="0">
              <a:spcAft>
                <a:spcPts val="1200"/>
              </a:spcAft>
              <a:buNone/>
            </a:pPr>
            <a:r>
              <a:rPr lang="es-US" sz="2400" b="1">
                <a:solidFill>
                  <a:prstClr val="white"/>
                </a:solidFill>
                <a:latin typeface="Calibri" panose="020F0502020204030204"/>
                <a:cs typeface="+mn-cs"/>
              </a:rPr>
              <a:t>Massachusetts</a:t>
            </a:r>
          </a:p>
        </p:txBody>
      </p:sp>
      <p:pic>
        <p:nvPicPr>
          <p:cNvPr id="11" name="Picture 10" descr="Minnesota map">
            <a:extLst>
              <a:ext uri="{FF2B5EF4-FFF2-40B4-BE49-F238E27FC236}">
                <a16:creationId xmlns:a16="http://schemas.microsoft.com/office/drawing/2014/main" id="{047F72CF-F95F-4589-B874-7F53B2C1BBA9}"/>
              </a:ext>
            </a:extLst>
          </p:cNvPr>
          <p:cNvPicPr>
            <a:picLocks noChangeAspect="1"/>
          </p:cNvPicPr>
          <p:nvPr/>
        </p:nvPicPr>
        <p:blipFill rotWithShape="1">
          <a:blip r:embed="rId5"/>
          <a:srcRect l="13786" t="7608" r="11614" b="11912"/>
          <a:stretch/>
        </p:blipFill>
        <p:spPr>
          <a:xfrm>
            <a:off x="5210034" y="1059689"/>
            <a:ext cx="2390766" cy="2579219"/>
          </a:xfrm>
          <a:prstGeom prst="rect">
            <a:avLst/>
          </a:prstGeom>
        </p:spPr>
      </p:pic>
      <p:sp>
        <p:nvSpPr>
          <p:cNvPr id="18" name="Text Placeholder 17">
            <a:extLst>
              <a:ext uri="{FF2B5EF4-FFF2-40B4-BE49-F238E27FC236}">
                <a16:creationId xmlns:a16="http://schemas.microsoft.com/office/drawing/2014/main" id="{843E3160-CC31-0F28-6644-22D2ACE76C4E}"/>
              </a:ext>
            </a:extLst>
          </p:cNvPr>
          <p:cNvSpPr>
            <a:spLocks noGrp="1"/>
          </p:cNvSpPr>
          <p:nvPr>
            <p:ph type="body" sz="quarter" idx="14"/>
          </p:nvPr>
        </p:nvSpPr>
        <p:spPr>
          <a:xfrm>
            <a:off x="5369793" y="1769262"/>
            <a:ext cx="2109347" cy="670060"/>
          </a:xfrm>
        </p:spPr>
        <p:txBody>
          <a:bodyPr>
            <a:normAutofit/>
          </a:bodyPr>
          <a:lstStyle/>
          <a:p>
            <a:pPr marL="0" indent="0">
              <a:buNone/>
            </a:pPr>
            <a:r>
              <a:rPr lang="es-US" sz="2400" b="1">
                <a:solidFill>
                  <a:schemeClr val="bg1"/>
                </a:solidFill>
                <a:latin typeface="+mn-lt"/>
              </a:rPr>
              <a:t>Minnesota</a:t>
            </a:r>
          </a:p>
        </p:txBody>
      </p:sp>
      <p:pic>
        <p:nvPicPr>
          <p:cNvPr id="13" name="Picture 12" descr="Wisconsin map">
            <a:extLst>
              <a:ext uri="{FF2B5EF4-FFF2-40B4-BE49-F238E27FC236}">
                <a16:creationId xmlns:a16="http://schemas.microsoft.com/office/drawing/2014/main" id="{6C112CDF-1029-4BCD-AFC2-2CC9F01CAA2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8173946" y="1071535"/>
            <a:ext cx="2366871" cy="2550936"/>
          </a:xfrm>
          <a:prstGeom prst="rect">
            <a:avLst/>
          </a:prstGeom>
        </p:spPr>
      </p:pic>
      <p:sp>
        <p:nvSpPr>
          <p:cNvPr id="19" name="Text Placeholder 18">
            <a:extLst>
              <a:ext uri="{FF2B5EF4-FFF2-40B4-BE49-F238E27FC236}">
                <a16:creationId xmlns:a16="http://schemas.microsoft.com/office/drawing/2014/main" id="{2A58C8E4-2793-5F18-626E-0CC0261B7480}"/>
              </a:ext>
            </a:extLst>
          </p:cNvPr>
          <p:cNvSpPr>
            <a:spLocks noGrp="1"/>
          </p:cNvSpPr>
          <p:nvPr>
            <p:ph type="body" sz="quarter" idx="15"/>
          </p:nvPr>
        </p:nvSpPr>
        <p:spPr>
          <a:xfrm>
            <a:off x="8487150" y="1906130"/>
            <a:ext cx="2179416" cy="683685"/>
          </a:xfrm>
        </p:spPr>
        <p:txBody>
          <a:bodyPr>
            <a:normAutofit/>
          </a:bodyPr>
          <a:lstStyle/>
          <a:p>
            <a:pPr marL="0" indent="0">
              <a:buNone/>
            </a:pPr>
            <a:r>
              <a:rPr lang="es-US" sz="2400" b="1">
                <a:solidFill>
                  <a:schemeClr val="bg1"/>
                </a:solidFill>
                <a:latin typeface="+mn-lt"/>
              </a:rPr>
              <a:t>Wisconsin</a:t>
            </a:r>
          </a:p>
        </p:txBody>
      </p:sp>
      <p:sp>
        <p:nvSpPr>
          <p:cNvPr id="16" name="Rectangle: Rounded Corners 15">
            <a:extLst>
              <a:ext uri="{FF2B5EF4-FFF2-40B4-BE49-F238E27FC236}">
                <a16:creationId xmlns:a16="http://schemas.microsoft.com/office/drawing/2014/main" id="{8A654BFE-684B-4704-86AA-BCF700536705}"/>
              </a:ext>
              <a:ext uri="{C183D7F6-B498-43B3-948B-1728B52AA6E4}">
                <adec:decorative xmlns:adec="http://schemas.microsoft.com/office/drawing/2017/decorative" val="1"/>
              </a:ext>
            </a:extLst>
          </p:cNvPr>
          <p:cNvSpPr/>
          <p:nvPr/>
        </p:nvSpPr>
        <p:spPr>
          <a:xfrm>
            <a:off x="951467" y="1071535"/>
            <a:ext cx="9934832" cy="254507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EAA69850-2BAF-D7A7-C632-2450D181D50D}"/>
              </a:ext>
            </a:extLst>
          </p:cNvPr>
          <p:cNvSpPr>
            <a:spLocks noGrp="1"/>
          </p:cNvSpPr>
          <p:nvPr>
            <p:ph type="body" sz="quarter" idx="16"/>
          </p:nvPr>
        </p:nvSpPr>
        <p:spPr>
          <a:xfrm>
            <a:off x="951468" y="3755084"/>
            <a:ext cx="10726182" cy="1657430"/>
          </a:xfrm>
        </p:spPr>
        <p:txBody>
          <a:bodyPr>
            <a:normAutofit fontScale="92500"/>
          </a:bodyPr>
          <a:lstStyle/>
          <a:p>
            <a:pPr marL="274320" lvl="1">
              <a:spcAft>
                <a:spcPts val="1200"/>
              </a:spcAft>
              <a:buFont typeface="Wingdings" panose="05000000000000000000" pitchFamily="2" charset="2"/>
              <a:buChar char="§"/>
            </a:pPr>
            <a:r>
              <a:rPr lang="es-US" sz="2600" dirty="0"/>
              <a:t>Diferentes tipos de pólizas </a:t>
            </a:r>
            <a:r>
              <a:rPr lang="es-US" sz="2600" dirty="0" err="1"/>
              <a:t>Medigap</a:t>
            </a:r>
            <a:r>
              <a:rPr lang="es-US" sz="2600" dirty="0"/>
              <a:t> que no estén etiquetadas con letras</a:t>
            </a:r>
          </a:p>
          <a:p>
            <a:pPr marL="274320" lvl="1" defTabSz="685800">
              <a:spcAft>
                <a:spcPts val="1200"/>
              </a:spcAft>
              <a:buFont typeface="Wingdings" panose="05000000000000000000" pitchFamily="2" charset="2"/>
              <a:buChar char="§"/>
            </a:pPr>
            <a:r>
              <a:rPr lang="es-US" sz="2600" dirty="0"/>
              <a:t>Beneficios similares a las pólizas estandarizadas</a:t>
            </a:r>
          </a:p>
          <a:p>
            <a:pPr marL="274320" lvl="1" defTabSz="685800">
              <a:spcAft>
                <a:spcPts val="1200"/>
              </a:spcAft>
              <a:buFont typeface="Wingdings" panose="05000000000000000000" pitchFamily="2" charset="2"/>
              <a:buChar char="§"/>
            </a:pPr>
            <a:r>
              <a:rPr lang="es-US" sz="2600" dirty="0"/>
              <a:t>Beneficios básicos ("principales") y opcionales ("adicionales")</a:t>
            </a:r>
          </a:p>
        </p:txBody>
      </p:sp>
      <p:sp>
        <p:nvSpPr>
          <p:cNvPr id="21" name="Text Placeholder 20">
            <a:extLst>
              <a:ext uri="{FF2B5EF4-FFF2-40B4-BE49-F238E27FC236}">
                <a16:creationId xmlns:a16="http://schemas.microsoft.com/office/drawing/2014/main" id="{3AD7FBF1-DE16-E34B-B25E-F6BD6919F614}"/>
              </a:ext>
            </a:extLst>
          </p:cNvPr>
          <p:cNvSpPr>
            <a:spLocks noGrp="1"/>
          </p:cNvSpPr>
          <p:nvPr>
            <p:ph type="body" sz="quarter" idx="17"/>
          </p:nvPr>
        </p:nvSpPr>
        <p:spPr>
          <a:xfrm>
            <a:off x="951467" y="5412514"/>
            <a:ext cx="10726183" cy="750828"/>
          </a:xfrm>
        </p:spPr>
        <p:txBody>
          <a:bodyPr>
            <a:normAutofit/>
          </a:bodyPr>
          <a:lstStyle/>
          <a:p>
            <a:pPr marL="233362" lvl="1" indent="0" defTabSz="685800">
              <a:spcAft>
                <a:spcPts val="1200"/>
              </a:spcAft>
              <a:buNone/>
            </a:pPr>
            <a:r>
              <a:rPr lang="es-US" sz="1800" b="1" dirty="0"/>
              <a:t>NOTA</a:t>
            </a:r>
            <a:r>
              <a:rPr lang="es-US" sz="1800" dirty="0"/>
              <a:t>: Se requiere que los estados exentos implementen los cambios de la Ley de Reautorización de CHIP y Acceso a Medicare de 2015 (MACRA). </a:t>
            </a:r>
          </a:p>
        </p:txBody>
      </p:sp>
      <p:pic>
        <p:nvPicPr>
          <p:cNvPr id="8" name="Picture 7">
            <a:extLst>
              <a:ext uri="{FF2B5EF4-FFF2-40B4-BE49-F238E27FC236}">
                <a16:creationId xmlns:a16="http://schemas.microsoft.com/office/drawing/2014/main" id="{6625910A-3B73-4BA7-9608-3DA06EBE8BC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52445" y="5463471"/>
            <a:ext cx="274320" cy="274320"/>
          </a:xfrm>
          <a:prstGeom prst="rect">
            <a:avLst/>
          </a:prstGeom>
        </p:spPr>
      </p:pic>
      <p:sp>
        <p:nvSpPr>
          <p:cNvPr id="17" name="Slide Number Placeholder 16">
            <a:extLst>
              <a:ext uri="{FF2B5EF4-FFF2-40B4-BE49-F238E27FC236}">
                <a16:creationId xmlns:a16="http://schemas.microsoft.com/office/drawing/2014/main" id="{E31823B3-92F2-AFA7-8F3D-15090966EA4C}"/>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a:p>
        </p:txBody>
      </p:sp>
      <p:sp>
        <p:nvSpPr>
          <p:cNvPr id="7" name="Footer Placeholder 6">
            <a:extLst>
              <a:ext uri="{FF2B5EF4-FFF2-40B4-BE49-F238E27FC236}">
                <a16:creationId xmlns:a16="http://schemas.microsoft.com/office/drawing/2014/main" id="{74738201-C7DC-09C3-23FE-FBFA514C46FF}"/>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8005758C-D4AC-12D3-F9C8-3370D6117839}"/>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7723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build="p"/>
      <p:bldP spid="19" grpId="0" build="p"/>
      <p:bldP spid="20" grpId="0" uiExpand="1" build="p"/>
      <p:bldP spid="2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4272"/>
            <a:ext cx="12192000" cy="958001"/>
          </a:xfrm>
        </p:spPr>
        <p:txBody>
          <a:bodyPr anchor="ctr">
            <a:normAutofit/>
          </a:bodyPr>
          <a:lstStyle/>
          <a:p>
            <a:r>
              <a:rPr lang="es-US" sz="3000"/>
              <a:t>Contenido</a:t>
            </a:r>
          </a:p>
        </p:txBody>
      </p:sp>
      <p:sp>
        <p:nvSpPr>
          <p:cNvPr id="9" name="Content Placeholder 2"/>
          <p:cNvSpPr>
            <a:spLocks noGrp="1"/>
          </p:cNvSpPr>
          <p:nvPr>
            <p:ph sz="half" idx="1"/>
          </p:nvPr>
        </p:nvSpPr>
        <p:spPr>
          <a:xfrm>
            <a:off x="1341675" y="972273"/>
            <a:ext cx="9886101" cy="5270265"/>
          </a:xfrm>
        </p:spPr>
        <p:txBody>
          <a:bodyPr vert="horz" lIns="91440" tIns="45720" rIns="91440" bIns="45720" rtlCol="0">
            <a:noAutofit/>
          </a:bodyPr>
          <a:lstStyle/>
          <a:p>
            <a:pPr marL="0" indent="0" defTabSz="685800">
              <a:lnSpc>
                <a:spcPct val="100000"/>
              </a:lnSpc>
              <a:spcBef>
                <a:spcPts val="0"/>
              </a:spcBef>
              <a:spcAft>
                <a:spcPts val="1200"/>
              </a:spcAft>
              <a:buClrTx/>
              <a:buNone/>
            </a:pPr>
            <a:r>
              <a:rPr lang="es-US" sz="1800" b="1" dirty="0">
                <a:solidFill>
                  <a:srgbClr val="00529B"/>
                </a:solidFill>
              </a:rPr>
              <a:t>Lección 1:</a:t>
            </a:r>
            <a:r>
              <a:rPr lang="es-US" sz="1800" dirty="0">
                <a:solidFill>
                  <a:srgbClr val="00529B"/>
                </a:solidFill>
              </a:rPr>
              <a:t> Introducción a </a:t>
            </a:r>
            <a:r>
              <a:rPr lang="es-US" sz="1800" dirty="0" err="1">
                <a:solidFill>
                  <a:srgbClr val="00529B"/>
                </a:solidFill>
              </a:rPr>
              <a:t>Medigap</a:t>
            </a:r>
            <a:r>
              <a:rPr lang="es-US" sz="1800" dirty="0">
                <a:solidFill>
                  <a:srgbClr val="00529B"/>
                </a:solidFill>
              </a:rPr>
              <a:t>………………………..…………………….......................4–12</a:t>
            </a:r>
          </a:p>
          <a:p>
            <a:pPr marL="0" indent="0" defTabSz="685800">
              <a:lnSpc>
                <a:spcPct val="100000"/>
              </a:lnSpc>
              <a:spcBef>
                <a:spcPts val="0"/>
              </a:spcBef>
              <a:spcAft>
                <a:spcPts val="1200"/>
              </a:spcAft>
              <a:buClrTx/>
              <a:buNone/>
            </a:pPr>
            <a:r>
              <a:rPr lang="es-US" sz="1800" b="1" dirty="0">
                <a:solidFill>
                  <a:srgbClr val="00529B"/>
                </a:solidFill>
              </a:rPr>
              <a:t>Lección 2: </a:t>
            </a:r>
            <a:r>
              <a:rPr lang="es-US" sz="1800" dirty="0">
                <a:solidFill>
                  <a:srgbClr val="00529B"/>
                </a:solidFill>
              </a:rPr>
              <a:t>Pólizas de </a:t>
            </a:r>
            <a:r>
              <a:rPr lang="es-US" sz="1800" dirty="0" err="1">
                <a:solidFill>
                  <a:srgbClr val="00529B"/>
                </a:solidFill>
              </a:rPr>
              <a:t>Medigap</a:t>
            </a:r>
            <a:r>
              <a:rPr lang="es-US" sz="1800" dirty="0">
                <a:solidFill>
                  <a:srgbClr val="00529B"/>
                </a:solidFill>
              </a:rPr>
              <a:t>…………..…………………..………………….……………...13–23</a:t>
            </a:r>
          </a:p>
          <a:p>
            <a:pPr marL="0" indent="0" defTabSz="685800">
              <a:lnSpc>
                <a:spcPct val="100000"/>
              </a:lnSpc>
              <a:spcBef>
                <a:spcPts val="0"/>
              </a:spcBef>
              <a:spcAft>
                <a:spcPts val="1200"/>
              </a:spcAft>
              <a:buClrTx/>
              <a:buNone/>
            </a:pPr>
            <a:r>
              <a:rPr lang="es-US" sz="1800" b="1" dirty="0">
                <a:solidFill>
                  <a:srgbClr val="00529B"/>
                </a:solidFill>
              </a:rPr>
              <a:t>Lección 3:</a:t>
            </a:r>
            <a:r>
              <a:rPr lang="es-US" sz="1800" dirty="0">
                <a:solidFill>
                  <a:srgbClr val="00529B"/>
                </a:solidFill>
              </a:rPr>
              <a:t> Cómo comprar una póliza de </a:t>
            </a:r>
            <a:r>
              <a:rPr lang="es-US" sz="1800" dirty="0" err="1">
                <a:solidFill>
                  <a:srgbClr val="00529B"/>
                </a:solidFill>
              </a:rPr>
              <a:t>Medigap</a:t>
            </a:r>
            <a:r>
              <a:rPr lang="es-US" sz="1800" dirty="0">
                <a:solidFill>
                  <a:srgbClr val="00529B"/>
                </a:solidFill>
              </a:rPr>
              <a:t>………………………..…………………..24–37</a:t>
            </a:r>
          </a:p>
          <a:p>
            <a:pPr marL="0" indent="0" defTabSz="685800">
              <a:lnSpc>
                <a:spcPct val="100000"/>
              </a:lnSpc>
              <a:spcBef>
                <a:spcPts val="0"/>
              </a:spcBef>
              <a:spcAft>
                <a:spcPts val="1200"/>
              </a:spcAft>
              <a:buClrTx/>
              <a:buNone/>
            </a:pPr>
            <a:r>
              <a:rPr lang="es-US" sz="1800" b="1" dirty="0">
                <a:solidFill>
                  <a:srgbClr val="00529B"/>
                </a:solidFill>
              </a:rPr>
              <a:t>Lección 4:</a:t>
            </a:r>
            <a:r>
              <a:rPr lang="es-US" sz="1800" dirty="0">
                <a:solidFill>
                  <a:srgbClr val="00529B"/>
                </a:solidFill>
              </a:rPr>
              <a:t> Derechos y protecciones de </a:t>
            </a:r>
            <a:r>
              <a:rPr lang="es-US" sz="1800" dirty="0" err="1">
                <a:solidFill>
                  <a:srgbClr val="00529B"/>
                </a:solidFill>
              </a:rPr>
              <a:t>Medigap</a:t>
            </a:r>
            <a:r>
              <a:rPr lang="es-US" sz="1800" dirty="0">
                <a:solidFill>
                  <a:srgbClr val="00529B"/>
                </a:solidFill>
              </a:rPr>
              <a:t>…….…………............................………..38–49</a:t>
            </a:r>
          </a:p>
          <a:p>
            <a:pPr marL="0" indent="0" defTabSz="685800">
              <a:lnSpc>
                <a:spcPct val="100000"/>
              </a:lnSpc>
              <a:spcBef>
                <a:spcPts val="0"/>
              </a:spcBef>
              <a:spcAft>
                <a:spcPts val="1200"/>
              </a:spcAft>
              <a:buClrTx/>
              <a:buNone/>
            </a:pPr>
            <a:r>
              <a:rPr lang="es-US" sz="1800" b="1" dirty="0">
                <a:solidFill>
                  <a:srgbClr val="00529B"/>
                </a:solidFill>
              </a:rPr>
              <a:t>Escenarios para revisión</a:t>
            </a:r>
            <a:r>
              <a:rPr lang="es-US" sz="1800" dirty="0">
                <a:solidFill>
                  <a:srgbClr val="00529B"/>
                </a:solidFill>
              </a:rPr>
              <a:t>...................................................................................................50–53</a:t>
            </a:r>
          </a:p>
          <a:p>
            <a:pPr marL="0" indent="0" defTabSz="685800">
              <a:lnSpc>
                <a:spcPct val="100000"/>
              </a:lnSpc>
              <a:spcBef>
                <a:spcPts val="0"/>
              </a:spcBef>
              <a:spcAft>
                <a:spcPts val="1200"/>
              </a:spcAft>
              <a:buClrTx/>
              <a:buNone/>
            </a:pPr>
            <a:r>
              <a:rPr lang="es-US" sz="1800" b="1" dirty="0">
                <a:solidFill>
                  <a:srgbClr val="00529B"/>
                </a:solidFill>
              </a:rPr>
              <a:t>Puntos clave</a:t>
            </a:r>
            <a:r>
              <a:rPr lang="es-US" sz="1800" dirty="0">
                <a:solidFill>
                  <a:srgbClr val="00529B"/>
                </a:solidFill>
              </a:rPr>
              <a:t>........................................................................................................................54–55</a:t>
            </a:r>
          </a:p>
          <a:p>
            <a:pPr marL="0" indent="0" defTabSz="685800">
              <a:lnSpc>
                <a:spcPct val="100000"/>
              </a:lnSpc>
              <a:spcBef>
                <a:spcPts val="0"/>
              </a:spcBef>
              <a:spcAft>
                <a:spcPts val="1200"/>
              </a:spcAft>
              <a:buClrTx/>
              <a:buNone/>
            </a:pPr>
            <a:r>
              <a:rPr lang="es-US" sz="1800" b="1" dirty="0">
                <a:solidFill>
                  <a:srgbClr val="00529B"/>
                </a:solidFill>
              </a:rPr>
              <a:t>Apéndices </a:t>
            </a:r>
            <a:r>
              <a:rPr lang="es-US" sz="1800" dirty="0">
                <a:solidFill>
                  <a:srgbClr val="00529B"/>
                </a:solidFill>
              </a:rPr>
              <a:t>……………………………………….....................................................................56–61</a:t>
            </a:r>
          </a:p>
          <a:p>
            <a:pPr marL="457200" lvl="1" indent="0" defTabSz="685800">
              <a:lnSpc>
                <a:spcPct val="100000"/>
              </a:lnSpc>
              <a:spcBef>
                <a:spcPts val="0"/>
              </a:spcBef>
              <a:spcAft>
                <a:spcPts val="1200"/>
              </a:spcAft>
              <a:buNone/>
            </a:pPr>
            <a:r>
              <a:rPr lang="es-US" sz="1800" dirty="0">
                <a:solidFill>
                  <a:srgbClr val="00529B"/>
                </a:solidFill>
              </a:rPr>
              <a:t>Guía de recursos de </a:t>
            </a:r>
            <a:r>
              <a:rPr lang="es-US" sz="1800" dirty="0" err="1">
                <a:solidFill>
                  <a:srgbClr val="00529B"/>
                </a:solidFill>
              </a:rPr>
              <a:t>Medigap</a:t>
            </a:r>
            <a:r>
              <a:rPr lang="es-US" sz="1800" dirty="0">
                <a:solidFill>
                  <a:srgbClr val="00529B"/>
                </a:solidFill>
              </a:rPr>
              <a:t>…………………………. ……….…………………………..56</a:t>
            </a:r>
          </a:p>
          <a:p>
            <a:pPr marL="457200" lvl="1" indent="0" defTabSz="685800">
              <a:lnSpc>
                <a:spcPct val="100000"/>
              </a:lnSpc>
              <a:spcBef>
                <a:spcPts val="0"/>
              </a:spcBef>
              <a:spcAft>
                <a:spcPts val="1200"/>
              </a:spcAft>
              <a:buNone/>
            </a:pPr>
            <a:r>
              <a:rPr lang="es-US" sz="1800" dirty="0">
                <a:solidFill>
                  <a:srgbClr val="00529B"/>
                </a:solidFill>
              </a:rPr>
              <a:t>Productos de Medicare………………………………………......……………….………….57</a:t>
            </a:r>
          </a:p>
          <a:p>
            <a:pPr marL="457200" lvl="1" indent="0" defTabSz="685800">
              <a:lnSpc>
                <a:spcPct val="100000"/>
              </a:lnSpc>
              <a:spcBef>
                <a:spcPts val="0"/>
              </a:spcBef>
              <a:spcAft>
                <a:spcPts val="1200"/>
              </a:spcAft>
              <a:buNone/>
            </a:pPr>
            <a:r>
              <a:rPr lang="es-US" sz="1800" dirty="0">
                <a:solidFill>
                  <a:srgbClr val="00529B"/>
                </a:solidFill>
              </a:rPr>
              <a:t>¿En qué difieren las pólizas </a:t>
            </a:r>
            <a:r>
              <a:rPr lang="es-US" sz="1800" dirty="0" err="1">
                <a:solidFill>
                  <a:srgbClr val="00529B"/>
                </a:solidFill>
              </a:rPr>
              <a:t>Medigap</a:t>
            </a:r>
            <a:r>
              <a:rPr lang="es-US" sz="1800" dirty="0">
                <a:solidFill>
                  <a:srgbClr val="00529B"/>
                </a:solidFill>
              </a:rPr>
              <a:t> y los planes Medicare </a:t>
            </a:r>
            <a:r>
              <a:rPr lang="es-US" sz="1800" dirty="0" err="1">
                <a:solidFill>
                  <a:srgbClr val="00529B"/>
                </a:solidFill>
              </a:rPr>
              <a:t>Advantage</a:t>
            </a:r>
            <a:r>
              <a:rPr lang="es-US" sz="1800" dirty="0">
                <a:solidFill>
                  <a:srgbClr val="00529B"/>
                </a:solidFill>
              </a:rPr>
              <a:t>?.…..….……..58</a:t>
            </a:r>
          </a:p>
          <a:p>
            <a:pPr marL="457200" lvl="1" indent="0" defTabSz="685800">
              <a:lnSpc>
                <a:spcPct val="100000"/>
              </a:lnSpc>
              <a:spcBef>
                <a:spcPts val="0"/>
              </a:spcBef>
              <a:spcAft>
                <a:spcPts val="1200"/>
              </a:spcAft>
              <a:buNone/>
            </a:pPr>
            <a:r>
              <a:rPr lang="es-US" sz="1800" dirty="0">
                <a:solidFill>
                  <a:srgbClr val="00529B"/>
                </a:solidFill>
              </a:rPr>
              <a:t>Situaciones relacionadas con derechos de emisión garantizada de </a:t>
            </a:r>
            <a:r>
              <a:rPr lang="es-US" sz="1800" dirty="0" err="1">
                <a:solidFill>
                  <a:srgbClr val="00529B"/>
                </a:solidFill>
              </a:rPr>
              <a:t>Medigap</a:t>
            </a:r>
            <a:r>
              <a:rPr lang="es-US" sz="1800" dirty="0">
                <a:solidFill>
                  <a:srgbClr val="00529B"/>
                </a:solidFill>
              </a:rPr>
              <a:t>…………59–60</a:t>
            </a:r>
          </a:p>
          <a:p>
            <a:pPr marL="457200" lvl="1" indent="0" defTabSz="685800">
              <a:lnSpc>
                <a:spcPct val="100000"/>
              </a:lnSpc>
              <a:spcBef>
                <a:spcPts val="0"/>
              </a:spcBef>
              <a:spcAft>
                <a:spcPts val="1200"/>
              </a:spcAft>
              <a:buNone/>
            </a:pPr>
            <a:r>
              <a:rPr lang="es-US" sz="1800" dirty="0">
                <a:solidFill>
                  <a:srgbClr val="00529B"/>
                </a:solidFill>
              </a:rPr>
              <a:t>Acrónimos……………………………………….………………………………………….....61</a:t>
            </a:r>
          </a:p>
        </p:txBody>
      </p:sp>
      <p:sp>
        <p:nvSpPr>
          <p:cNvPr id="5" name="Slide Number Placeholder 4">
            <a:extLst>
              <a:ext uri="{FF2B5EF4-FFF2-40B4-BE49-F238E27FC236}">
                <a16:creationId xmlns:a16="http://schemas.microsoft.com/office/drawing/2014/main" id="{3ED8143C-89DA-78EC-8DEC-1CEA741ABA44}"/>
              </a:ext>
            </a:extLst>
          </p:cNvPr>
          <p:cNvSpPr>
            <a:spLocks noGrp="1"/>
          </p:cNvSpPr>
          <p:nvPr>
            <p:ph type="sldNum" sz="quarter" idx="12"/>
          </p:nvPr>
        </p:nvSpPr>
        <p:spPr/>
        <p:txBody>
          <a:bodyPr/>
          <a:lstStyle/>
          <a:p>
            <a:fld id="{F0CCE2AE-27A2-40B1-80D1-5342831D4722}" type="slidenum">
              <a:rPr lang="en-US" smtClean="0"/>
              <a:pPr/>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s-US" sz="3000"/>
              <a:t>Pólizas Medicare SELECT</a:t>
            </a:r>
          </a:p>
        </p:txBody>
      </p:sp>
      <p:sp>
        <p:nvSpPr>
          <p:cNvPr id="11" name="Text Placeholder 10">
            <a:extLst>
              <a:ext uri="{FF2B5EF4-FFF2-40B4-BE49-F238E27FC236}">
                <a16:creationId xmlns:a16="http://schemas.microsoft.com/office/drawing/2014/main" id="{39B28B1B-60CA-6AD2-F46B-A02FCF723695}"/>
              </a:ext>
            </a:extLst>
          </p:cNvPr>
          <p:cNvSpPr>
            <a:spLocks noGrp="1"/>
          </p:cNvSpPr>
          <p:nvPr>
            <p:ph type="body" sz="quarter" idx="13"/>
          </p:nvPr>
        </p:nvSpPr>
        <p:spPr>
          <a:xfrm>
            <a:off x="3019044" y="1207298"/>
            <a:ext cx="7534656" cy="1554480"/>
          </a:xfrm>
          <a:prstGeom prst="roundRect">
            <a:avLst/>
          </a:prstGeom>
          <a:ln w="38100">
            <a:solidFill>
              <a:srgbClr val="FFC000"/>
            </a:solidFill>
          </a:ln>
        </p:spPr>
        <p:txBody>
          <a:bodyPr tIns="137160">
            <a:normAutofit fontScale="85000" lnSpcReduction="10000"/>
          </a:bodyPr>
          <a:lstStyle/>
          <a:p>
            <a:pPr marL="0" lvl="0" indent="0">
              <a:lnSpc>
                <a:spcPct val="120000"/>
              </a:lnSpc>
              <a:buClrTx/>
              <a:buNone/>
            </a:pPr>
            <a:r>
              <a:rPr lang="es-US" dirty="0"/>
              <a:t>Requieren que use hospitales y médicos (en algunos casos) de su red para ser elegible para recibir los beneficios completos (excepto en casos de emergencia).</a:t>
            </a:r>
          </a:p>
        </p:txBody>
      </p:sp>
      <p:pic>
        <p:nvPicPr>
          <p:cNvPr id="10" name="Picture 9">
            <a:extLst>
              <a:ext uri="{FF2B5EF4-FFF2-40B4-BE49-F238E27FC236}">
                <a16:creationId xmlns:a16="http://schemas.microsoft.com/office/drawing/2014/main" id="{1B608BAC-B5D5-4EC4-8C56-47AEC0D24A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4140" y="1087512"/>
            <a:ext cx="1804572" cy="1554615"/>
          </a:xfrm>
          <a:prstGeom prst="rect">
            <a:avLst/>
          </a:prstGeom>
        </p:spPr>
      </p:pic>
      <p:sp>
        <p:nvSpPr>
          <p:cNvPr id="12" name="Text Placeholder 11">
            <a:extLst>
              <a:ext uri="{FF2B5EF4-FFF2-40B4-BE49-F238E27FC236}">
                <a16:creationId xmlns:a16="http://schemas.microsoft.com/office/drawing/2014/main" id="{F8520843-13F7-0611-C557-7E3C3830DE10}"/>
              </a:ext>
            </a:extLst>
          </p:cNvPr>
          <p:cNvSpPr>
            <a:spLocks noGrp="1"/>
          </p:cNvSpPr>
          <p:nvPr>
            <p:ph type="body" sz="quarter" idx="14"/>
          </p:nvPr>
        </p:nvSpPr>
        <p:spPr>
          <a:xfrm>
            <a:off x="3019044" y="3167279"/>
            <a:ext cx="7534656" cy="1280160"/>
          </a:xfrm>
          <a:prstGeom prst="roundRect">
            <a:avLst/>
          </a:prstGeom>
          <a:ln w="38100">
            <a:solidFill>
              <a:srgbClr val="FFC000"/>
            </a:solidFill>
          </a:ln>
        </p:spPr>
        <p:txBody>
          <a:bodyPr anchor="ctr"/>
          <a:lstStyle/>
          <a:p>
            <a:pPr marL="0" lvl="0" indent="0">
              <a:buClrTx/>
              <a:buNone/>
            </a:pPr>
            <a:r>
              <a:rPr lang="es-US"/>
              <a:t>Pueden ofrecerse como cualquiera de los planes Medigap estandarizados</a:t>
            </a:r>
          </a:p>
        </p:txBody>
      </p:sp>
      <p:pic>
        <p:nvPicPr>
          <p:cNvPr id="18" name="Graphic 17">
            <a:extLst>
              <a:ext uri="{FF2B5EF4-FFF2-40B4-BE49-F238E27FC236}">
                <a16:creationId xmlns:a16="http://schemas.microsoft.com/office/drawing/2014/main" id="{BBEA5892-4EB4-4014-9579-1611EF31521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4430" y="3263447"/>
            <a:ext cx="1183992" cy="1183992"/>
          </a:xfrm>
          <a:prstGeom prst="rect">
            <a:avLst/>
          </a:prstGeom>
        </p:spPr>
      </p:pic>
      <p:sp>
        <p:nvSpPr>
          <p:cNvPr id="16" name="Text Placeholder 15">
            <a:extLst>
              <a:ext uri="{FF2B5EF4-FFF2-40B4-BE49-F238E27FC236}">
                <a16:creationId xmlns:a16="http://schemas.microsoft.com/office/drawing/2014/main" id="{9B156825-D943-1301-E66E-C42E2D74D98E}"/>
              </a:ext>
            </a:extLst>
          </p:cNvPr>
          <p:cNvSpPr>
            <a:spLocks noGrp="1"/>
          </p:cNvSpPr>
          <p:nvPr>
            <p:ph type="body" sz="quarter" idx="15"/>
          </p:nvPr>
        </p:nvSpPr>
        <p:spPr>
          <a:xfrm>
            <a:off x="3019044" y="4816284"/>
            <a:ext cx="7532371" cy="1005840"/>
          </a:xfrm>
          <a:prstGeom prst="roundRect">
            <a:avLst/>
          </a:prstGeom>
          <a:ln w="38100">
            <a:solidFill>
              <a:srgbClr val="FFC000"/>
            </a:solidFill>
          </a:ln>
        </p:spPr>
        <p:txBody>
          <a:bodyPr anchor="ctr">
            <a:normAutofit/>
          </a:bodyPr>
          <a:lstStyle/>
          <a:p>
            <a:pPr marL="0" lvl="0" indent="0">
              <a:spcBef>
                <a:spcPts val="600"/>
              </a:spcBef>
              <a:spcAft>
                <a:spcPts val="600"/>
              </a:spcAft>
              <a:buClrTx/>
              <a:buNone/>
            </a:pPr>
            <a:r>
              <a:rPr lang="es-US" dirty="0"/>
              <a:t>En general, cuestan menos que otras pólizas </a:t>
            </a:r>
            <a:r>
              <a:rPr lang="es-US" dirty="0" err="1"/>
              <a:t>Medigap</a:t>
            </a:r>
            <a:endParaRPr lang="es-US" dirty="0"/>
          </a:p>
        </p:txBody>
      </p:sp>
      <p:pic>
        <p:nvPicPr>
          <p:cNvPr id="5" name="Picture 4">
            <a:extLst>
              <a:ext uri="{FF2B5EF4-FFF2-40B4-BE49-F238E27FC236}">
                <a16:creationId xmlns:a16="http://schemas.microsoft.com/office/drawing/2014/main" id="{58B9BC51-7EB6-4C2F-A0AA-D7B51B64A5B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8784" y="4605910"/>
            <a:ext cx="1426588" cy="1426588"/>
          </a:xfrm>
          <a:prstGeom prst="rect">
            <a:avLst/>
          </a:prstGeom>
        </p:spPr>
      </p:pic>
      <p:sp>
        <p:nvSpPr>
          <p:cNvPr id="7" name="Slide Number Placeholder 6">
            <a:extLst>
              <a:ext uri="{FF2B5EF4-FFF2-40B4-BE49-F238E27FC236}">
                <a16:creationId xmlns:a16="http://schemas.microsoft.com/office/drawing/2014/main" id="{16EE4015-CE99-C28F-6EA5-45792BA7731A}"/>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6" name="Footer Placeholder 5">
            <a:extLst>
              <a:ext uri="{FF2B5EF4-FFF2-40B4-BE49-F238E27FC236}">
                <a16:creationId xmlns:a16="http://schemas.microsoft.com/office/drawing/2014/main" id="{5C0E2B39-DC8E-08FB-CCE4-12CAB76C9C0A}"/>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3439D131-F7C0-4FF3-C2A7-8C99FD92B440}"/>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68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idx="4294967295"/>
          </p:nvPr>
        </p:nvSpPr>
        <p:spPr>
          <a:xfrm>
            <a:off x="0" y="0"/>
            <a:ext cx="12192000" cy="949325"/>
          </a:xfrm>
        </p:spPr>
        <p:txBody>
          <a:bodyPr anchor="ctr">
            <a:normAutofit/>
          </a:bodyPr>
          <a:lstStyle/>
          <a:p>
            <a:r>
              <a:rPr lang="es-US" sz="3000"/>
              <a:t>Pólizas Medicare SELECT (continuación)</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894671" y="1345406"/>
            <a:ext cx="10644187" cy="4167188"/>
          </a:xfrm>
        </p:spPr>
        <p:txBody>
          <a:bodyPr>
            <a:normAutofit/>
          </a:bodyPr>
          <a:lstStyle/>
          <a:p>
            <a:pPr marL="0" lvl="0" indent="0">
              <a:lnSpc>
                <a:spcPct val="100000"/>
              </a:lnSpc>
              <a:spcBef>
                <a:spcPts val="600"/>
              </a:spcBef>
              <a:spcAft>
                <a:spcPts val="1200"/>
              </a:spcAft>
              <a:buNone/>
              <a:defRPr/>
            </a:pPr>
            <a:r>
              <a:rPr lang="es-US" sz="2800" b="1">
                <a:solidFill>
                  <a:srgbClr val="00529B"/>
                </a:solidFill>
              </a:rPr>
              <a:t>Si tiene una póliza Medicare SELECT y se muda fuera del área de la póliza, usted puede:</a:t>
            </a:r>
          </a:p>
          <a:p>
            <a:pPr marL="548640" lvl="0" indent="-274320">
              <a:lnSpc>
                <a:spcPct val="100000"/>
              </a:lnSpc>
              <a:spcBef>
                <a:spcPts val="0"/>
              </a:spcBef>
              <a:spcAft>
                <a:spcPts val="1200"/>
              </a:spcAft>
              <a:defRPr/>
            </a:pPr>
            <a:r>
              <a:rPr lang="es-US" sz="2400">
                <a:solidFill>
                  <a:srgbClr val="00529B"/>
                </a:solidFill>
              </a:rPr>
              <a:t>Comprar una póliza Medigap estandarizada a su compañía de seguros Medigap actual que ofrezca los mismos o menos beneficios que su póliza Medicare SELECT actual </a:t>
            </a:r>
          </a:p>
          <a:p>
            <a:pPr marL="548640" lvl="0" indent="-274320">
              <a:lnSpc>
                <a:spcPct val="100000"/>
              </a:lnSpc>
              <a:spcBef>
                <a:spcPts val="0"/>
              </a:spcBef>
              <a:spcAft>
                <a:spcPts val="1200"/>
              </a:spcAft>
              <a:defRPr/>
            </a:pPr>
            <a:r>
              <a:rPr lang="es-US" sz="2400">
                <a:solidFill>
                  <a:srgbClr val="00529B"/>
                </a:solidFill>
              </a:rPr>
              <a:t>Ejercer su derecho a la emisión garantizada para comprar cualquier Plan Medigap A, B, C, D, F, G, K o L que esté disponible para la venta en la mayoría de los estados en cualquier compañía de seguros </a:t>
            </a:r>
          </a:p>
        </p:txBody>
      </p:sp>
      <p:sp>
        <p:nvSpPr>
          <p:cNvPr id="6" name="Slide Number Placeholder 5">
            <a:extLst>
              <a:ext uri="{FF2B5EF4-FFF2-40B4-BE49-F238E27FC236}">
                <a16:creationId xmlns:a16="http://schemas.microsoft.com/office/drawing/2014/main" id="{9A549811-4C62-372F-4375-BAB6105A1018}"/>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3" name="Footer Placeholder 2">
            <a:extLst>
              <a:ext uri="{FF2B5EF4-FFF2-40B4-BE49-F238E27FC236}">
                <a16:creationId xmlns:a16="http://schemas.microsoft.com/office/drawing/2014/main" id="{083F5BCF-2B61-D23C-1857-A60B2CC177FD}"/>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6FC06C59-10C8-7B7A-C166-95DFC439B5B0}"/>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8895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0576" y="403762"/>
            <a:ext cx="10671424" cy="719643"/>
          </a:xfrm>
        </p:spPr>
        <p:txBody>
          <a:bodyPr>
            <a:normAutofit/>
          </a:bodyPr>
          <a:lstStyle/>
          <a:p>
            <a:r>
              <a:rPr lang="es-US" sz="3000"/>
              <a:t>Compruebe sus conocimientos: Pregunta 3</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s-US" sz="2600" b="1" dirty="0">
                <a:solidFill>
                  <a:srgbClr val="00529B"/>
                </a:solidFill>
              </a:rPr>
              <a:t>Todos los planes </a:t>
            </a:r>
            <a:r>
              <a:rPr lang="es-US" sz="2600" b="1" dirty="0" err="1">
                <a:solidFill>
                  <a:srgbClr val="00529B"/>
                </a:solidFill>
              </a:rPr>
              <a:t>Medigap</a:t>
            </a:r>
            <a:r>
              <a:rPr lang="es-US" sz="2600" b="1" dirty="0">
                <a:solidFill>
                  <a:srgbClr val="00529B"/>
                </a:solidFill>
              </a:rPr>
              <a:t> pagan 100 % del </a:t>
            </a:r>
            <a:r>
              <a:rPr lang="es-US" sz="2600" b="1" dirty="0" err="1">
                <a:solidFill>
                  <a:srgbClr val="00529B"/>
                </a:solidFill>
              </a:rPr>
              <a:t>coseguro</a:t>
            </a:r>
            <a:r>
              <a:rPr lang="es-US" sz="2600" b="1" dirty="0">
                <a:solidFill>
                  <a:srgbClr val="00529B"/>
                </a:solidFill>
              </a:rPr>
              <a:t> de la Parte A de Medicare (seguro de hospital) hasta 365 días adicionales después de que se agoten los beneficios de Medicare.</a:t>
            </a:r>
          </a:p>
          <a:p>
            <a:pPr marL="457200" lvl="1" indent="-457200" defTabSz="685800">
              <a:lnSpc>
                <a:spcPct val="100000"/>
              </a:lnSpc>
              <a:spcBef>
                <a:spcPts val="0"/>
              </a:spcBef>
              <a:spcAft>
                <a:spcPts val="1200"/>
              </a:spcAft>
              <a:buClr>
                <a:srgbClr val="00539A"/>
              </a:buClr>
              <a:buFont typeface="+mj-lt"/>
              <a:buAutoNum type="alphaLcPeriod"/>
            </a:pPr>
            <a:r>
              <a:rPr lang="es-US" sz="2600" dirty="0">
                <a:solidFill>
                  <a:srgbClr val="00529B"/>
                </a:solidFill>
              </a:rPr>
              <a:t>Verdadero</a:t>
            </a:r>
          </a:p>
          <a:p>
            <a:pPr marL="457200" lvl="1" indent="-457200" defTabSz="685800">
              <a:lnSpc>
                <a:spcPct val="100000"/>
              </a:lnSpc>
              <a:spcBef>
                <a:spcPts val="0"/>
              </a:spcBef>
              <a:spcAft>
                <a:spcPts val="1200"/>
              </a:spcAft>
              <a:buClr>
                <a:srgbClr val="00539A"/>
              </a:buClr>
              <a:buFont typeface="+mj-lt"/>
              <a:buAutoNum type="alphaLcPeriod"/>
            </a:pPr>
            <a:r>
              <a:rPr lang="es-US" sz="2600" dirty="0">
                <a:solidFill>
                  <a:srgbClr val="00529B"/>
                </a:solidFill>
              </a:rPr>
              <a:t>Falso</a:t>
            </a:r>
          </a:p>
        </p:txBody>
      </p:sp>
      <p:sp>
        <p:nvSpPr>
          <p:cNvPr id="10" name="Rounded Rectangle 9" descr="Green box highlighting A as the correct answer"/>
          <p:cNvSpPr/>
          <p:nvPr/>
        </p:nvSpPr>
        <p:spPr>
          <a:xfrm>
            <a:off x="1883226" y="3544114"/>
            <a:ext cx="2214386"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19D8E4E4-030D-4F21-887F-C80AC9A9A5B8}"/>
              </a:ext>
            </a:extLst>
          </p:cNvPr>
          <p:cNvSpPr txBox="1">
            <a:spLocks/>
          </p:cNvSpPr>
          <p:nvPr/>
        </p:nvSpPr>
        <p:spPr>
          <a:xfrm>
            <a:off x="1747924" y="4805756"/>
            <a:ext cx="9598364" cy="42291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5" name="Slide Number Placeholder 4">
            <a:extLst>
              <a:ext uri="{FF2B5EF4-FFF2-40B4-BE49-F238E27FC236}">
                <a16:creationId xmlns:a16="http://schemas.microsoft.com/office/drawing/2014/main" id="{087D68B7-A2EB-0117-30D9-0AB713C28965}"/>
              </a:ext>
            </a:extLst>
          </p:cNvPr>
          <p:cNvSpPr>
            <a:spLocks noGrp="1"/>
          </p:cNvSpPr>
          <p:nvPr>
            <p:ph type="sldNum" sz="quarter" idx="12"/>
          </p:nvPr>
        </p:nvSpPr>
        <p:spPr/>
        <p:txBody>
          <a:bodyPr/>
          <a:lstStyle/>
          <a:p>
            <a:fld id="{F0CCE2AE-27A2-40B1-80D1-5342831D4722}" type="slidenum">
              <a:rPr lang="en-US" smtClean="0"/>
              <a:t>22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3652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s-US" sz="3000"/>
              <a:t>Compruebe sus conocimientos: Pregunta 4</a:t>
            </a:r>
          </a:p>
        </p:txBody>
      </p:sp>
      <p:sp>
        <p:nvSpPr>
          <p:cNvPr id="8" name="Content Placeholder 8"/>
          <p:cNvSpPr>
            <a:spLocks noGrp="1"/>
          </p:cNvSpPr>
          <p:nvPr>
            <p:ph type="body" sz="quarter" idx="13"/>
          </p:nvPr>
        </p:nvSpPr>
        <p:spPr>
          <a:xfrm>
            <a:off x="944880" y="1771912"/>
            <a:ext cx="10668000" cy="3810569"/>
          </a:xfrm>
        </p:spPr>
        <p:txBody>
          <a:bodyPr vert="horz" lIns="91440" tIns="45720" rIns="91440" bIns="45720" rtlCol="0">
            <a:normAutofit/>
          </a:bodyPr>
          <a:lstStyle/>
          <a:p>
            <a:pPr defTabSz="685800">
              <a:spcBef>
                <a:spcPts val="0"/>
              </a:spcBef>
              <a:spcAft>
                <a:spcPts val="1200"/>
              </a:spcAft>
            </a:pPr>
            <a:r>
              <a:rPr lang="es-US" sz="2800" b="1" dirty="0">
                <a:solidFill>
                  <a:srgbClr val="00529B"/>
                </a:solidFill>
              </a:rPr>
              <a:t>A partir del 1 de enero de 2020, los planes </a:t>
            </a:r>
            <a:r>
              <a:rPr lang="es-US" sz="2800" b="1" dirty="0" err="1">
                <a:solidFill>
                  <a:srgbClr val="00529B"/>
                </a:solidFill>
              </a:rPr>
              <a:t>Medigap</a:t>
            </a:r>
            <a:r>
              <a:rPr lang="es-US" sz="2800" b="1" dirty="0">
                <a:solidFill>
                  <a:srgbClr val="00529B"/>
                </a:solidFill>
              </a:rPr>
              <a:t> que se venden a personas que son nuevas en Medicare no pueden cubrir el deducible de la Parte B de Medicare (seguro médico).</a:t>
            </a:r>
          </a:p>
          <a:p>
            <a:pPr marL="457200" indent="-457200" defTabSz="685800">
              <a:spcBef>
                <a:spcPts val="0"/>
              </a:spcBef>
              <a:spcAft>
                <a:spcPts val="1200"/>
              </a:spcAft>
              <a:buFont typeface="+mj-lt"/>
              <a:buAutoNum type="alphaLcPeriod"/>
            </a:pPr>
            <a:r>
              <a:rPr lang="es-US" sz="2800" dirty="0">
                <a:solidFill>
                  <a:srgbClr val="00529B"/>
                </a:solidFill>
              </a:rPr>
              <a:t>Verdadero</a:t>
            </a:r>
          </a:p>
          <a:p>
            <a:pPr marL="457200" indent="-457200" defTabSz="685800">
              <a:spcBef>
                <a:spcPts val="0"/>
              </a:spcBef>
              <a:spcAft>
                <a:spcPts val="1200"/>
              </a:spcAft>
              <a:buFont typeface="+mj-lt"/>
              <a:buAutoNum type="alphaLcPeriod"/>
            </a:pPr>
            <a:r>
              <a:rPr lang="es-US" sz="2800" dirty="0">
                <a:solidFill>
                  <a:srgbClr val="00529B"/>
                </a:solidFill>
              </a:rPr>
              <a:t>Falso</a:t>
            </a:r>
          </a:p>
        </p:txBody>
      </p:sp>
      <p:sp>
        <p:nvSpPr>
          <p:cNvPr id="10" name="Rounded Rectangle 9" descr="Green box highlighting A as the correct answer"/>
          <p:cNvSpPr/>
          <p:nvPr/>
        </p:nvSpPr>
        <p:spPr>
          <a:xfrm>
            <a:off x="931361" y="3680632"/>
            <a:ext cx="2361854"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DF3CBD68-C9C8-429A-ABBE-DF4FBC4AD887}"/>
              </a:ext>
            </a:extLst>
          </p:cNvPr>
          <p:cNvSpPr txBox="1">
            <a:spLocks/>
          </p:cNvSpPr>
          <p:nvPr/>
        </p:nvSpPr>
        <p:spPr>
          <a:xfrm>
            <a:off x="1747924" y="4805756"/>
            <a:ext cx="9598364" cy="42291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5" name="Slide Number Placeholder 4">
            <a:extLst>
              <a:ext uri="{FF2B5EF4-FFF2-40B4-BE49-F238E27FC236}">
                <a16:creationId xmlns:a16="http://schemas.microsoft.com/office/drawing/2014/main" id="{091D9461-D28B-A0C9-4E2F-9769A4256253}"/>
              </a:ext>
            </a:extLst>
          </p:cNvPr>
          <p:cNvSpPr>
            <a:spLocks noGrp="1"/>
          </p:cNvSpPr>
          <p:nvPr>
            <p:ph type="sldNum" sz="quarter" idx="12"/>
          </p:nvPr>
        </p:nvSpPr>
        <p:spPr/>
        <p:txBody>
          <a:bodyPr/>
          <a:lstStyle/>
          <a:p>
            <a:fld id="{F0CCE2AE-27A2-40B1-80D1-5342831D4722}" type="slidenum">
              <a:rPr lang="en-US" smtClean="0"/>
              <a:t>23</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3849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cap="none">
                <a:solidFill>
                  <a:srgbClr val="00529B"/>
                </a:solidFill>
              </a:rPr>
              <a:t>Cómo comprar una póliza de seguro suplementario de Medicare (Medigap)</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idx="4294967295"/>
          </p:nvPr>
        </p:nvSpPr>
        <p:spPr>
          <a:xfrm>
            <a:off x="0" y="23813"/>
            <a:ext cx="12192000" cy="890587"/>
          </a:xfrm>
        </p:spPr>
        <p:txBody>
          <a:bodyPr anchor="ctr">
            <a:normAutofit/>
          </a:bodyPr>
          <a:lstStyle/>
          <a:p>
            <a:r>
              <a:rPr lang="es-US" sz="3000"/>
              <a:t>Objetivos de la lección 3:</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1208178" y="1645876"/>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finalizar esta lección,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qué determina cuánto pagará por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Identificar el mejor momento para comprar una póliza Medigap</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Definir los derechos de emisión garantizada</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Indicar los pasos para adquirir una póliza Medigap</a:t>
            </a:r>
          </a:p>
        </p:txBody>
      </p:sp>
      <p:sp>
        <p:nvSpPr>
          <p:cNvPr id="5" name="Slide Number Placeholder 4">
            <a:extLst>
              <a:ext uri="{FF2B5EF4-FFF2-40B4-BE49-F238E27FC236}">
                <a16:creationId xmlns:a16="http://schemas.microsoft.com/office/drawing/2014/main" id="{E4C164F2-A5E3-314C-A1EC-622AE615901C}"/>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4" name="Footer Placeholder 3">
            <a:extLst>
              <a:ext uri="{FF2B5EF4-FFF2-40B4-BE49-F238E27FC236}">
                <a16:creationId xmlns:a16="http://schemas.microsoft.com/office/drawing/2014/main" id="{9F81876F-C805-D1C2-C853-E811B3236A6A}"/>
              </a:ext>
            </a:extLst>
          </p:cNvPr>
          <p:cNvSpPr>
            <a:spLocks noGrp="1"/>
          </p:cNvSpPr>
          <p:nvPr>
            <p:ph type="ftr" sz="quarter" idx="11"/>
          </p:nvPr>
        </p:nvSpPr>
        <p:spPr/>
        <p:txBody>
          <a:bodyPr/>
          <a:lstStyle/>
          <a:p>
            <a:r>
              <a:rPr lang="es-US" dirty="0"/>
              <a:t>Pólizas del Seguro Suplementario de Medicare (</a:t>
            </a:r>
            <a:r>
              <a:rPr lang="es-US" dirty="0" err="1"/>
              <a:t>Medigap</a:t>
            </a:r>
            <a:r>
              <a:rPr lang="es-US" dirty="0"/>
              <a:t>)</a:t>
            </a:r>
          </a:p>
        </p:txBody>
      </p:sp>
      <p:sp>
        <p:nvSpPr>
          <p:cNvPr id="3" name="Date Placeholder 2">
            <a:extLst>
              <a:ext uri="{FF2B5EF4-FFF2-40B4-BE49-F238E27FC236}">
                <a16:creationId xmlns:a16="http://schemas.microsoft.com/office/drawing/2014/main" id="{490258B1-1920-8C37-F4D1-2E59CF4826CC}"/>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62143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2B38-45CB-77D7-6FFC-F22B00089E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F42660-399D-F3FD-0046-0AB745F4369E}"/>
              </a:ext>
            </a:extLst>
          </p:cNvPr>
          <p:cNvSpPr>
            <a:spLocks noGrp="1"/>
          </p:cNvSpPr>
          <p:nvPr>
            <p:ph type="title"/>
          </p:nvPr>
        </p:nvSpPr>
        <p:spPr/>
        <p:txBody>
          <a:bodyPr anchor="ctr">
            <a:normAutofit/>
          </a:bodyPr>
          <a:lstStyle/>
          <a:p>
            <a:r>
              <a:rPr lang="es-US" sz="3000"/>
              <a:t>Costos de Medigap</a:t>
            </a:r>
          </a:p>
        </p:txBody>
      </p:sp>
      <p:sp>
        <p:nvSpPr>
          <p:cNvPr id="29" name="Content Placeholder 28">
            <a:extLst>
              <a:ext uri="{FF2B5EF4-FFF2-40B4-BE49-F238E27FC236}">
                <a16:creationId xmlns:a16="http://schemas.microsoft.com/office/drawing/2014/main" id="{F3130727-92A5-8402-D4BF-F8DF6E18CC61}"/>
              </a:ext>
            </a:extLst>
          </p:cNvPr>
          <p:cNvSpPr>
            <a:spLocks noGrp="1"/>
          </p:cNvSpPr>
          <p:nvPr>
            <p:ph sz="quarter" idx="13"/>
          </p:nvPr>
        </p:nvSpPr>
        <p:spPr>
          <a:xfrm>
            <a:off x="4806180" y="1064600"/>
            <a:ext cx="2606040" cy="2642616"/>
          </a:xfrm>
          <a:prstGeom prst="ellipse">
            <a:avLst/>
          </a:prstGeom>
          <a:solidFill>
            <a:srgbClr val="203864"/>
          </a:solidFill>
        </p:spPr>
        <p:txBody>
          <a:bodyPr lIns="0" rIns="0" anchor="ctr">
            <a:normAutofit/>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3200" b="1" i="0" u="none" strike="noStrike" cap="none" normalizeH="0" baseline="0" noProof="0">
                <a:ln>
                  <a:noFill/>
                </a:ln>
                <a:solidFill>
                  <a:prstClr val="white"/>
                </a:solidFill>
                <a:effectLst/>
                <a:uLnTx/>
                <a:uFillTx/>
                <a:latin typeface="Calibri" panose="020F0502020204030204"/>
                <a:ea typeface="+mn-ea"/>
                <a:cs typeface="+mn-cs"/>
              </a:rPr>
              <a:t>Costo</a:t>
            </a:r>
            <a:r>
              <a:rPr kumimoji="0" lang="es-US" sz="2800" b="1" i="0" u="none" strike="noStrike" cap="none" normalizeH="0" baseline="0" noProof="0">
                <a:ln>
                  <a:noFill/>
                </a:ln>
                <a:solidFill>
                  <a:prstClr val="white"/>
                </a:solidFill>
                <a:effectLst/>
                <a:uLnTx/>
                <a:uFillTx/>
                <a:latin typeface="Calibri" panose="020F0502020204030204"/>
                <a:ea typeface="+mn-ea"/>
                <a:cs typeface="+mn-cs"/>
              </a:rPr>
              <a:t>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1800" b="1" i="0" u="none" strike="noStrike" cap="none" normalizeH="0" baseline="0" noProof="0">
                <a:ln>
                  <a:noFill/>
                </a:ln>
                <a:solidFill>
                  <a:prstClr val="white"/>
                </a:solidFill>
                <a:effectLst/>
                <a:uLnTx/>
                <a:uFillTx/>
                <a:latin typeface="Calibri" panose="020F0502020204030204"/>
                <a:ea typeface="+mn-ea"/>
                <a:cs typeface="+mn-cs"/>
              </a:rPr>
              <a:t>(prima mensual)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3200" b="1" i="0" u="none" strike="noStrike" cap="none" normalizeH="0" baseline="0" noProof="0">
                <a:ln>
                  <a:noFill/>
                </a:ln>
                <a:solidFill>
                  <a:prstClr val="white"/>
                </a:solidFill>
                <a:effectLst/>
                <a:uLnTx/>
                <a:uFillTx/>
                <a:latin typeface="Calibri" panose="020F0502020204030204"/>
                <a:ea typeface="+mn-ea"/>
                <a:cs typeface="+mn-cs"/>
              </a:rPr>
              <a:t>Varía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3200" b="1" i="0" u="none" strike="noStrike" cap="none" normalizeH="0" baseline="0" noProof="0">
                <a:ln>
                  <a:noFill/>
                </a:ln>
                <a:solidFill>
                  <a:prstClr val="white"/>
                </a:solidFill>
                <a:effectLst/>
                <a:uLnTx/>
                <a:uFillTx/>
                <a:latin typeface="Calibri" panose="020F0502020204030204"/>
                <a:ea typeface="+mn-ea"/>
                <a:cs typeface="+mn-cs"/>
              </a:rPr>
              <a:t>según:</a:t>
            </a:r>
          </a:p>
        </p:txBody>
      </p:sp>
      <p:sp>
        <p:nvSpPr>
          <p:cNvPr id="12" name="Arrow: Left 11">
            <a:extLst>
              <a:ext uri="{FF2B5EF4-FFF2-40B4-BE49-F238E27FC236}">
                <a16:creationId xmlns:a16="http://schemas.microsoft.com/office/drawing/2014/main" id="{2528CA7B-DD1D-C94C-628F-6034A08289E3}"/>
              </a:ext>
              <a:ext uri="{C183D7F6-B498-43B3-948B-1728B52AA6E4}">
                <adec:decorative xmlns:adec="http://schemas.microsoft.com/office/drawing/2017/decorative" val="1"/>
              </a:ext>
            </a:extLst>
          </p:cNvPr>
          <p:cNvSpPr/>
          <p:nvPr/>
        </p:nvSpPr>
        <p:spPr>
          <a:xfrm rot="11548889">
            <a:off x="3347882" y="1647008"/>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1" name="Content Placeholder 30">
            <a:extLst>
              <a:ext uri="{FF2B5EF4-FFF2-40B4-BE49-F238E27FC236}">
                <a16:creationId xmlns:a16="http://schemas.microsoft.com/office/drawing/2014/main" id="{A8B0DF06-F6E1-EF87-E996-065977E9C2B2}"/>
              </a:ext>
            </a:extLst>
          </p:cNvPr>
          <p:cNvSpPr>
            <a:spLocks noGrp="1"/>
          </p:cNvSpPr>
          <p:nvPr>
            <p:ph sz="quarter" idx="15"/>
          </p:nvPr>
        </p:nvSpPr>
        <p:spPr>
          <a:xfrm>
            <a:off x="1195990" y="1087857"/>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Calibri" panose="020F0502020204030204"/>
                <a:ea typeface="+mn-ea"/>
                <a:cs typeface="+mn-cs"/>
              </a:rPr>
              <a:t>Si se encuentra en su Período de inscripción abierta (OEP) de Medigap</a:t>
            </a:r>
          </a:p>
        </p:txBody>
      </p:sp>
      <p:sp>
        <p:nvSpPr>
          <p:cNvPr id="20" name="Arrow: Left 19">
            <a:extLst>
              <a:ext uri="{FF2B5EF4-FFF2-40B4-BE49-F238E27FC236}">
                <a16:creationId xmlns:a16="http://schemas.microsoft.com/office/drawing/2014/main" id="{E54E07D8-C491-2F97-339D-683CC6249E1A}"/>
              </a:ext>
              <a:ext uri="{C183D7F6-B498-43B3-948B-1728B52AA6E4}">
                <adec:decorative xmlns:adec="http://schemas.microsoft.com/office/drawing/2017/decorative" val="1"/>
              </a:ext>
            </a:extLst>
          </p:cNvPr>
          <p:cNvSpPr/>
          <p:nvPr/>
        </p:nvSpPr>
        <p:spPr>
          <a:xfrm rot="9538448">
            <a:off x="3776688" y="2701539"/>
            <a:ext cx="146304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2" name="Content Placeholder 31">
            <a:extLst>
              <a:ext uri="{FF2B5EF4-FFF2-40B4-BE49-F238E27FC236}">
                <a16:creationId xmlns:a16="http://schemas.microsoft.com/office/drawing/2014/main" id="{23DF465D-6827-0CF3-771A-D1F9F36C9CC1}"/>
              </a:ext>
            </a:extLst>
          </p:cNvPr>
          <p:cNvSpPr>
            <a:spLocks noGrp="1"/>
          </p:cNvSpPr>
          <p:nvPr>
            <p:ph sz="quarter" idx="16"/>
          </p:nvPr>
        </p:nvSpPr>
        <p:spPr>
          <a:xfrm>
            <a:off x="1628601" y="2772364"/>
            <a:ext cx="2286000" cy="1490472"/>
          </a:xfrm>
          <a:prstGeom prst="roundRect">
            <a:avLst/>
          </a:prstGeom>
          <a:solidFill>
            <a:srgbClr val="4472C4"/>
          </a:solidFill>
        </p:spPr>
        <p:txBody>
          <a:bodyPr anchor="ctr">
            <a:normAutofit fontScale="92500"/>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Calibri" panose="020F0502020204030204"/>
                <a:ea typeface="+mn-ea"/>
                <a:cs typeface="+mn-cs"/>
              </a:rPr>
              <a:t>Su edad, en algunos estados, clasificada por edad o menor de 65 años</a:t>
            </a:r>
          </a:p>
        </p:txBody>
      </p:sp>
      <p:sp>
        <p:nvSpPr>
          <p:cNvPr id="14" name="Arrow: Left 13">
            <a:extLst>
              <a:ext uri="{FF2B5EF4-FFF2-40B4-BE49-F238E27FC236}">
                <a16:creationId xmlns:a16="http://schemas.microsoft.com/office/drawing/2014/main" id="{A1359292-C7A0-1605-A2C7-634E5630B9E1}"/>
              </a:ext>
              <a:ext uri="{C183D7F6-B498-43B3-948B-1728B52AA6E4}">
                <adec:decorative xmlns:adec="http://schemas.microsoft.com/office/drawing/2017/decorative" val="1"/>
              </a:ext>
            </a:extLst>
          </p:cNvPr>
          <p:cNvSpPr/>
          <p:nvPr/>
        </p:nvSpPr>
        <p:spPr>
          <a:xfrm rot="7717667">
            <a:off x="3876773" y="3657605"/>
            <a:ext cx="20116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3" name="Content Placeholder 32">
            <a:extLst>
              <a:ext uri="{FF2B5EF4-FFF2-40B4-BE49-F238E27FC236}">
                <a16:creationId xmlns:a16="http://schemas.microsoft.com/office/drawing/2014/main" id="{529F5D1A-EFDB-8CA4-2938-ABD8966A7DFD}"/>
              </a:ext>
            </a:extLst>
          </p:cNvPr>
          <p:cNvSpPr>
            <a:spLocks noGrp="1"/>
          </p:cNvSpPr>
          <p:nvPr>
            <p:ph sz="quarter" idx="17"/>
          </p:nvPr>
        </p:nvSpPr>
        <p:spPr>
          <a:xfrm>
            <a:off x="2131467" y="4477804"/>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Calibri" panose="020F0502020204030204"/>
                <a:ea typeface="+mn-ea"/>
                <a:cs typeface="+mn-cs"/>
              </a:rPr>
              <a:t>Dónde vive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Calibri" panose="020F0502020204030204"/>
                <a:ea typeface="+mn-ea"/>
                <a:cs typeface="+mn-cs"/>
              </a:rPr>
              <a:t>(código postal, rural, urbano, etc.)</a:t>
            </a:r>
          </a:p>
        </p:txBody>
      </p:sp>
      <p:sp>
        <p:nvSpPr>
          <p:cNvPr id="16" name="Arrow: Left 15">
            <a:extLst>
              <a:ext uri="{FF2B5EF4-FFF2-40B4-BE49-F238E27FC236}">
                <a16:creationId xmlns:a16="http://schemas.microsoft.com/office/drawing/2014/main" id="{26F986B5-6D83-270F-7754-A7EA0142908A}"/>
              </a:ext>
              <a:ext uri="{C183D7F6-B498-43B3-948B-1728B52AA6E4}">
                <adec:decorative xmlns:adec="http://schemas.microsoft.com/office/drawing/2017/decorative" val="1"/>
              </a:ext>
            </a:extLst>
          </p:cNvPr>
          <p:cNvSpPr/>
          <p:nvPr/>
        </p:nvSpPr>
        <p:spPr>
          <a:xfrm rot="5400000">
            <a:off x="5437848" y="3725902"/>
            <a:ext cx="128016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4" name="Content Placeholder 33">
            <a:extLst>
              <a:ext uri="{FF2B5EF4-FFF2-40B4-BE49-F238E27FC236}">
                <a16:creationId xmlns:a16="http://schemas.microsoft.com/office/drawing/2014/main" id="{1C64B5E2-4BC3-3562-4275-069FCF8F3F38}"/>
              </a:ext>
            </a:extLst>
          </p:cNvPr>
          <p:cNvSpPr>
            <a:spLocks noGrp="1"/>
          </p:cNvSpPr>
          <p:nvPr>
            <p:ph sz="quarter" idx="18"/>
          </p:nvPr>
        </p:nvSpPr>
        <p:spPr>
          <a:xfrm>
            <a:off x="4931108" y="4558420"/>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dirty="0">
                <a:ln>
                  <a:noFill/>
                </a:ln>
                <a:solidFill>
                  <a:prstClr val="white"/>
                </a:solidFill>
                <a:effectLst/>
                <a:uLnTx/>
                <a:uFillTx/>
                <a:latin typeface="Calibri" panose="020F0502020204030204"/>
                <a:ea typeface="+mn-ea"/>
                <a:cs typeface="+mn-cs"/>
              </a:rPr>
              <a:t>Qué compañía está proporcionando </a:t>
            </a:r>
            <a:br>
              <a:rPr kumimoji="0" lang="es-US" sz="2000" b="0" i="0" u="none" strike="noStrike" cap="none" normalizeH="0" baseline="0" noProof="0" dirty="0">
                <a:ln>
                  <a:noFill/>
                </a:ln>
                <a:solidFill>
                  <a:prstClr val="white"/>
                </a:solidFill>
                <a:effectLst/>
                <a:uLnTx/>
                <a:uFillTx/>
                <a:latin typeface="Calibri" panose="020F0502020204030204"/>
                <a:ea typeface="+mn-ea"/>
                <a:cs typeface="+mn-cs"/>
              </a:rPr>
            </a:br>
            <a:r>
              <a:rPr kumimoji="0" lang="es-US" sz="2000" b="0" i="0" u="none" strike="noStrike" cap="none" normalizeH="0" baseline="0" noProof="0" dirty="0">
                <a:ln>
                  <a:noFill/>
                </a:ln>
                <a:solidFill>
                  <a:prstClr val="white"/>
                </a:solidFill>
                <a:effectLst/>
                <a:uLnTx/>
                <a:uFillTx/>
                <a:latin typeface="Calibri" panose="020F0502020204030204"/>
                <a:ea typeface="+mn-ea"/>
                <a:cs typeface="+mn-cs"/>
              </a:rPr>
              <a:t>la póliza/plan</a:t>
            </a:r>
          </a:p>
        </p:txBody>
      </p:sp>
      <p:sp>
        <p:nvSpPr>
          <p:cNvPr id="18" name="Arrow: Left 17">
            <a:extLst>
              <a:ext uri="{FF2B5EF4-FFF2-40B4-BE49-F238E27FC236}">
                <a16:creationId xmlns:a16="http://schemas.microsoft.com/office/drawing/2014/main" id="{BB886E1E-81A6-C68C-970A-4F4CB734A050}"/>
              </a:ext>
              <a:ext uri="{C183D7F6-B498-43B3-948B-1728B52AA6E4}">
                <adec:decorative xmlns:adec="http://schemas.microsoft.com/office/drawing/2017/decorative" val="1"/>
              </a:ext>
            </a:extLst>
          </p:cNvPr>
          <p:cNvSpPr/>
          <p:nvPr/>
        </p:nvSpPr>
        <p:spPr>
          <a:xfrm rot="3060322">
            <a:off x="6329320" y="3616416"/>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5" name="Content Placeholder 34">
            <a:extLst>
              <a:ext uri="{FF2B5EF4-FFF2-40B4-BE49-F238E27FC236}">
                <a16:creationId xmlns:a16="http://schemas.microsoft.com/office/drawing/2014/main" id="{7EAE2A1F-B5A3-4F41-9141-EB829BEAAEE8}"/>
              </a:ext>
            </a:extLst>
          </p:cNvPr>
          <p:cNvSpPr>
            <a:spLocks noGrp="1"/>
          </p:cNvSpPr>
          <p:nvPr>
            <p:ph sz="quarter" idx="19"/>
          </p:nvPr>
        </p:nvSpPr>
        <p:spPr>
          <a:xfrm>
            <a:off x="7649567" y="4468423"/>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Calibri" panose="020F0502020204030204"/>
                <a:ea typeface="+mn-ea"/>
                <a:cs typeface="+mn-cs"/>
              </a:rPr>
              <a:t>Si la compañía ofrece descuentos</a:t>
            </a:r>
          </a:p>
        </p:txBody>
      </p:sp>
      <p:sp>
        <p:nvSpPr>
          <p:cNvPr id="10" name="Arrow: Left 9">
            <a:extLst>
              <a:ext uri="{FF2B5EF4-FFF2-40B4-BE49-F238E27FC236}">
                <a16:creationId xmlns:a16="http://schemas.microsoft.com/office/drawing/2014/main" id="{036D3337-B810-CB8A-8131-ED31E315E29C}"/>
              </a:ext>
              <a:ext uri="{C183D7F6-B498-43B3-948B-1728B52AA6E4}">
                <adec:decorative xmlns:adec="http://schemas.microsoft.com/office/drawing/2017/decorative" val="1"/>
              </a:ext>
            </a:extLst>
          </p:cNvPr>
          <p:cNvSpPr/>
          <p:nvPr/>
        </p:nvSpPr>
        <p:spPr>
          <a:xfrm rot="1178716">
            <a:off x="6967131" y="2718203"/>
            <a:ext cx="15544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6" name="Content Placeholder 35">
            <a:extLst>
              <a:ext uri="{FF2B5EF4-FFF2-40B4-BE49-F238E27FC236}">
                <a16:creationId xmlns:a16="http://schemas.microsoft.com/office/drawing/2014/main" id="{6279068F-FCBC-900E-53C4-412B13C34FE8}"/>
              </a:ext>
            </a:extLst>
          </p:cNvPr>
          <p:cNvSpPr>
            <a:spLocks noGrp="1"/>
          </p:cNvSpPr>
          <p:nvPr>
            <p:ph sz="quarter" idx="20"/>
          </p:nvPr>
        </p:nvSpPr>
        <p:spPr>
          <a:xfrm>
            <a:off x="8346249" y="2756912"/>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Calibri" panose="020F0502020204030204"/>
                <a:ea typeface="+mn-ea"/>
                <a:cs typeface="+mn-cs"/>
              </a:rPr>
              <a:t>Si se utiliza la evaluación médica</a:t>
            </a:r>
          </a:p>
        </p:txBody>
      </p:sp>
      <p:sp>
        <p:nvSpPr>
          <p:cNvPr id="5" name="Arrow: Left 4">
            <a:extLst>
              <a:ext uri="{FF2B5EF4-FFF2-40B4-BE49-F238E27FC236}">
                <a16:creationId xmlns:a16="http://schemas.microsoft.com/office/drawing/2014/main" id="{1A859276-41F6-8914-160D-E18AEBC276D9}"/>
              </a:ext>
              <a:ext uri="{C183D7F6-B498-43B3-948B-1728B52AA6E4}">
                <adec:decorative xmlns:adec="http://schemas.microsoft.com/office/drawing/2017/decorative" val="1"/>
              </a:ext>
            </a:extLst>
          </p:cNvPr>
          <p:cNvSpPr/>
          <p:nvPr/>
        </p:nvSpPr>
        <p:spPr>
          <a:xfrm rot="20772816">
            <a:off x="7012817" y="1597003"/>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7" name="Content Placeholder 36">
            <a:extLst>
              <a:ext uri="{FF2B5EF4-FFF2-40B4-BE49-F238E27FC236}">
                <a16:creationId xmlns:a16="http://schemas.microsoft.com/office/drawing/2014/main" id="{B91846F1-EBA8-4E14-405F-CFEC8DB8140D}"/>
              </a:ext>
            </a:extLst>
          </p:cNvPr>
          <p:cNvSpPr>
            <a:spLocks noGrp="1"/>
          </p:cNvSpPr>
          <p:nvPr>
            <p:ph sz="quarter" idx="21"/>
          </p:nvPr>
        </p:nvSpPr>
        <p:spPr>
          <a:xfrm>
            <a:off x="8691568" y="1120145"/>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s-US" sz="2000" b="0" i="0" u="none" strike="noStrike" cap="none" normalizeH="0" baseline="0" noProof="0">
                <a:ln>
                  <a:noFill/>
                </a:ln>
                <a:solidFill>
                  <a:prstClr val="white"/>
                </a:solidFill>
                <a:effectLst/>
                <a:uLnTx/>
                <a:uFillTx/>
                <a:latin typeface="Calibri" panose="020F0502020204030204"/>
                <a:ea typeface="+mn-ea"/>
                <a:cs typeface="+mn-cs"/>
              </a:rPr>
              <a:t>Si se trata de una póliza Medicare SELECT</a:t>
            </a:r>
          </a:p>
        </p:txBody>
      </p:sp>
      <p:sp>
        <p:nvSpPr>
          <p:cNvPr id="22" name="Slide number">
            <a:extLst>
              <a:ext uri="{FF2B5EF4-FFF2-40B4-BE49-F238E27FC236}">
                <a16:creationId xmlns:a16="http://schemas.microsoft.com/office/drawing/2014/main" id="{7EA82DA4-7ACD-BD7D-4FEE-92FBA6155F2D}"/>
              </a:ext>
            </a:extLst>
          </p:cNvPr>
          <p:cNvSpPr/>
          <p:nvPr/>
        </p:nvSpPr>
        <p:spPr>
          <a:xfrm>
            <a:off x="10977568" y="6539829"/>
            <a:ext cx="428131" cy="276999"/>
          </a:xfrm>
          <a:prstGeom prst="rect">
            <a:avLst/>
          </a:prstGeom>
        </p:spPr>
        <p:txBody>
          <a:bodyPr wrap="none">
            <a:spAutoFit/>
          </a:bodyPr>
          <a:lstStyle/>
          <a:p>
            <a:fld id="{F0CCE2AE-27A2-40B1-80D1-5342831D4722}" type="slidenum">
              <a:rPr lang="en-US" sz="1200">
                <a:solidFill>
                  <a:srgbClr val="4472C4">
                    <a:lumMod val="60000"/>
                    <a:lumOff val="40000"/>
                  </a:srgbClr>
                </a:solidFill>
                <a:latin typeface="Arial" panose="020B0604020202020204" pitchFamily="34" charset="0"/>
                <a:cs typeface="Arial" panose="020B0604020202020204" pitchFamily="34" charset="0"/>
              </a:rPr>
              <a:pPr/>
              <a:t>26</a:t>
            </a:fld>
            <a:endParaRPr lang="en-US" sz="1200">
              <a:solidFill>
                <a:srgbClr val="4472C4">
                  <a:lumMod val="60000"/>
                  <a:lumOff val="40000"/>
                </a:srgbClr>
              </a:solidFill>
              <a:latin typeface="Arial" panose="020B0604020202020204" pitchFamily="34" charset="0"/>
              <a:cs typeface="Arial" panose="020B0604020202020204" pitchFamily="34" charset="0"/>
            </a:endParaRPr>
          </a:p>
        </p:txBody>
      </p:sp>
      <p:sp>
        <p:nvSpPr>
          <p:cNvPr id="7" name="Date Placeholder 1">
            <a:extLst>
              <a:ext uri="{FF2B5EF4-FFF2-40B4-BE49-F238E27FC236}">
                <a16:creationId xmlns:a16="http://schemas.microsoft.com/office/drawing/2014/main" id="{45AF6EDD-5038-0289-E535-2EA7EA9FA952}"/>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1200">
                <a:solidFill>
                  <a:srgbClr val="4472C4">
                    <a:lumMod val="60000"/>
                    <a:lumOff val="40000"/>
                  </a:srgbClr>
                </a:solidFill>
                <a:latin typeface="Arial" panose="020B0604020202020204" pitchFamily="34" charset="0"/>
                <a:cs typeface="Arial" panose="020B0604020202020204" pitchFamily="34" charset="0"/>
              </a:rPr>
              <a:t>Abril de 2024</a:t>
            </a:r>
          </a:p>
        </p:txBody>
      </p:sp>
      <p:sp>
        <p:nvSpPr>
          <p:cNvPr id="2" name="Footer Placeholder 3">
            <a:extLst>
              <a:ext uri="{FF2B5EF4-FFF2-40B4-BE49-F238E27FC236}">
                <a16:creationId xmlns:a16="http://schemas.microsoft.com/office/drawing/2014/main" id="{DB699018-0333-DE5A-639F-EE8D410CEDEE}"/>
              </a:ext>
            </a:extLst>
          </p:cNvPr>
          <p:cNvSpPr>
            <a:spLocks noGrp="1"/>
          </p:cNvSpPr>
          <p:nvPr>
            <p:ph type="ftr" sz="quarter" idx="11"/>
          </p:nvPr>
        </p:nvSpPr>
        <p:spPr>
          <a:xfrm>
            <a:off x="4038600" y="6492240"/>
            <a:ext cx="4114800" cy="365125"/>
          </a:xfrm>
        </p:spPr>
        <p:txBody>
          <a:bodyPr/>
          <a:lstStyle/>
          <a:p>
            <a:r>
              <a:rPr lang="es-US" dirty="0"/>
              <a:t>Pólizas del Seguro Suplementario de Medicare (</a:t>
            </a:r>
            <a:r>
              <a:rPr lang="es-US" dirty="0" err="1"/>
              <a:t>Medigap</a:t>
            </a:r>
            <a:r>
              <a:rPr lang="es-US" dirty="0"/>
              <a:t>)</a:t>
            </a:r>
          </a:p>
        </p:txBody>
      </p:sp>
    </p:spTree>
    <p:custDataLst>
      <p:tags r:id="rId1"/>
    </p:custDataLst>
    <p:extLst>
      <p:ext uri="{BB962C8B-B14F-4D97-AF65-F5344CB8AC3E}">
        <p14:creationId xmlns:p14="http://schemas.microsoft.com/office/powerpoint/2010/main" val="35625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uiExpand="1" animBg="1"/>
      <p:bldP spid="20" grpId="0" animBg="1"/>
      <p:bldP spid="32" grpId="0" uiExpand="1" animBg="1"/>
      <p:bldP spid="14" grpId="0" animBg="1"/>
      <p:bldP spid="33" grpId="0" uiExpand="1" animBg="1"/>
      <p:bldP spid="16" grpId="0" animBg="1"/>
      <p:bldP spid="34" grpId="0" uiExpand="1" animBg="1"/>
      <p:bldP spid="18" grpId="0" animBg="1"/>
      <p:bldP spid="35" grpId="0" uiExpand="1" animBg="1"/>
      <p:bldP spid="10" grpId="0" animBg="1"/>
      <p:bldP spid="36" grpId="0" uiExpand="1" animBg="1"/>
      <p:bldP spid="5" grpId="0" animBg="1"/>
      <p:bldP spid="37"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s-US" sz="3000"/>
              <a:t>Precios de Medigap Basados en la Edad</a:t>
            </a:r>
          </a:p>
        </p:txBody>
      </p:sp>
      <p:sp>
        <p:nvSpPr>
          <p:cNvPr id="20" name="Text Placeholder 19">
            <a:extLst>
              <a:ext uri="{FF2B5EF4-FFF2-40B4-BE49-F238E27FC236}">
                <a16:creationId xmlns:a16="http://schemas.microsoft.com/office/drawing/2014/main" id="{DC29944A-2A47-9205-6BFB-393E7D5EB8D3}"/>
              </a:ext>
            </a:extLst>
          </p:cNvPr>
          <p:cNvSpPr>
            <a:spLocks noGrp="1"/>
          </p:cNvSpPr>
          <p:nvPr>
            <p:ph type="body" sz="quarter" idx="13"/>
          </p:nvPr>
        </p:nvSpPr>
        <p:spPr>
          <a:xfrm>
            <a:off x="894606" y="1718510"/>
            <a:ext cx="3291840" cy="3108960"/>
          </a:xfrm>
          <a:prstGeom prst="roundRect">
            <a:avLst/>
          </a:prstGeom>
          <a:ln w="38100">
            <a:solidFill>
              <a:srgbClr val="FFC000"/>
            </a:solidFill>
          </a:ln>
        </p:spPr>
        <p:txBody>
          <a:bodyPr lIns="45720" rIns="45720">
            <a:normAutofit fontScale="77500" lnSpcReduction="20000"/>
          </a:bodyPr>
          <a:lstStyle/>
          <a:p>
            <a:pPr marL="0" lvl="0" indent="0" algn="ctr" fontAlgn="base">
              <a:spcAft>
                <a:spcPct val="0"/>
              </a:spcAft>
              <a:buClrTx/>
              <a:buNone/>
            </a:pPr>
            <a:r>
              <a:rPr lang="es-US" sz="2400" b="1" dirty="0"/>
              <a:t>Sin clasificación </a:t>
            </a:r>
            <a:br>
              <a:rPr lang="es-US" sz="2400" b="1" dirty="0"/>
            </a:br>
            <a:r>
              <a:rPr lang="es-US" sz="2400" b="1" dirty="0"/>
              <a:t>por edad</a:t>
            </a:r>
          </a:p>
          <a:p>
            <a:pPr marL="0" lvl="0" indent="0" algn="ctr" fontAlgn="base">
              <a:buClrTx/>
              <a:buNone/>
            </a:pPr>
            <a:r>
              <a:rPr lang="es-US" sz="2400" b="1" dirty="0"/>
              <a:t>(calificación comunitaria)</a:t>
            </a:r>
          </a:p>
          <a:p>
            <a:pPr marL="173038" lvl="0" indent="-173038" fontAlgn="base">
              <a:spcBef>
                <a:spcPts val="600"/>
              </a:spcBef>
              <a:spcAft>
                <a:spcPct val="0"/>
              </a:spcAft>
              <a:buClrTx/>
            </a:pPr>
            <a:r>
              <a:rPr lang="es-US" sz="2000" dirty="0"/>
              <a:t>Todos pagan lo mismo independientemente de </a:t>
            </a:r>
            <a:br>
              <a:rPr lang="es-US" sz="2000" dirty="0"/>
            </a:br>
            <a:r>
              <a:rPr lang="es-US" sz="2000" dirty="0"/>
              <a:t>que la edad sea de 65 años </a:t>
            </a:r>
            <a:br>
              <a:rPr lang="es-US" sz="2000" dirty="0"/>
            </a:br>
            <a:r>
              <a:rPr lang="es-US" sz="2000" dirty="0"/>
              <a:t>o más</a:t>
            </a:r>
          </a:p>
          <a:p>
            <a:pPr marL="173038" lvl="0" indent="-173038" fontAlgn="base">
              <a:spcBef>
                <a:spcPts val="600"/>
              </a:spcBef>
              <a:spcAft>
                <a:spcPct val="0"/>
              </a:spcAft>
              <a:buClrTx/>
            </a:pPr>
            <a:r>
              <a:rPr lang="es-US" sz="2000" dirty="0"/>
              <a:t>En general, es menos costoso con el pasar del tiempo</a:t>
            </a:r>
          </a:p>
        </p:txBody>
      </p:sp>
      <p:cxnSp>
        <p:nvCxnSpPr>
          <p:cNvPr id="16" name="Straight Connector 15">
            <a:extLst>
              <a:ext uri="{FF2B5EF4-FFF2-40B4-BE49-F238E27FC236}">
                <a16:creationId xmlns:a16="http://schemas.microsoft.com/office/drawing/2014/main" id="{3C1B6D98-9A37-466D-A5B7-F959949BD413}"/>
              </a:ext>
              <a:ext uri="{C183D7F6-B498-43B3-948B-1728B52AA6E4}">
                <adec:decorative xmlns:adec="http://schemas.microsoft.com/office/drawing/2017/decorative" val="1"/>
              </a:ext>
            </a:extLst>
          </p:cNvPr>
          <p:cNvCxnSpPr/>
          <p:nvPr/>
        </p:nvCxnSpPr>
        <p:spPr>
          <a:xfrm>
            <a:off x="915078" y="2896173"/>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59DC090C-0750-2830-1E85-F0E24EFF09A2}"/>
              </a:ext>
            </a:extLst>
          </p:cNvPr>
          <p:cNvSpPr>
            <a:spLocks noGrp="1"/>
          </p:cNvSpPr>
          <p:nvPr>
            <p:ph type="body" sz="quarter" idx="14"/>
          </p:nvPr>
        </p:nvSpPr>
        <p:spPr>
          <a:xfrm>
            <a:off x="4611924" y="1718510"/>
            <a:ext cx="3291840" cy="3108960"/>
          </a:xfrm>
          <a:prstGeom prst="roundRect">
            <a:avLst/>
          </a:prstGeom>
          <a:ln w="38100">
            <a:solidFill>
              <a:srgbClr val="FFC000"/>
            </a:solidFill>
          </a:ln>
        </p:spPr>
        <p:txBody>
          <a:bodyPr tIns="182880">
            <a:normAutofit lnSpcReduction="10000"/>
          </a:bodyPr>
          <a:lstStyle/>
          <a:p>
            <a:pPr marL="0" lvl="0" indent="0" algn="ctr" fontAlgn="base">
              <a:spcAft>
                <a:spcPts val="2400"/>
              </a:spcAft>
              <a:buClrTx/>
              <a:buNone/>
            </a:pPr>
            <a:r>
              <a:rPr lang="es-US" sz="2400" b="1" dirty="0"/>
              <a:t>Clasificación </a:t>
            </a:r>
            <a:br>
              <a:rPr lang="es-US" sz="2400" b="1" dirty="0"/>
            </a:br>
            <a:r>
              <a:rPr lang="es-US" sz="2400" b="1" dirty="0"/>
              <a:t>por edad</a:t>
            </a:r>
          </a:p>
          <a:p>
            <a:pPr marL="173038" lvl="0" indent="-173038" fontAlgn="base">
              <a:spcBef>
                <a:spcPts val="600"/>
              </a:spcBef>
              <a:spcAft>
                <a:spcPct val="0"/>
              </a:spcAft>
              <a:buClrTx/>
            </a:pPr>
            <a:r>
              <a:rPr lang="es-US" sz="2000" dirty="0"/>
              <a:t>Según la edad en el momento de la compra</a:t>
            </a:r>
          </a:p>
          <a:p>
            <a:pPr marL="173038" lvl="0" indent="-173038" fontAlgn="base">
              <a:spcBef>
                <a:spcPts val="600"/>
              </a:spcBef>
              <a:spcAft>
                <a:spcPct val="0"/>
              </a:spcAft>
              <a:buClrTx/>
            </a:pPr>
            <a:r>
              <a:rPr lang="es-US" sz="2000" dirty="0"/>
              <a:t>No aumenta automáticamente a medida que envejece</a:t>
            </a:r>
          </a:p>
        </p:txBody>
      </p:sp>
      <p:cxnSp>
        <p:nvCxnSpPr>
          <p:cNvPr id="15" name="Straight Connector 14">
            <a:extLst>
              <a:ext uri="{FF2B5EF4-FFF2-40B4-BE49-F238E27FC236}">
                <a16:creationId xmlns:a16="http://schemas.microsoft.com/office/drawing/2014/main" id="{0050A0F1-E201-47C8-B0AD-F0F56E91D343}"/>
              </a:ext>
              <a:ext uri="{C183D7F6-B498-43B3-948B-1728B52AA6E4}">
                <adec:decorative xmlns:adec="http://schemas.microsoft.com/office/drawing/2017/decorative" val="1"/>
              </a:ext>
            </a:extLst>
          </p:cNvPr>
          <p:cNvCxnSpPr/>
          <p:nvPr/>
        </p:nvCxnSpPr>
        <p:spPr>
          <a:xfrm>
            <a:off x="4636600" y="2889297"/>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0CC8F3BC-9BD6-5413-C8EF-6B84B966451A}"/>
              </a:ext>
            </a:extLst>
          </p:cNvPr>
          <p:cNvSpPr>
            <a:spLocks noGrp="1"/>
          </p:cNvSpPr>
          <p:nvPr>
            <p:ph type="body" sz="quarter" idx="15"/>
          </p:nvPr>
        </p:nvSpPr>
        <p:spPr>
          <a:xfrm>
            <a:off x="8329242" y="1718510"/>
            <a:ext cx="3291840" cy="3108960"/>
          </a:xfrm>
          <a:prstGeom prst="roundRect">
            <a:avLst/>
          </a:prstGeom>
          <a:ln w="38100">
            <a:solidFill>
              <a:srgbClr val="FFC000"/>
            </a:solidFill>
          </a:ln>
        </p:spPr>
        <p:txBody>
          <a:bodyPr lIns="45720" tIns="274320" rIns="45720">
            <a:normAutofit fontScale="85000" lnSpcReduction="20000"/>
          </a:bodyPr>
          <a:lstStyle/>
          <a:p>
            <a:pPr marL="0" lvl="0" indent="0" algn="ctr" fontAlgn="base">
              <a:lnSpc>
                <a:spcPct val="110000"/>
              </a:lnSpc>
              <a:spcAft>
                <a:spcPts val="2400"/>
              </a:spcAft>
              <a:buClrTx/>
              <a:buNone/>
            </a:pPr>
            <a:r>
              <a:rPr lang="es-US" sz="2400" b="1" dirty="0"/>
              <a:t>Clasificación por </a:t>
            </a:r>
            <a:br>
              <a:rPr lang="es-US" sz="2400" b="1" dirty="0"/>
            </a:br>
            <a:r>
              <a:rPr lang="es-US" sz="2400" b="1" dirty="0"/>
              <a:t>edad alcanzada</a:t>
            </a:r>
          </a:p>
          <a:p>
            <a:pPr marL="173038" lvl="0" indent="-173038" fontAlgn="base">
              <a:spcBef>
                <a:spcPts val="600"/>
              </a:spcBef>
              <a:spcAft>
                <a:spcPct val="0"/>
              </a:spcAft>
              <a:buClrTx/>
            </a:pPr>
            <a:r>
              <a:rPr lang="es-US" sz="2000" dirty="0"/>
              <a:t>La prima se basa en la edad actual</a:t>
            </a:r>
          </a:p>
          <a:p>
            <a:pPr marL="173038" lvl="0" indent="-173038" fontAlgn="base">
              <a:spcBef>
                <a:spcPts val="600"/>
              </a:spcBef>
              <a:spcAft>
                <a:spcPct val="0"/>
              </a:spcAft>
              <a:buClrTx/>
            </a:pPr>
            <a:r>
              <a:rPr lang="es-US" sz="2000" dirty="0"/>
              <a:t>Cuesta menos cuando tiene 65 años</a:t>
            </a:r>
          </a:p>
          <a:p>
            <a:pPr marL="173038" lvl="0" indent="-173038" fontAlgn="base">
              <a:spcBef>
                <a:spcPts val="600"/>
              </a:spcBef>
              <a:spcAft>
                <a:spcPct val="0"/>
              </a:spcAft>
              <a:buClrTx/>
            </a:pPr>
            <a:r>
              <a:rPr lang="es-US" sz="2000" dirty="0"/>
              <a:t>El costo aumenta cada año a medida que envejece</a:t>
            </a:r>
          </a:p>
        </p:txBody>
      </p:sp>
      <p:cxnSp>
        <p:nvCxnSpPr>
          <p:cNvPr id="10" name="Straight Connector 9">
            <a:extLst>
              <a:ext uri="{FF2B5EF4-FFF2-40B4-BE49-F238E27FC236}">
                <a16:creationId xmlns:a16="http://schemas.microsoft.com/office/drawing/2014/main" id="{95F8BB1C-5219-418B-A61A-DA7CCA14BABA}"/>
              </a:ext>
              <a:ext uri="{C183D7F6-B498-43B3-948B-1728B52AA6E4}">
                <adec:decorative xmlns:adec="http://schemas.microsoft.com/office/drawing/2017/decorative" val="1"/>
              </a:ext>
            </a:extLst>
          </p:cNvPr>
          <p:cNvCxnSpPr/>
          <p:nvPr/>
        </p:nvCxnSpPr>
        <p:spPr>
          <a:xfrm>
            <a:off x="8352768" y="2868670"/>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A49B49EB-FC99-969C-30F2-8883FEE6FD84}"/>
              </a:ext>
            </a:extLst>
          </p:cNvPr>
          <p:cNvSpPr>
            <a:spLocks noGrp="1"/>
          </p:cNvSpPr>
          <p:nvPr>
            <p:ph type="body" sz="quarter" idx="16"/>
          </p:nvPr>
        </p:nvSpPr>
        <p:spPr>
          <a:xfrm>
            <a:off x="1254261" y="5497692"/>
            <a:ext cx="6745610" cy="491412"/>
          </a:xfrm>
        </p:spPr>
        <p:txBody>
          <a:bodyPr>
            <a:normAutofit fontScale="85000" lnSpcReduction="10000"/>
          </a:bodyPr>
          <a:lstStyle/>
          <a:p>
            <a:pPr marL="0" lvl="0" indent="0">
              <a:spcAft>
                <a:spcPts val="0"/>
              </a:spcAft>
              <a:buClrTx/>
              <a:buNone/>
            </a:pPr>
            <a:r>
              <a:rPr lang="es-US" sz="1800" b="1"/>
              <a:t>NOTA</a:t>
            </a:r>
            <a:r>
              <a:rPr lang="es-US" sz="1800"/>
              <a:t>: Las primas pueden aumentar debido a la inflación y a otros factores.</a:t>
            </a:r>
          </a:p>
        </p:txBody>
      </p:sp>
      <p:pic>
        <p:nvPicPr>
          <p:cNvPr id="14" name="Picture 13">
            <a:extLst>
              <a:ext uri="{FF2B5EF4-FFF2-40B4-BE49-F238E27FC236}">
                <a16:creationId xmlns:a16="http://schemas.microsoft.com/office/drawing/2014/main" id="{4A4365D5-F117-455C-849A-7D5E2EEB1D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3281" y="5491699"/>
            <a:ext cx="274320" cy="274320"/>
          </a:xfrm>
          <a:prstGeom prst="rect">
            <a:avLst/>
          </a:prstGeom>
        </p:spPr>
      </p:pic>
      <p:sp>
        <p:nvSpPr>
          <p:cNvPr id="8" name="Slide Number Placeholder 7">
            <a:extLst>
              <a:ext uri="{FF2B5EF4-FFF2-40B4-BE49-F238E27FC236}">
                <a16:creationId xmlns:a16="http://schemas.microsoft.com/office/drawing/2014/main" id="{7A85680D-33AF-B672-2BB7-843F2D5AE3DB}"/>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7" name="Footer Placeholder 6">
            <a:extLst>
              <a:ext uri="{FF2B5EF4-FFF2-40B4-BE49-F238E27FC236}">
                <a16:creationId xmlns:a16="http://schemas.microsoft.com/office/drawing/2014/main" id="{69475716-A12C-4EB5-CB99-B7F8660ECE4A}"/>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08657EF0-F21E-B7E0-308D-1F012ED4FFE1}"/>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683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animBg="1"/>
      <p:bldP spid="21" grpId="0" uiExpand="1" animBg="1"/>
      <p:bldP spid="22" grpId="0" uiExpand="1" animBg="1"/>
      <p:bldP spid="2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s-US" sz="3000"/>
              <a:t>El mejor momento para comprar una póliza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33859" y="1279525"/>
            <a:ext cx="10644187" cy="4772025"/>
          </a:xfrm>
        </p:spPr>
        <p:txBody>
          <a:bodyPr>
            <a:noAutofit/>
          </a:bodyPr>
          <a:lstStyle/>
          <a:p>
            <a:pPr marL="274320" lvl="0" indent="-274320">
              <a:lnSpc>
                <a:spcPct val="100000"/>
              </a:lnSpc>
              <a:spcBef>
                <a:spcPts val="0"/>
              </a:spcBef>
              <a:spcAft>
                <a:spcPts val="1200"/>
              </a:spcAft>
            </a:pPr>
            <a:r>
              <a:rPr lang="es-US" sz="2500" dirty="0">
                <a:solidFill>
                  <a:srgbClr val="00529B"/>
                </a:solidFill>
              </a:rPr>
              <a:t>Durante su Período de Inscripción Abierta (OEP) para </a:t>
            </a:r>
            <a:r>
              <a:rPr lang="es-US" sz="2500" dirty="0" err="1">
                <a:solidFill>
                  <a:srgbClr val="00529B"/>
                </a:solidFill>
              </a:rPr>
              <a:t>Medigap</a:t>
            </a:r>
            <a:r>
              <a:rPr lang="es-US" sz="2500" dirty="0">
                <a:solidFill>
                  <a:srgbClr val="00529B"/>
                </a:solidFill>
              </a:rPr>
              <a:t>, que: </a:t>
            </a:r>
          </a:p>
          <a:p>
            <a:pPr marL="548640" indent="-274320" defTabSz="685800">
              <a:lnSpc>
                <a:spcPct val="100000"/>
              </a:lnSpc>
              <a:spcBef>
                <a:spcPts val="0"/>
              </a:spcBef>
              <a:spcAft>
                <a:spcPts val="1200"/>
              </a:spcAft>
              <a:buFont typeface="Arial" panose="020B0604020202020204" pitchFamily="34" charset="0"/>
              <a:buChar char="•"/>
            </a:pPr>
            <a:r>
              <a:rPr lang="es-US" sz="2300" dirty="0">
                <a:solidFill>
                  <a:srgbClr val="00529B"/>
                </a:solidFill>
              </a:rPr>
              <a:t>Dura 6 meses</a:t>
            </a:r>
          </a:p>
          <a:p>
            <a:pPr marL="548640" indent="-274320" defTabSz="685800">
              <a:lnSpc>
                <a:spcPct val="100000"/>
              </a:lnSpc>
              <a:spcBef>
                <a:spcPts val="0"/>
              </a:spcBef>
              <a:spcAft>
                <a:spcPts val="1200"/>
              </a:spcAft>
              <a:buFont typeface="Arial" panose="020B0604020202020204" pitchFamily="34" charset="0"/>
              <a:buChar char="•"/>
            </a:pPr>
            <a:r>
              <a:rPr lang="es-US" sz="2300" dirty="0">
                <a:solidFill>
                  <a:srgbClr val="00529B"/>
                </a:solidFill>
              </a:rPr>
              <a:t>Comienza el primer día del mes en que usted cumple 65 años o más Y </a:t>
            </a:r>
            <a:br>
              <a:rPr lang="es-US" sz="2300" dirty="0">
                <a:solidFill>
                  <a:srgbClr val="00529B"/>
                </a:solidFill>
              </a:rPr>
            </a:br>
            <a:r>
              <a:rPr lang="es-US" sz="2300" dirty="0">
                <a:solidFill>
                  <a:srgbClr val="00529B"/>
                </a:solidFill>
              </a:rPr>
              <a:t>se inscribió en la Parte B de Medicare (seguro médico)</a:t>
            </a:r>
          </a:p>
          <a:p>
            <a:pPr marL="274320" indent="-274320">
              <a:lnSpc>
                <a:spcPct val="100000"/>
              </a:lnSpc>
              <a:spcBef>
                <a:spcPts val="0"/>
              </a:spcBef>
              <a:spcAft>
                <a:spcPts val="1200"/>
              </a:spcAft>
            </a:pPr>
            <a:r>
              <a:rPr lang="es-US" sz="2500" dirty="0">
                <a:solidFill>
                  <a:srgbClr val="00529B"/>
                </a:solidFill>
              </a:rPr>
              <a:t>Algunos estados tienen OEP adicionales, incluso para personas menores de 65 años</a:t>
            </a:r>
          </a:p>
          <a:p>
            <a:pPr marL="274320" indent="-274320">
              <a:lnSpc>
                <a:spcPct val="100000"/>
              </a:lnSpc>
              <a:spcBef>
                <a:spcPts val="0"/>
              </a:spcBef>
              <a:spcAft>
                <a:spcPts val="1200"/>
              </a:spcAft>
            </a:pPr>
            <a:r>
              <a:rPr lang="es-US" sz="2500" dirty="0">
                <a:solidFill>
                  <a:srgbClr val="00529B"/>
                </a:solidFill>
              </a:rPr>
              <a:t>Si tiene menos de 65 años y tiene Medicare por una discapacidad o </a:t>
            </a:r>
            <a:br>
              <a:rPr lang="es-US" sz="2500" dirty="0">
                <a:solidFill>
                  <a:srgbClr val="00529B"/>
                </a:solidFill>
              </a:rPr>
            </a:br>
            <a:r>
              <a:rPr lang="es-US" sz="2500" dirty="0">
                <a:solidFill>
                  <a:srgbClr val="00529B"/>
                </a:solidFill>
              </a:rPr>
              <a:t>una enfermedad renal en etapa terminal (ESRD), quizá no pueda comprar la póliza </a:t>
            </a:r>
            <a:r>
              <a:rPr lang="es-US" sz="2500" dirty="0" err="1">
                <a:solidFill>
                  <a:srgbClr val="00529B"/>
                </a:solidFill>
              </a:rPr>
              <a:t>Medigap</a:t>
            </a:r>
            <a:r>
              <a:rPr lang="es-US" sz="2500" dirty="0">
                <a:solidFill>
                  <a:srgbClr val="00529B"/>
                </a:solidFill>
              </a:rPr>
              <a:t> que desee, o cualquier póliza </a:t>
            </a:r>
            <a:r>
              <a:rPr lang="es-US" sz="2500" dirty="0" err="1">
                <a:solidFill>
                  <a:srgbClr val="00529B"/>
                </a:solidFill>
              </a:rPr>
              <a:t>Medigap</a:t>
            </a:r>
            <a:r>
              <a:rPr lang="es-US" sz="2500" dirty="0">
                <a:solidFill>
                  <a:srgbClr val="00529B"/>
                </a:solidFill>
              </a:rPr>
              <a:t>, hasta que cumpla 65 años</a:t>
            </a:r>
          </a:p>
        </p:txBody>
      </p:sp>
      <p:sp>
        <p:nvSpPr>
          <p:cNvPr id="6" name="Slide Number Placeholder 5">
            <a:extLst>
              <a:ext uri="{FF2B5EF4-FFF2-40B4-BE49-F238E27FC236}">
                <a16:creationId xmlns:a16="http://schemas.microsoft.com/office/drawing/2014/main" id="{4122F882-96D6-604D-891F-4DD7E663A9A3}"/>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4" name="Footer Placeholder 3">
            <a:extLst>
              <a:ext uri="{FF2B5EF4-FFF2-40B4-BE49-F238E27FC236}">
                <a16:creationId xmlns:a16="http://schemas.microsoft.com/office/drawing/2014/main" id="{ED7AC02D-8E60-0F47-27A5-AC4196271BCC}"/>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72EFBB00-5804-96E4-73A5-EB9A06964AE2}"/>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6E0A9-2954-4851-B218-D51BB8E7735A}"/>
              </a:ext>
            </a:extLst>
          </p:cNvPr>
          <p:cNvSpPr>
            <a:spLocks noGrp="1"/>
          </p:cNvSpPr>
          <p:nvPr>
            <p:ph type="title"/>
          </p:nvPr>
        </p:nvSpPr>
        <p:spPr/>
        <p:txBody>
          <a:bodyPr anchor="ctr">
            <a:normAutofit/>
          </a:bodyPr>
          <a:lstStyle/>
          <a:p>
            <a:r>
              <a:rPr lang="es-US" sz="3000"/>
              <a:t>Sus derechos cuando compra una póliza Medigap</a:t>
            </a:r>
          </a:p>
        </p:txBody>
      </p:sp>
      <p:sp>
        <p:nvSpPr>
          <p:cNvPr id="5" name="Content Placeholder 4">
            <a:extLst>
              <a:ext uri="{FF2B5EF4-FFF2-40B4-BE49-F238E27FC236}">
                <a16:creationId xmlns:a16="http://schemas.microsoft.com/office/drawing/2014/main" id="{2902D667-4C23-4D09-930B-2103F1709E57}"/>
              </a:ext>
            </a:extLst>
          </p:cNvPr>
          <p:cNvSpPr>
            <a:spLocks noGrp="1"/>
          </p:cNvSpPr>
          <p:nvPr>
            <p:ph type="body" sz="quarter" idx="4294967295"/>
          </p:nvPr>
        </p:nvSpPr>
        <p:spPr>
          <a:xfrm>
            <a:off x="1129802" y="1345406"/>
            <a:ext cx="10644187" cy="4167188"/>
          </a:xfrm>
        </p:spPr>
        <p:txBody>
          <a:bodyPr>
            <a:normAutofit/>
          </a:bodyPr>
          <a:lstStyle/>
          <a:p>
            <a:pPr marL="0" lvl="2" indent="0" defTabSz="685800">
              <a:lnSpc>
                <a:spcPct val="100000"/>
              </a:lnSpc>
              <a:spcBef>
                <a:spcPts val="600"/>
              </a:spcBef>
              <a:spcAft>
                <a:spcPts val="1200"/>
              </a:spcAft>
              <a:buNone/>
            </a:pPr>
            <a:r>
              <a:rPr lang="es-US" sz="2800" b="1" dirty="0">
                <a:solidFill>
                  <a:srgbClr val="00529B"/>
                </a:solidFill>
                <a:latin typeface="Arial" panose="020B0604020202020204" pitchFamily="34" charset="0"/>
                <a:cs typeface="Arial" panose="020B0604020202020204" pitchFamily="34" charset="0"/>
              </a:rPr>
              <a:t>Durante su OEP para </a:t>
            </a:r>
            <a:r>
              <a:rPr lang="es-US" sz="2800" b="1" dirty="0" err="1">
                <a:solidFill>
                  <a:srgbClr val="00529B"/>
                </a:solidFill>
                <a:latin typeface="Arial" panose="020B0604020202020204" pitchFamily="34" charset="0"/>
                <a:cs typeface="Arial" panose="020B0604020202020204" pitchFamily="34" charset="0"/>
              </a:rPr>
              <a:t>Medigap</a:t>
            </a:r>
            <a:r>
              <a:rPr lang="es-US" sz="2800" b="1" dirty="0">
                <a:solidFill>
                  <a:srgbClr val="00529B"/>
                </a:solidFill>
                <a:latin typeface="Arial" panose="020B0604020202020204" pitchFamily="34" charset="0"/>
                <a:cs typeface="Arial" panose="020B0604020202020204" pitchFamily="34" charset="0"/>
              </a:rPr>
              <a:t>, las compañías de seguros </a:t>
            </a:r>
            <a:br>
              <a:rPr lang="es-US" sz="2800" b="1" dirty="0">
                <a:solidFill>
                  <a:srgbClr val="00529B"/>
                </a:solidFill>
                <a:latin typeface="Arial" panose="020B0604020202020204" pitchFamily="34" charset="0"/>
                <a:cs typeface="Arial" panose="020B0604020202020204" pitchFamily="34" charset="0"/>
              </a:rPr>
            </a:br>
            <a:r>
              <a:rPr lang="es-US" sz="2800" b="1" dirty="0">
                <a:solidFill>
                  <a:srgbClr val="00529B"/>
                </a:solidFill>
                <a:latin typeface="Arial" panose="020B0604020202020204" pitchFamily="34" charset="0"/>
                <a:cs typeface="Arial" panose="020B0604020202020204" pitchFamily="34" charset="0"/>
              </a:rPr>
              <a:t>no pueden:</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Rehusarse a venderle una póliza </a:t>
            </a:r>
            <a:r>
              <a:rPr lang="es-US" sz="2400" dirty="0" err="1">
                <a:solidFill>
                  <a:srgbClr val="00529B"/>
                </a:solidFill>
                <a:latin typeface="Arial" panose="020B0604020202020204" pitchFamily="34" charset="0"/>
                <a:cs typeface="Arial" panose="020B0604020202020204" pitchFamily="34" charset="0"/>
              </a:rPr>
              <a:t>Medigap</a:t>
            </a:r>
            <a:r>
              <a:rPr lang="es-US" sz="2400" dirty="0">
                <a:solidFill>
                  <a:srgbClr val="00529B"/>
                </a:solidFill>
                <a:latin typeface="Arial" panose="020B0604020202020204" pitchFamily="34" charset="0"/>
                <a:cs typeface="Arial" panose="020B0604020202020204" pitchFamily="34" charset="0"/>
              </a:rPr>
              <a:t> que ofrezcan</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Cobrar más debido a un problema de salud pasado/presente.</a:t>
            </a:r>
          </a:p>
          <a:p>
            <a:pPr marL="548640" lvl="2" indent="-274320" defTabSz="862013">
              <a:lnSpc>
                <a:spcPct val="100000"/>
              </a:lnSpc>
              <a:spcBef>
                <a:spcPts val="0"/>
              </a:spcBef>
              <a:spcAft>
                <a:spcPts val="1200"/>
              </a:spcAft>
              <a:buSzPct val="100000"/>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Hacerle esperar para que se inicie la cobertura (puede haber un período de espera por enfermedades preexistentes si usted no tiene cobertura acreditable antes del OEP).</a:t>
            </a:r>
          </a:p>
        </p:txBody>
      </p:sp>
      <p:sp>
        <p:nvSpPr>
          <p:cNvPr id="6" name="Slide Number Placeholder 5">
            <a:extLst>
              <a:ext uri="{FF2B5EF4-FFF2-40B4-BE49-F238E27FC236}">
                <a16:creationId xmlns:a16="http://schemas.microsoft.com/office/drawing/2014/main" id="{DCDA89D3-59CC-1E17-F2E8-943085A30AB4}"/>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3" name="Footer Placeholder 2">
            <a:extLst>
              <a:ext uri="{FF2B5EF4-FFF2-40B4-BE49-F238E27FC236}">
                <a16:creationId xmlns:a16="http://schemas.microsoft.com/office/drawing/2014/main" id="{C7D1FD7E-99B9-6E2D-A4DF-DEA723262575}"/>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C61ED93B-5EDB-A238-B713-6B64796F744C}"/>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6133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50692"/>
          </a:xfrm>
        </p:spPr>
        <p:txBody>
          <a:bodyPr anchor="ctr">
            <a:normAutofit/>
          </a:bodyPr>
          <a:lstStyle/>
          <a:p>
            <a:r>
              <a:rPr lang="es-US" sz="3000"/>
              <a:t>Objetivos de la sesión</a:t>
            </a:r>
          </a:p>
        </p:txBody>
      </p:sp>
      <p:sp>
        <p:nvSpPr>
          <p:cNvPr id="6" name="Content Placeholder 12"/>
          <p:cNvSpPr>
            <a:spLocks noGrp="1"/>
          </p:cNvSpPr>
          <p:nvPr>
            <p:ph idx="1"/>
          </p:nvPr>
        </p:nvSpPr>
        <p:spPr>
          <a:xfrm>
            <a:off x="914400" y="1280160"/>
            <a:ext cx="10658347" cy="5021042"/>
          </a:xfrm>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finalizar esta sesión, usted podrá:</a:t>
            </a:r>
          </a:p>
          <a:p>
            <a:pPr marL="548640" indent="-274320" defTabSz="685800">
              <a:lnSpc>
                <a:spcPct val="100000"/>
              </a:lnSpc>
              <a:spcBef>
                <a:spcPts val="0"/>
              </a:spcBef>
              <a:spcAft>
                <a:spcPts val="1200"/>
              </a:spcAft>
            </a:pPr>
            <a:r>
              <a:rPr lang="es-US" sz="2400">
                <a:solidFill>
                  <a:srgbClr val="00529B"/>
                </a:solidFill>
              </a:rPr>
              <a:t>Explicar qué son las pólizas Medigap</a:t>
            </a:r>
          </a:p>
          <a:p>
            <a:pPr marL="548640" indent="-274320" defTabSz="685800">
              <a:lnSpc>
                <a:spcPct val="100000"/>
              </a:lnSpc>
              <a:spcBef>
                <a:spcPts val="0"/>
              </a:spcBef>
              <a:spcAft>
                <a:spcPts val="1200"/>
              </a:spcAft>
            </a:pPr>
            <a:r>
              <a:rPr lang="es-US" sz="2400">
                <a:solidFill>
                  <a:srgbClr val="00529B"/>
                </a:solidFill>
              </a:rPr>
              <a:t>Reconocer los términos principales de Medigap</a:t>
            </a:r>
          </a:p>
          <a:p>
            <a:pPr marL="548640" indent="-274320" defTabSz="685800">
              <a:lnSpc>
                <a:spcPct val="100000"/>
              </a:lnSpc>
              <a:spcBef>
                <a:spcPts val="0"/>
              </a:spcBef>
              <a:spcAft>
                <a:spcPts val="1200"/>
              </a:spcAft>
            </a:pPr>
            <a:r>
              <a:rPr lang="es-US" sz="2400">
                <a:solidFill>
                  <a:srgbClr val="00529B"/>
                </a:solidFill>
              </a:rPr>
              <a:t>Indicar los pasos para adquirir una póliza Medigap</a:t>
            </a:r>
          </a:p>
          <a:p>
            <a:pPr marL="548640" indent="-274320" defTabSz="685800">
              <a:lnSpc>
                <a:spcPct val="100000"/>
              </a:lnSpc>
              <a:spcBef>
                <a:spcPts val="0"/>
              </a:spcBef>
              <a:spcAft>
                <a:spcPts val="1200"/>
              </a:spcAft>
            </a:pPr>
            <a:r>
              <a:rPr lang="es-US" sz="2400">
                <a:solidFill>
                  <a:srgbClr val="00529B"/>
                </a:solidFill>
              </a:rPr>
              <a:t>Identificar el mejor momento para contratar una póliza Medigap</a:t>
            </a:r>
          </a:p>
          <a:p>
            <a:pPr marL="548640" indent="-274320" defTabSz="685800">
              <a:lnSpc>
                <a:spcPct val="100000"/>
              </a:lnSpc>
              <a:spcBef>
                <a:spcPts val="0"/>
              </a:spcBef>
              <a:spcAft>
                <a:spcPts val="1200"/>
              </a:spcAft>
            </a:pPr>
            <a:r>
              <a:rPr lang="es-US" sz="2400">
                <a:solidFill>
                  <a:srgbClr val="00529B"/>
                </a:solidFill>
              </a:rPr>
              <a:t>Explicar los derechos de emisión garantizada</a:t>
            </a:r>
          </a:p>
          <a:p>
            <a:pPr marL="548640" indent="-274320" defTabSz="685800">
              <a:lnSpc>
                <a:spcPct val="100000"/>
              </a:lnSpc>
              <a:spcBef>
                <a:spcPts val="0"/>
              </a:spcBef>
              <a:spcAft>
                <a:spcPts val="1200"/>
              </a:spcAft>
            </a:pPr>
            <a:r>
              <a:rPr lang="es-US" sz="2400">
                <a:solidFill>
                  <a:srgbClr val="00529B"/>
                </a:solidFill>
              </a:rPr>
              <a:t>Saber dónde obtener información sobre los derechos y las protecciones de Medigap</a:t>
            </a:r>
          </a:p>
        </p:txBody>
      </p:sp>
      <p:sp>
        <p:nvSpPr>
          <p:cNvPr id="7" name="Slide Number Placeholder 6">
            <a:extLst>
              <a:ext uri="{FF2B5EF4-FFF2-40B4-BE49-F238E27FC236}">
                <a16:creationId xmlns:a16="http://schemas.microsoft.com/office/drawing/2014/main" id="{296A2195-1B22-066B-DFD9-BD94DBFB559E}"/>
              </a:ext>
            </a:extLst>
          </p:cNvPr>
          <p:cNvSpPr>
            <a:spLocks noGrp="1"/>
          </p:cNvSpPr>
          <p:nvPr>
            <p:ph type="sldNum" sz="quarter" idx="12"/>
          </p:nvPr>
        </p:nvSpPr>
        <p:spPr/>
        <p:txBody>
          <a:bodyPr/>
          <a:lstStyle/>
          <a:p>
            <a:fld id="{F0CCE2AE-27A2-40B1-80D1-5342831D4722}" type="slidenum">
              <a:rPr lang="en-US" smtClean="0"/>
              <a:pPr/>
              <a:t>3</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s-US" sz="3000"/>
              <a:t>Si se demora en inscribirse en Parte B</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46922" y="1357902"/>
            <a:ext cx="10644187" cy="4616450"/>
          </a:xfrm>
        </p:spPr>
        <p:txBody>
          <a:bodyPr>
            <a:normAutofit/>
          </a:bodyPr>
          <a:lstStyle/>
          <a:p>
            <a:pPr marL="0" lvl="1" indent="0" defTabSz="685800">
              <a:lnSpc>
                <a:spcPct val="100000"/>
              </a:lnSpc>
              <a:spcBef>
                <a:spcPts val="0"/>
              </a:spcBef>
              <a:spcAft>
                <a:spcPts val="1200"/>
              </a:spcAft>
              <a:buNone/>
            </a:pPr>
            <a:r>
              <a:rPr lang="es-US" sz="2800" b="1" dirty="0">
                <a:solidFill>
                  <a:srgbClr val="00529B"/>
                </a:solidFill>
              </a:rPr>
              <a:t>Si usted o su cónyuge tiene cobertura de salud grupal a través de un empleador o sindicato debido a su empleo actual, es posible que usted quiera esperar para inscribirse en la Parte B por lo siguiente: </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La cobertura de salud grupal suele brindar una cobertura similar a la Parte B</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Estaría pagando la Parte B antes de necesitarla</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Su OEP para </a:t>
            </a:r>
            <a:r>
              <a:rPr lang="es-US" sz="2400" dirty="0" err="1">
                <a:solidFill>
                  <a:srgbClr val="00529B"/>
                </a:solidFill>
              </a:rPr>
              <a:t>Medigap</a:t>
            </a:r>
            <a:r>
              <a:rPr lang="es-US" sz="2400" dirty="0">
                <a:solidFill>
                  <a:srgbClr val="00529B"/>
                </a:solidFill>
              </a:rPr>
              <a:t> podría vencer antes de que una póliza </a:t>
            </a:r>
            <a:r>
              <a:rPr lang="es-US" sz="2400" dirty="0" err="1">
                <a:solidFill>
                  <a:srgbClr val="00529B"/>
                </a:solidFill>
              </a:rPr>
              <a:t>Medigap</a:t>
            </a:r>
            <a:r>
              <a:rPr lang="es-US" sz="2400" dirty="0">
                <a:solidFill>
                  <a:srgbClr val="00529B"/>
                </a:solidFill>
              </a:rPr>
              <a:t> </a:t>
            </a:r>
            <a:br>
              <a:rPr lang="es-US" sz="2400" dirty="0">
                <a:solidFill>
                  <a:srgbClr val="00529B"/>
                </a:solidFill>
              </a:rPr>
            </a:br>
            <a:r>
              <a:rPr lang="es-US" sz="2400" dirty="0">
                <a:solidFill>
                  <a:srgbClr val="00529B"/>
                </a:solidFill>
              </a:rPr>
              <a:t>le resulte útil</a:t>
            </a:r>
          </a:p>
        </p:txBody>
      </p:sp>
      <p:sp>
        <p:nvSpPr>
          <p:cNvPr id="6" name="Slide Number Placeholder 5">
            <a:extLst>
              <a:ext uri="{FF2B5EF4-FFF2-40B4-BE49-F238E27FC236}">
                <a16:creationId xmlns:a16="http://schemas.microsoft.com/office/drawing/2014/main" id="{0F3780D8-F066-78B4-BF39-2CB146974E59}"/>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4" name="Footer Placeholder 3">
            <a:extLst>
              <a:ext uri="{FF2B5EF4-FFF2-40B4-BE49-F238E27FC236}">
                <a16:creationId xmlns:a16="http://schemas.microsoft.com/office/drawing/2014/main" id="{715C0CAD-C477-A891-642A-EB5FC8C2B108}"/>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9AF5E2DD-C0AA-BEA3-3754-E9308DDAE39F}"/>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4528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38213"/>
          </a:xfrm>
        </p:spPr>
        <p:txBody>
          <a:bodyPr anchor="ctr">
            <a:normAutofit/>
          </a:bodyPr>
          <a:lstStyle/>
          <a:p>
            <a:r>
              <a:rPr lang="es-US" sz="3000"/>
              <a:t>Condiciones preexistentes y Medigap</a:t>
            </a:r>
          </a:p>
        </p:txBody>
      </p:sp>
      <p:sp>
        <p:nvSpPr>
          <p:cNvPr id="8" name="Content Placeholder 4">
            <a:extLst>
              <a:ext uri="{FF2B5EF4-FFF2-40B4-BE49-F238E27FC236}">
                <a16:creationId xmlns:a16="http://schemas.microsoft.com/office/drawing/2014/main" id="{290750F3-4889-426A-A600-9DAA91EF1FBA}"/>
              </a:ext>
            </a:extLst>
          </p:cNvPr>
          <p:cNvSpPr>
            <a:spLocks noGrp="1"/>
          </p:cNvSpPr>
          <p:nvPr>
            <p:ph type="body" sz="quarter" idx="4294967295"/>
          </p:nvPr>
        </p:nvSpPr>
        <p:spPr>
          <a:xfrm>
            <a:off x="946921" y="1344839"/>
            <a:ext cx="10644187" cy="4611688"/>
          </a:xfrm>
        </p:spPr>
        <p:txBody>
          <a:bodyPr>
            <a:normAutofit fontScale="92500"/>
          </a:bodyPr>
          <a:lstStyle/>
          <a:p>
            <a:pPr marL="274320" indent="-274320" defTabSz="685800">
              <a:lnSpc>
                <a:spcPct val="100000"/>
              </a:lnSpc>
              <a:spcBef>
                <a:spcPts val="0"/>
              </a:spcBef>
              <a:spcAft>
                <a:spcPts val="1200"/>
              </a:spcAft>
            </a:pPr>
            <a:r>
              <a:rPr lang="es-US" sz="2800">
                <a:solidFill>
                  <a:srgbClr val="00529B"/>
                </a:solidFill>
              </a:rPr>
              <a:t>Enfermedad preexistente: problema de salud tratado o diagnosticado dentro de los 6 meses anteriores a la fecha de inicio de la cobertura</a:t>
            </a:r>
          </a:p>
          <a:p>
            <a:pPr marL="274320" lvl="0" indent="-274320" defTabSz="685800">
              <a:lnSpc>
                <a:spcPct val="100000"/>
              </a:lnSpc>
              <a:spcBef>
                <a:spcPts val="0"/>
              </a:spcBef>
              <a:spcAft>
                <a:spcPts val="1200"/>
              </a:spcAft>
            </a:pPr>
            <a:r>
              <a:rPr lang="es-US" sz="2800">
                <a:solidFill>
                  <a:srgbClr val="00529B"/>
                </a:solidFill>
              </a:rPr>
              <a:t>Período de espera por enfermedad preexistente: las compañías de seguro pueden negarse a cubrir los gastos de bolsillo relacionados con una enfermedad excluida durante un máximo de 6 meses ("período retroactivo") </a:t>
            </a:r>
          </a:p>
          <a:p>
            <a:pPr marL="274320" indent="-274320" defTabSz="685800">
              <a:lnSpc>
                <a:spcPct val="100000"/>
              </a:lnSpc>
              <a:spcBef>
                <a:spcPts val="0"/>
              </a:spcBef>
              <a:spcAft>
                <a:spcPts val="1200"/>
              </a:spcAft>
            </a:pPr>
            <a:r>
              <a:rPr lang="es-US" sz="2800">
                <a:solidFill>
                  <a:srgbClr val="00529B"/>
                </a:solidFill>
              </a:rPr>
              <a:t>Si tuvo al menos 6 meses de cobertura previa acreditable (sin brechas de cobertura de más de 63 días), las compañías de seguros no pueden obligarlo a esperar antes de comenzar a cubrir sus enfermedades preexistentes</a:t>
            </a:r>
          </a:p>
        </p:txBody>
      </p:sp>
      <p:sp>
        <p:nvSpPr>
          <p:cNvPr id="5" name="Slide Number Placeholder 4">
            <a:extLst>
              <a:ext uri="{FF2B5EF4-FFF2-40B4-BE49-F238E27FC236}">
                <a16:creationId xmlns:a16="http://schemas.microsoft.com/office/drawing/2014/main" id="{B10C9A5D-986D-0712-935B-458106701E85}"/>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4" name="Footer Placeholder 3">
            <a:extLst>
              <a:ext uri="{FF2B5EF4-FFF2-40B4-BE49-F238E27FC236}">
                <a16:creationId xmlns:a16="http://schemas.microsoft.com/office/drawing/2014/main" id="{F625E46C-644C-2070-D540-E6441B60CE7B}"/>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A813D45E-E7F8-5013-0C58-5E7043C464B8}"/>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2099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chor="ctr">
            <a:normAutofit/>
          </a:bodyPr>
          <a:lstStyle/>
          <a:p>
            <a:r>
              <a:rPr lang="es-US" dirty="0" err="1"/>
              <a:t>Medigap</a:t>
            </a:r>
            <a:r>
              <a:rPr lang="es-US" dirty="0"/>
              <a:t> para personas con una discapacidad o </a:t>
            </a:r>
            <a:br>
              <a:rPr lang="es-US" dirty="0"/>
            </a:br>
            <a:r>
              <a:rPr lang="es-US" dirty="0"/>
              <a:t>enfermedad renal en etapa terminal (ESRD)</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1025299" y="1345406"/>
            <a:ext cx="10644187" cy="4167188"/>
          </a:xfrm>
        </p:spPr>
        <p:txBody>
          <a:bodyPr>
            <a:normAutofit/>
          </a:bodyPr>
          <a:lstStyle/>
          <a:p>
            <a:pPr marL="274320" lvl="0" indent="-274320" defTabSz="685800">
              <a:lnSpc>
                <a:spcPct val="100000"/>
              </a:lnSpc>
              <a:spcBef>
                <a:spcPts val="0"/>
              </a:spcBef>
              <a:spcAft>
                <a:spcPts val="1200"/>
              </a:spcAft>
            </a:pPr>
            <a:r>
              <a:rPr lang="es-US" sz="2800">
                <a:solidFill>
                  <a:srgbClr val="00529B"/>
                </a:solidFill>
              </a:rPr>
              <a:t>Es posible que no pueda comprar una póliza Medigap hasta que cumpla 65 años</a:t>
            </a:r>
          </a:p>
          <a:p>
            <a:pPr marL="274320" lvl="0" indent="-274320" defTabSz="685800">
              <a:lnSpc>
                <a:spcPct val="100000"/>
              </a:lnSpc>
              <a:spcBef>
                <a:spcPts val="0"/>
              </a:spcBef>
              <a:spcAft>
                <a:spcPts val="1200"/>
              </a:spcAft>
            </a:pPr>
            <a:r>
              <a:rPr lang="es-US" sz="2800">
                <a:solidFill>
                  <a:srgbClr val="00529B"/>
                </a:solidFill>
              </a:rPr>
              <a:t>Las compañías pueden vender pólizas Medigap de manera voluntaria</a:t>
            </a:r>
          </a:p>
          <a:p>
            <a:pPr marL="548640" lvl="2" indent="-274320" defTabSz="685800">
              <a:lnSpc>
                <a:spcPct val="100000"/>
              </a:lnSpc>
              <a:spcBef>
                <a:spcPts val="0"/>
              </a:spcBef>
              <a:spcAft>
                <a:spcPts val="1200"/>
              </a:spcAft>
            </a:pPr>
            <a:r>
              <a:rPr lang="es-US" sz="2400">
                <a:solidFill>
                  <a:srgbClr val="00529B"/>
                </a:solidFill>
                <a:latin typeface="Arial" panose="020B0604020202020204" pitchFamily="34" charset="0"/>
                <a:cs typeface="Arial" panose="020B0604020202020204" pitchFamily="34" charset="0"/>
              </a:rPr>
              <a:t>Puede costar más que las pólizas que se venden a personas mayores de 65 años</a:t>
            </a:r>
          </a:p>
          <a:p>
            <a:pPr marL="548640" lvl="2" indent="-274320" defTabSz="685800">
              <a:lnSpc>
                <a:spcPct val="100000"/>
              </a:lnSpc>
              <a:spcBef>
                <a:spcPts val="0"/>
              </a:spcBef>
              <a:spcAft>
                <a:spcPts val="1200"/>
              </a:spcAft>
            </a:pPr>
            <a:r>
              <a:rPr lang="es-US" sz="2400">
                <a:solidFill>
                  <a:srgbClr val="00529B"/>
                </a:solidFill>
                <a:latin typeface="Arial" panose="020B0604020202020204" pitchFamily="34" charset="0"/>
                <a:cs typeface="Arial" panose="020B0604020202020204" pitchFamily="34" charset="0"/>
              </a:rPr>
              <a:t>Pueden realizar una evaluación médica previa</a:t>
            </a:r>
          </a:p>
          <a:p>
            <a:pPr marL="274320" lvl="0" indent="-274320" defTabSz="685800">
              <a:lnSpc>
                <a:spcPct val="100000"/>
              </a:lnSpc>
              <a:spcBef>
                <a:spcPts val="0"/>
              </a:spcBef>
              <a:spcAft>
                <a:spcPts val="1200"/>
              </a:spcAft>
            </a:pPr>
            <a:r>
              <a:rPr lang="es-US" sz="2800">
                <a:solidFill>
                  <a:srgbClr val="00529B"/>
                </a:solidFill>
              </a:rPr>
              <a:t>Obtendrá un OEP para Medigap a los 65 años</a:t>
            </a:r>
          </a:p>
        </p:txBody>
      </p:sp>
      <p:sp>
        <p:nvSpPr>
          <p:cNvPr id="6" name="Slide Number Placeholder 5">
            <a:extLst>
              <a:ext uri="{FF2B5EF4-FFF2-40B4-BE49-F238E27FC236}">
                <a16:creationId xmlns:a16="http://schemas.microsoft.com/office/drawing/2014/main" id="{AD03F3AE-9865-4D87-8851-57A8257AA2A5}"/>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4" name="Footer Placeholder 3">
            <a:extLst>
              <a:ext uri="{FF2B5EF4-FFF2-40B4-BE49-F238E27FC236}">
                <a16:creationId xmlns:a16="http://schemas.microsoft.com/office/drawing/2014/main" id="{9FE74F67-B01C-AAF6-CF1A-5F8448BD3765}"/>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BB2A92E-FD5F-3D43-A145-ECAD0E196DCF}"/>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063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EC8E8FC-DB1C-410D-A071-FA6F05C0856B}"/>
              </a:ext>
            </a:extLst>
          </p:cNvPr>
          <p:cNvSpPr>
            <a:spLocks noGrp="1"/>
          </p:cNvSpPr>
          <p:nvPr>
            <p:ph type="title"/>
          </p:nvPr>
        </p:nvSpPr>
        <p:spPr/>
        <p:txBody>
          <a:bodyPr anchor="ctr">
            <a:normAutofit/>
          </a:bodyPr>
          <a:lstStyle/>
          <a:p>
            <a:r>
              <a:rPr lang="es-US" sz="3000"/>
              <a:t>Pasos para comprar una póliza Medigap</a:t>
            </a:r>
          </a:p>
        </p:txBody>
      </p:sp>
      <p:pic>
        <p:nvPicPr>
          <p:cNvPr id="3" name="Picture 2" descr="Image of a person climbing steps">
            <a:extLst>
              <a:ext uri="{FF2B5EF4-FFF2-40B4-BE49-F238E27FC236}">
                <a16:creationId xmlns:a16="http://schemas.microsoft.com/office/drawing/2014/main" id="{1B9D19C0-963C-40E1-A327-F972B701C4A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21241" y="2194272"/>
            <a:ext cx="2847079" cy="3133616"/>
          </a:xfrm>
          <a:prstGeom prst="rect">
            <a:avLst/>
          </a:prstGeom>
        </p:spPr>
      </p:pic>
      <p:sp>
        <p:nvSpPr>
          <p:cNvPr id="6" name="Text Placeholder 5">
            <a:extLst>
              <a:ext uri="{FF2B5EF4-FFF2-40B4-BE49-F238E27FC236}">
                <a16:creationId xmlns:a16="http://schemas.microsoft.com/office/drawing/2014/main" id="{43E24DCE-B1FD-DCA0-B1E6-6D5CD7BE70B3}"/>
              </a:ext>
            </a:extLst>
          </p:cNvPr>
          <p:cNvSpPr>
            <a:spLocks noGrp="1"/>
          </p:cNvSpPr>
          <p:nvPr>
            <p:ph type="body" sz="quarter" idx="13"/>
          </p:nvPr>
        </p:nvSpPr>
        <p:spPr>
          <a:xfrm>
            <a:off x="925736" y="4708830"/>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s-US" sz="2400" b="1">
                <a:solidFill>
                  <a:schemeClr val="bg1"/>
                </a:solidFill>
                <a:latin typeface="+mn-lt"/>
              </a:rPr>
              <a:t>PASO 1</a:t>
            </a:r>
          </a:p>
        </p:txBody>
      </p:sp>
      <p:sp>
        <p:nvSpPr>
          <p:cNvPr id="7" name="Text Placeholder 6">
            <a:extLst>
              <a:ext uri="{FF2B5EF4-FFF2-40B4-BE49-F238E27FC236}">
                <a16:creationId xmlns:a16="http://schemas.microsoft.com/office/drawing/2014/main" id="{7CDA3429-1A13-F6D6-14BD-BBBE0B69F525}"/>
              </a:ext>
            </a:extLst>
          </p:cNvPr>
          <p:cNvSpPr>
            <a:spLocks noGrp="1"/>
          </p:cNvSpPr>
          <p:nvPr>
            <p:ph type="body" sz="quarter" idx="14"/>
          </p:nvPr>
        </p:nvSpPr>
        <p:spPr>
          <a:xfrm>
            <a:off x="2483792" y="4708830"/>
            <a:ext cx="9165557"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indent="0" algn="ctr">
              <a:spcAft>
                <a:spcPts val="0"/>
              </a:spcAft>
              <a:buNone/>
            </a:pPr>
            <a:r>
              <a:rPr lang="es-US" sz="2400" dirty="0">
                <a:solidFill>
                  <a:schemeClr val="accent5">
                    <a:lumMod val="50000"/>
                  </a:schemeClr>
                </a:solidFill>
                <a:latin typeface="+mn-lt"/>
                <a:cs typeface="+mn-cs"/>
              </a:rPr>
              <a:t>Decidir qué beneficios desea, después decidir cuál póliza </a:t>
            </a:r>
            <a:br>
              <a:rPr lang="es-US" sz="2400" dirty="0">
                <a:solidFill>
                  <a:schemeClr val="accent5">
                    <a:lumMod val="50000"/>
                  </a:schemeClr>
                </a:solidFill>
                <a:latin typeface="+mn-lt"/>
                <a:cs typeface="+mn-cs"/>
              </a:rPr>
            </a:br>
            <a:r>
              <a:rPr lang="es-US" sz="2400" dirty="0" err="1">
                <a:solidFill>
                  <a:schemeClr val="accent5">
                    <a:lumMod val="50000"/>
                  </a:schemeClr>
                </a:solidFill>
                <a:latin typeface="+mn-lt"/>
                <a:cs typeface="+mn-cs"/>
              </a:rPr>
              <a:t>Medigap</a:t>
            </a:r>
            <a:r>
              <a:rPr lang="es-US" sz="2400" dirty="0">
                <a:solidFill>
                  <a:schemeClr val="accent5">
                    <a:lumMod val="50000"/>
                  </a:schemeClr>
                </a:solidFill>
                <a:latin typeface="+mn-lt"/>
                <a:cs typeface="+mn-cs"/>
              </a:rPr>
              <a:t> estandarizada satisface sus necesidades</a:t>
            </a:r>
          </a:p>
        </p:txBody>
      </p:sp>
      <p:sp>
        <p:nvSpPr>
          <p:cNvPr id="8" name="Text Placeholder 7">
            <a:extLst>
              <a:ext uri="{FF2B5EF4-FFF2-40B4-BE49-F238E27FC236}">
                <a16:creationId xmlns:a16="http://schemas.microsoft.com/office/drawing/2014/main" id="{297D4B12-2077-9038-5966-20D256CCD57D}"/>
              </a:ext>
            </a:extLst>
          </p:cNvPr>
          <p:cNvSpPr>
            <a:spLocks noGrp="1"/>
          </p:cNvSpPr>
          <p:nvPr>
            <p:ph type="body" sz="quarter" idx="15"/>
          </p:nvPr>
        </p:nvSpPr>
        <p:spPr>
          <a:xfrm>
            <a:off x="2483790" y="3764523"/>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s-US" sz="2400" b="1">
                <a:solidFill>
                  <a:schemeClr val="bg1"/>
                </a:solidFill>
                <a:latin typeface="+mn-lt"/>
              </a:rPr>
              <a:t>PASO 2</a:t>
            </a:r>
          </a:p>
        </p:txBody>
      </p:sp>
      <p:sp>
        <p:nvSpPr>
          <p:cNvPr id="9" name="Text Placeholder 8">
            <a:extLst>
              <a:ext uri="{FF2B5EF4-FFF2-40B4-BE49-F238E27FC236}">
                <a16:creationId xmlns:a16="http://schemas.microsoft.com/office/drawing/2014/main" id="{19E2D4A2-C750-9DE3-3531-22F711DBE2AC}"/>
              </a:ext>
            </a:extLst>
          </p:cNvPr>
          <p:cNvSpPr>
            <a:spLocks noGrp="1"/>
          </p:cNvSpPr>
          <p:nvPr>
            <p:ph type="body" sz="quarter" idx="16"/>
          </p:nvPr>
        </p:nvSpPr>
        <p:spPr>
          <a:xfrm>
            <a:off x="4038270" y="3764523"/>
            <a:ext cx="7611079"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indent="0" algn="ctr">
              <a:spcAft>
                <a:spcPts val="0"/>
              </a:spcAft>
              <a:buNone/>
            </a:pPr>
            <a:r>
              <a:rPr lang="es-US" sz="2400" dirty="0">
                <a:solidFill>
                  <a:schemeClr val="accent5">
                    <a:lumMod val="50000"/>
                  </a:schemeClr>
                </a:solidFill>
                <a:latin typeface="+mn-lt"/>
                <a:cs typeface="+mn-cs"/>
              </a:rPr>
              <a:t>Averiguar qué compañías de seguros venden pólizas </a:t>
            </a:r>
            <a:r>
              <a:rPr lang="es-US" sz="2400" dirty="0" err="1">
                <a:solidFill>
                  <a:schemeClr val="accent5">
                    <a:lumMod val="50000"/>
                  </a:schemeClr>
                </a:solidFill>
                <a:latin typeface="+mn-lt"/>
                <a:cs typeface="+mn-cs"/>
              </a:rPr>
              <a:t>Medigap</a:t>
            </a:r>
            <a:r>
              <a:rPr lang="es-US" sz="2400" dirty="0">
                <a:solidFill>
                  <a:schemeClr val="accent5">
                    <a:lumMod val="50000"/>
                  </a:schemeClr>
                </a:solidFill>
                <a:latin typeface="+mn-lt"/>
                <a:cs typeface="+mn-cs"/>
              </a:rPr>
              <a:t> en su estado </a:t>
            </a:r>
          </a:p>
        </p:txBody>
      </p:sp>
      <p:sp>
        <p:nvSpPr>
          <p:cNvPr id="10" name="Text Placeholder 9">
            <a:extLst>
              <a:ext uri="{FF2B5EF4-FFF2-40B4-BE49-F238E27FC236}">
                <a16:creationId xmlns:a16="http://schemas.microsoft.com/office/drawing/2014/main" id="{3A4F278C-EB8C-E225-398A-A4EB276B63F0}"/>
              </a:ext>
            </a:extLst>
          </p:cNvPr>
          <p:cNvSpPr>
            <a:spLocks noGrp="1"/>
          </p:cNvSpPr>
          <p:nvPr>
            <p:ph type="body" sz="quarter" idx="17"/>
          </p:nvPr>
        </p:nvSpPr>
        <p:spPr>
          <a:xfrm>
            <a:off x="4038270" y="2848878"/>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s-US" sz="2400" b="1">
                <a:solidFill>
                  <a:schemeClr val="bg1"/>
                </a:solidFill>
                <a:latin typeface="+mn-lt"/>
              </a:rPr>
              <a:t>PASO 3</a:t>
            </a:r>
          </a:p>
        </p:txBody>
      </p:sp>
      <p:sp>
        <p:nvSpPr>
          <p:cNvPr id="11" name="Text Placeholder 10">
            <a:extLst>
              <a:ext uri="{FF2B5EF4-FFF2-40B4-BE49-F238E27FC236}">
                <a16:creationId xmlns:a16="http://schemas.microsoft.com/office/drawing/2014/main" id="{79755CAD-5BCF-AC04-6D21-1758B372A93A}"/>
              </a:ext>
            </a:extLst>
          </p:cNvPr>
          <p:cNvSpPr>
            <a:spLocks noGrp="1"/>
          </p:cNvSpPr>
          <p:nvPr>
            <p:ph type="body" sz="quarter" idx="18"/>
          </p:nvPr>
        </p:nvSpPr>
        <p:spPr>
          <a:xfrm>
            <a:off x="5592749" y="2848878"/>
            <a:ext cx="6056600"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p>
            <a:pPr marL="0" indent="0" algn="ctr">
              <a:spcAft>
                <a:spcPts val="0"/>
              </a:spcAft>
              <a:buNone/>
            </a:pPr>
            <a:r>
              <a:rPr lang="es-US" sz="2400">
                <a:solidFill>
                  <a:schemeClr val="accent5">
                    <a:lumMod val="50000"/>
                  </a:schemeClr>
                </a:solidFill>
                <a:latin typeface="+mn-lt"/>
                <a:cs typeface="+mn-cs"/>
              </a:rPr>
              <a:t>Llamar a las compañías de seguros que venden las pólizas Medigap que le interesan y comparar costos</a:t>
            </a:r>
          </a:p>
        </p:txBody>
      </p:sp>
      <p:sp>
        <p:nvSpPr>
          <p:cNvPr id="12" name="Text Placeholder 11">
            <a:extLst>
              <a:ext uri="{FF2B5EF4-FFF2-40B4-BE49-F238E27FC236}">
                <a16:creationId xmlns:a16="http://schemas.microsoft.com/office/drawing/2014/main" id="{717F1D48-A34A-097D-2AF9-F665E86CE7CD}"/>
              </a:ext>
            </a:extLst>
          </p:cNvPr>
          <p:cNvSpPr>
            <a:spLocks noGrp="1"/>
          </p:cNvSpPr>
          <p:nvPr>
            <p:ph type="body" sz="quarter" idx="19"/>
          </p:nvPr>
        </p:nvSpPr>
        <p:spPr>
          <a:xfrm>
            <a:off x="5592261" y="1927504"/>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s-US" sz="2400" b="1">
                <a:solidFill>
                  <a:schemeClr val="bg1"/>
                </a:solidFill>
                <a:latin typeface="+mn-lt"/>
              </a:rPr>
              <a:t>PASO 4</a:t>
            </a:r>
          </a:p>
        </p:txBody>
      </p:sp>
      <p:sp>
        <p:nvSpPr>
          <p:cNvPr id="13" name="Text Placeholder 12">
            <a:extLst>
              <a:ext uri="{FF2B5EF4-FFF2-40B4-BE49-F238E27FC236}">
                <a16:creationId xmlns:a16="http://schemas.microsoft.com/office/drawing/2014/main" id="{947D727D-A5B2-F681-77F9-E3C50C364A52}"/>
              </a:ext>
            </a:extLst>
          </p:cNvPr>
          <p:cNvSpPr>
            <a:spLocks noGrp="1"/>
          </p:cNvSpPr>
          <p:nvPr>
            <p:ph type="body" sz="quarter" idx="20"/>
          </p:nvPr>
        </p:nvSpPr>
        <p:spPr>
          <a:xfrm>
            <a:off x="7096869" y="1927504"/>
            <a:ext cx="4552480"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spcAft>
                <a:spcPts val="0"/>
              </a:spcAft>
              <a:buNone/>
            </a:pPr>
            <a:r>
              <a:rPr lang="es-US" sz="2300">
                <a:solidFill>
                  <a:schemeClr val="accent5">
                    <a:lumMod val="50000"/>
                  </a:schemeClr>
                </a:solidFill>
                <a:latin typeface="+mn-lt"/>
                <a:cs typeface="+mn-cs"/>
              </a:rPr>
              <a:t>Decidir cuál compañía de seguros y cuál póliza Medigap desea comprar</a:t>
            </a:r>
          </a:p>
        </p:txBody>
      </p:sp>
      <p:sp>
        <p:nvSpPr>
          <p:cNvPr id="5" name="Slide Number Placeholder 4">
            <a:extLst>
              <a:ext uri="{FF2B5EF4-FFF2-40B4-BE49-F238E27FC236}">
                <a16:creationId xmlns:a16="http://schemas.microsoft.com/office/drawing/2014/main" id="{F26C8992-E19C-B3D1-69BF-6FCDCBCB34A5}"/>
              </a:ext>
            </a:extLst>
          </p:cNvPr>
          <p:cNvSpPr>
            <a:spLocks noGrp="1"/>
          </p:cNvSpPr>
          <p:nvPr>
            <p:ph type="sldNum" sz="quarter" idx="12"/>
          </p:nvPr>
        </p:nvSpPr>
        <p:spPr/>
        <p:txBody>
          <a:bodyPr/>
          <a:lstStyle/>
          <a:p>
            <a:fld id="{F0CCE2AE-27A2-40B1-80D1-5342831D4722}" type="slidenum">
              <a:rPr lang="en-US" smtClean="0"/>
              <a:t>33</a:t>
            </a:fld>
            <a:endParaRPr lang="en-US"/>
          </a:p>
        </p:txBody>
      </p:sp>
      <p:sp>
        <p:nvSpPr>
          <p:cNvPr id="4" name="Footer Placeholder 3">
            <a:extLst>
              <a:ext uri="{FF2B5EF4-FFF2-40B4-BE49-F238E27FC236}">
                <a16:creationId xmlns:a16="http://schemas.microsoft.com/office/drawing/2014/main" id="{1290D937-2706-E074-FF1C-AEB9DE2C4793}"/>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8D3E1B7B-AF32-0E92-FE3B-92598DDF8F42}"/>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82150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bg/>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 calcmode="lin" valueType="num">
                                      <p:cBhvr additive="base">
                                        <p:cTn id="25"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bg/>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9">
                                            <p:bg/>
                                          </p:spTgt>
                                        </p:tgtEl>
                                        <p:attrNameLst>
                                          <p:attrName>style.visibility</p:attrName>
                                        </p:attrNameLst>
                                      </p:cBhvr>
                                      <p:to>
                                        <p:strVal val="visible"/>
                                      </p:to>
                                    </p:set>
                                    <p:anim calcmode="lin" valueType="num">
                                      <p:cBhvr additive="base">
                                        <p:cTn id="33"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bg/>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0">
                                            <p:bg/>
                                          </p:spTgt>
                                        </p:tgtEl>
                                        <p:attrNameLst>
                                          <p:attrName>style.visibility</p:attrName>
                                        </p:attrNameLst>
                                      </p:cBhvr>
                                      <p:to>
                                        <p:strVal val="visible"/>
                                      </p:to>
                                    </p:set>
                                    <p:anim calcmode="lin" valueType="num">
                                      <p:cBhvr additive="base">
                                        <p:cTn id="43"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44" dur="500" fill="hold"/>
                                        <p:tgtEl>
                                          <p:spTgt spid="10">
                                            <p:bg/>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 calcmode="lin" valueType="num">
                                      <p:cBhvr additive="base">
                                        <p:cTn id="4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0">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1">
                                            <p:bg/>
                                          </p:spTgt>
                                        </p:tgtEl>
                                        <p:attrNameLst>
                                          <p:attrName>style.visibility</p:attrName>
                                        </p:attrNameLst>
                                      </p:cBhvr>
                                      <p:to>
                                        <p:strVal val="visible"/>
                                      </p:to>
                                    </p:set>
                                    <p:anim calcmode="lin" valueType="num">
                                      <p:cBhvr additive="base">
                                        <p:cTn id="51"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52" dur="500" fill="hold"/>
                                        <p:tgtEl>
                                          <p:spTgt spid="11">
                                            <p:bg/>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 calcmode="lin" valueType="num">
                                      <p:cBhvr additive="base">
                                        <p:cTn id="5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2">
                                            <p:bg/>
                                          </p:spTgt>
                                        </p:tgtEl>
                                        <p:attrNameLst>
                                          <p:attrName>style.visibility</p:attrName>
                                        </p:attrNameLst>
                                      </p:cBhvr>
                                      <p:to>
                                        <p:strVal val="visible"/>
                                      </p:to>
                                    </p:set>
                                    <p:anim calcmode="lin" valueType="num">
                                      <p:cBhvr additive="base">
                                        <p:cTn id="61"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62" dur="500" fill="hold"/>
                                        <p:tgtEl>
                                          <p:spTgt spid="12">
                                            <p:bg/>
                                          </p:spTgt>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 calcmode="lin" valueType="num">
                                      <p:cBhvr additive="base">
                                        <p:cTn id="6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2">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3">
                                            <p:bg/>
                                          </p:spTgt>
                                        </p:tgtEl>
                                        <p:attrNameLst>
                                          <p:attrName>style.visibility</p:attrName>
                                        </p:attrNameLst>
                                      </p:cBhvr>
                                      <p:to>
                                        <p:strVal val="visible"/>
                                      </p:to>
                                    </p:set>
                                    <p:anim calcmode="lin" valueType="num">
                                      <p:cBhvr additive="base">
                                        <p:cTn id="69"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70" dur="500" fill="hold"/>
                                        <p:tgtEl>
                                          <p:spTgt spid="13">
                                            <p:bg/>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3">
                                            <p:txEl>
                                              <p:pRg st="0" end="0"/>
                                            </p:txEl>
                                          </p:spTgt>
                                        </p:tgtEl>
                                        <p:attrNameLst>
                                          <p:attrName>style.visibility</p:attrName>
                                        </p:attrNameLst>
                                      </p:cBhvr>
                                      <p:to>
                                        <p:strVal val="visible"/>
                                      </p:to>
                                    </p:set>
                                    <p:anim calcmode="lin" valueType="num">
                                      <p:cBhvr additive="base">
                                        <p:cTn id="73"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0" grpId="0" uiExpand="1" build="p" animBg="1"/>
      <p:bldP spid="11" grpId="0" uiExpand="1" build="p" animBg="1"/>
      <p:bldP spid="12" grpId="0" uiExpand="1" build="p" animBg="1"/>
      <p:bldP spid="1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s-US" sz="3000"/>
              <a:t>¿Por qué cambiar de póliza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1064488" y="1345406"/>
            <a:ext cx="10644187" cy="4167188"/>
          </a:xfrm>
        </p:spPr>
        <p:txBody>
          <a:bodyPr>
            <a:normAutofit/>
          </a:bodyPr>
          <a:lstStyle/>
          <a:p>
            <a:pPr marL="0" lvl="0" indent="0" defTabSz="685800">
              <a:lnSpc>
                <a:spcPct val="100000"/>
              </a:lnSpc>
              <a:spcBef>
                <a:spcPts val="0"/>
              </a:spcBef>
              <a:spcAft>
                <a:spcPts val="1200"/>
              </a:spcAft>
              <a:buNone/>
            </a:pPr>
            <a:r>
              <a:rPr lang="es-US" sz="2800" b="1" dirty="0">
                <a:solidFill>
                  <a:srgbClr val="00529B"/>
                </a:solidFill>
              </a:rPr>
              <a:t>Puede que necesite cambiar de póliza en los siguientes casos: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Si está pagando por beneficios que no necesita</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Si necesita más beneficios que los que necesitaba antes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Si su póliza tiene los beneficios correctos, pero quiere cambiar de compañía de seguros</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Si su póliza tiene los beneficios correctos, pero quiere encontrar una póliza más económica</a:t>
            </a:r>
          </a:p>
        </p:txBody>
      </p:sp>
      <p:sp>
        <p:nvSpPr>
          <p:cNvPr id="6" name="Slide Number Placeholder 5">
            <a:extLst>
              <a:ext uri="{FF2B5EF4-FFF2-40B4-BE49-F238E27FC236}">
                <a16:creationId xmlns:a16="http://schemas.microsoft.com/office/drawing/2014/main" id="{C1E5AA5C-5CDC-9BA8-7736-4C6F5297BC7B}"/>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a:p>
        </p:txBody>
      </p:sp>
      <p:sp>
        <p:nvSpPr>
          <p:cNvPr id="4" name="Footer Placeholder 3">
            <a:extLst>
              <a:ext uri="{FF2B5EF4-FFF2-40B4-BE49-F238E27FC236}">
                <a16:creationId xmlns:a16="http://schemas.microsoft.com/office/drawing/2014/main" id="{9E27693C-DA63-3BF2-A2EE-328D7A5F52BE}"/>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6D201E0F-E688-533F-4A79-0E2FD5E0477E}"/>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7841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chor="ctr">
            <a:normAutofit/>
          </a:bodyPr>
          <a:lstStyle/>
          <a:p>
            <a:r>
              <a:rPr lang="es-US" sz="3000"/>
              <a:t>¿Cuándo puede cambiar de pólizas Medigap?</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61712" y="1266462"/>
            <a:ext cx="10644187" cy="4795838"/>
          </a:xfrm>
        </p:spPr>
        <p:txBody>
          <a:bodyPr>
            <a:normAutofit/>
          </a:bodyPr>
          <a:lstStyle/>
          <a:p>
            <a:pPr marL="274320" lvl="0" indent="-274320" defTabSz="685800">
              <a:lnSpc>
                <a:spcPct val="100000"/>
              </a:lnSpc>
              <a:spcBef>
                <a:spcPts val="0"/>
              </a:spcBef>
              <a:spcAft>
                <a:spcPts val="1200"/>
              </a:spcAft>
            </a:pPr>
            <a:r>
              <a:rPr lang="es-US" sz="2800" dirty="0">
                <a:solidFill>
                  <a:srgbClr val="00529B"/>
                </a:solidFill>
              </a:rPr>
              <a:t>La ley federal le da derecho a cambiar únicamente:</a:t>
            </a:r>
          </a:p>
          <a:p>
            <a:pPr marL="548640" lvl="2" indent="-274320" defTabSz="685800">
              <a:lnSpc>
                <a:spcPct val="100000"/>
              </a:lnSpc>
              <a:spcBef>
                <a:spcPts val="0"/>
              </a:spcBef>
              <a:spcAft>
                <a:spcPts val="1200"/>
              </a:spcAft>
            </a:pPr>
            <a:r>
              <a:rPr lang="es-US" sz="2400" dirty="0">
                <a:solidFill>
                  <a:srgbClr val="00529B"/>
                </a:solidFill>
                <a:latin typeface="Arial" panose="020B0604020202020204" pitchFamily="34" charset="0"/>
                <a:cs typeface="Arial" panose="020B0604020202020204" pitchFamily="34" charset="0"/>
              </a:rPr>
              <a:t>Durante su OEP para </a:t>
            </a:r>
            <a:r>
              <a:rPr lang="es-US" sz="2400" dirty="0" err="1">
                <a:solidFill>
                  <a:srgbClr val="00529B"/>
                </a:solidFill>
                <a:latin typeface="Arial" panose="020B0604020202020204" pitchFamily="34" charset="0"/>
                <a:cs typeface="Arial" panose="020B0604020202020204" pitchFamily="34" charset="0"/>
              </a:rPr>
              <a:t>Medigap</a:t>
            </a:r>
            <a:endParaRPr lang="es-US" sz="2400" dirty="0">
              <a:solidFill>
                <a:srgbClr val="00529B"/>
              </a:solidFill>
              <a:latin typeface="Arial" panose="020B0604020202020204" pitchFamily="34" charset="0"/>
              <a:cs typeface="Arial" panose="020B0604020202020204" pitchFamily="34" charset="0"/>
            </a:endParaRPr>
          </a:p>
          <a:p>
            <a:pPr marL="548640" lvl="2" indent="-274320" defTabSz="685800">
              <a:lnSpc>
                <a:spcPct val="100000"/>
              </a:lnSpc>
              <a:spcBef>
                <a:spcPts val="0"/>
              </a:spcBef>
              <a:spcAft>
                <a:spcPts val="1200"/>
              </a:spcAft>
            </a:pPr>
            <a:r>
              <a:rPr lang="es-US" sz="2400" dirty="0">
                <a:solidFill>
                  <a:srgbClr val="00529B"/>
                </a:solidFill>
                <a:latin typeface="Arial" panose="020B0604020202020204" pitchFamily="34" charset="0"/>
                <a:cs typeface="Arial" panose="020B0604020202020204" pitchFamily="34" charset="0"/>
              </a:rPr>
              <a:t>Si tiene un derecho de emisión garantizada</a:t>
            </a:r>
          </a:p>
          <a:p>
            <a:pPr marL="274320" indent="-274320" defTabSz="685800">
              <a:lnSpc>
                <a:spcPct val="100000"/>
              </a:lnSpc>
              <a:spcBef>
                <a:spcPts val="0"/>
              </a:spcBef>
              <a:spcAft>
                <a:spcPts val="1200"/>
              </a:spcAft>
            </a:pPr>
            <a:r>
              <a:rPr lang="es-US" sz="2800" dirty="0">
                <a:solidFill>
                  <a:srgbClr val="00529B"/>
                </a:solidFill>
              </a:rPr>
              <a:t>Si su estado tiene requisitos más generosos</a:t>
            </a:r>
          </a:p>
          <a:p>
            <a:pPr marL="274320" indent="-274320" defTabSz="685800">
              <a:lnSpc>
                <a:spcPct val="100000"/>
              </a:lnSpc>
              <a:spcBef>
                <a:spcPts val="0"/>
              </a:spcBef>
              <a:spcAft>
                <a:spcPts val="1200"/>
              </a:spcAft>
            </a:pPr>
            <a:r>
              <a:rPr lang="es-US" sz="2800" dirty="0">
                <a:solidFill>
                  <a:srgbClr val="00529B"/>
                </a:solidFill>
              </a:rPr>
              <a:t>En cualquier momento en que una compañía de seguros se </a:t>
            </a:r>
            <a:br>
              <a:rPr lang="es-US" sz="2800" dirty="0">
                <a:solidFill>
                  <a:srgbClr val="00529B"/>
                </a:solidFill>
              </a:rPr>
            </a:br>
            <a:r>
              <a:rPr lang="es-US" sz="2800" dirty="0">
                <a:solidFill>
                  <a:srgbClr val="00529B"/>
                </a:solidFill>
              </a:rPr>
              <a:t>la venda</a:t>
            </a:r>
          </a:p>
          <a:p>
            <a:pPr marL="0" indent="0">
              <a:lnSpc>
                <a:spcPct val="100000"/>
              </a:lnSpc>
              <a:spcBef>
                <a:spcPts val="600"/>
              </a:spcBef>
              <a:spcAft>
                <a:spcPts val="1200"/>
              </a:spcAft>
              <a:buNone/>
            </a:pPr>
            <a:r>
              <a:rPr lang="es-US" sz="2000" b="1" dirty="0">
                <a:solidFill>
                  <a:srgbClr val="00529B"/>
                </a:solidFill>
              </a:rPr>
              <a:t>NOTA: </a:t>
            </a:r>
            <a:r>
              <a:rPr lang="es-US" sz="2000" dirty="0">
                <a:solidFill>
                  <a:srgbClr val="00529B"/>
                </a:solidFill>
              </a:rPr>
              <a:t>Tiene un "período de prueba gratis" de 30 días cuando se cambia a una nueva póliza </a:t>
            </a:r>
            <a:r>
              <a:rPr lang="es-US" sz="2000" dirty="0" err="1">
                <a:solidFill>
                  <a:srgbClr val="00529B"/>
                </a:solidFill>
              </a:rPr>
              <a:t>Medigap</a:t>
            </a:r>
            <a:r>
              <a:rPr lang="es-US" sz="2000" dirty="0">
                <a:solidFill>
                  <a:srgbClr val="00529B"/>
                </a:solidFill>
              </a:rPr>
              <a:t>. Tendrá que pagar las dos primas durante un mes.</a:t>
            </a:r>
          </a:p>
        </p:txBody>
      </p:sp>
      <p:pic>
        <p:nvPicPr>
          <p:cNvPr id="6" name="Picture 5">
            <a:extLst>
              <a:ext uri="{FF2B5EF4-FFF2-40B4-BE49-F238E27FC236}">
                <a16:creationId xmlns:a16="http://schemas.microsoft.com/office/drawing/2014/main" id="{71DBCE93-F161-4DDC-A9A8-9C0A273521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392" y="4607584"/>
            <a:ext cx="274320" cy="274320"/>
          </a:xfrm>
          <a:prstGeom prst="rect">
            <a:avLst/>
          </a:prstGeom>
        </p:spPr>
      </p:pic>
      <p:sp>
        <p:nvSpPr>
          <p:cNvPr id="7" name="Slide Number Placeholder 6">
            <a:extLst>
              <a:ext uri="{FF2B5EF4-FFF2-40B4-BE49-F238E27FC236}">
                <a16:creationId xmlns:a16="http://schemas.microsoft.com/office/drawing/2014/main" id="{96CCE9D9-CCC4-A15C-F421-963EB879B61F}"/>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4" name="Footer Placeholder 3">
            <a:extLst>
              <a:ext uri="{FF2B5EF4-FFF2-40B4-BE49-F238E27FC236}">
                <a16:creationId xmlns:a16="http://schemas.microsoft.com/office/drawing/2014/main" id="{99B54DE4-B862-8A3C-221F-C60A5D6768A5}"/>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FA5F21C6-0F58-AB3F-D358-36EA5BB25483}"/>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1934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34886" y="403762"/>
            <a:ext cx="10657114" cy="719643"/>
          </a:xfrm>
        </p:spPr>
        <p:txBody>
          <a:bodyPr>
            <a:normAutofit/>
          </a:bodyPr>
          <a:lstStyle/>
          <a:p>
            <a:r>
              <a:rPr lang="es-US" sz="3000"/>
              <a:t>Compruebe sus conocimientos: Pregunta 5</a:t>
            </a:r>
          </a:p>
        </p:txBody>
      </p:sp>
      <p:sp>
        <p:nvSpPr>
          <p:cNvPr id="8" name="Content Placeholder 8"/>
          <p:cNvSpPr>
            <a:spLocks noGrp="1"/>
          </p:cNvSpPr>
          <p:nvPr>
            <p:ph type="body" sz="quarter" idx="13"/>
          </p:nvPr>
        </p:nvSpPr>
        <p:spPr>
          <a:xfrm>
            <a:off x="1463040" y="1554480"/>
            <a:ext cx="10252280" cy="3810569"/>
          </a:xfrm>
        </p:spPr>
        <p:txBody>
          <a:bodyPr vert="horz" lIns="91440" tIns="45720" rIns="91440" bIns="45720" rtlCol="0">
            <a:noAutofit/>
          </a:bodyPr>
          <a:lstStyle/>
          <a:p>
            <a:pPr defTabSz="685800">
              <a:spcBef>
                <a:spcPts val="0"/>
              </a:spcBef>
              <a:spcAft>
                <a:spcPts val="1000"/>
              </a:spcAft>
            </a:pPr>
            <a:r>
              <a:rPr lang="es-US" sz="2600" b="1" dirty="0">
                <a:solidFill>
                  <a:srgbClr val="00529B"/>
                </a:solidFill>
              </a:rPr>
              <a:t>¿Cuál de los siguientes enunciados es cierto en el caso de las pólizas con "clasificación por edad" al momento de la emisión?</a:t>
            </a:r>
          </a:p>
          <a:p>
            <a:pPr marL="457200" indent="-457200" defTabSz="685800">
              <a:spcBef>
                <a:spcPts val="0"/>
              </a:spcBef>
              <a:spcAft>
                <a:spcPts val="1000"/>
              </a:spcAft>
              <a:buFont typeface="+mj-lt"/>
              <a:buAutoNum type="alphaLcPeriod"/>
            </a:pPr>
            <a:r>
              <a:rPr lang="es-US" sz="2400" dirty="0">
                <a:solidFill>
                  <a:srgbClr val="00529B"/>
                </a:solidFill>
              </a:rPr>
              <a:t>Todos pagan lo mismo independientemente de que la edad sea de 65 años o más.</a:t>
            </a:r>
          </a:p>
          <a:p>
            <a:pPr marL="457200" indent="-457200" defTabSz="685800">
              <a:spcBef>
                <a:spcPts val="0"/>
              </a:spcBef>
              <a:spcAft>
                <a:spcPts val="1000"/>
              </a:spcAft>
              <a:buFont typeface="+mj-lt"/>
              <a:buAutoNum type="alphaLcPeriod"/>
            </a:pPr>
            <a:r>
              <a:rPr lang="es-US" sz="2400" dirty="0">
                <a:solidFill>
                  <a:srgbClr val="00529B"/>
                </a:solidFill>
              </a:rPr>
              <a:t>La prima no se basa en su edad actual.</a:t>
            </a:r>
          </a:p>
          <a:p>
            <a:pPr marL="457200" indent="-457200" defTabSz="685800">
              <a:spcBef>
                <a:spcPts val="0"/>
              </a:spcBef>
              <a:spcAft>
                <a:spcPts val="1000"/>
              </a:spcAft>
              <a:buFont typeface="+mj-lt"/>
              <a:buAutoNum type="alphaLcPeriod"/>
            </a:pPr>
            <a:r>
              <a:rPr lang="es-US" sz="2400" dirty="0">
                <a:solidFill>
                  <a:srgbClr val="00529B"/>
                </a:solidFill>
              </a:rPr>
              <a:t>La prima se basa en la edad que tenía cuando contrató la póliza.</a:t>
            </a:r>
          </a:p>
          <a:p>
            <a:pPr marL="457200" indent="-457200" defTabSz="685800">
              <a:spcBef>
                <a:spcPts val="0"/>
              </a:spcBef>
              <a:spcAft>
                <a:spcPts val="1000"/>
              </a:spcAft>
              <a:buFont typeface="+mj-lt"/>
              <a:buAutoNum type="alphaLcPeriod"/>
            </a:pPr>
            <a:r>
              <a:rPr lang="es-US" sz="2400" dirty="0">
                <a:solidFill>
                  <a:srgbClr val="00529B"/>
                </a:solidFill>
              </a:rPr>
              <a:t>Los costos aumentan automáticamente a medida que envejece.</a:t>
            </a:r>
          </a:p>
        </p:txBody>
      </p:sp>
      <p:sp>
        <p:nvSpPr>
          <p:cNvPr id="10" name="Rounded Rectangle 9" descr="Green box highlighting c as the correct answer"/>
          <p:cNvSpPr/>
          <p:nvPr/>
        </p:nvSpPr>
        <p:spPr>
          <a:xfrm>
            <a:off x="1463039" y="3836179"/>
            <a:ext cx="9441009" cy="457200"/>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9DCA8F80-6822-4F66-B330-577C7E1FEABB}"/>
              </a:ext>
            </a:extLst>
          </p:cNvPr>
          <p:cNvSpPr txBox="1">
            <a:spLocks/>
          </p:cNvSpPr>
          <p:nvPr/>
        </p:nvSpPr>
        <p:spPr>
          <a:xfrm>
            <a:off x="1747924" y="4840132"/>
            <a:ext cx="9598364" cy="38853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5" name="Slide Number Placeholder 4">
            <a:extLst>
              <a:ext uri="{FF2B5EF4-FFF2-40B4-BE49-F238E27FC236}">
                <a16:creationId xmlns:a16="http://schemas.microsoft.com/office/drawing/2014/main" id="{101D3403-E938-EC92-05CD-0352925E1E67}"/>
              </a:ext>
            </a:extLst>
          </p:cNvPr>
          <p:cNvSpPr>
            <a:spLocks noGrp="1"/>
          </p:cNvSpPr>
          <p:nvPr>
            <p:ph type="sldNum" sz="quarter" idx="12"/>
          </p:nvPr>
        </p:nvSpPr>
        <p:spPr/>
        <p:txBody>
          <a:bodyPr/>
          <a:lstStyle/>
          <a:p>
            <a:fld id="{F0CCE2AE-27A2-40B1-80D1-5342831D4722}" type="slidenum">
              <a:rPr lang="en-US" smtClean="0"/>
              <a:t>36</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369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8663189" cy="719643"/>
          </a:xfrm>
        </p:spPr>
        <p:txBody>
          <a:bodyPr>
            <a:normAutofit fontScale="90000"/>
          </a:bodyPr>
          <a:lstStyle/>
          <a:p>
            <a:r>
              <a:rPr lang="es-US" sz="3000"/>
              <a:t>Compruebe sus conocimientos: Pregunta 6</a:t>
            </a:r>
          </a:p>
        </p:txBody>
      </p:sp>
      <p:sp>
        <p:nvSpPr>
          <p:cNvPr id="8"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0"/>
              </a:spcBef>
              <a:spcAft>
                <a:spcPts val="1200"/>
              </a:spcAft>
            </a:pPr>
            <a:r>
              <a:rPr lang="es-US" sz="2600" b="1">
                <a:solidFill>
                  <a:srgbClr val="00529B"/>
                </a:solidFill>
              </a:rPr>
              <a:t>El OEP de Medigap comienza ________________.</a:t>
            </a:r>
          </a:p>
          <a:p>
            <a:pPr marL="457200" indent="-457200" defTabSz="685800">
              <a:spcBef>
                <a:spcPts val="0"/>
              </a:spcBef>
              <a:spcAft>
                <a:spcPts val="1200"/>
              </a:spcAft>
              <a:buFont typeface="+mj-lt"/>
              <a:buAutoNum type="alphaLcPeriod"/>
            </a:pPr>
            <a:r>
              <a:rPr lang="es-US" sz="2600">
                <a:solidFill>
                  <a:srgbClr val="00529B"/>
                </a:solidFill>
              </a:rPr>
              <a:t>El primer día del mes en que cumpla 65 años o más</a:t>
            </a:r>
          </a:p>
          <a:p>
            <a:pPr marL="457200" indent="-457200" defTabSz="685800">
              <a:spcBef>
                <a:spcPts val="0"/>
              </a:spcBef>
              <a:spcAft>
                <a:spcPts val="1200"/>
              </a:spcAft>
              <a:buFont typeface="+mj-lt"/>
              <a:buAutoNum type="alphaLcPeriod"/>
            </a:pPr>
            <a:r>
              <a:rPr lang="es-US" sz="2600">
                <a:solidFill>
                  <a:srgbClr val="00529B"/>
                </a:solidFill>
              </a:rPr>
              <a:t>El primer día del mes en que cumpla 65 años o más y esté inscrito en la Parte B</a:t>
            </a:r>
          </a:p>
          <a:p>
            <a:pPr marL="457200" indent="-457200" defTabSz="685800">
              <a:spcBef>
                <a:spcPts val="0"/>
              </a:spcBef>
              <a:spcAft>
                <a:spcPts val="1200"/>
              </a:spcAft>
              <a:buFont typeface="+mj-lt"/>
              <a:buAutoNum type="alphaLcPeriod"/>
            </a:pPr>
            <a:r>
              <a:rPr lang="es-US" sz="2600">
                <a:solidFill>
                  <a:srgbClr val="00529B"/>
                </a:solidFill>
              </a:rPr>
              <a:t>El 15 de octubre de cada año, al mismo tiempo que el OEP de Medicare</a:t>
            </a:r>
          </a:p>
        </p:txBody>
      </p:sp>
      <p:sp>
        <p:nvSpPr>
          <p:cNvPr id="10" name="Rounded Rectangle 9" descr="Green box highlighting b as the correct answer"/>
          <p:cNvSpPr/>
          <p:nvPr/>
        </p:nvSpPr>
        <p:spPr>
          <a:xfrm>
            <a:off x="1393278" y="2624670"/>
            <a:ext cx="9579521" cy="92989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7A21E474-03F2-4407-85D1-CB8211027738}"/>
              </a:ext>
            </a:extLst>
          </p:cNvPr>
          <p:cNvSpPr txBox="1">
            <a:spLocks/>
          </p:cNvSpPr>
          <p:nvPr/>
        </p:nvSpPr>
        <p:spPr>
          <a:xfrm>
            <a:off x="1747924" y="4805756"/>
            <a:ext cx="9598364" cy="42291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5" name="Slide Number Placeholder 4">
            <a:extLst>
              <a:ext uri="{FF2B5EF4-FFF2-40B4-BE49-F238E27FC236}">
                <a16:creationId xmlns:a16="http://schemas.microsoft.com/office/drawing/2014/main" id="{E2CF315E-FD3A-9137-131B-B412D270799C}"/>
              </a:ext>
            </a:extLst>
          </p:cNvPr>
          <p:cNvSpPr>
            <a:spLocks noGrp="1"/>
          </p:cNvSpPr>
          <p:nvPr>
            <p:ph type="sldNum" sz="quarter" idx="12"/>
          </p:nvPr>
        </p:nvSpPr>
        <p:spPr/>
        <p:txBody>
          <a:bodyPr/>
          <a:lstStyle/>
          <a:p>
            <a:fld id="{F0CCE2AE-27A2-40B1-80D1-5342831D4722}" type="slidenum">
              <a:rPr lang="en-US" smtClean="0"/>
              <a:t>37</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cap="none"/>
              <a:t>Derechos y protecciones del seguro suplementario de Medicare (Medigap)</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chor="ctr">
            <a:normAutofit/>
          </a:bodyPr>
          <a:lstStyle/>
          <a:p>
            <a:r>
              <a:rPr lang="es-US" sz="3000"/>
              <a:t>Objetivos de la lección 4:</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973047" y="1658938"/>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a:solidFill>
                  <a:srgbClr val="00529B"/>
                </a:solidFill>
              </a:rPr>
              <a:t>Al finalizar esta lección, usted podrá:</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Explicar los derechos de emisión garantizada, la renovación garantizada y los derechos a suspender pólizas</a:t>
            </a:r>
          </a:p>
          <a:p>
            <a:pPr marL="548640" lvl="1" indent="-274320" defTabSz="685800">
              <a:lnSpc>
                <a:spcPct val="100000"/>
              </a:lnSpc>
              <a:spcBef>
                <a:spcPts val="0"/>
              </a:spcBef>
              <a:spcAft>
                <a:spcPts val="1200"/>
              </a:spcAft>
              <a:buFont typeface="Wingdings" panose="05000000000000000000" pitchFamily="2" charset="2"/>
              <a:buChar char="§"/>
            </a:pPr>
            <a:r>
              <a:rPr lang="es-US" sz="2400">
                <a:solidFill>
                  <a:srgbClr val="00529B"/>
                </a:solidFill>
              </a:rPr>
              <a:t>Saber dónde obtener información sobre los derechos y las protecciones de Medigap</a:t>
            </a: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30CD8AD1-07E0-5831-8CAE-FDA8A45CC0CB}"/>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4" name="Footer Placeholder 3">
            <a:extLst>
              <a:ext uri="{FF2B5EF4-FFF2-40B4-BE49-F238E27FC236}">
                <a16:creationId xmlns:a16="http://schemas.microsoft.com/office/drawing/2014/main" id="{B9B4F386-9332-5B8F-8BDA-968FBA968F6C}"/>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2DC09240-571D-EE99-978E-75A027DEBC48}"/>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05848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s-US" cap="none">
                <a:solidFill>
                  <a:srgbClr val="00529B"/>
                </a:solidFill>
              </a:rPr>
              <a:t>Introducción al Seguro Suplementario de Medicare (Medigap)</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1155-7C57-8F65-5F6E-ED464005A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CD4EC-7E17-9D32-1D13-FEE50737425E}"/>
              </a:ext>
            </a:extLst>
          </p:cNvPr>
          <p:cNvSpPr>
            <a:spLocks noGrp="1"/>
          </p:cNvSpPr>
          <p:nvPr>
            <p:ph type="title"/>
          </p:nvPr>
        </p:nvSpPr>
        <p:spPr/>
        <p:txBody>
          <a:bodyPr anchor="ctr">
            <a:normAutofit/>
          </a:bodyPr>
          <a:lstStyle/>
          <a:p>
            <a:r>
              <a:rPr lang="es-US" sz="3000"/>
              <a:t>Derechos de Emisión Garantizada </a:t>
            </a:r>
          </a:p>
        </p:txBody>
      </p:sp>
      <p:sp>
        <p:nvSpPr>
          <p:cNvPr id="6" name="Text Placeholder 5">
            <a:extLst>
              <a:ext uri="{FF2B5EF4-FFF2-40B4-BE49-F238E27FC236}">
                <a16:creationId xmlns:a16="http://schemas.microsoft.com/office/drawing/2014/main" id="{B8E08A2B-DC90-B548-1D9D-9387C73397AA}"/>
              </a:ext>
            </a:extLst>
          </p:cNvPr>
          <p:cNvSpPr>
            <a:spLocks noGrp="1"/>
          </p:cNvSpPr>
          <p:nvPr>
            <p:ph type="body" sz="quarter" idx="4294967295"/>
          </p:nvPr>
        </p:nvSpPr>
        <p:spPr>
          <a:xfrm>
            <a:off x="907733" y="1658938"/>
            <a:ext cx="10644187" cy="4167187"/>
          </a:xfrm>
        </p:spPr>
        <p:txBody>
          <a:bodyPr vert="horz" lIns="91440" tIns="45720" rIns="91440" bIns="45720" rtlCol="0">
            <a:normAutofit/>
          </a:bodyPr>
          <a:lstStyle/>
          <a:p>
            <a:pPr defTabSz="685800">
              <a:lnSpc>
                <a:spcPct val="100000"/>
              </a:lnSpc>
              <a:spcBef>
                <a:spcPts val="0"/>
              </a:spcBef>
              <a:spcAft>
                <a:spcPts val="1200"/>
              </a:spcAft>
            </a:pPr>
            <a:r>
              <a:rPr lang="es-US" sz="2800">
                <a:solidFill>
                  <a:srgbClr val="00529B"/>
                </a:solidFill>
              </a:rPr>
              <a:t>Sus derechos a comprar ciertas pólizas Medigap en determinadas situaciones fuera de su Período de Inscripción Abierta a Medigap. </a:t>
            </a:r>
          </a:p>
          <a:p>
            <a:pPr defTabSz="685800">
              <a:lnSpc>
                <a:spcPct val="100000"/>
              </a:lnSpc>
              <a:spcBef>
                <a:spcPts val="0"/>
              </a:spcBef>
              <a:spcAft>
                <a:spcPts val="1200"/>
              </a:spcAft>
            </a:pPr>
            <a:r>
              <a:rPr lang="es-US" sz="2800">
                <a:solidFill>
                  <a:srgbClr val="00529B"/>
                </a:solidFill>
              </a:rPr>
              <a:t>Consulte con el Departamento Estatal de Seguros para saber qué derechos tiene según la legislación estatal.</a:t>
            </a:r>
          </a:p>
        </p:txBody>
      </p:sp>
      <p:sp>
        <p:nvSpPr>
          <p:cNvPr id="5" name="Slide Number Placeholder 4">
            <a:extLst>
              <a:ext uri="{FF2B5EF4-FFF2-40B4-BE49-F238E27FC236}">
                <a16:creationId xmlns:a16="http://schemas.microsoft.com/office/drawing/2014/main" id="{51317732-34AB-E1BA-7952-782C648AF279}"/>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4" name="Footer Placeholder 3">
            <a:extLst>
              <a:ext uri="{FF2B5EF4-FFF2-40B4-BE49-F238E27FC236}">
                <a16:creationId xmlns:a16="http://schemas.microsoft.com/office/drawing/2014/main" id="{5D62ABD5-74DA-3EE5-84AF-2F72B0C4FBEF}"/>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42BBC6E8-31B4-4211-6052-F3CBFE1F06AC}"/>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369949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p:txBody>
          <a:bodyPr anchor="ctr">
            <a:normAutofit/>
          </a:bodyPr>
          <a:lstStyle/>
          <a:p>
            <a:r>
              <a:rPr lang="es-US" sz="3000"/>
              <a:t>Ejemplos de Derechos de Emisión Garantizada </a:t>
            </a:r>
          </a:p>
        </p:txBody>
      </p:sp>
      <p:sp>
        <p:nvSpPr>
          <p:cNvPr id="7" name="Content Placeholder 7"/>
          <p:cNvSpPr>
            <a:spLocks noGrp="1"/>
          </p:cNvSpPr>
          <p:nvPr>
            <p:ph type="body" sz="quarter" idx="13"/>
          </p:nvPr>
        </p:nvSpPr>
        <p:spPr>
          <a:xfrm>
            <a:off x="838200" y="1244810"/>
            <a:ext cx="10868526" cy="929285"/>
          </a:xfrm>
        </p:spPr>
        <p:txBody>
          <a:bodyPr>
            <a:normAutofit lnSpcReduction="10000"/>
          </a:bodyPr>
          <a:lstStyle/>
          <a:p>
            <a:pPr marL="0" lvl="0" indent="0" defTabSz="685800">
              <a:lnSpc>
                <a:spcPct val="100000"/>
              </a:lnSpc>
              <a:spcBef>
                <a:spcPts val="0"/>
              </a:spcBef>
              <a:spcAft>
                <a:spcPts val="1200"/>
              </a:spcAft>
              <a:buNone/>
            </a:pPr>
            <a:r>
              <a:rPr lang="es-US" sz="2800" b="1">
                <a:solidFill>
                  <a:srgbClr val="00529B"/>
                </a:solidFill>
              </a:rPr>
              <a:t>John tiene un Plan Medicare Advantage. Tendrá un derecho de emisión garantizada de Medigap si...</a:t>
            </a:r>
          </a:p>
        </p:txBody>
      </p:sp>
      <p:sp>
        <p:nvSpPr>
          <p:cNvPr id="8" name="Text Placeholder 7">
            <a:extLst>
              <a:ext uri="{FF2B5EF4-FFF2-40B4-BE49-F238E27FC236}">
                <a16:creationId xmlns:a16="http://schemas.microsoft.com/office/drawing/2014/main" id="{D3756F53-368E-6F1E-E5B3-BC425832B447}"/>
              </a:ext>
            </a:extLst>
          </p:cNvPr>
          <p:cNvSpPr>
            <a:spLocks noGrp="1"/>
          </p:cNvSpPr>
          <p:nvPr>
            <p:ph type="body" sz="quarter" idx="14"/>
          </p:nvPr>
        </p:nvSpPr>
        <p:spPr>
          <a:xfrm>
            <a:off x="838200" y="2206286"/>
            <a:ext cx="10671048" cy="1005840"/>
          </a:xfrm>
          <a:prstGeom prst="roundRect">
            <a:avLst/>
          </a:prstGeom>
          <a:ln w="38100">
            <a:solidFill>
              <a:srgbClr val="FFC000"/>
            </a:solidFill>
          </a:ln>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Se inscribió en el plan cuando fue elegible para la Parte A (seguro de hospital) por primera vez a los 65 años, y en el primer año quiere cambiarse a Medicare Original (derecho a prueba)</a:t>
            </a:r>
          </a:p>
        </p:txBody>
      </p:sp>
      <p:sp>
        <p:nvSpPr>
          <p:cNvPr id="10" name="Text Placeholder 9">
            <a:extLst>
              <a:ext uri="{FF2B5EF4-FFF2-40B4-BE49-F238E27FC236}">
                <a16:creationId xmlns:a16="http://schemas.microsoft.com/office/drawing/2014/main" id="{A4B99B39-68C2-80A1-AA21-750B76F3BF38}"/>
              </a:ext>
            </a:extLst>
          </p:cNvPr>
          <p:cNvSpPr>
            <a:spLocks noGrp="1"/>
          </p:cNvSpPr>
          <p:nvPr>
            <p:ph type="body" sz="quarter" idx="15"/>
          </p:nvPr>
        </p:nvSpPr>
        <p:spPr>
          <a:xfrm>
            <a:off x="1589173" y="3338908"/>
            <a:ext cx="914400" cy="914400"/>
          </a:xfrm>
          <a:prstGeom prst="ellipse">
            <a:avLst/>
          </a:prstGeom>
          <a:solidFill>
            <a:srgbClr val="FFC000"/>
          </a:solidFill>
          <a:ln>
            <a:solidFill>
              <a:srgbClr val="FFC000"/>
            </a:solidFill>
          </a:ln>
        </p:spPr>
        <p:txBody>
          <a:bodyPr anchor="ctr">
            <a:normAutofit fontScale="55000" lnSpcReduction="20000"/>
          </a:bodyPr>
          <a:lstStyle/>
          <a:p>
            <a:pPr marL="0" indent="0">
              <a:buNone/>
            </a:pPr>
            <a:r>
              <a:rPr lang="es-US" b="1"/>
              <a:t>O bien,</a:t>
            </a:r>
          </a:p>
        </p:txBody>
      </p:sp>
      <p:sp>
        <p:nvSpPr>
          <p:cNvPr id="17" name="Text Placeholder 16">
            <a:extLst>
              <a:ext uri="{FF2B5EF4-FFF2-40B4-BE49-F238E27FC236}">
                <a16:creationId xmlns:a16="http://schemas.microsoft.com/office/drawing/2014/main" id="{8CB5FD38-1DCD-E829-1F6C-DD32B7B7DF45}"/>
              </a:ext>
            </a:extLst>
          </p:cNvPr>
          <p:cNvSpPr>
            <a:spLocks noGrp="1"/>
          </p:cNvSpPr>
          <p:nvPr>
            <p:ph type="body" sz="quarter" idx="16"/>
          </p:nvPr>
        </p:nvSpPr>
        <p:spPr>
          <a:xfrm>
            <a:off x="2293020" y="3465689"/>
            <a:ext cx="9216228"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s-US" sz="2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 Su plan se retira de Medicare</a:t>
            </a:r>
          </a:p>
        </p:txBody>
      </p:sp>
      <p:sp>
        <p:nvSpPr>
          <p:cNvPr id="18" name="Text Placeholder 17">
            <a:extLst>
              <a:ext uri="{FF2B5EF4-FFF2-40B4-BE49-F238E27FC236}">
                <a16:creationId xmlns:a16="http://schemas.microsoft.com/office/drawing/2014/main" id="{AD3E5423-1950-D3C0-F21E-387837AE5499}"/>
              </a:ext>
            </a:extLst>
          </p:cNvPr>
          <p:cNvSpPr>
            <a:spLocks noGrp="1"/>
          </p:cNvSpPr>
          <p:nvPr>
            <p:ph type="body" sz="quarter" idx="17"/>
          </p:nvPr>
        </p:nvSpPr>
        <p:spPr>
          <a:xfrm>
            <a:off x="2514887" y="4214647"/>
            <a:ext cx="914400" cy="914400"/>
          </a:xfrm>
          <a:prstGeom prst="ellipse">
            <a:avLst/>
          </a:prstGeom>
          <a:solidFill>
            <a:srgbClr val="FFC000"/>
          </a:solidFill>
          <a:ln>
            <a:solidFill>
              <a:srgbClr val="FFC000"/>
            </a:solidFill>
          </a:ln>
        </p:spPr>
        <p:txBody>
          <a:bodyPr anchor="ctr">
            <a:normAutofit fontScale="55000" lnSpcReduction="20000"/>
          </a:bodyPr>
          <a:lstStyle/>
          <a:p>
            <a:pPr marL="0" indent="0">
              <a:buNone/>
            </a:pPr>
            <a:r>
              <a:rPr lang="es-US" b="1"/>
              <a:t>O bien,</a:t>
            </a:r>
          </a:p>
        </p:txBody>
      </p:sp>
      <p:sp>
        <p:nvSpPr>
          <p:cNvPr id="19" name="Text Placeholder 18">
            <a:extLst>
              <a:ext uri="{FF2B5EF4-FFF2-40B4-BE49-F238E27FC236}">
                <a16:creationId xmlns:a16="http://schemas.microsoft.com/office/drawing/2014/main" id="{4B01B804-7A5A-1968-FD1A-735095CFE919}"/>
              </a:ext>
            </a:extLst>
          </p:cNvPr>
          <p:cNvSpPr>
            <a:spLocks noGrp="1"/>
          </p:cNvSpPr>
          <p:nvPr>
            <p:ph type="body" sz="quarter" idx="18"/>
          </p:nvPr>
        </p:nvSpPr>
        <p:spPr>
          <a:xfrm>
            <a:off x="3221893" y="4333923"/>
            <a:ext cx="8287355"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s-US" sz="2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 Su plan deja de brindar atención en su área</a:t>
            </a:r>
          </a:p>
        </p:txBody>
      </p:sp>
      <p:sp>
        <p:nvSpPr>
          <p:cNvPr id="20" name="Text Placeholder 19">
            <a:extLst>
              <a:ext uri="{FF2B5EF4-FFF2-40B4-BE49-F238E27FC236}">
                <a16:creationId xmlns:a16="http://schemas.microsoft.com/office/drawing/2014/main" id="{8041DEFA-D13F-F377-F4B0-B6047BF2C971}"/>
              </a:ext>
            </a:extLst>
          </p:cNvPr>
          <p:cNvSpPr>
            <a:spLocks noGrp="1"/>
          </p:cNvSpPr>
          <p:nvPr>
            <p:ph type="body" sz="quarter" idx="19"/>
          </p:nvPr>
        </p:nvSpPr>
        <p:spPr>
          <a:xfrm>
            <a:off x="3447483" y="5086800"/>
            <a:ext cx="914400" cy="914400"/>
          </a:xfrm>
          <a:prstGeom prst="ellipse">
            <a:avLst/>
          </a:prstGeom>
          <a:solidFill>
            <a:srgbClr val="FFC000"/>
          </a:solidFill>
          <a:ln>
            <a:solidFill>
              <a:srgbClr val="FFC000"/>
            </a:solidFill>
          </a:ln>
        </p:spPr>
        <p:txBody>
          <a:bodyPr anchor="ctr">
            <a:normAutofit fontScale="55000" lnSpcReduction="20000"/>
          </a:bodyPr>
          <a:lstStyle/>
          <a:p>
            <a:pPr marL="0" indent="0">
              <a:buNone/>
            </a:pPr>
            <a:r>
              <a:rPr lang="es-US" b="1"/>
              <a:t>O bien,</a:t>
            </a:r>
          </a:p>
        </p:txBody>
      </p:sp>
      <p:sp>
        <p:nvSpPr>
          <p:cNvPr id="21" name="Text Placeholder 20">
            <a:extLst>
              <a:ext uri="{FF2B5EF4-FFF2-40B4-BE49-F238E27FC236}">
                <a16:creationId xmlns:a16="http://schemas.microsoft.com/office/drawing/2014/main" id="{34089570-3A34-D2C0-C4B5-EB22E69A526B}"/>
              </a:ext>
            </a:extLst>
          </p:cNvPr>
          <p:cNvSpPr>
            <a:spLocks noGrp="1"/>
          </p:cNvSpPr>
          <p:nvPr>
            <p:ph type="body" sz="quarter" idx="20"/>
          </p:nvPr>
        </p:nvSpPr>
        <p:spPr>
          <a:xfrm>
            <a:off x="4154804" y="5202157"/>
            <a:ext cx="7354444"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s-US" sz="24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 Se muda fuera del área de servicio del plan</a:t>
            </a:r>
          </a:p>
        </p:txBody>
      </p:sp>
      <p:sp>
        <p:nvSpPr>
          <p:cNvPr id="5" name="Slide Number Placeholder 4">
            <a:extLst>
              <a:ext uri="{FF2B5EF4-FFF2-40B4-BE49-F238E27FC236}">
                <a16:creationId xmlns:a16="http://schemas.microsoft.com/office/drawing/2014/main" id="{978D0541-2C34-3C9A-2B91-ADE3CB7247D5}"/>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3" name="Footer Placeholder 2">
            <a:extLst>
              <a:ext uri="{FF2B5EF4-FFF2-40B4-BE49-F238E27FC236}">
                <a16:creationId xmlns:a16="http://schemas.microsoft.com/office/drawing/2014/main" id="{A792E190-FC7F-626C-99C4-5A1CBD6BB259}"/>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46967D4F-9E87-AF38-D01F-FD7EE3FBB678}"/>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4546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left)">
                                      <p:cBhvr>
                                        <p:cTn id="15" dur="500"/>
                                        <p:tgtEl>
                                          <p:spTgt spid="17">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bg/>
                                          </p:spTgt>
                                        </p:tgtEl>
                                        <p:attrNameLst>
                                          <p:attrName>style.visibility</p:attrName>
                                        </p:attrNameLst>
                                      </p:cBhvr>
                                      <p:to>
                                        <p:strVal val="visible"/>
                                      </p:to>
                                    </p:set>
                                    <p:animEffect transition="in" filter="wipe(left)">
                                      <p:cBhvr>
                                        <p:cTn id="29" dur="500"/>
                                        <p:tgtEl>
                                          <p:spTgt spid="19">
                                            <p:bg/>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wipe(left)">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uiExpand="1" build="p" animBg="1"/>
      <p:bldP spid="18" grpId="0" uiExpand="1" build="p" animBg="1"/>
      <p:bldP spid="19" grpId="0" uiExpand="1" build="p" animBg="1"/>
      <p:bldP spid="20" grpId="0" uiExpand="1" animBg="1"/>
      <p:bldP spid="21"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p:txBody>
          <a:bodyPr anchor="ctr">
            <a:normAutofit/>
          </a:bodyPr>
          <a:lstStyle/>
          <a:p>
            <a:r>
              <a:rPr lang="es-US" sz="3000"/>
              <a:t>Ejemplos de derechos de emisión garantizada (continuación)</a:t>
            </a:r>
          </a:p>
        </p:txBody>
      </p:sp>
      <p:sp>
        <p:nvSpPr>
          <p:cNvPr id="7" name="Content Placeholder 7"/>
          <p:cNvSpPr>
            <a:spLocks noGrp="1"/>
          </p:cNvSpPr>
          <p:nvPr>
            <p:ph type="body" sz="quarter" idx="13"/>
          </p:nvPr>
        </p:nvSpPr>
        <p:spPr>
          <a:xfrm>
            <a:off x="1373187" y="1598982"/>
            <a:ext cx="9628188" cy="1062784"/>
          </a:xfrm>
        </p:spPr>
        <p:txBody>
          <a:bodyPr>
            <a:normAutofit/>
          </a:bodyPr>
          <a:lstStyle/>
          <a:p>
            <a:pPr marL="0" lvl="0" indent="0" defTabSz="685800">
              <a:lnSpc>
                <a:spcPct val="100000"/>
              </a:lnSpc>
              <a:spcBef>
                <a:spcPts val="0"/>
              </a:spcBef>
              <a:spcAft>
                <a:spcPts val="1200"/>
              </a:spcAft>
              <a:buNone/>
            </a:pPr>
            <a:r>
              <a:rPr lang="es-US" sz="2800" b="1">
                <a:solidFill>
                  <a:srgbClr val="00529B"/>
                </a:solidFill>
              </a:rPr>
              <a:t>Mary tiene Medicare Original. Tendrá un derecho de emisión garantizada de Medigap si...</a:t>
            </a:r>
          </a:p>
        </p:txBody>
      </p:sp>
      <p:sp>
        <p:nvSpPr>
          <p:cNvPr id="13" name="Text Placeholder 12">
            <a:extLst>
              <a:ext uri="{FF2B5EF4-FFF2-40B4-BE49-F238E27FC236}">
                <a16:creationId xmlns:a16="http://schemas.microsoft.com/office/drawing/2014/main" id="{985D98C1-BC51-736D-AF38-3D089C2D4891}"/>
              </a:ext>
            </a:extLst>
          </p:cNvPr>
          <p:cNvSpPr>
            <a:spLocks noGrp="1"/>
          </p:cNvSpPr>
          <p:nvPr>
            <p:ph type="body" sz="quarter" idx="14"/>
          </p:nvPr>
        </p:nvSpPr>
        <p:spPr>
          <a:xfrm>
            <a:off x="1292776" y="2969776"/>
            <a:ext cx="4297680" cy="2194560"/>
          </a:xfrm>
          <a:prstGeom prst="roundRect">
            <a:avLst/>
          </a:prstGeom>
          <a:ln w="38100">
            <a:solidFill>
              <a:srgbClr val="FFC000"/>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3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 cobertura de su plan de salud grupal (GHP) de su empleador o sindicato, que paga después de que paga Medicare, está por finalizar</a:t>
            </a:r>
          </a:p>
        </p:txBody>
      </p:sp>
      <p:sp>
        <p:nvSpPr>
          <p:cNvPr id="14" name="Text Placeholder 13">
            <a:extLst>
              <a:ext uri="{FF2B5EF4-FFF2-40B4-BE49-F238E27FC236}">
                <a16:creationId xmlns:a16="http://schemas.microsoft.com/office/drawing/2014/main" id="{C7E9EB63-5833-991E-9E38-F065A08DCF11}"/>
              </a:ext>
            </a:extLst>
          </p:cNvPr>
          <p:cNvSpPr>
            <a:spLocks noGrp="1"/>
          </p:cNvSpPr>
          <p:nvPr>
            <p:ph type="body" sz="quarter" idx="15"/>
          </p:nvPr>
        </p:nvSpPr>
        <p:spPr>
          <a:xfrm>
            <a:off x="5603458" y="3518416"/>
            <a:ext cx="1097280" cy="1097280"/>
          </a:xfrm>
          <a:prstGeom prst="ellipse">
            <a:avLst/>
          </a:prstGeom>
          <a:solidFill>
            <a:srgbClr val="FFCD33"/>
          </a:solidFill>
        </p:spPr>
        <p:txBody>
          <a:bodyPr anchor="ctr">
            <a:normAutofit fontScale="77500" lnSpcReduction="20000"/>
          </a:bodyPr>
          <a:lstStyle/>
          <a:p>
            <a:pPr marL="0" indent="0" algn="ctr">
              <a:buNone/>
            </a:pPr>
            <a:r>
              <a:rPr lang="es-US" b="1"/>
              <a:t>O bien,</a:t>
            </a:r>
          </a:p>
        </p:txBody>
      </p:sp>
      <p:sp>
        <p:nvSpPr>
          <p:cNvPr id="16" name="Text Placeholder 15">
            <a:extLst>
              <a:ext uri="{FF2B5EF4-FFF2-40B4-BE49-F238E27FC236}">
                <a16:creationId xmlns:a16="http://schemas.microsoft.com/office/drawing/2014/main" id="{E7ABF9F9-9498-B9EB-C531-14CC4F1FA168}"/>
              </a:ext>
            </a:extLst>
          </p:cNvPr>
          <p:cNvSpPr>
            <a:spLocks noGrp="1"/>
          </p:cNvSpPr>
          <p:nvPr>
            <p:ph type="body" sz="quarter" idx="16"/>
          </p:nvPr>
        </p:nvSpPr>
        <p:spPr>
          <a:xfrm>
            <a:off x="6708029" y="2969776"/>
            <a:ext cx="4297680" cy="2194560"/>
          </a:xfrm>
          <a:prstGeom prst="roundRect">
            <a:avLst/>
          </a:prstGeom>
          <a:ln w="38100">
            <a:solidFill>
              <a:srgbClr val="FFC000"/>
            </a:solidFill>
          </a:ln>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3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Tiene una póliza Medicare SELECT y se muda fuera del área de servicio de su póliza Medicare SELECT</a:t>
            </a:r>
          </a:p>
        </p:txBody>
      </p:sp>
      <p:sp>
        <p:nvSpPr>
          <p:cNvPr id="5" name="Slide Number Placeholder 4">
            <a:extLst>
              <a:ext uri="{FF2B5EF4-FFF2-40B4-BE49-F238E27FC236}">
                <a16:creationId xmlns:a16="http://schemas.microsoft.com/office/drawing/2014/main" id="{EA73FEA7-2560-5514-061D-199BC2961E30}"/>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3" name="Footer Placeholder 2">
            <a:extLst>
              <a:ext uri="{FF2B5EF4-FFF2-40B4-BE49-F238E27FC236}">
                <a16:creationId xmlns:a16="http://schemas.microsoft.com/office/drawing/2014/main" id="{2A6927FC-7F9B-D9C5-55A8-1AB0B9A8D179}"/>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FC64AE66-5889-6A40-56DD-CE4D26F7339A}"/>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7522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s-US" sz="3000"/>
              <a:t>Pólizas con renovación garantizada</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1210523" y="1083333"/>
            <a:ext cx="10509140" cy="1744719"/>
          </a:xfrm>
        </p:spPr>
        <p:txBody>
          <a:bodyPr>
            <a:noAutofit/>
          </a:bodyPr>
          <a:lstStyle/>
          <a:p>
            <a:pPr marL="274320" lvl="0" indent="-274320" defTabSz="685800">
              <a:lnSpc>
                <a:spcPct val="100000"/>
              </a:lnSpc>
              <a:spcBef>
                <a:spcPts val="0"/>
              </a:spcBef>
              <a:spcAft>
                <a:spcPts val="1200"/>
              </a:spcAft>
            </a:pPr>
            <a:r>
              <a:rPr lang="es-US" sz="2400">
                <a:solidFill>
                  <a:srgbClr val="00529B"/>
                </a:solidFill>
              </a:rPr>
              <a:t>En la mayoría de los casos, las pólizas Medigap compradas después de 1992 tienen renovación garantizada</a:t>
            </a:r>
          </a:p>
          <a:p>
            <a:pPr marL="274320" lvl="0" indent="-274320" defTabSz="685800">
              <a:lnSpc>
                <a:spcPct val="100000"/>
              </a:lnSpc>
              <a:spcBef>
                <a:spcPts val="0"/>
              </a:spcBef>
              <a:spcAft>
                <a:spcPts val="1200"/>
              </a:spcAft>
            </a:pPr>
            <a:r>
              <a:rPr lang="es-US" sz="2400">
                <a:solidFill>
                  <a:srgbClr val="00529B"/>
                </a:solidFill>
              </a:rPr>
              <a:t>Su compañía de seguros no puede cancelar su póliza a menos que suceda una de las siguientes situaciones:</a:t>
            </a:r>
          </a:p>
        </p:txBody>
      </p:sp>
      <p:sp>
        <p:nvSpPr>
          <p:cNvPr id="5" name="Text Placeholder 4">
            <a:extLst>
              <a:ext uri="{FF2B5EF4-FFF2-40B4-BE49-F238E27FC236}">
                <a16:creationId xmlns:a16="http://schemas.microsoft.com/office/drawing/2014/main" id="{D618CEE8-43D7-2DE7-DB42-F39B56A96491}"/>
              </a:ext>
            </a:extLst>
          </p:cNvPr>
          <p:cNvSpPr>
            <a:spLocks noGrp="1"/>
          </p:cNvSpPr>
          <p:nvPr>
            <p:ph type="body" sz="quarter" idx="14"/>
          </p:nvPr>
        </p:nvSpPr>
        <p:spPr>
          <a:xfrm>
            <a:off x="1065405" y="2894208"/>
            <a:ext cx="3108960" cy="3108960"/>
          </a:xfrm>
          <a:prstGeom prst="roundRect">
            <a:avLst/>
          </a:prstGeom>
          <a:ln w="38100">
            <a:solidFill>
              <a:srgbClr val="FFC000"/>
            </a:solidFill>
          </a:ln>
        </p:spPr>
        <p:txBody>
          <a:bodyPr tIns="1645920"/>
          <a:lstStyle/>
          <a:p>
            <a:pPr marL="0" lvl="0" indent="0" algn="ctr">
              <a:spcAft>
                <a:spcPts val="0"/>
              </a:spcAft>
              <a:buClrTx/>
              <a:buNone/>
            </a:pPr>
            <a:r>
              <a:rPr lang="es-US" sz="2200"/>
              <a:t>Usted deja de pagar su prima </a:t>
            </a:r>
          </a:p>
        </p:txBody>
      </p:sp>
      <p:pic>
        <p:nvPicPr>
          <p:cNvPr id="16" name="Picture 15">
            <a:extLst>
              <a:ext uri="{FF2B5EF4-FFF2-40B4-BE49-F238E27FC236}">
                <a16:creationId xmlns:a16="http://schemas.microsoft.com/office/drawing/2014/main" id="{E5109203-6A2A-4959-9219-3D815D784A7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6788" y="3054846"/>
            <a:ext cx="1315958" cy="1315958"/>
          </a:xfrm>
          <a:prstGeom prst="rect">
            <a:avLst/>
          </a:prstGeom>
        </p:spPr>
      </p:pic>
      <p:sp>
        <p:nvSpPr>
          <p:cNvPr id="6" name="Text Placeholder 5">
            <a:extLst>
              <a:ext uri="{FF2B5EF4-FFF2-40B4-BE49-F238E27FC236}">
                <a16:creationId xmlns:a16="http://schemas.microsoft.com/office/drawing/2014/main" id="{BD344B99-4292-BF9D-77C5-50134404166B}"/>
              </a:ext>
            </a:extLst>
          </p:cNvPr>
          <p:cNvSpPr>
            <a:spLocks noGrp="1"/>
          </p:cNvSpPr>
          <p:nvPr>
            <p:ph type="body" sz="quarter" idx="15"/>
          </p:nvPr>
        </p:nvSpPr>
        <p:spPr>
          <a:xfrm>
            <a:off x="4609402" y="2894208"/>
            <a:ext cx="3108960" cy="3108960"/>
          </a:xfrm>
          <a:prstGeom prst="roundRect">
            <a:avLst/>
          </a:prstGeom>
          <a:ln w="38100">
            <a:solidFill>
              <a:srgbClr val="FFC000"/>
            </a:solidFill>
          </a:ln>
        </p:spPr>
        <p:txBody>
          <a:bodyPr tIns="1645920"/>
          <a:lstStyle/>
          <a:p>
            <a:pPr marL="0" lvl="0" indent="0" algn="ctr">
              <a:spcAft>
                <a:spcPts val="0"/>
              </a:spcAft>
              <a:buClrTx/>
              <a:buNone/>
            </a:pPr>
            <a:r>
              <a:rPr lang="es-US" sz="2200" dirty="0"/>
              <a:t>No fue sincero en </a:t>
            </a:r>
            <a:br>
              <a:rPr lang="es-US" sz="2200" dirty="0"/>
            </a:br>
            <a:r>
              <a:rPr lang="es-US" sz="2200" dirty="0"/>
              <a:t>su solicitud de la póliza </a:t>
            </a:r>
            <a:r>
              <a:rPr lang="es-US" sz="2200" dirty="0" err="1"/>
              <a:t>Medigap</a:t>
            </a:r>
            <a:endParaRPr lang="es-US" sz="2200" dirty="0"/>
          </a:p>
        </p:txBody>
      </p:sp>
      <p:pic>
        <p:nvPicPr>
          <p:cNvPr id="2050" name="Picture 2">
            <a:extLst>
              <a:ext uri="{FF2B5EF4-FFF2-40B4-BE49-F238E27FC236}">
                <a16:creationId xmlns:a16="http://schemas.microsoft.com/office/drawing/2014/main" id="{822A45E1-972B-4423-86E7-EA3BB0BC6EB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698" y="2726613"/>
            <a:ext cx="1968299" cy="19682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97127233-77CA-0028-026D-440BA3B8C75D}"/>
              </a:ext>
            </a:extLst>
          </p:cNvPr>
          <p:cNvSpPr>
            <a:spLocks noGrp="1"/>
          </p:cNvSpPr>
          <p:nvPr>
            <p:ph type="body" sz="quarter" idx="16"/>
          </p:nvPr>
        </p:nvSpPr>
        <p:spPr>
          <a:xfrm>
            <a:off x="8153400" y="2895130"/>
            <a:ext cx="3108960" cy="3108960"/>
          </a:xfrm>
          <a:prstGeom prst="roundRect">
            <a:avLst/>
          </a:prstGeom>
          <a:ln w="38100">
            <a:solidFill>
              <a:srgbClr val="FFC000"/>
            </a:solidFill>
          </a:ln>
        </p:spPr>
        <p:txBody>
          <a:bodyPr tIns="1645920">
            <a:normAutofit fontScale="92500"/>
          </a:bodyPr>
          <a:lstStyle/>
          <a:p>
            <a:pPr marL="0" lvl="0" indent="0" algn="ctr">
              <a:spcAft>
                <a:spcPts val="0"/>
              </a:spcAft>
              <a:buClrTx/>
              <a:buNone/>
            </a:pPr>
            <a:r>
              <a:rPr lang="es-US" sz="2200"/>
              <a:t>La compañía de seguros se declara en quiebra o insolvente </a:t>
            </a:r>
          </a:p>
        </p:txBody>
      </p:sp>
      <p:pic>
        <p:nvPicPr>
          <p:cNvPr id="2052" name="Picture 4">
            <a:extLst>
              <a:ext uri="{FF2B5EF4-FFF2-40B4-BE49-F238E27FC236}">
                <a16:creationId xmlns:a16="http://schemas.microsoft.com/office/drawing/2014/main" id="{CC1B1F5C-0D60-446A-90E6-3A6C9A93446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518" y="3054846"/>
            <a:ext cx="1407953" cy="13159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2603BBE-07C0-1ECC-11E6-91B10E2C5DDB}"/>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3" name="Footer Placeholder 2">
            <a:extLst>
              <a:ext uri="{FF2B5EF4-FFF2-40B4-BE49-F238E27FC236}">
                <a16:creationId xmlns:a16="http://schemas.microsoft.com/office/drawing/2014/main" id="{324D394D-3222-741B-F3A9-84BF87BD7983}"/>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8461D0AD-0D26-A2C1-698E-E69A840CCA42}"/>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4751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animBg="1"/>
      <p:bldP spid="7" grpId="0" uiExpan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s-US" dirty="0">
                <a:solidFill>
                  <a:prstClr val="white"/>
                </a:solidFill>
              </a:rPr>
              <a:t>Derecho a Suspender </a:t>
            </a:r>
            <a:r>
              <a:rPr lang="es-US" dirty="0" err="1">
                <a:solidFill>
                  <a:prstClr val="white"/>
                </a:solidFill>
              </a:rPr>
              <a:t>Medigap</a:t>
            </a:r>
            <a:r>
              <a:rPr lang="es-US" dirty="0">
                <a:solidFill>
                  <a:prstClr val="white"/>
                </a:solidFill>
              </a:rPr>
              <a:t> para Personas con Medicaid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973048" y="1279525"/>
            <a:ext cx="10644187" cy="4748213"/>
          </a:xfrm>
        </p:spPr>
        <p:txBody>
          <a:bodyPr>
            <a:normAutofit/>
          </a:bodyPr>
          <a:lstStyle/>
          <a:p>
            <a:pPr marL="274320" lvl="0" indent="-274320" defTabSz="685800">
              <a:lnSpc>
                <a:spcPct val="100000"/>
              </a:lnSpc>
              <a:spcBef>
                <a:spcPts val="0"/>
              </a:spcBef>
              <a:spcAft>
                <a:spcPts val="1200"/>
              </a:spcAft>
            </a:pPr>
            <a:r>
              <a:rPr lang="es-US" sz="2800">
                <a:solidFill>
                  <a:srgbClr val="00529B"/>
                </a:solidFill>
              </a:rPr>
              <a:t>Si tiene tanto Medicare como Medicaid:</a:t>
            </a:r>
          </a:p>
          <a:p>
            <a:pPr marL="548640" lvl="1" indent="-274320" defTabSz="685800">
              <a:lnSpc>
                <a:spcPct val="100000"/>
              </a:lnSpc>
              <a:spcBef>
                <a:spcPts val="0"/>
              </a:spcBef>
              <a:spcAft>
                <a:spcPts val="1200"/>
              </a:spcAft>
            </a:pPr>
            <a:r>
              <a:rPr lang="es-US" sz="2400">
                <a:solidFill>
                  <a:srgbClr val="00529B"/>
                </a:solidFill>
              </a:rPr>
              <a:t>La mayoría de sus costos de atención médica están cubiertos.</a:t>
            </a:r>
          </a:p>
          <a:p>
            <a:pPr marL="548640" lvl="1" indent="-274320" defTabSz="685800">
              <a:lnSpc>
                <a:spcPct val="100000"/>
              </a:lnSpc>
              <a:spcBef>
                <a:spcPts val="0"/>
              </a:spcBef>
              <a:spcAft>
                <a:spcPts val="1200"/>
              </a:spcAft>
            </a:pPr>
            <a:r>
              <a:rPr lang="es-US" sz="2400">
                <a:solidFill>
                  <a:srgbClr val="00529B"/>
                </a:solidFill>
              </a:rPr>
              <a:t>En general no puede adquirir una póliza Medigap</a:t>
            </a:r>
          </a:p>
          <a:p>
            <a:pPr marL="274320" lvl="0" indent="-274320" defTabSz="685800">
              <a:lnSpc>
                <a:spcPct val="100000"/>
              </a:lnSpc>
              <a:spcBef>
                <a:spcPts val="0"/>
              </a:spcBef>
              <a:spcAft>
                <a:spcPts val="1200"/>
              </a:spcAft>
            </a:pPr>
            <a:r>
              <a:rPr lang="es-US" sz="2800">
                <a:solidFill>
                  <a:srgbClr val="00529B"/>
                </a:solidFill>
              </a:rPr>
              <a:t>Si ya tiene una póliza Medigap y comienza a ser elegible para Medicaid, puede suspender su póliza Medigap durante un máximo de 2 años dentro de los 90 días de obtener Medicaid</a:t>
            </a:r>
          </a:p>
          <a:p>
            <a:pPr marL="274320" lvl="0" indent="-274320" defTabSz="685800">
              <a:lnSpc>
                <a:spcPct val="100000"/>
              </a:lnSpc>
              <a:spcBef>
                <a:spcPts val="0"/>
              </a:spcBef>
              <a:spcAft>
                <a:spcPts val="1200"/>
              </a:spcAft>
            </a:pPr>
            <a:r>
              <a:rPr lang="es-US" sz="2800">
                <a:solidFill>
                  <a:srgbClr val="00529B"/>
                </a:solidFill>
              </a:rPr>
              <a:t>Puede ponerlo en marcha de nuevo sin nuevos periodos de espera o evaluación médica</a:t>
            </a:r>
          </a:p>
        </p:txBody>
      </p:sp>
      <p:sp>
        <p:nvSpPr>
          <p:cNvPr id="4" name="Slide Number Placeholder 3">
            <a:extLst>
              <a:ext uri="{FF2B5EF4-FFF2-40B4-BE49-F238E27FC236}">
                <a16:creationId xmlns:a16="http://schemas.microsoft.com/office/drawing/2014/main" id="{13FCE17C-BCBC-7CB1-9945-F689D791A2A0}"/>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a:p>
        </p:txBody>
      </p:sp>
      <p:sp>
        <p:nvSpPr>
          <p:cNvPr id="3" name="Footer Placeholder 2">
            <a:extLst>
              <a:ext uri="{FF2B5EF4-FFF2-40B4-BE49-F238E27FC236}">
                <a16:creationId xmlns:a16="http://schemas.microsoft.com/office/drawing/2014/main" id="{D060F37B-E784-D824-05F5-0BB427D44FF0}"/>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9ECC49B8-521C-EBE5-3A38-E92C25207852}"/>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446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s-US" dirty="0"/>
              <a:t>Derecho a suspender </a:t>
            </a:r>
            <a:r>
              <a:rPr lang="es-US" dirty="0" err="1"/>
              <a:t>Medigap</a:t>
            </a:r>
            <a:r>
              <a:rPr lang="es-US" dirty="0"/>
              <a:t> para personas con Medicaid (continuación)</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969531" y="1338292"/>
            <a:ext cx="10644187" cy="4167188"/>
          </a:xfrm>
        </p:spPr>
        <p:txBody>
          <a:bodyPr vert="horz" lIns="91440" tIns="45720" rIns="91440" bIns="45720" rtlCol="0">
            <a:normAutofit/>
          </a:bodyPr>
          <a:lstStyle/>
          <a:p>
            <a:pPr marL="274320" indent="-274320" defTabSz="685800">
              <a:lnSpc>
                <a:spcPct val="100000"/>
              </a:lnSpc>
              <a:spcBef>
                <a:spcPts val="0"/>
              </a:spcBef>
              <a:spcAft>
                <a:spcPts val="1200"/>
              </a:spcAft>
            </a:pPr>
            <a:r>
              <a:rPr lang="es-US" sz="2800">
                <a:solidFill>
                  <a:srgbClr val="00529B"/>
                </a:solidFill>
              </a:rPr>
              <a:t>Si suspende su póliza Medigap:</a:t>
            </a:r>
          </a:p>
          <a:p>
            <a:pPr marL="548640" lvl="1" indent="-274320" defTabSz="685800">
              <a:lnSpc>
                <a:spcPct val="100000"/>
              </a:lnSpc>
              <a:spcBef>
                <a:spcPts val="0"/>
              </a:spcBef>
              <a:spcAft>
                <a:spcPts val="1200"/>
              </a:spcAft>
            </a:pPr>
            <a:r>
              <a:rPr lang="es-US" sz="2400">
                <a:solidFill>
                  <a:srgbClr val="00529B"/>
                </a:solidFill>
              </a:rPr>
              <a:t>No paga las primas de Medigap</a:t>
            </a:r>
          </a:p>
          <a:p>
            <a:pPr marL="548640" lvl="1" indent="-274320" defTabSz="685800">
              <a:lnSpc>
                <a:spcPct val="100000"/>
              </a:lnSpc>
              <a:spcBef>
                <a:spcPts val="0"/>
              </a:spcBef>
              <a:spcAft>
                <a:spcPts val="1200"/>
              </a:spcAft>
            </a:pPr>
            <a:r>
              <a:rPr lang="es-US" sz="2400">
                <a:solidFill>
                  <a:srgbClr val="00529B"/>
                </a:solidFill>
              </a:rPr>
              <a:t>La póliza Medigap no pagará beneficios</a:t>
            </a:r>
          </a:p>
          <a:p>
            <a:pPr marL="274320" indent="-274320" defTabSz="685800">
              <a:lnSpc>
                <a:spcPct val="100000"/>
              </a:lnSpc>
              <a:spcBef>
                <a:spcPts val="0"/>
              </a:spcBef>
              <a:spcAft>
                <a:spcPts val="1200"/>
              </a:spcAft>
            </a:pPr>
            <a:r>
              <a:rPr lang="es-US" sz="2800">
                <a:solidFill>
                  <a:srgbClr val="00529B"/>
                </a:solidFill>
              </a:rPr>
              <a:t>Es posible que no le convenga suspender su póliza si quiere atenderse con médicos que no aceptan Medicaid</a:t>
            </a:r>
          </a:p>
        </p:txBody>
      </p:sp>
      <p:sp>
        <p:nvSpPr>
          <p:cNvPr id="10" name="TextBox 9">
            <a:extLst>
              <a:ext uri="{FF2B5EF4-FFF2-40B4-BE49-F238E27FC236}">
                <a16:creationId xmlns:a16="http://schemas.microsoft.com/office/drawing/2014/main" id="{3EE5E9E1-2D3B-476F-8E36-82135EE082DE}"/>
              </a:ext>
            </a:extLst>
          </p:cNvPr>
          <p:cNvSpPr txBox="1"/>
          <p:nvPr/>
        </p:nvSpPr>
        <p:spPr>
          <a:xfrm>
            <a:off x="1241559" y="5182314"/>
            <a:ext cx="10551608" cy="646331"/>
          </a:xfrm>
          <a:prstGeom prst="rect">
            <a:avLst/>
          </a:prstGeom>
          <a:noFill/>
        </p:spPr>
        <p:txBody>
          <a:bodyPr wrap="square" rtlCol="0">
            <a:spAutoFit/>
          </a:bodyPr>
          <a:lstStyle/>
          <a:p>
            <a:pPr>
              <a:spcAft>
                <a:spcPts val="1200"/>
              </a:spcAft>
            </a:pPr>
            <a:r>
              <a:rPr lang="es-US" b="1" dirty="0">
                <a:solidFill>
                  <a:srgbClr val="00529B"/>
                </a:solidFill>
                <a:latin typeface="Arial" panose="020B0604020202020204" pitchFamily="34" charset="0"/>
                <a:cs typeface="Arial" panose="020B0604020202020204" pitchFamily="34" charset="0"/>
              </a:rPr>
              <a:t>NOTA</a:t>
            </a:r>
            <a:r>
              <a:rPr lang="es-US" dirty="0">
                <a:solidFill>
                  <a:srgbClr val="00529B"/>
                </a:solidFill>
                <a:latin typeface="Arial" panose="020B0604020202020204" pitchFamily="34" charset="0"/>
                <a:cs typeface="Arial" panose="020B0604020202020204" pitchFamily="34" charset="0"/>
              </a:rPr>
              <a:t>: Si cancela su póliza </a:t>
            </a:r>
            <a:r>
              <a:rPr lang="es-US" dirty="0" err="1">
                <a:solidFill>
                  <a:srgbClr val="00529B"/>
                </a:solidFill>
                <a:latin typeface="Arial" panose="020B0604020202020204" pitchFamily="34" charset="0"/>
                <a:cs typeface="Arial" panose="020B0604020202020204" pitchFamily="34" charset="0"/>
              </a:rPr>
              <a:t>Medigap</a:t>
            </a:r>
            <a:r>
              <a:rPr lang="es-US" dirty="0">
                <a:solidFill>
                  <a:srgbClr val="00529B"/>
                </a:solidFill>
                <a:latin typeface="Arial" panose="020B0604020202020204" pitchFamily="34" charset="0"/>
                <a:cs typeface="Arial" panose="020B0604020202020204" pitchFamily="34" charset="0"/>
              </a:rPr>
              <a:t>, quizá no pueda volver a inscribirse a menos que se encuentre en su Período de Inscripción Abierta para </a:t>
            </a:r>
            <a:r>
              <a:rPr lang="es-US" dirty="0" err="1">
                <a:solidFill>
                  <a:srgbClr val="00529B"/>
                </a:solidFill>
                <a:latin typeface="Arial" panose="020B0604020202020204" pitchFamily="34" charset="0"/>
                <a:cs typeface="Arial" panose="020B0604020202020204" pitchFamily="34" charset="0"/>
              </a:rPr>
              <a:t>Medigap</a:t>
            </a:r>
            <a:r>
              <a:rPr lang="es-US" dirty="0">
                <a:solidFill>
                  <a:srgbClr val="00529B"/>
                </a:solidFill>
                <a:latin typeface="Arial" panose="020B0604020202020204" pitchFamily="34" charset="0"/>
                <a:cs typeface="Arial" panose="020B0604020202020204" pitchFamily="34" charset="0"/>
              </a:rPr>
              <a:t>, tenga un derecho de emisión garantizada, o que su estado ofrezca protección adicional.</a:t>
            </a:r>
          </a:p>
        </p:txBody>
      </p:sp>
      <p:pic>
        <p:nvPicPr>
          <p:cNvPr id="7" name="Picture 6">
            <a:extLst>
              <a:ext uri="{FF2B5EF4-FFF2-40B4-BE49-F238E27FC236}">
                <a16:creationId xmlns:a16="http://schemas.microsoft.com/office/drawing/2014/main" id="{80DFD5D7-7D59-4127-B574-BB2D579D8D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9531" y="5237692"/>
            <a:ext cx="274320" cy="274320"/>
          </a:xfrm>
          <a:prstGeom prst="rect">
            <a:avLst/>
          </a:prstGeom>
        </p:spPr>
      </p:pic>
      <p:sp>
        <p:nvSpPr>
          <p:cNvPr id="4" name="Slide Number Placeholder 3">
            <a:extLst>
              <a:ext uri="{FF2B5EF4-FFF2-40B4-BE49-F238E27FC236}">
                <a16:creationId xmlns:a16="http://schemas.microsoft.com/office/drawing/2014/main" id="{F93305AA-CE20-B23E-F070-F27FDE2C4A5C}"/>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3" name="Footer Placeholder 2">
            <a:extLst>
              <a:ext uri="{FF2B5EF4-FFF2-40B4-BE49-F238E27FC236}">
                <a16:creationId xmlns:a16="http://schemas.microsoft.com/office/drawing/2014/main" id="{3A3563F1-3CE8-CDA0-D089-357996F91D57}"/>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83D3B248-6EB2-2087-2B76-A14DCAB8ACE8}"/>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5703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s-US" sz="3000" dirty="0">
                <a:solidFill>
                  <a:prstClr val="white"/>
                </a:solidFill>
              </a:rPr>
              <a:t>Derecho a suspender </a:t>
            </a:r>
            <a:r>
              <a:rPr lang="es-US" sz="3000" dirty="0" err="1">
                <a:solidFill>
                  <a:prstClr val="white"/>
                </a:solidFill>
              </a:rPr>
              <a:t>Medigap</a:t>
            </a:r>
            <a:r>
              <a:rPr lang="es-US" sz="3000" dirty="0">
                <a:solidFill>
                  <a:prstClr val="white"/>
                </a:solidFill>
              </a:rPr>
              <a:t> para </a:t>
            </a:r>
            <a:br>
              <a:rPr lang="es-US" sz="3000" dirty="0">
                <a:solidFill>
                  <a:prstClr val="white"/>
                </a:solidFill>
              </a:rPr>
            </a:br>
            <a:r>
              <a:rPr lang="es-US" sz="3000" dirty="0">
                <a:solidFill>
                  <a:prstClr val="white"/>
                </a:solidFill>
              </a:rPr>
              <a:t>personas de menos de 65 años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1038362" y="1345406"/>
            <a:ext cx="10644187" cy="4167188"/>
          </a:xfrm>
        </p:spPr>
        <p:txBody>
          <a:bodyPr>
            <a:normAutofit/>
          </a:bodyPr>
          <a:lstStyle/>
          <a:p>
            <a:pPr marL="274320" lvl="0" indent="-274320" defTabSz="685800">
              <a:lnSpc>
                <a:spcPct val="100000"/>
              </a:lnSpc>
              <a:spcBef>
                <a:spcPts val="0"/>
              </a:spcBef>
              <a:spcAft>
                <a:spcPts val="1200"/>
              </a:spcAft>
            </a:pPr>
            <a:r>
              <a:rPr lang="es-US" sz="2800">
                <a:solidFill>
                  <a:srgbClr val="00529B"/>
                </a:solidFill>
              </a:rPr>
              <a:t>Puede suspender su póliza Medigap mientras esté inscrito en el GHP suyo o de su cónyuge</a:t>
            </a:r>
          </a:p>
          <a:p>
            <a:pPr marL="274320" lvl="0" indent="-274320" defTabSz="685800">
              <a:lnSpc>
                <a:spcPct val="100000"/>
              </a:lnSpc>
              <a:spcBef>
                <a:spcPts val="0"/>
              </a:spcBef>
              <a:spcAft>
                <a:spcPts val="1200"/>
              </a:spcAft>
            </a:pPr>
            <a:r>
              <a:rPr lang="es-US" sz="2800">
                <a:solidFill>
                  <a:srgbClr val="00529B"/>
                </a:solidFill>
              </a:rPr>
              <a:t>Recupera su póliza Medigap en cualquier momento</a:t>
            </a:r>
          </a:p>
          <a:p>
            <a:pPr marL="548640" lvl="1" indent="-274320" defTabSz="685800">
              <a:lnSpc>
                <a:spcPct val="100000"/>
              </a:lnSpc>
              <a:spcBef>
                <a:spcPts val="0"/>
              </a:spcBef>
              <a:spcAft>
                <a:spcPts val="1200"/>
              </a:spcAft>
            </a:pPr>
            <a:r>
              <a:rPr lang="es-US" sz="2400">
                <a:solidFill>
                  <a:srgbClr val="00529B"/>
                </a:solidFill>
              </a:rPr>
              <a:t>Debe notificar al asegurador dentro de los 90 días de perder el plan del empleador</a:t>
            </a:r>
          </a:p>
          <a:p>
            <a:pPr marL="548640" lvl="1" indent="-274320" defTabSz="685800">
              <a:lnSpc>
                <a:spcPct val="100000"/>
              </a:lnSpc>
              <a:spcBef>
                <a:spcPts val="0"/>
              </a:spcBef>
              <a:spcAft>
                <a:spcPts val="1200"/>
              </a:spcAft>
            </a:pPr>
            <a:r>
              <a:rPr lang="es-US" sz="2400">
                <a:solidFill>
                  <a:srgbClr val="00529B"/>
                </a:solidFill>
              </a:rPr>
              <a:t>Sin período de espera</a:t>
            </a:r>
          </a:p>
        </p:txBody>
      </p:sp>
      <p:sp>
        <p:nvSpPr>
          <p:cNvPr id="4" name="Slide Number Placeholder 3">
            <a:extLst>
              <a:ext uri="{FF2B5EF4-FFF2-40B4-BE49-F238E27FC236}">
                <a16:creationId xmlns:a16="http://schemas.microsoft.com/office/drawing/2014/main" id="{2F440E97-47E0-42A4-2435-07BFC0D027B2}"/>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a:p>
        </p:txBody>
      </p:sp>
      <p:sp>
        <p:nvSpPr>
          <p:cNvPr id="3" name="Footer Placeholder 2">
            <a:extLst>
              <a:ext uri="{FF2B5EF4-FFF2-40B4-BE49-F238E27FC236}">
                <a16:creationId xmlns:a16="http://schemas.microsoft.com/office/drawing/2014/main" id="{7BDE2DC5-4A08-9278-2FC9-C102B13C9C7E}"/>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6B736F3-9D82-1E3E-7487-C997393E4868}"/>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615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idx="4294967295"/>
          </p:nvPr>
        </p:nvSpPr>
        <p:spPr>
          <a:xfrm>
            <a:off x="0" y="0"/>
            <a:ext cx="12192000" cy="949325"/>
          </a:xfrm>
        </p:spPr>
        <p:txBody>
          <a:bodyPr anchor="ctr">
            <a:normAutofit/>
          </a:bodyPr>
          <a:lstStyle/>
          <a:p>
            <a:r>
              <a:rPr lang="es-US" sz="3000" dirty="0">
                <a:solidFill>
                  <a:prstClr val="white"/>
                </a:solidFill>
              </a:rPr>
              <a:t>Para más información sobre los derechos y </a:t>
            </a:r>
            <a:br>
              <a:rPr lang="es-US" sz="3000" dirty="0">
                <a:solidFill>
                  <a:prstClr val="white"/>
                </a:solidFill>
              </a:rPr>
            </a:br>
            <a:r>
              <a:rPr lang="es-US" sz="3000" dirty="0">
                <a:solidFill>
                  <a:prstClr val="white"/>
                </a:solidFill>
              </a:rPr>
              <a:t>protecciones relativos a </a:t>
            </a:r>
            <a:r>
              <a:rPr lang="es-US" sz="3000" dirty="0" err="1">
                <a:solidFill>
                  <a:prstClr val="white"/>
                </a:solidFill>
              </a:rPr>
              <a:t>Medigap</a:t>
            </a:r>
            <a:endParaRPr lang="es-US" sz="3000" dirty="0">
              <a:solidFill>
                <a:prstClr val="white"/>
              </a:solidFill>
            </a:endParaRP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1129801" y="1029148"/>
            <a:ext cx="10644187" cy="4167188"/>
          </a:xfrm>
        </p:spPr>
        <p:txBody>
          <a:bodyPr>
            <a:noAutofit/>
          </a:bodyPr>
          <a:lstStyle/>
          <a:p>
            <a:pPr lvl="0" defTabSz="685800">
              <a:lnSpc>
                <a:spcPct val="100000"/>
              </a:lnSpc>
              <a:spcBef>
                <a:spcPts val="0"/>
              </a:spcBef>
              <a:spcAft>
                <a:spcPts val="1200"/>
              </a:spcAft>
            </a:pPr>
            <a:r>
              <a:rPr lang="es-US" sz="2800" dirty="0">
                <a:solidFill>
                  <a:srgbClr val="00529B"/>
                </a:solidFill>
              </a:rPr>
              <a:t>Contacto:</a:t>
            </a:r>
          </a:p>
          <a:p>
            <a:pPr marL="548640" lvl="0" indent="-274320" defTabSz="685800">
              <a:lnSpc>
                <a:spcPct val="100000"/>
              </a:lnSpc>
              <a:spcBef>
                <a:spcPts val="0"/>
              </a:spcBef>
              <a:spcAft>
                <a:spcPts val="1000"/>
              </a:spcAft>
              <a:buFont typeface="Arial" panose="020B0604020202020204" pitchFamily="34" charset="0"/>
              <a:buChar char="•"/>
            </a:pPr>
            <a:r>
              <a:rPr lang="es-US" sz="2400" dirty="0">
                <a:solidFill>
                  <a:srgbClr val="00529B"/>
                </a:solidFill>
              </a:rPr>
              <a:t>El Departamento de Seguros de su estado</a:t>
            </a:r>
          </a:p>
          <a:p>
            <a:pPr marL="548640" lvl="0" indent="-274320" defTabSz="685800">
              <a:lnSpc>
                <a:spcPct val="100000"/>
              </a:lnSpc>
              <a:spcBef>
                <a:spcPts val="0"/>
              </a:spcBef>
              <a:spcAft>
                <a:spcPts val="1000"/>
              </a:spcAft>
              <a:buFont typeface="Arial" panose="020B0604020202020204" pitchFamily="34" charset="0"/>
              <a:buChar char="•"/>
            </a:pPr>
            <a:r>
              <a:rPr lang="es-US" sz="2400" dirty="0">
                <a:solidFill>
                  <a:srgbClr val="00529B"/>
                </a:solidFill>
              </a:rPr>
              <a:t>El Programa estatal de asistencia sobre seguros de salud (SHIP) de </a:t>
            </a:r>
            <a:br>
              <a:rPr lang="es-US" sz="2400" dirty="0">
                <a:solidFill>
                  <a:srgbClr val="00529B"/>
                </a:solidFill>
              </a:rPr>
            </a:br>
            <a:r>
              <a:rPr lang="es-US" sz="2400" dirty="0">
                <a:solidFill>
                  <a:srgbClr val="00529B"/>
                </a:solidFill>
              </a:rPr>
              <a:t>su localidad</a:t>
            </a:r>
          </a:p>
          <a:p>
            <a:pPr marL="548640" lvl="0" indent="-274320" defTabSz="685800">
              <a:lnSpc>
                <a:spcPct val="100000"/>
              </a:lnSpc>
              <a:spcBef>
                <a:spcPts val="0"/>
              </a:spcBef>
              <a:spcAft>
                <a:spcPts val="1000"/>
              </a:spcAft>
              <a:buFont typeface="Arial" panose="020B0604020202020204" pitchFamily="34" charset="0"/>
              <a:buChar char="•"/>
            </a:pPr>
            <a:r>
              <a:rPr lang="es-US" sz="2400" dirty="0">
                <a:solidFill>
                  <a:srgbClr val="00529B"/>
                </a:solidFill>
              </a:rPr>
              <a:t>Llame al 1-800-MEDICARE (1-800-633-4227); los usuarios de TTY deben llamar al 1-877-486-2048</a:t>
            </a:r>
          </a:p>
          <a:p>
            <a:pPr marL="274320" lvl="0" indent="-274320" defTabSz="685800">
              <a:lnSpc>
                <a:spcPct val="100000"/>
              </a:lnSpc>
              <a:spcBef>
                <a:spcPts val="0"/>
              </a:spcBef>
              <a:spcAft>
                <a:spcPts val="1000"/>
              </a:spcAft>
            </a:pPr>
            <a:r>
              <a:rPr lang="es-US" sz="2800" dirty="0">
                <a:solidFill>
                  <a:srgbClr val="00529B"/>
                </a:solidFill>
              </a:rPr>
              <a:t>Visite:</a:t>
            </a:r>
          </a:p>
          <a:p>
            <a:pPr marL="548640" lvl="0" indent="-274320" defTabSz="685800">
              <a:lnSpc>
                <a:spcPct val="100000"/>
              </a:lnSpc>
              <a:spcBef>
                <a:spcPts val="0"/>
              </a:spcBef>
              <a:spcAft>
                <a:spcPts val="1000"/>
              </a:spcAft>
              <a:buFont typeface="Arial" panose="020B0604020202020204" pitchFamily="34" charset="0"/>
              <a:buChar char="•"/>
            </a:pPr>
            <a:r>
              <a:rPr lang="es-US" sz="2400" dirty="0">
                <a:solidFill>
                  <a:srgbClr val="00529B"/>
                </a:solidFill>
                <a:hlinkClick r:id="rId4">
                  <a:extLst>
                    <a:ext uri="{A12FA001-AC4F-418D-AE19-62706E023703}">
                      <ahyp:hlinkClr xmlns:ahyp="http://schemas.microsoft.com/office/drawing/2018/hyperlinkcolor" val="tx"/>
                    </a:ext>
                  </a:extLst>
                </a:hlinkClick>
              </a:rPr>
              <a:t>Medicare.gov/</a:t>
            </a:r>
            <a:r>
              <a:rPr lang="es-US" sz="2400" dirty="0" err="1">
                <a:solidFill>
                  <a:srgbClr val="00529B"/>
                </a:solidFill>
                <a:hlinkClick r:id="rId4">
                  <a:extLst>
                    <a:ext uri="{A12FA001-AC4F-418D-AE19-62706E023703}">
                      <ahyp:hlinkClr xmlns:ahyp="http://schemas.microsoft.com/office/drawing/2018/hyperlinkcolor" val="tx"/>
                    </a:ext>
                  </a:extLst>
                </a:hlinkClick>
              </a:rPr>
              <a:t>publications</a:t>
            </a:r>
            <a:r>
              <a:rPr lang="es-US" sz="2400" dirty="0">
                <a:solidFill>
                  <a:srgbClr val="00529B"/>
                </a:solidFill>
              </a:rPr>
              <a:t> para descargar “Selección de una Póliza </a:t>
            </a:r>
            <a:r>
              <a:rPr lang="es-US" sz="2400" dirty="0" err="1">
                <a:solidFill>
                  <a:srgbClr val="00529B"/>
                </a:solidFill>
              </a:rPr>
              <a:t>Medigap</a:t>
            </a:r>
            <a:r>
              <a:rPr lang="es-US" sz="2400" dirty="0">
                <a:solidFill>
                  <a:srgbClr val="00529B"/>
                </a:solidFill>
              </a:rPr>
              <a:t>: Una guía de seguro de salud para las personas con Medicare" (Producto CMS núm. 02110)</a:t>
            </a:r>
          </a:p>
          <a:p>
            <a:pPr marL="548640" lvl="0" indent="-274320" defTabSz="685800">
              <a:lnSpc>
                <a:spcPct val="100000"/>
              </a:lnSpc>
              <a:spcBef>
                <a:spcPts val="0"/>
              </a:spcBef>
              <a:spcAft>
                <a:spcPts val="1200"/>
              </a:spcAft>
              <a:buFont typeface="Arial" panose="020B0604020202020204" pitchFamily="34" charset="0"/>
              <a:buChar char="•"/>
            </a:pPr>
            <a:r>
              <a:rPr lang="es-US" sz="2400" dirty="0">
                <a:solidFill>
                  <a:srgbClr val="00529B"/>
                </a:solidFill>
                <a:hlinkClick r:id="rId5">
                  <a:extLst>
                    <a:ext uri="{A12FA001-AC4F-418D-AE19-62706E023703}">
                      <ahyp:hlinkClr xmlns:ahyp="http://schemas.microsoft.com/office/drawing/2018/hyperlinkcolor" val="tx"/>
                    </a:ext>
                  </a:extLst>
                </a:hlinkClick>
              </a:rPr>
              <a:t>Medicare.gov/</a:t>
            </a:r>
            <a:r>
              <a:rPr lang="es-US" sz="2400" dirty="0" err="1">
                <a:solidFill>
                  <a:srgbClr val="00529B"/>
                </a:solidFill>
                <a:hlinkClick r:id="rId5">
                  <a:extLst>
                    <a:ext uri="{A12FA001-AC4F-418D-AE19-62706E023703}">
                      <ahyp:hlinkClr xmlns:ahyp="http://schemas.microsoft.com/office/drawing/2018/hyperlinkcolor" val="tx"/>
                    </a:ext>
                  </a:extLst>
                </a:hlinkClick>
              </a:rPr>
              <a:t>health-drug-plans</a:t>
            </a:r>
            <a:r>
              <a:rPr lang="es-US" sz="2400" dirty="0">
                <a:solidFill>
                  <a:srgbClr val="00529B"/>
                </a:solidFill>
                <a:hlinkClick r:id="rId5">
                  <a:extLst>
                    <a:ext uri="{A12FA001-AC4F-418D-AE19-62706E023703}">
                      <ahyp:hlinkClr xmlns:ahyp="http://schemas.microsoft.com/office/drawing/2018/hyperlinkcolor" val="tx"/>
                    </a:ext>
                  </a:extLst>
                </a:hlinkClick>
              </a:rPr>
              <a:t>/</a:t>
            </a:r>
            <a:r>
              <a:rPr lang="es-US" sz="2400" dirty="0" err="1">
                <a:solidFill>
                  <a:srgbClr val="00529B"/>
                </a:solidFill>
                <a:hlinkClick r:id="rId5">
                  <a:extLst>
                    <a:ext uri="{A12FA001-AC4F-418D-AE19-62706E023703}">
                      <ahyp:hlinkClr xmlns:ahyp="http://schemas.microsoft.com/office/drawing/2018/hyperlinkcolor" val="tx"/>
                    </a:ext>
                  </a:extLst>
                </a:hlinkClick>
              </a:rPr>
              <a:t>medigap</a:t>
            </a:r>
            <a:r>
              <a:rPr lang="es-US" sz="2400" dirty="0">
                <a:solidFill>
                  <a:srgbClr val="00529B"/>
                </a:solidFill>
                <a:hlinkClick r:id="rId5">
                  <a:extLst>
                    <a:ext uri="{A12FA001-AC4F-418D-AE19-62706E023703}">
                      <ahyp:hlinkClr xmlns:ahyp="http://schemas.microsoft.com/office/drawing/2018/hyperlinkcolor" val="tx"/>
                    </a:ext>
                  </a:extLst>
                </a:hlinkClick>
              </a:rPr>
              <a:t>/</a:t>
            </a:r>
            <a:r>
              <a:rPr lang="es-US" sz="2400" dirty="0" err="1">
                <a:solidFill>
                  <a:srgbClr val="00529B"/>
                </a:solidFill>
                <a:hlinkClick r:id="rId5">
                  <a:extLst>
                    <a:ext uri="{A12FA001-AC4F-418D-AE19-62706E023703}">
                      <ahyp:hlinkClr xmlns:ahyp="http://schemas.microsoft.com/office/drawing/2018/hyperlinkcolor" val="tx"/>
                    </a:ext>
                  </a:extLst>
                </a:hlinkClick>
              </a:rPr>
              <a:t>ready-to-buy</a:t>
            </a:r>
            <a:endParaRPr lang="es-US" sz="2400" dirty="0">
              <a:solidFill>
                <a:srgbClr val="00529B"/>
              </a:solidFill>
              <a:hlinkClick r:id="rId5">
                <a:extLst>
                  <a:ext uri="{A12FA001-AC4F-418D-AE19-62706E023703}">
                    <ahyp:hlinkClr xmlns:ahyp="http://schemas.microsoft.com/office/drawing/2018/hyperlinkcolor" val="tx"/>
                  </a:ext>
                </a:extLst>
              </a:hlinkClick>
            </a:endParaRPr>
          </a:p>
        </p:txBody>
      </p:sp>
      <p:sp>
        <p:nvSpPr>
          <p:cNvPr id="4" name="Slide Number Placeholder 3">
            <a:extLst>
              <a:ext uri="{FF2B5EF4-FFF2-40B4-BE49-F238E27FC236}">
                <a16:creationId xmlns:a16="http://schemas.microsoft.com/office/drawing/2014/main" id="{C58AEB49-44F8-5836-9CE3-32BA249F0D2F}"/>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a:p>
        </p:txBody>
      </p:sp>
      <p:sp>
        <p:nvSpPr>
          <p:cNvPr id="3" name="Footer Placeholder 2">
            <a:extLst>
              <a:ext uri="{FF2B5EF4-FFF2-40B4-BE49-F238E27FC236}">
                <a16:creationId xmlns:a16="http://schemas.microsoft.com/office/drawing/2014/main" id="{A964AF79-3906-D956-1955-3209C7E6B1F4}"/>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FB9C7C63-43C5-9631-79E2-30F1BEB10327}"/>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1814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886" y="403762"/>
            <a:ext cx="10657114" cy="719643"/>
          </a:xfrm>
        </p:spPr>
        <p:txBody>
          <a:bodyPr>
            <a:normAutofit/>
          </a:bodyPr>
          <a:lstStyle/>
          <a:p>
            <a:r>
              <a:rPr lang="es-US" sz="3000">
                <a:solidFill>
                  <a:srgbClr val="00529B"/>
                </a:solidFill>
              </a:rPr>
              <a:t>Compruebe sus conocimientos: Pregunta 7</a:t>
            </a:r>
          </a:p>
        </p:txBody>
      </p:sp>
      <p:sp>
        <p:nvSpPr>
          <p:cNvPr id="9" name="Content Placeholder 8"/>
          <p:cNvSpPr>
            <a:spLocks noGrp="1"/>
          </p:cNvSpPr>
          <p:nvPr>
            <p:ph type="body" sz="quarter" idx="13"/>
          </p:nvPr>
        </p:nvSpPr>
        <p:spPr>
          <a:xfrm>
            <a:off x="1049782" y="1554480"/>
            <a:ext cx="10657114" cy="3810569"/>
          </a:xfrm>
        </p:spPr>
        <p:txBody>
          <a:bodyPr vert="horz" lIns="91440" tIns="45720" rIns="91440" bIns="45720" rtlCol="0">
            <a:normAutofit fontScale="92500"/>
          </a:bodyPr>
          <a:lstStyle/>
          <a:p>
            <a:pPr defTabSz="685800">
              <a:spcBef>
                <a:spcPts val="1200"/>
              </a:spcBef>
              <a:spcAft>
                <a:spcPts val="1200"/>
              </a:spcAft>
            </a:pPr>
            <a:r>
              <a:rPr lang="es-US" sz="2400" b="1" dirty="0">
                <a:solidFill>
                  <a:srgbClr val="00529B"/>
                </a:solidFill>
              </a:rPr>
              <a:t>Es posible que no califique para un derecho de emisión garantizada si___________. </a:t>
            </a:r>
          </a:p>
          <a:p>
            <a:pPr marL="457200" lvl="1" indent="-457200">
              <a:lnSpc>
                <a:spcPct val="100000"/>
              </a:lnSpc>
              <a:spcAft>
                <a:spcPts val="1000"/>
              </a:spcAft>
              <a:buFont typeface="+mj-lt"/>
              <a:buAutoNum type="alphaLcPeriod"/>
            </a:pPr>
            <a:r>
              <a:rPr lang="es-US" sz="2400" dirty="0">
                <a:solidFill>
                  <a:srgbClr val="00529B"/>
                </a:solidFill>
              </a:rPr>
              <a:t>Está inscrito en un Plan Medicare </a:t>
            </a:r>
            <a:r>
              <a:rPr lang="es-US" sz="2400" dirty="0" err="1">
                <a:solidFill>
                  <a:srgbClr val="00529B"/>
                </a:solidFill>
              </a:rPr>
              <a:t>Advantage</a:t>
            </a:r>
            <a:r>
              <a:rPr lang="es-US" sz="2400" dirty="0">
                <a:solidFill>
                  <a:srgbClr val="00529B"/>
                </a:solidFill>
              </a:rPr>
              <a:t> y su plan abandona Medicare</a:t>
            </a:r>
          </a:p>
          <a:p>
            <a:pPr marL="457200" lvl="1" indent="-457200">
              <a:lnSpc>
                <a:spcPct val="100000"/>
              </a:lnSpc>
              <a:spcAft>
                <a:spcPts val="1000"/>
              </a:spcAft>
              <a:buFont typeface="+mj-lt"/>
              <a:buAutoNum type="alphaLcPeriod"/>
            </a:pPr>
            <a:r>
              <a:rPr lang="es-US" sz="2400" dirty="0">
                <a:solidFill>
                  <a:srgbClr val="00529B"/>
                </a:solidFill>
              </a:rPr>
              <a:t>Se muda fuera del área de servicio de su Plan Medicare </a:t>
            </a:r>
            <a:r>
              <a:rPr lang="es-US" sz="2400" dirty="0" err="1">
                <a:solidFill>
                  <a:srgbClr val="00529B"/>
                </a:solidFill>
              </a:rPr>
              <a:t>Advantage</a:t>
            </a:r>
            <a:endParaRPr lang="es-US" sz="2400" dirty="0">
              <a:solidFill>
                <a:srgbClr val="00529B"/>
              </a:solidFill>
            </a:endParaRPr>
          </a:p>
          <a:p>
            <a:pPr marL="457200" lvl="1" indent="-457200">
              <a:lnSpc>
                <a:spcPct val="100000"/>
              </a:lnSpc>
              <a:spcAft>
                <a:spcPts val="1000"/>
              </a:spcAft>
              <a:buFont typeface="+mj-lt"/>
              <a:buAutoNum type="alphaLcPeriod"/>
            </a:pPr>
            <a:r>
              <a:rPr lang="es-US" sz="2400" dirty="0">
                <a:solidFill>
                  <a:srgbClr val="00529B"/>
                </a:solidFill>
              </a:rPr>
              <a:t>Está inscrito en Medicare Original y se le pasa su OEP para </a:t>
            </a:r>
            <a:r>
              <a:rPr lang="es-US" sz="2400" dirty="0" err="1">
                <a:solidFill>
                  <a:srgbClr val="00529B"/>
                </a:solidFill>
              </a:rPr>
              <a:t>Medigap</a:t>
            </a:r>
            <a:endParaRPr lang="es-US" sz="2400" dirty="0">
              <a:solidFill>
                <a:srgbClr val="00529B"/>
              </a:solidFill>
            </a:endParaRPr>
          </a:p>
          <a:p>
            <a:pPr marL="457200" lvl="1" indent="-457200">
              <a:lnSpc>
                <a:spcPct val="100000"/>
              </a:lnSpc>
              <a:spcAft>
                <a:spcPts val="1200"/>
              </a:spcAft>
              <a:buFont typeface="+mj-lt"/>
              <a:buAutoNum type="alphaLcPeriod"/>
            </a:pPr>
            <a:r>
              <a:rPr lang="es-US" sz="2400" dirty="0">
                <a:solidFill>
                  <a:srgbClr val="00529B"/>
                </a:solidFill>
              </a:rPr>
              <a:t>Se inscribió en un Plan Medicare </a:t>
            </a:r>
            <a:r>
              <a:rPr lang="es-US" sz="2400" dirty="0" err="1">
                <a:solidFill>
                  <a:srgbClr val="00529B"/>
                </a:solidFill>
              </a:rPr>
              <a:t>Advantage</a:t>
            </a:r>
            <a:r>
              <a:rPr lang="es-US" sz="2400" dirty="0">
                <a:solidFill>
                  <a:srgbClr val="00529B"/>
                </a:solidFill>
              </a:rPr>
              <a:t> cuando fue elegible por primera vez para la Parte A, y dentro de un año, quiere cambiarse a Medicare Original</a:t>
            </a:r>
          </a:p>
        </p:txBody>
      </p:sp>
      <p:sp>
        <p:nvSpPr>
          <p:cNvPr id="6" name="Rounded Rectangle 5" descr="Green box highlighting C as the correct answer"/>
          <p:cNvSpPr/>
          <p:nvPr/>
        </p:nvSpPr>
        <p:spPr>
          <a:xfrm>
            <a:off x="1049782" y="3404858"/>
            <a:ext cx="9290501" cy="6357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Title 1">
            <a:extLst>
              <a:ext uri="{FF2B5EF4-FFF2-40B4-BE49-F238E27FC236}">
                <a16:creationId xmlns:a16="http://schemas.microsoft.com/office/drawing/2014/main" id="{74A7D4A2-3926-4A1B-A86E-7667549FA5E0}"/>
              </a:ext>
            </a:extLst>
          </p:cNvPr>
          <p:cNvSpPr txBox="1">
            <a:spLocks/>
          </p:cNvSpPr>
          <p:nvPr/>
        </p:nvSpPr>
        <p:spPr>
          <a:xfrm>
            <a:off x="1747924" y="4805756"/>
            <a:ext cx="9598364" cy="42291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7" name="Slide Number Placeholder 6">
            <a:extLst>
              <a:ext uri="{FF2B5EF4-FFF2-40B4-BE49-F238E27FC236}">
                <a16:creationId xmlns:a16="http://schemas.microsoft.com/office/drawing/2014/main" id="{55A9B201-33D4-EBAC-59C8-183CAC57C4EA}"/>
              </a:ext>
            </a:extLst>
          </p:cNvPr>
          <p:cNvSpPr>
            <a:spLocks noGrp="1"/>
          </p:cNvSpPr>
          <p:nvPr>
            <p:ph type="sldNum" sz="quarter" idx="12"/>
          </p:nvPr>
        </p:nvSpPr>
        <p:spPr/>
        <p:txBody>
          <a:bodyPr/>
          <a:lstStyle/>
          <a:p>
            <a:fld id="{F0CCE2AE-27A2-40B1-80D1-5342831D4722}" type="slidenum">
              <a:rPr lang="en-US" smtClean="0"/>
              <a:t>48</a:t>
            </a:fld>
            <a:endParaRPr lang="en-US"/>
          </a:p>
        </p:txBody>
      </p:sp>
      <p:sp>
        <p:nvSpPr>
          <p:cNvPr id="4" name="Footer Placeholder 3"/>
          <p:cNvSpPr>
            <a:spLocks noGrp="1"/>
          </p:cNvSpPr>
          <p:nvPr>
            <p:ph type="ftr" sz="quarter" idx="11"/>
          </p:nvPr>
        </p:nvSpPr>
        <p:spPr/>
        <p:txBody>
          <a:bodyPr/>
          <a:lstStyle/>
          <a:p>
            <a:r>
              <a:rPr lang="es-US"/>
              <a:t>Pólizas del Seguro Suplementario de Medicare (Medigap)</a:t>
            </a:r>
          </a:p>
        </p:txBody>
      </p:sp>
      <p:sp>
        <p:nvSpPr>
          <p:cNvPr id="3" name="Date Placeholder 2"/>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853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8706A4-C72D-FE1C-64FB-9AB844B0449C}"/>
              </a:ext>
            </a:extLst>
          </p:cNvPr>
          <p:cNvSpPr>
            <a:spLocks noGrp="1"/>
          </p:cNvSpPr>
          <p:nvPr>
            <p:ph type="title"/>
          </p:nvPr>
        </p:nvSpPr>
        <p:spPr>
          <a:xfrm>
            <a:off x="1534886" y="403762"/>
            <a:ext cx="9347762" cy="719643"/>
          </a:xfrm>
        </p:spPr>
        <p:txBody>
          <a:bodyPr>
            <a:normAutofit/>
          </a:bodyPr>
          <a:lstStyle/>
          <a:p>
            <a:pPr algn="ctr"/>
            <a:r>
              <a:rPr lang="es-US" sz="3000">
                <a:solidFill>
                  <a:srgbClr val="00529B"/>
                </a:solidFill>
              </a:rPr>
              <a:t>Compruebe sus conocimientos: Pregunta 8</a:t>
            </a:r>
          </a:p>
        </p:txBody>
      </p:sp>
      <p:sp>
        <p:nvSpPr>
          <p:cNvPr id="3" name="Text Placeholder 2">
            <a:extLst>
              <a:ext uri="{FF2B5EF4-FFF2-40B4-BE49-F238E27FC236}">
                <a16:creationId xmlns:a16="http://schemas.microsoft.com/office/drawing/2014/main" id="{D66CF5BD-3743-76E7-3E69-1BFD7A7705D2}"/>
              </a:ext>
            </a:extLst>
          </p:cNvPr>
          <p:cNvSpPr>
            <a:spLocks noGrp="1"/>
          </p:cNvSpPr>
          <p:nvPr>
            <p:ph type="body" sz="quarter" idx="13"/>
          </p:nvPr>
        </p:nvSpPr>
        <p:spPr/>
        <p:txBody>
          <a:bodyPr>
            <a:normAutofit/>
          </a:bodyPr>
          <a:lstStyle/>
          <a:p>
            <a:pPr>
              <a:spcAft>
                <a:spcPts val="1200"/>
              </a:spcAft>
            </a:pPr>
            <a:r>
              <a:rPr lang="es-US" sz="2600" b="1" dirty="0">
                <a:solidFill>
                  <a:srgbClr val="00529B"/>
                </a:solidFill>
              </a:rPr>
              <a:t>Si su póliza </a:t>
            </a:r>
            <a:r>
              <a:rPr lang="es-US" sz="2600" b="1" dirty="0" err="1">
                <a:solidFill>
                  <a:srgbClr val="00529B"/>
                </a:solidFill>
              </a:rPr>
              <a:t>Medigap</a:t>
            </a:r>
            <a:r>
              <a:rPr lang="es-US" sz="2600" b="1" dirty="0">
                <a:solidFill>
                  <a:srgbClr val="00529B"/>
                </a:solidFill>
              </a:rPr>
              <a:t> no tiene renovación garantizada y la compañía de seguros la cancela, tiene derecho a contratar otra póliza </a:t>
            </a:r>
            <a:r>
              <a:rPr lang="es-US" sz="2600" b="1" dirty="0" err="1">
                <a:solidFill>
                  <a:srgbClr val="00529B"/>
                </a:solidFill>
              </a:rPr>
              <a:t>Medigap</a:t>
            </a:r>
            <a:r>
              <a:rPr lang="es-US" sz="2600" b="1" dirty="0">
                <a:solidFill>
                  <a:srgbClr val="00529B"/>
                </a:solidFill>
              </a:rPr>
              <a:t>.</a:t>
            </a:r>
          </a:p>
          <a:p>
            <a:pPr marL="457200" lvl="1" indent="-457200">
              <a:lnSpc>
                <a:spcPct val="100000"/>
              </a:lnSpc>
              <a:spcAft>
                <a:spcPts val="1200"/>
              </a:spcAft>
              <a:buFont typeface="+mj-lt"/>
              <a:buAutoNum type="alphaLcPeriod"/>
            </a:pPr>
            <a:r>
              <a:rPr lang="es-US" sz="2600" dirty="0">
                <a:solidFill>
                  <a:srgbClr val="00529B"/>
                </a:solidFill>
              </a:rPr>
              <a:t>Verdadero</a:t>
            </a:r>
          </a:p>
          <a:p>
            <a:pPr marL="457200" lvl="1" indent="-457200">
              <a:lnSpc>
                <a:spcPct val="100000"/>
              </a:lnSpc>
              <a:spcAft>
                <a:spcPts val="1200"/>
              </a:spcAft>
              <a:buFont typeface="+mj-lt"/>
              <a:buAutoNum type="alphaLcPeriod"/>
            </a:pPr>
            <a:r>
              <a:rPr lang="es-US" sz="2600" dirty="0">
                <a:solidFill>
                  <a:srgbClr val="00529B"/>
                </a:solidFill>
              </a:rPr>
              <a:t>Falso</a:t>
            </a:r>
          </a:p>
        </p:txBody>
      </p:sp>
      <p:sp>
        <p:nvSpPr>
          <p:cNvPr id="8" name="Rounded Rectangle 5" descr="Green box highlighting A as the correct answer">
            <a:extLst>
              <a:ext uri="{FF2B5EF4-FFF2-40B4-BE49-F238E27FC236}">
                <a16:creationId xmlns:a16="http://schemas.microsoft.com/office/drawing/2014/main" id="{8AA1F10A-F5EB-EC24-164F-762398C9E86A}"/>
              </a:ext>
            </a:extLst>
          </p:cNvPr>
          <p:cNvSpPr/>
          <p:nvPr/>
        </p:nvSpPr>
        <p:spPr>
          <a:xfrm>
            <a:off x="1883227" y="3111141"/>
            <a:ext cx="2281368" cy="6357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 name="Title 1">
            <a:extLst>
              <a:ext uri="{FF2B5EF4-FFF2-40B4-BE49-F238E27FC236}">
                <a16:creationId xmlns:a16="http://schemas.microsoft.com/office/drawing/2014/main" id="{394C40DA-5846-4500-9460-F4A379F27715}"/>
              </a:ext>
            </a:extLst>
          </p:cNvPr>
          <p:cNvSpPr txBox="1">
            <a:spLocks/>
          </p:cNvSpPr>
          <p:nvPr/>
        </p:nvSpPr>
        <p:spPr>
          <a:xfrm>
            <a:off x="1747924" y="4805756"/>
            <a:ext cx="9598364" cy="42291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2000" dirty="0"/>
              <a:t>Cuenta regresiva: </a:t>
            </a:r>
            <a:r>
              <a:rPr lang="es-US" sz="2000" b="0" dirty="0">
                <a:latin typeface="Arial" pitchFamily="34" charset="0"/>
                <a:cs typeface="Arial" pitchFamily="34" charset="0"/>
              </a:rPr>
              <a:t>Conteste la pregunta antes de que la barra desaparezca.</a:t>
            </a:r>
          </a:p>
        </p:txBody>
      </p:sp>
      <p:sp>
        <p:nvSpPr>
          <p:cNvPr id="2" name="Slide Number Placeholder 1">
            <a:extLst>
              <a:ext uri="{FF2B5EF4-FFF2-40B4-BE49-F238E27FC236}">
                <a16:creationId xmlns:a16="http://schemas.microsoft.com/office/drawing/2014/main" id="{2F48FFFD-3FD0-327F-A610-16866C056A3F}"/>
              </a:ext>
            </a:extLst>
          </p:cNvPr>
          <p:cNvSpPr>
            <a:spLocks noGrp="1"/>
          </p:cNvSpPr>
          <p:nvPr>
            <p:ph type="sldNum" sz="quarter" idx="12"/>
          </p:nvPr>
        </p:nvSpPr>
        <p:spPr/>
        <p:txBody>
          <a:bodyPr/>
          <a:lstStyle/>
          <a:p>
            <a:fld id="{F0CCE2AE-27A2-40B1-80D1-5342831D4722}" type="slidenum">
              <a:rPr lang="en-US" smtClean="0"/>
              <a:t>49</a:t>
            </a:fld>
            <a:endParaRPr lang="en-US"/>
          </a:p>
        </p:txBody>
      </p:sp>
      <p:sp>
        <p:nvSpPr>
          <p:cNvPr id="5" name="Footer Placeholder 4">
            <a:extLst>
              <a:ext uri="{FF2B5EF4-FFF2-40B4-BE49-F238E27FC236}">
                <a16:creationId xmlns:a16="http://schemas.microsoft.com/office/drawing/2014/main" id="{1386EABE-20AC-39DC-D21F-5CE77AFCDE21}"/>
              </a:ext>
            </a:extLst>
          </p:cNvPr>
          <p:cNvSpPr>
            <a:spLocks noGrp="1"/>
          </p:cNvSpPr>
          <p:nvPr>
            <p:ph type="ftr" sz="quarter" idx="11"/>
          </p:nvPr>
        </p:nvSpPr>
        <p:spPr/>
        <p:txBody>
          <a:bodyPr/>
          <a:lstStyle/>
          <a:p>
            <a:r>
              <a:rPr lang="es-US"/>
              <a:t>Pólizas del Seguro Suplementario de Medicare (Medigap)</a:t>
            </a:r>
          </a:p>
        </p:txBody>
      </p:sp>
      <p:sp>
        <p:nvSpPr>
          <p:cNvPr id="4" name="Date Placeholder 3">
            <a:extLst>
              <a:ext uri="{FF2B5EF4-FFF2-40B4-BE49-F238E27FC236}">
                <a16:creationId xmlns:a16="http://schemas.microsoft.com/office/drawing/2014/main" id="{924C0990-6336-84A7-6198-C32E6244F592}"/>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72338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ormAutofit/>
          </a:bodyPr>
          <a:lstStyle/>
          <a:p>
            <a:r>
              <a:rPr lang="es-US" sz="3000"/>
              <a:t>Objetivos de la lección 1:</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s-US" sz="2800" b="1" dirty="0"/>
              <a:t>Al finalizar esta lección, usted podrá:</a:t>
            </a:r>
          </a:p>
          <a:p>
            <a:pPr marL="548640" lvl="0" indent="-274320" defTabSz="685800">
              <a:lnSpc>
                <a:spcPct val="100000"/>
              </a:lnSpc>
              <a:spcBef>
                <a:spcPts val="0"/>
              </a:spcBef>
              <a:spcAft>
                <a:spcPts val="1200"/>
              </a:spcAft>
            </a:pPr>
            <a:r>
              <a:rPr lang="es-US" sz="2400" dirty="0"/>
              <a:t>Explicar qué son las pólizas </a:t>
            </a:r>
            <a:r>
              <a:rPr lang="es-US" sz="2400" dirty="0" err="1"/>
              <a:t>Medigap</a:t>
            </a:r>
            <a:endParaRPr lang="es-US" sz="2400" dirty="0"/>
          </a:p>
          <a:p>
            <a:pPr marL="548640" lvl="0" indent="-274320" defTabSz="685800">
              <a:lnSpc>
                <a:spcPct val="100000"/>
              </a:lnSpc>
              <a:spcBef>
                <a:spcPts val="0"/>
              </a:spcBef>
              <a:spcAft>
                <a:spcPts val="1200"/>
              </a:spcAft>
            </a:pPr>
            <a:r>
              <a:rPr lang="es-US" sz="2400" dirty="0"/>
              <a:t>Identificar los servicios médicamente necesarios cubiertos por </a:t>
            </a:r>
            <a:br>
              <a:rPr lang="es-US" sz="2400" dirty="0"/>
            </a:br>
            <a:r>
              <a:rPr lang="es-US" sz="2400" dirty="0"/>
              <a:t>la Parte A (seguro de hospital) y la Parte B (seguro médico) </a:t>
            </a:r>
            <a:br>
              <a:rPr lang="es-US" sz="2400" dirty="0"/>
            </a:br>
            <a:r>
              <a:rPr lang="es-US" sz="2400" dirty="0"/>
              <a:t>de Medicare</a:t>
            </a:r>
          </a:p>
          <a:p>
            <a:pPr marL="548640" lvl="0" indent="-274320" defTabSz="685800">
              <a:lnSpc>
                <a:spcPct val="100000"/>
              </a:lnSpc>
              <a:spcBef>
                <a:spcPts val="0"/>
              </a:spcBef>
              <a:spcAft>
                <a:spcPts val="1200"/>
              </a:spcAft>
            </a:pPr>
            <a:r>
              <a:rPr lang="es-US" sz="2400" dirty="0"/>
              <a:t>Encontrar los importes actuales de la Parte A y la Parte B</a:t>
            </a:r>
          </a:p>
        </p:txBody>
      </p:sp>
      <p:sp>
        <p:nvSpPr>
          <p:cNvPr id="7" name="Slide Number Placeholder 6">
            <a:extLst>
              <a:ext uri="{FF2B5EF4-FFF2-40B4-BE49-F238E27FC236}">
                <a16:creationId xmlns:a16="http://schemas.microsoft.com/office/drawing/2014/main" id="{6F58F511-EC89-E659-08D5-D9415812115D}"/>
              </a:ext>
            </a:extLst>
          </p:cNvPr>
          <p:cNvSpPr>
            <a:spLocks noGrp="1"/>
          </p:cNvSpPr>
          <p:nvPr>
            <p:ph type="sldNum" sz="quarter" idx="12"/>
          </p:nvPr>
        </p:nvSpPr>
        <p:spPr/>
        <p:txBody>
          <a:bodyPr/>
          <a:lstStyle/>
          <a:p>
            <a:fld id="{0B2D781D-8844-5940-92D1-06EF0A7F581E}" type="slidenum">
              <a:rPr lang="en-US" smtClean="0"/>
              <a:pPr/>
              <a:t>5</a:t>
            </a:fld>
            <a:endParaRPr lang="en-US"/>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effectLst/>
                <a:uLnTx/>
                <a:uFillTx/>
                <a:latin typeface="Arial" panose="020B0604020202020204" pitchFamily="34" charset="0"/>
                <a:ea typeface="+mn-ea"/>
                <a:cs typeface="Arial" panose="020B0604020202020204" pitchFamily="34" charset="0"/>
              </a:rPr>
              <a:t>Pólizas del Seguro Suplementario de Medicare (Medigap)</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Abril de 2024</a:t>
            </a:r>
          </a:p>
        </p:txBody>
      </p:sp>
    </p:spTree>
    <p:custDataLst>
      <p:tags r:id="rId1"/>
    </p:custDataLst>
    <p:extLst>
      <p:ext uri="{BB962C8B-B14F-4D97-AF65-F5344CB8AC3E}">
        <p14:creationId xmlns:p14="http://schemas.microsoft.com/office/powerpoint/2010/main" val="174208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26"/>
            <a:ext cx="12192000" cy="902824"/>
          </a:xfrm>
        </p:spPr>
        <p:txBody>
          <a:bodyPr anchor="ctr">
            <a:normAutofit/>
          </a:bodyPr>
          <a:lstStyle/>
          <a:p>
            <a:r>
              <a:rPr lang="es-US" sz="3000"/>
              <a:t>Revisión: Escenario 1</a:t>
            </a:r>
          </a:p>
        </p:txBody>
      </p:sp>
      <p:sp>
        <p:nvSpPr>
          <p:cNvPr id="9" name="Content Placeholder 8"/>
          <p:cNvSpPr>
            <a:spLocks noGrp="1"/>
          </p:cNvSpPr>
          <p:nvPr>
            <p:ph idx="1"/>
          </p:nvPr>
        </p:nvSpPr>
        <p:spPr>
          <a:xfrm>
            <a:off x="898358" y="1191928"/>
            <a:ext cx="7451558" cy="4769912"/>
          </a:xfrm>
        </p:spPr>
        <p:txBody>
          <a:bodyPr vert="horz" lIns="91440" tIns="45720" rIns="91440" bIns="45720" rtlCol="0">
            <a:noAutofit/>
          </a:bodyPr>
          <a:lstStyle/>
          <a:p>
            <a:pPr marL="274320" indent="-274320" defTabSz="685800">
              <a:lnSpc>
                <a:spcPct val="100000"/>
              </a:lnSpc>
              <a:spcBef>
                <a:spcPts val="0"/>
              </a:spcBef>
              <a:spcAft>
                <a:spcPts val="1200"/>
              </a:spcAft>
            </a:pPr>
            <a:r>
              <a:rPr lang="es-US" sz="2800" dirty="0">
                <a:solidFill>
                  <a:srgbClr val="00529B"/>
                </a:solidFill>
              </a:rPr>
              <a:t>Ted tiene 64 años.</a:t>
            </a:r>
          </a:p>
          <a:p>
            <a:pPr marL="274320" indent="-274320" defTabSz="685800">
              <a:lnSpc>
                <a:spcPct val="100000"/>
              </a:lnSpc>
              <a:spcBef>
                <a:spcPts val="0"/>
              </a:spcBef>
              <a:spcAft>
                <a:spcPts val="1200"/>
              </a:spcAft>
            </a:pPr>
            <a:r>
              <a:rPr lang="es-US" sz="2800" dirty="0">
                <a:solidFill>
                  <a:srgbClr val="00529B"/>
                </a:solidFill>
              </a:rPr>
              <a:t>Ha tenido Medicare durante 4 años por </a:t>
            </a:r>
            <a:br>
              <a:rPr lang="es-US" sz="2800" dirty="0">
                <a:solidFill>
                  <a:srgbClr val="00529B"/>
                </a:solidFill>
              </a:rPr>
            </a:br>
            <a:r>
              <a:rPr lang="es-US" sz="2800" dirty="0">
                <a:solidFill>
                  <a:srgbClr val="00529B"/>
                </a:solidFill>
              </a:rPr>
              <a:t>una discapacidad. </a:t>
            </a:r>
          </a:p>
          <a:p>
            <a:pPr marL="274320" indent="-274320" defTabSz="685800">
              <a:lnSpc>
                <a:spcPct val="100000"/>
              </a:lnSpc>
              <a:spcBef>
                <a:spcPts val="0"/>
              </a:spcBef>
              <a:spcAft>
                <a:spcPts val="600"/>
              </a:spcAft>
            </a:pPr>
            <a:r>
              <a:rPr lang="es-US" sz="2800" dirty="0">
                <a:solidFill>
                  <a:srgbClr val="00529B"/>
                </a:solidFill>
              </a:rPr>
              <a:t>Vive en un estado que requiere que las compañías de seguros ofrezcan una póliza </a:t>
            </a:r>
            <a:r>
              <a:rPr lang="es-US" sz="2800" dirty="0" err="1">
                <a:solidFill>
                  <a:srgbClr val="00529B"/>
                </a:solidFill>
              </a:rPr>
              <a:t>Medigap</a:t>
            </a:r>
            <a:r>
              <a:rPr lang="es-US" sz="2800" dirty="0">
                <a:solidFill>
                  <a:srgbClr val="00529B"/>
                </a:solidFill>
              </a:rPr>
              <a:t> a las personas con Medicare que tienen menos de 65 años. </a:t>
            </a:r>
            <a:br>
              <a:rPr lang="es-US" sz="2800" dirty="0">
                <a:solidFill>
                  <a:srgbClr val="00529B"/>
                </a:solidFill>
              </a:rPr>
            </a:br>
            <a:r>
              <a:rPr lang="es-US" sz="2800" dirty="0">
                <a:solidFill>
                  <a:srgbClr val="00529B"/>
                </a:solidFill>
              </a:rPr>
              <a:t>Actualmente tiene una póliza </a:t>
            </a:r>
            <a:r>
              <a:rPr lang="es-US" sz="2800" dirty="0" err="1">
                <a:solidFill>
                  <a:srgbClr val="00529B"/>
                </a:solidFill>
              </a:rPr>
              <a:t>Medigap</a:t>
            </a:r>
            <a:r>
              <a:rPr lang="es-US" sz="2800" dirty="0">
                <a:solidFill>
                  <a:srgbClr val="00529B"/>
                </a:solidFill>
              </a:rPr>
              <a:t>.</a:t>
            </a:r>
          </a:p>
          <a:p>
            <a:pPr marL="160020" indent="0" defTabSz="685800">
              <a:lnSpc>
                <a:spcPct val="100000"/>
              </a:lnSpc>
              <a:spcBef>
                <a:spcPts val="600"/>
              </a:spcBef>
              <a:spcAft>
                <a:spcPts val="1200"/>
              </a:spcAft>
              <a:buNone/>
            </a:pPr>
            <a:r>
              <a:rPr lang="es-US" sz="2800" b="1" dirty="0">
                <a:solidFill>
                  <a:srgbClr val="00529B"/>
                </a:solidFill>
              </a:rPr>
              <a:t>¿Qué podría cambiar cuando Ted cumpla 65 años el próximo año? </a:t>
            </a:r>
          </a:p>
        </p:txBody>
      </p:sp>
      <p:pic>
        <p:nvPicPr>
          <p:cNvPr id="7" name="Picture 6">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1399032"/>
            <a:ext cx="2771394" cy="380486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81DCAFC9-DFAB-00D3-E507-F23B9D846046}"/>
              </a:ext>
            </a:extLst>
          </p:cNvPr>
          <p:cNvSpPr>
            <a:spLocks noGrp="1"/>
          </p:cNvSpPr>
          <p:nvPr>
            <p:ph type="sldNum" sz="quarter" idx="12"/>
          </p:nvPr>
        </p:nvSpPr>
        <p:spPr/>
        <p:txBody>
          <a:bodyPr/>
          <a:lstStyle/>
          <a:p>
            <a:fld id="{F0CCE2AE-27A2-40B1-80D1-5342831D4722}" type="slidenum">
              <a:rPr lang="en-US" smtClean="0"/>
              <a:pPr/>
              <a:t>50</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11979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0692"/>
          </a:xfrm>
        </p:spPr>
        <p:txBody>
          <a:bodyPr anchor="ctr">
            <a:normAutofit/>
          </a:bodyPr>
          <a:lstStyle/>
          <a:p>
            <a:r>
              <a:rPr lang="es-US" sz="3000"/>
              <a:t>Revisión: Consideraciones del escenario 1</a:t>
            </a:r>
          </a:p>
        </p:txBody>
      </p:sp>
      <p:sp>
        <p:nvSpPr>
          <p:cNvPr id="9" name="Content Placeholder 8"/>
          <p:cNvSpPr>
            <a:spLocks noGrp="1"/>
          </p:cNvSpPr>
          <p:nvPr>
            <p:ph idx="1"/>
          </p:nvPr>
        </p:nvSpPr>
        <p:spPr>
          <a:xfrm>
            <a:off x="683789" y="1297916"/>
            <a:ext cx="11140273" cy="4619559"/>
          </a:xfrm>
        </p:spPr>
        <p:txBody>
          <a:bodyPr>
            <a:noAutofit/>
          </a:bodyPr>
          <a:lstStyle/>
          <a:p>
            <a:pPr marL="274320" lvl="0" indent="-274320" defTabSz="685800">
              <a:lnSpc>
                <a:spcPct val="100000"/>
              </a:lnSpc>
              <a:spcBef>
                <a:spcPts val="0"/>
              </a:spcBef>
              <a:spcAft>
                <a:spcPts val="1200"/>
              </a:spcAft>
            </a:pPr>
            <a:r>
              <a:rPr lang="es-US">
                <a:solidFill>
                  <a:srgbClr val="00529B"/>
                </a:solidFill>
              </a:rPr>
              <a:t>Ted tendrá un Período de Inscripción Abierta (OEP) cuando cumpla 65 años. Durante el OEP, tendrá:</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Mayor variedad de pólizas Medigap</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Prima de Medigap más baja</a:t>
            </a:r>
          </a:p>
          <a:p>
            <a:pPr marL="274320" lvl="0" indent="-274320" defTabSz="685800">
              <a:lnSpc>
                <a:spcPct val="100000"/>
              </a:lnSpc>
              <a:spcBef>
                <a:spcPts val="0"/>
              </a:spcBef>
              <a:spcAft>
                <a:spcPts val="1200"/>
              </a:spcAft>
            </a:pPr>
            <a:r>
              <a:rPr lang="es-US">
                <a:solidFill>
                  <a:srgbClr val="00529B"/>
                </a:solidFill>
              </a:rPr>
              <a:t>Si se inscribe durante su OEP para Medigap, las compañías de seguros no pueden: </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Negarse a venderle una póliza Medigap por su discapacidad, o </a:t>
            </a:r>
          </a:p>
          <a:p>
            <a:pPr marL="548640" lvl="3" indent="-274320" defTabSz="685800">
              <a:lnSpc>
                <a:spcPct val="100000"/>
              </a:lnSpc>
              <a:spcBef>
                <a:spcPts val="0"/>
              </a:spcBef>
              <a:spcAft>
                <a:spcPts val="1200"/>
              </a:spcAft>
            </a:pPr>
            <a:r>
              <a:rPr lang="es-US" sz="2200">
                <a:solidFill>
                  <a:srgbClr val="00529B"/>
                </a:solidFill>
                <a:latin typeface="Arial" panose="020B0604020202020204" pitchFamily="34" charset="0"/>
                <a:cs typeface="Arial" panose="020B0604020202020204" pitchFamily="34" charset="0"/>
              </a:rPr>
              <a:t>Cobrarle una prima más alta que la que cobran a otras personas de la misma edad</a:t>
            </a:r>
          </a:p>
          <a:p>
            <a:pPr marL="274320" indent="-274320" defTabSz="685800">
              <a:lnSpc>
                <a:spcPct val="100000"/>
              </a:lnSpc>
              <a:spcBef>
                <a:spcPts val="0"/>
              </a:spcBef>
              <a:spcAft>
                <a:spcPts val="1200"/>
              </a:spcAft>
            </a:pPr>
            <a:r>
              <a:rPr lang="es-US">
                <a:solidFill>
                  <a:srgbClr val="00529B"/>
                </a:solidFill>
              </a:rPr>
              <a:t>Puede evitar el período de espera por enfermedad preexistente, ya que tuvo cobertura por más de 6 meses antes de cumplir 65 años</a:t>
            </a:r>
          </a:p>
        </p:txBody>
      </p:sp>
      <p:sp>
        <p:nvSpPr>
          <p:cNvPr id="6" name="Slide Number Placeholder 5">
            <a:extLst>
              <a:ext uri="{FF2B5EF4-FFF2-40B4-BE49-F238E27FC236}">
                <a16:creationId xmlns:a16="http://schemas.microsoft.com/office/drawing/2014/main" id="{456F8F5B-8B2C-DCE2-A621-CF72D5BDDF08}"/>
              </a:ext>
            </a:extLst>
          </p:cNvPr>
          <p:cNvSpPr>
            <a:spLocks noGrp="1"/>
          </p:cNvSpPr>
          <p:nvPr>
            <p:ph type="sldNum" sz="quarter" idx="12"/>
          </p:nvPr>
        </p:nvSpPr>
        <p:spPr/>
        <p:txBody>
          <a:bodyPr/>
          <a:lstStyle/>
          <a:p>
            <a:fld id="{F0CCE2AE-27A2-40B1-80D1-5342831D4722}" type="slidenum">
              <a:rPr lang="en-US" smtClean="0"/>
              <a:pPr/>
              <a:t>51</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21136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nodeType="afterEffect">
                                  <p:stCondLst>
                                    <p:cond delay="25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6"/>
            <a:ext cx="12192000" cy="960438"/>
          </a:xfrm>
        </p:spPr>
        <p:txBody>
          <a:bodyPr anchor="ctr">
            <a:normAutofit/>
          </a:bodyPr>
          <a:lstStyle/>
          <a:p>
            <a:r>
              <a:rPr lang="es-US" sz="3000"/>
              <a:t>Revisión: Escenario 2</a:t>
            </a:r>
          </a:p>
        </p:txBody>
      </p:sp>
      <p:sp>
        <p:nvSpPr>
          <p:cNvPr id="9" name="Content Placeholder 8"/>
          <p:cNvSpPr>
            <a:spLocks noGrp="1"/>
          </p:cNvSpPr>
          <p:nvPr>
            <p:ph idx="1"/>
          </p:nvPr>
        </p:nvSpPr>
        <p:spPr>
          <a:xfrm>
            <a:off x="914400" y="1280160"/>
            <a:ext cx="7522629" cy="5021042"/>
          </a:xfrm>
        </p:spPr>
        <p:txBody>
          <a:bodyPr>
            <a:normAutofit fontScale="92500"/>
          </a:bodyPr>
          <a:lstStyle/>
          <a:p>
            <a:pPr marL="274320" lvl="0" indent="-274320" defTabSz="685800">
              <a:lnSpc>
                <a:spcPct val="100000"/>
              </a:lnSpc>
              <a:spcBef>
                <a:spcPts val="0"/>
              </a:spcBef>
              <a:spcAft>
                <a:spcPts val="1200"/>
              </a:spcAft>
            </a:pPr>
            <a:r>
              <a:rPr lang="es-US" sz="2800" dirty="0">
                <a:solidFill>
                  <a:srgbClr val="00529B"/>
                </a:solidFill>
              </a:rPr>
              <a:t>Sophie tiene 67 años y está sana. </a:t>
            </a:r>
          </a:p>
          <a:p>
            <a:pPr marL="274320" lvl="0" indent="-274320" defTabSz="685800">
              <a:lnSpc>
                <a:spcPct val="100000"/>
              </a:lnSpc>
              <a:spcBef>
                <a:spcPts val="0"/>
              </a:spcBef>
              <a:spcAft>
                <a:spcPts val="1200"/>
              </a:spcAft>
            </a:pPr>
            <a:r>
              <a:rPr lang="es-US" sz="2800" dirty="0">
                <a:solidFill>
                  <a:srgbClr val="00529B"/>
                </a:solidFill>
              </a:rPr>
              <a:t>Se jubiló el mes pasado y terminó su cobertura médica subsidiada por el empleador. </a:t>
            </a:r>
          </a:p>
          <a:p>
            <a:pPr marL="274320" lvl="0" indent="-274320" defTabSz="685800">
              <a:lnSpc>
                <a:spcPct val="100000"/>
              </a:lnSpc>
              <a:spcBef>
                <a:spcPts val="0"/>
              </a:spcBef>
              <a:spcAft>
                <a:spcPts val="1200"/>
              </a:spcAft>
            </a:pPr>
            <a:r>
              <a:rPr lang="es-US" sz="2800" dirty="0">
                <a:solidFill>
                  <a:srgbClr val="00529B"/>
                </a:solidFill>
              </a:rPr>
              <a:t>Estaba inscrita en la Parte A (seguro de hospital) de Medicare y acaba de inscribirse en la Parte B (seguro médico) de Medicare </a:t>
            </a:r>
          </a:p>
          <a:p>
            <a:pPr marL="274320" lvl="0" indent="-274320" defTabSz="685800">
              <a:lnSpc>
                <a:spcPct val="100000"/>
              </a:lnSpc>
              <a:spcBef>
                <a:spcPts val="0"/>
              </a:spcBef>
              <a:spcAft>
                <a:spcPts val="600"/>
              </a:spcAft>
            </a:pPr>
            <a:r>
              <a:rPr lang="es-US" sz="2800" dirty="0">
                <a:solidFill>
                  <a:srgbClr val="00529B"/>
                </a:solidFill>
              </a:rPr>
              <a:t>Está interesada en comprar una póliza </a:t>
            </a:r>
            <a:br>
              <a:rPr lang="es-US" sz="2800" dirty="0">
                <a:solidFill>
                  <a:srgbClr val="00529B"/>
                </a:solidFill>
              </a:rPr>
            </a:br>
            <a:r>
              <a:rPr lang="es-US" sz="2800" dirty="0" err="1">
                <a:solidFill>
                  <a:srgbClr val="00529B"/>
                </a:solidFill>
              </a:rPr>
              <a:t>Medigap</a:t>
            </a:r>
            <a:r>
              <a:rPr lang="es-US" sz="2800" dirty="0">
                <a:solidFill>
                  <a:srgbClr val="00529B"/>
                </a:solidFill>
              </a:rPr>
              <a:t> para ayudarla con los gastos directos de su bolsillo. </a:t>
            </a:r>
          </a:p>
          <a:p>
            <a:pPr marL="182880" lvl="0" indent="-182880" defTabSz="685800">
              <a:lnSpc>
                <a:spcPct val="100000"/>
              </a:lnSpc>
              <a:spcBef>
                <a:spcPts val="600"/>
              </a:spcBef>
              <a:spcAft>
                <a:spcPts val="1200"/>
              </a:spcAft>
              <a:buNone/>
            </a:pPr>
            <a:r>
              <a:rPr lang="es-US" sz="2800" b="1" dirty="0">
                <a:solidFill>
                  <a:srgbClr val="00529B"/>
                </a:solidFill>
              </a:rPr>
              <a:t>¿Qué debe tomar en consideración Sophie?</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029" y="1399428"/>
            <a:ext cx="2840571" cy="4272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7C7A321A-EB39-29FF-72F4-033F6B5C51EC}"/>
              </a:ext>
            </a:extLst>
          </p:cNvPr>
          <p:cNvSpPr>
            <a:spLocks noGrp="1"/>
          </p:cNvSpPr>
          <p:nvPr>
            <p:ph type="sldNum" sz="quarter" idx="12"/>
          </p:nvPr>
        </p:nvSpPr>
        <p:spPr/>
        <p:txBody>
          <a:bodyPr/>
          <a:lstStyle/>
          <a:p>
            <a:fld id="{F0CCE2AE-27A2-40B1-80D1-5342831D4722}" type="slidenum">
              <a:rPr lang="en-US" smtClean="0"/>
              <a:pPr/>
              <a:t>52</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42536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0699"/>
          </a:xfrm>
        </p:spPr>
        <p:txBody>
          <a:bodyPr anchor="ctr">
            <a:normAutofit/>
          </a:bodyPr>
          <a:lstStyle/>
          <a:p>
            <a:r>
              <a:rPr lang="es-US" sz="3000"/>
              <a:t>Revisión: Consideraciones del escenario 2</a:t>
            </a:r>
          </a:p>
        </p:txBody>
      </p:sp>
      <p:sp>
        <p:nvSpPr>
          <p:cNvPr id="9" name="Content Placeholder 8"/>
          <p:cNvSpPr>
            <a:spLocks noGrp="1"/>
          </p:cNvSpPr>
          <p:nvPr>
            <p:ph idx="1"/>
          </p:nvPr>
        </p:nvSpPr>
        <p:spPr>
          <a:xfrm>
            <a:off x="1005840" y="1119794"/>
            <a:ext cx="10782300" cy="5213350"/>
          </a:xfrm>
        </p:spPr>
        <p:txBody>
          <a:bodyPr>
            <a:noAutofit/>
          </a:bodyPr>
          <a:lstStyle/>
          <a:p>
            <a:pPr marL="274320" lvl="0" indent="-274320" defTabSz="685800">
              <a:lnSpc>
                <a:spcPts val="2800"/>
              </a:lnSpc>
              <a:spcBef>
                <a:spcPts val="0"/>
              </a:spcBef>
              <a:spcAft>
                <a:spcPts val="1200"/>
              </a:spcAft>
            </a:pPr>
            <a:r>
              <a:rPr lang="es-US" sz="2500" dirty="0">
                <a:solidFill>
                  <a:srgbClr val="00529B"/>
                </a:solidFill>
              </a:rPr>
              <a:t>Sophie debe comprar una póliza </a:t>
            </a:r>
            <a:r>
              <a:rPr lang="es-US" sz="2500" dirty="0" err="1">
                <a:solidFill>
                  <a:srgbClr val="00529B"/>
                </a:solidFill>
              </a:rPr>
              <a:t>Medigap</a:t>
            </a:r>
            <a:r>
              <a:rPr lang="es-US" sz="2500" dirty="0">
                <a:solidFill>
                  <a:srgbClr val="00529B"/>
                </a:solidFill>
              </a:rPr>
              <a:t> durante su OEP, que </a:t>
            </a:r>
            <a:br>
              <a:rPr lang="es-US" sz="2500" dirty="0">
                <a:solidFill>
                  <a:srgbClr val="00529B"/>
                </a:solidFill>
              </a:rPr>
            </a:br>
            <a:r>
              <a:rPr lang="es-US" sz="2500" dirty="0">
                <a:solidFill>
                  <a:srgbClr val="00529B"/>
                </a:solidFill>
              </a:rPr>
              <a:t>dura 6 meses y comienza con su fecha de entrada en vigencia de </a:t>
            </a:r>
            <a:br>
              <a:rPr lang="es-US" sz="2500" dirty="0">
                <a:solidFill>
                  <a:srgbClr val="00529B"/>
                </a:solidFill>
              </a:rPr>
            </a:br>
            <a:r>
              <a:rPr lang="es-US" sz="2500" dirty="0">
                <a:solidFill>
                  <a:srgbClr val="00529B"/>
                </a:solidFill>
              </a:rPr>
              <a:t>la Parte B </a:t>
            </a:r>
          </a:p>
          <a:p>
            <a:pPr marL="274320" lvl="0" indent="-274320" defTabSz="685800">
              <a:lnSpc>
                <a:spcPts val="2800"/>
              </a:lnSpc>
              <a:spcBef>
                <a:spcPts val="0"/>
              </a:spcBef>
              <a:spcAft>
                <a:spcPts val="1200"/>
              </a:spcAft>
            </a:pPr>
            <a:r>
              <a:rPr lang="es-US" sz="2500" dirty="0">
                <a:solidFill>
                  <a:srgbClr val="00529B"/>
                </a:solidFill>
              </a:rPr>
              <a:t>Tendrá derechos de emisión garantizados si se inscribe durante su OEP para </a:t>
            </a:r>
            <a:r>
              <a:rPr lang="es-US" sz="2500" dirty="0" err="1">
                <a:solidFill>
                  <a:srgbClr val="00529B"/>
                </a:solidFill>
              </a:rPr>
              <a:t>Medigap</a:t>
            </a:r>
            <a:r>
              <a:rPr lang="es-US" sz="2500" dirty="0">
                <a:solidFill>
                  <a:srgbClr val="00529B"/>
                </a:solidFill>
              </a:rPr>
              <a:t> </a:t>
            </a:r>
          </a:p>
          <a:p>
            <a:pPr marL="274320" lvl="0" indent="-274320" defTabSz="685800">
              <a:lnSpc>
                <a:spcPts val="2800"/>
              </a:lnSpc>
              <a:spcBef>
                <a:spcPts val="0"/>
              </a:spcBef>
              <a:spcAft>
                <a:spcPts val="1200"/>
              </a:spcAft>
            </a:pPr>
            <a:r>
              <a:rPr lang="es-US" sz="2500" dirty="0">
                <a:solidFill>
                  <a:srgbClr val="00529B"/>
                </a:solidFill>
              </a:rPr>
              <a:t>Si tiene derechos de emisión garantizada:</a:t>
            </a:r>
          </a:p>
          <a:p>
            <a:pPr marL="548640" lvl="1" indent="-274320" defTabSz="685800">
              <a:lnSpc>
                <a:spcPct val="100000"/>
              </a:lnSpc>
              <a:spcBef>
                <a:spcPts val="0"/>
              </a:spcBef>
              <a:spcAft>
                <a:spcPts val="1200"/>
              </a:spcAft>
            </a:pPr>
            <a:r>
              <a:rPr lang="es-US" dirty="0">
                <a:solidFill>
                  <a:srgbClr val="00529B"/>
                </a:solidFill>
              </a:rPr>
              <a:t>Las compañías de seguros deben venderle una póliza </a:t>
            </a:r>
            <a:r>
              <a:rPr lang="es-US" dirty="0" err="1">
                <a:solidFill>
                  <a:srgbClr val="00529B"/>
                </a:solidFill>
              </a:rPr>
              <a:t>Medigap</a:t>
            </a:r>
            <a:endParaRPr lang="es-US" dirty="0">
              <a:solidFill>
                <a:srgbClr val="00529B"/>
              </a:solidFill>
            </a:endParaRPr>
          </a:p>
          <a:p>
            <a:pPr marL="548640" lvl="1" indent="-274320" defTabSz="685800">
              <a:lnSpc>
                <a:spcPct val="100000"/>
              </a:lnSpc>
              <a:spcBef>
                <a:spcPts val="0"/>
              </a:spcBef>
              <a:spcAft>
                <a:spcPts val="1200"/>
              </a:spcAft>
            </a:pPr>
            <a:r>
              <a:rPr lang="es-US" dirty="0">
                <a:solidFill>
                  <a:srgbClr val="00529B"/>
                </a:solidFill>
              </a:rPr>
              <a:t>Se deben cubrir todas las enfermedades preexistentes</a:t>
            </a:r>
          </a:p>
          <a:p>
            <a:pPr marL="548640" lvl="1" indent="-274320" defTabSz="685800">
              <a:lnSpc>
                <a:spcPct val="100000"/>
              </a:lnSpc>
              <a:spcBef>
                <a:spcPts val="0"/>
              </a:spcBef>
              <a:spcAft>
                <a:spcPts val="1200"/>
              </a:spcAft>
            </a:pPr>
            <a:r>
              <a:rPr lang="es-US" dirty="0">
                <a:solidFill>
                  <a:srgbClr val="00529B"/>
                </a:solidFill>
              </a:rPr>
              <a:t>Las compañías de seguros no pueden cobrarle más</a:t>
            </a:r>
          </a:p>
          <a:p>
            <a:pPr marL="274320" lvl="0" indent="-274320" defTabSz="685800">
              <a:lnSpc>
                <a:spcPts val="2800"/>
              </a:lnSpc>
              <a:spcBef>
                <a:spcPts val="0"/>
              </a:spcBef>
              <a:spcAft>
                <a:spcPts val="1200"/>
              </a:spcAft>
            </a:pPr>
            <a:r>
              <a:rPr lang="es-US" sz="2500" dirty="0">
                <a:solidFill>
                  <a:srgbClr val="00529B"/>
                </a:solidFill>
              </a:rPr>
              <a:t>Si no se inscribe durante su OEP para </a:t>
            </a:r>
            <a:r>
              <a:rPr lang="es-US" sz="2500" dirty="0" err="1">
                <a:solidFill>
                  <a:srgbClr val="00529B"/>
                </a:solidFill>
              </a:rPr>
              <a:t>Medigap</a:t>
            </a:r>
            <a:r>
              <a:rPr lang="es-US" sz="2500" dirty="0">
                <a:solidFill>
                  <a:srgbClr val="00529B"/>
                </a:solidFill>
              </a:rPr>
              <a:t>, las compañías pueden usar la revisión de historial médico o negarse a venderle una póliza</a:t>
            </a:r>
          </a:p>
        </p:txBody>
      </p:sp>
      <p:sp>
        <p:nvSpPr>
          <p:cNvPr id="6" name="Slide Number Placeholder 5">
            <a:extLst>
              <a:ext uri="{FF2B5EF4-FFF2-40B4-BE49-F238E27FC236}">
                <a16:creationId xmlns:a16="http://schemas.microsoft.com/office/drawing/2014/main" id="{7C8C498A-CF28-3DEC-84CB-DADF6E0B5F58}"/>
              </a:ext>
            </a:extLst>
          </p:cNvPr>
          <p:cNvSpPr>
            <a:spLocks noGrp="1"/>
          </p:cNvSpPr>
          <p:nvPr>
            <p:ph type="sldNum" sz="quarter" idx="12"/>
          </p:nvPr>
        </p:nvSpPr>
        <p:spPr/>
        <p:txBody>
          <a:bodyPr/>
          <a:lstStyle/>
          <a:p>
            <a:fld id="{F0CCE2AE-27A2-40B1-80D1-5342831D4722}" type="slidenum">
              <a:rPr lang="en-US" smtClean="0"/>
              <a:pPr/>
              <a:t>53</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s-US"/>
              <a:t>Pólizas del Seguro Suplementario de Medicare (Medigap)</a:t>
            </a:r>
          </a:p>
        </p:txBody>
      </p:sp>
      <p:sp>
        <p:nvSpPr>
          <p:cNvPr id="3" name="Date Placeholder 2"/>
          <p:cNvSpPr>
            <a:spLocks noGrp="1"/>
          </p:cNvSpPr>
          <p:nvPr>
            <p:ph type="dt" sz="half" idx="10"/>
          </p:nvPr>
        </p:nvSpPr>
        <p:spPr>
          <a:xfrm>
            <a:off x="838200" y="6492240"/>
            <a:ext cx="2743200" cy="365125"/>
          </a:xfrm>
        </p:spPr>
        <p:txBody>
          <a:bodyPr/>
          <a:lstStyle/>
          <a:p>
            <a:r>
              <a:rPr lang="es-US"/>
              <a:t>Abril de 2024</a:t>
            </a:r>
          </a:p>
        </p:txBody>
      </p:sp>
    </p:spTree>
    <p:custDataLst>
      <p:tags r:id="rId1"/>
    </p:custDataLst>
    <p:extLst>
      <p:ext uri="{BB962C8B-B14F-4D97-AF65-F5344CB8AC3E}">
        <p14:creationId xmlns:p14="http://schemas.microsoft.com/office/powerpoint/2010/main" val="9175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5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nodeType="afterEffect">
                                  <p:stCondLst>
                                    <p:cond delay="25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25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25513"/>
          </a:xfrm>
        </p:spPr>
        <p:txBody>
          <a:bodyPr anchor="ctr">
            <a:normAutofit/>
          </a:bodyPr>
          <a:lstStyle/>
          <a:p>
            <a:r>
              <a:rPr lang="es-US" sz="3000"/>
              <a:t>Resumen de puntos clave</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1090613" y="1319348"/>
            <a:ext cx="10644187" cy="4872038"/>
          </a:xfrm>
        </p:spPr>
        <p:txBody>
          <a:bodyPr>
            <a:normAutofit lnSpcReduction="10000"/>
          </a:bodyPr>
          <a:lstStyle/>
          <a:p>
            <a:pPr marL="274320" lvl="0" indent="-274320" defTabSz="685800">
              <a:lnSpc>
                <a:spcPct val="100000"/>
              </a:lnSpc>
              <a:spcBef>
                <a:spcPts val="0"/>
              </a:spcBef>
              <a:spcAft>
                <a:spcPts val="1200"/>
              </a:spcAft>
            </a:pPr>
            <a:r>
              <a:rPr lang="es-US" sz="2800" dirty="0">
                <a:solidFill>
                  <a:srgbClr val="00529B"/>
                </a:solidFill>
              </a:rPr>
              <a:t>Debe tener tanto la Parte A como la Parte B para comprar una póliza </a:t>
            </a:r>
            <a:r>
              <a:rPr lang="es-US" sz="2800" dirty="0" err="1">
                <a:solidFill>
                  <a:srgbClr val="00529B"/>
                </a:solidFill>
              </a:rPr>
              <a:t>Medigap</a:t>
            </a:r>
            <a:r>
              <a:rPr lang="es-US" sz="2800" dirty="0">
                <a:solidFill>
                  <a:srgbClr val="00529B"/>
                </a:solidFill>
              </a:rPr>
              <a:t> </a:t>
            </a:r>
          </a:p>
          <a:p>
            <a:pPr marL="274320" lvl="0" indent="-274320" defTabSz="685800">
              <a:lnSpc>
                <a:spcPct val="100000"/>
              </a:lnSpc>
              <a:spcBef>
                <a:spcPts val="0"/>
              </a:spcBef>
              <a:spcAft>
                <a:spcPts val="1200"/>
              </a:spcAft>
            </a:pPr>
            <a:r>
              <a:rPr lang="es-US" sz="2800" dirty="0">
                <a:solidFill>
                  <a:srgbClr val="00529B"/>
                </a:solidFill>
              </a:rPr>
              <a:t>Sigue pagando la prima mensual de la Parte B</a:t>
            </a:r>
          </a:p>
          <a:p>
            <a:pPr marL="274320" lvl="0" indent="-274320" defTabSz="685800">
              <a:lnSpc>
                <a:spcPct val="100000"/>
              </a:lnSpc>
              <a:spcBef>
                <a:spcPts val="0"/>
              </a:spcBef>
              <a:spcAft>
                <a:spcPts val="1200"/>
              </a:spcAft>
            </a:pPr>
            <a:r>
              <a:rPr lang="es-US" sz="2800" dirty="0">
                <a:solidFill>
                  <a:srgbClr val="00529B"/>
                </a:solidFill>
              </a:rPr>
              <a:t>Paga una prima mensual por </a:t>
            </a:r>
            <a:r>
              <a:rPr lang="es-US" sz="2800" dirty="0" err="1">
                <a:solidFill>
                  <a:srgbClr val="00529B"/>
                </a:solidFill>
              </a:rPr>
              <a:t>Medigap</a:t>
            </a:r>
            <a:endParaRPr lang="es-US" sz="2800" dirty="0">
              <a:solidFill>
                <a:srgbClr val="00529B"/>
              </a:solidFill>
            </a:endParaRPr>
          </a:p>
          <a:p>
            <a:pPr marL="274320" lvl="0" indent="-274320" defTabSz="685800">
              <a:lnSpc>
                <a:spcPct val="100000"/>
              </a:lnSpc>
              <a:spcBef>
                <a:spcPts val="0"/>
              </a:spcBef>
              <a:spcAft>
                <a:spcPts val="1200"/>
              </a:spcAft>
            </a:pPr>
            <a:r>
              <a:rPr lang="es-US" sz="2800" dirty="0">
                <a:solidFill>
                  <a:srgbClr val="00529B"/>
                </a:solidFill>
              </a:rPr>
              <a:t>El mejor momento para comprar una póliza de </a:t>
            </a:r>
            <a:r>
              <a:rPr lang="es-US" sz="2800" dirty="0" err="1">
                <a:solidFill>
                  <a:srgbClr val="00529B"/>
                </a:solidFill>
              </a:rPr>
              <a:t>Medigap</a:t>
            </a:r>
            <a:r>
              <a:rPr lang="es-US" sz="2800" dirty="0">
                <a:solidFill>
                  <a:srgbClr val="00529B"/>
                </a:solidFill>
              </a:rPr>
              <a:t> es durante su OEP para </a:t>
            </a:r>
            <a:r>
              <a:rPr lang="es-US" sz="2800" dirty="0" err="1">
                <a:solidFill>
                  <a:srgbClr val="00529B"/>
                </a:solidFill>
              </a:rPr>
              <a:t>Medigap</a:t>
            </a:r>
            <a:endParaRPr lang="es-US" sz="2800" dirty="0">
              <a:solidFill>
                <a:srgbClr val="00529B"/>
              </a:solidFill>
            </a:endParaRPr>
          </a:p>
          <a:p>
            <a:pPr marL="274320" lvl="0" indent="-274320" defTabSz="685800">
              <a:lnSpc>
                <a:spcPct val="100000"/>
              </a:lnSpc>
              <a:spcBef>
                <a:spcPts val="0"/>
              </a:spcBef>
              <a:spcAft>
                <a:spcPts val="1200"/>
              </a:spcAft>
            </a:pPr>
            <a:r>
              <a:rPr lang="es-US" sz="2800" dirty="0">
                <a:solidFill>
                  <a:srgbClr val="00529B"/>
                </a:solidFill>
              </a:rPr>
              <a:t>Las pólizas </a:t>
            </a:r>
            <a:r>
              <a:rPr lang="es-US" sz="2800" dirty="0" err="1">
                <a:solidFill>
                  <a:srgbClr val="00529B"/>
                </a:solidFill>
              </a:rPr>
              <a:t>Medigap</a:t>
            </a:r>
            <a:r>
              <a:rPr lang="es-US" sz="2800" dirty="0">
                <a:solidFill>
                  <a:srgbClr val="00529B"/>
                </a:solidFill>
              </a:rPr>
              <a:t> cubren a una sola persona</a:t>
            </a:r>
          </a:p>
          <a:p>
            <a:pPr marL="274320" lvl="0" indent="-274320" defTabSz="685800">
              <a:lnSpc>
                <a:spcPct val="100000"/>
              </a:lnSpc>
              <a:spcBef>
                <a:spcPts val="0"/>
              </a:spcBef>
              <a:spcAft>
                <a:spcPts val="1200"/>
              </a:spcAft>
            </a:pPr>
            <a:r>
              <a:rPr lang="es-US" sz="2800" dirty="0">
                <a:solidFill>
                  <a:srgbClr val="00529B"/>
                </a:solidFill>
              </a:rPr>
              <a:t>Cada póliza de </a:t>
            </a:r>
            <a:r>
              <a:rPr lang="es-US" sz="2800" dirty="0" err="1">
                <a:solidFill>
                  <a:srgbClr val="00529B"/>
                </a:solidFill>
              </a:rPr>
              <a:t>Medigap</a:t>
            </a:r>
            <a:r>
              <a:rPr lang="es-US" sz="2800" dirty="0">
                <a:solidFill>
                  <a:srgbClr val="00529B"/>
                </a:solidFill>
              </a:rPr>
              <a:t> estandarizada debe ofrecer los </a:t>
            </a:r>
            <a:br>
              <a:rPr lang="es-US" sz="2800" dirty="0">
                <a:solidFill>
                  <a:srgbClr val="00529B"/>
                </a:solidFill>
              </a:rPr>
            </a:br>
            <a:r>
              <a:rPr lang="es-US" sz="2800" dirty="0">
                <a:solidFill>
                  <a:srgbClr val="00529B"/>
                </a:solidFill>
              </a:rPr>
              <a:t>mismos beneficios básicos, sin importar qué compañía de seguros la venda.</a:t>
            </a:r>
          </a:p>
        </p:txBody>
      </p:sp>
      <p:sp>
        <p:nvSpPr>
          <p:cNvPr id="4" name="Slide Number Placeholder 3">
            <a:extLst>
              <a:ext uri="{FF2B5EF4-FFF2-40B4-BE49-F238E27FC236}">
                <a16:creationId xmlns:a16="http://schemas.microsoft.com/office/drawing/2014/main" id="{ABBCF915-B675-20CA-96F8-8BFB3F27FEBE}"/>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a:p>
        </p:txBody>
      </p:sp>
      <p:sp>
        <p:nvSpPr>
          <p:cNvPr id="3" name="Footer Placeholder 2">
            <a:extLst>
              <a:ext uri="{FF2B5EF4-FFF2-40B4-BE49-F238E27FC236}">
                <a16:creationId xmlns:a16="http://schemas.microsoft.com/office/drawing/2014/main" id="{5F459ED0-02D1-5CEF-B0F9-B4AB13340526}"/>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1D9AA7C5-9B7A-452B-EC42-5BB3B0A0312C}"/>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s-US" sz="3000"/>
              <a:t>Resumen de puntos clave (continuación)</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1155927" y="1279525"/>
            <a:ext cx="10644187" cy="4532313"/>
          </a:xfrm>
        </p:spPr>
        <p:txBody>
          <a:bodyPr>
            <a:normAutofit fontScale="92500"/>
          </a:bodyPr>
          <a:lstStyle/>
          <a:p>
            <a:pPr marL="274320" indent="-274320" defTabSz="685800">
              <a:lnSpc>
                <a:spcPct val="100000"/>
              </a:lnSpc>
              <a:spcBef>
                <a:spcPts val="0"/>
              </a:spcBef>
              <a:spcAft>
                <a:spcPts val="1200"/>
              </a:spcAft>
            </a:pPr>
            <a:r>
              <a:rPr lang="es-US" sz="2800">
                <a:solidFill>
                  <a:srgbClr val="00529B"/>
                </a:solidFill>
              </a:rPr>
              <a:t>Los costos varían según el plan y la compañía</a:t>
            </a:r>
          </a:p>
          <a:p>
            <a:pPr marL="274320" indent="-274320" defTabSz="685800">
              <a:lnSpc>
                <a:spcPct val="100000"/>
              </a:lnSpc>
              <a:spcBef>
                <a:spcPts val="0"/>
              </a:spcBef>
              <a:spcAft>
                <a:spcPts val="1200"/>
              </a:spcAft>
            </a:pPr>
            <a:r>
              <a:rPr lang="es-US" sz="2800">
                <a:solidFill>
                  <a:srgbClr val="00529B"/>
                </a:solidFill>
              </a:rPr>
              <a:t>En general, las pólizas Medigap solo pueden cubrir los costos asociados con los servicios cubiertos por Medicare Original</a:t>
            </a:r>
          </a:p>
          <a:p>
            <a:pPr marL="274320" lvl="0" indent="-274320" defTabSz="685800">
              <a:lnSpc>
                <a:spcPct val="100000"/>
              </a:lnSpc>
              <a:spcBef>
                <a:spcPts val="0"/>
              </a:spcBef>
              <a:spcAft>
                <a:spcPts val="1200"/>
              </a:spcAft>
            </a:pPr>
            <a:r>
              <a:rPr lang="es-US" sz="2800">
                <a:solidFill>
                  <a:srgbClr val="00529B"/>
                </a:solidFill>
              </a:rPr>
              <a:t>Las pólizas Medigap no son compatibles con los Planes Medicare Advantage</a:t>
            </a:r>
          </a:p>
          <a:p>
            <a:pPr marL="274320" lvl="0" indent="-274320" defTabSz="685800">
              <a:lnSpc>
                <a:spcPct val="100000"/>
              </a:lnSpc>
              <a:spcBef>
                <a:spcPts val="0"/>
              </a:spcBef>
              <a:spcAft>
                <a:spcPts val="1200"/>
              </a:spcAft>
            </a:pPr>
            <a:r>
              <a:rPr lang="es-US" sz="2800">
                <a:solidFill>
                  <a:srgbClr val="00529B"/>
                </a:solidFill>
              </a:rPr>
              <a:t>Las compañías de seguros tienen prohibido vender Planes C o F estandarizados a personas recién elegibles con Medicare, que: </a:t>
            </a:r>
          </a:p>
          <a:p>
            <a:pPr marL="548640" lvl="2" indent="-274320" defTabSz="857250">
              <a:lnSpc>
                <a:spcPct val="100000"/>
              </a:lnSpc>
              <a:spcBef>
                <a:spcPts val="0"/>
              </a:spcBef>
              <a:spcAft>
                <a:spcPts val="1200"/>
              </a:spcAft>
            </a:pPr>
            <a:r>
              <a:rPr lang="es-US" sz="2400">
                <a:solidFill>
                  <a:srgbClr val="00529B"/>
                </a:solidFill>
                <a:latin typeface="Arial" panose="020B0604020202020204" pitchFamily="34" charset="0"/>
                <a:cs typeface="Arial" panose="020B0604020202020204" pitchFamily="34" charset="0"/>
              </a:rPr>
              <a:t>Cumplieron 65 años el 1 de enero de 2020 o después</a:t>
            </a:r>
          </a:p>
          <a:p>
            <a:pPr marL="548640" lvl="2" indent="-274320" defTabSz="857250">
              <a:lnSpc>
                <a:spcPct val="100000"/>
              </a:lnSpc>
              <a:spcBef>
                <a:spcPts val="0"/>
              </a:spcBef>
              <a:spcAft>
                <a:spcPts val="1200"/>
              </a:spcAft>
            </a:pPr>
            <a:r>
              <a:rPr lang="es-US" sz="2400">
                <a:solidFill>
                  <a:srgbClr val="00529B"/>
                </a:solidFill>
                <a:latin typeface="Arial" panose="020B0604020202020204" pitchFamily="34" charset="0"/>
                <a:cs typeface="Arial" panose="020B0604020202020204" pitchFamily="34" charset="0"/>
              </a:rPr>
              <a:t>Obtuvieron la Parte A sin prima el 1 de enero de 2020 o después</a:t>
            </a:r>
          </a:p>
        </p:txBody>
      </p:sp>
      <p:sp>
        <p:nvSpPr>
          <p:cNvPr id="4" name="Slide Number Placeholder 3">
            <a:extLst>
              <a:ext uri="{FF2B5EF4-FFF2-40B4-BE49-F238E27FC236}">
                <a16:creationId xmlns:a16="http://schemas.microsoft.com/office/drawing/2014/main" id="{0A1A6543-E3F1-3553-5E4A-516E5B8491BE}"/>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3" name="Footer Placeholder 2">
            <a:extLst>
              <a:ext uri="{FF2B5EF4-FFF2-40B4-BE49-F238E27FC236}">
                <a16:creationId xmlns:a16="http://schemas.microsoft.com/office/drawing/2014/main" id="{A3A7ED51-FCAD-8127-86C7-7FB5C463E9B2}"/>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6AC427EE-65A5-4538-62D6-88701AD258F4}"/>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8955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16">
                                            <p:txEl>
                                              <p:pRg st="4" end="4"/>
                                            </p:txEl>
                                          </p:spTgt>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s-US" sz="3000"/>
              <a:t>Guía de recursos de Medigap: Recursos </a:t>
            </a:r>
          </a:p>
        </p:txBody>
      </p:sp>
      <p:graphicFrame>
        <p:nvGraphicFramePr>
          <p:cNvPr id="6"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2273621779"/>
              </p:ext>
            </p:extLst>
          </p:nvPr>
        </p:nvGraphicFramePr>
        <p:xfrm>
          <a:off x="713145" y="1518689"/>
          <a:ext cx="10464606" cy="3820621"/>
        </p:xfrm>
        <a:graphic>
          <a:graphicData uri="http://schemas.openxmlformats.org/drawingml/2006/table">
            <a:tbl>
              <a:tblPr firstRow="1" bandRow="1">
                <a:tableStyleId>{5FD0F851-EC5A-4D38-B0AD-8093EC10F338}</a:tableStyleId>
              </a:tblPr>
              <a:tblGrid>
                <a:gridCol w="5120096">
                  <a:extLst>
                    <a:ext uri="{9D8B030D-6E8A-4147-A177-3AD203B41FA5}">
                      <a16:colId xmlns:a16="http://schemas.microsoft.com/office/drawing/2014/main" val="20000"/>
                    </a:ext>
                  </a:extLst>
                </a:gridCol>
                <a:gridCol w="5344510">
                  <a:extLst>
                    <a:ext uri="{9D8B030D-6E8A-4147-A177-3AD203B41FA5}">
                      <a16:colId xmlns:a16="http://schemas.microsoft.com/office/drawing/2014/main" val="20001"/>
                    </a:ext>
                  </a:extLst>
                </a:gridCol>
              </a:tblGrid>
              <a:tr h="225803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s-US" sz="1800" b="0">
                          <a:solidFill>
                            <a:srgbClr val="00529B"/>
                          </a:solidFill>
                          <a:effectLst/>
                        </a:rPr>
                        <a:t>Centros de Servicios de Medicare y </a:t>
                      </a:r>
                      <a:br>
                        <a:rPr lang="es-US" sz="1800" b="0">
                          <a:solidFill>
                            <a:srgbClr val="00529B"/>
                          </a:solidFill>
                          <a:effectLst/>
                        </a:rPr>
                      </a:br>
                      <a:r>
                        <a:rPr lang="es-US" sz="1800" b="0">
                          <a:solidFill>
                            <a:srgbClr val="00529B"/>
                          </a:solidFill>
                          <a:effectLst/>
                        </a:rPr>
                        <a:t>Medicaid (CMS)</a:t>
                      </a: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Llame al 1-800-MEDICARE (1-800-633-4227);</a:t>
                      </a:r>
                      <a:br>
                        <a:rPr lang="es-US" sz="1800" b="0" dirty="0">
                          <a:solidFill>
                            <a:srgbClr val="00529B"/>
                          </a:solidFill>
                          <a:effectLst/>
                        </a:rPr>
                      </a:br>
                      <a:r>
                        <a:rPr lang="es-US" sz="1800" b="0" dirty="0">
                          <a:solidFill>
                            <a:srgbClr val="00529B"/>
                          </a:solidFill>
                          <a:effectLst/>
                        </a:rPr>
                        <a:t>TTY: 1-877-486- 2048</a:t>
                      </a:r>
                    </a:p>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Información para personas con Medicare: </a:t>
                      </a:r>
                      <a:r>
                        <a:rPr lang="es-US" sz="1800" b="0" u="sng" dirty="0">
                          <a:solidFill>
                            <a:srgbClr val="00529B"/>
                          </a:solidFill>
                          <a:effectLst/>
                          <a:hlinkClick r:id="rId4">
                            <a:extLst>
                              <a:ext uri="{A12FA001-AC4F-418D-AE19-62706E023703}">
                                <ahyp:hlinkClr xmlns:ahyp="http://schemas.microsoft.com/office/drawing/2018/hyperlinkcolor" val="tx"/>
                              </a:ext>
                            </a:extLst>
                          </a:hlinkClick>
                        </a:rPr>
                        <a:t>es.Medicare.gov</a:t>
                      </a:r>
                    </a:p>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Comparar pólizas </a:t>
                      </a:r>
                      <a:r>
                        <a:rPr lang="es-US" sz="1800" b="0" dirty="0" err="1">
                          <a:solidFill>
                            <a:srgbClr val="00529B"/>
                          </a:solidFill>
                          <a:effectLst/>
                        </a:rPr>
                        <a:t>Medigap</a:t>
                      </a:r>
                      <a:r>
                        <a:rPr lang="es-US" sz="1800" b="0" dirty="0">
                          <a:solidFill>
                            <a:srgbClr val="00529B"/>
                          </a:solidFill>
                          <a:effectLst/>
                        </a:rPr>
                        <a:t>: </a:t>
                      </a:r>
                      <a:r>
                        <a:rPr lang="es-US" sz="1800" b="0" dirty="0">
                          <a:solidFill>
                            <a:srgbClr val="00529B"/>
                          </a:solidFill>
                          <a:effectLst/>
                          <a:hlinkClick r:id="rId5">
                            <a:extLst>
                              <a:ext uri="{A12FA001-AC4F-418D-AE19-62706E023703}">
                                <ahyp:hlinkClr xmlns:ahyp="http://schemas.microsoft.com/office/drawing/2018/hyperlinkcolor" val="tx"/>
                              </a:ext>
                            </a:extLst>
                          </a:hlinkClick>
                        </a:rPr>
                        <a:t>Medicare.gov/</a:t>
                      </a:r>
                      <a:r>
                        <a:rPr lang="es-US" sz="1800" b="0" dirty="0" err="1">
                          <a:solidFill>
                            <a:srgbClr val="00529B"/>
                          </a:solidFill>
                          <a:effectLst/>
                          <a:hlinkClick r:id="rId5">
                            <a:extLst>
                              <a:ext uri="{A12FA001-AC4F-418D-AE19-62706E023703}">
                                <ahyp:hlinkClr xmlns:ahyp="http://schemas.microsoft.com/office/drawing/2018/hyperlinkcolor" val="tx"/>
                              </a:ext>
                            </a:extLst>
                          </a:hlinkClick>
                        </a:rPr>
                        <a:t>medigap-supplemental-insurance-plans</a:t>
                      </a:r>
                      <a:r>
                        <a:rPr lang="es-US" sz="1800" b="0" dirty="0">
                          <a:solidFill>
                            <a:srgbClr val="00529B"/>
                          </a:solidFill>
                          <a:effectLst/>
                          <a:hlinkClick r:id="rId5">
                            <a:extLst>
                              <a:ext uri="{A12FA001-AC4F-418D-AE19-62706E023703}">
                                <ahyp:hlinkClr xmlns:ahyp="http://schemas.microsoft.com/office/drawing/2018/hyperlinkcolor" val="tx"/>
                              </a:ext>
                            </a:extLst>
                          </a:hlinkClick>
                        </a:rPr>
                        <a:t> </a:t>
                      </a:r>
                    </a:p>
                    <a:p>
                      <a:pPr marL="228600" marR="0" lvl="0" indent="-228600">
                        <a:lnSpc>
                          <a:spcPct val="100000"/>
                        </a:lnSpc>
                        <a:spcBef>
                          <a:spcPts val="600"/>
                        </a:spcBef>
                        <a:spcAft>
                          <a:spcPts val="0"/>
                        </a:spcAft>
                        <a:buFont typeface="Wingdings" panose="05000000000000000000" pitchFamily="2" charset="2"/>
                        <a:buChar char="§"/>
                      </a:pPr>
                      <a:r>
                        <a:rPr lang="es-US" sz="1800" b="0" dirty="0">
                          <a:solidFill>
                            <a:srgbClr val="00529B"/>
                          </a:solidFill>
                          <a:effectLst/>
                        </a:rPr>
                        <a:t>Información de socios: </a:t>
                      </a:r>
                      <a:r>
                        <a:rPr lang="es-US" sz="1800" b="0" u="sng" dirty="0">
                          <a:solidFill>
                            <a:srgbClr val="00529B"/>
                          </a:solidFill>
                          <a:effectLst/>
                          <a:hlinkClick r:id="rId6">
                            <a:extLst>
                              <a:ext uri="{A12FA001-AC4F-418D-AE19-62706E023703}">
                                <ahyp:hlinkClr xmlns:ahyp="http://schemas.microsoft.com/office/drawing/2018/hyperlinkcolor" val="tx"/>
                              </a:ext>
                            </a:extLst>
                          </a:hlinkClick>
                        </a:rPr>
                        <a:t>CMS.gov/</a:t>
                      </a:r>
                      <a:r>
                        <a:rPr lang="es-US" sz="1800" b="0" u="sng" dirty="0" err="1">
                          <a:solidFill>
                            <a:srgbClr val="00529B"/>
                          </a:solidFill>
                          <a:effectLst/>
                          <a:hlinkClick r:id="rId6">
                            <a:extLst>
                              <a:ext uri="{A12FA001-AC4F-418D-AE19-62706E023703}">
                                <ahyp:hlinkClr xmlns:ahyp="http://schemas.microsoft.com/office/drawing/2018/hyperlinkcolor" val="tx"/>
                              </a:ext>
                            </a:extLst>
                          </a:hlinkClick>
                        </a:rPr>
                        <a:t>medigap</a:t>
                      </a:r>
                      <a:endParaRPr lang="es-US" sz="1800" b="0" u="sng" dirty="0">
                        <a:solidFill>
                          <a:srgbClr val="00529B"/>
                        </a:solidFill>
                        <a:effectLst/>
                        <a:hlinkClick r:id="rId6">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0000"/>
                  </a:ext>
                </a:extLst>
              </a:tr>
              <a:tr h="8044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s-US" sz="1800" b="0">
                          <a:solidFill>
                            <a:srgbClr val="00529B"/>
                          </a:solidFill>
                          <a:effectLst/>
                        </a:rPr>
                        <a:t>Programas Estatales de Asistencia sobre Seguros Médicos</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a:solidFill>
                            <a:srgbClr val="00529B"/>
                          </a:solidFill>
                          <a:effectLst/>
                          <a:hlinkClick r:id="rId7">
                            <a:extLst>
                              <a:ext uri="{A12FA001-AC4F-418D-AE19-62706E023703}">
                                <ahyp:hlinkClr xmlns:ahyp="http://schemas.microsoft.com/office/drawing/2018/hyperlinkcolor" val="tx"/>
                              </a:ext>
                            </a:extLst>
                          </a:hlinkClick>
                        </a:rPr>
                        <a:t>shiphelp.org</a:t>
                      </a:r>
                    </a:p>
                  </a:txBody>
                  <a:tcPr/>
                </a:tc>
                <a:extLst>
                  <a:ext uri="{0D108BD9-81ED-4DB2-BD59-A6C34878D82A}">
                    <a16:rowId xmlns:a16="http://schemas.microsoft.com/office/drawing/2014/main" val="10001"/>
                  </a:ext>
                </a:extLst>
              </a:tr>
              <a:tr h="7581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nSpc>
                          <a:spcPct val="100000"/>
                        </a:lnSpc>
                        <a:spcBef>
                          <a:spcPts val="600"/>
                        </a:spcBef>
                        <a:spcAft>
                          <a:spcPts val="0"/>
                        </a:spcAft>
                        <a:buFont typeface="Arial" panose="020B0604020202020204" pitchFamily="34" charset="0"/>
                        <a:buNone/>
                      </a:pPr>
                      <a:r>
                        <a:rPr lang="es-US" sz="1800" b="0">
                          <a:solidFill>
                            <a:srgbClr val="00529B"/>
                          </a:solidFill>
                          <a:effectLst/>
                        </a:rPr>
                        <a:t>Asociación Nacional de Comisionados de Seguros </a:t>
                      </a:r>
                    </a:p>
                    <a:p>
                      <a:pPr marL="0" marR="0" algn="l" rtl="0">
                        <a:lnSpc>
                          <a:spcPct val="100000"/>
                        </a:lnSpc>
                        <a:spcBef>
                          <a:spcPts val="600"/>
                        </a:spcBef>
                        <a:spcAft>
                          <a:spcPts val="0"/>
                        </a:spcAft>
                      </a:pP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dirty="0">
                          <a:solidFill>
                            <a:srgbClr val="00529B"/>
                          </a:solidFill>
                          <a:effectLst/>
                          <a:hlinkClick r:id="rId8">
                            <a:extLst>
                              <a:ext uri="{A12FA001-AC4F-418D-AE19-62706E023703}">
                                <ahyp:hlinkClr xmlns:ahyp="http://schemas.microsoft.com/office/drawing/2018/hyperlinkcolor" val="tx"/>
                              </a:ext>
                            </a:extLst>
                          </a:hlinkClick>
                        </a:rPr>
                        <a:t>naic.org</a:t>
                      </a:r>
                    </a:p>
                  </a:txBody>
                  <a:tcPr/>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7F76AF6B-21B3-0B2D-99B5-B36C8D5FBA5D}"/>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a:p>
        </p:txBody>
      </p:sp>
      <p:sp>
        <p:nvSpPr>
          <p:cNvPr id="3" name="Footer Placeholder 2">
            <a:extLst>
              <a:ext uri="{FF2B5EF4-FFF2-40B4-BE49-F238E27FC236}">
                <a16:creationId xmlns:a16="http://schemas.microsoft.com/office/drawing/2014/main" id="{71BC2AF6-2918-9CD8-07A9-8C3B21460484}"/>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924E16A-05AE-B839-AF99-AC35BFC3907E}"/>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967896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s-US" sz="3000"/>
              <a:t>Guía de recursos de Medigap: Productos de Medicare</a:t>
            </a:r>
          </a:p>
        </p:txBody>
      </p:sp>
      <p:sp>
        <p:nvSpPr>
          <p:cNvPr id="10" name="TextBox 9">
            <a:extLst>
              <a:ext uri="{FF2B5EF4-FFF2-40B4-BE49-F238E27FC236}">
                <a16:creationId xmlns:a16="http://schemas.microsoft.com/office/drawing/2014/main" id="{6B6E152D-FADC-4678-A903-CD2614D04265}"/>
              </a:ext>
            </a:extLst>
          </p:cNvPr>
          <p:cNvSpPr txBox="1"/>
          <p:nvPr/>
        </p:nvSpPr>
        <p:spPr>
          <a:xfrm>
            <a:off x="1232338" y="1334103"/>
            <a:ext cx="10379312" cy="1077218"/>
          </a:xfrm>
          <a:prstGeom prst="rect">
            <a:avLst/>
          </a:prstGeom>
          <a:noFill/>
        </p:spPr>
        <p:txBody>
          <a:bodyPr wrap="square" rtlCol="0">
            <a:spAutoFit/>
          </a:bodyPr>
          <a:lstStyle/>
          <a:p>
            <a:pPr>
              <a:spcAft>
                <a:spcPts val="1200"/>
              </a:spcAft>
            </a:pPr>
            <a:r>
              <a:rPr lang="es-US" b="1">
                <a:solidFill>
                  <a:srgbClr val="00529B"/>
                </a:solidFill>
                <a:latin typeface="Arial" panose="020B0604020202020204" pitchFamily="34" charset="0"/>
                <a:cs typeface="Arial" panose="020B0604020202020204" pitchFamily="34" charset="0"/>
              </a:rPr>
              <a:t>Para revisar los productos de Medicare mencionados en esta tabla y otros productos útiles, visite </a:t>
            </a:r>
            <a:r>
              <a:rPr lang="es-US" b="1" u="sng">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s-US" b="1">
                <a:solidFill>
                  <a:srgbClr val="00529B"/>
                </a:solidFill>
                <a:latin typeface="Arial" panose="020B0604020202020204" pitchFamily="34" charset="0"/>
                <a:cs typeface="Arial" panose="020B0604020202020204" pitchFamily="34" charset="0"/>
              </a:rPr>
              <a:t> y busque por palabra clave o número de producto.</a:t>
            </a:r>
          </a:p>
          <a:p>
            <a:pPr>
              <a:spcAft>
                <a:spcPts val="1200"/>
              </a:spcAft>
            </a:pP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52035683"/>
              </p:ext>
            </p:extLst>
          </p:nvPr>
        </p:nvGraphicFramePr>
        <p:xfrm>
          <a:off x="1232338" y="2411321"/>
          <a:ext cx="9727324" cy="2115273"/>
        </p:xfrm>
        <a:graphic>
          <a:graphicData uri="http://schemas.openxmlformats.org/drawingml/2006/table">
            <a:tbl>
              <a:tblPr firstRow="1" bandRow="1">
                <a:tableStyleId>{5FD0F851-EC5A-4D38-B0AD-8093EC10F338}</a:tableStyleId>
              </a:tblPr>
              <a:tblGrid>
                <a:gridCol w="5612151">
                  <a:extLst>
                    <a:ext uri="{9D8B030D-6E8A-4147-A177-3AD203B41FA5}">
                      <a16:colId xmlns:a16="http://schemas.microsoft.com/office/drawing/2014/main" val="20000"/>
                    </a:ext>
                  </a:extLst>
                </a:gridCol>
                <a:gridCol w="4115173">
                  <a:extLst>
                    <a:ext uri="{9D8B030D-6E8A-4147-A177-3AD203B41FA5}">
                      <a16:colId xmlns:a16="http://schemas.microsoft.com/office/drawing/2014/main" val="20001"/>
                    </a:ext>
                  </a:extLst>
                </a:gridCol>
              </a:tblGrid>
              <a:tr h="1124452">
                <a:tc>
                  <a:txBody>
                    <a:bodyPr/>
                    <a:lstStyle/>
                    <a:p>
                      <a:pPr marL="0" marR="0" lvl="0" indent="0">
                        <a:lnSpc>
                          <a:spcPct val="100000"/>
                        </a:lnSpc>
                        <a:spcBef>
                          <a:spcPts val="600"/>
                        </a:spcBef>
                        <a:spcAft>
                          <a:spcPts val="0"/>
                        </a:spcAft>
                        <a:buFont typeface="+mj-lt"/>
                        <a:buNone/>
                      </a:pPr>
                      <a:r>
                        <a:rPr lang="es-US" sz="1800" b="0">
                          <a:solidFill>
                            <a:srgbClr val="00529B"/>
                          </a:solidFill>
                          <a:effectLst/>
                        </a:rPr>
                        <a:t>“Selección de una Póliza Medigap: Guía del Seguro Médico para Personas con Medicare”</a:t>
                      </a:r>
                      <a:br>
                        <a:rPr lang="es-US" sz="1800" b="0">
                          <a:solidFill>
                            <a:srgbClr val="00529B"/>
                          </a:solidFill>
                          <a:effectLst/>
                        </a:rPr>
                      </a:br>
                      <a:endParaRPr lang="es-US" sz="1800" b="0">
                        <a:solidFill>
                          <a:srgbClr val="00529B"/>
                        </a:solidFill>
                        <a:effectLst/>
                      </a:endParaRPr>
                    </a:p>
                  </a:txBody>
                  <a:tcPr/>
                </a:tc>
                <a:tc>
                  <a:txBody>
                    <a:bodyPr/>
                    <a:lstStyle/>
                    <a:p>
                      <a:pPr marL="0" marR="0" lvl="0" indent="0">
                        <a:lnSpc>
                          <a:spcPct val="100000"/>
                        </a:lnSpc>
                        <a:spcBef>
                          <a:spcPts val="600"/>
                        </a:spcBef>
                        <a:spcAft>
                          <a:spcPts val="0"/>
                        </a:spcAft>
                        <a:buFont typeface="Wingdings" panose="05000000000000000000" pitchFamily="2" charset="2"/>
                        <a:buNone/>
                      </a:pPr>
                      <a:r>
                        <a:rPr lang="es-US" sz="1800" b="0">
                          <a:solidFill>
                            <a:srgbClr val="00529B"/>
                          </a:solidFill>
                          <a:effectLst/>
                        </a:rPr>
                        <a:t>Producto CMS núm. 02110</a:t>
                      </a:r>
                    </a:p>
                  </a:txBody>
                  <a:tcPr/>
                </a:tc>
                <a:extLst>
                  <a:ext uri="{0D108BD9-81ED-4DB2-BD59-A6C34878D82A}">
                    <a16:rowId xmlns:a16="http://schemas.microsoft.com/office/drawing/2014/main" val="10000"/>
                  </a:ext>
                </a:extLst>
              </a:tr>
              <a:tr h="990821">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800">
                          <a:solidFill>
                            <a:srgbClr val="00529B"/>
                          </a:solidFill>
                          <a:effectLst/>
                        </a:rPr>
                        <a:t>"Cobertura Medicare fuera de los Estados Unidos”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s-US" sz="1800" dirty="0">
                          <a:solidFill>
                            <a:srgbClr val="00529B"/>
                          </a:solidFill>
                          <a:effectLst/>
                        </a:rPr>
                        <a:t>Producto CMS núm. 11037</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11" name="Content Placeholder 9">
            <a:extLst>
              <a:ext uri="{FF2B5EF4-FFF2-40B4-BE49-F238E27FC236}">
                <a16:creationId xmlns:a16="http://schemas.microsoft.com/office/drawing/2014/main" id="{B15AB8C7-6E50-41E4-86DC-DE94A7112156}"/>
              </a:ext>
            </a:extLst>
          </p:cNvPr>
          <p:cNvSpPr txBox="1">
            <a:spLocks/>
          </p:cNvSpPr>
          <p:nvPr/>
        </p:nvSpPr>
        <p:spPr>
          <a:xfrm>
            <a:off x="1232337" y="4893565"/>
            <a:ext cx="9826347"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1800" b="0" i="0" u="none" strike="noStrike" cap="none" normalizeH="0" baseline="0" noProof="0">
                <a:ln>
                  <a:noFill/>
                </a:ln>
                <a:solidFill>
                  <a:srgbClr val="00529B"/>
                </a:solidFill>
                <a:effectLst/>
                <a:uLnTx/>
                <a:uFillTx/>
                <a:latin typeface="Arial" panose="020B0604020202020204" pitchFamily="34" charset="0"/>
                <a:ea typeface="Calibri"/>
                <a:cs typeface="Arial" panose="020B0604020202020204" pitchFamily="34" charset="0"/>
              </a:rPr>
              <a:t>Para pedir varias copias (solo socios), visite </a:t>
            </a:r>
            <a:r>
              <a:rPr kumimoji="0" lang="es-US" sz="1800" b="0" i="0" u="none" strike="noStrike" cap="none" normalizeH="0" baseline="0" noProof="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s-US" sz="1800" b="0" i="0" u="none" strike="noStrike" cap="none" normalizeH="0" baseline="0" noProof="0">
                <a:ln>
                  <a:noFill/>
                </a:ln>
                <a:solidFill>
                  <a:srgbClr val="00529B"/>
                </a:solidFill>
                <a:effectLst/>
                <a:uLnTx/>
                <a:uFillTx/>
                <a:latin typeface="Arial" panose="020B0604020202020204" pitchFamily="34" charset="0"/>
                <a:ea typeface="Calibri"/>
                <a:cs typeface="Arial" panose="020B0604020202020204" pitchFamily="34" charset="0"/>
              </a:rPr>
              <a:t>. Debe inscribir a su organización.</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45C8FC-2579-F517-0A90-ADF0DE6EBCD9}"/>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a:p>
        </p:txBody>
      </p:sp>
      <p:sp>
        <p:nvSpPr>
          <p:cNvPr id="3" name="Footer Placeholder 2">
            <a:extLst>
              <a:ext uri="{FF2B5EF4-FFF2-40B4-BE49-F238E27FC236}">
                <a16:creationId xmlns:a16="http://schemas.microsoft.com/office/drawing/2014/main" id="{D6285786-C5C5-4631-9FDC-45C8F4E59A69}"/>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67B03CFF-40EB-28FD-6C8B-E157A8CB1400}"/>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878745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s-US" dirty="0"/>
              <a:t>¿En qué difieren las pólizas </a:t>
            </a:r>
            <a:r>
              <a:rPr lang="es-US" dirty="0" err="1"/>
              <a:t>Medigap</a:t>
            </a:r>
            <a:r>
              <a:rPr lang="es-US" dirty="0"/>
              <a:t> y </a:t>
            </a:r>
            <a:br>
              <a:rPr lang="es-US" dirty="0"/>
            </a:br>
            <a:r>
              <a:rPr lang="es-US" dirty="0"/>
              <a:t>los planes Medicare </a:t>
            </a:r>
            <a:r>
              <a:rPr lang="es-US" dirty="0" err="1"/>
              <a:t>Advantage</a:t>
            </a:r>
            <a:r>
              <a:rPr lang="es-US" dirty="0"/>
              <a:t>?</a:t>
            </a:r>
          </a:p>
        </p:txBody>
      </p:sp>
      <p:graphicFrame>
        <p:nvGraphicFramePr>
          <p:cNvPr id="8" name="Content Placeholder 5" descr="This chart description is included in the speaker notes" title="How are Medigap Policies and Medicare Advantage Plans different?"/>
          <p:cNvGraphicFramePr>
            <a:graphicFrameLocks/>
          </p:cNvGraphicFramePr>
          <p:nvPr>
            <p:extLst>
              <p:ext uri="{D42A27DB-BD31-4B8C-83A1-F6EECF244321}">
                <p14:modId xmlns:p14="http://schemas.microsoft.com/office/powerpoint/2010/main" val="3818078166"/>
              </p:ext>
            </p:extLst>
          </p:nvPr>
        </p:nvGraphicFramePr>
        <p:xfrm>
          <a:off x="508000" y="1120761"/>
          <a:ext cx="11188701" cy="4916125"/>
        </p:xfrm>
        <a:graphic>
          <a:graphicData uri="http://schemas.openxmlformats.org/drawingml/2006/table">
            <a:tbl>
              <a:tblPr firstRow="1" bandRow="1">
                <a:tableStyleId>{5FD0F851-EC5A-4D38-B0AD-8093EC10F338}</a:tableStyleId>
              </a:tblPr>
              <a:tblGrid>
                <a:gridCol w="2373423">
                  <a:extLst>
                    <a:ext uri="{9D8B030D-6E8A-4147-A177-3AD203B41FA5}">
                      <a16:colId xmlns:a16="http://schemas.microsoft.com/office/drawing/2014/main" val="20000"/>
                    </a:ext>
                  </a:extLst>
                </a:gridCol>
                <a:gridCol w="3535143">
                  <a:extLst>
                    <a:ext uri="{9D8B030D-6E8A-4147-A177-3AD203B41FA5}">
                      <a16:colId xmlns:a16="http://schemas.microsoft.com/office/drawing/2014/main" val="20001"/>
                    </a:ext>
                  </a:extLst>
                </a:gridCol>
                <a:gridCol w="5280135">
                  <a:extLst>
                    <a:ext uri="{9D8B030D-6E8A-4147-A177-3AD203B41FA5}">
                      <a16:colId xmlns:a16="http://schemas.microsoft.com/office/drawing/2014/main" val="20002"/>
                    </a:ext>
                  </a:extLst>
                </a:gridCol>
              </a:tblGrid>
              <a:tr h="367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rtl="0">
                        <a:lnSpc>
                          <a:spcPct val="100000"/>
                        </a:lnSpc>
                        <a:spcBef>
                          <a:spcPts val="600"/>
                        </a:spcBef>
                        <a:spcAft>
                          <a:spcPts val="0"/>
                        </a:spcAft>
                        <a:buFont typeface="Wingdings" panose="05000000000000000000" pitchFamily="2" charset="2"/>
                        <a:buNone/>
                      </a:pP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a:lnSpc>
                          <a:spcPct val="100000"/>
                        </a:lnSpc>
                        <a:spcBef>
                          <a:spcPts val="600"/>
                        </a:spcBef>
                        <a:spcAft>
                          <a:spcPts val="0"/>
                        </a:spcAft>
                      </a:pPr>
                      <a:r>
                        <a:rPr lang="es-US" sz="1800">
                          <a:solidFill>
                            <a:srgbClr val="00529B"/>
                          </a:solidFill>
                          <a:effectLst/>
                        </a:rPr>
                        <a:t>Pólizas Medigap</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defTabSz="914400" rtl="0" eaLnBrk="1" latinLnBrk="0" hangingPunct="1">
                        <a:lnSpc>
                          <a:spcPct val="100000"/>
                        </a:lnSpc>
                        <a:spcBef>
                          <a:spcPts val="600"/>
                        </a:spcBef>
                        <a:spcAft>
                          <a:spcPts val="0"/>
                        </a:spcAft>
                      </a:pPr>
                      <a:r>
                        <a:rPr lang="es-US" sz="1800">
                          <a:solidFill>
                            <a:srgbClr val="00529B"/>
                          </a:solidFill>
                          <a:effectLst/>
                        </a:rPr>
                        <a:t>Planes Medicare Advantage</a:t>
                      </a:r>
                    </a:p>
                  </a:txBody>
                  <a:tcPr marL="0" marR="0" marT="0" marB="0"/>
                </a:tc>
                <a:extLst>
                  <a:ext uri="{0D108BD9-81ED-4DB2-BD59-A6C34878D82A}">
                    <a16:rowId xmlns:a16="http://schemas.microsoft.com/office/drawing/2014/main" val="10000"/>
                  </a:ext>
                </a:extLst>
              </a:tr>
              <a:tr h="393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nSpc>
                          <a:spcPct val="100000"/>
                        </a:lnSpc>
                        <a:spcBef>
                          <a:spcPts val="600"/>
                        </a:spcBef>
                        <a:spcAft>
                          <a:spcPts val="0"/>
                        </a:spcAft>
                        <a:buFont typeface="Wingdings" panose="05000000000000000000" pitchFamily="2" charset="2"/>
                        <a:buNone/>
                      </a:pPr>
                      <a:r>
                        <a:rPr lang="es-US" sz="1800" b="0">
                          <a:solidFill>
                            <a:srgbClr val="00529B"/>
                          </a:solidFill>
                          <a:effectLst/>
                        </a:rPr>
                        <a:t>Ofrecidos por</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Compañías privadas</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rgbClr val="00529B"/>
                          </a:solidFill>
                          <a:effectLst/>
                        </a:rPr>
                        <a:t>Compañías privadas</a:t>
                      </a:r>
                    </a:p>
                  </a:txBody>
                  <a:tcPr marL="0" marR="0" marT="0" marB="0"/>
                </a:tc>
                <a:extLst>
                  <a:ext uri="{0D108BD9-81ED-4DB2-BD59-A6C34878D82A}">
                    <a16:rowId xmlns:a16="http://schemas.microsoft.com/office/drawing/2014/main" val="10001"/>
                  </a:ext>
                </a:extLst>
              </a:tr>
              <a:tr h="6337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Supervisión gubernamental </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s-US" sz="1800" b="0" u="none" strike="noStrike" baseline="0">
                          <a:solidFill>
                            <a:srgbClr val="00529B"/>
                          </a:solidFill>
                        </a:rPr>
                        <a:t>Estatales pero también deben cumplir con las leyes federales</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s-US" sz="1800" b="0">
                          <a:solidFill>
                            <a:srgbClr val="00529B"/>
                          </a:solidFill>
                          <a:effectLst/>
                        </a:rPr>
                        <a:t>Federales (Medicare debe aprobar los planes)</a:t>
                      </a:r>
                    </a:p>
                  </a:txBody>
                  <a:tcPr marL="0" marR="0" marT="0" marB="0"/>
                </a:tc>
                <a:extLst>
                  <a:ext uri="{0D108BD9-81ED-4DB2-BD59-A6C34878D82A}">
                    <a16:rowId xmlns:a16="http://schemas.microsoft.com/office/drawing/2014/main" val="10002"/>
                  </a:ext>
                </a:extLst>
              </a:tr>
              <a:tr h="3560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Compatibles con</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Medicare Original</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N/C</a:t>
                      </a:r>
                    </a:p>
                  </a:txBody>
                  <a:tcPr marL="0" marR="0" marT="0" marB="0"/>
                </a:tc>
                <a:extLst>
                  <a:ext uri="{0D108BD9-81ED-4DB2-BD59-A6C34878D82A}">
                    <a16:rowId xmlns:a16="http://schemas.microsoft.com/office/drawing/2014/main" val="10003"/>
                  </a:ext>
                </a:extLst>
              </a:tr>
              <a:tr h="15730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Cubren</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Lagunas de cobertura de Medicare Original, como deducibles, coseguro y copagos para servicios cubiertos por </a:t>
                      </a:r>
                      <a:r>
                        <a:rPr lang="es-US" sz="1800" b="0" baseline="0">
                          <a:solidFill>
                            <a:srgbClr val="00529B"/>
                          </a:solidFill>
                          <a:effectLst/>
                        </a:rPr>
                        <a:t>Medicare.</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Todos los servicios y suministros cubiertos por la Parte A (seguro de hospital) y la Parte B (seguro médico) de Medicare. También pueden cubrir servicios que no están cubiertos por Medicare Original, como la cobertura dental y de visión. La mayoría de los planes Medicare Advantage incluye cobertura de medicamentos.</a:t>
                      </a:r>
                    </a:p>
                  </a:txBody>
                  <a:tcPr marL="0" marR="0" marT="0" marB="0"/>
                </a:tc>
                <a:extLst>
                  <a:ext uri="{0D108BD9-81ED-4DB2-BD59-A6C34878D82A}">
                    <a16:rowId xmlns:a16="http://schemas.microsoft.com/office/drawing/2014/main" val="10004"/>
                  </a:ext>
                </a:extLst>
              </a:tr>
              <a:tr h="333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Debe tener</a:t>
                      </a: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s-US" sz="1800" b="0">
                          <a:solidFill>
                            <a:srgbClr val="00529B"/>
                          </a:solidFill>
                          <a:effectLst/>
                        </a:rPr>
                        <a:t>Parte A y Parte B</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rgbClr val="00529B"/>
                          </a:solidFill>
                          <a:effectLst/>
                        </a:rPr>
                        <a:t>Parte A y Parte B</a:t>
                      </a:r>
                    </a:p>
                  </a:txBody>
                  <a:tcPr marL="0" marR="0" marT="0" marB="0"/>
                </a:tc>
                <a:extLst>
                  <a:ext uri="{0D108BD9-81ED-4DB2-BD59-A6C34878D82A}">
                    <a16:rowId xmlns:a16="http://schemas.microsoft.com/office/drawing/2014/main" val="10005"/>
                  </a:ext>
                </a:extLst>
              </a:tr>
              <a:tr h="9121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s-US" sz="1800" b="0">
                          <a:solidFill>
                            <a:srgbClr val="00529B"/>
                          </a:solidFill>
                          <a:effectLst/>
                        </a:rPr>
                        <a:t>¿Paga una prima?</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a:solidFill>
                            <a:srgbClr val="00529B"/>
                          </a:solidFill>
                          <a:effectLst/>
                        </a:rPr>
                        <a:t>Sí. Paga una prima por la póliza y paga la prima de la Parte B.</a:t>
                      </a: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s-US" sz="1800" b="0" dirty="0">
                          <a:solidFill>
                            <a:srgbClr val="00529B"/>
                          </a:solidFill>
                          <a:effectLst/>
                        </a:rPr>
                        <a:t>Sí. En la mayoría de los casos, usted paga una prima por el plan y la prima de la Parte B.</a:t>
                      </a:r>
                    </a:p>
                  </a:txBody>
                  <a:tcPr marL="0" marR="0" marT="0" marB="0"/>
                </a:tc>
                <a:extLst>
                  <a:ext uri="{0D108BD9-81ED-4DB2-BD59-A6C34878D82A}">
                    <a16:rowId xmlns:a16="http://schemas.microsoft.com/office/drawing/2014/main" val="10006"/>
                  </a:ext>
                </a:extLst>
              </a:tr>
            </a:tbl>
          </a:graphicData>
        </a:graphic>
      </p:graphicFrame>
      <p:sp>
        <p:nvSpPr>
          <p:cNvPr id="4" name="Slide Number Placeholder 3">
            <a:extLst>
              <a:ext uri="{FF2B5EF4-FFF2-40B4-BE49-F238E27FC236}">
                <a16:creationId xmlns:a16="http://schemas.microsoft.com/office/drawing/2014/main" id="{CBD61DFC-3C1C-E65E-3514-E94D96EB25F8}"/>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3" name="Footer Placeholder 2">
            <a:extLst>
              <a:ext uri="{FF2B5EF4-FFF2-40B4-BE49-F238E27FC236}">
                <a16:creationId xmlns:a16="http://schemas.microsoft.com/office/drawing/2014/main" id="{E4CAF4CC-A8B4-9EAD-5EBC-9A71D6DB01D3}"/>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A52832DB-EC65-A633-282D-F3B707986CAD}"/>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152358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EDFA-D7AD-4AFA-A45B-B2B0E0BF6544}"/>
              </a:ext>
            </a:extLst>
          </p:cNvPr>
          <p:cNvSpPr>
            <a:spLocks noGrp="1"/>
          </p:cNvSpPr>
          <p:nvPr>
            <p:ph type="title"/>
          </p:nvPr>
        </p:nvSpPr>
        <p:spPr/>
        <p:txBody>
          <a:bodyPr anchor="ctr">
            <a:normAutofit/>
          </a:bodyPr>
          <a:lstStyle/>
          <a:p>
            <a:r>
              <a:rPr lang="es-US" dirty="0"/>
              <a:t>Situaciones relacionadas con derechos </a:t>
            </a:r>
            <a:br>
              <a:rPr lang="es-US" dirty="0"/>
            </a:br>
            <a:r>
              <a:rPr lang="es-US" dirty="0"/>
              <a:t>de emisión garantizada de </a:t>
            </a:r>
            <a:r>
              <a:rPr lang="es-US" dirty="0" err="1"/>
              <a:t>Medigap</a:t>
            </a:r>
            <a:endParaRPr lang="es-US" dirty="0"/>
          </a:p>
        </p:txBody>
      </p:sp>
      <p:graphicFrame>
        <p:nvGraphicFramePr>
          <p:cNvPr id="4" name="Table 3">
            <a:extLst>
              <a:ext uri="{FF2B5EF4-FFF2-40B4-BE49-F238E27FC236}">
                <a16:creationId xmlns:a16="http://schemas.microsoft.com/office/drawing/2014/main" id="{712DE47E-F920-45B0-A020-7832BB3594A6}"/>
              </a:ext>
            </a:extLst>
          </p:cNvPr>
          <p:cNvGraphicFramePr>
            <a:graphicFrameLocks noGrp="1"/>
          </p:cNvGraphicFramePr>
          <p:nvPr>
            <p:extLst>
              <p:ext uri="{D42A27DB-BD31-4B8C-83A1-F6EECF244321}">
                <p14:modId xmlns:p14="http://schemas.microsoft.com/office/powerpoint/2010/main" val="765005437"/>
              </p:ext>
            </p:extLst>
          </p:nvPr>
        </p:nvGraphicFramePr>
        <p:xfrm>
          <a:off x="368300" y="1013329"/>
          <a:ext cx="11455400" cy="4955696"/>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03313">
                  <a:extLst>
                    <a:ext uri="{9D8B030D-6E8A-4147-A177-3AD203B41FA5}">
                      <a16:colId xmlns:a16="http://schemas.microsoft.com/office/drawing/2014/main" val="1015106359"/>
                    </a:ext>
                  </a:extLst>
                </a:gridCol>
                <a:gridCol w="3818467">
                  <a:extLst>
                    <a:ext uri="{9D8B030D-6E8A-4147-A177-3AD203B41FA5}">
                      <a16:colId xmlns:a16="http://schemas.microsoft.com/office/drawing/2014/main" val="1664700588"/>
                    </a:ext>
                  </a:extLst>
                </a:gridCol>
              </a:tblGrid>
              <a:tr h="569351">
                <a:tc>
                  <a:txBody>
                    <a:bodyPr/>
                    <a:lstStyle/>
                    <a:p>
                      <a:r>
                        <a:rPr lang="es-US" sz="1600">
                          <a:solidFill>
                            <a:srgbClr val="00529B"/>
                          </a:solidFill>
                        </a:rPr>
                        <a:t>Tiene un derecho de emisión garantizada si... </a:t>
                      </a:r>
                    </a:p>
                  </a:txBody>
                  <a:tcPr/>
                </a:tc>
                <a:tc>
                  <a:txBody>
                    <a:bodyPr/>
                    <a:lstStyle/>
                    <a:p>
                      <a:r>
                        <a:rPr lang="es-US" sz="1600">
                          <a:solidFill>
                            <a:srgbClr val="00529B"/>
                          </a:solidFill>
                        </a:rPr>
                        <a:t>Tiene derecho a comprar... </a:t>
                      </a:r>
                    </a:p>
                  </a:txBody>
                  <a:tcPr/>
                </a:tc>
                <a:tc>
                  <a:txBody>
                    <a:bodyPr/>
                    <a:lstStyle/>
                    <a:p>
                      <a:r>
                        <a:rPr lang="es-US" sz="1600">
                          <a:solidFill>
                            <a:srgbClr val="00529B"/>
                          </a:solidFill>
                        </a:rPr>
                        <a:t>Puede/debe solicitar una póliza Medigap... </a:t>
                      </a:r>
                    </a:p>
                  </a:txBody>
                  <a:tcPr/>
                </a:tc>
                <a:extLst>
                  <a:ext uri="{0D108BD9-81ED-4DB2-BD59-A6C34878D82A}">
                    <a16:rowId xmlns:a16="http://schemas.microsoft.com/office/drawing/2014/main" val="70774617"/>
                  </a:ext>
                </a:extLst>
              </a:tr>
              <a:tr h="1348464">
                <a:tc>
                  <a:txBody>
                    <a:bodyPr/>
                    <a:lstStyle/>
                    <a:p>
                      <a:r>
                        <a:rPr lang="es-US" sz="1400" dirty="0">
                          <a:solidFill>
                            <a:srgbClr val="00529B"/>
                          </a:solidFill>
                        </a:rPr>
                        <a:t>Está en un Plan Medicare </a:t>
                      </a:r>
                      <a:r>
                        <a:rPr lang="es-US" sz="1400" dirty="0" err="1">
                          <a:solidFill>
                            <a:srgbClr val="00529B"/>
                          </a:solidFill>
                        </a:rPr>
                        <a:t>Advantage</a:t>
                      </a:r>
                      <a:r>
                        <a:rPr lang="es-US" sz="1400" dirty="0">
                          <a:solidFill>
                            <a:srgbClr val="00529B"/>
                          </a:solidFill>
                        </a:rPr>
                        <a:t> y su plan se retira de Medicare o deja de brindar atención en su área, o usted se muda fuera del área de servicio del plan. </a:t>
                      </a:r>
                    </a:p>
                  </a:txBody>
                  <a:tcPr/>
                </a:tc>
                <a:tc>
                  <a:txBody>
                    <a:bodyPr/>
                    <a:lstStyle/>
                    <a:p>
                      <a:r>
                        <a:rPr lang="es-US" sz="1400" dirty="0">
                          <a:solidFill>
                            <a:srgbClr val="00529B"/>
                          </a:solidFill>
                        </a:rPr>
                        <a:t>Plan </a:t>
                      </a:r>
                      <a:r>
                        <a:rPr lang="es-US" sz="1400" dirty="0" err="1">
                          <a:solidFill>
                            <a:srgbClr val="00529B"/>
                          </a:solidFill>
                        </a:rPr>
                        <a:t>Medigap</a:t>
                      </a:r>
                      <a:r>
                        <a:rPr lang="es-US" sz="1400" dirty="0">
                          <a:solidFill>
                            <a:srgbClr val="00529B"/>
                          </a:solidFill>
                        </a:rPr>
                        <a:t> A, B, C*, D*, F*, G*, K o L que cualquier compañía de seguros vende en su estado. Solo tiene este derecho si cambia a Medicare Original y no a otro Plan Medicare </a:t>
                      </a:r>
                      <a:r>
                        <a:rPr lang="es-US" sz="1400" dirty="0" err="1">
                          <a:solidFill>
                            <a:srgbClr val="00529B"/>
                          </a:solidFill>
                        </a:rPr>
                        <a:t>Advantage</a:t>
                      </a:r>
                      <a:r>
                        <a:rPr lang="es-US" sz="1400" dirty="0">
                          <a:solidFill>
                            <a:srgbClr val="00529B"/>
                          </a:solidFill>
                        </a:rPr>
                        <a:t>. </a:t>
                      </a:r>
                    </a:p>
                  </a:txBody>
                  <a:tcPr/>
                </a:tc>
                <a:tc>
                  <a:txBody>
                    <a:bodyPr/>
                    <a:lstStyle/>
                    <a:p>
                      <a:r>
                        <a:rPr lang="es-US" sz="1400" dirty="0">
                          <a:solidFill>
                            <a:srgbClr val="00529B"/>
                          </a:solidFill>
                        </a:rPr>
                        <a:t>60 días naturales antes de la fecha de finalización de su cobertura del Plan Medicare </a:t>
                      </a:r>
                      <a:r>
                        <a:rPr lang="es-US" sz="1400" dirty="0" err="1">
                          <a:solidFill>
                            <a:srgbClr val="00529B"/>
                          </a:solidFill>
                        </a:rPr>
                        <a:t>Advantage</a:t>
                      </a:r>
                      <a:r>
                        <a:rPr lang="es-US" sz="1400" dirty="0">
                          <a:solidFill>
                            <a:srgbClr val="00529B"/>
                          </a:solidFill>
                        </a:rPr>
                        <a:t>, pero no más tarde de 63 días naturales después de la finalización de su cobertura. La cobertura </a:t>
                      </a:r>
                      <a:r>
                        <a:rPr lang="es-US" sz="1400" dirty="0" err="1">
                          <a:solidFill>
                            <a:srgbClr val="00529B"/>
                          </a:solidFill>
                        </a:rPr>
                        <a:t>Medigap</a:t>
                      </a:r>
                      <a:r>
                        <a:rPr lang="es-US" sz="1400" dirty="0">
                          <a:solidFill>
                            <a:srgbClr val="00529B"/>
                          </a:solidFill>
                        </a:rPr>
                        <a:t> no puede comenzar hasta que finalice la cobertura de su Plan Medicare </a:t>
                      </a:r>
                      <a:r>
                        <a:rPr lang="es-US" sz="1400" dirty="0" err="1">
                          <a:solidFill>
                            <a:srgbClr val="00529B"/>
                          </a:solidFill>
                        </a:rPr>
                        <a:t>Advantage</a:t>
                      </a:r>
                      <a:r>
                        <a:rPr lang="es-US" sz="1400" dirty="0">
                          <a:solidFill>
                            <a:srgbClr val="00529B"/>
                          </a:solidFill>
                        </a:rPr>
                        <a:t>.</a:t>
                      </a:r>
                    </a:p>
                  </a:txBody>
                  <a:tcPr/>
                </a:tc>
                <a:extLst>
                  <a:ext uri="{0D108BD9-81ED-4DB2-BD59-A6C34878D82A}">
                    <a16:rowId xmlns:a16="http://schemas.microsoft.com/office/drawing/2014/main" val="2076395632"/>
                  </a:ext>
                </a:extLst>
              </a:tr>
              <a:tr h="1767986">
                <a:tc>
                  <a:txBody>
                    <a:bodyPr/>
                    <a:lstStyle/>
                    <a:p>
                      <a:r>
                        <a:rPr lang="es-US" sz="1400">
                          <a:solidFill>
                            <a:srgbClr val="00529B"/>
                          </a:solidFill>
                        </a:rPr>
                        <a:t>Usted tiene Medicare Original y un plan de salud grupal de un empleador (incluida la cobertura de jubilados o cobertura COBRA) o cobertura de un sindicato que paga después de que paga Medicare, y ese plan está por terminar. Nota: En esta situación, podría tener derechos adicionales en el marco de las leyes estatales. </a:t>
                      </a:r>
                    </a:p>
                  </a:txBody>
                  <a:tcPr/>
                </a:tc>
                <a:tc>
                  <a:txBody>
                    <a:bodyPr/>
                    <a:lstStyle/>
                    <a:p>
                      <a:r>
                        <a:rPr lang="es-US" sz="1400" dirty="0">
                          <a:solidFill>
                            <a:srgbClr val="00529B"/>
                          </a:solidFill>
                        </a:rPr>
                        <a:t>Plan </a:t>
                      </a:r>
                      <a:r>
                        <a:rPr lang="es-US" sz="1400" dirty="0" err="1">
                          <a:solidFill>
                            <a:srgbClr val="00529B"/>
                          </a:solidFill>
                        </a:rPr>
                        <a:t>Medigap</a:t>
                      </a:r>
                      <a:r>
                        <a:rPr lang="es-US" sz="1400" dirty="0">
                          <a:solidFill>
                            <a:srgbClr val="00529B"/>
                          </a:solidFill>
                        </a:rPr>
                        <a:t> A, B, C*, D*, F*, G*, K o L que cualquier compañía de seguros vende en su estado. Si tiene cobertura COBRA, puede comprar una póliza </a:t>
                      </a:r>
                      <a:r>
                        <a:rPr lang="es-US" sz="1400" dirty="0" err="1">
                          <a:solidFill>
                            <a:srgbClr val="00529B"/>
                          </a:solidFill>
                        </a:rPr>
                        <a:t>Medigap</a:t>
                      </a:r>
                      <a:r>
                        <a:rPr lang="es-US" sz="1400" dirty="0">
                          <a:solidFill>
                            <a:srgbClr val="00529B"/>
                          </a:solidFill>
                        </a:rPr>
                        <a:t> de inmediato o esperar hasta que termine la cobertura COBRA. </a:t>
                      </a:r>
                    </a:p>
                  </a:txBody>
                  <a:tcPr/>
                </a:tc>
                <a:tc>
                  <a:txBody>
                    <a:bodyPr/>
                    <a:lstStyle/>
                    <a:p>
                      <a:r>
                        <a:rPr lang="es-US" sz="1400" dirty="0">
                          <a:solidFill>
                            <a:srgbClr val="00529B"/>
                          </a:solidFill>
                        </a:rPr>
                        <a:t>Un máximo de 63 días de calendario después de la última de estas 3 fechas: 1. Fecha de finalización de cobertura. 2. Fecha del aviso que recibe para informarle que la cobertura se finalizará (si recibe un aviso). 3. Fecha de la denegación de una reclamación, si es la única manera de saber que su cobertura se finalizó. </a:t>
                      </a:r>
                    </a:p>
                  </a:txBody>
                  <a:tcPr/>
                </a:tc>
                <a:extLst>
                  <a:ext uri="{0D108BD9-81ED-4DB2-BD59-A6C34878D82A}">
                    <a16:rowId xmlns:a16="http://schemas.microsoft.com/office/drawing/2014/main" val="2033994162"/>
                  </a:ext>
                </a:extLst>
              </a:tr>
              <a:tr h="1206656">
                <a:tc>
                  <a:txBody>
                    <a:bodyPr/>
                    <a:lstStyle/>
                    <a:p>
                      <a:r>
                        <a:rPr lang="es-US" sz="1400">
                          <a:solidFill>
                            <a:srgbClr val="00529B"/>
                          </a:solidFill>
                        </a:rPr>
                        <a:t>Tiene Medicare Original y una póliza Medicare SELECT. Se muda fuera del área de servicio de su póliza Medicare SELECT. Llame a la compañía de seguros Medicare SELECT para más información sobre sus opciones.</a:t>
                      </a:r>
                    </a:p>
                  </a:txBody>
                  <a:tcPr/>
                </a:tc>
                <a:tc>
                  <a:txBody>
                    <a:bodyPr/>
                    <a:lstStyle/>
                    <a:p>
                      <a:r>
                        <a:rPr lang="es-US" sz="1400">
                          <a:solidFill>
                            <a:srgbClr val="00529B"/>
                          </a:solidFill>
                        </a:rPr>
                        <a:t>Plan Medigap A, B, C*, D*, F*, G*, K o L que cualquier compañía de seguros vende en su estado o en el estado adónde va a mudarse. </a:t>
                      </a:r>
                    </a:p>
                  </a:txBody>
                  <a:tcPr/>
                </a:tc>
                <a:tc>
                  <a:txBody>
                    <a:bodyPr/>
                    <a:lstStyle/>
                    <a:p>
                      <a:r>
                        <a:rPr lang="es-US" sz="1400" dirty="0">
                          <a:solidFill>
                            <a:srgbClr val="00529B"/>
                          </a:solidFill>
                        </a:rPr>
                        <a:t>Tan pronto como 60 días de calendario antes de la fecha en que su cobertura Medicare SELECT terminará, pero un máximo de 63 días de calendario después de que su cobertura Medicare SELECT termine. </a:t>
                      </a:r>
                    </a:p>
                  </a:txBody>
                  <a:tcPr/>
                </a:tc>
                <a:extLst>
                  <a:ext uri="{0D108BD9-81ED-4DB2-BD59-A6C34878D82A}">
                    <a16:rowId xmlns:a16="http://schemas.microsoft.com/office/drawing/2014/main" val="1183482093"/>
                  </a:ext>
                </a:extLst>
              </a:tr>
            </a:tbl>
          </a:graphicData>
        </a:graphic>
      </p:graphicFrame>
      <p:sp>
        <p:nvSpPr>
          <p:cNvPr id="7" name="Content Placeholder 6">
            <a:extLst>
              <a:ext uri="{FF2B5EF4-FFF2-40B4-BE49-F238E27FC236}">
                <a16:creationId xmlns:a16="http://schemas.microsoft.com/office/drawing/2014/main" id="{5560E5F0-B2B2-B22C-A9E9-BC6B5F5E6594}"/>
              </a:ext>
            </a:extLst>
          </p:cNvPr>
          <p:cNvSpPr>
            <a:spLocks noGrp="1"/>
          </p:cNvSpPr>
          <p:nvPr>
            <p:ph sz="quarter" idx="13"/>
          </p:nvPr>
        </p:nvSpPr>
        <p:spPr>
          <a:xfrm>
            <a:off x="328543" y="6021578"/>
            <a:ext cx="11534913" cy="63259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00" b="1" i="0" u="none" strike="noStrike" cap="none" normalizeH="0" baseline="0" noProof="0" dirty="0">
                <a:ln>
                  <a:noFill/>
                </a:ln>
                <a:solidFill>
                  <a:srgbClr val="00529B"/>
                </a:solidFill>
                <a:effectLst/>
                <a:uLnTx/>
                <a:uFillTx/>
                <a:latin typeface="Calibri" panose="020F0502020204030204"/>
                <a:ea typeface="+mn-ea"/>
                <a:cs typeface="Arial" panose="020B0604020202020204" pitchFamily="34" charset="0"/>
              </a:rPr>
              <a:t>*</a:t>
            </a:r>
            <a:r>
              <a:rPr lang="es-US" sz="1100" dirty="0"/>
              <a:t> Los Planes C y F ya no están disponibles para las personas nuevas en Medicare a partir del 1 de enero de 2020. Sin embargo, si usted era elegible para Medicare antes del 1 de enero de 2020, pero no se había inscrito, es posible que pueda comprar el Plan C o el Plan F. Las personas nuevas en Medicare a partir del 1 de enero de 2020 tienen el derecho de comprar los Planes D y G en lugar de los Planes C y F. </a:t>
            </a:r>
          </a:p>
        </p:txBody>
      </p:sp>
      <p:sp>
        <p:nvSpPr>
          <p:cNvPr id="8" name="Slide Number Placeholder 7">
            <a:extLst>
              <a:ext uri="{FF2B5EF4-FFF2-40B4-BE49-F238E27FC236}">
                <a16:creationId xmlns:a16="http://schemas.microsoft.com/office/drawing/2014/main" id="{07F98971-CE46-1990-AD91-F6698BD7BA05}"/>
              </a:ext>
            </a:extLst>
          </p:cNvPr>
          <p:cNvSpPr>
            <a:spLocks noGrp="1"/>
          </p:cNvSpPr>
          <p:nvPr>
            <p:ph type="sldNum" sz="quarter" idx="12"/>
          </p:nvPr>
        </p:nvSpPr>
        <p:spPr/>
        <p:txBody>
          <a:bodyPr/>
          <a:lstStyle/>
          <a:p>
            <a:fld id="{F0CCE2AE-27A2-40B1-80D1-5342831D4722}" type="slidenum">
              <a:rPr lang="en-US" smtClean="0"/>
              <a:t>59</a:t>
            </a:fld>
            <a:endParaRPr lang="en-US"/>
          </a:p>
        </p:txBody>
      </p:sp>
      <p:sp>
        <p:nvSpPr>
          <p:cNvPr id="6" name="Footer Placeholder 5">
            <a:extLst>
              <a:ext uri="{FF2B5EF4-FFF2-40B4-BE49-F238E27FC236}">
                <a16:creationId xmlns:a16="http://schemas.microsoft.com/office/drawing/2014/main" id="{1D483ECF-E157-4874-9FEC-9EB1A0410FF3}"/>
              </a:ext>
            </a:extLst>
          </p:cNvPr>
          <p:cNvSpPr>
            <a:spLocks noGrp="1"/>
          </p:cNvSpPr>
          <p:nvPr>
            <p:ph type="ftr" sz="quarter" idx="11"/>
          </p:nvPr>
        </p:nvSpPr>
        <p:spPr/>
        <p:txBody>
          <a:bodyPr/>
          <a:lstStyle/>
          <a:p>
            <a:r>
              <a:rPr lang="es-US"/>
              <a:t>Pólizas del Seguro Suplementario de Medicare (Medigap)</a:t>
            </a:r>
          </a:p>
        </p:txBody>
      </p:sp>
      <p:sp>
        <p:nvSpPr>
          <p:cNvPr id="5" name="Date Placeholder 4">
            <a:extLst>
              <a:ext uri="{FF2B5EF4-FFF2-40B4-BE49-F238E27FC236}">
                <a16:creationId xmlns:a16="http://schemas.microsoft.com/office/drawing/2014/main" id="{A84F7EEB-4B3B-4ABA-9D68-CF76F3698DF1}"/>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397435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p:txBody>
          <a:bodyPr vert="horz" lIns="91440" tIns="45720" rIns="91440" bIns="45720" rtlCol="0" anchor="ctr">
            <a:normAutofit/>
          </a:bodyPr>
          <a:lstStyle/>
          <a:p>
            <a:r>
              <a:rPr lang="es-US" sz="3000"/>
              <a:t>Sus Opciones de Cobertura Medicare</a:t>
            </a:r>
          </a:p>
        </p:txBody>
      </p:sp>
      <p:pic>
        <p:nvPicPr>
          <p:cNvPr id="12" name="Picture 11" descr="Image of a person standing in front of a wall with two options to choose from Original Medicare and Medicare Advantage">
            <a:extLst>
              <a:ext uri="{FF2B5EF4-FFF2-40B4-BE49-F238E27FC236}">
                <a16:creationId xmlns:a16="http://schemas.microsoft.com/office/drawing/2014/main" id="{6547DA88-2C28-471F-AA05-965C3BD8C3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6896" y="1170257"/>
            <a:ext cx="9203634" cy="4588588"/>
          </a:xfrm>
          <a:prstGeom prst="rect">
            <a:avLst/>
          </a:prstGeom>
        </p:spPr>
      </p:pic>
      <p:sp>
        <p:nvSpPr>
          <p:cNvPr id="9" name="Text Placeholder 8">
            <a:extLst>
              <a:ext uri="{FF2B5EF4-FFF2-40B4-BE49-F238E27FC236}">
                <a16:creationId xmlns:a16="http://schemas.microsoft.com/office/drawing/2014/main" id="{BE79BCB0-ED54-9610-F567-70CB3940C901}"/>
              </a:ext>
            </a:extLst>
          </p:cNvPr>
          <p:cNvSpPr>
            <a:spLocks noGrp="1"/>
          </p:cNvSpPr>
          <p:nvPr>
            <p:ph type="body" sz="quarter" idx="13"/>
          </p:nvPr>
        </p:nvSpPr>
        <p:spPr>
          <a:xfrm>
            <a:off x="1536897" y="1650095"/>
            <a:ext cx="3949504" cy="2528571"/>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dirty="0">
                <a:ln>
                  <a:noFill/>
                </a:ln>
                <a:solidFill>
                  <a:prstClr val="white"/>
                </a:solidFill>
                <a:effectLst/>
                <a:uLnTx/>
                <a:uFillTx/>
                <a:latin typeface="Calibri" panose="020F0502020204030204"/>
                <a:ea typeface="+mn-ea"/>
                <a:cs typeface="+mn-cs"/>
              </a:rPr>
              <a:t>Medicare </a:t>
            </a:r>
          </a:p>
          <a:p>
            <a:pPr marL="0" marR="0" lvl="0" indent="0" algn="ctr" defTabSz="914400" rtl="0" eaLnBrk="1" fontAlgn="auto" latinLnBrk="0" hangingPunct="1">
              <a:lnSpc>
                <a:spcPct val="110000"/>
              </a:lnSpc>
              <a:spcBef>
                <a:spcPts val="0"/>
              </a:spcBef>
              <a:spcAft>
                <a:spcPts val="2400"/>
              </a:spcAft>
              <a:buClrTx/>
              <a:buSzTx/>
              <a:buFontTx/>
              <a:buNone/>
              <a:tabLst/>
              <a:defRPr/>
            </a:pPr>
            <a:r>
              <a:rPr kumimoji="0" lang="es-US" sz="3600" b="1" i="0" u="none" strike="noStrike" cap="none" normalizeH="0" baseline="0" noProof="0" dirty="0">
                <a:ln>
                  <a:noFill/>
                </a:ln>
                <a:solidFill>
                  <a:prstClr val="white"/>
                </a:solidFill>
                <a:effectLst/>
                <a:uLnTx/>
                <a:uFillTx/>
                <a:latin typeface="Calibri" panose="020F0502020204030204"/>
                <a:ea typeface="+mn-ea"/>
                <a:cs typeface="+mn-cs"/>
              </a:rPr>
              <a:t>Original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0" i="0" u="none" strike="noStrike" cap="none" normalizeH="0" baseline="0" noProof="0" dirty="0">
                <a:ln>
                  <a:noFill/>
                </a:ln>
                <a:solidFill>
                  <a:prstClr val="white"/>
                </a:solidFill>
                <a:effectLst/>
                <a:uLnTx/>
                <a:uFillTx/>
                <a:latin typeface="Calibri" panose="020F0502020204030204"/>
                <a:ea typeface="+mn-ea"/>
                <a:cs typeface="+mn-cs"/>
              </a:rPr>
              <a:t>Puede agregar el Seguro Suplementario de Medicare (</a:t>
            </a:r>
            <a:r>
              <a:rPr kumimoji="0" lang="es-US" sz="2000" b="0" i="0" u="none" strike="noStrike" cap="none" normalizeH="0" baseline="0" noProof="0" dirty="0" err="1">
                <a:ln>
                  <a:noFill/>
                </a:ln>
                <a:solidFill>
                  <a:prstClr val="white"/>
                </a:solidFill>
                <a:effectLst/>
                <a:uLnTx/>
                <a:uFillTx/>
                <a:latin typeface="Calibri" panose="020F0502020204030204"/>
                <a:ea typeface="+mn-ea"/>
                <a:cs typeface="+mn-cs"/>
              </a:rPr>
              <a:t>Medigap</a:t>
            </a:r>
            <a:r>
              <a:rPr kumimoji="0" lang="es-US" sz="2000" b="0" i="0" u="none" strike="noStrike" cap="none" normalizeH="0" baseline="0" noProof="0" dirty="0">
                <a:ln>
                  <a:noFill/>
                </a:ln>
                <a:solidFill>
                  <a:prstClr val="white"/>
                </a:solidFill>
                <a:effectLst/>
                <a:uLnTx/>
                <a:uFillTx/>
                <a:latin typeface="Calibri" panose="020F0502020204030204"/>
                <a:ea typeface="+mn-ea"/>
                <a:cs typeface="+mn-cs"/>
              </a:rPr>
              <a:t>)</a:t>
            </a:r>
          </a:p>
        </p:txBody>
      </p:sp>
      <p:sp>
        <p:nvSpPr>
          <p:cNvPr id="5" name="Rectangle 4">
            <a:extLst>
              <a:ext uri="{FF2B5EF4-FFF2-40B4-BE49-F238E27FC236}">
                <a16:creationId xmlns:a16="http://schemas.microsoft.com/office/drawing/2014/main" id="{59872A8B-CBA6-4212-BB52-FE05F7DE3E5E}"/>
              </a:ext>
              <a:ext uri="{C183D7F6-B498-43B3-948B-1728B52AA6E4}">
                <adec:decorative xmlns:adec="http://schemas.microsoft.com/office/drawing/2017/decorative" val="1"/>
              </a:ext>
            </a:extLst>
          </p:cNvPr>
          <p:cNvSpPr/>
          <p:nvPr/>
        </p:nvSpPr>
        <p:spPr>
          <a:xfrm>
            <a:off x="5810184" y="1099155"/>
            <a:ext cx="835485" cy="1862048"/>
          </a:xfrm>
          <a:prstGeom prst="rect">
            <a:avLst/>
          </a:prstGeom>
          <a:noFill/>
        </p:spPr>
        <p:txBody>
          <a:bodyPr wrap="none" lIns="91440" tIns="45720" rIns="91440" bIns="45720">
            <a:spAutoFit/>
          </a:bodyPr>
          <a:lstStyle/>
          <a:p>
            <a:pPr algn="ctr"/>
            <a:r>
              <a:rPr lang="es-US" sz="11500" b="1" cap="none">
                <a:ln w="0"/>
                <a:solidFill>
                  <a:schemeClr val="bg1"/>
                </a:solidFill>
                <a:effectLst>
                  <a:outerShdw blurRad="38100" dist="19050" dir="2700000" algn="tl" rotWithShape="0">
                    <a:schemeClr val="dk1">
                      <a:alpha val="40000"/>
                    </a:schemeClr>
                  </a:outerShdw>
                </a:effectLst>
                <a:latin typeface="Lato Black" panose="020F0A02020204030203" pitchFamily="34" charset="0"/>
              </a:rPr>
              <a:t>?</a:t>
            </a:r>
          </a:p>
        </p:txBody>
      </p:sp>
      <p:sp>
        <p:nvSpPr>
          <p:cNvPr id="10" name="Text Placeholder 9">
            <a:extLst>
              <a:ext uri="{FF2B5EF4-FFF2-40B4-BE49-F238E27FC236}">
                <a16:creationId xmlns:a16="http://schemas.microsoft.com/office/drawing/2014/main" id="{65775E72-CE13-10A4-C087-1A3B8C6E6C77}"/>
              </a:ext>
            </a:extLst>
          </p:cNvPr>
          <p:cNvSpPr>
            <a:spLocks noGrp="1"/>
          </p:cNvSpPr>
          <p:nvPr>
            <p:ph type="body" sz="quarter" idx="14"/>
          </p:nvPr>
        </p:nvSpPr>
        <p:spPr>
          <a:xfrm>
            <a:off x="7439819" y="1662681"/>
            <a:ext cx="2341562" cy="15843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prstClr val="white"/>
                </a:solidFill>
                <a:effectLst/>
                <a:uLnTx/>
                <a:uFillTx/>
                <a:latin typeface="Calibri" panose="020F0502020204030204"/>
                <a:ea typeface="+mn-ea"/>
                <a:cs typeface="+mn-cs"/>
              </a:rPr>
              <a:t>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3600" b="1" i="0" u="none" strike="noStrike" cap="none" normalizeH="0" baseline="0" noProof="0">
                <a:ln>
                  <a:noFill/>
                </a:ln>
                <a:solidFill>
                  <a:prstClr val="white"/>
                </a:solidFill>
                <a:effectLst/>
                <a:uLnTx/>
                <a:uFillTx/>
                <a:latin typeface="Calibri" panose="020F0502020204030204"/>
                <a:ea typeface="+mn-ea"/>
                <a:cs typeface="+mn-cs"/>
              </a:rPr>
              <a:t>Advantage</a:t>
            </a:r>
          </a:p>
        </p:txBody>
      </p:sp>
      <p:sp>
        <p:nvSpPr>
          <p:cNvPr id="13" name="Text Placeholder 12">
            <a:extLst>
              <a:ext uri="{FF2B5EF4-FFF2-40B4-BE49-F238E27FC236}">
                <a16:creationId xmlns:a16="http://schemas.microsoft.com/office/drawing/2014/main" id="{9E4A9DA5-1D5C-0D46-4D8C-49CE3F1C823F}"/>
              </a:ext>
            </a:extLst>
          </p:cNvPr>
          <p:cNvSpPr>
            <a:spLocks noGrp="1"/>
          </p:cNvSpPr>
          <p:nvPr>
            <p:ph type="body" sz="quarter" idx="15"/>
          </p:nvPr>
        </p:nvSpPr>
        <p:spPr>
          <a:xfrm>
            <a:off x="2209800" y="5769649"/>
            <a:ext cx="8084343" cy="365125"/>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000" b="1" i="0" u="none" strike="noStrike" cap="none" normalizeH="0" baseline="0" noProof="0">
                <a:ln>
                  <a:noFill/>
                </a:ln>
                <a:effectLst/>
                <a:uLnTx/>
                <a:uFillTx/>
                <a:latin typeface="Calibri" panose="020F0502020204030204"/>
                <a:ea typeface="+mn-ea"/>
                <a:cs typeface="+mn-cs"/>
              </a:rPr>
              <a:t>NOTA: </a:t>
            </a:r>
            <a:r>
              <a:rPr kumimoji="0" lang="es-US" sz="2000" b="0" i="0" u="none" strike="noStrike" cap="none" normalizeH="0" baseline="0" noProof="0">
                <a:ln>
                  <a:noFill/>
                </a:ln>
                <a:effectLst/>
                <a:uLnTx/>
                <a:uFillTx/>
                <a:latin typeface="Calibri" panose="020F0502020204030204"/>
                <a:ea typeface="+mn-ea"/>
                <a:cs typeface="+mn-cs"/>
              </a:rPr>
              <a:t>Las pólizas Medigap solo son compatible con Medicare Original.</a:t>
            </a:r>
          </a:p>
        </p:txBody>
      </p:sp>
      <p:pic>
        <p:nvPicPr>
          <p:cNvPr id="11" name="Picture 10">
            <a:extLst>
              <a:ext uri="{FF2B5EF4-FFF2-40B4-BE49-F238E27FC236}">
                <a16:creationId xmlns:a16="http://schemas.microsoft.com/office/drawing/2014/main" id="{A9E0618F-E101-459E-84F9-842C62B842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58676" y="5809649"/>
            <a:ext cx="274320" cy="274320"/>
          </a:xfrm>
          <a:prstGeom prst="rect">
            <a:avLst/>
          </a:prstGeom>
        </p:spPr>
      </p:pic>
      <p:sp>
        <p:nvSpPr>
          <p:cNvPr id="7" name="Slide Number Placeholder 6">
            <a:extLst>
              <a:ext uri="{FF2B5EF4-FFF2-40B4-BE49-F238E27FC236}">
                <a16:creationId xmlns:a16="http://schemas.microsoft.com/office/drawing/2014/main" id="{79C0A757-319F-023D-E5B4-DF46C88F3697}"/>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a:p>
        </p:txBody>
      </p:sp>
      <p:sp>
        <p:nvSpPr>
          <p:cNvPr id="6" name="Footer Placeholder 5">
            <a:extLst>
              <a:ext uri="{FF2B5EF4-FFF2-40B4-BE49-F238E27FC236}">
                <a16:creationId xmlns:a16="http://schemas.microsoft.com/office/drawing/2014/main" id="{466503B4-1207-2A05-4F62-347A151BBBCE}"/>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9769214B-C10D-4826-EBEA-37B5A95715A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8ED9-F12B-4CAA-9FAF-18572887577B}"/>
              </a:ext>
            </a:extLst>
          </p:cNvPr>
          <p:cNvSpPr>
            <a:spLocks noGrp="1"/>
          </p:cNvSpPr>
          <p:nvPr>
            <p:ph type="title"/>
          </p:nvPr>
        </p:nvSpPr>
        <p:spPr/>
        <p:txBody>
          <a:bodyPr anchor="ctr">
            <a:normAutofit/>
          </a:bodyPr>
          <a:lstStyle/>
          <a:p>
            <a:r>
              <a:rPr lang="es-US" sz="3000"/>
              <a:t>Situaciones relacionadas con derechos de emisión garantizada de Medigap (continuación)</a:t>
            </a:r>
          </a:p>
        </p:txBody>
      </p:sp>
      <p:graphicFrame>
        <p:nvGraphicFramePr>
          <p:cNvPr id="6" name="Table 5">
            <a:extLst>
              <a:ext uri="{FF2B5EF4-FFF2-40B4-BE49-F238E27FC236}">
                <a16:creationId xmlns:a16="http://schemas.microsoft.com/office/drawing/2014/main" id="{0F59AC71-EACE-4CAC-A909-9611D2F2BFF4}"/>
              </a:ext>
            </a:extLst>
          </p:cNvPr>
          <p:cNvGraphicFramePr>
            <a:graphicFrameLocks noGrp="1"/>
          </p:cNvGraphicFramePr>
          <p:nvPr>
            <p:extLst>
              <p:ext uri="{D42A27DB-BD31-4B8C-83A1-F6EECF244321}">
                <p14:modId xmlns:p14="http://schemas.microsoft.com/office/powerpoint/2010/main" val="1683294414"/>
              </p:ext>
            </p:extLst>
          </p:nvPr>
        </p:nvGraphicFramePr>
        <p:xfrm>
          <a:off x="368300" y="1064424"/>
          <a:ext cx="11455400" cy="4754880"/>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27264">
                  <a:extLst>
                    <a:ext uri="{9D8B030D-6E8A-4147-A177-3AD203B41FA5}">
                      <a16:colId xmlns:a16="http://schemas.microsoft.com/office/drawing/2014/main" val="1015106359"/>
                    </a:ext>
                  </a:extLst>
                </a:gridCol>
                <a:gridCol w="3794516">
                  <a:extLst>
                    <a:ext uri="{9D8B030D-6E8A-4147-A177-3AD203B41FA5}">
                      <a16:colId xmlns:a16="http://schemas.microsoft.com/office/drawing/2014/main" val="1664700588"/>
                    </a:ext>
                  </a:extLst>
                </a:gridCol>
              </a:tblGrid>
              <a:tr h="370840">
                <a:tc>
                  <a:txBody>
                    <a:bodyPr/>
                    <a:lstStyle/>
                    <a:p>
                      <a:r>
                        <a:rPr lang="es-US" sz="1600">
                          <a:solidFill>
                            <a:srgbClr val="00529B"/>
                          </a:solidFill>
                        </a:rPr>
                        <a:t>Tiene un derecho de emisión garantizada si... </a:t>
                      </a:r>
                    </a:p>
                  </a:txBody>
                  <a:tcPr/>
                </a:tc>
                <a:tc>
                  <a:txBody>
                    <a:bodyPr/>
                    <a:lstStyle/>
                    <a:p>
                      <a:r>
                        <a:rPr lang="es-US" sz="1600">
                          <a:solidFill>
                            <a:srgbClr val="00529B"/>
                          </a:solidFill>
                        </a:rPr>
                        <a:t>Tiene derecho a comprar... </a:t>
                      </a:r>
                    </a:p>
                  </a:txBody>
                  <a:tcPr/>
                </a:tc>
                <a:tc>
                  <a:txBody>
                    <a:bodyPr/>
                    <a:lstStyle/>
                    <a:p>
                      <a:r>
                        <a:rPr lang="es-US" sz="1600">
                          <a:solidFill>
                            <a:srgbClr val="00529B"/>
                          </a:solidFill>
                        </a:rPr>
                        <a:t>Puede/debe solicitar una póliza Medigap... </a:t>
                      </a:r>
                    </a:p>
                  </a:txBody>
                  <a:tcPr/>
                </a:tc>
                <a:extLst>
                  <a:ext uri="{0D108BD9-81ED-4DB2-BD59-A6C34878D82A}">
                    <a16:rowId xmlns:a16="http://schemas.microsoft.com/office/drawing/2014/main" val="70774617"/>
                  </a:ext>
                </a:extLst>
              </a:tr>
              <a:tr h="519944">
                <a:tc>
                  <a:txBody>
                    <a:bodyPr/>
                    <a:lstStyle/>
                    <a:p>
                      <a:r>
                        <a:rPr lang="es-US" sz="1250" dirty="0">
                          <a:solidFill>
                            <a:srgbClr val="00529B"/>
                          </a:solidFill>
                        </a:rPr>
                        <a:t>(Derecho a prueba) Usted se afilió a un Plan Medicare </a:t>
                      </a:r>
                      <a:r>
                        <a:rPr lang="es-US" sz="1250" dirty="0" err="1">
                          <a:solidFill>
                            <a:srgbClr val="00529B"/>
                          </a:solidFill>
                        </a:rPr>
                        <a:t>Advantage</a:t>
                      </a:r>
                      <a:r>
                        <a:rPr lang="es-US" sz="1250" dirty="0">
                          <a:solidFill>
                            <a:srgbClr val="00529B"/>
                          </a:solidFill>
                        </a:rPr>
                        <a:t> o un Programa de Cuidado Integral para Personas Mayores (PACE) cuando fue elegible por primera vez para Medicare Parte A al cumplir los 65 años, y dentro del primer año de haberse afiliado, decide que quiere cambiar a Medicare Original.</a:t>
                      </a:r>
                    </a:p>
                  </a:txBody>
                  <a:tcPr/>
                </a:tc>
                <a:tc>
                  <a:txBody>
                    <a:bodyPr/>
                    <a:lstStyle/>
                    <a:p>
                      <a:r>
                        <a:rPr lang="es-US" sz="1250" dirty="0">
                          <a:solidFill>
                            <a:srgbClr val="00529B"/>
                          </a:solidFill>
                        </a:rPr>
                        <a:t>Cualquier póliza </a:t>
                      </a:r>
                      <a:r>
                        <a:rPr lang="es-US" sz="1250" dirty="0" err="1">
                          <a:solidFill>
                            <a:srgbClr val="00529B"/>
                          </a:solidFill>
                        </a:rPr>
                        <a:t>Medigap</a:t>
                      </a:r>
                      <a:r>
                        <a:rPr lang="es-US" sz="1250" dirty="0">
                          <a:solidFill>
                            <a:srgbClr val="00529B"/>
                          </a:solidFill>
                        </a:rPr>
                        <a:t> que cualquier compañía de seguros vende en su estado.* </a:t>
                      </a:r>
                    </a:p>
                  </a:txBody>
                  <a:tcPr/>
                </a:tc>
                <a:tc>
                  <a:txBody>
                    <a:bodyPr/>
                    <a:lstStyle/>
                    <a:p>
                      <a:r>
                        <a:rPr lang="es-US" sz="1250">
                          <a:solidFill>
                            <a:srgbClr val="00529B"/>
                          </a:solidFill>
                        </a:rPr>
                        <a:t>Tan pronto como 60 días de calendario antes de la fecha en que la cobertura terminará, pero un máximo de 63 días de calendario después de que su cobertura termine. </a:t>
                      </a:r>
                      <a:r>
                        <a:rPr lang="es-US" sz="1250" b="1">
                          <a:solidFill>
                            <a:srgbClr val="00529B"/>
                          </a:solidFill>
                        </a:rPr>
                        <a:t>NOTA:</a:t>
                      </a:r>
                      <a:r>
                        <a:rPr lang="es-US" sz="1250">
                          <a:solidFill>
                            <a:srgbClr val="00529B"/>
                          </a:solidFill>
                        </a:rPr>
                        <a:t> Sus derechos podrían durar por 12 meses adicionales en ciertas circunstancias. </a:t>
                      </a:r>
                    </a:p>
                  </a:txBody>
                  <a:tcPr/>
                </a:tc>
                <a:extLst>
                  <a:ext uri="{0D108BD9-81ED-4DB2-BD59-A6C34878D82A}">
                    <a16:rowId xmlns:a16="http://schemas.microsoft.com/office/drawing/2014/main" val="2076395632"/>
                  </a:ext>
                </a:extLst>
              </a:tr>
              <a:tr h="578039">
                <a:tc>
                  <a:txBody>
                    <a:bodyPr/>
                    <a:lstStyle/>
                    <a:p>
                      <a:r>
                        <a:rPr lang="es-US" sz="1250">
                          <a:solidFill>
                            <a:srgbClr val="00529B"/>
                          </a:solidFill>
                        </a:rPr>
                        <a:t>(Derecho a prueba) Usted canceló una póliza Medigap para afiliarse a un Plan Medicare Advantage (o para cambiar a una póliza Medicare SELECT) por primera vez, lleva menos de un año en el plan y quiere volver a su póliza anterior. </a:t>
                      </a:r>
                    </a:p>
                  </a:txBody>
                  <a:tcPr/>
                </a:tc>
                <a:tc>
                  <a:txBody>
                    <a:bodyPr/>
                    <a:lstStyle/>
                    <a:p>
                      <a:r>
                        <a:rPr lang="es-US" sz="1250" dirty="0">
                          <a:solidFill>
                            <a:srgbClr val="00529B"/>
                          </a:solidFill>
                        </a:rPr>
                        <a:t>La póliza </a:t>
                      </a:r>
                      <a:r>
                        <a:rPr lang="es-US" sz="1250" dirty="0" err="1">
                          <a:solidFill>
                            <a:srgbClr val="00529B"/>
                          </a:solidFill>
                        </a:rPr>
                        <a:t>Medigap</a:t>
                      </a:r>
                      <a:r>
                        <a:rPr lang="es-US" sz="1250" dirty="0">
                          <a:solidFill>
                            <a:srgbClr val="00529B"/>
                          </a:solidFill>
                        </a:rPr>
                        <a:t> que tenía antes de afiliarse en el Plan Medicare </a:t>
                      </a:r>
                      <a:r>
                        <a:rPr lang="es-US" sz="1250" dirty="0" err="1">
                          <a:solidFill>
                            <a:srgbClr val="00529B"/>
                          </a:solidFill>
                        </a:rPr>
                        <a:t>Advantage</a:t>
                      </a:r>
                      <a:r>
                        <a:rPr lang="es-US" sz="1250" dirty="0">
                          <a:solidFill>
                            <a:srgbClr val="00529B"/>
                          </a:solidFill>
                        </a:rPr>
                        <a:t> o la póliza Medicare SELECT, si la misma compañía que tenía antes aún la vende. Si su póliza </a:t>
                      </a:r>
                      <a:r>
                        <a:rPr lang="es-US" sz="1250" dirty="0" err="1">
                          <a:solidFill>
                            <a:srgbClr val="00529B"/>
                          </a:solidFill>
                        </a:rPr>
                        <a:t>Medigap</a:t>
                      </a:r>
                      <a:r>
                        <a:rPr lang="es-US" sz="1250" dirty="0">
                          <a:solidFill>
                            <a:srgbClr val="00529B"/>
                          </a:solidFill>
                        </a:rPr>
                        <a:t> anterior no está disponible, puede comprar el Plan </a:t>
                      </a:r>
                      <a:r>
                        <a:rPr lang="es-US" sz="1250" dirty="0" err="1">
                          <a:solidFill>
                            <a:srgbClr val="00529B"/>
                          </a:solidFill>
                        </a:rPr>
                        <a:t>Medigap</a:t>
                      </a:r>
                      <a:r>
                        <a:rPr lang="es-US" sz="1250" dirty="0">
                          <a:solidFill>
                            <a:srgbClr val="00529B"/>
                          </a:solidFill>
                        </a:rPr>
                        <a:t> A, B, C*, D*, F*, G*, K o L que es vendido en su estado por cualquier compañía de seguros.</a:t>
                      </a:r>
                    </a:p>
                  </a:txBody>
                  <a:tcPr/>
                </a:tc>
                <a:tc>
                  <a:txBody>
                    <a:bodyPr/>
                    <a:lstStyle/>
                    <a:p>
                      <a:r>
                        <a:rPr lang="es-US" sz="1250" dirty="0">
                          <a:solidFill>
                            <a:srgbClr val="00529B"/>
                          </a:solidFill>
                        </a:rPr>
                        <a:t>Tan pronto como 60 días de calendario antes de la fecha en que la cobertura terminará, pero un máximo de 63 días de calendario después de que su cobertura termine. </a:t>
                      </a:r>
                      <a:r>
                        <a:rPr lang="es-US" sz="1250" b="1" dirty="0">
                          <a:solidFill>
                            <a:srgbClr val="00529B"/>
                          </a:solidFill>
                        </a:rPr>
                        <a:t>NOTA:</a:t>
                      </a:r>
                      <a:r>
                        <a:rPr lang="es-US" sz="1250" dirty="0">
                          <a:solidFill>
                            <a:srgbClr val="00529B"/>
                          </a:solidFill>
                        </a:rPr>
                        <a:t> Sus derechos podrían durar por 12 meses adicionales en ciertas circunstancias. </a:t>
                      </a:r>
                    </a:p>
                  </a:txBody>
                  <a:tcPr/>
                </a:tc>
                <a:extLst>
                  <a:ext uri="{0D108BD9-81ED-4DB2-BD59-A6C34878D82A}">
                    <a16:rowId xmlns:a16="http://schemas.microsoft.com/office/drawing/2014/main" val="2033994162"/>
                  </a:ext>
                </a:extLst>
              </a:tr>
              <a:tr h="577123">
                <a:tc>
                  <a:txBody>
                    <a:bodyPr/>
                    <a:lstStyle/>
                    <a:p>
                      <a:r>
                        <a:rPr lang="es-US" sz="1250">
                          <a:solidFill>
                            <a:srgbClr val="00529B"/>
                          </a:solidFill>
                        </a:rPr>
                        <a:t>Su compañía de seguros Medigap se declara en quiebra y usted pierde su cobertura, o la cobertura de su póliza Medigap se finaliza de otra manera que no sea culpa de usted. </a:t>
                      </a:r>
                    </a:p>
                  </a:txBody>
                  <a:tcPr/>
                </a:tc>
                <a:tc>
                  <a:txBody>
                    <a:bodyPr/>
                    <a:lstStyle/>
                    <a:p>
                      <a:r>
                        <a:rPr lang="es-US" sz="1250" dirty="0">
                          <a:solidFill>
                            <a:srgbClr val="00529B"/>
                          </a:solidFill>
                        </a:rPr>
                        <a:t>Plan </a:t>
                      </a:r>
                      <a:r>
                        <a:rPr lang="es-US" sz="1250" dirty="0" err="1">
                          <a:solidFill>
                            <a:srgbClr val="00529B"/>
                          </a:solidFill>
                        </a:rPr>
                        <a:t>Medigap</a:t>
                      </a:r>
                      <a:r>
                        <a:rPr lang="es-US" sz="1250" dirty="0">
                          <a:solidFill>
                            <a:srgbClr val="00529B"/>
                          </a:solidFill>
                        </a:rPr>
                        <a:t> A, B, C*, D*, F*, G*, K o L que cualquier compañía de seguros vende en su </a:t>
                      </a:r>
                      <a:r>
                        <a:rPr lang="es-US" sz="1200" dirty="0">
                          <a:solidFill>
                            <a:srgbClr val="00529B"/>
                          </a:solidFill>
                        </a:rPr>
                        <a:t>estado. </a:t>
                      </a:r>
                      <a:endParaRPr lang="es-US" sz="1250" dirty="0">
                        <a:solidFill>
                          <a:srgbClr val="00529B"/>
                        </a:solidFill>
                      </a:endParaRPr>
                    </a:p>
                  </a:txBody>
                  <a:tcPr/>
                </a:tc>
                <a:tc>
                  <a:txBody>
                    <a:bodyPr/>
                    <a:lstStyle/>
                    <a:p>
                      <a:r>
                        <a:rPr lang="es-US" sz="1250" dirty="0">
                          <a:solidFill>
                            <a:srgbClr val="00529B"/>
                          </a:solidFill>
                        </a:rPr>
                        <a:t>Un máximo de 63 días de calendario a partir de la fecha en que su cobertura termine.</a:t>
                      </a:r>
                    </a:p>
                  </a:txBody>
                  <a:tcPr/>
                </a:tc>
                <a:extLst>
                  <a:ext uri="{0D108BD9-81ED-4DB2-BD59-A6C34878D82A}">
                    <a16:rowId xmlns:a16="http://schemas.microsoft.com/office/drawing/2014/main" val="1183482093"/>
                  </a:ext>
                </a:extLst>
              </a:tr>
              <a:tr h="370840">
                <a:tc>
                  <a:txBody>
                    <a:bodyPr/>
                    <a:lstStyle/>
                    <a:p>
                      <a:r>
                        <a:rPr lang="es-US" sz="1250" dirty="0">
                          <a:solidFill>
                            <a:srgbClr val="00529B"/>
                          </a:solidFill>
                        </a:rPr>
                        <a:t>Usted abandona un Plan Medicare </a:t>
                      </a:r>
                      <a:r>
                        <a:rPr lang="es-US" sz="1250" dirty="0" err="1">
                          <a:solidFill>
                            <a:srgbClr val="00529B"/>
                          </a:solidFill>
                        </a:rPr>
                        <a:t>Advantage</a:t>
                      </a:r>
                      <a:r>
                        <a:rPr lang="es-US" sz="1250" dirty="0">
                          <a:solidFill>
                            <a:srgbClr val="00529B"/>
                          </a:solidFill>
                        </a:rPr>
                        <a:t> o descontinua una póliza </a:t>
                      </a:r>
                      <a:r>
                        <a:rPr lang="es-US" sz="1250" dirty="0" err="1">
                          <a:solidFill>
                            <a:srgbClr val="00529B"/>
                          </a:solidFill>
                        </a:rPr>
                        <a:t>Medigap</a:t>
                      </a:r>
                      <a:r>
                        <a:rPr lang="es-US" sz="1250" dirty="0">
                          <a:solidFill>
                            <a:srgbClr val="00529B"/>
                          </a:solidFill>
                        </a:rPr>
                        <a:t> porque la compañía no ha seguido las reglas, o le engañó a usted.</a:t>
                      </a:r>
                    </a:p>
                  </a:txBody>
                  <a:tcPr/>
                </a:tc>
                <a:tc>
                  <a:txBody>
                    <a:bodyPr/>
                    <a:lstStyle/>
                    <a:p>
                      <a:r>
                        <a:rPr lang="es-US" sz="1250">
                          <a:solidFill>
                            <a:srgbClr val="00529B"/>
                          </a:solidFill>
                        </a:rPr>
                        <a:t>Plan Medigap A, B, C*, D*, F*, G*, K o L que cualquier compañía de seguros vende en su estado. </a:t>
                      </a:r>
                    </a:p>
                  </a:txBody>
                  <a:tcPr/>
                </a:tc>
                <a:tc>
                  <a:txBody>
                    <a:bodyPr/>
                    <a:lstStyle/>
                    <a:p>
                      <a:r>
                        <a:rPr lang="es-US" sz="1250" dirty="0">
                          <a:solidFill>
                            <a:srgbClr val="00529B"/>
                          </a:solidFill>
                        </a:rPr>
                        <a:t>Un máximo de 63 días de calendario a partir de la fecha en que su cobertura termine. </a:t>
                      </a:r>
                    </a:p>
                  </a:txBody>
                  <a:tcPr/>
                </a:tc>
                <a:extLst>
                  <a:ext uri="{0D108BD9-81ED-4DB2-BD59-A6C34878D82A}">
                    <a16:rowId xmlns:a16="http://schemas.microsoft.com/office/drawing/2014/main" val="1523753696"/>
                  </a:ext>
                </a:extLst>
              </a:tr>
            </a:tbl>
          </a:graphicData>
        </a:graphic>
      </p:graphicFrame>
      <p:sp>
        <p:nvSpPr>
          <p:cNvPr id="3" name="Content Placeholder 2">
            <a:extLst>
              <a:ext uri="{FF2B5EF4-FFF2-40B4-BE49-F238E27FC236}">
                <a16:creationId xmlns:a16="http://schemas.microsoft.com/office/drawing/2014/main" id="{8FDDCD1A-6EFF-99A1-69C0-2C3C382917E4}"/>
              </a:ext>
            </a:extLst>
          </p:cNvPr>
          <p:cNvSpPr>
            <a:spLocks noGrp="1"/>
          </p:cNvSpPr>
          <p:nvPr>
            <p:ph sz="quarter" idx="13"/>
          </p:nvPr>
        </p:nvSpPr>
        <p:spPr>
          <a:xfrm>
            <a:off x="382050" y="5865707"/>
            <a:ext cx="11534913" cy="64028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100" b="1" i="0" u="none" strike="noStrike" cap="none" normalizeH="0" baseline="0" noProof="0" dirty="0">
                <a:ln>
                  <a:noFill/>
                </a:ln>
                <a:solidFill>
                  <a:srgbClr val="00529B"/>
                </a:solidFill>
                <a:effectLst/>
                <a:uLnTx/>
                <a:uFillTx/>
                <a:latin typeface="Calibri" panose="020F0502020204030204"/>
                <a:ea typeface="+mn-ea"/>
                <a:cs typeface="Arial" panose="020B0604020202020204" pitchFamily="34" charset="0"/>
              </a:rPr>
              <a:t>*</a:t>
            </a:r>
            <a:r>
              <a:rPr lang="es-US" sz="1100" dirty="0"/>
              <a:t> Los Planes C y F ya no están disponibles para las personas nuevas en Medicare a partir del 1 de enero de 2020. Sin embargo, si usted era elegible para Medicare antes del 1 de enero de 2020, pero no se había inscrito, es posible que pueda comprar el Plan C o el Plan F. Las personas nuevas en Medicare a partir del 1 de enero de 2020 tienen el derecho de comprar los Planes D y G en lugar de los Planes C y F. </a:t>
            </a:r>
          </a:p>
        </p:txBody>
      </p:sp>
      <p:sp>
        <p:nvSpPr>
          <p:cNvPr id="8" name="Slide Number Placeholder 7">
            <a:extLst>
              <a:ext uri="{FF2B5EF4-FFF2-40B4-BE49-F238E27FC236}">
                <a16:creationId xmlns:a16="http://schemas.microsoft.com/office/drawing/2014/main" id="{D88CF270-722C-DF24-7B24-FE06985EF75D}"/>
              </a:ext>
            </a:extLst>
          </p:cNvPr>
          <p:cNvSpPr>
            <a:spLocks noGrp="1"/>
          </p:cNvSpPr>
          <p:nvPr>
            <p:ph type="sldNum" sz="quarter" idx="12"/>
          </p:nvPr>
        </p:nvSpPr>
        <p:spPr/>
        <p:txBody>
          <a:bodyPr/>
          <a:lstStyle/>
          <a:p>
            <a:fld id="{F0CCE2AE-27A2-40B1-80D1-5342831D4722}" type="slidenum">
              <a:rPr lang="en-US" smtClean="0"/>
              <a:t>60</a:t>
            </a:fld>
            <a:endParaRPr lang="en-US"/>
          </a:p>
        </p:txBody>
      </p:sp>
      <p:sp>
        <p:nvSpPr>
          <p:cNvPr id="5" name="Footer Placeholder 4">
            <a:extLst>
              <a:ext uri="{FF2B5EF4-FFF2-40B4-BE49-F238E27FC236}">
                <a16:creationId xmlns:a16="http://schemas.microsoft.com/office/drawing/2014/main" id="{83337755-1B21-4BD3-83E9-5D5242663CCC}"/>
              </a:ext>
            </a:extLst>
          </p:cNvPr>
          <p:cNvSpPr>
            <a:spLocks noGrp="1"/>
          </p:cNvSpPr>
          <p:nvPr>
            <p:ph type="ftr" sz="quarter" idx="11"/>
          </p:nvPr>
        </p:nvSpPr>
        <p:spPr/>
        <p:txBody>
          <a:bodyPr/>
          <a:lstStyle/>
          <a:p>
            <a:r>
              <a:rPr lang="es-US"/>
              <a:t>Pólizas del Seguro Suplementario de Medicare (Medigap)</a:t>
            </a:r>
          </a:p>
        </p:txBody>
      </p:sp>
      <p:sp>
        <p:nvSpPr>
          <p:cNvPr id="4" name="Date Placeholder 3">
            <a:extLst>
              <a:ext uri="{FF2B5EF4-FFF2-40B4-BE49-F238E27FC236}">
                <a16:creationId xmlns:a16="http://schemas.microsoft.com/office/drawing/2014/main" id="{30011E21-6FBA-425C-BDF4-E2A7EAB3009C}"/>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36306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914400"/>
          </a:xfrm>
        </p:spPr>
        <p:txBody>
          <a:bodyPr anchor="ctr">
            <a:normAutofit/>
          </a:bodyPr>
          <a:lstStyle/>
          <a:p>
            <a:r>
              <a:rPr lang="es-US" sz="3000"/>
              <a:t>Acrónimos</a:t>
            </a:r>
          </a:p>
        </p:txBody>
      </p:sp>
      <p:sp>
        <p:nvSpPr>
          <p:cNvPr id="7" name="Content Placeholder 2"/>
          <p:cNvSpPr>
            <a:spLocks noGrp="1"/>
          </p:cNvSpPr>
          <p:nvPr>
            <p:ph type="body" sz="quarter" idx="4294967295"/>
          </p:nvPr>
        </p:nvSpPr>
        <p:spPr>
          <a:xfrm>
            <a:off x="773906" y="1134200"/>
            <a:ext cx="10644187" cy="5151438"/>
          </a:xfrm>
        </p:spPr>
        <p:txBody>
          <a:bodyPr numCol="2" spcCol="182880">
            <a:noAutofit/>
          </a:bodyPr>
          <a:lstStyle/>
          <a:p>
            <a:pPr marL="0" indent="0">
              <a:lnSpc>
                <a:spcPct val="110000"/>
              </a:lnSpc>
              <a:spcBef>
                <a:spcPts val="0"/>
              </a:spcBef>
              <a:spcAft>
                <a:spcPts val="1000"/>
              </a:spcAft>
              <a:buNone/>
            </a:pPr>
            <a:r>
              <a:rPr lang="es-US" sz="1800" b="1" dirty="0">
                <a:solidFill>
                  <a:schemeClr val="accent1">
                    <a:lumMod val="75000"/>
                  </a:schemeClr>
                </a:solidFill>
              </a:rPr>
              <a:t>CHIP:</a:t>
            </a:r>
            <a:r>
              <a:rPr lang="es-US" sz="1800" dirty="0">
                <a:solidFill>
                  <a:schemeClr val="accent1">
                    <a:lumMod val="75000"/>
                  </a:schemeClr>
                </a:solidFill>
              </a:rPr>
              <a:t> Programa de Seguro Médico para Niños </a:t>
            </a:r>
          </a:p>
          <a:p>
            <a:pPr marL="0" indent="0">
              <a:lnSpc>
                <a:spcPct val="110000"/>
              </a:lnSpc>
              <a:spcBef>
                <a:spcPts val="0"/>
              </a:spcBef>
              <a:spcAft>
                <a:spcPts val="1000"/>
              </a:spcAft>
              <a:buNone/>
            </a:pPr>
            <a:r>
              <a:rPr lang="es-US" sz="1800" b="1" dirty="0">
                <a:solidFill>
                  <a:schemeClr val="accent1">
                    <a:lumMod val="75000"/>
                  </a:schemeClr>
                </a:solidFill>
              </a:rPr>
              <a:t>COBRA:</a:t>
            </a:r>
            <a:r>
              <a:rPr lang="es-US" sz="1800" dirty="0">
                <a:solidFill>
                  <a:schemeClr val="accent1">
                    <a:lumMod val="75000"/>
                  </a:schemeClr>
                </a:solidFill>
              </a:rPr>
              <a:t> Ley Ómnibus Consolidada de Reconciliación Presupuestaria</a:t>
            </a:r>
          </a:p>
          <a:p>
            <a:pPr marL="0" indent="0">
              <a:lnSpc>
                <a:spcPct val="110000"/>
              </a:lnSpc>
              <a:spcBef>
                <a:spcPts val="0"/>
              </a:spcBef>
              <a:spcAft>
                <a:spcPts val="1000"/>
              </a:spcAft>
              <a:buNone/>
            </a:pPr>
            <a:r>
              <a:rPr lang="es-US" sz="1800" b="1" dirty="0">
                <a:solidFill>
                  <a:schemeClr val="accent1">
                    <a:lumMod val="75000"/>
                  </a:schemeClr>
                </a:solidFill>
              </a:rPr>
              <a:t>CMS:</a:t>
            </a:r>
            <a:r>
              <a:rPr lang="es-US" sz="1800" dirty="0">
                <a:solidFill>
                  <a:schemeClr val="accent1">
                    <a:lumMod val="75000"/>
                  </a:schemeClr>
                </a:solidFill>
              </a:rPr>
              <a:t> Centros de Servicios de Medicare y Medicaid </a:t>
            </a:r>
          </a:p>
          <a:p>
            <a:pPr marL="0" indent="0">
              <a:lnSpc>
                <a:spcPct val="110000"/>
              </a:lnSpc>
              <a:spcBef>
                <a:spcPts val="0"/>
              </a:spcBef>
              <a:spcAft>
                <a:spcPts val="1000"/>
              </a:spcAft>
              <a:buNone/>
            </a:pPr>
            <a:r>
              <a:rPr lang="es-US" sz="1800" b="1" dirty="0">
                <a:solidFill>
                  <a:schemeClr val="accent1">
                    <a:lumMod val="75000"/>
                  </a:schemeClr>
                </a:solidFill>
              </a:rPr>
              <a:t>GEP: </a:t>
            </a:r>
            <a:r>
              <a:rPr lang="es-US" sz="1800" dirty="0">
                <a:solidFill>
                  <a:schemeClr val="accent1">
                    <a:lumMod val="75000"/>
                  </a:schemeClr>
                </a:solidFill>
              </a:rPr>
              <a:t>Período de Inscripción General</a:t>
            </a:r>
          </a:p>
          <a:p>
            <a:pPr marL="0" indent="0">
              <a:lnSpc>
                <a:spcPct val="110000"/>
              </a:lnSpc>
              <a:spcBef>
                <a:spcPts val="0"/>
              </a:spcBef>
              <a:spcAft>
                <a:spcPts val="1000"/>
              </a:spcAft>
              <a:buNone/>
            </a:pPr>
            <a:r>
              <a:rPr lang="es-US" sz="1800" b="1" dirty="0">
                <a:solidFill>
                  <a:schemeClr val="accent1">
                    <a:lumMod val="75000"/>
                  </a:schemeClr>
                </a:solidFill>
              </a:rPr>
              <a:t>GHP</a:t>
            </a:r>
            <a:r>
              <a:rPr lang="es-US" sz="1800" dirty="0">
                <a:solidFill>
                  <a:schemeClr val="accent1">
                    <a:lumMod val="75000"/>
                  </a:schemeClr>
                </a:solidFill>
              </a:rPr>
              <a:t>: Plan de salud grupal </a:t>
            </a:r>
          </a:p>
          <a:p>
            <a:pPr marL="0" indent="0">
              <a:lnSpc>
                <a:spcPct val="110000"/>
              </a:lnSpc>
              <a:spcBef>
                <a:spcPts val="0"/>
              </a:spcBef>
              <a:spcAft>
                <a:spcPts val="1000"/>
              </a:spcAft>
              <a:buNone/>
            </a:pPr>
            <a:r>
              <a:rPr lang="es-US" sz="1800" b="1" dirty="0">
                <a:solidFill>
                  <a:schemeClr val="accent1">
                    <a:lumMod val="75000"/>
                  </a:schemeClr>
                </a:solidFill>
              </a:rPr>
              <a:t>ESRD:</a:t>
            </a:r>
            <a:r>
              <a:rPr lang="es-US" sz="1800" dirty="0">
                <a:solidFill>
                  <a:schemeClr val="accent1">
                    <a:lumMod val="75000"/>
                  </a:schemeClr>
                </a:solidFill>
              </a:rPr>
              <a:t> Enfermedad renal en etapa terminal </a:t>
            </a:r>
          </a:p>
          <a:p>
            <a:pPr marL="0" indent="0">
              <a:lnSpc>
                <a:spcPct val="110000"/>
              </a:lnSpc>
              <a:spcBef>
                <a:spcPts val="0"/>
              </a:spcBef>
              <a:spcAft>
                <a:spcPts val="1000"/>
              </a:spcAft>
              <a:buNone/>
            </a:pPr>
            <a:r>
              <a:rPr lang="es-US" sz="1800" b="1" dirty="0">
                <a:solidFill>
                  <a:schemeClr val="accent1">
                    <a:lumMod val="75000"/>
                  </a:schemeClr>
                </a:solidFill>
              </a:rPr>
              <a:t>HMO:</a:t>
            </a:r>
            <a:r>
              <a:rPr lang="es-US" sz="1800" dirty="0">
                <a:solidFill>
                  <a:schemeClr val="accent1">
                    <a:lumMod val="75000"/>
                  </a:schemeClr>
                </a:solidFill>
              </a:rPr>
              <a:t> Organización para el Mantenimiento de </a:t>
            </a:r>
            <a:br>
              <a:rPr lang="es-US" sz="1800" dirty="0">
                <a:solidFill>
                  <a:schemeClr val="accent1">
                    <a:lumMod val="75000"/>
                  </a:schemeClr>
                </a:solidFill>
              </a:rPr>
            </a:br>
            <a:r>
              <a:rPr lang="es-US" sz="1800" dirty="0">
                <a:solidFill>
                  <a:schemeClr val="accent1">
                    <a:lumMod val="75000"/>
                  </a:schemeClr>
                </a:solidFill>
              </a:rPr>
              <a:t>la Salud </a:t>
            </a:r>
          </a:p>
          <a:p>
            <a:pPr marL="0" indent="0">
              <a:lnSpc>
                <a:spcPct val="110000"/>
              </a:lnSpc>
              <a:spcBef>
                <a:spcPts val="0"/>
              </a:spcBef>
              <a:spcAft>
                <a:spcPts val="1000"/>
              </a:spcAft>
              <a:buNone/>
            </a:pPr>
            <a:r>
              <a:rPr lang="es-US" sz="1800" b="1" dirty="0">
                <a:solidFill>
                  <a:schemeClr val="accent1">
                    <a:lumMod val="75000"/>
                  </a:schemeClr>
                </a:solidFill>
              </a:rPr>
              <a:t>IEP: </a:t>
            </a:r>
            <a:r>
              <a:rPr lang="es-US" sz="1800" dirty="0">
                <a:solidFill>
                  <a:schemeClr val="accent1">
                    <a:lumMod val="75000"/>
                  </a:schemeClr>
                </a:solidFill>
              </a:rPr>
              <a:t>Período de Inscripción Inicial</a:t>
            </a:r>
          </a:p>
          <a:p>
            <a:pPr marL="0" indent="0">
              <a:lnSpc>
                <a:spcPct val="110000"/>
              </a:lnSpc>
              <a:spcBef>
                <a:spcPts val="0"/>
              </a:spcBef>
              <a:spcAft>
                <a:spcPts val="1000"/>
              </a:spcAft>
              <a:buNone/>
            </a:pPr>
            <a:r>
              <a:rPr lang="es-US" sz="1800" b="1" dirty="0">
                <a:solidFill>
                  <a:schemeClr val="accent1">
                    <a:lumMod val="75000"/>
                  </a:schemeClr>
                </a:solidFill>
              </a:rPr>
              <a:t>MACRA: </a:t>
            </a:r>
            <a:r>
              <a:rPr lang="es-US" sz="1800" dirty="0">
                <a:solidFill>
                  <a:schemeClr val="accent1">
                    <a:lumMod val="75000"/>
                  </a:schemeClr>
                </a:solidFill>
              </a:rPr>
              <a:t>Ley de Reautorización de Acceso </a:t>
            </a:r>
            <a:br>
              <a:rPr lang="es-US" sz="1800" dirty="0">
                <a:solidFill>
                  <a:schemeClr val="accent1">
                    <a:lumMod val="75000"/>
                  </a:schemeClr>
                </a:solidFill>
              </a:rPr>
            </a:br>
            <a:r>
              <a:rPr lang="es-US" sz="1800" dirty="0">
                <a:solidFill>
                  <a:schemeClr val="accent1">
                    <a:lumMod val="75000"/>
                  </a:schemeClr>
                </a:solidFill>
              </a:rPr>
              <a:t>a Medicare y CHIP de 2015</a:t>
            </a:r>
          </a:p>
          <a:p>
            <a:pPr marL="0" indent="0">
              <a:lnSpc>
                <a:spcPct val="110000"/>
              </a:lnSpc>
              <a:spcBef>
                <a:spcPts val="0"/>
              </a:spcBef>
              <a:spcAft>
                <a:spcPts val="1000"/>
              </a:spcAft>
              <a:buNone/>
            </a:pPr>
            <a:r>
              <a:rPr lang="es-US" sz="1800" b="1" dirty="0">
                <a:solidFill>
                  <a:schemeClr val="accent1">
                    <a:lumMod val="75000"/>
                  </a:schemeClr>
                </a:solidFill>
              </a:rPr>
              <a:t>NTP</a:t>
            </a:r>
            <a:r>
              <a:rPr lang="es-US" sz="1800" dirty="0">
                <a:solidFill>
                  <a:schemeClr val="accent1">
                    <a:lumMod val="75000"/>
                  </a:schemeClr>
                </a:solidFill>
              </a:rPr>
              <a:t>: Programa de Capacitación Nacional </a:t>
            </a:r>
          </a:p>
          <a:p>
            <a:pPr marL="0" indent="0">
              <a:lnSpc>
                <a:spcPct val="110000"/>
              </a:lnSpc>
              <a:spcBef>
                <a:spcPts val="0"/>
              </a:spcBef>
              <a:spcAft>
                <a:spcPts val="1000"/>
              </a:spcAft>
              <a:buNone/>
            </a:pPr>
            <a:r>
              <a:rPr lang="es-US" sz="1800" b="1" dirty="0">
                <a:solidFill>
                  <a:schemeClr val="accent1">
                    <a:lumMod val="75000"/>
                  </a:schemeClr>
                </a:solidFill>
              </a:rPr>
              <a:t>OEP</a:t>
            </a:r>
            <a:r>
              <a:rPr lang="es-US" sz="1800" dirty="0">
                <a:solidFill>
                  <a:schemeClr val="accent1">
                    <a:lumMod val="75000"/>
                  </a:schemeClr>
                </a:solidFill>
              </a:rPr>
              <a:t>: Período de Inscripción Abierta </a:t>
            </a:r>
          </a:p>
          <a:p>
            <a:pPr marL="0" indent="0">
              <a:lnSpc>
                <a:spcPct val="110000"/>
              </a:lnSpc>
              <a:spcBef>
                <a:spcPts val="0"/>
              </a:spcBef>
              <a:spcAft>
                <a:spcPts val="1000"/>
              </a:spcAft>
              <a:buNone/>
            </a:pPr>
            <a:r>
              <a:rPr lang="es-US" sz="1800" b="1" dirty="0">
                <a:solidFill>
                  <a:schemeClr val="accent1">
                    <a:lumMod val="75000"/>
                  </a:schemeClr>
                </a:solidFill>
              </a:rPr>
              <a:t>PACE:</a:t>
            </a:r>
            <a:r>
              <a:rPr lang="es-US" sz="1800" dirty="0">
                <a:solidFill>
                  <a:schemeClr val="accent1">
                    <a:lumMod val="75000"/>
                  </a:schemeClr>
                </a:solidFill>
              </a:rPr>
              <a:t> Programas de Cuidado Integral para Ancianos </a:t>
            </a:r>
          </a:p>
          <a:p>
            <a:pPr marL="0" indent="0">
              <a:lnSpc>
                <a:spcPct val="110000"/>
              </a:lnSpc>
              <a:spcBef>
                <a:spcPts val="0"/>
              </a:spcBef>
              <a:spcAft>
                <a:spcPts val="1000"/>
              </a:spcAft>
              <a:buNone/>
            </a:pPr>
            <a:r>
              <a:rPr lang="es-US" sz="1800" b="1" dirty="0">
                <a:solidFill>
                  <a:schemeClr val="accent1">
                    <a:lumMod val="75000"/>
                  </a:schemeClr>
                </a:solidFill>
              </a:rPr>
              <a:t>PDP:</a:t>
            </a:r>
            <a:r>
              <a:rPr lang="es-US" sz="1800" dirty="0">
                <a:solidFill>
                  <a:schemeClr val="accent1">
                    <a:lumMod val="75000"/>
                  </a:schemeClr>
                </a:solidFill>
              </a:rPr>
              <a:t> Plan de Medicamentos Recetados </a:t>
            </a:r>
          </a:p>
          <a:p>
            <a:pPr marL="0" indent="0">
              <a:lnSpc>
                <a:spcPct val="110000"/>
              </a:lnSpc>
              <a:spcBef>
                <a:spcPts val="0"/>
              </a:spcBef>
              <a:spcAft>
                <a:spcPts val="1000"/>
              </a:spcAft>
              <a:buNone/>
            </a:pPr>
            <a:r>
              <a:rPr lang="es-US" sz="1800" b="1" dirty="0">
                <a:solidFill>
                  <a:schemeClr val="accent1">
                    <a:lumMod val="75000"/>
                  </a:schemeClr>
                </a:solidFill>
              </a:rPr>
              <a:t>PPO:</a:t>
            </a:r>
            <a:r>
              <a:rPr lang="es-US" sz="1800" dirty="0">
                <a:solidFill>
                  <a:schemeClr val="accent1">
                    <a:lumMod val="75000"/>
                  </a:schemeClr>
                </a:solidFill>
              </a:rPr>
              <a:t> Organización de Proveedores Preferidos </a:t>
            </a:r>
          </a:p>
          <a:p>
            <a:pPr marL="0" indent="0">
              <a:lnSpc>
                <a:spcPct val="110000"/>
              </a:lnSpc>
              <a:spcBef>
                <a:spcPts val="0"/>
              </a:spcBef>
              <a:spcAft>
                <a:spcPts val="1000"/>
              </a:spcAft>
              <a:buNone/>
            </a:pPr>
            <a:r>
              <a:rPr lang="es-US" sz="1800" b="1" dirty="0">
                <a:solidFill>
                  <a:schemeClr val="accent1">
                    <a:lumMod val="75000"/>
                  </a:schemeClr>
                </a:solidFill>
              </a:rPr>
              <a:t>SHIP:</a:t>
            </a:r>
            <a:r>
              <a:rPr lang="es-US" sz="1800" dirty="0">
                <a:solidFill>
                  <a:schemeClr val="accent1">
                    <a:lumMod val="75000"/>
                  </a:schemeClr>
                </a:solidFill>
              </a:rPr>
              <a:t> Programa Estatal de Asistencia sobre Seguros Médicos</a:t>
            </a:r>
          </a:p>
          <a:p>
            <a:pPr marL="0" indent="0">
              <a:lnSpc>
                <a:spcPct val="110000"/>
              </a:lnSpc>
              <a:spcBef>
                <a:spcPts val="0"/>
              </a:spcBef>
              <a:spcAft>
                <a:spcPts val="1000"/>
              </a:spcAft>
              <a:buNone/>
            </a:pPr>
            <a:r>
              <a:rPr lang="es-US" sz="1800" b="1" dirty="0">
                <a:solidFill>
                  <a:schemeClr val="accent1">
                    <a:lumMod val="75000"/>
                  </a:schemeClr>
                </a:solidFill>
              </a:rPr>
              <a:t>SNF:</a:t>
            </a:r>
            <a:r>
              <a:rPr lang="es-US" sz="1800" dirty="0">
                <a:solidFill>
                  <a:schemeClr val="accent1">
                    <a:lumMod val="75000"/>
                  </a:schemeClr>
                </a:solidFill>
              </a:rPr>
              <a:t> Centro de Enfermería Especializada</a:t>
            </a:r>
          </a:p>
          <a:p>
            <a:pPr marL="0" indent="0">
              <a:lnSpc>
                <a:spcPct val="110000"/>
              </a:lnSpc>
              <a:spcBef>
                <a:spcPts val="0"/>
              </a:spcBef>
              <a:spcAft>
                <a:spcPts val="1000"/>
              </a:spcAft>
              <a:buNone/>
            </a:pPr>
            <a:r>
              <a:rPr lang="es-US" sz="1800" b="1" dirty="0">
                <a:solidFill>
                  <a:schemeClr val="accent1">
                    <a:lumMod val="75000"/>
                  </a:schemeClr>
                </a:solidFill>
              </a:rPr>
              <a:t>TTY:</a:t>
            </a:r>
            <a:r>
              <a:rPr lang="es-US" sz="1800" dirty="0">
                <a:solidFill>
                  <a:schemeClr val="accent1">
                    <a:lumMod val="75000"/>
                  </a:schemeClr>
                </a:solidFill>
              </a:rPr>
              <a:t> Teletipo/teléfono de texto </a:t>
            </a:r>
          </a:p>
          <a:p>
            <a:pPr marL="0" indent="0">
              <a:lnSpc>
                <a:spcPct val="110000"/>
              </a:lnSpc>
              <a:spcBef>
                <a:spcPts val="0"/>
              </a:spcBef>
              <a:spcAft>
                <a:spcPts val="1000"/>
              </a:spcAft>
              <a:buNone/>
            </a:pPr>
            <a:r>
              <a:rPr lang="es-US" sz="1800" b="1" dirty="0">
                <a:solidFill>
                  <a:schemeClr val="accent1">
                    <a:lumMod val="75000"/>
                  </a:schemeClr>
                </a:solidFill>
              </a:rPr>
              <a:t> VA</a:t>
            </a:r>
            <a:r>
              <a:rPr lang="es-US" sz="1800" dirty="0">
                <a:solidFill>
                  <a:schemeClr val="accent1">
                    <a:lumMod val="75000"/>
                  </a:schemeClr>
                </a:solidFill>
              </a:rPr>
              <a:t>: Asuntos de Veteranos</a:t>
            </a:r>
          </a:p>
        </p:txBody>
      </p:sp>
      <p:cxnSp>
        <p:nvCxnSpPr>
          <p:cNvPr id="8" name="Straight Connector 7">
            <a:extLst>
              <a:ext uri="{FF2B5EF4-FFF2-40B4-BE49-F238E27FC236}">
                <a16:creationId xmlns:a16="http://schemas.microsoft.com/office/drawing/2014/main" id="{32D173F8-B79B-463D-9118-E5CA1073112F}"/>
              </a:ext>
              <a:ext uri="{C183D7F6-B498-43B3-948B-1728B52AA6E4}">
                <adec:decorative xmlns:adec="http://schemas.microsoft.com/office/drawing/2017/decorative" val="1"/>
              </a:ext>
            </a:extLst>
          </p:cNvPr>
          <p:cNvCxnSpPr/>
          <p:nvPr/>
        </p:nvCxnSpPr>
        <p:spPr>
          <a:xfrm>
            <a:off x="5937161" y="1287887"/>
            <a:ext cx="0" cy="4262907"/>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421B2BA-97C4-A35B-E198-CA997E9390D4}"/>
              </a:ext>
            </a:extLst>
          </p:cNvPr>
          <p:cNvSpPr>
            <a:spLocks noGrp="1"/>
          </p:cNvSpPr>
          <p:nvPr>
            <p:ph type="sldNum" sz="quarter" idx="12"/>
          </p:nvPr>
        </p:nvSpPr>
        <p:spPr/>
        <p:txBody>
          <a:bodyPr/>
          <a:lstStyle/>
          <a:p>
            <a:pPr>
              <a:defRPr/>
            </a:pPr>
            <a:fld id="{11E79EF6-0C0E-43E6-8FB3-918BC522CC5A}" type="slidenum">
              <a:rPr lang="en-US" smtClean="0"/>
              <a:pPr>
                <a:defRPr/>
              </a:pPr>
              <a:t>61</a:t>
            </a:fld>
            <a:endParaRPr lang="en-US"/>
          </a:p>
        </p:txBody>
      </p:sp>
      <p:sp>
        <p:nvSpPr>
          <p:cNvPr id="4" name="Footer Placeholder 3">
            <a:extLst>
              <a:ext uri="{FF2B5EF4-FFF2-40B4-BE49-F238E27FC236}">
                <a16:creationId xmlns:a16="http://schemas.microsoft.com/office/drawing/2014/main" id="{433D15B6-73AB-7B3E-10C3-C422A9236E19}"/>
              </a:ext>
            </a:extLst>
          </p:cNvPr>
          <p:cNvSpPr>
            <a:spLocks noGrp="1"/>
          </p:cNvSpPr>
          <p:nvPr>
            <p:ph type="ftr" sz="quarter" idx="11"/>
          </p:nvPr>
        </p:nvSpPr>
        <p:spPr/>
        <p:txBody>
          <a:bodyPr/>
          <a:lstStyle/>
          <a:p>
            <a:r>
              <a:rPr lang="es-US"/>
              <a:t>Pólizas del Seguro Suplementario de Medicare (Medigap)</a:t>
            </a:r>
          </a:p>
        </p:txBody>
      </p:sp>
      <p:sp>
        <p:nvSpPr>
          <p:cNvPr id="3" name="Date Placeholder 2">
            <a:extLst>
              <a:ext uri="{FF2B5EF4-FFF2-40B4-BE49-F238E27FC236}">
                <a16:creationId xmlns:a16="http://schemas.microsoft.com/office/drawing/2014/main" id="{EC9B3CBE-F2F2-AFEB-977F-33292C0C7AAA}"/>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s-US" sz="3000"/>
              <a:t>Manténgase conectado</a:t>
            </a:r>
          </a:p>
        </p:txBody>
      </p:sp>
      <p:sp>
        <p:nvSpPr>
          <p:cNvPr id="7" name="Text Placeholder 6">
            <a:extLst>
              <a:ext uri="{FF2B5EF4-FFF2-40B4-BE49-F238E27FC236}">
                <a16:creationId xmlns:a16="http://schemas.microsoft.com/office/drawing/2014/main" id="{0B4DC7AA-7877-A890-4246-85FF51307F74}"/>
              </a:ext>
            </a:extLst>
          </p:cNvPr>
          <p:cNvSpPr>
            <a:spLocks noGrp="1"/>
          </p:cNvSpPr>
          <p:nvPr>
            <p:ph type="body" sz="quarter" idx="13"/>
          </p:nvPr>
        </p:nvSpPr>
        <p:spPr>
          <a:xfrm>
            <a:off x="579106" y="3929596"/>
            <a:ext cx="6264332" cy="1584325"/>
          </a:xfrm>
        </p:spPr>
        <p:txBody>
          <a:bodyPr/>
          <a:lstStyle/>
          <a:p>
            <a:pPr marL="0" lvl="0" indent="0" algn="ctr">
              <a:spcAft>
                <a:spcPts val="0"/>
              </a:spcAft>
              <a:buClrTx/>
              <a:buNone/>
            </a:pPr>
            <a:r>
              <a:rPr lang="es-US" sz="2400"/>
              <a:t>Para ver los materiales de capacitación disponibles, o para suscribirse a nuestra lista de correo electrónico, visite:</a:t>
            </a:r>
          </a:p>
          <a:p>
            <a:pPr marL="0" lvl="0" indent="0" algn="ctr">
              <a:spcAft>
                <a:spcPts val="0"/>
              </a:spcAft>
              <a:buClrTx/>
              <a:buNone/>
            </a:pPr>
            <a:r>
              <a:rPr lang="es-US" sz="2400">
                <a:hlinkClick r:id="rId4">
                  <a:extLst>
                    <a:ext uri="{A12FA001-AC4F-418D-AE19-62706E023703}">
                      <ahyp:hlinkClr xmlns:ahyp="http://schemas.microsoft.com/office/drawing/2018/hyperlinkcolor" val="tx"/>
                    </a:ext>
                  </a:extLst>
                </a:hlinkClick>
              </a:rPr>
              <a:t>CMSnationaltrainingprogram.cms.gov</a:t>
            </a:r>
            <a:r>
              <a:rPr lang="es-US" sz="2400"/>
              <a:t>.</a:t>
            </a:r>
          </a:p>
        </p:txBody>
      </p:sp>
      <p:pic>
        <p:nvPicPr>
          <p:cNvPr id="4" name="Picture 3">
            <a:extLst>
              <a:ext uri="{FF2B5EF4-FFF2-40B4-BE49-F238E27FC236}">
                <a16:creationId xmlns:a16="http://schemas.microsoft.com/office/drawing/2014/main" id="{32077549-E085-4C26-98C6-D6B0B831C5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25497" y="1807490"/>
            <a:ext cx="2371550" cy="1774090"/>
          </a:xfrm>
          <a:prstGeom prst="rect">
            <a:avLst/>
          </a:prstGeom>
        </p:spPr>
      </p:pic>
      <p:sp>
        <p:nvSpPr>
          <p:cNvPr id="8" name="Text Placeholder 7">
            <a:extLst>
              <a:ext uri="{FF2B5EF4-FFF2-40B4-BE49-F238E27FC236}">
                <a16:creationId xmlns:a16="http://schemas.microsoft.com/office/drawing/2014/main" id="{437A3EC0-BA85-13E1-4D48-995C190B5683}"/>
              </a:ext>
            </a:extLst>
          </p:cNvPr>
          <p:cNvSpPr>
            <a:spLocks noGrp="1"/>
          </p:cNvSpPr>
          <p:nvPr>
            <p:ph type="body" sz="quarter" idx="14"/>
          </p:nvPr>
        </p:nvSpPr>
        <p:spPr>
          <a:xfrm>
            <a:off x="6943172" y="3929596"/>
            <a:ext cx="3666909" cy="1584325"/>
          </a:xfrm>
        </p:spPr>
        <p:txBody>
          <a:bodyPr/>
          <a:lstStyle/>
          <a:p>
            <a:pPr marL="0" lvl="0" indent="0" algn="ctr">
              <a:spcAft>
                <a:spcPts val="0"/>
              </a:spcAft>
              <a:buClrTx/>
              <a:buNone/>
            </a:pPr>
            <a:r>
              <a:rPr lang="es-US" sz="2400"/>
              <a:t>Comuníquese con nosotros en </a:t>
            </a:r>
            <a:r>
              <a:rPr lang="es-US" sz="2400">
                <a:hlinkClick r:id="rId6">
                  <a:extLst>
                    <a:ext uri="{A12FA001-AC4F-418D-AE19-62706E023703}">
                      <ahyp:hlinkClr xmlns:ahyp="http://schemas.microsoft.com/office/drawing/2018/hyperlinkcolor" val="tx"/>
                    </a:ext>
                  </a:extLst>
                </a:hlinkClick>
              </a:rPr>
              <a:t>training@cms.hhs.gov</a:t>
            </a:r>
            <a:r>
              <a:rPr lang="es-US" sz="2400"/>
              <a:t>.</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3376" b="12037"/>
          <a:stretch/>
        </p:blipFill>
        <p:spPr>
          <a:xfrm>
            <a:off x="7344996" y="1645905"/>
            <a:ext cx="2863263" cy="2135608"/>
          </a:xfrm>
          <a:prstGeom prst="rect">
            <a:avLst/>
          </a:prstGeom>
        </p:spPr>
      </p:pic>
      <p:sp>
        <p:nvSpPr>
          <p:cNvPr id="5" name="Slide Number Placeholder 4">
            <a:extLst>
              <a:ext uri="{FF2B5EF4-FFF2-40B4-BE49-F238E27FC236}">
                <a16:creationId xmlns:a16="http://schemas.microsoft.com/office/drawing/2014/main" id="{E251AC9F-A68D-7C2C-F0B5-1D99D4F83E45}"/>
              </a:ext>
            </a:extLst>
          </p:cNvPr>
          <p:cNvSpPr>
            <a:spLocks noGrp="1"/>
          </p:cNvSpPr>
          <p:nvPr>
            <p:ph type="sldNum" sz="quarter" idx="12"/>
          </p:nvPr>
        </p:nvSpPr>
        <p:spPr/>
        <p:txBody>
          <a:bodyPr/>
          <a:lstStyle/>
          <a:p>
            <a:fld id="{0B2D781D-8844-5940-92D1-06EF0A7F581E}" type="slidenum">
              <a:rPr lang="en-US" smtClean="0"/>
              <a:pPr/>
              <a:t>62</a:t>
            </a:fld>
            <a:endParaRPr lang="en-US"/>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vert="horz" lIns="91440" tIns="45720" rIns="91440" bIns="45720" rtlCol="0" anchor="ctr">
            <a:normAutofit/>
          </a:bodyPr>
          <a:lstStyle/>
          <a:p>
            <a:r>
              <a:rPr lang="es-US" sz="3000">
                <a:latin typeface="Arial Black" panose="020B0604020202020204" pitchFamily="34" charset="0"/>
              </a:rPr>
              <a:t>Pólizas Medigap</a:t>
            </a:r>
          </a:p>
        </p:txBody>
      </p:sp>
      <p:sp>
        <p:nvSpPr>
          <p:cNvPr id="4" name="Text Placeholder 3">
            <a:extLst>
              <a:ext uri="{FF2B5EF4-FFF2-40B4-BE49-F238E27FC236}">
                <a16:creationId xmlns:a16="http://schemas.microsoft.com/office/drawing/2014/main" id="{4E0F5058-E37C-48CA-CC52-E4CA67E4C82F}"/>
              </a:ext>
            </a:extLst>
          </p:cNvPr>
          <p:cNvSpPr>
            <a:spLocks noGrp="1"/>
          </p:cNvSpPr>
          <p:nvPr>
            <p:ph type="body" sz="quarter" idx="13"/>
          </p:nvPr>
        </p:nvSpPr>
        <p:spPr>
          <a:xfrm>
            <a:off x="581100" y="1338614"/>
            <a:ext cx="2633472" cy="4087368"/>
          </a:xfrm>
          <a:prstGeom prst="roundRect">
            <a:avLst/>
          </a:prstGeom>
          <a:ln w="38100">
            <a:solidFill>
              <a:srgbClr val="FFC000"/>
            </a:solidFill>
          </a:ln>
        </p:spPr>
        <p:txBody>
          <a:bodyPr tIns="2011680">
            <a:normAutofit lnSpcReduction="10000"/>
          </a:bodyPr>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Cubre las "lagunas" de Medicare Original (como deducibles, coseguro, copagos) </a:t>
            </a:r>
          </a:p>
        </p:txBody>
      </p:sp>
      <p:pic>
        <p:nvPicPr>
          <p:cNvPr id="23" name="Picture 22">
            <a:extLst>
              <a:ext uri="{FF2B5EF4-FFF2-40B4-BE49-F238E27FC236}">
                <a16:creationId xmlns:a16="http://schemas.microsoft.com/office/drawing/2014/main" id="{E5A184D5-2ACC-4440-B96F-222D0A53774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00" y="1639861"/>
            <a:ext cx="2651760" cy="1599457"/>
          </a:xfrm>
          <a:prstGeom prst="rect">
            <a:avLst/>
          </a:prstGeom>
          <a:ln>
            <a:noFill/>
          </a:ln>
          <a:effectLst>
            <a:softEdge rad="112500"/>
          </a:effectLst>
        </p:spPr>
      </p:pic>
      <p:sp>
        <p:nvSpPr>
          <p:cNvPr id="5" name="Text Placeholder 4">
            <a:extLst>
              <a:ext uri="{FF2B5EF4-FFF2-40B4-BE49-F238E27FC236}">
                <a16:creationId xmlns:a16="http://schemas.microsoft.com/office/drawing/2014/main" id="{E4F32724-8D2F-60E2-0B3F-F0B861DBD73A}"/>
              </a:ext>
            </a:extLst>
          </p:cNvPr>
          <p:cNvSpPr>
            <a:spLocks noGrp="1"/>
          </p:cNvSpPr>
          <p:nvPr>
            <p:ph type="body" sz="quarter" idx="14"/>
          </p:nvPr>
        </p:nvSpPr>
        <p:spPr>
          <a:xfrm>
            <a:off x="3380423" y="1338614"/>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s-US" sz="2000" b="0" i="0" u="none" strike="noStrike" cap="none" normalizeH="0" baseline="0" noProof="0">
                <a:ln>
                  <a:noFill/>
                </a:ln>
                <a:solidFill>
                  <a:srgbClr val="00529B"/>
                </a:solidFill>
                <a:effectLst/>
                <a:uLnTx/>
                <a:uFillTx/>
                <a:latin typeface="Arial" panose="020B0604020202020204" pitchFamily="34" charset="0"/>
                <a:ea typeface="+mn-ea"/>
                <a:cs typeface="Arial" panose="020B0604020202020204" pitchFamily="34" charset="0"/>
              </a:rPr>
              <a:t>Las venden compañías de seguros privadas</a:t>
            </a:r>
          </a:p>
        </p:txBody>
      </p:sp>
      <p:pic>
        <p:nvPicPr>
          <p:cNvPr id="21" name="Picture 20">
            <a:extLst>
              <a:ext uri="{FF2B5EF4-FFF2-40B4-BE49-F238E27FC236}">
                <a16:creationId xmlns:a16="http://schemas.microsoft.com/office/drawing/2014/main" id="{816A48CB-B391-4751-AFF4-5F512C47DE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79307" y="1612547"/>
            <a:ext cx="2620745" cy="1644078"/>
          </a:xfrm>
          <a:prstGeom prst="rect">
            <a:avLst/>
          </a:prstGeom>
          <a:ln>
            <a:noFill/>
          </a:ln>
          <a:effectLst>
            <a:softEdge rad="112500"/>
          </a:effectLst>
        </p:spPr>
      </p:pic>
      <p:sp>
        <p:nvSpPr>
          <p:cNvPr id="8" name="Text Placeholder 7">
            <a:extLst>
              <a:ext uri="{FF2B5EF4-FFF2-40B4-BE49-F238E27FC236}">
                <a16:creationId xmlns:a16="http://schemas.microsoft.com/office/drawing/2014/main" id="{7C2794C7-FE79-8B2C-3162-C5814DE72B86}"/>
              </a:ext>
            </a:extLst>
          </p:cNvPr>
          <p:cNvSpPr>
            <a:spLocks noGrp="1"/>
          </p:cNvSpPr>
          <p:nvPr>
            <p:ph type="body" sz="quarter" idx="15"/>
          </p:nvPr>
        </p:nvSpPr>
        <p:spPr>
          <a:xfrm>
            <a:off x="6179746" y="1338614"/>
            <a:ext cx="2633472" cy="4087368"/>
          </a:xfrm>
          <a:prstGeom prst="roundRect">
            <a:avLst/>
          </a:prstGeom>
          <a:ln w="38100">
            <a:solidFill>
              <a:srgbClr val="FFC000"/>
            </a:solidFill>
          </a:ln>
        </p:spPr>
        <p:txBody>
          <a:bodyPr tIns="2011680">
            <a:normAutofit lnSpcReduction="10000"/>
          </a:bodyPr>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Pólizas estandarizadas, en la mayoría de los estados se denominan por letras: Planes A–N</a:t>
            </a:r>
          </a:p>
        </p:txBody>
      </p:sp>
      <p:pic>
        <p:nvPicPr>
          <p:cNvPr id="13" name="Picture 12">
            <a:extLst>
              <a:ext uri="{FF2B5EF4-FFF2-40B4-BE49-F238E27FC236}">
                <a16:creationId xmlns:a16="http://schemas.microsoft.com/office/drawing/2014/main" id="{55AD90BF-D140-4B67-B6AC-D6412F4A327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39718" y="1612547"/>
            <a:ext cx="2620745" cy="1610221"/>
          </a:xfrm>
          <a:prstGeom prst="rect">
            <a:avLst/>
          </a:prstGeom>
          <a:ln>
            <a:noFill/>
          </a:ln>
          <a:effectLst>
            <a:softEdge rad="112500"/>
          </a:effectLst>
        </p:spPr>
      </p:pic>
      <p:sp>
        <p:nvSpPr>
          <p:cNvPr id="14" name="Text Placeholder 13">
            <a:extLst>
              <a:ext uri="{FF2B5EF4-FFF2-40B4-BE49-F238E27FC236}">
                <a16:creationId xmlns:a16="http://schemas.microsoft.com/office/drawing/2014/main" id="{D94AE835-86D8-0954-E13E-A36516CDF4D8}"/>
              </a:ext>
            </a:extLst>
          </p:cNvPr>
          <p:cNvSpPr>
            <a:spLocks noGrp="1"/>
          </p:cNvSpPr>
          <p:nvPr>
            <p:ph type="body" sz="quarter" idx="16"/>
          </p:nvPr>
        </p:nvSpPr>
        <p:spPr>
          <a:xfrm>
            <a:off x="8979069" y="1313127"/>
            <a:ext cx="2633472" cy="4087368"/>
          </a:xfrm>
          <a:prstGeom prst="roundRect">
            <a:avLst/>
          </a:prstGeom>
          <a:ln w="38100">
            <a:solidFill>
              <a:srgbClr val="FFC000"/>
            </a:solidFill>
          </a:ln>
        </p:spPr>
        <p:txBody>
          <a:bodyPr tIns="2011680">
            <a:normAutofit lnSpcReduction="10000"/>
          </a:bodyPr>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Se deben </a:t>
            </a:r>
            <a:b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tener tanto </a:t>
            </a:r>
            <a:b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 Parte A como </a:t>
            </a:r>
            <a:b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la Parte B </a:t>
            </a:r>
            <a:b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para comprar </a:t>
            </a:r>
            <a:b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s-US" sz="20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una póliza</a:t>
            </a:r>
          </a:p>
        </p:txBody>
      </p:sp>
      <p:pic>
        <p:nvPicPr>
          <p:cNvPr id="25" name="Picture 24">
            <a:extLst>
              <a:ext uri="{FF2B5EF4-FFF2-40B4-BE49-F238E27FC236}">
                <a16:creationId xmlns:a16="http://schemas.microsoft.com/office/drawing/2014/main" id="{B89CA888-D08F-437B-84D2-49D4E23CD7F4}"/>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56717" y="1631865"/>
            <a:ext cx="2478177" cy="1651967"/>
          </a:xfrm>
          <a:prstGeom prst="rect">
            <a:avLst/>
          </a:prstGeom>
          <a:ln>
            <a:noFill/>
          </a:ln>
          <a:effectLst>
            <a:softEdge rad="112500"/>
          </a:effectLst>
        </p:spPr>
      </p:pic>
      <p:sp>
        <p:nvSpPr>
          <p:cNvPr id="15" name="Text Placeholder 14">
            <a:extLst>
              <a:ext uri="{FF2B5EF4-FFF2-40B4-BE49-F238E27FC236}">
                <a16:creationId xmlns:a16="http://schemas.microsoft.com/office/drawing/2014/main" id="{5BE65715-1C3D-1409-2BC5-E01E921D7482}"/>
              </a:ext>
            </a:extLst>
          </p:cNvPr>
          <p:cNvSpPr>
            <a:spLocks noGrp="1"/>
          </p:cNvSpPr>
          <p:nvPr>
            <p:ph type="body" sz="quarter" idx="17"/>
          </p:nvPr>
        </p:nvSpPr>
        <p:spPr>
          <a:xfrm>
            <a:off x="746570" y="5495538"/>
            <a:ext cx="10973180" cy="683686"/>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US" sz="1800" b="1"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NOTA</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En general, el costo es la única diferencia entre las pólizas </a:t>
            </a:r>
            <a:r>
              <a:rPr kumimoji="0" lang="es-US" sz="1800" b="0" i="0" u="none" strike="noStrike" cap="none" normalizeH="0" baseline="0" noProof="0" dirty="0" err="1">
                <a:ln>
                  <a:noFill/>
                </a:ln>
                <a:solidFill>
                  <a:srgbClr val="00529B"/>
                </a:solidFill>
                <a:effectLst/>
                <a:uLnTx/>
                <a:uFillTx/>
                <a:latin typeface="Arial" panose="020B0604020202020204" pitchFamily="34" charset="0"/>
                <a:ea typeface="+mn-ea"/>
                <a:cs typeface="Arial" panose="020B0604020202020204" pitchFamily="34" charset="0"/>
              </a:rPr>
              <a:t>Medigap</a:t>
            </a:r>
            <a:r>
              <a:rPr kumimoji="0" lang="es-US" sz="1800" b="0" i="0" u="none" strike="noStrike" cap="none"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con la misma letra del plan que venden distintas compañías de seguro.</a:t>
            </a:r>
          </a:p>
        </p:txBody>
      </p:sp>
      <p:pic>
        <p:nvPicPr>
          <p:cNvPr id="31" name="Picture 30">
            <a:extLst>
              <a:ext uri="{FF2B5EF4-FFF2-40B4-BE49-F238E27FC236}">
                <a16:creationId xmlns:a16="http://schemas.microsoft.com/office/drawing/2014/main" id="{F71495E8-934A-478C-888D-FDC206C91FD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72250" y="5535179"/>
            <a:ext cx="274320" cy="274320"/>
          </a:xfrm>
          <a:prstGeom prst="rect">
            <a:avLst/>
          </a:prstGeom>
        </p:spPr>
      </p:pic>
      <p:sp>
        <p:nvSpPr>
          <p:cNvPr id="3" name="Slide Number Placeholder 2">
            <a:extLst>
              <a:ext uri="{FF2B5EF4-FFF2-40B4-BE49-F238E27FC236}">
                <a16:creationId xmlns:a16="http://schemas.microsoft.com/office/drawing/2014/main" id="{A38F11FD-2813-888C-446C-213382762473}"/>
              </a:ext>
            </a:extLst>
          </p:cNvPr>
          <p:cNvSpPr>
            <a:spLocks noGrp="1"/>
          </p:cNvSpPr>
          <p:nvPr>
            <p:ph type="sldNum" sz="quarter" idx="12"/>
          </p:nvPr>
        </p:nvSpPr>
        <p:spPr/>
        <p:txBody>
          <a:bodyPr/>
          <a:lstStyle/>
          <a:p>
            <a:fld id="{F0CCE2AE-27A2-40B1-80D1-5342831D4722}" type="slidenum">
              <a:rPr lang="en-US" smtClean="0"/>
              <a:pPr/>
              <a:t>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s-US"/>
              <a:t>Pólizas del Seguro Suplementario de Medicare (Medigap)</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0274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P spid="5" grpId="0" animBg="1"/>
      <p:bldP spid="8" grpId="0" animBg="1"/>
      <p:bldP spid="14" grpId="0" animBg="1"/>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s-US" sz="3000"/>
              <a:t>Lo que paga en Medicare Original en 2024: Parte A</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562627" y="1266229"/>
            <a:ext cx="5299552"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562627" y="1958787"/>
            <a:ext cx="5299552" cy="411716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75732D4F-4FDC-02C7-72B5-C4281DC17DA7}"/>
              </a:ext>
            </a:extLst>
          </p:cNvPr>
          <p:cNvSpPr>
            <a:spLocks noGrp="1"/>
          </p:cNvSpPr>
          <p:nvPr>
            <p:ph sz="quarter" idx="13"/>
          </p:nvPr>
        </p:nvSpPr>
        <p:spPr>
          <a:xfrm>
            <a:off x="569148" y="1237654"/>
            <a:ext cx="5303520" cy="4965192"/>
          </a:xfrm>
          <a:prstGeom prst="roundRect">
            <a:avLst/>
          </a:prstGeom>
        </p:spPr>
        <p:txBody>
          <a:bodyPr tIns="0"/>
          <a:lstStyle/>
          <a:p>
            <a:pPr marL="0" lvl="0" indent="0" algn="ctr">
              <a:spcAft>
                <a:spcPts val="2400"/>
              </a:spcAft>
              <a:buClrTx/>
              <a:buNone/>
            </a:pPr>
            <a:r>
              <a:rPr lang="es-US" sz="2200" b="1" dirty="0">
                <a:solidFill>
                  <a:prstClr val="white"/>
                </a:solidFill>
              </a:rPr>
              <a:t>Hospitalización</a:t>
            </a:r>
          </a:p>
          <a:p>
            <a:pPr marL="228600" lvl="0" indent="-228600">
              <a:spcAft>
                <a:spcPts val="300"/>
              </a:spcAft>
              <a:buClrTx/>
            </a:pPr>
            <a:r>
              <a:rPr lang="es-US" sz="1800" dirty="0">
                <a:solidFill>
                  <a:srgbClr val="4472C4">
                    <a:lumMod val="50000"/>
                  </a:srgbClr>
                </a:solidFill>
              </a:rPr>
              <a:t>$1,632 de deducible por cada período de beneficios.</a:t>
            </a:r>
          </a:p>
          <a:p>
            <a:pPr marL="228600" lvl="0" indent="-228600">
              <a:spcAft>
                <a:spcPts val="300"/>
              </a:spcAft>
              <a:buClrTx/>
            </a:pPr>
            <a:r>
              <a:rPr lang="es-US" sz="1800" dirty="0">
                <a:solidFill>
                  <a:srgbClr val="4472C4">
                    <a:lumMod val="50000"/>
                  </a:srgbClr>
                </a:solidFill>
              </a:rPr>
              <a:t>Días 1-60: $0 de </a:t>
            </a:r>
            <a:r>
              <a:rPr lang="es-US" sz="1800" dirty="0" err="1">
                <a:solidFill>
                  <a:srgbClr val="4472C4">
                    <a:lumMod val="50000"/>
                  </a:srgbClr>
                </a:solidFill>
              </a:rPr>
              <a:t>coseguro</a:t>
            </a:r>
            <a:r>
              <a:rPr lang="es-US" sz="1800" dirty="0">
                <a:solidFill>
                  <a:srgbClr val="4472C4">
                    <a:lumMod val="50000"/>
                  </a:srgbClr>
                </a:solidFill>
              </a:rPr>
              <a:t> en cada período de beneficios.</a:t>
            </a:r>
          </a:p>
          <a:p>
            <a:pPr marL="228600" lvl="0" indent="-228600">
              <a:spcAft>
                <a:spcPts val="300"/>
              </a:spcAft>
              <a:buClrTx/>
            </a:pPr>
            <a:r>
              <a:rPr lang="es-US" sz="1800" dirty="0">
                <a:solidFill>
                  <a:srgbClr val="4472C4">
                    <a:lumMod val="50000"/>
                  </a:srgbClr>
                </a:solidFill>
              </a:rPr>
              <a:t>Días 61-90: $408 de </a:t>
            </a:r>
            <a:r>
              <a:rPr lang="es-US" sz="1800" dirty="0" err="1">
                <a:solidFill>
                  <a:srgbClr val="4472C4">
                    <a:lumMod val="50000"/>
                  </a:srgbClr>
                </a:solidFill>
              </a:rPr>
              <a:t>coseguro</a:t>
            </a:r>
            <a:r>
              <a:rPr lang="es-US" sz="1800" dirty="0">
                <a:solidFill>
                  <a:srgbClr val="4472C4">
                    <a:lumMod val="50000"/>
                  </a:srgbClr>
                </a:solidFill>
              </a:rPr>
              <a:t> por día de cada período de beneficios.</a:t>
            </a:r>
          </a:p>
          <a:p>
            <a:pPr marL="228600" lvl="0" indent="-228600">
              <a:spcAft>
                <a:spcPts val="300"/>
              </a:spcAft>
              <a:buClrTx/>
            </a:pPr>
            <a:r>
              <a:rPr lang="es-US" sz="1800" dirty="0">
                <a:solidFill>
                  <a:srgbClr val="4472C4">
                    <a:lumMod val="50000"/>
                  </a:srgbClr>
                </a:solidFill>
              </a:rPr>
              <a:t>Día 91 y posteriores: $816 de </a:t>
            </a:r>
            <a:r>
              <a:rPr lang="es-US" sz="1800" dirty="0" err="1">
                <a:solidFill>
                  <a:srgbClr val="4472C4">
                    <a:lumMod val="50000"/>
                  </a:srgbClr>
                </a:solidFill>
              </a:rPr>
              <a:t>coseguro</a:t>
            </a:r>
            <a:r>
              <a:rPr lang="es-US" sz="1800" dirty="0">
                <a:solidFill>
                  <a:srgbClr val="4472C4">
                    <a:lumMod val="50000"/>
                  </a:srgbClr>
                </a:solidFill>
              </a:rPr>
              <a:t> por cada “día de reserva de por vida” después del día 90 de cada período de beneficios (hasta 60 días durante toda su vida).</a:t>
            </a:r>
          </a:p>
          <a:p>
            <a:pPr marL="228600" lvl="0" indent="-228600">
              <a:spcAft>
                <a:spcPts val="300"/>
              </a:spcAft>
              <a:buClrTx/>
            </a:pPr>
            <a:r>
              <a:rPr lang="es-US" sz="1800" dirty="0">
                <a:solidFill>
                  <a:srgbClr val="4472C4">
                    <a:lumMod val="50000"/>
                  </a:srgbClr>
                </a:solidFill>
              </a:rPr>
              <a:t>Después de los días de reserva de por vida: todos los costos.</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6329822" y="1266229"/>
            <a:ext cx="5299551"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6329822" y="1961152"/>
            <a:ext cx="5299551" cy="4114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789C0CB0-9BD6-7C6E-DBF2-7B87A30E06D0}"/>
              </a:ext>
            </a:extLst>
          </p:cNvPr>
          <p:cNvSpPr>
            <a:spLocks noGrp="1"/>
          </p:cNvSpPr>
          <p:nvPr>
            <p:ph sz="quarter" idx="14"/>
          </p:nvPr>
        </p:nvSpPr>
        <p:spPr>
          <a:xfrm>
            <a:off x="6394903" y="1266229"/>
            <a:ext cx="5303520" cy="4965192"/>
          </a:xfrm>
          <a:prstGeom prst="roundRect">
            <a:avLst/>
          </a:prstGeom>
        </p:spPr>
        <p:txBody>
          <a:bodyPr tIns="0">
            <a:normAutofit fontScale="85000" lnSpcReduction="10000"/>
          </a:bodyPr>
          <a:lstStyle/>
          <a:p>
            <a:pPr marL="0" lvl="0" indent="0" algn="ctr">
              <a:spcAft>
                <a:spcPts val="2400"/>
              </a:spcAft>
              <a:buClrTx/>
              <a:buNone/>
            </a:pPr>
            <a:r>
              <a:rPr lang="es-US" sz="2200" b="1" dirty="0">
                <a:solidFill>
                  <a:prstClr val="white"/>
                </a:solidFill>
              </a:rPr>
              <a:t>Hospitalización por salud mental</a:t>
            </a:r>
          </a:p>
          <a:p>
            <a:pPr marL="228600" lvl="0" indent="-228600">
              <a:lnSpc>
                <a:spcPct val="110000"/>
              </a:lnSpc>
              <a:spcAft>
                <a:spcPts val="300"/>
              </a:spcAft>
              <a:buClrTx/>
            </a:pPr>
            <a:r>
              <a:rPr lang="es-US" sz="1900" dirty="0">
                <a:solidFill>
                  <a:srgbClr val="4472C4">
                    <a:lumMod val="50000"/>
                  </a:srgbClr>
                </a:solidFill>
              </a:rPr>
              <a:t>$1,632 de deducible por cada período de beneficios.</a:t>
            </a:r>
          </a:p>
          <a:p>
            <a:pPr marL="228600" lvl="0" indent="-228600">
              <a:lnSpc>
                <a:spcPct val="110000"/>
              </a:lnSpc>
              <a:spcAft>
                <a:spcPts val="300"/>
              </a:spcAft>
              <a:buClrTx/>
            </a:pPr>
            <a:r>
              <a:rPr lang="es-US" sz="1900" dirty="0">
                <a:solidFill>
                  <a:srgbClr val="4472C4">
                    <a:lumMod val="50000"/>
                  </a:srgbClr>
                </a:solidFill>
              </a:rPr>
              <a:t>Días 1-60: $0 de </a:t>
            </a:r>
            <a:r>
              <a:rPr lang="es-US" sz="1900" dirty="0" err="1">
                <a:solidFill>
                  <a:srgbClr val="4472C4">
                    <a:lumMod val="50000"/>
                  </a:srgbClr>
                </a:solidFill>
              </a:rPr>
              <a:t>coseguro</a:t>
            </a:r>
            <a:r>
              <a:rPr lang="es-US" sz="1900" dirty="0">
                <a:solidFill>
                  <a:srgbClr val="4472C4">
                    <a:lumMod val="50000"/>
                  </a:srgbClr>
                </a:solidFill>
              </a:rPr>
              <a:t> por día de cada período de beneficios.</a:t>
            </a:r>
          </a:p>
          <a:p>
            <a:pPr marL="228600" lvl="0" indent="-228600">
              <a:lnSpc>
                <a:spcPct val="110000"/>
              </a:lnSpc>
              <a:spcAft>
                <a:spcPts val="300"/>
              </a:spcAft>
              <a:buClrTx/>
            </a:pPr>
            <a:r>
              <a:rPr lang="es-US" sz="1900" dirty="0">
                <a:solidFill>
                  <a:srgbClr val="4472C4">
                    <a:lumMod val="50000"/>
                  </a:srgbClr>
                </a:solidFill>
              </a:rPr>
              <a:t>Días 61-90: $408 de </a:t>
            </a:r>
            <a:r>
              <a:rPr lang="es-US" sz="1900" dirty="0" err="1">
                <a:solidFill>
                  <a:srgbClr val="4472C4">
                    <a:lumMod val="50000"/>
                  </a:srgbClr>
                </a:solidFill>
              </a:rPr>
              <a:t>coseguro</a:t>
            </a:r>
            <a:r>
              <a:rPr lang="es-US" sz="1900" dirty="0">
                <a:solidFill>
                  <a:srgbClr val="4472C4">
                    <a:lumMod val="50000"/>
                  </a:srgbClr>
                </a:solidFill>
              </a:rPr>
              <a:t> por día de cada período de beneficios.</a:t>
            </a:r>
          </a:p>
          <a:p>
            <a:pPr marL="228600" lvl="0" indent="-228600">
              <a:lnSpc>
                <a:spcPct val="110000"/>
              </a:lnSpc>
              <a:spcAft>
                <a:spcPts val="300"/>
              </a:spcAft>
              <a:buClrTx/>
            </a:pPr>
            <a:r>
              <a:rPr lang="es-US" sz="1900" dirty="0">
                <a:solidFill>
                  <a:srgbClr val="4472C4">
                    <a:lumMod val="50000"/>
                  </a:srgbClr>
                </a:solidFill>
              </a:rPr>
              <a:t>Día 91 y posteriores: $816 de </a:t>
            </a:r>
            <a:r>
              <a:rPr lang="es-US" sz="1900" dirty="0" err="1">
                <a:solidFill>
                  <a:srgbClr val="4472C4">
                    <a:lumMod val="50000"/>
                  </a:srgbClr>
                </a:solidFill>
              </a:rPr>
              <a:t>coseguro</a:t>
            </a:r>
            <a:r>
              <a:rPr lang="es-US" sz="1900" dirty="0">
                <a:solidFill>
                  <a:srgbClr val="4472C4">
                    <a:lumMod val="50000"/>
                  </a:srgbClr>
                </a:solidFill>
              </a:rPr>
              <a:t> por cada “día de reserva de por vida” después del día 90 de cada período de beneficios (hasta 60 días durante toda su vida).</a:t>
            </a:r>
          </a:p>
          <a:p>
            <a:pPr marL="228600" lvl="0" indent="-228600">
              <a:lnSpc>
                <a:spcPct val="110000"/>
              </a:lnSpc>
              <a:spcAft>
                <a:spcPts val="300"/>
              </a:spcAft>
              <a:buClrTx/>
            </a:pPr>
            <a:r>
              <a:rPr lang="es-US" sz="1900" dirty="0">
                <a:solidFill>
                  <a:srgbClr val="4472C4">
                    <a:lumMod val="50000"/>
                  </a:srgbClr>
                </a:solidFill>
              </a:rPr>
              <a:t>Después de los días de reserva de por vida: todos los costos. </a:t>
            </a:r>
          </a:p>
          <a:p>
            <a:pPr marL="228600" lvl="0" indent="-228600">
              <a:lnSpc>
                <a:spcPct val="110000"/>
              </a:lnSpc>
              <a:spcAft>
                <a:spcPts val="300"/>
              </a:spcAft>
              <a:buClrTx/>
            </a:pPr>
            <a:r>
              <a:rPr lang="es-US" sz="1900" dirty="0">
                <a:solidFill>
                  <a:srgbClr val="4472C4">
                    <a:lumMod val="50000"/>
                  </a:srgbClr>
                </a:solidFill>
              </a:rPr>
              <a:t>20 % del monto aprobado por Medicare para los servicios de salud mental que reciba de médicos y otros proveedores mientras esté hospitalizado.</a:t>
            </a:r>
          </a:p>
        </p:txBody>
      </p:sp>
      <p:sp>
        <p:nvSpPr>
          <p:cNvPr id="6" name="Slide Number Placeholder 5">
            <a:extLst>
              <a:ext uri="{FF2B5EF4-FFF2-40B4-BE49-F238E27FC236}">
                <a16:creationId xmlns:a16="http://schemas.microsoft.com/office/drawing/2014/main" id="{06EF5FD0-571A-1E62-838D-C118FBD9F503}"/>
              </a:ext>
            </a:extLst>
          </p:cNvPr>
          <p:cNvSpPr>
            <a:spLocks noGrp="1"/>
          </p:cNvSpPr>
          <p:nvPr>
            <p:ph type="sldNum" sz="quarter" idx="12"/>
          </p:nvPr>
        </p:nvSpPr>
        <p:spPr/>
        <p:txBody>
          <a:bodyPr/>
          <a:lstStyle/>
          <a:p>
            <a:fld id="{F0CCE2AE-27A2-40B1-80D1-5342831D4722}" type="slidenum">
              <a:rPr lang="en-US" smtClean="0"/>
              <a:t>8</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21509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uiExpand="1"/>
      <p:bldP spid="17" grpId="0" animBg="1"/>
      <p:bldP spid="1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s-US"/>
              <a:t>Lo que paga en Medicare Original en 2023: Parte A </a:t>
            </a:r>
            <a:br>
              <a:rPr lang="es-US"/>
            </a:br>
            <a:r>
              <a:rPr lang="es-US"/>
              <a:t>(continuación)</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5" y="1188272"/>
            <a:ext cx="5486400" cy="2286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5" y="2007555"/>
            <a:ext cx="5486400" cy="138204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18DB6AE9-0B36-8CE1-8222-6148C4459156}"/>
              </a:ext>
            </a:extLst>
          </p:cNvPr>
          <p:cNvSpPr>
            <a:spLocks noGrp="1"/>
          </p:cNvSpPr>
          <p:nvPr>
            <p:ph sz="quarter" idx="13"/>
          </p:nvPr>
        </p:nvSpPr>
        <p:spPr>
          <a:xfrm>
            <a:off x="683907" y="1247530"/>
            <a:ext cx="5486400" cy="2286000"/>
          </a:xfrm>
        </p:spPr>
        <p:txBody>
          <a:bodyPr>
            <a:normAutofit lnSpcReduction="10000"/>
          </a:bodyPr>
          <a:lstStyle/>
          <a:p>
            <a:pPr marL="0" marR="0" lvl="0" indent="0" algn="ctr" defTabSz="914400" rtl="0" eaLnBrk="1" fontAlgn="auto" latinLnBrk="0" hangingPunct="1">
              <a:lnSpc>
                <a:spcPct val="100000"/>
              </a:lnSpc>
              <a:spcBef>
                <a:spcPts val="0"/>
              </a:spcBef>
              <a:buClrTx/>
              <a:buSzTx/>
              <a:buFontTx/>
              <a:buNone/>
              <a:tabLst/>
              <a:defRPr/>
            </a:pPr>
            <a:r>
              <a:rPr kumimoji="0" lang="es-US" sz="2200" b="1"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Estancia en un Centro de enfermería especializada (SNF)</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Días 1-20: $0 por cada período de beneficios.</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Días 21-100: $204 de </a:t>
            </a:r>
            <a:r>
              <a:rPr kumimoji="0" lang="es-US" sz="1900" b="0" i="0" u="none" strike="noStrike" cap="none"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coseguro</a:t>
            </a: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por día de cada período de beneficios.</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Días 101 y después: todos los costos.</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609599" y="3596317"/>
            <a:ext cx="5486400" cy="19101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609599" y="4179532"/>
            <a:ext cx="5486400" cy="12605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C9213756-A52E-BDCC-B660-3FDC9025B074}"/>
              </a:ext>
            </a:extLst>
          </p:cNvPr>
          <p:cNvSpPr>
            <a:spLocks noGrp="1"/>
          </p:cNvSpPr>
          <p:nvPr>
            <p:ph sz="quarter" idx="14"/>
          </p:nvPr>
        </p:nvSpPr>
        <p:spPr>
          <a:xfrm>
            <a:off x="630901" y="3611411"/>
            <a:ext cx="5486400" cy="1911096"/>
          </a:xfrm>
          <a:prstGeom prst="roundRect">
            <a:avLst/>
          </a:prstGeom>
        </p:spPr>
        <p:txBody>
          <a:bodyPr>
            <a:normAutofit fontScale="92500"/>
          </a:bodyPr>
          <a:lstStyle/>
          <a:p>
            <a:pPr marL="0" marR="0" lvl="0" indent="0" algn="ctr" defTabSz="914400" rtl="0" eaLnBrk="1" fontAlgn="auto" latinLnBrk="0" hangingPunct="1">
              <a:lnSpc>
                <a:spcPct val="100000"/>
              </a:lnSpc>
              <a:spcBef>
                <a:spcPts val="0"/>
              </a:spcBef>
              <a:buClrTx/>
              <a:buSzTx/>
              <a:buFontTx/>
              <a:buNone/>
              <a:tabLst/>
              <a:defRPr/>
            </a:pPr>
            <a:r>
              <a:rPr kumimoji="0" lang="es-US" sz="2400" b="1"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Atención médica a domicilio</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por servicios de atención médica a domicilio.</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20 % del monto aprobado por Medicare para equipo médico duradero (DME).</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329822" y="1133387"/>
            <a:ext cx="5486400" cy="43891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329822" y="1670823"/>
            <a:ext cx="5486400" cy="3764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lvl="0" indent="-182880" defTabSz="514338">
              <a:spcBef>
                <a:spcPts val="600"/>
              </a:spcBef>
              <a:buFont typeface="Wingdings" panose="05000000000000000000" pitchFamily="2" charset="2"/>
              <a:buChar char="§"/>
              <a:defRP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31160534-A89C-D911-CD93-08ADCE9EE5F5}"/>
              </a:ext>
            </a:extLst>
          </p:cNvPr>
          <p:cNvSpPr>
            <a:spLocks noGrp="1"/>
          </p:cNvSpPr>
          <p:nvPr>
            <p:ph sz="quarter" idx="15"/>
          </p:nvPr>
        </p:nvSpPr>
        <p:spPr>
          <a:xfrm>
            <a:off x="6287218" y="1019087"/>
            <a:ext cx="5486400" cy="4503420"/>
          </a:xfrm>
          <a:prstGeom prst="roundRect">
            <a:avLst/>
          </a:prstGeom>
        </p:spPr>
        <p:txBody>
          <a:bodyPr>
            <a:normAutofit fontScale="92500" lnSpcReduction="20000"/>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s-US" sz="2200" b="1"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Cuidados paliativos</a:t>
            </a:r>
          </a:p>
          <a:p>
            <a:pPr marL="182880" marR="0" lvl="0" indent="-182880" algn="l" defTabSz="514338" rtl="0" eaLnBrk="1" fontAlgn="auto" latinLnBrk="0" hangingPunct="1">
              <a:lnSpc>
                <a:spcPct val="105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por cuidados paliativos.</a:t>
            </a:r>
          </a:p>
          <a:p>
            <a:pPr marL="182880" marR="0" lvl="0" indent="-182880" algn="l" defTabSz="514338" rtl="0" eaLnBrk="1" fontAlgn="auto" latinLnBrk="0" hangingPunct="1">
              <a:lnSpc>
                <a:spcPct val="105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Es posible que deba hacer un copago de un máximo de $5 por cada medicamento recetado y otros productos similares para alivio del dolor y control de síntomas mientras esté en su hogar. </a:t>
            </a:r>
          </a:p>
          <a:p>
            <a:pPr marL="182880" marR="0" lvl="0" indent="-182880" algn="l" defTabSz="514338" rtl="0" eaLnBrk="1" fontAlgn="auto" latinLnBrk="0" hangingPunct="1">
              <a:lnSpc>
                <a:spcPct val="105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Es posible que deba pagar 5 % del monto aprobado por Medicare para cuidado de relevo de paciente internado.</a:t>
            </a:r>
          </a:p>
          <a:p>
            <a:pPr marL="182880" marR="0" lvl="0" indent="-182880" algn="l" defTabSz="514338" rtl="0" eaLnBrk="1" fontAlgn="auto" latinLnBrk="0" hangingPunct="1">
              <a:lnSpc>
                <a:spcPct val="105000"/>
              </a:lnSpc>
              <a:spcBef>
                <a:spcPts val="600"/>
              </a:spcBef>
              <a:spcAft>
                <a:spcPts val="0"/>
              </a:spcAft>
              <a:buClrTx/>
              <a:buSzTx/>
              <a:buFont typeface="Wingdings" panose="05000000000000000000" pitchFamily="2" charset="2"/>
              <a:buChar char="§"/>
              <a:tabLst/>
              <a:defRPr/>
            </a:pP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Medicare no cubre los gastos de alojamiento y alimentos cuando recibe cuidados paliativos en casa o en otro centro en el que resida (como un asilo de ancianos).</a:t>
            </a:r>
          </a:p>
        </p:txBody>
      </p:sp>
      <p:sp>
        <p:nvSpPr>
          <p:cNvPr id="25" name="Rectangle: Rounded Corners 24">
            <a:extLst>
              <a:ext uri="{FF2B5EF4-FFF2-40B4-BE49-F238E27FC236}">
                <a16:creationId xmlns:a16="http://schemas.microsoft.com/office/drawing/2014/main" id="{C2342BEB-E9E1-4A9D-BE1B-B61474B89961}"/>
              </a:ext>
              <a:ext uri="{C183D7F6-B498-43B3-948B-1728B52AA6E4}">
                <adec:decorative xmlns:adec="http://schemas.microsoft.com/office/drawing/2017/decorative" val="1"/>
              </a:ext>
            </a:extLst>
          </p:cNvPr>
          <p:cNvSpPr/>
          <p:nvPr/>
        </p:nvSpPr>
        <p:spPr>
          <a:xfrm>
            <a:off x="562627" y="5692429"/>
            <a:ext cx="11243014" cy="6812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577B471-EC0C-4E82-852D-C5F2795DB3C0}"/>
              </a:ext>
              <a:ext uri="{C183D7F6-B498-43B3-948B-1728B52AA6E4}">
                <adec:decorative xmlns:adec="http://schemas.microsoft.com/office/drawing/2017/decorative" val="1"/>
              </a:ext>
            </a:extLst>
          </p:cNvPr>
          <p:cNvSpPr/>
          <p:nvPr/>
        </p:nvSpPr>
        <p:spPr>
          <a:xfrm>
            <a:off x="1692879" y="5803455"/>
            <a:ext cx="10028040" cy="46166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E4C7154D-B7CA-0AAB-6855-572254E6C006}"/>
              </a:ext>
            </a:extLst>
          </p:cNvPr>
          <p:cNvSpPr>
            <a:spLocks noGrp="1"/>
          </p:cNvSpPr>
          <p:nvPr>
            <p:ph sz="quarter" idx="16"/>
          </p:nvPr>
        </p:nvSpPr>
        <p:spPr>
          <a:xfrm>
            <a:off x="683907" y="5784846"/>
            <a:ext cx="9493155" cy="5501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b="1" dirty="0">
                <a:solidFill>
                  <a:schemeClr val="bg1"/>
                </a:solidFill>
              </a:rPr>
              <a:t>Sangre</a:t>
            </a:r>
            <a:r>
              <a:rPr lang="es-US" sz="2400" dirty="0"/>
              <a:t>	 </a:t>
            </a:r>
            <a:r>
              <a:rPr kumimoji="0" lang="es-US" sz="1900" b="0" i="0" u="none" strike="noStrike" cap="none"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Si el hospital la obtiene de un banco de sangre sin cargo, no deberá pagar.</a:t>
            </a:r>
          </a:p>
        </p:txBody>
      </p:sp>
      <p:sp>
        <p:nvSpPr>
          <p:cNvPr id="4" name="Slide Number Placeholder 3">
            <a:extLst>
              <a:ext uri="{FF2B5EF4-FFF2-40B4-BE49-F238E27FC236}">
                <a16:creationId xmlns:a16="http://schemas.microsoft.com/office/drawing/2014/main" id="{E01A2A26-C1DD-AF0B-4CC8-9D0A61359478}"/>
              </a:ext>
            </a:extLst>
          </p:cNvPr>
          <p:cNvSpPr>
            <a:spLocks noGrp="1"/>
          </p:cNvSpPr>
          <p:nvPr>
            <p:ph type="sldNum" sz="quarter" idx="12"/>
          </p:nvPr>
        </p:nvSpPr>
        <p:spPr/>
        <p:txBody>
          <a:bodyPr/>
          <a:lstStyle/>
          <a:p>
            <a:fld id="{F0CCE2AE-27A2-40B1-80D1-5342831D4722}" type="slidenum">
              <a:rPr lang="en-US" smtClean="0"/>
              <a:t>9</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s-US"/>
              <a:t>Pólizas del Seguro Suplementario de Medicare (Medigap)</a:t>
            </a:r>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s-US"/>
              <a:t>Abril de 2024</a:t>
            </a:r>
          </a:p>
        </p:txBody>
      </p:sp>
    </p:spTree>
    <p:custDataLst>
      <p:tags r:id="rId1"/>
    </p:custDataLst>
    <p:extLst>
      <p:ext uri="{BB962C8B-B14F-4D97-AF65-F5344CB8AC3E}">
        <p14:creationId xmlns:p14="http://schemas.microsoft.com/office/powerpoint/2010/main" val="390034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p:bldP spid="21" grpId="0" animBg="1"/>
      <p:bldP spid="22" grpId="0" animBg="1"/>
      <p:bldP spid="6" grpId="0"/>
      <p:bldP spid="12" grpId="0" animBg="1"/>
      <p:bldP spid="11" grpId="0" animBg="1"/>
      <p:bldP spid="7" grpId="0"/>
      <p:bldP spid="25" grpId="0" animBg="1"/>
      <p:bldP spid="28"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DT NEW THEME" val="wr0JuVkM"/>
  <p:tag name="ARTICULATE_DESIGN_ID_1_DT NEW THEME" val="0DNzWh3h"/>
  <p:tag name="ARTICULATE_DESIGN_ID_OFFICE THEME" val="mm2vyaaX"/>
  <p:tag name="ARTICULATE_SLIDE_COUNT" val="6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83815EEE-17A4-40EA-9622-AD6EBB18E5C2}" vid="{C698AFB8-F3A4-452D-9DB6-55EAE58E7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37B5B5D1-CE52-4BF6-AE79-3FBC36B7415D}" vid="{E77D101F-582F-4468-850F-6276463B1F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New Theme</Template>
  <TotalTime>17020</TotalTime>
  <Words>18043</Words>
  <Application>Microsoft Office PowerPoint</Application>
  <PresentationFormat>Widescreen</PresentationFormat>
  <Paragraphs>1122</Paragraphs>
  <Slides>62</Slides>
  <Notes>62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Arial</vt:lpstr>
      <vt:lpstr>Arial Black</vt:lpstr>
      <vt:lpstr>Calibri</vt:lpstr>
      <vt:lpstr>Calibri </vt:lpstr>
      <vt:lpstr>Courier New</vt:lpstr>
      <vt:lpstr>Lato Black</vt:lpstr>
      <vt:lpstr>Rubik</vt:lpstr>
      <vt:lpstr>Wingdings</vt:lpstr>
      <vt:lpstr>Wingdings,Sans-Serif</vt:lpstr>
      <vt:lpstr>DT New Theme</vt:lpstr>
      <vt:lpstr>Office Theme</vt:lpstr>
      <vt:lpstr>1_DT new Theme</vt:lpstr>
      <vt:lpstr>Pólizas del Seguro Suplementario  de Medicare (Medigap)</vt:lpstr>
      <vt:lpstr>Contenido</vt:lpstr>
      <vt:lpstr>Objetivos de la sesión</vt:lpstr>
      <vt:lpstr>Lección 1</vt:lpstr>
      <vt:lpstr>Objetivos de la lección 1:</vt:lpstr>
      <vt:lpstr>Sus Opciones de Cobertura Medicare</vt:lpstr>
      <vt:lpstr>Pólizas Medigap</vt:lpstr>
      <vt:lpstr>Lo que paga en Medicare Original en 2024: Parte A</vt:lpstr>
      <vt:lpstr>Lo que paga en Medicare Original en 2023: Parte A  (continuación)</vt:lpstr>
      <vt:lpstr>Lo que paga en Medicare Original en 2024: Parte B</vt:lpstr>
      <vt:lpstr>Compruebe sus conocimientos: Pregunta 1</vt:lpstr>
      <vt:lpstr>Compruebe sus conocimientos: Pregunta 2</vt:lpstr>
      <vt:lpstr>Lección 2</vt:lpstr>
      <vt:lpstr>Objetivos de la lección 2:</vt:lpstr>
      <vt:lpstr>Planes Medigap</vt:lpstr>
      <vt:lpstr>Cobertura de Plan Medigap</vt:lpstr>
      <vt:lpstr>Cambios en Medigap</vt:lpstr>
      <vt:lpstr>Cambios en Medigap (continuación)</vt:lpstr>
      <vt:lpstr>Estados exentos</vt:lpstr>
      <vt:lpstr>Pólizas Medicare SELECT</vt:lpstr>
      <vt:lpstr>Pólizas Medicare SELECT (continuación)</vt:lpstr>
      <vt:lpstr>Compruebe sus conocimientos: Pregunta 3</vt:lpstr>
      <vt:lpstr>Compruebe sus conocimientos: Pregunta 4</vt:lpstr>
      <vt:lpstr>Lección 3</vt:lpstr>
      <vt:lpstr>Objetivos de la lección 3:</vt:lpstr>
      <vt:lpstr>Costos de Medigap</vt:lpstr>
      <vt:lpstr>Precios de Medigap Basados en la Edad</vt:lpstr>
      <vt:lpstr>El mejor momento para comprar una póliza Medigap</vt:lpstr>
      <vt:lpstr>Sus derechos cuando compra una póliza Medigap</vt:lpstr>
      <vt:lpstr>Si se demora en inscribirse en Parte B</vt:lpstr>
      <vt:lpstr>Condiciones preexistentes y Medigap</vt:lpstr>
      <vt:lpstr>Medigap para personas con una discapacidad o  enfermedad renal en etapa terminal (ESRD)</vt:lpstr>
      <vt:lpstr>Pasos para comprar una póliza Medigap</vt:lpstr>
      <vt:lpstr>¿Por qué cambiar de póliza Medigap?</vt:lpstr>
      <vt:lpstr>¿Cuándo puede cambiar de pólizas Medigap?</vt:lpstr>
      <vt:lpstr>Compruebe sus conocimientos: Pregunta 5</vt:lpstr>
      <vt:lpstr>Compruebe sus conocimientos: Pregunta 6</vt:lpstr>
      <vt:lpstr>Lección 4</vt:lpstr>
      <vt:lpstr>Objetivos de la lección 4:</vt:lpstr>
      <vt:lpstr>Derechos de Emisión Garantizada </vt:lpstr>
      <vt:lpstr>Ejemplos de Derechos de Emisión Garantizada </vt:lpstr>
      <vt:lpstr>Ejemplos de derechos de emisión garantizada (continuación)</vt:lpstr>
      <vt:lpstr>Pólizas con renovación garantizada</vt:lpstr>
      <vt:lpstr>Derecho a Suspender Medigap para Personas con Medicaid</vt:lpstr>
      <vt:lpstr>Derecho a suspender Medigap para personas con Medicaid (continuación)</vt:lpstr>
      <vt:lpstr>Derecho a suspender Medigap para  personas de menos de 65 años</vt:lpstr>
      <vt:lpstr>Para más información sobre los derechos y  protecciones relativos a Medigap</vt:lpstr>
      <vt:lpstr>Compruebe sus conocimientos: Pregunta 7</vt:lpstr>
      <vt:lpstr>Compruebe sus conocimientos: Pregunta 8</vt:lpstr>
      <vt:lpstr>Revisión: Escenario 1</vt:lpstr>
      <vt:lpstr>Revisión: Consideraciones del escenario 1</vt:lpstr>
      <vt:lpstr>Revisión: Escenario 2</vt:lpstr>
      <vt:lpstr>Revisión: Consideraciones del escenario 2</vt:lpstr>
      <vt:lpstr>Resumen de puntos clave</vt:lpstr>
      <vt:lpstr>Resumen de puntos clave (continuación)</vt:lpstr>
      <vt:lpstr>Guía de recursos de Medigap: Recursos </vt:lpstr>
      <vt:lpstr>Guía de recursos de Medigap: Productos de Medicare</vt:lpstr>
      <vt:lpstr>¿En qué difieren las pólizas Medigap y  los planes Medicare Advantage?</vt:lpstr>
      <vt:lpstr>Situaciones relacionadas con derechos  de emisión garantizada de Medigap</vt:lpstr>
      <vt:lpstr>Situaciones relacionadas con derechos de emisión garantizada de Medigap (continuación)</vt:lpstr>
      <vt:lpstr>Acrónimos</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Long, Leslie (CMS/OC)</cp:lastModifiedBy>
  <cp:revision>531</cp:revision>
  <cp:lastPrinted>2022-02-02T20:02:14Z</cp:lastPrinted>
  <dcterms:created xsi:type="dcterms:W3CDTF">2021-10-13T13:14:36Z</dcterms:created>
  <dcterms:modified xsi:type="dcterms:W3CDTF">2024-08-02T17:50:15Z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17D8BA85-01F3-44BD-ACCB-A33FDC718533</vt:lpwstr>
  </property>
  <property fmtid="{D5CDD505-2E9C-101B-9397-08002B2CF9AE}" pid="3" name="ArticulatePath">
    <vt:lpwstr>Medicare Supplement Insurance (Medigap) Policies_v2</vt:lpwstr>
  </property>
</Properties>
</file>