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38.xml" ContentType="application/vnd.openxmlformats-officedocument.presentationml.tags+xml"/>
  <Override PartName="/ppt/notesSlides/notesSlide1.xml" ContentType="application/vnd.openxmlformats-officedocument.presentationml.notesSlide+xml"/>
  <Override PartName="/ppt/tags/tag39.xml" ContentType="application/vnd.openxmlformats-officedocument.presentationml.tags+xml"/>
  <Override PartName="/ppt/notesSlides/notesSlide2.xml" ContentType="application/vnd.openxmlformats-officedocument.presentationml.notesSlide+xml"/>
  <Override PartName="/ppt/tags/tag40.xml" ContentType="application/vnd.openxmlformats-officedocument.presentationml.tags+xml"/>
  <Override PartName="/ppt/notesSlides/notesSlide3.xml" ContentType="application/vnd.openxmlformats-officedocument.presentationml.notesSlide+xml"/>
  <Override PartName="/ppt/tags/tag41.xml" ContentType="application/vnd.openxmlformats-officedocument.presentationml.tags+xml"/>
  <Override PartName="/ppt/notesSlides/notesSlide4.xml" ContentType="application/vnd.openxmlformats-officedocument.presentationml.notesSlide+xml"/>
  <Override PartName="/ppt/tags/tag42.xml" ContentType="application/vnd.openxmlformats-officedocument.presentationml.tags+xml"/>
  <Override PartName="/ppt/notesSlides/notesSlide5.xml" ContentType="application/vnd.openxmlformats-officedocument.presentationml.notesSlide+xml"/>
  <Override PartName="/ppt/tags/tag43.xml" ContentType="application/vnd.openxmlformats-officedocument.presentationml.tags+xml"/>
  <Override PartName="/ppt/notesSlides/notesSlide6.xml" ContentType="application/vnd.openxmlformats-officedocument.presentationml.notesSlide+xml"/>
  <Override PartName="/ppt/tags/tag44.xml" ContentType="application/vnd.openxmlformats-officedocument.presentationml.tags+xml"/>
  <Override PartName="/ppt/notesSlides/notesSlide7.xml" ContentType="application/vnd.openxmlformats-officedocument.presentationml.notesSlide+xml"/>
  <Override PartName="/ppt/tags/tag45.xml" ContentType="application/vnd.openxmlformats-officedocument.presentationml.tags+xml"/>
  <Override PartName="/ppt/notesSlides/notesSlide8.xml" ContentType="application/vnd.openxmlformats-officedocument.presentationml.notesSlide+xml"/>
  <Override PartName="/ppt/tags/tag46.xml" ContentType="application/vnd.openxmlformats-officedocument.presentationml.tags+xml"/>
  <Override PartName="/ppt/notesSlides/notesSlide9.xml" ContentType="application/vnd.openxmlformats-officedocument.presentationml.notesSlide+xml"/>
  <Override PartName="/ppt/tags/tag47.xml" ContentType="application/vnd.openxmlformats-officedocument.presentationml.tags+xml"/>
  <Override PartName="/ppt/notesSlides/notesSlide10.xml" ContentType="application/vnd.openxmlformats-officedocument.presentationml.notesSlide+xml"/>
  <Override PartName="/ppt/tags/tag48.xml" ContentType="application/vnd.openxmlformats-officedocument.presentationml.tags+xml"/>
  <Override PartName="/ppt/notesSlides/notesSlide11.xml" ContentType="application/vnd.openxmlformats-officedocument.presentationml.notesSlide+xml"/>
  <Override PartName="/ppt/tags/tag49.xml" ContentType="application/vnd.openxmlformats-officedocument.presentationml.tags+xml"/>
  <Override PartName="/ppt/notesSlides/notesSlide12.xml" ContentType="application/vnd.openxmlformats-officedocument.presentationml.notesSlide+xml"/>
  <Override PartName="/ppt/tags/tag50.xml" ContentType="application/vnd.openxmlformats-officedocument.presentationml.tags+xml"/>
  <Override PartName="/ppt/notesSlides/notesSlide13.xml" ContentType="application/vnd.openxmlformats-officedocument.presentationml.notesSlide+xml"/>
  <Override PartName="/ppt/tags/tag51.xml" ContentType="application/vnd.openxmlformats-officedocument.presentationml.tags+xml"/>
  <Override PartName="/ppt/notesSlides/notesSlide14.xml" ContentType="application/vnd.openxmlformats-officedocument.presentationml.notesSlide+xml"/>
  <Override PartName="/ppt/tags/tag52.xml" ContentType="application/vnd.openxmlformats-officedocument.presentationml.tags+xml"/>
  <Override PartName="/ppt/notesSlides/notesSlide15.xml" ContentType="application/vnd.openxmlformats-officedocument.presentationml.notesSlide+xml"/>
  <Override PartName="/ppt/tags/tag53.xml" ContentType="application/vnd.openxmlformats-officedocument.presentationml.tags+xml"/>
  <Override PartName="/ppt/notesSlides/notesSlide16.xml" ContentType="application/vnd.openxmlformats-officedocument.presentationml.notesSlide+xml"/>
  <Override PartName="/ppt/tags/tag54.xml" ContentType="application/vnd.openxmlformats-officedocument.presentationml.tags+xml"/>
  <Override PartName="/ppt/notesSlides/notesSlide17.xml" ContentType="application/vnd.openxmlformats-officedocument.presentationml.notesSlide+xml"/>
  <Override PartName="/ppt/tags/tag55.xml" ContentType="application/vnd.openxmlformats-officedocument.presentationml.tags+xml"/>
  <Override PartName="/ppt/notesSlides/notesSlide18.xml" ContentType="application/vnd.openxmlformats-officedocument.presentationml.notesSlide+xml"/>
  <Override PartName="/ppt/tags/tag56.xml" ContentType="application/vnd.openxmlformats-officedocument.presentationml.tags+xml"/>
  <Override PartName="/ppt/notesSlides/notesSlide19.xml" ContentType="application/vnd.openxmlformats-officedocument.presentationml.notesSlide+xml"/>
  <Override PartName="/ppt/tags/tag57.xml" ContentType="application/vnd.openxmlformats-officedocument.presentationml.tags+xml"/>
  <Override PartName="/ppt/notesSlides/notesSlide20.xml" ContentType="application/vnd.openxmlformats-officedocument.presentationml.notesSlide+xml"/>
  <Override PartName="/ppt/tags/tag58.xml" ContentType="application/vnd.openxmlformats-officedocument.presentationml.tags+xml"/>
  <Override PartName="/ppt/notesSlides/notesSlide21.xml" ContentType="application/vnd.openxmlformats-officedocument.presentationml.notesSlide+xml"/>
  <Override PartName="/ppt/tags/tag59.xml" ContentType="application/vnd.openxmlformats-officedocument.presentationml.tags+xml"/>
  <Override PartName="/ppt/notesSlides/notesSlide22.xml" ContentType="application/vnd.openxmlformats-officedocument.presentationml.notesSlide+xml"/>
  <Override PartName="/ppt/tags/tag60.xml" ContentType="application/vnd.openxmlformats-officedocument.presentationml.tags+xml"/>
  <Override PartName="/ppt/notesSlides/notesSlide23.xml" ContentType="application/vnd.openxmlformats-officedocument.presentationml.notesSlide+xml"/>
  <Override PartName="/ppt/tags/tag61.xml" ContentType="application/vnd.openxmlformats-officedocument.presentationml.tags+xml"/>
  <Override PartName="/ppt/notesSlides/notesSlide24.xml" ContentType="application/vnd.openxmlformats-officedocument.presentationml.notesSlide+xml"/>
  <Override PartName="/ppt/tags/tag62.xml" ContentType="application/vnd.openxmlformats-officedocument.presentationml.tags+xml"/>
  <Override PartName="/ppt/notesSlides/notesSlide25.xml" ContentType="application/vnd.openxmlformats-officedocument.presentationml.notesSlide+xml"/>
  <Override PartName="/ppt/tags/tag63.xml" ContentType="application/vnd.openxmlformats-officedocument.presentationml.tags+xml"/>
  <Override PartName="/ppt/notesSlides/notesSlide26.xml" ContentType="application/vnd.openxmlformats-officedocument.presentationml.notesSlide+xml"/>
  <Override PartName="/ppt/tags/tag64.xml" ContentType="application/vnd.openxmlformats-officedocument.presentationml.tags+xml"/>
  <Override PartName="/ppt/notesSlides/notesSlide27.xml" ContentType="application/vnd.openxmlformats-officedocument.presentationml.notesSlide+xml"/>
  <Override PartName="/ppt/tags/tag65.xml" ContentType="application/vnd.openxmlformats-officedocument.presentationml.tags+xml"/>
  <Override PartName="/ppt/notesSlides/notesSlide28.xml" ContentType="application/vnd.openxmlformats-officedocument.presentationml.notesSlide+xml"/>
  <Override PartName="/ppt/tags/tag66.xml" ContentType="application/vnd.openxmlformats-officedocument.presentationml.tags+xml"/>
  <Override PartName="/ppt/notesSlides/notesSlide29.xml" ContentType="application/vnd.openxmlformats-officedocument.presentationml.notesSlide+xml"/>
  <Override PartName="/ppt/tags/tag67.xml" ContentType="application/vnd.openxmlformats-officedocument.presentationml.tags+xml"/>
  <Override PartName="/ppt/notesSlides/notesSlide30.xml" ContentType="application/vnd.openxmlformats-officedocument.presentationml.notesSlide+xml"/>
  <Override PartName="/ppt/tags/tag68.xml" ContentType="application/vnd.openxmlformats-officedocument.presentationml.tags+xml"/>
  <Override PartName="/ppt/notesSlides/notesSlide31.xml" ContentType="application/vnd.openxmlformats-officedocument.presentationml.notesSlide+xml"/>
  <Override PartName="/ppt/tags/tag69.xml" ContentType="application/vnd.openxmlformats-officedocument.presentationml.tags+xml"/>
  <Override PartName="/ppt/notesSlides/notesSlide32.xml" ContentType="application/vnd.openxmlformats-officedocument.presentationml.notesSlide+xml"/>
  <Override PartName="/ppt/tags/tag70.xml" ContentType="application/vnd.openxmlformats-officedocument.presentationml.tags+xml"/>
  <Override PartName="/ppt/notesSlides/notesSlide33.xml" ContentType="application/vnd.openxmlformats-officedocument.presentationml.notesSlide+xml"/>
  <Override PartName="/ppt/tags/tag71.xml" ContentType="application/vnd.openxmlformats-officedocument.presentationml.tags+xml"/>
  <Override PartName="/ppt/notesSlides/notesSlide34.xml" ContentType="application/vnd.openxmlformats-officedocument.presentationml.notesSlide+xml"/>
  <Override PartName="/ppt/tags/tag72.xml" ContentType="application/vnd.openxmlformats-officedocument.presentationml.tags+xml"/>
  <Override PartName="/ppt/notesSlides/notesSlide35.xml" ContentType="application/vnd.openxmlformats-officedocument.presentationml.notesSlide+xml"/>
  <Override PartName="/ppt/tags/tag73.xml" ContentType="application/vnd.openxmlformats-officedocument.presentationml.tags+xml"/>
  <Override PartName="/ppt/notesSlides/notesSlide36.xml" ContentType="application/vnd.openxmlformats-officedocument.presentationml.notesSlide+xml"/>
  <Override PartName="/ppt/tags/tag74.xml" ContentType="application/vnd.openxmlformats-officedocument.presentationml.tags+xml"/>
  <Override PartName="/ppt/notesSlides/notesSlide37.xml" ContentType="application/vnd.openxmlformats-officedocument.presentationml.notesSlide+xml"/>
  <Override PartName="/ppt/tags/tag75.xml" ContentType="application/vnd.openxmlformats-officedocument.presentationml.tags+xml"/>
  <Override PartName="/ppt/notesSlides/notesSlide38.xml" ContentType="application/vnd.openxmlformats-officedocument.presentationml.notesSlide+xml"/>
  <Override PartName="/ppt/tags/tag76.xml" ContentType="application/vnd.openxmlformats-officedocument.presentationml.tags+xml"/>
  <Override PartName="/ppt/notesSlides/notesSlide39.xml" ContentType="application/vnd.openxmlformats-officedocument.presentationml.notesSlide+xml"/>
  <Override PartName="/ppt/tags/tag77.xml" ContentType="application/vnd.openxmlformats-officedocument.presentationml.tags+xml"/>
  <Override PartName="/ppt/notesSlides/notesSlide40.xml" ContentType="application/vnd.openxmlformats-officedocument.presentationml.notesSlide+xml"/>
  <Override PartName="/ppt/tags/tag78.xml" ContentType="application/vnd.openxmlformats-officedocument.presentationml.tags+xml"/>
  <Override PartName="/ppt/notesSlides/notesSlide41.xml" ContentType="application/vnd.openxmlformats-officedocument.presentationml.notesSlide+xml"/>
  <Override PartName="/ppt/tags/tag79.xml" ContentType="application/vnd.openxmlformats-officedocument.presentationml.tags+xml"/>
  <Override PartName="/ppt/notesSlides/notesSlide42.xml" ContentType="application/vnd.openxmlformats-officedocument.presentationml.notesSlide+xml"/>
  <Override PartName="/ppt/tags/tag80.xml" ContentType="application/vnd.openxmlformats-officedocument.presentationml.tags+xml"/>
  <Override PartName="/ppt/notesSlides/notesSlide43.xml" ContentType="application/vnd.openxmlformats-officedocument.presentationml.notesSlide+xml"/>
  <Override PartName="/ppt/tags/tag81.xml" ContentType="application/vnd.openxmlformats-officedocument.presentationml.tags+xml"/>
  <Override PartName="/ppt/notesSlides/notesSlide44.xml" ContentType="application/vnd.openxmlformats-officedocument.presentationml.notesSlide+xml"/>
  <Override PartName="/ppt/tags/tag82.xml" ContentType="application/vnd.openxmlformats-officedocument.presentationml.tags+xml"/>
  <Override PartName="/ppt/notesSlides/notesSlide45.xml" ContentType="application/vnd.openxmlformats-officedocument.presentationml.notesSlide+xml"/>
  <Override PartName="/ppt/tags/tag83.xml" ContentType="application/vnd.openxmlformats-officedocument.presentationml.tags+xml"/>
  <Override PartName="/ppt/notesSlides/notesSlide46.xml" ContentType="application/vnd.openxmlformats-officedocument.presentationml.notesSlide+xml"/>
  <Override PartName="/ppt/tags/tag84.xml" ContentType="application/vnd.openxmlformats-officedocument.presentationml.tags+xml"/>
  <Override PartName="/ppt/notesSlides/notesSlide47.xml" ContentType="application/vnd.openxmlformats-officedocument.presentationml.notesSlide+xml"/>
  <Override PartName="/ppt/tags/tag85.xml" ContentType="application/vnd.openxmlformats-officedocument.presentationml.tags+xml"/>
  <Override PartName="/ppt/notesSlides/notesSlide4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92" r:id="rId2"/>
  </p:sldMasterIdLst>
  <p:notesMasterIdLst>
    <p:notesMasterId r:id="rId51"/>
  </p:notesMasterIdLst>
  <p:handoutMasterIdLst>
    <p:handoutMasterId r:id="rId52"/>
  </p:handoutMasterIdLst>
  <p:sldIdLst>
    <p:sldId id="256" r:id="rId3"/>
    <p:sldId id="360" r:id="rId4"/>
    <p:sldId id="378" r:id="rId5"/>
    <p:sldId id="363" r:id="rId6"/>
    <p:sldId id="425" r:id="rId7"/>
    <p:sldId id="391" r:id="rId8"/>
    <p:sldId id="439" r:id="rId9"/>
    <p:sldId id="393" r:id="rId10"/>
    <p:sldId id="394" r:id="rId11"/>
    <p:sldId id="421" r:id="rId12"/>
    <p:sldId id="396" r:id="rId13"/>
    <p:sldId id="397" r:id="rId14"/>
    <p:sldId id="398" r:id="rId15"/>
    <p:sldId id="430" r:id="rId16"/>
    <p:sldId id="422" r:id="rId17"/>
    <p:sldId id="402" r:id="rId18"/>
    <p:sldId id="433" r:id="rId19"/>
    <p:sldId id="403" r:id="rId20"/>
    <p:sldId id="434" r:id="rId21"/>
    <p:sldId id="405" r:id="rId22"/>
    <p:sldId id="418" r:id="rId23"/>
    <p:sldId id="407" r:id="rId24"/>
    <p:sldId id="371" r:id="rId25"/>
    <p:sldId id="365" r:id="rId26"/>
    <p:sldId id="426" r:id="rId27"/>
    <p:sldId id="438" r:id="rId28"/>
    <p:sldId id="417" r:id="rId29"/>
    <p:sldId id="408" r:id="rId30"/>
    <p:sldId id="410" r:id="rId31"/>
    <p:sldId id="440" r:id="rId32"/>
    <p:sldId id="412" r:id="rId33"/>
    <p:sldId id="435" r:id="rId34"/>
    <p:sldId id="372" r:id="rId35"/>
    <p:sldId id="367" r:id="rId36"/>
    <p:sldId id="427" r:id="rId37"/>
    <p:sldId id="441" r:id="rId38"/>
    <p:sldId id="413" r:id="rId39"/>
    <p:sldId id="414" r:id="rId40"/>
    <p:sldId id="419" r:id="rId41"/>
    <p:sldId id="373" r:id="rId42"/>
    <p:sldId id="369" r:id="rId43"/>
    <p:sldId id="428" r:id="rId44"/>
    <p:sldId id="389" r:id="rId45"/>
    <p:sldId id="375" r:id="rId46"/>
    <p:sldId id="377" r:id="rId47"/>
    <p:sldId id="416" r:id="rId48"/>
    <p:sldId id="376" r:id="rId49"/>
    <p:sldId id="362" r:id="rId50"/>
  </p:sldIdLst>
  <p:sldSz cx="12192000" cy="6858000"/>
  <p:notesSz cx="7315200" cy="9601200"/>
  <p:custDataLst>
    <p:tags r:id="rId5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CCC8F19-39AD-B18B-9B58-995A2B5BC83A}" name="Diacogiannis, Doria (CMS/OC)" initials="DD" userId="S::doria.diacogiannis@cms.hhs.gov::c67081fa-44ef-4438-9bb7-e0e43eac079b" providerId="AD"/>
  <p188:author id="{DB2F7B3B-F56C-725E-D849-8A37479818E8}" name="Erin Gordon" initials="EG" userId="acKKNh9FXdJwacMGmBgqKOEsYzKaaAa59248F7tmCqs=" providerId="None"/>
  <p188:author id="{A7B8FF8C-52C6-05FF-4F4C-D556AF981C1C}" name="Long, Leslie (CMS/OC)" initials="LL" userId="S::leslie.long@cms.hhs.gov::59e72955-8665-433f-9419-e19f3be41420" providerId="AD"/>
  <p188:author id="{F7FB03AC-89A1-6971-B7F0-A2448F632C07}" name="Amy Miner" initials="AM" userId="kR8YKXNL7w5d4CwNo2l6c4XXESMczl0Ndi9C1pFHWbU="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eslie Long" initials="LL" lastIdx="86" clrIdx="0">
    <p:extLst>
      <p:ext uri="{19B8F6BF-5375-455C-9EA6-DF929625EA0E}">
        <p15:presenceInfo xmlns:p15="http://schemas.microsoft.com/office/powerpoint/2012/main" userId="S-1-5-21-4095628063-3556742122-3606576086-120535" providerId="AD"/>
      </p:ext>
    </p:extLst>
  </p:cmAuthor>
  <p:cmAuthor id="2" name="Doria Diacogiannis" initials="DD" lastIdx="67" clrIdx="1">
    <p:extLst>
      <p:ext uri="{19B8F6BF-5375-455C-9EA6-DF929625EA0E}">
        <p15:presenceInfo xmlns:p15="http://schemas.microsoft.com/office/powerpoint/2012/main" userId="S-1-5-21-4095628063-3556742122-3606576086-197501" providerId="AD"/>
      </p:ext>
    </p:extLst>
  </p:cmAuthor>
  <p:cmAuthor id="3" name="Mohamad Al-Issa" initials="MA" lastIdx="3" clrIdx="2">
    <p:extLst>
      <p:ext uri="{19B8F6BF-5375-455C-9EA6-DF929625EA0E}">
        <p15:presenceInfo xmlns:p15="http://schemas.microsoft.com/office/powerpoint/2012/main" userId="S-1-5-21-4095628063-3556742122-3606576086-234970" providerId="AD"/>
      </p:ext>
    </p:extLst>
  </p:cmAuthor>
  <p:cmAuthor id="4" name="Amy Miner" initials="AM" lastIdx="6" clrIdx="3">
    <p:extLst>
      <p:ext uri="{19B8F6BF-5375-455C-9EA6-DF929625EA0E}">
        <p15:presenceInfo xmlns:p15="http://schemas.microsoft.com/office/powerpoint/2012/main" userId="S-1-5-21-4095628063-3556742122-3606576086-8437" providerId="AD"/>
      </p:ext>
    </p:extLst>
  </p:cmAuthor>
  <p:cmAuthor id="5" name="Santana, David (CMS/OC)" initials="SD(" lastIdx="5" clrIdx="4">
    <p:extLst>
      <p:ext uri="{19B8F6BF-5375-455C-9EA6-DF929625EA0E}">
        <p15:presenceInfo xmlns:p15="http://schemas.microsoft.com/office/powerpoint/2012/main" userId="S-1-5-21-4095628063-3556742122-3606576086-67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966"/>
    <a:srgbClr val="DEEBF7"/>
    <a:srgbClr val="00529B"/>
    <a:srgbClr val="E4E4E0"/>
    <a:srgbClr val="FFFFFF"/>
    <a:srgbClr val="FED87A"/>
    <a:srgbClr val="FEE198"/>
    <a:srgbClr val="FEC736"/>
    <a:srgbClr val="E4E5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72" autoAdjust="0"/>
    <p:restoredTop sz="76190" autoAdjust="0"/>
  </p:normalViewPr>
  <p:slideViewPr>
    <p:cSldViewPr snapToGrid="0">
      <p:cViewPr varScale="1">
        <p:scale>
          <a:sx n="83" d="100"/>
          <a:sy n="83" d="100"/>
        </p:scale>
        <p:origin x="1728" y="84"/>
      </p:cViewPr>
      <p:guideLst/>
    </p:cSldViewPr>
  </p:slideViewPr>
  <p:outlineViewPr>
    <p:cViewPr>
      <p:scale>
        <a:sx n="33" d="100"/>
        <a:sy n="33" d="100"/>
      </p:scale>
      <p:origin x="0" y="-37872"/>
    </p:cViewPr>
  </p:outlineViewPr>
  <p:notesTextViewPr>
    <p:cViewPr>
      <p:scale>
        <a:sx n="1" d="1"/>
        <a:sy n="1" d="1"/>
      </p:scale>
      <p:origin x="0" y="0"/>
    </p:cViewPr>
  </p:notesTextViewPr>
  <p:sorterViewPr>
    <p:cViewPr>
      <p:scale>
        <a:sx n="180" d="100"/>
        <a:sy n="180" d="100"/>
      </p:scale>
      <p:origin x="0" y="-18924"/>
    </p:cViewPr>
  </p:sorterViewPr>
  <p:notesViewPr>
    <p:cSldViewPr snapToGrid="0">
      <p:cViewPr>
        <p:scale>
          <a:sx n="80" d="100"/>
          <a:sy n="80" d="100"/>
        </p:scale>
        <p:origin x="3804"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gs" Target="tags/tag1.xml"/><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microsoft.com/office/2018/10/relationships/authors" Target="author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482F10-2C06-49DF-8671-10684870929C}"/>
              </a:ext>
            </a:extLst>
          </p:cNvPr>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ECF7A70-5165-4B04-9689-9A913AF78236}"/>
              </a:ext>
            </a:extLst>
          </p:cNvPr>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BA7BCB87-597C-45F2-9C94-0677E45788A2}" type="datetimeFigureOut">
              <a:rPr lang="en-US" smtClean="0"/>
              <a:t>06/18/2024</a:t>
            </a:fld>
            <a:endParaRPr lang="en-US"/>
          </a:p>
        </p:txBody>
      </p:sp>
      <p:sp>
        <p:nvSpPr>
          <p:cNvPr id="4" name="Footer Placeholder 3">
            <a:extLst>
              <a:ext uri="{FF2B5EF4-FFF2-40B4-BE49-F238E27FC236}">
                <a16:creationId xmlns:a16="http://schemas.microsoft.com/office/drawing/2014/main" id="{049A872A-553C-4A9C-9046-C7BAFC2285D5}"/>
              </a:ext>
            </a:extLst>
          </p:cNvPr>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7C05928-D3D5-4D49-8122-4F011F993614}"/>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087137C4-569D-4984-B180-7C9CFCD4B56F}" type="slidenum">
              <a:rPr lang="en-US" smtClean="0"/>
              <a:t>‹#›</a:t>
            </a:fld>
            <a:endParaRPr lang="en-US"/>
          </a:p>
        </p:txBody>
      </p:sp>
    </p:spTree>
    <p:extLst>
      <p:ext uri="{BB962C8B-B14F-4D97-AF65-F5344CB8AC3E}">
        <p14:creationId xmlns:p14="http://schemas.microsoft.com/office/powerpoint/2010/main" val="33862904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E9B2BF63-60A1-4BF0-9056-4C70BD1542F0}" type="datetimeFigureOut">
              <a:rPr lang="en-US" smtClean="0"/>
              <a:t>06/18/2024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Tree>
    <p:extLst>
      <p:ext uri="{BB962C8B-B14F-4D97-AF65-F5344CB8AC3E}">
        <p14:creationId xmlns:p14="http://schemas.microsoft.com/office/powerpoint/2010/main" val="384787838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cms.gov/newsroom/media-inquiries"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ssa.gov/pubs/EN-05-10072.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ssa.gov/benefits/disability/approval.html%23:~:text=Generally%2C%20if%20your%20application%20for,find%20that%20your%20disability%20began"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ssa.gov/benefits/disability/qualify.html%23anchor7"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ssa.gov/pubs/EN-05-10026.pdf"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www.ssa.gov/oact/cola/SSI.html" TargetMode="External"/><Relationship Id="rId4" Type="http://schemas.openxmlformats.org/officeDocument/2006/relationships/hyperlink" Target="https://www.ssa.gov/pubs/EN-05-11069.pdf"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ssa.gov/ssi/text-general-ussi.htm"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ssa.gov/ssi/text-other-ussi.htm"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socialsecurity.gov/"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s://www.ssa.gov/disability/" TargetMode="External"/><Relationship Id="rId4" Type="http://schemas.openxmlformats.org/officeDocument/2006/relationships/hyperlink" Target="https://secure.ssa.gov/ICON/main.jsp"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ssa.gov/compassionateallowances/conditions.htm"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ssa.gov/pubs/EN-05-10058.pdf"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ssa.gov/myaccount/"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ssa.gov/pubs/EN-05-10026.pdf"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secure.ssa.gov/poms.Nsf/lnx/0600805090"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ssa.gov/redbook/"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benefits.gov/benefit/6180"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medicare.gov/basics/end-stage-renal-disease"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s://cmsnationaltrainingprogram.cms.gov/resources" TargetMode="External"/><Relationship Id="rId5" Type="http://schemas.openxmlformats.org/officeDocument/2006/relationships/hyperlink" Target="https://www.medicare.gov/health-drug-plans/health-plans/your-health-plan-options/other-medicare-health-plans" TargetMode="External"/><Relationship Id="rId4" Type="http://schemas.openxmlformats.org/officeDocument/2006/relationships/hyperlink" Target="https://www.medicare.gov/plan-compare/%23/?year=2023&amp;lang=en"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es.medicare.gov/publications"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content.naic.org/state-insurance-departments"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es.medicare.gov/talk-to-someone" TargetMode="External"/><Relationship Id="rId2" Type="http://schemas.openxmlformats.org/officeDocument/2006/relationships/slide" Target="../slides/slide43.xml"/><Relationship Id="rId1" Type="http://schemas.openxmlformats.org/officeDocument/2006/relationships/notesMaster" Target="../notesMasters/notesMaster1.xml"/><Relationship Id="rId6" Type="http://schemas.openxmlformats.org/officeDocument/2006/relationships/hyperlink" Target="https://www.medicare.gov/Publications" TargetMode="External"/><Relationship Id="rId5" Type="http://schemas.openxmlformats.org/officeDocument/2006/relationships/hyperlink" Target="https://cmsnationaltrainingprogram.cms.gov/resources" TargetMode="External"/><Relationship Id="rId4" Type="http://schemas.openxmlformats.org/officeDocument/2006/relationships/hyperlink" Target="https://secure.ssa.gov/i1020/start"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mailto:training@cms.hhs.gov"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ssa.gov/OP_Home/ssact/title02/0216.htm"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www.ssa.gov/pubs/EN-05-10029.pdf" TargetMode="External"/><Relationship Id="rId5" Type="http://schemas.openxmlformats.org/officeDocument/2006/relationships/hyperlink" Target="https://www.ssa.gov/disability/professionals/bluebook/general-info.htm" TargetMode="External"/><Relationship Id="rId4" Type="http://schemas.openxmlformats.org/officeDocument/2006/relationships/hyperlink" Target="http://pomsresource.org/poms/DI-10105.065/disability-insurance-benefits-DIB-and-freeze"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ssa.gov/OACT/COLA/sga.html"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www.ssa.gov/pubs/EN-05-10029.pdf" TargetMode="External"/><Relationship Id="rId4" Type="http://schemas.openxmlformats.org/officeDocument/2006/relationships/hyperlink" Target="http://ssa.gov/disability/professionals/bluebook/AdultListings.htm"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sa.gov/pubs/EN-05-10029.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ssa.gov/benefits/retirement/planner/credits.html"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ssa.gov/pubs/EN-05-10053.pdf"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60363"/>
            <a:ext cx="5759450" cy="3240087"/>
          </a:xfrm>
        </p:spPr>
      </p:sp>
      <p:sp>
        <p:nvSpPr>
          <p:cNvPr id="3" name="Notes Placeholder 2"/>
          <p:cNvSpPr>
            <a:spLocks noGrp="1"/>
          </p:cNvSpPr>
          <p:nvPr>
            <p:ph type="body" idx="1"/>
          </p:nvPr>
        </p:nvSpPr>
        <p:spPr>
          <a:xfrm>
            <a:off x="731520" y="3730466"/>
            <a:ext cx="5852160" cy="5413533"/>
          </a:xfrm>
        </p:spPr>
        <p:txBody>
          <a:bodyPr/>
          <a:lstStyle/>
          <a:p>
            <a:pPr>
              <a:spcBef>
                <a:spcPts val="663"/>
              </a:spcBef>
              <a:spcAft>
                <a:spcPts val="600"/>
              </a:spcAft>
              <a:defRPr/>
            </a:pPr>
            <a:r>
              <a:rPr lang="es-US" b="1" dirty="0">
                <a:solidFill>
                  <a:srgbClr val="000000"/>
                </a:solidFill>
              </a:rPr>
              <a:t>Introducción al contenido del módulo</a:t>
            </a:r>
            <a:r>
              <a:rPr lang="es-US" dirty="0">
                <a:solidFill>
                  <a:srgbClr val="444444"/>
                </a:solidFill>
              </a:rPr>
              <a:t>​</a:t>
            </a:r>
          </a:p>
          <a:p>
            <a:pPr>
              <a:spcBef>
                <a:spcPts val="663"/>
              </a:spcBef>
              <a:spcAft>
                <a:spcPts val="600"/>
              </a:spcAft>
              <a:defRPr/>
            </a:pPr>
            <a:r>
              <a:rPr lang="es-US" dirty="0">
                <a:solidFill>
                  <a:prstClr val="black"/>
                </a:solidFill>
              </a:rPr>
              <a:t>En este módulo de capacitación, se explican Medicare y otros programas para personas con discapacidades. El propósito de esta capacitación es proporcionarles a los participantes una descripción general básica del programa Medicare, el </a:t>
            </a:r>
            <a:r>
              <a:rPr lang="es-US" dirty="0" err="1">
                <a:solidFill>
                  <a:prstClr val="black"/>
                </a:solidFill>
              </a:rPr>
              <a:t>Health</a:t>
            </a:r>
            <a:r>
              <a:rPr lang="es-US" dirty="0">
                <a:solidFill>
                  <a:prstClr val="black"/>
                </a:solidFill>
              </a:rPr>
              <a:t> </a:t>
            </a:r>
            <a:r>
              <a:rPr lang="es-US" dirty="0" err="1">
                <a:solidFill>
                  <a:prstClr val="black"/>
                </a:solidFill>
              </a:rPr>
              <a:t>Insurance</a:t>
            </a:r>
            <a:r>
              <a:rPr lang="es-US" dirty="0">
                <a:solidFill>
                  <a:prstClr val="black"/>
                </a:solidFill>
              </a:rPr>
              <a:t> Marketplace®, (Mercado de Seguros Médicos) facilitado federalmente, Medicaid y otros programas que ayudan a personas con ingresos y recursos limitados.</a:t>
            </a:r>
          </a:p>
          <a:p>
            <a:pPr defTabSz="993001">
              <a:spcBef>
                <a:spcPts val="651"/>
              </a:spcBef>
              <a:spcAft>
                <a:spcPts val="600"/>
              </a:spcAft>
              <a:defRPr/>
            </a:pPr>
            <a:r>
              <a:rPr lang="es-US" b="1" dirty="0">
                <a:solidFill>
                  <a:prstClr val="black"/>
                </a:solidFill>
              </a:rPr>
              <a:t>Exención de responsabilidad</a:t>
            </a:r>
          </a:p>
          <a:p>
            <a:pPr defTabSz="993001">
              <a:spcBef>
                <a:spcPts val="651"/>
              </a:spcBef>
              <a:spcAft>
                <a:spcPts val="600"/>
              </a:spcAft>
              <a:defRPr/>
            </a:pPr>
            <a:r>
              <a:rPr lang="es-US" dirty="0">
                <a:solidFill>
                  <a:prstClr val="black"/>
                </a:solidFill>
              </a:rPr>
              <a:t>Este módulo de capacitación fue desarrollado y aprobado por los Centros de Servicios de Medicare y Medicaid (CMS, por sus siglas en inglés), la agencia federal que administra Medicare, Medicaid, el Programa de seguro médico para niños (CHIP, por sus siglas en inglés) y el </a:t>
            </a:r>
            <a:r>
              <a:rPr lang="es-US" dirty="0" err="1">
                <a:solidFill>
                  <a:prstClr val="black"/>
                </a:solidFill>
              </a:rPr>
              <a:t>Health</a:t>
            </a:r>
            <a:r>
              <a:rPr lang="es-US" dirty="0">
                <a:solidFill>
                  <a:prstClr val="black"/>
                </a:solidFill>
              </a:rPr>
              <a:t> </a:t>
            </a:r>
            <a:r>
              <a:rPr lang="es-US" dirty="0" err="1">
                <a:solidFill>
                  <a:prstClr val="black"/>
                </a:solidFill>
              </a:rPr>
              <a:t>Insurance</a:t>
            </a:r>
            <a:r>
              <a:rPr lang="es-US" dirty="0">
                <a:solidFill>
                  <a:prstClr val="black"/>
                </a:solidFill>
              </a:rPr>
              <a:t> Marketplace® (Mercado de Seguros Médicos). </a:t>
            </a:r>
          </a:p>
          <a:p>
            <a:pPr>
              <a:spcBef>
                <a:spcPts val="651"/>
              </a:spcBef>
              <a:spcAft>
                <a:spcPts val="600"/>
              </a:spcAft>
              <a:defRPr/>
            </a:pPr>
            <a:r>
              <a:rPr lang="es-US" dirty="0">
                <a:solidFill>
                  <a:prstClr val="black"/>
                </a:solidFill>
              </a:rPr>
              <a:t>La información en este módulo era correcta a </a:t>
            </a:r>
            <a:r>
              <a:rPr lang="es-US" b="1" dirty="0">
                <a:solidFill>
                  <a:prstClr val="black"/>
                </a:solidFill>
              </a:rPr>
              <a:t>mayo de 2024</a:t>
            </a:r>
            <a:r>
              <a:rPr lang="es-US" dirty="0">
                <a:solidFill>
                  <a:prstClr val="black"/>
                </a:solidFill>
              </a:rPr>
              <a:t>. Para consultar una versión actualizada, visite </a:t>
            </a:r>
            <a:r>
              <a:rPr lang="es-US" dirty="0">
                <a:solidFill>
                  <a:prstClr val="black"/>
                </a:solidFill>
                <a:hlinkClick r:id="rId3"/>
              </a:rPr>
              <a:t>CMSnationaltrainingprogram.cms.gov</a:t>
            </a:r>
            <a:r>
              <a:rPr lang="es-US" dirty="0">
                <a:solidFill>
                  <a:prstClr val="black"/>
                </a:solidFill>
              </a:rPr>
              <a:t>. </a:t>
            </a:r>
            <a:r>
              <a:rPr lang="es-US" dirty="0"/>
              <a:t>El Programa Nacional de Capacitación de los CMS proporciona esta información como un recurso para nuestros colaboradores. </a:t>
            </a:r>
            <a:r>
              <a:rPr lang="es-US" dirty="0">
                <a:solidFill>
                  <a:prstClr val="black"/>
                </a:solidFill>
              </a:rPr>
              <a:t>El presente no es un documento legal, ni tiene fines de prensa. La prensa puede contactar a la oficina de prensa de los CMS en </a:t>
            </a:r>
            <a:r>
              <a:rPr lang="es-US" dirty="0">
                <a:solidFill>
                  <a:prstClr val="black"/>
                </a:solidFill>
                <a:hlinkClick r:id="rId4"/>
              </a:rPr>
              <a:t>CMS.gov/</a:t>
            </a:r>
            <a:r>
              <a:rPr lang="es-US" dirty="0" err="1">
                <a:solidFill>
                  <a:prstClr val="black"/>
                </a:solidFill>
                <a:hlinkClick r:id="rId4"/>
              </a:rPr>
              <a:t>newsroom</a:t>
            </a:r>
            <a:r>
              <a:rPr lang="es-US" dirty="0">
                <a:solidFill>
                  <a:prstClr val="black"/>
                </a:solidFill>
                <a:hlinkClick r:id="rId4"/>
              </a:rPr>
              <a:t>/media-</a:t>
            </a:r>
            <a:r>
              <a:rPr lang="es-US" dirty="0" err="1">
                <a:solidFill>
                  <a:prstClr val="black"/>
                </a:solidFill>
                <a:hlinkClick r:id="rId4"/>
              </a:rPr>
              <a:t>inquiries</a:t>
            </a:r>
            <a:r>
              <a:rPr lang="es-US" dirty="0">
                <a:solidFill>
                  <a:prstClr val="black"/>
                </a:solidFill>
              </a:rPr>
              <a:t>. La orientación legal oficial del Programa Medicare está contenida en los estatutos, reglamentos y resoluciones pertinentes. </a:t>
            </a:r>
          </a:p>
          <a:p>
            <a:pPr defTabSz="993001">
              <a:spcBef>
                <a:spcPts val="651"/>
              </a:spcBef>
              <a:spcAft>
                <a:spcPts val="600"/>
              </a:spcAft>
              <a:defRPr/>
            </a:pPr>
            <a:r>
              <a:rPr lang="es-US" dirty="0">
                <a:solidFill>
                  <a:prstClr val="black"/>
                </a:solidFill>
              </a:rPr>
              <a:t>Esta comunicación fue impresa, publicada o producida y difundida a expensas de los contribuyentes de los EE. UU. </a:t>
            </a:r>
          </a:p>
          <a:p>
            <a:pPr defTabSz="993001">
              <a:spcBef>
                <a:spcPts val="651"/>
              </a:spcBef>
              <a:spcAft>
                <a:spcPts val="600"/>
              </a:spcAft>
              <a:defRPr/>
            </a:pPr>
            <a:r>
              <a:rPr lang="es-US" dirty="0" err="1"/>
              <a:t>Health</a:t>
            </a:r>
            <a:r>
              <a:rPr lang="es-US" dirty="0"/>
              <a:t> </a:t>
            </a:r>
            <a:r>
              <a:rPr lang="es-US" dirty="0" err="1"/>
              <a:t>Insurance</a:t>
            </a:r>
            <a:r>
              <a:rPr lang="es-US" dirty="0"/>
              <a:t> Marketplace® (Mercado de Seguros Médicos) es una marca de servicio registrada del Departamento de Salud y Servicios Humanos (HHS) de los EE. UU.</a:t>
            </a:r>
          </a:p>
          <a:p>
            <a:pPr>
              <a:spcBef>
                <a:spcPts val="663"/>
              </a:spcBef>
              <a:spcAft>
                <a:spcPts val="600"/>
              </a:spcAft>
              <a:defRPr/>
            </a:pPr>
            <a:endParaRPr lang="en-US" dirty="0">
              <a:solidFill>
                <a:prstClr val="black"/>
              </a:solidFill>
            </a:endParaRPr>
          </a:p>
          <a:p>
            <a:pPr>
              <a:spcAft>
                <a:spcPts val="600"/>
              </a:spcAft>
            </a:pPr>
            <a:endParaRPr lang="en-US" dirty="0"/>
          </a:p>
        </p:txBody>
      </p:sp>
    </p:spTree>
    <p:extLst>
      <p:ext uri="{BB962C8B-B14F-4D97-AF65-F5344CB8AC3E}">
        <p14:creationId xmlns:p14="http://schemas.microsoft.com/office/powerpoint/2010/main" val="582084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40003"/>
            <a:ext cx="5852160" cy="4661048"/>
          </a:xfrm>
        </p:spPr>
        <p:txBody>
          <a:bodyPr/>
          <a:lstStyle/>
          <a:p>
            <a:pPr defTabSz="966612">
              <a:spcAft>
                <a:spcPts val="600"/>
              </a:spcAft>
              <a:defRPr/>
            </a:pPr>
            <a:r>
              <a:rPr lang="es-US" b="1">
                <a:solidFill>
                  <a:prstClr val="black"/>
                </a:solidFill>
              </a:rPr>
              <a:t>Notas del presentador</a:t>
            </a:r>
          </a:p>
          <a:p>
            <a:pPr defTabSz="966612">
              <a:spcAft>
                <a:spcPts val="600"/>
              </a:spcAft>
              <a:defRPr/>
            </a:pPr>
            <a:r>
              <a:rPr lang="es-US">
                <a:solidFill>
                  <a:prstClr val="black"/>
                </a:solidFill>
              </a:rPr>
              <a:t>Ciertos familiares pueden calificar para beneficios con base en su trabajo. Incluyen:</a:t>
            </a:r>
          </a:p>
          <a:p>
            <a:pPr marL="117470" indent="-117470" defTabSz="966612">
              <a:spcAft>
                <a:spcPts val="600"/>
              </a:spcAft>
              <a:buFont typeface="Wingdings" panose="05000000000000000000" pitchFamily="2" charset="2"/>
              <a:buChar char="§"/>
              <a:defRPr/>
            </a:pPr>
            <a:r>
              <a:rPr lang="es-US">
                <a:solidFill>
                  <a:prstClr val="black"/>
                </a:solidFill>
              </a:rPr>
              <a:t>Su cónyuge, si tiene 62 años o más </a:t>
            </a:r>
          </a:p>
          <a:p>
            <a:pPr marL="117470" indent="-117470" defTabSz="966612">
              <a:spcAft>
                <a:spcPts val="600"/>
              </a:spcAft>
              <a:buFont typeface="Wingdings" panose="05000000000000000000" pitchFamily="2" charset="2"/>
              <a:buChar char="§"/>
              <a:defRPr/>
            </a:pPr>
            <a:r>
              <a:rPr lang="es-US">
                <a:solidFill>
                  <a:prstClr val="black"/>
                </a:solidFill>
              </a:rPr>
              <a:t>Su cónyuge a cualquier edad, si está cuidando a su hijo menor de 16 años o discapacitado</a:t>
            </a:r>
          </a:p>
          <a:p>
            <a:pPr marL="117470" indent="-117470" defTabSz="966612">
              <a:spcAft>
                <a:spcPts val="600"/>
              </a:spcAft>
              <a:buFont typeface="Wingdings" panose="05000000000000000000" pitchFamily="2" charset="2"/>
              <a:buChar char="§"/>
              <a:defRPr/>
            </a:pPr>
            <a:r>
              <a:rPr lang="es-US">
                <a:solidFill>
                  <a:prstClr val="black"/>
                </a:solidFill>
              </a:rPr>
              <a:t>Su hijo soltero, incluido un hijo adoptado o, en algunos casos, un hijastro o nieto, que debe ser menor de 18 años (o menor de 19 si todavía está en la escuela secundaria) </a:t>
            </a:r>
          </a:p>
          <a:p>
            <a:pPr marL="117470" indent="-117470" defTabSz="966612">
              <a:spcAft>
                <a:spcPts val="600"/>
              </a:spcAft>
              <a:buFont typeface="Wingdings" panose="05000000000000000000" pitchFamily="2" charset="2"/>
              <a:buChar char="§"/>
              <a:defRPr/>
            </a:pPr>
            <a:r>
              <a:rPr lang="es-US">
                <a:solidFill>
                  <a:prstClr val="black"/>
                </a:solidFill>
              </a:rPr>
              <a:t>Su hijo soltero, de 18 años o mayor, si tiene una discapacidad que comenzó antes de los 22 años y que cumple con la definición de discapacidad para adultos </a:t>
            </a:r>
          </a:p>
          <a:p>
            <a:pPr defTabSz="966612">
              <a:spcAft>
                <a:spcPts val="600"/>
              </a:spcAft>
              <a:defRPr/>
            </a:pPr>
            <a:r>
              <a:rPr lang="es-US" b="1">
                <a:solidFill>
                  <a:prstClr val="black"/>
                </a:solidFill>
              </a:rPr>
              <a:t>NOTA</a:t>
            </a:r>
            <a:r>
              <a:rPr lang="es-US">
                <a:solidFill>
                  <a:prstClr val="black"/>
                </a:solidFill>
              </a:rPr>
              <a:t>: En algunas situaciones, un cónyuge divorciado puede calificar para beneficios según sus ingresos, si estuvo casado con usted durante al menos 10 años, no está casado actualmente y tiene al menos 62 años. El dinero que se paga a un cónyuge divorciado no reduce su beneficio ni cualquier otro beneficio de su cónyuge o hijos actuales.</a:t>
            </a:r>
          </a:p>
          <a:p>
            <a:pPr defTabSz="966612">
              <a:spcAft>
                <a:spcPts val="600"/>
              </a:spcAft>
              <a:defRPr/>
            </a:pPr>
            <a:endParaRPr lang="en-US" dirty="0">
              <a:solidFill>
                <a:prstClr val="black"/>
              </a:solidFill>
            </a:endParaRPr>
          </a:p>
        </p:txBody>
      </p:sp>
    </p:spTree>
    <p:extLst>
      <p:ext uri="{BB962C8B-B14F-4D97-AF65-F5344CB8AC3E}">
        <p14:creationId xmlns:p14="http://schemas.microsoft.com/office/powerpoint/2010/main" val="2824538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900487"/>
            <a:ext cx="5852160" cy="4500563"/>
          </a:xfrm>
        </p:spPr>
        <p:txBody>
          <a:bodyPr/>
          <a:lstStyle/>
          <a:p>
            <a:pPr defTabSz="966612">
              <a:spcAft>
                <a:spcPts val="600"/>
              </a:spcAft>
              <a:defRPr/>
            </a:pPr>
            <a:r>
              <a:rPr lang="es-US" b="1">
                <a:solidFill>
                  <a:prstClr val="black"/>
                </a:solidFill>
              </a:rPr>
              <a:t>Notas del presentador</a:t>
            </a:r>
          </a:p>
          <a:p>
            <a:pPr defTabSz="966612">
              <a:spcAft>
                <a:spcPts val="600"/>
              </a:spcAft>
              <a:defRPr/>
            </a:pPr>
            <a:r>
              <a:rPr lang="es-US">
                <a:solidFill>
                  <a:prstClr val="black"/>
                </a:solidFill>
              </a:rPr>
              <a:t>En general, para recibir beneficios por discapacidad, debe superar 2 pruebas de ingresos diferentes. </a:t>
            </a:r>
          </a:p>
          <a:p>
            <a:pPr marL="179562" indent="-179562" defTabSz="966612">
              <a:spcAft>
                <a:spcPts val="600"/>
              </a:spcAft>
              <a:buFont typeface="+mj-lt"/>
              <a:buAutoNum type="arabicPeriod"/>
              <a:defRPr/>
            </a:pPr>
            <a:r>
              <a:rPr lang="es-US">
                <a:solidFill>
                  <a:prstClr val="black"/>
                </a:solidFill>
              </a:rPr>
              <a:t>Una prueba del "trabajo reciente" basada en su edad al momento en que desarrolló la discapacidad</a:t>
            </a:r>
          </a:p>
          <a:p>
            <a:pPr marL="179562" indent="-179562" defTabSz="966612">
              <a:spcAft>
                <a:spcPts val="600"/>
              </a:spcAft>
              <a:buFont typeface="+mj-lt"/>
              <a:buAutoNum type="arabicPeriod"/>
              <a:defRPr/>
            </a:pPr>
            <a:r>
              <a:rPr lang="es-US">
                <a:solidFill>
                  <a:prstClr val="black"/>
                </a:solidFill>
              </a:rPr>
              <a:t>Una prueba de la "duración del trabajo" para demostrar que trabajó el tiempo suficiente con el Seguro Social</a:t>
            </a:r>
          </a:p>
          <a:p>
            <a:pPr defTabSz="966612">
              <a:spcAft>
                <a:spcPts val="600"/>
              </a:spcAft>
              <a:defRPr/>
            </a:pPr>
            <a:r>
              <a:rPr lang="es-US">
                <a:solidFill>
                  <a:prstClr val="black"/>
                </a:solidFill>
              </a:rPr>
              <a:t>Algunos trabajadores ciegos solo deben cumplir con la prueba de "duración del trabajo". </a:t>
            </a:r>
          </a:p>
          <a:p>
            <a:pPr defTabSz="966612">
              <a:spcAft>
                <a:spcPts val="600"/>
              </a:spcAft>
              <a:defRPr/>
            </a:pPr>
            <a:r>
              <a:rPr lang="es-US">
                <a:solidFill>
                  <a:prstClr val="black"/>
                </a:solidFill>
              </a:rPr>
              <a:t>Sus créditos laborales del Seguro Social (también denominados trimestres de cobertura), se basan en sus ingresos y determinan si califica para el SSDI. En 2024, obtiene 1 crédito por cada $1730 de ingresos (esto cambia anualmente), hasta un máximo de 4 créditos por año. </a:t>
            </a:r>
          </a:p>
          <a:p>
            <a:pPr defTabSz="966612">
              <a:spcAft>
                <a:spcPts val="600"/>
              </a:spcAft>
              <a:defRPr/>
            </a:pPr>
            <a:r>
              <a:rPr lang="es-US"/>
              <a:t>Cada año, la suma de ingresos necesaria para obtener créditos aumenta un poco a medida que los niveles de ingresos promedio aumentan. Los créditos que obtenga permanecerán en su legajo, incluso aunque cambie de empleo o no tenga ingresos durante un tiempo.</a:t>
            </a:r>
          </a:p>
          <a:p>
            <a:pPr defTabSz="966612">
              <a:spcAft>
                <a:spcPts val="600"/>
              </a:spcAft>
              <a:defRPr/>
            </a:pPr>
            <a:r>
              <a:rPr lang="es-US">
                <a:solidFill>
                  <a:prstClr val="black"/>
                </a:solidFill>
              </a:rPr>
              <a:t>Para obtener más información, visite </a:t>
            </a:r>
            <a:r>
              <a:rPr lang="es-US">
                <a:solidFill>
                  <a:prstClr val="black"/>
                </a:solidFill>
                <a:hlinkClick r:id="rId3"/>
              </a:rPr>
              <a:t>SSA.gov/pubs/EN-05-10072.pdf</a:t>
            </a:r>
            <a:r>
              <a:rPr lang="es-US">
                <a:solidFill>
                  <a:prstClr val="black"/>
                </a:solidFill>
              </a:rPr>
              <a:t> </a:t>
            </a:r>
          </a:p>
          <a:p>
            <a:pPr>
              <a:spcAft>
                <a:spcPts val="600"/>
              </a:spcAft>
            </a:pPr>
            <a:endParaRPr lang="en-US" dirty="0"/>
          </a:p>
        </p:txBody>
      </p:sp>
    </p:spTree>
    <p:extLst>
      <p:ext uri="{BB962C8B-B14F-4D97-AF65-F5344CB8AC3E}">
        <p14:creationId xmlns:p14="http://schemas.microsoft.com/office/powerpoint/2010/main" val="3962472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06510"/>
            <a:ext cx="5852160" cy="4694541"/>
          </a:xfrm>
        </p:spPr>
        <p:txBody>
          <a:bodyPr/>
          <a:lstStyle/>
          <a:p>
            <a:pPr defTabSz="966612">
              <a:spcAft>
                <a:spcPts val="600"/>
              </a:spcAft>
              <a:defRPr/>
            </a:pPr>
            <a:r>
              <a:rPr lang="es-US" b="1" dirty="0">
                <a:solidFill>
                  <a:prstClr val="black"/>
                </a:solidFill>
              </a:rPr>
              <a:t>Notas del presentador</a:t>
            </a:r>
          </a:p>
          <a:p>
            <a:pPr defTabSz="966612">
              <a:spcAft>
                <a:spcPts val="600"/>
              </a:spcAft>
              <a:defRPr/>
            </a:pPr>
            <a:r>
              <a:rPr lang="es-US" dirty="0">
                <a:solidFill>
                  <a:prstClr val="black"/>
                </a:solidFill>
              </a:rPr>
              <a:t>Esta tabla muestra las reglas en cuanto a la cantidad de trabajo que necesita para la prueba de "trabajo reciente" según su edad cuando comenzó su discapacidad. </a:t>
            </a:r>
          </a:p>
          <a:p>
            <a:pPr marL="125861" lvl="1" indent="-125861" defTabSz="966612">
              <a:spcAft>
                <a:spcPts val="600"/>
              </a:spcAft>
              <a:buFont typeface="Wingdings" panose="05000000000000000000" pitchFamily="2" charset="2"/>
              <a:buChar char="§"/>
              <a:defRPr/>
            </a:pPr>
            <a:r>
              <a:rPr lang="es-US" dirty="0">
                <a:solidFill>
                  <a:prstClr val="black"/>
                </a:solidFill>
              </a:rPr>
              <a:t>Si desarrolla una discapacidad antes de los 24 años, en general necesitará 1½ años de trabajo (6 créditos) en los 3 años anteriores al inicio de la discapacidad.</a:t>
            </a:r>
          </a:p>
          <a:p>
            <a:pPr marL="125861" lvl="1" indent="-125861" defTabSz="966612">
              <a:spcAft>
                <a:spcPts val="600"/>
              </a:spcAft>
              <a:buFont typeface="Wingdings" panose="05000000000000000000" pitchFamily="2" charset="2"/>
              <a:buChar char="§"/>
              <a:defRPr/>
            </a:pPr>
            <a:r>
              <a:rPr lang="es-US" dirty="0">
                <a:solidFill>
                  <a:prstClr val="black"/>
                </a:solidFill>
              </a:rPr>
              <a:t>Si desarrolla una discapacidad entre los 24 y los 31 años, en general necesita créditos laborales por la mitad del tiempo transcurrido entre los 21 años y la edad en la que se inició la discapacidad. Por ejemplo, si la discapacidad comenzó a los 27 años, necesitaría 3 años de trabajo dentro del período de 6 años (desde los 21 hasta los 27).</a:t>
            </a:r>
          </a:p>
          <a:p>
            <a:pPr marL="125861" lvl="1" indent="-125861" defTabSz="966612">
              <a:spcAft>
                <a:spcPts val="600"/>
              </a:spcAft>
              <a:buFont typeface="Wingdings" panose="05000000000000000000" pitchFamily="2" charset="2"/>
              <a:buChar char="§"/>
              <a:defRPr/>
            </a:pPr>
            <a:r>
              <a:rPr lang="es-US" dirty="0">
                <a:solidFill>
                  <a:prstClr val="black"/>
                </a:solidFill>
              </a:rPr>
              <a:t>Si tenía 31 años o más cuando desarrolló la discapacidad, debe tener al menos 20 créditos en los 10 años inmediatamente anteriores al inicio de la discapacidad.</a:t>
            </a:r>
          </a:p>
          <a:p>
            <a:pPr>
              <a:spcAft>
                <a:spcPts val="600"/>
              </a:spcAft>
            </a:pPr>
            <a:r>
              <a:rPr lang="es-US" b="1" dirty="0"/>
              <a:t>NOTA:</a:t>
            </a:r>
            <a:r>
              <a:rPr lang="es-US" dirty="0"/>
              <a:t> Independientemente de su edad, debe haber obtenido el número requerido de créditos laborales dentro de cierto período que finaliza con el momento en que comienza su discapacidad. Si califica ahora pero deja de trabajar bajo el Seguro Social, es posible que no siga cumpliendo con el requisito laboral para discapacidad en el futuro.</a:t>
            </a:r>
          </a:p>
        </p:txBody>
      </p:sp>
    </p:spTree>
    <p:extLst>
      <p:ext uri="{BB962C8B-B14F-4D97-AF65-F5344CB8AC3E}">
        <p14:creationId xmlns:p14="http://schemas.microsoft.com/office/powerpoint/2010/main" val="1412020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06510"/>
            <a:ext cx="5852160" cy="4694541"/>
          </a:xfrm>
        </p:spPr>
        <p:txBody>
          <a:bodyPr/>
          <a:lstStyle/>
          <a:p>
            <a:pPr defTabSz="966612">
              <a:spcAft>
                <a:spcPts val="600"/>
              </a:spcAft>
              <a:defRPr/>
            </a:pPr>
            <a:r>
              <a:rPr lang="es-US" b="1">
                <a:solidFill>
                  <a:prstClr val="black"/>
                </a:solidFill>
              </a:rPr>
              <a:t>Notas del presentador</a:t>
            </a:r>
          </a:p>
          <a:p>
            <a:pPr defTabSz="966612">
              <a:spcAft>
                <a:spcPts val="600"/>
              </a:spcAft>
              <a:defRPr/>
            </a:pPr>
            <a:r>
              <a:rPr lang="es-US">
                <a:solidFill>
                  <a:prstClr val="black"/>
                </a:solidFill>
              </a:rPr>
              <a:t>Esta tabla muestra ejemplos de cuánto trabajo necesita para cumplir con la prueba de "duración del trabajo" si queda discapacitado a distintas edades. Para la prueba de la "duración del trabajo", no es necesario que su trabajo esté dentro de un período determinado. Algunos trabajadores ciegos solo deben cumplir con la prueba de "duración del trabajo". </a:t>
            </a:r>
          </a:p>
        </p:txBody>
      </p:sp>
    </p:spTree>
    <p:extLst>
      <p:ext uri="{BB962C8B-B14F-4D97-AF65-F5344CB8AC3E}">
        <p14:creationId xmlns:p14="http://schemas.microsoft.com/office/powerpoint/2010/main" val="26391938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00024" y="3728837"/>
            <a:ext cx="6915151" cy="5415163"/>
          </a:xfrm>
        </p:spPr>
        <p:txBody>
          <a:bodyPr/>
          <a:lstStyle/>
          <a:p>
            <a:pPr defTabSz="966612">
              <a:spcAft>
                <a:spcPts val="600"/>
              </a:spcAft>
              <a:defRPr/>
            </a:pPr>
            <a:r>
              <a:rPr lang="es-US" sz="1100" b="1" dirty="0">
                <a:solidFill>
                  <a:prstClr val="black"/>
                </a:solidFill>
              </a:rPr>
              <a:t>Notas del presentador</a:t>
            </a:r>
          </a:p>
          <a:p>
            <a:pPr marL="114300" indent="-114300" defTabSz="966612">
              <a:spcAft>
                <a:spcPts val="600"/>
              </a:spcAft>
              <a:buFont typeface="Wingdings" panose="05000000000000000000" pitchFamily="2" charset="2"/>
              <a:buChar char="§"/>
              <a:defRPr/>
            </a:pPr>
            <a:r>
              <a:rPr lang="es-US" sz="1100" dirty="0">
                <a:solidFill>
                  <a:prstClr val="black"/>
                </a:solidFill>
              </a:rPr>
              <a:t>En la mayoría de los casos, hay un período de espera de 5 meses calendario completos desde el momento en que comenzó la discapacidad hasta el inicio de los beneficios del SSDI. Una vez aprobada su solicitud, recibirá su primer beneficio del Seguro Social a partir del 6° mes completo posterior a la fecha en que comenzó su discapacidad. </a:t>
            </a:r>
          </a:p>
          <a:p>
            <a:pPr marL="114300" lvl="1" defTabSz="966612">
              <a:spcAft>
                <a:spcPts val="600"/>
              </a:spcAft>
              <a:defRPr/>
            </a:pPr>
            <a:r>
              <a:rPr lang="es-US" sz="1100" b="1" dirty="0">
                <a:solidFill>
                  <a:prstClr val="black"/>
                </a:solidFill>
              </a:rPr>
              <a:t>Por ejemplo: </a:t>
            </a:r>
            <a:r>
              <a:rPr lang="es-US" sz="1100" dirty="0">
                <a:solidFill>
                  <a:prstClr val="black"/>
                </a:solidFill>
              </a:rPr>
              <a:t>Su discapacidad comenzó el 15 de junio de 2020 y usted solicitó el 1 de julio de 2020. Su primer beneficio se pagaría para el mes de diciembre de 2020, el 6</a:t>
            </a:r>
            <a:r>
              <a:rPr lang="es-US" sz="1100" baseline="30000" dirty="0">
                <a:solidFill>
                  <a:prstClr val="black"/>
                </a:solidFill>
              </a:rPr>
              <a:t>o</a:t>
            </a:r>
            <a:r>
              <a:rPr lang="es-US" sz="1100" dirty="0">
                <a:solidFill>
                  <a:prstClr val="black"/>
                </a:solidFill>
              </a:rPr>
              <a:t> mes completo de discapacidad.</a:t>
            </a:r>
          </a:p>
          <a:p>
            <a:pPr marL="114300" indent="-114300" defTabSz="966612">
              <a:spcAft>
                <a:spcPts val="600"/>
              </a:spcAft>
              <a:buFont typeface="Wingdings" panose="05000000000000000000" pitchFamily="2" charset="2"/>
              <a:buChar char="§"/>
              <a:defRPr/>
            </a:pPr>
            <a:r>
              <a:rPr lang="es-US" sz="1100" dirty="0">
                <a:solidFill>
                  <a:prstClr val="black"/>
                </a:solidFill>
              </a:rPr>
              <a:t>No hay ningún período de espera si tiene ELA (esclerosis lateral amiotrófica, también conocida como enfermedad de Lou Gehrig) y es aprobado para beneficios del SSDI el 23 de julio de 2020 o después.</a:t>
            </a:r>
          </a:p>
          <a:p>
            <a:pPr marL="114300" lvl="1" defTabSz="966612">
              <a:spcAft>
                <a:spcPts val="600"/>
              </a:spcAft>
              <a:defRPr/>
            </a:pPr>
            <a:r>
              <a:rPr lang="es-US" sz="1100" b="1" dirty="0">
                <a:solidFill>
                  <a:prstClr val="black"/>
                </a:solidFill>
              </a:rPr>
              <a:t>Por ejemplo: </a:t>
            </a:r>
            <a:r>
              <a:rPr lang="es-US" sz="1100" dirty="0">
                <a:solidFill>
                  <a:prstClr val="black"/>
                </a:solidFill>
              </a:rPr>
              <a:t>El Seguro Social determina que su discapacidad comenzó el 3 de noviembre de 2020 y usted solicitó el 11 de enero de 2021. Su primer beneficio se pagaría para el mes de diciembre de 2020, el primer mes completo de discapacidad.</a:t>
            </a:r>
          </a:p>
          <a:p>
            <a:pPr marL="114300" indent="-114300" defTabSz="966612">
              <a:spcAft>
                <a:spcPts val="600"/>
              </a:spcAft>
              <a:buFont typeface="Wingdings" panose="05000000000000000000" pitchFamily="2" charset="2"/>
              <a:buChar char="§"/>
              <a:defRPr/>
            </a:pPr>
            <a:r>
              <a:rPr lang="es-US" sz="1100" dirty="0">
                <a:solidFill>
                  <a:prstClr val="black"/>
                </a:solidFill>
              </a:rPr>
              <a:t>Es posible que el Seguro Social pague beneficios por discapacidad por hasta 12 meses antes de su solicitud si determina que tenía una discapacidad durante ese tiempo y usted cumple con todos los demás requisitos.</a:t>
            </a:r>
          </a:p>
          <a:p>
            <a:pPr marL="114300" indent="-114300" defTabSz="966612">
              <a:spcAft>
                <a:spcPts val="600"/>
              </a:spcAft>
              <a:buFont typeface="Wingdings" panose="05000000000000000000" pitchFamily="2" charset="2"/>
              <a:buChar char="§"/>
              <a:defRPr/>
            </a:pPr>
            <a:r>
              <a:rPr lang="es-US" sz="1100" b="0" i="0" dirty="0">
                <a:solidFill>
                  <a:prstClr val="black"/>
                </a:solidFill>
                <a:effectLst/>
              </a:rPr>
              <a:t>Sus b</a:t>
            </a:r>
            <a:r>
              <a:rPr lang="es-US" sz="1100" b="0" i="0" dirty="0">
                <a:solidFill>
                  <a:srgbClr val="212121"/>
                </a:solidFill>
                <a:effectLst/>
              </a:rPr>
              <a:t>eneficios habitualmente continuarán hasta que pueda volver a trabajar de manera regular. También hay varias reglas especiales, llamadas incentivos laborales, que proporcionan beneficios y cobertura médica continua para ayudarle a hacer la transición de regreso al trabajo. </a:t>
            </a:r>
          </a:p>
          <a:p>
            <a:pPr marL="114300" indent="-114300" defTabSz="966612">
              <a:spcAft>
                <a:spcPts val="600"/>
              </a:spcAft>
              <a:buFont typeface="Wingdings" panose="05000000000000000000" pitchFamily="2" charset="2"/>
              <a:buChar char="§"/>
              <a:defRPr/>
            </a:pPr>
            <a:r>
              <a:rPr lang="es-US" sz="1100" b="0" i="0" dirty="0">
                <a:solidFill>
                  <a:srgbClr val="212121"/>
                </a:solidFill>
                <a:effectLst/>
              </a:rPr>
              <a:t>Si está recibiendo beneficios del SSDI cuando llega a la edad completa para jubilarse, sus beneficios por discapacidad se convertirán automáticamente en beneficios de jubilación, pero el importe seguirá siendo el mismo.</a:t>
            </a:r>
          </a:p>
          <a:p>
            <a:pPr marL="114300" indent="-114300" defTabSz="966612">
              <a:spcAft>
                <a:spcPts val="600"/>
              </a:spcAft>
              <a:buFont typeface="Wingdings" panose="05000000000000000000" pitchFamily="2" charset="2"/>
              <a:buChar char="§"/>
              <a:defRPr/>
            </a:pPr>
            <a:r>
              <a:rPr lang="es-US" sz="1100" dirty="0">
                <a:solidFill>
                  <a:prstClr val="black"/>
                </a:solidFill>
              </a:rPr>
              <a:t>El período de espera de 5 meses para beneficios en efectivo no se aplica a personas que reciben beneficios por discapacidad infantil o a ciertas personas que antes tenían derecho a beneficios por discapacidad (en los últimos 5 años).</a:t>
            </a:r>
          </a:p>
          <a:p>
            <a:pPr defTabSz="966612">
              <a:spcAft>
                <a:spcPts val="600"/>
              </a:spcAft>
              <a:defRPr/>
            </a:pPr>
            <a:r>
              <a:rPr lang="es-US" sz="1100" b="1" dirty="0">
                <a:solidFill>
                  <a:prstClr val="black"/>
                </a:solidFill>
              </a:rPr>
              <a:t>Fuentes:</a:t>
            </a:r>
          </a:p>
          <a:p>
            <a:pPr marL="114300" indent="-114300" defTabSz="966612">
              <a:spcAft>
                <a:spcPts val="600"/>
              </a:spcAft>
              <a:buFont typeface="Wingdings" panose="05000000000000000000" pitchFamily="2" charset="2"/>
              <a:buChar char="§"/>
              <a:defRPr/>
            </a:pPr>
            <a:r>
              <a:rPr lang="es-US" sz="1100" dirty="0">
                <a:solidFill>
                  <a:prstClr val="black"/>
                </a:solidFill>
                <a:hlinkClick r:id="rId3"/>
              </a:rPr>
              <a:t>SSA.gov/</a:t>
            </a:r>
            <a:r>
              <a:rPr lang="es-US" sz="1100" dirty="0" err="1">
                <a:solidFill>
                  <a:prstClr val="black"/>
                </a:solidFill>
                <a:hlinkClick r:id="rId3"/>
              </a:rPr>
              <a:t>benefits</a:t>
            </a:r>
            <a:r>
              <a:rPr lang="es-US" sz="1100" dirty="0">
                <a:solidFill>
                  <a:prstClr val="black"/>
                </a:solidFill>
                <a:hlinkClick r:id="rId3"/>
              </a:rPr>
              <a:t>/</a:t>
            </a:r>
            <a:r>
              <a:rPr lang="es-US" sz="1100" dirty="0" err="1">
                <a:solidFill>
                  <a:prstClr val="black"/>
                </a:solidFill>
                <a:hlinkClick r:id="rId3"/>
              </a:rPr>
              <a:t>disability</a:t>
            </a:r>
            <a:r>
              <a:rPr lang="es-US" sz="1100" dirty="0">
                <a:solidFill>
                  <a:prstClr val="black"/>
                </a:solidFill>
                <a:hlinkClick r:id="rId3"/>
              </a:rPr>
              <a:t>/approval.html#:~:</a:t>
            </a:r>
            <a:r>
              <a:rPr lang="es-US" sz="1100" dirty="0" err="1">
                <a:solidFill>
                  <a:prstClr val="black"/>
                </a:solidFill>
                <a:hlinkClick r:id="rId3"/>
              </a:rPr>
              <a:t>text</a:t>
            </a:r>
            <a:r>
              <a:rPr lang="es-US" sz="1100" dirty="0">
                <a:solidFill>
                  <a:prstClr val="black"/>
                </a:solidFill>
                <a:hlinkClick r:id="rId3"/>
              </a:rPr>
              <a:t>=Generally%2C%20if%20your%20application%20for,find%20that%20your%20disability%20began</a:t>
            </a:r>
          </a:p>
          <a:p>
            <a:pPr marL="114300" indent="-114300" defTabSz="966612">
              <a:spcAft>
                <a:spcPts val="600"/>
              </a:spcAft>
              <a:buFont typeface="Wingdings" panose="05000000000000000000" pitchFamily="2" charset="2"/>
              <a:buChar char="§"/>
              <a:defRPr/>
            </a:pPr>
            <a:r>
              <a:rPr lang="es-US" sz="1100" dirty="0">
                <a:solidFill>
                  <a:prstClr val="black"/>
                </a:solidFill>
                <a:hlinkClick r:id="rId4"/>
              </a:rPr>
              <a:t>SSA.gov/</a:t>
            </a:r>
            <a:r>
              <a:rPr lang="es-US" sz="1100" dirty="0" err="1">
                <a:solidFill>
                  <a:prstClr val="black"/>
                </a:solidFill>
                <a:hlinkClick r:id="rId4"/>
              </a:rPr>
              <a:t>benefits</a:t>
            </a:r>
            <a:r>
              <a:rPr lang="es-US" sz="1100" dirty="0">
                <a:solidFill>
                  <a:prstClr val="black"/>
                </a:solidFill>
                <a:hlinkClick r:id="rId4"/>
              </a:rPr>
              <a:t>/</a:t>
            </a:r>
            <a:r>
              <a:rPr lang="es-US" sz="1100" dirty="0" err="1">
                <a:solidFill>
                  <a:prstClr val="black"/>
                </a:solidFill>
                <a:hlinkClick r:id="rId4"/>
              </a:rPr>
              <a:t>disability</a:t>
            </a:r>
            <a:r>
              <a:rPr lang="es-US" sz="1100" dirty="0">
                <a:solidFill>
                  <a:prstClr val="black"/>
                </a:solidFill>
                <a:hlinkClick r:id="rId4"/>
              </a:rPr>
              <a:t>/qualify.html#anchor7</a:t>
            </a:r>
          </a:p>
          <a:p>
            <a:pPr defTabSz="966612">
              <a:spcAft>
                <a:spcPts val="600"/>
              </a:spcAft>
              <a:defRPr/>
            </a:pPr>
            <a:endParaRPr lang="en-US" sz="1100" dirty="0">
              <a:solidFill>
                <a:prstClr val="black"/>
              </a:solidFill>
            </a:endParaRPr>
          </a:p>
          <a:p>
            <a:pPr marL="114300" indent="-114300" defTabSz="966612">
              <a:spcAft>
                <a:spcPts val="600"/>
              </a:spcAft>
              <a:buFont typeface="Wingdings" panose="05000000000000000000" pitchFamily="2" charset="2"/>
              <a:buChar char="§"/>
              <a:defRPr/>
            </a:pPr>
            <a:endParaRPr lang="en-US" sz="1100" dirty="0">
              <a:solidFill>
                <a:prstClr val="black"/>
              </a:solidFill>
            </a:endParaRPr>
          </a:p>
          <a:p>
            <a:pPr defTabSz="966612">
              <a:spcAft>
                <a:spcPts val="600"/>
              </a:spcAft>
              <a:defRPr/>
            </a:pPr>
            <a:endParaRPr lang="en-US" sz="1100" dirty="0">
              <a:solidFill>
                <a:prstClr val="black"/>
              </a:solidFill>
            </a:endParaRPr>
          </a:p>
        </p:txBody>
      </p:sp>
    </p:spTree>
    <p:extLst>
      <p:ext uri="{BB962C8B-B14F-4D97-AF65-F5344CB8AC3E}">
        <p14:creationId xmlns:p14="http://schemas.microsoft.com/office/powerpoint/2010/main" val="25296446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01599" y="3673283"/>
            <a:ext cx="7101840" cy="5700818"/>
          </a:xfrm>
        </p:spPr>
        <p:txBody>
          <a:bodyPr/>
          <a:lstStyle/>
          <a:p>
            <a:pPr defTabSz="966612">
              <a:spcAft>
                <a:spcPts val="600"/>
              </a:spcAft>
              <a:defRPr/>
            </a:pPr>
            <a:r>
              <a:rPr lang="es-US" sz="1050" b="1" dirty="0">
                <a:solidFill>
                  <a:prstClr val="black"/>
                </a:solidFill>
              </a:rPr>
              <a:t>Esta diapositiva tiene animación</a:t>
            </a:r>
          </a:p>
          <a:p>
            <a:pPr defTabSz="966612">
              <a:spcAft>
                <a:spcPts val="600"/>
              </a:spcAft>
              <a:defRPr/>
            </a:pPr>
            <a:r>
              <a:rPr lang="es-US" sz="1050" b="1" dirty="0">
                <a:solidFill>
                  <a:prstClr val="black"/>
                </a:solidFill>
              </a:rPr>
              <a:t>Notas del presentador</a:t>
            </a:r>
          </a:p>
          <a:p>
            <a:pPr defTabSz="966612">
              <a:spcAft>
                <a:spcPts val="600"/>
              </a:spcAft>
              <a:defRPr/>
            </a:pPr>
            <a:r>
              <a:rPr lang="es-US" sz="1050" dirty="0">
                <a:solidFill>
                  <a:prstClr val="black"/>
                </a:solidFill>
              </a:rPr>
              <a:t>La SSI es un programa federal que proporciona pagos mensuales a personas que tienen ingresos limitados y pocos recursos. </a:t>
            </a:r>
          </a:p>
          <a:p>
            <a:pPr defTabSz="966612">
              <a:spcAft>
                <a:spcPts val="600"/>
              </a:spcAft>
              <a:defRPr/>
            </a:pPr>
            <a:r>
              <a:rPr lang="es-US" sz="1050" dirty="0">
                <a:solidFill>
                  <a:prstClr val="black"/>
                </a:solidFill>
              </a:rPr>
              <a:t>Para recibir SSI, debe cumplir uno de los siguientes requisitos:</a:t>
            </a:r>
          </a:p>
          <a:p>
            <a:pPr marL="125861" indent="-125861" defTabSz="966612">
              <a:spcAft>
                <a:spcPts val="600"/>
              </a:spcAft>
              <a:buFont typeface="Wingdings" panose="05000000000000000000" pitchFamily="2" charset="2"/>
              <a:buChar char="§"/>
              <a:defRPr/>
            </a:pPr>
            <a:r>
              <a:rPr lang="es-US" sz="1050" dirty="0">
                <a:solidFill>
                  <a:prstClr val="black"/>
                </a:solidFill>
              </a:rPr>
              <a:t>Tener 65 años o más</a:t>
            </a:r>
          </a:p>
          <a:p>
            <a:pPr marL="125861" indent="-125861" defTabSz="966612">
              <a:spcAft>
                <a:spcPts val="600"/>
              </a:spcAft>
              <a:buFont typeface="Wingdings" panose="05000000000000000000" pitchFamily="2" charset="2"/>
              <a:buChar char="§"/>
              <a:defRPr/>
            </a:pPr>
            <a:r>
              <a:rPr lang="es-US" sz="1050" dirty="0">
                <a:solidFill>
                  <a:prstClr val="black"/>
                </a:solidFill>
              </a:rPr>
              <a:t>Estar total o parcialmente ciego o tener discapacidades (cualquier edad, incluso niños)</a:t>
            </a:r>
          </a:p>
          <a:p>
            <a:pPr marL="125861" indent="-125861" defTabSz="966612">
              <a:spcAft>
                <a:spcPts val="600"/>
              </a:spcAft>
              <a:buFont typeface="Wingdings" panose="05000000000000000000" pitchFamily="2" charset="2"/>
              <a:buChar char="§"/>
              <a:defRPr/>
            </a:pPr>
            <a:r>
              <a:rPr lang="es-US" sz="1050" dirty="0">
                <a:solidFill>
                  <a:prstClr val="black"/>
                </a:solidFill>
              </a:rPr>
              <a:t>Tener una afección médica que le impide trabajar y que se prevé que dure al menos un año o que tenga como consecuencia la muerte</a:t>
            </a:r>
          </a:p>
          <a:p>
            <a:pPr defTabSz="966612">
              <a:spcAft>
                <a:spcPts val="600"/>
              </a:spcAft>
              <a:defRPr/>
            </a:pPr>
            <a:r>
              <a:rPr lang="es-US" sz="1050" dirty="0">
                <a:solidFill>
                  <a:prstClr val="black"/>
                </a:solidFill>
              </a:rPr>
              <a:t>Las reglas para los niños son diferentes. Para obtener más información, visite </a:t>
            </a:r>
            <a:r>
              <a:rPr lang="es-US" sz="1050" dirty="0">
                <a:solidFill>
                  <a:prstClr val="black"/>
                </a:solidFill>
                <a:hlinkClick r:id="rId3"/>
              </a:rPr>
              <a:t>SSA.gov/pubs/EN-05-10026.pdf</a:t>
            </a:r>
            <a:r>
              <a:rPr lang="es-US" sz="1050" dirty="0">
                <a:solidFill>
                  <a:prstClr val="black"/>
                </a:solidFill>
              </a:rPr>
              <a:t> </a:t>
            </a:r>
          </a:p>
          <a:p>
            <a:pPr defTabSz="966612">
              <a:spcAft>
                <a:spcPts val="600"/>
              </a:spcAft>
              <a:defRPr/>
            </a:pPr>
            <a:r>
              <a:rPr lang="es-US" sz="1050" dirty="0">
                <a:solidFill>
                  <a:prstClr val="black"/>
                </a:solidFill>
              </a:rPr>
              <a:t>El Seguro Social administra el programa de SSI: determina quiénes son elegibles, paga los beneficios y lleva un registro de los beneficiarios. Incluso aunque el Seguro Social gestiona el programa de SSI, los impuestos del Seguro Social no lo pagan. Los fondos generales del Tesoro de EE. UU. pagan la SSI. </a:t>
            </a:r>
          </a:p>
          <a:p>
            <a:pPr defTabSz="966612">
              <a:spcAft>
                <a:spcPts val="600"/>
              </a:spcAft>
              <a:defRPr/>
            </a:pPr>
            <a:r>
              <a:rPr lang="es-US" sz="1050" dirty="0">
                <a:solidFill>
                  <a:prstClr val="black"/>
                </a:solidFill>
              </a:rPr>
              <a:t>El importe básico de SSI es el mismo en todo el país. Sin embargo, algunos estados añaden dinero al beneficio básico. Los importes mensuales federales máximas para 2024 son de $943 para una persona elegible y de $1,415 para una persona elegible con un cónyuge elegible. El importe mensual se reduce restando los ingresos contables mensuales.</a:t>
            </a:r>
          </a:p>
          <a:p>
            <a:pPr defTabSz="966612">
              <a:spcAft>
                <a:spcPts val="600"/>
              </a:spcAft>
              <a:defRPr/>
            </a:pPr>
            <a:r>
              <a:rPr lang="es-US" sz="1050" dirty="0">
                <a:solidFill>
                  <a:prstClr val="black"/>
                </a:solidFill>
              </a:rPr>
              <a:t>Los ingresos incluyen todo lo que obtiene durante un mes calendario. Lo utiliza para satisfacer sus necesidades de comida o vivienda. Puede ser en dinero en efectivo o en especie. El ingreso en especie no es dinero en efectivo —es comida o vivienda, o algo que se pueda usar para esos fines. </a:t>
            </a:r>
          </a:p>
          <a:p>
            <a:pPr defTabSz="966612">
              <a:spcAft>
                <a:spcPts val="600"/>
              </a:spcAft>
              <a:defRPr/>
            </a:pPr>
            <a:r>
              <a:rPr lang="es-US" sz="1050" dirty="0">
                <a:solidFill>
                  <a:prstClr val="black"/>
                </a:solidFill>
              </a:rPr>
              <a:t>El ingreso contable es la cantidad que queda después de:</a:t>
            </a:r>
          </a:p>
          <a:p>
            <a:pPr marL="125861" indent="-125861" defTabSz="966612">
              <a:spcAft>
                <a:spcPts val="600"/>
              </a:spcAft>
              <a:buFont typeface="Wingdings" panose="05000000000000000000" pitchFamily="2" charset="2"/>
              <a:buChar char="§"/>
              <a:defRPr/>
            </a:pPr>
            <a:r>
              <a:rPr lang="es-US" sz="1050" dirty="0">
                <a:solidFill>
                  <a:prstClr val="black"/>
                </a:solidFill>
              </a:rPr>
              <a:t>Eliminar todos los elementos que no constituyen ingresos, y</a:t>
            </a:r>
          </a:p>
          <a:p>
            <a:pPr marL="125861" indent="-125861" defTabSz="966612">
              <a:spcAft>
                <a:spcPts val="600"/>
              </a:spcAft>
              <a:buFont typeface="Wingdings" panose="05000000000000000000" pitchFamily="2" charset="2"/>
              <a:buChar char="§"/>
              <a:defRPr/>
            </a:pPr>
            <a:r>
              <a:rPr lang="es-US" sz="1050" dirty="0">
                <a:solidFill>
                  <a:prstClr val="black"/>
                </a:solidFill>
              </a:rPr>
              <a:t>Solicitar todas las exclusiones apropiadas para los elementos que sí son ingresos</a:t>
            </a:r>
          </a:p>
          <a:p>
            <a:pPr defTabSz="966612">
              <a:spcAft>
                <a:spcPts val="600"/>
              </a:spcAft>
              <a:defRPr/>
            </a:pPr>
            <a:r>
              <a:rPr lang="es-US" sz="1050" dirty="0">
                <a:solidFill>
                  <a:prstClr val="black"/>
                </a:solidFill>
              </a:rPr>
              <a:t>El ingreso contable se determina en función de un mes calendario. El Seguro Social restará el ingreso contable del beneficio federal máximo para determinar su elegibilidad y calcular el importe de su pago mensual.</a:t>
            </a:r>
          </a:p>
          <a:p>
            <a:pPr defTabSz="966612">
              <a:spcAft>
                <a:spcPts val="600"/>
              </a:spcAft>
              <a:defRPr/>
            </a:pPr>
            <a:r>
              <a:rPr lang="es-US" sz="1050" b="1" dirty="0">
                <a:solidFill>
                  <a:prstClr val="black"/>
                </a:solidFill>
              </a:rPr>
              <a:t>Fuente</a:t>
            </a:r>
            <a:r>
              <a:rPr lang="es-US" sz="1050" dirty="0">
                <a:solidFill>
                  <a:prstClr val="black"/>
                </a:solidFill>
              </a:rPr>
              <a:t>: </a:t>
            </a:r>
          </a:p>
          <a:p>
            <a:pPr marL="114300" indent="-114300" defTabSz="966612">
              <a:spcAft>
                <a:spcPts val="600"/>
              </a:spcAft>
              <a:buFont typeface="Wingdings" panose="05000000000000000000" pitchFamily="2" charset="2"/>
              <a:buChar char="§"/>
              <a:defRPr/>
            </a:pPr>
            <a:r>
              <a:rPr lang="es-US" sz="1050" dirty="0">
                <a:solidFill>
                  <a:prstClr val="black"/>
                </a:solidFill>
                <a:hlinkClick r:id="rId4"/>
              </a:rPr>
              <a:t>SSA.gov/pubs/EN-05-11069.pdf</a:t>
            </a:r>
            <a:r>
              <a:rPr lang="es-US" sz="1050" dirty="0">
                <a:solidFill>
                  <a:prstClr val="black"/>
                </a:solidFill>
              </a:rPr>
              <a:t> </a:t>
            </a:r>
          </a:p>
          <a:p>
            <a:pPr marL="114300" indent="-114300" defTabSz="966612">
              <a:spcAft>
                <a:spcPts val="600"/>
              </a:spcAft>
              <a:buFont typeface="Wingdings" panose="05000000000000000000" pitchFamily="2" charset="2"/>
              <a:buChar char="§"/>
              <a:defRPr/>
            </a:pPr>
            <a:r>
              <a:rPr lang="es-US" sz="1050" dirty="0">
                <a:solidFill>
                  <a:prstClr val="black"/>
                </a:solidFill>
                <a:hlinkClick r:id="rId5"/>
              </a:rPr>
              <a:t>SSA.gov/</a:t>
            </a:r>
            <a:r>
              <a:rPr lang="es-US" sz="1050" dirty="0" err="1">
                <a:solidFill>
                  <a:prstClr val="black"/>
                </a:solidFill>
                <a:hlinkClick r:id="rId5"/>
              </a:rPr>
              <a:t>oact</a:t>
            </a:r>
            <a:r>
              <a:rPr lang="es-US" sz="1050" dirty="0">
                <a:solidFill>
                  <a:prstClr val="black"/>
                </a:solidFill>
                <a:hlinkClick r:id="rId5"/>
              </a:rPr>
              <a:t>/cola/SSI.html</a:t>
            </a:r>
          </a:p>
        </p:txBody>
      </p:sp>
    </p:spTree>
    <p:extLst>
      <p:ext uri="{BB962C8B-B14F-4D97-AF65-F5344CB8AC3E}">
        <p14:creationId xmlns:p14="http://schemas.microsoft.com/office/powerpoint/2010/main" val="20664121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40003"/>
            <a:ext cx="5852160" cy="4661048"/>
          </a:xfrm>
        </p:spPr>
        <p:txBody>
          <a:bodyPr/>
          <a:lstStyle/>
          <a:p>
            <a:pPr defTabSz="966612">
              <a:spcAft>
                <a:spcPts val="600"/>
              </a:spcAft>
              <a:defRPr/>
            </a:pPr>
            <a:r>
              <a:rPr lang="es-US" b="1">
                <a:solidFill>
                  <a:prstClr val="black"/>
                </a:solidFill>
              </a:rPr>
              <a:t>Notas del presentador</a:t>
            </a:r>
          </a:p>
          <a:p>
            <a:pPr defTabSz="966612">
              <a:spcAft>
                <a:spcPts val="600"/>
              </a:spcAft>
              <a:defRPr/>
            </a:pPr>
            <a:r>
              <a:rPr lang="es-US">
                <a:solidFill>
                  <a:prstClr val="black"/>
                </a:solidFill>
              </a:rPr>
              <a:t>Sus ingresos y recursos ayudan al Seguro Social a determinar si usted califica para los beneficios. Sus ingresos, los beneficios del Seguro Social, las pensiones y el valor de los elementos que obtiene de otra persona (como alimentos y vivienda) cuentan como ingresos. En 2024, si tiene menos de $2000 en recursos para una persona, o menos de $3000 para una pareja casada que convive, es posible que pueda obtener SSI.</a:t>
            </a:r>
          </a:p>
          <a:p>
            <a:pPr defTabSz="966612">
              <a:spcAft>
                <a:spcPts val="600"/>
              </a:spcAft>
              <a:defRPr/>
            </a:pPr>
            <a:r>
              <a:rPr lang="es-US">
                <a:solidFill>
                  <a:prstClr val="black"/>
                </a:solidFill>
              </a:rPr>
              <a:t>Debe ser un ciudadano de los EE. UU. que viva en uno de los 50 estados, el Distrito de Columbia o las Islas Marianas del Norte para recibir SSI. Si no es ciudadano de EE. UU., pero reside legalmente en EE. UU., es posible que igual pueda recibir SSI. </a:t>
            </a:r>
          </a:p>
          <a:p>
            <a:pPr>
              <a:spcAft>
                <a:spcPts val="600"/>
              </a:spcAft>
              <a:defRPr/>
            </a:pPr>
            <a:r>
              <a:rPr lang="es-US" b="1">
                <a:solidFill>
                  <a:prstClr val="black"/>
                </a:solidFill>
              </a:rPr>
              <a:t>Fuente</a:t>
            </a:r>
            <a:r>
              <a:rPr lang="es-US">
                <a:solidFill>
                  <a:prstClr val="black"/>
                </a:solidFill>
              </a:rPr>
              <a:t>: </a:t>
            </a:r>
            <a:r>
              <a:rPr lang="es-US">
                <a:solidFill>
                  <a:prstClr val="black"/>
                </a:solidFill>
                <a:hlinkClick r:id="rId3"/>
              </a:rPr>
              <a:t>SSA.gov/ssi/text-general-ussi.htm</a:t>
            </a:r>
            <a:r>
              <a:rPr lang="es-US">
                <a:solidFill>
                  <a:prstClr val="black"/>
                </a:solidFill>
              </a:rPr>
              <a:t> </a:t>
            </a:r>
          </a:p>
        </p:txBody>
      </p:sp>
    </p:spTree>
    <p:extLst>
      <p:ext uri="{BB962C8B-B14F-4D97-AF65-F5344CB8AC3E}">
        <p14:creationId xmlns:p14="http://schemas.microsoft.com/office/powerpoint/2010/main" val="10948384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06510"/>
            <a:ext cx="5852160" cy="4694541"/>
          </a:xfrm>
        </p:spPr>
        <p:txBody>
          <a:bodyPr/>
          <a:lstStyle/>
          <a:p>
            <a:pPr defTabSz="966612">
              <a:spcAft>
                <a:spcPts val="600"/>
              </a:spcAft>
              <a:defRPr/>
            </a:pPr>
            <a:r>
              <a:rPr lang="es-US" b="1">
                <a:solidFill>
                  <a:prstClr val="black"/>
                </a:solidFill>
              </a:rPr>
              <a:t>Notas del presentador</a:t>
            </a:r>
          </a:p>
          <a:p>
            <a:pPr defTabSz="966612">
              <a:spcAft>
                <a:spcPts val="600"/>
              </a:spcAft>
              <a:defRPr/>
            </a:pPr>
            <a:r>
              <a:rPr lang="es-US">
                <a:solidFill>
                  <a:prstClr val="black"/>
                </a:solidFill>
              </a:rPr>
              <a:t>En la mayoría de los estados, si obtiene SSI, puede ser elegible automáticamente para Medicaid. Una solicitud de SSI también es una solicitud de Medicaid. En otros estados, debe solicitar y establecer su elegibilidad para Medicaid con otra agencia. En estos estados, el Seguro Social lo remitirá a la oficina donde puede presentar su solicitud de Medicaid y es posible que los requisitos de elegibilidad para Medicaid sean más estrictos que los que se usan para SSI. </a:t>
            </a:r>
          </a:p>
          <a:p>
            <a:pPr defTabSz="966612">
              <a:spcAft>
                <a:spcPts val="600"/>
              </a:spcAft>
              <a:defRPr/>
            </a:pPr>
            <a:r>
              <a:rPr lang="es-US">
                <a:solidFill>
                  <a:prstClr val="black"/>
                </a:solidFill>
              </a:rPr>
              <a:t>Medicaid es un programa estatal y federal conjunto que ofrece ayuda con los costos médicos para ciertas personas con ingresos bajos y recursos limitados. Los programas de Medicaid varían de un estado a otro, pero la mayoría de los costos de cuidados de la salud están cubiertos si califica para Medicare y Medicaid.</a:t>
            </a:r>
          </a:p>
          <a:p>
            <a:pPr defTabSz="966612">
              <a:spcAft>
                <a:spcPts val="600"/>
              </a:spcAft>
              <a:defRPr/>
            </a:pPr>
            <a:r>
              <a:rPr lang="es-US">
                <a:solidFill>
                  <a:prstClr val="black"/>
                </a:solidFill>
              </a:rPr>
              <a:t>Para obtener más información, visite</a:t>
            </a:r>
            <a:r>
              <a:rPr lang="es-US" b="1">
                <a:solidFill>
                  <a:prstClr val="black"/>
                </a:solidFill>
              </a:rPr>
              <a:t> </a:t>
            </a:r>
            <a:r>
              <a:rPr lang="es-US">
                <a:solidFill>
                  <a:prstClr val="black"/>
                </a:solidFill>
                <a:hlinkClick r:id="rId3"/>
              </a:rPr>
              <a:t>SSA.gov/ssi/text-other-ussi.htm</a:t>
            </a:r>
            <a:r>
              <a:rPr lang="es-US">
                <a:solidFill>
                  <a:prstClr val="black"/>
                </a:solidFill>
              </a:rPr>
              <a:t>.</a:t>
            </a:r>
          </a:p>
          <a:p>
            <a:pPr defTabSz="966612">
              <a:spcAft>
                <a:spcPts val="600"/>
              </a:spcAft>
              <a:defRPr/>
            </a:pPr>
            <a:endParaRPr lang="en-US" b="1" dirty="0">
              <a:solidFill>
                <a:prstClr val="black"/>
              </a:solidFill>
            </a:endParaRPr>
          </a:p>
        </p:txBody>
      </p:sp>
    </p:spTree>
    <p:extLst>
      <p:ext uri="{BB962C8B-B14F-4D97-AF65-F5344CB8AC3E}">
        <p14:creationId xmlns:p14="http://schemas.microsoft.com/office/powerpoint/2010/main" val="40699419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06510"/>
            <a:ext cx="5852160" cy="4908101"/>
          </a:xfrm>
        </p:spPr>
        <p:txBody>
          <a:bodyPr/>
          <a:lstStyle/>
          <a:p>
            <a:pPr defTabSz="966612">
              <a:spcAft>
                <a:spcPts val="600"/>
              </a:spcAft>
              <a:defRPr/>
            </a:pPr>
            <a:r>
              <a:rPr lang="es-US" b="1" dirty="0">
                <a:solidFill>
                  <a:prstClr val="black"/>
                </a:solidFill>
              </a:rPr>
              <a:t>Notas del presentador</a:t>
            </a:r>
          </a:p>
          <a:p>
            <a:pPr defTabSz="966612">
              <a:spcAft>
                <a:spcPts val="600"/>
              </a:spcAft>
              <a:defRPr/>
            </a:pPr>
            <a:r>
              <a:rPr lang="es-US" dirty="0">
                <a:solidFill>
                  <a:prstClr val="black"/>
                </a:solidFill>
              </a:rPr>
              <a:t>Debe solicitar los beneficios por discapacidad apenas se inicie la discapacidad. El Seguro Social puede ser capaz de procesar su solicitud más rápido si proporciona lo siguiente:</a:t>
            </a:r>
          </a:p>
          <a:p>
            <a:pPr marL="125861" indent="-125861" defTabSz="966612">
              <a:spcAft>
                <a:spcPts val="600"/>
              </a:spcAft>
              <a:buFont typeface="Wingdings" panose="05000000000000000000" pitchFamily="2" charset="2"/>
              <a:buChar char="§"/>
              <a:defRPr/>
            </a:pPr>
            <a:r>
              <a:rPr lang="es-US" dirty="0">
                <a:solidFill>
                  <a:prstClr val="black"/>
                </a:solidFill>
              </a:rPr>
              <a:t>Su número de Seguro Social y el de sus dependientes</a:t>
            </a:r>
          </a:p>
          <a:p>
            <a:pPr marL="125861" indent="-125861" defTabSz="966612">
              <a:spcAft>
                <a:spcPts val="600"/>
              </a:spcAft>
              <a:buFont typeface="Wingdings" panose="05000000000000000000" pitchFamily="2" charset="2"/>
              <a:buChar char="§"/>
              <a:defRPr/>
            </a:pPr>
            <a:r>
              <a:rPr lang="es-US" dirty="0">
                <a:solidFill>
                  <a:prstClr val="black"/>
                </a:solidFill>
              </a:rPr>
              <a:t>Su certificado de nacimiento u otro documento que pruebe su edad </a:t>
            </a:r>
          </a:p>
          <a:p>
            <a:pPr marL="125861" indent="-125861" defTabSz="966612">
              <a:spcAft>
                <a:spcPts val="600"/>
              </a:spcAft>
              <a:buFont typeface="Wingdings" panose="05000000000000000000" pitchFamily="2" charset="2"/>
              <a:buChar char="§"/>
              <a:defRPr/>
            </a:pPr>
            <a:r>
              <a:rPr lang="es-US" dirty="0">
                <a:solidFill>
                  <a:prstClr val="black"/>
                </a:solidFill>
              </a:rPr>
              <a:t>Nombres, direcciones y números telefónicos de los médicos, asesores de planes, hospitales y clínicas que lo atendieron y las fechas de sus visitas</a:t>
            </a:r>
          </a:p>
          <a:p>
            <a:pPr marL="125861" indent="-125861" defTabSz="966612">
              <a:spcAft>
                <a:spcPts val="600"/>
              </a:spcAft>
              <a:buFont typeface="Wingdings" panose="05000000000000000000" pitchFamily="2" charset="2"/>
              <a:buChar char="§"/>
              <a:defRPr/>
            </a:pPr>
            <a:r>
              <a:rPr lang="es-US" dirty="0">
                <a:solidFill>
                  <a:prstClr val="black"/>
                </a:solidFill>
              </a:rPr>
              <a:t>Nombres y dosis de todos los medicamentos que toma</a:t>
            </a:r>
          </a:p>
          <a:p>
            <a:pPr marL="125861" indent="-125861" defTabSz="966612">
              <a:spcAft>
                <a:spcPts val="600"/>
              </a:spcAft>
              <a:buFont typeface="Wingdings" panose="05000000000000000000" pitchFamily="2" charset="2"/>
              <a:buChar char="§"/>
              <a:defRPr/>
            </a:pPr>
            <a:r>
              <a:rPr lang="es-US" dirty="0">
                <a:solidFill>
                  <a:prstClr val="black"/>
                </a:solidFill>
              </a:rPr>
              <a:t>Historias clínicas de sus médicos, terapeutas, hospitales, clínicas y asesores de planes que estén en su poder  </a:t>
            </a:r>
          </a:p>
          <a:p>
            <a:pPr marL="125861" indent="-125861" defTabSz="966612">
              <a:spcAft>
                <a:spcPts val="600"/>
              </a:spcAft>
              <a:buFont typeface="Wingdings" panose="05000000000000000000" pitchFamily="2" charset="2"/>
              <a:buChar char="§"/>
              <a:defRPr/>
            </a:pPr>
            <a:r>
              <a:rPr lang="es-US" dirty="0">
                <a:solidFill>
                  <a:prstClr val="black"/>
                </a:solidFill>
              </a:rPr>
              <a:t>Resultados de pruebas y análisis de laboratorio</a:t>
            </a:r>
          </a:p>
          <a:p>
            <a:pPr marL="125861" indent="-125861" defTabSz="966612">
              <a:spcAft>
                <a:spcPts val="600"/>
              </a:spcAft>
              <a:buFont typeface="Wingdings" panose="05000000000000000000" pitchFamily="2" charset="2"/>
              <a:buChar char="§"/>
              <a:defRPr/>
            </a:pPr>
            <a:r>
              <a:rPr lang="es-US" dirty="0">
                <a:solidFill>
                  <a:prstClr val="black"/>
                </a:solidFill>
              </a:rPr>
              <a:t>Un resumen de dónde trabajó y el tipo de trabajo que hizo</a:t>
            </a:r>
          </a:p>
          <a:p>
            <a:pPr marL="125861" indent="-125861" defTabSz="966612">
              <a:spcAft>
                <a:spcPts val="600"/>
              </a:spcAft>
              <a:buFont typeface="Wingdings" panose="05000000000000000000" pitchFamily="2" charset="2"/>
              <a:buChar char="§"/>
              <a:defRPr/>
            </a:pPr>
            <a:r>
              <a:rPr lang="es-US" dirty="0">
                <a:solidFill>
                  <a:prstClr val="black"/>
                </a:solidFill>
              </a:rPr>
              <a:t>Una copia del formulario W-2 o, si es autónomo, su declaración federal de impuestos más reciente</a:t>
            </a:r>
          </a:p>
          <a:p>
            <a:pPr>
              <a:spcAft>
                <a:spcPts val="600"/>
              </a:spcAft>
              <a:defRPr/>
            </a:pPr>
            <a:r>
              <a:rPr lang="es-US" dirty="0">
                <a:solidFill>
                  <a:prstClr val="black"/>
                </a:solidFill>
              </a:rPr>
              <a:t>No debe esperar para presentar su solicitud aunque no tenga toda la información. El Seguro Social lo ayudará a obtener la información que necesita. Si tiene empleo con el ferrocarril, llame a la Junta de Retiro Ferroviario (RRB en inglés) al 1-877-772-772-5772 (los usuarios de TTY pueden llamar al 1-312-751-4701), o a su oficina de RRB local. </a:t>
            </a:r>
          </a:p>
          <a:p>
            <a:pPr defTabSz="966612">
              <a:spcAft>
                <a:spcPts val="600"/>
              </a:spcAft>
              <a:defRPr/>
            </a:pPr>
            <a:r>
              <a:rPr lang="es-US" b="1" dirty="0">
                <a:solidFill>
                  <a:prstClr val="black"/>
                </a:solidFill>
              </a:rPr>
              <a:t>NOTA</a:t>
            </a:r>
            <a:r>
              <a:rPr lang="es-US" dirty="0">
                <a:solidFill>
                  <a:prstClr val="black"/>
                </a:solidFill>
              </a:rPr>
              <a:t>: Si está solicitando SSI, también deberá brindar otra información financiera sobre sus ingresos y recursos para saber si califica. </a:t>
            </a:r>
          </a:p>
          <a:p>
            <a:pPr defTabSz="966612">
              <a:spcAft>
                <a:spcPts val="600"/>
              </a:spcAft>
              <a:defRPr/>
            </a:pPr>
            <a:endParaRPr lang="en-US" dirty="0">
              <a:solidFill>
                <a:prstClr val="black"/>
              </a:solidFill>
            </a:endParaRPr>
          </a:p>
        </p:txBody>
      </p:sp>
    </p:spTree>
    <p:extLst>
      <p:ext uri="{BB962C8B-B14F-4D97-AF65-F5344CB8AC3E}">
        <p14:creationId xmlns:p14="http://schemas.microsoft.com/office/powerpoint/2010/main" val="30452356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28838"/>
            <a:ext cx="5852160" cy="4672212"/>
          </a:xfrm>
        </p:spPr>
        <p:txBody>
          <a:bodyPr/>
          <a:lstStyle/>
          <a:p>
            <a:pPr defTabSz="966612">
              <a:spcAft>
                <a:spcPts val="600"/>
              </a:spcAft>
              <a:defRPr/>
            </a:pPr>
            <a:r>
              <a:rPr lang="es-US" b="1">
                <a:solidFill>
                  <a:prstClr val="black"/>
                </a:solidFill>
              </a:rPr>
              <a:t>Notas del presentador</a:t>
            </a:r>
          </a:p>
          <a:p>
            <a:pPr defTabSz="966612">
              <a:spcAft>
                <a:spcPts val="600"/>
              </a:spcAft>
              <a:defRPr/>
            </a:pPr>
            <a:r>
              <a:rPr lang="es-US">
                <a:solidFill>
                  <a:prstClr val="black"/>
                </a:solidFill>
              </a:rPr>
              <a:t>Puede solicitar beneficios por discapacidad de las siguientes maneras: </a:t>
            </a:r>
          </a:p>
          <a:p>
            <a:pPr marL="171450" indent="-171450">
              <a:spcAft>
                <a:spcPts val="600"/>
              </a:spcAft>
              <a:buFont typeface="Wingdings" panose="05000000000000000000" pitchFamily="2" charset="2"/>
              <a:buChar char="§"/>
              <a:defRPr/>
            </a:pPr>
            <a:r>
              <a:rPr lang="es-US">
                <a:solidFill>
                  <a:prstClr val="black"/>
                </a:solidFill>
              </a:rPr>
              <a:t>En línea: visite </a:t>
            </a:r>
            <a:r>
              <a:rPr lang="es-US">
                <a:solidFill>
                  <a:prstClr val="black"/>
                </a:solidFill>
                <a:hlinkClick r:id="rId3"/>
              </a:rPr>
              <a:t>SSA.gov</a:t>
            </a:r>
          </a:p>
          <a:p>
            <a:pPr marL="171450" indent="-171450">
              <a:spcAft>
                <a:spcPts val="600"/>
              </a:spcAft>
              <a:buFont typeface="Wingdings" panose="05000000000000000000" pitchFamily="2" charset="2"/>
              <a:buChar char="§"/>
              <a:defRPr/>
            </a:pPr>
            <a:r>
              <a:rPr lang="es-US">
                <a:solidFill>
                  <a:prstClr val="black"/>
                </a:solidFill>
              </a:rPr>
              <a:t>Llame al 1-800-772-1213 (TTY: 1-800-325-0778) </a:t>
            </a:r>
            <a:r>
              <a:rPr lang="es-US"/>
              <a:t>para pedir una cita para presentar su reclamación en persona en su oficina local del Seguro Social</a:t>
            </a:r>
          </a:p>
          <a:p>
            <a:pPr marL="171450" indent="-171450">
              <a:spcAft>
                <a:spcPts val="600"/>
              </a:spcAft>
              <a:buFont typeface="Wingdings" panose="05000000000000000000" pitchFamily="2" charset="2"/>
              <a:buChar char="§"/>
              <a:defRPr/>
            </a:pPr>
            <a:r>
              <a:rPr lang="es-US">
                <a:solidFill>
                  <a:prstClr val="black"/>
                </a:solidFill>
              </a:rPr>
              <a:t>Visite su oficina local del Seguro Social </a:t>
            </a:r>
            <a:r>
              <a:rPr lang="es-US" b="1">
                <a:solidFill>
                  <a:prstClr val="black"/>
                </a:solidFill>
              </a:rPr>
              <a:t>después de hacer una cita</a:t>
            </a:r>
            <a:r>
              <a:rPr lang="es-US">
                <a:solidFill>
                  <a:prstClr val="black"/>
                </a:solidFill>
              </a:rPr>
              <a:t>. Puede visitar el Localizador de oficinas de SSA (</a:t>
            </a:r>
            <a:r>
              <a:rPr lang="es-US">
                <a:solidFill>
                  <a:prstClr val="black"/>
                </a:solidFill>
                <a:hlinkClick r:id="rId4"/>
              </a:rPr>
              <a:t>secure.SSA.gov/ICON/main.jsp</a:t>
            </a:r>
            <a:r>
              <a:rPr lang="es-US">
                <a:solidFill>
                  <a:prstClr val="black"/>
                </a:solidFill>
              </a:rPr>
              <a:t>) para encontrar su oficina local del Seguro Social.</a:t>
            </a:r>
          </a:p>
          <a:p>
            <a:pPr defTabSz="966612">
              <a:spcAft>
                <a:spcPts val="600"/>
              </a:spcAft>
              <a:defRPr/>
            </a:pPr>
            <a:r>
              <a:rPr lang="es-US">
                <a:solidFill>
                  <a:prstClr val="black"/>
                </a:solidFill>
              </a:rPr>
              <a:t>La entrevista de reclamaciones por discapacidad dura 1 hora. Si programa una cita, el Seguro Social le enviará un "Kit de inicio para discapacidad" para ayudarlo a prepararse para la entrevista. También puede visitar </a:t>
            </a:r>
            <a:r>
              <a:rPr lang="es-US">
                <a:solidFill>
                  <a:prstClr val="black"/>
                </a:solidFill>
                <a:hlinkClick r:id="rId5"/>
              </a:rPr>
              <a:t>SSA.gov/disability</a:t>
            </a:r>
            <a:r>
              <a:rPr lang="es-US">
                <a:solidFill>
                  <a:prstClr val="black"/>
                </a:solidFill>
              </a:rPr>
              <a:t>. </a:t>
            </a:r>
          </a:p>
          <a:p>
            <a:pPr defTabSz="966612">
              <a:spcAft>
                <a:spcPts val="600"/>
              </a:spcAft>
              <a:defRPr/>
            </a:pPr>
            <a:r>
              <a:rPr lang="es-US">
                <a:solidFill>
                  <a:prstClr val="black"/>
                </a:solidFill>
              </a:rPr>
              <a:t>Procesar una solicitud de beneficios por discapacidad puede tardar de 3 a 5 meses. Deberá llenar varios formularios para solicitar beneficios por discapacidad, incluidos una solicitud de beneficios del Seguro Social y el "Informe de discapacidad de adultos". Puede completar este informe en línea o imprimirlo y entregar una copia completa en su oficina local del Seguro Social. </a:t>
            </a:r>
          </a:p>
          <a:p>
            <a:pPr defTabSz="966612">
              <a:spcAft>
                <a:spcPts val="600"/>
              </a:spcAft>
              <a:defRPr/>
            </a:pPr>
            <a:r>
              <a:rPr lang="es-US">
                <a:solidFill>
                  <a:prstClr val="black"/>
                </a:solidFill>
              </a:rPr>
              <a:t>También deberá que completar formularios que reúnen información sobre su afección médica y de qué manera afecta su capacidad para trabajar, así como formularios que otorgan permiso a los médicos, hospitales y otros profesionales de la salud que lo atendieron para enviar información sobre su afección médica al Seguro Social.</a:t>
            </a:r>
          </a:p>
          <a:p>
            <a:pPr>
              <a:spcAft>
                <a:spcPts val="600"/>
              </a:spcAft>
            </a:pPr>
            <a:endParaRPr lang="en-US" dirty="0"/>
          </a:p>
        </p:txBody>
      </p:sp>
    </p:spTree>
    <p:extLst>
      <p:ext uri="{BB962C8B-B14F-4D97-AF65-F5344CB8AC3E}">
        <p14:creationId xmlns:p14="http://schemas.microsoft.com/office/powerpoint/2010/main" val="2023766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28838"/>
            <a:ext cx="5852160" cy="4672212"/>
          </a:xfrm>
        </p:spPr>
        <p:txBody>
          <a:bodyPr/>
          <a:lstStyle/>
          <a:p>
            <a:pPr defTabSz="966612">
              <a:spcAft>
                <a:spcPts val="600"/>
              </a:spcAft>
              <a:defRPr/>
            </a:pPr>
            <a:r>
              <a:rPr lang="es-US" b="1" dirty="0"/>
              <a:t>Notas del presentador</a:t>
            </a:r>
          </a:p>
          <a:p>
            <a:pPr defTabSz="966612">
              <a:spcAft>
                <a:spcPts val="600"/>
              </a:spcAft>
              <a:defRPr/>
            </a:pPr>
            <a:r>
              <a:rPr lang="es-US" dirty="0"/>
              <a:t>En las lecciones de este módulo de capacitación se explican Medicare y otros programas para personas con discapacidades. Estos materiales son para personas que proporcionan información/capacitadores que están familiarizados con el programa Medicare y que usan la información para sus presentaciones.</a:t>
            </a:r>
          </a:p>
          <a:p>
            <a:pPr defTabSz="966612">
              <a:spcAft>
                <a:spcPts val="600"/>
              </a:spcAft>
              <a:defRPr/>
            </a:pPr>
            <a:r>
              <a:rPr lang="es-US" dirty="0"/>
              <a:t>El módulo consta de 48 diapositivas con notas del orador y 3 preguntas para comprobar conocimientos. La presentación se realiza en 50 minutos aproximadamente. Reserve aproximadamente 10 minutos más para debates, preguntas y respuestas. Debería considerar agregar más tiempo si desea incluir otras actividades.</a:t>
            </a:r>
          </a:p>
          <a:p>
            <a:pPr defTabSz="966612">
              <a:spcAft>
                <a:spcPts val="600"/>
              </a:spcAft>
              <a:defRPr/>
            </a:pPr>
            <a:endParaRPr lang="en-US" dirty="0">
              <a:solidFill>
                <a:prstClr val="black"/>
              </a:solidFill>
            </a:endParaRPr>
          </a:p>
        </p:txBody>
      </p:sp>
    </p:spTree>
    <p:extLst>
      <p:ext uri="{BB962C8B-B14F-4D97-AF65-F5344CB8AC3E}">
        <p14:creationId xmlns:p14="http://schemas.microsoft.com/office/powerpoint/2010/main" val="3295748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84221" y="3757506"/>
            <a:ext cx="7122695" cy="5460860"/>
          </a:xfrm>
        </p:spPr>
        <p:txBody>
          <a:bodyPr/>
          <a:lstStyle/>
          <a:p>
            <a:pPr defTabSz="966612">
              <a:spcAft>
                <a:spcPts val="600"/>
              </a:spcAft>
              <a:defRPr/>
            </a:pPr>
            <a:r>
              <a:rPr lang="es-US" sz="1100" b="1" dirty="0">
                <a:solidFill>
                  <a:prstClr val="black"/>
                </a:solidFill>
              </a:rPr>
              <a:t>Notas del presentador</a:t>
            </a:r>
          </a:p>
          <a:p>
            <a:pPr defTabSz="966612">
              <a:spcAft>
                <a:spcPts val="600"/>
              </a:spcAft>
              <a:defRPr/>
            </a:pPr>
            <a:r>
              <a:rPr lang="es-US" sz="1100" dirty="0">
                <a:solidFill>
                  <a:prstClr val="black"/>
                </a:solidFill>
              </a:rPr>
              <a:t>Los Subsidios Compasivos (CAL, por sus siglas en inglés) son una forma de identificar rápidamente enfermedades y otras afecciones médicas que, por definición, cumplen con los estándares del Seguro Social para beneficios por discapacidad. Esas afecciones incluyen principalmente ciertos cánceres, trastornos cerebrales de adultos y varios trastornos raros que afectan a niños. La iniciativa de CAL ayuda al Seguro Social a reducir el tiempo de espera de una determinación de discapacidad para personas con las discapacidades más graves. </a:t>
            </a:r>
          </a:p>
          <a:p>
            <a:pPr defTabSz="966612">
              <a:spcAft>
                <a:spcPts val="600"/>
              </a:spcAft>
              <a:defRPr/>
            </a:pPr>
            <a:r>
              <a:rPr lang="es-US" sz="1100" dirty="0">
                <a:solidFill>
                  <a:prstClr val="black"/>
                </a:solidFill>
              </a:rPr>
              <a:t>Para evaluar las afecciones de CAL, el Seguro Social usa las mismas reglas que se usan para evaluar los programas de SSDI y SSI. Las afecciones de CAL constituyen una manera de identificar rápidamente las afecciones médicas que cumplen con los requisitos de la "Lista de discapacidades" con una mínima cantidad de información. </a:t>
            </a:r>
          </a:p>
          <a:p>
            <a:pPr defTabSz="966612">
              <a:spcAft>
                <a:spcPts val="600"/>
              </a:spcAft>
              <a:defRPr/>
            </a:pPr>
            <a:r>
              <a:rPr lang="es-US" sz="1100" dirty="0">
                <a:solidFill>
                  <a:prstClr val="black"/>
                </a:solidFill>
              </a:rPr>
              <a:t>No hay ninguna solicitud o formulario especial que sea exclusivo para CAL. Si tiene una afección de CAL, solicite beneficios utilizando el proceso estándar del Seguro Social para presentar reclamaciones de beneficios de SSDI, SSI, o de SSDI y SSI combinados. El Seguro Social revisará su solicitud lo antes posible. Puede obtener una decisión sobre sus reclamaciones en cuestión de semanas en lugar de meses o años. </a:t>
            </a:r>
          </a:p>
          <a:p>
            <a:pPr defTabSz="966612">
              <a:spcAft>
                <a:spcPts val="600"/>
              </a:spcAft>
              <a:defRPr/>
            </a:pPr>
            <a:r>
              <a:rPr lang="es-US" sz="1100" dirty="0">
                <a:solidFill>
                  <a:prstClr val="black"/>
                </a:solidFill>
              </a:rPr>
              <a:t>El Seguro Social recibe información del público, grupos de defensa, el Servicio de Determinación de Discapacidad y comunidades, el asesoramiento de expertos médicos y científicos, hallazgos de investigaciones de los Institutos Nacionales de Salud (NIH, por sus siglas en inglés) e información de audiencias comunitarias anteriores sobre posibles afecciones de CAL. Visite </a:t>
            </a:r>
            <a:r>
              <a:rPr lang="es-US" sz="1100" u="sng" dirty="0">
                <a:solidFill>
                  <a:prstClr val="black"/>
                </a:solidFill>
                <a:hlinkClick r:id="rId3"/>
              </a:rPr>
              <a:t>SSA.gov/</a:t>
            </a:r>
            <a:r>
              <a:rPr lang="es-US" sz="1100" u="sng" dirty="0" err="1">
                <a:solidFill>
                  <a:prstClr val="black"/>
                </a:solidFill>
                <a:hlinkClick r:id="rId3"/>
              </a:rPr>
              <a:t>compassionateallowances</a:t>
            </a:r>
            <a:r>
              <a:rPr lang="es-US" sz="1100" u="sng" dirty="0">
                <a:solidFill>
                  <a:prstClr val="black"/>
                </a:solidFill>
                <a:hlinkClick r:id="rId3"/>
              </a:rPr>
              <a:t>/conditions.htm</a:t>
            </a:r>
            <a:r>
              <a:rPr lang="es-US" sz="1100" dirty="0">
                <a:solidFill>
                  <a:prstClr val="black"/>
                </a:solidFill>
              </a:rPr>
              <a:t> para ver la lista de afecciones de CAL.</a:t>
            </a:r>
          </a:p>
          <a:p>
            <a:pPr defTabSz="966612">
              <a:spcAft>
                <a:spcPts val="600"/>
              </a:spcAft>
              <a:defRPr/>
            </a:pPr>
            <a:r>
              <a:rPr lang="es-US" sz="1100" b="1" dirty="0">
                <a:solidFill>
                  <a:prstClr val="black"/>
                </a:solidFill>
              </a:rPr>
              <a:t>NOTA</a:t>
            </a:r>
            <a:r>
              <a:rPr lang="es-US" sz="1100" dirty="0">
                <a:solidFill>
                  <a:prstClr val="black"/>
                </a:solidFill>
              </a:rPr>
              <a:t>: Si es miembro del servicio militar, también puede obtener un procesamiento acelerado de las reclamaciones por discapacidad por parte del Seguro Social. Si desarrolló una discapacidad mientras estaba en servicio activo durante el 1 de octubre de 2001 o después, es elegible para este proceso acelerado. </a:t>
            </a:r>
          </a:p>
          <a:p>
            <a:pPr defTabSz="966612">
              <a:spcAft>
                <a:spcPts val="600"/>
              </a:spcAft>
              <a:defRPr/>
            </a:pPr>
            <a:r>
              <a:rPr lang="es-US" sz="1100" dirty="0">
                <a:solidFill>
                  <a:prstClr val="black"/>
                </a:solidFill>
              </a:rPr>
              <a:t>Además, si es un veterano que solicita beneficios del SSDI y el Departamento de Asuntos de los Veteranos (VA, por sus siglas en inglés) lo califica como 100 % discapacitado "permanente y total", es elegible para un procesamiento acelerado de su solicitud de discapacidad del Seguro Social. Sin embargo, el otorgamiento de una compensación por discapacidad del VA no garantiza la elegibilidad para la discapacidad del Seguro Social, ya que el VA y el Seguro Social tienen diferentes estándares para determinar la discapacidad. </a:t>
            </a:r>
          </a:p>
        </p:txBody>
      </p:sp>
    </p:spTree>
    <p:extLst>
      <p:ext uri="{BB962C8B-B14F-4D97-AF65-F5344CB8AC3E}">
        <p14:creationId xmlns:p14="http://schemas.microsoft.com/office/powerpoint/2010/main" val="21241303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1167"/>
            <a:ext cx="5852160" cy="4649883"/>
          </a:xfrm>
        </p:spPr>
        <p:txBody>
          <a:bodyPr/>
          <a:lstStyle/>
          <a:p>
            <a:pPr>
              <a:spcAft>
                <a:spcPts val="600"/>
              </a:spcAft>
              <a:defRPr/>
            </a:pPr>
            <a:r>
              <a:rPr lang="es-US" b="1">
                <a:solidFill>
                  <a:prstClr val="black"/>
                </a:solidFill>
              </a:rPr>
              <a:t>Esta diapositiva tiene animación</a:t>
            </a:r>
          </a:p>
          <a:p>
            <a:pPr>
              <a:spcAft>
                <a:spcPts val="600"/>
              </a:spcAft>
              <a:defRPr/>
            </a:pPr>
            <a:r>
              <a:rPr lang="es-US" b="1">
                <a:solidFill>
                  <a:prstClr val="black"/>
                </a:solidFill>
              </a:rPr>
              <a:t>Notas del presentador</a:t>
            </a:r>
          </a:p>
          <a:p>
            <a:pPr>
              <a:spcAft>
                <a:spcPts val="600"/>
              </a:spcAft>
              <a:defRPr/>
            </a:pPr>
            <a:r>
              <a:rPr lang="es-US">
                <a:solidFill>
                  <a:prstClr val="black"/>
                </a:solidFill>
              </a:rPr>
              <a:t>El Seguro Social le enviará una carta cuando tome una decisión sobre su caso. Si se aprueba su solicitud, la carta indicará el importe de su beneficio y cuándo comenzarán los pagos. Si el Seguro Social no aprueba su solicitud, la carta explicará el motivo y le indicará cómo apelar la decisión si no está de acuerdo. Los pasos que puede tomar se explican en “Su derecho a cuestionar la decisión tomada sobre su reclamo” (Publicación n.° 05--10058), que está disponible en</a:t>
            </a:r>
            <a:r>
              <a:rPr lang="es-US">
                <a:solidFill>
                  <a:prstClr val="black"/>
                </a:solidFill>
                <a:hlinkClick r:id="rId3"/>
              </a:rPr>
              <a:t>SSA.gov/pubs/EN-05-10058.pdf</a:t>
            </a:r>
            <a:r>
              <a:rPr lang="es-US">
                <a:solidFill>
                  <a:prstClr val="black"/>
                </a:solidFill>
              </a:rPr>
              <a:t>. </a:t>
            </a:r>
          </a:p>
          <a:p>
            <a:pPr>
              <a:spcAft>
                <a:spcPts val="600"/>
              </a:spcAft>
            </a:pPr>
            <a:endParaRPr lang="en-US" dirty="0"/>
          </a:p>
        </p:txBody>
      </p:sp>
    </p:spTree>
    <p:extLst>
      <p:ext uri="{BB962C8B-B14F-4D97-AF65-F5344CB8AC3E}">
        <p14:creationId xmlns:p14="http://schemas.microsoft.com/office/powerpoint/2010/main" val="36308041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01601" y="3648790"/>
            <a:ext cx="7101839" cy="5809535"/>
          </a:xfrm>
        </p:spPr>
        <p:txBody>
          <a:bodyPr/>
          <a:lstStyle/>
          <a:p>
            <a:pPr>
              <a:spcAft>
                <a:spcPts val="400"/>
              </a:spcAft>
              <a:defRPr/>
            </a:pPr>
            <a:r>
              <a:rPr lang="es-US" sz="1100" b="1" dirty="0"/>
              <a:t>Esta diapositiva tiene animación</a:t>
            </a:r>
          </a:p>
          <a:p>
            <a:pPr>
              <a:spcAft>
                <a:spcPts val="400"/>
              </a:spcAft>
              <a:defRPr/>
            </a:pPr>
            <a:r>
              <a:rPr lang="es-US" sz="1100" b="1" dirty="0"/>
              <a:t>Notas del presentador</a:t>
            </a:r>
          </a:p>
          <a:p>
            <a:pPr>
              <a:spcAft>
                <a:spcPts val="400"/>
              </a:spcAft>
              <a:defRPr/>
            </a:pPr>
            <a:r>
              <a:rPr lang="es-US" sz="1100" dirty="0"/>
              <a:t>Una vez que haya solicitado beneficios, puede verificar el estado de su solicitud del Seguro Social en línea si crea una cuenta “</a:t>
            </a:r>
            <a:r>
              <a:rPr lang="es-US" sz="1100" i="1" dirty="0"/>
              <a:t>ml</a:t>
            </a:r>
            <a:r>
              <a:rPr lang="es-US" sz="1100" dirty="0"/>
              <a:t> Social Security” gratuita y segura, </a:t>
            </a:r>
            <a:r>
              <a:rPr lang="es-US" sz="1100" dirty="0">
                <a:hlinkClick r:id="rId3"/>
              </a:rPr>
              <a:t>SSA.gov/</a:t>
            </a:r>
            <a:r>
              <a:rPr lang="es-US" sz="1100" dirty="0" err="1">
                <a:hlinkClick r:id="rId3"/>
              </a:rPr>
              <a:t>myaccount</a:t>
            </a:r>
            <a:r>
              <a:rPr lang="es-US" sz="1100" dirty="0"/>
              <a:t>.</a:t>
            </a:r>
          </a:p>
          <a:p>
            <a:pPr defTabSz="966612">
              <a:spcAft>
                <a:spcPts val="400"/>
              </a:spcAft>
              <a:defRPr/>
            </a:pPr>
            <a:r>
              <a:rPr lang="es-US" sz="1100" dirty="0"/>
              <a:t>Ya sea que reciba beneficios o no, puede usar su cuenta “</a:t>
            </a:r>
            <a:r>
              <a:rPr lang="es-US" sz="1100" i="1" dirty="0"/>
              <a:t>mi</a:t>
            </a:r>
            <a:r>
              <a:rPr lang="es-US" sz="1100" dirty="0"/>
              <a:t> Social Security” para solicitar una credencial del Seguro Social de reemplazo si cumple con determinados requisitos (por ejemplo, debe ser ciudadano de los EE. UU.).</a:t>
            </a:r>
          </a:p>
          <a:p>
            <a:pPr defTabSz="966612">
              <a:spcAft>
                <a:spcPts val="400"/>
              </a:spcAft>
              <a:defRPr/>
            </a:pPr>
            <a:r>
              <a:rPr lang="es-US" sz="1100" b="1" dirty="0"/>
              <a:t>Si no está recibiendo beneficios, puede usar su cuenta “</a:t>
            </a:r>
            <a:r>
              <a:rPr lang="es-US" sz="1100" b="1" i="1" dirty="0"/>
              <a:t>mi </a:t>
            </a:r>
            <a:r>
              <a:rPr lang="es-US" sz="1100" b="1" dirty="0"/>
              <a:t>Social Security” para lo siguiente: </a:t>
            </a:r>
          </a:p>
          <a:p>
            <a:pPr marL="125861" indent="-125861" defTabSz="966612">
              <a:spcAft>
                <a:spcPts val="400"/>
              </a:spcAft>
              <a:buFont typeface="Wingdings" panose="05000000000000000000" pitchFamily="2" charset="2"/>
              <a:buChar char="§"/>
              <a:defRPr/>
            </a:pPr>
            <a:r>
              <a:rPr lang="es-US" sz="1100" dirty="0"/>
              <a:t>Obtener estimaciones personalizadas de beneficios de jubilación. Puede estimar sus beneficios de jubilación a distintas edades y fechas.</a:t>
            </a:r>
          </a:p>
          <a:p>
            <a:pPr marL="125861" indent="-125861" defTabSz="966612">
              <a:spcAft>
                <a:spcPts val="400"/>
              </a:spcAft>
              <a:buFont typeface="Wingdings" panose="05000000000000000000" pitchFamily="2" charset="2"/>
              <a:buChar char="§"/>
              <a:defRPr/>
            </a:pPr>
            <a:r>
              <a:rPr lang="es-US" sz="1100" dirty="0"/>
              <a:t>Obtener estimaciones para los beneficios del cónyuge. Puede ver los beneficios que podría recibir con base en el historial de remuneraciones de su cónyuge, o los beneficios que su cónyuge podría recibir con base en el historial de remuneraciones de usted.</a:t>
            </a:r>
          </a:p>
          <a:p>
            <a:pPr marL="125861" indent="-125861" defTabSz="966612">
              <a:spcAft>
                <a:spcPts val="400"/>
              </a:spcAft>
              <a:buFont typeface="Wingdings" panose="05000000000000000000" pitchFamily="2" charset="2"/>
              <a:buChar char="§"/>
              <a:defRPr/>
            </a:pPr>
            <a:r>
              <a:rPr lang="es-US" sz="1100" dirty="0"/>
              <a:t>Obtener un comprobante de que no recibe beneficios. Usar la “Carta de verificación de beneficios” como comprobante de que no recibe beneficios, ha solicitado beneficios, o nunca ha recibido beneficios del Seguro Social o SSI.</a:t>
            </a:r>
          </a:p>
          <a:p>
            <a:pPr marL="125861" indent="-125861" defTabSz="966612">
              <a:spcAft>
                <a:spcPts val="400"/>
              </a:spcAft>
              <a:buFont typeface="Wingdings" panose="05000000000000000000" pitchFamily="2" charset="2"/>
              <a:buChar char="§"/>
              <a:defRPr/>
            </a:pPr>
            <a:r>
              <a:rPr lang="es-US" sz="1100" dirty="0"/>
              <a:t>Obtener su </a:t>
            </a:r>
            <a:r>
              <a:rPr lang="es-US" sz="1100" i="1" dirty="0"/>
              <a:t>estado del Seguro Social</a:t>
            </a:r>
            <a:r>
              <a:rPr lang="es-US" sz="1100" dirty="0"/>
              <a:t>.</a:t>
            </a:r>
            <a:r>
              <a:rPr lang="es-US" sz="1100" i="1" dirty="0"/>
              <a:t> </a:t>
            </a:r>
          </a:p>
          <a:p>
            <a:pPr>
              <a:spcAft>
                <a:spcPts val="400"/>
              </a:spcAft>
              <a:defRPr/>
            </a:pPr>
            <a:r>
              <a:rPr lang="es-US" sz="1100" b="1" dirty="0"/>
              <a:t>Si está recibiendo beneficios, puede usar su cuenta “</a:t>
            </a:r>
            <a:r>
              <a:rPr lang="es-US" sz="1100" b="1" i="1" dirty="0"/>
              <a:t>mi </a:t>
            </a:r>
            <a:r>
              <a:rPr lang="es-US" sz="1100" b="1" dirty="0"/>
              <a:t>Social Security” para lo siguiente:</a:t>
            </a:r>
          </a:p>
          <a:p>
            <a:pPr marL="125861" indent="-125861" defTabSz="966612">
              <a:spcAft>
                <a:spcPts val="400"/>
              </a:spcAft>
              <a:buFont typeface="Wingdings" panose="05000000000000000000" pitchFamily="2" charset="2"/>
              <a:buChar char="§"/>
              <a:defRPr/>
            </a:pPr>
            <a:r>
              <a:rPr lang="es-US" sz="1100" dirty="0"/>
              <a:t>Establecer o cambiar su depósito directo de pago de beneficios.</a:t>
            </a:r>
          </a:p>
          <a:p>
            <a:pPr marL="125861" indent="-125861">
              <a:spcAft>
                <a:spcPts val="400"/>
              </a:spcAft>
              <a:buFont typeface="Wingdings" panose="05000000000000000000" pitchFamily="2" charset="2"/>
              <a:buChar char="§"/>
              <a:defRPr/>
            </a:pPr>
            <a:r>
              <a:rPr lang="es-US" sz="1100" dirty="0"/>
              <a:t>Obtener un formulario 1099 (SSA-1099) del Seguro Social. El formulario se envía por correo cada enero le informa el monto de ingresos del Seguro Social que debe declarar al Servicio de Impuestos Internos (IRS) en su declaración de impuestos.</a:t>
            </a:r>
          </a:p>
          <a:p>
            <a:pPr marL="125861" indent="-125861">
              <a:spcAft>
                <a:spcPts val="400"/>
              </a:spcAft>
              <a:buFont typeface="Wingdings" panose="05000000000000000000" pitchFamily="2" charset="2"/>
              <a:buChar char="§"/>
              <a:defRPr/>
            </a:pPr>
            <a:r>
              <a:rPr lang="es-US" sz="1100" dirty="0"/>
              <a:t>Elegir no recibir avisos por correo postal si están disponibles en línea. </a:t>
            </a:r>
          </a:p>
          <a:p>
            <a:pPr marL="125861" indent="-125861">
              <a:spcAft>
                <a:spcPts val="400"/>
              </a:spcAft>
              <a:buFont typeface="Wingdings" panose="05000000000000000000" pitchFamily="2" charset="2"/>
              <a:buChar char="§"/>
              <a:defRPr/>
            </a:pPr>
            <a:r>
              <a:rPr lang="es-US" sz="1100" dirty="0"/>
              <a:t>Imprimir su “Carta de verificación de beneficios del Seguro Social” (a veces llamada “carta de beneficios”). Esa carta sirve como comprobante de sus beneficios de jubilación, discapacidad, ingresos por SSI o beneficios de Medicare.</a:t>
            </a:r>
          </a:p>
          <a:p>
            <a:pPr marL="125861" indent="-125861">
              <a:spcAft>
                <a:spcPts val="400"/>
              </a:spcAft>
              <a:buFont typeface="Wingdings" panose="05000000000000000000" pitchFamily="2" charset="2"/>
              <a:buChar char="§"/>
              <a:defRPr/>
            </a:pPr>
            <a:r>
              <a:rPr lang="es-US" sz="1100" dirty="0"/>
              <a:t>Cambie su dirección y número de teléfono en línea. Si recibe beneficios del Seguro Social (jubilación, sobreviviente o discapacidad), puede actualizar su información de contacto de manera segura, rápida y conveniente.</a:t>
            </a:r>
          </a:p>
          <a:p>
            <a:pPr marL="125861" indent="-125861" defTabSz="966612">
              <a:spcAft>
                <a:spcPts val="400"/>
              </a:spcAft>
              <a:buFont typeface="Wingdings" panose="05000000000000000000" pitchFamily="2" charset="2"/>
              <a:buChar char="§"/>
              <a:defRPr/>
            </a:pPr>
            <a:r>
              <a:rPr lang="es-US" sz="1100" dirty="0"/>
              <a:t>Acceder al portal del Beneficiario representativo. Este es un portal central para beneficiarios representativos individuales con una cuenta de </a:t>
            </a:r>
            <a:r>
              <a:rPr lang="es-US" sz="1100" i="1" dirty="0"/>
              <a:t>"mi</a:t>
            </a:r>
            <a:r>
              <a:rPr lang="es-US" sz="1100" dirty="0"/>
              <a:t> Seguridad Social" para que las personas que reciben beneficios hagan sus propios negocios o administren el depósito directo, informes de salarios e informes anuales.</a:t>
            </a:r>
          </a:p>
        </p:txBody>
      </p:sp>
    </p:spTree>
    <p:extLst>
      <p:ext uri="{BB962C8B-B14F-4D97-AF65-F5344CB8AC3E}">
        <p14:creationId xmlns:p14="http://schemas.microsoft.com/office/powerpoint/2010/main" val="39262136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20465"/>
            <a:ext cx="5852160" cy="4680585"/>
          </a:xfrm>
        </p:spPr>
        <p:txBody>
          <a:bodyPr/>
          <a:lstStyle/>
          <a:p>
            <a:pPr defTabSz="966612">
              <a:spcAft>
                <a:spcPts val="600"/>
              </a:spcAft>
              <a:defRPr/>
            </a:pPr>
            <a:r>
              <a:rPr lang="es-US" b="1" dirty="0">
                <a:solidFill>
                  <a:prstClr val="black"/>
                </a:solidFill>
              </a:rPr>
              <a:t>Notas del presentador</a:t>
            </a:r>
          </a:p>
          <a:p>
            <a:pPr defTabSz="966612">
              <a:spcAft>
                <a:spcPts val="600"/>
              </a:spcAft>
              <a:defRPr/>
            </a:pPr>
            <a:r>
              <a:rPr lang="es-US" dirty="0">
                <a:solidFill>
                  <a:prstClr val="black"/>
                </a:solidFill>
              </a:rPr>
              <a:t>Compruebe sus conocimientos: Pregunta 1</a:t>
            </a:r>
          </a:p>
          <a:p>
            <a:pPr defTabSz="966612">
              <a:spcAft>
                <a:spcPts val="600"/>
              </a:spcAft>
              <a:defRPr/>
            </a:pPr>
            <a:r>
              <a:rPr lang="es-US" b="1" dirty="0">
                <a:solidFill>
                  <a:prstClr val="black"/>
                </a:solidFill>
              </a:rPr>
              <a:t>Según la Ley de Seguro Social, una persona está discapacitada si _______. (Seleccione todas las opciones que corresponda.) </a:t>
            </a:r>
          </a:p>
          <a:p>
            <a:pPr marL="228600" indent="-228600" defTabSz="966612">
              <a:spcAft>
                <a:spcPts val="600"/>
              </a:spcAft>
              <a:buFont typeface="+mj-lt"/>
              <a:buAutoNum type="alphaLcPeriod"/>
              <a:defRPr/>
            </a:pPr>
            <a:r>
              <a:rPr lang="es-US" dirty="0">
                <a:solidFill>
                  <a:prstClr val="black"/>
                </a:solidFill>
              </a:rPr>
              <a:t>No puede hacer el trabajo que hacía antes debido a su afección médica</a:t>
            </a:r>
          </a:p>
          <a:p>
            <a:pPr marL="241618" indent="-241618" defTabSz="966612">
              <a:spcAft>
                <a:spcPts val="600"/>
              </a:spcAft>
              <a:buFont typeface="+mj-lt"/>
              <a:buAutoNum type="alphaLcPeriod"/>
              <a:defRPr/>
            </a:pPr>
            <a:r>
              <a:rPr lang="es-US" dirty="0">
                <a:solidFill>
                  <a:prstClr val="black"/>
                </a:solidFill>
              </a:rPr>
              <a:t>Puede hacer el trabajo que hacía antes, pero necesita adaptaciones</a:t>
            </a:r>
          </a:p>
          <a:p>
            <a:pPr marL="241618" indent="-241618" defTabSz="966612">
              <a:spcAft>
                <a:spcPts val="600"/>
              </a:spcAft>
              <a:buFont typeface="+mj-lt"/>
              <a:buAutoNum type="alphaLcPeriod"/>
              <a:defRPr/>
            </a:pPr>
            <a:r>
              <a:rPr lang="es-US" dirty="0">
                <a:solidFill>
                  <a:prstClr val="black"/>
                </a:solidFill>
              </a:rPr>
              <a:t>No puede adaptarse a otro trabajo debido a su afección médica</a:t>
            </a:r>
          </a:p>
          <a:p>
            <a:pPr marL="241618" indent="-241618" defTabSz="966612">
              <a:spcAft>
                <a:spcPts val="600"/>
              </a:spcAft>
              <a:buFont typeface="+mj-lt"/>
              <a:buAutoNum type="alphaLcPeriod"/>
              <a:defRPr/>
            </a:pPr>
            <a:r>
              <a:rPr lang="es-US" dirty="0">
                <a:solidFill>
                  <a:prstClr val="black"/>
                </a:solidFill>
              </a:rPr>
              <a:t>Su discapacidad ha durado o se prevé que dure al menos un año o que resulte en la muerte</a:t>
            </a:r>
          </a:p>
          <a:p>
            <a:pPr defTabSz="966612">
              <a:spcAft>
                <a:spcPts val="600"/>
              </a:spcAft>
              <a:defRPr/>
            </a:pPr>
            <a:r>
              <a:rPr lang="es-US" b="1" dirty="0">
                <a:solidFill>
                  <a:prstClr val="black"/>
                </a:solidFill>
              </a:rPr>
              <a:t>Respuesta: a, c y d.</a:t>
            </a:r>
          </a:p>
          <a:p>
            <a:pPr defTabSz="966612">
              <a:spcAft>
                <a:spcPts val="600"/>
              </a:spcAft>
              <a:defRPr/>
            </a:pPr>
            <a:r>
              <a:rPr lang="es-US" dirty="0">
                <a:solidFill>
                  <a:prstClr val="black"/>
                </a:solidFill>
              </a:rPr>
              <a:t>Según la Ley de Seguro Social, una persona está discapacitada si:</a:t>
            </a:r>
          </a:p>
          <a:p>
            <a:pPr marL="114300" indent="-114300" defTabSz="966612">
              <a:spcAft>
                <a:spcPts val="600"/>
              </a:spcAft>
              <a:buFont typeface="Wingdings" panose="05000000000000000000" pitchFamily="2" charset="2"/>
              <a:buChar char="§"/>
              <a:defRPr/>
            </a:pPr>
            <a:r>
              <a:rPr lang="es-US" dirty="0">
                <a:solidFill>
                  <a:prstClr val="black"/>
                </a:solidFill>
              </a:rPr>
              <a:t>No puede hacer el trabajo que hacía antes debido a su afección médica</a:t>
            </a:r>
          </a:p>
          <a:p>
            <a:pPr marL="114300" indent="-114300" defTabSz="966612">
              <a:spcAft>
                <a:spcPts val="600"/>
              </a:spcAft>
              <a:buFont typeface="Wingdings" panose="05000000000000000000" pitchFamily="2" charset="2"/>
              <a:buChar char="§"/>
              <a:defRPr/>
            </a:pPr>
            <a:r>
              <a:rPr lang="es-US" dirty="0">
                <a:solidFill>
                  <a:prstClr val="black"/>
                </a:solidFill>
              </a:rPr>
              <a:t>No puede adaptarse a otro trabajo debido a su afección médica</a:t>
            </a:r>
          </a:p>
          <a:p>
            <a:pPr marL="114300" indent="-114300" defTabSz="966612">
              <a:spcAft>
                <a:spcPts val="600"/>
              </a:spcAft>
              <a:buFont typeface="Wingdings" panose="05000000000000000000" pitchFamily="2" charset="2"/>
              <a:buChar char="§"/>
              <a:defRPr/>
            </a:pPr>
            <a:r>
              <a:rPr lang="es-US" dirty="0">
                <a:solidFill>
                  <a:prstClr val="black"/>
                </a:solidFill>
              </a:rPr>
              <a:t>Su discapacidad ha durado o se prevé que dure al menos un año o que resulte en la muerte</a:t>
            </a:r>
          </a:p>
          <a:p>
            <a:pPr defTabSz="966612">
              <a:spcAft>
                <a:spcPts val="600"/>
              </a:spcAft>
              <a:defRPr/>
            </a:pPr>
            <a:r>
              <a:rPr lang="es-US" dirty="0">
                <a:solidFill>
                  <a:prstClr val="black"/>
                </a:solidFill>
              </a:rPr>
              <a:t> </a:t>
            </a:r>
          </a:p>
          <a:p>
            <a:pPr defTabSz="966612">
              <a:spcAft>
                <a:spcPts val="600"/>
              </a:spcAft>
              <a:defRPr/>
            </a:pPr>
            <a:endParaRPr lang="en-US" dirty="0">
              <a:solidFill>
                <a:prstClr val="black"/>
              </a:solidFill>
            </a:endParaRPr>
          </a:p>
          <a:p>
            <a:pPr>
              <a:spcAft>
                <a:spcPts val="600"/>
              </a:spcAft>
            </a:pPr>
            <a:endParaRPr lang="en-US" dirty="0"/>
          </a:p>
        </p:txBody>
      </p:sp>
    </p:spTree>
    <p:extLst>
      <p:ext uri="{BB962C8B-B14F-4D97-AF65-F5344CB8AC3E}">
        <p14:creationId xmlns:p14="http://schemas.microsoft.com/office/powerpoint/2010/main" val="33726485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10464"/>
            <a:ext cx="5852160" cy="4690586"/>
          </a:xfrm>
        </p:spPr>
        <p:txBody>
          <a:bodyPr/>
          <a:lstStyle/>
          <a:p>
            <a:pPr defTabSz="966612">
              <a:spcAft>
                <a:spcPts val="600"/>
              </a:spcAft>
              <a:defRPr/>
            </a:pPr>
            <a:r>
              <a:rPr lang="es-US" b="1">
                <a:solidFill>
                  <a:prstClr val="black"/>
                </a:solidFill>
              </a:rPr>
              <a:t>Notas del presentador</a:t>
            </a:r>
          </a:p>
          <a:p>
            <a:pPr defTabSz="966612">
              <a:spcAft>
                <a:spcPts val="600"/>
              </a:spcAft>
              <a:defRPr/>
            </a:pPr>
            <a:r>
              <a:rPr lang="es-US">
                <a:solidFill>
                  <a:prstClr val="black"/>
                </a:solidFill>
              </a:rPr>
              <a:t>En la lección 2, "Medicare para personas con discapacidades", se explican las reglas de elegibilidad para Medicare para personas con una discapacidad y describe cómo inscribirse. </a:t>
            </a:r>
          </a:p>
          <a:p>
            <a:pPr>
              <a:spcAft>
                <a:spcPts val="600"/>
              </a:spcAft>
            </a:pPr>
            <a:endParaRPr lang="en-US" dirty="0"/>
          </a:p>
        </p:txBody>
      </p:sp>
    </p:spTree>
    <p:extLst>
      <p:ext uri="{BB962C8B-B14F-4D97-AF65-F5344CB8AC3E}">
        <p14:creationId xmlns:p14="http://schemas.microsoft.com/office/powerpoint/2010/main" val="8839830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6138" y="379413"/>
            <a:ext cx="5762625" cy="3241675"/>
          </a:xfrm>
        </p:spPr>
      </p:sp>
      <p:sp>
        <p:nvSpPr>
          <p:cNvPr id="3" name="Notes Placeholder 2"/>
          <p:cNvSpPr>
            <a:spLocks noGrp="1"/>
          </p:cNvSpPr>
          <p:nvPr>
            <p:ph type="body" idx="1"/>
          </p:nvPr>
        </p:nvSpPr>
        <p:spPr>
          <a:xfrm>
            <a:off x="731520" y="3730467"/>
            <a:ext cx="5852160" cy="4670584"/>
          </a:xfrm>
        </p:spPr>
        <p:txBody>
          <a:bodyPr/>
          <a:lstStyle/>
          <a:p>
            <a:pPr defTabSz="983577">
              <a:spcAft>
                <a:spcPts val="600"/>
              </a:spcAft>
              <a:defRPr/>
            </a:pPr>
            <a:r>
              <a:rPr lang="es-US" b="1">
                <a:solidFill>
                  <a:prstClr val="black"/>
                </a:solidFill>
                <a:ea typeface="ＭＳ Ｐゴシック" pitchFamily="84" charset="-128"/>
                <a:cs typeface="Arial" panose="020B0604020202020204" pitchFamily="34" charset="0"/>
              </a:rPr>
              <a:t>Notas del presentador</a:t>
            </a:r>
          </a:p>
          <a:p>
            <a:pPr defTabSz="983577">
              <a:spcAft>
                <a:spcPts val="600"/>
              </a:spcAft>
              <a:defRPr/>
            </a:pPr>
            <a:r>
              <a:rPr lang="es-US" b="1">
                <a:solidFill>
                  <a:prstClr val="black"/>
                </a:solidFill>
                <a:ea typeface="ＭＳ Ｐゴシック" pitchFamily="84" charset="-128"/>
                <a:cs typeface="Arial" panose="020B0604020202020204" pitchFamily="34" charset="0"/>
              </a:rPr>
              <a:t>Al finalizar esta sesión, usted podrá:</a:t>
            </a:r>
          </a:p>
          <a:p>
            <a:pPr marL="181240" indent="-181240" defTabSz="983577">
              <a:spcAft>
                <a:spcPts val="600"/>
              </a:spcAft>
              <a:buFont typeface="Wingdings" panose="05000000000000000000" pitchFamily="2" charset="2"/>
              <a:buChar char="§"/>
              <a:defRPr/>
            </a:pPr>
            <a:r>
              <a:rPr lang="es-US">
                <a:solidFill>
                  <a:prstClr val="black"/>
                </a:solidFill>
                <a:ea typeface="ＭＳ Ｐゴシック" pitchFamily="84" charset="-128"/>
                <a:cs typeface="Arial" panose="020B0604020202020204" pitchFamily="34" charset="0"/>
              </a:rPr>
              <a:t>Enumerar los requisitos para calificar para Medicare por una discapacidad</a:t>
            </a:r>
          </a:p>
          <a:p>
            <a:pPr marL="181240" indent="-181240" defTabSz="983577">
              <a:spcAft>
                <a:spcPts val="600"/>
              </a:spcAft>
              <a:buFont typeface="Wingdings" panose="05000000000000000000" pitchFamily="2" charset="2"/>
              <a:buChar char="§"/>
              <a:defRPr/>
            </a:pPr>
            <a:r>
              <a:rPr lang="es-US">
                <a:solidFill>
                  <a:prstClr val="black"/>
                </a:solidFill>
                <a:ea typeface="ＭＳ Ｐゴシック" pitchFamily="84" charset="-128"/>
                <a:cs typeface="Arial" panose="020B0604020202020204" pitchFamily="34" charset="0"/>
              </a:rPr>
              <a:t>Explicar el derecho retroactivo a Medicare</a:t>
            </a:r>
          </a:p>
          <a:p>
            <a:pPr defTabSz="983577">
              <a:spcAft>
                <a:spcPts val="600"/>
              </a:spcAft>
              <a:defRPr/>
            </a:pPr>
            <a:endParaRPr lang="en-US" dirty="0">
              <a:solidFill>
                <a:prstClr val="black"/>
              </a:solidFill>
              <a:ea typeface="ＭＳ Ｐゴシック" pitchFamily="84" charset="-128"/>
              <a:cs typeface="Arial" panose="020B0604020202020204" pitchFamily="34" charset="0"/>
            </a:endParaRPr>
          </a:p>
          <a:p>
            <a:pPr>
              <a:spcAft>
                <a:spcPts val="600"/>
              </a:spcAft>
            </a:pPr>
            <a:endParaRPr lang="en-US" dirty="0"/>
          </a:p>
        </p:txBody>
      </p:sp>
    </p:spTree>
    <p:extLst>
      <p:ext uri="{BB962C8B-B14F-4D97-AF65-F5344CB8AC3E}">
        <p14:creationId xmlns:p14="http://schemas.microsoft.com/office/powerpoint/2010/main" val="24418947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32347" y="3662110"/>
            <a:ext cx="7074569" cy="5493922"/>
          </a:xfrm>
        </p:spPr>
        <p:txBody>
          <a:bodyPr/>
          <a:lstStyle/>
          <a:p>
            <a:pPr defTabSz="966612">
              <a:spcAft>
                <a:spcPts val="600"/>
              </a:spcAft>
              <a:defRPr/>
            </a:pPr>
            <a:r>
              <a:rPr lang="es-US" b="1" dirty="0">
                <a:solidFill>
                  <a:prstClr val="black"/>
                </a:solidFill>
              </a:rPr>
              <a:t>Notas del presentador</a:t>
            </a:r>
          </a:p>
          <a:p>
            <a:pPr defTabSz="966612">
              <a:spcAft>
                <a:spcPts val="600"/>
              </a:spcAft>
              <a:defRPr/>
            </a:pPr>
            <a:r>
              <a:rPr lang="es-US" dirty="0">
                <a:solidFill>
                  <a:prstClr val="black"/>
                </a:solidFill>
              </a:rPr>
              <a:t>Medicare cubre a 3 grupos de personas menores de 65 años:</a:t>
            </a:r>
          </a:p>
          <a:p>
            <a:pPr marL="125861" indent="-125861" defTabSz="966612">
              <a:spcAft>
                <a:spcPts val="600"/>
              </a:spcAft>
              <a:buFont typeface="Wingdings" panose="05000000000000000000" pitchFamily="2" charset="2"/>
              <a:buChar char="§"/>
              <a:defRPr/>
            </a:pPr>
            <a:r>
              <a:rPr lang="es-US" dirty="0">
                <a:solidFill>
                  <a:prstClr val="black"/>
                </a:solidFill>
              </a:rPr>
              <a:t>Personas con una discapacidad que reciben beneficios del Seguro Social (o ciertos beneficios por discapacidad de la Junta de Jubilación de Empleados Ferroviarios [RRB, por sus siglas en inglés]). Estas personas obtienen automáticamente la Parte A (seguro hospitalario) y la Parte B (seguro médico) de Medicare después de recibir pagos por discapacidad durante 24 meses.</a:t>
            </a:r>
          </a:p>
          <a:p>
            <a:pPr marL="125861" indent="-125861" defTabSz="966612">
              <a:spcAft>
                <a:spcPts val="600"/>
              </a:spcAft>
              <a:buFont typeface="Wingdings" panose="05000000000000000000" pitchFamily="2" charset="2"/>
              <a:buChar char="§"/>
              <a:defRPr/>
            </a:pPr>
            <a:r>
              <a:rPr lang="es-US" dirty="0">
                <a:solidFill>
                  <a:prstClr val="black"/>
                </a:solidFill>
              </a:rPr>
              <a:t>Personas con enfermedad renal en etapa terminal (ESRD, por sus siglas en inglés) que obtuvieron al menos 6 créditos laborales (o son el hijo dependiente o el cónyuge de alguien que ha obtenido 6 créditos laborales) en un período de 13 trimestres calendario que finaliza el trimestre de la aparición de ESRD. No es necesario que las personas con ESRD reciban beneficios del Seguro Social para calificar para Medicare. Sin embargo, si también están recibiendo beneficios por discapacidad, es posible que califiquen para ambos programas de Medicare. Las personas con ESRD en general califican para Medicare 3 meses después de que comienza un tratamiento de diálisis regular o después de que reciben un trasplante de riñón.</a:t>
            </a:r>
          </a:p>
          <a:p>
            <a:pPr marL="125861" indent="-125861" defTabSz="966612">
              <a:spcAft>
                <a:spcPts val="600"/>
              </a:spcAft>
              <a:buFont typeface="Wingdings" panose="05000000000000000000" pitchFamily="2" charset="2"/>
              <a:buChar char="§"/>
              <a:defRPr/>
            </a:pPr>
            <a:r>
              <a:rPr lang="es-US" dirty="0">
                <a:solidFill>
                  <a:prstClr val="black"/>
                </a:solidFill>
              </a:rPr>
              <a:t>Personas con ELA (esclerosis lateral amiotrófica, también conocida como enfermedad de Lou Gehrig). Estas personas califican automáticamente para Medicare apenas comienzan a recibir beneficios por discapacidad del Seguro Social.</a:t>
            </a:r>
          </a:p>
          <a:p>
            <a:pPr>
              <a:spcAft>
                <a:spcPts val="600"/>
              </a:spcAft>
            </a:pPr>
            <a:r>
              <a:rPr lang="es-US" dirty="0">
                <a:solidFill>
                  <a:prstClr val="black"/>
                </a:solidFill>
              </a:rPr>
              <a:t>En la mayoría de los casos, debe recibir beneficios por discapacidad durante 24 meses antes de que pueda comenzar la cobertura de Medicare. Recibirá su tarjeta roja, blanca y azul de Medicare por correo postal 3 meses antes de su mes número 25 de beneficios por discapacidad. </a:t>
            </a:r>
            <a:r>
              <a:rPr lang="es-US" dirty="0"/>
              <a:t>Si no hace nada, conservará la Parte B y tendrá que pagar las primas de la Parte B a través de sus beneficios del Seguro Social. Si decide que no desea la Parte B y después cambia de idea, es posible que tenga que esperar para inscribirse y que pagar una multa de la Parte B mientras la tenga. </a:t>
            </a:r>
          </a:p>
          <a:p>
            <a:pPr>
              <a:spcAft>
                <a:spcPts val="600"/>
              </a:spcAft>
            </a:pPr>
            <a:r>
              <a:rPr lang="es-US" dirty="0"/>
              <a:t>Si tiene ESRD y califica para la Parte A, también puede obtener la Parte B. La mayoría de las personas debe pagar una prima mensual por la Parte B. Usted decide si quiere inscribirse en la Parte B, pero necesitará tanto la Parte A como la B para obtener todos los beneficios disponibles en virtud de Medicare para cubrir ciertos servicios de diálisis y trasplante de riñón.</a:t>
            </a:r>
          </a:p>
        </p:txBody>
      </p:sp>
    </p:spTree>
    <p:extLst>
      <p:ext uri="{BB962C8B-B14F-4D97-AF65-F5344CB8AC3E}">
        <p14:creationId xmlns:p14="http://schemas.microsoft.com/office/powerpoint/2010/main" val="31345746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40467"/>
            <a:ext cx="5852160" cy="4660583"/>
          </a:xfrm>
        </p:spPr>
        <p:txBody>
          <a:bodyPr/>
          <a:lstStyle/>
          <a:p>
            <a:pPr defTabSz="966612">
              <a:spcBef>
                <a:spcPts val="600"/>
              </a:spcBef>
              <a:defRPr/>
            </a:pPr>
            <a:r>
              <a:rPr lang="es-US" b="1" dirty="0">
                <a:solidFill>
                  <a:prstClr val="black"/>
                </a:solidFill>
              </a:rPr>
              <a:t>Notas del presentador</a:t>
            </a:r>
          </a:p>
          <a:p>
            <a:pPr defTabSz="966612">
              <a:spcBef>
                <a:spcPts val="600"/>
              </a:spcBef>
              <a:defRPr/>
            </a:pPr>
            <a:r>
              <a:rPr lang="es-US" dirty="0">
                <a:solidFill>
                  <a:prstClr val="black"/>
                </a:solidFill>
              </a:rPr>
              <a:t>Puesto que hay un período de espera de 5 meses para el Seguro por Incapacidad del Seguro Social (SSDI), lo antes que Medicare puede comenzar suele ser el mes 30 después de que se desarrolle su discapacidad. Sin embargo, hay 2 excepciones: </a:t>
            </a:r>
          </a:p>
          <a:p>
            <a:pPr marL="125861" indent="-125861" defTabSz="966612">
              <a:spcBef>
                <a:spcPts val="600"/>
              </a:spcBef>
              <a:buFont typeface="Wingdings" panose="05000000000000000000" pitchFamily="2" charset="2"/>
              <a:buChar char="§"/>
              <a:defRPr/>
            </a:pPr>
            <a:r>
              <a:rPr lang="es-US" dirty="0">
                <a:solidFill>
                  <a:prstClr val="black"/>
                </a:solidFill>
              </a:rPr>
              <a:t>El período de espera de 5 meses para beneficios en efectivo no se aplica a personas que reciben beneficios por discapacidad infantil o a ciertas personas que antes calificaban para beneficios por discapacidad (en los últimos 5 años). Los adultos con discapacidades desde la niñez (antes de los 22 años) pueden calificar para beneficios por discapacidad si uno de los progenitores está fallecido o recibe beneficios por discapacidad o de jubilación. Esto se considera un beneficio de "hijo" porque se paga en el registro de ingresos del Seguro Social de un progenitor.</a:t>
            </a:r>
          </a:p>
          <a:p>
            <a:pPr marL="125861" indent="-125861" defTabSz="966612">
              <a:spcBef>
                <a:spcPts val="600"/>
              </a:spcBef>
              <a:buFont typeface="Wingdings" panose="05000000000000000000" pitchFamily="2" charset="2"/>
              <a:buChar char="§"/>
              <a:defRPr/>
            </a:pPr>
            <a:r>
              <a:rPr lang="es-US" dirty="0">
                <a:solidFill>
                  <a:prstClr val="black"/>
                </a:solidFill>
              </a:rPr>
              <a:t>El período de espera de 24 meses de Medicare no se aplica a las personas con ELA (esclerosis lateral amiotrófica). Esas personas obtienen automáticamente la Parte A y la Parte B el primer mes en que tienen derecho a beneficios por discapacidad del Seguro Social.</a:t>
            </a:r>
          </a:p>
          <a:p>
            <a:pPr>
              <a:spcBef>
                <a:spcPts val="600"/>
              </a:spcBef>
              <a:defRPr/>
            </a:pPr>
            <a:r>
              <a:rPr lang="es-US" b="1" dirty="0">
                <a:solidFill>
                  <a:prstClr val="black"/>
                </a:solidFill>
              </a:rPr>
              <a:t>NOTA</a:t>
            </a:r>
            <a:r>
              <a:rPr lang="es-US" dirty="0">
                <a:solidFill>
                  <a:prstClr val="black"/>
                </a:solidFill>
              </a:rPr>
              <a:t>: Si tiene cobertura de un empleador o sindicato mientras usted o su cónyuge (o un familiar, si está discapacitado) sigue trabajando, su inscripción en la Parte B puede verse afectada. Debe contactarse con el administrador de beneficios del sindicato o del empleador para saber de qué manera funciona su seguro con Medicare y si sería mejor demorar la solicitud de la Parte B. </a:t>
            </a:r>
          </a:p>
          <a:p>
            <a:pPr>
              <a:spcBef>
                <a:spcPts val="600"/>
              </a:spcBef>
              <a:defRPr/>
            </a:pPr>
            <a:r>
              <a:rPr lang="es-US" b="1" dirty="0">
                <a:solidFill>
                  <a:prstClr val="black"/>
                </a:solidFill>
              </a:rPr>
              <a:t>Fuente: </a:t>
            </a:r>
            <a:r>
              <a:rPr lang="es-US" dirty="0">
                <a:solidFill>
                  <a:prstClr val="black"/>
                </a:solidFill>
                <a:hlinkClick r:id="rId3"/>
              </a:rPr>
              <a:t>SSA.gov/pubs/EN-05-10026.pdf</a:t>
            </a:r>
            <a:r>
              <a:rPr lang="es-US" dirty="0">
                <a:solidFill>
                  <a:prstClr val="black"/>
                </a:solidFill>
              </a:rPr>
              <a:t> </a:t>
            </a:r>
          </a:p>
          <a:p>
            <a:pPr>
              <a:spcBef>
                <a:spcPts val="600"/>
              </a:spcBef>
            </a:pPr>
            <a:endParaRPr lang="en-US" dirty="0"/>
          </a:p>
        </p:txBody>
      </p:sp>
    </p:spTree>
    <p:extLst>
      <p:ext uri="{BB962C8B-B14F-4D97-AF65-F5344CB8AC3E}">
        <p14:creationId xmlns:p14="http://schemas.microsoft.com/office/powerpoint/2010/main" val="1672754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48157" y="3757507"/>
            <a:ext cx="7049754" cy="5160070"/>
          </a:xfrm>
        </p:spPr>
        <p:txBody>
          <a:bodyPr/>
          <a:lstStyle/>
          <a:p>
            <a:pPr defTabSz="966612">
              <a:spcAft>
                <a:spcPts val="600"/>
              </a:spcAft>
              <a:defRPr/>
            </a:pPr>
            <a:r>
              <a:rPr lang="es-US" sz="1100" b="1" dirty="0">
                <a:solidFill>
                  <a:prstClr val="black"/>
                </a:solidFill>
              </a:rPr>
              <a:t>Notas del presentador</a:t>
            </a:r>
          </a:p>
          <a:p>
            <a:pPr defTabSz="966612">
              <a:spcAft>
                <a:spcPts val="600"/>
              </a:spcAft>
              <a:defRPr/>
            </a:pPr>
            <a:r>
              <a:rPr lang="es-US" sz="1100" dirty="0">
                <a:solidFill>
                  <a:prstClr val="black"/>
                </a:solidFill>
              </a:rPr>
              <a:t>Si tiene derecho al SSDI, es posible que califique para Medicare. No obstante, antes de que comience la cobertura de Medicare, hay un período de espera de 24 meses. Después de 5 meses de discapacidad y de empezar a recibir beneficios del SSDI, comienza el período de espera. Si necesita cobertura de salud durante ese período de espera, puede solicitar cobertura a través del </a:t>
            </a:r>
            <a:r>
              <a:rPr lang="es-US" sz="1100" dirty="0" err="1">
                <a:solidFill>
                  <a:prstClr val="black"/>
                </a:solidFill>
              </a:rPr>
              <a:t>Health</a:t>
            </a:r>
            <a:r>
              <a:rPr lang="es-US" sz="1100" dirty="0">
                <a:solidFill>
                  <a:prstClr val="black"/>
                </a:solidFill>
              </a:rPr>
              <a:t> </a:t>
            </a:r>
            <a:r>
              <a:rPr lang="es-US" sz="1100" dirty="0" err="1">
                <a:solidFill>
                  <a:prstClr val="black"/>
                </a:solidFill>
              </a:rPr>
              <a:t>Insurance</a:t>
            </a:r>
            <a:r>
              <a:rPr lang="es-US" sz="1100" dirty="0">
                <a:solidFill>
                  <a:prstClr val="black"/>
                </a:solidFill>
              </a:rPr>
              <a:t> Marketplace® (Mercado de Seguros Médicos). </a:t>
            </a:r>
          </a:p>
          <a:p>
            <a:pPr defTabSz="966612">
              <a:spcAft>
                <a:spcPts val="600"/>
              </a:spcAft>
              <a:defRPr/>
            </a:pPr>
            <a:r>
              <a:rPr lang="es-US" sz="1100" dirty="0">
                <a:solidFill>
                  <a:prstClr val="black"/>
                </a:solidFill>
              </a:rPr>
              <a:t>Durante el proceso de solicitud, el Mercado determinará si usted podría calificar para:</a:t>
            </a:r>
          </a:p>
          <a:p>
            <a:pPr marL="171450" indent="-171450" defTabSz="966612">
              <a:spcAft>
                <a:spcPts val="600"/>
              </a:spcAft>
              <a:buFont typeface="Arial" panose="020B0604020202020204" pitchFamily="34" charset="0"/>
              <a:buChar char="•"/>
              <a:defRPr/>
            </a:pPr>
            <a:r>
              <a:rPr lang="es-US" sz="1100" dirty="0">
                <a:solidFill>
                  <a:prstClr val="black"/>
                </a:solidFill>
              </a:rPr>
              <a:t>Medicaid o el Programa de Seguro Médico para Niños (CHIP, por sus siglas en inglés)</a:t>
            </a:r>
          </a:p>
          <a:p>
            <a:pPr marL="171450" indent="-171450" defTabSz="966612">
              <a:spcAft>
                <a:spcPts val="600"/>
              </a:spcAft>
              <a:buFont typeface="Arial" panose="020B0604020202020204" pitchFamily="34" charset="0"/>
              <a:buChar char="•"/>
              <a:defRPr/>
            </a:pPr>
            <a:r>
              <a:rPr lang="es-US" sz="1100" dirty="0">
                <a:solidFill>
                  <a:prstClr val="black"/>
                </a:solidFill>
              </a:rPr>
              <a:t>Un plan del Mercado</a:t>
            </a:r>
          </a:p>
          <a:p>
            <a:pPr marL="628650" lvl="1" indent="-171450" defTabSz="966612">
              <a:spcAft>
                <a:spcPts val="600"/>
              </a:spcAft>
              <a:buFont typeface="Arial" panose="020B0604020202020204" pitchFamily="34" charset="0"/>
              <a:buChar char="•"/>
              <a:defRPr/>
            </a:pPr>
            <a:r>
              <a:rPr lang="es-US" sz="1100" dirty="0">
                <a:solidFill>
                  <a:prstClr val="black"/>
                </a:solidFill>
              </a:rPr>
              <a:t>Créditos fiscales para las primas (que pueden reducir lo que paga por un plan del Mercado)</a:t>
            </a:r>
          </a:p>
          <a:p>
            <a:pPr marL="628650" lvl="1" indent="-171450" defTabSz="966612">
              <a:spcAft>
                <a:spcPts val="600"/>
              </a:spcAft>
              <a:buFont typeface="Arial" panose="020B0604020202020204" pitchFamily="34" charset="0"/>
              <a:buChar char="•"/>
              <a:defRPr/>
            </a:pPr>
            <a:r>
              <a:rPr lang="es-US" sz="1100" dirty="0">
                <a:solidFill>
                  <a:prstClr val="black"/>
                </a:solidFill>
              </a:rPr>
              <a:t>Reducciones de costos compartidos (que son descuentos que reducen sus costos de bolsillo por deducibles, </a:t>
            </a:r>
            <a:r>
              <a:rPr lang="es-US" sz="1100" dirty="0" err="1">
                <a:solidFill>
                  <a:prstClr val="black"/>
                </a:solidFill>
              </a:rPr>
              <a:t>coseguro</a:t>
            </a:r>
            <a:r>
              <a:rPr lang="es-US" sz="1100" dirty="0">
                <a:solidFill>
                  <a:prstClr val="black"/>
                </a:solidFill>
              </a:rPr>
              <a:t> y copagos)</a:t>
            </a:r>
          </a:p>
          <a:p>
            <a:pPr defTabSz="966612">
              <a:spcAft>
                <a:spcPts val="600"/>
              </a:spcAft>
              <a:defRPr/>
            </a:pPr>
            <a:r>
              <a:rPr lang="es-US" sz="1100" dirty="0">
                <a:solidFill>
                  <a:prstClr val="black"/>
                </a:solidFill>
              </a:rPr>
              <a:t>Para averiguar si califica para costos reducidos en el Mercado, deberá calcular sus ingresos. Si recibe beneficios del SSDI y desea saber si califica para costos más bajos en el Mercado, deberá proporcionar información sobre sus pagos del Seguro Social, incluidos los pagos por discapacidad. </a:t>
            </a:r>
          </a:p>
          <a:p>
            <a:pPr defTabSz="966612">
              <a:spcAft>
                <a:spcPts val="600"/>
              </a:spcAft>
              <a:defRPr/>
            </a:pPr>
            <a:r>
              <a:rPr lang="es-US" sz="1100" dirty="0">
                <a:solidFill>
                  <a:prstClr val="black"/>
                </a:solidFill>
              </a:rPr>
              <a:t>Su cobertura de Medicare entrará en vigencia el mes número 25 de recibir beneficios del SSDI. Recibirá su tarjeta de Medicare por correo postal unos 3 meses antes del mes número 25 de recibir beneficios por discapacidad. Si no desea tener la Parte B, siga las instrucciones de su paquete "Bienvenido a Medicare". No obstante, una vez que sea elegible para Medicare, ya no calificará para obtener costos más bajos en el Mercado. </a:t>
            </a:r>
          </a:p>
          <a:p>
            <a:pPr defTabSz="966612">
              <a:spcAft>
                <a:spcPts val="600"/>
              </a:spcAft>
              <a:defRPr/>
            </a:pPr>
            <a:r>
              <a:rPr lang="es-US" sz="1100" dirty="0">
                <a:solidFill>
                  <a:prstClr val="black"/>
                </a:solidFill>
              </a:rPr>
              <a:t>La Parte A se considera una cobertura mínima esencial. Eso significa que una vez que comience su cobertura de la Parte A, deberá regresar al Mercado y dar por finalizada cualquier ayuda financiera que estaba recibiendo, como créditos tributarios para primas y reducciones en los gastos compartidos. También tendrá que devolver cualquier crédito tributario cobrado durante los meses en que tenía tanto la Parte A (ya sea a través de Medicare Original o de un plan Medicare </a:t>
            </a:r>
            <a:r>
              <a:rPr lang="es-US" sz="1100" dirty="0" err="1">
                <a:solidFill>
                  <a:prstClr val="black"/>
                </a:solidFill>
              </a:rPr>
              <a:t>Advantage</a:t>
            </a:r>
            <a:r>
              <a:rPr lang="es-US" sz="1100" dirty="0">
                <a:solidFill>
                  <a:prstClr val="black"/>
                </a:solidFill>
              </a:rPr>
              <a:t>) como la cobertura del Mercado. Si recibe la Parte A de manera retroactiva, perderá los créditos tributarios para primas una vez que reciba la notificación de que va a recibir la Parte A de manera retroactiva. </a:t>
            </a:r>
          </a:p>
        </p:txBody>
      </p:sp>
    </p:spTree>
    <p:extLst>
      <p:ext uri="{BB962C8B-B14F-4D97-AF65-F5344CB8AC3E}">
        <p14:creationId xmlns:p14="http://schemas.microsoft.com/office/powerpoint/2010/main" val="18198278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30467"/>
            <a:ext cx="5852160" cy="4670584"/>
          </a:xfrm>
        </p:spPr>
        <p:txBody>
          <a:bodyPr/>
          <a:lstStyle/>
          <a:p>
            <a:pPr defTabSz="966612">
              <a:spcAft>
                <a:spcPts val="600"/>
              </a:spcAft>
              <a:defRPr/>
            </a:pPr>
            <a:r>
              <a:rPr lang="es-US" b="1">
                <a:solidFill>
                  <a:prstClr val="black"/>
                </a:solidFill>
              </a:rPr>
              <a:t>Notas del presentador</a:t>
            </a:r>
          </a:p>
          <a:p>
            <a:pPr defTabSz="966612">
              <a:spcAft>
                <a:spcPts val="600"/>
              </a:spcAft>
              <a:defRPr/>
            </a:pPr>
            <a:r>
              <a:rPr lang="es-US">
                <a:solidFill>
                  <a:prstClr val="black"/>
                </a:solidFill>
              </a:rPr>
              <a:t>Es posible que califique para Medicare de manera retroactiva si: </a:t>
            </a:r>
          </a:p>
          <a:p>
            <a:pPr marL="171450" indent="-171450" defTabSz="966612">
              <a:spcAft>
                <a:spcPts val="600"/>
              </a:spcAft>
              <a:buFont typeface="Wingdings" panose="05000000000000000000" pitchFamily="2" charset="2"/>
              <a:buChar char="§"/>
              <a:defRPr/>
            </a:pPr>
            <a:r>
              <a:rPr lang="es-US">
                <a:solidFill>
                  <a:prstClr val="black"/>
                </a:solidFill>
              </a:rPr>
              <a:t>Gana una apelación de su determinación de discapacidad y obtiene una fecha de inicio anterior para sus beneficios por discapacidad.</a:t>
            </a:r>
          </a:p>
          <a:p>
            <a:pPr marL="171450" indent="-171450" defTabSz="966612">
              <a:spcAft>
                <a:spcPts val="600"/>
              </a:spcAft>
              <a:buFont typeface="Wingdings" panose="05000000000000000000" pitchFamily="2" charset="2"/>
              <a:buChar char="§"/>
              <a:defRPr/>
            </a:pPr>
            <a:r>
              <a:rPr lang="es-US">
                <a:solidFill>
                  <a:prstClr val="black"/>
                </a:solidFill>
              </a:rPr>
              <a:t>Su solicitud no se procesa en tiempo y forma.</a:t>
            </a:r>
          </a:p>
          <a:p>
            <a:pPr defTabSz="966612">
              <a:spcAft>
                <a:spcPts val="600"/>
              </a:spcAft>
              <a:defRPr/>
            </a:pPr>
            <a:r>
              <a:rPr lang="es-US">
                <a:solidFill>
                  <a:prstClr val="black"/>
                </a:solidFill>
              </a:rPr>
              <a:t>Su tarjeta Medicare mostrará la fecha de inicio de su cobertura.</a:t>
            </a:r>
          </a:p>
          <a:p>
            <a:pPr defTabSz="966612">
              <a:spcAft>
                <a:spcPts val="600"/>
              </a:spcAft>
              <a:defRPr/>
            </a:pPr>
            <a:r>
              <a:rPr lang="es-US">
                <a:solidFill>
                  <a:prstClr val="black"/>
                </a:solidFill>
              </a:rPr>
              <a:t>Si recibió servicios cubiertos por Medicare antes de obtener su tarjeta de Medicare, puede solicitarle a su proveedor que envíe esas reclamaciones a Medicare. Las fechas de los servicios no pueden ser anteriores a la fecha de inicio de cobertura que figure en su tarjeta Medicare. </a:t>
            </a:r>
          </a:p>
          <a:p>
            <a:pPr defTabSz="966612">
              <a:spcAft>
                <a:spcPts val="600"/>
              </a:spcAft>
              <a:defRPr/>
            </a:pPr>
            <a:endParaRPr lang="en-US" dirty="0">
              <a:solidFill>
                <a:prstClr val="black"/>
              </a:solidFill>
            </a:endParaRPr>
          </a:p>
        </p:txBody>
      </p:sp>
    </p:spTree>
    <p:extLst>
      <p:ext uri="{BB962C8B-B14F-4D97-AF65-F5344CB8AC3E}">
        <p14:creationId xmlns:p14="http://schemas.microsoft.com/office/powerpoint/2010/main" val="3787901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17674"/>
            <a:ext cx="5852160" cy="4683376"/>
          </a:xfrm>
        </p:spPr>
        <p:txBody>
          <a:bodyPr/>
          <a:lstStyle/>
          <a:p>
            <a:pPr defTabSz="966612">
              <a:spcAft>
                <a:spcPts val="600"/>
              </a:spcAft>
              <a:defRPr/>
            </a:pPr>
            <a:r>
              <a:rPr lang="es-US" b="1"/>
              <a:t>Notas del presentador</a:t>
            </a:r>
          </a:p>
          <a:p>
            <a:pPr defTabSz="966612">
              <a:spcAft>
                <a:spcPts val="600"/>
              </a:spcAft>
              <a:defRPr/>
            </a:pPr>
            <a:r>
              <a:rPr lang="es-US"/>
              <a:t>En esta sesión, analizaremos Medicare y otros programas para personas con discapacidades. Le ayudará a realizar lo siguiente:</a:t>
            </a:r>
          </a:p>
          <a:p>
            <a:pPr marL="125861" lvl="1" indent="-125861" defTabSz="966612">
              <a:spcAft>
                <a:spcPts val="600"/>
              </a:spcAft>
              <a:buFont typeface="Wingdings" panose="05000000000000000000" pitchFamily="2" charset="2"/>
              <a:buChar char="§"/>
              <a:defRPr/>
            </a:pPr>
            <a:r>
              <a:rPr lang="es-US">
                <a:solidFill>
                  <a:prstClr val="black"/>
                </a:solidFill>
              </a:rPr>
              <a:t>Comprender la elegibilidad para los programas del Seguro Social</a:t>
            </a:r>
          </a:p>
          <a:p>
            <a:pPr marL="125861" lvl="1" indent="-125861" defTabSz="966612">
              <a:spcAft>
                <a:spcPts val="600"/>
              </a:spcAft>
              <a:buFont typeface="Wingdings" panose="05000000000000000000" pitchFamily="2" charset="2"/>
              <a:buChar char="§"/>
              <a:defRPr/>
            </a:pPr>
            <a:r>
              <a:rPr lang="es-US">
                <a:solidFill>
                  <a:prstClr val="black"/>
                </a:solidFill>
              </a:rPr>
              <a:t>Resumir la elegibilidad e inscripción en Medicare</a:t>
            </a:r>
          </a:p>
          <a:p>
            <a:pPr marL="125861" lvl="1" indent="-125861" defTabSz="966612">
              <a:spcAft>
                <a:spcPts val="600"/>
              </a:spcAft>
              <a:buFont typeface="Wingdings" panose="05000000000000000000" pitchFamily="2" charset="2"/>
              <a:buChar char="§"/>
              <a:defRPr/>
            </a:pPr>
            <a:r>
              <a:rPr lang="es-US">
                <a:solidFill>
                  <a:prstClr val="black"/>
                </a:solidFill>
              </a:rPr>
              <a:t>Describir las opciones de Medicare para personas con discapacidades </a:t>
            </a:r>
          </a:p>
          <a:p>
            <a:pPr marL="125861" lvl="1" indent="-125861" defTabSz="966612">
              <a:spcAft>
                <a:spcPts val="600"/>
              </a:spcAft>
              <a:buFont typeface="Wingdings" panose="05000000000000000000" pitchFamily="2" charset="2"/>
              <a:buChar char="§"/>
              <a:defRPr/>
            </a:pPr>
            <a:r>
              <a:rPr lang="es-US">
                <a:solidFill>
                  <a:prstClr val="black"/>
                </a:solidFill>
              </a:rPr>
              <a:t>Explicar Medicaid y otros programas para personas con ingresos y recursos limitados </a:t>
            </a:r>
          </a:p>
          <a:p>
            <a:pPr marL="125861" lvl="1" indent="-125861" defTabSz="966612">
              <a:spcAft>
                <a:spcPts val="600"/>
              </a:spcAft>
              <a:buFont typeface="Wingdings" panose="05000000000000000000" pitchFamily="2" charset="2"/>
              <a:buChar char="§"/>
              <a:defRPr/>
            </a:pPr>
            <a:r>
              <a:rPr lang="es-US">
                <a:solidFill>
                  <a:prstClr val="black"/>
                </a:solidFill>
              </a:rPr>
              <a:t>Saber en qué lugar obtener más información</a:t>
            </a:r>
          </a:p>
          <a:p>
            <a:pPr>
              <a:spcAft>
                <a:spcPts val="600"/>
              </a:spcAft>
            </a:pPr>
            <a:endParaRPr lang="en-US" dirty="0"/>
          </a:p>
        </p:txBody>
      </p:sp>
    </p:spTree>
    <p:extLst>
      <p:ext uri="{BB962C8B-B14F-4D97-AF65-F5344CB8AC3E}">
        <p14:creationId xmlns:p14="http://schemas.microsoft.com/office/powerpoint/2010/main" val="29288273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20465"/>
            <a:ext cx="5852160" cy="4680585"/>
          </a:xfrm>
        </p:spPr>
        <p:txBody>
          <a:bodyPr/>
          <a:lstStyle/>
          <a:p>
            <a:pPr defTabSz="966612">
              <a:spcAft>
                <a:spcPts val="600"/>
              </a:spcAft>
              <a:defRPr/>
            </a:pPr>
            <a:r>
              <a:rPr lang="es-US" b="1" dirty="0">
                <a:solidFill>
                  <a:prstClr val="black"/>
                </a:solidFill>
              </a:rPr>
              <a:t>Notas del presentador</a:t>
            </a:r>
          </a:p>
          <a:p>
            <a:pPr defTabSz="966612">
              <a:spcAft>
                <a:spcPts val="600"/>
              </a:spcAft>
              <a:defRPr/>
            </a:pPr>
            <a:r>
              <a:rPr lang="es-US" dirty="0">
                <a:solidFill>
                  <a:prstClr val="black"/>
                </a:solidFill>
              </a:rPr>
              <a:t>Recibirá esta información con su determinación:</a:t>
            </a:r>
          </a:p>
          <a:p>
            <a:pPr marL="125861" indent="-125861" defTabSz="966612">
              <a:spcAft>
                <a:spcPts val="600"/>
              </a:spcAft>
              <a:buFont typeface="Wingdings" panose="05000000000000000000" pitchFamily="2" charset="2"/>
              <a:buChar char="§"/>
              <a:defRPr/>
            </a:pPr>
            <a:r>
              <a:rPr lang="es-US" dirty="0">
                <a:solidFill>
                  <a:prstClr val="black"/>
                </a:solidFill>
              </a:rPr>
              <a:t>La fecha de vigencia de su cobertura de la Parte A (el mes 25 de derecho a beneficios por discapacidad)</a:t>
            </a:r>
          </a:p>
          <a:p>
            <a:pPr marL="125861" indent="-125861" defTabSz="966612">
              <a:spcAft>
                <a:spcPts val="600"/>
              </a:spcAft>
              <a:buFont typeface="Wingdings" panose="05000000000000000000" pitchFamily="2" charset="2"/>
              <a:buChar char="§"/>
              <a:defRPr/>
            </a:pPr>
            <a:r>
              <a:rPr lang="es-US" dirty="0">
                <a:solidFill>
                  <a:prstClr val="black"/>
                </a:solidFill>
              </a:rPr>
              <a:t>La fecha de inicio de la cobertura de la Parte B (el primer mes de su cobertura de la Parte A)</a:t>
            </a:r>
          </a:p>
          <a:p>
            <a:pPr defTabSz="966612">
              <a:spcAft>
                <a:spcPts val="600"/>
              </a:spcAft>
              <a:defRPr/>
            </a:pPr>
            <a:r>
              <a:rPr lang="es-US" b="1" dirty="0">
                <a:solidFill>
                  <a:prstClr val="black"/>
                </a:solidFill>
              </a:rPr>
              <a:t>Primas atrasadas (el importe adeudado)</a:t>
            </a:r>
          </a:p>
          <a:p>
            <a:pPr defTabSz="966612">
              <a:spcAft>
                <a:spcPts val="600"/>
              </a:spcAft>
              <a:defRPr/>
            </a:pPr>
            <a:r>
              <a:rPr lang="es-US" dirty="0">
                <a:solidFill>
                  <a:prstClr val="black"/>
                </a:solidFill>
              </a:rPr>
              <a:t>Si en el momento del procesamiento final, el individuo debe más de 5 meses de primas retroactivas del cheque inicial de beneficios mensuales, el individuo recibe la Parte B a partir del mes en que se toman las medidas finales para procesar la adjudicación.</a:t>
            </a:r>
          </a:p>
          <a:p>
            <a:pPr defTabSz="966612">
              <a:spcAft>
                <a:spcPts val="600"/>
              </a:spcAft>
              <a:defRPr/>
            </a:pPr>
            <a:r>
              <a:rPr lang="es-US" dirty="0">
                <a:solidFill>
                  <a:prstClr val="black"/>
                </a:solidFill>
              </a:rPr>
              <a:t>El aviso de adjudicación explica que la cobertura de la Parte B puede comenzar con el primer mes de cobertura de la Parte A siempre que, dentro de los 60 días, el afiliado solicite la fecha de inicio anterior y autorice la deducción de las primas acumuladas de los beneficios mensuales.</a:t>
            </a:r>
          </a:p>
          <a:p>
            <a:pPr defTabSz="966612">
              <a:spcAft>
                <a:spcPts val="600"/>
              </a:spcAft>
              <a:defRPr/>
            </a:pPr>
            <a:r>
              <a:rPr lang="es-US" dirty="0">
                <a:solidFill>
                  <a:prstClr val="black"/>
                </a:solidFill>
              </a:rPr>
              <a:t>Para recibir la cobertura retroactiva de la Parte B, debe enviar una solicitud por escrito y acordar el pago de todas las primas retroactivas adeudadas. Si elige la cobertura retroactiva de la Parte B, obtendrá una segunda carta que le indicará que tiene cobertura retroactiva de la Parte B. La carta también otorga instrucciones al proveedor para tramitar reclamaciones de la Parte B fuera del plazo límite de presentación. </a:t>
            </a:r>
          </a:p>
          <a:p>
            <a:pPr>
              <a:spcAft>
                <a:spcPts val="600"/>
              </a:spcAft>
              <a:defRPr/>
            </a:pPr>
            <a:r>
              <a:rPr lang="es-US" b="1" dirty="0">
                <a:solidFill>
                  <a:prstClr val="black"/>
                </a:solidFill>
              </a:rPr>
              <a:t>Recurso</a:t>
            </a:r>
            <a:r>
              <a:rPr lang="es-US" dirty="0">
                <a:solidFill>
                  <a:prstClr val="black"/>
                </a:solidFill>
              </a:rPr>
              <a:t>: </a:t>
            </a:r>
            <a:r>
              <a:rPr lang="es-US" dirty="0">
                <a:solidFill>
                  <a:prstClr val="black"/>
                </a:solidFill>
                <a:hlinkClick r:id="rId3"/>
              </a:rPr>
              <a:t>secure.SSA.gov/</a:t>
            </a:r>
            <a:r>
              <a:rPr lang="es-US" dirty="0" err="1">
                <a:solidFill>
                  <a:prstClr val="black"/>
                </a:solidFill>
                <a:hlinkClick r:id="rId3"/>
              </a:rPr>
              <a:t>poms.Nsf</a:t>
            </a:r>
            <a:r>
              <a:rPr lang="es-US" dirty="0">
                <a:solidFill>
                  <a:prstClr val="black"/>
                </a:solidFill>
                <a:hlinkClick r:id="rId3"/>
              </a:rPr>
              <a:t>/</a:t>
            </a:r>
            <a:r>
              <a:rPr lang="es-US" dirty="0" err="1">
                <a:solidFill>
                  <a:prstClr val="black"/>
                </a:solidFill>
                <a:hlinkClick r:id="rId3"/>
              </a:rPr>
              <a:t>lnx</a:t>
            </a:r>
            <a:r>
              <a:rPr lang="es-US" dirty="0">
                <a:solidFill>
                  <a:prstClr val="black"/>
                </a:solidFill>
                <a:hlinkClick r:id="rId3"/>
              </a:rPr>
              <a:t>/0600805090</a:t>
            </a:r>
            <a:r>
              <a:rPr lang="es-US" dirty="0">
                <a:solidFill>
                  <a:prstClr val="black"/>
                </a:solidFill>
              </a:rPr>
              <a:t> </a:t>
            </a:r>
          </a:p>
        </p:txBody>
      </p:sp>
    </p:spTree>
    <p:extLst>
      <p:ext uri="{BB962C8B-B14F-4D97-AF65-F5344CB8AC3E}">
        <p14:creationId xmlns:p14="http://schemas.microsoft.com/office/powerpoint/2010/main" val="17346757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81279" y="3757507"/>
            <a:ext cx="7084908" cy="5647750"/>
          </a:xfrm>
        </p:spPr>
        <p:txBody>
          <a:bodyPr/>
          <a:lstStyle/>
          <a:p>
            <a:pPr defTabSz="966612">
              <a:spcAft>
                <a:spcPts val="600"/>
              </a:spcAft>
              <a:defRPr/>
            </a:pPr>
            <a:r>
              <a:rPr lang="es-US" sz="1100" b="1" dirty="0">
                <a:solidFill>
                  <a:prstClr val="black"/>
                </a:solidFill>
              </a:rPr>
              <a:t>Notas del presentador</a:t>
            </a:r>
          </a:p>
          <a:p>
            <a:pPr defTabSz="966612">
              <a:spcAft>
                <a:spcPts val="600"/>
              </a:spcAft>
              <a:defRPr/>
            </a:pPr>
            <a:r>
              <a:rPr lang="es-US" sz="1100" dirty="0">
                <a:solidFill>
                  <a:prstClr val="black"/>
                </a:solidFill>
              </a:rPr>
              <a:t>Tiene derecho a Medicare siempre y cuando siga cumpliendo con los requisitos para los beneficios por discapacidad del Seguro Social. Si el Seguro Social determina que sus beneficios por discapacidad deben finalizar porque su afección ha mejorado y ya no se lo considera discapacitado, su Medicare terminará el mes siguiente al mes en que se le notifique que finalizarán sus beneficios.</a:t>
            </a:r>
          </a:p>
          <a:p>
            <a:pPr defTabSz="966612">
              <a:spcAft>
                <a:spcPts val="600"/>
              </a:spcAft>
              <a:defRPr/>
            </a:pPr>
            <a:r>
              <a:rPr lang="es-US" sz="1100" dirty="0">
                <a:solidFill>
                  <a:prstClr val="black"/>
                </a:solidFill>
              </a:rPr>
              <a:t>El Seguro Social tiene incentivos laborales para ayudar a personas médicamente discapacitadas pero que tienen intención de trabajar. La continuación de la cobertura Medicare es un tipo de incentivo.</a:t>
            </a:r>
          </a:p>
          <a:p>
            <a:pPr marL="125861" indent="-125861" defTabSz="966612">
              <a:spcAft>
                <a:spcPts val="600"/>
              </a:spcAft>
              <a:buFont typeface="Wingdings" panose="05000000000000000000" pitchFamily="2" charset="2"/>
              <a:buChar char="§"/>
              <a:defRPr/>
            </a:pPr>
            <a:r>
              <a:rPr lang="es-US" sz="1100" dirty="0">
                <a:solidFill>
                  <a:prstClr val="black"/>
                </a:solidFill>
              </a:rPr>
              <a:t>Puede calificar para al menos 8½ años de cobertura de Medicare extendida si vuelve a trabajar. Medicare continúa aunque el Seguro Social determine que ya no puede obtener beneficios en efectivo porque tiene demasiados ingresos.</a:t>
            </a:r>
          </a:p>
          <a:p>
            <a:pPr marL="125861" indent="-125861" defTabSz="966612">
              <a:spcAft>
                <a:spcPts val="600"/>
              </a:spcAft>
              <a:buFont typeface="Wingdings" panose="05000000000000000000" pitchFamily="2" charset="2"/>
              <a:buChar char="§"/>
              <a:defRPr/>
            </a:pPr>
            <a:r>
              <a:rPr lang="es-US" sz="1100" dirty="0">
                <a:solidFill>
                  <a:prstClr val="black"/>
                </a:solidFill>
              </a:rPr>
              <a:t>Si, después de los 8½ años de su cobertura de Medicare extendida, usted sigue trabajando y sigue trabajando con una discapacidad, puede comprar la Parte A o las Partes A y B mientras siga teniendo una discapacidad. Este programa se denomina Medicare para Individuos Discapacitados y Empleados Calificados (QDWI, por sus siglas en inglés) (véase la diapositiva siguiente). En algunos casos, su estado puede ayudarlo a pagar sus primas de la Parte A. </a:t>
            </a:r>
          </a:p>
          <a:p>
            <a:pPr marL="125861" indent="-125861" defTabSz="966612">
              <a:spcAft>
                <a:spcPts val="600"/>
              </a:spcAft>
              <a:buFont typeface="Wingdings" panose="05000000000000000000" pitchFamily="2" charset="2"/>
              <a:buChar char="§"/>
              <a:defRPr/>
            </a:pPr>
            <a:r>
              <a:rPr lang="es-US" sz="1100" dirty="0">
                <a:solidFill>
                  <a:prstClr val="black"/>
                </a:solidFill>
              </a:rPr>
              <a:t>Si estaba pagando una prima superior de la Parte B (multa por inscripción tardía) mientras recibía la Parte A sin tener que pagar primas, pero ahora es elegible para la Parte B porque solicita la Parte A para personas discapacitadas que trabajan, puede que se suspenda su multa de la Parte B. </a:t>
            </a:r>
          </a:p>
          <a:p>
            <a:pPr>
              <a:spcAft>
                <a:spcPts val="600"/>
              </a:spcAft>
              <a:defRPr/>
            </a:pPr>
            <a:r>
              <a:rPr lang="es-US" sz="1100" dirty="0">
                <a:solidFill>
                  <a:prstClr val="black"/>
                </a:solidFill>
              </a:rPr>
              <a:t>Si está recibiendo Medicare por discapacidad cuando cumple 65 años, tendrá continuidad de cobertura sin interrupciones. Recibirá la Parte A sin cargo, incluso si ha estado pagándola antes. Sin embargo, el motivo para su derecho a Medicare cambia de discapacidad a edad. Si no tenía la Parte B cuando recibía Medicare por discapacidad, recibirá automáticamente la Parte B al cumplir 65 años y podrá decidir si desea conservarla. Si ya tiene la Parte B cuando cumple 65 años, tendrá un Período de Inscripción Abierta (OEP) del Seguro Complementario de Medicare (</a:t>
            </a:r>
            <a:r>
              <a:rPr lang="es-US" sz="1100" dirty="0" err="1">
                <a:solidFill>
                  <a:prstClr val="black"/>
                </a:solidFill>
              </a:rPr>
              <a:t>Medigap</a:t>
            </a:r>
            <a:r>
              <a:rPr lang="es-US" sz="1100" dirty="0">
                <a:solidFill>
                  <a:prstClr val="black"/>
                </a:solidFill>
              </a:rPr>
              <a:t>). </a:t>
            </a:r>
          </a:p>
          <a:p>
            <a:pPr defTabSz="966612">
              <a:spcAft>
                <a:spcPts val="600"/>
              </a:spcAft>
              <a:defRPr/>
            </a:pPr>
            <a:r>
              <a:rPr lang="es-US" sz="1100" dirty="0">
                <a:solidFill>
                  <a:prstClr val="black"/>
                </a:solidFill>
              </a:rPr>
              <a:t>Si no solicita la Parte B cuando es elegible por primera vez y no califica para un Período de Inscripción Especial (SEP, por sus siglas en inglés), es posible que deba pagar una multa por inscripción tardía mientras tenga la Parte B. La prima de la Parte B puede aumentar 10 % en cada período de 12 meses completos en que podría haber solicitado la Parte B pero no lo hizo. Si estaba pagando una multa por inscripción tardía en la Parte B mientras estaba discapacitado, la multa finalizará cuando cumpla 65 años.</a:t>
            </a:r>
          </a:p>
          <a:p>
            <a:pPr>
              <a:spcAft>
                <a:spcPts val="600"/>
              </a:spcAft>
            </a:pPr>
            <a:r>
              <a:rPr lang="es-US" sz="1100" b="1" dirty="0"/>
              <a:t>Fuente: </a:t>
            </a:r>
            <a:r>
              <a:rPr kumimoji="0" lang="es-US" sz="1100" b="0" u="none" strike="noStrike" cap="none" normalizeH="0" baseline="0" noProof="0" dirty="0">
                <a:ln>
                  <a:noFill/>
                </a:ln>
                <a:solidFill>
                  <a:srgbClr val="00529B"/>
                </a:solidFill>
                <a:effectLst/>
                <a:uLnTx/>
                <a:uFillTx/>
                <a:hlinkClick r:id="rId3" tooltip="https://www.ssa.gov/redbook/">
                  <a:extLst>
                    <a:ext uri="{A12FA001-AC4F-418D-AE19-62706E023703}">
                      <ahyp:hlinkClr xmlns:ahyp="http://schemas.microsoft.com/office/drawing/2018/hyperlinkcolor" val="tx"/>
                    </a:ext>
                  </a:extLst>
                </a:hlinkClick>
              </a:rPr>
              <a:t>SSA.gov/</a:t>
            </a:r>
            <a:r>
              <a:rPr kumimoji="0" lang="es-US" sz="1100" b="0" u="none" strike="noStrike" cap="none" normalizeH="0" baseline="0" noProof="0" dirty="0" err="1">
                <a:ln>
                  <a:noFill/>
                </a:ln>
                <a:solidFill>
                  <a:srgbClr val="00529B"/>
                </a:solidFill>
                <a:effectLst/>
                <a:uLnTx/>
                <a:uFillTx/>
                <a:hlinkClick r:id="rId3" tooltip="https://www.ssa.gov/redbook/">
                  <a:extLst>
                    <a:ext uri="{A12FA001-AC4F-418D-AE19-62706E023703}">
                      <ahyp:hlinkClr xmlns:ahyp="http://schemas.microsoft.com/office/drawing/2018/hyperlinkcolor" val="tx"/>
                    </a:ext>
                  </a:extLst>
                </a:hlinkClick>
              </a:rPr>
              <a:t>redbook</a:t>
            </a:r>
            <a:endParaRPr kumimoji="0" lang="es-US" sz="1100" b="0" u="none" strike="noStrike" cap="none" normalizeH="0" baseline="0" noProof="0" dirty="0">
              <a:ln>
                <a:noFill/>
              </a:ln>
              <a:solidFill>
                <a:srgbClr val="00529B"/>
              </a:solidFill>
              <a:effectLst/>
              <a:uLnTx/>
              <a:uFillTx/>
              <a:hlinkClick r:id="rId3" tooltip="https://www.ssa.gov/redbook/">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34477051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s-US" b="1" dirty="0">
                <a:solidFill>
                  <a:prstClr val="black"/>
                </a:solidFill>
              </a:rPr>
              <a:t>Notas del presentador</a:t>
            </a:r>
          </a:p>
          <a:p>
            <a:pPr>
              <a:spcAft>
                <a:spcPts val="600"/>
              </a:spcAft>
            </a:pPr>
            <a:r>
              <a:rPr lang="es-US" dirty="0"/>
              <a:t>Si tiene menos de 65 años, está discapacitado y ya no tiene derecho a la Parte A de Medicare porque regresó satisfactoriamente al trabajo, es posible que sea elegible para un programa que le ayude a pagar su prima mensual de la Parte A.</a:t>
            </a:r>
          </a:p>
          <a:p>
            <a:pPr>
              <a:spcAft>
                <a:spcPts val="600"/>
              </a:spcAft>
            </a:pPr>
            <a:r>
              <a:rPr lang="es-US" b="1" dirty="0"/>
              <a:t>Para ser elegible para esta ayuda, debe:</a:t>
            </a:r>
          </a:p>
          <a:p>
            <a:pPr marL="112713" indent="-112713">
              <a:spcAft>
                <a:spcPts val="600"/>
              </a:spcAft>
              <a:buFont typeface="Wingdings" panose="05000000000000000000" pitchFamily="2" charset="2"/>
              <a:buChar char="§"/>
            </a:pPr>
            <a:r>
              <a:rPr lang="es-US" dirty="0"/>
              <a:t>Seguir teniendo una deficiencia </a:t>
            </a:r>
            <a:r>
              <a:rPr lang="es-US" dirty="0" err="1"/>
              <a:t>discapacitante</a:t>
            </a:r>
            <a:r>
              <a:rPr lang="es-US" dirty="0"/>
              <a:t>.</a:t>
            </a:r>
          </a:p>
          <a:p>
            <a:pPr marL="112713" indent="-112713">
              <a:spcAft>
                <a:spcPts val="600"/>
              </a:spcAft>
              <a:buFont typeface="Wingdings" panose="05000000000000000000" pitchFamily="2" charset="2"/>
              <a:buChar char="§"/>
            </a:pPr>
            <a:r>
              <a:rPr lang="es-US" dirty="0"/>
              <a:t>Solicitar la Parte A.</a:t>
            </a:r>
          </a:p>
          <a:p>
            <a:pPr marL="112713" indent="-112713">
              <a:spcAft>
                <a:spcPts val="600"/>
              </a:spcAft>
              <a:buFont typeface="Wingdings" panose="05000000000000000000" pitchFamily="2" charset="2"/>
              <a:buChar char="§"/>
            </a:pPr>
            <a:r>
              <a:rPr lang="es-US" dirty="0"/>
              <a:t>Tener ingresos limitados.</a:t>
            </a:r>
          </a:p>
          <a:p>
            <a:pPr marL="112713" indent="-112713">
              <a:spcAft>
                <a:spcPts val="600"/>
              </a:spcAft>
              <a:buFont typeface="Wingdings" panose="05000000000000000000" pitchFamily="2" charset="2"/>
              <a:buChar char="§"/>
            </a:pPr>
            <a:r>
              <a:rPr lang="es-US" dirty="0"/>
              <a:t>Tener recursos por un valor inferior a $4,000 para una persona y $6,000 para una pareja, sin contar la vivienda donde vive, habitualmente un auto y cierto seguro.</a:t>
            </a:r>
          </a:p>
          <a:p>
            <a:pPr marL="112713" indent="-112713">
              <a:spcAft>
                <a:spcPts val="600"/>
              </a:spcAft>
              <a:buFont typeface="Wingdings" panose="05000000000000000000" pitchFamily="2" charset="2"/>
              <a:buChar char="§"/>
            </a:pPr>
            <a:r>
              <a:rPr lang="es-US" dirty="0"/>
              <a:t>No ser elegible todavía para Medicaid.</a:t>
            </a:r>
          </a:p>
          <a:p>
            <a:pPr>
              <a:spcAft>
                <a:spcPts val="600"/>
              </a:spcAft>
            </a:pPr>
            <a:r>
              <a:rPr lang="es-US" dirty="0"/>
              <a:t>Para ver más información sobre el Programa QDWI, visite </a:t>
            </a:r>
            <a:r>
              <a:rPr lang="es-US" dirty="0">
                <a:hlinkClick r:id="rId3"/>
              </a:rPr>
              <a:t>Benefits.gov/</a:t>
            </a:r>
            <a:r>
              <a:rPr lang="es-US" dirty="0" err="1">
                <a:hlinkClick r:id="rId3"/>
              </a:rPr>
              <a:t>benefit</a:t>
            </a:r>
            <a:r>
              <a:rPr lang="es-US" dirty="0">
                <a:hlinkClick r:id="rId3"/>
              </a:rPr>
              <a:t>/6180</a:t>
            </a:r>
            <a:r>
              <a:rPr lang="es-US" dirty="0"/>
              <a:t>.</a:t>
            </a:r>
          </a:p>
        </p:txBody>
      </p:sp>
    </p:spTree>
    <p:extLst>
      <p:ext uri="{BB962C8B-B14F-4D97-AF65-F5344CB8AC3E}">
        <p14:creationId xmlns:p14="http://schemas.microsoft.com/office/powerpoint/2010/main" val="39459466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604837" y="3730466"/>
            <a:ext cx="6105525" cy="5356383"/>
          </a:xfrm>
        </p:spPr>
        <p:txBody>
          <a:bodyPr/>
          <a:lstStyle/>
          <a:p>
            <a:pPr defTabSz="966612">
              <a:spcAft>
                <a:spcPts val="600"/>
              </a:spcAft>
              <a:defRPr/>
            </a:pPr>
            <a:r>
              <a:rPr lang="es-US" b="1">
                <a:solidFill>
                  <a:prstClr val="black"/>
                </a:solidFill>
              </a:rPr>
              <a:t>Notas del presentador</a:t>
            </a:r>
          </a:p>
          <a:p>
            <a:pPr defTabSz="966612">
              <a:spcAft>
                <a:spcPts val="600"/>
              </a:spcAft>
              <a:defRPr/>
            </a:pPr>
            <a:r>
              <a:rPr lang="es-US">
                <a:solidFill>
                  <a:prstClr val="black"/>
                </a:solidFill>
              </a:rPr>
              <a:t>Compruebe sus conocimientos: Pregunta 2 </a:t>
            </a:r>
          </a:p>
          <a:p>
            <a:pPr defTabSz="966612">
              <a:spcAft>
                <a:spcPts val="600"/>
              </a:spcAft>
              <a:defRPr/>
            </a:pPr>
            <a:r>
              <a:rPr lang="es-US" b="1">
                <a:solidFill>
                  <a:prstClr val="black"/>
                </a:solidFill>
              </a:rPr>
              <a:t>En la mayoría de los casos, debe tener derecho a beneficios por discapacidad durante ____ meses antes de que pueda comenzar Medicare.  </a:t>
            </a:r>
          </a:p>
          <a:p>
            <a:pPr marL="179562" indent="-179562" defTabSz="966612">
              <a:spcAft>
                <a:spcPts val="600"/>
              </a:spcAft>
              <a:buFont typeface="+mj-lt"/>
              <a:buAutoNum type="alphaLcPeriod"/>
              <a:defRPr/>
            </a:pPr>
            <a:r>
              <a:rPr lang="es-US">
                <a:solidFill>
                  <a:prstClr val="black"/>
                </a:solidFill>
              </a:rPr>
              <a:t>10</a:t>
            </a:r>
          </a:p>
          <a:p>
            <a:pPr marL="179562" indent="-179562" defTabSz="966612">
              <a:spcAft>
                <a:spcPts val="600"/>
              </a:spcAft>
              <a:buFont typeface="+mj-lt"/>
              <a:buAutoNum type="alphaLcPeriod"/>
              <a:defRPr/>
            </a:pPr>
            <a:r>
              <a:rPr lang="es-US">
                <a:solidFill>
                  <a:prstClr val="black"/>
                </a:solidFill>
              </a:rPr>
              <a:t>12</a:t>
            </a:r>
          </a:p>
          <a:p>
            <a:pPr marL="179562" indent="-179562" defTabSz="966612">
              <a:spcAft>
                <a:spcPts val="600"/>
              </a:spcAft>
              <a:buFont typeface="+mj-lt"/>
              <a:buAutoNum type="alphaLcPeriod"/>
              <a:defRPr/>
            </a:pPr>
            <a:r>
              <a:rPr lang="es-US">
                <a:solidFill>
                  <a:prstClr val="black"/>
                </a:solidFill>
              </a:rPr>
              <a:t>18</a:t>
            </a:r>
          </a:p>
          <a:p>
            <a:pPr marL="179562" indent="-179562" defTabSz="966612">
              <a:spcAft>
                <a:spcPts val="600"/>
              </a:spcAft>
              <a:buFont typeface="+mj-lt"/>
              <a:buAutoNum type="alphaLcPeriod"/>
              <a:defRPr/>
            </a:pPr>
            <a:r>
              <a:rPr lang="es-US">
                <a:solidFill>
                  <a:prstClr val="black"/>
                </a:solidFill>
              </a:rPr>
              <a:t>24</a:t>
            </a:r>
          </a:p>
          <a:p>
            <a:pPr defTabSz="966612">
              <a:spcAft>
                <a:spcPts val="600"/>
              </a:spcAft>
              <a:defRPr/>
            </a:pPr>
            <a:r>
              <a:rPr lang="es-US" b="1">
                <a:solidFill>
                  <a:prstClr val="black"/>
                </a:solidFill>
              </a:rPr>
              <a:t>Respuesta: b. 24</a:t>
            </a:r>
          </a:p>
          <a:p>
            <a:pPr marL="0" lvl="1" defTabSz="966612">
              <a:spcAft>
                <a:spcPts val="600"/>
              </a:spcAft>
              <a:defRPr/>
            </a:pPr>
            <a:r>
              <a:rPr lang="es-US">
                <a:solidFill>
                  <a:prstClr val="black"/>
                </a:solidFill>
              </a:rPr>
              <a:t>En la mayoría de los casos, debe tener derecho a beneficios por discapacidad durante 24 meses antes de que pueda comenzar Medicare. Recibirá su tarjeta roja, blanca y azul de Medicare por correo postal 3 meses antes de su mes número 25 de beneficios por discapacidad.</a:t>
            </a:r>
          </a:p>
          <a:p>
            <a:pPr defTabSz="966612">
              <a:spcAft>
                <a:spcPts val="600"/>
              </a:spcAft>
              <a:defRPr/>
            </a:pPr>
            <a:endParaRPr lang="en-US" dirty="0">
              <a:solidFill>
                <a:prstClr val="black"/>
              </a:solidFill>
            </a:endParaRPr>
          </a:p>
          <a:p>
            <a:pPr>
              <a:spcAft>
                <a:spcPts val="600"/>
              </a:spcAft>
            </a:pPr>
            <a:endParaRPr lang="en-US" dirty="0"/>
          </a:p>
        </p:txBody>
      </p:sp>
    </p:spTree>
    <p:extLst>
      <p:ext uri="{BB962C8B-B14F-4D97-AF65-F5344CB8AC3E}">
        <p14:creationId xmlns:p14="http://schemas.microsoft.com/office/powerpoint/2010/main" val="24506923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30467"/>
            <a:ext cx="5852160" cy="4670584"/>
          </a:xfrm>
        </p:spPr>
        <p:txBody>
          <a:bodyPr/>
          <a:lstStyle/>
          <a:p>
            <a:pPr defTabSz="966612">
              <a:spcAft>
                <a:spcPts val="600"/>
              </a:spcAft>
              <a:defRPr/>
            </a:pPr>
            <a:r>
              <a:rPr lang="es-US" b="1">
                <a:solidFill>
                  <a:prstClr val="black"/>
                </a:solidFill>
              </a:rPr>
              <a:t>Notas del presentador</a:t>
            </a:r>
          </a:p>
          <a:p>
            <a:pPr defTabSz="966612">
              <a:spcAft>
                <a:spcPts val="600"/>
              </a:spcAft>
              <a:defRPr/>
            </a:pPr>
            <a:r>
              <a:rPr lang="es-US">
                <a:solidFill>
                  <a:prstClr val="black"/>
                </a:solidFill>
              </a:rPr>
              <a:t>En la Lección 3, "Opciones de planes de Medicare para personas con discapacidades", se explican: </a:t>
            </a:r>
          </a:p>
          <a:p>
            <a:pPr marL="125861" indent="-125861" defTabSz="966612">
              <a:spcAft>
                <a:spcPts val="600"/>
              </a:spcAft>
              <a:buFont typeface="Wingdings" panose="05000000000000000000" pitchFamily="2" charset="2"/>
              <a:buChar char="§"/>
              <a:defRPr/>
            </a:pPr>
            <a:r>
              <a:rPr lang="es-US">
                <a:solidFill>
                  <a:prstClr val="black"/>
                </a:solidFill>
              </a:rPr>
              <a:t>Opciones de planes de salud y de medicamentos de Medicare</a:t>
            </a:r>
          </a:p>
          <a:p>
            <a:pPr marL="125861" indent="-125861" defTabSz="966612">
              <a:spcAft>
                <a:spcPts val="600"/>
              </a:spcAft>
              <a:buFont typeface="Wingdings" panose="05000000000000000000" pitchFamily="2" charset="2"/>
              <a:buChar char="§"/>
              <a:defRPr/>
            </a:pPr>
            <a:r>
              <a:rPr lang="es-US">
                <a:solidFill>
                  <a:prstClr val="black"/>
                </a:solidFill>
              </a:rPr>
              <a:t>Coordinación de beneficios de Medicare para personas con discapacidades </a:t>
            </a:r>
          </a:p>
          <a:p>
            <a:pPr marL="125861" indent="-125861" defTabSz="966612">
              <a:spcAft>
                <a:spcPts val="600"/>
              </a:spcAft>
              <a:buFont typeface="Wingdings" panose="05000000000000000000" pitchFamily="2" charset="2"/>
              <a:buChar char="§"/>
              <a:defRPr/>
            </a:pPr>
            <a:r>
              <a:rPr lang="es-US">
                <a:solidFill>
                  <a:prstClr val="black"/>
                </a:solidFill>
              </a:rPr>
              <a:t>Pólizas del Seguro Complementario de Medicare (Medigap)</a:t>
            </a:r>
          </a:p>
          <a:p>
            <a:pPr defTabSz="966612">
              <a:spcAft>
                <a:spcPts val="600"/>
              </a:spcAft>
              <a:defRPr/>
            </a:pPr>
            <a:endParaRPr lang="en-US" dirty="0">
              <a:solidFill>
                <a:prstClr val="black"/>
              </a:solidFill>
            </a:endParaRPr>
          </a:p>
          <a:p>
            <a:pPr defTabSz="966612">
              <a:spcAft>
                <a:spcPts val="600"/>
              </a:spcAft>
              <a:defRPr/>
            </a:pPr>
            <a:endParaRPr lang="en-US" dirty="0">
              <a:solidFill>
                <a:prstClr val="black"/>
              </a:solidFill>
            </a:endParaRPr>
          </a:p>
          <a:p>
            <a:pPr>
              <a:spcAft>
                <a:spcPts val="600"/>
              </a:spcAft>
            </a:pPr>
            <a:endParaRPr lang="en-US" dirty="0"/>
          </a:p>
        </p:txBody>
      </p:sp>
    </p:spTree>
    <p:extLst>
      <p:ext uri="{BB962C8B-B14F-4D97-AF65-F5344CB8AC3E}">
        <p14:creationId xmlns:p14="http://schemas.microsoft.com/office/powerpoint/2010/main" val="40847208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3577">
              <a:spcAft>
                <a:spcPts val="600"/>
              </a:spcAft>
              <a:defRPr/>
            </a:pPr>
            <a:r>
              <a:rPr lang="es-US" b="1">
                <a:ea typeface="ＭＳ Ｐゴシック" pitchFamily="84" charset="-128"/>
                <a:cs typeface="Arial" panose="020B0604020202020204" pitchFamily="34" charset="0"/>
              </a:rPr>
              <a:t>Notas del presentador</a:t>
            </a:r>
          </a:p>
          <a:p>
            <a:pPr defTabSz="983577">
              <a:spcAft>
                <a:spcPts val="600"/>
              </a:spcAft>
              <a:defRPr/>
            </a:pPr>
            <a:r>
              <a:rPr lang="es-US" b="1">
                <a:ea typeface="ＭＳ Ｐゴシック" pitchFamily="84" charset="-128"/>
                <a:cs typeface="Arial" panose="020B0604020202020204" pitchFamily="34" charset="0"/>
              </a:rPr>
              <a:t>Al finalizar esta sesión, usted podrá:</a:t>
            </a:r>
          </a:p>
          <a:p>
            <a:pPr marL="120827" indent="-120827" defTabSz="983577">
              <a:spcAft>
                <a:spcPts val="600"/>
              </a:spcAft>
              <a:buFont typeface="Wingdings" panose="05000000000000000000" pitchFamily="2" charset="2"/>
              <a:buChar char="§"/>
              <a:defRPr/>
            </a:pPr>
            <a:r>
              <a:rPr lang="es-US"/>
              <a:t>Enumerar las opciones de planes de Medicare para personas con discapacidades</a:t>
            </a:r>
          </a:p>
          <a:p>
            <a:pPr marL="120827" indent="-120827" defTabSz="983577">
              <a:spcAft>
                <a:spcPts val="600"/>
              </a:spcAft>
              <a:buFont typeface="Wingdings" panose="05000000000000000000" pitchFamily="2" charset="2"/>
              <a:buChar char="§"/>
              <a:defRPr/>
            </a:pPr>
            <a:r>
              <a:rPr lang="es-US"/>
              <a:t>Explicar la coordinación de beneficios de Medicare para personas con discapacidades</a:t>
            </a:r>
          </a:p>
          <a:p>
            <a:pPr defTabSz="983577">
              <a:spcAft>
                <a:spcPts val="600"/>
              </a:spcAft>
              <a:defRPr/>
            </a:pPr>
            <a:endParaRPr lang="en-US" dirty="0">
              <a:ea typeface="ＭＳ Ｐゴシック" pitchFamily="84" charset="-128"/>
              <a:cs typeface="Arial" panose="020B0604020202020204" pitchFamily="34" charset="0"/>
            </a:endParaRPr>
          </a:p>
          <a:p>
            <a:pPr>
              <a:spcAft>
                <a:spcPts val="600"/>
              </a:spcAft>
            </a:pPr>
            <a:endParaRPr lang="en-US" dirty="0"/>
          </a:p>
        </p:txBody>
      </p:sp>
    </p:spTree>
    <p:extLst>
      <p:ext uri="{BB962C8B-B14F-4D97-AF65-F5344CB8AC3E}">
        <p14:creationId xmlns:p14="http://schemas.microsoft.com/office/powerpoint/2010/main" val="13476339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5852160" cy="5523653"/>
          </a:xfrm>
        </p:spPr>
        <p:txBody>
          <a:bodyPr/>
          <a:lstStyle/>
          <a:p>
            <a:pPr defTabSz="966612">
              <a:spcAft>
                <a:spcPts val="600"/>
              </a:spcAft>
              <a:defRPr/>
            </a:pPr>
            <a:r>
              <a:rPr lang="es-US" b="1" dirty="0">
                <a:solidFill>
                  <a:prstClr val="black"/>
                </a:solidFill>
              </a:rPr>
              <a:t>Notas del presentador</a:t>
            </a:r>
          </a:p>
          <a:p>
            <a:pPr defTabSz="966612">
              <a:spcAft>
                <a:spcPts val="600"/>
              </a:spcAft>
              <a:defRPr/>
            </a:pPr>
            <a:r>
              <a:rPr lang="es-US" dirty="0">
                <a:solidFill>
                  <a:prstClr val="black"/>
                </a:solidFill>
              </a:rPr>
              <a:t>Si tiene una discapacidad, cuenta con las mismas opciones de cobertura de Medicare que las personas de más de 65 años. Puede elegir Medicare Original, un plan Medicare </a:t>
            </a:r>
            <a:r>
              <a:rPr lang="es-US" dirty="0" err="1">
                <a:solidFill>
                  <a:prstClr val="black"/>
                </a:solidFill>
              </a:rPr>
              <a:t>Advantage</a:t>
            </a:r>
            <a:r>
              <a:rPr lang="es-US" dirty="0">
                <a:solidFill>
                  <a:prstClr val="black"/>
                </a:solidFill>
              </a:rPr>
              <a:t>, un plan de medicamentos de Medicare u otro plan de salud de Medicare disponible en su área. Visite </a:t>
            </a:r>
            <a:r>
              <a:rPr lang="es-US" dirty="0">
                <a:hlinkClick r:id="rId3"/>
              </a:rPr>
              <a:t>Medicare.gov/</a:t>
            </a:r>
            <a:r>
              <a:rPr lang="es-US" dirty="0" err="1">
                <a:hlinkClick r:id="rId3"/>
              </a:rPr>
              <a:t>basics</a:t>
            </a:r>
            <a:r>
              <a:rPr lang="es-US" dirty="0">
                <a:hlinkClick r:id="rId3"/>
              </a:rPr>
              <a:t>/</a:t>
            </a:r>
            <a:r>
              <a:rPr lang="es-US" dirty="0" err="1">
                <a:hlinkClick r:id="rId3"/>
              </a:rPr>
              <a:t>end</a:t>
            </a:r>
            <a:r>
              <a:rPr lang="es-US" dirty="0">
                <a:hlinkClick r:id="rId3"/>
              </a:rPr>
              <a:t>-</a:t>
            </a:r>
            <a:r>
              <a:rPr lang="es-US" dirty="0" err="1">
                <a:hlinkClick r:id="rId3"/>
              </a:rPr>
              <a:t>stage</a:t>
            </a:r>
            <a:r>
              <a:rPr lang="es-US" dirty="0">
                <a:hlinkClick r:id="rId3"/>
              </a:rPr>
              <a:t>-renal-</a:t>
            </a:r>
            <a:r>
              <a:rPr lang="es-US" dirty="0" err="1">
                <a:hlinkClick r:id="rId3"/>
              </a:rPr>
              <a:t>disease</a:t>
            </a:r>
            <a:r>
              <a:rPr lang="es-US" dirty="0"/>
              <a:t> </a:t>
            </a:r>
            <a:r>
              <a:rPr lang="es-US" dirty="0">
                <a:solidFill>
                  <a:prstClr val="black"/>
                </a:solidFill>
              </a:rPr>
              <a:t>para ver más información sobre cómo obtener cobertura de medicamentos con enfermedad renal en etapa terminal (ESRD). </a:t>
            </a:r>
          </a:p>
          <a:p>
            <a:pPr defTabSz="966612">
              <a:spcAft>
                <a:spcPts val="600"/>
              </a:spcAft>
              <a:defRPr/>
            </a:pPr>
            <a:r>
              <a:rPr lang="es-US" dirty="0"/>
              <a:t>Los planes Medicare </a:t>
            </a:r>
            <a:r>
              <a:rPr lang="es-US" dirty="0" err="1"/>
              <a:t>Advantage</a:t>
            </a:r>
            <a:r>
              <a:rPr lang="es-US" dirty="0"/>
              <a:t> deben cubrir todos los servicios que cubre Medicare Original y la mayoría también ofrece cobertura de medicamentos. Sus costos, derechos, protecciones y/u opciones de dónde recibe su atención pueden ser diferentes. Algunos planes pueden ofrecer beneficios adicionales, como servicios de visión, audición y dentales. </a:t>
            </a:r>
            <a:r>
              <a:rPr lang="es-US" dirty="0">
                <a:solidFill>
                  <a:prstClr val="black"/>
                </a:solidFill>
              </a:rPr>
              <a:t>Para ver los planes de su área, visite </a:t>
            </a:r>
            <a:r>
              <a:rPr lang="es-US" dirty="0">
                <a:solidFill>
                  <a:prstClr val="black"/>
                </a:solidFill>
                <a:hlinkClick r:id="rId4"/>
              </a:rPr>
              <a:t>Medicare.gov/plan-compare</a:t>
            </a:r>
            <a:r>
              <a:rPr lang="es-US" dirty="0">
                <a:solidFill>
                  <a:prstClr val="black"/>
                </a:solidFill>
              </a:rPr>
              <a:t>. </a:t>
            </a:r>
          </a:p>
          <a:p>
            <a:pPr defTabSz="966612">
              <a:spcAft>
                <a:spcPts val="600"/>
              </a:spcAft>
              <a:defRPr/>
            </a:pPr>
            <a:r>
              <a:rPr lang="es-US" dirty="0">
                <a:solidFill>
                  <a:prstClr val="black"/>
                </a:solidFill>
              </a:rPr>
              <a:t>También puede elegir unirse a un plan de medicamentos de Medicare, que le puede brindar ahorros sustanciales si tiene afecciones médicas crónicas. Si no recibe cobertura de medicamentos de Medicare cuando es elegible por primera vez y decide unirse a un plan más tarde, es probable que pague una multa por inscripción tardía, a menos que tenga otra cobertura de medicamentos acreditable o que califique para la Ayuda adicional. La Ayuda adicional se analiza mejor en la lección 4.</a:t>
            </a:r>
          </a:p>
          <a:p>
            <a:pPr defTabSz="966612">
              <a:spcAft>
                <a:spcPts val="600"/>
              </a:spcAft>
              <a:defRPr/>
            </a:pPr>
            <a:r>
              <a:rPr lang="es-US" dirty="0">
                <a:solidFill>
                  <a:prstClr val="black"/>
                </a:solidFill>
              </a:rPr>
              <a:t>Otros tipos de plan de salud de Medicare incluyen los planes de Costos de Medicare, los programas Piloto/de demostración y los Programas de cuidado integral para ancianos (PACE, por sus siglas en inglés). Para ver más información sobre esos tipos de planes de salud, visite </a:t>
            </a:r>
            <a:r>
              <a:rPr lang="es-US" dirty="0">
                <a:solidFill>
                  <a:prstClr val="black"/>
                </a:solidFill>
                <a:hlinkClick r:id="rId5"/>
              </a:rPr>
              <a:t>Medicare.gov/</a:t>
            </a:r>
            <a:r>
              <a:rPr lang="es-US" dirty="0" err="1">
                <a:solidFill>
                  <a:prstClr val="black"/>
                </a:solidFill>
                <a:hlinkClick r:id="rId5"/>
              </a:rPr>
              <a:t>health-drug-plans</a:t>
            </a:r>
            <a:r>
              <a:rPr lang="es-US" dirty="0">
                <a:solidFill>
                  <a:prstClr val="black"/>
                </a:solidFill>
                <a:hlinkClick r:id="rId5"/>
              </a:rPr>
              <a:t>/</a:t>
            </a:r>
            <a:r>
              <a:rPr lang="es-US" dirty="0" err="1">
                <a:solidFill>
                  <a:prstClr val="black"/>
                </a:solidFill>
                <a:hlinkClick r:id="rId5"/>
              </a:rPr>
              <a:t>health-plans</a:t>
            </a:r>
            <a:r>
              <a:rPr lang="es-US" dirty="0">
                <a:solidFill>
                  <a:prstClr val="black"/>
                </a:solidFill>
                <a:hlinkClick r:id="rId5"/>
              </a:rPr>
              <a:t>/</a:t>
            </a:r>
            <a:r>
              <a:rPr lang="es-US" dirty="0" err="1">
                <a:solidFill>
                  <a:prstClr val="black"/>
                </a:solidFill>
                <a:hlinkClick r:id="rId5"/>
              </a:rPr>
              <a:t>your</a:t>
            </a:r>
            <a:r>
              <a:rPr lang="es-US" dirty="0">
                <a:solidFill>
                  <a:prstClr val="black"/>
                </a:solidFill>
                <a:hlinkClick r:id="rId5"/>
              </a:rPr>
              <a:t>-</a:t>
            </a:r>
            <a:r>
              <a:rPr lang="es-US" dirty="0" err="1">
                <a:solidFill>
                  <a:prstClr val="black"/>
                </a:solidFill>
                <a:hlinkClick r:id="rId5"/>
              </a:rPr>
              <a:t>health</a:t>
            </a:r>
            <a:r>
              <a:rPr lang="es-US" dirty="0">
                <a:solidFill>
                  <a:prstClr val="black"/>
                </a:solidFill>
                <a:hlinkClick r:id="rId5"/>
              </a:rPr>
              <a:t>-plan-</a:t>
            </a:r>
            <a:r>
              <a:rPr lang="es-US" dirty="0" err="1">
                <a:solidFill>
                  <a:prstClr val="black"/>
                </a:solidFill>
                <a:hlinkClick r:id="rId5"/>
              </a:rPr>
              <a:t>options</a:t>
            </a:r>
            <a:r>
              <a:rPr lang="es-US" dirty="0">
                <a:solidFill>
                  <a:prstClr val="black"/>
                </a:solidFill>
                <a:hlinkClick r:id="rId5"/>
              </a:rPr>
              <a:t>/</a:t>
            </a:r>
            <a:r>
              <a:rPr lang="es-US" dirty="0" err="1">
                <a:solidFill>
                  <a:prstClr val="black"/>
                </a:solidFill>
                <a:hlinkClick r:id="rId5"/>
              </a:rPr>
              <a:t>other</a:t>
            </a:r>
            <a:r>
              <a:rPr lang="es-US" dirty="0">
                <a:solidFill>
                  <a:prstClr val="black"/>
                </a:solidFill>
                <a:hlinkClick r:id="rId5"/>
              </a:rPr>
              <a:t>-medicare-</a:t>
            </a:r>
            <a:r>
              <a:rPr lang="es-US" dirty="0" err="1">
                <a:solidFill>
                  <a:prstClr val="black"/>
                </a:solidFill>
                <a:hlinkClick r:id="rId5"/>
              </a:rPr>
              <a:t>health</a:t>
            </a:r>
            <a:r>
              <a:rPr lang="es-US" dirty="0">
                <a:solidFill>
                  <a:prstClr val="black"/>
                </a:solidFill>
                <a:hlinkClick r:id="rId5"/>
              </a:rPr>
              <a:t>-</a:t>
            </a:r>
            <a:r>
              <a:rPr lang="es-US" dirty="0" err="1">
                <a:solidFill>
                  <a:prstClr val="black"/>
                </a:solidFill>
                <a:hlinkClick r:id="rId5"/>
              </a:rPr>
              <a:t>plans</a:t>
            </a:r>
            <a:r>
              <a:rPr lang="es-US" dirty="0">
                <a:solidFill>
                  <a:prstClr val="black"/>
                </a:solidFill>
              </a:rPr>
              <a:t>. También puede visitar </a:t>
            </a:r>
            <a:r>
              <a:rPr lang="es-US" dirty="0">
                <a:solidFill>
                  <a:prstClr val="black"/>
                </a:solidFill>
                <a:hlinkClick r:id="rId6"/>
              </a:rPr>
              <a:t>CMSnationaltrainingprogram.cms.gov/</a:t>
            </a:r>
            <a:r>
              <a:rPr lang="es-US" dirty="0" err="1">
                <a:solidFill>
                  <a:prstClr val="black"/>
                </a:solidFill>
                <a:hlinkClick r:id="rId6"/>
              </a:rPr>
              <a:t>resources</a:t>
            </a:r>
            <a:r>
              <a:rPr lang="es-US" dirty="0">
                <a:solidFill>
                  <a:prstClr val="black"/>
                </a:solidFill>
              </a:rPr>
              <a:t> para revisar el módulo de capacitación “Medicare </a:t>
            </a:r>
            <a:r>
              <a:rPr lang="es-US" dirty="0" err="1">
                <a:solidFill>
                  <a:prstClr val="black"/>
                </a:solidFill>
              </a:rPr>
              <a:t>Advantage</a:t>
            </a:r>
            <a:r>
              <a:rPr lang="es-US" dirty="0">
                <a:solidFill>
                  <a:prstClr val="black"/>
                </a:solidFill>
              </a:rPr>
              <a:t> y otros planes de salud”.</a:t>
            </a:r>
          </a:p>
          <a:p>
            <a:pPr>
              <a:spcAft>
                <a:spcPts val="600"/>
              </a:spcAft>
            </a:pPr>
            <a:endParaRPr lang="en-US" dirty="0"/>
          </a:p>
        </p:txBody>
      </p:sp>
    </p:spTree>
    <p:extLst>
      <p:ext uri="{BB962C8B-B14F-4D97-AF65-F5344CB8AC3E}">
        <p14:creationId xmlns:p14="http://schemas.microsoft.com/office/powerpoint/2010/main" val="7914684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30467"/>
            <a:ext cx="5852160" cy="4670584"/>
          </a:xfrm>
        </p:spPr>
        <p:txBody>
          <a:bodyPr/>
          <a:lstStyle/>
          <a:p>
            <a:pPr defTabSz="966612">
              <a:spcAft>
                <a:spcPts val="600"/>
              </a:spcAft>
              <a:defRPr/>
            </a:pPr>
            <a:r>
              <a:rPr lang="es-US" b="1">
                <a:solidFill>
                  <a:prstClr val="black"/>
                </a:solidFill>
              </a:rPr>
              <a:t>Notas del presentador</a:t>
            </a:r>
          </a:p>
          <a:p>
            <a:pPr defTabSz="966612">
              <a:spcAft>
                <a:spcPts val="600"/>
              </a:spcAft>
              <a:defRPr/>
            </a:pPr>
            <a:r>
              <a:rPr lang="es-US">
                <a:solidFill>
                  <a:prstClr val="black"/>
                </a:solidFill>
              </a:rPr>
              <a:t>Puede tener Medicare y otro seguro de salud. Medicare paga en segundo lugar si usted tiene menos de 65 años, recibe Medicare por una discapacidad y tiene cobertura mediante un plan de salud grupal (GHP, por sus siglas en inglés) grande a través de su empleo actual, o el de un familiar. En un GHP grande, el empleador debe tener 100 o más empleados.</a:t>
            </a:r>
          </a:p>
          <a:p>
            <a:pPr defTabSz="966612">
              <a:spcAft>
                <a:spcPts val="600"/>
              </a:spcAft>
              <a:defRPr/>
            </a:pPr>
            <a:r>
              <a:rPr lang="es-US">
                <a:solidFill>
                  <a:prstClr val="black"/>
                </a:solidFill>
              </a:rPr>
              <a:t>Medicare también paga en segundo lugar si usted cumple todas estas condiciones:</a:t>
            </a:r>
          </a:p>
          <a:p>
            <a:pPr marL="112713" indent="-112713" defTabSz="966612">
              <a:spcAft>
                <a:spcPts val="600"/>
              </a:spcAft>
              <a:buFont typeface="Wingdings" panose="05000000000000000000" pitchFamily="2" charset="2"/>
              <a:buChar char="§"/>
              <a:defRPr/>
            </a:pPr>
            <a:r>
              <a:rPr lang="es-US">
                <a:solidFill>
                  <a:prstClr val="black"/>
                </a:solidFill>
              </a:rPr>
              <a:t>Tiene menos de 65 años y una discapacidad</a:t>
            </a:r>
          </a:p>
          <a:p>
            <a:pPr marL="112713" indent="-112713" defTabSz="966612">
              <a:spcAft>
                <a:spcPts val="600"/>
              </a:spcAft>
              <a:buFont typeface="Wingdings" panose="05000000000000000000" pitchFamily="2" charset="2"/>
              <a:buChar char="§"/>
              <a:defRPr/>
            </a:pPr>
            <a:r>
              <a:rPr lang="es-US">
                <a:solidFill>
                  <a:prstClr val="black"/>
                </a:solidFill>
              </a:rPr>
              <a:t>Usted o un familiar es trabajador autónomo</a:t>
            </a:r>
          </a:p>
          <a:p>
            <a:pPr marL="112713" indent="-112713" defTabSz="966612">
              <a:spcAft>
                <a:spcPts val="600"/>
              </a:spcAft>
              <a:buFont typeface="Wingdings" panose="05000000000000000000" pitchFamily="2" charset="2"/>
              <a:buChar char="§"/>
              <a:defRPr/>
            </a:pPr>
            <a:r>
              <a:rPr lang="es-US">
                <a:solidFill>
                  <a:prstClr val="black"/>
                </a:solidFill>
              </a:rPr>
              <a:t>Tiene cobertura de un GHP grande</a:t>
            </a:r>
          </a:p>
          <a:p>
            <a:pPr defTabSz="966612">
              <a:spcAft>
                <a:spcPts val="600"/>
              </a:spcAft>
              <a:defRPr/>
            </a:pPr>
            <a:r>
              <a:rPr lang="es-US" b="1">
                <a:solidFill>
                  <a:prstClr val="black"/>
                </a:solidFill>
              </a:rPr>
              <a:t>NOTA</a:t>
            </a:r>
            <a:r>
              <a:rPr lang="es-US">
                <a:solidFill>
                  <a:prstClr val="black"/>
                </a:solidFill>
              </a:rPr>
              <a:t>: Si al menos un empleador en un plan de múltiples empleadores tiene 100 empleados o más, su cobertura del GHP paga primero y Medicare paga segundo. </a:t>
            </a:r>
          </a:p>
          <a:p>
            <a:pPr defTabSz="966612">
              <a:spcAft>
                <a:spcPts val="600"/>
              </a:spcAft>
              <a:defRPr/>
            </a:pPr>
            <a:r>
              <a:rPr lang="es-US" b="1">
                <a:solidFill>
                  <a:prstClr val="black"/>
                </a:solidFill>
              </a:rPr>
              <a:t>Fuente</a:t>
            </a:r>
            <a:r>
              <a:rPr lang="es-US">
                <a:solidFill>
                  <a:prstClr val="black"/>
                </a:solidFill>
              </a:rPr>
              <a:t>: “Cómo funciona Medicare con otros seguros” (Producto de los CMS n.° 02179) en </a:t>
            </a:r>
            <a:r>
              <a:rPr lang="es-US">
                <a:solidFill>
                  <a:prstClr val="black"/>
                </a:solidFill>
                <a:hlinkClick r:id="rId3"/>
              </a:rPr>
              <a:t>Medicare.gov/publications</a:t>
            </a:r>
            <a:r>
              <a:rPr lang="es-US">
                <a:solidFill>
                  <a:prstClr val="black"/>
                </a:solidFill>
              </a:rPr>
              <a:t>.</a:t>
            </a:r>
          </a:p>
        </p:txBody>
      </p:sp>
    </p:spTree>
    <p:extLst>
      <p:ext uri="{BB962C8B-B14F-4D97-AF65-F5344CB8AC3E}">
        <p14:creationId xmlns:p14="http://schemas.microsoft.com/office/powerpoint/2010/main" val="20151457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92505" y="3740467"/>
            <a:ext cx="6894095" cy="5133567"/>
          </a:xfrm>
        </p:spPr>
        <p:txBody>
          <a:bodyPr/>
          <a:lstStyle/>
          <a:p>
            <a:pPr defTabSz="966612">
              <a:spcAft>
                <a:spcPts val="600"/>
              </a:spcAft>
              <a:defRPr/>
            </a:pPr>
            <a:r>
              <a:rPr lang="es-US" b="1" dirty="0">
                <a:solidFill>
                  <a:prstClr val="black"/>
                </a:solidFill>
              </a:rPr>
              <a:t>Notas del presentador</a:t>
            </a:r>
          </a:p>
          <a:p>
            <a:pPr defTabSz="966612">
              <a:spcAft>
                <a:spcPts val="600"/>
              </a:spcAft>
              <a:defRPr/>
            </a:pPr>
            <a:r>
              <a:rPr lang="es-US" dirty="0">
                <a:solidFill>
                  <a:prstClr val="black"/>
                </a:solidFill>
              </a:rPr>
              <a:t>En general, si tiene cobertura para jubilados, Medicare paga en primer lugar las reclamaciones de seguros de salud y la cobertura para jubilados será el pagador secundario. La cobertura para jubilados podría cubrir ciertas faltas de cobertura de Medicare y podría ofrecer beneficios adicionales, como cobertura de medicamentos recetados o atención odontológica de rutina. Si no está seguro de cómo funciona su cobertura de jubilado con Medicare, debe obtener una copia del folleto de beneficios de su plan o consultar la descripción resumida del plan proporcionada por su empleador o sindicato. Si se está acercando a la jubilación, compruebe si la cobertura de su empleador puede continuar después de que se jubile. Debe verificar los precios y los beneficios, incluso los beneficios para cónyuges. Infórmese sobre el efecto que tendrá la continuidad o la finalización de la cobertura durante la jubilación en cuanto a la protección del seguro para usted y para su cónyuge.</a:t>
            </a:r>
          </a:p>
          <a:p>
            <a:pPr defTabSz="966612">
              <a:spcAft>
                <a:spcPts val="600"/>
              </a:spcAft>
              <a:defRPr/>
            </a:pPr>
            <a:r>
              <a:rPr lang="es-US" dirty="0">
                <a:solidFill>
                  <a:prstClr val="black"/>
                </a:solidFill>
              </a:rPr>
              <a:t>La cobertura para jubilados proporcionada puede tener límites sobre el importe que pagará. </a:t>
            </a:r>
            <a:r>
              <a:rPr lang="es-US" dirty="0"/>
              <a:t>Es posible que su empleador o sindicato solo proporcione cobertura de “tope de pérdida”, que comienza a pagar sus costos de bolsillo únicamente cuando llegan a un importe máximo. </a:t>
            </a:r>
            <a:r>
              <a:rPr lang="es-US" dirty="0">
                <a:solidFill>
                  <a:prstClr val="black"/>
                </a:solidFill>
              </a:rPr>
              <a:t>También puede llamar al administrador de sus beneficios y preguntar cómo paga el plan cuando usted tiene Medicare. </a:t>
            </a:r>
          </a:p>
          <a:p>
            <a:pPr defTabSz="966612">
              <a:spcAft>
                <a:spcPts val="600"/>
              </a:spcAft>
              <a:defRPr/>
            </a:pPr>
            <a:r>
              <a:rPr lang="es-US" dirty="0">
                <a:solidFill>
                  <a:prstClr val="black"/>
                </a:solidFill>
              </a:rPr>
              <a:t>La cobertura para jubilados podría no pagar sus gastos médicos durante ningún período en el que usted era elegible para Medicare pero no lo solicitó. Cuando comienza a ser elegible para Medicare, debe solicitar tanto la Parte A como la Parte B para obtener beneficios completos de su cobertura para jubilados.</a:t>
            </a:r>
          </a:p>
          <a:p>
            <a:pPr defTabSz="966612">
              <a:spcAft>
                <a:spcPts val="600"/>
              </a:spcAft>
              <a:defRPr/>
            </a:pPr>
            <a:r>
              <a:rPr lang="es-US" dirty="0">
                <a:solidFill>
                  <a:prstClr val="black"/>
                </a:solidFill>
              </a:rPr>
              <a:t>Recuerde que el empleador o el sindicato tiene control sobre la cobertura del seguro para jubilados que ofrece. El empleador o el sindicato pueden cambiar los beneficios o las primas y también pueden elegir cancelar el seguro.</a:t>
            </a:r>
          </a:p>
          <a:p>
            <a:pPr defTabSz="966612">
              <a:spcAft>
                <a:spcPts val="600"/>
              </a:spcAft>
              <a:defRPr/>
            </a:pPr>
            <a:r>
              <a:rPr lang="es-US" b="1" dirty="0">
                <a:solidFill>
                  <a:prstClr val="black"/>
                </a:solidFill>
              </a:rPr>
              <a:t>NOTA</a:t>
            </a:r>
            <a:r>
              <a:rPr lang="es-US" dirty="0">
                <a:solidFill>
                  <a:prstClr val="black"/>
                </a:solidFill>
              </a:rPr>
              <a:t>: Para los jubilados que tienen Medicare por ESRD, es posible que la cobertura para jubilados pague primero y Medicare pague segundo durante el período de coordinación de 30 meses. </a:t>
            </a:r>
          </a:p>
          <a:p>
            <a:pPr>
              <a:spcAft>
                <a:spcPts val="600"/>
              </a:spcAft>
            </a:pPr>
            <a:endParaRPr lang="en-US" dirty="0"/>
          </a:p>
        </p:txBody>
      </p:sp>
    </p:spTree>
    <p:extLst>
      <p:ext uri="{BB962C8B-B14F-4D97-AF65-F5344CB8AC3E}">
        <p14:creationId xmlns:p14="http://schemas.microsoft.com/office/powerpoint/2010/main" val="40693565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00038"/>
            <a:ext cx="5762625" cy="3241675"/>
          </a:xfrm>
        </p:spPr>
      </p:sp>
      <p:sp>
        <p:nvSpPr>
          <p:cNvPr id="3" name="Notes Placeholder 2"/>
          <p:cNvSpPr>
            <a:spLocks noGrp="1"/>
          </p:cNvSpPr>
          <p:nvPr>
            <p:ph type="body" idx="1"/>
          </p:nvPr>
        </p:nvSpPr>
        <p:spPr>
          <a:xfrm>
            <a:off x="193040" y="3645786"/>
            <a:ext cx="7010400" cy="5774940"/>
          </a:xfrm>
        </p:spPr>
        <p:txBody>
          <a:bodyPr/>
          <a:lstStyle/>
          <a:p>
            <a:pPr defTabSz="966612">
              <a:spcAft>
                <a:spcPts val="600"/>
              </a:spcAft>
              <a:defRPr/>
            </a:pPr>
            <a:r>
              <a:rPr lang="es-US" sz="1050" b="1" dirty="0">
                <a:solidFill>
                  <a:prstClr val="black"/>
                </a:solidFill>
              </a:rPr>
              <a:t>Esta diapositiva tiene animación</a:t>
            </a:r>
          </a:p>
          <a:p>
            <a:pPr defTabSz="966612">
              <a:spcAft>
                <a:spcPts val="600"/>
              </a:spcAft>
              <a:defRPr/>
            </a:pPr>
            <a:r>
              <a:rPr lang="es-US" sz="1050" b="1" dirty="0">
                <a:solidFill>
                  <a:prstClr val="black"/>
                </a:solidFill>
              </a:rPr>
              <a:t>Notas del presentador</a:t>
            </a:r>
          </a:p>
          <a:p>
            <a:pPr defTabSz="966612">
              <a:spcAft>
                <a:spcPts val="600"/>
              </a:spcAft>
              <a:defRPr/>
            </a:pPr>
            <a:r>
              <a:rPr lang="es-US" sz="1050" dirty="0">
                <a:solidFill>
                  <a:prstClr val="black"/>
                </a:solidFill>
              </a:rPr>
              <a:t>Si tiene menos de 65 años y tiene Medicare por una discapacidad o ESRD, es posible que no pueda comprar la póliza </a:t>
            </a:r>
            <a:r>
              <a:rPr lang="es-US" sz="1050" dirty="0" err="1">
                <a:solidFill>
                  <a:prstClr val="black"/>
                </a:solidFill>
              </a:rPr>
              <a:t>Medigap</a:t>
            </a:r>
            <a:r>
              <a:rPr lang="es-US" sz="1050" dirty="0">
                <a:solidFill>
                  <a:prstClr val="black"/>
                </a:solidFill>
              </a:rPr>
              <a:t> que desee, o ninguna póliza </a:t>
            </a:r>
            <a:r>
              <a:rPr lang="es-US" sz="1050" dirty="0" err="1">
                <a:solidFill>
                  <a:prstClr val="black"/>
                </a:solidFill>
              </a:rPr>
              <a:t>Medigap</a:t>
            </a:r>
            <a:r>
              <a:rPr lang="es-US" sz="1050" dirty="0">
                <a:solidFill>
                  <a:prstClr val="black"/>
                </a:solidFill>
              </a:rPr>
              <a:t>, hasta que cumpla 65 años. Por lo general, la ley federal no obliga a las compañías de seguros a vender pólizas de </a:t>
            </a:r>
            <a:r>
              <a:rPr lang="es-US" sz="1050" dirty="0" err="1">
                <a:solidFill>
                  <a:prstClr val="black"/>
                </a:solidFill>
              </a:rPr>
              <a:t>Medigap</a:t>
            </a:r>
            <a:r>
              <a:rPr lang="es-US" sz="1050" dirty="0">
                <a:solidFill>
                  <a:prstClr val="black"/>
                </a:solidFill>
              </a:rPr>
              <a:t> a las personas menores de 65 años. Sin embargo, algunos estados exigen que las compañías de seguros de </a:t>
            </a:r>
            <a:r>
              <a:rPr lang="es-US" sz="1050" dirty="0" err="1">
                <a:solidFill>
                  <a:prstClr val="black"/>
                </a:solidFill>
              </a:rPr>
              <a:t>Medigap</a:t>
            </a:r>
            <a:r>
              <a:rPr lang="es-US" sz="1050" dirty="0">
                <a:solidFill>
                  <a:prstClr val="black"/>
                </a:solidFill>
              </a:rPr>
              <a:t> le vendan una póliza </a:t>
            </a:r>
            <a:r>
              <a:rPr lang="es-US" sz="1050" dirty="0" err="1">
                <a:solidFill>
                  <a:prstClr val="black"/>
                </a:solidFill>
              </a:rPr>
              <a:t>Medigap</a:t>
            </a:r>
            <a:r>
              <a:rPr lang="es-US" sz="1050" dirty="0">
                <a:solidFill>
                  <a:prstClr val="black"/>
                </a:solidFill>
              </a:rPr>
              <a:t>, incluso si tiene menos de 65 años.</a:t>
            </a:r>
          </a:p>
          <a:p>
            <a:pPr defTabSz="966612">
              <a:spcAft>
                <a:spcPts val="600"/>
              </a:spcAft>
              <a:defRPr/>
            </a:pPr>
            <a:r>
              <a:rPr lang="es-US" sz="1050" dirty="0">
                <a:solidFill>
                  <a:prstClr val="black"/>
                </a:solidFill>
              </a:rPr>
              <a:t>Estos estados exigen que las compañías de seguros ofrezcan al menos un tipo de póliza </a:t>
            </a:r>
            <a:r>
              <a:rPr lang="es-US" sz="1050" dirty="0" err="1">
                <a:solidFill>
                  <a:prstClr val="black"/>
                </a:solidFill>
              </a:rPr>
              <a:t>Medigap</a:t>
            </a:r>
            <a:r>
              <a:rPr lang="es-US" sz="1050" dirty="0">
                <a:solidFill>
                  <a:prstClr val="black"/>
                </a:solidFill>
              </a:rPr>
              <a:t> a las personas con Medicare de menos de 65 años: Arkansas, California, Colorado, Connecticut, Delaware, Florida, Georgia, </a:t>
            </a:r>
            <a:r>
              <a:rPr lang="es-US" sz="1050" dirty="0" err="1">
                <a:solidFill>
                  <a:prstClr val="black"/>
                </a:solidFill>
              </a:rPr>
              <a:t>Hawaii</a:t>
            </a:r>
            <a:r>
              <a:rPr lang="es-US" sz="1050" dirty="0">
                <a:solidFill>
                  <a:prstClr val="black"/>
                </a:solidFill>
              </a:rPr>
              <a:t>, Idaho, Illinois, Kansas, Kentucky, </a:t>
            </a:r>
            <a:r>
              <a:rPr lang="es-US" sz="1050" dirty="0" err="1">
                <a:solidFill>
                  <a:prstClr val="black"/>
                </a:solidFill>
              </a:rPr>
              <a:t>Louisiana</a:t>
            </a:r>
            <a:r>
              <a:rPr lang="es-US" sz="1050" dirty="0">
                <a:solidFill>
                  <a:prstClr val="black"/>
                </a:solidFill>
              </a:rPr>
              <a:t>, Maine, Maryland, Massachusetts, Michigan, Minnesota, Mississippi, Missouri, Montana, New Hampshire, New Jersey, New York, North Carolina, Oklahoma, </a:t>
            </a:r>
            <a:r>
              <a:rPr lang="es-US" sz="1050" dirty="0" err="1">
                <a:solidFill>
                  <a:prstClr val="black"/>
                </a:solidFill>
              </a:rPr>
              <a:t>Oregon</a:t>
            </a:r>
            <a:r>
              <a:rPr lang="es-US" sz="1050" dirty="0">
                <a:solidFill>
                  <a:prstClr val="black"/>
                </a:solidFill>
              </a:rPr>
              <a:t>, Pennsylvania, South Dakota, Tennessee, Texas, Vermont y Wisconsin.</a:t>
            </a:r>
          </a:p>
          <a:p>
            <a:pPr defTabSz="966612">
              <a:spcAft>
                <a:spcPts val="600"/>
              </a:spcAft>
              <a:defRPr/>
            </a:pPr>
            <a:r>
              <a:rPr lang="es-US" sz="1050" dirty="0">
                <a:solidFill>
                  <a:prstClr val="black"/>
                </a:solidFill>
              </a:rPr>
              <a:t>Incluso si su estado no está en la lista anterior, es posible que algunas compañías de seguros vendan voluntariamente pólizas </a:t>
            </a:r>
            <a:r>
              <a:rPr lang="es-US" sz="1050" dirty="0" err="1">
                <a:solidFill>
                  <a:prstClr val="black"/>
                </a:solidFill>
              </a:rPr>
              <a:t>Medigap</a:t>
            </a:r>
            <a:r>
              <a:rPr lang="es-US" sz="1050" dirty="0">
                <a:solidFill>
                  <a:prstClr val="black"/>
                </a:solidFill>
              </a:rPr>
              <a:t> a personas menores de 65 años. Probablemente la póliza estará sujeta a una evaluación médica y es posible que le cueste más que las pólizas </a:t>
            </a:r>
            <a:r>
              <a:rPr lang="es-US" sz="1050" dirty="0" err="1">
                <a:solidFill>
                  <a:prstClr val="black"/>
                </a:solidFill>
              </a:rPr>
              <a:t>Medigap</a:t>
            </a:r>
            <a:r>
              <a:rPr lang="es-US" sz="1050" dirty="0">
                <a:solidFill>
                  <a:prstClr val="black"/>
                </a:solidFill>
              </a:rPr>
              <a:t> que se venden a personas de más de 65 años. Además, algunos de los derechos garantizados por el gobierno federal están disponibles para las personas con Medicare menores de 65 años. Consulte al Departamento de Seguros de su estado (</a:t>
            </a:r>
            <a:r>
              <a:rPr lang="es-US" sz="1050" dirty="0">
                <a:solidFill>
                  <a:prstClr val="black"/>
                </a:solidFill>
                <a:hlinkClick r:id="rId3"/>
              </a:rPr>
              <a:t>content.naic.org/</a:t>
            </a:r>
            <a:r>
              <a:rPr lang="es-US" sz="1050" dirty="0" err="1">
                <a:solidFill>
                  <a:prstClr val="black"/>
                </a:solidFill>
                <a:hlinkClick r:id="rId3"/>
              </a:rPr>
              <a:t>state-insurance-departments</a:t>
            </a:r>
            <a:r>
              <a:rPr lang="es-US" sz="1050" dirty="0">
                <a:solidFill>
                  <a:prstClr val="black"/>
                </a:solidFill>
              </a:rPr>
              <a:t>) sobre los derechos adicionales que usted podría tener en virtud de la legislación estatal. </a:t>
            </a:r>
          </a:p>
          <a:p>
            <a:pPr defTabSz="966612">
              <a:spcAft>
                <a:spcPts val="600"/>
              </a:spcAft>
              <a:defRPr/>
            </a:pPr>
            <a:r>
              <a:rPr lang="es-US" sz="1050" dirty="0">
                <a:solidFill>
                  <a:prstClr val="black"/>
                </a:solidFill>
              </a:rPr>
              <a:t>Recuerde que si ya tiene la Parte B de Medicare (seguro médico), tendrá un Período de Inscripción Abierta (OEP) de 6 meses por única vez para </a:t>
            </a:r>
            <a:r>
              <a:rPr lang="es-US" sz="1050" dirty="0" err="1">
                <a:solidFill>
                  <a:prstClr val="black"/>
                </a:solidFill>
              </a:rPr>
              <a:t>Medigap</a:t>
            </a:r>
            <a:r>
              <a:rPr lang="es-US" sz="1050" dirty="0">
                <a:solidFill>
                  <a:prstClr val="black"/>
                </a:solidFill>
              </a:rPr>
              <a:t> cuando cumpla 65 años. Es probable que tenga más opciones de pólizas </a:t>
            </a:r>
            <a:r>
              <a:rPr lang="es-US" sz="1050" dirty="0" err="1">
                <a:solidFill>
                  <a:prstClr val="black"/>
                </a:solidFill>
              </a:rPr>
              <a:t>Medigap</a:t>
            </a:r>
            <a:r>
              <a:rPr lang="es-US" sz="1050" dirty="0">
                <a:solidFill>
                  <a:prstClr val="black"/>
                </a:solidFill>
              </a:rPr>
              <a:t> y pueda pagar una prima más baja. Durante su OEP de </a:t>
            </a:r>
            <a:r>
              <a:rPr lang="es-US" sz="1050" dirty="0" err="1">
                <a:solidFill>
                  <a:prstClr val="black"/>
                </a:solidFill>
              </a:rPr>
              <a:t>Medigap</a:t>
            </a:r>
            <a:r>
              <a:rPr lang="es-US" sz="1050" dirty="0">
                <a:solidFill>
                  <a:prstClr val="black"/>
                </a:solidFill>
              </a:rPr>
              <a:t>, las compañías de seguros no pueden negarse a venderle ninguna póliza </a:t>
            </a:r>
            <a:r>
              <a:rPr lang="es-US" sz="1050" dirty="0" err="1">
                <a:solidFill>
                  <a:prstClr val="black"/>
                </a:solidFill>
              </a:rPr>
              <a:t>Medigap</a:t>
            </a:r>
            <a:r>
              <a:rPr lang="es-US" sz="1050" dirty="0">
                <a:solidFill>
                  <a:prstClr val="black"/>
                </a:solidFill>
              </a:rPr>
              <a:t> debido a una discapacidad u otro problema de salud, cobrarle una prima más alta (con base en el estado de salud) que la que les cobran a otras personas de 65 años o hacerle esperar para que comience la cobertura (con la excepción de una afección preexistente). </a:t>
            </a:r>
          </a:p>
          <a:p>
            <a:pPr defTabSz="966612">
              <a:spcAft>
                <a:spcPts val="600"/>
              </a:spcAft>
              <a:defRPr/>
            </a:pPr>
            <a:r>
              <a:rPr lang="es-US" sz="1050" dirty="0">
                <a:solidFill>
                  <a:prstClr val="black"/>
                </a:solidFill>
              </a:rPr>
              <a:t>Una afección preexistente es un problema de salud que usted tiene antes de la fecha en que comience una nueva póliza de seguro. En algunos casos, la compañía de seguros de </a:t>
            </a:r>
            <a:r>
              <a:rPr lang="es-US" sz="1050" dirty="0" err="1">
                <a:solidFill>
                  <a:prstClr val="black"/>
                </a:solidFill>
              </a:rPr>
              <a:t>Medigap</a:t>
            </a:r>
            <a:r>
              <a:rPr lang="es-US" sz="1050" dirty="0">
                <a:solidFill>
                  <a:prstClr val="black"/>
                </a:solidFill>
              </a:rPr>
              <a:t> puede negarse a cubrir sus costos de bolsillo por esos problemas de salud preexistentes durante un máximo de 6 meses. Esto se llama “período de espera por afección preexistente”. Después de 6 meses, la póliza </a:t>
            </a:r>
            <a:r>
              <a:rPr lang="es-US" sz="1050" dirty="0" err="1">
                <a:solidFill>
                  <a:prstClr val="black"/>
                </a:solidFill>
              </a:rPr>
              <a:t>Medigap</a:t>
            </a:r>
            <a:r>
              <a:rPr lang="es-US" sz="1050" dirty="0">
                <a:solidFill>
                  <a:prstClr val="black"/>
                </a:solidFill>
              </a:rPr>
              <a:t> cubrirá la afección preexistente. </a:t>
            </a:r>
          </a:p>
          <a:p>
            <a:pPr defTabSz="966612">
              <a:spcAft>
                <a:spcPts val="600"/>
              </a:spcAft>
              <a:defRPr/>
            </a:pPr>
            <a:r>
              <a:rPr lang="es-US" sz="1050" dirty="0">
                <a:solidFill>
                  <a:prstClr val="black"/>
                </a:solidFill>
              </a:rPr>
              <a:t>Las compañías de seguros de </a:t>
            </a:r>
            <a:r>
              <a:rPr lang="es-US" sz="1050" dirty="0" err="1">
                <a:solidFill>
                  <a:prstClr val="black"/>
                </a:solidFill>
              </a:rPr>
              <a:t>Medigap</a:t>
            </a:r>
            <a:r>
              <a:rPr lang="es-US" sz="1050" dirty="0">
                <a:solidFill>
                  <a:prstClr val="black"/>
                </a:solidFill>
              </a:rPr>
              <a:t> solo pueden excluir cobertura de una afección preexistente si un proveedor trató o diagnosticó la afección dentro de los 6 meses anteriores al inicio de la cobertura de su póliza </a:t>
            </a:r>
            <a:r>
              <a:rPr lang="es-US" sz="1050" dirty="0" err="1">
                <a:solidFill>
                  <a:prstClr val="black"/>
                </a:solidFill>
              </a:rPr>
              <a:t>Medigap</a:t>
            </a:r>
            <a:r>
              <a:rPr lang="es-US" sz="1050" dirty="0">
                <a:solidFill>
                  <a:prstClr val="black"/>
                </a:solidFill>
              </a:rPr>
              <a:t>. Esto se llama “período retrospectivo”. Recuerde, para los servicios cubiertos por Medicare, Medicare Original igual cubrirá la afección, incluso si la póliza </a:t>
            </a:r>
            <a:r>
              <a:rPr lang="es-US" sz="1050" dirty="0" err="1">
                <a:solidFill>
                  <a:prstClr val="black"/>
                </a:solidFill>
              </a:rPr>
              <a:t>Medigap</a:t>
            </a:r>
            <a:r>
              <a:rPr lang="es-US" sz="1050" dirty="0">
                <a:solidFill>
                  <a:prstClr val="black"/>
                </a:solidFill>
              </a:rPr>
              <a:t> no la cubre. En esos casos, usted será responsable del </a:t>
            </a:r>
            <a:r>
              <a:rPr lang="es-US" sz="1050" dirty="0" err="1">
                <a:solidFill>
                  <a:prstClr val="black"/>
                </a:solidFill>
              </a:rPr>
              <a:t>coseguro</a:t>
            </a:r>
            <a:r>
              <a:rPr lang="es-US" sz="1050" dirty="0">
                <a:solidFill>
                  <a:prstClr val="black"/>
                </a:solidFill>
              </a:rPr>
              <a:t> o copago de Medicare. </a:t>
            </a:r>
          </a:p>
        </p:txBody>
      </p:sp>
    </p:spTree>
    <p:extLst>
      <p:ext uri="{BB962C8B-B14F-4D97-AF65-F5344CB8AC3E}">
        <p14:creationId xmlns:p14="http://schemas.microsoft.com/office/powerpoint/2010/main" val="1822905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74650"/>
            <a:ext cx="5759450" cy="3240088"/>
          </a:xfrm>
        </p:spPr>
      </p:sp>
      <p:sp>
        <p:nvSpPr>
          <p:cNvPr id="3" name="Notes Placeholder 2"/>
          <p:cNvSpPr>
            <a:spLocks noGrp="1"/>
          </p:cNvSpPr>
          <p:nvPr>
            <p:ph type="body" idx="1"/>
          </p:nvPr>
        </p:nvSpPr>
        <p:spPr>
          <a:xfrm>
            <a:off x="731520" y="3728838"/>
            <a:ext cx="5852160" cy="4672212"/>
          </a:xfrm>
        </p:spPr>
        <p:txBody>
          <a:bodyPr/>
          <a:lstStyle/>
          <a:p>
            <a:pPr defTabSz="966612">
              <a:spcAft>
                <a:spcPts val="600"/>
              </a:spcAft>
              <a:defRPr/>
            </a:pPr>
            <a:r>
              <a:rPr lang="es-US" b="1">
                <a:solidFill>
                  <a:prstClr val="black"/>
                </a:solidFill>
              </a:rPr>
              <a:t>Notas del presentador</a:t>
            </a:r>
          </a:p>
          <a:p>
            <a:pPr defTabSz="966612">
              <a:spcAft>
                <a:spcPts val="600"/>
              </a:spcAft>
              <a:defRPr/>
            </a:pPr>
            <a:r>
              <a:rPr lang="es-US">
                <a:solidFill>
                  <a:prstClr val="black"/>
                </a:solidFill>
              </a:rPr>
              <a:t>La lección 1, "Seguro Social para personas con discapacidades" incluye estos temas:</a:t>
            </a:r>
          </a:p>
          <a:p>
            <a:pPr marL="125861" indent="-125861" defTabSz="966612">
              <a:spcAft>
                <a:spcPts val="600"/>
              </a:spcAft>
              <a:buFont typeface="Wingdings" panose="05000000000000000000" pitchFamily="2" charset="2"/>
              <a:buChar char="§"/>
              <a:defRPr/>
            </a:pPr>
            <a:r>
              <a:rPr lang="es-US">
                <a:solidFill>
                  <a:prstClr val="black"/>
                </a:solidFill>
              </a:rPr>
              <a:t>Definición de discapacidad </a:t>
            </a:r>
          </a:p>
          <a:p>
            <a:pPr marL="125861" indent="-125861" defTabSz="966612">
              <a:spcAft>
                <a:spcPts val="600"/>
              </a:spcAft>
              <a:buFont typeface="Wingdings" panose="05000000000000000000" pitchFamily="2" charset="2"/>
              <a:buChar char="§"/>
              <a:defRPr/>
            </a:pPr>
            <a:r>
              <a:rPr lang="es-US">
                <a:solidFill>
                  <a:prstClr val="black"/>
                </a:solidFill>
              </a:rPr>
              <a:t>Seguro por Incapacidad del Seguro Social (SSDI, por sus siglas en inglés)</a:t>
            </a:r>
          </a:p>
          <a:p>
            <a:pPr marL="125861" indent="-125861" defTabSz="966612">
              <a:spcAft>
                <a:spcPts val="600"/>
              </a:spcAft>
              <a:buFont typeface="Wingdings" panose="05000000000000000000" pitchFamily="2" charset="2"/>
              <a:buChar char="§"/>
              <a:defRPr/>
            </a:pPr>
            <a:r>
              <a:rPr lang="es-US">
                <a:solidFill>
                  <a:prstClr val="black"/>
                </a:solidFill>
              </a:rPr>
              <a:t>Seguridad de Ingreso Suplementario (SSI, por sus siglas en inglés)</a:t>
            </a:r>
          </a:p>
          <a:p>
            <a:pPr marL="125861" indent="-125861" defTabSz="966612">
              <a:spcAft>
                <a:spcPts val="600"/>
              </a:spcAft>
              <a:buFont typeface="Wingdings" panose="05000000000000000000" pitchFamily="2" charset="2"/>
              <a:buChar char="§"/>
              <a:defRPr/>
            </a:pPr>
            <a:r>
              <a:rPr lang="es-US">
                <a:solidFill>
                  <a:prstClr val="black"/>
                </a:solidFill>
              </a:rPr>
              <a:t>Cómo solicitar beneficios por discapacidad</a:t>
            </a:r>
          </a:p>
          <a:p>
            <a:pPr marL="125861" indent="-125861" defTabSz="966612">
              <a:spcAft>
                <a:spcPts val="600"/>
              </a:spcAft>
              <a:buFont typeface="Wingdings" panose="05000000000000000000" pitchFamily="2" charset="2"/>
              <a:buChar char="§"/>
              <a:defRPr/>
            </a:pPr>
            <a:r>
              <a:rPr lang="es-US">
                <a:solidFill>
                  <a:prstClr val="black"/>
                </a:solidFill>
              </a:rPr>
              <a:t>Cómo crear una cuenta "</a:t>
            </a:r>
            <a:r>
              <a:rPr lang="es-US" i="1">
                <a:solidFill>
                  <a:prstClr val="black"/>
                </a:solidFill>
              </a:rPr>
              <a:t>mi</a:t>
            </a:r>
            <a:r>
              <a:rPr lang="es-US">
                <a:solidFill>
                  <a:prstClr val="black"/>
                </a:solidFill>
              </a:rPr>
              <a:t> Seguro Social" </a:t>
            </a:r>
          </a:p>
        </p:txBody>
      </p:sp>
    </p:spTree>
    <p:extLst>
      <p:ext uri="{BB962C8B-B14F-4D97-AF65-F5344CB8AC3E}">
        <p14:creationId xmlns:p14="http://schemas.microsoft.com/office/powerpoint/2010/main" val="22338978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56219" y="3757507"/>
            <a:ext cx="6623966" cy="5144347"/>
          </a:xfrm>
        </p:spPr>
        <p:txBody>
          <a:bodyPr/>
          <a:lstStyle/>
          <a:p>
            <a:pPr defTabSz="966612">
              <a:spcAft>
                <a:spcPts val="600"/>
              </a:spcAft>
              <a:defRPr/>
            </a:pPr>
            <a:r>
              <a:rPr lang="es-US" b="1">
                <a:solidFill>
                  <a:prstClr val="black"/>
                </a:solidFill>
              </a:rPr>
              <a:t>Notas del presentador</a:t>
            </a:r>
          </a:p>
          <a:p>
            <a:pPr defTabSz="966612">
              <a:spcAft>
                <a:spcPts val="600"/>
              </a:spcAft>
              <a:defRPr/>
            </a:pPr>
            <a:r>
              <a:rPr lang="es-US">
                <a:solidFill>
                  <a:prstClr val="black"/>
                </a:solidFill>
              </a:rPr>
              <a:t>Compruebe sus conocimientos: Pregunta 3</a:t>
            </a:r>
          </a:p>
          <a:p>
            <a:pPr defTabSz="966612">
              <a:spcAft>
                <a:spcPts val="600"/>
              </a:spcAft>
              <a:defRPr/>
            </a:pPr>
            <a:r>
              <a:rPr lang="es-US" b="1">
                <a:solidFill>
                  <a:prstClr val="black"/>
                </a:solidFill>
              </a:rPr>
              <a:t>Las personas con discapacidades pueden elegir recibir cobertura a través de un Plan de costos de Medicare.</a:t>
            </a:r>
          </a:p>
          <a:p>
            <a:pPr marL="228600" indent="-228600" defTabSz="966612">
              <a:spcAft>
                <a:spcPts val="600"/>
              </a:spcAft>
              <a:buFont typeface="+mj-lt"/>
              <a:buAutoNum type="alphaLcPeriod"/>
              <a:defRPr/>
            </a:pPr>
            <a:r>
              <a:rPr lang="es-US">
                <a:solidFill>
                  <a:prstClr val="black"/>
                </a:solidFill>
              </a:rPr>
              <a:t>Verdadero</a:t>
            </a:r>
          </a:p>
          <a:p>
            <a:pPr marL="228600" indent="-228600" defTabSz="966612">
              <a:spcAft>
                <a:spcPts val="600"/>
              </a:spcAft>
              <a:buFont typeface="+mj-lt"/>
              <a:buAutoNum type="alphaLcPeriod"/>
              <a:defRPr/>
            </a:pPr>
            <a:r>
              <a:rPr lang="es-US">
                <a:solidFill>
                  <a:prstClr val="black"/>
                </a:solidFill>
              </a:rPr>
              <a:t>Falso</a:t>
            </a:r>
          </a:p>
          <a:p>
            <a:pPr defTabSz="966612">
              <a:spcAft>
                <a:spcPts val="600"/>
              </a:spcAft>
              <a:defRPr/>
            </a:pPr>
            <a:r>
              <a:rPr lang="es-US" b="1">
                <a:solidFill>
                  <a:prstClr val="black"/>
                </a:solidFill>
              </a:rPr>
              <a:t>Respuesta: a. Verdadero</a:t>
            </a:r>
          </a:p>
          <a:p>
            <a:pPr defTabSz="966612">
              <a:spcAft>
                <a:spcPts val="600"/>
              </a:spcAft>
              <a:defRPr/>
            </a:pPr>
            <a:r>
              <a:rPr lang="es-US">
                <a:solidFill>
                  <a:prstClr val="black"/>
                </a:solidFill>
              </a:rPr>
              <a:t>Si tiene una discapacidad, cuenta con las mismas opciones de cobertura de Medicare que las personas de más de 65 años. Puede elegir Medicare Original, un plan Medicare Advantage, un plan de medicamentos de Medicare u otro plan de salud de Medicare disponible en su área. Otros planes de salud de Medicare incluyen los planes de Costos de Medicare, los programas Piloto/de demostración y los Programas de cuidado integral para ancianos (PACE, por sus siglas en inglés).</a:t>
            </a:r>
          </a:p>
        </p:txBody>
      </p:sp>
    </p:spTree>
    <p:extLst>
      <p:ext uri="{BB962C8B-B14F-4D97-AF65-F5344CB8AC3E}">
        <p14:creationId xmlns:p14="http://schemas.microsoft.com/office/powerpoint/2010/main" val="17224489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30467"/>
            <a:ext cx="5852160" cy="4670584"/>
          </a:xfrm>
        </p:spPr>
        <p:txBody>
          <a:bodyPr/>
          <a:lstStyle/>
          <a:p>
            <a:pPr defTabSz="966612">
              <a:spcAft>
                <a:spcPts val="600"/>
              </a:spcAft>
              <a:defRPr/>
            </a:pPr>
            <a:r>
              <a:rPr lang="es-US" b="1">
                <a:solidFill>
                  <a:prstClr val="black"/>
                </a:solidFill>
              </a:rPr>
              <a:t>Notas del presentador</a:t>
            </a:r>
          </a:p>
          <a:p>
            <a:pPr defTabSz="966612">
              <a:spcAft>
                <a:spcPts val="600"/>
              </a:spcAft>
              <a:defRPr/>
            </a:pPr>
            <a:r>
              <a:rPr lang="es-US">
                <a:solidFill>
                  <a:prstClr val="black"/>
                </a:solidFill>
              </a:rPr>
              <a:t>En la lección 4, "Otros programas para personas con discapacidades", se enumeran otros programas de salud que pueden ayudar a pagar los costos médicos de personas con ingresos y recursos limitados. </a:t>
            </a:r>
          </a:p>
          <a:p>
            <a:pPr>
              <a:spcAft>
                <a:spcPts val="600"/>
              </a:spcAft>
            </a:pPr>
            <a:endParaRPr lang="en-US" dirty="0"/>
          </a:p>
        </p:txBody>
      </p:sp>
    </p:spTree>
    <p:extLst>
      <p:ext uri="{BB962C8B-B14F-4D97-AF65-F5344CB8AC3E}">
        <p14:creationId xmlns:p14="http://schemas.microsoft.com/office/powerpoint/2010/main" val="21694598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60363"/>
            <a:ext cx="5759450" cy="3240087"/>
          </a:xfrm>
        </p:spPr>
      </p:sp>
      <p:sp>
        <p:nvSpPr>
          <p:cNvPr id="3" name="Notes Placeholder 2"/>
          <p:cNvSpPr>
            <a:spLocks noGrp="1"/>
          </p:cNvSpPr>
          <p:nvPr>
            <p:ph type="body" idx="1"/>
          </p:nvPr>
        </p:nvSpPr>
        <p:spPr>
          <a:xfrm>
            <a:off x="731520" y="3740467"/>
            <a:ext cx="5852160" cy="4660583"/>
          </a:xfrm>
        </p:spPr>
        <p:txBody>
          <a:bodyPr/>
          <a:lstStyle/>
          <a:p>
            <a:pPr defTabSz="983577">
              <a:spcAft>
                <a:spcPts val="600"/>
              </a:spcAft>
              <a:defRPr/>
            </a:pPr>
            <a:r>
              <a:rPr lang="es-US" b="1">
                <a:ea typeface="ＭＳ Ｐゴシック" pitchFamily="84" charset="-128"/>
                <a:cs typeface="Arial" panose="020B0604020202020204" pitchFamily="34" charset="0"/>
              </a:rPr>
              <a:t>Notas del presentador</a:t>
            </a:r>
          </a:p>
          <a:p>
            <a:pPr defTabSz="983577">
              <a:spcAft>
                <a:spcPts val="600"/>
              </a:spcAft>
              <a:defRPr/>
            </a:pPr>
            <a:r>
              <a:rPr lang="es-US" b="1">
                <a:ea typeface="ＭＳ Ｐゴシック" pitchFamily="84" charset="-128"/>
                <a:cs typeface="Arial" panose="020B0604020202020204" pitchFamily="34" charset="0"/>
              </a:rPr>
              <a:t>Al finalizar esta sesión, usted podrá:</a:t>
            </a:r>
          </a:p>
          <a:p>
            <a:pPr marL="114300" indent="-114300" defTabSz="983577">
              <a:spcAft>
                <a:spcPts val="600"/>
              </a:spcAft>
              <a:buFont typeface="Wingdings" panose="05000000000000000000" pitchFamily="2" charset="2"/>
              <a:buChar char="§"/>
              <a:defRPr/>
            </a:pPr>
            <a:r>
              <a:rPr lang="es-US"/>
              <a:t>Identificar programas de salud adicionales disponibles para personas con discapacidades</a:t>
            </a:r>
          </a:p>
          <a:p>
            <a:pPr marL="114300" indent="-114300" defTabSz="983577">
              <a:spcAft>
                <a:spcPts val="600"/>
              </a:spcAft>
              <a:buFont typeface="Wingdings" panose="05000000000000000000" pitchFamily="2" charset="2"/>
              <a:buChar char="§"/>
              <a:defRPr/>
            </a:pPr>
            <a:r>
              <a:rPr lang="es-US"/>
              <a:t>Saber en qué lugar obtener más información</a:t>
            </a:r>
          </a:p>
        </p:txBody>
      </p:sp>
    </p:spTree>
    <p:extLst>
      <p:ext uri="{BB962C8B-B14F-4D97-AF65-F5344CB8AC3E}">
        <p14:creationId xmlns:p14="http://schemas.microsoft.com/office/powerpoint/2010/main" val="36773319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04945" y="3667126"/>
            <a:ext cx="7068016" cy="5729423"/>
          </a:xfrm>
        </p:spPr>
        <p:txBody>
          <a:bodyPr/>
          <a:lstStyle/>
          <a:p>
            <a:pPr defTabSz="966612">
              <a:spcAft>
                <a:spcPts val="600"/>
              </a:spcAft>
              <a:defRPr/>
            </a:pPr>
            <a:r>
              <a:rPr lang="es-US" sz="1100" b="1" dirty="0">
                <a:solidFill>
                  <a:prstClr val="black"/>
                </a:solidFill>
              </a:rPr>
              <a:t>Notas del presentador</a:t>
            </a:r>
          </a:p>
          <a:p>
            <a:pPr defTabSz="966612">
              <a:spcAft>
                <a:spcPts val="600"/>
              </a:spcAft>
              <a:defRPr/>
            </a:pPr>
            <a:r>
              <a:rPr lang="es-US" sz="1100" dirty="0">
                <a:solidFill>
                  <a:prstClr val="black"/>
                </a:solidFill>
              </a:rPr>
              <a:t>Estos programas están disponibles para ayudar a pagar los costos médicos para personas con discapacidades que tienen ingresos y recursos limitados. </a:t>
            </a:r>
          </a:p>
          <a:p>
            <a:pPr marL="125861" lvl="1" indent="-125861" defTabSz="966612">
              <a:spcAft>
                <a:spcPts val="600"/>
              </a:spcAft>
              <a:buFont typeface="Wingdings" panose="05000000000000000000" pitchFamily="2" charset="2"/>
              <a:buChar char="§"/>
              <a:defRPr/>
            </a:pPr>
            <a:r>
              <a:rPr lang="es-US" sz="1100" dirty="0">
                <a:solidFill>
                  <a:prstClr val="black"/>
                </a:solidFill>
              </a:rPr>
              <a:t>Medicaid es un programa de beneficios federal y estatal (un programa gubernamental que garantiza determinados beneficios a un segmento en particular de la población) que paga la asistencia médica para determinadas personas y familias con ingresos y recursos limitados. No es un programa de apoyo en efectivo; les paga la atención directamente a los proveedores médicos. Medicaid es la fuente más grande de EE. UU. de financiamiento para servicios médicos y relacionados con la salud para personas con ingresos y recursos limitados. Puede ser elegible para recibir ayuda del programa Medicaid de su estado para pagar sus primas de Medicare. Llame a la oficina de Asistencia Médica (Medicaid) de su estado para obtener más información y para saber si califica. Visite </a:t>
            </a:r>
            <a:r>
              <a:rPr lang="es-US" sz="1100" dirty="0">
                <a:solidFill>
                  <a:prstClr val="black"/>
                </a:solidFill>
                <a:hlinkClick r:id="rId3"/>
              </a:rPr>
              <a:t>Medicare.gov/</a:t>
            </a:r>
            <a:r>
              <a:rPr lang="es-US" sz="1100" dirty="0" err="1">
                <a:solidFill>
                  <a:prstClr val="black"/>
                </a:solidFill>
                <a:hlinkClick r:id="rId3"/>
              </a:rPr>
              <a:t>talk-to-someone</a:t>
            </a:r>
            <a:r>
              <a:rPr lang="es-US" sz="1100" dirty="0">
                <a:solidFill>
                  <a:prstClr val="black"/>
                </a:solidFill>
              </a:rPr>
              <a:t> o llame al 1-800-MEDICARE (1-800-633-4227) (los usuarios de TTY pueden llamar al 1-877-486-2048) para pedir el número de teléfono de la oficina de Medicaid de su estado. </a:t>
            </a:r>
          </a:p>
          <a:p>
            <a:pPr marL="117470" indent="-117470" defTabSz="966612">
              <a:spcAft>
                <a:spcPts val="600"/>
              </a:spcAft>
              <a:buFont typeface="Wingdings" panose="05000000000000000000" pitchFamily="2" charset="2"/>
              <a:buChar char="§"/>
              <a:defRPr/>
            </a:pPr>
            <a:r>
              <a:rPr lang="es-US" sz="1100" dirty="0">
                <a:solidFill>
                  <a:prstClr val="black"/>
                </a:solidFill>
              </a:rPr>
              <a:t>En algunos casos, es posible que los Programas de Ahorros Medicare, que son administrados por agencias de Medicaid del estado como parte del programa Medicaid, también paguen las primas, los deducibles, el </a:t>
            </a:r>
            <a:r>
              <a:rPr lang="es-US" sz="1100" dirty="0" err="1">
                <a:solidFill>
                  <a:prstClr val="black"/>
                </a:solidFill>
              </a:rPr>
              <a:t>coseguro</a:t>
            </a:r>
            <a:r>
              <a:rPr lang="es-US" sz="1100" dirty="0">
                <a:solidFill>
                  <a:prstClr val="black"/>
                </a:solidFill>
              </a:rPr>
              <a:t> y los copagos de Medicare Parte A (seguro hospitalario) y Medicare Parte B (seguro médico) si usted cumple ciertas condiciones. Los Programas de Ahorros de Medicare suelen tener pautas de ingresos y recursos más altas que la cobertura completa de Medicaid. Esos montos de ingresos y recursos pueden cambiar cada año con base en el nivel federal de pobreza (FPL, por sus siglas en inglés). </a:t>
            </a:r>
          </a:p>
          <a:p>
            <a:pPr marL="117470" indent="-117470" defTabSz="966612">
              <a:spcAft>
                <a:spcPts val="600"/>
              </a:spcAft>
              <a:buFont typeface="Wingdings" panose="05000000000000000000" pitchFamily="2" charset="2"/>
              <a:buChar char="§"/>
              <a:defRPr/>
            </a:pPr>
            <a:r>
              <a:rPr lang="es-US" sz="1100" dirty="0">
                <a:solidFill>
                  <a:prstClr val="black"/>
                </a:solidFill>
              </a:rPr>
              <a:t>Si tiene ingresos y recursos limitados, es posible que pueda obtener Ayuda adicional con los costos de la cobertura de medicamentos de Medicare, como primas mensuales, deducible anual, </a:t>
            </a:r>
            <a:r>
              <a:rPr lang="es-US" sz="1100" dirty="0" err="1">
                <a:solidFill>
                  <a:prstClr val="black"/>
                </a:solidFill>
              </a:rPr>
              <a:t>coseguro</a:t>
            </a:r>
            <a:r>
              <a:rPr lang="es-US" sz="1100" dirty="0">
                <a:solidFill>
                  <a:prstClr val="black"/>
                </a:solidFill>
              </a:rPr>
              <a:t> y copagos del plan de medicamentos. Califica automáticamente para Ayuda adicional si califica para Medicaid, uno de los Programas de Ahorros de Medicare o Seguridad de Ingreso Suplementario (SSI). </a:t>
            </a:r>
            <a:r>
              <a:rPr lang="es-US" sz="1100" dirty="0"/>
              <a:t>Si no califica automáticamente para Ayuda adicional, visite </a:t>
            </a:r>
            <a:r>
              <a:rPr lang="es-US" sz="1100" dirty="0">
                <a:hlinkClick r:id="rId4"/>
              </a:rPr>
              <a:t>secure.SSA.gov/i1020/</a:t>
            </a:r>
            <a:r>
              <a:rPr lang="es-US" sz="1100" dirty="0" err="1">
                <a:hlinkClick r:id="rId4"/>
              </a:rPr>
              <a:t>start</a:t>
            </a:r>
            <a:r>
              <a:rPr lang="es-US" sz="1100" dirty="0"/>
              <a:t> para presentar su solicitud o averiguar si usted califica. También puede presentar una solicitud ante la oficina de Asistencia Médica (Medicaid) de su estado. </a:t>
            </a:r>
          </a:p>
          <a:p>
            <a:pPr defTabSz="966612">
              <a:spcAft>
                <a:spcPts val="600"/>
              </a:spcAft>
              <a:defRPr/>
            </a:pPr>
            <a:r>
              <a:rPr lang="es-US" sz="1100" dirty="0">
                <a:solidFill>
                  <a:prstClr val="black"/>
                </a:solidFill>
              </a:rPr>
              <a:t>Para ver información detallada sobre estos programas, consulte el módulo de capacitación “Medicaid y el Programa de Seguro Médico para Niños” en </a:t>
            </a:r>
            <a:r>
              <a:rPr lang="es-US" sz="1100" dirty="0">
                <a:solidFill>
                  <a:prstClr val="black"/>
                </a:solidFill>
                <a:hlinkClick r:id="rId5"/>
              </a:rPr>
              <a:t>CMSnationaltrainingprogram.cms.gov/</a:t>
            </a:r>
            <a:r>
              <a:rPr lang="es-US" sz="1100" dirty="0" err="1">
                <a:solidFill>
                  <a:prstClr val="black"/>
                </a:solidFill>
                <a:hlinkClick r:id="rId5"/>
              </a:rPr>
              <a:t>resources</a:t>
            </a:r>
            <a:r>
              <a:rPr lang="es-US" sz="1100" dirty="0">
                <a:solidFill>
                  <a:prstClr val="black"/>
                </a:solidFill>
              </a:rPr>
              <a:t> y la publicación de Medicare “Cómo ahorrar en los costos de cuidados de la salud” (Producto de los CMS </a:t>
            </a:r>
            <a:r>
              <a:rPr lang="es-US" sz="1100" dirty="0" err="1">
                <a:solidFill>
                  <a:prstClr val="black"/>
                </a:solidFill>
              </a:rPr>
              <a:t>n.°</a:t>
            </a:r>
            <a:r>
              <a:rPr lang="es-US" sz="1100" dirty="0">
                <a:solidFill>
                  <a:prstClr val="black"/>
                </a:solidFill>
              </a:rPr>
              <a:t> 11417) en </a:t>
            </a:r>
            <a:r>
              <a:rPr lang="es-US" sz="1100" dirty="0">
                <a:solidFill>
                  <a:prstClr val="black"/>
                </a:solidFill>
                <a:hlinkClick r:id="rId6"/>
              </a:rPr>
              <a:t>Medicare.gov/</a:t>
            </a:r>
            <a:r>
              <a:rPr lang="es-US" sz="1100" dirty="0" err="1">
                <a:solidFill>
                  <a:prstClr val="black"/>
                </a:solidFill>
                <a:hlinkClick r:id="rId6"/>
              </a:rPr>
              <a:t>publications</a:t>
            </a:r>
            <a:r>
              <a:rPr lang="es-US" sz="1100" dirty="0">
                <a:solidFill>
                  <a:prstClr val="black"/>
                </a:solidFill>
              </a:rPr>
              <a:t>.</a:t>
            </a:r>
          </a:p>
          <a:p>
            <a:pPr>
              <a:spcAft>
                <a:spcPts val="600"/>
              </a:spcAft>
            </a:pPr>
            <a:endParaRPr lang="en-US" sz="1100" dirty="0"/>
          </a:p>
        </p:txBody>
      </p:sp>
    </p:spTree>
    <p:extLst>
      <p:ext uri="{BB962C8B-B14F-4D97-AF65-F5344CB8AC3E}">
        <p14:creationId xmlns:p14="http://schemas.microsoft.com/office/powerpoint/2010/main" val="20289041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20465"/>
            <a:ext cx="5852160" cy="4680585"/>
          </a:xfrm>
        </p:spPr>
        <p:txBody>
          <a:bodyPr/>
          <a:lstStyle/>
          <a:p>
            <a:endParaRPr lang="en-US" dirty="0"/>
          </a:p>
        </p:txBody>
      </p:sp>
    </p:spTree>
    <p:extLst>
      <p:ext uri="{BB962C8B-B14F-4D97-AF65-F5344CB8AC3E}">
        <p14:creationId xmlns:p14="http://schemas.microsoft.com/office/powerpoint/2010/main" val="40521379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30467"/>
            <a:ext cx="5852160" cy="4670584"/>
          </a:xfrm>
        </p:spPr>
        <p:txBody>
          <a:bodyPr/>
          <a:lstStyle/>
          <a:p>
            <a:endParaRPr lang="en-US" dirty="0"/>
          </a:p>
        </p:txBody>
      </p:sp>
    </p:spTree>
    <p:extLst>
      <p:ext uri="{BB962C8B-B14F-4D97-AF65-F5344CB8AC3E}">
        <p14:creationId xmlns:p14="http://schemas.microsoft.com/office/powerpoint/2010/main" val="35112737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40467"/>
            <a:ext cx="5852160" cy="4660583"/>
          </a:xfrm>
        </p:spPr>
        <p:txBody>
          <a:bodyPr/>
          <a:lstStyle/>
          <a:p>
            <a:endParaRPr lang="en-US" dirty="0"/>
          </a:p>
        </p:txBody>
      </p:sp>
    </p:spTree>
    <p:extLst>
      <p:ext uri="{BB962C8B-B14F-4D97-AF65-F5344CB8AC3E}">
        <p14:creationId xmlns:p14="http://schemas.microsoft.com/office/powerpoint/2010/main" val="8157876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20465"/>
            <a:ext cx="5852160" cy="4680585"/>
          </a:xfrm>
        </p:spPr>
        <p:txBody>
          <a:bodyPr/>
          <a:lstStyle/>
          <a:p>
            <a:endParaRPr lang="en-US" dirty="0"/>
          </a:p>
        </p:txBody>
      </p:sp>
    </p:spTree>
    <p:extLst>
      <p:ext uri="{BB962C8B-B14F-4D97-AF65-F5344CB8AC3E}">
        <p14:creationId xmlns:p14="http://schemas.microsoft.com/office/powerpoint/2010/main" val="16069165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20465"/>
            <a:ext cx="5852160" cy="4680585"/>
          </a:xfrm>
        </p:spPr>
        <p:txBody>
          <a:bodyPr/>
          <a:lstStyle/>
          <a:p>
            <a:pPr defTabSz="966612">
              <a:spcBef>
                <a:spcPts val="634"/>
              </a:spcBef>
              <a:defRPr/>
            </a:pPr>
            <a:r>
              <a:rPr lang="es-US" dirty="0"/>
              <a:t>Manténgase conectado. Visite </a:t>
            </a:r>
            <a:r>
              <a:rPr lang="es-US" dirty="0">
                <a:hlinkClick r:id="rId3"/>
              </a:rPr>
              <a:t>CMSnationaltrainingprogram.cms.gov</a:t>
            </a:r>
            <a:r>
              <a:rPr lang="es-US" dirty="0"/>
              <a:t> para ver los </a:t>
            </a:r>
            <a:r>
              <a:rPr lang="es-US" baseline="0" dirty="0"/>
              <a:t>materiales de capacitación de NTP y para suscribirse a nuestra lista de correo electrónico. </a:t>
            </a:r>
            <a:r>
              <a:rPr lang="es-US" dirty="0"/>
              <a:t>Comuníquese con nosotros en </a:t>
            </a:r>
            <a:r>
              <a:rPr lang="es-US" dirty="0">
                <a:hlinkClick r:id="rId4"/>
              </a:rPr>
              <a:t>training@cms.hhs.gov</a:t>
            </a:r>
            <a:r>
              <a:rPr lang="es-US" dirty="0"/>
              <a:t>. </a:t>
            </a:r>
          </a:p>
          <a:p>
            <a:pPr>
              <a:spcBef>
                <a:spcPts val="634"/>
              </a:spcBef>
            </a:pPr>
            <a:endParaRPr lang="en-US" dirty="0"/>
          </a:p>
        </p:txBody>
      </p:sp>
    </p:spTree>
    <p:extLst>
      <p:ext uri="{BB962C8B-B14F-4D97-AF65-F5344CB8AC3E}">
        <p14:creationId xmlns:p14="http://schemas.microsoft.com/office/powerpoint/2010/main" val="609567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81000"/>
            <a:ext cx="5759450" cy="3240088"/>
          </a:xfrm>
        </p:spPr>
      </p:sp>
      <p:sp>
        <p:nvSpPr>
          <p:cNvPr id="3" name="Notes Placeholder 2"/>
          <p:cNvSpPr>
            <a:spLocks noGrp="1"/>
          </p:cNvSpPr>
          <p:nvPr>
            <p:ph type="body" idx="1"/>
          </p:nvPr>
        </p:nvSpPr>
        <p:spPr>
          <a:xfrm>
            <a:off x="731520" y="3924301"/>
            <a:ext cx="5852160" cy="4476750"/>
          </a:xfrm>
        </p:spPr>
        <p:txBody>
          <a:bodyPr/>
          <a:lstStyle/>
          <a:p>
            <a:pPr defTabSz="983577">
              <a:spcAft>
                <a:spcPts val="600"/>
              </a:spcAft>
              <a:defRPr/>
            </a:pPr>
            <a:r>
              <a:rPr lang="es-US" b="1">
                <a:solidFill>
                  <a:prstClr val="black"/>
                </a:solidFill>
                <a:ea typeface="ＭＳ Ｐゴシック" pitchFamily="84" charset="-128"/>
                <a:cs typeface="Arial" panose="020B0604020202020204" pitchFamily="34" charset="0"/>
              </a:rPr>
              <a:t>Notas del presentador</a:t>
            </a:r>
          </a:p>
          <a:p>
            <a:pPr defTabSz="983577">
              <a:spcAft>
                <a:spcPts val="600"/>
              </a:spcAft>
              <a:defRPr/>
            </a:pPr>
            <a:r>
              <a:rPr lang="es-US" b="1">
                <a:solidFill>
                  <a:prstClr val="black"/>
                </a:solidFill>
                <a:ea typeface="ＭＳ Ｐゴシック" pitchFamily="84" charset="-128"/>
                <a:cs typeface="Arial" panose="020B0604020202020204" pitchFamily="34" charset="0"/>
              </a:rPr>
              <a:t>Al final de esta sesión, usted podrá:</a:t>
            </a:r>
          </a:p>
          <a:p>
            <a:pPr marL="181240" indent="-181240" defTabSz="983577">
              <a:spcAft>
                <a:spcPts val="600"/>
              </a:spcAft>
              <a:buFont typeface="Wingdings" panose="05000000000000000000" pitchFamily="2" charset="2"/>
              <a:buChar char="§"/>
              <a:defRPr/>
            </a:pPr>
            <a:r>
              <a:rPr lang="es-US">
                <a:solidFill>
                  <a:prstClr val="black"/>
                </a:solidFill>
                <a:ea typeface="ＭＳ Ｐゴシック" pitchFamily="84" charset="-128"/>
                <a:cs typeface="Arial" panose="020B0604020202020204" pitchFamily="34" charset="0"/>
              </a:rPr>
              <a:t>Definir discapacidad con base en la Ley de Seguro Social</a:t>
            </a:r>
          </a:p>
          <a:p>
            <a:pPr marL="181240" indent="-181240" defTabSz="983577">
              <a:spcAft>
                <a:spcPts val="600"/>
              </a:spcAft>
              <a:buFont typeface="Wingdings" panose="05000000000000000000" pitchFamily="2" charset="2"/>
              <a:buChar char="§"/>
              <a:defRPr/>
            </a:pPr>
            <a:r>
              <a:rPr lang="es-US">
                <a:solidFill>
                  <a:prstClr val="black"/>
                </a:solidFill>
                <a:ea typeface="ＭＳ Ｐゴシック" pitchFamily="84" charset="-128"/>
                <a:cs typeface="Arial" panose="020B0604020202020204" pitchFamily="34" charset="0"/>
              </a:rPr>
              <a:t>Enumerar los requisitos básicos para calificar para beneficios por discapacidad</a:t>
            </a:r>
          </a:p>
          <a:p>
            <a:pPr marL="181240" indent="-181240" defTabSz="983577">
              <a:spcAft>
                <a:spcPts val="600"/>
              </a:spcAft>
              <a:buFont typeface="Wingdings" panose="05000000000000000000" pitchFamily="2" charset="2"/>
              <a:buChar char="§"/>
              <a:defRPr/>
            </a:pPr>
            <a:r>
              <a:rPr lang="es-US">
                <a:solidFill>
                  <a:prstClr val="black"/>
                </a:solidFill>
                <a:ea typeface="ＭＳ Ｐゴシック" pitchFamily="84" charset="-128"/>
                <a:cs typeface="Arial" panose="020B0604020202020204" pitchFamily="34" charset="0"/>
              </a:rPr>
              <a:t>Identificar programas del Seguro Social para personas con discapacidades </a:t>
            </a:r>
          </a:p>
          <a:p>
            <a:pPr marL="181240" indent="-181240" defTabSz="983577">
              <a:spcAft>
                <a:spcPts val="600"/>
              </a:spcAft>
              <a:buFont typeface="Wingdings" panose="05000000000000000000" pitchFamily="2" charset="2"/>
              <a:buChar char="§"/>
              <a:defRPr/>
            </a:pPr>
            <a:r>
              <a:rPr lang="es-US">
                <a:solidFill>
                  <a:prstClr val="black"/>
                </a:solidFill>
                <a:ea typeface="ＭＳ Ｐゴシック" pitchFamily="84" charset="-128"/>
                <a:cs typeface="Arial" panose="020B0604020202020204" pitchFamily="34" charset="0"/>
              </a:rPr>
              <a:t>Explicar el proceso de decisión de discapacidad</a:t>
            </a:r>
          </a:p>
          <a:p>
            <a:pPr marL="181240" indent="-181240" defTabSz="983577">
              <a:spcAft>
                <a:spcPts val="600"/>
              </a:spcAft>
              <a:buFont typeface="Wingdings" panose="05000000000000000000" pitchFamily="2" charset="2"/>
              <a:buChar char="§"/>
              <a:defRPr/>
            </a:pPr>
            <a:r>
              <a:rPr lang="es-US">
                <a:solidFill>
                  <a:prstClr val="black"/>
                </a:solidFill>
                <a:ea typeface="ＭＳ Ｐゴシック" pitchFamily="84" charset="-128"/>
                <a:cs typeface="Arial" panose="020B0604020202020204" pitchFamily="34" charset="0"/>
              </a:rPr>
              <a:t>Enumerar los servicios disponibles en la cuenta “</a:t>
            </a:r>
            <a:r>
              <a:rPr lang="es-US" i="1">
                <a:solidFill>
                  <a:prstClr val="black"/>
                </a:solidFill>
                <a:ea typeface="ＭＳ Ｐゴシック" pitchFamily="84" charset="-128"/>
                <a:cs typeface="Arial" panose="020B0604020202020204" pitchFamily="34" charset="0"/>
              </a:rPr>
              <a:t>mi</a:t>
            </a:r>
            <a:r>
              <a:rPr lang="es-US">
                <a:solidFill>
                  <a:prstClr val="black"/>
                </a:solidFill>
                <a:ea typeface="ＭＳ Ｐゴシック" pitchFamily="84" charset="-128"/>
                <a:cs typeface="Arial" panose="020B0604020202020204" pitchFamily="34" charset="0"/>
              </a:rPr>
              <a:t> Seguro Social” en línea</a:t>
            </a:r>
          </a:p>
          <a:p>
            <a:pPr defTabSz="983577">
              <a:spcAft>
                <a:spcPts val="600"/>
              </a:spcAft>
              <a:defRPr/>
            </a:pPr>
            <a:endParaRPr lang="en-US" dirty="0">
              <a:solidFill>
                <a:prstClr val="black"/>
              </a:solidFill>
              <a:ea typeface="ＭＳ Ｐゴシック" pitchFamily="84" charset="-128"/>
              <a:cs typeface="Arial" panose="020B0604020202020204" pitchFamily="34" charset="0"/>
            </a:endParaRPr>
          </a:p>
          <a:p>
            <a:pPr>
              <a:spcAft>
                <a:spcPts val="600"/>
              </a:spcAft>
            </a:pPr>
            <a:endParaRPr lang="en-US" dirty="0"/>
          </a:p>
        </p:txBody>
      </p:sp>
    </p:spTree>
    <p:extLst>
      <p:ext uri="{BB962C8B-B14F-4D97-AF65-F5344CB8AC3E}">
        <p14:creationId xmlns:p14="http://schemas.microsoft.com/office/powerpoint/2010/main" val="2288183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19074" y="3728837"/>
            <a:ext cx="6867525" cy="5531049"/>
          </a:xfrm>
        </p:spPr>
        <p:txBody>
          <a:bodyPr/>
          <a:lstStyle/>
          <a:p>
            <a:pPr marL="0" lvl="1" defTabSz="966612">
              <a:spcAft>
                <a:spcPts val="600"/>
              </a:spcAft>
              <a:defRPr/>
            </a:pPr>
            <a:r>
              <a:rPr lang="es-US" b="1">
                <a:solidFill>
                  <a:prstClr val="black"/>
                </a:solidFill>
              </a:rPr>
              <a:t>Notas del presentador</a:t>
            </a:r>
          </a:p>
          <a:p>
            <a:pPr marL="0" lvl="1" defTabSz="966612">
              <a:spcAft>
                <a:spcPts val="600"/>
              </a:spcAft>
              <a:defRPr/>
            </a:pPr>
            <a:r>
              <a:rPr lang="es-US">
                <a:solidFill>
                  <a:prstClr val="black"/>
                </a:solidFill>
              </a:rPr>
              <a:t>La discapacidad puede ocurrir a cualquier edad. En los estudios del Seguro Social se muestra que 1 de cada 4 trabajadores de 20 años tiene probabilidad de desarrollar una discapacidad antes de cumplir la edad completa para jubilarse.</a:t>
            </a:r>
          </a:p>
          <a:p>
            <a:pPr>
              <a:spcAft>
                <a:spcPts val="600"/>
              </a:spcAft>
              <a:defRPr/>
            </a:pPr>
            <a:r>
              <a:rPr lang="es-US"/>
              <a:t>La Ley de Seguro Social de 1935 define la discapacidad como la imposibilidad de involucrarse en cualquier actividad remunerativa sustancial debido a alguna deficiencia física o mental determinable médicamente (una deficiencia que sea resultado de anomalías anatómicas, fisiológicas o psicológicas que puedan ser mostradas por técnicas de diagnóstico clínicas y de laboratorio médicamente aceptables) que pueda preverse que dé como resultado la muerte o que haya durado o pueda preverse que dure un período continuo de no menos de 12 meses. Para cumplir con esta definición, la persona debe tener deficiencias severas que le impidan hacer su trabajo relevante anterior (véase § 404.1560(b)) o cualquier otro trabajo remunerado sustancial que exista en la economía nacional. El Seguro Social les paga beneficios por discapacidad a las personas que no pueden trabajar debido a que cumplen con la definición de discapacidad: tienen una afección médica grave que se prevé que dure al menos un año o que tenga como consecuencia la muerte.</a:t>
            </a:r>
          </a:p>
          <a:p>
            <a:pPr marL="0" indent="0">
              <a:spcAft>
                <a:spcPts val="600"/>
              </a:spcAft>
              <a:buFont typeface="Wingdings" panose="05000000000000000000" pitchFamily="2" charset="2"/>
              <a:buNone/>
              <a:defRPr/>
            </a:pPr>
            <a:r>
              <a:rPr lang="es-US" b="1"/>
              <a:t>Fuentes: </a:t>
            </a:r>
          </a:p>
          <a:p>
            <a:pPr marL="171450" indent="-171450">
              <a:spcAft>
                <a:spcPts val="600"/>
              </a:spcAft>
              <a:buClr>
                <a:schemeClr val="tx1"/>
              </a:buClr>
              <a:buFont typeface="Wingdings" panose="05000000000000000000" pitchFamily="2" charset="2"/>
              <a:buChar char="§"/>
              <a:defRPr/>
            </a:pPr>
            <a:r>
              <a:rPr lang="es-US">
                <a:solidFill>
                  <a:srgbClr val="FF0000"/>
                </a:solidFill>
                <a:hlinkClick r:id="rId3"/>
              </a:rPr>
              <a:t>SSA.gov/OP_Home/ssact/title02/0216.htm</a:t>
            </a:r>
            <a:r>
              <a:rPr lang="es-US">
                <a:solidFill>
                  <a:srgbClr val="FF0000"/>
                </a:solidFill>
              </a:rPr>
              <a:t> </a:t>
            </a:r>
          </a:p>
          <a:p>
            <a:pPr marL="171450" indent="-171450">
              <a:spcAft>
                <a:spcPts val="600"/>
              </a:spcAft>
              <a:buFont typeface="Wingdings" panose="05000000000000000000" pitchFamily="2" charset="2"/>
              <a:buChar char="§"/>
              <a:defRPr/>
            </a:pPr>
            <a:r>
              <a:rPr lang="es-US">
                <a:solidFill>
                  <a:prstClr val="black"/>
                </a:solidFill>
                <a:hlinkClick r:id="rId4"/>
              </a:rPr>
              <a:t>pomsresource.org/poms/DI-10105.065/disability-insurance-benefits-DIB-and-freeze</a:t>
            </a:r>
          </a:p>
          <a:p>
            <a:pPr marL="171450" indent="-171450">
              <a:spcAft>
                <a:spcPts val="600"/>
              </a:spcAft>
              <a:buClr>
                <a:schemeClr val="tx1"/>
              </a:buClr>
              <a:buFont typeface="Wingdings" panose="05000000000000000000" pitchFamily="2" charset="2"/>
              <a:buChar char="§"/>
              <a:defRPr/>
            </a:pPr>
            <a:r>
              <a:rPr lang="es-US">
                <a:solidFill>
                  <a:srgbClr val="FF0000"/>
                </a:solidFill>
                <a:hlinkClick r:id="rId5"/>
              </a:rPr>
              <a:t>SSA.gov/disability/professionals/bluebook/general-info.htm</a:t>
            </a:r>
            <a:r>
              <a:rPr lang="es-US">
                <a:solidFill>
                  <a:srgbClr val="FF0000"/>
                </a:solidFill>
              </a:rPr>
              <a:t> </a:t>
            </a:r>
          </a:p>
          <a:p>
            <a:pPr marL="171450" indent="-171450">
              <a:spcAft>
                <a:spcPts val="600"/>
              </a:spcAft>
              <a:buClr>
                <a:schemeClr val="tx1"/>
              </a:buClr>
              <a:buFont typeface="Wingdings" panose="05000000000000000000" pitchFamily="2" charset="2"/>
              <a:buChar char="§"/>
              <a:defRPr/>
            </a:pPr>
            <a:r>
              <a:rPr lang="es-US">
                <a:solidFill>
                  <a:srgbClr val="FF0000"/>
                </a:solidFill>
                <a:hlinkClick r:id="rId6"/>
              </a:rPr>
              <a:t>SSA.gov/pubs/EN-05-10029.pdf</a:t>
            </a:r>
            <a:r>
              <a:rPr lang="es-US">
                <a:solidFill>
                  <a:srgbClr val="FF0000"/>
                </a:solidFill>
              </a:rPr>
              <a:t> </a:t>
            </a:r>
          </a:p>
        </p:txBody>
      </p:sp>
    </p:spTree>
    <p:extLst>
      <p:ext uri="{BB962C8B-B14F-4D97-AF65-F5344CB8AC3E}">
        <p14:creationId xmlns:p14="http://schemas.microsoft.com/office/powerpoint/2010/main" val="868815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227013"/>
            <a:ext cx="5759450" cy="3240087"/>
          </a:xfrm>
        </p:spPr>
      </p:sp>
      <p:sp>
        <p:nvSpPr>
          <p:cNvPr id="3" name="Notes Placeholder 2"/>
          <p:cNvSpPr>
            <a:spLocks noGrp="1"/>
          </p:cNvSpPr>
          <p:nvPr>
            <p:ph type="body" idx="1"/>
          </p:nvPr>
        </p:nvSpPr>
        <p:spPr>
          <a:xfrm>
            <a:off x="101600" y="3549311"/>
            <a:ext cx="7112000" cy="5824876"/>
          </a:xfrm>
        </p:spPr>
        <p:txBody>
          <a:bodyPr/>
          <a:lstStyle/>
          <a:p>
            <a:pPr defTabSz="966612">
              <a:spcBef>
                <a:spcPts val="634"/>
              </a:spcBef>
              <a:defRPr/>
            </a:pPr>
            <a:r>
              <a:rPr lang="es-US" sz="1050" b="1" dirty="0">
                <a:solidFill>
                  <a:prstClr val="black"/>
                </a:solidFill>
              </a:rPr>
              <a:t>Esta diapositiva tiene animación</a:t>
            </a:r>
          </a:p>
          <a:p>
            <a:pPr defTabSz="966612">
              <a:spcBef>
                <a:spcPts val="634"/>
              </a:spcBef>
              <a:defRPr/>
            </a:pPr>
            <a:r>
              <a:rPr lang="es-US" sz="1050" b="1" dirty="0">
                <a:solidFill>
                  <a:prstClr val="black"/>
                </a:solidFill>
              </a:rPr>
              <a:t>Notas del presentador</a:t>
            </a:r>
          </a:p>
          <a:p>
            <a:pPr defTabSz="966612">
              <a:spcBef>
                <a:spcPts val="634"/>
              </a:spcBef>
              <a:defRPr/>
            </a:pPr>
            <a:r>
              <a:rPr lang="es-US" sz="1050" dirty="0">
                <a:solidFill>
                  <a:prstClr val="black"/>
                </a:solidFill>
              </a:rPr>
              <a:t>Puede solicitar beneficios por discapacidad tan pronto quede discapacitado. El Seguro Social revisará su solicitud para asegurarse de que usted cumpla algunos requisitos básicos, como haber trabajado suficientes años como para calificar, y evaluará sus actividades laborales actuales. Si cumple con esos requisitos, el Seguro Social procesará su solicitud y enviará su caso a la oficina de Servicios de Determinación de Discapacidad de su estado. </a:t>
            </a:r>
          </a:p>
          <a:p>
            <a:pPr defTabSz="966612">
              <a:spcBef>
                <a:spcPts val="634"/>
              </a:spcBef>
              <a:defRPr/>
            </a:pPr>
            <a:r>
              <a:rPr lang="es-US" sz="1050" dirty="0">
                <a:solidFill>
                  <a:prstClr val="black"/>
                </a:solidFill>
              </a:rPr>
              <a:t>El estado utiliza el siguiente proceso de evaluación de 5 pasos, en un orden establecido, para decidir si está discapacitado. </a:t>
            </a:r>
          </a:p>
          <a:p>
            <a:pPr defTabSz="966612">
              <a:spcBef>
                <a:spcPts val="634"/>
              </a:spcBef>
              <a:defRPr/>
            </a:pPr>
            <a:r>
              <a:rPr lang="es-US" sz="1050" b="1" dirty="0">
                <a:solidFill>
                  <a:prstClr val="black"/>
                </a:solidFill>
              </a:rPr>
              <a:t>Paso 1</a:t>
            </a:r>
            <a:r>
              <a:rPr lang="es-US" sz="1050" dirty="0">
                <a:solidFill>
                  <a:prstClr val="black"/>
                </a:solidFill>
              </a:rPr>
              <a:t>: </a:t>
            </a:r>
            <a:r>
              <a:rPr lang="es-US" sz="1050" b="1" dirty="0">
                <a:solidFill>
                  <a:prstClr val="black"/>
                </a:solidFill>
              </a:rPr>
              <a:t>¿Está trabajando? </a:t>
            </a:r>
            <a:r>
              <a:rPr lang="es-US" sz="1050" dirty="0">
                <a:solidFill>
                  <a:prstClr val="black"/>
                </a:solidFill>
              </a:rPr>
              <a:t>Si está trabajando y sus ingresos promedian más que una cierta cantidad por mes, el Seguro Social por lo general no lo considerará discapacitado. En 2024, esa cantidad es de $1,550 por mes o $2,590 por mes si es ciego. Si sus ingresos son inferiores a esa cantidad, el Seguro Social continúa con el siguiente paso. Hay más información en </a:t>
            </a:r>
            <a:r>
              <a:rPr lang="es-US" sz="1050" dirty="0">
                <a:solidFill>
                  <a:prstClr val="black"/>
                </a:solidFill>
                <a:hlinkClick r:id="rId3"/>
              </a:rPr>
              <a:t>SSA.gov/OACT/COLA/sga.html</a:t>
            </a:r>
            <a:r>
              <a:rPr lang="es-US" sz="1050" dirty="0">
                <a:solidFill>
                  <a:prstClr val="black"/>
                </a:solidFill>
              </a:rPr>
              <a:t>. Si no está trabajando o sus ingresos mensuales promedian a la cantidad actual o menos, la agencia estatal examina su afección médica en el paso 2.</a:t>
            </a:r>
          </a:p>
          <a:p>
            <a:pPr defTabSz="966612">
              <a:spcBef>
                <a:spcPts val="634"/>
              </a:spcBef>
              <a:defRPr/>
            </a:pPr>
            <a:r>
              <a:rPr lang="es-US" sz="1050" b="1" dirty="0">
                <a:solidFill>
                  <a:prstClr val="black"/>
                </a:solidFill>
              </a:rPr>
              <a:t>Paso 2</a:t>
            </a:r>
            <a:r>
              <a:rPr lang="es-US" sz="1050" dirty="0">
                <a:solidFill>
                  <a:prstClr val="black"/>
                </a:solidFill>
              </a:rPr>
              <a:t>: </a:t>
            </a:r>
            <a:r>
              <a:rPr lang="es-US" sz="1050" b="1" dirty="0">
                <a:solidFill>
                  <a:prstClr val="black"/>
                </a:solidFill>
              </a:rPr>
              <a:t>¿Su afección médica es "severa"? </a:t>
            </a:r>
            <a:r>
              <a:rPr lang="es-US" sz="1050" dirty="0">
                <a:solidFill>
                  <a:prstClr val="black"/>
                </a:solidFill>
              </a:rPr>
              <a:t>Su afección médica debe limitar significativamente su capacidad para realizar actividades básicas, como levantar objetos, pararse, caminar, sentarse y recordar, durante al menos 12 meses. Si su afección médica no cumple con la definición de severa, el Seguro Social no lo considerará como discapacitado. Si su afección es severa, el Seguro Social sigue con el paso 3. </a:t>
            </a:r>
          </a:p>
          <a:p>
            <a:pPr defTabSz="966612">
              <a:spcBef>
                <a:spcPts val="634"/>
              </a:spcBef>
              <a:defRPr/>
            </a:pPr>
            <a:r>
              <a:rPr lang="es-US" sz="1050" b="1" dirty="0">
                <a:solidFill>
                  <a:prstClr val="black"/>
                </a:solidFill>
              </a:rPr>
              <a:t>Paso 3</a:t>
            </a:r>
            <a:r>
              <a:rPr lang="es-US" sz="1050" dirty="0">
                <a:solidFill>
                  <a:prstClr val="black"/>
                </a:solidFill>
              </a:rPr>
              <a:t>: </a:t>
            </a:r>
            <a:r>
              <a:rPr lang="es-US" sz="1050" b="1" dirty="0">
                <a:solidFill>
                  <a:prstClr val="black"/>
                </a:solidFill>
              </a:rPr>
              <a:t>¿Su afección se encuentra en la lista de afecciones </a:t>
            </a:r>
            <a:r>
              <a:rPr lang="es-US" sz="1050" b="1" dirty="0" err="1">
                <a:solidFill>
                  <a:prstClr val="black"/>
                </a:solidFill>
              </a:rPr>
              <a:t>discapacitantes</a:t>
            </a:r>
            <a:r>
              <a:rPr lang="es-US" sz="1050" b="1" dirty="0">
                <a:solidFill>
                  <a:prstClr val="black"/>
                </a:solidFill>
              </a:rPr>
              <a:t> que le impiden realizar cualquier actividad remunerada, independientemente de su edad, educación o experiencia laboral? </a:t>
            </a:r>
            <a:r>
              <a:rPr lang="es-US" sz="1050" dirty="0">
                <a:solidFill>
                  <a:prstClr val="black"/>
                </a:solidFill>
              </a:rPr>
              <a:t>Su afección debe cumplir con los criterios requeridos en la lista de discapacidades. Si su afección médica cumple con o iguala médicamente (es decir, es igual en severidad y duración) a los criterios de la lista, la agencia estatal determinará que tiene una discapacidad que califica. Si su afección médica no cumple o no iguala médicamente a los criterios de la lista, la agencia estatal sigue con el paso 4. Visite </a:t>
            </a:r>
            <a:r>
              <a:rPr lang="es-US" sz="1050" dirty="0">
                <a:solidFill>
                  <a:prstClr val="black"/>
                </a:solidFill>
                <a:hlinkClick r:id="rId4"/>
              </a:rPr>
              <a:t>SSA.gov/</a:t>
            </a:r>
            <a:r>
              <a:rPr lang="es-US" sz="1050" dirty="0" err="1">
                <a:solidFill>
                  <a:prstClr val="black"/>
                </a:solidFill>
                <a:hlinkClick r:id="rId4"/>
              </a:rPr>
              <a:t>disability</a:t>
            </a:r>
            <a:r>
              <a:rPr lang="es-US" sz="1050" dirty="0">
                <a:solidFill>
                  <a:prstClr val="black"/>
                </a:solidFill>
                <a:hlinkClick r:id="rId4"/>
              </a:rPr>
              <a:t>/</a:t>
            </a:r>
            <a:r>
              <a:rPr lang="es-US" sz="1050" dirty="0" err="1">
                <a:solidFill>
                  <a:prstClr val="black"/>
                </a:solidFill>
                <a:hlinkClick r:id="rId4"/>
              </a:rPr>
              <a:t>professionals</a:t>
            </a:r>
            <a:r>
              <a:rPr lang="es-US" sz="1050" dirty="0">
                <a:solidFill>
                  <a:prstClr val="black"/>
                </a:solidFill>
                <a:hlinkClick r:id="rId4"/>
              </a:rPr>
              <a:t>/</a:t>
            </a:r>
            <a:r>
              <a:rPr lang="es-US" sz="1050" dirty="0" err="1">
                <a:solidFill>
                  <a:prstClr val="black"/>
                </a:solidFill>
                <a:hlinkClick r:id="rId4"/>
              </a:rPr>
              <a:t>bluebook</a:t>
            </a:r>
            <a:r>
              <a:rPr lang="es-US" sz="1050" dirty="0">
                <a:solidFill>
                  <a:prstClr val="black"/>
                </a:solidFill>
                <a:hlinkClick r:id="rId4"/>
              </a:rPr>
              <a:t>/AdultListings.htm</a:t>
            </a:r>
            <a:r>
              <a:rPr lang="es-US" sz="1050" dirty="0">
                <a:solidFill>
                  <a:prstClr val="black"/>
                </a:solidFill>
              </a:rPr>
              <a:t> para ver la lista.</a:t>
            </a:r>
          </a:p>
          <a:p>
            <a:pPr defTabSz="966612">
              <a:spcBef>
                <a:spcPts val="634"/>
              </a:spcBef>
              <a:defRPr/>
            </a:pPr>
            <a:r>
              <a:rPr lang="es-US" sz="1050" b="1" dirty="0">
                <a:solidFill>
                  <a:prstClr val="black"/>
                </a:solidFill>
              </a:rPr>
              <a:t>Paso 4</a:t>
            </a:r>
            <a:r>
              <a:rPr lang="es-US" sz="1050" dirty="0">
                <a:solidFill>
                  <a:prstClr val="black"/>
                </a:solidFill>
              </a:rPr>
              <a:t>: </a:t>
            </a:r>
            <a:r>
              <a:rPr lang="es-US" sz="1050" b="1" dirty="0">
                <a:solidFill>
                  <a:prstClr val="black"/>
                </a:solidFill>
              </a:rPr>
              <a:t>¿Puede hacer el trabajo que hacía antes?</a:t>
            </a:r>
            <a:r>
              <a:rPr lang="es-US" sz="1050" dirty="0">
                <a:solidFill>
                  <a:prstClr val="black"/>
                </a:solidFill>
              </a:rPr>
              <a:t> El Seguro Social determinará si sus afecciones médicas le impiden realizar el trabajo que hacía antes. Si ese no es el caso, no tiene una discapacidad que califique. Si ese es el caso, el Seguro Social pasará al paso 5.</a:t>
            </a:r>
          </a:p>
          <a:p>
            <a:pPr defTabSz="966612">
              <a:spcBef>
                <a:spcPts val="634"/>
              </a:spcBef>
              <a:defRPr/>
            </a:pPr>
            <a:r>
              <a:rPr lang="es-US" sz="1050" b="1" dirty="0">
                <a:solidFill>
                  <a:prstClr val="black"/>
                </a:solidFill>
              </a:rPr>
              <a:t>Paso 5</a:t>
            </a:r>
            <a:r>
              <a:rPr lang="es-US" sz="1050" dirty="0">
                <a:solidFill>
                  <a:prstClr val="black"/>
                </a:solidFill>
              </a:rPr>
              <a:t>: </a:t>
            </a:r>
            <a:r>
              <a:rPr lang="es-US" sz="1050" b="1" dirty="0">
                <a:solidFill>
                  <a:prstClr val="black"/>
                </a:solidFill>
              </a:rPr>
              <a:t>¿Puede hacer algún otro tipo de trabajo?</a:t>
            </a:r>
            <a:r>
              <a:rPr lang="es-US" sz="1050" dirty="0">
                <a:solidFill>
                  <a:prstClr val="black"/>
                </a:solidFill>
              </a:rPr>
              <a:t> Si no puede realizar el trabajo que hacía antes, el Seguro Social analiza si existe otro trabajo que pueda realizar a pesar de sus afecciones médicas. Se tendrán en cuenta su edad, educación, experiencia laboral pasada y cualquier habilidad que tenga que pueda utilizar para realizar otro trabajo. Si no puede hacer otro trabajo, el Seguro Social decidirá que está discapacitado. Si puede hacer otro trabajo, el Seguro Social decidirá que no tiene una discapacidad que califique. </a:t>
            </a:r>
          </a:p>
          <a:p>
            <a:pPr>
              <a:spcBef>
                <a:spcPts val="634"/>
              </a:spcBef>
              <a:defRPr/>
            </a:pPr>
            <a:r>
              <a:rPr lang="es-US" sz="1050" b="1" dirty="0">
                <a:solidFill>
                  <a:prstClr val="black"/>
                </a:solidFill>
              </a:rPr>
              <a:t>Fuente</a:t>
            </a:r>
            <a:r>
              <a:rPr lang="es-US" sz="1050" dirty="0">
                <a:solidFill>
                  <a:prstClr val="black"/>
                </a:solidFill>
              </a:rPr>
              <a:t>: </a:t>
            </a:r>
            <a:r>
              <a:rPr lang="es-US" sz="1050" dirty="0">
                <a:hlinkClick r:id="rId5"/>
              </a:rPr>
              <a:t>SSA.gov/pubs/EN-05-10029.pdf</a:t>
            </a:r>
          </a:p>
        </p:txBody>
      </p:sp>
    </p:spTree>
    <p:extLst>
      <p:ext uri="{BB962C8B-B14F-4D97-AF65-F5344CB8AC3E}">
        <p14:creationId xmlns:p14="http://schemas.microsoft.com/office/powerpoint/2010/main" val="777379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17674"/>
            <a:ext cx="5852160" cy="4683376"/>
          </a:xfrm>
        </p:spPr>
        <p:txBody>
          <a:bodyPr/>
          <a:lstStyle/>
          <a:p>
            <a:pPr marL="0" lvl="1" defTabSz="966612">
              <a:spcAft>
                <a:spcPts val="600"/>
              </a:spcAft>
              <a:defRPr/>
            </a:pPr>
            <a:r>
              <a:rPr lang="es-US" b="1">
                <a:solidFill>
                  <a:prstClr val="black"/>
                </a:solidFill>
              </a:rPr>
              <a:t>Notas del presentador</a:t>
            </a:r>
          </a:p>
          <a:p>
            <a:pPr marL="0" lvl="1" defTabSz="966612">
              <a:spcAft>
                <a:spcPts val="600"/>
              </a:spcAft>
              <a:defRPr/>
            </a:pPr>
            <a:r>
              <a:rPr lang="es-US">
                <a:solidFill>
                  <a:prstClr val="black"/>
                </a:solidFill>
              </a:rPr>
              <a:t>Existen 2 programas federales (administrados por el Seguro Social) que proporcionan beneficios en efectivo a ciertas personas con discapacidades. Estos programas incluyen:</a:t>
            </a:r>
          </a:p>
          <a:p>
            <a:pPr marL="125861" lvl="1" indent="-125861" defTabSz="966612">
              <a:spcAft>
                <a:spcPts val="600"/>
              </a:spcAft>
              <a:buFont typeface="Wingdings" panose="05000000000000000000" pitchFamily="2" charset="2"/>
              <a:buChar char="§"/>
              <a:defRPr/>
            </a:pPr>
            <a:r>
              <a:rPr lang="es-US">
                <a:solidFill>
                  <a:prstClr val="black"/>
                </a:solidFill>
              </a:rPr>
              <a:t>Seguro por Incapacidad del Seguro Social (SSDI, por sus siglas en inglés)</a:t>
            </a:r>
          </a:p>
          <a:p>
            <a:pPr marL="125861" lvl="1" indent="-125861" defTabSz="966612">
              <a:spcAft>
                <a:spcPts val="600"/>
              </a:spcAft>
              <a:buFont typeface="Wingdings" panose="05000000000000000000" pitchFamily="2" charset="2"/>
              <a:buChar char="§"/>
              <a:defRPr/>
            </a:pPr>
            <a:r>
              <a:rPr lang="es-US">
                <a:solidFill>
                  <a:prstClr val="black"/>
                </a:solidFill>
              </a:rPr>
              <a:t>Seguridad de Ingreso Suplementario (SSI, por sus siglas en inglés) </a:t>
            </a:r>
          </a:p>
          <a:p>
            <a:pPr marL="0" lvl="1" defTabSz="966612">
              <a:spcAft>
                <a:spcPts val="600"/>
              </a:spcAft>
              <a:defRPr/>
            </a:pPr>
            <a:r>
              <a:rPr lang="es-US">
                <a:solidFill>
                  <a:prstClr val="black"/>
                </a:solidFill>
              </a:rPr>
              <a:t>El Seguro Social paga beneficios a las personas que cumplen con la definición estricta de discapacidad. El Seguro Social no proporciona beneficios mensuales en efectivo a personas con discapacidad parcial o de corto plazo. </a:t>
            </a:r>
          </a:p>
          <a:p>
            <a:pPr defTabSz="966612">
              <a:spcAft>
                <a:spcPts val="600"/>
              </a:spcAft>
              <a:defRPr/>
            </a:pPr>
            <a:r>
              <a:rPr lang="es-US">
                <a:solidFill>
                  <a:prstClr val="black"/>
                </a:solidFill>
              </a:rPr>
              <a:t>Usted puede calificar tanto para SSDI como para SSI si cumple con los requisitos de elegibilidad de ambos programas. Ciertos familiares de trabajadores discapacitados también pueden obtener beneficios monetarios mensuales del Seguro Social.</a:t>
            </a:r>
          </a:p>
          <a:p>
            <a:pPr>
              <a:spcAft>
                <a:spcPts val="600"/>
              </a:spcAft>
              <a:defRPr/>
            </a:pPr>
            <a:r>
              <a:rPr lang="es-US" b="1">
                <a:solidFill>
                  <a:prstClr val="black"/>
                </a:solidFill>
              </a:rPr>
              <a:t>Fuente</a:t>
            </a:r>
            <a:r>
              <a:rPr lang="es-US">
                <a:solidFill>
                  <a:prstClr val="black"/>
                </a:solidFill>
              </a:rPr>
              <a:t>: </a:t>
            </a:r>
            <a:r>
              <a:rPr lang="es-US">
                <a:hlinkClick r:id="rId3"/>
              </a:rPr>
              <a:t>SSA.gov/pubs/EN-05-10029.pdf</a:t>
            </a:r>
            <a:r>
              <a:rPr lang="es-US"/>
              <a:t> </a:t>
            </a:r>
          </a:p>
        </p:txBody>
      </p:sp>
    </p:spTree>
    <p:extLst>
      <p:ext uri="{BB962C8B-B14F-4D97-AF65-F5344CB8AC3E}">
        <p14:creationId xmlns:p14="http://schemas.microsoft.com/office/powerpoint/2010/main" val="937707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80473" y="3706510"/>
            <a:ext cx="7002379" cy="5553377"/>
          </a:xfrm>
        </p:spPr>
        <p:txBody>
          <a:bodyPr/>
          <a:lstStyle/>
          <a:p>
            <a:pPr defTabSz="966612">
              <a:spcAft>
                <a:spcPts val="600"/>
              </a:spcAft>
              <a:defRPr/>
            </a:pPr>
            <a:r>
              <a:rPr lang="es-US" b="1" dirty="0">
                <a:solidFill>
                  <a:prstClr val="black"/>
                </a:solidFill>
              </a:rPr>
              <a:t>Notas del presentador</a:t>
            </a:r>
          </a:p>
          <a:p>
            <a:pPr defTabSz="966612">
              <a:spcAft>
                <a:spcPts val="600"/>
              </a:spcAft>
              <a:defRPr/>
            </a:pPr>
            <a:r>
              <a:rPr lang="es-US" dirty="0">
                <a:solidFill>
                  <a:prstClr val="black"/>
                </a:solidFill>
              </a:rPr>
              <a:t>El SSDI les paga beneficios mensuales en efectivo a usted y a ciertos miembros de su familia si usted no tiene seguro, lo que significa que trabajó el tiempo suficiente, recientemente y pagó impuestos del Seguro Social. El beneficio mensual en efectivo para el cual usted sea elegible se basará en sus ingresos promedio de por vida. </a:t>
            </a:r>
          </a:p>
          <a:p>
            <a:pPr defTabSz="966612">
              <a:spcAft>
                <a:spcPts val="600"/>
              </a:spcAft>
              <a:defRPr/>
            </a:pPr>
            <a:r>
              <a:rPr lang="es-US" dirty="0">
                <a:solidFill>
                  <a:prstClr val="black"/>
                </a:solidFill>
              </a:rPr>
              <a:t>En general, necesita 40 créditos, 20 de los cuales se obtuvieron en los últimos 10 años que terminaron el año en que desarrolló la discapacidad. Sin embargo, los trabajadores más jóvenes pueden calificar con menos créditos. Los créditos son los "elementos básicos" que el Seguro Social utiliza para verificar si tiene la cantidad mínima de trabajo cubierto para calificar para cada tipo de beneficio del Seguro Social.</a:t>
            </a:r>
          </a:p>
          <a:p>
            <a:pPr defTabSz="966612">
              <a:spcAft>
                <a:spcPts val="600"/>
              </a:spcAft>
              <a:defRPr/>
            </a:pPr>
            <a:r>
              <a:rPr lang="es-US" dirty="0">
                <a:solidFill>
                  <a:prstClr val="black"/>
                </a:solidFill>
              </a:rPr>
              <a:t>En general, sus beneficios por discapacidad continuarán mientras no mejore su afección médica y usted no pueda trabajar. Los beneficios no necesariamente continuarán por tiempo indefinido. Debido a los avances en las ciencias médicas y las técnicas de rehabilitación, muchas personas con discapacidad se recuperan de accidentes y enfermedades graves. Si obtiene beneficios, el Seguro Social revisará su afección médica periódicamente para verificar que sigue discapacitado. </a:t>
            </a:r>
          </a:p>
          <a:p>
            <a:pPr defTabSz="966612">
              <a:spcAft>
                <a:spcPts val="600"/>
              </a:spcAft>
              <a:defRPr/>
            </a:pPr>
            <a:r>
              <a:rPr lang="es-US" dirty="0">
                <a:solidFill>
                  <a:prstClr val="black"/>
                </a:solidFill>
              </a:rPr>
              <a:t>La frecuencia de las revisiones depende de la naturaleza y severidad de su afección médica y de si se prevé que mejore. </a:t>
            </a:r>
          </a:p>
          <a:p>
            <a:pPr marL="114300" indent="-114300" defTabSz="966612">
              <a:spcAft>
                <a:spcPts val="600"/>
              </a:spcAft>
              <a:buFont typeface="Wingdings" panose="05000000000000000000" pitchFamily="2" charset="2"/>
              <a:buChar char="§"/>
              <a:defRPr/>
            </a:pPr>
            <a:r>
              <a:rPr lang="es-US" dirty="0">
                <a:solidFill>
                  <a:prstClr val="black"/>
                </a:solidFill>
              </a:rPr>
              <a:t>Si se prevé una mejora, su primera revisión generalmente será de 6 a 18 meses después de la fecha en que desarrolló la discapacidad.</a:t>
            </a:r>
          </a:p>
          <a:p>
            <a:pPr marL="114300" indent="-114300" defTabSz="966612">
              <a:spcAft>
                <a:spcPts val="600"/>
              </a:spcAft>
              <a:buFont typeface="Wingdings" panose="05000000000000000000" pitchFamily="2" charset="2"/>
              <a:buChar char="§"/>
              <a:defRPr/>
            </a:pPr>
            <a:r>
              <a:rPr lang="es-US" dirty="0">
                <a:solidFill>
                  <a:prstClr val="black"/>
                </a:solidFill>
              </a:rPr>
              <a:t>Si hay posibilidad de una mejora, pero no puede predecirse, su caso se revisará aproximadamente cada 3 años. </a:t>
            </a:r>
          </a:p>
          <a:p>
            <a:pPr marL="114300" indent="-114300" defTabSz="966612">
              <a:spcAft>
                <a:spcPts val="600"/>
              </a:spcAft>
              <a:buFont typeface="Wingdings" panose="05000000000000000000" pitchFamily="2" charset="2"/>
              <a:buChar char="§"/>
              <a:defRPr/>
            </a:pPr>
            <a:r>
              <a:rPr lang="es-US" dirty="0">
                <a:solidFill>
                  <a:prstClr val="black"/>
                </a:solidFill>
              </a:rPr>
              <a:t>Si no se prevé una mejora, su caso se revisará cada 7 años.</a:t>
            </a:r>
          </a:p>
          <a:p>
            <a:pPr defTabSz="966612">
              <a:spcAft>
                <a:spcPts val="600"/>
              </a:spcAft>
              <a:defRPr/>
            </a:pPr>
            <a:r>
              <a:rPr lang="es-US" dirty="0">
                <a:solidFill>
                  <a:prstClr val="black"/>
                </a:solidFill>
              </a:rPr>
              <a:t>Su aviso de adjudicación inicial le informará cuándo puede esperar su primera revisión médica.</a:t>
            </a:r>
          </a:p>
          <a:p>
            <a:pPr defTabSz="966612">
              <a:spcAft>
                <a:spcPts val="600"/>
              </a:spcAft>
              <a:defRPr/>
            </a:pPr>
            <a:r>
              <a:rPr lang="es-US" dirty="0">
                <a:solidFill>
                  <a:prstClr val="black"/>
                </a:solidFill>
              </a:rPr>
              <a:t>Para más información sobre el número de créditos necesario para los beneficios por discapacidad, visite </a:t>
            </a:r>
            <a:r>
              <a:rPr lang="es-US" dirty="0">
                <a:solidFill>
                  <a:prstClr val="black"/>
                </a:solidFill>
                <a:hlinkClick r:id="rId3"/>
              </a:rPr>
              <a:t>SSA.gov/</a:t>
            </a:r>
            <a:r>
              <a:rPr lang="es-US" dirty="0" err="1">
                <a:solidFill>
                  <a:prstClr val="black"/>
                </a:solidFill>
                <a:hlinkClick r:id="rId3"/>
              </a:rPr>
              <a:t>benefits</a:t>
            </a:r>
            <a:r>
              <a:rPr lang="es-US" dirty="0">
                <a:solidFill>
                  <a:prstClr val="black"/>
                </a:solidFill>
                <a:hlinkClick r:id="rId3"/>
              </a:rPr>
              <a:t>/</a:t>
            </a:r>
            <a:r>
              <a:rPr lang="es-US" dirty="0" err="1">
                <a:solidFill>
                  <a:prstClr val="black"/>
                </a:solidFill>
                <a:hlinkClick r:id="rId3"/>
              </a:rPr>
              <a:t>retirement</a:t>
            </a:r>
            <a:r>
              <a:rPr lang="es-US" dirty="0">
                <a:solidFill>
                  <a:prstClr val="black"/>
                </a:solidFill>
                <a:hlinkClick r:id="rId3"/>
              </a:rPr>
              <a:t>/</a:t>
            </a:r>
            <a:r>
              <a:rPr lang="es-US" dirty="0" err="1">
                <a:solidFill>
                  <a:prstClr val="black"/>
                </a:solidFill>
                <a:hlinkClick r:id="rId3"/>
              </a:rPr>
              <a:t>planner</a:t>
            </a:r>
            <a:r>
              <a:rPr lang="es-US" dirty="0">
                <a:solidFill>
                  <a:prstClr val="black"/>
                </a:solidFill>
                <a:hlinkClick r:id="rId3"/>
              </a:rPr>
              <a:t>/credits.html</a:t>
            </a:r>
            <a:r>
              <a:rPr lang="es-US" dirty="0">
                <a:solidFill>
                  <a:prstClr val="black"/>
                </a:solidFill>
              </a:rPr>
              <a:t>, y para información sobre la revisión del Seguro Social de su afección médica, visite </a:t>
            </a:r>
            <a:r>
              <a:rPr lang="es-US" dirty="0">
                <a:solidFill>
                  <a:prstClr val="black"/>
                </a:solidFill>
                <a:hlinkClick r:id="rId4"/>
              </a:rPr>
              <a:t>SSA.gov/pubs/EN-05-10053.pdf</a:t>
            </a:r>
            <a:r>
              <a:rPr lang="es-US" dirty="0">
                <a:solidFill>
                  <a:prstClr val="black"/>
                </a:solidFill>
              </a:rPr>
              <a:t>.  </a:t>
            </a:r>
          </a:p>
          <a:p>
            <a:pPr defTabSz="966612">
              <a:spcAft>
                <a:spcPts val="600"/>
              </a:spcAft>
              <a:defRPr/>
            </a:pPr>
            <a:r>
              <a:rPr lang="es-US" dirty="0">
                <a:solidFill>
                  <a:prstClr val="black"/>
                </a:solidFill>
              </a:rPr>
              <a:t> </a:t>
            </a:r>
          </a:p>
        </p:txBody>
      </p:sp>
    </p:spTree>
    <p:extLst>
      <p:ext uri="{BB962C8B-B14F-4D97-AF65-F5344CB8AC3E}">
        <p14:creationId xmlns:p14="http://schemas.microsoft.com/office/powerpoint/2010/main" val="2516366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11.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12.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2.xml"/><Relationship Id="rId1" Type="http://schemas.openxmlformats.org/officeDocument/2006/relationships/tags" Target="../tags/tag13.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14.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2.xml"/><Relationship Id="rId1" Type="http://schemas.openxmlformats.org/officeDocument/2006/relationships/tags" Target="../tags/tag15.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16.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2.xml"/><Relationship Id="rId1" Type="http://schemas.openxmlformats.org/officeDocument/2006/relationships/tags" Target="../tags/tag17.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2.xml"/><Relationship Id="rId1" Type="http://schemas.openxmlformats.org/officeDocument/2006/relationships/tags" Target="../tags/tag18.xml"/><Relationship Id="rId4" Type="http://schemas.openxmlformats.org/officeDocument/2006/relationships/image" Target="../media/image6.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2.xml"/><Relationship Id="rId1" Type="http://schemas.openxmlformats.org/officeDocument/2006/relationships/tags" Target="../tags/tag19.xml"/><Relationship Id="rId4" Type="http://schemas.openxmlformats.org/officeDocument/2006/relationships/image" Target="../media/image6.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xml"/><Relationship Id="rId1" Type="http://schemas.openxmlformats.org/officeDocument/2006/relationships/tags" Target="../tags/tag20.xml"/><Relationship Id="rId4" Type="http://schemas.openxmlformats.org/officeDocument/2006/relationships/image" Target="../media/image6.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2.xml"/><Relationship Id="rId1" Type="http://schemas.openxmlformats.org/officeDocument/2006/relationships/tags" Target="../tags/tag21.xml"/><Relationship Id="rId4" Type="http://schemas.openxmlformats.org/officeDocument/2006/relationships/image" Target="../media/image6.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2.xml"/><Relationship Id="rId1" Type="http://schemas.openxmlformats.org/officeDocument/2006/relationships/tags" Target="../tags/tag22.xml"/><Relationship Id="rId4" Type="http://schemas.openxmlformats.org/officeDocument/2006/relationships/image" Target="../media/image6.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2.xml"/><Relationship Id="rId1" Type="http://schemas.openxmlformats.org/officeDocument/2006/relationships/tags" Target="../tags/tag23.xml"/><Relationship Id="rId4" Type="http://schemas.openxmlformats.org/officeDocument/2006/relationships/image" Target="../media/image6.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2.xml"/><Relationship Id="rId1" Type="http://schemas.openxmlformats.org/officeDocument/2006/relationships/tags" Target="../tags/tag24.xml"/><Relationship Id="rId4" Type="http://schemas.openxmlformats.org/officeDocument/2006/relationships/image" Target="../media/image6.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2.xml"/><Relationship Id="rId1" Type="http://schemas.openxmlformats.org/officeDocument/2006/relationships/tags" Target="../tags/tag25.xml"/><Relationship Id="rId4" Type="http://schemas.openxmlformats.org/officeDocument/2006/relationships/image" Target="../media/image6.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2.xml"/><Relationship Id="rId1" Type="http://schemas.openxmlformats.org/officeDocument/2006/relationships/tags" Target="../tags/tag26.xml"/><Relationship Id="rId4" Type="http://schemas.openxmlformats.org/officeDocument/2006/relationships/image" Target="../media/image6.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2.xml"/><Relationship Id="rId1" Type="http://schemas.openxmlformats.org/officeDocument/2006/relationships/tags" Target="../tags/tag27.xml"/><Relationship Id="rId4" Type="http://schemas.openxmlformats.org/officeDocument/2006/relationships/image" Target="../media/image6.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6.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6.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2.xml"/><Relationship Id="rId1" Type="http://schemas.openxmlformats.org/officeDocument/2006/relationships/tags" Target="../tags/tag30.xml"/><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2.xml"/><Relationship Id="rId1" Type="http://schemas.openxmlformats.org/officeDocument/2006/relationships/tags" Target="../tags/tag31.xml"/><Relationship Id="rId4" Type="http://schemas.openxmlformats.org/officeDocument/2006/relationships/image" Target="../media/image6.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2.xml"/><Relationship Id="rId1" Type="http://schemas.openxmlformats.org/officeDocument/2006/relationships/tags" Target="../tags/tag32.xml"/><Relationship Id="rId4" Type="http://schemas.openxmlformats.org/officeDocument/2006/relationships/image" Target="../media/image6.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2.xml"/><Relationship Id="rId1" Type="http://schemas.openxmlformats.org/officeDocument/2006/relationships/tags" Target="../tags/tag33.xml"/><Relationship Id="rId4" Type="http://schemas.openxmlformats.org/officeDocument/2006/relationships/image" Target="../media/image6.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2.xml"/><Relationship Id="rId1" Type="http://schemas.openxmlformats.org/officeDocument/2006/relationships/tags" Target="../tags/tag34.xml"/><Relationship Id="rId4" Type="http://schemas.openxmlformats.org/officeDocument/2006/relationships/image" Target="../media/image6.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2.xml"/><Relationship Id="rId1" Type="http://schemas.openxmlformats.org/officeDocument/2006/relationships/tags" Target="../tags/tag35.xml"/><Relationship Id="rId4" Type="http://schemas.openxmlformats.org/officeDocument/2006/relationships/image" Target="../media/image6.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36.xml"/><Relationship Id="rId4" Type="http://schemas.openxmlformats.org/officeDocument/2006/relationships/image" Target="../media/image6.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Master" Target="../slideMasters/slideMaster2.xml"/><Relationship Id="rId1" Type="http://schemas.openxmlformats.org/officeDocument/2006/relationships/tags" Target="../tags/tag37.xml"/><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9.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10.xml"/><Relationship Id="rId5" Type="http://schemas.openxmlformats.org/officeDocument/2006/relationships/image" Target="../media/image7.emf"/><Relationship Id="rId4" Type="http://schemas.openxmlformats.org/officeDocument/2006/relationships/image" Target="../media/image6.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able of Content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000">
                <a:solidFill>
                  <a:srgbClr val="00539A"/>
                </a:solidFill>
              </a:defRPr>
            </a:lvl1pPr>
          </a:lstStyle>
          <a:p>
            <a:r>
              <a:rPr lang="en-US" dirty="0"/>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chemeClr val="accent5">
                    <a:lumMod val="75000"/>
                  </a:schemeClr>
                </a:solidFill>
              </a:defRPr>
            </a:lvl1pPr>
          </a:lstStyle>
          <a:p>
            <a:pPr>
              <a:lnSpc>
                <a:spcPct val="150000"/>
              </a:lnSpc>
            </a:pPr>
            <a:r>
              <a:rPr lang="en-US" b="1" dirty="0">
                <a:solidFill>
                  <a:srgbClr val="00529B"/>
                </a:solidFill>
                <a:latin typeface="Arial" panose="020B0604020202020204" pitchFamily="34" charset="0"/>
                <a:cs typeface="Arial" panose="020B0604020202020204" pitchFamily="34" charset="0"/>
              </a:rPr>
              <a:t>Lesson 1</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2</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3</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4</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5</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a:t>May 2024</a:t>
            </a:r>
            <a:endParaRPr lang="en-US" dirty="0"/>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r>
              <a:rPr lang="en-US"/>
              <a:t>Medicare &amp; Other Programs for People with Disabilities</a:t>
            </a:r>
            <a:endParaRPr lang="en-US" dirty="0"/>
          </a:p>
        </p:txBody>
      </p:sp>
      <p:sp>
        <p:nvSpPr>
          <p:cNvPr id="5" name="Slide Number Placeholder 4">
            <a:extLst>
              <a:ext uri="{FF2B5EF4-FFF2-40B4-BE49-F238E27FC236}">
                <a16:creationId xmlns:a16="http://schemas.microsoft.com/office/drawing/2014/main" id="{154CA6A7-3973-8749-BE64-B9296236D6E2}"/>
              </a:ext>
            </a:extLst>
          </p:cNvPr>
          <p:cNvSpPr>
            <a:spLocks noGrp="1"/>
          </p:cNvSpPr>
          <p:nvPr>
            <p:ph type="sldNum" sz="quarter" idx="12"/>
          </p:nvPr>
        </p:nvSpPr>
        <p:spPr/>
        <p:txBody>
          <a:bodyPr/>
          <a:lstStyle>
            <a:lvl1pPr>
              <a:defRPr>
                <a:solidFill>
                  <a:schemeClr val="bg1"/>
                </a:solidFill>
              </a:defRPr>
            </a:lvl1pPr>
          </a:lstStyle>
          <a:p>
            <a:fld id="{0B2D781D-8844-5940-92D1-06EF0A7F581E}" type="slidenum">
              <a:rPr lang="en-US" smtClean="0"/>
              <a:pPr/>
              <a:t>‹#›</a:t>
            </a:fld>
            <a:endParaRPr lang="en-US" dirty="0"/>
          </a:p>
        </p:txBody>
      </p:sp>
    </p:spTree>
    <p:custDataLst>
      <p:tags r:id="rId1"/>
    </p:custDataLst>
    <p:extLst>
      <p:ext uri="{BB962C8B-B14F-4D97-AF65-F5344CB8AC3E}">
        <p14:creationId xmlns:p14="http://schemas.microsoft.com/office/powerpoint/2010/main" val="729624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3B2212CA-9BD2-81B7-0DBA-06E8311DF45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29EFB50-65F6-008B-EEF1-DA3FC1E0CE4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0D23542-0E84-B3AA-2E6F-0E0BF37826A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0EBEE1C7-5A19-F601-9A9E-83289E808FE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83470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2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79275"/>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06AB3EB-B3E7-4D86-93B4-A2F1467FB717}"/>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0AF04CC0-30E9-4159-2F4E-17EC5015F50F}"/>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FE687A18-235E-FECF-6CF1-823B98330A2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E3107BF-3B7C-0D70-85F4-911E500A790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296BD230-B92B-FF98-2251-2F62F351F4FB}"/>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9924808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A665E39C-BF76-E3BA-E860-492A873B456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2143B689-2382-5F3B-E63C-65A16377A720}"/>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0F7CD0F-5973-F386-6DCB-9D265206813E}"/>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1581AE4A-DFDE-3736-4E46-754EB2187C2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9180100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E6EB096E-5C06-40DF-DB3E-81998C98A6D8}"/>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5DA16CCD-2F90-836D-8F2E-507D7C526AF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0B218D9-45C2-E09C-1979-5C38ED34B6B9}"/>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D8626D89-7F0F-43C2-7F89-AD4B3B70914A}"/>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6416522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50159BC-1F24-F18D-6CCF-9562342501CE}"/>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F990955-927C-4621-C7EF-40BC8785716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B98145A-02E2-926F-BD81-85502D5DDCDD}"/>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5B08B2F-DFAE-75BE-0969-3B6861E5F335}"/>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692096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4642AF7A-6B6D-3B72-514C-3EE47369E259}"/>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DA5E238D-4C89-F74A-D389-2F7C2EE0A0BC}"/>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5C53E3C-D188-3861-6E23-ED1ECB55EB7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9A068826-AD2D-233C-5CAC-A888A1C4D910}"/>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954396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C202E1F2-2259-E40B-451D-CD062EB24E02}"/>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B79AEF56-FD08-1225-2FD8-4A5086A96F07}"/>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DF93FFA-6D5B-E77C-3AB6-EE366AD66878}"/>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B546304-3625-0A57-8D9D-D0A36B0F28E3}"/>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7443346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06F7D4F0-E973-BD4B-32B7-818BC3447F3E}"/>
              </a:ext>
            </a:extLst>
          </p:cNvPr>
          <p:cNvGrpSpPr/>
          <p:nvPr userDrawn="1"/>
        </p:nvGrpSpPr>
        <p:grpSpPr>
          <a:xfrm>
            <a:off x="10902950" y="6015792"/>
            <a:ext cx="1079500" cy="800934"/>
            <a:chOff x="10902950" y="6015792"/>
            <a:chExt cx="1079500" cy="800934"/>
          </a:xfrm>
        </p:grpSpPr>
        <p:sp>
          <p:nvSpPr>
            <p:cNvPr id="11" name="Rectangle 10">
              <a:extLst>
                <a:ext uri="{FF2B5EF4-FFF2-40B4-BE49-F238E27FC236}">
                  <a16:creationId xmlns:a16="http://schemas.microsoft.com/office/drawing/2014/main" id="{4BC8AA6E-3B8E-3004-C9F1-6DBA84659785}"/>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D122A31A-48AF-AF89-B9C8-AE697B8A7317}"/>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697234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5E96312-A473-2664-126B-74362B53E72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A69586D-69D0-B8A7-F31C-CCA816FD09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4EE3C8B-11A8-CDA6-DDE4-BA917A9011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2269574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Header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7AB4EAA3-323F-F7CC-377A-3369EBF9686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D5895F8-099C-68B1-ACB7-146591087F63}"/>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E1C966F-C6F0-9197-B382-7DDB396567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55065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Knowledge Che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9483346" cy="719643"/>
          </a:xfrm>
        </p:spPr>
        <p:txBody>
          <a:bodyPr>
            <a:normAutofit/>
          </a:bodyPr>
          <a:lstStyle>
            <a:lvl1pPr algn="l">
              <a:defRPr sz="3400">
                <a:solidFill>
                  <a:srgbClr val="00539A"/>
                </a:solidFill>
              </a:defRPr>
            </a:lvl1pPr>
          </a:lstStyle>
          <a:p>
            <a:r>
              <a:rPr lang="en-US" sz="3600" dirty="0"/>
              <a:t>Check Your Knowledge: Question (#)</a:t>
            </a:r>
            <a:endParaRPr lang="en-US" dirty="0"/>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p:nvPr>
        </p:nvSpPr>
        <p:spPr>
          <a:xfrm>
            <a:off x="1883226" y="1771912"/>
            <a:ext cx="9729654" cy="3810569"/>
          </a:xfrm>
        </p:spPr>
        <p:txBody>
          <a:bodyPr/>
          <a:lstStyle>
            <a:lvl1pPr marL="0" indent="0">
              <a:lnSpc>
                <a:spcPct val="100000"/>
              </a:lnSpc>
              <a:spcBef>
                <a:spcPts val="800"/>
              </a:spcBef>
              <a:buFontTx/>
              <a:buNone/>
              <a:defRPr sz="1800">
                <a:solidFill>
                  <a:srgbClr val="00529B"/>
                </a:solidFill>
              </a:defRPr>
            </a:lvl1pPr>
          </a:lstStyle>
          <a:p>
            <a:pPr lvl="0">
              <a:lnSpc>
                <a:spcPct val="150000"/>
              </a:lnSpc>
            </a:pPr>
            <a:r>
              <a:rPr lang="en-US" dirty="0">
                <a:solidFill>
                  <a:prstClr val="black"/>
                </a:solidFill>
                <a:latin typeface="Arial" panose="020B0604020202020204" pitchFamily="34" charset="0"/>
                <a:cs typeface="Arial" panose="020B0604020202020204" pitchFamily="34" charset="0"/>
              </a:rPr>
              <a:t>Edit Master text styles</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a:xfrm>
            <a:off x="838200" y="6492240"/>
            <a:ext cx="2743200" cy="365125"/>
          </a:xfrm>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May 2024</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a:xfrm>
            <a:off x="4038600" y="6492240"/>
            <a:ext cx="4114800" cy="365125"/>
          </a:xfrm>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Medicare &amp; Other Programs for People with Disabilities</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1E79EF6-0C0E-43E6-8FB3-918BC522CC5A}"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F65A2BB7-2D2D-4673-9910-4FEF0257EA86}"/>
              </a:ext>
            </a:extLst>
          </p:cNvPr>
          <p:cNvSpPr txBox="1"/>
          <p:nvPr/>
        </p:nvSpPr>
        <p:spPr>
          <a:xfrm>
            <a:off x="1767642" y="4781614"/>
            <a:ext cx="86567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Countdown timer: </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Answer the question before the bar disappears!</a:t>
            </a:r>
          </a:p>
        </p:txBody>
      </p:sp>
      <p:sp>
        <p:nvSpPr>
          <p:cNvPr id="10" name="Rectangle 9">
            <a:extLst>
              <a:ext uri="{FF2B5EF4-FFF2-40B4-BE49-F238E27FC236}">
                <a16:creationId xmlns:a16="http://schemas.microsoft.com/office/drawing/2014/main" id="{0E99A39D-4DA6-461A-9766-E37EE8C40051}"/>
              </a:ext>
            </a:extLst>
          </p:cNvPr>
          <p:cNvSpPr/>
          <p:nvPr/>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F5C3DDC8-62F3-404A-AB04-5581BB6D9FF7}"/>
              </a:ext>
            </a:extLst>
          </p:cNvPr>
          <p:cNvSpPr txBox="1"/>
          <p:nvPr/>
        </p:nvSpPr>
        <p:spPr>
          <a:xfrm>
            <a:off x="1767642" y="4781614"/>
            <a:ext cx="86567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529B"/>
                </a:solidFill>
                <a:effectLst/>
                <a:uLnTx/>
                <a:uFillTx/>
                <a:latin typeface="Calibri" panose="020F0502020204030204"/>
                <a:ea typeface="+mn-ea"/>
                <a:cs typeface="+mn-cs"/>
              </a:rPr>
              <a:t>Countdown timer: </a:t>
            </a:r>
            <a:r>
              <a:rPr kumimoji="0" lang="en-US" sz="2400" b="0" i="0" u="none" strike="noStrike" kern="1200" cap="none" spc="0" normalizeH="0" baseline="0" noProof="0">
                <a:ln>
                  <a:noFill/>
                </a:ln>
                <a:solidFill>
                  <a:srgbClr val="00529B"/>
                </a:solidFill>
                <a:effectLst/>
                <a:uLnTx/>
                <a:uFillTx/>
                <a:latin typeface="Calibri" panose="020F0502020204030204"/>
                <a:ea typeface="+mn-ea"/>
                <a:cs typeface="+mn-cs"/>
              </a:rPr>
              <a:t>Answer the question before the bar disappears!</a:t>
            </a:r>
          </a:p>
        </p:txBody>
      </p:sp>
      <p:sp>
        <p:nvSpPr>
          <p:cNvPr id="12" name="Rectangle 11">
            <a:extLst>
              <a:ext uri="{FF2B5EF4-FFF2-40B4-BE49-F238E27FC236}">
                <a16:creationId xmlns:a16="http://schemas.microsoft.com/office/drawing/2014/main" id="{3C0C320F-F0DF-4804-BCB1-78F38E435147}"/>
              </a:ext>
            </a:extLst>
          </p:cNvPr>
          <p:cNvSpPr/>
          <p:nvPr/>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0</a:t>
            </a:r>
          </a:p>
        </p:txBody>
      </p:sp>
      <p:sp>
        <p:nvSpPr>
          <p:cNvPr id="13" name="Rectangle 12">
            <a:extLst>
              <a:ext uri="{FF2B5EF4-FFF2-40B4-BE49-F238E27FC236}">
                <a16:creationId xmlns:a16="http://schemas.microsoft.com/office/drawing/2014/main" id="{7BE038CE-B2A0-43F8-8BC9-788628CF9BB5}"/>
              </a:ext>
            </a:extLst>
          </p:cNvPr>
          <p:cNvSpPr/>
          <p:nvPr/>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1</a:t>
            </a:r>
          </a:p>
        </p:txBody>
      </p:sp>
      <p:sp>
        <p:nvSpPr>
          <p:cNvPr id="14" name="Rectangle 13">
            <a:extLst>
              <a:ext uri="{FF2B5EF4-FFF2-40B4-BE49-F238E27FC236}">
                <a16:creationId xmlns:a16="http://schemas.microsoft.com/office/drawing/2014/main" id="{500220A3-C683-4DA5-8A14-8622016CB822}"/>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2</a:t>
            </a:r>
          </a:p>
        </p:txBody>
      </p:sp>
      <p:sp>
        <p:nvSpPr>
          <p:cNvPr id="15" name="Rectangle 14">
            <a:extLst>
              <a:ext uri="{FF2B5EF4-FFF2-40B4-BE49-F238E27FC236}">
                <a16:creationId xmlns:a16="http://schemas.microsoft.com/office/drawing/2014/main" id="{A682FF32-39A3-4E16-AD4B-4A4A8FA1D1D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3</a:t>
            </a:r>
          </a:p>
        </p:txBody>
      </p:sp>
      <p:sp>
        <p:nvSpPr>
          <p:cNvPr id="16" name="Rectangle 15">
            <a:extLst>
              <a:ext uri="{FF2B5EF4-FFF2-40B4-BE49-F238E27FC236}">
                <a16:creationId xmlns:a16="http://schemas.microsoft.com/office/drawing/2014/main" id="{F447B0F6-F0BB-4ED0-B26A-55C08A4B51C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4</a:t>
            </a:r>
          </a:p>
        </p:txBody>
      </p:sp>
      <p:sp>
        <p:nvSpPr>
          <p:cNvPr id="17" name="Rectangle 16">
            <a:extLst>
              <a:ext uri="{FF2B5EF4-FFF2-40B4-BE49-F238E27FC236}">
                <a16:creationId xmlns:a16="http://schemas.microsoft.com/office/drawing/2014/main" id="{9DE2D780-F992-446E-999C-CA503918FC1B}"/>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5</a:t>
            </a:r>
          </a:p>
        </p:txBody>
      </p:sp>
      <p:sp>
        <p:nvSpPr>
          <p:cNvPr id="18" name="Rectangle 17">
            <a:extLst>
              <a:ext uri="{FF2B5EF4-FFF2-40B4-BE49-F238E27FC236}">
                <a16:creationId xmlns:a16="http://schemas.microsoft.com/office/drawing/2014/main" id="{FB2C1336-09E4-4A49-8DAA-5C890857167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6</a:t>
            </a:r>
          </a:p>
        </p:txBody>
      </p:sp>
      <p:sp>
        <p:nvSpPr>
          <p:cNvPr id="19" name="Rectangle 18">
            <a:extLst>
              <a:ext uri="{FF2B5EF4-FFF2-40B4-BE49-F238E27FC236}">
                <a16:creationId xmlns:a16="http://schemas.microsoft.com/office/drawing/2014/main" id="{FF7EC589-4CA0-426E-9F26-549A7D4D19EE}"/>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7</a:t>
            </a:r>
          </a:p>
        </p:txBody>
      </p:sp>
      <p:sp>
        <p:nvSpPr>
          <p:cNvPr id="20" name="Rectangle 19">
            <a:extLst>
              <a:ext uri="{FF2B5EF4-FFF2-40B4-BE49-F238E27FC236}">
                <a16:creationId xmlns:a16="http://schemas.microsoft.com/office/drawing/2014/main" id="{D9873F33-6BE0-47A2-ACC9-FC5274ABAAB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8</a:t>
            </a:r>
          </a:p>
        </p:txBody>
      </p:sp>
      <p:sp>
        <p:nvSpPr>
          <p:cNvPr id="21" name="Rectangle 20">
            <a:extLst>
              <a:ext uri="{FF2B5EF4-FFF2-40B4-BE49-F238E27FC236}">
                <a16:creationId xmlns:a16="http://schemas.microsoft.com/office/drawing/2014/main" id="{98525454-76AC-417C-8D97-A3EFB7502AB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9</a:t>
            </a:r>
          </a:p>
        </p:txBody>
      </p:sp>
      <p:sp>
        <p:nvSpPr>
          <p:cNvPr id="22" name="Rectangle 21">
            <a:extLst>
              <a:ext uri="{FF2B5EF4-FFF2-40B4-BE49-F238E27FC236}">
                <a16:creationId xmlns:a16="http://schemas.microsoft.com/office/drawing/2014/main" id="{A2AFE7CF-B648-4881-8D03-0604D3ADF59A}"/>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10</a:t>
            </a:r>
          </a:p>
        </p:txBody>
      </p:sp>
      <p:sp>
        <p:nvSpPr>
          <p:cNvPr id="23" name="Rectangle 22">
            <a:extLst>
              <a:ext uri="{FF2B5EF4-FFF2-40B4-BE49-F238E27FC236}">
                <a16:creationId xmlns:a16="http://schemas.microsoft.com/office/drawing/2014/main" id="{4F903FAC-346C-4500-88FD-B1345FDFBA68}"/>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11</a:t>
            </a:r>
          </a:p>
        </p:txBody>
      </p:sp>
      <p:sp>
        <p:nvSpPr>
          <p:cNvPr id="24" name="Rectangle 23">
            <a:extLst>
              <a:ext uri="{FF2B5EF4-FFF2-40B4-BE49-F238E27FC236}">
                <a16:creationId xmlns:a16="http://schemas.microsoft.com/office/drawing/2014/main" id="{1521E144-C307-4902-AD1C-259BD6BA116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12</a:t>
            </a:r>
          </a:p>
        </p:txBody>
      </p:sp>
      <p:sp>
        <p:nvSpPr>
          <p:cNvPr id="25" name="Rectangle 24">
            <a:extLst>
              <a:ext uri="{FF2B5EF4-FFF2-40B4-BE49-F238E27FC236}">
                <a16:creationId xmlns:a16="http://schemas.microsoft.com/office/drawing/2014/main" id="{9875D4F1-7FDF-490F-8CEC-1846C75F2AA0}"/>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13</a:t>
            </a:r>
          </a:p>
        </p:txBody>
      </p:sp>
      <p:sp>
        <p:nvSpPr>
          <p:cNvPr id="26" name="Rectangle 25">
            <a:extLst>
              <a:ext uri="{FF2B5EF4-FFF2-40B4-BE49-F238E27FC236}">
                <a16:creationId xmlns:a16="http://schemas.microsoft.com/office/drawing/2014/main" id="{6DFAAD20-2084-4838-B14C-65F9044953C7}"/>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14</a:t>
            </a:r>
          </a:p>
        </p:txBody>
      </p:sp>
      <p:sp>
        <p:nvSpPr>
          <p:cNvPr id="27" name="Rectangle 26">
            <a:extLst>
              <a:ext uri="{FF2B5EF4-FFF2-40B4-BE49-F238E27FC236}">
                <a16:creationId xmlns:a16="http://schemas.microsoft.com/office/drawing/2014/main" id="{5A26954A-5A70-4A39-AF3A-6EE32CDF4BD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15</a:t>
            </a:r>
          </a:p>
        </p:txBody>
      </p:sp>
      <p:sp>
        <p:nvSpPr>
          <p:cNvPr id="28" name="Rectangle 27">
            <a:extLst>
              <a:ext uri="{FF2B5EF4-FFF2-40B4-BE49-F238E27FC236}">
                <a16:creationId xmlns:a16="http://schemas.microsoft.com/office/drawing/2014/main" id="{413D66C6-5072-4C47-9B7F-871F26502CD0}"/>
              </a:ext>
              <a:ext uri="{C183D7F6-B498-43B3-948B-1728B52AA6E4}">
                <adec:decorative xmlns:adec="http://schemas.microsoft.com/office/drawing/2017/decorative" val="1"/>
              </a:ext>
            </a:extLst>
          </p:cNvPr>
          <p:cNvSpPr/>
          <p:nvPr/>
        </p:nvSpPr>
        <p:spPr>
          <a:xfrm>
            <a:off x="11150614" y="4991080"/>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EA0F2A1D-8DFE-4293-9875-B16C0E139230}"/>
              </a:ext>
              <a:ext uri="{C183D7F6-B498-43B3-948B-1728B52AA6E4}">
                <adec:decorative xmlns:adec="http://schemas.microsoft.com/office/drawing/2017/decorative" val="1"/>
              </a:ext>
            </a:extLst>
          </p:cNvPr>
          <p:cNvSpPr/>
          <p:nvPr/>
        </p:nvSpPr>
        <p:spPr>
          <a:xfrm>
            <a:off x="10210872" y="5162099"/>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649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par>
                                <p:cTn id="54" presetID="1" presetClass="entr" presetSubtype="0" fill="hold" grpId="0" nodeType="withEffect">
                                  <p:stCondLst>
                                    <p:cond delay="14500"/>
                                  </p:stCondLst>
                                  <p:childTnLst>
                                    <p:set>
                                      <p:cBhvr>
                                        <p:cTn id="55"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9"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Header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A522A52F-BEBF-8A74-CAB8-F823E6175F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CD11484-0950-50B1-3461-13979906D04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1BE2C33-1B84-E044-3374-93F03673FAF0}"/>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2972517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9F823E8-F90F-56D5-EF6E-243206C4E73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9798AF7-FFB7-7B4B-A5DF-FC79D890FD7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4268D48-8070-BFD9-3C80-40EE13DFDA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4455775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Header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4A893F2-05B4-D9E2-2B30-B7CC9D1CFB69}"/>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93229C3-F5AB-3BBA-6B69-7CF8692523D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EE6EED1-C5AB-51B2-FCFD-26CA76F3D87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421651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Header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D8C77FD-D560-846E-0A23-2F530A9EA3CD}"/>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6E7CCCBA-67FA-7CC2-8687-891117E8BF68}"/>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FC443E9-D57C-B763-DD9D-4FEC256E61F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3140313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Header 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099757-BE0A-4323-6415-41C2AE1D7A6C}"/>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D1CDBC64-C75E-78B0-823B-5ADD7E5877C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D940D5-4399-C51E-08B0-A79919B15AD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3297169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3F1CEA8-7FA4-C6A4-0DD2-FFEE74412D6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E30F7D59-C066-8E41-4715-CE96F37DFE0D}"/>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4603A4-15EF-BCE0-2546-8A55CF235D2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952680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Header 1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5CD41E-6A6C-A94B-550E-04FBC3ADC8C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6C555CF-3407-6AA9-1794-B516717A9ED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8A6AC49-EFE8-86FC-1116-AD093735F032}"/>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6070302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Header 1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6591E82-3C88-42D6-6147-18E21D5E245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92EED94-A851-2AFE-A1D8-50ED4BBE866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54B870C-357E-9960-8C88-11E26C764A3C}"/>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7521893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Header 1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6E1E7E8-B5AE-A295-4B26-1313BEDA85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E16A354-3BF7-F982-1D44-8BC64D63F47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8E8C4BD-6763-E714-5A22-D57A71AF05A9}"/>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7994702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Header 1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17E2F60-9812-2CE4-1DC4-0C449EB25E75}"/>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4C87463-EE4F-1266-F372-0FEF46D1EDB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3EA3F24-21CB-F459-895A-44ECCEA132A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240353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57129"/>
          </a:xfrm>
          <a:prstGeom prst="rect">
            <a:avLst/>
          </a:prstGeom>
        </p:spPr>
        <p:txBody>
          <a:bodyPr anchor="ctr">
            <a:normAutofit/>
          </a:bodyPr>
          <a:lstStyle>
            <a:lvl1pPr>
              <a:defRPr sz="3000"/>
            </a:lvl1pPr>
          </a:lstStyle>
          <a:p>
            <a:r>
              <a:rPr lang="en-US" dirty="0"/>
              <a:t>Click to edit Master title style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May 2024</a:t>
            </a:r>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Medicare &amp; Other Programs for People with Disabilities</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a:xfrm>
            <a:off x="8610600" y="6492240"/>
            <a:ext cx="2743200" cy="365125"/>
          </a:xfrm>
        </p:spPr>
        <p:txBody>
          <a:bodyPr/>
          <a:lstStyle>
            <a:lvl1pPr>
              <a:defRPr>
                <a:solidFill>
                  <a:schemeClr val="accent1">
                    <a:lumMod val="60000"/>
                    <a:lumOff val="40000"/>
                  </a:schemeClr>
                </a:solidFill>
              </a:defRPr>
            </a:lvl1pPr>
          </a:lstStyle>
          <a:p>
            <a:fld id="{0B2D781D-8844-5940-92D1-06EF0A7F581E}" type="slidenum">
              <a:rPr lang="en-US" smtClean="0"/>
              <a:pPr/>
              <a:t>‹#›</a:t>
            </a:fld>
            <a:endParaRPr lang="en-US"/>
          </a:p>
        </p:txBody>
      </p:sp>
      <p:sp>
        <p:nvSpPr>
          <p:cNvPr id="7" name="Content Placeholder 6">
            <a:extLst>
              <a:ext uri="{FF2B5EF4-FFF2-40B4-BE49-F238E27FC236}">
                <a16:creationId xmlns:a16="http://schemas.microsoft.com/office/drawing/2014/main" id="{F6F2EFC5-5ACC-47F3-A3C0-648F7A472392}"/>
              </a:ext>
            </a:extLst>
          </p:cNvPr>
          <p:cNvSpPr>
            <a:spLocks noGrp="1"/>
          </p:cNvSpPr>
          <p:nvPr>
            <p:ph sz="quarter" idx="13"/>
          </p:nvPr>
        </p:nvSpPr>
        <p:spPr>
          <a:xfrm>
            <a:off x="1371600" y="1371600"/>
            <a:ext cx="9791700" cy="4667250"/>
          </a:xfrm>
        </p:spPr>
        <p:txBody>
          <a:bodyPr/>
          <a:lstStyle>
            <a:lvl1pPr marL="274320" indent="-274320">
              <a:lnSpc>
                <a:spcPct val="100000"/>
              </a:lnSpc>
              <a:spcBef>
                <a:spcPts val="0"/>
              </a:spcBef>
              <a:spcAft>
                <a:spcPts val="1200"/>
              </a:spcAft>
              <a:defRPr sz="2800">
                <a:solidFill>
                  <a:srgbClr val="00529B"/>
                </a:solidFill>
                <a:latin typeface="Arial" panose="020B0604020202020204" pitchFamily="34" charset="0"/>
                <a:cs typeface="Arial" panose="020B0604020202020204" pitchFamily="34" charset="0"/>
              </a:defRPr>
            </a:lvl1pPr>
            <a:lvl2pPr marL="548640" indent="-274320">
              <a:lnSpc>
                <a:spcPct val="100000"/>
              </a:lnSpc>
              <a:spcBef>
                <a:spcPts val="0"/>
              </a:spcBef>
              <a:spcAft>
                <a:spcPts val="600"/>
              </a:spcAft>
              <a:defRPr sz="2400">
                <a:solidFill>
                  <a:srgbClr val="00529B"/>
                </a:solidFill>
                <a:latin typeface="Arial" panose="020B0604020202020204" pitchFamily="34" charset="0"/>
                <a:cs typeface="Arial" panose="020B0604020202020204" pitchFamily="34" charset="0"/>
              </a:defRPr>
            </a:lvl2pPr>
            <a:lvl3pPr marL="822960" indent="-274320">
              <a:lnSpc>
                <a:spcPct val="100000"/>
              </a:lnSpc>
              <a:spcBef>
                <a:spcPts val="0"/>
              </a:spcBef>
              <a:spcAft>
                <a:spcPts val="600"/>
              </a:spcAft>
              <a:buSzPct val="50000"/>
              <a:buFont typeface="Wingdings" panose="05000000000000000000" pitchFamily="2" charset="2"/>
              <a:buChar char="q"/>
              <a:defRPr>
                <a:solidFill>
                  <a:srgbClr val="00529B"/>
                </a:solidFill>
                <a:latin typeface="Arial" panose="020B0604020202020204" pitchFamily="34" charset="0"/>
                <a:cs typeface="Arial" panose="020B0604020202020204" pitchFamily="34" charset="0"/>
              </a:defRPr>
            </a:lvl3pPr>
            <a:lvl4pPr marL="1097280" indent="-274320">
              <a:lnSpc>
                <a:spcPct val="100000"/>
              </a:lnSpc>
              <a:spcBef>
                <a:spcPts val="0"/>
              </a:spcBef>
              <a:spcAft>
                <a:spcPts val="600"/>
              </a:spcAft>
              <a:buFont typeface="Courier New" panose="02070309020205020404" pitchFamily="49" charset="0"/>
              <a:buChar char="o"/>
              <a:defRPr>
                <a:solidFill>
                  <a:srgbClr val="00529B"/>
                </a:solidFill>
                <a:latin typeface="Arial" panose="020B0604020202020204" pitchFamily="34" charset="0"/>
                <a:cs typeface="Arial" panose="020B0604020202020204" pitchFamily="34"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18900419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ection Header 1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1E9EE259-899F-3260-DC43-AEE138DDB02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56E46DD-0192-C780-77D1-B044A5AF8AF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22E0A31-B7BC-3F13-FA7B-B6E041C27A4E}"/>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1903745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Header 1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F6CD279F-C11C-B793-627A-9C3606FA5044}"/>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2EADC88-3390-C3F7-FF5B-1457E63B5E1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798ABBE-087E-EEEC-545E-5B9ACF7063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6014712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Header 1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D366C5D-076F-94DD-06D1-E6800D671292}"/>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87B7D52-FCE1-9B9D-A8AE-975043FA93A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85ECD6C-A491-BD59-4CC8-406B88F9564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7849474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Header 1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EE787EAB-54F2-4371-B857-C02C592A9B87}"/>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3819B2A5-EFBC-9501-6309-CED6363775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EEB56D-7C5B-8008-E24D-A525FC082AC3}"/>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2346166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Header 1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A62AAE1-987E-E339-765E-2EF9F5C9F83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568B11B-D454-472A-EED7-A7F1BBD7CE9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2D15B7-A2B1-5FB0-071F-8C3D0C68C61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2843747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Header 1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855F1930-CF6D-9DD4-2963-710C743A057A}"/>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78431197-8978-0032-439D-7A35A365B65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5BD713C-6AD9-AF03-449E-0F2780ABB4CF}"/>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2863405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2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54F5901-04AB-3D15-2E7F-E009A896C2F3}"/>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FE75798F-FE32-A870-360C-ECE9C67F2A40}"/>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8BFF3C4-3313-3375-C9A1-AE9817C0723B}"/>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690220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 2 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57129"/>
          </a:xfrm>
          <a:prstGeom prst="rect">
            <a:avLst/>
          </a:prstGeom>
        </p:spPr>
        <p:txBody>
          <a:bodyPr anchor="ctr">
            <a:normAutofit/>
          </a:bodyPr>
          <a:lstStyle>
            <a:lvl1pPr>
              <a:defRPr sz="3000"/>
            </a:lvl1pPr>
          </a:lstStyle>
          <a:p>
            <a:r>
              <a:rPr lang="en-US" dirty="0"/>
              <a:t>Click to edit Master title style</a:t>
            </a:r>
          </a:p>
        </p:txBody>
      </p:sp>
      <p:sp>
        <p:nvSpPr>
          <p:cNvPr id="7" name="Content Placeholder 6">
            <a:extLst>
              <a:ext uri="{FF2B5EF4-FFF2-40B4-BE49-F238E27FC236}">
                <a16:creationId xmlns:a16="http://schemas.microsoft.com/office/drawing/2014/main" id="{F6F2EFC5-5ACC-47F3-A3C0-648F7A472392}"/>
              </a:ext>
            </a:extLst>
          </p:cNvPr>
          <p:cNvSpPr>
            <a:spLocks noGrp="1"/>
          </p:cNvSpPr>
          <p:nvPr>
            <p:ph sz="quarter" idx="13"/>
          </p:nvPr>
        </p:nvSpPr>
        <p:spPr>
          <a:xfrm>
            <a:off x="1371600" y="1371600"/>
            <a:ext cx="4029740" cy="4667250"/>
          </a:xfrm>
        </p:spPr>
        <p:txBody>
          <a:bodyPr/>
          <a:lstStyle>
            <a:lvl1pPr marL="274320" indent="-274320">
              <a:lnSpc>
                <a:spcPct val="100000"/>
              </a:lnSpc>
              <a:spcBef>
                <a:spcPts val="0"/>
              </a:spcBef>
              <a:spcAft>
                <a:spcPts val="1200"/>
              </a:spcAft>
              <a:defRPr sz="2800">
                <a:solidFill>
                  <a:srgbClr val="00529B"/>
                </a:solidFill>
                <a:latin typeface="Arial" panose="020B0604020202020204" pitchFamily="34" charset="0"/>
                <a:cs typeface="Arial" panose="020B0604020202020204" pitchFamily="34" charset="0"/>
              </a:defRPr>
            </a:lvl1pPr>
            <a:lvl2pPr marL="548640" indent="-274320">
              <a:lnSpc>
                <a:spcPct val="100000"/>
              </a:lnSpc>
              <a:spcBef>
                <a:spcPts val="0"/>
              </a:spcBef>
              <a:spcAft>
                <a:spcPts val="600"/>
              </a:spcAft>
              <a:defRPr sz="2400">
                <a:solidFill>
                  <a:srgbClr val="00529B"/>
                </a:solidFill>
                <a:latin typeface="Arial" panose="020B0604020202020204" pitchFamily="34" charset="0"/>
                <a:cs typeface="Arial" panose="020B0604020202020204" pitchFamily="34" charset="0"/>
              </a:defRPr>
            </a:lvl2pPr>
            <a:lvl3pPr marL="822960" indent="-274320">
              <a:lnSpc>
                <a:spcPct val="100000"/>
              </a:lnSpc>
              <a:spcBef>
                <a:spcPts val="0"/>
              </a:spcBef>
              <a:spcAft>
                <a:spcPts val="600"/>
              </a:spcAft>
              <a:buSzPct val="50000"/>
              <a:buFont typeface="Wingdings" panose="05000000000000000000" pitchFamily="2" charset="2"/>
              <a:buChar char="q"/>
              <a:defRPr>
                <a:solidFill>
                  <a:srgbClr val="00529B"/>
                </a:solidFill>
                <a:latin typeface="Arial" panose="020B0604020202020204" pitchFamily="34" charset="0"/>
                <a:cs typeface="Arial" panose="020B0604020202020204" pitchFamily="34" charset="0"/>
              </a:defRPr>
            </a:lvl3pPr>
            <a:lvl4pPr marL="1097280" indent="-274320">
              <a:lnSpc>
                <a:spcPct val="100000"/>
              </a:lnSpc>
              <a:spcBef>
                <a:spcPts val="0"/>
              </a:spcBef>
              <a:spcAft>
                <a:spcPts val="600"/>
              </a:spcAft>
              <a:buFont typeface="Courier New" panose="02070309020205020404" pitchFamily="49" charset="0"/>
              <a:buChar char="o"/>
              <a:defRPr>
                <a:solidFill>
                  <a:srgbClr val="00529B"/>
                </a:solidFill>
                <a:latin typeface="Arial" panose="020B0604020202020204" pitchFamily="34" charset="0"/>
                <a:cs typeface="Arial" panose="020B0604020202020204" pitchFamily="34"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6" name="Content Placeholder 6">
            <a:extLst>
              <a:ext uri="{FF2B5EF4-FFF2-40B4-BE49-F238E27FC236}">
                <a16:creationId xmlns:a16="http://schemas.microsoft.com/office/drawing/2014/main" id="{DD879C4D-445E-D757-0600-5FBD0FB9121A}"/>
              </a:ext>
            </a:extLst>
          </p:cNvPr>
          <p:cNvSpPr>
            <a:spLocks noGrp="1"/>
          </p:cNvSpPr>
          <p:nvPr>
            <p:ph sz="quarter" idx="14"/>
          </p:nvPr>
        </p:nvSpPr>
        <p:spPr>
          <a:xfrm>
            <a:off x="6138530" y="1371600"/>
            <a:ext cx="4029740" cy="4667250"/>
          </a:xfrm>
        </p:spPr>
        <p:txBody>
          <a:bodyPr/>
          <a:lstStyle>
            <a:lvl1pPr marL="274320" indent="-274320">
              <a:lnSpc>
                <a:spcPct val="100000"/>
              </a:lnSpc>
              <a:spcBef>
                <a:spcPts val="0"/>
              </a:spcBef>
              <a:spcAft>
                <a:spcPts val="1200"/>
              </a:spcAft>
              <a:defRPr sz="2800">
                <a:solidFill>
                  <a:srgbClr val="00529B"/>
                </a:solidFill>
                <a:latin typeface="Arial" panose="020B0604020202020204" pitchFamily="34" charset="0"/>
                <a:cs typeface="Arial" panose="020B0604020202020204" pitchFamily="34" charset="0"/>
              </a:defRPr>
            </a:lvl1pPr>
            <a:lvl2pPr marL="548640" indent="-274320">
              <a:lnSpc>
                <a:spcPct val="100000"/>
              </a:lnSpc>
              <a:spcBef>
                <a:spcPts val="0"/>
              </a:spcBef>
              <a:spcAft>
                <a:spcPts val="600"/>
              </a:spcAft>
              <a:defRPr sz="2400">
                <a:solidFill>
                  <a:srgbClr val="00529B"/>
                </a:solidFill>
                <a:latin typeface="Arial" panose="020B0604020202020204" pitchFamily="34" charset="0"/>
                <a:cs typeface="Arial" panose="020B0604020202020204" pitchFamily="34" charset="0"/>
              </a:defRPr>
            </a:lvl2pPr>
            <a:lvl3pPr marL="822960" indent="-274320">
              <a:lnSpc>
                <a:spcPct val="100000"/>
              </a:lnSpc>
              <a:spcBef>
                <a:spcPts val="0"/>
              </a:spcBef>
              <a:spcAft>
                <a:spcPts val="600"/>
              </a:spcAft>
              <a:buSzPct val="50000"/>
              <a:buFont typeface="Wingdings" panose="05000000000000000000" pitchFamily="2" charset="2"/>
              <a:buChar char="q"/>
              <a:defRPr>
                <a:solidFill>
                  <a:srgbClr val="00529B"/>
                </a:solidFill>
                <a:latin typeface="Arial" panose="020B0604020202020204" pitchFamily="34" charset="0"/>
                <a:cs typeface="Arial" panose="020B0604020202020204" pitchFamily="34" charset="0"/>
              </a:defRPr>
            </a:lvl3pPr>
            <a:lvl4pPr marL="1097280" indent="-274320">
              <a:lnSpc>
                <a:spcPct val="100000"/>
              </a:lnSpc>
              <a:spcBef>
                <a:spcPts val="0"/>
              </a:spcBef>
              <a:spcAft>
                <a:spcPts val="600"/>
              </a:spcAft>
              <a:buFont typeface="Courier New" panose="02070309020205020404" pitchFamily="49" charset="0"/>
              <a:buChar char="o"/>
              <a:defRPr>
                <a:solidFill>
                  <a:srgbClr val="00529B"/>
                </a:solidFill>
                <a:latin typeface="Arial" panose="020B0604020202020204" pitchFamily="34" charset="0"/>
                <a:cs typeface="Arial" panose="020B0604020202020204" pitchFamily="34"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a:xfrm>
            <a:off x="8610600" y="6492240"/>
            <a:ext cx="2743200" cy="365125"/>
          </a:xfrm>
        </p:spPr>
        <p:txBody>
          <a:bodyPr/>
          <a:lstStyle>
            <a:lvl1pPr>
              <a:defRPr>
                <a:solidFill>
                  <a:schemeClr val="accent1">
                    <a:lumMod val="60000"/>
                    <a:lumOff val="40000"/>
                  </a:schemeClr>
                </a:solidFill>
              </a:defRPr>
            </a:lvl1pPr>
          </a:lstStyle>
          <a:p>
            <a:fld id="{0B2D781D-8844-5940-92D1-06EF0A7F581E}" type="slidenum">
              <a:rPr lang="en-US" smtClean="0"/>
              <a:pPr/>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Medicare &amp; Other Programs for People with Disabilities</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May 2024</a:t>
            </a:r>
          </a:p>
        </p:txBody>
      </p:sp>
    </p:spTree>
    <p:custDataLst>
      <p:tags r:id="rId1"/>
    </p:custDataLst>
    <p:extLst>
      <p:ext uri="{BB962C8B-B14F-4D97-AF65-F5344CB8AC3E}">
        <p14:creationId xmlns:p14="http://schemas.microsoft.com/office/powerpoint/2010/main" val="3789151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57129"/>
          </a:xfrm>
          <a:prstGeom prst="rect">
            <a:avLst/>
          </a:prstGeom>
        </p:spPr>
        <p:txBody>
          <a:bodyPr anchor="ctr">
            <a:normAutofit/>
          </a:bodyPr>
          <a:lstStyle>
            <a:lvl1pPr>
              <a:defRPr sz="3000"/>
            </a:lvl1pPr>
          </a:lstStyle>
          <a:p>
            <a:r>
              <a:rPr lang="en-US" dirty="0"/>
              <a:t>Click to edit Master title style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May 2024</a:t>
            </a:r>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Medicare &amp; Other Programs for People with Disabilities</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a:xfrm>
            <a:off x="8610600" y="6492240"/>
            <a:ext cx="2743200" cy="365125"/>
          </a:xfrm>
        </p:spPr>
        <p:txBody>
          <a:bodyPr/>
          <a:lstStyle>
            <a:lvl1pPr>
              <a:defRPr>
                <a:solidFill>
                  <a:schemeClr val="accent1">
                    <a:lumMod val="60000"/>
                    <a:lumOff val="40000"/>
                  </a:schemeClr>
                </a:solidFill>
              </a:defRPr>
            </a:lvl1pPr>
          </a:lstStyle>
          <a:p>
            <a:fld id="{0B2D781D-8844-5940-92D1-06EF0A7F581E}" type="slidenum">
              <a:rPr lang="en-US" smtClean="0"/>
              <a:pPr/>
              <a:t>‹#›</a:t>
            </a:fld>
            <a:endParaRPr lang="en-US"/>
          </a:p>
        </p:txBody>
      </p:sp>
      <p:sp>
        <p:nvSpPr>
          <p:cNvPr id="8" name="Text Placeholder 7">
            <a:extLst>
              <a:ext uri="{FF2B5EF4-FFF2-40B4-BE49-F238E27FC236}">
                <a16:creationId xmlns:a16="http://schemas.microsoft.com/office/drawing/2014/main" id="{FFB54095-FBDF-0374-BFF2-305BACB31CD7}"/>
              </a:ext>
            </a:extLst>
          </p:cNvPr>
          <p:cNvSpPr>
            <a:spLocks noGrp="1"/>
          </p:cNvSpPr>
          <p:nvPr>
            <p:ph type="body" sz="quarter" idx="13" hasCustomPrompt="1"/>
          </p:nvPr>
        </p:nvSpPr>
        <p:spPr>
          <a:xfrm>
            <a:off x="10229850" y="1662204"/>
            <a:ext cx="2743200" cy="614363"/>
          </a:xfrm>
        </p:spPr>
        <p:txBody>
          <a:bodyPr>
            <a:normAutofit/>
          </a:bodyPr>
          <a:lstStyle>
            <a:lvl1pPr>
              <a:defRPr sz="2000"/>
            </a:lvl1pPr>
          </a:lstStyle>
          <a:p>
            <a:pPr lvl="0"/>
            <a:r>
              <a:rPr lang="en-US" dirty="0"/>
              <a:t>1 Click to edit</a:t>
            </a:r>
          </a:p>
        </p:txBody>
      </p:sp>
      <p:sp>
        <p:nvSpPr>
          <p:cNvPr id="9" name="Text Placeholder 7">
            <a:extLst>
              <a:ext uri="{FF2B5EF4-FFF2-40B4-BE49-F238E27FC236}">
                <a16:creationId xmlns:a16="http://schemas.microsoft.com/office/drawing/2014/main" id="{9D13F19E-CB50-CBE1-B496-44E108E7502B}"/>
              </a:ext>
            </a:extLst>
          </p:cNvPr>
          <p:cNvSpPr>
            <a:spLocks noGrp="1"/>
          </p:cNvSpPr>
          <p:nvPr>
            <p:ph type="body" sz="quarter" idx="14" hasCustomPrompt="1"/>
          </p:nvPr>
        </p:nvSpPr>
        <p:spPr>
          <a:xfrm>
            <a:off x="10229850" y="2584445"/>
            <a:ext cx="2743200" cy="614363"/>
          </a:xfrm>
        </p:spPr>
        <p:txBody>
          <a:bodyPr>
            <a:normAutofit/>
          </a:bodyPr>
          <a:lstStyle>
            <a:lvl1pPr>
              <a:defRPr sz="2000"/>
            </a:lvl1pPr>
          </a:lstStyle>
          <a:p>
            <a:pPr lvl="0"/>
            <a:r>
              <a:rPr lang="en-US" dirty="0"/>
              <a:t>2 Click to edit</a:t>
            </a:r>
          </a:p>
        </p:txBody>
      </p:sp>
      <p:sp>
        <p:nvSpPr>
          <p:cNvPr id="10" name="Text Placeholder 7">
            <a:extLst>
              <a:ext uri="{FF2B5EF4-FFF2-40B4-BE49-F238E27FC236}">
                <a16:creationId xmlns:a16="http://schemas.microsoft.com/office/drawing/2014/main" id="{F5DA57EB-13FE-B2DE-AC48-A59782ED703A}"/>
              </a:ext>
            </a:extLst>
          </p:cNvPr>
          <p:cNvSpPr>
            <a:spLocks noGrp="1"/>
          </p:cNvSpPr>
          <p:nvPr>
            <p:ph type="body" sz="quarter" idx="15" hasCustomPrompt="1"/>
          </p:nvPr>
        </p:nvSpPr>
        <p:spPr>
          <a:xfrm>
            <a:off x="10229850" y="3518740"/>
            <a:ext cx="2743200" cy="614363"/>
          </a:xfrm>
        </p:spPr>
        <p:txBody>
          <a:bodyPr>
            <a:normAutofit/>
          </a:bodyPr>
          <a:lstStyle>
            <a:lvl1pPr>
              <a:defRPr sz="2000"/>
            </a:lvl1pPr>
          </a:lstStyle>
          <a:p>
            <a:pPr lvl="0"/>
            <a:r>
              <a:rPr lang="en-US" dirty="0"/>
              <a:t>3 Click to edit</a:t>
            </a:r>
          </a:p>
        </p:txBody>
      </p:sp>
      <p:sp>
        <p:nvSpPr>
          <p:cNvPr id="11" name="Text Placeholder 7">
            <a:extLst>
              <a:ext uri="{FF2B5EF4-FFF2-40B4-BE49-F238E27FC236}">
                <a16:creationId xmlns:a16="http://schemas.microsoft.com/office/drawing/2014/main" id="{6DB2C23A-3598-74D8-63F8-B81093A6CB68}"/>
              </a:ext>
            </a:extLst>
          </p:cNvPr>
          <p:cNvSpPr>
            <a:spLocks noGrp="1"/>
          </p:cNvSpPr>
          <p:nvPr>
            <p:ph type="body" sz="quarter" idx="16" hasCustomPrompt="1"/>
          </p:nvPr>
        </p:nvSpPr>
        <p:spPr>
          <a:xfrm>
            <a:off x="-774561" y="1316390"/>
            <a:ext cx="2743200" cy="614363"/>
          </a:xfrm>
        </p:spPr>
        <p:txBody>
          <a:bodyPr>
            <a:normAutofit/>
          </a:bodyPr>
          <a:lstStyle>
            <a:lvl1pPr>
              <a:defRPr sz="2000"/>
            </a:lvl1pPr>
          </a:lstStyle>
          <a:p>
            <a:pPr lvl="0"/>
            <a:r>
              <a:rPr lang="en-US" dirty="0"/>
              <a:t>4 Click to edit</a:t>
            </a:r>
          </a:p>
        </p:txBody>
      </p:sp>
      <p:sp>
        <p:nvSpPr>
          <p:cNvPr id="12" name="Text Placeholder 7">
            <a:extLst>
              <a:ext uri="{FF2B5EF4-FFF2-40B4-BE49-F238E27FC236}">
                <a16:creationId xmlns:a16="http://schemas.microsoft.com/office/drawing/2014/main" id="{D8BE96B9-3C29-2931-E3CD-0320C329E5EE}"/>
              </a:ext>
            </a:extLst>
          </p:cNvPr>
          <p:cNvSpPr>
            <a:spLocks noGrp="1"/>
          </p:cNvSpPr>
          <p:nvPr>
            <p:ph type="body" sz="quarter" idx="17" hasCustomPrompt="1"/>
          </p:nvPr>
        </p:nvSpPr>
        <p:spPr>
          <a:xfrm>
            <a:off x="-692499" y="2290014"/>
            <a:ext cx="2743200" cy="614363"/>
          </a:xfrm>
        </p:spPr>
        <p:txBody>
          <a:bodyPr>
            <a:normAutofit/>
          </a:bodyPr>
          <a:lstStyle>
            <a:lvl1pPr>
              <a:defRPr sz="2000"/>
            </a:lvl1pPr>
          </a:lstStyle>
          <a:p>
            <a:pPr lvl="0"/>
            <a:r>
              <a:rPr lang="en-US" dirty="0"/>
              <a:t>5 Click to edit</a:t>
            </a:r>
          </a:p>
        </p:txBody>
      </p:sp>
      <p:sp>
        <p:nvSpPr>
          <p:cNvPr id="13" name="Text Placeholder 7">
            <a:extLst>
              <a:ext uri="{FF2B5EF4-FFF2-40B4-BE49-F238E27FC236}">
                <a16:creationId xmlns:a16="http://schemas.microsoft.com/office/drawing/2014/main" id="{1DF10077-F1FD-BC5E-51A7-EAE8FDA0D294}"/>
              </a:ext>
            </a:extLst>
          </p:cNvPr>
          <p:cNvSpPr>
            <a:spLocks noGrp="1"/>
          </p:cNvSpPr>
          <p:nvPr>
            <p:ph type="body" sz="quarter" idx="18" hasCustomPrompt="1"/>
          </p:nvPr>
        </p:nvSpPr>
        <p:spPr>
          <a:xfrm>
            <a:off x="-692499" y="3198808"/>
            <a:ext cx="2743200" cy="614363"/>
          </a:xfrm>
        </p:spPr>
        <p:txBody>
          <a:bodyPr>
            <a:normAutofit/>
          </a:bodyPr>
          <a:lstStyle>
            <a:lvl1pPr>
              <a:defRPr sz="2000"/>
            </a:lvl1pPr>
          </a:lstStyle>
          <a:p>
            <a:pPr lvl="0"/>
            <a:r>
              <a:rPr lang="en-US" dirty="0"/>
              <a:t>6 Click to edit</a:t>
            </a:r>
          </a:p>
        </p:txBody>
      </p:sp>
    </p:spTree>
    <p:custDataLst>
      <p:tags r:id="rId1"/>
    </p:custDataLst>
    <p:extLst>
      <p:ext uri="{BB962C8B-B14F-4D97-AF65-F5344CB8AC3E}">
        <p14:creationId xmlns:p14="http://schemas.microsoft.com/office/powerpoint/2010/main" val="3133813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57129"/>
          </a:xfrm>
          <a:prstGeom prst="rect">
            <a:avLst/>
          </a:prstGeom>
        </p:spPr>
        <p:txBody>
          <a:bodyPr anchor="ctr">
            <a:normAutofit/>
          </a:bodyPr>
          <a:lstStyle>
            <a:lvl1pPr>
              <a:defRPr sz="3000"/>
            </a:lvl1pPr>
          </a:lstStyle>
          <a:p>
            <a:r>
              <a:rPr lang="en-US" dirty="0"/>
              <a:t>Click to edit Master title style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May 2024</a:t>
            </a:r>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Medicare &amp; Other Programs for People with Disabilities</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a:xfrm>
            <a:off x="8610600" y="6492240"/>
            <a:ext cx="2743200" cy="365125"/>
          </a:xfrm>
        </p:spPr>
        <p:txBody>
          <a:bodyPr/>
          <a:lstStyle>
            <a:lvl1pPr>
              <a:defRPr>
                <a:solidFill>
                  <a:schemeClr val="accent1">
                    <a:lumMod val="60000"/>
                    <a:lumOff val="40000"/>
                  </a:schemeClr>
                </a:solidFill>
              </a:defRPr>
            </a:lvl1pPr>
          </a:lstStyle>
          <a:p>
            <a:fld id="{0B2D781D-8844-5940-92D1-06EF0A7F581E}" type="slidenum">
              <a:rPr lang="en-US" smtClean="0"/>
              <a:pPr/>
              <a:t>‹#›</a:t>
            </a:fld>
            <a:endParaRPr lang="en-US"/>
          </a:p>
        </p:txBody>
      </p:sp>
      <p:sp>
        <p:nvSpPr>
          <p:cNvPr id="8" name="Text Placeholder 7">
            <a:extLst>
              <a:ext uri="{FF2B5EF4-FFF2-40B4-BE49-F238E27FC236}">
                <a16:creationId xmlns:a16="http://schemas.microsoft.com/office/drawing/2014/main" id="{FFB54095-FBDF-0374-BFF2-305BACB31CD7}"/>
              </a:ext>
            </a:extLst>
          </p:cNvPr>
          <p:cNvSpPr>
            <a:spLocks noGrp="1"/>
          </p:cNvSpPr>
          <p:nvPr>
            <p:ph type="body" sz="quarter" idx="13" hasCustomPrompt="1"/>
          </p:nvPr>
        </p:nvSpPr>
        <p:spPr>
          <a:xfrm>
            <a:off x="8858250" y="1724808"/>
            <a:ext cx="2743200" cy="614363"/>
          </a:xfrm>
        </p:spPr>
        <p:txBody>
          <a:bodyPr>
            <a:normAutofit/>
          </a:bodyPr>
          <a:lstStyle>
            <a:lvl1pPr>
              <a:defRPr sz="2000"/>
            </a:lvl1pPr>
          </a:lstStyle>
          <a:p>
            <a:pPr lvl="0"/>
            <a:r>
              <a:rPr lang="en-US" dirty="0"/>
              <a:t>1 Click to edit</a:t>
            </a:r>
          </a:p>
        </p:txBody>
      </p:sp>
      <p:sp>
        <p:nvSpPr>
          <p:cNvPr id="9" name="Text Placeholder 7">
            <a:extLst>
              <a:ext uri="{FF2B5EF4-FFF2-40B4-BE49-F238E27FC236}">
                <a16:creationId xmlns:a16="http://schemas.microsoft.com/office/drawing/2014/main" id="{9D13F19E-CB50-CBE1-B496-44E108E7502B}"/>
              </a:ext>
            </a:extLst>
          </p:cNvPr>
          <p:cNvSpPr>
            <a:spLocks noGrp="1"/>
          </p:cNvSpPr>
          <p:nvPr>
            <p:ph type="body" sz="quarter" idx="14" hasCustomPrompt="1"/>
          </p:nvPr>
        </p:nvSpPr>
        <p:spPr>
          <a:xfrm>
            <a:off x="8858250" y="2625579"/>
            <a:ext cx="2743200" cy="614363"/>
          </a:xfrm>
        </p:spPr>
        <p:txBody>
          <a:bodyPr>
            <a:normAutofit/>
          </a:bodyPr>
          <a:lstStyle>
            <a:lvl1pPr>
              <a:defRPr sz="2000"/>
            </a:lvl1pPr>
          </a:lstStyle>
          <a:p>
            <a:pPr lvl="0"/>
            <a:r>
              <a:rPr lang="en-US" dirty="0"/>
              <a:t>2 Click to edit</a:t>
            </a:r>
          </a:p>
        </p:txBody>
      </p:sp>
      <p:sp>
        <p:nvSpPr>
          <p:cNvPr id="10" name="Text Placeholder 7">
            <a:extLst>
              <a:ext uri="{FF2B5EF4-FFF2-40B4-BE49-F238E27FC236}">
                <a16:creationId xmlns:a16="http://schemas.microsoft.com/office/drawing/2014/main" id="{F5DA57EB-13FE-B2DE-AC48-A59782ED703A}"/>
              </a:ext>
            </a:extLst>
          </p:cNvPr>
          <p:cNvSpPr>
            <a:spLocks noGrp="1"/>
          </p:cNvSpPr>
          <p:nvPr>
            <p:ph type="body" sz="quarter" idx="15" hasCustomPrompt="1"/>
          </p:nvPr>
        </p:nvSpPr>
        <p:spPr>
          <a:xfrm>
            <a:off x="8858250" y="3557804"/>
            <a:ext cx="2743200" cy="614363"/>
          </a:xfrm>
        </p:spPr>
        <p:txBody>
          <a:bodyPr>
            <a:normAutofit/>
          </a:bodyPr>
          <a:lstStyle>
            <a:lvl1pPr>
              <a:defRPr sz="2000"/>
            </a:lvl1pPr>
          </a:lstStyle>
          <a:p>
            <a:pPr lvl="0"/>
            <a:r>
              <a:rPr lang="en-US" dirty="0"/>
              <a:t>3 Click to edit</a:t>
            </a:r>
          </a:p>
        </p:txBody>
      </p:sp>
    </p:spTree>
    <p:custDataLst>
      <p:tags r:id="rId1"/>
    </p:custDataLst>
    <p:extLst>
      <p:ext uri="{BB962C8B-B14F-4D97-AF65-F5344CB8AC3E}">
        <p14:creationId xmlns:p14="http://schemas.microsoft.com/office/powerpoint/2010/main" val="519884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8 conten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55040"/>
          </a:xfrm>
          <a:prstGeom prst="rect">
            <a:avLst/>
          </a:prstGeom>
        </p:spPr>
        <p:txBody>
          <a:bodyPr anchor="ct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May 2024</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3938154" y="6492240"/>
            <a:ext cx="4315691" cy="365125"/>
          </a:xfrm>
        </p:spPr>
        <p:txBody>
          <a:bodyPr/>
          <a:lstStyle>
            <a:lvl1pPr>
              <a:defRPr>
                <a:solidFill>
                  <a:srgbClr val="8FAADC"/>
                </a:solidFill>
              </a:defRPr>
            </a:lvl1pPr>
          </a:lstStyle>
          <a:p>
            <a:r>
              <a:rPr lang="en-US"/>
              <a:t>Medicare &amp; Other Programs for People with Disabilities</a:t>
            </a:r>
          </a:p>
        </p:txBody>
      </p:sp>
      <p:sp>
        <p:nvSpPr>
          <p:cNvPr id="4" name="Text Placeholder 3">
            <a:extLst>
              <a:ext uri="{FF2B5EF4-FFF2-40B4-BE49-F238E27FC236}">
                <a16:creationId xmlns:a16="http://schemas.microsoft.com/office/drawing/2014/main" id="{B9BA3EE1-7938-9292-489D-CF9EA9D7FE8D}"/>
              </a:ext>
            </a:extLst>
          </p:cNvPr>
          <p:cNvSpPr>
            <a:spLocks noGrp="1"/>
          </p:cNvSpPr>
          <p:nvPr>
            <p:ph type="body" sz="quarter" idx="13" hasCustomPrompt="1"/>
          </p:nvPr>
        </p:nvSpPr>
        <p:spPr>
          <a:xfrm>
            <a:off x="-3359735" y="1360004"/>
            <a:ext cx="4197935" cy="737268"/>
          </a:xfrm>
        </p:spPr>
        <p:txBody>
          <a:bodyP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1 Click to edit</a:t>
            </a:r>
          </a:p>
        </p:txBody>
      </p:sp>
      <p:sp>
        <p:nvSpPr>
          <p:cNvPr id="5" name="Text Placeholder 3">
            <a:extLst>
              <a:ext uri="{FF2B5EF4-FFF2-40B4-BE49-F238E27FC236}">
                <a16:creationId xmlns:a16="http://schemas.microsoft.com/office/drawing/2014/main" id="{610049D8-4D6D-1662-F62F-258489B7B49E}"/>
              </a:ext>
            </a:extLst>
          </p:cNvPr>
          <p:cNvSpPr>
            <a:spLocks noGrp="1"/>
          </p:cNvSpPr>
          <p:nvPr>
            <p:ph type="body" sz="quarter" idx="14" hasCustomPrompt="1"/>
          </p:nvPr>
        </p:nvSpPr>
        <p:spPr>
          <a:xfrm>
            <a:off x="-3359735" y="2547453"/>
            <a:ext cx="4197935" cy="737268"/>
          </a:xfrm>
        </p:spPr>
        <p:txBody>
          <a:bodyP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2 Click to edit</a:t>
            </a:r>
          </a:p>
        </p:txBody>
      </p:sp>
      <p:sp>
        <p:nvSpPr>
          <p:cNvPr id="6" name="Text Placeholder 3">
            <a:extLst>
              <a:ext uri="{FF2B5EF4-FFF2-40B4-BE49-F238E27FC236}">
                <a16:creationId xmlns:a16="http://schemas.microsoft.com/office/drawing/2014/main" id="{588B27CD-BE07-9D51-31AA-54FDCDC3DB2B}"/>
              </a:ext>
            </a:extLst>
          </p:cNvPr>
          <p:cNvSpPr>
            <a:spLocks noGrp="1"/>
          </p:cNvSpPr>
          <p:nvPr>
            <p:ph type="body" sz="quarter" idx="15" hasCustomPrompt="1"/>
          </p:nvPr>
        </p:nvSpPr>
        <p:spPr>
          <a:xfrm>
            <a:off x="-3359735" y="3734902"/>
            <a:ext cx="4197935" cy="737268"/>
          </a:xfrm>
        </p:spPr>
        <p:txBody>
          <a:bodyP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3 Click to edit</a:t>
            </a:r>
          </a:p>
        </p:txBody>
      </p:sp>
      <p:sp>
        <p:nvSpPr>
          <p:cNvPr id="7" name="Text Placeholder 3">
            <a:extLst>
              <a:ext uri="{FF2B5EF4-FFF2-40B4-BE49-F238E27FC236}">
                <a16:creationId xmlns:a16="http://schemas.microsoft.com/office/drawing/2014/main" id="{E65EF413-F520-D473-2ECC-A271562761C3}"/>
              </a:ext>
            </a:extLst>
          </p:cNvPr>
          <p:cNvSpPr>
            <a:spLocks noGrp="1"/>
          </p:cNvSpPr>
          <p:nvPr>
            <p:ph type="body" sz="quarter" idx="16" hasCustomPrompt="1"/>
          </p:nvPr>
        </p:nvSpPr>
        <p:spPr>
          <a:xfrm>
            <a:off x="-3359735" y="4930040"/>
            <a:ext cx="4197935" cy="737268"/>
          </a:xfrm>
        </p:spPr>
        <p:txBody>
          <a:bodyP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4 Click to edit</a:t>
            </a:r>
          </a:p>
        </p:txBody>
      </p:sp>
      <p:sp>
        <p:nvSpPr>
          <p:cNvPr id="8" name="Text Placeholder 3">
            <a:extLst>
              <a:ext uri="{FF2B5EF4-FFF2-40B4-BE49-F238E27FC236}">
                <a16:creationId xmlns:a16="http://schemas.microsoft.com/office/drawing/2014/main" id="{7BE14469-4DCA-0940-DB86-1792D8B663BB}"/>
              </a:ext>
            </a:extLst>
          </p:cNvPr>
          <p:cNvSpPr>
            <a:spLocks noGrp="1"/>
          </p:cNvSpPr>
          <p:nvPr>
            <p:ph type="body" sz="quarter" idx="17" hasCustomPrompt="1"/>
          </p:nvPr>
        </p:nvSpPr>
        <p:spPr>
          <a:xfrm>
            <a:off x="11546306" y="1360004"/>
            <a:ext cx="4522788" cy="737268"/>
          </a:xfrm>
        </p:spPr>
        <p:txBody>
          <a:bodyPr/>
          <a:lstStyle>
            <a:lvl1pPr marL="0" indent="0">
              <a:buNone/>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5 Click to edit</a:t>
            </a:r>
          </a:p>
        </p:txBody>
      </p:sp>
      <p:sp>
        <p:nvSpPr>
          <p:cNvPr id="9" name="Text Placeholder 3">
            <a:extLst>
              <a:ext uri="{FF2B5EF4-FFF2-40B4-BE49-F238E27FC236}">
                <a16:creationId xmlns:a16="http://schemas.microsoft.com/office/drawing/2014/main" id="{757FDD81-66B9-8E6E-D2F3-736EDB754906}"/>
              </a:ext>
            </a:extLst>
          </p:cNvPr>
          <p:cNvSpPr>
            <a:spLocks noGrp="1"/>
          </p:cNvSpPr>
          <p:nvPr>
            <p:ph type="body" sz="quarter" idx="18" hasCustomPrompt="1"/>
          </p:nvPr>
        </p:nvSpPr>
        <p:spPr>
          <a:xfrm>
            <a:off x="11546306" y="2373864"/>
            <a:ext cx="4522788" cy="737268"/>
          </a:xfrm>
        </p:spPr>
        <p:txBody>
          <a:bodyPr/>
          <a:lstStyle>
            <a:lvl1pPr marL="0" indent="0">
              <a:buNone/>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6 Click to edit</a:t>
            </a:r>
          </a:p>
        </p:txBody>
      </p:sp>
      <p:sp>
        <p:nvSpPr>
          <p:cNvPr id="13" name="Text Placeholder 3">
            <a:extLst>
              <a:ext uri="{FF2B5EF4-FFF2-40B4-BE49-F238E27FC236}">
                <a16:creationId xmlns:a16="http://schemas.microsoft.com/office/drawing/2014/main" id="{62F1D8C0-7E2E-265E-1F30-2445B36AE02F}"/>
              </a:ext>
            </a:extLst>
          </p:cNvPr>
          <p:cNvSpPr>
            <a:spLocks noGrp="1"/>
          </p:cNvSpPr>
          <p:nvPr>
            <p:ph type="body" sz="quarter" idx="19" hasCustomPrompt="1"/>
          </p:nvPr>
        </p:nvSpPr>
        <p:spPr>
          <a:xfrm>
            <a:off x="11546306" y="3541260"/>
            <a:ext cx="4522788" cy="737268"/>
          </a:xfrm>
        </p:spPr>
        <p:txBody>
          <a:bodyPr/>
          <a:lstStyle>
            <a:lvl1pPr marL="0" indent="0">
              <a:buNone/>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7 Click to edit</a:t>
            </a:r>
          </a:p>
        </p:txBody>
      </p:sp>
      <p:sp>
        <p:nvSpPr>
          <p:cNvPr id="14" name="Text Placeholder 3">
            <a:extLst>
              <a:ext uri="{FF2B5EF4-FFF2-40B4-BE49-F238E27FC236}">
                <a16:creationId xmlns:a16="http://schemas.microsoft.com/office/drawing/2014/main" id="{15FA4F8B-4C8A-A640-A4E7-08C25A29B17A}"/>
              </a:ext>
            </a:extLst>
          </p:cNvPr>
          <p:cNvSpPr>
            <a:spLocks noGrp="1"/>
          </p:cNvSpPr>
          <p:nvPr>
            <p:ph type="body" sz="quarter" idx="20" hasCustomPrompt="1"/>
          </p:nvPr>
        </p:nvSpPr>
        <p:spPr>
          <a:xfrm>
            <a:off x="11546306" y="4756451"/>
            <a:ext cx="4522788" cy="737268"/>
          </a:xfrm>
        </p:spPr>
        <p:txBody>
          <a:bodyPr/>
          <a:lstStyle>
            <a:lvl1pPr marL="0" indent="0">
              <a:buNone/>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8 Click to edit</a:t>
            </a:r>
          </a:p>
        </p:txBody>
      </p:sp>
    </p:spTree>
    <p:custDataLst>
      <p:tags r:id="rId1"/>
    </p:custDataLst>
    <p:extLst>
      <p:ext uri="{BB962C8B-B14F-4D97-AF65-F5344CB8AC3E}">
        <p14:creationId xmlns:p14="http://schemas.microsoft.com/office/powerpoint/2010/main" val="2439409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D0DBCD2-53E9-E351-0C23-D2B875750A18}"/>
              </a:ext>
            </a:extLst>
          </p:cNvPr>
          <p:cNvGrpSpPr/>
          <p:nvPr userDrawn="1"/>
        </p:nvGrpSpPr>
        <p:grpSpPr>
          <a:xfrm>
            <a:off x="0" y="5972445"/>
            <a:ext cx="12192000" cy="900112"/>
            <a:chOff x="0" y="5972445"/>
            <a:chExt cx="12192000" cy="900112"/>
          </a:xfrm>
        </p:grpSpPr>
        <p:sp>
          <p:nvSpPr>
            <p:cNvPr id="9" name="Rectangle 8">
              <a:extLst>
                <a:ext uri="{FF2B5EF4-FFF2-40B4-BE49-F238E27FC236}">
                  <a16:creationId xmlns:a16="http://schemas.microsoft.com/office/drawing/2014/main" id="{5704D24A-2AB5-EF5F-46ED-88DEAE008E32}"/>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9B10843-D1F7-323D-D1F2-F2381882EBF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8" name="Picture 7">
              <a:extLst>
                <a:ext uri="{FF2B5EF4-FFF2-40B4-BE49-F238E27FC236}">
                  <a16:creationId xmlns:a16="http://schemas.microsoft.com/office/drawing/2014/main" id="{A90466DD-C174-2702-CDD9-E5196DBE1B01}"/>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935524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1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45092"/>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D821A07-1804-4302-86C2-2409C8BECD23}"/>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EEEEF3CD-4F8F-6E08-3B21-6FA32F65D565}"/>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A09B4FDC-6BDF-EFD4-7421-EBDC794BE194}"/>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B24D343-86C1-3984-D6BA-39C2D60BEA23}"/>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7CD517C8-DD95-E64C-A981-55C6AFE3CB3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82668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26" Type="http://schemas.openxmlformats.org/officeDocument/2006/relationships/slideLayout" Target="../slideLayouts/slideLayout33.xml"/><Relationship Id="rId3" Type="http://schemas.openxmlformats.org/officeDocument/2006/relationships/slideLayout" Target="../slideLayouts/slideLayout10.xml"/><Relationship Id="rId21" Type="http://schemas.openxmlformats.org/officeDocument/2006/relationships/slideLayout" Target="../slideLayouts/slideLayout28.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5" Type="http://schemas.openxmlformats.org/officeDocument/2006/relationships/slideLayout" Target="../slideLayouts/slideLayout32.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29" Type="http://schemas.openxmlformats.org/officeDocument/2006/relationships/slideLayout" Target="../slideLayouts/slideLayout36.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24" Type="http://schemas.openxmlformats.org/officeDocument/2006/relationships/slideLayout" Target="../slideLayouts/slideLayout31.xml"/><Relationship Id="rId32" Type="http://schemas.openxmlformats.org/officeDocument/2006/relationships/image" Target="../media/image4.jpeg"/><Relationship Id="rId5" Type="http://schemas.openxmlformats.org/officeDocument/2006/relationships/slideLayout" Target="../slideLayouts/slideLayout12.xml"/><Relationship Id="rId15" Type="http://schemas.openxmlformats.org/officeDocument/2006/relationships/slideLayout" Target="../slideLayouts/slideLayout22.xml"/><Relationship Id="rId23" Type="http://schemas.openxmlformats.org/officeDocument/2006/relationships/slideLayout" Target="../slideLayouts/slideLayout30.xml"/><Relationship Id="rId28" Type="http://schemas.openxmlformats.org/officeDocument/2006/relationships/slideLayout" Target="../slideLayouts/slideLayout35.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31" Type="http://schemas.openxmlformats.org/officeDocument/2006/relationships/tags" Target="../tags/tag8.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slideLayout" Target="../slideLayouts/slideLayout29.xml"/><Relationship Id="rId27" Type="http://schemas.openxmlformats.org/officeDocument/2006/relationships/slideLayout" Target="../slideLayouts/slideLayout34.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chemeClr val="accent1">
                    <a:lumMod val="60000"/>
                    <a:lumOff val="40000"/>
                  </a:schemeClr>
                </a:solidFill>
                <a:latin typeface="Arial" panose="020B0604020202020204" pitchFamily="34" charset="0"/>
                <a:cs typeface="Arial" panose="020B0604020202020204" pitchFamily="34" charset="0"/>
              </a:defRPr>
            </a:lvl1pPr>
          </a:lstStyle>
          <a:p>
            <a:r>
              <a:rPr lang="en-US"/>
              <a:t>May 2024</a:t>
            </a:r>
            <a:endParaRPr lang="en-US" dirty="0"/>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chemeClr val="accent1">
                    <a:lumMod val="60000"/>
                    <a:lumOff val="40000"/>
                  </a:schemeClr>
                </a:solidFill>
                <a:latin typeface="Arial" panose="020B0604020202020204" pitchFamily="34" charset="0"/>
                <a:cs typeface="Arial" panose="020B0604020202020204" pitchFamily="34" charset="0"/>
              </a:defRPr>
            </a:lvl1pPr>
          </a:lstStyle>
          <a:p>
            <a:r>
              <a:rPr lang="en-US"/>
              <a:t>Medicare &amp; Other Programs for People with Disabilities</a:t>
            </a:r>
            <a:endParaRPr lang="en-US" dirty="0"/>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chemeClr val="accent1">
                    <a:lumMod val="60000"/>
                    <a:lumOff val="40000"/>
                  </a:schemeClr>
                </a:solidFill>
                <a:latin typeface="Arial" panose="020B0604020202020204" pitchFamily="34" charset="0"/>
                <a:cs typeface="Arial" panose="020B0604020202020204" pitchFamily="34" charset="0"/>
              </a:defRPr>
            </a:lvl1pPr>
          </a:lstStyle>
          <a:p>
            <a:fld id="{0B2D781D-8844-5940-92D1-06EF0A7F581E}" type="slidenum">
              <a:rPr lang="en-US" smtClean="0"/>
              <a:pPr/>
              <a:t>‹#›</a:t>
            </a:fld>
            <a:endParaRPr lang="en-US" dirty="0"/>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add Head</a:t>
            </a:r>
          </a:p>
        </p:txBody>
      </p:sp>
    </p:spTree>
    <p:extLst>
      <p:ext uri="{BB962C8B-B14F-4D97-AF65-F5344CB8AC3E}">
        <p14:creationId xmlns:p14="http://schemas.microsoft.com/office/powerpoint/2010/main" val="3761094634"/>
      </p:ext>
    </p:extLst>
  </p:cSld>
  <p:clrMap bg1="lt1" tx1="dk1" bg2="lt2" tx2="dk2" accent1="accent1" accent2="accent2" accent3="accent3" accent4="accent4" accent5="accent5" accent6="accent6" hlink="hlink" folHlink="folHlink"/>
  <p:sldLayoutIdLst>
    <p:sldLayoutId id="2147483665" r:id="rId1"/>
    <p:sldLayoutId id="2147483691" r:id="rId2"/>
    <p:sldLayoutId id="2147483654" r:id="rId3"/>
    <p:sldLayoutId id="2147483725" r:id="rId4"/>
    <p:sldLayoutId id="2147483723" r:id="rId5"/>
    <p:sldLayoutId id="2147483724" r:id="rId6"/>
    <p:sldLayoutId id="2147483722" r:id="rId7"/>
  </p:sldLayoutIdLst>
  <p:hf hdr="0"/>
  <p:txStyles>
    <p:titleStyle>
      <a:lvl1pPr algn="ctr" defTabSz="914400" rtl="0" eaLnBrk="1" latinLnBrk="0" hangingPunct="1">
        <a:lnSpc>
          <a:spcPct val="90000"/>
        </a:lnSpc>
        <a:spcBef>
          <a:spcPct val="0"/>
        </a:spcBef>
        <a:buNone/>
        <a:defRPr sz="30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800" kern="1200">
          <a:solidFill>
            <a:srgbClr val="00529B"/>
          </a:solidFill>
          <a:latin typeface="Arial" panose="020B0604020202020204" pitchFamily="34" charset="0"/>
          <a:ea typeface="+mn-ea"/>
          <a:cs typeface="Arial" panose="020B0604020202020204" pitchFamily="34" charset="0"/>
        </a:defRPr>
      </a:lvl1pPr>
      <a:lvl2pPr marL="548640" indent="-274320" algn="l" defTabSz="914400" rtl="0" eaLnBrk="1" latinLnBrk="0" hangingPunct="1">
        <a:lnSpc>
          <a:spcPct val="100000"/>
        </a:lnSpc>
        <a:spcBef>
          <a:spcPts val="0"/>
        </a:spcBef>
        <a:spcAft>
          <a:spcPts val="600"/>
        </a:spcAft>
        <a:buFont typeface="Arial" panose="020B0604020202020204" pitchFamily="34" charset="0"/>
        <a:buChar char="•"/>
        <a:defRPr sz="2400" kern="1200">
          <a:solidFill>
            <a:srgbClr val="00529B"/>
          </a:solidFill>
          <a:latin typeface="Arial" panose="020B0604020202020204" pitchFamily="34" charset="0"/>
          <a:ea typeface="+mn-ea"/>
          <a:cs typeface="Arial" panose="020B0604020202020204" pitchFamily="34" charset="0"/>
        </a:defRPr>
      </a:lvl2pPr>
      <a:lvl3pPr marL="82296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09728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914400" y="1371600"/>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May 2024</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Medicare &amp; Other Programs for People with Disabilities</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edit title</a:t>
            </a:r>
          </a:p>
        </p:txBody>
      </p:sp>
    </p:spTree>
    <p:custDataLst>
      <p:tags r:id="rId31"/>
    </p:custDataLst>
    <p:extLst>
      <p:ext uri="{BB962C8B-B14F-4D97-AF65-F5344CB8AC3E}">
        <p14:creationId xmlns:p14="http://schemas.microsoft.com/office/powerpoint/2010/main" val="1328582419"/>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Lst>
  <p:hf hdr="0"/>
  <p:txStyles>
    <p:titleStyle>
      <a:lvl1pPr algn="ctr" defTabSz="914400" rtl="0" eaLnBrk="1" latinLnBrk="0" hangingPunct="1">
        <a:lnSpc>
          <a:spcPct val="90000"/>
        </a:lnSpc>
        <a:spcBef>
          <a:spcPct val="0"/>
        </a:spcBef>
        <a:buNone/>
        <a:defRPr sz="30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8.xml"/><Relationship Id="rId1" Type="http://schemas.openxmlformats.org/officeDocument/2006/relationships/tags" Target="../tags/tag38.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43.svg"/><Relationship Id="rId2" Type="http://schemas.openxmlformats.org/officeDocument/2006/relationships/slideLayout" Target="../slideLayouts/slideLayout6.xml"/><Relationship Id="rId1" Type="http://schemas.openxmlformats.org/officeDocument/2006/relationships/tags" Target="../tags/tag47.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48.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49.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50.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51.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5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5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54.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55.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49.png"/><Relationship Id="rId2" Type="http://schemas.openxmlformats.org/officeDocument/2006/relationships/slideLayout" Target="../slideLayouts/slideLayout4.xml"/><Relationship Id="rId1" Type="http://schemas.openxmlformats.org/officeDocument/2006/relationships/tags" Target="../tags/tag56.xml"/><Relationship Id="rId6" Type="http://schemas.openxmlformats.org/officeDocument/2006/relationships/hyperlink" Target="https://www.ssa.gov/disability/" TargetMode="External"/><Relationship Id="rId5" Type="http://schemas.openxmlformats.org/officeDocument/2006/relationships/image" Target="../media/image48.sv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39.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5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tags" Target="../tags/tag58.xml"/><Relationship Id="rId5" Type="http://schemas.openxmlformats.org/officeDocument/2006/relationships/image" Target="../media/image51.jpeg"/><Relationship Id="rId4" Type="http://schemas.openxmlformats.org/officeDocument/2006/relationships/image" Target="../media/image50.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tags" Target="../tags/tag59.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4.xml"/><Relationship Id="rId1" Type="http://schemas.openxmlformats.org/officeDocument/2006/relationships/tags" Target="../tags/tag61.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6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microsoft.com/office/2007/relationships/hdphoto" Target="../media/hdphoto1.wdp"/><Relationship Id="rId2" Type="http://schemas.openxmlformats.org/officeDocument/2006/relationships/slideLayout" Target="../slideLayouts/slideLayout7.xml"/><Relationship Id="rId1" Type="http://schemas.openxmlformats.org/officeDocument/2006/relationships/tags" Target="../tags/tag63.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xml"/><Relationship Id="rId1" Type="http://schemas.openxmlformats.org/officeDocument/2006/relationships/tags" Target="../tags/tag64.xml"/><Relationship Id="rId5" Type="http://schemas.microsoft.com/office/2007/relationships/hdphoto" Target="../media/hdphoto2.wdp"/><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65.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tags" Target="../tags/tag66.xml"/><Relationship Id="rId4" Type="http://schemas.openxmlformats.org/officeDocument/2006/relationships/image" Target="../media/image56.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0.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xml"/><Relationship Id="rId1" Type="http://schemas.openxmlformats.org/officeDocument/2006/relationships/tags" Target="../tags/tag67.xml"/><Relationship Id="rId5" Type="http://schemas.openxmlformats.org/officeDocument/2006/relationships/image" Target="../media/image58.png"/><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68.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69.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70.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7.xml"/><Relationship Id="rId1" Type="http://schemas.openxmlformats.org/officeDocument/2006/relationships/tags" Target="../tags/tag71.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7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xml"/><Relationship Id="rId1" Type="http://schemas.openxmlformats.org/officeDocument/2006/relationships/tags" Target="../tags/tag73.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ags" Target="../tags/tag74.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xml"/><Relationship Id="rId1" Type="http://schemas.openxmlformats.org/officeDocument/2006/relationships/tags" Target="../tags/tag75.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6.xml"/><Relationship Id="rId1" Type="http://schemas.openxmlformats.org/officeDocument/2006/relationships/tags" Target="../tags/tag7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1.xml"/><Relationship Id="rId1" Type="http://schemas.openxmlformats.org/officeDocument/2006/relationships/tags" Target="../tags/tag4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77.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3.xml"/><Relationship Id="rId1" Type="http://schemas.openxmlformats.org/officeDocument/2006/relationships/tags" Target="../tags/tag78.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xml"/><Relationship Id="rId1" Type="http://schemas.openxmlformats.org/officeDocument/2006/relationships/tags" Target="../tags/tag79.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6.xml"/><Relationship Id="rId1" Type="http://schemas.openxmlformats.org/officeDocument/2006/relationships/tags" Target="../tags/tag80.xml"/></Relationships>
</file>

<file path=ppt/slides/_rels/slide44.xml.rels><?xml version="1.0" encoding="UTF-8" standalone="yes"?>
<Relationships xmlns="http://schemas.openxmlformats.org/package/2006/relationships"><Relationship Id="rId8" Type="http://schemas.openxmlformats.org/officeDocument/2006/relationships/hyperlink" Target="https://ssa.gov/redbook/" TargetMode="External"/><Relationship Id="rId13" Type="http://schemas.openxmlformats.org/officeDocument/2006/relationships/hyperlink" Target="https://www.shiphelp.org/" TargetMode="External"/><Relationship Id="rId3" Type="http://schemas.openxmlformats.org/officeDocument/2006/relationships/notesSlide" Target="../notesSlides/notesSlide44.xml"/><Relationship Id="rId7" Type="http://schemas.openxmlformats.org/officeDocument/2006/relationships/hyperlink" Target="https://www.ssa.gov/" TargetMode="External"/><Relationship Id="rId12" Type="http://schemas.openxmlformats.org/officeDocument/2006/relationships/hyperlink" Target="https://www.cms.gov/marketplace/in-person-assisters/information-partners" TargetMode="External"/><Relationship Id="rId2" Type="http://schemas.openxmlformats.org/officeDocument/2006/relationships/slideLayout" Target="../slideLayouts/slideLayout3.xml"/><Relationship Id="rId1" Type="http://schemas.openxmlformats.org/officeDocument/2006/relationships/tags" Target="../tags/tag81.xml"/><Relationship Id="rId6" Type="http://schemas.openxmlformats.org/officeDocument/2006/relationships/hyperlink" Target="https://www.medicaid.gov/" TargetMode="External"/><Relationship Id="rId11" Type="http://schemas.openxmlformats.org/officeDocument/2006/relationships/hyperlink" Target="http://www.CuidadoDeSalud.gov" TargetMode="External"/><Relationship Id="rId5" Type="http://schemas.openxmlformats.org/officeDocument/2006/relationships/hyperlink" Target="http://www.cms.gov/" TargetMode="External"/><Relationship Id="rId15" Type="http://schemas.openxmlformats.org/officeDocument/2006/relationships/image" Target="../media/image59.png"/><Relationship Id="rId10" Type="http://schemas.openxmlformats.org/officeDocument/2006/relationships/hyperlink" Target="https://www.dol.gov/odep/topics/disability.htm" TargetMode="External"/><Relationship Id="rId4" Type="http://schemas.openxmlformats.org/officeDocument/2006/relationships/hyperlink" Target="http://es.medicare.gov/" TargetMode="External"/><Relationship Id="rId9" Type="http://schemas.openxmlformats.org/officeDocument/2006/relationships/hyperlink" Target="https://www.rrb.gov/" TargetMode="External"/><Relationship Id="rId14" Type="http://schemas.openxmlformats.org/officeDocument/2006/relationships/hyperlink" Target="https://content.naic.org/state-insurance-departments" TargetMode="Externa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6.xml"/><Relationship Id="rId1" Type="http://schemas.openxmlformats.org/officeDocument/2006/relationships/tags" Target="../tags/tag82.xml"/><Relationship Id="rId5" Type="http://schemas.openxmlformats.org/officeDocument/2006/relationships/hyperlink" Target="http://productordering.cms.hhs.gov/" TargetMode="External"/><Relationship Id="rId4"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s>
</file>

<file path=ppt/slides/_rels/slide46.xml.rels><?xml version="1.0" encoding="UTF-8" standalone="yes"?>
<Relationships xmlns="http://schemas.openxmlformats.org/package/2006/relationships"><Relationship Id="rId8" Type="http://schemas.openxmlformats.org/officeDocument/2006/relationships/hyperlink" Target="https://www.ssa.gov/pubs/EN-05-10058.pdf" TargetMode="External"/><Relationship Id="rId3" Type="http://schemas.openxmlformats.org/officeDocument/2006/relationships/notesSlide" Target="../notesSlides/notesSlide46.xml"/><Relationship Id="rId7" Type="http://schemas.openxmlformats.org/officeDocument/2006/relationships/hyperlink" Target="https://www.ssa.gov/pubs/EN-05-10026.pdf" TargetMode="External"/><Relationship Id="rId2" Type="http://schemas.openxmlformats.org/officeDocument/2006/relationships/slideLayout" Target="../slideLayouts/slideLayout6.xml"/><Relationship Id="rId1" Type="http://schemas.openxmlformats.org/officeDocument/2006/relationships/tags" Target="../tags/tag83.xml"/><Relationship Id="rId6" Type="http://schemas.openxmlformats.org/officeDocument/2006/relationships/hyperlink" Target="https://www.ssa.gov/pubs/EN-05-10153.pdf" TargetMode="External"/><Relationship Id="rId5" Type="http://schemas.openxmlformats.org/officeDocument/2006/relationships/hyperlink" Target="https://www.ssa.gov/pubs/EN-05-10029.pdf" TargetMode="External"/><Relationship Id="rId10" Type="http://schemas.openxmlformats.org/officeDocument/2006/relationships/hyperlink" Target="https://www.ssa.gov/pubs/" TargetMode="External"/><Relationship Id="rId4" Type="http://schemas.openxmlformats.org/officeDocument/2006/relationships/hyperlink" Target="https://www.ssa.gov/pubs/EN-05-10095.pdf" TargetMode="External"/><Relationship Id="rId9" Type="http://schemas.openxmlformats.org/officeDocument/2006/relationships/hyperlink" Target="https://secure.ssa.gov/i1020/start" TargetMode="Externa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3.xml"/><Relationship Id="rId1" Type="http://schemas.openxmlformats.org/officeDocument/2006/relationships/tags" Target="../tags/tag84.xml"/></Relationships>
</file>

<file path=ppt/slides/_rels/slide48.xml.rels><?xml version="1.0" encoding="UTF-8" standalone="yes"?>
<Relationships xmlns="http://schemas.openxmlformats.org/package/2006/relationships"><Relationship Id="rId8" Type="http://schemas.openxmlformats.org/officeDocument/2006/relationships/hyperlink" Target="mailto:training@cms.hhs.gov" TargetMode="External"/><Relationship Id="rId3" Type="http://schemas.openxmlformats.org/officeDocument/2006/relationships/notesSlide" Target="../notesSlides/notesSlide48.xml"/><Relationship Id="rId7" Type="http://schemas.microsoft.com/office/2007/relationships/hdphoto" Target="../media/hdphoto3.wdp"/><Relationship Id="rId2" Type="http://schemas.openxmlformats.org/officeDocument/2006/relationships/slideLayout" Target="../slideLayouts/slideLayout4.xml"/><Relationship Id="rId1" Type="http://schemas.openxmlformats.org/officeDocument/2006/relationships/tags" Target="../tags/tag85.xml"/><Relationship Id="rId6" Type="http://schemas.openxmlformats.org/officeDocument/2006/relationships/image" Target="../media/image61.png"/><Relationship Id="rId5" Type="http://schemas.openxmlformats.org/officeDocument/2006/relationships/hyperlink" Target="https://cmsnationaltrainingprogram.cms.gov/" TargetMode="External"/><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4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43.xml"/><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38.svg"/><Relationship Id="rId2" Type="http://schemas.openxmlformats.org/officeDocument/2006/relationships/slideLayout" Target="../slideLayouts/slideLayout5.xml"/><Relationship Id="rId1" Type="http://schemas.openxmlformats.org/officeDocument/2006/relationships/tags" Target="../tags/tag44.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45.xml"/><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328F3-B30D-4123-B4D3-209A090441C2}"/>
              </a:ext>
            </a:extLst>
          </p:cNvPr>
          <p:cNvSpPr>
            <a:spLocks noGrp="1"/>
          </p:cNvSpPr>
          <p:nvPr>
            <p:ph type="title"/>
          </p:nvPr>
        </p:nvSpPr>
        <p:spPr/>
        <p:txBody>
          <a:bodyPr>
            <a:noAutofit/>
          </a:bodyPr>
          <a:lstStyle/>
          <a:p>
            <a:pPr>
              <a:lnSpc>
                <a:spcPct val="100000"/>
              </a:lnSpc>
              <a:spcAft>
                <a:spcPts val="1200"/>
              </a:spcAft>
            </a:pPr>
            <a:r>
              <a:rPr lang="es-US" sz="4000"/>
              <a:t>Medicare y otros programas para personas con discapacidades</a:t>
            </a:r>
          </a:p>
        </p:txBody>
      </p:sp>
    </p:spTree>
    <p:custDataLst>
      <p:tags r:id="rId1"/>
    </p:custDataLst>
    <p:extLst>
      <p:ext uri="{BB962C8B-B14F-4D97-AF65-F5344CB8AC3E}">
        <p14:creationId xmlns:p14="http://schemas.microsoft.com/office/powerpoint/2010/main" val="7161778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nSpc>
                <a:spcPts val="2600"/>
              </a:lnSpc>
            </a:pPr>
            <a:r>
              <a:rPr lang="es-US" sz="2500" dirty="0"/>
              <a:t>¿Quiénes pueden obtener beneficios del Seguro por Incapacidad </a:t>
            </a:r>
            <a:br>
              <a:rPr lang="es-US" sz="2500" dirty="0"/>
            </a:br>
            <a:r>
              <a:rPr lang="es-US" sz="2500" dirty="0"/>
              <a:t>del Seguro Social </a:t>
            </a:r>
            <a:r>
              <a:rPr lang="es-US" sz="1800" dirty="0"/>
              <a:t>(SSDI, por sus siglas en inglés) </a:t>
            </a:r>
            <a:r>
              <a:rPr lang="es-US" sz="2500" dirty="0"/>
              <a:t>con base en su trabajo?</a:t>
            </a:r>
          </a:p>
        </p:txBody>
      </p:sp>
      <p:sp>
        <p:nvSpPr>
          <p:cNvPr id="8" name="Text Placeholder 7">
            <a:extLst>
              <a:ext uri="{FF2B5EF4-FFF2-40B4-BE49-F238E27FC236}">
                <a16:creationId xmlns:a16="http://schemas.microsoft.com/office/drawing/2014/main" id="{85B80AC1-E02A-9D07-7C8F-4725EE1C8E51}"/>
              </a:ext>
            </a:extLst>
          </p:cNvPr>
          <p:cNvSpPr>
            <a:spLocks noGrp="1"/>
          </p:cNvSpPr>
          <p:nvPr>
            <p:ph type="body" sz="quarter" idx="13"/>
          </p:nvPr>
        </p:nvSpPr>
        <p:spPr>
          <a:xfrm>
            <a:off x="2649677" y="1490329"/>
            <a:ext cx="8412480" cy="1737360"/>
          </a:xfrm>
          <a:prstGeom prst="roundRect">
            <a:avLst/>
          </a:prstGeom>
          <a:ln w="38100">
            <a:solidFill>
              <a:srgbClr val="FFD966"/>
            </a:solidFill>
          </a:ln>
        </p:spPr>
        <p:txBody>
          <a:bodyPr lIns="182880" rIns="182880">
            <a:normAutofit lnSpcReduction="10000"/>
          </a:bodyPr>
          <a:lstStyle/>
          <a:p>
            <a:pPr marL="182880" lvl="0" indent="0" defTabSz="685800">
              <a:buNone/>
            </a:pPr>
            <a:r>
              <a:rPr lang="es-US" b="1" dirty="0"/>
              <a:t>Su cónyuge:</a:t>
            </a:r>
          </a:p>
          <a:p>
            <a:pPr lvl="1" defTabSz="685800">
              <a:spcAft>
                <a:spcPts val="1200"/>
              </a:spcAft>
              <a:buFont typeface="Wingdings" panose="05000000000000000000" pitchFamily="2" charset="2"/>
              <a:buChar char="§"/>
            </a:pPr>
            <a:r>
              <a:rPr lang="es-US" sz="2000" dirty="0"/>
              <a:t>Si tiene 62 años o más </a:t>
            </a:r>
          </a:p>
          <a:p>
            <a:pPr lvl="1" defTabSz="685800">
              <a:spcAft>
                <a:spcPts val="1200"/>
              </a:spcAft>
              <a:buFont typeface="Wingdings" panose="05000000000000000000" pitchFamily="2" charset="2"/>
              <a:buChar char="§"/>
            </a:pPr>
            <a:r>
              <a:rPr lang="es-US" sz="2000" dirty="0"/>
              <a:t>A cualquier edad, si está cuidando a su hijo menor de 16 años </a:t>
            </a:r>
            <a:br>
              <a:rPr lang="es-US" sz="2000" dirty="0"/>
            </a:br>
            <a:r>
              <a:rPr lang="es-US" sz="2000" dirty="0"/>
              <a:t>o discapacitado</a:t>
            </a:r>
          </a:p>
        </p:txBody>
      </p:sp>
      <p:grpSp>
        <p:nvGrpSpPr>
          <p:cNvPr id="16" name="Group 15">
            <a:extLst>
              <a:ext uri="{FF2B5EF4-FFF2-40B4-BE49-F238E27FC236}">
                <a16:creationId xmlns:a16="http://schemas.microsoft.com/office/drawing/2014/main" id="{EF76BE5F-6789-4DD4-9D85-3E220305060F}"/>
              </a:ext>
              <a:ext uri="{C183D7F6-B498-43B3-948B-1728B52AA6E4}">
                <adec:decorative xmlns:adec="http://schemas.microsoft.com/office/drawing/2017/decorative" val="1"/>
              </a:ext>
            </a:extLst>
          </p:cNvPr>
          <p:cNvGrpSpPr/>
          <p:nvPr/>
        </p:nvGrpSpPr>
        <p:grpSpPr>
          <a:xfrm>
            <a:off x="660104" y="1207942"/>
            <a:ext cx="2286000" cy="2286000"/>
            <a:chOff x="660104" y="1207942"/>
            <a:chExt cx="2286000" cy="2286000"/>
          </a:xfrm>
        </p:grpSpPr>
        <p:sp>
          <p:nvSpPr>
            <p:cNvPr id="12" name="Rectangle: Rounded Corners 11">
              <a:extLst>
                <a:ext uri="{FF2B5EF4-FFF2-40B4-BE49-F238E27FC236}">
                  <a16:creationId xmlns:a16="http://schemas.microsoft.com/office/drawing/2014/main" id="{BB8F86F0-3896-49E7-8E7D-5BDF9B79B426}"/>
                </a:ext>
              </a:extLst>
            </p:cNvPr>
            <p:cNvSpPr/>
            <p:nvPr/>
          </p:nvSpPr>
          <p:spPr>
            <a:xfrm>
              <a:off x="660104" y="1207942"/>
              <a:ext cx="2286000" cy="2286000"/>
            </a:xfrm>
            <a:prstGeom prst="roundRect">
              <a:avLst/>
            </a:prstGeom>
            <a:solidFill>
              <a:schemeClr val="accent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Anillos de matrimonio">
              <a:extLst>
                <a:ext uri="{FF2B5EF4-FFF2-40B4-BE49-F238E27FC236}">
                  <a16:creationId xmlns:a16="http://schemas.microsoft.com/office/drawing/2014/main" id="{ECA999A4-B333-4833-8E64-0C054CB6F2D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9843" y="1677681"/>
              <a:ext cx="1346521" cy="1346521"/>
            </a:xfrm>
            <a:prstGeom prst="rect">
              <a:avLst/>
            </a:prstGeom>
          </p:spPr>
        </p:pic>
      </p:grpSp>
      <p:sp>
        <p:nvSpPr>
          <p:cNvPr id="10" name="Text Placeholder 9">
            <a:extLst>
              <a:ext uri="{FF2B5EF4-FFF2-40B4-BE49-F238E27FC236}">
                <a16:creationId xmlns:a16="http://schemas.microsoft.com/office/drawing/2014/main" id="{5EF851CE-E71D-F653-4D88-7B2B583F63C0}"/>
              </a:ext>
            </a:extLst>
          </p:cNvPr>
          <p:cNvSpPr>
            <a:spLocks noGrp="1"/>
          </p:cNvSpPr>
          <p:nvPr>
            <p:ph type="body" sz="quarter" idx="14"/>
          </p:nvPr>
        </p:nvSpPr>
        <p:spPr>
          <a:xfrm>
            <a:off x="2649677" y="3669992"/>
            <a:ext cx="8412480" cy="2063698"/>
          </a:xfrm>
          <a:prstGeom prst="roundRect">
            <a:avLst/>
          </a:prstGeom>
          <a:ln w="38100">
            <a:solidFill>
              <a:srgbClr val="FFD966"/>
            </a:solidFill>
          </a:ln>
        </p:spPr>
        <p:txBody>
          <a:bodyPr lIns="182880" rIns="182880">
            <a:noAutofit/>
          </a:bodyPr>
          <a:lstStyle/>
          <a:p>
            <a:pPr marL="182880" lvl="0" indent="0" defTabSz="685800">
              <a:spcBef>
                <a:spcPts val="600"/>
              </a:spcBef>
              <a:buNone/>
            </a:pPr>
            <a:r>
              <a:rPr lang="es-US" b="1" dirty="0"/>
              <a:t>Su hijo (soltero o adoptado), o, en algunos casos, un hijastro </a:t>
            </a:r>
            <a:br>
              <a:rPr lang="es-US" b="1" dirty="0"/>
            </a:br>
            <a:r>
              <a:rPr lang="es-US" b="1" dirty="0"/>
              <a:t>o nieto que:</a:t>
            </a:r>
          </a:p>
          <a:p>
            <a:pPr lvl="1" defTabSz="685800">
              <a:buFont typeface="Wingdings" panose="05000000000000000000" pitchFamily="2" charset="2"/>
              <a:buChar char="§"/>
            </a:pPr>
            <a:r>
              <a:rPr lang="es-US" sz="1600" dirty="0"/>
              <a:t>Sea menor de 18 años (o menor de 19 si todavía está en la escuela secundaria).</a:t>
            </a:r>
          </a:p>
          <a:p>
            <a:pPr lvl="1" defTabSz="685800">
              <a:buFont typeface="Wingdings" panose="05000000000000000000" pitchFamily="2" charset="2"/>
              <a:buChar char="§"/>
            </a:pPr>
            <a:r>
              <a:rPr lang="es-US" sz="1600" dirty="0"/>
              <a:t>Tenga 18 años o más, si tiene una discapacidad que comenzó antes de los 22 años (la discapacidad del hijo también debe cumplir con la definición de discapacidad para adultos)</a:t>
            </a:r>
          </a:p>
        </p:txBody>
      </p:sp>
      <p:grpSp>
        <p:nvGrpSpPr>
          <p:cNvPr id="17" name="Group 16">
            <a:extLst>
              <a:ext uri="{FF2B5EF4-FFF2-40B4-BE49-F238E27FC236}">
                <a16:creationId xmlns:a16="http://schemas.microsoft.com/office/drawing/2014/main" id="{5D38FC35-DDE3-496A-BC01-AF6AECF2626E}"/>
              </a:ext>
              <a:ext uri="{C183D7F6-B498-43B3-948B-1728B52AA6E4}">
                <adec:decorative xmlns:adec="http://schemas.microsoft.com/office/drawing/2017/decorative" val="1"/>
              </a:ext>
            </a:extLst>
          </p:cNvPr>
          <p:cNvGrpSpPr/>
          <p:nvPr/>
        </p:nvGrpSpPr>
        <p:grpSpPr>
          <a:xfrm>
            <a:off x="660104" y="3578010"/>
            <a:ext cx="2286000" cy="2286000"/>
            <a:chOff x="660104" y="3578010"/>
            <a:chExt cx="2286000" cy="2286000"/>
          </a:xfrm>
        </p:grpSpPr>
        <p:sp>
          <p:nvSpPr>
            <p:cNvPr id="15" name="Rectangle: Rounded Corners 14">
              <a:extLst>
                <a:ext uri="{FF2B5EF4-FFF2-40B4-BE49-F238E27FC236}">
                  <a16:creationId xmlns:a16="http://schemas.microsoft.com/office/drawing/2014/main" id="{202FA3A9-D16C-4B1E-88AB-9A24C9BA1456}"/>
                </a:ext>
              </a:extLst>
            </p:cNvPr>
            <p:cNvSpPr/>
            <p:nvPr/>
          </p:nvSpPr>
          <p:spPr>
            <a:xfrm>
              <a:off x="660104" y="3578010"/>
              <a:ext cx="2286000" cy="2286000"/>
            </a:xfrm>
            <a:prstGeom prst="roundRect">
              <a:avLst/>
            </a:prstGeom>
            <a:solidFill>
              <a:schemeClr val="accent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Familia con dos hijos">
              <a:extLst>
                <a:ext uri="{FF2B5EF4-FFF2-40B4-BE49-F238E27FC236}">
                  <a16:creationId xmlns:a16="http://schemas.microsoft.com/office/drawing/2014/main" id="{D0C3C914-5367-4ADB-98B5-D6631606510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1878" y="3891638"/>
              <a:ext cx="1568302" cy="1568302"/>
            </a:xfrm>
            <a:prstGeom prst="rect">
              <a:avLst/>
            </a:prstGeom>
          </p:spPr>
        </p:pic>
      </p:grpSp>
      <p:sp>
        <p:nvSpPr>
          <p:cNvPr id="5" name="Slide Number Placeholder 4">
            <a:extLst>
              <a:ext uri="{FF2B5EF4-FFF2-40B4-BE49-F238E27FC236}">
                <a16:creationId xmlns:a16="http://schemas.microsoft.com/office/drawing/2014/main" id="{DA9851C8-91A7-4928-A6CE-63BB72FA4EAF}"/>
              </a:ext>
            </a:extLst>
          </p:cNvPr>
          <p:cNvSpPr>
            <a:spLocks noGrp="1"/>
          </p:cNvSpPr>
          <p:nvPr>
            <p:ph type="sldNum" sz="quarter" idx="12"/>
          </p:nvPr>
        </p:nvSpPr>
        <p:spPr/>
        <p:txBody>
          <a:bodyPr/>
          <a:lstStyle/>
          <a:p>
            <a:fld id="{0B2D781D-8844-5940-92D1-06EF0A7F581E}" type="slidenum">
              <a:rPr lang="en-US" smtClean="0"/>
              <a:t>10</a:t>
            </a:fld>
            <a:endParaRPr lang="en-US"/>
          </a:p>
        </p:txBody>
      </p:sp>
      <p:sp>
        <p:nvSpPr>
          <p:cNvPr id="2" name="Date Placeholder 1"/>
          <p:cNvSpPr>
            <a:spLocks noGrp="1"/>
          </p:cNvSpPr>
          <p:nvPr>
            <p:ph type="dt" sz="half" idx="10"/>
          </p:nvPr>
        </p:nvSpPr>
        <p:spPr/>
        <p:txBody>
          <a:bodyPr/>
          <a:lstStyle/>
          <a:p>
            <a:r>
              <a:rPr lang="es-US"/>
              <a:t>Mayo de 2024</a:t>
            </a:r>
          </a:p>
        </p:txBody>
      </p:sp>
      <p:sp>
        <p:nvSpPr>
          <p:cNvPr id="14" name="Footer Placeholder 2">
            <a:extLst>
              <a:ext uri="{FF2B5EF4-FFF2-40B4-BE49-F238E27FC236}">
                <a16:creationId xmlns:a16="http://schemas.microsoft.com/office/drawing/2014/main" id="{EE6BC38C-C233-4D28-AE48-B3109884C6CB}"/>
              </a:ext>
            </a:extLst>
          </p:cNvPr>
          <p:cNvSpPr>
            <a:spLocks noGrp="1"/>
          </p:cNvSpPr>
          <p:nvPr>
            <p:ph type="ftr" sz="quarter" idx="11"/>
          </p:nvPr>
        </p:nvSpPr>
        <p:spPr>
          <a:xfrm>
            <a:off x="3505200" y="6492875"/>
            <a:ext cx="5105400" cy="365125"/>
          </a:xfrm>
        </p:spPr>
        <p:txBody>
          <a:bodyPr/>
          <a:lstStyle/>
          <a:p>
            <a:r>
              <a:rPr lang="es-US" dirty="0"/>
              <a:t>Medicare y otros programas para personas con discapacidades</a:t>
            </a:r>
          </a:p>
        </p:txBody>
      </p:sp>
    </p:spTree>
    <p:custDataLst>
      <p:tags r:id="rId1"/>
    </p:custDataLst>
    <p:extLst>
      <p:ext uri="{BB962C8B-B14F-4D97-AF65-F5344CB8AC3E}">
        <p14:creationId xmlns:p14="http://schemas.microsoft.com/office/powerpoint/2010/main" val="3161147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bldP spid="10" grpId="0" uiExpan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2800" dirty="0"/>
              <a:t>Cómo calificar para el Seguro por Incapacidad </a:t>
            </a:r>
            <a:br>
              <a:rPr lang="es-US" sz="2800" dirty="0"/>
            </a:br>
            <a:r>
              <a:rPr lang="es-US" sz="2800" dirty="0"/>
              <a:t>del Seguro Social (SSDI, por sus siglas en inglés)</a:t>
            </a:r>
          </a:p>
        </p:txBody>
      </p:sp>
      <p:sp>
        <p:nvSpPr>
          <p:cNvPr id="5" name="Content Placeholder 4"/>
          <p:cNvSpPr>
            <a:spLocks noGrp="1"/>
          </p:cNvSpPr>
          <p:nvPr>
            <p:ph sz="quarter" idx="13"/>
          </p:nvPr>
        </p:nvSpPr>
        <p:spPr>
          <a:xfrm>
            <a:off x="914400" y="1371600"/>
            <a:ext cx="9749790" cy="4667250"/>
          </a:xfrm>
        </p:spPr>
        <p:txBody>
          <a:bodyPr>
            <a:normAutofit lnSpcReduction="10000"/>
          </a:bodyPr>
          <a:lstStyle/>
          <a:p>
            <a:pPr lvl="0" defTabSz="685800"/>
            <a:r>
              <a:rPr lang="es-US" dirty="0"/>
              <a:t>Debe superar 2 pruebas de ingresos diferentes</a:t>
            </a:r>
          </a:p>
          <a:p>
            <a:pPr lvl="1" defTabSz="685800">
              <a:spcAft>
                <a:spcPts val="1200"/>
              </a:spcAft>
            </a:pPr>
            <a:r>
              <a:rPr lang="es-US" dirty="0"/>
              <a:t>Prueba del "trabajo reciente" con base en su edad al momento en que desarrolló la discapacidad y</a:t>
            </a:r>
          </a:p>
          <a:p>
            <a:pPr lvl="1" defTabSz="685800">
              <a:spcAft>
                <a:spcPts val="1200"/>
              </a:spcAft>
            </a:pPr>
            <a:r>
              <a:rPr lang="es-US" dirty="0"/>
              <a:t>Prueba de la "duración del trabajo" para demostrar que trabajó el tiempo suficiente conforme al Seguro Social </a:t>
            </a:r>
          </a:p>
          <a:p>
            <a:pPr lvl="0" defTabSz="685800"/>
            <a:r>
              <a:rPr lang="es-US" dirty="0"/>
              <a:t>Las pruebas están basadas en cuántos créditos laborales ha ganado.</a:t>
            </a:r>
          </a:p>
          <a:p>
            <a:pPr lvl="1" defTabSz="685800">
              <a:spcAft>
                <a:spcPts val="1200"/>
              </a:spcAft>
            </a:pPr>
            <a:r>
              <a:rPr lang="es-US" dirty="0"/>
              <a:t>También se denominan trimestres de cobertura.</a:t>
            </a:r>
          </a:p>
          <a:p>
            <a:pPr lvl="1" defTabSz="685800">
              <a:spcAft>
                <a:spcPts val="1200"/>
              </a:spcAft>
            </a:pPr>
            <a:r>
              <a:rPr lang="es-US" dirty="0"/>
              <a:t>En 2024, obtiene 1 crédito por cada $1,730 de ingresos (hasta un máximo de 4 créditos por año)</a:t>
            </a:r>
          </a:p>
        </p:txBody>
      </p:sp>
      <p:sp>
        <p:nvSpPr>
          <p:cNvPr id="6" name="Slide Number Placeholder 5">
            <a:extLst>
              <a:ext uri="{FF2B5EF4-FFF2-40B4-BE49-F238E27FC236}">
                <a16:creationId xmlns:a16="http://schemas.microsoft.com/office/drawing/2014/main" id="{21A0058E-C2C0-42F3-8F25-9CE6693617CA}"/>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11</a:t>
            </a:fld>
            <a:endParaRPr lang="en-US"/>
          </a:p>
        </p:txBody>
      </p:sp>
      <p:sp>
        <p:nvSpPr>
          <p:cNvPr id="2" name="Date Placeholder 1"/>
          <p:cNvSpPr>
            <a:spLocks noGrp="1"/>
          </p:cNvSpPr>
          <p:nvPr>
            <p:ph type="dt" sz="half" idx="10"/>
          </p:nvPr>
        </p:nvSpPr>
        <p:spPr>
          <a:xfrm>
            <a:off x="838200" y="6492240"/>
            <a:ext cx="2743200" cy="365125"/>
          </a:xfrm>
        </p:spPr>
        <p:txBody>
          <a:bodyPr/>
          <a:lstStyle/>
          <a:p>
            <a:r>
              <a:rPr lang="es-US"/>
              <a:t>Mayo de 2024</a:t>
            </a:r>
          </a:p>
        </p:txBody>
      </p:sp>
      <p:sp>
        <p:nvSpPr>
          <p:cNvPr id="7" name="Footer Placeholder 2">
            <a:extLst>
              <a:ext uri="{FF2B5EF4-FFF2-40B4-BE49-F238E27FC236}">
                <a16:creationId xmlns:a16="http://schemas.microsoft.com/office/drawing/2014/main" id="{A0AAA485-D31C-43AB-92CB-F85B833FD89F}"/>
              </a:ext>
            </a:extLst>
          </p:cNvPr>
          <p:cNvSpPr>
            <a:spLocks noGrp="1"/>
          </p:cNvSpPr>
          <p:nvPr>
            <p:ph type="ftr" sz="quarter" idx="11"/>
          </p:nvPr>
        </p:nvSpPr>
        <p:spPr>
          <a:xfrm>
            <a:off x="3505200" y="6492875"/>
            <a:ext cx="5105400" cy="365125"/>
          </a:xfrm>
        </p:spPr>
        <p:txBody>
          <a:bodyPr/>
          <a:lstStyle/>
          <a:p>
            <a:r>
              <a:rPr lang="es-US" dirty="0"/>
              <a:t>Medicare y otros programas para personas con discapacidades</a:t>
            </a:r>
          </a:p>
        </p:txBody>
      </p:sp>
    </p:spTree>
    <p:custDataLst>
      <p:tags r:id="rId1"/>
    </p:custDataLst>
    <p:extLst>
      <p:ext uri="{BB962C8B-B14F-4D97-AF65-F5344CB8AC3E}">
        <p14:creationId xmlns:p14="http://schemas.microsoft.com/office/powerpoint/2010/main" val="4028096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2800"/>
              <a:t>Prueba del "trabajo reciente" para el Seguro por Incapacidad del Seguro Social (SSDI, por sus siglas en inglés)</a:t>
            </a:r>
          </a:p>
        </p:txBody>
      </p:sp>
      <p:graphicFrame>
        <p:nvGraphicFramePr>
          <p:cNvPr id="6" name="Content Placeholder 7" descr="En la tabla, se muestra la regla relacionada con cuánto trabajo necesita para la prueba de &quot;trabajo reciente&quot; en función de la edad que tenía cuando comenzó su discapacidad.  Los detalles se incluyen en las notas del orador."/>
          <p:cNvGraphicFramePr>
            <a:graphicFrameLocks/>
          </p:cNvGraphicFramePr>
          <p:nvPr>
            <p:extLst>
              <p:ext uri="{D42A27DB-BD31-4B8C-83A1-F6EECF244321}">
                <p14:modId xmlns:p14="http://schemas.microsoft.com/office/powerpoint/2010/main" val="829205255"/>
              </p:ext>
            </p:extLst>
          </p:nvPr>
        </p:nvGraphicFramePr>
        <p:xfrm>
          <a:off x="945234" y="1203769"/>
          <a:ext cx="10301531" cy="4020423"/>
        </p:xfrm>
        <a:graphic>
          <a:graphicData uri="http://schemas.openxmlformats.org/drawingml/2006/table">
            <a:tbl>
              <a:tblPr firstRow="1" bandRow="1">
                <a:tableStyleId>{5FD0F851-EC5A-4D38-B0AD-8093EC10F338}</a:tableStyleId>
              </a:tblPr>
              <a:tblGrid>
                <a:gridCol w="4065480">
                  <a:extLst>
                    <a:ext uri="{9D8B030D-6E8A-4147-A177-3AD203B41FA5}">
                      <a16:colId xmlns:a16="http://schemas.microsoft.com/office/drawing/2014/main" val="20000"/>
                    </a:ext>
                  </a:extLst>
                </a:gridCol>
                <a:gridCol w="6236051">
                  <a:extLst>
                    <a:ext uri="{9D8B030D-6E8A-4147-A177-3AD203B41FA5}">
                      <a16:colId xmlns:a16="http://schemas.microsoft.com/office/drawing/2014/main" val="20001"/>
                    </a:ext>
                  </a:extLst>
                </a:gridCol>
              </a:tblGrid>
              <a:tr h="62611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US" sz="2800">
                          <a:solidFill>
                            <a:srgbClr val="00529B"/>
                          </a:solidFill>
                        </a:rPr>
                        <a:t>Si</a:t>
                      </a:r>
                      <a:r>
                        <a:rPr lang="es-US" sz="2800" baseline="0">
                          <a:solidFill>
                            <a:srgbClr val="00529B"/>
                          </a:solidFill>
                        </a:rPr>
                        <a:t> desarrolla una discapacidad...</a:t>
                      </a:r>
                    </a:p>
                  </a:txBody>
                  <a:tcPr marL="74066" marR="74066" marT="34290" marB="3429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US" sz="2800">
                          <a:solidFill>
                            <a:srgbClr val="00529B"/>
                          </a:solidFill>
                        </a:rPr>
                        <a:t>En general necesita...</a:t>
                      </a:r>
                    </a:p>
                  </a:txBody>
                  <a:tcPr marL="74066" marR="74066" marT="34290" marB="34290"/>
                </a:tc>
                <a:extLst>
                  <a:ext uri="{0D108BD9-81ED-4DB2-BD59-A6C34878D82A}">
                    <a16:rowId xmlns:a16="http://schemas.microsoft.com/office/drawing/2014/main" val="10000"/>
                  </a:ext>
                </a:extLst>
              </a:tr>
              <a:tr h="98834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US" sz="2400">
                          <a:solidFill>
                            <a:srgbClr val="00529B"/>
                          </a:solidFill>
                        </a:rPr>
                        <a:t>Antes de los 24 años</a:t>
                      </a:r>
                    </a:p>
                  </a:txBody>
                  <a:tcPr marL="74066" marR="74066"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US" sz="2400" dirty="0">
                          <a:solidFill>
                            <a:srgbClr val="00529B"/>
                          </a:solidFill>
                        </a:rPr>
                        <a:t>1 ½ años de trabajo (6 créditos) en los 3 años anteriores a su discapacidad</a:t>
                      </a:r>
                    </a:p>
                  </a:txBody>
                  <a:tcPr marL="74066" marR="74066" marT="34290" marB="34290"/>
                </a:tc>
                <a:extLst>
                  <a:ext uri="{0D108BD9-81ED-4DB2-BD59-A6C34878D82A}">
                    <a16:rowId xmlns:a16="http://schemas.microsoft.com/office/drawing/2014/main" val="10001"/>
                  </a:ext>
                </a:extLst>
              </a:tr>
              <a:tr h="100391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US" sz="2400">
                          <a:solidFill>
                            <a:srgbClr val="00529B"/>
                          </a:solidFill>
                        </a:rPr>
                        <a:t>Entre los 24 y 31 años</a:t>
                      </a:r>
                    </a:p>
                  </a:txBody>
                  <a:tcPr marL="74066" marR="74066"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US" sz="2400" baseline="0" dirty="0">
                          <a:solidFill>
                            <a:srgbClr val="00529B"/>
                          </a:solidFill>
                        </a:rPr>
                        <a:t>Créditos</a:t>
                      </a:r>
                      <a:r>
                        <a:rPr lang="es-US" sz="2400" dirty="0">
                          <a:solidFill>
                            <a:srgbClr val="00529B"/>
                          </a:solidFill>
                        </a:rPr>
                        <a:t> </a:t>
                      </a:r>
                      <a:r>
                        <a:rPr lang="es-US" sz="2400" baseline="0" dirty="0">
                          <a:solidFill>
                            <a:srgbClr val="00529B"/>
                          </a:solidFill>
                        </a:rPr>
                        <a:t>suficientes por trabajar la mitad del tiempo entre los 21 años y la edad en que desarrolló la discapacidad</a:t>
                      </a:r>
                    </a:p>
                  </a:txBody>
                  <a:tcPr marL="74066" marR="74066" marT="34290" marB="34290"/>
                </a:tc>
                <a:extLst>
                  <a:ext uri="{0D108BD9-81ED-4DB2-BD59-A6C34878D82A}">
                    <a16:rowId xmlns:a16="http://schemas.microsoft.com/office/drawing/2014/main" val="10002"/>
                  </a:ext>
                </a:extLst>
              </a:tr>
              <a:tr h="9441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US" sz="2400" dirty="0">
                          <a:solidFill>
                            <a:srgbClr val="00529B"/>
                          </a:solidFill>
                        </a:rPr>
                        <a:t>Cuando tiene 31 años o más</a:t>
                      </a:r>
                    </a:p>
                  </a:txBody>
                  <a:tcPr marL="74066" marR="74066"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US" sz="2400" dirty="0">
                          <a:solidFill>
                            <a:srgbClr val="00529B"/>
                          </a:solidFill>
                        </a:rPr>
                        <a:t>Al menos 20 créditos en los 10 años inmediatamente anteriores a su discapacidad</a:t>
                      </a:r>
                    </a:p>
                  </a:txBody>
                  <a:tcPr marL="74066" marR="74066" marT="34290" marB="34290"/>
                </a:tc>
                <a:extLst>
                  <a:ext uri="{0D108BD9-81ED-4DB2-BD59-A6C34878D82A}">
                    <a16:rowId xmlns:a16="http://schemas.microsoft.com/office/drawing/2014/main" val="10003"/>
                  </a:ext>
                </a:extLst>
              </a:tr>
            </a:tbl>
          </a:graphicData>
        </a:graphic>
      </p:graphicFrame>
      <p:sp>
        <p:nvSpPr>
          <p:cNvPr id="10" name="Content Placeholder 9">
            <a:extLst>
              <a:ext uri="{FF2B5EF4-FFF2-40B4-BE49-F238E27FC236}">
                <a16:creationId xmlns:a16="http://schemas.microsoft.com/office/drawing/2014/main" id="{13A37759-B66B-1C95-E7F0-F60D88C51174}"/>
              </a:ext>
            </a:extLst>
          </p:cNvPr>
          <p:cNvSpPr>
            <a:spLocks noGrp="1"/>
          </p:cNvSpPr>
          <p:nvPr>
            <p:ph sz="quarter" idx="14"/>
          </p:nvPr>
        </p:nvSpPr>
        <p:spPr>
          <a:xfrm>
            <a:off x="1087711" y="5325921"/>
            <a:ext cx="10251069" cy="830997"/>
          </a:xfrm>
        </p:spPr>
        <p:txBody>
          <a:bodyPr>
            <a:noAutofit/>
          </a:bodyPr>
          <a:lstStyle/>
          <a:p>
            <a:pPr marL="0" marR="0" lvl="0" indent="0" algn="l" defTabSz="914400" rtl="0" eaLnBrk="1" fontAlgn="auto" latinLnBrk="0" hangingPunct="1">
              <a:lnSpc>
                <a:spcPts val="1600"/>
              </a:lnSpc>
              <a:spcBef>
                <a:spcPts val="600"/>
              </a:spcBef>
              <a:spcAft>
                <a:spcPts val="1200"/>
              </a:spcAft>
              <a:buClrTx/>
              <a:buSzTx/>
              <a:buFontTx/>
              <a:buNone/>
              <a:tabLst/>
              <a:defRPr/>
            </a:pPr>
            <a:r>
              <a:rPr kumimoji="0" lang="es-US" sz="1500" b="1"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NOTA:</a:t>
            </a:r>
            <a:r>
              <a:rPr kumimoji="0" lang="es-US" sz="15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 Independientemente de su edad, debe haber obtenido el número requerido de créditos laborales dentro de cierto período que finaliza con el momento en que comienza su discapacidad. Si califica ahora pero deja de trabajar bajo el Seguro Social, es posible que no siga cumpliendo con el requisito laboral para discapacidad en el futuro.</a:t>
            </a:r>
          </a:p>
        </p:txBody>
      </p:sp>
      <p:pic>
        <p:nvPicPr>
          <p:cNvPr id="8" name="Picture 7">
            <a:extLst>
              <a:ext uri="{FF2B5EF4-FFF2-40B4-BE49-F238E27FC236}">
                <a16:creationId xmlns:a16="http://schemas.microsoft.com/office/drawing/2014/main" id="{790F7444-B920-F1F7-3F82-E588DCDE65F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33571" y="5367314"/>
            <a:ext cx="182896" cy="182896"/>
          </a:xfrm>
          <a:prstGeom prst="rect">
            <a:avLst/>
          </a:prstGeom>
        </p:spPr>
      </p:pic>
      <p:sp>
        <p:nvSpPr>
          <p:cNvPr id="5" name="Slide Number Placeholder 4">
            <a:extLst>
              <a:ext uri="{FF2B5EF4-FFF2-40B4-BE49-F238E27FC236}">
                <a16:creationId xmlns:a16="http://schemas.microsoft.com/office/drawing/2014/main" id="{A2F21C11-B08C-4E52-A321-BE16CB42FC69}"/>
              </a:ext>
            </a:extLst>
          </p:cNvPr>
          <p:cNvSpPr>
            <a:spLocks noGrp="1"/>
          </p:cNvSpPr>
          <p:nvPr>
            <p:ph type="sldNum" sz="quarter" idx="12"/>
          </p:nvPr>
        </p:nvSpPr>
        <p:spPr/>
        <p:txBody>
          <a:bodyPr/>
          <a:lstStyle/>
          <a:p>
            <a:fld id="{0B2D781D-8844-5940-92D1-06EF0A7F581E}" type="slidenum">
              <a:rPr lang="en-US" smtClean="0"/>
              <a:t>12</a:t>
            </a:fld>
            <a:endParaRPr lang="en-US"/>
          </a:p>
        </p:txBody>
      </p:sp>
      <p:sp>
        <p:nvSpPr>
          <p:cNvPr id="2" name="Date Placeholder 1"/>
          <p:cNvSpPr>
            <a:spLocks noGrp="1"/>
          </p:cNvSpPr>
          <p:nvPr>
            <p:ph type="dt" sz="half" idx="10"/>
          </p:nvPr>
        </p:nvSpPr>
        <p:spPr/>
        <p:txBody>
          <a:bodyPr/>
          <a:lstStyle/>
          <a:p>
            <a:r>
              <a:rPr lang="es-US"/>
              <a:t>Mayo de 2024</a:t>
            </a:r>
          </a:p>
        </p:txBody>
      </p:sp>
      <p:sp>
        <p:nvSpPr>
          <p:cNvPr id="9" name="Footer Placeholder 2">
            <a:extLst>
              <a:ext uri="{FF2B5EF4-FFF2-40B4-BE49-F238E27FC236}">
                <a16:creationId xmlns:a16="http://schemas.microsoft.com/office/drawing/2014/main" id="{333980A3-589B-4ED7-8E3D-7D19E54C4A1E}"/>
              </a:ext>
            </a:extLst>
          </p:cNvPr>
          <p:cNvSpPr>
            <a:spLocks noGrp="1"/>
          </p:cNvSpPr>
          <p:nvPr>
            <p:ph type="ftr" sz="quarter" idx="11"/>
          </p:nvPr>
        </p:nvSpPr>
        <p:spPr>
          <a:xfrm>
            <a:off x="3505200" y="6492875"/>
            <a:ext cx="5105400" cy="365125"/>
          </a:xfrm>
        </p:spPr>
        <p:txBody>
          <a:bodyPr/>
          <a:lstStyle/>
          <a:p>
            <a:r>
              <a:rPr lang="es-US" dirty="0"/>
              <a:t>Medicare y otros programas para personas con discapacidades</a:t>
            </a:r>
          </a:p>
        </p:txBody>
      </p:sp>
    </p:spTree>
    <p:custDataLst>
      <p:tags r:id="rId1"/>
    </p:custDataLst>
    <p:extLst>
      <p:ext uri="{BB962C8B-B14F-4D97-AF65-F5344CB8AC3E}">
        <p14:creationId xmlns:p14="http://schemas.microsoft.com/office/powerpoint/2010/main" val="18994970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s-US" sz="2700" dirty="0"/>
              <a:t>Prueba de la "duración del trabajo" para el Seguro por Incapacidad del Seguro Social (SSDI, por sus siglas en inglés)</a:t>
            </a:r>
          </a:p>
        </p:txBody>
      </p:sp>
      <p:graphicFrame>
        <p:nvGraphicFramePr>
          <p:cNvPr id="6" name="Content Placeholder 7" descr="Tabla que muestra la prueba de duración del trabajo para el Seguro por Incapacidad del Seguro Social.  Si su discapacidad comienza antes de los 28 años, generalmente necesita 1½ años de trabajo.  Si desarrolla una discapacidad antes de los 30 años, generalmente necesita 2 años de trabajo.  Si desarrolla una discapacidad antes de los 34 años, generalmente necesita 3 años de trabajo.  Si desarrolla una discapacidad antes de los 38 años, generalmente necesita 4 años de trabajo.  Si desarrolla una discapacidad antes de los 42 años, generalmente necesita 5 años de trabajo.  Si desarrolla una discapacidad antes de los 46 años, generalmente necesita 6 años de trabajo.  Si desarrolla una discapacidad antes de los 50 años, generalmente necesita 7 años de trabajo.  Si desarrolla una discapacidad antes de los 54 años, generalmente necesita 8 años de trabajo.  Si desarrolla una discapacidad antes de los 58 años, generalmente necesita 9 años de trabajo.   " title="Prueba de duración del trabajo para el Seguro por Incapacidad del Seguro Social"/>
          <p:cNvGraphicFramePr>
            <a:graphicFrameLocks/>
          </p:cNvGraphicFramePr>
          <p:nvPr>
            <p:extLst>
              <p:ext uri="{D42A27DB-BD31-4B8C-83A1-F6EECF244321}">
                <p14:modId xmlns:p14="http://schemas.microsoft.com/office/powerpoint/2010/main" val="4264979381"/>
              </p:ext>
            </p:extLst>
          </p:nvPr>
        </p:nvGraphicFramePr>
        <p:xfrm>
          <a:off x="1749768" y="1115940"/>
          <a:ext cx="8858668" cy="4626120"/>
        </p:xfrm>
        <a:graphic>
          <a:graphicData uri="http://schemas.openxmlformats.org/drawingml/2006/table">
            <a:tbl>
              <a:tblPr firstRow="1" bandRow="1">
                <a:tableStyleId>{5FD0F851-EC5A-4D38-B0AD-8093EC10F338}</a:tableStyleId>
              </a:tblPr>
              <a:tblGrid>
                <a:gridCol w="3075379">
                  <a:extLst>
                    <a:ext uri="{9D8B030D-6E8A-4147-A177-3AD203B41FA5}">
                      <a16:colId xmlns:a16="http://schemas.microsoft.com/office/drawing/2014/main" val="20000"/>
                    </a:ext>
                  </a:extLst>
                </a:gridCol>
                <a:gridCol w="5783289">
                  <a:extLst>
                    <a:ext uri="{9D8B030D-6E8A-4147-A177-3AD203B41FA5}">
                      <a16:colId xmlns:a16="http://schemas.microsoft.com/office/drawing/2014/main" val="20001"/>
                    </a:ext>
                  </a:extLst>
                </a:gridCol>
              </a:tblGrid>
              <a:tr h="49714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US" sz="2000" dirty="0">
                          <a:solidFill>
                            <a:srgbClr val="00529B"/>
                          </a:solidFill>
                        </a:rPr>
                        <a:t>Si</a:t>
                      </a:r>
                      <a:r>
                        <a:rPr lang="es-US" sz="2000" baseline="0" dirty="0">
                          <a:solidFill>
                            <a:srgbClr val="00529B"/>
                          </a:solidFill>
                        </a:rPr>
                        <a:t> desarrolla una discapacidad...</a:t>
                      </a:r>
                    </a:p>
                  </a:txBody>
                  <a:tcPr marL="83018" marR="83018" marT="34290" marB="3429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US" sz="2000">
                          <a:solidFill>
                            <a:srgbClr val="00529B"/>
                          </a:solidFill>
                        </a:rPr>
                        <a:t>Por lo general, los años de trabajo necesarios son... </a:t>
                      </a:r>
                    </a:p>
                  </a:txBody>
                  <a:tcPr marL="83018" marR="83018" marT="34290" marB="34290"/>
                </a:tc>
                <a:extLst>
                  <a:ext uri="{0D108BD9-81ED-4DB2-BD59-A6C34878D82A}">
                    <a16:rowId xmlns:a16="http://schemas.microsoft.com/office/drawing/2014/main" val="10000"/>
                  </a:ext>
                </a:extLst>
              </a:tr>
              <a:tr h="4386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US" sz="2000">
                          <a:solidFill>
                            <a:srgbClr val="00529B"/>
                          </a:solidFill>
                        </a:rPr>
                        <a:t>Antes de los 28</a:t>
                      </a:r>
                    </a:p>
                  </a:txBody>
                  <a:tcPr marL="83018" marR="83018"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US" sz="2000">
                          <a:solidFill>
                            <a:srgbClr val="00529B"/>
                          </a:solidFill>
                        </a:rPr>
                        <a:t>1 ½ años</a:t>
                      </a:r>
                    </a:p>
                  </a:txBody>
                  <a:tcPr marL="83018" marR="83018" marT="34290" marB="34290"/>
                </a:tc>
                <a:extLst>
                  <a:ext uri="{0D108BD9-81ED-4DB2-BD59-A6C34878D82A}">
                    <a16:rowId xmlns:a16="http://schemas.microsoft.com/office/drawing/2014/main" val="10001"/>
                  </a:ext>
                </a:extLst>
              </a:tr>
              <a:tr h="4386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US" sz="2000">
                          <a:solidFill>
                            <a:srgbClr val="00529B"/>
                          </a:solidFill>
                        </a:rPr>
                        <a:t>30</a:t>
                      </a:r>
                    </a:p>
                  </a:txBody>
                  <a:tcPr marL="83018" marR="83018"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US" sz="2000">
                          <a:solidFill>
                            <a:srgbClr val="00529B"/>
                          </a:solidFill>
                        </a:rPr>
                        <a:t>2 años</a:t>
                      </a:r>
                    </a:p>
                  </a:txBody>
                  <a:tcPr marL="83018" marR="83018" marT="34290" marB="34290"/>
                </a:tc>
                <a:extLst>
                  <a:ext uri="{0D108BD9-81ED-4DB2-BD59-A6C34878D82A}">
                    <a16:rowId xmlns:a16="http://schemas.microsoft.com/office/drawing/2014/main" val="10002"/>
                  </a:ext>
                </a:extLst>
              </a:tr>
              <a:tr h="4386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US" sz="2000" baseline="0">
                          <a:solidFill>
                            <a:srgbClr val="00529B"/>
                          </a:solidFill>
                        </a:rPr>
                        <a:t>34</a:t>
                      </a:r>
                    </a:p>
                  </a:txBody>
                  <a:tcPr marL="83018" marR="83018"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US" sz="2000">
                          <a:solidFill>
                            <a:srgbClr val="00529B"/>
                          </a:solidFill>
                        </a:rPr>
                        <a:t>3 años</a:t>
                      </a:r>
                    </a:p>
                  </a:txBody>
                  <a:tcPr marL="83018" marR="83018" marT="34290" marB="34290"/>
                </a:tc>
                <a:extLst>
                  <a:ext uri="{0D108BD9-81ED-4DB2-BD59-A6C34878D82A}">
                    <a16:rowId xmlns:a16="http://schemas.microsoft.com/office/drawing/2014/main" val="10003"/>
                  </a:ext>
                </a:extLst>
              </a:tr>
              <a:tr h="4386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US" sz="2000">
                          <a:solidFill>
                            <a:srgbClr val="00529B"/>
                          </a:solidFill>
                        </a:rPr>
                        <a:t>38</a:t>
                      </a:r>
                    </a:p>
                  </a:txBody>
                  <a:tcPr marL="83018" marR="83018"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US" sz="2000">
                          <a:solidFill>
                            <a:srgbClr val="00529B"/>
                          </a:solidFill>
                        </a:rPr>
                        <a:t>4 años</a:t>
                      </a:r>
                    </a:p>
                  </a:txBody>
                  <a:tcPr marL="83018" marR="83018" marT="34290" marB="34290"/>
                </a:tc>
                <a:extLst>
                  <a:ext uri="{0D108BD9-81ED-4DB2-BD59-A6C34878D82A}">
                    <a16:rowId xmlns:a16="http://schemas.microsoft.com/office/drawing/2014/main" val="10004"/>
                  </a:ext>
                </a:extLst>
              </a:tr>
              <a:tr h="4386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US" sz="2000">
                          <a:solidFill>
                            <a:srgbClr val="00529B"/>
                          </a:solidFill>
                        </a:rPr>
                        <a:t>42</a:t>
                      </a:r>
                    </a:p>
                  </a:txBody>
                  <a:tcPr marL="83018" marR="83018"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US" sz="2000">
                          <a:solidFill>
                            <a:srgbClr val="00529B"/>
                          </a:solidFill>
                        </a:rPr>
                        <a:t>5 años</a:t>
                      </a:r>
                    </a:p>
                  </a:txBody>
                  <a:tcPr marL="83018" marR="83018" marT="34290" marB="34290"/>
                </a:tc>
                <a:extLst>
                  <a:ext uri="{0D108BD9-81ED-4DB2-BD59-A6C34878D82A}">
                    <a16:rowId xmlns:a16="http://schemas.microsoft.com/office/drawing/2014/main" val="10005"/>
                  </a:ext>
                </a:extLst>
              </a:tr>
              <a:tr h="4386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US" sz="2000">
                          <a:solidFill>
                            <a:srgbClr val="00529B"/>
                          </a:solidFill>
                        </a:rPr>
                        <a:t>46</a:t>
                      </a:r>
                    </a:p>
                  </a:txBody>
                  <a:tcPr marL="83018" marR="83018"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US" sz="2000">
                          <a:solidFill>
                            <a:srgbClr val="00529B"/>
                          </a:solidFill>
                        </a:rPr>
                        <a:t>6 años</a:t>
                      </a:r>
                    </a:p>
                  </a:txBody>
                  <a:tcPr marL="83018" marR="83018" marT="34290" marB="34290"/>
                </a:tc>
                <a:extLst>
                  <a:ext uri="{0D108BD9-81ED-4DB2-BD59-A6C34878D82A}">
                    <a16:rowId xmlns:a16="http://schemas.microsoft.com/office/drawing/2014/main" val="10006"/>
                  </a:ext>
                </a:extLst>
              </a:tr>
              <a:tr h="4386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US" sz="2000">
                          <a:solidFill>
                            <a:srgbClr val="00529B"/>
                          </a:solidFill>
                        </a:rPr>
                        <a:t>50 </a:t>
                      </a:r>
                    </a:p>
                  </a:txBody>
                  <a:tcPr marL="83018" marR="83018"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US" sz="2000">
                          <a:solidFill>
                            <a:srgbClr val="00529B"/>
                          </a:solidFill>
                        </a:rPr>
                        <a:t>7 años</a:t>
                      </a:r>
                    </a:p>
                  </a:txBody>
                  <a:tcPr marL="83018" marR="83018" marT="34290" marB="34290"/>
                </a:tc>
                <a:extLst>
                  <a:ext uri="{0D108BD9-81ED-4DB2-BD59-A6C34878D82A}">
                    <a16:rowId xmlns:a16="http://schemas.microsoft.com/office/drawing/2014/main" val="10007"/>
                  </a:ext>
                </a:extLst>
              </a:tr>
              <a:tr h="4386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US" sz="2000">
                          <a:solidFill>
                            <a:srgbClr val="00529B"/>
                          </a:solidFill>
                        </a:rPr>
                        <a:t>54</a:t>
                      </a:r>
                    </a:p>
                  </a:txBody>
                  <a:tcPr marL="83018" marR="83018"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US" sz="2000">
                          <a:solidFill>
                            <a:srgbClr val="00529B"/>
                          </a:solidFill>
                        </a:rPr>
                        <a:t>8 años</a:t>
                      </a:r>
                    </a:p>
                  </a:txBody>
                  <a:tcPr marL="83018" marR="83018" marT="34290" marB="34290"/>
                </a:tc>
                <a:extLst>
                  <a:ext uri="{0D108BD9-81ED-4DB2-BD59-A6C34878D82A}">
                    <a16:rowId xmlns:a16="http://schemas.microsoft.com/office/drawing/2014/main" val="10008"/>
                  </a:ext>
                </a:extLst>
              </a:tr>
              <a:tr h="4386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US" sz="2000">
                          <a:solidFill>
                            <a:srgbClr val="00529B"/>
                          </a:solidFill>
                        </a:rPr>
                        <a:t>58</a:t>
                      </a:r>
                    </a:p>
                  </a:txBody>
                  <a:tcPr marL="83018" marR="83018"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US" sz="2000" dirty="0">
                          <a:solidFill>
                            <a:srgbClr val="00529B"/>
                          </a:solidFill>
                        </a:rPr>
                        <a:t>9 años</a:t>
                      </a:r>
                    </a:p>
                  </a:txBody>
                  <a:tcPr marL="83018" marR="83018" marT="34290" marB="34290"/>
                </a:tc>
                <a:extLst>
                  <a:ext uri="{0D108BD9-81ED-4DB2-BD59-A6C34878D82A}">
                    <a16:rowId xmlns:a16="http://schemas.microsoft.com/office/drawing/2014/main" val="10009"/>
                  </a:ext>
                </a:extLst>
              </a:tr>
            </a:tbl>
          </a:graphicData>
        </a:graphic>
      </p:graphicFrame>
      <p:sp>
        <p:nvSpPr>
          <p:cNvPr id="8" name="Content Placeholder 7">
            <a:extLst>
              <a:ext uri="{FF2B5EF4-FFF2-40B4-BE49-F238E27FC236}">
                <a16:creationId xmlns:a16="http://schemas.microsoft.com/office/drawing/2014/main" id="{3AB722E8-573F-37B4-78BA-CB8B4C702469}"/>
              </a:ext>
            </a:extLst>
          </p:cNvPr>
          <p:cNvSpPr>
            <a:spLocks noGrp="1"/>
          </p:cNvSpPr>
          <p:nvPr>
            <p:ph sz="quarter" idx="13"/>
          </p:nvPr>
        </p:nvSpPr>
        <p:spPr>
          <a:xfrm>
            <a:off x="1643017" y="5774213"/>
            <a:ext cx="9283211" cy="365125"/>
          </a:xfrm>
        </p:spPr>
        <p:txBody>
          <a:bodyPr>
            <a:normAutofit fontScale="850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8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*Esta tabla no cubre todas las situaciones. Estos son ejemplos del trabajo que se necesita para la prueba. </a:t>
            </a:r>
          </a:p>
        </p:txBody>
      </p:sp>
      <p:sp>
        <p:nvSpPr>
          <p:cNvPr id="5" name="Slide Number Placeholder 4">
            <a:extLst>
              <a:ext uri="{FF2B5EF4-FFF2-40B4-BE49-F238E27FC236}">
                <a16:creationId xmlns:a16="http://schemas.microsoft.com/office/drawing/2014/main" id="{30DB77D1-17CC-48EC-A8D1-4FFD502C04C8}"/>
              </a:ext>
            </a:extLst>
          </p:cNvPr>
          <p:cNvSpPr>
            <a:spLocks noGrp="1"/>
          </p:cNvSpPr>
          <p:nvPr>
            <p:ph type="sldNum" sz="quarter" idx="12"/>
          </p:nvPr>
        </p:nvSpPr>
        <p:spPr/>
        <p:txBody>
          <a:bodyPr/>
          <a:lstStyle/>
          <a:p>
            <a:fld id="{0B2D781D-8844-5940-92D1-06EF0A7F581E}" type="slidenum">
              <a:rPr lang="en-US" smtClean="0"/>
              <a:t>13</a:t>
            </a:fld>
            <a:endParaRPr lang="en-US"/>
          </a:p>
        </p:txBody>
      </p:sp>
      <p:sp>
        <p:nvSpPr>
          <p:cNvPr id="2" name="Date Placeholder 1"/>
          <p:cNvSpPr>
            <a:spLocks noGrp="1"/>
          </p:cNvSpPr>
          <p:nvPr>
            <p:ph type="dt" sz="half" idx="10"/>
          </p:nvPr>
        </p:nvSpPr>
        <p:spPr/>
        <p:txBody>
          <a:bodyPr/>
          <a:lstStyle/>
          <a:p>
            <a:r>
              <a:rPr lang="es-US"/>
              <a:t>Mayo de 2024</a:t>
            </a:r>
          </a:p>
        </p:txBody>
      </p:sp>
      <p:sp>
        <p:nvSpPr>
          <p:cNvPr id="9" name="Footer Placeholder 2">
            <a:extLst>
              <a:ext uri="{FF2B5EF4-FFF2-40B4-BE49-F238E27FC236}">
                <a16:creationId xmlns:a16="http://schemas.microsoft.com/office/drawing/2014/main" id="{8C150BCE-F097-49FB-BAB3-EB78C7611E50}"/>
              </a:ext>
            </a:extLst>
          </p:cNvPr>
          <p:cNvSpPr>
            <a:spLocks noGrp="1"/>
          </p:cNvSpPr>
          <p:nvPr>
            <p:ph type="ftr" sz="quarter" idx="11"/>
          </p:nvPr>
        </p:nvSpPr>
        <p:spPr>
          <a:xfrm>
            <a:off x="3505200" y="6492875"/>
            <a:ext cx="5105400" cy="365125"/>
          </a:xfrm>
        </p:spPr>
        <p:txBody>
          <a:bodyPr/>
          <a:lstStyle/>
          <a:p>
            <a:r>
              <a:rPr lang="es-US" dirty="0"/>
              <a:t>Medicare y otros programas para personas con discapacidades</a:t>
            </a:r>
          </a:p>
        </p:txBody>
      </p:sp>
    </p:spTree>
    <p:custDataLst>
      <p:tags r:id="rId1"/>
    </p:custDataLst>
    <p:extLst>
      <p:ext uri="{BB962C8B-B14F-4D97-AF65-F5344CB8AC3E}">
        <p14:creationId xmlns:p14="http://schemas.microsoft.com/office/powerpoint/2010/main" val="13718362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2800" dirty="0"/>
              <a:t>Período de espera para el Seguro por Incapacidad </a:t>
            </a:r>
            <a:br>
              <a:rPr lang="es-US" sz="2800" dirty="0"/>
            </a:br>
            <a:r>
              <a:rPr lang="es-US" sz="2800" dirty="0"/>
              <a:t>del Seguro Social (SSDI, por sus siglas en inglés)</a:t>
            </a:r>
          </a:p>
        </p:txBody>
      </p:sp>
      <p:sp>
        <p:nvSpPr>
          <p:cNvPr id="5" name="Content Placeholder 4"/>
          <p:cNvSpPr>
            <a:spLocks noGrp="1"/>
          </p:cNvSpPr>
          <p:nvPr>
            <p:ph sz="quarter" idx="13"/>
          </p:nvPr>
        </p:nvSpPr>
        <p:spPr>
          <a:xfrm>
            <a:off x="838200" y="1224981"/>
            <a:ext cx="6237028" cy="4667250"/>
          </a:xfrm>
        </p:spPr>
        <p:txBody>
          <a:bodyPr>
            <a:normAutofit fontScale="70000" lnSpcReduction="20000"/>
          </a:bodyPr>
          <a:lstStyle/>
          <a:p>
            <a:pPr lvl="0" defTabSz="685800">
              <a:lnSpc>
                <a:spcPct val="120000"/>
              </a:lnSpc>
              <a:spcBef>
                <a:spcPts val="600"/>
              </a:spcBef>
              <a:spcAft>
                <a:spcPts val="600"/>
              </a:spcAft>
            </a:pPr>
            <a:r>
              <a:rPr lang="es-US" dirty="0"/>
              <a:t>Hay un período de espera de 5 meses desde el momento en que comenzó la discapacidad hasta el inicio de los beneficios del SSDI</a:t>
            </a:r>
          </a:p>
          <a:p>
            <a:pPr lvl="0" defTabSz="685800">
              <a:lnSpc>
                <a:spcPct val="120000"/>
              </a:lnSpc>
              <a:spcBef>
                <a:spcPts val="600"/>
              </a:spcBef>
              <a:spcAft>
                <a:spcPts val="600"/>
              </a:spcAft>
            </a:pPr>
            <a:r>
              <a:rPr lang="es-US" dirty="0"/>
              <a:t>Recibirá su primer beneficio el 6° mes completo posterior a la fecha en que comenzó su discapacidad</a:t>
            </a:r>
          </a:p>
          <a:p>
            <a:pPr lvl="0" defTabSz="685800">
              <a:lnSpc>
                <a:spcPct val="120000"/>
              </a:lnSpc>
              <a:spcBef>
                <a:spcPts val="600"/>
              </a:spcBef>
              <a:spcAft>
                <a:spcPts val="600"/>
              </a:spcAft>
            </a:pPr>
            <a:r>
              <a:rPr lang="es-US" dirty="0"/>
              <a:t>El período de espera de 5 meses no aplica para los beneficios en efectivo:</a:t>
            </a:r>
          </a:p>
          <a:p>
            <a:pPr lvl="1" defTabSz="685800">
              <a:lnSpc>
                <a:spcPct val="120000"/>
              </a:lnSpc>
            </a:pPr>
            <a:r>
              <a:rPr lang="es-US" dirty="0"/>
              <a:t>Si tiene ELA (esclerosis lateral amiotrófica, también conocida como enfermedad de Lou Gehrig)</a:t>
            </a:r>
          </a:p>
          <a:p>
            <a:pPr lvl="1" defTabSz="685800">
              <a:lnSpc>
                <a:spcPct val="120000"/>
              </a:lnSpc>
            </a:pPr>
            <a:r>
              <a:rPr lang="es-US" dirty="0"/>
              <a:t>Si es elegible para beneficios por discapacidad infantil</a:t>
            </a:r>
          </a:p>
          <a:p>
            <a:pPr lvl="1" defTabSz="685800">
              <a:lnSpc>
                <a:spcPct val="120000"/>
              </a:lnSpc>
              <a:spcAft>
                <a:spcPts val="1200"/>
              </a:spcAft>
            </a:pPr>
            <a:r>
              <a:rPr lang="es-US" dirty="0"/>
              <a:t>Si tuvo derecho antes a recibir beneficios por discapacidad (en los últimos 5 años)</a:t>
            </a:r>
          </a:p>
        </p:txBody>
      </p:sp>
      <p:pic>
        <p:nvPicPr>
          <p:cNvPr id="7" name="Picture 6">
            <a:extLst>
              <a:ext uri="{FF2B5EF4-FFF2-40B4-BE49-F238E27FC236}">
                <a16:creationId xmlns:a16="http://schemas.microsoft.com/office/drawing/2014/main" id="{7FA5D3ED-9595-45D5-80C6-172E9422371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265862" y="2110681"/>
            <a:ext cx="4346825" cy="2895851"/>
          </a:xfrm>
          <a:prstGeom prst="rect">
            <a:avLst/>
          </a:prstGeom>
        </p:spPr>
      </p:pic>
      <p:sp>
        <p:nvSpPr>
          <p:cNvPr id="6" name="Slide Number Placeholder 5">
            <a:extLst>
              <a:ext uri="{FF2B5EF4-FFF2-40B4-BE49-F238E27FC236}">
                <a16:creationId xmlns:a16="http://schemas.microsoft.com/office/drawing/2014/main" id="{38FEC8BA-CA30-4D9D-B2FD-10D3BF976C06}"/>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14</a:t>
            </a:fld>
            <a:endParaRPr lang="en-US"/>
          </a:p>
        </p:txBody>
      </p:sp>
      <p:sp>
        <p:nvSpPr>
          <p:cNvPr id="2" name="Date Placeholder 1"/>
          <p:cNvSpPr>
            <a:spLocks noGrp="1"/>
          </p:cNvSpPr>
          <p:nvPr>
            <p:ph type="dt" sz="half" idx="10"/>
          </p:nvPr>
        </p:nvSpPr>
        <p:spPr>
          <a:xfrm>
            <a:off x="838200" y="6492240"/>
            <a:ext cx="2743200" cy="365125"/>
          </a:xfrm>
        </p:spPr>
        <p:txBody>
          <a:bodyPr/>
          <a:lstStyle/>
          <a:p>
            <a:r>
              <a:rPr lang="es-US"/>
              <a:t>Mayo de 2024</a:t>
            </a:r>
          </a:p>
        </p:txBody>
      </p:sp>
      <p:sp>
        <p:nvSpPr>
          <p:cNvPr id="8" name="Footer Placeholder 2">
            <a:extLst>
              <a:ext uri="{FF2B5EF4-FFF2-40B4-BE49-F238E27FC236}">
                <a16:creationId xmlns:a16="http://schemas.microsoft.com/office/drawing/2014/main" id="{D0DE82C1-6536-4E18-B7F0-A9FF5280AD0F}"/>
              </a:ext>
            </a:extLst>
          </p:cNvPr>
          <p:cNvSpPr>
            <a:spLocks noGrp="1"/>
          </p:cNvSpPr>
          <p:nvPr>
            <p:ph type="ftr" sz="quarter" idx="11"/>
          </p:nvPr>
        </p:nvSpPr>
        <p:spPr>
          <a:xfrm>
            <a:off x="3505200" y="6492875"/>
            <a:ext cx="5105400" cy="365125"/>
          </a:xfrm>
        </p:spPr>
        <p:txBody>
          <a:bodyPr/>
          <a:lstStyle/>
          <a:p>
            <a:r>
              <a:rPr lang="es-US" dirty="0"/>
              <a:t>Medicare y otros programas para personas con discapacidades</a:t>
            </a:r>
          </a:p>
        </p:txBody>
      </p:sp>
    </p:spTree>
    <p:custDataLst>
      <p:tags r:id="rId1"/>
    </p:custDataLst>
    <p:extLst>
      <p:ext uri="{BB962C8B-B14F-4D97-AF65-F5344CB8AC3E}">
        <p14:creationId xmlns:p14="http://schemas.microsoft.com/office/powerpoint/2010/main" val="33953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US"/>
              <a:t>Seguridad de Ingreso Suplementario (SSI)</a:t>
            </a:r>
          </a:p>
        </p:txBody>
      </p:sp>
      <p:sp>
        <p:nvSpPr>
          <p:cNvPr id="5" name="Content Placeholder 4"/>
          <p:cNvSpPr>
            <a:spLocks noGrp="1"/>
          </p:cNvSpPr>
          <p:nvPr>
            <p:ph sz="quarter" idx="13"/>
          </p:nvPr>
        </p:nvSpPr>
        <p:spPr>
          <a:xfrm>
            <a:off x="785004" y="1208723"/>
            <a:ext cx="8991600" cy="4667250"/>
          </a:xfrm>
        </p:spPr>
        <p:txBody>
          <a:bodyPr>
            <a:noAutofit/>
          </a:bodyPr>
          <a:lstStyle/>
          <a:p>
            <a:pPr marL="0" lvl="0" indent="0" defTabSz="685800">
              <a:lnSpc>
                <a:spcPct val="100000"/>
              </a:lnSpc>
              <a:buNone/>
            </a:pPr>
            <a:r>
              <a:rPr lang="es-US" b="1" dirty="0"/>
              <a:t>Proporciona pagos mensuales a personas que tienen ingresos limitados y pocos recursos. Para recibir SSI, debe cumplir uno de los siguientes requisitos:</a:t>
            </a:r>
          </a:p>
          <a:p>
            <a:pPr lvl="1" defTabSz="685800">
              <a:lnSpc>
                <a:spcPct val="100000"/>
              </a:lnSpc>
              <a:spcAft>
                <a:spcPts val="1200"/>
              </a:spcAft>
              <a:buFont typeface="Wingdings" panose="05000000000000000000" pitchFamily="2" charset="2"/>
              <a:buChar char="§"/>
            </a:pPr>
            <a:r>
              <a:rPr lang="es-US" dirty="0"/>
              <a:t>Tener 65 años o más</a:t>
            </a:r>
          </a:p>
          <a:p>
            <a:pPr lvl="1" defTabSz="685800">
              <a:lnSpc>
                <a:spcPct val="100000"/>
              </a:lnSpc>
              <a:spcAft>
                <a:spcPts val="1200"/>
              </a:spcAft>
              <a:buFont typeface="Wingdings" panose="05000000000000000000" pitchFamily="2" charset="2"/>
              <a:buChar char="§"/>
            </a:pPr>
            <a:r>
              <a:rPr lang="es-US" dirty="0"/>
              <a:t>Estar total o parcialmente ciego o tener </a:t>
            </a:r>
            <a:br>
              <a:rPr lang="es-US" dirty="0"/>
            </a:br>
            <a:r>
              <a:rPr lang="es-US" dirty="0"/>
              <a:t>discapacidades (cualquier edad, incluso niños)</a:t>
            </a:r>
          </a:p>
          <a:p>
            <a:pPr lvl="1" defTabSz="685800">
              <a:spcAft>
                <a:spcPts val="1200"/>
              </a:spcAft>
              <a:buFont typeface="Wingdings" panose="05000000000000000000" pitchFamily="2" charset="2"/>
              <a:buChar char="§"/>
            </a:pPr>
            <a:r>
              <a:rPr lang="es-US" dirty="0"/>
              <a:t>Tener una afección médica que le impide trabajar</a:t>
            </a:r>
            <a:br>
              <a:rPr lang="es-US" dirty="0"/>
            </a:br>
            <a:r>
              <a:rPr lang="es-US" dirty="0"/>
              <a:t> y que se prevé que dure al menos un año o que </a:t>
            </a:r>
            <a:br>
              <a:rPr lang="es-US" dirty="0"/>
            </a:br>
            <a:r>
              <a:rPr lang="es-US" dirty="0"/>
              <a:t>tenga como consecuencia la muerte</a:t>
            </a:r>
          </a:p>
        </p:txBody>
      </p:sp>
      <p:sp>
        <p:nvSpPr>
          <p:cNvPr id="8" name="Content Placeholder 7">
            <a:extLst>
              <a:ext uri="{FF2B5EF4-FFF2-40B4-BE49-F238E27FC236}">
                <a16:creationId xmlns:a16="http://schemas.microsoft.com/office/drawing/2014/main" id="{BC0465E1-19F9-D477-311F-CB33E059A7B6}"/>
              </a:ext>
            </a:extLst>
          </p:cNvPr>
          <p:cNvSpPr>
            <a:spLocks noGrp="1"/>
          </p:cNvSpPr>
          <p:nvPr>
            <p:ph sz="quarter" idx="14"/>
          </p:nvPr>
        </p:nvSpPr>
        <p:spPr>
          <a:xfrm>
            <a:off x="8440947" y="3637597"/>
            <a:ext cx="3584448" cy="2011680"/>
          </a:xfrm>
          <a:prstGeom prst="roundRect">
            <a:avLst/>
          </a:prstGeom>
          <a:solidFill>
            <a:srgbClr val="00529B"/>
          </a:solidFill>
        </p:spPr>
        <p:txBody>
          <a:bodyPr>
            <a:normAutofit fontScale="92500" lnSpcReduction="10000"/>
          </a:bodyPr>
          <a:lstStyle/>
          <a:p>
            <a:pPr marL="0" lvl="0" indent="0">
              <a:buClrTx/>
              <a:buNone/>
            </a:pPr>
            <a:r>
              <a:rPr lang="es-US" sz="2000" b="1" dirty="0">
                <a:solidFill>
                  <a:prstClr val="white"/>
                </a:solidFill>
                <a:latin typeface="Calibri" panose="020F0502020204030204"/>
                <a:cs typeface="+mn-cs"/>
              </a:rPr>
              <a:t>Los importes federales mensuales máximos para 2024 son:</a:t>
            </a:r>
          </a:p>
          <a:p>
            <a:pPr marL="285750" lvl="0" indent="-285750">
              <a:spcAft>
                <a:spcPts val="600"/>
              </a:spcAft>
              <a:buClrTx/>
              <a:buFont typeface="Wingdings" panose="05000000000000000000" pitchFamily="2" charset="2"/>
              <a:buChar char="Ø"/>
            </a:pPr>
            <a:r>
              <a:rPr lang="es-US" sz="1800" dirty="0">
                <a:solidFill>
                  <a:prstClr val="white"/>
                </a:solidFill>
                <a:latin typeface="Calibri" panose="020F0502020204030204"/>
                <a:cs typeface="+mn-cs"/>
              </a:rPr>
              <a:t>$943 para una persona elegible</a:t>
            </a:r>
          </a:p>
          <a:p>
            <a:pPr marL="285750" lvl="0" indent="-285750">
              <a:spcAft>
                <a:spcPts val="600"/>
              </a:spcAft>
              <a:buClrTx/>
              <a:buFont typeface="Wingdings" panose="05000000000000000000" pitchFamily="2" charset="2"/>
              <a:buChar char="Ø"/>
            </a:pPr>
            <a:r>
              <a:rPr lang="es-US" sz="1800" dirty="0">
                <a:solidFill>
                  <a:prstClr val="white"/>
                </a:solidFill>
                <a:latin typeface="Calibri" panose="020F0502020204030204"/>
                <a:cs typeface="+mn-cs"/>
              </a:rPr>
              <a:t>$1415 para una persona elegible con cónyuge elegible</a:t>
            </a:r>
          </a:p>
        </p:txBody>
      </p:sp>
      <p:sp>
        <p:nvSpPr>
          <p:cNvPr id="7" name="Slide Number Placeholder 6">
            <a:extLst>
              <a:ext uri="{FF2B5EF4-FFF2-40B4-BE49-F238E27FC236}">
                <a16:creationId xmlns:a16="http://schemas.microsoft.com/office/drawing/2014/main" id="{C5580C78-6C9D-4914-9875-9AED55726D28}"/>
              </a:ext>
            </a:extLst>
          </p:cNvPr>
          <p:cNvSpPr>
            <a:spLocks noGrp="1"/>
          </p:cNvSpPr>
          <p:nvPr>
            <p:ph type="sldNum" sz="quarter" idx="12"/>
          </p:nvPr>
        </p:nvSpPr>
        <p:spPr/>
        <p:txBody>
          <a:bodyPr/>
          <a:lstStyle/>
          <a:p>
            <a:fld id="{0B2D781D-8844-5940-92D1-06EF0A7F581E}" type="slidenum">
              <a:rPr lang="en-US" smtClean="0"/>
              <a:t>15</a:t>
            </a:fld>
            <a:endParaRPr lang="en-US"/>
          </a:p>
        </p:txBody>
      </p:sp>
      <p:sp>
        <p:nvSpPr>
          <p:cNvPr id="2" name="Date Placeholder 1"/>
          <p:cNvSpPr>
            <a:spLocks noGrp="1"/>
          </p:cNvSpPr>
          <p:nvPr>
            <p:ph type="dt" sz="half" idx="10"/>
          </p:nvPr>
        </p:nvSpPr>
        <p:spPr/>
        <p:txBody>
          <a:bodyPr/>
          <a:lstStyle/>
          <a:p>
            <a:r>
              <a:rPr lang="es-US"/>
              <a:t>Mayo de 2024</a:t>
            </a:r>
          </a:p>
        </p:txBody>
      </p:sp>
      <p:sp>
        <p:nvSpPr>
          <p:cNvPr id="10" name="Footer Placeholder 2">
            <a:extLst>
              <a:ext uri="{FF2B5EF4-FFF2-40B4-BE49-F238E27FC236}">
                <a16:creationId xmlns:a16="http://schemas.microsoft.com/office/drawing/2014/main" id="{0D741B1A-740F-4B85-84E8-A14AD6F95974}"/>
              </a:ext>
            </a:extLst>
          </p:cNvPr>
          <p:cNvSpPr>
            <a:spLocks noGrp="1"/>
          </p:cNvSpPr>
          <p:nvPr>
            <p:ph type="ftr" sz="quarter" idx="11"/>
          </p:nvPr>
        </p:nvSpPr>
        <p:spPr>
          <a:xfrm>
            <a:off x="3505200" y="6492875"/>
            <a:ext cx="5105400" cy="365125"/>
          </a:xfrm>
        </p:spPr>
        <p:txBody>
          <a:bodyPr/>
          <a:lstStyle/>
          <a:p>
            <a:r>
              <a:rPr lang="es-US" dirty="0"/>
              <a:t>Medicare y otros programas para personas con discapacidades</a:t>
            </a:r>
          </a:p>
        </p:txBody>
      </p:sp>
    </p:spTree>
    <p:custDataLst>
      <p:tags r:id="rId1"/>
    </p:custDataLst>
    <p:extLst>
      <p:ext uri="{BB962C8B-B14F-4D97-AF65-F5344CB8AC3E}">
        <p14:creationId xmlns:p14="http://schemas.microsoft.com/office/powerpoint/2010/main" val="679388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50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US"/>
              <a:t>Cómo calificar para la Seguridad de Ingreso Suplementario (SSI, por sus siglas en inglés)</a:t>
            </a:r>
          </a:p>
        </p:txBody>
      </p:sp>
      <p:sp>
        <p:nvSpPr>
          <p:cNvPr id="5" name="Content Placeholder 4"/>
          <p:cNvSpPr>
            <a:spLocks noGrp="1"/>
          </p:cNvSpPr>
          <p:nvPr>
            <p:ph sz="quarter" idx="13"/>
          </p:nvPr>
        </p:nvSpPr>
        <p:spPr>
          <a:xfrm>
            <a:off x="1437847" y="1093251"/>
            <a:ext cx="9982200" cy="4667250"/>
          </a:xfrm>
        </p:spPr>
        <p:txBody>
          <a:bodyPr>
            <a:normAutofit/>
          </a:bodyPr>
          <a:lstStyle/>
          <a:p>
            <a:pPr lvl="0" defTabSz="685800">
              <a:lnSpc>
                <a:spcPct val="100000"/>
              </a:lnSpc>
            </a:pPr>
            <a:r>
              <a:rPr lang="es-US" sz="2400" dirty="0"/>
              <a:t>Tiene ingresos limitados, como:</a:t>
            </a:r>
          </a:p>
          <a:p>
            <a:pPr lvl="1" defTabSz="685800">
              <a:lnSpc>
                <a:spcPct val="100000"/>
              </a:lnSpc>
              <a:spcAft>
                <a:spcPts val="1200"/>
              </a:spcAft>
            </a:pPr>
            <a:r>
              <a:rPr lang="es-US" sz="2000" dirty="0"/>
              <a:t>Beneficios del Seguro Social</a:t>
            </a:r>
          </a:p>
          <a:p>
            <a:pPr lvl="1" defTabSz="685800">
              <a:lnSpc>
                <a:spcPct val="100000"/>
              </a:lnSpc>
              <a:spcAft>
                <a:spcPts val="1200"/>
              </a:spcAft>
            </a:pPr>
            <a:r>
              <a:rPr lang="es-US" sz="2000" dirty="0"/>
              <a:t>Pensiones</a:t>
            </a:r>
          </a:p>
          <a:p>
            <a:pPr lvl="1" defTabSz="685800">
              <a:lnSpc>
                <a:spcPct val="100000"/>
              </a:lnSpc>
              <a:spcAft>
                <a:spcPts val="1200"/>
              </a:spcAft>
            </a:pPr>
            <a:r>
              <a:rPr lang="es-US" sz="2000" dirty="0"/>
              <a:t>Valor de los elementos que obtiene de otra persona, como alimentos o vivienda</a:t>
            </a:r>
          </a:p>
          <a:p>
            <a:pPr lvl="0" defTabSz="685800">
              <a:lnSpc>
                <a:spcPct val="100000"/>
              </a:lnSpc>
            </a:pPr>
            <a:r>
              <a:rPr lang="es-US" sz="2400" dirty="0"/>
              <a:t>Tiene pocos recursos</a:t>
            </a:r>
          </a:p>
          <a:p>
            <a:pPr lvl="1" defTabSz="685800">
              <a:lnSpc>
                <a:spcPct val="100000"/>
              </a:lnSpc>
              <a:spcAft>
                <a:spcPts val="1200"/>
              </a:spcAft>
            </a:pPr>
            <a:r>
              <a:rPr lang="es-US" sz="2000" dirty="0"/>
              <a:t>Menos de $2,000 en recursos para un individuo</a:t>
            </a:r>
          </a:p>
          <a:p>
            <a:pPr lvl="1" defTabSz="685800">
              <a:lnSpc>
                <a:spcPct val="100000"/>
              </a:lnSpc>
              <a:spcAft>
                <a:spcPts val="1200"/>
              </a:spcAft>
            </a:pPr>
            <a:r>
              <a:rPr lang="es-US" sz="2000" dirty="0"/>
              <a:t>Menos de $3,000 para una pareja casada que convive</a:t>
            </a:r>
          </a:p>
          <a:p>
            <a:pPr lvl="0" defTabSz="685800">
              <a:lnSpc>
                <a:spcPct val="100000"/>
              </a:lnSpc>
            </a:pPr>
            <a:r>
              <a:rPr lang="es-US" sz="2400" dirty="0"/>
              <a:t>Es ciudadano de EE. UU. que vive en uno de los 50 estados, el Distrito de Columbia o las Islas Marianas del Norte </a:t>
            </a:r>
          </a:p>
        </p:txBody>
      </p:sp>
      <p:sp>
        <p:nvSpPr>
          <p:cNvPr id="6" name="Freeform: Shape 5">
            <a:extLst>
              <a:ext uri="{FF2B5EF4-FFF2-40B4-BE49-F238E27FC236}">
                <a16:creationId xmlns:a16="http://schemas.microsoft.com/office/drawing/2014/main" id="{9457D644-044E-4774-871A-F081FD37B4E8}"/>
              </a:ext>
              <a:ext uri="{C183D7F6-B498-43B3-948B-1728B52AA6E4}">
                <adec:decorative xmlns:adec="http://schemas.microsoft.com/office/drawing/2017/decorative" val="1"/>
              </a:ext>
            </a:extLst>
          </p:cNvPr>
          <p:cNvSpPr>
            <a:spLocks noChangeAspect="1"/>
          </p:cNvSpPr>
          <p:nvPr/>
        </p:nvSpPr>
        <p:spPr>
          <a:xfrm>
            <a:off x="1487687" y="5367352"/>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246F8E0F-B96B-3D19-1DAB-A38A14B3E80D}"/>
              </a:ext>
            </a:extLst>
          </p:cNvPr>
          <p:cNvSpPr>
            <a:spLocks noGrp="1"/>
          </p:cNvSpPr>
          <p:nvPr>
            <p:ph sz="quarter" idx="14"/>
          </p:nvPr>
        </p:nvSpPr>
        <p:spPr>
          <a:xfrm>
            <a:off x="1741480" y="5397367"/>
            <a:ext cx="9374933" cy="499256"/>
          </a:xfrm>
        </p:spPr>
        <p:txBody>
          <a:bodyPr>
            <a:normAutofit fontScale="92500" lnSpcReduction="20000"/>
          </a:bodyPr>
          <a:lstStyle/>
          <a:p>
            <a:pPr marL="688975" lvl="0" indent="-688975" defTabSz="685800">
              <a:spcBef>
                <a:spcPts val="600"/>
              </a:spcBef>
              <a:buNone/>
              <a:tabLst>
                <a:tab pos="688975" algn="l"/>
              </a:tabLst>
            </a:pPr>
            <a:r>
              <a:rPr lang="es-US" sz="1600" b="1" dirty="0"/>
              <a:t>NOTA:</a:t>
            </a:r>
            <a:r>
              <a:rPr lang="es-US" sz="1600" dirty="0"/>
              <a:t> 	Si no es ciudadano de EE. UU., pero reside legalmente en EE. UU., es posible que igual pueda recibir SSI</a:t>
            </a:r>
          </a:p>
        </p:txBody>
      </p:sp>
      <p:sp>
        <p:nvSpPr>
          <p:cNvPr id="8" name="Slide Number Placeholder 7">
            <a:extLst>
              <a:ext uri="{FF2B5EF4-FFF2-40B4-BE49-F238E27FC236}">
                <a16:creationId xmlns:a16="http://schemas.microsoft.com/office/drawing/2014/main" id="{9AD4D224-013D-4B8F-9BCB-41F094507FB3}"/>
              </a:ext>
            </a:extLst>
          </p:cNvPr>
          <p:cNvSpPr>
            <a:spLocks noGrp="1"/>
          </p:cNvSpPr>
          <p:nvPr>
            <p:ph type="sldNum" sz="quarter" idx="12"/>
          </p:nvPr>
        </p:nvSpPr>
        <p:spPr/>
        <p:txBody>
          <a:bodyPr/>
          <a:lstStyle/>
          <a:p>
            <a:fld id="{0B2D781D-8844-5940-92D1-06EF0A7F581E}" type="slidenum">
              <a:rPr lang="en-US" smtClean="0"/>
              <a:t>16</a:t>
            </a:fld>
            <a:endParaRPr lang="en-US"/>
          </a:p>
        </p:txBody>
      </p:sp>
      <p:sp>
        <p:nvSpPr>
          <p:cNvPr id="2" name="Date Placeholder 1"/>
          <p:cNvSpPr>
            <a:spLocks noGrp="1"/>
          </p:cNvSpPr>
          <p:nvPr>
            <p:ph type="dt" sz="half" idx="10"/>
          </p:nvPr>
        </p:nvSpPr>
        <p:spPr/>
        <p:txBody>
          <a:bodyPr/>
          <a:lstStyle/>
          <a:p>
            <a:r>
              <a:rPr lang="es-US"/>
              <a:t>Mayo de 2024</a:t>
            </a:r>
          </a:p>
        </p:txBody>
      </p:sp>
      <p:sp>
        <p:nvSpPr>
          <p:cNvPr id="10" name="Footer Placeholder 2">
            <a:extLst>
              <a:ext uri="{FF2B5EF4-FFF2-40B4-BE49-F238E27FC236}">
                <a16:creationId xmlns:a16="http://schemas.microsoft.com/office/drawing/2014/main" id="{9FB16BE8-D3AE-43B8-8414-A8F4D07A5B09}"/>
              </a:ext>
            </a:extLst>
          </p:cNvPr>
          <p:cNvSpPr>
            <a:spLocks noGrp="1"/>
          </p:cNvSpPr>
          <p:nvPr>
            <p:ph type="ftr" sz="quarter" idx="11"/>
          </p:nvPr>
        </p:nvSpPr>
        <p:spPr>
          <a:xfrm>
            <a:off x="3505200" y="6492875"/>
            <a:ext cx="5105400" cy="365125"/>
          </a:xfrm>
        </p:spPr>
        <p:txBody>
          <a:bodyPr/>
          <a:lstStyle/>
          <a:p>
            <a:r>
              <a:rPr lang="es-US" dirty="0"/>
              <a:t>Medicare y otros programas para personas con discapacidades</a:t>
            </a:r>
          </a:p>
        </p:txBody>
      </p:sp>
    </p:spTree>
    <p:custDataLst>
      <p:tags r:id="rId1"/>
    </p:custDataLst>
    <p:extLst>
      <p:ext uri="{BB962C8B-B14F-4D97-AF65-F5344CB8AC3E}">
        <p14:creationId xmlns:p14="http://schemas.microsoft.com/office/powerpoint/2010/main" val="227921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5">
                                            <p:txEl>
                                              <p:pRg st="7" end="7"/>
                                            </p:txEl>
                                          </p:spTgt>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50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grpId="0" nodeType="withEffect">
                                  <p:stCondLst>
                                    <p:cond delay="500"/>
                                  </p:stCondLst>
                                  <p:childTnLst>
                                    <p:set>
                                      <p:cBhvr>
                                        <p:cTn id="3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2800" dirty="0"/>
              <a:t>Seguridad de Ingreso Suplementario </a:t>
            </a:r>
            <a:br>
              <a:rPr lang="es-US" sz="2800" dirty="0"/>
            </a:br>
            <a:r>
              <a:rPr lang="es-US" sz="2800" dirty="0"/>
              <a:t>(SSI, por sus siglas en inglés) y cobertura de Medicaid</a:t>
            </a:r>
          </a:p>
        </p:txBody>
      </p:sp>
      <p:sp>
        <p:nvSpPr>
          <p:cNvPr id="5" name="Content Placeholder 4"/>
          <p:cNvSpPr>
            <a:spLocks noGrp="1"/>
          </p:cNvSpPr>
          <p:nvPr>
            <p:ph sz="quarter" idx="13"/>
          </p:nvPr>
        </p:nvSpPr>
        <p:spPr>
          <a:xfrm>
            <a:off x="1032294" y="1289191"/>
            <a:ext cx="5063706" cy="4870987"/>
          </a:xfrm>
        </p:spPr>
        <p:txBody>
          <a:bodyPr>
            <a:normAutofit/>
          </a:bodyPr>
          <a:lstStyle/>
          <a:p>
            <a:pPr lvl="0" defTabSz="685800">
              <a:lnSpc>
                <a:spcPct val="100000"/>
              </a:lnSpc>
            </a:pPr>
            <a:r>
              <a:rPr lang="es-US" sz="2400" dirty="0"/>
              <a:t>En la mayoría de los estados:</a:t>
            </a:r>
          </a:p>
          <a:p>
            <a:pPr lvl="1" defTabSz="685800">
              <a:spcAft>
                <a:spcPts val="1200"/>
              </a:spcAft>
            </a:pPr>
            <a:r>
              <a:rPr lang="es-US" sz="2000" dirty="0"/>
              <a:t>Recibir SSI lo califica automáticamente para Medicaid. </a:t>
            </a:r>
          </a:p>
          <a:p>
            <a:pPr lvl="1" defTabSz="685800">
              <a:spcAft>
                <a:spcPts val="1200"/>
              </a:spcAft>
            </a:pPr>
            <a:r>
              <a:rPr lang="es-US" sz="2000" dirty="0"/>
              <a:t>Su solicitud de SSI también es una solicitud de Medicaid.</a:t>
            </a:r>
          </a:p>
          <a:p>
            <a:pPr lvl="0" defTabSz="685800">
              <a:lnSpc>
                <a:spcPct val="100000"/>
              </a:lnSpc>
            </a:pPr>
            <a:r>
              <a:rPr lang="es-US" sz="2400" dirty="0"/>
              <a:t>En otros estados:</a:t>
            </a:r>
          </a:p>
          <a:p>
            <a:pPr lvl="1" defTabSz="685800">
              <a:spcAft>
                <a:spcPts val="1200"/>
              </a:spcAft>
            </a:pPr>
            <a:r>
              <a:rPr lang="es-US" sz="2000" dirty="0"/>
              <a:t>Debe solicitar y establecer su elegibilidad para Medicaid con </a:t>
            </a:r>
            <a:br>
              <a:rPr lang="es-US" sz="2000" dirty="0"/>
            </a:br>
            <a:r>
              <a:rPr lang="es-US" sz="2000" dirty="0"/>
              <a:t>otra agencia.</a:t>
            </a:r>
          </a:p>
          <a:p>
            <a:pPr lvl="1" defTabSz="685800">
              <a:spcAft>
                <a:spcPts val="1200"/>
              </a:spcAft>
            </a:pPr>
            <a:r>
              <a:rPr lang="es-US" sz="2000" dirty="0"/>
              <a:t>El Seguro Social lo remitirá a la oficina donde puede presentar su solicitud de Medicaid.</a:t>
            </a:r>
          </a:p>
        </p:txBody>
      </p:sp>
      <p:pic>
        <p:nvPicPr>
          <p:cNvPr id="11" name="Picture 10" descr="Captura de pantalla de la página sobre cómo presentar la solicitud en el sitio web del Seguro Social ">
            <a:extLst>
              <a:ext uri="{FF2B5EF4-FFF2-40B4-BE49-F238E27FC236}">
                <a16:creationId xmlns:a16="http://schemas.microsoft.com/office/drawing/2014/main" id="{30930CD5-2D6E-41D9-885C-9DC666C38A06}"/>
              </a:ext>
            </a:extLst>
          </p:cNvPr>
          <p:cNvPicPr>
            <a:picLocks noChangeAspect="1"/>
          </p:cNvPicPr>
          <p:nvPr/>
        </p:nvPicPr>
        <p:blipFill>
          <a:blip r:embed="rId4"/>
          <a:stretch>
            <a:fillRect/>
          </a:stretch>
        </p:blipFill>
        <p:spPr>
          <a:xfrm>
            <a:off x="6662304" y="1560838"/>
            <a:ext cx="4935496" cy="3657600"/>
          </a:xfrm>
          <a:prstGeom prst="rect">
            <a:avLst/>
          </a:prstGeom>
          <a:ln>
            <a:noFill/>
          </a:ln>
          <a:effectLst>
            <a:outerShdw blurRad="292100" dist="139700" dir="2700000" algn="tl" rotWithShape="0">
              <a:srgbClr val="333333">
                <a:alpha val="65000"/>
              </a:srgbClr>
            </a:outerShdw>
          </a:effectLst>
        </p:spPr>
      </p:pic>
      <p:sp>
        <p:nvSpPr>
          <p:cNvPr id="7" name="Slide Number Placeholder 6">
            <a:extLst>
              <a:ext uri="{FF2B5EF4-FFF2-40B4-BE49-F238E27FC236}">
                <a16:creationId xmlns:a16="http://schemas.microsoft.com/office/drawing/2014/main" id="{5CD39710-407A-4BE8-8197-D1FDECA12E24}"/>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17</a:t>
            </a:fld>
            <a:endParaRPr lang="en-US"/>
          </a:p>
        </p:txBody>
      </p:sp>
      <p:sp>
        <p:nvSpPr>
          <p:cNvPr id="2" name="Date Placeholder 1"/>
          <p:cNvSpPr>
            <a:spLocks noGrp="1"/>
          </p:cNvSpPr>
          <p:nvPr>
            <p:ph type="dt" sz="half" idx="10"/>
          </p:nvPr>
        </p:nvSpPr>
        <p:spPr>
          <a:xfrm>
            <a:off x="838200" y="6492240"/>
            <a:ext cx="2743200" cy="365125"/>
          </a:xfrm>
        </p:spPr>
        <p:txBody>
          <a:bodyPr/>
          <a:lstStyle/>
          <a:p>
            <a:r>
              <a:rPr lang="es-US"/>
              <a:t>Mayo de 2024</a:t>
            </a:r>
          </a:p>
        </p:txBody>
      </p:sp>
      <p:sp>
        <p:nvSpPr>
          <p:cNvPr id="8" name="Footer Placeholder 2">
            <a:extLst>
              <a:ext uri="{FF2B5EF4-FFF2-40B4-BE49-F238E27FC236}">
                <a16:creationId xmlns:a16="http://schemas.microsoft.com/office/drawing/2014/main" id="{8D8D2383-8F9D-4258-9E63-93F406E9EDD2}"/>
              </a:ext>
            </a:extLst>
          </p:cNvPr>
          <p:cNvSpPr>
            <a:spLocks noGrp="1"/>
          </p:cNvSpPr>
          <p:nvPr>
            <p:ph type="ftr" sz="quarter" idx="11"/>
          </p:nvPr>
        </p:nvSpPr>
        <p:spPr>
          <a:xfrm>
            <a:off x="3505200" y="6492875"/>
            <a:ext cx="5105400" cy="365125"/>
          </a:xfrm>
        </p:spPr>
        <p:txBody>
          <a:bodyPr/>
          <a:lstStyle/>
          <a:p>
            <a:r>
              <a:rPr lang="es-US" dirty="0"/>
              <a:t>Medicare y otros programas para personas con discapacidades</a:t>
            </a:r>
          </a:p>
        </p:txBody>
      </p:sp>
    </p:spTree>
    <p:custDataLst>
      <p:tags r:id="rId1"/>
    </p:custDataLst>
    <p:extLst>
      <p:ext uri="{BB962C8B-B14F-4D97-AF65-F5344CB8AC3E}">
        <p14:creationId xmlns:p14="http://schemas.microsoft.com/office/powerpoint/2010/main" val="73687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US"/>
              <a:t>Cómo solicitar beneficios por discapacidad</a:t>
            </a:r>
          </a:p>
        </p:txBody>
      </p:sp>
      <p:sp>
        <p:nvSpPr>
          <p:cNvPr id="5" name="Content Placeholder 4"/>
          <p:cNvSpPr>
            <a:spLocks noGrp="1"/>
          </p:cNvSpPr>
          <p:nvPr>
            <p:ph sz="quarter" idx="13"/>
          </p:nvPr>
        </p:nvSpPr>
        <p:spPr>
          <a:xfrm>
            <a:off x="1040921" y="1190294"/>
            <a:ext cx="9791700" cy="4667250"/>
          </a:xfrm>
        </p:spPr>
        <p:txBody>
          <a:bodyPr>
            <a:normAutofit lnSpcReduction="10000"/>
          </a:bodyPr>
          <a:lstStyle/>
          <a:p>
            <a:pPr marL="0" lvl="0" indent="0" defTabSz="685800">
              <a:lnSpc>
                <a:spcPct val="100000"/>
              </a:lnSpc>
              <a:buNone/>
            </a:pPr>
            <a:r>
              <a:rPr lang="es-US" b="1" dirty="0"/>
              <a:t>Para solicitar los beneficios por discapacidad, necesitará lo siguiente:</a:t>
            </a:r>
          </a:p>
          <a:p>
            <a:pPr marL="457200" lvl="1" indent="-640080" defTabSz="685800">
              <a:lnSpc>
                <a:spcPct val="100000"/>
              </a:lnSpc>
              <a:spcAft>
                <a:spcPts val="1200"/>
              </a:spcAft>
              <a:buClr>
                <a:schemeClr val="bg1"/>
              </a:buClr>
              <a:buFont typeface="Wingdings" panose="05000000000000000000" pitchFamily="2" charset="2"/>
              <a:buChar char="§"/>
            </a:pPr>
            <a:r>
              <a:rPr lang="es-US" dirty="0"/>
              <a:t>Número del Seguro Social</a:t>
            </a:r>
          </a:p>
          <a:p>
            <a:pPr marL="457200" lvl="1" indent="-640080" defTabSz="685800">
              <a:lnSpc>
                <a:spcPct val="100000"/>
              </a:lnSpc>
              <a:spcAft>
                <a:spcPts val="1200"/>
              </a:spcAft>
              <a:buClr>
                <a:schemeClr val="bg1"/>
              </a:buClr>
              <a:buFont typeface="Wingdings" panose="05000000000000000000" pitchFamily="2" charset="2"/>
              <a:buChar char="§"/>
            </a:pPr>
            <a:r>
              <a:rPr lang="es-US" dirty="0"/>
              <a:t>Prueba de edad</a:t>
            </a:r>
          </a:p>
          <a:p>
            <a:pPr marL="457200" lvl="1" indent="-640080" defTabSz="685800">
              <a:lnSpc>
                <a:spcPct val="100000"/>
              </a:lnSpc>
              <a:spcAft>
                <a:spcPts val="1200"/>
              </a:spcAft>
              <a:buClr>
                <a:schemeClr val="bg1"/>
              </a:buClr>
              <a:buFont typeface="Wingdings" panose="05000000000000000000" pitchFamily="2" charset="2"/>
              <a:buChar char="§"/>
            </a:pPr>
            <a:r>
              <a:rPr lang="es-US" dirty="0"/>
              <a:t>Información del proveedor de atención médica</a:t>
            </a:r>
          </a:p>
          <a:p>
            <a:pPr marL="627063" lvl="1" indent="0" defTabSz="685800">
              <a:lnSpc>
                <a:spcPct val="100000"/>
              </a:lnSpc>
              <a:spcAft>
                <a:spcPts val="1200"/>
              </a:spcAft>
              <a:buClr>
                <a:schemeClr val="bg1"/>
              </a:buClr>
              <a:buNone/>
            </a:pPr>
            <a:r>
              <a:rPr lang="es-US" dirty="0"/>
              <a:t>Historia clínica, incluidos los resultados de las pruebas/análisis </a:t>
            </a:r>
            <a:br>
              <a:rPr lang="es-US" dirty="0"/>
            </a:br>
            <a:r>
              <a:rPr lang="es-US" dirty="0"/>
              <a:t>de laboratorio y medicamentos</a:t>
            </a:r>
          </a:p>
          <a:p>
            <a:pPr marL="457200" lvl="1" indent="-640080" defTabSz="685800">
              <a:lnSpc>
                <a:spcPct val="100000"/>
              </a:lnSpc>
              <a:spcAft>
                <a:spcPts val="1200"/>
              </a:spcAft>
              <a:buClr>
                <a:schemeClr val="bg1"/>
              </a:buClr>
              <a:buFont typeface="Wingdings" panose="05000000000000000000" pitchFamily="2" charset="2"/>
              <a:buChar char="§"/>
            </a:pPr>
            <a:r>
              <a:rPr lang="es-US" dirty="0"/>
              <a:t>Historial laboral</a:t>
            </a:r>
          </a:p>
          <a:p>
            <a:pPr marL="627063" lvl="1" indent="-166688" defTabSz="685800">
              <a:lnSpc>
                <a:spcPct val="100000"/>
              </a:lnSpc>
              <a:spcAft>
                <a:spcPts val="1200"/>
              </a:spcAft>
              <a:buClr>
                <a:schemeClr val="bg1"/>
              </a:buClr>
              <a:buFont typeface="Wingdings" panose="05000000000000000000" pitchFamily="2" charset="2"/>
              <a:buChar char="§"/>
            </a:pPr>
            <a:r>
              <a:rPr lang="es-US" dirty="0"/>
              <a:t>Formulario W-2 o declaración de impuestos del trabajo autónomo más reciente</a:t>
            </a:r>
          </a:p>
        </p:txBody>
      </p:sp>
      <p:sp>
        <p:nvSpPr>
          <p:cNvPr id="11" name="Freeform: Shape 10">
            <a:extLst>
              <a:ext uri="{FF2B5EF4-FFF2-40B4-BE49-F238E27FC236}">
                <a16:creationId xmlns:a16="http://schemas.microsoft.com/office/drawing/2014/main" id="{31BC585F-358C-4561-A911-A1C686BFEF5F}"/>
              </a:ext>
              <a:ext uri="{C183D7F6-B498-43B3-948B-1728B52AA6E4}">
                <adec:decorative xmlns:adec="http://schemas.microsoft.com/office/drawing/2017/decorative" val="1"/>
              </a:ext>
            </a:extLst>
          </p:cNvPr>
          <p:cNvSpPr>
            <a:spLocks noChangeAspect="1"/>
          </p:cNvSpPr>
          <p:nvPr/>
        </p:nvSpPr>
        <p:spPr>
          <a:xfrm>
            <a:off x="1167869" y="2133163"/>
            <a:ext cx="365760"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FCC5FE17-E1EE-4C5F-9E4C-8D4BAF573314}"/>
              </a:ext>
              <a:ext uri="{C183D7F6-B498-43B3-948B-1728B52AA6E4}">
                <adec:decorative xmlns:adec="http://schemas.microsoft.com/office/drawing/2017/decorative" val="1"/>
              </a:ext>
            </a:extLst>
          </p:cNvPr>
          <p:cNvSpPr>
            <a:spLocks noChangeAspect="1"/>
          </p:cNvSpPr>
          <p:nvPr/>
        </p:nvSpPr>
        <p:spPr>
          <a:xfrm>
            <a:off x="1167869" y="2598032"/>
            <a:ext cx="365760"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CB6186E4-AF0A-40B2-BC54-693910048B48}"/>
              </a:ext>
              <a:ext uri="{C183D7F6-B498-43B3-948B-1728B52AA6E4}">
                <adec:decorative xmlns:adec="http://schemas.microsoft.com/office/drawing/2017/decorative" val="1"/>
              </a:ext>
            </a:extLst>
          </p:cNvPr>
          <p:cNvSpPr>
            <a:spLocks noChangeAspect="1"/>
          </p:cNvSpPr>
          <p:nvPr/>
        </p:nvSpPr>
        <p:spPr>
          <a:xfrm>
            <a:off x="1167869" y="3090138"/>
            <a:ext cx="365760"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8D965A35-AA36-4D5E-8B25-0D0EAD545745}"/>
              </a:ext>
              <a:ext uri="{C183D7F6-B498-43B3-948B-1728B52AA6E4}">
                <adec:decorative xmlns:adec="http://schemas.microsoft.com/office/drawing/2017/decorative" val="1"/>
              </a:ext>
            </a:extLst>
          </p:cNvPr>
          <p:cNvSpPr>
            <a:spLocks noChangeAspect="1"/>
          </p:cNvSpPr>
          <p:nvPr/>
        </p:nvSpPr>
        <p:spPr>
          <a:xfrm>
            <a:off x="1167869" y="3571192"/>
            <a:ext cx="365760"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1953D71E-C510-45D0-B7AB-242C47A16E77}"/>
              </a:ext>
              <a:ext uri="{C183D7F6-B498-43B3-948B-1728B52AA6E4}">
                <adec:decorative xmlns:adec="http://schemas.microsoft.com/office/drawing/2017/decorative" val="1"/>
              </a:ext>
            </a:extLst>
          </p:cNvPr>
          <p:cNvSpPr>
            <a:spLocks noChangeAspect="1"/>
          </p:cNvSpPr>
          <p:nvPr/>
        </p:nvSpPr>
        <p:spPr>
          <a:xfrm>
            <a:off x="1167869" y="4383304"/>
            <a:ext cx="365760"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6636257B-FA9F-4197-94FD-C0EF263F21C1}"/>
              </a:ext>
              <a:ext uri="{C183D7F6-B498-43B3-948B-1728B52AA6E4}">
                <adec:decorative xmlns:adec="http://schemas.microsoft.com/office/drawing/2017/decorative" val="1"/>
              </a:ext>
            </a:extLst>
          </p:cNvPr>
          <p:cNvSpPr>
            <a:spLocks noChangeAspect="1"/>
          </p:cNvSpPr>
          <p:nvPr/>
        </p:nvSpPr>
        <p:spPr>
          <a:xfrm>
            <a:off x="1167869" y="4888411"/>
            <a:ext cx="365760"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a:extLst>
              <a:ext uri="{FF2B5EF4-FFF2-40B4-BE49-F238E27FC236}">
                <a16:creationId xmlns:a16="http://schemas.microsoft.com/office/drawing/2014/main" id="{FF918131-5A67-4690-9015-D75B026A042B}"/>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18</a:t>
            </a:fld>
            <a:endParaRPr lang="en-US"/>
          </a:p>
        </p:txBody>
      </p:sp>
      <p:sp>
        <p:nvSpPr>
          <p:cNvPr id="2" name="Date Placeholder 1"/>
          <p:cNvSpPr>
            <a:spLocks noGrp="1"/>
          </p:cNvSpPr>
          <p:nvPr>
            <p:ph type="dt" sz="half" idx="10"/>
          </p:nvPr>
        </p:nvSpPr>
        <p:spPr>
          <a:xfrm>
            <a:off x="838200" y="6492240"/>
            <a:ext cx="2743200" cy="365125"/>
          </a:xfrm>
        </p:spPr>
        <p:txBody>
          <a:bodyPr/>
          <a:lstStyle/>
          <a:p>
            <a:r>
              <a:rPr lang="es-US"/>
              <a:t>Mayo de 2024</a:t>
            </a:r>
          </a:p>
        </p:txBody>
      </p:sp>
      <p:sp>
        <p:nvSpPr>
          <p:cNvPr id="13" name="Footer Placeholder 2">
            <a:extLst>
              <a:ext uri="{FF2B5EF4-FFF2-40B4-BE49-F238E27FC236}">
                <a16:creationId xmlns:a16="http://schemas.microsoft.com/office/drawing/2014/main" id="{FAAE230D-7F0C-4C33-A5C2-441D88C48A73}"/>
              </a:ext>
            </a:extLst>
          </p:cNvPr>
          <p:cNvSpPr>
            <a:spLocks noGrp="1"/>
          </p:cNvSpPr>
          <p:nvPr>
            <p:ph type="ftr" sz="quarter" idx="11"/>
          </p:nvPr>
        </p:nvSpPr>
        <p:spPr>
          <a:xfrm>
            <a:off x="3505200" y="6492875"/>
            <a:ext cx="5105400" cy="365125"/>
          </a:xfrm>
        </p:spPr>
        <p:txBody>
          <a:bodyPr/>
          <a:lstStyle/>
          <a:p>
            <a:r>
              <a:rPr lang="es-US" dirty="0"/>
              <a:t>Medicare y otros programas para personas con discapacidades</a:t>
            </a:r>
          </a:p>
        </p:txBody>
      </p:sp>
    </p:spTree>
    <p:custDataLst>
      <p:tags r:id="rId1"/>
    </p:custDataLst>
    <p:extLst>
      <p:ext uri="{BB962C8B-B14F-4D97-AF65-F5344CB8AC3E}">
        <p14:creationId xmlns:p14="http://schemas.microsoft.com/office/powerpoint/2010/main" val="3562025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6" grpId="0" animBg="1"/>
      <p:bldP spid="7" grpId="0" animBg="1"/>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US" dirty="0"/>
              <a:t>Cómo solicitar beneficios por discapacidad </a:t>
            </a:r>
          </a:p>
        </p:txBody>
      </p:sp>
      <p:sp>
        <p:nvSpPr>
          <p:cNvPr id="12" name="TextBox 11">
            <a:extLst>
              <a:ext uri="{FF2B5EF4-FFF2-40B4-BE49-F238E27FC236}">
                <a16:creationId xmlns:a16="http://schemas.microsoft.com/office/drawing/2014/main" id="{03FFD6B8-E225-4535-A9D0-AA578B5B630E}"/>
              </a:ext>
            </a:extLst>
          </p:cNvPr>
          <p:cNvSpPr txBox="1"/>
          <p:nvPr/>
        </p:nvSpPr>
        <p:spPr>
          <a:xfrm>
            <a:off x="1457120" y="2711383"/>
            <a:ext cx="1759366" cy="523220"/>
          </a:xfrm>
          <a:prstGeom prst="rect">
            <a:avLst/>
          </a:prstGeom>
          <a:noFill/>
        </p:spPr>
        <p:txBody>
          <a:bodyPr wrap="square" rtlCol="0">
            <a:spAutoFit/>
          </a:bodyPr>
          <a:lstStyle/>
          <a:p>
            <a:pPr algn="ctr"/>
            <a:r>
              <a:rPr lang="es-US" sz="2800" b="1"/>
              <a:t>En línea</a:t>
            </a:r>
          </a:p>
        </p:txBody>
      </p:sp>
      <p:pic>
        <p:nvPicPr>
          <p:cNvPr id="21" name="Graphic 20">
            <a:extLst>
              <a:ext uri="{FF2B5EF4-FFF2-40B4-BE49-F238E27FC236}">
                <a16:creationId xmlns:a16="http://schemas.microsoft.com/office/drawing/2014/main" id="{8D43362D-CABC-4859-B5AD-DCF098418A11}"/>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36561" y="1800562"/>
            <a:ext cx="1256119" cy="1256119"/>
          </a:xfrm>
          <a:prstGeom prst="rect">
            <a:avLst/>
          </a:prstGeom>
        </p:spPr>
      </p:pic>
      <p:sp>
        <p:nvSpPr>
          <p:cNvPr id="6" name="Content Placeholder 5">
            <a:extLst>
              <a:ext uri="{FF2B5EF4-FFF2-40B4-BE49-F238E27FC236}">
                <a16:creationId xmlns:a16="http://schemas.microsoft.com/office/drawing/2014/main" id="{D67CF0E3-08ED-5273-DC59-43EC89B03F90}"/>
              </a:ext>
            </a:extLst>
          </p:cNvPr>
          <p:cNvSpPr>
            <a:spLocks noGrp="1"/>
          </p:cNvSpPr>
          <p:nvPr>
            <p:ph sz="quarter" idx="13"/>
          </p:nvPr>
        </p:nvSpPr>
        <p:spPr>
          <a:xfrm>
            <a:off x="1543050" y="1816601"/>
            <a:ext cx="9144000" cy="1463040"/>
          </a:xfrm>
          <a:prstGeom prst="roundRect">
            <a:avLst/>
          </a:prstGeom>
          <a:ln w="38100">
            <a:solidFill>
              <a:schemeClr val="accent5">
                <a:lumMod val="75000"/>
              </a:schemeClr>
            </a:solidFill>
          </a:ln>
        </p:spPr>
        <p:txBody>
          <a:bodyPr anchor="ctr"/>
          <a:lstStyle/>
          <a:p>
            <a:pPr marL="1920240" lvl="0" indent="0" defTabSz="685800">
              <a:spcBef>
                <a:spcPts val="600"/>
              </a:spcBef>
              <a:buNone/>
            </a:pPr>
            <a:r>
              <a:rPr lang="es-US" sz="2400"/>
              <a:t>Visite </a:t>
            </a:r>
            <a:r>
              <a:rPr lang="es-US" sz="2400">
                <a:solidFill>
                  <a:prstClr val="black"/>
                </a:solidFill>
                <a:hlinkClick r:id="rId6">
                  <a:extLst>
                    <a:ext uri="{A12FA001-AC4F-418D-AE19-62706E023703}">
                      <ahyp:hlinkClr xmlns:ahyp="http://schemas.microsoft.com/office/drawing/2018/hyperlinkcolor" val="tx"/>
                    </a:ext>
                  </a:extLst>
                </a:hlinkClick>
              </a:rPr>
              <a:t>SSA.gov/disability</a:t>
            </a:r>
          </a:p>
        </p:txBody>
      </p:sp>
      <p:sp>
        <p:nvSpPr>
          <p:cNvPr id="26" name="TextBox 25">
            <a:extLst>
              <a:ext uri="{FF2B5EF4-FFF2-40B4-BE49-F238E27FC236}">
                <a16:creationId xmlns:a16="http://schemas.microsoft.com/office/drawing/2014/main" id="{E29E966F-26A8-42F2-B70F-70DA68A899C7}"/>
              </a:ext>
            </a:extLst>
          </p:cNvPr>
          <p:cNvSpPr txBox="1"/>
          <p:nvPr/>
        </p:nvSpPr>
        <p:spPr>
          <a:xfrm>
            <a:off x="1506355" y="4624330"/>
            <a:ext cx="1832754" cy="523220"/>
          </a:xfrm>
          <a:prstGeom prst="rect">
            <a:avLst/>
          </a:prstGeom>
          <a:noFill/>
        </p:spPr>
        <p:txBody>
          <a:bodyPr wrap="square" rtlCol="0">
            <a:spAutoFit/>
          </a:bodyPr>
          <a:lstStyle/>
          <a:p>
            <a:pPr algn="ctr"/>
            <a:r>
              <a:rPr lang="es-US" sz="2800" b="1" dirty="0"/>
              <a:t>En persona</a:t>
            </a:r>
          </a:p>
        </p:txBody>
      </p:sp>
      <p:pic>
        <p:nvPicPr>
          <p:cNvPr id="10" name="Picture 9">
            <a:extLst>
              <a:ext uri="{FF2B5EF4-FFF2-40B4-BE49-F238E27FC236}">
                <a16:creationId xmlns:a16="http://schemas.microsoft.com/office/drawing/2014/main" id="{88D38BEC-097A-4379-9711-094A2AC2ADCD}"/>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611894" y="3605473"/>
            <a:ext cx="1621677" cy="1347333"/>
          </a:xfrm>
          <a:prstGeom prst="rect">
            <a:avLst/>
          </a:prstGeom>
        </p:spPr>
      </p:pic>
      <p:sp>
        <p:nvSpPr>
          <p:cNvPr id="11" name="Content Placeholder 10">
            <a:extLst>
              <a:ext uri="{FF2B5EF4-FFF2-40B4-BE49-F238E27FC236}">
                <a16:creationId xmlns:a16="http://schemas.microsoft.com/office/drawing/2014/main" id="{D762D1AA-CB67-03B6-13F0-3FA6957A24AD}"/>
              </a:ext>
            </a:extLst>
          </p:cNvPr>
          <p:cNvSpPr>
            <a:spLocks noGrp="1"/>
          </p:cNvSpPr>
          <p:nvPr>
            <p:ph sz="quarter" idx="14"/>
          </p:nvPr>
        </p:nvSpPr>
        <p:spPr>
          <a:xfrm>
            <a:off x="1524000" y="3673780"/>
            <a:ext cx="9144000" cy="1463040"/>
          </a:xfrm>
          <a:prstGeom prst="roundRect">
            <a:avLst/>
          </a:prstGeom>
          <a:ln w="38100">
            <a:solidFill>
              <a:schemeClr val="accent5">
                <a:lumMod val="75000"/>
              </a:schemeClr>
            </a:solidFill>
          </a:ln>
        </p:spPr>
        <p:txBody>
          <a:bodyPr anchor="ctr">
            <a:normAutofit/>
          </a:bodyPr>
          <a:lstStyle/>
          <a:p>
            <a:pPr marL="1920240" indent="0">
              <a:buNone/>
            </a:pPr>
            <a:r>
              <a:rPr lang="es-US" sz="2400" dirty="0"/>
              <a:t>Programe una cita antes de visitar su oficina local del Seguro Social</a:t>
            </a:r>
          </a:p>
        </p:txBody>
      </p:sp>
      <p:sp>
        <p:nvSpPr>
          <p:cNvPr id="5" name="Slide Number Placeholder 4">
            <a:extLst>
              <a:ext uri="{FF2B5EF4-FFF2-40B4-BE49-F238E27FC236}">
                <a16:creationId xmlns:a16="http://schemas.microsoft.com/office/drawing/2014/main" id="{11CD4805-8497-4B59-A648-7A1917888D5F}"/>
              </a:ext>
            </a:extLst>
          </p:cNvPr>
          <p:cNvSpPr>
            <a:spLocks noGrp="1"/>
          </p:cNvSpPr>
          <p:nvPr>
            <p:ph type="sldNum" sz="quarter" idx="12"/>
          </p:nvPr>
        </p:nvSpPr>
        <p:spPr/>
        <p:txBody>
          <a:bodyPr/>
          <a:lstStyle/>
          <a:p>
            <a:fld id="{0B2D781D-8844-5940-92D1-06EF0A7F581E}" type="slidenum">
              <a:rPr lang="en-US" smtClean="0"/>
              <a:t>19</a:t>
            </a:fld>
            <a:endParaRPr lang="en-US"/>
          </a:p>
        </p:txBody>
      </p:sp>
      <p:sp>
        <p:nvSpPr>
          <p:cNvPr id="2" name="Date Placeholder 1"/>
          <p:cNvSpPr>
            <a:spLocks noGrp="1"/>
          </p:cNvSpPr>
          <p:nvPr>
            <p:ph type="dt" sz="half" idx="10"/>
          </p:nvPr>
        </p:nvSpPr>
        <p:spPr/>
        <p:txBody>
          <a:bodyPr/>
          <a:lstStyle/>
          <a:p>
            <a:r>
              <a:rPr lang="es-US"/>
              <a:t>Mayo de 2024</a:t>
            </a:r>
          </a:p>
        </p:txBody>
      </p:sp>
      <p:sp>
        <p:nvSpPr>
          <p:cNvPr id="13" name="Footer Placeholder 2">
            <a:extLst>
              <a:ext uri="{FF2B5EF4-FFF2-40B4-BE49-F238E27FC236}">
                <a16:creationId xmlns:a16="http://schemas.microsoft.com/office/drawing/2014/main" id="{41DC44D3-6279-45EB-B470-3D50E6E76109}"/>
              </a:ext>
            </a:extLst>
          </p:cNvPr>
          <p:cNvSpPr>
            <a:spLocks noGrp="1"/>
          </p:cNvSpPr>
          <p:nvPr>
            <p:ph type="ftr" sz="quarter" idx="11"/>
          </p:nvPr>
        </p:nvSpPr>
        <p:spPr>
          <a:xfrm>
            <a:off x="3505200" y="6492875"/>
            <a:ext cx="5105400" cy="365125"/>
          </a:xfrm>
        </p:spPr>
        <p:txBody>
          <a:bodyPr/>
          <a:lstStyle/>
          <a:p>
            <a:r>
              <a:rPr lang="es-US" dirty="0"/>
              <a:t>Medicare y otros programas para personas con discapacidades</a:t>
            </a:r>
          </a:p>
        </p:txBody>
      </p:sp>
    </p:spTree>
    <p:custDataLst>
      <p:tags r:id="rId1"/>
    </p:custDataLst>
    <p:extLst>
      <p:ext uri="{BB962C8B-B14F-4D97-AF65-F5344CB8AC3E}">
        <p14:creationId xmlns:p14="http://schemas.microsoft.com/office/powerpoint/2010/main" val="233726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914400" y="457200"/>
            <a:ext cx="5027023" cy="719643"/>
          </a:xfrm>
        </p:spPr>
        <p:txBody>
          <a:bodyPr/>
          <a:lstStyle/>
          <a:p>
            <a:r>
              <a:rPr lang="es-US"/>
              <a:t>Contenido</a:t>
            </a:r>
          </a:p>
        </p:txBody>
      </p:sp>
      <p:sp>
        <p:nvSpPr>
          <p:cNvPr id="9" name="Content Placeholder 2"/>
          <p:cNvSpPr>
            <a:spLocks noGrp="1"/>
          </p:cNvSpPr>
          <p:nvPr>
            <p:ph type="body" sz="quarter" idx="13"/>
          </p:nvPr>
        </p:nvSpPr>
        <p:spPr>
          <a:xfrm>
            <a:off x="914399" y="1863352"/>
            <a:ext cx="10357450" cy="4134604"/>
          </a:xfrm>
          <a:ln>
            <a:noFill/>
          </a:ln>
        </p:spPr>
        <p:txBody>
          <a:bodyPr>
            <a:normAutofit fontScale="85000" lnSpcReduction="10000"/>
          </a:bodyPr>
          <a:lstStyle/>
          <a:p>
            <a:pPr marL="274320" indent="-274320">
              <a:spcBef>
                <a:spcPts val="0"/>
              </a:spcBef>
              <a:tabLst>
                <a:tab pos="1492250" algn="l"/>
              </a:tabLst>
            </a:pPr>
            <a:r>
              <a:rPr lang="es-US" sz="2400" b="1" dirty="0">
                <a:solidFill>
                  <a:srgbClr val="00529B"/>
                </a:solidFill>
              </a:rPr>
              <a:t>Lección 1: </a:t>
            </a:r>
            <a:r>
              <a:rPr lang="es-US" sz="2400" dirty="0">
                <a:solidFill>
                  <a:srgbClr val="00529B"/>
                </a:solidFill>
              </a:rPr>
              <a:t>Seguro Social para personas con discapacidades......................................4–23</a:t>
            </a:r>
          </a:p>
          <a:p>
            <a:pPr marL="274320" indent="-274320">
              <a:spcBef>
                <a:spcPts val="0"/>
              </a:spcBef>
              <a:tabLst>
                <a:tab pos="1492250" algn="l"/>
              </a:tabLst>
            </a:pPr>
            <a:r>
              <a:rPr lang="es-US" sz="2400" b="1" dirty="0">
                <a:solidFill>
                  <a:srgbClr val="00529B"/>
                </a:solidFill>
              </a:rPr>
              <a:t>Lección 2: </a:t>
            </a:r>
            <a:r>
              <a:rPr lang="es-US" sz="2400" dirty="0">
                <a:solidFill>
                  <a:srgbClr val="00529B"/>
                </a:solidFill>
              </a:rPr>
              <a:t>Medicare para personas con discapacidades............................................24–33</a:t>
            </a:r>
          </a:p>
          <a:p>
            <a:pPr marL="274320" indent="-274320">
              <a:spcBef>
                <a:spcPts val="0"/>
              </a:spcBef>
              <a:tabLst>
                <a:tab pos="1492250" algn="l"/>
              </a:tabLst>
            </a:pPr>
            <a:r>
              <a:rPr lang="es-US" sz="2400" b="1" dirty="0">
                <a:solidFill>
                  <a:srgbClr val="00529B"/>
                </a:solidFill>
              </a:rPr>
              <a:t>Lección 3: </a:t>
            </a:r>
            <a:r>
              <a:rPr lang="es-US" sz="2400" dirty="0">
                <a:solidFill>
                  <a:srgbClr val="00529B"/>
                </a:solidFill>
              </a:rPr>
              <a:t>Opciones de planes Medicare para personas con discapacidades………34–40</a:t>
            </a:r>
          </a:p>
          <a:p>
            <a:pPr marL="274320" indent="-274320">
              <a:spcBef>
                <a:spcPts val="0"/>
              </a:spcBef>
              <a:tabLst>
                <a:tab pos="1493838" algn="l"/>
              </a:tabLst>
            </a:pPr>
            <a:r>
              <a:rPr lang="es-US" sz="2400" b="1" dirty="0">
                <a:solidFill>
                  <a:srgbClr val="00529B"/>
                </a:solidFill>
              </a:rPr>
              <a:t>Lección 4: </a:t>
            </a:r>
            <a:r>
              <a:rPr lang="es-US" sz="2400" dirty="0">
                <a:solidFill>
                  <a:srgbClr val="00529B"/>
                </a:solidFill>
              </a:rPr>
              <a:t>Otros programas para personas con discapacidades................................41–43</a:t>
            </a:r>
          </a:p>
          <a:p>
            <a:pPr marL="274320" indent="-274320">
              <a:spcBef>
                <a:spcPts val="0"/>
              </a:spcBef>
              <a:buNone/>
              <a:tabLst>
                <a:tab pos="1492250" algn="l"/>
              </a:tabLst>
            </a:pPr>
            <a:r>
              <a:rPr lang="es-US" sz="2400" b="1" dirty="0">
                <a:solidFill>
                  <a:srgbClr val="00529B"/>
                </a:solidFill>
              </a:rPr>
              <a:t>Apéndices:</a:t>
            </a:r>
          </a:p>
          <a:p>
            <a:pPr marL="548640" indent="-274320">
              <a:spcBef>
                <a:spcPts val="0"/>
              </a:spcBef>
              <a:tabLst>
                <a:tab pos="1492250" algn="l"/>
              </a:tabLst>
            </a:pPr>
            <a:r>
              <a:rPr lang="es-US" sz="2400" dirty="0">
                <a:solidFill>
                  <a:srgbClr val="00529B"/>
                </a:solidFill>
              </a:rPr>
              <a:t>Medicare y otros programas para personas con discapacidades: Recursos...........44–45</a:t>
            </a:r>
          </a:p>
          <a:p>
            <a:pPr marL="548640" indent="-274320">
              <a:spcBef>
                <a:spcPts val="0"/>
              </a:spcBef>
              <a:buNone/>
              <a:tabLst>
                <a:tab pos="1492250" algn="l"/>
              </a:tabLst>
            </a:pPr>
            <a:r>
              <a:rPr lang="es-US" sz="2400" dirty="0">
                <a:solidFill>
                  <a:srgbClr val="00529B"/>
                </a:solidFill>
              </a:rPr>
              <a:t>Publicaciones sobre discapacidad del Seguro Social....................................................46</a:t>
            </a:r>
          </a:p>
          <a:p>
            <a:pPr marL="548640" indent="-274320">
              <a:spcBef>
                <a:spcPts val="0"/>
              </a:spcBef>
              <a:buNone/>
              <a:tabLst>
                <a:tab pos="1492250" algn="l"/>
              </a:tabLst>
            </a:pPr>
            <a:r>
              <a:rPr lang="es-US" sz="2400" dirty="0">
                <a:solidFill>
                  <a:srgbClr val="00529B"/>
                </a:solidFill>
              </a:rPr>
              <a:t>Acrónimos……………………………………………………………………………………...47</a:t>
            </a:r>
          </a:p>
        </p:txBody>
      </p:sp>
    </p:spTree>
    <p:custDataLst>
      <p:tags r:id="rId1"/>
    </p:custDataLst>
    <p:extLst>
      <p:ext uri="{BB962C8B-B14F-4D97-AF65-F5344CB8AC3E}">
        <p14:creationId xmlns:p14="http://schemas.microsoft.com/office/powerpoint/2010/main" val="2163212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US"/>
              <a:t>Subsidios compasivos (CAL, por sus siglas en inglés)</a:t>
            </a:r>
          </a:p>
        </p:txBody>
      </p:sp>
      <p:sp>
        <p:nvSpPr>
          <p:cNvPr id="5" name="Content Placeholder 4"/>
          <p:cNvSpPr>
            <a:spLocks noGrp="1"/>
          </p:cNvSpPr>
          <p:nvPr>
            <p:ph sz="quarter" idx="13"/>
          </p:nvPr>
        </p:nvSpPr>
        <p:spPr>
          <a:xfrm>
            <a:off x="914400" y="1371600"/>
            <a:ext cx="10321290" cy="4667250"/>
          </a:xfrm>
        </p:spPr>
        <p:txBody>
          <a:bodyPr>
            <a:normAutofit/>
          </a:bodyPr>
          <a:lstStyle/>
          <a:p>
            <a:pPr lvl="0" defTabSz="685800">
              <a:lnSpc>
                <a:spcPct val="100000"/>
              </a:lnSpc>
            </a:pPr>
            <a:r>
              <a:rPr lang="es-US" sz="2800"/>
              <a:t>Una manera de acelerar el procesamiento de las reclamaciones de SSDI y SSI para los postulantes con afecciones médicas severas</a:t>
            </a:r>
          </a:p>
          <a:p>
            <a:pPr lvl="0" defTabSz="685800">
              <a:lnSpc>
                <a:spcPct val="100000"/>
              </a:lnSpc>
            </a:pPr>
            <a:r>
              <a:rPr lang="es-US" sz="2800"/>
              <a:t>Si su afección médica está en la "lista de subsidios compasivos (CAL)", su solicitud de SSDI/SSI se acelera</a:t>
            </a:r>
          </a:p>
        </p:txBody>
      </p:sp>
      <p:sp>
        <p:nvSpPr>
          <p:cNvPr id="7" name="Slide Number Placeholder 6">
            <a:extLst>
              <a:ext uri="{FF2B5EF4-FFF2-40B4-BE49-F238E27FC236}">
                <a16:creationId xmlns:a16="http://schemas.microsoft.com/office/drawing/2014/main" id="{4DEA505C-7FB8-4588-9B82-BD0BFF66BFF6}"/>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20</a:t>
            </a:fld>
            <a:endParaRPr lang="en-US"/>
          </a:p>
        </p:txBody>
      </p:sp>
      <p:sp>
        <p:nvSpPr>
          <p:cNvPr id="2" name="Date Placeholder 1"/>
          <p:cNvSpPr>
            <a:spLocks noGrp="1"/>
          </p:cNvSpPr>
          <p:nvPr>
            <p:ph type="dt" sz="half" idx="10"/>
          </p:nvPr>
        </p:nvSpPr>
        <p:spPr>
          <a:xfrm>
            <a:off x="838200" y="6492240"/>
            <a:ext cx="2743200" cy="365125"/>
          </a:xfrm>
        </p:spPr>
        <p:txBody>
          <a:bodyPr/>
          <a:lstStyle/>
          <a:p>
            <a:r>
              <a:rPr lang="es-US"/>
              <a:t>Mayo de 2024</a:t>
            </a:r>
          </a:p>
        </p:txBody>
      </p:sp>
      <p:sp>
        <p:nvSpPr>
          <p:cNvPr id="8" name="Footer Placeholder 2">
            <a:extLst>
              <a:ext uri="{FF2B5EF4-FFF2-40B4-BE49-F238E27FC236}">
                <a16:creationId xmlns:a16="http://schemas.microsoft.com/office/drawing/2014/main" id="{BC24DA54-1C48-48F2-8CB4-31E49C6C3D5F}"/>
              </a:ext>
            </a:extLst>
          </p:cNvPr>
          <p:cNvSpPr>
            <a:spLocks noGrp="1"/>
          </p:cNvSpPr>
          <p:nvPr>
            <p:ph type="ftr" sz="quarter" idx="11"/>
          </p:nvPr>
        </p:nvSpPr>
        <p:spPr>
          <a:xfrm>
            <a:off x="3505200" y="6492875"/>
            <a:ext cx="5105400" cy="365125"/>
          </a:xfrm>
        </p:spPr>
        <p:txBody>
          <a:bodyPr/>
          <a:lstStyle/>
          <a:p>
            <a:r>
              <a:rPr lang="es-US" dirty="0"/>
              <a:t>Medicare y otros programas para personas con discapacidades</a:t>
            </a:r>
          </a:p>
        </p:txBody>
      </p:sp>
    </p:spTree>
    <p:custDataLst>
      <p:tags r:id="rId1"/>
    </p:custDataLst>
    <p:extLst>
      <p:ext uri="{BB962C8B-B14F-4D97-AF65-F5344CB8AC3E}">
        <p14:creationId xmlns:p14="http://schemas.microsoft.com/office/powerpoint/2010/main" val="34490697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US"/>
              <a:t>Decisión de discapacidad</a:t>
            </a:r>
          </a:p>
        </p:txBody>
      </p:sp>
      <p:sp>
        <p:nvSpPr>
          <p:cNvPr id="5" name="Content Placeholder 4"/>
          <p:cNvSpPr>
            <a:spLocks noGrp="1"/>
          </p:cNvSpPr>
          <p:nvPr>
            <p:ph type="body" sz="quarter" idx="13"/>
          </p:nvPr>
        </p:nvSpPr>
        <p:spPr>
          <a:xfrm>
            <a:off x="1714500" y="1368658"/>
            <a:ext cx="9075420" cy="789561"/>
          </a:xfrm>
        </p:spPr>
        <p:txBody>
          <a:bodyPr>
            <a:noAutofit/>
          </a:bodyPr>
          <a:lstStyle/>
          <a:p>
            <a:pPr marL="0" lvl="0" indent="0" defTabSz="685800">
              <a:lnSpc>
                <a:spcPct val="100000"/>
              </a:lnSpc>
              <a:buNone/>
            </a:pPr>
            <a:r>
              <a:rPr lang="es-US" sz="2800" b="1" dirty="0"/>
              <a:t>Recibirá una carta cuando el Seguro Social tome una decisión sobre su caso</a:t>
            </a:r>
          </a:p>
        </p:txBody>
      </p:sp>
      <p:sp>
        <p:nvSpPr>
          <p:cNvPr id="8" name="Text Placeholder 7">
            <a:extLst>
              <a:ext uri="{FF2B5EF4-FFF2-40B4-BE49-F238E27FC236}">
                <a16:creationId xmlns:a16="http://schemas.microsoft.com/office/drawing/2014/main" id="{8B0258F3-8EE9-472B-D582-34B06B42B239}"/>
              </a:ext>
            </a:extLst>
          </p:cNvPr>
          <p:cNvSpPr>
            <a:spLocks noGrp="1"/>
          </p:cNvSpPr>
          <p:nvPr>
            <p:ph type="body" sz="quarter" idx="14"/>
          </p:nvPr>
        </p:nvSpPr>
        <p:spPr>
          <a:xfrm>
            <a:off x="2569677" y="2594343"/>
            <a:ext cx="3200400" cy="3383280"/>
          </a:xfrm>
          <a:prstGeom prst="roundRect">
            <a:avLst/>
          </a:prstGeom>
          <a:ln w="38100">
            <a:solidFill>
              <a:srgbClr val="FFD966"/>
            </a:solidFill>
          </a:ln>
        </p:spPr>
        <p:txBody>
          <a:bodyPr tIns="1097280"/>
          <a:lstStyle/>
          <a:p>
            <a:pPr marL="274320" lvl="2" defTabSz="685800">
              <a:spcAft>
                <a:spcPts val="1200"/>
              </a:spcAft>
              <a:buSzPct val="100000"/>
              <a:buFont typeface="Wingdings" panose="05000000000000000000" pitchFamily="2" charset="2"/>
              <a:buChar char="§"/>
            </a:pPr>
            <a:r>
              <a:rPr lang="es-US" sz="2400" dirty="0"/>
              <a:t>Importe del beneficio</a:t>
            </a:r>
          </a:p>
          <a:p>
            <a:pPr marL="274320" lvl="2" defTabSz="685800">
              <a:spcAft>
                <a:spcPts val="1200"/>
              </a:spcAft>
              <a:buSzPct val="100000"/>
              <a:buFont typeface="Wingdings" panose="05000000000000000000" pitchFamily="2" charset="2"/>
              <a:buChar char="§"/>
            </a:pPr>
            <a:r>
              <a:rPr lang="es-US" sz="2400" dirty="0"/>
              <a:t>Fecha de inicio </a:t>
            </a:r>
            <a:br>
              <a:rPr lang="es-US" sz="2400" dirty="0"/>
            </a:br>
            <a:r>
              <a:rPr lang="es-US" sz="2400" dirty="0"/>
              <a:t>del pago</a:t>
            </a:r>
          </a:p>
        </p:txBody>
      </p:sp>
      <p:pic>
        <p:nvPicPr>
          <p:cNvPr id="14" name="Picture 13" descr="Etiqueta verde que lee: Aprobado">
            <a:extLst>
              <a:ext uri="{FF2B5EF4-FFF2-40B4-BE49-F238E27FC236}">
                <a16:creationId xmlns:a16="http://schemas.microsoft.com/office/drawing/2014/main" id="{D96FC85C-AAC1-40AD-9F90-39BD5D48C85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094064" y="2692442"/>
            <a:ext cx="2151627" cy="881693"/>
          </a:xfrm>
          <a:prstGeom prst="rect">
            <a:avLst/>
          </a:prstGeom>
        </p:spPr>
      </p:pic>
      <p:sp>
        <p:nvSpPr>
          <p:cNvPr id="9" name="Text Placeholder 8">
            <a:extLst>
              <a:ext uri="{FF2B5EF4-FFF2-40B4-BE49-F238E27FC236}">
                <a16:creationId xmlns:a16="http://schemas.microsoft.com/office/drawing/2014/main" id="{B087BE91-EE07-172E-D573-4C8813AE9BD8}"/>
              </a:ext>
            </a:extLst>
          </p:cNvPr>
          <p:cNvSpPr>
            <a:spLocks noGrp="1"/>
          </p:cNvSpPr>
          <p:nvPr>
            <p:ph type="body" sz="quarter" idx="15"/>
          </p:nvPr>
        </p:nvSpPr>
        <p:spPr>
          <a:xfrm>
            <a:off x="6376264" y="2594343"/>
            <a:ext cx="3200400" cy="3383280"/>
          </a:xfrm>
          <a:prstGeom prst="roundRect">
            <a:avLst/>
          </a:prstGeom>
          <a:ln w="38100">
            <a:solidFill>
              <a:srgbClr val="FFD966"/>
            </a:solidFill>
          </a:ln>
        </p:spPr>
        <p:txBody>
          <a:bodyPr tIns="1097280">
            <a:normAutofit lnSpcReduction="10000"/>
          </a:bodyPr>
          <a:lstStyle/>
          <a:p>
            <a:pPr marL="274320" lvl="2" defTabSz="685800">
              <a:spcAft>
                <a:spcPts val="1200"/>
              </a:spcAft>
              <a:buSzPct val="100000"/>
              <a:buFont typeface="Wingdings" panose="05000000000000000000" pitchFamily="2" charset="2"/>
              <a:buChar char="§"/>
            </a:pPr>
            <a:r>
              <a:rPr lang="es-US" sz="2400"/>
              <a:t>Los motivos del rechazo</a:t>
            </a:r>
          </a:p>
          <a:p>
            <a:pPr marL="274320" lvl="2" defTabSz="685800">
              <a:spcAft>
                <a:spcPts val="1200"/>
              </a:spcAft>
              <a:buSzPct val="100000"/>
              <a:buFont typeface="Wingdings" panose="05000000000000000000" pitchFamily="2" charset="2"/>
              <a:buChar char="§"/>
            </a:pPr>
            <a:r>
              <a:rPr lang="es-US" sz="2400"/>
              <a:t>Cómo apelar si no está de acuerdo con la decisión</a:t>
            </a:r>
          </a:p>
        </p:txBody>
      </p:sp>
      <p:pic>
        <p:nvPicPr>
          <p:cNvPr id="16" name="Picture 15" descr="Etiqueta roja que lee: No aprobado">
            <a:extLst>
              <a:ext uri="{FF2B5EF4-FFF2-40B4-BE49-F238E27FC236}">
                <a16:creationId xmlns:a16="http://schemas.microsoft.com/office/drawing/2014/main" id="{428D3185-3934-458F-8C08-66633DE02423}"/>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rot="21208701">
            <a:off x="6897608" y="2782280"/>
            <a:ext cx="2103120" cy="675913"/>
          </a:xfrm>
          <a:prstGeom prst="rect">
            <a:avLst/>
          </a:prstGeom>
        </p:spPr>
      </p:pic>
      <p:sp>
        <p:nvSpPr>
          <p:cNvPr id="7" name="Slide Number Placeholder 6">
            <a:extLst>
              <a:ext uri="{FF2B5EF4-FFF2-40B4-BE49-F238E27FC236}">
                <a16:creationId xmlns:a16="http://schemas.microsoft.com/office/drawing/2014/main" id="{FF7BE437-414B-4F45-8FDA-741BCEB4EBDC}"/>
              </a:ext>
            </a:extLst>
          </p:cNvPr>
          <p:cNvSpPr>
            <a:spLocks noGrp="1"/>
          </p:cNvSpPr>
          <p:nvPr>
            <p:ph type="sldNum" sz="quarter" idx="12"/>
          </p:nvPr>
        </p:nvSpPr>
        <p:spPr/>
        <p:txBody>
          <a:bodyPr/>
          <a:lstStyle/>
          <a:p>
            <a:fld id="{0B2D781D-8844-5940-92D1-06EF0A7F581E}" type="slidenum">
              <a:rPr lang="en-US" smtClean="0"/>
              <a:t>21</a:t>
            </a:fld>
            <a:endParaRPr lang="en-US"/>
          </a:p>
        </p:txBody>
      </p:sp>
      <p:sp>
        <p:nvSpPr>
          <p:cNvPr id="2" name="Date Placeholder 1"/>
          <p:cNvSpPr>
            <a:spLocks noGrp="1"/>
          </p:cNvSpPr>
          <p:nvPr>
            <p:ph type="dt" sz="half" idx="10"/>
          </p:nvPr>
        </p:nvSpPr>
        <p:spPr/>
        <p:txBody>
          <a:bodyPr/>
          <a:lstStyle/>
          <a:p>
            <a:r>
              <a:rPr lang="es-US"/>
              <a:t>Mayo de 2024</a:t>
            </a:r>
          </a:p>
        </p:txBody>
      </p:sp>
      <p:sp>
        <p:nvSpPr>
          <p:cNvPr id="11" name="Footer Placeholder 2">
            <a:extLst>
              <a:ext uri="{FF2B5EF4-FFF2-40B4-BE49-F238E27FC236}">
                <a16:creationId xmlns:a16="http://schemas.microsoft.com/office/drawing/2014/main" id="{DFF2445A-86A0-424B-9E2E-87AAA6522283}"/>
              </a:ext>
            </a:extLst>
          </p:cNvPr>
          <p:cNvSpPr>
            <a:spLocks noGrp="1"/>
          </p:cNvSpPr>
          <p:nvPr>
            <p:ph type="ftr" sz="quarter" idx="11"/>
          </p:nvPr>
        </p:nvSpPr>
        <p:spPr>
          <a:xfrm>
            <a:off x="3505200" y="6492875"/>
            <a:ext cx="5105400" cy="365125"/>
          </a:xfrm>
        </p:spPr>
        <p:txBody>
          <a:bodyPr/>
          <a:lstStyle/>
          <a:p>
            <a:r>
              <a:rPr lang="es-US" dirty="0"/>
              <a:t>Medicare y otros programas para personas con discapacidades</a:t>
            </a:r>
          </a:p>
        </p:txBody>
      </p:sp>
    </p:spTree>
    <p:custDataLst>
      <p:tags r:id="rId1"/>
    </p:custDataLst>
    <p:extLst>
      <p:ext uri="{BB962C8B-B14F-4D97-AF65-F5344CB8AC3E}">
        <p14:creationId xmlns:p14="http://schemas.microsoft.com/office/powerpoint/2010/main" val="4247004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s-US"/>
              <a:t>Si cuenta "</a:t>
            </a:r>
            <a:r>
              <a:rPr lang="es-US" i="1"/>
              <a:t>mi</a:t>
            </a:r>
            <a:r>
              <a:rPr lang="es-US"/>
              <a:t> Seguro Social"</a:t>
            </a:r>
          </a:p>
        </p:txBody>
      </p:sp>
      <p:sp>
        <p:nvSpPr>
          <p:cNvPr id="5" name="Content Placeholder 4"/>
          <p:cNvSpPr>
            <a:spLocks noGrp="1"/>
          </p:cNvSpPr>
          <p:nvPr>
            <p:ph type="body" sz="quarter" idx="13"/>
          </p:nvPr>
        </p:nvSpPr>
        <p:spPr>
          <a:xfrm>
            <a:off x="838203" y="1142027"/>
            <a:ext cx="10515597" cy="932297"/>
          </a:xfrm>
        </p:spPr>
        <p:txBody>
          <a:bodyPr>
            <a:normAutofit/>
          </a:bodyPr>
          <a:lstStyle/>
          <a:p>
            <a:pPr marL="0" lvl="0" indent="0" defTabSz="685800">
              <a:lnSpc>
                <a:spcPct val="110000"/>
              </a:lnSpc>
              <a:buNone/>
            </a:pPr>
            <a:r>
              <a:rPr lang="es-US" sz="2600" b="1"/>
              <a:t>Puede usar su cuenta para solicitar una credencial del Seguro Social de reemplazo (si cumple con determinados requisitos).</a:t>
            </a:r>
          </a:p>
        </p:txBody>
      </p:sp>
      <p:sp>
        <p:nvSpPr>
          <p:cNvPr id="7" name="Text Placeholder 6">
            <a:extLst>
              <a:ext uri="{FF2B5EF4-FFF2-40B4-BE49-F238E27FC236}">
                <a16:creationId xmlns:a16="http://schemas.microsoft.com/office/drawing/2014/main" id="{F7220913-F3AC-A5B8-F163-A58A32115F30}"/>
              </a:ext>
            </a:extLst>
          </p:cNvPr>
          <p:cNvSpPr>
            <a:spLocks noGrp="1"/>
          </p:cNvSpPr>
          <p:nvPr>
            <p:ph type="body" sz="quarter" idx="14"/>
          </p:nvPr>
        </p:nvSpPr>
        <p:spPr>
          <a:xfrm>
            <a:off x="895350" y="2273360"/>
            <a:ext cx="4645152" cy="3200400"/>
          </a:xfrm>
        </p:spPr>
        <p:txBody>
          <a:bodyPr>
            <a:normAutofit fontScale="92500" lnSpcReduction="20000"/>
          </a:bodyPr>
          <a:lstStyle/>
          <a:p>
            <a:pPr marL="0" lvl="0" indent="0" defTabSz="685800">
              <a:buClrTx/>
              <a:buNone/>
            </a:pPr>
            <a:r>
              <a:rPr lang="es-US" sz="2200" b="1"/>
              <a:t>Si no está recibiendo beneficios, también puede:</a:t>
            </a:r>
          </a:p>
          <a:p>
            <a:pPr marL="548640" lvl="0" indent="-273050" defTabSz="685800">
              <a:buClrTx/>
            </a:pPr>
            <a:r>
              <a:rPr lang="es-US" sz="1800"/>
              <a:t>Obtener estimaciones personalizadas de beneficios de jubilación</a:t>
            </a:r>
          </a:p>
          <a:p>
            <a:pPr marL="548640" lvl="0" indent="-273050" defTabSz="685800">
              <a:buClrTx/>
            </a:pPr>
            <a:r>
              <a:rPr lang="es-US" sz="1800"/>
              <a:t>Obtener estimaciones para los beneficios del cónyuge</a:t>
            </a:r>
          </a:p>
          <a:p>
            <a:pPr marL="548640" lvl="0" indent="-273050" defTabSz="685800">
              <a:buClrTx/>
            </a:pPr>
            <a:r>
              <a:rPr lang="es-US" sz="1800"/>
              <a:t>Obtener un comprobante de que no recibe beneficios</a:t>
            </a:r>
          </a:p>
          <a:p>
            <a:pPr marL="548640" lvl="0" indent="-273050" defTabSz="685800">
              <a:buClrTx/>
            </a:pPr>
            <a:r>
              <a:rPr lang="es-US" sz="1800"/>
              <a:t>Verificar el estado de su solicitud</a:t>
            </a:r>
          </a:p>
          <a:p>
            <a:pPr marL="548640" lvl="0" indent="-273050" defTabSz="685800">
              <a:buClrTx/>
            </a:pPr>
            <a:r>
              <a:rPr lang="es-US" sz="1800"/>
              <a:t>Obtener su estado del Seguro Social</a:t>
            </a:r>
          </a:p>
        </p:txBody>
      </p:sp>
      <p:cxnSp>
        <p:nvCxnSpPr>
          <p:cNvPr id="16" name="Straight Connector 15">
            <a:extLst>
              <a:ext uri="{FF2B5EF4-FFF2-40B4-BE49-F238E27FC236}">
                <a16:creationId xmlns:a16="http://schemas.microsoft.com/office/drawing/2014/main" id="{4C524CA7-D626-4C2A-983E-42CD2E447C56}"/>
              </a:ext>
              <a:ext uri="{C183D7F6-B498-43B3-948B-1728B52AA6E4}">
                <adec:decorative xmlns:adec="http://schemas.microsoft.com/office/drawing/2017/decorative" val="1"/>
              </a:ext>
            </a:extLst>
          </p:cNvPr>
          <p:cNvCxnSpPr>
            <a:cxnSpLocks/>
          </p:cNvCxnSpPr>
          <p:nvPr/>
        </p:nvCxnSpPr>
        <p:spPr>
          <a:xfrm>
            <a:off x="5886290" y="2273360"/>
            <a:ext cx="0" cy="3635827"/>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4B179BF3-2835-F19A-71C8-C702D3F500BA}"/>
              </a:ext>
            </a:extLst>
          </p:cNvPr>
          <p:cNvSpPr>
            <a:spLocks noGrp="1"/>
          </p:cNvSpPr>
          <p:nvPr>
            <p:ph type="body" sz="quarter" idx="15"/>
          </p:nvPr>
        </p:nvSpPr>
        <p:spPr>
          <a:xfrm>
            <a:off x="6096000" y="2239148"/>
            <a:ext cx="5200650" cy="3670039"/>
          </a:xfrm>
        </p:spPr>
        <p:txBody>
          <a:bodyPr>
            <a:normAutofit fontScale="92500" lnSpcReduction="20000"/>
          </a:bodyPr>
          <a:lstStyle/>
          <a:p>
            <a:pPr marL="0" lvl="0" indent="0" defTabSz="685800">
              <a:buClrTx/>
              <a:buNone/>
            </a:pPr>
            <a:r>
              <a:rPr lang="es-US" sz="2200" b="1"/>
              <a:t>Si está recibiendo beneficios, también puede:</a:t>
            </a:r>
          </a:p>
          <a:p>
            <a:pPr marL="548640" lvl="0" indent="-273050" defTabSz="685800">
              <a:buClrTx/>
            </a:pPr>
            <a:r>
              <a:rPr lang="es-US" sz="1800"/>
              <a:t>Establezca o cambie el depósito directo</a:t>
            </a:r>
          </a:p>
          <a:p>
            <a:pPr marL="548640" lvl="0" indent="-273050" defTabSz="685800">
              <a:buClrTx/>
            </a:pPr>
            <a:r>
              <a:rPr lang="es-US" sz="1800"/>
              <a:t>Obtenga un formulario 1099 del Seguro Social (SSA-1099)</a:t>
            </a:r>
          </a:p>
          <a:p>
            <a:pPr marL="548640" lvl="0" indent="-273050" defTabSz="685800">
              <a:buClrTx/>
            </a:pPr>
            <a:r>
              <a:rPr lang="es-US" sz="1800"/>
              <a:t>Elegir no recibir avisos por correo postal si están disponibles en línea</a:t>
            </a:r>
          </a:p>
          <a:p>
            <a:pPr marL="548640" lvl="0" indent="-273050" defTabSz="685800">
              <a:buClrTx/>
            </a:pPr>
            <a:r>
              <a:rPr lang="es-US" sz="1800"/>
              <a:t>Imprimir una carta de verificación de beneficios</a:t>
            </a:r>
          </a:p>
          <a:p>
            <a:pPr marL="548640" lvl="0" indent="-273050" defTabSz="685800">
              <a:buClrTx/>
            </a:pPr>
            <a:r>
              <a:rPr lang="es-US" sz="1800"/>
              <a:t>Cambiar su dirección </a:t>
            </a:r>
          </a:p>
          <a:p>
            <a:pPr marL="548640" lvl="0" indent="-273050" defTabSz="685800">
              <a:buClrTx/>
            </a:pPr>
            <a:r>
              <a:rPr lang="es-US" sz="1800"/>
              <a:t>Acceder al portal del Beneficiario representativo</a:t>
            </a:r>
          </a:p>
        </p:txBody>
      </p:sp>
      <p:sp>
        <p:nvSpPr>
          <p:cNvPr id="6" name="Slide Number Placeholder 5">
            <a:extLst>
              <a:ext uri="{FF2B5EF4-FFF2-40B4-BE49-F238E27FC236}">
                <a16:creationId xmlns:a16="http://schemas.microsoft.com/office/drawing/2014/main" id="{A5EAF753-855C-4C2D-B7F5-0E27709D6F78}"/>
              </a:ext>
            </a:extLst>
          </p:cNvPr>
          <p:cNvSpPr>
            <a:spLocks noGrp="1"/>
          </p:cNvSpPr>
          <p:nvPr>
            <p:ph type="sldNum" sz="quarter" idx="12"/>
          </p:nvPr>
        </p:nvSpPr>
        <p:spPr/>
        <p:txBody>
          <a:bodyPr/>
          <a:lstStyle/>
          <a:p>
            <a:fld id="{0B2D781D-8844-5940-92D1-06EF0A7F581E}" type="slidenum">
              <a:rPr lang="en-US" smtClean="0"/>
              <a:t>22</a:t>
            </a:fld>
            <a:endParaRPr lang="en-US"/>
          </a:p>
        </p:txBody>
      </p:sp>
      <p:sp>
        <p:nvSpPr>
          <p:cNvPr id="2" name="Date Placeholder 1"/>
          <p:cNvSpPr>
            <a:spLocks noGrp="1"/>
          </p:cNvSpPr>
          <p:nvPr>
            <p:ph type="dt" sz="half" idx="10"/>
          </p:nvPr>
        </p:nvSpPr>
        <p:spPr/>
        <p:txBody>
          <a:bodyPr/>
          <a:lstStyle/>
          <a:p>
            <a:r>
              <a:rPr lang="es-US"/>
              <a:t>Mayo de 2024</a:t>
            </a:r>
          </a:p>
        </p:txBody>
      </p:sp>
      <p:sp>
        <p:nvSpPr>
          <p:cNvPr id="10" name="Footer Placeholder 2">
            <a:extLst>
              <a:ext uri="{FF2B5EF4-FFF2-40B4-BE49-F238E27FC236}">
                <a16:creationId xmlns:a16="http://schemas.microsoft.com/office/drawing/2014/main" id="{39AA21C0-BD76-4B03-B1BF-8C102CA454EA}"/>
              </a:ext>
            </a:extLst>
          </p:cNvPr>
          <p:cNvSpPr>
            <a:spLocks noGrp="1"/>
          </p:cNvSpPr>
          <p:nvPr>
            <p:ph type="ftr" sz="quarter" idx="11"/>
          </p:nvPr>
        </p:nvSpPr>
        <p:spPr>
          <a:xfrm>
            <a:off x="3505200" y="6492875"/>
            <a:ext cx="5105400" cy="365125"/>
          </a:xfrm>
        </p:spPr>
        <p:txBody>
          <a:bodyPr/>
          <a:lstStyle/>
          <a:p>
            <a:r>
              <a:rPr lang="es-US" dirty="0"/>
              <a:t>Medicare y otros programas para personas con discapacidades</a:t>
            </a:r>
          </a:p>
        </p:txBody>
      </p:sp>
    </p:spTree>
    <p:custDataLst>
      <p:tags r:id="rId1"/>
    </p:custDataLst>
    <p:extLst>
      <p:ext uri="{BB962C8B-B14F-4D97-AF65-F5344CB8AC3E}">
        <p14:creationId xmlns:p14="http://schemas.microsoft.com/office/powerpoint/2010/main" val="189789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226" y="403762"/>
            <a:ext cx="8441874" cy="719643"/>
          </a:xfrm>
        </p:spPr>
        <p:txBody>
          <a:bodyPr>
            <a:normAutofit fontScale="90000"/>
          </a:bodyPr>
          <a:lstStyle/>
          <a:p>
            <a:r>
              <a:rPr lang="es-US" sz="3000"/>
              <a:t>Compruebe sus conocimientos: Pregunta 1</a:t>
            </a:r>
          </a:p>
        </p:txBody>
      </p:sp>
      <p:sp>
        <p:nvSpPr>
          <p:cNvPr id="9" name="Content Placeholder 8"/>
          <p:cNvSpPr>
            <a:spLocks noGrp="1"/>
          </p:cNvSpPr>
          <p:nvPr>
            <p:ph type="body" sz="quarter" idx="13"/>
          </p:nvPr>
        </p:nvSpPr>
        <p:spPr>
          <a:xfrm>
            <a:off x="1720645" y="1663760"/>
            <a:ext cx="9983675" cy="3810569"/>
          </a:xfrm>
        </p:spPr>
        <p:txBody>
          <a:bodyPr>
            <a:normAutofit/>
          </a:bodyPr>
          <a:lstStyle/>
          <a:p>
            <a:pPr marL="0" lvl="0" indent="0" defTabSz="685800">
              <a:lnSpc>
                <a:spcPct val="100000"/>
              </a:lnSpc>
              <a:spcBef>
                <a:spcPts val="600"/>
              </a:spcBef>
              <a:buNone/>
            </a:pPr>
            <a:r>
              <a:rPr lang="es-US" sz="2000" b="1" dirty="0"/>
              <a:t>Según la Ley de Seguro Social, una persona está discapacitada si _______. </a:t>
            </a:r>
            <a:br>
              <a:rPr lang="es-US" sz="2000" b="1" dirty="0"/>
            </a:br>
            <a:r>
              <a:rPr lang="es-US" sz="2000" b="1" dirty="0"/>
              <a:t>(Seleccione todas las opciones que corresponda.) </a:t>
            </a:r>
          </a:p>
          <a:p>
            <a:pPr marL="274320" lvl="0" indent="-274320" defTabSz="685800">
              <a:lnSpc>
                <a:spcPct val="100000"/>
              </a:lnSpc>
              <a:spcBef>
                <a:spcPts val="0"/>
              </a:spcBef>
              <a:buFont typeface="+mj-lt"/>
              <a:buAutoNum type="alphaLcPeriod"/>
            </a:pPr>
            <a:r>
              <a:rPr lang="es-US" sz="2000" dirty="0"/>
              <a:t> No puede hacer el trabajo que hacía antes debido a su afección médica</a:t>
            </a:r>
          </a:p>
          <a:p>
            <a:pPr marL="274320" lvl="0" indent="-274320" defTabSz="685800">
              <a:lnSpc>
                <a:spcPct val="100000"/>
              </a:lnSpc>
              <a:spcBef>
                <a:spcPts val="0"/>
              </a:spcBef>
              <a:buFont typeface="+mj-lt"/>
              <a:buAutoNum type="alphaLcPeriod"/>
            </a:pPr>
            <a:r>
              <a:rPr lang="es-US" sz="2000" dirty="0"/>
              <a:t>Puede hacer el trabajo que hacía antes, pero necesita adaptaciones</a:t>
            </a:r>
          </a:p>
          <a:p>
            <a:pPr marL="274320" lvl="0" indent="-274320" defTabSz="685800">
              <a:lnSpc>
                <a:spcPct val="100000"/>
              </a:lnSpc>
              <a:spcBef>
                <a:spcPts val="0"/>
              </a:spcBef>
              <a:buFont typeface="+mj-lt"/>
              <a:buAutoNum type="alphaLcPeriod"/>
            </a:pPr>
            <a:r>
              <a:rPr lang="es-US" sz="2000" dirty="0"/>
              <a:t>No puede adaptarse a otro trabajo debido a su afección médica</a:t>
            </a:r>
          </a:p>
          <a:p>
            <a:pPr marL="274320" lvl="0" indent="-274320" defTabSz="685800">
              <a:lnSpc>
                <a:spcPct val="100000"/>
              </a:lnSpc>
              <a:spcBef>
                <a:spcPts val="0"/>
              </a:spcBef>
              <a:buFont typeface="+mj-lt"/>
              <a:buAutoNum type="alphaLcPeriod"/>
            </a:pPr>
            <a:r>
              <a:rPr lang="es-US" sz="2000" dirty="0"/>
              <a:t>Su discapacidad ha durado o se prevé que dure al menos un año o que resulte </a:t>
            </a:r>
            <a:br>
              <a:rPr lang="es-US" sz="2000" dirty="0"/>
            </a:br>
            <a:r>
              <a:rPr lang="es-US" sz="2000" dirty="0"/>
              <a:t>en la muerte</a:t>
            </a:r>
          </a:p>
        </p:txBody>
      </p:sp>
      <p:sp>
        <p:nvSpPr>
          <p:cNvPr id="8" name="Rounded Rectangle 5" descr="Recuadro verde que destaca A,C y D como respuesta correcta">
            <a:extLst>
              <a:ext uri="{FF2B5EF4-FFF2-40B4-BE49-F238E27FC236}">
                <a16:creationId xmlns:a16="http://schemas.microsoft.com/office/drawing/2014/main" id="{F4405814-02C6-4C30-1C36-FB8119BD1DCA}"/>
              </a:ext>
            </a:extLst>
          </p:cNvPr>
          <p:cNvSpPr/>
          <p:nvPr/>
        </p:nvSpPr>
        <p:spPr>
          <a:xfrm>
            <a:off x="1720644" y="2463809"/>
            <a:ext cx="9339241" cy="457200"/>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6" name="Rounded Rectangle 5">
            <a:extLst>
              <a:ext uri="{C183D7F6-B498-43B3-948B-1728B52AA6E4}">
                <adec:decorative xmlns:adec="http://schemas.microsoft.com/office/drawing/2017/decorative" val="1"/>
              </a:ext>
            </a:extLst>
          </p:cNvPr>
          <p:cNvSpPr/>
          <p:nvPr/>
        </p:nvSpPr>
        <p:spPr>
          <a:xfrm>
            <a:off x="1720645" y="3334216"/>
            <a:ext cx="9339240" cy="457200"/>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7" name="Rounded Rectangle 5">
            <a:extLst>
              <a:ext uri="{FF2B5EF4-FFF2-40B4-BE49-F238E27FC236}">
                <a16:creationId xmlns:a16="http://schemas.microsoft.com/office/drawing/2014/main" id="{07587198-0D7B-2259-4136-AA5B9447D2BF}"/>
              </a:ext>
              <a:ext uri="{C183D7F6-B498-43B3-948B-1728B52AA6E4}">
                <adec:decorative xmlns:adec="http://schemas.microsoft.com/office/drawing/2017/decorative" val="1"/>
              </a:ext>
            </a:extLst>
          </p:cNvPr>
          <p:cNvSpPr/>
          <p:nvPr/>
        </p:nvSpPr>
        <p:spPr>
          <a:xfrm>
            <a:off x="1720644" y="3820982"/>
            <a:ext cx="9339241" cy="759354"/>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5" name="Slide Number Placeholder 4">
            <a:extLst>
              <a:ext uri="{FF2B5EF4-FFF2-40B4-BE49-F238E27FC236}">
                <a16:creationId xmlns:a16="http://schemas.microsoft.com/office/drawing/2014/main" id="{1F98E602-ED45-4E98-9E6A-40D03B1AD477}"/>
              </a:ext>
            </a:extLst>
          </p:cNvPr>
          <p:cNvSpPr>
            <a:spLocks noGrp="1"/>
          </p:cNvSpPr>
          <p:nvPr>
            <p:ph type="sldNum" sz="quarter" idx="12"/>
          </p:nvPr>
        </p:nvSpPr>
        <p:spPr>
          <a:xfrm>
            <a:off x="8610600" y="649224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E79EF6-0C0E-43E6-8FB3-918BC522CC5A}"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Text Box 2">
            <a:extLst>
              <a:ext uri="{FF2B5EF4-FFF2-40B4-BE49-F238E27FC236}">
                <a16:creationId xmlns:a16="http://schemas.microsoft.com/office/drawing/2014/main" id="{A0286C6C-49D8-4CA8-ACC8-67929206AC33}"/>
              </a:ext>
            </a:extLst>
          </p:cNvPr>
          <p:cNvSpPr txBox="1">
            <a:spLocks noChangeArrowheads="1"/>
          </p:cNvSpPr>
          <p:nvPr/>
        </p:nvSpPr>
        <p:spPr bwMode="auto">
          <a:xfrm>
            <a:off x="1798258" y="4770755"/>
            <a:ext cx="9514722" cy="407035"/>
          </a:xfrm>
          <a:prstGeom prst="rect">
            <a:avLst/>
          </a:prstGeom>
          <a:solidFill>
            <a:srgbClr val="FFFFFF"/>
          </a:solidFill>
          <a:ln w="9525">
            <a:noFill/>
            <a:miter lim="800000"/>
            <a:headEnd/>
            <a:tailEnd/>
          </a:ln>
        </p:spPr>
        <p:txBody>
          <a:bodyPr rot="0" vert="horz" wrap="square" lIns="91440" tIns="45720" rIns="91440" bIns="4572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nSpc>
                <a:spcPct val="107000"/>
              </a:lnSpc>
              <a:spcBef>
                <a:spcPts val="0"/>
              </a:spcBef>
              <a:spcAft>
                <a:spcPts val="800"/>
              </a:spcAft>
            </a:pPr>
            <a:r>
              <a:rPr lang="es-419" sz="2000" b="1" dirty="0">
                <a:solidFill>
                  <a:srgbClr val="00529B"/>
                </a:solidFill>
                <a:effectLst/>
                <a:latin typeface="Calibri" panose="020F0502020204030204" pitchFamily="34" charset="0"/>
                <a:ea typeface="Yu Mincho" panose="02020400000000000000" pitchFamily="18" charset="-128"/>
                <a:cs typeface="Times New Roman" panose="02020603050405020304" pitchFamily="18" charset="0"/>
              </a:rPr>
              <a:t>Cronómetro de cuenta regresiva</a:t>
            </a:r>
            <a:r>
              <a:rPr lang="es-419" sz="2000" dirty="0">
                <a:solidFill>
                  <a:srgbClr val="00529B"/>
                </a:solidFill>
                <a:effectLst/>
                <a:latin typeface="Calibri" panose="020F0502020204030204" pitchFamily="34" charset="0"/>
                <a:ea typeface="Yu Mincho" panose="02020400000000000000" pitchFamily="18" charset="-128"/>
                <a:cs typeface="Times New Roman" panose="02020603050405020304" pitchFamily="18" charset="0"/>
              </a:rPr>
              <a:t>: conteste la pregunta antes de que la barra desaparezca.</a:t>
            </a:r>
            <a:endParaRPr lang="en-US" sz="2000" dirty="0">
              <a:solidFill>
                <a:srgbClr val="00529B"/>
              </a:solidFill>
              <a:effectLst/>
              <a:latin typeface="Calibri" panose="020F0502020204030204" pitchFamily="34" charset="0"/>
              <a:ea typeface="Yu Mincho" panose="02020400000000000000" pitchFamily="18" charset="-128"/>
              <a:cs typeface="Times New Roman" panose="02020603050405020304" pitchFamily="18" charset="0"/>
            </a:endParaRPr>
          </a:p>
        </p:txBody>
      </p:sp>
      <p:sp>
        <p:nvSpPr>
          <p:cNvPr id="3" name="Date Placeholder 2">
            <a:extLst>
              <a:ext uri="{FF2B5EF4-FFF2-40B4-BE49-F238E27FC236}">
                <a16:creationId xmlns:a16="http://schemas.microsoft.com/office/drawing/2014/main" id="{97F279D8-D622-4C4E-948B-E01B5942446D}"/>
              </a:ext>
            </a:extLst>
          </p:cNvPr>
          <p:cNvSpPr>
            <a:spLocks noGrp="1"/>
          </p:cNvSpPr>
          <p:nvPr>
            <p:ph type="dt" sz="half" idx="10"/>
          </p:nvPr>
        </p:nvSpPr>
        <p:spPr>
          <a:xfrm>
            <a:off x="838200" y="6492240"/>
            <a:ext cx="2743200" cy="365125"/>
          </a:xfrm>
        </p:spPr>
        <p:txBody>
          <a:bodyPr/>
          <a:lstStyle/>
          <a:p>
            <a:r>
              <a:rPr lang="es-US"/>
              <a:t>Mayo de 2024</a:t>
            </a:r>
          </a:p>
        </p:txBody>
      </p:sp>
      <p:sp>
        <p:nvSpPr>
          <p:cNvPr id="10" name="Footer Placeholder 2">
            <a:extLst>
              <a:ext uri="{FF2B5EF4-FFF2-40B4-BE49-F238E27FC236}">
                <a16:creationId xmlns:a16="http://schemas.microsoft.com/office/drawing/2014/main" id="{3F0DF7B3-A7E4-4BD1-B3E0-3353A145651F}"/>
              </a:ext>
            </a:extLst>
          </p:cNvPr>
          <p:cNvSpPr>
            <a:spLocks noGrp="1"/>
          </p:cNvSpPr>
          <p:nvPr>
            <p:ph type="ftr" sz="quarter" idx="11"/>
          </p:nvPr>
        </p:nvSpPr>
        <p:spPr>
          <a:xfrm>
            <a:off x="3450115" y="6490037"/>
            <a:ext cx="5105400" cy="365125"/>
          </a:xfrm>
        </p:spPr>
        <p:txBody>
          <a:bodyPr/>
          <a:lstStyle/>
          <a:p>
            <a:r>
              <a:rPr lang="es-US" dirty="0"/>
              <a:t>Medicare y otros programas para personas con discapacidades</a:t>
            </a:r>
          </a:p>
        </p:txBody>
      </p:sp>
    </p:spTree>
    <p:custDataLst>
      <p:tags r:id="rId1"/>
    </p:custDataLst>
    <p:extLst>
      <p:ext uri="{BB962C8B-B14F-4D97-AF65-F5344CB8AC3E}">
        <p14:creationId xmlns:p14="http://schemas.microsoft.com/office/powerpoint/2010/main" val="186496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a:t>Lección 2</a:t>
            </a:r>
          </a:p>
        </p:txBody>
      </p:sp>
      <p:sp>
        <p:nvSpPr>
          <p:cNvPr id="5" name="Text Placeholder 4"/>
          <p:cNvSpPr>
            <a:spLocks noGrp="1"/>
          </p:cNvSpPr>
          <p:nvPr>
            <p:ph type="body" idx="1"/>
          </p:nvPr>
        </p:nvSpPr>
        <p:spPr/>
        <p:txBody>
          <a:bodyPr>
            <a:normAutofit/>
          </a:bodyPr>
          <a:lstStyle/>
          <a:p>
            <a:r>
              <a:rPr lang="es-US" sz="3600"/>
              <a:t>Medicare para personas con discapacidades</a:t>
            </a:r>
          </a:p>
        </p:txBody>
      </p:sp>
    </p:spTree>
    <p:custDataLst>
      <p:tags r:id="rId1"/>
    </p:custDataLst>
    <p:extLst>
      <p:ext uri="{BB962C8B-B14F-4D97-AF65-F5344CB8AC3E}">
        <p14:creationId xmlns:p14="http://schemas.microsoft.com/office/powerpoint/2010/main" val="36574896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5E7A2-AE8C-421D-985D-CCED84A66714}"/>
              </a:ext>
            </a:extLst>
          </p:cNvPr>
          <p:cNvSpPr>
            <a:spLocks noGrp="1"/>
          </p:cNvSpPr>
          <p:nvPr>
            <p:ph type="title"/>
          </p:nvPr>
        </p:nvSpPr>
        <p:spPr/>
        <p:txBody>
          <a:bodyPr/>
          <a:lstStyle/>
          <a:p>
            <a:r>
              <a:rPr lang="es-US"/>
              <a:t>Objetivos de la lección 2</a:t>
            </a:r>
          </a:p>
        </p:txBody>
      </p:sp>
      <p:sp>
        <p:nvSpPr>
          <p:cNvPr id="3" name="Content Placeholder 2">
            <a:extLst>
              <a:ext uri="{FF2B5EF4-FFF2-40B4-BE49-F238E27FC236}">
                <a16:creationId xmlns:a16="http://schemas.microsoft.com/office/drawing/2014/main" id="{A66267A8-A158-4869-8672-CF00799B51F4}"/>
              </a:ext>
            </a:extLst>
          </p:cNvPr>
          <p:cNvSpPr>
            <a:spLocks noGrp="1"/>
          </p:cNvSpPr>
          <p:nvPr>
            <p:ph sz="quarter" idx="13"/>
          </p:nvPr>
        </p:nvSpPr>
        <p:spPr>
          <a:xfrm>
            <a:off x="914400" y="1371600"/>
            <a:ext cx="9791700" cy="4667250"/>
          </a:xfrm>
        </p:spPr>
        <p:txBody>
          <a:bodyPr/>
          <a:lstStyle/>
          <a:p>
            <a:pPr marL="0" indent="0">
              <a:buNone/>
            </a:pPr>
            <a:r>
              <a:rPr lang="es-US" b="1" dirty="0"/>
              <a:t>Al final de esta lección, usted podrá:</a:t>
            </a:r>
          </a:p>
          <a:p>
            <a:pPr marL="548640" defTabSz="685800"/>
            <a:r>
              <a:rPr lang="es-US" sz="2400" dirty="0"/>
              <a:t>Enumerar los requisitos para calificar para Medicare por una discapacidad</a:t>
            </a:r>
          </a:p>
          <a:p>
            <a:pPr marL="548640" defTabSz="685800"/>
            <a:r>
              <a:rPr lang="es-US" sz="2400" dirty="0"/>
              <a:t>Explicar el derecho retroactivo a Medicare</a:t>
            </a:r>
          </a:p>
        </p:txBody>
      </p:sp>
      <p:sp>
        <p:nvSpPr>
          <p:cNvPr id="6" name="Slide Number Placeholder 5">
            <a:extLst>
              <a:ext uri="{FF2B5EF4-FFF2-40B4-BE49-F238E27FC236}">
                <a16:creationId xmlns:a16="http://schemas.microsoft.com/office/drawing/2014/main" id="{4C6E1FC8-21C8-406A-A118-C5E9F7761AC1}"/>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25</a:t>
            </a:fld>
            <a:endParaRPr lang="en-US"/>
          </a:p>
        </p:txBody>
      </p:sp>
      <p:sp>
        <p:nvSpPr>
          <p:cNvPr id="4" name="Date Placeholder 3">
            <a:extLst>
              <a:ext uri="{FF2B5EF4-FFF2-40B4-BE49-F238E27FC236}">
                <a16:creationId xmlns:a16="http://schemas.microsoft.com/office/drawing/2014/main" id="{5F856BAB-7DE6-4AC9-9B18-214ACF7A7FBF}"/>
              </a:ext>
            </a:extLst>
          </p:cNvPr>
          <p:cNvSpPr>
            <a:spLocks noGrp="1"/>
          </p:cNvSpPr>
          <p:nvPr>
            <p:ph type="dt" sz="half" idx="10"/>
          </p:nvPr>
        </p:nvSpPr>
        <p:spPr>
          <a:xfrm>
            <a:off x="838200" y="6492240"/>
            <a:ext cx="2743200" cy="365125"/>
          </a:xfrm>
        </p:spPr>
        <p:txBody>
          <a:bodyPr/>
          <a:lstStyle/>
          <a:p>
            <a:r>
              <a:rPr lang="es-US"/>
              <a:t>Mayo de 2024</a:t>
            </a:r>
          </a:p>
        </p:txBody>
      </p:sp>
      <p:sp>
        <p:nvSpPr>
          <p:cNvPr id="7" name="Footer Placeholder 2">
            <a:extLst>
              <a:ext uri="{FF2B5EF4-FFF2-40B4-BE49-F238E27FC236}">
                <a16:creationId xmlns:a16="http://schemas.microsoft.com/office/drawing/2014/main" id="{635CAA60-459E-45AA-B766-D974CA554C25}"/>
              </a:ext>
            </a:extLst>
          </p:cNvPr>
          <p:cNvSpPr>
            <a:spLocks noGrp="1"/>
          </p:cNvSpPr>
          <p:nvPr>
            <p:ph type="ftr" sz="quarter" idx="11"/>
          </p:nvPr>
        </p:nvSpPr>
        <p:spPr>
          <a:xfrm>
            <a:off x="3505200" y="6492875"/>
            <a:ext cx="5105400" cy="365125"/>
          </a:xfrm>
        </p:spPr>
        <p:txBody>
          <a:bodyPr/>
          <a:lstStyle/>
          <a:p>
            <a:r>
              <a:rPr lang="es-US" dirty="0"/>
              <a:t>Medicare y otros programas para personas con discapacidades</a:t>
            </a:r>
          </a:p>
        </p:txBody>
      </p:sp>
    </p:spTree>
    <p:custDataLst>
      <p:tags r:id="rId1"/>
    </p:custDataLst>
    <p:extLst>
      <p:ext uri="{BB962C8B-B14F-4D97-AF65-F5344CB8AC3E}">
        <p14:creationId xmlns:p14="http://schemas.microsoft.com/office/powerpoint/2010/main" val="38991580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682B-3E8F-7F46-ACD1-9633BB0884BE}"/>
              </a:ext>
            </a:extLst>
          </p:cNvPr>
          <p:cNvSpPr>
            <a:spLocks noGrp="1"/>
          </p:cNvSpPr>
          <p:nvPr>
            <p:ph type="title"/>
          </p:nvPr>
        </p:nvSpPr>
        <p:spPr/>
        <p:txBody>
          <a:bodyPr/>
          <a:lstStyle/>
          <a:p>
            <a:r>
              <a:rPr lang="es-US"/>
              <a:t>Medicare para personas de menos de 65 años</a:t>
            </a:r>
          </a:p>
        </p:txBody>
      </p:sp>
      <p:sp>
        <p:nvSpPr>
          <p:cNvPr id="5" name="Content Placeholder 4">
            <a:extLst>
              <a:ext uri="{FF2B5EF4-FFF2-40B4-BE49-F238E27FC236}">
                <a16:creationId xmlns:a16="http://schemas.microsoft.com/office/drawing/2014/main" id="{E5C65317-351A-4B4B-B39D-DEE3CF8DF0A4}"/>
              </a:ext>
            </a:extLst>
          </p:cNvPr>
          <p:cNvSpPr>
            <a:spLocks noGrp="1"/>
          </p:cNvSpPr>
          <p:nvPr>
            <p:ph type="body" sz="quarter" idx="13"/>
          </p:nvPr>
        </p:nvSpPr>
        <p:spPr>
          <a:xfrm>
            <a:off x="1" y="1104405"/>
            <a:ext cx="12192000" cy="737268"/>
          </a:xfrm>
        </p:spPr>
        <p:txBody>
          <a:bodyPr>
            <a:normAutofit/>
          </a:bodyPr>
          <a:lstStyle/>
          <a:p>
            <a:pPr marL="0" lvl="0" indent="0" algn="ctr" defTabSz="685800">
              <a:lnSpc>
                <a:spcPct val="110000"/>
              </a:lnSpc>
              <a:spcBef>
                <a:spcPts val="600"/>
              </a:spcBef>
              <a:buNone/>
            </a:pPr>
            <a:r>
              <a:rPr lang="es-US" sz="2600" b="1"/>
              <a:t>Medicare cubre a 3 grupos de personas menores de 65 años:</a:t>
            </a:r>
          </a:p>
        </p:txBody>
      </p:sp>
      <p:sp>
        <p:nvSpPr>
          <p:cNvPr id="7" name="Text Placeholder 6">
            <a:extLst>
              <a:ext uri="{FF2B5EF4-FFF2-40B4-BE49-F238E27FC236}">
                <a16:creationId xmlns:a16="http://schemas.microsoft.com/office/drawing/2014/main" id="{31420A0B-E683-1529-5B10-0B8BD236765B}"/>
              </a:ext>
            </a:extLst>
          </p:cNvPr>
          <p:cNvSpPr>
            <a:spLocks noGrp="1"/>
          </p:cNvSpPr>
          <p:nvPr>
            <p:ph type="body" sz="quarter" idx="14"/>
          </p:nvPr>
        </p:nvSpPr>
        <p:spPr>
          <a:xfrm>
            <a:off x="447852" y="2050295"/>
            <a:ext cx="3133548" cy="4389120"/>
          </a:xfrm>
          <a:prstGeom prst="roundRect">
            <a:avLst>
              <a:gd name="adj" fmla="val 11405"/>
            </a:avLst>
          </a:prstGeom>
          <a:ln w="38100">
            <a:solidFill>
              <a:srgbClr val="FFD966"/>
            </a:solidFill>
          </a:ln>
        </p:spPr>
        <p:txBody>
          <a:bodyPr lIns="0" tIns="1371600" rIns="0">
            <a:normAutofit/>
          </a:bodyPr>
          <a:lstStyle/>
          <a:p>
            <a:pPr marL="274320" marR="0" lvl="0" indent="0" algn="ctr" defTabSz="685800" rtl="0" eaLnBrk="1" fontAlgn="auto" latinLnBrk="0" hangingPunct="1">
              <a:lnSpc>
                <a:spcPct val="100000"/>
              </a:lnSpc>
              <a:spcBef>
                <a:spcPts val="0"/>
              </a:spcBef>
              <a:spcAft>
                <a:spcPts val="1200"/>
              </a:spcAft>
              <a:buClrTx/>
              <a:buSzTx/>
              <a:buFontTx/>
              <a:buNone/>
              <a:tabLst/>
              <a:defRPr/>
            </a:pPr>
            <a:r>
              <a:rPr kumimoji="0" lang="es-US" sz="2200" b="0" i="0" u="none" strike="noStrike" cap="none" normalizeH="0" baseline="0" noProof="0">
                <a:ln>
                  <a:noFill/>
                </a:ln>
                <a:solidFill>
                  <a:srgbClr val="00529B"/>
                </a:solidFill>
                <a:effectLst/>
                <a:uLnTx/>
                <a:uFillTx/>
                <a:latin typeface="Arial" panose="020B0604020202020204" pitchFamily="34" charset="0"/>
                <a:ea typeface="+mn-ea"/>
                <a:cs typeface="Arial" panose="020B0604020202020204" pitchFamily="34" charset="0"/>
              </a:rPr>
              <a:t>Personas con una discapacidad que han estado recibiendo beneficios del Seguro Social durante 24 meses</a:t>
            </a:r>
          </a:p>
        </p:txBody>
      </p:sp>
      <p:pic>
        <p:nvPicPr>
          <p:cNvPr id="16" name="Graphic 15" descr="Persona en silla de ruedas">
            <a:extLst>
              <a:ext uri="{FF2B5EF4-FFF2-40B4-BE49-F238E27FC236}">
                <a16:creationId xmlns:a16="http://schemas.microsoft.com/office/drawing/2014/main" id="{792A2226-C2FB-8103-0961-DCDE0627B96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11555" y="2243608"/>
            <a:ext cx="1097280" cy="1097280"/>
          </a:xfrm>
          <a:prstGeom prst="rect">
            <a:avLst/>
          </a:prstGeom>
        </p:spPr>
      </p:pic>
      <p:sp>
        <p:nvSpPr>
          <p:cNvPr id="8" name="Text Placeholder 7">
            <a:extLst>
              <a:ext uri="{FF2B5EF4-FFF2-40B4-BE49-F238E27FC236}">
                <a16:creationId xmlns:a16="http://schemas.microsoft.com/office/drawing/2014/main" id="{60DFB192-9484-8E46-337B-3B699EE192DC}"/>
              </a:ext>
            </a:extLst>
          </p:cNvPr>
          <p:cNvSpPr>
            <a:spLocks noGrp="1"/>
          </p:cNvSpPr>
          <p:nvPr>
            <p:ph type="body" sz="quarter" idx="15"/>
          </p:nvPr>
        </p:nvSpPr>
        <p:spPr>
          <a:xfrm>
            <a:off x="3844837" y="2040582"/>
            <a:ext cx="3611661" cy="4389120"/>
          </a:xfrm>
          <a:prstGeom prst="roundRect">
            <a:avLst>
              <a:gd name="adj" fmla="val 11271"/>
            </a:avLst>
          </a:prstGeom>
          <a:ln w="38100">
            <a:solidFill>
              <a:srgbClr val="FFD966"/>
            </a:solidFill>
          </a:ln>
        </p:spPr>
        <p:txBody>
          <a:bodyPr lIns="0" tIns="1371600" rIns="0">
            <a:normAutofit fontScale="92500" lnSpcReduction="10000"/>
          </a:bodyPr>
          <a:lstStyle/>
          <a:p>
            <a:pPr marL="274320" marR="0" lvl="0" indent="0" algn="ctr" defTabSz="685800" rtl="0" eaLnBrk="1" fontAlgn="auto" latinLnBrk="0" hangingPunct="1">
              <a:lnSpc>
                <a:spcPct val="100000"/>
              </a:lnSpc>
              <a:spcBef>
                <a:spcPts val="0"/>
              </a:spcBef>
              <a:spcAft>
                <a:spcPts val="1200"/>
              </a:spcAft>
              <a:buClrTx/>
              <a:buSzTx/>
              <a:buFontTx/>
              <a:buNone/>
              <a:tabLst/>
              <a:defRPr/>
            </a:pPr>
            <a:r>
              <a:rPr kumimoji="0" lang="es-US" sz="2200" b="0" i="0" u="none" strike="noStrike" cap="none" normalizeH="0" baseline="0" noProof="0">
                <a:ln>
                  <a:noFill/>
                </a:ln>
                <a:solidFill>
                  <a:srgbClr val="00529B"/>
                </a:solidFill>
                <a:effectLst/>
                <a:uLnTx/>
                <a:uFillTx/>
                <a:latin typeface="Arial" panose="020B0604020202020204" pitchFamily="34" charset="0"/>
                <a:ea typeface="+mn-ea"/>
                <a:cs typeface="Arial" panose="020B0604020202020204" pitchFamily="34" charset="0"/>
              </a:rPr>
              <a:t>Personas con enfermedad renal en etapa terminal (ESRD, por sus siglas en inglés) que obtuvieron al menos 6 créditos laborales en un período de 13 trimestres calendario que finaliza el trimestre de la aparición de ESRD</a:t>
            </a:r>
          </a:p>
        </p:txBody>
      </p:sp>
      <p:pic>
        <p:nvPicPr>
          <p:cNvPr id="19" name="Picture 18" descr="Icono de riñón">
            <a:extLst>
              <a:ext uri="{FF2B5EF4-FFF2-40B4-BE49-F238E27FC236}">
                <a16:creationId xmlns:a16="http://schemas.microsoft.com/office/drawing/2014/main" id="{D36A6145-95AD-C79A-A2BD-3184745BDCF3}"/>
              </a:ext>
            </a:extLst>
          </p:cNvPr>
          <p:cNvPicPr>
            <a:picLocks noChangeAspect="1"/>
          </p:cNvPicPr>
          <p:nvPr/>
        </p:nvPicPr>
        <p:blipFill rotWithShape="1">
          <a:blip r:embed="rId6">
            <a:clrChange>
              <a:clrFrom>
                <a:srgbClr val="D8D8D8"/>
              </a:clrFrom>
              <a:clrTo>
                <a:srgbClr val="D8D8D8">
                  <a:alpha val="0"/>
                </a:srgbClr>
              </a:clrTo>
            </a:clrChange>
            <a:biLevel thresh="75000"/>
            <a:extLst>
              <a:ext uri="{BEBA8EAE-BF5A-486C-A8C5-ECC9F3942E4B}">
                <a14:imgProps xmlns:a14="http://schemas.microsoft.com/office/drawing/2010/main">
                  <a14:imgLayer r:embed="rId7">
                    <a14:imgEffect>
                      <a14:colorTemperature colorTemp="6361"/>
                    </a14:imgEffect>
                    <a14:imgEffect>
                      <a14:saturation sat="88000"/>
                    </a14:imgEffect>
                  </a14:imgLayer>
                </a14:imgProps>
              </a:ext>
            </a:extLst>
          </a:blip>
          <a:srcRect l="24795" t="13506" r="22229" b="14889"/>
          <a:stretch/>
        </p:blipFill>
        <p:spPr>
          <a:xfrm>
            <a:off x="5221498" y="2139036"/>
            <a:ext cx="874502" cy="1181996"/>
          </a:xfrm>
          <a:prstGeom prst="rect">
            <a:avLst/>
          </a:prstGeom>
          <a:noFill/>
        </p:spPr>
      </p:pic>
      <p:sp>
        <p:nvSpPr>
          <p:cNvPr id="15" name="Text Placeholder 14">
            <a:extLst>
              <a:ext uri="{FF2B5EF4-FFF2-40B4-BE49-F238E27FC236}">
                <a16:creationId xmlns:a16="http://schemas.microsoft.com/office/drawing/2014/main" id="{8E7DDB17-BF42-4177-0D7F-75500951F5DA}"/>
              </a:ext>
            </a:extLst>
          </p:cNvPr>
          <p:cNvSpPr>
            <a:spLocks noGrp="1"/>
          </p:cNvSpPr>
          <p:nvPr>
            <p:ph type="body" sz="quarter" idx="16"/>
          </p:nvPr>
        </p:nvSpPr>
        <p:spPr>
          <a:xfrm>
            <a:off x="7719935" y="2050295"/>
            <a:ext cx="4181242" cy="4389120"/>
          </a:xfrm>
          <a:prstGeom prst="roundRect">
            <a:avLst>
              <a:gd name="adj" fmla="val 11648"/>
            </a:avLst>
          </a:prstGeom>
          <a:ln w="38100">
            <a:solidFill>
              <a:srgbClr val="FFD966"/>
            </a:solidFill>
          </a:ln>
        </p:spPr>
        <p:txBody>
          <a:bodyPr tIns="1371600">
            <a:normAutofit fontScale="92500"/>
          </a:bodyPr>
          <a:lstStyle/>
          <a:p>
            <a:pPr marL="0" indent="0" algn="ctr">
              <a:buNone/>
            </a:pPr>
            <a:r>
              <a:rPr lang="es-US" sz="2200">
                <a:effectLst/>
              </a:rPr>
              <a:t>Personas con ELA (esclerosis lateral amiotrófica, también conocida como enfermedad de Lou Gehrig). Estas personas califican automáticamente para Medicare apenas comienzan a recibir beneficios por discapacidad del Seguro Social</a:t>
            </a:r>
          </a:p>
        </p:txBody>
      </p:sp>
      <p:sp>
        <p:nvSpPr>
          <p:cNvPr id="20" name="Rectangle 19">
            <a:extLst>
              <a:ext uri="{FF2B5EF4-FFF2-40B4-BE49-F238E27FC236}">
                <a16:creationId xmlns:a16="http://schemas.microsoft.com/office/drawing/2014/main" id="{829A43DB-6EEC-9E26-D982-E7096C9220AD}"/>
              </a:ext>
            </a:extLst>
          </p:cNvPr>
          <p:cNvSpPr/>
          <p:nvPr/>
        </p:nvSpPr>
        <p:spPr>
          <a:xfrm>
            <a:off x="9198048" y="2364733"/>
            <a:ext cx="1225015" cy="923330"/>
          </a:xfrm>
          <a:prstGeom prst="rect">
            <a:avLst/>
          </a:prstGeom>
          <a:noFill/>
        </p:spPr>
        <p:txBody>
          <a:bodyPr wrap="none" lIns="91440" tIns="45720" rIns="91440" bIns="45720">
            <a:spAutoFit/>
          </a:bodyPr>
          <a:lstStyle/>
          <a:p>
            <a:pPr algn="ctr"/>
            <a:r>
              <a:rPr lang="es-US" sz="5400" b="1" cap="none">
                <a:ln w="0"/>
                <a:solidFill>
                  <a:schemeClr val="tx1"/>
                </a:solidFill>
                <a:effectLst>
                  <a:outerShdw blurRad="38100" dist="19050" dir="2700000" algn="tl" rotWithShape="0">
                    <a:schemeClr val="dk1">
                      <a:alpha val="40000"/>
                    </a:schemeClr>
                  </a:outerShdw>
                </a:effectLst>
              </a:rPr>
              <a:t>ELA</a:t>
            </a:r>
          </a:p>
        </p:txBody>
      </p:sp>
      <p:sp>
        <p:nvSpPr>
          <p:cNvPr id="6" name="Slide Number Placeholder 5">
            <a:extLst>
              <a:ext uri="{FF2B5EF4-FFF2-40B4-BE49-F238E27FC236}">
                <a16:creationId xmlns:a16="http://schemas.microsoft.com/office/drawing/2014/main" id="{D7CB3577-F6D9-4131-8D41-12CF7E2CAA3D}"/>
              </a:ext>
            </a:extLst>
          </p:cNvPr>
          <p:cNvSpPr>
            <a:spLocks noGrp="1"/>
          </p:cNvSpPr>
          <p:nvPr>
            <p:ph type="sldNum" sz="quarter" idx="12"/>
          </p:nvPr>
        </p:nvSpPr>
        <p:spPr/>
        <p:txBody>
          <a:bodyPr/>
          <a:lstStyle/>
          <a:p>
            <a:fld id="{0B2D781D-8844-5940-92D1-06EF0A7F581E}" type="slidenum">
              <a:rPr lang="en-US" smtClean="0"/>
              <a:t>26</a:t>
            </a:fld>
            <a:endParaRPr lang="en-US"/>
          </a:p>
        </p:txBody>
      </p:sp>
      <p:sp>
        <p:nvSpPr>
          <p:cNvPr id="3" name="Date Placeholder 2">
            <a:extLst>
              <a:ext uri="{FF2B5EF4-FFF2-40B4-BE49-F238E27FC236}">
                <a16:creationId xmlns:a16="http://schemas.microsoft.com/office/drawing/2014/main" id="{FB56857D-FC6E-5D4B-B42E-6C8087DDC92E}"/>
              </a:ext>
            </a:extLst>
          </p:cNvPr>
          <p:cNvSpPr>
            <a:spLocks noGrp="1"/>
          </p:cNvSpPr>
          <p:nvPr>
            <p:ph type="dt" sz="half" idx="10"/>
          </p:nvPr>
        </p:nvSpPr>
        <p:spPr/>
        <p:txBody>
          <a:bodyPr/>
          <a:lstStyle/>
          <a:p>
            <a:r>
              <a:rPr lang="es-US"/>
              <a:t>Mayo de 2024</a:t>
            </a:r>
          </a:p>
        </p:txBody>
      </p:sp>
      <p:sp>
        <p:nvSpPr>
          <p:cNvPr id="13" name="Footer Placeholder 2">
            <a:extLst>
              <a:ext uri="{FF2B5EF4-FFF2-40B4-BE49-F238E27FC236}">
                <a16:creationId xmlns:a16="http://schemas.microsoft.com/office/drawing/2014/main" id="{4D9E0B03-5664-463F-9EE4-08D194AF127D}"/>
              </a:ext>
            </a:extLst>
          </p:cNvPr>
          <p:cNvSpPr>
            <a:spLocks noGrp="1"/>
          </p:cNvSpPr>
          <p:nvPr>
            <p:ph type="ftr" sz="quarter" idx="11"/>
          </p:nvPr>
        </p:nvSpPr>
        <p:spPr>
          <a:xfrm>
            <a:off x="3505200" y="6492875"/>
            <a:ext cx="5105400" cy="365125"/>
          </a:xfrm>
        </p:spPr>
        <p:txBody>
          <a:bodyPr/>
          <a:lstStyle/>
          <a:p>
            <a:r>
              <a:rPr lang="es-US" dirty="0"/>
              <a:t>Medicare y otros programas para personas con discapacidades</a:t>
            </a:r>
          </a:p>
        </p:txBody>
      </p:sp>
    </p:spTree>
    <p:custDataLst>
      <p:tags r:id="rId1"/>
    </p:custDataLst>
    <p:extLst>
      <p:ext uri="{BB962C8B-B14F-4D97-AF65-F5344CB8AC3E}">
        <p14:creationId xmlns:p14="http://schemas.microsoft.com/office/powerpoint/2010/main" val="2917680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animBg="1"/>
      <p:bldP spid="8" grpId="0" uiExpand="1" animBg="1"/>
      <p:bldP spid="15" grpId="0" uiExpand="1" animBg="1"/>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655B99-4772-40AF-B813-7017672A3E8D}"/>
              </a:ext>
            </a:extLst>
          </p:cNvPr>
          <p:cNvSpPr>
            <a:spLocks noGrp="1"/>
          </p:cNvSpPr>
          <p:nvPr>
            <p:ph type="title"/>
          </p:nvPr>
        </p:nvSpPr>
        <p:spPr/>
        <p:txBody>
          <a:bodyPr/>
          <a:lstStyle/>
          <a:p>
            <a:r>
              <a:rPr lang="es-US"/>
              <a:t>Cómo calificar para Medicare por discapacidad</a:t>
            </a:r>
          </a:p>
        </p:txBody>
      </p:sp>
      <p:sp>
        <p:nvSpPr>
          <p:cNvPr id="5" name="Content Placeholder 4">
            <a:extLst>
              <a:ext uri="{FF2B5EF4-FFF2-40B4-BE49-F238E27FC236}">
                <a16:creationId xmlns:a16="http://schemas.microsoft.com/office/drawing/2014/main" id="{674B81E9-A10D-4297-9045-CD38F639A6FF}"/>
              </a:ext>
            </a:extLst>
          </p:cNvPr>
          <p:cNvSpPr>
            <a:spLocks noGrp="1"/>
          </p:cNvSpPr>
          <p:nvPr>
            <p:ph type="body" sz="quarter" idx="13"/>
          </p:nvPr>
        </p:nvSpPr>
        <p:spPr>
          <a:xfrm>
            <a:off x="1597464" y="1208612"/>
            <a:ext cx="9184836" cy="1130559"/>
          </a:xfrm>
        </p:spPr>
        <p:txBody>
          <a:bodyPr>
            <a:normAutofit/>
          </a:bodyPr>
          <a:lstStyle/>
          <a:p>
            <a:pPr marL="0" lvl="0" indent="0" defTabSz="685800">
              <a:buNone/>
            </a:pPr>
            <a:r>
              <a:rPr lang="es-US" sz="2400" b="1"/>
              <a:t>Habitualmente recibe Medicare en el mes 30 después del inicio de una discapacidad, pero hay 2 excepciones:</a:t>
            </a:r>
          </a:p>
        </p:txBody>
      </p:sp>
      <p:sp>
        <p:nvSpPr>
          <p:cNvPr id="11" name="Rectangle: Rounded Corners 10">
            <a:extLst>
              <a:ext uri="{FF2B5EF4-FFF2-40B4-BE49-F238E27FC236}">
                <a16:creationId xmlns:a16="http://schemas.microsoft.com/office/drawing/2014/main" id="{487B9721-2073-42E2-9526-2A59C2017396}"/>
              </a:ext>
              <a:ext uri="{C183D7F6-B498-43B3-948B-1728B52AA6E4}">
                <adec:decorative xmlns:adec="http://schemas.microsoft.com/office/drawing/2017/decorative" val="1"/>
              </a:ext>
            </a:extLst>
          </p:cNvPr>
          <p:cNvSpPr/>
          <p:nvPr/>
        </p:nvSpPr>
        <p:spPr>
          <a:xfrm>
            <a:off x="2962154" y="2636880"/>
            <a:ext cx="7961459" cy="1316813"/>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a:spcAft>
                <a:spcPts val="1200"/>
              </a:spcAft>
            </a:pPr>
            <a:endParaRPr lang="en-US" sz="1600" dirty="0"/>
          </a:p>
        </p:txBody>
      </p:sp>
      <p:grpSp>
        <p:nvGrpSpPr>
          <p:cNvPr id="20" name="Group 19" descr="Gráfico que indica un periodo de espera de 5 meses">
            <a:extLst>
              <a:ext uri="{FF2B5EF4-FFF2-40B4-BE49-F238E27FC236}">
                <a16:creationId xmlns:a16="http://schemas.microsoft.com/office/drawing/2014/main" id="{1A83399D-E49B-4928-860D-31FEEFA1D5B6}"/>
              </a:ext>
              <a:ext uri="{C183D7F6-B498-43B3-948B-1728B52AA6E4}">
                <adec:decorative xmlns:adec="http://schemas.microsoft.com/office/drawing/2017/decorative" val="0"/>
              </a:ext>
            </a:extLst>
          </p:cNvPr>
          <p:cNvGrpSpPr/>
          <p:nvPr/>
        </p:nvGrpSpPr>
        <p:grpSpPr>
          <a:xfrm>
            <a:off x="1416340" y="2419605"/>
            <a:ext cx="1754372" cy="1737732"/>
            <a:chOff x="1416340" y="2419605"/>
            <a:chExt cx="1754372" cy="1737732"/>
          </a:xfrm>
        </p:grpSpPr>
        <p:grpSp>
          <p:nvGrpSpPr>
            <p:cNvPr id="10" name="Group 9">
              <a:extLst>
                <a:ext uri="{FF2B5EF4-FFF2-40B4-BE49-F238E27FC236}">
                  <a16:creationId xmlns:a16="http://schemas.microsoft.com/office/drawing/2014/main" id="{C783BD82-7A9B-4C9D-B446-47340725A7DB}"/>
                </a:ext>
              </a:extLst>
            </p:cNvPr>
            <p:cNvGrpSpPr/>
            <p:nvPr/>
          </p:nvGrpSpPr>
          <p:grpSpPr>
            <a:xfrm>
              <a:off x="1416340" y="2424230"/>
              <a:ext cx="1754372" cy="1733107"/>
              <a:chOff x="159488" y="2966484"/>
              <a:chExt cx="1754372" cy="1733107"/>
            </a:xfrm>
          </p:grpSpPr>
          <p:sp>
            <p:nvSpPr>
              <p:cNvPr id="8" name="Rectangle: Rounded Corners 7">
                <a:extLst>
                  <a:ext uri="{FF2B5EF4-FFF2-40B4-BE49-F238E27FC236}">
                    <a16:creationId xmlns:a16="http://schemas.microsoft.com/office/drawing/2014/main" id="{4E0F4FFF-CEF4-4BD3-865C-32BA064FB137}"/>
                  </a:ext>
                </a:extLst>
              </p:cNvPr>
              <p:cNvSpPr/>
              <p:nvPr/>
            </p:nvSpPr>
            <p:spPr>
              <a:xfrm>
                <a:off x="159488" y="2966484"/>
                <a:ext cx="1754372" cy="1733107"/>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41F2F145-2309-43EE-8932-C9CCDA6A2685}"/>
                  </a:ext>
                </a:extLst>
              </p:cNvPr>
              <p:cNvSpPr/>
              <p:nvPr/>
            </p:nvSpPr>
            <p:spPr>
              <a:xfrm>
                <a:off x="304881" y="4070939"/>
                <a:ext cx="1468544" cy="523220"/>
              </a:xfrm>
              <a:prstGeom prst="rect">
                <a:avLst/>
              </a:prstGeom>
              <a:noFill/>
            </p:spPr>
            <p:txBody>
              <a:bodyPr wrap="none" lIns="91440" tIns="45720" rIns="91440" bIns="45720">
                <a:spAutoFit/>
              </a:bodyPr>
              <a:lstStyle/>
              <a:p>
                <a:pPr algn="ctr"/>
                <a:r>
                  <a:rPr lang="es-US" sz="2800" b="1" cap="none">
                    <a:ln w="0"/>
                    <a:solidFill>
                      <a:schemeClr val="bg1"/>
                    </a:solidFill>
                    <a:effectLst>
                      <a:outerShdw blurRad="38100" dist="19050" dir="2700000" algn="tl" rotWithShape="0">
                        <a:schemeClr val="dk1">
                          <a:alpha val="40000"/>
                        </a:schemeClr>
                      </a:outerShdw>
                    </a:effectLst>
                  </a:rPr>
                  <a:t>5 meses</a:t>
                </a:r>
              </a:p>
            </p:txBody>
          </p:sp>
        </p:grpSp>
        <p:pic>
          <p:nvPicPr>
            <p:cNvPr id="21" name="Picture 20">
              <a:extLst>
                <a:ext uri="{FF2B5EF4-FFF2-40B4-BE49-F238E27FC236}">
                  <a16:creationId xmlns:a16="http://schemas.microsoft.com/office/drawing/2014/main" id="{D55AE184-283F-4585-846D-A77C37101939}"/>
                </a:ext>
                <a:ext uri="{C183D7F6-B498-43B3-948B-1728B52AA6E4}">
                  <adec:decorative xmlns:adec="http://schemas.microsoft.com/office/drawing/2017/decorative" val="1"/>
                </a:ext>
              </a:extLst>
            </p:cNvPr>
            <p:cNvPicPr>
              <a:picLocks noChangeAspect="1"/>
            </p:cNvPicPr>
            <p:nvPr/>
          </p:nvPicPr>
          <p:blipFill>
            <a:blip r:embed="rId4">
              <a:clrChange>
                <a:clrFrom>
                  <a:srgbClr val="FFFFFF"/>
                </a:clrFrom>
                <a:clrTo>
                  <a:srgbClr val="FFFFFF">
                    <a:alpha val="0"/>
                  </a:srgbClr>
                </a:clrTo>
              </a:clrChange>
              <a:biLevel thresh="75000"/>
              <a:extLst>
                <a:ext uri="{BEBA8EAE-BF5A-486C-A8C5-ECC9F3942E4B}">
                  <a14:imgProps xmlns:a14="http://schemas.microsoft.com/office/drawing/2010/main">
                    <a14:imgLayer r:embed="rId5">
                      <a14:imgEffect>
                        <a14:brightnessContrast bright="70000" contrast="86000"/>
                      </a14:imgEffect>
                    </a14:imgLayer>
                  </a14:imgProps>
                </a:ext>
              </a:extLst>
            </a:blip>
            <a:stretch>
              <a:fillRect/>
            </a:stretch>
          </p:blipFill>
          <p:spPr>
            <a:xfrm>
              <a:off x="1577119" y="2419605"/>
              <a:ext cx="1432813" cy="1432813"/>
            </a:xfrm>
            <a:prstGeom prst="rect">
              <a:avLst/>
            </a:prstGeom>
          </p:spPr>
        </p:pic>
      </p:grpSp>
      <p:sp>
        <p:nvSpPr>
          <p:cNvPr id="7" name="Text Placeholder 2">
            <a:extLst>
              <a:ext uri="{FF2B5EF4-FFF2-40B4-BE49-F238E27FC236}">
                <a16:creationId xmlns:a16="http://schemas.microsoft.com/office/drawing/2014/main" id="{BD02A76D-8104-F3D0-EC0F-44706FD2C0F7}"/>
              </a:ext>
            </a:extLst>
          </p:cNvPr>
          <p:cNvSpPr>
            <a:spLocks noGrp="1"/>
          </p:cNvSpPr>
          <p:nvPr>
            <p:ph type="body" sz="quarter" idx="14"/>
          </p:nvPr>
        </p:nvSpPr>
        <p:spPr>
          <a:xfrm>
            <a:off x="3170711" y="2636880"/>
            <a:ext cx="7716495" cy="1316736"/>
          </a:xfrm>
        </p:spPr>
        <p:txBody>
          <a:bodyPr anchor="ctr">
            <a:normAutofit fontScale="92500" lnSpcReduction="10000"/>
          </a:bodyPr>
          <a:lstStyle/>
          <a:p>
            <a:pPr lvl="0" indent="0">
              <a:buClrTx/>
              <a:buNone/>
            </a:pPr>
            <a:r>
              <a:rPr lang="es-US" sz="2400"/>
              <a:t>Este período de espera no se aplica a personas que reciben beneficios por discapacidad infantil o a ciertas personas que tenían derecho con anterioridad a beneficios por discapacidad.</a:t>
            </a:r>
          </a:p>
        </p:txBody>
      </p:sp>
      <p:sp>
        <p:nvSpPr>
          <p:cNvPr id="17" name="Rectangle: Rounded Corners 16">
            <a:extLst>
              <a:ext uri="{FF2B5EF4-FFF2-40B4-BE49-F238E27FC236}">
                <a16:creationId xmlns:a16="http://schemas.microsoft.com/office/drawing/2014/main" id="{F190CC7D-A389-4F87-8490-BBE5C16AA51E}"/>
              </a:ext>
              <a:ext uri="{C183D7F6-B498-43B3-948B-1728B52AA6E4}">
                <adec:decorative xmlns:adec="http://schemas.microsoft.com/office/drawing/2017/decorative" val="1"/>
              </a:ext>
            </a:extLst>
          </p:cNvPr>
          <p:cNvSpPr/>
          <p:nvPr/>
        </p:nvSpPr>
        <p:spPr>
          <a:xfrm>
            <a:off x="2962154" y="4625022"/>
            <a:ext cx="7961459" cy="1316813"/>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lvl="1" defTabSz="685800">
              <a:spcAft>
                <a:spcPts val="1200"/>
              </a:spcAft>
            </a:pPr>
            <a:endParaRPr lang="en-US" sz="2400" dirty="0">
              <a:solidFill>
                <a:srgbClr val="00529B"/>
              </a:solidFill>
              <a:latin typeface="Arial" panose="020B0604020202020204" pitchFamily="34" charset="0"/>
              <a:cs typeface="Arial" panose="020B0604020202020204" pitchFamily="34" charset="0"/>
            </a:endParaRPr>
          </a:p>
        </p:txBody>
      </p:sp>
      <p:grpSp>
        <p:nvGrpSpPr>
          <p:cNvPr id="16" name="Group 15" descr="Gráfico que indica un periodo de espera de 24 meses">
            <a:extLst>
              <a:ext uri="{FF2B5EF4-FFF2-40B4-BE49-F238E27FC236}">
                <a16:creationId xmlns:a16="http://schemas.microsoft.com/office/drawing/2014/main" id="{57E7C499-5D63-E03F-9950-8230D1CF7E3C}"/>
              </a:ext>
            </a:extLst>
          </p:cNvPr>
          <p:cNvGrpSpPr/>
          <p:nvPr/>
        </p:nvGrpSpPr>
        <p:grpSpPr>
          <a:xfrm>
            <a:off x="1416340" y="4341741"/>
            <a:ext cx="1754372" cy="1786532"/>
            <a:chOff x="1416340" y="4341741"/>
            <a:chExt cx="1754372" cy="1786532"/>
          </a:xfrm>
        </p:grpSpPr>
        <p:sp>
          <p:nvSpPr>
            <p:cNvPr id="13" name="Rectangle: Rounded Corners 12">
              <a:extLst>
                <a:ext uri="{FF2B5EF4-FFF2-40B4-BE49-F238E27FC236}">
                  <a16:creationId xmlns:a16="http://schemas.microsoft.com/office/drawing/2014/main" id="{F9BC1E03-7295-40F7-B089-443D485174FF}"/>
                </a:ext>
              </a:extLst>
            </p:cNvPr>
            <p:cNvSpPr/>
            <p:nvPr/>
          </p:nvSpPr>
          <p:spPr>
            <a:xfrm>
              <a:off x="1416340" y="4395166"/>
              <a:ext cx="1754372" cy="1733107"/>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9F5258D-173D-4161-A3F7-5926BF42A789}"/>
                </a:ext>
              </a:extLst>
            </p:cNvPr>
            <p:cNvSpPr/>
            <p:nvPr/>
          </p:nvSpPr>
          <p:spPr>
            <a:xfrm>
              <a:off x="1470362" y="5499621"/>
              <a:ext cx="1651286" cy="523220"/>
            </a:xfrm>
            <a:prstGeom prst="rect">
              <a:avLst/>
            </a:prstGeom>
            <a:noFill/>
          </p:spPr>
          <p:txBody>
            <a:bodyPr wrap="none" lIns="91440" tIns="45720" rIns="91440" bIns="45720">
              <a:spAutoFit/>
            </a:bodyPr>
            <a:lstStyle/>
            <a:p>
              <a:pPr algn="ctr"/>
              <a:r>
                <a:rPr lang="es-US" sz="2800" b="1">
                  <a:ln w="0"/>
                  <a:solidFill>
                    <a:schemeClr val="bg1"/>
                  </a:solidFill>
                  <a:effectLst>
                    <a:outerShdw blurRad="38100" dist="19050" dir="2700000" algn="tl" rotWithShape="0">
                      <a:schemeClr val="dk1">
                        <a:alpha val="40000"/>
                      </a:schemeClr>
                    </a:outerShdw>
                  </a:effectLst>
                </a:rPr>
                <a:t>24</a:t>
              </a:r>
              <a:r>
                <a:rPr lang="es-US" sz="2800" b="1" cap="none">
                  <a:ln w="0"/>
                  <a:solidFill>
                    <a:schemeClr val="bg1"/>
                  </a:solidFill>
                  <a:effectLst>
                    <a:outerShdw blurRad="38100" dist="19050" dir="2700000" algn="tl" rotWithShape="0">
                      <a:schemeClr val="dk1">
                        <a:alpha val="40000"/>
                      </a:schemeClr>
                    </a:outerShdw>
                  </a:effectLst>
                </a:rPr>
                <a:t> meses</a:t>
              </a:r>
            </a:p>
          </p:txBody>
        </p:sp>
        <p:pic>
          <p:nvPicPr>
            <p:cNvPr id="19" name="Picture 18" descr="Icono del reloj de arena">
              <a:extLst>
                <a:ext uri="{FF2B5EF4-FFF2-40B4-BE49-F238E27FC236}">
                  <a16:creationId xmlns:a16="http://schemas.microsoft.com/office/drawing/2014/main" id="{65710308-E1F2-4FF8-BFC4-536354CA0CDF}"/>
                </a:ext>
              </a:extLst>
            </p:cNvPr>
            <p:cNvPicPr>
              <a:picLocks noChangeAspect="1"/>
            </p:cNvPicPr>
            <p:nvPr/>
          </p:nvPicPr>
          <p:blipFill>
            <a:blip r:embed="rId4">
              <a:clrChange>
                <a:clrFrom>
                  <a:srgbClr val="FFFFFF"/>
                </a:clrFrom>
                <a:clrTo>
                  <a:srgbClr val="FFFFFF">
                    <a:alpha val="0"/>
                  </a:srgbClr>
                </a:clrTo>
              </a:clrChange>
              <a:biLevel thresh="75000"/>
              <a:extLst>
                <a:ext uri="{BEBA8EAE-BF5A-486C-A8C5-ECC9F3942E4B}">
                  <a14:imgProps xmlns:a14="http://schemas.microsoft.com/office/drawing/2010/main">
                    <a14:imgLayer r:embed="rId5">
                      <a14:imgEffect>
                        <a14:brightnessContrast bright="70000" contrast="86000"/>
                      </a14:imgEffect>
                    </a14:imgLayer>
                  </a14:imgProps>
                </a:ext>
              </a:extLst>
            </a:blip>
            <a:stretch>
              <a:fillRect/>
            </a:stretch>
          </p:blipFill>
          <p:spPr>
            <a:xfrm>
              <a:off x="1597464" y="4341741"/>
              <a:ext cx="1432813" cy="1432813"/>
            </a:xfrm>
            <a:prstGeom prst="rect">
              <a:avLst/>
            </a:prstGeom>
          </p:spPr>
        </p:pic>
      </p:grpSp>
      <p:sp>
        <p:nvSpPr>
          <p:cNvPr id="14" name="Text Placeholder 3">
            <a:extLst>
              <a:ext uri="{FF2B5EF4-FFF2-40B4-BE49-F238E27FC236}">
                <a16:creationId xmlns:a16="http://schemas.microsoft.com/office/drawing/2014/main" id="{D2607B4D-0659-1443-D719-D1C2ADFC5000}"/>
              </a:ext>
            </a:extLst>
          </p:cNvPr>
          <p:cNvSpPr>
            <a:spLocks noGrp="1"/>
          </p:cNvSpPr>
          <p:nvPr>
            <p:ph type="body" sz="quarter" idx="15"/>
          </p:nvPr>
        </p:nvSpPr>
        <p:spPr>
          <a:xfrm>
            <a:off x="3157379" y="4625099"/>
            <a:ext cx="7716495" cy="1316736"/>
          </a:xfrm>
        </p:spPr>
        <p:txBody>
          <a:bodyPr anchor="ctr">
            <a:normAutofit fontScale="92500"/>
          </a:bodyPr>
          <a:lstStyle/>
          <a:p>
            <a:pPr marL="274320" lvl="1" indent="0" defTabSz="685800">
              <a:spcAft>
                <a:spcPts val="1200"/>
              </a:spcAft>
              <a:buNone/>
            </a:pPr>
            <a:r>
              <a:rPr lang="es-US"/>
              <a:t>Este período de espera no se aplica a personas discapacitadas con ELA (esclerosis lateral amiotrófica, también conocida como enfermedad de Lou Gehrig)</a:t>
            </a:r>
          </a:p>
        </p:txBody>
      </p:sp>
      <p:sp>
        <p:nvSpPr>
          <p:cNvPr id="6" name="Slide Number Placeholder 5">
            <a:extLst>
              <a:ext uri="{FF2B5EF4-FFF2-40B4-BE49-F238E27FC236}">
                <a16:creationId xmlns:a16="http://schemas.microsoft.com/office/drawing/2014/main" id="{4537E21C-98E0-4450-9982-A9BB371F11B6}"/>
              </a:ext>
            </a:extLst>
          </p:cNvPr>
          <p:cNvSpPr>
            <a:spLocks noGrp="1"/>
          </p:cNvSpPr>
          <p:nvPr>
            <p:ph type="sldNum" sz="quarter" idx="12"/>
          </p:nvPr>
        </p:nvSpPr>
        <p:spPr/>
        <p:txBody>
          <a:bodyPr/>
          <a:lstStyle/>
          <a:p>
            <a:fld id="{0B2D781D-8844-5940-92D1-06EF0A7F581E}" type="slidenum">
              <a:rPr lang="en-US" smtClean="0"/>
              <a:t>27</a:t>
            </a:fld>
            <a:endParaRPr lang="en-US"/>
          </a:p>
        </p:txBody>
      </p:sp>
      <p:sp>
        <p:nvSpPr>
          <p:cNvPr id="2" name="Date Placeholder 1">
            <a:extLst>
              <a:ext uri="{FF2B5EF4-FFF2-40B4-BE49-F238E27FC236}">
                <a16:creationId xmlns:a16="http://schemas.microsoft.com/office/drawing/2014/main" id="{EA5936D2-5BED-43FD-9DC9-CC3E80D61FE7}"/>
              </a:ext>
            </a:extLst>
          </p:cNvPr>
          <p:cNvSpPr>
            <a:spLocks noGrp="1"/>
          </p:cNvSpPr>
          <p:nvPr>
            <p:ph type="dt" sz="half" idx="10"/>
          </p:nvPr>
        </p:nvSpPr>
        <p:spPr/>
        <p:txBody>
          <a:bodyPr/>
          <a:lstStyle/>
          <a:p>
            <a:r>
              <a:rPr lang="es-US"/>
              <a:t>Mayo de 2024</a:t>
            </a:r>
          </a:p>
        </p:txBody>
      </p:sp>
      <p:sp>
        <p:nvSpPr>
          <p:cNvPr id="22" name="Footer Placeholder 2">
            <a:extLst>
              <a:ext uri="{FF2B5EF4-FFF2-40B4-BE49-F238E27FC236}">
                <a16:creationId xmlns:a16="http://schemas.microsoft.com/office/drawing/2014/main" id="{ABC65053-59E4-46D5-AA73-AFEFF18C0D3E}"/>
              </a:ext>
            </a:extLst>
          </p:cNvPr>
          <p:cNvSpPr>
            <a:spLocks noGrp="1"/>
          </p:cNvSpPr>
          <p:nvPr>
            <p:ph type="ftr" sz="quarter" idx="11"/>
          </p:nvPr>
        </p:nvSpPr>
        <p:spPr>
          <a:xfrm>
            <a:off x="3505200" y="6492875"/>
            <a:ext cx="5105400" cy="365125"/>
          </a:xfrm>
        </p:spPr>
        <p:txBody>
          <a:bodyPr/>
          <a:lstStyle/>
          <a:p>
            <a:r>
              <a:rPr lang="es-US" dirty="0"/>
              <a:t>Medicare y otros programas para personas con discapacidades</a:t>
            </a:r>
          </a:p>
        </p:txBody>
      </p:sp>
    </p:spTree>
    <p:custDataLst>
      <p:tags r:id="rId1"/>
    </p:custDataLst>
    <p:extLst>
      <p:ext uri="{BB962C8B-B14F-4D97-AF65-F5344CB8AC3E}">
        <p14:creationId xmlns:p14="http://schemas.microsoft.com/office/powerpoint/2010/main" val="136552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P spid="17" grpId="0" animBg="1"/>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s-US"/>
              <a:t>Período de espera de 24 meses para Medicare</a:t>
            </a:r>
          </a:p>
        </p:txBody>
      </p:sp>
      <p:sp>
        <p:nvSpPr>
          <p:cNvPr id="5" name="Content Placeholder 4"/>
          <p:cNvSpPr>
            <a:spLocks noGrp="1"/>
          </p:cNvSpPr>
          <p:nvPr>
            <p:ph sz="quarter" idx="13"/>
          </p:nvPr>
        </p:nvSpPr>
        <p:spPr>
          <a:xfrm>
            <a:off x="908649" y="1176068"/>
            <a:ext cx="10108504" cy="4846320"/>
          </a:xfrm>
        </p:spPr>
        <p:txBody>
          <a:bodyPr>
            <a:normAutofit/>
          </a:bodyPr>
          <a:lstStyle/>
          <a:p>
            <a:pPr marL="0" lvl="0" defTabSz="685800">
              <a:lnSpc>
                <a:spcPct val="100000"/>
              </a:lnSpc>
            </a:pPr>
            <a:r>
              <a:rPr lang="es-US" dirty="0"/>
              <a:t>Es posible que califique para Medicare por una discapacidad</a:t>
            </a:r>
          </a:p>
          <a:p>
            <a:pPr lvl="1" defTabSz="685800">
              <a:lnSpc>
                <a:spcPct val="100000"/>
              </a:lnSpc>
              <a:spcAft>
                <a:spcPts val="1200"/>
              </a:spcAft>
            </a:pPr>
            <a:r>
              <a:rPr lang="es-US" dirty="0"/>
              <a:t>Debe tener derecho a recibir los beneficios del Seguro por Incapacidad del Seguro Social (SSDI) durante 24 meses</a:t>
            </a:r>
          </a:p>
          <a:p>
            <a:pPr lvl="1" defTabSz="685800">
              <a:lnSpc>
                <a:spcPct val="100000"/>
              </a:lnSpc>
              <a:spcAft>
                <a:spcPts val="1200"/>
              </a:spcAft>
            </a:pPr>
            <a:r>
              <a:rPr lang="es-US" dirty="0"/>
              <a:t>En el mes 25, quedará automáticamente inscripto en la Parte A (seguro hospitalario) y la Parte B (seguro médico) de Medicare</a:t>
            </a:r>
          </a:p>
          <a:p>
            <a:pPr lvl="0" defTabSz="685800">
              <a:lnSpc>
                <a:spcPct val="100000"/>
              </a:lnSpc>
            </a:pPr>
            <a:r>
              <a:rPr lang="es-US" dirty="0"/>
              <a:t>Si recibe el SSDI, puede obtener otra cobertura de salud durante el período de espera de 24 meses </a:t>
            </a:r>
          </a:p>
          <a:p>
            <a:pPr lvl="0" defTabSz="685800">
              <a:lnSpc>
                <a:spcPct val="100000"/>
              </a:lnSpc>
            </a:pPr>
            <a:r>
              <a:rPr lang="es-US" dirty="0"/>
              <a:t>Puede calificar para Medicaid o un plan del Mercado con créditos tributarios para primas y reducciones en los gastos compartidos que disminuyen sus gastos directos de bolsillo</a:t>
            </a:r>
          </a:p>
        </p:txBody>
      </p:sp>
      <p:sp>
        <p:nvSpPr>
          <p:cNvPr id="6" name="Slide Number Placeholder 5">
            <a:extLst>
              <a:ext uri="{FF2B5EF4-FFF2-40B4-BE49-F238E27FC236}">
                <a16:creationId xmlns:a16="http://schemas.microsoft.com/office/drawing/2014/main" id="{34C9F871-AF5F-44A2-B1AE-FDCE08981596}"/>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28</a:t>
            </a:fld>
            <a:endParaRPr lang="en-US"/>
          </a:p>
        </p:txBody>
      </p:sp>
      <p:sp>
        <p:nvSpPr>
          <p:cNvPr id="2" name="Date Placeholder 1"/>
          <p:cNvSpPr>
            <a:spLocks noGrp="1"/>
          </p:cNvSpPr>
          <p:nvPr>
            <p:ph type="dt" sz="half" idx="10"/>
          </p:nvPr>
        </p:nvSpPr>
        <p:spPr>
          <a:xfrm>
            <a:off x="838200" y="6492240"/>
            <a:ext cx="2743200" cy="365125"/>
          </a:xfrm>
        </p:spPr>
        <p:txBody>
          <a:bodyPr/>
          <a:lstStyle/>
          <a:p>
            <a:r>
              <a:rPr lang="es-US"/>
              <a:t>Mayo de 2024</a:t>
            </a:r>
          </a:p>
        </p:txBody>
      </p:sp>
      <p:sp>
        <p:nvSpPr>
          <p:cNvPr id="7" name="Footer Placeholder 2">
            <a:extLst>
              <a:ext uri="{FF2B5EF4-FFF2-40B4-BE49-F238E27FC236}">
                <a16:creationId xmlns:a16="http://schemas.microsoft.com/office/drawing/2014/main" id="{4CC58ACB-7C5D-424A-9F46-C749745D3DA8}"/>
              </a:ext>
            </a:extLst>
          </p:cNvPr>
          <p:cNvSpPr>
            <a:spLocks noGrp="1"/>
          </p:cNvSpPr>
          <p:nvPr>
            <p:ph type="ftr" sz="quarter" idx="11"/>
          </p:nvPr>
        </p:nvSpPr>
        <p:spPr>
          <a:xfrm>
            <a:off x="3505200" y="6492875"/>
            <a:ext cx="5105400" cy="365125"/>
          </a:xfrm>
        </p:spPr>
        <p:txBody>
          <a:bodyPr/>
          <a:lstStyle/>
          <a:p>
            <a:r>
              <a:rPr lang="es-US" dirty="0"/>
              <a:t>Medicare y otros programas para personas con discapacidades</a:t>
            </a:r>
          </a:p>
        </p:txBody>
      </p:sp>
    </p:spTree>
    <p:custDataLst>
      <p:tags r:id="rId1"/>
    </p:custDataLst>
    <p:extLst>
      <p:ext uri="{BB962C8B-B14F-4D97-AF65-F5344CB8AC3E}">
        <p14:creationId xmlns:p14="http://schemas.microsoft.com/office/powerpoint/2010/main" val="4003457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US"/>
              <a:t>Derecho retroactivo a Medicare</a:t>
            </a:r>
          </a:p>
        </p:txBody>
      </p:sp>
      <p:sp>
        <p:nvSpPr>
          <p:cNvPr id="5" name="Content Placeholder 4"/>
          <p:cNvSpPr>
            <a:spLocks noGrp="1"/>
          </p:cNvSpPr>
          <p:nvPr>
            <p:ph sz="quarter" idx="13"/>
          </p:nvPr>
        </p:nvSpPr>
        <p:spPr>
          <a:xfrm>
            <a:off x="925902" y="1595886"/>
            <a:ext cx="6720840" cy="4667250"/>
          </a:xfrm>
        </p:spPr>
        <p:txBody>
          <a:bodyPr>
            <a:normAutofit/>
          </a:bodyPr>
          <a:lstStyle/>
          <a:p>
            <a:pPr lvl="0" defTabSz="685800">
              <a:lnSpc>
                <a:spcPct val="100000"/>
              </a:lnSpc>
            </a:pPr>
            <a:r>
              <a:rPr lang="es-US" sz="2400" dirty="0"/>
              <a:t>En algunos casos, su cobertura de Medicare puede ser retroactiva, por ejemplo, si:</a:t>
            </a:r>
          </a:p>
          <a:p>
            <a:pPr lvl="1" defTabSz="685800">
              <a:lnSpc>
                <a:spcPct val="100000"/>
              </a:lnSpc>
              <a:spcAft>
                <a:spcPts val="1200"/>
              </a:spcAft>
            </a:pPr>
            <a:r>
              <a:rPr lang="es-US" sz="2000" dirty="0"/>
              <a:t>Gana una apelación de su determinación de discapacidad y obtiene una fecha de inicio anterior para sus beneficios por discapacidad.</a:t>
            </a:r>
          </a:p>
          <a:p>
            <a:pPr lvl="1" defTabSz="685800">
              <a:lnSpc>
                <a:spcPct val="100000"/>
              </a:lnSpc>
              <a:spcAft>
                <a:spcPts val="1200"/>
              </a:spcAft>
            </a:pPr>
            <a:r>
              <a:rPr lang="es-US" sz="2000" dirty="0"/>
              <a:t>Su solicitud no se procesa en tiempo y forma.</a:t>
            </a:r>
          </a:p>
          <a:p>
            <a:pPr lvl="0" defTabSz="685800">
              <a:lnSpc>
                <a:spcPct val="100000"/>
              </a:lnSpc>
            </a:pPr>
            <a:r>
              <a:rPr lang="es-US" sz="2400" dirty="0"/>
              <a:t>Su tarjeta Medicare mostrará la fecha de vigencia de su cobertura.</a:t>
            </a:r>
          </a:p>
        </p:txBody>
      </p:sp>
      <p:pic>
        <p:nvPicPr>
          <p:cNvPr id="10" name="Picture 2" descr="Imagen de muestra del anverso de una tarjeta Medicare">
            <a:extLst>
              <a:ext uri="{FF2B5EF4-FFF2-40B4-BE49-F238E27FC236}">
                <a16:creationId xmlns:a16="http://schemas.microsoft.com/office/drawing/2014/main" id="{E667B794-A080-4B43-A822-A6C40EB96D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2300527"/>
            <a:ext cx="3485630" cy="2256946"/>
          </a:xfrm>
          <a:prstGeom prst="rect">
            <a:avLst/>
          </a:prstGeom>
          <a:ln>
            <a:noFill/>
          </a:ln>
          <a:effectLst>
            <a:outerShdw blurRad="2540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20376C15-F02D-430E-BB6B-BB8FC22F110C}"/>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29</a:t>
            </a:fld>
            <a:endParaRPr lang="en-US"/>
          </a:p>
        </p:txBody>
      </p:sp>
      <p:sp>
        <p:nvSpPr>
          <p:cNvPr id="2" name="Date Placeholder 1"/>
          <p:cNvSpPr>
            <a:spLocks noGrp="1"/>
          </p:cNvSpPr>
          <p:nvPr>
            <p:ph type="dt" sz="half" idx="10"/>
          </p:nvPr>
        </p:nvSpPr>
        <p:spPr>
          <a:xfrm>
            <a:off x="838200" y="6492240"/>
            <a:ext cx="2743200" cy="365125"/>
          </a:xfrm>
        </p:spPr>
        <p:txBody>
          <a:bodyPr/>
          <a:lstStyle/>
          <a:p>
            <a:r>
              <a:rPr lang="es-US"/>
              <a:t>Mayo de 2024</a:t>
            </a:r>
          </a:p>
        </p:txBody>
      </p:sp>
      <p:sp>
        <p:nvSpPr>
          <p:cNvPr id="8" name="Footer Placeholder 2">
            <a:extLst>
              <a:ext uri="{FF2B5EF4-FFF2-40B4-BE49-F238E27FC236}">
                <a16:creationId xmlns:a16="http://schemas.microsoft.com/office/drawing/2014/main" id="{03FF7673-3A88-4C74-9992-926C34004C17}"/>
              </a:ext>
            </a:extLst>
          </p:cNvPr>
          <p:cNvSpPr>
            <a:spLocks noGrp="1"/>
          </p:cNvSpPr>
          <p:nvPr>
            <p:ph type="ftr" sz="quarter" idx="11"/>
          </p:nvPr>
        </p:nvSpPr>
        <p:spPr>
          <a:xfrm>
            <a:off x="3505200" y="6492875"/>
            <a:ext cx="5105400" cy="365125"/>
          </a:xfrm>
        </p:spPr>
        <p:txBody>
          <a:bodyPr/>
          <a:lstStyle/>
          <a:p>
            <a:r>
              <a:rPr lang="es-US" dirty="0"/>
              <a:t>Medicare y otros programas para personas con discapacidades</a:t>
            </a:r>
          </a:p>
        </p:txBody>
      </p:sp>
    </p:spTree>
    <p:custDataLst>
      <p:tags r:id="rId1"/>
    </p:custDataLst>
    <p:extLst>
      <p:ext uri="{BB962C8B-B14F-4D97-AF65-F5344CB8AC3E}">
        <p14:creationId xmlns:p14="http://schemas.microsoft.com/office/powerpoint/2010/main" val="4211259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nodeType="after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lstStyle/>
          <a:p>
            <a:r>
              <a:rPr lang="es-US"/>
              <a:t>Objetivos de la sesión</a:t>
            </a:r>
          </a:p>
        </p:txBody>
      </p:sp>
      <p:sp>
        <p:nvSpPr>
          <p:cNvPr id="13" name="Content Placeholder 12"/>
          <p:cNvSpPr>
            <a:spLocks noGrp="1"/>
          </p:cNvSpPr>
          <p:nvPr>
            <p:ph sz="quarter" idx="13"/>
          </p:nvPr>
        </p:nvSpPr>
        <p:spPr>
          <a:xfrm>
            <a:off x="914400" y="1371600"/>
            <a:ext cx="10218420" cy="4667250"/>
          </a:xfrm>
        </p:spPr>
        <p:txBody>
          <a:bodyPr/>
          <a:lstStyle/>
          <a:p>
            <a:pPr marL="0" lvl="0" indent="0" defTabSz="685800">
              <a:buNone/>
            </a:pPr>
            <a:r>
              <a:rPr lang="es-US" b="1"/>
              <a:t>Al finalizar esta sesión, usted podrá:</a:t>
            </a:r>
          </a:p>
          <a:p>
            <a:pPr lvl="1" defTabSz="685800">
              <a:lnSpc>
                <a:spcPct val="100000"/>
              </a:lnSpc>
              <a:spcAft>
                <a:spcPts val="1200"/>
              </a:spcAft>
              <a:buFont typeface="Wingdings" panose="05000000000000000000" pitchFamily="2" charset="2"/>
              <a:buChar char="§"/>
            </a:pPr>
            <a:r>
              <a:rPr lang="es-US"/>
              <a:t>Comprender la elegibilidad para los programas del Seguro Social</a:t>
            </a:r>
          </a:p>
          <a:p>
            <a:pPr lvl="1" defTabSz="685800">
              <a:lnSpc>
                <a:spcPct val="100000"/>
              </a:lnSpc>
              <a:spcAft>
                <a:spcPts val="1200"/>
              </a:spcAft>
              <a:buFont typeface="Wingdings" panose="05000000000000000000" pitchFamily="2" charset="2"/>
              <a:buChar char="§"/>
            </a:pPr>
            <a:r>
              <a:rPr lang="es-US"/>
              <a:t>Resumir la elegibilidad e inscripción en Medicare</a:t>
            </a:r>
          </a:p>
          <a:p>
            <a:pPr lvl="1" defTabSz="685800">
              <a:lnSpc>
                <a:spcPct val="100000"/>
              </a:lnSpc>
              <a:spcAft>
                <a:spcPts val="1200"/>
              </a:spcAft>
              <a:buFont typeface="Wingdings" panose="05000000000000000000" pitchFamily="2" charset="2"/>
              <a:buChar char="§"/>
            </a:pPr>
            <a:r>
              <a:rPr lang="es-US"/>
              <a:t>Describir las opciones de Medicare para personas con discapacidades </a:t>
            </a:r>
          </a:p>
          <a:p>
            <a:pPr lvl="1" defTabSz="685800">
              <a:lnSpc>
                <a:spcPct val="100000"/>
              </a:lnSpc>
              <a:spcAft>
                <a:spcPts val="1200"/>
              </a:spcAft>
              <a:buFont typeface="Wingdings" panose="05000000000000000000" pitchFamily="2" charset="2"/>
              <a:buChar char="§"/>
            </a:pPr>
            <a:r>
              <a:rPr lang="es-US"/>
              <a:t>Explicar Medicaid y otros programas para las personas con ingresos y recursos limitados </a:t>
            </a:r>
          </a:p>
          <a:p>
            <a:pPr lvl="1" defTabSz="685800">
              <a:lnSpc>
                <a:spcPct val="100000"/>
              </a:lnSpc>
              <a:spcAft>
                <a:spcPts val="1200"/>
              </a:spcAft>
              <a:buFont typeface="Wingdings" panose="05000000000000000000" pitchFamily="2" charset="2"/>
              <a:buChar char="§"/>
            </a:pPr>
            <a:r>
              <a:rPr lang="es-US"/>
              <a:t>Saber en qué lugar obtener más información</a:t>
            </a:r>
          </a:p>
        </p:txBody>
      </p:sp>
      <p:sp>
        <p:nvSpPr>
          <p:cNvPr id="3" name="Slide Number Placeholder 2">
            <a:extLst>
              <a:ext uri="{FF2B5EF4-FFF2-40B4-BE49-F238E27FC236}">
                <a16:creationId xmlns:a16="http://schemas.microsoft.com/office/drawing/2014/main" id="{31EC3838-2078-49A9-89DF-ED3AC486885F}"/>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solidFill>
                  <a:schemeClr val="accent1">
                    <a:lumMod val="60000"/>
                    <a:lumOff val="40000"/>
                  </a:schemeClr>
                </a:solidFill>
              </a:rPr>
              <a:t>3</a:t>
            </a:fld>
            <a:endParaRPr lang="en-US">
              <a:solidFill>
                <a:schemeClr val="accent1">
                  <a:lumMod val="60000"/>
                  <a:lumOff val="40000"/>
                </a:schemeClr>
              </a:solidFill>
            </a:endParaRPr>
          </a:p>
        </p:txBody>
      </p:sp>
      <p:sp>
        <p:nvSpPr>
          <p:cNvPr id="4" name="Date Placeholder 3">
            <a:extLst>
              <a:ext uri="{FF2B5EF4-FFF2-40B4-BE49-F238E27FC236}">
                <a16:creationId xmlns:a16="http://schemas.microsoft.com/office/drawing/2014/main" id="{30BEAB62-196E-E14C-A6ED-C01E478BF8F9}"/>
              </a:ext>
            </a:extLst>
          </p:cNvPr>
          <p:cNvSpPr>
            <a:spLocks noGrp="1"/>
          </p:cNvSpPr>
          <p:nvPr>
            <p:ph type="dt" sz="half" idx="10"/>
          </p:nvPr>
        </p:nvSpPr>
        <p:spPr>
          <a:xfrm>
            <a:off x="838200" y="6492240"/>
            <a:ext cx="2743200" cy="365125"/>
          </a:xfrm>
        </p:spPr>
        <p:txBody>
          <a:bodyPr/>
          <a:lstStyle/>
          <a:p>
            <a:r>
              <a:rPr lang="es-US">
                <a:solidFill>
                  <a:schemeClr val="accent1">
                    <a:lumMod val="60000"/>
                    <a:lumOff val="40000"/>
                  </a:schemeClr>
                </a:solidFill>
              </a:rPr>
              <a:t>Mayo de 2024</a:t>
            </a:r>
          </a:p>
        </p:txBody>
      </p:sp>
      <p:sp>
        <p:nvSpPr>
          <p:cNvPr id="7" name="Footer Placeholder 2">
            <a:extLst>
              <a:ext uri="{FF2B5EF4-FFF2-40B4-BE49-F238E27FC236}">
                <a16:creationId xmlns:a16="http://schemas.microsoft.com/office/drawing/2014/main" id="{FE75638A-43CA-4CC2-B7A9-792B09027414}"/>
              </a:ext>
            </a:extLst>
          </p:cNvPr>
          <p:cNvSpPr>
            <a:spLocks noGrp="1"/>
          </p:cNvSpPr>
          <p:nvPr>
            <p:ph type="ftr" sz="quarter" idx="11"/>
          </p:nvPr>
        </p:nvSpPr>
        <p:spPr>
          <a:xfrm>
            <a:off x="3505200" y="6492875"/>
            <a:ext cx="5105400" cy="365125"/>
          </a:xfrm>
        </p:spPr>
        <p:txBody>
          <a:bodyPr/>
          <a:lstStyle/>
          <a:p>
            <a:r>
              <a:rPr lang="es-US" dirty="0"/>
              <a:t>Medicare y otros programas para personas con discapacidades</a:t>
            </a:r>
          </a:p>
        </p:txBody>
      </p:sp>
    </p:spTree>
    <p:custDataLst>
      <p:tags r:id="rId1"/>
    </p:custDataLst>
    <p:extLst>
      <p:ext uri="{BB962C8B-B14F-4D97-AF65-F5344CB8AC3E}">
        <p14:creationId xmlns:p14="http://schemas.microsoft.com/office/powerpoint/2010/main" val="3340521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US"/>
              <a:t>Determinación retroactiva</a:t>
            </a:r>
          </a:p>
        </p:txBody>
      </p:sp>
      <p:sp>
        <p:nvSpPr>
          <p:cNvPr id="5" name="Content Placeholder 4"/>
          <p:cNvSpPr>
            <a:spLocks noGrp="1"/>
          </p:cNvSpPr>
          <p:nvPr>
            <p:ph type="body" sz="quarter" idx="13"/>
          </p:nvPr>
        </p:nvSpPr>
        <p:spPr>
          <a:xfrm>
            <a:off x="1409700" y="1353177"/>
            <a:ext cx="9363502" cy="656535"/>
          </a:xfrm>
        </p:spPr>
        <p:txBody>
          <a:bodyPr>
            <a:normAutofit/>
          </a:bodyPr>
          <a:lstStyle/>
          <a:p>
            <a:pPr marL="0" lvl="0" indent="0" defTabSz="685800">
              <a:lnSpc>
                <a:spcPct val="100000"/>
              </a:lnSpc>
              <a:buNone/>
            </a:pPr>
            <a:r>
              <a:rPr lang="es-US" sz="2400" b="1"/>
              <a:t>Recibirá esta información con su determinación:</a:t>
            </a:r>
          </a:p>
        </p:txBody>
      </p:sp>
      <p:grpSp>
        <p:nvGrpSpPr>
          <p:cNvPr id="6" name="Group 5" descr="Icono del seguro hospitalario de la Parte A">
            <a:extLst>
              <a:ext uri="{FF2B5EF4-FFF2-40B4-BE49-F238E27FC236}">
                <a16:creationId xmlns:a16="http://schemas.microsoft.com/office/drawing/2014/main" id="{8B327A2E-8062-429C-84B5-CB1CE1F362CF}"/>
              </a:ext>
            </a:extLst>
          </p:cNvPr>
          <p:cNvGrpSpPr/>
          <p:nvPr/>
        </p:nvGrpSpPr>
        <p:grpSpPr>
          <a:xfrm>
            <a:off x="2952519" y="2444899"/>
            <a:ext cx="1893124" cy="1383582"/>
            <a:chOff x="159794" y="1532166"/>
            <a:chExt cx="2174452" cy="1391150"/>
          </a:xfrm>
        </p:grpSpPr>
        <p:pic>
          <p:nvPicPr>
            <p:cNvPr id="7" name="Picture 6" descr="Icono de la Parte A">
              <a:extLst>
                <a:ext uri="{FF2B5EF4-FFF2-40B4-BE49-F238E27FC236}">
                  <a16:creationId xmlns:a16="http://schemas.microsoft.com/office/drawing/2014/main" id="{4E7F23A8-5667-4734-AD90-FD7A3993DE75}"/>
                </a:ext>
              </a:extLst>
            </p:cNvPr>
            <p:cNvPicPr>
              <a:picLocks noChangeAspect="1"/>
            </p:cNvPicPr>
            <p:nvPr/>
          </p:nvPicPr>
          <p:blipFill>
            <a:blip r:embed="rId4"/>
            <a:srcRect/>
            <a:stretch/>
          </p:blipFill>
          <p:spPr>
            <a:xfrm>
              <a:off x="427938" y="1532166"/>
              <a:ext cx="1638164" cy="859443"/>
            </a:xfrm>
            <a:prstGeom prst="rect">
              <a:avLst/>
            </a:prstGeom>
          </p:spPr>
        </p:pic>
        <p:sp>
          <p:nvSpPr>
            <p:cNvPr id="8" name="TextBox 7">
              <a:extLst>
                <a:ext uri="{FF2B5EF4-FFF2-40B4-BE49-F238E27FC236}">
                  <a16:creationId xmlns:a16="http://schemas.microsoft.com/office/drawing/2014/main" id="{2DAEA755-4757-4F38-8C11-B2F7CFFA822A}"/>
                </a:ext>
              </a:extLst>
            </p:cNvPr>
            <p:cNvSpPr txBox="1"/>
            <p:nvPr/>
          </p:nvSpPr>
          <p:spPr>
            <a:xfrm>
              <a:off x="159794" y="2397234"/>
              <a:ext cx="2174452" cy="52608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US" sz="1400" b="1" i="0" u="none" strike="noStrike" cap="none" normalizeH="0" baseline="0" noProof="0">
                  <a:ln>
                    <a:noFill/>
                  </a:ln>
                  <a:solidFill>
                    <a:srgbClr val="00529B"/>
                  </a:solidFill>
                  <a:effectLst/>
                  <a:uLnTx/>
                  <a:uFillTx/>
                  <a:latin typeface="Arial" panose="020B0604020202020204" pitchFamily="34" charset="0"/>
                  <a:cs typeface="Arial" panose="020B0604020202020204" pitchFamily="34" charset="0"/>
                </a:rPr>
                <a:t>Parte 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US" sz="1400" b="0" i="0" u="none" strike="noStrike" cap="none" normalizeH="0" baseline="0" noProof="0">
                  <a:ln>
                    <a:noFill/>
                  </a:ln>
                  <a:solidFill>
                    <a:srgbClr val="00529B"/>
                  </a:solidFill>
                  <a:effectLst/>
                  <a:uLnTx/>
                  <a:uFillTx/>
                  <a:latin typeface="Arial" panose="020B0604020202020204" pitchFamily="34" charset="0"/>
                  <a:cs typeface="Arial" panose="020B0604020202020204" pitchFamily="34" charset="0"/>
                </a:rPr>
                <a:t>Seguro hospitalario</a:t>
              </a:r>
            </a:p>
          </p:txBody>
        </p:sp>
      </p:grpSp>
      <p:sp>
        <p:nvSpPr>
          <p:cNvPr id="13" name="Text Placeholder 12">
            <a:extLst>
              <a:ext uri="{FF2B5EF4-FFF2-40B4-BE49-F238E27FC236}">
                <a16:creationId xmlns:a16="http://schemas.microsoft.com/office/drawing/2014/main" id="{7570C85E-174F-94CA-139C-C0F522238F53}"/>
              </a:ext>
            </a:extLst>
          </p:cNvPr>
          <p:cNvSpPr>
            <a:spLocks noGrp="1"/>
          </p:cNvSpPr>
          <p:nvPr>
            <p:ph type="body" sz="quarter" idx="14"/>
          </p:nvPr>
        </p:nvSpPr>
        <p:spPr>
          <a:xfrm>
            <a:off x="1933121" y="2104962"/>
            <a:ext cx="3931920" cy="3838638"/>
          </a:xfrm>
          <a:prstGeom prst="roundRect">
            <a:avLst/>
          </a:prstGeom>
          <a:ln w="38100">
            <a:solidFill>
              <a:srgbClr val="FFD966"/>
            </a:solidFill>
          </a:ln>
        </p:spPr>
        <p:txBody>
          <a:bodyPr tIns="1828800" bIns="0">
            <a:normAutofit fontScale="92500" lnSpcReduction="10000"/>
          </a:bodyPr>
          <a:lstStyle/>
          <a:p>
            <a:pPr marL="0" indent="0" algn="ctr">
              <a:spcAft>
                <a:spcPts val="0"/>
              </a:spcAft>
              <a:buNone/>
            </a:pPr>
            <a:r>
              <a:rPr lang="es-US" sz="2400" dirty="0"/>
              <a:t>La fecha de vigencia de la cobertura de la Parte B </a:t>
            </a:r>
            <a:br>
              <a:rPr lang="es-US" sz="2400" dirty="0"/>
            </a:br>
            <a:r>
              <a:rPr lang="es-US" sz="2400" dirty="0"/>
              <a:t>(el mes 25 de derecho beneficios por discapacidad)</a:t>
            </a:r>
          </a:p>
        </p:txBody>
      </p:sp>
      <p:grpSp>
        <p:nvGrpSpPr>
          <p:cNvPr id="9" name="Group 8" descr="Icono del Seguro Médico de la Parte B">
            <a:extLst>
              <a:ext uri="{FF2B5EF4-FFF2-40B4-BE49-F238E27FC236}">
                <a16:creationId xmlns:a16="http://schemas.microsoft.com/office/drawing/2014/main" id="{1D40D50C-F558-4FB8-859C-8FE932BC5844}"/>
              </a:ext>
            </a:extLst>
          </p:cNvPr>
          <p:cNvGrpSpPr>
            <a:grpSpLocks noChangeAspect="1"/>
          </p:cNvGrpSpPr>
          <p:nvPr/>
        </p:nvGrpSpPr>
        <p:grpSpPr>
          <a:xfrm>
            <a:off x="6822570" y="2181858"/>
            <a:ext cx="2743200" cy="1568112"/>
            <a:chOff x="192482" y="2220573"/>
            <a:chExt cx="2653102" cy="1516609"/>
          </a:xfrm>
        </p:grpSpPr>
        <p:pic>
          <p:nvPicPr>
            <p:cNvPr id="10" name="Picture 9" descr="Icono de la Parte B">
              <a:extLst>
                <a:ext uri="{FF2B5EF4-FFF2-40B4-BE49-F238E27FC236}">
                  <a16:creationId xmlns:a16="http://schemas.microsoft.com/office/drawing/2014/main" id="{888E226F-E237-49F2-BAC6-B7408532325B}"/>
                </a:ext>
              </a:extLst>
            </p:cNvPr>
            <p:cNvPicPr>
              <a:picLocks noChangeAspect="1"/>
            </p:cNvPicPr>
            <p:nvPr/>
          </p:nvPicPr>
          <p:blipFill>
            <a:blip r:embed="rId5"/>
            <a:srcRect/>
            <a:stretch/>
          </p:blipFill>
          <p:spPr>
            <a:xfrm>
              <a:off x="926207" y="2220573"/>
              <a:ext cx="1025110" cy="923472"/>
            </a:xfrm>
            <a:prstGeom prst="rect">
              <a:avLst/>
            </a:prstGeom>
          </p:spPr>
        </p:pic>
        <p:sp>
          <p:nvSpPr>
            <p:cNvPr id="11" name="TextBox 10">
              <a:extLst>
                <a:ext uri="{FF2B5EF4-FFF2-40B4-BE49-F238E27FC236}">
                  <a16:creationId xmlns:a16="http://schemas.microsoft.com/office/drawing/2014/main" id="{1C893CEB-4B05-4F4C-9DCF-0104C2B61B51}"/>
                </a:ext>
              </a:extLst>
            </p:cNvPr>
            <p:cNvSpPr txBox="1"/>
            <p:nvPr/>
          </p:nvSpPr>
          <p:spPr>
            <a:xfrm>
              <a:off x="192482" y="3231147"/>
              <a:ext cx="2653102" cy="50603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US" sz="1400" b="1" i="0" u="none" strike="noStrike" cap="none" normalizeH="0" baseline="0" noProof="0">
                  <a:ln>
                    <a:noFill/>
                  </a:ln>
                  <a:solidFill>
                    <a:srgbClr val="00529B"/>
                  </a:solidFill>
                  <a:effectLst/>
                  <a:uLnTx/>
                  <a:uFillTx/>
                  <a:latin typeface="Arial" panose="020B0604020202020204" pitchFamily="34" charset="0"/>
                  <a:cs typeface="Arial" panose="020B0604020202020204" pitchFamily="34" charset="0"/>
                </a:rPr>
                <a:t>Parte B</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US" sz="1400" b="0" i="0" u="none" strike="noStrike" cap="none" normalizeH="0" baseline="0" noProof="0">
                  <a:ln>
                    <a:noFill/>
                  </a:ln>
                  <a:solidFill>
                    <a:srgbClr val="00529B"/>
                  </a:solidFill>
                  <a:effectLst/>
                  <a:uLnTx/>
                  <a:uFillTx/>
                  <a:latin typeface="Arial" panose="020B0604020202020204" pitchFamily="34" charset="0"/>
                  <a:cs typeface="Arial" panose="020B0604020202020204" pitchFamily="34" charset="0"/>
                </a:rPr>
                <a:t>Seguro médico</a:t>
              </a:r>
            </a:p>
          </p:txBody>
        </p:sp>
      </p:grpSp>
      <p:sp>
        <p:nvSpPr>
          <p:cNvPr id="14" name="Text Placeholder 13">
            <a:extLst>
              <a:ext uri="{FF2B5EF4-FFF2-40B4-BE49-F238E27FC236}">
                <a16:creationId xmlns:a16="http://schemas.microsoft.com/office/drawing/2014/main" id="{45F02604-4143-875B-17C8-F481B81C644D}"/>
              </a:ext>
            </a:extLst>
          </p:cNvPr>
          <p:cNvSpPr>
            <a:spLocks noGrp="1"/>
          </p:cNvSpPr>
          <p:nvPr>
            <p:ph type="body" sz="quarter" idx="15"/>
          </p:nvPr>
        </p:nvSpPr>
        <p:spPr>
          <a:xfrm>
            <a:off x="6258921" y="2056904"/>
            <a:ext cx="3931920" cy="3886696"/>
          </a:xfrm>
          <a:prstGeom prst="roundRect">
            <a:avLst/>
          </a:prstGeom>
          <a:ln w="38100">
            <a:solidFill>
              <a:srgbClr val="FFD966"/>
            </a:solidFill>
          </a:ln>
        </p:spPr>
        <p:txBody>
          <a:bodyPr tIns="1828800" bIns="0">
            <a:normAutofit/>
          </a:bodyPr>
          <a:lstStyle/>
          <a:p>
            <a:pPr marL="0" marR="0" lvl="0" indent="0" algn="ctr" defTabSz="685800" rtl="0" eaLnBrk="1" fontAlgn="auto" latinLnBrk="0" hangingPunct="1">
              <a:spcBef>
                <a:spcPts val="0"/>
              </a:spcBef>
              <a:spcAft>
                <a:spcPts val="0"/>
              </a:spcAft>
              <a:buClr>
                <a:srgbClr val="00539A"/>
              </a:buClr>
              <a:buSzTx/>
              <a:buNone/>
              <a:tabLst/>
              <a:defRPr/>
            </a:pPr>
            <a:r>
              <a:rPr kumimoji="0" lang="es-US" sz="22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Fecha de inicio de la cobertura de la Parte B </a:t>
            </a:r>
            <a:br>
              <a:rPr kumimoji="0" lang="es-US" sz="22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br>
            <a:r>
              <a:rPr kumimoji="0" lang="es-US" sz="22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(el primer mes de su cobertura de la Parte A)</a:t>
            </a:r>
          </a:p>
          <a:p>
            <a:pPr marL="0" indent="0" algn="ctr">
              <a:spcAft>
                <a:spcPts val="0"/>
              </a:spcAft>
              <a:buNone/>
            </a:pPr>
            <a:endParaRPr lang="en-US" sz="2400" dirty="0"/>
          </a:p>
        </p:txBody>
      </p:sp>
      <p:sp>
        <p:nvSpPr>
          <p:cNvPr id="12" name="Slide Number Placeholder 11">
            <a:extLst>
              <a:ext uri="{FF2B5EF4-FFF2-40B4-BE49-F238E27FC236}">
                <a16:creationId xmlns:a16="http://schemas.microsoft.com/office/drawing/2014/main" id="{B9E4E5FE-FE1E-4582-A2FF-CBAFB1333D9E}"/>
              </a:ext>
            </a:extLst>
          </p:cNvPr>
          <p:cNvSpPr>
            <a:spLocks noGrp="1"/>
          </p:cNvSpPr>
          <p:nvPr>
            <p:ph type="sldNum" sz="quarter" idx="12"/>
          </p:nvPr>
        </p:nvSpPr>
        <p:spPr/>
        <p:txBody>
          <a:bodyPr/>
          <a:lstStyle/>
          <a:p>
            <a:fld id="{0B2D781D-8844-5940-92D1-06EF0A7F581E}" type="slidenum">
              <a:rPr lang="en-US" smtClean="0"/>
              <a:t>30</a:t>
            </a:fld>
            <a:endParaRPr lang="en-US"/>
          </a:p>
        </p:txBody>
      </p:sp>
      <p:sp>
        <p:nvSpPr>
          <p:cNvPr id="2" name="Date Placeholder 1"/>
          <p:cNvSpPr>
            <a:spLocks noGrp="1"/>
          </p:cNvSpPr>
          <p:nvPr>
            <p:ph type="dt" sz="half" idx="10"/>
          </p:nvPr>
        </p:nvSpPr>
        <p:spPr/>
        <p:txBody>
          <a:bodyPr/>
          <a:lstStyle/>
          <a:p>
            <a:r>
              <a:rPr lang="es-US"/>
              <a:t>Mayo de 2024</a:t>
            </a:r>
          </a:p>
        </p:txBody>
      </p:sp>
      <p:sp>
        <p:nvSpPr>
          <p:cNvPr id="15" name="Footer Placeholder 2">
            <a:extLst>
              <a:ext uri="{FF2B5EF4-FFF2-40B4-BE49-F238E27FC236}">
                <a16:creationId xmlns:a16="http://schemas.microsoft.com/office/drawing/2014/main" id="{399995AE-F499-48CD-8461-5DBB8169887C}"/>
              </a:ext>
            </a:extLst>
          </p:cNvPr>
          <p:cNvSpPr>
            <a:spLocks noGrp="1"/>
          </p:cNvSpPr>
          <p:nvPr>
            <p:ph type="ftr" sz="quarter" idx="11"/>
          </p:nvPr>
        </p:nvSpPr>
        <p:spPr>
          <a:xfrm>
            <a:off x="3505200" y="6492875"/>
            <a:ext cx="5105400" cy="365125"/>
          </a:xfrm>
        </p:spPr>
        <p:txBody>
          <a:bodyPr/>
          <a:lstStyle/>
          <a:p>
            <a:r>
              <a:rPr lang="es-US" dirty="0"/>
              <a:t>Medicare y otros programas para personas con discapacidades</a:t>
            </a:r>
          </a:p>
        </p:txBody>
      </p:sp>
    </p:spTree>
    <p:custDataLst>
      <p:tags r:id="rId1"/>
    </p:custDataLst>
    <p:extLst>
      <p:ext uri="{BB962C8B-B14F-4D97-AF65-F5344CB8AC3E}">
        <p14:creationId xmlns:p14="http://schemas.microsoft.com/office/powerpoint/2010/main" val="3923204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US"/>
              <a:t>Discapacidad y su derecho a Medicare</a:t>
            </a:r>
          </a:p>
        </p:txBody>
      </p:sp>
      <p:sp>
        <p:nvSpPr>
          <p:cNvPr id="5" name="Content Placeholder 4"/>
          <p:cNvSpPr>
            <a:spLocks noGrp="1"/>
          </p:cNvSpPr>
          <p:nvPr>
            <p:ph sz="quarter" idx="13"/>
          </p:nvPr>
        </p:nvSpPr>
        <p:spPr>
          <a:xfrm>
            <a:off x="914400" y="1193320"/>
            <a:ext cx="10218420" cy="4667250"/>
          </a:xfrm>
        </p:spPr>
        <p:txBody>
          <a:bodyPr>
            <a:normAutofit fontScale="85000" lnSpcReduction="20000"/>
          </a:bodyPr>
          <a:lstStyle/>
          <a:p>
            <a:pPr lvl="0" defTabSz="685800">
              <a:lnSpc>
                <a:spcPct val="120000"/>
              </a:lnSpc>
            </a:pPr>
            <a:r>
              <a:rPr lang="es-US" sz="2600" dirty="0"/>
              <a:t>El Seguro Social tiene incentivos laborales para ayudar a personas que siguen médicamente discapacitadas pero que tienen intención de trabajar</a:t>
            </a:r>
          </a:p>
          <a:p>
            <a:pPr marL="0" defTabSz="685800">
              <a:lnSpc>
                <a:spcPct val="100000"/>
              </a:lnSpc>
            </a:pPr>
            <a:r>
              <a:rPr lang="es-US" sz="2600" dirty="0"/>
              <a:t>La continuación de la cobertura Medicare es un tipo de incentivo</a:t>
            </a:r>
          </a:p>
          <a:p>
            <a:pPr lvl="1" defTabSz="685800">
              <a:lnSpc>
                <a:spcPct val="100000"/>
              </a:lnSpc>
              <a:spcAft>
                <a:spcPts val="1200"/>
              </a:spcAft>
            </a:pPr>
            <a:r>
              <a:rPr lang="es-US" sz="2200" dirty="0"/>
              <a:t>Puede recibir eximición de las primas de la Parte A durante 8½ años después de regresar a trabajar</a:t>
            </a:r>
          </a:p>
          <a:p>
            <a:pPr lvl="1" defTabSz="685800">
              <a:lnSpc>
                <a:spcPct val="100000"/>
              </a:lnSpc>
              <a:spcAft>
                <a:spcPts val="1200"/>
              </a:spcAft>
            </a:pPr>
            <a:r>
              <a:rPr lang="es-US" sz="2200" dirty="0"/>
              <a:t>Puede comprar la cobertura de la Parte A más adelante</a:t>
            </a:r>
          </a:p>
          <a:p>
            <a:pPr lvl="1" defTabSz="685800">
              <a:lnSpc>
                <a:spcPct val="100000"/>
              </a:lnSpc>
              <a:spcAft>
                <a:spcPts val="1200"/>
              </a:spcAft>
            </a:pPr>
            <a:r>
              <a:rPr lang="es-US" sz="2200" dirty="0"/>
              <a:t>Siga pagando la prima de la Parte B para conservar su Parte B </a:t>
            </a:r>
          </a:p>
          <a:p>
            <a:pPr lvl="1" defTabSz="685800">
              <a:lnSpc>
                <a:spcPct val="100000"/>
              </a:lnSpc>
              <a:spcAft>
                <a:spcPts val="1200"/>
              </a:spcAft>
            </a:pPr>
            <a:r>
              <a:rPr lang="es-US" sz="2200" dirty="0"/>
              <a:t>Todas las sanciones que pueda haber recibido por inscripción tardía se eliminan en </a:t>
            </a:r>
            <a:br>
              <a:rPr lang="es-US" sz="2200" dirty="0"/>
            </a:br>
            <a:r>
              <a:rPr lang="es-US" sz="2200" dirty="0"/>
              <a:t>ese momento</a:t>
            </a:r>
          </a:p>
          <a:p>
            <a:pPr lvl="0" defTabSz="685800">
              <a:lnSpc>
                <a:spcPct val="100000"/>
              </a:lnSpc>
            </a:pPr>
            <a:r>
              <a:rPr lang="es-US" sz="2600" dirty="0"/>
              <a:t>La razón por la que su derecho a recibir Medicare cambia a los 65</a:t>
            </a:r>
          </a:p>
          <a:p>
            <a:pPr lvl="1" defTabSz="685800">
              <a:lnSpc>
                <a:spcPct val="100000"/>
              </a:lnSpc>
              <a:spcAft>
                <a:spcPts val="1200"/>
              </a:spcAft>
            </a:pPr>
            <a:r>
              <a:rPr lang="es-US" sz="2200" dirty="0"/>
              <a:t>Todas las multas que pueda haber tenido por inscripción tardía se eliminan en </a:t>
            </a:r>
            <a:br>
              <a:rPr lang="es-US" sz="2200" dirty="0"/>
            </a:br>
            <a:r>
              <a:rPr lang="es-US" sz="2200" dirty="0"/>
              <a:t>ese momento</a:t>
            </a:r>
          </a:p>
          <a:p>
            <a:pPr lvl="1" defTabSz="685800">
              <a:lnSpc>
                <a:spcPct val="100000"/>
              </a:lnSpc>
              <a:spcAft>
                <a:spcPts val="1200"/>
              </a:spcAft>
            </a:pPr>
            <a:r>
              <a:rPr lang="es-US" sz="2200" dirty="0"/>
              <a:t>Tiene otro Periodo de Inscripción Inicial (IEP, por sus siglas en inglés)</a:t>
            </a:r>
          </a:p>
        </p:txBody>
      </p:sp>
      <p:sp>
        <p:nvSpPr>
          <p:cNvPr id="6" name="Slide Number Placeholder 5">
            <a:extLst>
              <a:ext uri="{FF2B5EF4-FFF2-40B4-BE49-F238E27FC236}">
                <a16:creationId xmlns:a16="http://schemas.microsoft.com/office/drawing/2014/main" id="{31F34FB0-C977-4553-A7EC-938A43EE8B72}"/>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31</a:t>
            </a:fld>
            <a:endParaRPr lang="en-US"/>
          </a:p>
        </p:txBody>
      </p:sp>
      <p:sp>
        <p:nvSpPr>
          <p:cNvPr id="2" name="Date Placeholder 1"/>
          <p:cNvSpPr>
            <a:spLocks noGrp="1"/>
          </p:cNvSpPr>
          <p:nvPr>
            <p:ph type="dt" sz="half" idx="10"/>
          </p:nvPr>
        </p:nvSpPr>
        <p:spPr>
          <a:xfrm>
            <a:off x="838200" y="6492240"/>
            <a:ext cx="2743200" cy="365125"/>
          </a:xfrm>
        </p:spPr>
        <p:txBody>
          <a:bodyPr/>
          <a:lstStyle/>
          <a:p>
            <a:r>
              <a:rPr lang="es-US"/>
              <a:t>Mayo de 2024</a:t>
            </a:r>
          </a:p>
        </p:txBody>
      </p:sp>
      <p:sp>
        <p:nvSpPr>
          <p:cNvPr id="7" name="Footer Placeholder 2">
            <a:extLst>
              <a:ext uri="{FF2B5EF4-FFF2-40B4-BE49-F238E27FC236}">
                <a16:creationId xmlns:a16="http://schemas.microsoft.com/office/drawing/2014/main" id="{9BBDA158-77D8-4083-9212-2ABC657AEC8C}"/>
              </a:ext>
            </a:extLst>
          </p:cNvPr>
          <p:cNvSpPr>
            <a:spLocks noGrp="1"/>
          </p:cNvSpPr>
          <p:nvPr>
            <p:ph type="ftr" sz="quarter" idx="11"/>
          </p:nvPr>
        </p:nvSpPr>
        <p:spPr>
          <a:xfrm>
            <a:off x="3505200" y="6492875"/>
            <a:ext cx="5105400" cy="365125"/>
          </a:xfrm>
        </p:spPr>
        <p:txBody>
          <a:bodyPr/>
          <a:lstStyle/>
          <a:p>
            <a:r>
              <a:rPr lang="es-US" dirty="0"/>
              <a:t>Medicare y otros programas para personas con discapacidades</a:t>
            </a:r>
          </a:p>
        </p:txBody>
      </p:sp>
    </p:spTree>
    <p:custDataLst>
      <p:tags r:id="rId1"/>
    </p:custDataLst>
    <p:extLst>
      <p:ext uri="{BB962C8B-B14F-4D97-AF65-F5344CB8AC3E}">
        <p14:creationId xmlns:p14="http://schemas.microsoft.com/office/powerpoint/2010/main" val="328580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nodeType="afterEffect">
                                  <p:stCondLst>
                                    <p:cond delay="0"/>
                                  </p:stCondLst>
                                  <p:childTnLst>
                                    <p:set>
                                      <p:cBhvr>
                                        <p:cTn id="29" dur="1" fill="hold">
                                          <p:stCondLst>
                                            <p:cond delay="0"/>
                                          </p:stCondLst>
                                        </p:cTn>
                                        <p:tgtEl>
                                          <p:spTgt spid="5">
                                            <p:txEl>
                                              <p:pRg st="7" end="7"/>
                                            </p:txEl>
                                          </p:spTgt>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nodeType="afterEffect">
                                  <p:stCondLst>
                                    <p:cond delay="0"/>
                                  </p:stCondLst>
                                  <p:childTnLst>
                                    <p:set>
                                      <p:cBhvr>
                                        <p:cTn id="3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0D6AF-C88A-1671-CD52-2A42911F6789}"/>
              </a:ext>
            </a:extLst>
          </p:cNvPr>
          <p:cNvSpPr>
            <a:spLocks noGrp="1"/>
          </p:cNvSpPr>
          <p:nvPr>
            <p:ph type="title"/>
          </p:nvPr>
        </p:nvSpPr>
        <p:spPr/>
        <p:txBody>
          <a:bodyPr/>
          <a:lstStyle/>
          <a:p>
            <a:r>
              <a:rPr lang="es-US"/>
              <a:t>Individuos discapacitados y empleados calificados (QDWI)</a:t>
            </a:r>
          </a:p>
        </p:txBody>
      </p:sp>
      <p:sp>
        <p:nvSpPr>
          <p:cNvPr id="6" name="Content Placeholder 5">
            <a:extLst>
              <a:ext uri="{FF2B5EF4-FFF2-40B4-BE49-F238E27FC236}">
                <a16:creationId xmlns:a16="http://schemas.microsoft.com/office/drawing/2014/main" id="{F16EE4AF-CCB1-68E1-345F-4C89381A34D3}"/>
              </a:ext>
            </a:extLst>
          </p:cNvPr>
          <p:cNvSpPr>
            <a:spLocks noGrp="1"/>
          </p:cNvSpPr>
          <p:nvPr>
            <p:ph sz="quarter" idx="13"/>
          </p:nvPr>
        </p:nvSpPr>
        <p:spPr/>
        <p:txBody>
          <a:bodyPr/>
          <a:lstStyle/>
          <a:p>
            <a:pPr marL="0" indent="0">
              <a:buNone/>
            </a:pPr>
            <a:r>
              <a:rPr lang="es-US" b="1" dirty="0"/>
              <a:t>Para ser elegible para este programa, debe: </a:t>
            </a:r>
          </a:p>
          <a:p>
            <a:pPr marL="548640"/>
            <a:r>
              <a:rPr lang="es-US" sz="2400" dirty="0"/>
              <a:t>Seguir teniendo una deficiencia </a:t>
            </a:r>
            <a:r>
              <a:rPr lang="es-US" sz="2400" dirty="0" err="1"/>
              <a:t>discapacitante</a:t>
            </a:r>
            <a:r>
              <a:rPr lang="es-US" sz="2400" dirty="0"/>
              <a:t>.</a:t>
            </a:r>
          </a:p>
          <a:p>
            <a:pPr marL="548640"/>
            <a:r>
              <a:rPr lang="es-US" sz="2400" dirty="0"/>
              <a:t>Solicitar la Parte A.</a:t>
            </a:r>
          </a:p>
          <a:p>
            <a:pPr marL="548640"/>
            <a:r>
              <a:rPr lang="es-US" sz="2400" dirty="0"/>
              <a:t>Tener ingresos limitados.</a:t>
            </a:r>
          </a:p>
          <a:p>
            <a:pPr marL="548640"/>
            <a:r>
              <a:rPr lang="es-US" sz="2400" dirty="0"/>
              <a:t>Tener recursos por un valor inferior a $4,000 para una persona </a:t>
            </a:r>
            <a:br>
              <a:rPr lang="es-US" sz="2400" dirty="0"/>
            </a:br>
            <a:r>
              <a:rPr lang="es-US" sz="2400" dirty="0"/>
              <a:t>y $6,000 para una pareja, sin contar la vivienda donde vive, habitualmente un auto y cierto seguro.</a:t>
            </a:r>
          </a:p>
          <a:p>
            <a:pPr marL="548640"/>
            <a:r>
              <a:rPr lang="es-US" sz="2400" dirty="0"/>
              <a:t>No ser elegible todavía para Medicaid.</a:t>
            </a:r>
          </a:p>
        </p:txBody>
      </p:sp>
      <p:sp>
        <p:nvSpPr>
          <p:cNvPr id="5" name="Slide Number Placeholder 4">
            <a:extLst>
              <a:ext uri="{FF2B5EF4-FFF2-40B4-BE49-F238E27FC236}">
                <a16:creationId xmlns:a16="http://schemas.microsoft.com/office/drawing/2014/main" id="{9D2550D9-C89A-5011-FAF0-07A303185A1F}"/>
              </a:ext>
            </a:extLst>
          </p:cNvPr>
          <p:cNvSpPr>
            <a:spLocks noGrp="1"/>
          </p:cNvSpPr>
          <p:nvPr>
            <p:ph type="sldNum" sz="quarter" idx="12"/>
          </p:nvPr>
        </p:nvSpPr>
        <p:spPr/>
        <p:txBody>
          <a:bodyPr/>
          <a:lstStyle/>
          <a:p>
            <a:fld id="{0B2D781D-8844-5940-92D1-06EF0A7F581E}" type="slidenum">
              <a:rPr lang="en-US" smtClean="0"/>
              <a:pPr/>
              <a:t>32</a:t>
            </a:fld>
            <a:endParaRPr lang="en-US"/>
          </a:p>
        </p:txBody>
      </p:sp>
      <p:sp>
        <p:nvSpPr>
          <p:cNvPr id="3" name="Date Placeholder 2">
            <a:extLst>
              <a:ext uri="{FF2B5EF4-FFF2-40B4-BE49-F238E27FC236}">
                <a16:creationId xmlns:a16="http://schemas.microsoft.com/office/drawing/2014/main" id="{E7A1FD9A-CD31-FE77-5126-40A02C9A8317}"/>
              </a:ext>
            </a:extLst>
          </p:cNvPr>
          <p:cNvSpPr>
            <a:spLocks noGrp="1"/>
          </p:cNvSpPr>
          <p:nvPr>
            <p:ph type="dt" sz="half" idx="10"/>
          </p:nvPr>
        </p:nvSpPr>
        <p:spPr/>
        <p:txBody>
          <a:bodyPr/>
          <a:lstStyle/>
          <a:p>
            <a:r>
              <a:rPr lang="es-US"/>
              <a:t>Mayo de 2024</a:t>
            </a:r>
          </a:p>
        </p:txBody>
      </p:sp>
      <p:sp>
        <p:nvSpPr>
          <p:cNvPr id="7" name="Footer Placeholder 2">
            <a:extLst>
              <a:ext uri="{FF2B5EF4-FFF2-40B4-BE49-F238E27FC236}">
                <a16:creationId xmlns:a16="http://schemas.microsoft.com/office/drawing/2014/main" id="{FC319497-786E-4C20-AE2F-335B26E419FB}"/>
              </a:ext>
            </a:extLst>
          </p:cNvPr>
          <p:cNvSpPr>
            <a:spLocks noGrp="1"/>
          </p:cNvSpPr>
          <p:nvPr>
            <p:ph type="ftr" sz="quarter" idx="11"/>
          </p:nvPr>
        </p:nvSpPr>
        <p:spPr>
          <a:xfrm>
            <a:off x="3505200" y="6492875"/>
            <a:ext cx="5105400" cy="365125"/>
          </a:xfrm>
        </p:spPr>
        <p:txBody>
          <a:bodyPr/>
          <a:lstStyle/>
          <a:p>
            <a:r>
              <a:rPr lang="es-US" dirty="0"/>
              <a:t>Medicare y otros programas para personas con discapacidades</a:t>
            </a:r>
          </a:p>
        </p:txBody>
      </p:sp>
    </p:spTree>
    <p:custDataLst>
      <p:tags r:id="rId1"/>
    </p:custDataLst>
    <p:extLst>
      <p:ext uri="{BB962C8B-B14F-4D97-AF65-F5344CB8AC3E}">
        <p14:creationId xmlns:p14="http://schemas.microsoft.com/office/powerpoint/2010/main" val="42472294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226" y="276171"/>
            <a:ext cx="9387286" cy="719643"/>
          </a:xfrm>
        </p:spPr>
        <p:txBody>
          <a:bodyPr>
            <a:noAutofit/>
          </a:bodyPr>
          <a:lstStyle/>
          <a:p>
            <a:r>
              <a:rPr lang="es-US" sz="3000"/>
              <a:t>Compruebe sus conocimientos: Pregunta 2</a:t>
            </a:r>
          </a:p>
        </p:txBody>
      </p:sp>
      <p:sp>
        <p:nvSpPr>
          <p:cNvPr id="9" name="Content Placeholder 8"/>
          <p:cNvSpPr>
            <a:spLocks noGrp="1"/>
          </p:cNvSpPr>
          <p:nvPr>
            <p:ph type="body" sz="quarter" idx="13"/>
          </p:nvPr>
        </p:nvSpPr>
        <p:spPr>
          <a:xfrm>
            <a:off x="1883226" y="1523715"/>
            <a:ext cx="9729654" cy="3810569"/>
          </a:xfrm>
        </p:spPr>
        <p:txBody>
          <a:bodyPr>
            <a:noAutofit/>
          </a:bodyPr>
          <a:lstStyle/>
          <a:p>
            <a:pPr marL="0" lvl="0" indent="0" defTabSz="685800">
              <a:spcBef>
                <a:spcPts val="600"/>
              </a:spcBef>
              <a:buNone/>
            </a:pPr>
            <a:r>
              <a:rPr lang="es-US" sz="2400" b="1" dirty="0"/>
              <a:t>En la mayoría de los casos, debe tener derecho a beneficios por discapacidad durante ____ meses antes de que pueda comenzar Medicare.</a:t>
            </a:r>
          </a:p>
          <a:p>
            <a:pPr marL="274320" lvl="0" indent="-274320" defTabSz="685800">
              <a:spcBef>
                <a:spcPts val="0"/>
              </a:spcBef>
              <a:spcAft>
                <a:spcPts val="600"/>
              </a:spcAft>
              <a:buFont typeface="+mj-lt"/>
              <a:buAutoNum type="alphaLcPeriod"/>
            </a:pPr>
            <a:r>
              <a:rPr lang="es-US" sz="2400" dirty="0"/>
              <a:t>10</a:t>
            </a:r>
          </a:p>
          <a:p>
            <a:pPr marL="274320" lvl="0" indent="-274320" defTabSz="685800">
              <a:spcBef>
                <a:spcPts val="0"/>
              </a:spcBef>
              <a:spcAft>
                <a:spcPts val="600"/>
              </a:spcAft>
              <a:buFont typeface="+mj-lt"/>
              <a:buAutoNum type="alphaLcPeriod"/>
            </a:pPr>
            <a:r>
              <a:rPr lang="es-US" sz="2400" dirty="0"/>
              <a:t>12</a:t>
            </a:r>
          </a:p>
          <a:p>
            <a:pPr marL="274320" lvl="0" indent="-274320" defTabSz="685800">
              <a:spcBef>
                <a:spcPts val="0"/>
              </a:spcBef>
              <a:spcAft>
                <a:spcPts val="600"/>
              </a:spcAft>
              <a:buFont typeface="+mj-lt"/>
              <a:buAutoNum type="alphaLcPeriod"/>
            </a:pPr>
            <a:r>
              <a:rPr lang="es-US" sz="2400" dirty="0"/>
              <a:t>18</a:t>
            </a:r>
          </a:p>
          <a:p>
            <a:pPr marL="274320" lvl="0" indent="-274320" defTabSz="685800">
              <a:spcBef>
                <a:spcPts val="0"/>
              </a:spcBef>
              <a:spcAft>
                <a:spcPts val="600"/>
              </a:spcAft>
              <a:buFont typeface="+mj-lt"/>
              <a:buAutoNum type="alphaLcPeriod"/>
            </a:pPr>
            <a:r>
              <a:rPr lang="es-US" sz="2400" dirty="0"/>
              <a:t>24</a:t>
            </a:r>
          </a:p>
        </p:txBody>
      </p:sp>
      <p:sp>
        <p:nvSpPr>
          <p:cNvPr id="6" name="Rounded Rectangle 5" descr="Recuadro verde que señala D como respuesta correcta"/>
          <p:cNvSpPr/>
          <p:nvPr/>
        </p:nvSpPr>
        <p:spPr>
          <a:xfrm>
            <a:off x="1883226" y="4140679"/>
            <a:ext cx="790963" cy="390224"/>
          </a:xfrm>
          <a:prstGeom prst="roundRect">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 name="Text Box 2">
            <a:extLst>
              <a:ext uri="{FF2B5EF4-FFF2-40B4-BE49-F238E27FC236}">
                <a16:creationId xmlns:a16="http://schemas.microsoft.com/office/drawing/2014/main" id="{0F769349-9545-4747-89B9-6EF7F36C789C}"/>
              </a:ext>
            </a:extLst>
          </p:cNvPr>
          <p:cNvSpPr txBox="1">
            <a:spLocks noChangeArrowheads="1"/>
          </p:cNvSpPr>
          <p:nvPr/>
        </p:nvSpPr>
        <p:spPr bwMode="auto">
          <a:xfrm>
            <a:off x="1798258" y="4770755"/>
            <a:ext cx="9514722" cy="407035"/>
          </a:xfrm>
          <a:prstGeom prst="rect">
            <a:avLst/>
          </a:prstGeom>
          <a:solidFill>
            <a:srgbClr val="FFFFFF"/>
          </a:solidFill>
          <a:ln w="9525">
            <a:noFill/>
            <a:miter lim="800000"/>
            <a:headEnd/>
            <a:tailEnd/>
          </a:ln>
        </p:spPr>
        <p:txBody>
          <a:bodyPr rot="0" vert="horz" wrap="square" lIns="91440" tIns="45720" rIns="91440" bIns="4572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nSpc>
                <a:spcPct val="107000"/>
              </a:lnSpc>
              <a:spcBef>
                <a:spcPts val="0"/>
              </a:spcBef>
              <a:spcAft>
                <a:spcPts val="800"/>
              </a:spcAft>
            </a:pPr>
            <a:r>
              <a:rPr lang="es-419" sz="2000" b="1" dirty="0">
                <a:solidFill>
                  <a:srgbClr val="00529B"/>
                </a:solidFill>
                <a:effectLst/>
                <a:latin typeface="Calibri" panose="020F0502020204030204" pitchFamily="34" charset="0"/>
                <a:ea typeface="Yu Mincho" panose="02020400000000000000" pitchFamily="18" charset="-128"/>
                <a:cs typeface="Times New Roman" panose="02020603050405020304" pitchFamily="18" charset="0"/>
              </a:rPr>
              <a:t>Cronómetro de cuenta regresiva</a:t>
            </a:r>
            <a:r>
              <a:rPr lang="es-419" sz="2000" dirty="0">
                <a:solidFill>
                  <a:srgbClr val="00529B"/>
                </a:solidFill>
                <a:effectLst/>
                <a:latin typeface="Calibri" panose="020F0502020204030204" pitchFamily="34" charset="0"/>
                <a:ea typeface="Yu Mincho" panose="02020400000000000000" pitchFamily="18" charset="-128"/>
                <a:cs typeface="Times New Roman" panose="02020603050405020304" pitchFamily="18" charset="0"/>
              </a:rPr>
              <a:t>: conteste la pregunta antes de que la barra desaparezca.</a:t>
            </a:r>
            <a:endParaRPr lang="en-US" sz="2000" dirty="0">
              <a:solidFill>
                <a:srgbClr val="00529B"/>
              </a:solidFill>
              <a:effectLst/>
              <a:latin typeface="Calibri" panose="020F0502020204030204" pitchFamily="34" charset="0"/>
              <a:ea typeface="Yu Mincho" panose="02020400000000000000" pitchFamily="18" charset="-128"/>
              <a:cs typeface="Times New Roman" panose="02020603050405020304" pitchFamily="18" charset="0"/>
            </a:endParaRPr>
          </a:p>
        </p:txBody>
      </p:sp>
      <p:sp>
        <p:nvSpPr>
          <p:cNvPr id="5" name="Slide Number Placeholder 4">
            <a:extLst>
              <a:ext uri="{FF2B5EF4-FFF2-40B4-BE49-F238E27FC236}">
                <a16:creationId xmlns:a16="http://schemas.microsoft.com/office/drawing/2014/main" id="{0E22B5E6-1EA9-418F-BEA0-83CB3183AC05}"/>
              </a:ext>
            </a:extLst>
          </p:cNvPr>
          <p:cNvSpPr>
            <a:spLocks noGrp="1"/>
          </p:cNvSpPr>
          <p:nvPr>
            <p:ph type="sldNum" sz="quarter" idx="12"/>
          </p:nvPr>
        </p:nvSpPr>
        <p:spPr>
          <a:xfrm>
            <a:off x="8610600" y="649224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E79EF6-0C0E-43E6-8FB3-918BC522CC5A}"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Date Placeholder 2">
            <a:extLst>
              <a:ext uri="{FF2B5EF4-FFF2-40B4-BE49-F238E27FC236}">
                <a16:creationId xmlns:a16="http://schemas.microsoft.com/office/drawing/2014/main" id="{0FDD92F1-9739-834A-85A2-E4D2EEE86F73}"/>
              </a:ext>
            </a:extLst>
          </p:cNvPr>
          <p:cNvSpPr>
            <a:spLocks noGrp="1"/>
          </p:cNvSpPr>
          <p:nvPr>
            <p:ph type="dt" sz="half" idx="10"/>
          </p:nvPr>
        </p:nvSpPr>
        <p:spPr>
          <a:xfrm>
            <a:off x="838200" y="6492240"/>
            <a:ext cx="2743200" cy="365125"/>
          </a:xfrm>
        </p:spPr>
        <p:txBody>
          <a:bodyPr/>
          <a:lstStyle/>
          <a:p>
            <a:r>
              <a:rPr lang="es-US"/>
              <a:t>Mayo de 2024</a:t>
            </a:r>
          </a:p>
        </p:txBody>
      </p:sp>
      <p:sp>
        <p:nvSpPr>
          <p:cNvPr id="8" name="Footer Placeholder 2">
            <a:extLst>
              <a:ext uri="{FF2B5EF4-FFF2-40B4-BE49-F238E27FC236}">
                <a16:creationId xmlns:a16="http://schemas.microsoft.com/office/drawing/2014/main" id="{FBD7EC70-9535-463A-8D21-E16A66C8B09C}"/>
              </a:ext>
            </a:extLst>
          </p:cNvPr>
          <p:cNvSpPr>
            <a:spLocks noGrp="1"/>
          </p:cNvSpPr>
          <p:nvPr>
            <p:ph type="ftr" sz="quarter" idx="11"/>
          </p:nvPr>
        </p:nvSpPr>
        <p:spPr>
          <a:xfrm>
            <a:off x="3450115" y="6490037"/>
            <a:ext cx="5105400" cy="365125"/>
          </a:xfrm>
        </p:spPr>
        <p:txBody>
          <a:bodyPr/>
          <a:lstStyle/>
          <a:p>
            <a:r>
              <a:rPr lang="es-US" dirty="0"/>
              <a:t>Medicare y otros programas para personas con discapacidades</a:t>
            </a:r>
          </a:p>
        </p:txBody>
      </p:sp>
    </p:spTree>
    <p:custDataLst>
      <p:tags r:id="rId1"/>
    </p:custDataLst>
    <p:extLst>
      <p:ext uri="{BB962C8B-B14F-4D97-AF65-F5344CB8AC3E}">
        <p14:creationId xmlns:p14="http://schemas.microsoft.com/office/powerpoint/2010/main" val="221820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a:t>Lección 3</a:t>
            </a:r>
          </a:p>
        </p:txBody>
      </p:sp>
      <p:sp>
        <p:nvSpPr>
          <p:cNvPr id="5" name="Text Placeholder 4"/>
          <p:cNvSpPr>
            <a:spLocks noGrp="1"/>
          </p:cNvSpPr>
          <p:nvPr>
            <p:ph type="body" idx="1"/>
          </p:nvPr>
        </p:nvSpPr>
        <p:spPr/>
        <p:txBody>
          <a:bodyPr>
            <a:normAutofit/>
          </a:bodyPr>
          <a:lstStyle/>
          <a:p>
            <a:r>
              <a:rPr lang="es-US" sz="3600"/>
              <a:t>Opciones de planes de Medicare para personas con discapacidades</a:t>
            </a:r>
          </a:p>
        </p:txBody>
      </p:sp>
    </p:spTree>
    <p:custDataLst>
      <p:tags r:id="rId1"/>
    </p:custDataLst>
    <p:extLst>
      <p:ext uri="{BB962C8B-B14F-4D97-AF65-F5344CB8AC3E}">
        <p14:creationId xmlns:p14="http://schemas.microsoft.com/office/powerpoint/2010/main" val="1318935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5E7A2-AE8C-421D-985D-CCED84A66714}"/>
              </a:ext>
            </a:extLst>
          </p:cNvPr>
          <p:cNvSpPr>
            <a:spLocks noGrp="1"/>
          </p:cNvSpPr>
          <p:nvPr>
            <p:ph type="title"/>
          </p:nvPr>
        </p:nvSpPr>
        <p:spPr/>
        <p:txBody>
          <a:bodyPr/>
          <a:lstStyle/>
          <a:p>
            <a:r>
              <a:rPr lang="es-US"/>
              <a:t>Objetivos de la lección 3</a:t>
            </a:r>
          </a:p>
        </p:txBody>
      </p:sp>
      <p:sp>
        <p:nvSpPr>
          <p:cNvPr id="3" name="Content Placeholder 2">
            <a:extLst>
              <a:ext uri="{FF2B5EF4-FFF2-40B4-BE49-F238E27FC236}">
                <a16:creationId xmlns:a16="http://schemas.microsoft.com/office/drawing/2014/main" id="{A66267A8-A158-4869-8672-CF00799B51F4}"/>
              </a:ext>
            </a:extLst>
          </p:cNvPr>
          <p:cNvSpPr>
            <a:spLocks noGrp="1"/>
          </p:cNvSpPr>
          <p:nvPr>
            <p:ph sz="quarter" idx="13"/>
          </p:nvPr>
        </p:nvSpPr>
        <p:spPr>
          <a:xfrm>
            <a:off x="914400" y="1371600"/>
            <a:ext cx="10206990" cy="4667250"/>
          </a:xfrm>
        </p:spPr>
        <p:txBody>
          <a:bodyPr/>
          <a:lstStyle/>
          <a:p>
            <a:pPr marL="0" indent="0">
              <a:buNone/>
            </a:pPr>
            <a:r>
              <a:rPr lang="es-US" b="1"/>
              <a:t>Al final de esta lección, usted podrá:</a:t>
            </a:r>
          </a:p>
          <a:p>
            <a:pPr marL="548640" defTabSz="685800"/>
            <a:r>
              <a:rPr lang="es-US" sz="2400"/>
              <a:t>Enumerar las opciones de planes de Medicare para personas con discapacidades</a:t>
            </a:r>
          </a:p>
          <a:p>
            <a:pPr marL="548640" defTabSz="685800"/>
            <a:r>
              <a:rPr lang="es-US" sz="2400"/>
              <a:t>Explicar la coordinación de beneficios de Medicare para personas con discapacidades</a:t>
            </a:r>
          </a:p>
        </p:txBody>
      </p:sp>
      <p:sp>
        <p:nvSpPr>
          <p:cNvPr id="6" name="Slide Number Placeholder 5">
            <a:extLst>
              <a:ext uri="{FF2B5EF4-FFF2-40B4-BE49-F238E27FC236}">
                <a16:creationId xmlns:a16="http://schemas.microsoft.com/office/drawing/2014/main" id="{4C6E1FC8-21C8-406A-A118-C5E9F7761AC1}"/>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35</a:t>
            </a:fld>
            <a:endParaRPr lang="en-US"/>
          </a:p>
        </p:txBody>
      </p:sp>
      <p:sp>
        <p:nvSpPr>
          <p:cNvPr id="4" name="Date Placeholder 3">
            <a:extLst>
              <a:ext uri="{FF2B5EF4-FFF2-40B4-BE49-F238E27FC236}">
                <a16:creationId xmlns:a16="http://schemas.microsoft.com/office/drawing/2014/main" id="{5F856BAB-7DE6-4AC9-9B18-214ACF7A7FBF}"/>
              </a:ext>
            </a:extLst>
          </p:cNvPr>
          <p:cNvSpPr>
            <a:spLocks noGrp="1"/>
          </p:cNvSpPr>
          <p:nvPr>
            <p:ph type="dt" sz="half" idx="10"/>
          </p:nvPr>
        </p:nvSpPr>
        <p:spPr>
          <a:xfrm>
            <a:off x="838200" y="6492240"/>
            <a:ext cx="2743200" cy="365125"/>
          </a:xfrm>
        </p:spPr>
        <p:txBody>
          <a:bodyPr/>
          <a:lstStyle/>
          <a:p>
            <a:r>
              <a:rPr lang="es-US"/>
              <a:t>Mayo de 2024</a:t>
            </a:r>
          </a:p>
        </p:txBody>
      </p:sp>
      <p:sp>
        <p:nvSpPr>
          <p:cNvPr id="7" name="Footer Placeholder 2">
            <a:extLst>
              <a:ext uri="{FF2B5EF4-FFF2-40B4-BE49-F238E27FC236}">
                <a16:creationId xmlns:a16="http://schemas.microsoft.com/office/drawing/2014/main" id="{28E32817-3A27-4A94-BCD5-069542359067}"/>
              </a:ext>
            </a:extLst>
          </p:cNvPr>
          <p:cNvSpPr>
            <a:spLocks noGrp="1"/>
          </p:cNvSpPr>
          <p:nvPr>
            <p:ph type="ftr" sz="quarter" idx="11"/>
          </p:nvPr>
        </p:nvSpPr>
        <p:spPr>
          <a:xfrm>
            <a:off x="3505200" y="6492875"/>
            <a:ext cx="5105400" cy="365125"/>
          </a:xfrm>
        </p:spPr>
        <p:txBody>
          <a:bodyPr/>
          <a:lstStyle/>
          <a:p>
            <a:r>
              <a:rPr lang="es-US" dirty="0"/>
              <a:t>Medicare y otros programas para personas con discapacidades</a:t>
            </a:r>
          </a:p>
        </p:txBody>
      </p:sp>
    </p:spTree>
    <p:custDataLst>
      <p:tags r:id="rId1"/>
    </p:custDataLst>
    <p:extLst>
      <p:ext uri="{BB962C8B-B14F-4D97-AF65-F5344CB8AC3E}">
        <p14:creationId xmlns:p14="http://schemas.microsoft.com/office/powerpoint/2010/main" val="39444451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A634F1B-815C-ED43-9EFE-69E863133376}"/>
              </a:ext>
            </a:extLst>
          </p:cNvPr>
          <p:cNvSpPr>
            <a:spLocks noGrp="1"/>
          </p:cNvSpPr>
          <p:nvPr>
            <p:ph type="title"/>
          </p:nvPr>
        </p:nvSpPr>
        <p:spPr/>
        <p:txBody>
          <a:bodyPr/>
          <a:lstStyle/>
          <a:p>
            <a:r>
              <a:rPr lang="es-US" dirty="0"/>
              <a:t>Opciones de Medicare para </a:t>
            </a:r>
            <a:br>
              <a:rPr lang="es-US" dirty="0"/>
            </a:br>
            <a:r>
              <a:rPr lang="es-US" dirty="0"/>
              <a:t>personas con discapacidades</a:t>
            </a:r>
          </a:p>
        </p:txBody>
      </p:sp>
      <p:sp>
        <p:nvSpPr>
          <p:cNvPr id="9" name="Content Placeholder 8">
            <a:extLst>
              <a:ext uri="{FF2B5EF4-FFF2-40B4-BE49-F238E27FC236}">
                <a16:creationId xmlns:a16="http://schemas.microsoft.com/office/drawing/2014/main" id="{2457FE9F-2825-3E43-BE53-33F814F026FE}"/>
              </a:ext>
            </a:extLst>
          </p:cNvPr>
          <p:cNvSpPr>
            <a:spLocks noGrp="1"/>
          </p:cNvSpPr>
          <p:nvPr>
            <p:ph type="body" sz="quarter" idx="13"/>
          </p:nvPr>
        </p:nvSpPr>
        <p:spPr>
          <a:xfrm>
            <a:off x="1323975" y="1161792"/>
            <a:ext cx="10763250" cy="614363"/>
          </a:xfrm>
        </p:spPr>
        <p:txBody>
          <a:bodyPr>
            <a:noAutofit/>
          </a:bodyPr>
          <a:lstStyle/>
          <a:p>
            <a:pPr marL="0" lvl="0" indent="0" defTabSz="685800">
              <a:buNone/>
            </a:pPr>
            <a:r>
              <a:rPr lang="es-US" sz="2400" b="1"/>
              <a:t>Hay 2 maneras principales de obtener Medicare </a:t>
            </a:r>
            <a:br>
              <a:rPr lang="es-US" sz="2400" b="1"/>
            </a:br>
            <a:r>
              <a:rPr lang="es-US" sz="2400" b="1"/>
              <a:t>(es posible que algunas no estén disponibles en su área):</a:t>
            </a:r>
          </a:p>
        </p:txBody>
      </p:sp>
      <p:sp>
        <p:nvSpPr>
          <p:cNvPr id="4" name="Text Placeholder 3">
            <a:extLst>
              <a:ext uri="{FF2B5EF4-FFF2-40B4-BE49-F238E27FC236}">
                <a16:creationId xmlns:a16="http://schemas.microsoft.com/office/drawing/2014/main" id="{EA267119-0E11-81C4-88C3-9DD17C92E4A7}"/>
              </a:ext>
            </a:extLst>
          </p:cNvPr>
          <p:cNvSpPr>
            <a:spLocks noGrp="1"/>
          </p:cNvSpPr>
          <p:nvPr>
            <p:ph type="body" sz="quarter" idx="14"/>
          </p:nvPr>
        </p:nvSpPr>
        <p:spPr>
          <a:xfrm>
            <a:off x="1419225" y="2183774"/>
            <a:ext cx="9601200" cy="1828800"/>
          </a:xfrm>
          <a:prstGeom prst="roundRect">
            <a:avLst/>
          </a:prstGeom>
          <a:solidFill>
            <a:srgbClr val="DEEBF7"/>
          </a:solidFill>
          <a:ln w="38100">
            <a:noFill/>
          </a:ln>
        </p:spPr>
        <p:txBody>
          <a:bodyPr>
            <a:normAutofit fontScale="92500" lnSpcReduction="10000"/>
          </a:bodyPr>
          <a:lstStyle/>
          <a:p>
            <a:pPr marR="0" lvl="0" indent="0" algn="l" defTabSz="685800" rtl="0" eaLnBrk="1" fontAlgn="auto" latinLnBrk="0" hangingPunct="1">
              <a:lnSpc>
                <a:spcPct val="100000"/>
              </a:lnSpc>
              <a:spcBef>
                <a:spcPts val="0"/>
              </a:spcBef>
              <a:spcAft>
                <a:spcPts val="1200"/>
              </a:spcAft>
              <a:buClr>
                <a:srgbClr val="00539A"/>
              </a:buClr>
              <a:buSzTx/>
              <a:buNone/>
              <a:tabLst/>
              <a:defRPr/>
            </a:pPr>
            <a:r>
              <a:rPr kumimoji="0" lang="es-US" sz="2400" b="1" i="0" u="none" strike="noStrike" cap="none" normalizeH="0" baseline="0" noProof="0">
                <a:ln>
                  <a:noFill/>
                </a:ln>
                <a:solidFill>
                  <a:srgbClr val="00529B"/>
                </a:solidFill>
                <a:effectLst/>
                <a:uLnTx/>
                <a:uFillTx/>
                <a:latin typeface="Arial" panose="020B0604020202020204" pitchFamily="34" charset="0"/>
                <a:ea typeface="+mn-ea"/>
                <a:cs typeface="Arial" panose="020B0604020202020204" pitchFamily="34" charset="0"/>
              </a:rPr>
              <a:t>Medicare Original</a:t>
            </a:r>
          </a:p>
          <a:p>
            <a:pPr marL="822960" marR="0" lvl="1" indent="-27432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s-US" sz="2000" b="0" i="0" u="none" strike="noStrike" cap="none" normalizeH="0" baseline="0" noProof="0">
                <a:ln>
                  <a:noFill/>
                </a:ln>
                <a:solidFill>
                  <a:srgbClr val="00529B"/>
                </a:solidFill>
                <a:effectLst/>
                <a:uLnTx/>
                <a:uFillTx/>
                <a:latin typeface="Arial" panose="020B0604020202020204" pitchFamily="34" charset="0"/>
                <a:ea typeface="+mn-ea"/>
                <a:cs typeface="Arial" panose="020B0604020202020204" pitchFamily="34" charset="0"/>
              </a:rPr>
              <a:t>Parte A y Parte B</a:t>
            </a:r>
          </a:p>
          <a:p>
            <a:pPr marL="822960" marR="0" lvl="1" indent="-27432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s-US" sz="2000" b="0" i="0" u="none" strike="noStrike" cap="none" normalizeH="0" baseline="0" noProof="0">
                <a:ln>
                  <a:noFill/>
                </a:ln>
                <a:solidFill>
                  <a:srgbClr val="00529B"/>
                </a:solidFill>
                <a:effectLst/>
                <a:uLnTx/>
                <a:uFillTx/>
                <a:latin typeface="Arial" panose="020B0604020202020204" pitchFamily="34" charset="0"/>
                <a:ea typeface="+mn-ea"/>
                <a:cs typeface="Arial" panose="020B0604020202020204" pitchFamily="34" charset="0"/>
              </a:rPr>
              <a:t>Puede unirse a plan de medicamentos de Medicare (Parte D) por separado </a:t>
            </a:r>
          </a:p>
          <a:p>
            <a:pPr marL="822960" marR="0" lvl="1" indent="-27432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s-US" sz="2000" b="0" i="0" u="none" strike="noStrike" cap="none" normalizeH="0" baseline="0" noProof="0">
                <a:ln>
                  <a:noFill/>
                </a:ln>
                <a:solidFill>
                  <a:srgbClr val="00529B"/>
                </a:solidFill>
                <a:effectLst/>
                <a:uLnTx/>
                <a:uFillTx/>
                <a:latin typeface="Arial" panose="020B0604020202020204" pitchFamily="34" charset="0"/>
                <a:ea typeface="+mn-ea"/>
                <a:cs typeface="Arial" panose="020B0604020202020204" pitchFamily="34" charset="0"/>
              </a:rPr>
              <a:t>Puede agregar el Seguro Complementario de Medicare (Medigap) </a:t>
            </a:r>
          </a:p>
          <a:p>
            <a:pPr marL="0" indent="0">
              <a:buNone/>
            </a:pPr>
            <a:endParaRPr lang="en-US" dirty="0"/>
          </a:p>
        </p:txBody>
      </p:sp>
      <p:sp>
        <p:nvSpPr>
          <p:cNvPr id="6" name="Text Placeholder 5">
            <a:extLst>
              <a:ext uri="{FF2B5EF4-FFF2-40B4-BE49-F238E27FC236}">
                <a16:creationId xmlns:a16="http://schemas.microsoft.com/office/drawing/2014/main" id="{C26C97A3-0CE2-B162-48C3-45F5B75A750E}"/>
              </a:ext>
            </a:extLst>
          </p:cNvPr>
          <p:cNvSpPr>
            <a:spLocks noGrp="1"/>
          </p:cNvSpPr>
          <p:nvPr>
            <p:ph type="body" sz="quarter" idx="15"/>
          </p:nvPr>
        </p:nvSpPr>
        <p:spPr>
          <a:xfrm>
            <a:off x="1419225" y="4158418"/>
            <a:ext cx="9601200" cy="1828800"/>
          </a:xfrm>
          <a:prstGeom prst="roundRect">
            <a:avLst/>
          </a:prstGeom>
          <a:solidFill>
            <a:schemeClr val="accent4">
              <a:lumMod val="40000"/>
              <a:lumOff val="60000"/>
            </a:schemeClr>
          </a:solidFill>
          <a:ln w="38100">
            <a:noFill/>
          </a:ln>
        </p:spPr>
        <p:txBody>
          <a:bodyPr>
            <a:normAutofit fontScale="92500"/>
          </a:bodyPr>
          <a:lstStyle/>
          <a:p>
            <a:pPr marR="0" lvl="0" indent="0" algn="l" defTabSz="685800" rtl="0" eaLnBrk="1" fontAlgn="auto" latinLnBrk="0" hangingPunct="1">
              <a:lnSpc>
                <a:spcPct val="100000"/>
              </a:lnSpc>
              <a:spcBef>
                <a:spcPts val="1200"/>
              </a:spcBef>
              <a:spcAft>
                <a:spcPts val="1200"/>
              </a:spcAft>
              <a:buClr>
                <a:srgbClr val="00539A"/>
              </a:buClr>
              <a:buSzTx/>
              <a:buNone/>
              <a:tabLst/>
              <a:defRPr/>
            </a:pPr>
            <a:r>
              <a:rPr kumimoji="0" lang="es-US" sz="2400" b="1" i="0" u="none" strike="noStrike" cap="none" normalizeH="0" baseline="0" noProof="0">
                <a:ln>
                  <a:noFill/>
                </a:ln>
                <a:solidFill>
                  <a:srgbClr val="00529B"/>
                </a:solidFill>
                <a:effectLst/>
                <a:uLnTx/>
                <a:uFillTx/>
                <a:latin typeface="Arial" panose="020B0604020202020204" pitchFamily="34" charset="0"/>
                <a:ea typeface="+mn-ea"/>
                <a:cs typeface="Arial" panose="020B0604020202020204" pitchFamily="34" charset="0"/>
              </a:rPr>
              <a:t>Plan Medicare Advantage (u otros planes de salud de Medicare)</a:t>
            </a:r>
          </a:p>
          <a:p>
            <a:pPr marL="822960" marR="0" lvl="1" indent="-27432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s-US" sz="2000" b="0" i="0" u="none" strike="noStrike" cap="none" normalizeH="0" baseline="0" noProof="0">
                <a:ln>
                  <a:noFill/>
                </a:ln>
                <a:solidFill>
                  <a:srgbClr val="00529B"/>
                </a:solidFill>
                <a:effectLst/>
                <a:uLnTx/>
                <a:uFillTx/>
                <a:latin typeface="Arial" panose="020B0604020202020204" pitchFamily="34" charset="0"/>
                <a:ea typeface="+mn-ea"/>
                <a:cs typeface="Arial" panose="020B0604020202020204" pitchFamily="34" charset="0"/>
              </a:rPr>
              <a:t>Parte A y Parte B</a:t>
            </a:r>
          </a:p>
          <a:p>
            <a:pPr marL="822960" marR="0" lvl="1" indent="-27432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s-US" sz="2000" b="0" i="0" u="none" strike="noStrike" cap="none" normalizeH="0" baseline="0" noProof="0">
                <a:ln>
                  <a:noFill/>
                </a:ln>
                <a:solidFill>
                  <a:srgbClr val="00529B"/>
                </a:solidFill>
                <a:effectLst/>
                <a:uLnTx/>
                <a:uFillTx/>
                <a:latin typeface="Arial" panose="020B0604020202020204" pitchFamily="34" charset="0"/>
                <a:ea typeface="+mn-ea"/>
                <a:cs typeface="Arial" panose="020B0604020202020204" pitchFamily="34" charset="0"/>
              </a:rPr>
              <a:t>La mayoría de los planes incluye la Parte D</a:t>
            </a:r>
          </a:p>
          <a:p>
            <a:pPr marL="822960" marR="0" lvl="1" indent="-27432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s-US" sz="2000" b="0" i="0" u="none" strike="noStrike" cap="none" normalizeH="0" baseline="0" noProof="0">
                <a:ln>
                  <a:noFill/>
                </a:ln>
                <a:solidFill>
                  <a:srgbClr val="00529B"/>
                </a:solidFill>
                <a:effectLst/>
                <a:uLnTx/>
                <a:uFillTx/>
                <a:latin typeface="Arial" panose="020B0604020202020204" pitchFamily="34" charset="0"/>
                <a:ea typeface="+mn-ea"/>
                <a:cs typeface="Arial" panose="020B0604020202020204" pitchFamily="34" charset="0"/>
              </a:rPr>
              <a:t>La mayoría de los planes incluye algunos beneficios adicionales</a:t>
            </a:r>
          </a:p>
        </p:txBody>
      </p:sp>
      <p:sp>
        <p:nvSpPr>
          <p:cNvPr id="5" name="Slide Number Placeholder 4">
            <a:extLst>
              <a:ext uri="{FF2B5EF4-FFF2-40B4-BE49-F238E27FC236}">
                <a16:creationId xmlns:a16="http://schemas.microsoft.com/office/drawing/2014/main" id="{917F1F5A-2870-49DE-AC37-1554E7DE8889}"/>
              </a:ext>
            </a:extLst>
          </p:cNvPr>
          <p:cNvSpPr>
            <a:spLocks noGrp="1"/>
          </p:cNvSpPr>
          <p:nvPr>
            <p:ph type="sldNum" sz="quarter" idx="12"/>
          </p:nvPr>
        </p:nvSpPr>
        <p:spPr/>
        <p:txBody>
          <a:bodyPr/>
          <a:lstStyle/>
          <a:p>
            <a:fld id="{0B2D781D-8844-5940-92D1-06EF0A7F581E}" type="slidenum">
              <a:rPr lang="en-US" smtClean="0"/>
              <a:t>36</a:t>
            </a:fld>
            <a:endParaRPr lang="en-US"/>
          </a:p>
        </p:txBody>
      </p:sp>
      <p:sp>
        <p:nvSpPr>
          <p:cNvPr id="2" name="Date Placeholder 1">
            <a:extLst>
              <a:ext uri="{FF2B5EF4-FFF2-40B4-BE49-F238E27FC236}">
                <a16:creationId xmlns:a16="http://schemas.microsoft.com/office/drawing/2014/main" id="{D40AA308-170A-754E-B46F-1322630245DF}"/>
              </a:ext>
            </a:extLst>
          </p:cNvPr>
          <p:cNvSpPr>
            <a:spLocks noGrp="1"/>
          </p:cNvSpPr>
          <p:nvPr>
            <p:ph type="dt" sz="half" idx="10"/>
          </p:nvPr>
        </p:nvSpPr>
        <p:spPr/>
        <p:txBody>
          <a:bodyPr/>
          <a:lstStyle/>
          <a:p>
            <a:r>
              <a:rPr lang="es-US"/>
              <a:t>Mayo de 2024</a:t>
            </a:r>
          </a:p>
        </p:txBody>
      </p:sp>
      <p:sp>
        <p:nvSpPr>
          <p:cNvPr id="10" name="Footer Placeholder 2">
            <a:extLst>
              <a:ext uri="{FF2B5EF4-FFF2-40B4-BE49-F238E27FC236}">
                <a16:creationId xmlns:a16="http://schemas.microsoft.com/office/drawing/2014/main" id="{587FD8D7-2AF2-41EC-9A60-282C9E5181B3}"/>
              </a:ext>
            </a:extLst>
          </p:cNvPr>
          <p:cNvSpPr>
            <a:spLocks noGrp="1"/>
          </p:cNvSpPr>
          <p:nvPr>
            <p:ph type="ftr" sz="quarter" idx="11"/>
          </p:nvPr>
        </p:nvSpPr>
        <p:spPr>
          <a:xfrm>
            <a:off x="3505200" y="6492875"/>
            <a:ext cx="5105400" cy="365125"/>
          </a:xfrm>
        </p:spPr>
        <p:txBody>
          <a:bodyPr/>
          <a:lstStyle/>
          <a:p>
            <a:r>
              <a:rPr lang="es-US" dirty="0"/>
              <a:t>Medicare y otros programas para personas con discapacidades</a:t>
            </a:r>
          </a:p>
        </p:txBody>
      </p:sp>
    </p:spTree>
    <p:custDataLst>
      <p:tags r:id="rId1"/>
    </p:custDataLst>
    <p:extLst>
      <p:ext uri="{BB962C8B-B14F-4D97-AF65-F5344CB8AC3E}">
        <p14:creationId xmlns:p14="http://schemas.microsoft.com/office/powerpoint/2010/main" val="3227206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s-US" sz="2800"/>
              <a:t>Coordinación de beneficios: </a:t>
            </a:r>
            <a:br>
              <a:rPr lang="es-US" sz="2800"/>
            </a:br>
            <a:r>
              <a:rPr lang="es-US" sz="2800"/>
              <a:t>Plan de salud grupal (GHP) grande</a:t>
            </a:r>
          </a:p>
        </p:txBody>
      </p:sp>
      <p:sp>
        <p:nvSpPr>
          <p:cNvPr id="5" name="Content Placeholder 4"/>
          <p:cNvSpPr>
            <a:spLocks noGrp="1"/>
          </p:cNvSpPr>
          <p:nvPr>
            <p:ph sz="quarter" idx="13"/>
          </p:nvPr>
        </p:nvSpPr>
        <p:spPr>
          <a:xfrm>
            <a:off x="914400" y="1371600"/>
            <a:ext cx="10287000" cy="4667250"/>
          </a:xfrm>
        </p:spPr>
        <p:txBody>
          <a:bodyPr/>
          <a:lstStyle/>
          <a:p>
            <a:pPr marL="0" lvl="0" indent="0" defTabSz="685800">
              <a:lnSpc>
                <a:spcPct val="100000"/>
              </a:lnSpc>
              <a:spcBef>
                <a:spcPts val="600"/>
              </a:spcBef>
              <a:buNone/>
            </a:pPr>
            <a:r>
              <a:rPr lang="es-US" b="1"/>
              <a:t>Medicare es el pagador secundario si usted lo está recibiendo debido a una discapacidad y se cumplen todas las condiciones siguientes:</a:t>
            </a:r>
          </a:p>
          <a:p>
            <a:pPr lvl="1" defTabSz="685800">
              <a:lnSpc>
                <a:spcPct val="100000"/>
              </a:lnSpc>
              <a:spcAft>
                <a:spcPts val="1200"/>
              </a:spcAft>
              <a:buFont typeface="Wingdings" panose="05000000000000000000" pitchFamily="2" charset="2"/>
              <a:buChar char="§"/>
            </a:pPr>
            <a:r>
              <a:rPr lang="es-US"/>
              <a:t>Está trabajando y tiene cobertura de un GHP grande</a:t>
            </a:r>
          </a:p>
          <a:p>
            <a:pPr lvl="1" defTabSz="685800">
              <a:lnSpc>
                <a:spcPct val="100000"/>
              </a:lnSpc>
              <a:spcAft>
                <a:spcPts val="1200"/>
              </a:spcAft>
              <a:buFont typeface="Wingdings" panose="05000000000000000000" pitchFamily="2" charset="2"/>
              <a:buChar char="§"/>
            </a:pPr>
            <a:r>
              <a:rPr lang="es-US"/>
              <a:t>Está cubierto por un GHP de un cónyuge u otro familiar que trabaja</a:t>
            </a:r>
          </a:p>
          <a:p>
            <a:pPr lvl="1" defTabSz="685800">
              <a:lnSpc>
                <a:spcPct val="100000"/>
              </a:lnSpc>
              <a:spcAft>
                <a:spcPts val="1200"/>
              </a:spcAft>
              <a:buFont typeface="Wingdings" panose="05000000000000000000" pitchFamily="2" charset="2"/>
              <a:buChar char="§"/>
            </a:pPr>
            <a:r>
              <a:rPr lang="es-US"/>
              <a:t>Usted (o un familiar) trabaja de manera autónoma y tiene cobertura mediante un GHP grande</a:t>
            </a:r>
          </a:p>
        </p:txBody>
      </p:sp>
      <p:sp>
        <p:nvSpPr>
          <p:cNvPr id="6" name="Slide Number Placeholder 5">
            <a:extLst>
              <a:ext uri="{FF2B5EF4-FFF2-40B4-BE49-F238E27FC236}">
                <a16:creationId xmlns:a16="http://schemas.microsoft.com/office/drawing/2014/main" id="{64E1BCD6-1EA2-4F96-93A5-F9F9D8A6AB6D}"/>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37</a:t>
            </a:fld>
            <a:endParaRPr lang="en-US"/>
          </a:p>
        </p:txBody>
      </p:sp>
      <p:sp>
        <p:nvSpPr>
          <p:cNvPr id="2" name="Date Placeholder 1"/>
          <p:cNvSpPr>
            <a:spLocks noGrp="1"/>
          </p:cNvSpPr>
          <p:nvPr>
            <p:ph type="dt" sz="half" idx="10"/>
          </p:nvPr>
        </p:nvSpPr>
        <p:spPr>
          <a:xfrm>
            <a:off x="838200" y="6492240"/>
            <a:ext cx="2743200" cy="365125"/>
          </a:xfrm>
        </p:spPr>
        <p:txBody>
          <a:bodyPr/>
          <a:lstStyle/>
          <a:p>
            <a:r>
              <a:rPr lang="es-US"/>
              <a:t>Mayo de 2024</a:t>
            </a:r>
          </a:p>
        </p:txBody>
      </p:sp>
      <p:sp>
        <p:nvSpPr>
          <p:cNvPr id="7" name="Footer Placeholder 2">
            <a:extLst>
              <a:ext uri="{FF2B5EF4-FFF2-40B4-BE49-F238E27FC236}">
                <a16:creationId xmlns:a16="http://schemas.microsoft.com/office/drawing/2014/main" id="{6DC09B3B-8680-432A-A454-70C2404D912E}"/>
              </a:ext>
            </a:extLst>
          </p:cNvPr>
          <p:cNvSpPr>
            <a:spLocks noGrp="1"/>
          </p:cNvSpPr>
          <p:nvPr>
            <p:ph type="ftr" sz="quarter" idx="11"/>
          </p:nvPr>
        </p:nvSpPr>
        <p:spPr>
          <a:xfrm>
            <a:off x="3505200" y="6492875"/>
            <a:ext cx="5105400" cy="365125"/>
          </a:xfrm>
        </p:spPr>
        <p:txBody>
          <a:bodyPr/>
          <a:lstStyle/>
          <a:p>
            <a:r>
              <a:rPr lang="es-US" dirty="0"/>
              <a:t>Medicare y otros programas para personas con discapacidades</a:t>
            </a:r>
          </a:p>
        </p:txBody>
      </p:sp>
    </p:spTree>
    <p:custDataLst>
      <p:tags r:id="rId1"/>
    </p:custDataLst>
    <p:extLst>
      <p:ext uri="{BB962C8B-B14F-4D97-AF65-F5344CB8AC3E}">
        <p14:creationId xmlns:p14="http://schemas.microsoft.com/office/powerpoint/2010/main" val="3003899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US"/>
              <a:t>Coordinación de beneficios: Planes para jubilados</a:t>
            </a:r>
          </a:p>
        </p:txBody>
      </p:sp>
      <p:sp>
        <p:nvSpPr>
          <p:cNvPr id="5" name="Content Placeholder 4"/>
          <p:cNvSpPr>
            <a:spLocks noGrp="1"/>
          </p:cNvSpPr>
          <p:nvPr>
            <p:ph sz="quarter" idx="13"/>
          </p:nvPr>
        </p:nvSpPr>
        <p:spPr>
          <a:xfrm>
            <a:off x="914400" y="1187569"/>
            <a:ext cx="10241280" cy="4667250"/>
          </a:xfrm>
        </p:spPr>
        <p:txBody>
          <a:bodyPr/>
          <a:lstStyle/>
          <a:p>
            <a:pPr lvl="0" defTabSz="685800">
              <a:lnSpc>
                <a:spcPct val="100000"/>
              </a:lnSpc>
            </a:pPr>
            <a:r>
              <a:rPr lang="es-US" dirty="0"/>
              <a:t>Medicare paga primero por sus reclamaciones de seguros </a:t>
            </a:r>
            <a:br>
              <a:rPr lang="es-US" dirty="0"/>
            </a:br>
            <a:r>
              <a:rPr lang="es-US" dirty="0"/>
              <a:t>de salud</a:t>
            </a:r>
          </a:p>
          <a:p>
            <a:pPr lvl="0" defTabSz="685800">
              <a:lnSpc>
                <a:spcPct val="100000"/>
              </a:lnSpc>
            </a:pPr>
            <a:r>
              <a:rPr lang="es-US" dirty="0"/>
              <a:t>Su cobertura médica para jubilados paga en segundo lugar</a:t>
            </a:r>
          </a:p>
          <a:p>
            <a:pPr lvl="1" defTabSz="685800">
              <a:lnSpc>
                <a:spcPct val="100000"/>
              </a:lnSpc>
              <a:spcAft>
                <a:spcPts val="1200"/>
              </a:spcAft>
            </a:pPr>
            <a:r>
              <a:rPr lang="es-US" dirty="0"/>
              <a:t>Podrían cubrir algunas faltas de cobertura de Medicare y podrían ofrecer beneficios adicionales, como:</a:t>
            </a:r>
          </a:p>
          <a:p>
            <a:pPr lvl="2" defTabSz="685800">
              <a:lnSpc>
                <a:spcPct val="100000"/>
              </a:lnSpc>
              <a:spcAft>
                <a:spcPts val="1200"/>
              </a:spcAft>
              <a:buSzPct val="50000"/>
              <a:buFont typeface="Wingdings" panose="05000000000000000000" pitchFamily="2" charset="2"/>
              <a:buChar char="q"/>
            </a:pPr>
            <a:r>
              <a:rPr lang="es-US" dirty="0"/>
              <a:t>Cobertura de medicamentos</a:t>
            </a:r>
          </a:p>
          <a:p>
            <a:pPr lvl="2" defTabSz="685800">
              <a:lnSpc>
                <a:spcPct val="100000"/>
              </a:lnSpc>
              <a:spcAft>
                <a:spcPts val="1200"/>
              </a:spcAft>
              <a:buSzPct val="50000"/>
              <a:buFont typeface="Wingdings" panose="05000000000000000000" pitchFamily="2" charset="2"/>
              <a:buChar char="q"/>
            </a:pPr>
            <a:r>
              <a:rPr lang="es-US" dirty="0"/>
              <a:t>Cuidado dental de rutina</a:t>
            </a:r>
          </a:p>
          <a:p>
            <a:pPr lvl="1" defTabSz="685800">
              <a:lnSpc>
                <a:spcPct val="100000"/>
              </a:lnSpc>
              <a:spcAft>
                <a:spcPts val="1200"/>
              </a:spcAft>
            </a:pPr>
            <a:r>
              <a:rPr lang="es-US" dirty="0"/>
              <a:t>Consulte el folleto de beneficios de su plan o la descripción resumida del plan que recibe de su empleador para ver información sobre cómo su cobertura de jubilado funciona con Medicare</a:t>
            </a:r>
          </a:p>
        </p:txBody>
      </p:sp>
      <p:sp>
        <p:nvSpPr>
          <p:cNvPr id="6" name="Slide Number Placeholder 5">
            <a:extLst>
              <a:ext uri="{FF2B5EF4-FFF2-40B4-BE49-F238E27FC236}">
                <a16:creationId xmlns:a16="http://schemas.microsoft.com/office/drawing/2014/main" id="{FAF4ABEB-19B9-4021-A824-517245192B24}"/>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38</a:t>
            </a:fld>
            <a:endParaRPr lang="en-US"/>
          </a:p>
        </p:txBody>
      </p:sp>
      <p:sp>
        <p:nvSpPr>
          <p:cNvPr id="2" name="Date Placeholder 1"/>
          <p:cNvSpPr>
            <a:spLocks noGrp="1"/>
          </p:cNvSpPr>
          <p:nvPr>
            <p:ph type="dt" sz="half" idx="10"/>
          </p:nvPr>
        </p:nvSpPr>
        <p:spPr>
          <a:xfrm>
            <a:off x="838200" y="6492240"/>
            <a:ext cx="2743200" cy="365125"/>
          </a:xfrm>
        </p:spPr>
        <p:txBody>
          <a:bodyPr/>
          <a:lstStyle/>
          <a:p>
            <a:r>
              <a:rPr lang="es-US"/>
              <a:t>Mayo de 2024</a:t>
            </a:r>
          </a:p>
        </p:txBody>
      </p:sp>
      <p:sp>
        <p:nvSpPr>
          <p:cNvPr id="7" name="Footer Placeholder 2">
            <a:extLst>
              <a:ext uri="{FF2B5EF4-FFF2-40B4-BE49-F238E27FC236}">
                <a16:creationId xmlns:a16="http://schemas.microsoft.com/office/drawing/2014/main" id="{74A6647A-1BEA-41A7-AA69-2BCF36F5DA0D}"/>
              </a:ext>
            </a:extLst>
          </p:cNvPr>
          <p:cNvSpPr>
            <a:spLocks noGrp="1"/>
          </p:cNvSpPr>
          <p:nvPr>
            <p:ph type="ftr" sz="quarter" idx="11"/>
          </p:nvPr>
        </p:nvSpPr>
        <p:spPr>
          <a:xfrm>
            <a:off x="3505200" y="6492875"/>
            <a:ext cx="5105400" cy="365125"/>
          </a:xfrm>
        </p:spPr>
        <p:txBody>
          <a:bodyPr/>
          <a:lstStyle/>
          <a:p>
            <a:r>
              <a:rPr lang="es-US" dirty="0"/>
              <a:t>Medicare y otros programas para personas con discapacidades</a:t>
            </a:r>
          </a:p>
        </p:txBody>
      </p:sp>
    </p:spTree>
    <p:custDataLst>
      <p:tags r:id="rId1"/>
    </p:custDataLst>
    <p:extLst>
      <p:ext uri="{BB962C8B-B14F-4D97-AF65-F5344CB8AC3E}">
        <p14:creationId xmlns:p14="http://schemas.microsoft.com/office/powerpoint/2010/main" val="3647312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100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31F3A-0E01-4E22-8639-CB5C2CEB73BA}"/>
              </a:ext>
            </a:extLst>
          </p:cNvPr>
          <p:cNvSpPr>
            <a:spLocks noGrp="1"/>
          </p:cNvSpPr>
          <p:nvPr>
            <p:ph type="title"/>
          </p:nvPr>
        </p:nvSpPr>
        <p:spPr/>
        <p:txBody>
          <a:bodyPr>
            <a:normAutofit/>
          </a:bodyPr>
          <a:lstStyle/>
          <a:p>
            <a:r>
              <a:rPr lang="es-US" sz="2800"/>
              <a:t>Pólizas del Seguro Complementario de Medicare (Medigap) para personas con discapacidades</a:t>
            </a:r>
          </a:p>
        </p:txBody>
      </p:sp>
      <p:sp>
        <p:nvSpPr>
          <p:cNvPr id="10" name="Text Placeholder 9">
            <a:extLst>
              <a:ext uri="{FF2B5EF4-FFF2-40B4-BE49-F238E27FC236}">
                <a16:creationId xmlns:a16="http://schemas.microsoft.com/office/drawing/2014/main" id="{D50EF76E-61AF-964C-CB82-AA1F73B8FB6A}"/>
              </a:ext>
            </a:extLst>
          </p:cNvPr>
          <p:cNvSpPr>
            <a:spLocks noGrp="1"/>
          </p:cNvSpPr>
          <p:nvPr>
            <p:ph type="body" sz="quarter" idx="13"/>
          </p:nvPr>
        </p:nvSpPr>
        <p:spPr>
          <a:xfrm>
            <a:off x="1178993" y="1057612"/>
            <a:ext cx="10174807" cy="1043406"/>
          </a:xfrm>
        </p:spPr>
        <p:txBody>
          <a:bodyPr>
            <a:normAutofit/>
          </a:bodyPr>
          <a:lstStyle/>
          <a:p>
            <a:pPr marL="0" lvl="0" indent="0">
              <a:buClrTx/>
              <a:buNone/>
              <a:defRPr/>
            </a:pPr>
            <a:r>
              <a:rPr lang="es-US" sz="2200" b="1" dirty="0"/>
              <a:t>Estos estados exigen que las compañías de seguros ofrezcan al menos un tipo de póliza </a:t>
            </a:r>
            <a:r>
              <a:rPr lang="es-US" sz="2200" b="1" dirty="0" err="1"/>
              <a:t>Medigap</a:t>
            </a:r>
            <a:r>
              <a:rPr lang="es-US" sz="2200" b="1" dirty="0"/>
              <a:t> a personas con Medicare de menos de 65 años:</a:t>
            </a:r>
          </a:p>
        </p:txBody>
      </p:sp>
      <p:sp>
        <p:nvSpPr>
          <p:cNvPr id="13" name="Text Placeholder 12">
            <a:extLst>
              <a:ext uri="{FF2B5EF4-FFF2-40B4-BE49-F238E27FC236}">
                <a16:creationId xmlns:a16="http://schemas.microsoft.com/office/drawing/2014/main" id="{B5A831AC-0910-6743-E73C-0E454B1BF03A}"/>
              </a:ext>
            </a:extLst>
          </p:cNvPr>
          <p:cNvSpPr>
            <a:spLocks noGrp="1"/>
          </p:cNvSpPr>
          <p:nvPr>
            <p:ph type="body" sz="quarter" idx="14"/>
          </p:nvPr>
        </p:nvSpPr>
        <p:spPr>
          <a:xfrm>
            <a:off x="2182043" y="1972995"/>
            <a:ext cx="7827914" cy="3151096"/>
          </a:xfrm>
          <a:solidFill>
            <a:srgbClr val="DEEBF7"/>
          </a:solidFill>
        </p:spPr>
        <p:txBody>
          <a:bodyPr numCol="3" spcCol="457200">
            <a:normAutofit/>
          </a:bodyPr>
          <a:lstStyle/>
          <a:p>
            <a:pPr lvl="0">
              <a:spcAft>
                <a:spcPts val="0"/>
              </a:spcAft>
              <a:buClrTx/>
            </a:pPr>
            <a:r>
              <a:rPr lang="es-US" sz="1800">
                <a:latin typeface="+mn-lt"/>
              </a:rPr>
              <a:t>Arkansas</a:t>
            </a:r>
          </a:p>
          <a:p>
            <a:pPr lvl="0">
              <a:spcAft>
                <a:spcPts val="0"/>
              </a:spcAft>
              <a:buClrTx/>
            </a:pPr>
            <a:r>
              <a:rPr lang="es-US" sz="1800">
                <a:latin typeface="+mn-lt"/>
              </a:rPr>
              <a:t>California</a:t>
            </a:r>
          </a:p>
          <a:p>
            <a:pPr lvl="0">
              <a:spcAft>
                <a:spcPts val="0"/>
              </a:spcAft>
              <a:buClrTx/>
            </a:pPr>
            <a:r>
              <a:rPr lang="es-US" sz="1800">
                <a:latin typeface="+mn-lt"/>
              </a:rPr>
              <a:t>Colorado</a:t>
            </a:r>
          </a:p>
          <a:p>
            <a:pPr lvl="0">
              <a:spcAft>
                <a:spcPts val="0"/>
              </a:spcAft>
              <a:buClrTx/>
            </a:pPr>
            <a:r>
              <a:rPr lang="es-US" sz="1800">
                <a:latin typeface="+mn-lt"/>
              </a:rPr>
              <a:t>Connecticut</a:t>
            </a:r>
          </a:p>
          <a:p>
            <a:pPr lvl="0">
              <a:spcAft>
                <a:spcPts val="0"/>
              </a:spcAft>
              <a:buClrTx/>
            </a:pPr>
            <a:r>
              <a:rPr lang="es-US" sz="1800">
                <a:latin typeface="+mn-lt"/>
              </a:rPr>
              <a:t>Delaware</a:t>
            </a:r>
          </a:p>
          <a:p>
            <a:pPr lvl="0">
              <a:spcAft>
                <a:spcPts val="0"/>
              </a:spcAft>
              <a:buClrTx/>
            </a:pPr>
            <a:r>
              <a:rPr lang="es-US" sz="1800">
                <a:latin typeface="+mn-lt"/>
              </a:rPr>
              <a:t>Florida</a:t>
            </a:r>
          </a:p>
          <a:p>
            <a:pPr lvl="0">
              <a:spcAft>
                <a:spcPts val="0"/>
              </a:spcAft>
              <a:buClrTx/>
            </a:pPr>
            <a:r>
              <a:rPr lang="es-US" sz="1800">
                <a:latin typeface="+mn-lt"/>
              </a:rPr>
              <a:t>Georgia</a:t>
            </a:r>
          </a:p>
          <a:p>
            <a:pPr lvl="0">
              <a:spcAft>
                <a:spcPts val="0"/>
              </a:spcAft>
              <a:buClrTx/>
            </a:pPr>
            <a:r>
              <a:rPr lang="es-US" sz="1800">
                <a:latin typeface="+mn-lt"/>
              </a:rPr>
              <a:t>Hawaii</a:t>
            </a:r>
          </a:p>
          <a:p>
            <a:pPr lvl="0">
              <a:spcAft>
                <a:spcPts val="0"/>
              </a:spcAft>
              <a:buClrTx/>
            </a:pPr>
            <a:r>
              <a:rPr lang="es-US" sz="1800">
                <a:latin typeface="+mn-lt"/>
              </a:rPr>
              <a:t>Idaho</a:t>
            </a:r>
          </a:p>
          <a:p>
            <a:pPr lvl="0">
              <a:spcAft>
                <a:spcPts val="0"/>
              </a:spcAft>
              <a:buClrTx/>
            </a:pPr>
            <a:r>
              <a:rPr lang="es-US" sz="1800">
                <a:latin typeface="+mn-lt"/>
              </a:rPr>
              <a:t>Illinois </a:t>
            </a:r>
          </a:p>
          <a:p>
            <a:pPr lvl="0">
              <a:spcAft>
                <a:spcPts val="0"/>
              </a:spcAft>
              <a:buClrTx/>
            </a:pPr>
            <a:r>
              <a:rPr lang="es-US" sz="1800">
                <a:latin typeface="+mn-lt"/>
              </a:rPr>
              <a:t>Kansas</a:t>
            </a:r>
          </a:p>
          <a:p>
            <a:pPr lvl="0">
              <a:spcAft>
                <a:spcPts val="0"/>
              </a:spcAft>
              <a:buClrTx/>
            </a:pPr>
            <a:r>
              <a:rPr lang="es-US" sz="1800">
                <a:latin typeface="+mn-lt"/>
              </a:rPr>
              <a:t>Kentucky</a:t>
            </a:r>
          </a:p>
          <a:p>
            <a:pPr lvl="0">
              <a:spcAft>
                <a:spcPts val="0"/>
              </a:spcAft>
              <a:buClrTx/>
            </a:pPr>
            <a:r>
              <a:rPr lang="es-US" sz="1800">
                <a:latin typeface="+mn-lt"/>
              </a:rPr>
              <a:t>Louisiana</a:t>
            </a:r>
          </a:p>
          <a:p>
            <a:pPr lvl="0">
              <a:spcAft>
                <a:spcPts val="0"/>
              </a:spcAft>
              <a:buClrTx/>
            </a:pPr>
            <a:r>
              <a:rPr lang="es-US" sz="1800">
                <a:latin typeface="+mn-lt"/>
              </a:rPr>
              <a:t>Maine</a:t>
            </a:r>
          </a:p>
          <a:p>
            <a:pPr lvl="0">
              <a:spcAft>
                <a:spcPts val="0"/>
              </a:spcAft>
              <a:buClrTx/>
            </a:pPr>
            <a:r>
              <a:rPr lang="es-US" sz="1800">
                <a:latin typeface="+mn-lt"/>
              </a:rPr>
              <a:t>Maryland</a:t>
            </a:r>
          </a:p>
          <a:p>
            <a:pPr lvl="0">
              <a:spcAft>
                <a:spcPts val="0"/>
              </a:spcAft>
              <a:buClrTx/>
            </a:pPr>
            <a:r>
              <a:rPr lang="es-US" sz="1800">
                <a:latin typeface="+mn-lt"/>
              </a:rPr>
              <a:t>Massachusetts</a:t>
            </a:r>
          </a:p>
          <a:p>
            <a:pPr lvl="0">
              <a:spcAft>
                <a:spcPts val="0"/>
              </a:spcAft>
              <a:buClrTx/>
            </a:pPr>
            <a:r>
              <a:rPr lang="es-US" sz="1800">
                <a:latin typeface="+mn-lt"/>
              </a:rPr>
              <a:t>Michigan</a:t>
            </a:r>
          </a:p>
          <a:p>
            <a:pPr lvl="0">
              <a:spcAft>
                <a:spcPts val="0"/>
              </a:spcAft>
              <a:buClrTx/>
            </a:pPr>
            <a:r>
              <a:rPr lang="es-US" sz="1800">
                <a:latin typeface="+mn-lt"/>
              </a:rPr>
              <a:t>Minnesota</a:t>
            </a:r>
          </a:p>
          <a:p>
            <a:pPr lvl="0">
              <a:spcAft>
                <a:spcPts val="0"/>
              </a:spcAft>
              <a:buClrTx/>
            </a:pPr>
            <a:r>
              <a:rPr lang="es-US" sz="1800">
                <a:latin typeface="+mn-lt"/>
              </a:rPr>
              <a:t>Mississippi</a:t>
            </a:r>
          </a:p>
          <a:p>
            <a:pPr lvl="0">
              <a:spcAft>
                <a:spcPts val="0"/>
              </a:spcAft>
              <a:buClrTx/>
            </a:pPr>
            <a:r>
              <a:rPr lang="es-US" sz="1800">
                <a:latin typeface="+mn-lt"/>
              </a:rPr>
              <a:t>Missouri</a:t>
            </a:r>
          </a:p>
          <a:p>
            <a:pPr lvl="0">
              <a:spcAft>
                <a:spcPts val="0"/>
              </a:spcAft>
              <a:buClrTx/>
            </a:pPr>
            <a:r>
              <a:rPr lang="es-US" sz="1800">
                <a:latin typeface="+mn-lt"/>
              </a:rPr>
              <a:t>Montana</a:t>
            </a:r>
          </a:p>
          <a:p>
            <a:pPr lvl="0">
              <a:spcAft>
                <a:spcPts val="0"/>
              </a:spcAft>
              <a:buClrTx/>
            </a:pPr>
            <a:r>
              <a:rPr lang="es-US" sz="1800">
                <a:latin typeface="+mn-lt"/>
              </a:rPr>
              <a:t>New Hampshire</a:t>
            </a:r>
          </a:p>
          <a:p>
            <a:pPr lvl="0">
              <a:spcAft>
                <a:spcPts val="0"/>
              </a:spcAft>
              <a:buClrTx/>
            </a:pPr>
            <a:r>
              <a:rPr lang="es-US" sz="1800">
                <a:latin typeface="+mn-lt"/>
              </a:rPr>
              <a:t>New Jersey</a:t>
            </a:r>
          </a:p>
          <a:p>
            <a:pPr lvl="0">
              <a:spcAft>
                <a:spcPts val="0"/>
              </a:spcAft>
              <a:buClrTx/>
            </a:pPr>
            <a:r>
              <a:rPr lang="es-US" sz="1800">
                <a:latin typeface="+mn-lt"/>
              </a:rPr>
              <a:t>New York</a:t>
            </a:r>
          </a:p>
          <a:p>
            <a:pPr lvl="0">
              <a:spcAft>
                <a:spcPts val="0"/>
              </a:spcAft>
              <a:buClrTx/>
            </a:pPr>
            <a:r>
              <a:rPr lang="es-US" sz="1800">
                <a:latin typeface="+mn-lt"/>
              </a:rPr>
              <a:t>North Carolina</a:t>
            </a:r>
          </a:p>
          <a:p>
            <a:pPr lvl="0">
              <a:spcAft>
                <a:spcPts val="0"/>
              </a:spcAft>
              <a:buClrTx/>
            </a:pPr>
            <a:r>
              <a:rPr lang="es-US" sz="1800">
                <a:latin typeface="+mn-lt"/>
              </a:rPr>
              <a:t>Oklahoma</a:t>
            </a:r>
          </a:p>
          <a:p>
            <a:pPr lvl="0">
              <a:spcAft>
                <a:spcPts val="0"/>
              </a:spcAft>
              <a:buClrTx/>
            </a:pPr>
            <a:r>
              <a:rPr lang="es-US" sz="1800">
                <a:latin typeface="+mn-lt"/>
              </a:rPr>
              <a:t>Oregon</a:t>
            </a:r>
          </a:p>
          <a:p>
            <a:pPr lvl="0">
              <a:spcAft>
                <a:spcPts val="0"/>
              </a:spcAft>
              <a:buClrTx/>
            </a:pPr>
            <a:r>
              <a:rPr lang="es-US" sz="1800">
                <a:latin typeface="+mn-lt"/>
              </a:rPr>
              <a:t>Pennsylvania</a:t>
            </a:r>
          </a:p>
          <a:p>
            <a:pPr lvl="0">
              <a:spcAft>
                <a:spcPts val="0"/>
              </a:spcAft>
              <a:buClrTx/>
            </a:pPr>
            <a:r>
              <a:rPr lang="es-US" sz="1800">
                <a:latin typeface="+mn-lt"/>
              </a:rPr>
              <a:t>South Dakota</a:t>
            </a:r>
          </a:p>
          <a:p>
            <a:pPr lvl="0">
              <a:spcAft>
                <a:spcPts val="0"/>
              </a:spcAft>
              <a:buClrTx/>
            </a:pPr>
            <a:r>
              <a:rPr lang="es-US" sz="1800">
                <a:latin typeface="+mn-lt"/>
              </a:rPr>
              <a:t>Tennessee</a:t>
            </a:r>
          </a:p>
          <a:p>
            <a:pPr lvl="0">
              <a:spcAft>
                <a:spcPts val="0"/>
              </a:spcAft>
              <a:buClrTx/>
            </a:pPr>
            <a:r>
              <a:rPr lang="es-US" sz="1800">
                <a:latin typeface="+mn-lt"/>
              </a:rPr>
              <a:t>Texas</a:t>
            </a:r>
          </a:p>
          <a:p>
            <a:pPr lvl="0">
              <a:spcAft>
                <a:spcPts val="0"/>
              </a:spcAft>
              <a:buClrTx/>
            </a:pPr>
            <a:r>
              <a:rPr lang="es-US" sz="1800">
                <a:latin typeface="+mn-lt"/>
              </a:rPr>
              <a:t>Vermont</a:t>
            </a:r>
          </a:p>
          <a:p>
            <a:pPr lvl="0">
              <a:spcAft>
                <a:spcPts val="0"/>
              </a:spcAft>
              <a:buClrTx/>
            </a:pPr>
            <a:r>
              <a:rPr lang="es-US" sz="1800">
                <a:latin typeface="+mn-lt"/>
              </a:rPr>
              <a:t>Wisconsin</a:t>
            </a:r>
          </a:p>
        </p:txBody>
      </p:sp>
      <p:sp>
        <p:nvSpPr>
          <p:cNvPr id="14" name="Text Placeholder 13">
            <a:extLst>
              <a:ext uri="{FF2B5EF4-FFF2-40B4-BE49-F238E27FC236}">
                <a16:creationId xmlns:a16="http://schemas.microsoft.com/office/drawing/2014/main" id="{E8980F36-B73E-C350-B3BC-D0F81D7056F0}"/>
              </a:ext>
            </a:extLst>
          </p:cNvPr>
          <p:cNvSpPr>
            <a:spLocks noGrp="1"/>
          </p:cNvSpPr>
          <p:nvPr>
            <p:ph type="body" sz="quarter" idx="15"/>
          </p:nvPr>
        </p:nvSpPr>
        <p:spPr>
          <a:xfrm>
            <a:off x="1857507" y="5244007"/>
            <a:ext cx="9077193" cy="850760"/>
          </a:xfrm>
        </p:spPr>
        <p:txBody>
          <a:bodyPr>
            <a:normAutofit fontScale="92500" lnSpcReduction="10000"/>
          </a:bodyPr>
          <a:lstStyle/>
          <a:p>
            <a:pPr marL="0" lvl="0" indent="0">
              <a:spcAft>
                <a:spcPts val="0"/>
              </a:spcAft>
              <a:buClrTx/>
              <a:buNone/>
            </a:pPr>
            <a:r>
              <a:rPr lang="es-US" sz="1400" b="1" dirty="0"/>
              <a:t>NOTA:</a:t>
            </a:r>
            <a:r>
              <a:rPr lang="es-US" sz="1400" dirty="0"/>
              <a:t> algunos estados otorgan estos derechos a todas las personas con Medicare que tienen menos de 65 años, mientras que otros solo los extienden a las personas que reúnen los requisitos para Medicare por discapacidad o solo a las personas con una enfermedad renal en etapa terminal (ESRD). Consulte al Departamento de Seguros del estado para saber qué derechos tiene según la legislación estatal.</a:t>
            </a:r>
          </a:p>
        </p:txBody>
      </p:sp>
      <p:sp>
        <p:nvSpPr>
          <p:cNvPr id="9" name="Freeform: Shape 8">
            <a:extLst>
              <a:ext uri="{FF2B5EF4-FFF2-40B4-BE49-F238E27FC236}">
                <a16:creationId xmlns:a16="http://schemas.microsoft.com/office/drawing/2014/main" id="{CD085D80-454C-4ABC-ACE8-BF4EF85413B1}"/>
              </a:ext>
              <a:ext uri="{C183D7F6-B498-43B3-948B-1728B52AA6E4}">
                <adec:decorative xmlns:adec="http://schemas.microsoft.com/office/drawing/2017/decorative" val="1"/>
              </a:ext>
            </a:extLst>
          </p:cNvPr>
          <p:cNvSpPr>
            <a:spLocks noChangeAspect="1"/>
          </p:cNvSpPr>
          <p:nvPr/>
        </p:nvSpPr>
        <p:spPr>
          <a:xfrm>
            <a:off x="1725064" y="5284780"/>
            <a:ext cx="182880" cy="18288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545A29E1-592D-44AD-A3A0-3BFFE70097F1}"/>
              </a:ext>
            </a:extLst>
          </p:cNvPr>
          <p:cNvSpPr>
            <a:spLocks noGrp="1"/>
          </p:cNvSpPr>
          <p:nvPr>
            <p:ph type="sldNum" sz="quarter" idx="12"/>
          </p:nvPr>
        </p:nvSpPr>
        <p:spPr/>
        <p:txBody>
          <a:bodyPr/>
          <a:lstStyle/>
          <a:p>
            <a:fld id="{0B2D781D-8844-5940-92D1-06EF0A7F581E}" type="slidenum">
              <a:rPr lang="en-US" smtClean="0"/>
              <a:t>39</a:t>
            </a:fld>
            <a:endParaRPr lang="en-US"/>
          </a:p>
        </p:txBody>
      </p:sp>
      <p:sp>
        <p:nvSpPr>
          <p:cNvPr id="3" name="Date Placeholder 2">
            <a:extLst>
              <a:ext uri="{FF2B5EF4-FFF2-40B4-BE49-F238E27FC236}">
                <a16:creationId xmlns:a16="http://schemas.microsoft.com/office/drawing/2014/main" id="{95D9F706-A246-45C2-AD0A-C4482A2998A6}"/>
              </a:ext>
            </a:extLst>
          </p:cNvPr>
          <p:cNvSpPr>
            <a:spLocks noGrp="1"/>
          </p:cNvSpPr>
          <p:nvPr>
            <p:ph type="dt" sz="half" idx="10"/>
          </p:nvPr>
        </p:nvSpPr>
        <p:spPr/>
        <p:txBody>
          <a:bodyPr/>
          <a:lstStyle/>
          <a:p>
            <a:r>
              <a:rPr lang="es-US"/>
              <a:t>Mayo de 2024</a:t>
            </a:r>
          </a:p>
        </p:txBody>
      </p:sp>
      <p:sp>
        <p:nvSpPr>
          <p:cNvPr id="11" name="Footer Placeholder 2">
            <a:extLst>
              <a:ext uri="{FF2B5EF4-FFF2-40B4-BE49-F238E27FC236}">
                <a16:creationId xmlns:a16="http://schemas.microsoft.com/office/drawing/2014/main" id="{19CE44D1-B347-4900-8225-BBE74A376100}"/>
              </a:ext>
            </a:extLst>
          </p:cNvPr>
          <p:cNvSpPr>
            <a:spLocks noGrp="1"/>
          </p:cNvSpPr>
          <p:nvPr>
            <p:ph type="ftr" sz="quarter" idx="11"/>
          </p:nvPr>
        </p:nvSpPr>
        <p:spPr>
          <a:xfrm>
            <a:off x="3505200" y="6492875"/>
            <a:ext cx="5105400" cy="365125"/>
          </a:xfrm>
        </p:spPr>
        <p:txBody>
          <a:bodyPr/>
          <a:lstStyle/>
          <a:p>
            <a:r>
              <a:rPr lang="es-US" dirty="0"/>
              <a:t>Medicare y otros programas para personas con discapacidades</a:t>
            </a:r>
          </a:p>
        </p:txBody>
      </p:sp>
    </p:spTree>
    <p:custDataLst>
      <p:tags r:id="rId1"/>
    </p:custDataLst>
    <p:extLst>
      <p:ext uri="{BB962C8B-B14F-4D97-AF65-F5344CB8AC3E}">
        <p14:creationId xmlns:p14="http://schemas.microsoft.com/office/powerpoint/2010/main" val="1672766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1500"/>
                            </p:stCondLst>
                            <p:childTnLst>
                              <p:par>
                                <p:cTn id="9" presetID="1" presetClass="entr" presetSubtype="0" fill="hold" grpId="0" nodeType="afterEffect">
                                  <p:stCondLst>
                                    <p:cond delay="25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par>
                                <p:cTn id="11" presetID="1" presetClass="entr" presetSubtype="0" fill="hold" grpId="0" nodeType="withEffect">
                                  <p:stCondLst>
                                    <p:cond delay="25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build="p"/>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a:t>Lección 1</a:t>
            </a:r>
          </a:p>
        </p:txBody>
      </p:sp>
      <p:sp>
        <p:nvSpPr>
          <p:cNvPr id="5" name="Text Placeholder 4"/>
          <p:cNvSpPr>
            <a:spLocks noGrp="1"/>
          </p:cNvSpPr>
          <p:nvPr>
            <p:ph type="body" idx="1"/>
          </p:nvPr>
        </p:nvSpPr>
        <p:spPr/>
        <p:txBody>
          <a:bodyPr>
            <a:normAutofit/>
          </a:bodyPr>
          <a:lstStyle/>
          <a:p>
            <a:r>
              <a:rPr lang="es-US" sz="3600"/>
              <a:t>Seguro Social para personas con discapacidades</a:t>
            </a:r>
          </a:p>
        </p:txBody>
      </p:sp>
    </p:spTree>
    <p:custDataLst>
      <p:tags r:id="rId1"/>
    </p:custDataLst>
    <p:extLst>
      <p:ext uri="{BB962C8B-B14F-4D97-AF65-F5344CB8AC3E}">
        <p14:creationId xmlns:p14="http://schemas.microsoft.com/office/powerpoint/2010/main" val="19536987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226" y="278400"/>
            <a:ext cx="8961983" cy="719643"/>
          </a:xfrm>
        </p:spPr>
        <p:txBody>
          <a:bodyPr>
            <a:normAutofit fontScale="90000"/>
          </a:bodyPr>
          <a:lstStyle/>
          <a:p>
            <a:r>
              <a:rPr lang="es-US" sz="3000"/>
              <a:t>Compruebe sus conocimientos: Pregunta 3</a:t>
            </a:r>
          </a:p>
        </p:txBody>
      </p:sp>
      <p:sp>
        <p:nvSpPr>
          <p:cNvPr id="9" name="Content Placeholder 8"/>
          <p:cNvSpPr>
            <a:spLocks noGrp="1"/>
          </p:cNvSpPr>
          <p:nvPr>
            <p:ph type="body" sz="quarter" idx="13"/>
          </p:nvPr>
        </p:nvSpPr>
        <p:spPr>
          <a:xfrm>
            <a:off x="1883226" y="1680210"/>
            <a:ext cx="9302225" cy="3982281"/>
          </a:xfrm>
        </p:spPr>
        <p:txBody>
          <a:bodyPr>
            <a:normAutofit/>
          </a:bodyPr>
          <a:lstStyle/>
          <a:p>
            <a:pPr marL="0" lvl="0" indent="0" defTabSz="685800">
              <a:lnSpc>
                <a:spcPct val="100000"/>
              </a:lnSpc>
              <a:spcBef>
                <a:spcPts val="600"/>
              </a:spcBef>
              <a:buNone/>
            </a:pPr>
            <a:r>
              <a:rPr lang="es-US" sz="2400" b="1" dirty="0"/>
              <a:t>Las personas con discapacidades pueden elegir recibir cobertura a través de un Plan de costos de Medicare.</a:t>
            </a:r>
          </a:p>
          <a:p>
            <a:pPr marL="274320" lvl="0" indent="-274320" defTabSz="685800">
              <a:lnSpc>
                <a:spcPct val="100000"/>
              </a:lnSpc>
              <a:spcBef>
                <a:spcPts val="0"/>
              </a:spcBef>
              <a:buFont typeface="+mj-lt"/>
              <a:buAutoNum type="alphaLcPeriod"/>
            </a:pPr>
            <a:r>
              <a:rPr lang="es-US" sz="2400" dirty="0"/>
              <a:t>Verdadero</a:t>
            </a:r>
          </a:p>
          <a:p>
            <a:pPr marL="274320" lvl="0" indent="-274320" defTabSz="685800">
              <a:lnSpc>
                <a:spcPct val="100000"/>
              </a:lnSpc>
              <a:spcBef>
                <a:spcPts val="0"/>
              </a:spcBef>
              <a:buFont typeface="+mj-lt"/>
              <a:buAutoNum type="alphaLcPeriod"/>
            </a:pPr>
            <a:r>
              <a:rPr lang="es-US" sz="2400" dirty="0"/>
              <a:t>Falso</a:t>
            </a:r>
          </a:p>
        </p:txBody>
      </p:sp>
      <p:sp>
        <p:nvSpPr>
          <p:cNvPr id="6" name="Rounded Rectangle 5" descr="Recuadro verde que señala A como respuesta correcta"/>
          <p:cNvSpPr/>
          <p:nvPr/>
        </p:nvSpPr>
        <p:spPr>
          <a:xfrm>
            <a:off x="1883226" y="2554591"/>
            <a:ext cx="1860638" cy="517382"/>
          </a:xfrm>
          <a:prstGeom prst="roundRect">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 name="Text Box 2">
            <a:extLst>
              <a:ext uri="{FF2B5EF4-FFF2-40B4-BE49-F238E27FC236}">
                <a16:creationId xmlns:a16="http://schemas.microsoft.com/office/drawing/2014/main" id="{A949A726-E4F6-4D0D-8B27-B2035D2659FF}"/>
              </a:ext>
            </a:extLst>
          </p:cNvPr>
          <p:cNvSpPr txBox="1">
            <a:spLocks noChangeArrowheads="1"/>
          </p:cNvSpPr>
          <p:nvPr/>
        </p:nvSpPr>
        <p:spPr bwMode="auto">
          <a:xfrm>
            <a:off x="1798258" y="4770755"/>
            <a:ext cx="9514722" cy="407035"/>
          </a:xfrm>
          <a:prstGeom prst="rect">
            <a:avLst/>
          </a:prstGeom>
          <a:solidFill>
            <a:srgbClr val="FFFFFF"/>
          </a:solidFill>
          <a:ln w="9525">
            <a:noFill/>
            <a:miter lim="800000"/>
            <a:headEnd/>
            <a:tailEnd/>
          </a:ln>
        </p:spPr>
        <p:txBody>
          <a:bodyPr rot="0" vert="horz" wrap="square" lIns="91440" tIns="45720" rIns="91440" bIns="4572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nSpc>
                <a:spcPct val="107000"/>
              </a:lnSpc>
              <a:spcBef>
                <a:spcPts val="0"/>
              </a:spcBef>
              <a:spcAft>
                <a:spcPts val="800"/>
              </a:spcAft>
            </a:pPr>
            <a:r>
              <a:rPr lang="es-419" sz="2000" b="1" dirty="0">
                <a:solidFill>
                  <a:srgbClr val="00529B"/>
                </a:solidFill>
                <a:effectLst/>
                <a:latin typeface="Calibri" panose="020F0502020204030204" pitchFamily="34" charset="0"/>
                <a:ea typeface="Yu Mincho" panose="02020400000000000000" pitchFamily="18" charset="-128"/>
                <a:cs typeface="Times New Roman" panose="02020603050405020304" pitchFamily="18" charset="0"/>
              </a:rPr>
              <a:t>Cronómetro de cuenta regresiva</a:t>
            </a:r>
            <a:r>
              <a:rPr lang="es-419" sz="2000" dirty="0">
                <a:solidFill>
                  <a:srgbClr val="00529B"/>
                </a:solidFill>
                <a:effectLst/>
                <a:latin typeface="Calibri" panose="020F0502020204030204" pitchFamily="34" charset="0"/>
                <a:ea typeface="Yu Mincho" panose="02020400000000000000" pitchFamily="18" charset="-128"/>
                <a:cs typeface="Times New Roman" panose="02020603050405020304" pitchFamily="18" charset="0"/>
              </a:rPr>
              <a:t>: conteste la pregunta antes de que la barra desaparezca.</a:t>
            </a:r>
            <a:endParaRPr lang="en-US" sz="2000" dirty="0">
              <a:solidFill>
                <a:srgbClr val="00529B"/>
              </a:solidFill>
              <a:effectLst/>
              <a:latin typeface="Calibri" panose="020F0502020204030204" pitchFamily="34" charset="0"/>
              <a:ea typeface="Yu Mincho" panose="02020400000000000000" pitchFamily="18" charset="-128"/>
              <a:cs typeface="Times New Roman" panose="02020603050405020304" pitchFamily="18" charset="0"/>
            </a:endParaRPr>
          </a:p>
        </p:txBody>
      </p:sp>
      <p:sp>
        <p:nvSpPr>
          <p:cNvPr id="5" name="Slide Number Placeholder 4">
            <a:extLst>
              <a:ext uri="{FF2B5EF4-FFF2-40B4-BE49-F238E27FC236}">
                <a16:creationId xmlns:a16="http://schemas.microsoft.com/office/drawing/2014/main" id="{1078BC1D-33CA-425A-9B2C-426A079665C5}"/>
              </a:ext>
            </a:extLst>
          </p:cNvPr>
          <p:cNvSpPr>
            <a:spLocks noGrp="1"/>
          </p:cNvSpPr>
          <p:nvPr>
            <p:ph type="sldNum" sz="quarter" idx="12"/>
          </p:nvPr>
        </p:nvSpPr>
        <p:spPr>
          <a:xfrm>
            <a:off x="8610600" y="649224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E79EF6-0C0E-43E6-8FB3-918BC522CC5A}"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Date Placeholder 2">
            <a:extLst>
              <a:ext uri="{FF2B5EF4-FFF2-40B4-BE49-F238E27FC236}">
                <a16:creationId xmlns:a16="http://schemas.microsoft.com/office/drawing/2014/main" id="{AB42723D-EC3A-9142-A465-64C40B44D82B}"/>
              </a:ext>
            </a:extLst>
          </p:cNvPr>
          <p:cNvSpPr>
            <a:spLocks noGrp="1"/>
          </p:cNvSpPr>
          <p:nvPr>
            <p:ph type="dt" sz="half" idx="10"/>
          </p:nvPr>
        </p:nvSpPr>
        <p:spPr>
          <a:xfrm>
            <a:off x="838200" y="6492240"/>
            <a:ext cx="2743200" cy="365125"/>
          </a:xfrm>
        </p:spPr>
        <p:txBody>
          <a:bodyPr/>
          <a:lstStyle/>
          <a:p>
            <a:r>
              <a:rPr lang="es-US"/>
              <a:t>Mayo de 2024</a:t>
            </a:r>
          </a:p>
        </p:txBody>
      </p:sp>
      <p:sp>
        <p:nvSpPr>
          <p:cNvPr id="8" name="Footer Placeholder 2">
            <a:extLst>
              <a:ext uri="{FF2B5EF4-FFF2-40B4-BE49-F238E27FC236}">
                <a16:creationId xmlns:a16="http://schemas.microsoft.com/office/drawing/2014/main" id="{AEA0F806-1F45-4FC9-86E5-B3E33DFF1D6B}"/>
              </a:ext>
            </a:extLst>
          </p:cNvPr>
          <p:cNvSpPr>
            <a:spLocks noGrp="1"/>
          </p:cNvSpPr>
          <p:nvPr>
            <p:ph type="ftr" sz="quarter" idx="11"/>
          </p:nvPr>
        </p:nvSpPr>
        <p:spPr>
          <a:xfrm>
            <a:off x="3450115" y="6490037"/>
            <a:ext cx="5105400" cy="365125"/>
          </a:xfrm>
        </p:spPr>
        <p:txBody>
          <a:bodyPr/>
          <a:lstStyle/>
          <a:p>
            <a:r>
              <a:rPr lang="es-US" dirty="0"/>
              <a:t>Medicare y otros programas para personas con discapacidades</a:t>
            </a:r>
          </a:p>
        </p:txBody>
      </p:sp>
    </p:spTree>
    <p:custDataLst>
      <p:tags r:id="rId1"/>
    </p:custDataLst>
    <p:extLst>
      <p:ext uri="{BB962C8B-B14F-4D97-AF65-F5344CB8AC3E}">
        <p14:creationId xmlns:p14="http://schemas.microsoft.com/office/powerpoint/2010/main" val="391559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a:t>Lección 4</a:t>
            </a:r>
          </a:p>
        </p:txBody>
      </p:sp>
      <p:sp>
        <p:nvSpPr>
          <p:cNvPr id="5" name="Text Placeholder 4"/>
          <p:cNvSpPr>
            <a:spLocks noGrp="1"/>
          </p:cNvSpPr>
          <p:nvPr>
            <p:ph type="body" idx="1"/>
          </p:nvPr>
        </p:nvSpPr>
        <p:spPr/>
        <p:txBody>
          <a:bodyPr>
            <a:normAutofit/>
          </a:bodyPr>
          <a:lstStyle/>
          <a:p>
            <a:r>
              <a:rPr lang="es-US" sz="3600"/>
              <a:t>Otros programas para personas con discapacidades</a:t>
            </a:r>
          </a:p>
        </p:txBody>
      </p:sp>
    </p:spTree>
    <p:custDataLst>
      <p:tags r:id="rId1"/>
    </p:custDataLst>
    <p:extLst>
      <p:ext uri="{BB962C8B-B14F-4D97-AF65-F5344CB8AC3E}">
        <p14:creationId xmlns:p14="http://schemas.microsoft.com/office/powerpoint/2010/main" val="13196679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5E7A2-AE8C-421D-985D-CCED84A66714}"/>
              </a:ext>
            </a:extLst>
          </p:cNvPr>
          <p:cNvSpPr>
            <a:spLocks noGrp="1"/>
          </p:cNvSpPr>
          <p:nvPr>
            <p:ph type="title"/>
          </p:nvPr>
        </p:nvSpPr>
        <p:spPr/>
        <p:txBody>
          <a:bodyPr/>
          <a:lstStyle/>
          <a:p>
            <a:r>
              <a:rPr lang="es-US"/>
              <a:t>Objetivos de la lección 4</a:t>
            </a:r>
          </a:p>
        </p:txBody>
      </p:sp>
      <p:sp>
        <p:nvSpPr>
          <p:cNvPr id="3" name="Content Placeholder 2">
            <a:extLst>
              <a:ext uri="{FF2B5EF4-FFF2-40B4-BE49-F238E27FC236}">
                <a16:creationId xmlns:a16="http://schemas.microsoft.com/office/drawing/2014/main" id="{A66267A8-A158-4869-8672-CF00799B51F4}"/>
              </a:ext>
            </a:extLst>
          </p:cNvPr>
          <p:cNvSpPr>
            <a:spLocks noGrp="1"/>
          </p:cNvSpPr>
          <p:nvPr>
            <p:ph sz="quarter" idx="13"/>
          </p:nvPr>
        </p:nvSpPr>
        <p:spPr>
          <a:xfrm>
            <a:off x="914400" y="1371600"/>
            <a:ext cx="9791700" cy="4667250"/>
          </a:xfrm>
        </p:spPr>
        <p:txBody>
          <a:bodyPr/>
          <a:lstStyle/>
          <a:p>
            <a:pPr marL="0" indent="0">
              <a:buNone/>
            </a:pPr>
            <a:r>
              <a:rPr lang="es-US" b="1"/>
              <a:t>Al final de esta lección, usted podrá:</a:t>
            </a:r>
          </a:p>
          <a:p>
            <a:pPr marL="548640" defTabSz="685800"/>
            <a:r>
              <a:rPr lang="es-US" sz="2400"/>
              <a:t>Identificar programas de salud adicionales disponibles para personas con discapacidades</a:t>
            </a:r>
          </a:p>
          <a:p>
            <a:pPr marL="548640" defTabSz="685800"/>
            <a:r>
              <a:rPr lang="es-US" sz="2400"/>
              <a:t>Saber en qué lugar obtener más información</a:t>
            </a:r>
          </a:p>
        </p:txBody>
      </p:sp>
      <p:sp>
        <p:nvSpPr>
          <p:cNvPr id="6" name="Slide Number Placeholder 5">
            <a:extLst>
              <a:ext uri="{FF2B5EF4-FFF2-40B4-BE49-F238E27FC236}">
                <a16:creationId xmlns:a16="http://schemas.microsoft.com/office/drawing/2014/main" id="{4C6E1FC8-21C8-406A-A118-C5E9F7761AC1}"/>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42</a:t>
            </a:fld>
            <a:endParaRPr lang="en-US"/>
          </a:p>
        </p:txBody>
      </p:sp>
      <p:sp>
        <p:nvSpPr>
          <p:cNvPr id="4" name="Date Placeholder 3">
            <a:extLst>
              <a:ext uri="{FF2B5EF4-FFF2-40B4-BE49-F238E27FC236}">
                <a16:creationId xmlns:a16="http://schemas.microsoft.com/office/drawing/2014/main" id="{5F856BAB-7DE6-4AC9-9B18-214ACF7A7FBF}"/>
              </a:ext>
            </a:extLst>
          </p:cNvPr>
          <p:cNvSpPr>
            <a:spLocks noGrp="1"/>
          </p:cNvSpPr>
          <p:nvPr>
            <p:ph type="dt" sz="half" idx="10"/>
          </p:nvPr>
        </p:nvSpPr>
        <p:spPr>
          <a:xfrm>
            <a:off x="838200" y="6492240"/>
            <a:ext cx="2743200" cy="365125"/>
          </a:xfrm>
        </p:spPr>
        <p:txBody>
          <a:bodyPr/>
          <a:lstStyle/>
          <a:p>
            <a:r>
              <a:rPr lang="es-US"/>
              <a:t>Mayo de 2024</a:t>
            </a:r>
          </a:p>
        </p:txBody>
      </p:sp>
      <p:sp>
        <p:nvSpPr>
          <p:cNvPr id="7" name="Footer Placeholder 2">
            <a:extLst>
              <a:ext uri="{FF2B5EF4-FFF2-40B4-BE49-F238E27FC236}">
                <a16:creationId xmlns:a16="http://schemas.microsoft.com/office/drawing/2014/main" id="{873E92BB-E78B-46D1-8BBF-F1D7FF68433D}"/>
              </a:ext>
            </a:extLst>
          </p:cNvPr>
          <p:cNvSpPr>
            <a:spLocks noGrp="1"/>
          </p:cNvSpPr>
          <p:nvPr>
            <p:ph type="ftr" sz="quarter" idx="11"/>
          </p:nvPr>
        </p:nvSpPr>
        <p:spPr>
          <a:xfrm>
            <a:off x="3505200" y="6492875"/>
            <a:ext cx="5105400" cy="365125"/>
          </a:xfrm>
        </p:spPr>
        <p:txBody>
          <a:bodyPr/>
          <a:lstStyle/>
          <a:p>
            <a:r>
              <a:rPr lang="es-US" dirty="0"/>
              <a:t>Medicare y otros programas para personas con discapacidades</a:t>
            </a:r>
          </a:p>
        </p:txBody>
      </p:sp>
    </p:spTree>
    <p:custDataLst>
      <p:tags r:id="rId1"/>
    </p:custDataLst>
    <p:extLst>
      <p:ext uri="{BB962C8B-B14F-4D97-AF65-F5344CB8AC3E}">
        <p14:creationId xmlns:p14="http://schemas.microsoft.com/office/powerpoint/2010/main" val="3169732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B67B506-8DA9-BC46-A697-EBD5EB432098}"/>
              </a:ext>
            </a:extLst>
          </p:cNvPr>
          <p:cNvSpPr>
            <a:spLocks noGrp="1"/>
          </p:cNvSpPr>
          <p:nvPr>
            <p:ph type="title"/>
          </p:nvPr>
        </p:nvSpPr>
        <p:spPr/>
        <p:txBody>
          <a:bodyPr/>
          <a:lstStyle/>
          <a:p>
            <a:r>
              <a:rPr lang="es-US"/>
              <a:t>Programas útiles</a:t>
            </a:r>
          </a:p>
        </p:txBody>
      </p:sp>
      <p:sp>
        <p:nvSpPr>
          <p:cNvPr id="6" name="Text Placeholder 5">
            <a:extLst>
              <a:ext uri="{FF2B5EF4-FFF2-40B4-BE49-F238E27FC236}">
                <a16:creationId xmlns:a16="http://schemas.microsoft.com/office/drawing/2014/main" id="{FE9C25B3-058D-7131-3838-A89C8ED3AEFF}"/>
              </a:ext>
            </a:extLst>
          </p:cNvPr>
          <p:cNvSpPr>
            <a:spLocks noGrp="1"/>
          </p:cNvSpPr>
          <p:nvPr>
            <p:ph type="body" sz="quarter" idx="13"/>
          </p:nvPr>
        </p:nvSpPr>
        <p:spPr>
          <a:xfrm>
            <a:off x="439615" y="1645764"/>
            <a:ext cx="3694176" cy="4389120"/>
          </a:xfrm>
          <a:prstGeom prst="roundRect">
            <a:avLst/>
          </a:prstGeom>
          <a:ln w="38100">
            <a:solidFill>
              <a:srgbClr val="FFD966"/>
            </a:solidFill>
          </a:ln>
        </p:spPr>
        <p:txBody>
          <a:bodyPr tIns="274320"/>
          <a:lstStyle/>
          <a:p>
            <a:pPr marL="0" lvl="1" indent="0" algn="ctr" defTabSz="685800">
              <a:spcAft>
                <a:spcPts val="3000"/>
              </a:spcAft>
              <a:buNone/>
            </a:pPr>
            <a:r>
              <a:rPr lang="es-US" b="1" dirty="0"/>
              <a:t>Medicaid</a:t>
            </a:r>
          </a:p>
          <a:p>
            <a:pPr marL="91440" lvl="1" indent="0" defTabSz="685800">
              <a:buNone/>
            </a:pPr>
            <a:r>
              <a:rPr lang="es-US" sz="2300" dirty="0"/>
              <a:t>Paga la asistencia médica para determinadas personas y familias con ingresos y recursos limitados</a:t>
            </a:r>
          </a:p>
        </p:txBody>
      </p:sp>
      <p:cxnSp>
        <p:nvCxnSpPr>
          <p:cNvPr id="17" name="Straight Connector 16">
            <a:extLst>
              <a:ext uri="{FF2B5EF4-FFF2-40B4-BE49-F238E27FC236}">
                <a16:creationId xmlns:a16="http://schemas.microsoft.com/office/drawing/2014/main" id="{5FFCE5E0-05BC-4FBC-867C-BA0BD148CD9C}"/>
              </a:ext>
              <a:ext uri="{C183D7F6-B498-43B3-948B-1728B52AA6E4}">
                <adec:decorative xmlns:adec="http://schemas.microsoft.com/office/drawing/2017/decorative" val="1"/>
              </a:ext>
            </a:extLst>
          </p:cNvPr>
          <p:cNvCxnSpPr/>
          <p:nvPr/>
        </p:nvCxnSpPr>
        <p:spPr>
          <a:xfrm>
            <a:off x="460087" y="2705100"/>
            <a:ext cx="3657600" cy="0"/>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907CE3F3-DC14-DF4C-629E-DA65D9654EDB}"/>
              </a:ext>
            </a:extLst>
          </p:cNvPr>
          <p:cNvSpPr>
            <a:spLocks noGrp="1"/>
          </p:cNvSpPr>
          <p:nvPr>
            <p:ph type="body" sz="quarter" idx="14"/>
          </p:nvPr>
        </p:nvSpPr>
        <p:spPr>
          <a:xfrm>
            <a:off x="4248912" y="1645764"/>
            <a:ext cx="3694176" cy="4389120"/>
          </a:xfrm>
          <a:prstGeom prst="roundRect">
            <a:avLst/>
          </a:prstGeom>
          <a:ln w="38100">
            <a:solidFill>
              <a:srgbClr val="FFD966"/>
            </a:solidFill>
          </a:ln>
        </p:spPr>
        <p:txBody>
          <a:bodyPr>
            <a:normAutofit/>
          </a:bodyPr>
          <a:lstStyle/>
          <a:p>
            <a:pPr marL="0" lvl="1" indent="0" algn="ctr" defTabSz="685800">
              <a:spcAft>
                <a:spcPts val="1800"/>
              </a:spcAft>
              <a:buNone/>
            </a:pPr>
            <a:r>
              <a:rPr lang="es-US" b="1" dirty="0"/>
              <a:t>Programas de ahorro de Medicare</a:t>
            </a:r>
          </a:p>
          <a:p>
            <a:pPr marL="91440" lvl="1" indent="0" defTabSz="685800">
              <a:buNone/>
            </a:pPr>
            <a:r>
              <a:rPr lang="es-US" sz="2300" dirty="0"/>
              <a:t>Pueden pagar primas, deducibles, </a:t>
            </a:r>
            <a:r>
              <a:rPr lang="es-US" sz="2300" dirty="0" err="1"/>
              <a:t>coseguro</a:t>
            </a:r>
            <a:r>
              <a:rPr lang="es-US" sz="2300" dirty="0"/>
              <a:t> y copagos de la Parte A (seguro hospitalario) y la Parte B (seguro médico) de Medicare</a:t>
            </a:r>
          </a:p>
        </p:txBody>
      </p:sp>
      <p:cxnSp>
        <p:nvCxnSpPr>
          <p:cNvPr id="9" name="Straight Connector 8">
            <a:extLst>
              <a:ext uri="{FF2B5EF4-FFF2-40B4-BE49-F238E27FC236}">
                <a16:creationId xmlns:a16="http://schemas.microsoft.com/office/drawing/2014/main" id="{D2C02159-14A8-4077-8EAB-7492433DFFC3}"/>
              </a:ext>
              <a:ext uri="{C183D7F6-B498-43B3-948B-1728B52AA6E4}">
                <adec:decorative xmlns:adec="http://schemas.microsoft.com/office/drawing/2017/decorative" val="1"/>
              </a:ext>
            </a:extLst>
          </p:cNvPr>
          <p:cNvCxnSpPr/>
          <p:nvPr/>
        </p:nvCxnSpPr>
        <p:spPr>
          <a:xfrm>
            <a:off x="4276859" y="2705100"/>
            <a:ext cx="3657600" cy="0"/>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0AC26C0B-31EF-8EDE-C966-FE02B2E7FE31}"/>
              </a:ext>
            </a:extLst>
          </p:cNvPr>
          <p:cNvSpPr>
            <a:spLocks noGrp="1"/>
          </p:cNvSpPr>
          <p:nvPr>
            <p:ph type="body" sz="quarter" idx="15"/>
          </p:nvPr>
        </p:nvSpPr>
        <p:spPr>
          <a:xfrm>
            <a:off x="8172450" y="1645764"/>
            <a:ext cx="3694176" cy="4389120"/>
          </a:xfrm>
          <a:prstGeom prst="roundRect">
            <a:avLst/>
          </a:prstGeom>
          <a:ln w="38100">
            <a:solidFill>
              <a:srgbClr val="FFD966"/>
            </a:solidFill>
          </a:ln>
        </p:spPr>
        <p:txBody>
          <a:bodyPr tIns="274320">
            <a:normAutofit/>
          </a:bodyPr>
          <a:lstStyle/>
          <a:p>
            <a:pPr marL="0" lvl="1" indent="0" algn="ctr" defTabSz="685800">
              <a:spcAft>
                <a:spcPts val="3000"/>
              </a:spcAft>
              <a:buNone/>
            </a:pPr>
            <a:r>
              <a:rPr lang="es-US" b="1" dirty="0"/>
              <a:t>Ayuda adicional</a:t>
            </a:r>
          </a:p>
          <a:p>
            <a:pPr marL="91440" lvl="1" indent="0" defTabSz="685800">
              <a:buNone/>
            </a:pPr>
            <a:r>
              <a:rPr lang="es-US" sz="2300" dirty="0"/>
              <a:t>Puede ayudar con los costos de la cobertura de medicamentos de Medicare, como primas mensuales del plan de medicamentos, deducible anual, </a:t>
            </a:r>
            <a:r>
              <a:rPr lang="es-US" sz="2300" dirty="0" err="1"/>
              <a:t>coseguro</a:t>
            </a:r>
            <a:r>
              <a:rPr lang="es-US" sz="2300" dirty="0"/>
              <a:t> y copagos</a:t>
            </a:r>
          </a:p>
        </p:txBody>
      </p:sp>
      <p:cxnSp>
        <p:nvCxnSpPr>
          <p:cNvPr id="14" name="Straight Connector 13">
            <a:extLst>
              <a:ext uri="{FF2B5EF4-FFF2-40B4-BE49-F238E27FC236}">
                <a16:creationId xmlns:a16="http://schemas.microsoft.com/office/drawing/2014/main" id="{56140785-D08B-4F5F-8907-75752B8CF604}"/>
              </a:ext>
              <a:ext uri="{C183D7F6-B498-43B3-948B-1728B52AA6E4}">
                <adec:decorative xmlns:adec="http://schemas.microsoft.com/office/drawing/2017/decorative" val="1"/>
              </a:ext>
            </a:extLst>
          </p:cNvPr>
          <p:cNvCxnSpPr/>
          <p:nvPr/>
        </p:nvCxnSpPr>
        <p:spPr>
          <a:xfrm>
            <a:off x="8201941" y="2713809"/>
            <a:ext cx="3657600" cy="0"/>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9F6C010B-E471-40F8-876D-CB126701EDB1}"/>
              </a:ext>
            </a:extLst>
          </p:cNvPr>
          <p:cNvSpPr>
            <a:spLocks noGrp="1"/>
          </p:cNvSpPr>
          <p:nvPr>
            <p:ph type="sldNum" sz="quarter" idx="12"/>
          </p:nvPr>
        </p:nvSpPr>
        <p:spPr/>
        <p:txBody>
          <a:bodyPr/>
          <a:lstStyle/>
          <a:p>
            <a:fld id="{0B2D781D-8844-5940-92D1-06EF0A7F581E}" type="slidenum">
              <a:rPr lang="en-US" smtClean="0"/>
              <a:t>43</a:t>
            </a:fld>
            <a:endParaRPr lang="en-US"/>
          </a:p>
        </p:txBody>
      </p:sp>
      <p:sp>
        <p:nvSpPr>
          <p:cNvPr id="2" name="Date Placeholder 1">
            <a:extLst>
              <a:ext uri="{FF2B5EF4-FFF2-40B4-BE49-F238E27FC236}">
                <a16:creationId xmlns:a16="http://schemas.microsoft.com/office/drawing/2014/main" id="{AF5DDDB5-2251-D94E-99EC-DD7FE1A954D6}"/>
              </a:ext>
            </a:extLst>
          </p:cNvPr>
          <p:cNvSpPr>
            <a:spLocks noGrp="1"/>
          </p:cNvSpPr>
          <p:nvPr>
            <p:ph type="dt" sz="half" idx="10"/>
          </p:nvPr>
        </p:nvSpPr>
        <p:spPr/>
        <p:txBody>
          <a:bodyPr/>
          <a:lstStyle/>
          <a:p>
            <a:r>
              <a:rPr lang="es-US"/>
              <a:t>Mayo de 2024</a:t>
            </a:r>
          </a:p>
        </p:txBody>
      </p:sp>
      <p:sp>
        <p:nvSpPr>
          <p:cNvPr id="12" name="Footer Placeholder 2">
            <a:extLst>
              <a:ext uri="{FF2B5EF4-FFF2-40B4-BE49-F238E27FC236}">
                <a16:creationId xmlns:a16="http://schemas.microsoft.com/office/drawing/2014/main" id="{B7060FCE-0711-4DC0-BEF4-BA63A1BE866E}"/>
              </a:ext>
            </a:extLst>
          </p:cNvPr>
          <p:cNvSpPr>
            <a:spLocks noGrp="1"/>
          </p:cNvSpPr>
          <p:nvPr>
            <p:ph type="ftr" sz="quarter" idx="11"/>
          </p:nvPr>
        </p:nvSpPr>
        <p:spPr>
          <a:xfrm>
            <a:off x="3505200" y="6492875"/>
            <a:ext cx="5105400" cy="365125"/>
          </a:xfrm>
        </p:spPr>
        <p:txBody>
          <a:bodyPr/>
          <a:lstStyle/>
          <a:p>
            <a:r>
              <a:rPr lang="es-US" dirty="0"/>
              <a:t>Medicare y otros programas para personas con discapacidades</a:t>
            </a:r>
          </a:p>
        </p:txBody>
      </p:sp>
    </p:spTree>
    <p:custDataLst>
      <p:tags r:id="rId1"/>
    </p:custDataLst>
    <p:extLst>
      <p:ext uri="{BB962C8B-B14F-4D97-AF65-F5344CB8AC3E}">
        <p14:creationId xmlns:p14="http://schemas.microsoft.com/office/powerpoint/2010/main" val="79121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sz="2800" dirty="0"/>
              <a:t>Medicare y otros programas para personas </a:t>
            </a:r>
            <a:br>
              <a:rPr lang="es-US" sz="2800" dirty="0"/>
            </a:br>
            <a:r>
              <a:rPr lang="es-US" sz="2800" dirty="0"/>
              <a:t>con discapacidades: Recursos</a:t>
            </a:r>
          </a:p>
        </p:txBody>
      </p:sp>
      <p:graphicFrame>
        <p:nvGraphicFramePr>
          <p:cNvPr id="5" name="Content Placeholder 6" descr="Tabla de recursos útiles" title="Medicare y otros programas para personas con discapacidades. Recursos"/>
          <p:cNvGraphicFramePr>
            <a:graphicFrameLocks/>
          </p:cNvGraphicFramePr>
          <p:nvPr>
            <p:extLst>
              <p:ext uri="{D42A27DB-BD31-4B8C-83A1-F6EECF244321}">
                <p14:modId xmlns:p14="http://schemas.microsoft.com/office/powerpoint/2010/main" val="2442883014"/>
              </p:ext>
            </p:extLst>
          </p:nvPr>
        </p:nvGraphicFramePr>
        <p:xfrm>
          <a:off x="947530" y="1350419"/>
          <a:ext cx="10296939" cy="4612640"/>
        </p:xfrm>
        <a:graphic>
          <a:graphicData uri="http://schemas.openxmlformats.org/drawingml/2006/table">
            <a:tbl>
              <a:tblPr firstRow="1" bandRow="1">
                <a:tableStyleId>{5FD0F851-EC5A-4D38-B0AD-8093EC10F338}</a:tableStyleId>
              </a:tblPr>
              <a:tblGrid>
                <a:gridCol w="4269463">
                  <a:extLst>
                    <a:ext uri="{9D8B030D-6E8A-4147-A177-3AD203B41FA5}">
                      <a16:colId xmlns:a16="http://schemas.microsoft.com/office/drawing/2014/main" val="20000"/>
                    </a:ext>
                  </a:extLst>
                </a:gridCol>
                <a:gridCol w="6027476">
                  <a:extLst>
                    <a:ext uri="{9D8B030D-6E8A-4147-A177-3AD203B41FA5}">
                      <a16:colId xmlns:a16="http://schemas.microsoft.com/office/drawing/2014/main" val="20001"/>
                    </a:ext>
                  </a:extLst>
                </a:gridCol>
              </a:tblGrid>
              <a:tr h="37084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b="0" u="none" strike="noStrike" cap="none" normalizeH="0" baseline="0" noProof="0">
                          <a:ln>
                            <a:noFill/>
                          </a:ln>
                          <a:solidFill>
                            <a:srgbClr val="00529B"/>
                          </a:solidFill>
                          <a:effectLst/>
                          <a:uLnTx/>
                          <a:uFillTx/>
                        </a:rPr>
                        <a:t>Centros de Servicios de Medicare y Medicaid</a:t>
                      </a:r>
                    </a:p>
                    <a:p>
                      <a:pPr algn="l" rtl="0">
                        <a:spcBef>
                          <a:spcPts val="0"/>
                        </a:spcBef>
                      </a:pPr>
                      <a:endParaRPr lang="en-US" sz="1600" b="0" dirty="0">
                        <a:solidFill>
                          <a:srgbClr val="00529B"/>
                        </a:solidFill>
                      </a:endParaRPr>
                    </a:p>
                  </a:txBody>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US" sz="1600" b="0" u="none" strike="noStrike" cap="none" normalizeH="0" baseline="0" noProof="0">
                          <a:ln>
                            <a:noFill/>
                          </a:ln>
                          <a:solidFill>
                            <a:srgbClr val="00529B"/>
                          </a:solidFill>
                          <a:effectLst/>
                          <a:uLnTx/>
                          <a:uFillTx/>
                        </a:rPr>
                        <a:t>Llame al 1-800-633-4227 (TTY: 1-877-486-2048)</a:t>
                      </a:r>
                    </a:p>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US" sz="1600" b="0" u="none" strike="noStrike" cap="none" normalizeH="0" baseline="0" noProof="0">
                          <a:ln>
                            <a:noFill/>
                          </a:ln>
                          <a:solidFill>
                            <a:srgbClr val="00529B"/>
                          </a:solidFill>
                          <a:effectLst/>
                          <a:uLnTx/>
                          <a:uFillTx/>
                          <a:hlinkClick r:id="rId4">
                            <a:extLst>
                              <a:ext uri="{A12FA001-AC4F-418D-AE19-62706E023703}">
                                <ahyp:hlinkClr xmlns:ahyp="http://schemas.microsoft.com/office/drawing/2018/hyperlinkcolor" val="tx"/>
                              </a:ext>
                            </a:extLst>
                          </a:hlinkClick>
                        </a:rPr>
                        <a:t>es.Medicare.gov</a:t>
                      </a:r>
                    </a:p>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US" sz="1600" b="0" u="none" strike="noStrike" cap="none" normalizeH="0" baseline="0" noProof="0">
                          <a:ln>
                            <a:noFill/>
                          </a:ln>
                          <a:solidFill>
                            <a:srgbClr val="00529B"/>
                          </a:solidFill>
                          <a:effectLst/>
                          <a:uLnTx/>
                          <a:uFillTx/>
                          <a:hlinkClick r:id="rId5">
                            <a:extLst>
                              <a:ext uri="{A12FA001-AC4F-418D-AE19-62706E023703}">
                                <ahyp:hlinkClr xmlns:ahyp="http://schemas.microsoft.com/office/drawing/2018/hyperlinkcolor" val="tx"/>
                              </a:ext>
                            </a:extLst>
                          </a:hlinkClick>
                        </a:rPr>
                        <a:t>CMS.gov</a:t>
                      </a:r>
                    </a:p>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US" sz="1600" b="0" u="none" strike="noStrike" cap="none" normalizeH="0" baseline="0" noProof="0">
                          <a:ln>
                            <a:noFill/>
                          </a:ln>
                          <a:solidFill>
                            <a:srgbClr val="00529B"/>
                          </a:solidFill>
                          <a:effectLst/>
                          <a:uLnTx/>
                          <a:uFillTx/>
                          <a:hlinkClick r:id="rId6">
                            <a:extLst>
                              <a:ext uri="{A12FA001-AC4F-418D-AE19-62706E023703}">
                                <ahyp:hlinkClr xmlns:ahyp="http://schemas.microsoft.com/office/drawing/2018/hyperlinkcolor" val="tx"/>
                              </a:ext>
                            </a:extLst>
                          </a:hlinkClick>
                        </a:rPr>
                        <a:t>Medicaid.gov</a:t>
                      </a:r>
                      <a:r>
                        <a:rPr kumimoji="0" lang="es-US" sz="1600" b="0" u="none" strike="noStrike" cap="none" normalizeH="0" baseline="0" noProof="0">
                          <a:ln>
                            <a:noFill/>
                          </a:ln>
                          <a:solidFill>
                            <a:srgbClr val="00529B"/>
                          </a:solidFill>
                          <a:effectLst/>
                          <a:uLnTx/>
                          <a:uFillTx/>
                        </a:rPr>
                        <a:t> </a:t>
                      </a:r>
                    </a:p>
                  </a:txBody>
                  <a:tcPr/>
                </a:tc>
                <a:extLst>
                  <a:ext uri="{0D108BD9-81ED-4DB2-BD59-A6C34878D82A}">
                    <a16:rowId xmlns:a16="http://schemas.microsoft.com/office/drawing/2014/main" val="10000"/>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b="0" u="none" strike="noStrike" cap="none" normalizeH="0" baseline="0" noProof="0">
                          <a:ln>
                            <a:noFill/>
                          </a:ln>
                          <a:solidFill>
                            <a:srgbClr val="00529B"/>
                          </a:solidFill>
                          <a:effectLst/>
                          <a:uLnTx/>
                          <a:uFillTx/>
                        </a:rPr>
                        <a:t>Seguro Social </a:t>
                      </a:r>
                    </a:p>
                    <a:p>
                      <a:pPr algn="l" rtl="0">
                        <a:spcBef>
                          <a:spcPts val="0"/>
                        </a:spcBef>
                      </a:pPr>
                      <a:endParaRPr lang="en-US" sz="1600" b="0" dirty="0">
                        <a:solidFill>
                          <a:srgbClr val="00529B"/>
                        </a:solidFill>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US" sz="1600" b="0" u="none" strike="noStrike" cap="none" normalizeH="0" baseline="0" noProof="0">
                          <a:ln>
                            <a:noFill/>
                          </a:ln>
                          <a:solidFill>
                            <a:srgbClr val="00529B"/>
                          </a:solidFill>
                          <a:effectLst/>
                          <a:uLnTx/>
                          <a:uFillTx/>
                        </a:rPr>
                        <a:t>Llame al 1-800-772-1213 (TTY: 1-800-325-0778)</a:t>
                      </a:r>
                    </a:p>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US" sz="1600" b="0" u="sng" strike="noStrike" cap="none" normalizeH="0" baseline="0" noProof="0">
                          <a:ln>
                            <a:noFill/>
                          </a:ln>
                          <a:solidFill>
                            <a:srgbClr val="00529B"/>
                          </a:solidFill>
                          <a:effectLst/>
                          <a:uLnTx/>
                          <a:uFillTx/>
                          <a:hlinkClick r:id="rId7">
                            <a:extLst>
                              <a:ext uri="{A12FA001-AC4F-418D-AE19-62706E023703}">
                                <ahyp:hlinkClr xmlns:ahyp="http://schemas.microsoft.com/office/drawing/2018/hyperlinkcolor" val="tx"/>
                              </a:ext>
                            </a:extLst>
                          </a:hlinkClick>
                        </a:rPr>
                        <a:t>SSA.gov</a:t>
                      </a:r>
                    </a:p>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US" sz="1600" b="0" u="none" strike="noStrike" cap="none" normalizeH="0" baseline="0" noProof="0">
                          <a:ln>
                            <a:noFill/>
                          </a:ln>
                          <a:solidFill>
                            <a:srgbClr val="00529B"/>
                          </a:solidFill>
                          <a:effectLst/>
                          <a:uLnTx/>
                          <a:uFillTx/>
                          <a:hlinkClick r:id="rId8" tooltip="https://www.ssa.gov/redbook/">
                            <a:extLst>
                              <a:ext uri="{A12FA001-AC4F-418D-AE19-62706E023703}">
                                <ahyp:hlinkClr xmlns:ahyp="http://schemas.microsoft.com/office/drawing/2018/hyperlinkcolor" val="tx"/>
                              </a:ext>
                            </a:extLst>
                          </a:hlinkClick>
                        </a:rPr>
                        <a:t>SSA.gov/redbook</a:t>
                      </a:r>
                      <a:r>
                        <a:rPr kumimoji="0" lang="es-US" sz="1600" b="0" u="none" strike="noStrike" cap="none" normalizeH="0" baseline="0" noProof="0">
                          <a:ln>
                            <a:noFill/>
                          </a:ln>
                          <a:solidFill>
                            <a:srgbClr val="00529B"/>
                          </a:solidFill>
                          <a:effectLst/>
                          <a:uLnTx/>
                          <a:uFillTx/>
                        </a:rPr>
                        <a:t> </a:t>
                      </a:r>
                    </a:p>
                  </a:txBody>
                  <a:tcPr/>
                </a:tc>
                <a:extLst>
                  <a:ext uri="{0D108BD9-81ED-4DB2-BD59-A6C34878D82A}">
                    <a16:rowId xmlns:a16="http://schemas.microsoft.com/office/drawing/2014/main" val="10001"/>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b="0" u="none" strike="noStrike" cap="none" normalizeH="0" baseline="0" noProof="0">
                          <a:ln>
                            <a:noFill/>
                          </a:ln>
                          <a:solidFill>
                            <a:srgbClr val="00529B"/>
                          </a:solidFill>
                          <a:effectLst/>
                          <a:uLnTx/>
                          <a:uFillTx/>
                        </a:rPr>
                        <a:t>Junta de Jubilación de Empleados Ferroviarios</a:t>
                      </a:r>
                    </a:p>
                    <a:p>
                      <a:pPr algn="l" rtl="0">
                        <a:spcBef>
                          <a:spcPts val="0"/>
                        </a:spcBef>
                      </a:pPr>
                      <a:endParaRPr lang="en-US" sz="1600" b="0" dirty="0">
                        <a:solidFill>
                          <a:srgbClr val="00529B"/>
                        </a:solidFill>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US" sz="1600" b="0" u="none" strike="noStrike" cap="none" normalizeH="0" baseline="0" noProof="0">
                          <a:ln>
                            <a:noFill/>
                          </a:ln>
                          <a:solidFill>
                            <a:srgbClr val="00529B"/>
                          </a:solidFill>
                          <a:effectLst/>
                          <a:uLnTx/>
                          <a:uFillTx/>
                        </a:rPr>
                        <a:t>Llame al 1-877-772-5772 (TTY: 1-312-751-4701)</a:t>
                      </a:r>
                    </a:p>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s-US" sz="1600" b="0">
                          <a:solidFill>
                            <a:srgbClr val="00529B"/>
                          </a:solidFill>
                          <a:hlinkClick r:id="rId9">
                            <a:extLst>
                              <a:ext uri="{A12FA001-AC4F-418D-AE19-62706E023703}">
                                <ahyp:hlinkClr xmlns:ahyp="http://schemas.microsoft.com/office/drawing/2018/hyperlinkcolor" val="tx"/>
                              </a:ext>
                            </a:extLst>
                          </a:hlinkClick>
                        </a:rPr>
                        <a:t>RRB.gov</a:t>
                      </a:r>
                    </a:p>
                  </a:txBody>
                  <a:tcPr/>
                </a:tc>
                <a:extLst>
                  <a:ext uri="{0D108BD9-81ED-4DB2-BD59-A6C34878D82A}">
                    <a16:rowId xmlns:a16="http://schemas.microsoft.com/office/drawing/2014/main" val="10002"/>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US" sz="1600" b="0" u="none" strike="noStrike" cap="none" normalizeH="0" baseline="0" noProof="0">
                          <a:ln>
                            <a:noFill/>
                          </a:ln>
                          <a:solidFill>
                            <a:srgbClr val="00529B"/>
                          </a:solidFill>
                          <a:effectLst/>
                          <a:uLnTx/>
                          <a:uFillTx/>
                        </a:rPr>
                        <a:t>Departamento del Trabajo de los EE. UU.</a:t>
                      </a: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lvl="0" indent="-22860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s-US" sz="1600" b="0" u="sng">
                          <a:solidFill>
                            <a:srgbClr val="00529B"/>
                          </a:solidFill>
                          <a:effectLst/>
                          <a:hlinkClick r:id="rId10">
                            <a:extLst>
                              <a:ext uri="{A12FA001-AC4F-418D-AE19-62706E023703}">
                                <ahyp:hlinkClr xmlns:ahyp="http://schemas.microsoft.com/office/drawing/2018/hyperlinkcolor" val="tx"/>
                              </a:ext>
                            </a:extLst>
                          </a:hlinkClick>
                        </a:rPr>
                        <a:t>DOL.gov/odep/topics/disability.htm</a:t>
                      </a:r>
                    </a:p>
                  </a:txBody>
                  <a:tcPr/>
                </a:tc>
                <a:extLst>
                  <a:ext uri="{0D108BD9-81ED-4DB2-BD59-A6C34878D82A}">
                    <a16:rowId xmlns:a16="http://schemas.microsoft.com/office/drawing/2014/main" val="10003"/>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b="0" u="none" strike="noStrike" cap="none" normalizeH="0" baseline="0" noProof="0">
                          <a:ln>
                            <a:noFill/>
                          </a:ln>
                          <a:solidFill>
                            <a:srgbClr val="00529B"/>
                          </a:solidFill>
                          <a:effectLst/>
                          <a:uLnTx/>
                          <a:uFillTx/>
                        </a:rPr>
                        <a:t>Health Insurance Marketplace® (Mercados de Seguros Médicos)</a:t>
                      </a:r>
                    </a:p>
                    <a:p>
                      <a:pPr algn="l" rtl="0">
                        <a:spcBef>
                          <a:spcPts val="0"/>
                        </a:spcBef>
                      </a:pPr>
                      <a:endParaRPr lang="en-US" sz="1600" b="0" dirty="0">
                        <a:solidFill>
                          <a:srgbClr val="00529B"/>
                        </a:solidFill>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US" sz="1600" b="0" u="none" strike="noStrike" cap="none" normalizeH="0" baseline="0" noProof="0">
                          <a:ln>
                            <a:noFill/>
                          </a:ln>
                          <a:solidFill>
                            <a:srgbClr val="00529B"/>
                          </a:solidFill>
                          <a:effectLst/>
                          <a:uLnTx/>
                          <a:uFillTx/>
                        </a:rPr>
                        <a:t>Llame al 1-800-318-2596 (TTY: 1-855-889-4325)</a:t>
                      </a:r>
                    </a:p>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US" sz="1600" b="0" u="none" strike="noStrike" cap="none" normalizeH="0" baseline="0" noProof="0">
                          <a:ln>
                            <a:noFill/>
                          </a:ln>
                          <a:solidFill>
                            <a:srgbClr val="00529B"/>
                          </a:solidFill>
                          <a:effectLst/>
                          <a:uLnTx/>
                          <a:uFillTx/>
                          <a:hlinkClick r:id="rId11">
                            <a:extLst>
                              <a:ext uri="{A12FA001-AC4F-418D-AE19-62706E023703}">
                                <ahyp:hlinkClr xmlns:ahyp="http://schemas.microsoft.com/office/drawing/2018/hyperlinkcolor" val="tx"/>
                              </a:ext>
                            </a:extLst>
                          </a:hlinkClick>
                        </a:rPr>
                        <a:t>CuidadoDeSalud.gov</a:t>
                      </a:r>
                    </a:p>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US" sz="1600" b="0" u="none" strike="noStrike" cap="none" normalizeH="0" baseline="0" noProof="0">
                          <a:ln>
                            <a:noFill/>
                          </a:ln>
                          <a:solidFill>
                            <a:srgbClr val="00529B"/>
                          </a:solidFill>
                          <a:effectLst/>
                          <a:uLnTx/>
                          <a:uFillTx/>
                          <a:hlinkClick r:id="rId12"/>
                        </a:rPr>
                        <a:t>CMS.gov/marketplace/in-person-assisters/information-partners</a:t>
                      </a:r>
                      <a:r>
                        <a:rPr kumimoji="0" lang="es-US" sz="1600" b="0" u="none" strike="noStrike" cap="none" normalizeH="0" baseline="0" noProof="0">
                          <a:ln>
                            <a:noFill/>
                          </a:ln>
                          <a:solidFill>
                            <a:srgbClr val="00529B"/>
                          </a:solidFill>
                          <a:effectLst/>
                          <a:uLnTx/>
                          <a:uFillTx/>
                        </a:rPr>
                        <a:t> </a:t>
                      </a:r>
                    </a:p>
                  </a:txBody>
                  <a:tcPr/>
                </a:tc>
                <a:extLst>
                  <a:ext uri="{0D108BD9-81ED-4DB2-BD59-A6C34878D82A}">
                    <a16:rowId xmlns:a16="http://schemas.microsoft.com/office/drawing/2014/main" val="10004"/>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b="0" u="none" strike="noStrike" cap="none" normalizeH="0" baseline="0" noProof="0">
                          <a:ln>
                            <a:noFill/>
                          </a:ln>
                          <a:solidFill>
                            <a:srgbClr val="00529B"/>
                          </a:solidFill>
                          <a:effectLst/>
                          <a:uLnTx/>
                          <a:uFillTx/>
                        </a:rPr>
                        <a:t>Programas Estatales de Asistencia sobre Seguros de Salud (SHIP, por sus siglas en inglés)</a:t>
                      </a: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lvl="0" indent="-22860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US" sz="1600" b="0" u="sng" strike="noStrike" cap="none" normalizeH="0" baseline="0" noProof="0">
                          <a:ln>
                            <a:noFill/>
                          </a:ln>
                          <a:solidFill>
                            <a:srgbClr val="00529B"/>
                          </a:solidFill>
                          <a:effectLst/>
                          <a:uLnTx/>
                          <a:uFillTx/>
                          <a:hlinkClick r:id="rId13">
                            <a:extLst>
                              <a:ext uri="{A12FA001-AC4F-418D-AE19-62706E023703}">
                                <ahyp:hlinkClr xmlns:ahyp="http://schemas.microsoft.com/office/drawing/2018/hyperlinkcolor" val="tx"/>
                              </a:ext>
                            </a:extLst>
                          </a:hlinkClick>
                        </a:rPr>
                        <a:t>shiphelp.org</a:t>
                      </a:r>
                      <a:r>
                        <a:rPr kumimoji="0" lang="es-US" sz="1600" b="0" u="sng" strike="noStrike" cap="none" normalizeH="0" baseline="0" noProof="0">
                          <a:ln>
                            <a:noFill/>
                          </a:ln>
                          <a:solidFill>
                            <a:srgbClr val="00529B"/>
                          </a:solidFill>
                          <a:effectLst/>
                          <a:uLnTx/>
                          <a:uFillTx/>
                        </a:rPr>
                        <a:t> </a:t>
                      </a:r>
                    </a:p>
                    <a:p>
                      <a:pPr marL="0" marR="0" lvl="0" indent="0" algn="l" defTabSz="6858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n-US" sz="1600" b="0" i="0" u="sng" strike="noStrike" kern="1200" cap="none" spc="0" normalizeH="0" baseline="0" noProof="0" dirty="0">
                        <a:ln>
                          <a:noFill/>
                        </a:ln>
                        <a:solidFill>
                          <a:srgbClr val="00529B"/>
                        </a:solidFill>
                        <a:effectLst/>
                        <a:uLnTx/>
                        <a:uFillTx/>
                        <a:latin typeface="+mn-lt"/>
                        <a:ea typeface="+mn-ea"/>
                        <a:cs typeface="+mn-cs"/>
                      </a:endParaRPr>
                    </a:p>
                  </a:txBody>
                  <a:tcPr/>
                </a:tc>
                <a:extLst>
                  <a:ext uri="{0D108BD9-81ED-4DB2-BD59-A6C34878D82A}">
                    <a16:rowId xmlns:a16="http://schemas.microsoft.com/office/drawing/2014/main" val="10005"/>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600" b="0">
                          <a:solidFill>
                            <a:srgbClr val="00529B"/>
                          </a:solidFill>
                        </a:rPr>
                        <a:t>Departamento Estatal de Seguros</a:t>
                      </a: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lvl="0" indent="-22860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US" sz="1600" b="0" i="0" u="sng" strike="noStrike" cap="none" normalizeH="0" baseline="0" noProof="0" dirty="0">
                          <a:ln>
                            <a:noFill/>
                          </a:ln>
                          <a:solidFill>
                            <a:srgbClr val="00529B"/>
                          </a:solidFill>
                          <a:effectLst/>
                          <a:uLnTx/>
                          <a:uFillTx/>
                          <a:latin typeface="+mn-lt"/>
                          <a:ea typeface="+mn-ea"/>
                          <a:cs typeface="+mn-cs"/>
                          <a:hlinkClick r:id="rId14">
                            <a:extLst>
                              <a:ext uri="{A12FA001-AC4F-418D-AE19-62706E023703}">
                                <ahyp:hlinkClr xmlns:ahyp="http://schemas.microsoft.com/office/drawing/2018/hyperlinkcolor" val="tx"/>
                              </a:ext>
                            </a:extLst>
                          </a:hlinkClick>
                        </a:rPr>
                        <a:t>content.naic.org/</a:t>
                      </a:r>
                      <a:r>
                        <a:rPr kumimoji="0" lang="es-US" sz="1600" b="0" i="0" u="sng" strike="noStrike" cap="none" normalizeH="0" baseline="0" noProof="0" dirty="0" err="1">
                          <a:ln>
                            <a:noFill/>
                          </a:ln>
                          <a:solidFill>
                            <a:srgbClr val="00529B"/>
                          </a:solidFill>
                          <a:effectLst/>
                          <a:uLnTx/>
                          <a:uFillTx/>
                          <a:latin typeface="+mn-lt"/>
                          <a:ea typeface="+mn-ea"/>
                          <a:cs typeface="+mn-cs"/>
                          <a:hlinkClick r:id="rId14">
                            <a:extLst>
                              <a:ext uri="{A12FA001-AC4F-418D-AE19-62706E023703}">
                                <ahyp:hlinkClr xmlns:ahyp="http://schemas.microsoft.com/office/drawing/2018/hyperlinkcolor" val="tx"/>
                              </a:ext>
                            </a:extLst>
                          </a:hlinkClick>
                        </a:rPr>
                        <a:t>state-insurance-departments</a:t>
                      </a:r>
                      <a:r>
                        <a:rPr kumimoji="0" lang="es-US" sz="1600" b="0" i="0" u="sng" strike="noStrike" cap="none" normalizeH="0" baseline="0" noProof="0" dirty="0">
                          <a:ln>
                            <a:noFill/>
                          </a:ln>
                          <a:solidFill>
                            <a:srgbClr val="00529B"/>
                          </a:solidFill>
                          <a:effectLst/>
                          <a:uLnTx/>
                          <a:uFillTx/>
                          <a:latin typeface="+mn-lt"/>
                          <a:ea typeface="+mn-ea"/>
                          <a:cs typeface="+mn-cs"/>
                        </a:rPr>
                        <a:t> </a:t>
                      </a:r>
                    </a:p>
                  </a:txBody>
                  <a:tcPr/>
                </a:tc>
                <a:extLst>
                  <a:ext uri="{0D108BD9-81ED-4DB2-BD59-A6C34878D82A}">
                    <a16:rowId xmlns:a16="http://schemas.microsoft.com/office/drawing/2014/main" val="1336636393"/>
                  </a:ext>
                </a:extLst>
              </a:tr>
            </a:tbl>
          </a:graphicData>
        </a:graphic>
      </p:graphicFrame>
      <p:pic>
        <p:nvPicPr>
          <p:cNvPr id="1026" name="Picture 2">
            <a:extLst>
              <a:ext uri="{FF2B5EF4-FFF2-40B4-BE49-F238E27FC236}">
                <a16:creationId xmlns:a16="http://schemas.microsoft.com/office/drawing/2014/main" id="{00E5E009-3BF4-4E7F-9801-6B2166CB04BE}"/>
              </a:ext>
              <a:ext uri="{C183D7F6-B498-43B3-948B-1728B52AA6E4}">
                <adec:decorative xmlns:adec="http://schemas.microsoft.com/office/drawing/2017/decorative" val="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795393" y="5009740"/>
            <a:ext cx="1135119" cy="548640"/>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30EF1F9F-6FB0-4A68-8251-D51D173B5FDB}"/>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44</a:t>
            </a:fld>
            <a:endParaRPr lang="en-US"/>
          </a:p>
        </p:txBody>
      </p:sp>
      <p:sp>
        <p:nvSpPr>
          <p:cNvPr id="3" name="Date Placeholder 2">
            <a:extLst>
              <a:ext uri="{FF2B5EF4-FFF2-40B4-BE49-F238E27FC236}">
                <a16:creationId xmlns:a16="http://schemas.microsoft.com/office/drawing/2014/main" id="{49A77F86-43AA-D94B-892A-3AB508C46807}"/>
              </a:ext>
            </a:extLst>
          </p:cNvPr>
          <p:cNvSpPr>
            <a:spLocks noGrp="1"/>
          </p:cNvSpPr>
          <p:nvPr>
            <p:ph type="dt" sz="half" idx="10"/>
          </p:nvPr>
        </p:nvSpPr>
        <p:spPr>
          <a:xfrm>
            <a:off x="838200" y="6492240"/>
            <a:ext cx="2743200" cy="365125"/>
          </a:xfrm>
        </p:spPr>
        <p:txBody>
          <a:bodyPr/>
          <a:lstStyle/>
          <a:p>
            <a:r>
              <a:rPr lang="es-US"/>
              <a:t>Mayo de 2024</a:t>
            </a:r>
          </a:p>
        </p:txBody>
      </p:sp>
      <p:sp>
        <p:nvSpPr>
          <p:cNvPr id="8" name="Footer Placeholder 2">
            <a:extLst>
              <a:ext uri="{FF2B5EF4-FFF2-40B4-BE49-F238E27FC236}">
                <a16:creationId xmlns:a16="http://schemas.microsoft.com/office/drawing/2014/main" id="{D37E5BD4-2C22-4049-A4A4-C312D196388E}"/>
              </a:ext>
            </a:extLst>
          </p:cNvPr>
          <p:cNvSpPr>
            <a:spLocks noGrp="1"/>
          </p:cNvSpPr>
          <p:nvPr>
            <p:ph type="ftr" sz="quarter" idx="11"/>
          </p:nvPr>
        </p:nvSpPr>
        <p:spPr>
          <a:xfrm>
            <a:off x="3505200" y="6492875"/>
            <a:ext cx="5105400" cy="365125"/>
          </a:xfrm>
        </p:spPr>
        <p:txBody>
          <a:bodyPr/>
          <a:lstStyle/>
          <a:p>
            <a:r>
              <a:rPr lang="es-US" dirty="0"/>
              <a:t>Medicare y otros programas para personas con discapacidades</a:t>
            </a:r>
          </a:p>
        </p:txBody>
      </p:sp>
    </p:spTree>
    <p:custDataLst>
      <p:tags r:id="rId1"/>
    </p:custDataLst>
    <p:extLst>
      <p:ext uri="{BB962C8B-B14F-4D97-AF65-F5344CB8AC3E}">
        <p14:creationId xmlns:p14="http://schemas.microsoft.com/office/powerpoint/2010/main" val="14152202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sz="2800"/>
              <a:t>Guía de recursos de Medicare y otros programas para personas con discapacidades: Productos</a:t>
            </a:r>
          </a:p>
        </p:txBody>
      </p:sp>
      <p:sp>
        <p:nvSpPr>
          <p:cNvPr id="6" name="Text Placeholder 5">
            <a:extLst>
              <a:ext uri="{FF2B5EF4-FFF2-40B4-BE49-F238E27FC236}">
                <a16:creationId xmlns:a16="http://schemas.microsoft.com/office/drawing/2014/main" id="{A69922FA-6B00-3F64-DC0A-4C2D66A9DEDB}"/>
              </a:ext>
            </a:extLst>
          </p:cNvPr>
          <p:cNvSpPr>
            <a:spLocks noGrp="1"/>
          </p:cNvSpPr>
          <p:nvPr>
            <p:ph type="body" sz="quarter" idx="13"/>
          </p:nvPr>
        </p:nvSpPr>
        <p:spPr>
          <a:xfrm>
            <a:off x="1177382" y="1280936"/>
            <a:ext cx="10291176" cy="1340249"/>
          </a:xfrm>
        </p:spPr>
        <p:txBody>
          <a:bodyPr/>
          <a:lstStyle/>
          <a:p>
            <a:pPr marL="0" lvl="0" indent="0">
              <a:buClrTx/>
              <a:buNone/>
            </a:pPr>
            <a:r>
              <a:rPr lang="es-US" sz="2200" b="1"/>
              <a:t>Para revisar los productos de Medicare enumerados en esta tabla y otros productos útiles, visite </a:t>
            </a:r>
            <a:r>
              <a:rPr lang="es-US" sz="2200" b="1" u="sng">
                <a:hlinkClick r:id="rId4">
                  <a:extLst>
                    <a:ext uri="{A12FA001-AC4F-418D-AE19-62706E023703}">
                      <ahyp:hlinkClr xmlns:ahyp="http://schemas.microsoft.com/office/drawing/2018/hyperlinkcolor" val="tx"/>
                    </a:ext>
                  </a:extLst>
                </a:hlinkClick>
              </a:rPr>
              <a:t>Medicare.gov/publications</a:t>
            </a:r>
            <a:r>
              <a:rPr lang="es-US" sz="2200" b="1"/>
              <a:t> y busque por palabra clave o número de producto.</a:t>
            </a:r>
          </a:p>
          <a:p>
            <a:pPr marL="0" indent="0">
              <a:buNone/>
            </a:pPr>
            <a:endParaRPr lang="en-US" dirty="0"/>
          </a:p>
        </p:txBody>
      </p:sp>
      <p:graphicFrame>
        <p:nvGraphicFramePr>
          <p:cNvPr id="5" name="Table 4" descr="Tabla de productos útiles de Medicare" title="Guía de recursos de Medicare y otros programas para personas con discapacidades. Productos"/>
          <p:cNvGraphicFramePr>
            <a:graphicFrameLocks noGrp="1"/>
          </p:cNvGraphicFramePr>
          <p:nvPr>
            <p:extLst>
              <p:ext uri="{D42A27DB-BD31-4B8C-83A1-F6EECF244321}">
                <p14:modId xmlns:p14="http://schemas.microsoft.com/office/powerpoint/2010/main" val="2605075442"/>
              </p:ext>
            </p:extLst>
          </p:nvPr>
        </p:nvGraphicFramePr>
        <p:xfrm>
          <a:off x="1177382" y="2742395"/>
          <a:ext cx="9837234" cy="2103120"/>
        </p:xfrm>
        <a:graphic>
          <a:graphicData uri="http://schemas.openxmlformats.org/drawingml/2006/table">
            <a:tbl>
              <a:tblPr firstRow="1" bandRow="1">
                <a:tableStyleId>{5FD0F851-EC5A-4D38-B0AD-8093EC10F338}</a:tableStyleId>
              </a:tblPr>
              <a:tblGrid>
                <a:gridCol w="4918617">
                  <a:extLst>
                    <a:ext uri="{9D8B030D-6E8A-4147-A177-3AD203B41FA5}">
                      <a16:colId xmlns:a16="http://schemas.microsoft.com/office/drawing/2014/main" val="20000"/>
                    </a:ext>
                  </a:extLst>
                </a:gridCol>
                <a:gridCol w="4918617">
                  <a:extLst>
                    <a:ext uri="{9D8B030D-6E8A-4147-A177-3AD203B41FA5}">
                      <a16:colId xmlns:a16="http://schemas.microsoft.com/office/drawing/2014/main" val="20001"/>
                    </a:ext>
                  </a:extLst>
                </a:gridCol>
              </a:tblGrid>
              <a:tr h="37084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kumimoji="0" lang="es-US" sz="2000" b="0" u="none" strike="noStrike" cap="none" normalizeH="0" baseline="0" noProof="0">
                          <a:ln>
                            <a:noFill/>
                          </a:ln>
                          <a:solidFill>
                            <a:srgbClr val="00529B"/>
                          </a:solidFill>
                          <a:effectLst/>
                          <a:uLnTx/>
                          <a:uFillTx/>
                          <a:latin typeface="+mn-lt"/>
                        </a:rPr>
                        <a:t>Guía “Medicare y usted” </a:t>
                      </a:r>
                      <a:br>
                        <a:rPr kumimoji="0" lang="es-US" sz="2000" b="0" u="none" strike="noStrike" cap="none" normalizeH="0" baseline="0" noProof="0">
                          <a:ln>
                            <a:noFill/>
                          </a:ln>
                          <a:solidFill>
                            <a:srgbClr val="00529B"/>
                          </a:solidFill>
                          <a:effectLst/>
                          <a:uLnTx/>
                          <a:uFillTx/>
                          <a:latin typeface="+mn-lt"/>
                        </a:rPr>
                      </a:br>
                      <a:endParaRPr kumimoji="0" lang="es-US" sz="2000" b="0" u="none" strike="noStrike" cap="none" normalizeH="0" baseline="0" noProof="0">
                        <a:ln>
                          <a:noFill/>
                        </a:ln>
                        <a:solidFill>
                          <a:srgbClr val="00529B"/>
                        </a:solidFill>
                        <a:effectLst/>
                        <a:uLnTx/>
                        <a:uFillTx/>
                        <a:latin typeface="+mn-lt"/>
                      </a:endParaRPr>
                    </a:p>
                  </a:txBody>
                  <a:tcPr>
                    <a:lnR w="12700" cap="flat" cmpd="sng" algn="ctr">
                      <a:solidFill>
                        <a:schemeClr val="accent1">
                          <a:lumMod val="40000"/>
                          <a:lumOff val="60000"/>
                        </a:schemeClr>
                      </a:solidFill>
                      <a:prstDash val="solid"/>
                      <a:round/>
                      <a:headEnd type="none" w="med" len="med"/>
                      <a:tailEnd type="none" w="med" len="med"/>
                    </a:lnR>
                    <a:lnB w="12700" cap="flat" cmpd="sng" algn="ctr">
                      <a:solidFill>
                        <a:schemeClr val="accent1">
                          <a:lumMod val="40000"/>
                          <a:lumOff val="60000"/>
                        </a:schemeClr>
                      </a:solidFill>
                      <a:prstDash val="solid"/>
                      <a:round/>
                      <a:headEnd type="none" w="med" len="med"/>
                      <a:tailEnd type="none" w="med" len="med"/>
                    </a:lnB>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a:spcBef>
                          <a:spcPts val="0"/>
                        </a:spcBef>
                      </a:pPr>
                      <a:r>
                        <a:rPr kumimoji="0" lang="es-US" sz="2000" b="0" u="none" strike="noStrike" cap="none" normalizeH="0" baseline="0" noProof="0">
                          <a:ln>
                            <a:noFill/>
                          </a:ln>
                          <a:solidFill>
                            <a:srgbClr val="00529B"/>
                          </a:solidFill>
                          <a:effectLst/>
                          <a:uLnTx/>
                          <a:uFillTx/>
                          <a:latin typeface="+mn-lt"/>
                        </a:rPr>
                        <a:t>Producto de los CMS n.° 10050</a:t>
                      </a:r>
                    </a:p>
                  </a:txBody>
                  <a:tcPr>
                    <a:lnL w="12700" cap="flat" cmpd="sng" algn="ctr">
                      <a:solidFill>
                        <a:schemeClr val="accent1">
                          <a:lumMod val="40000"/>
                          <a:lumOff val="60000"/>
                        </a:schemeClr>
                      </a:solidFill>
                      <a:prstDash val="solid"/>
                      <a:round/>
                      <a:headEnd type="none" w="med" len="med"/>
                      <a:tailEnd type="none" w="med" len="med"/>
                    </a:lnL>
                    <a:lnB w="12700" cap="flat" cmpd="sng" algn="ctr">
                      <a:solidFill>
                        <a:schemeClr val="accent1">
                          <a:lumMod val="40000"/>
                          <a:lumOff val="60000"/>
                        </a:schemeClr>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US" sz="2000" b="0" u="none" strike="noStrike" cap="none" normalizeH="0" baseline="0" noProof="0">
                          <a:ln>
                            <a:noFill/>
                          </a:ln>
                          <a:solidFill>
                            <a:srgbClr val="00529B"/>
                          </a:solidFill>
                          <a:effectLst/>
                          <a:uLnTx/>
                          <a:uFillTx/>
                          <a:latin typeface="+mn-lt"/>
                        </a:rPr>
                        <a:t>“Cómo funciona Medicare con otros seguros” </a:t>
                      </a:r>
                      <a:br>
                        <a:rPr kumimoji="0" lang="es-US" sz="2000" b="0" u="none" strike="noStrike" cap="none" normalizeH="0" baseline="0" noProof="0">
                          <a:ln>
                            <a:noFill/>
                          </a:ln>
                          <a:solidFill>
                            <a:srgbClr val="00529B"/>
                          </a:solidFill>
                          <a:effectLst/>
                          <a:uLnTx/>
                          <a:uFillTx/>
                          <a:latin typeface="+mn-lt"/>
                        </a:rPr>
                      </a:br>
                      <a:endParaRPr kumimoji="0" lang="es-US" sz="2000" b="0" u="none" strike="noStrike" cap="none" normalizeH="0" baseline="0" noProof="0">
                        <a:ln>
                          <a:noFill/>
                        </a:ln>
                        <a:solidFill>
                          <a:srgbClr val="00529B"/>
                        </a:solidFill>
                        <a:effectLst/>
                        <a:uLnTx/>
                        <a:uFillTx/>
                        <a:latin typeface="+mn-lt"/>
                      </a:endParaRPr>
                    </a:p>
                  </a:txBody>
                  <a:tcPr>
                    <a:lnL>
                      <a:noFill/>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l" defTabSz="914400" rtl="0" eaLnBrk="1" latinLnBrk="0" hangingPunct="1">
                        <a:spcBef>
                          <a:spcPts val="0"/>
                        </a:spcBef>
                      </a:pPr>
                      <a:r>
                        <a:rPr kumimoji="0" lang="es-US" sz="2000" b="0" u="none" strike="noStrike" cap="none" normalizeH="0" baseline="0" noProof="0">
                          <a:ln>
                            <a:noFill/>
                          </a:ln>
                          <a:solidFill>
                            <a:srgbClr val="00529B"/>
                          </a:solidFill>
                          <a:effectLst/>
                          <a:uLnTx/>
                          <a:uFillTx/>
                          <a:latin typeface="+mn-lt"/>
                        </a:rPr>
                        <a:t>Producto de los CMS n.° 02179</a:t>
                      </a:r>
                    </a:p>
                  </a:txBody>
                  <a:tcPr>
                    <a:lnL w="12700" cap="flat" cmpd="sng" algn="ctr">
                      <a:solidFill>
                        <a:schemeClr val="accent1">
                          <a:lumMod val="40000"/>
                          <a:lumOff val="60000"/>
                        </a:schemeClr>
                      </a:solidFill>
                      <a:prstDash val="solid"/>
                      <a:round/>
                      <a:headEnd type="none" w="med" len="med"/>
                      <a:tailEnd type="none" w="med" len="med"/>
                    </a:lnL>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kumimoji="0" lang="es-US" sz="2000" b="0" u="none" strike="noStrike" cap="none" normalizeH="0" baseline="0" noProof="0">
                          <a:ln>
                            <a:noFill/>
                          </a:ln>
                          <a:solidFill>
                            <a:srgbClr val="00529B"/>
                          </a:solidFill>
                          <a:effectLst/>
                          <a:uLnTx/>
                          <a:uFillTx/>
                          <a:latin typeface="+mn-lt"/>
                        </a:rPr>
                        <a:t>“Cómo ahorrar en los costos de cuidados de la salud”</a:t>
                      </a:r>
                    </a:p>
                  </a:txBody>
                  <a:tcPr>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0"/>
                        </a:spcBef>
                      </a:pPr>
                      <a:r>
                        <a:rPr kumimoji="0" lang="es-US" sz="2000" b="0" u="none" strike="noStrike" cap="none" normalizeH="0" baseline="0" noProof="0" dirty="0">
                          <a:ln>
                            <a:noFill/>
                          </a:ln>
                          <a:solidFill>
                            <a:srgbClr val="00529B"/>
                          </a:solidFill>
                          <a:effectLst/>
                          <a:uLnTx/>
                          <a:uFillTx/>
                          <a:latin typeface="+mn-lt"/>
                        </a:rPr>
                        <a:t>Producto de los CMS </a:t>
                      </a:r>
                      <a:r>
                        <a:rPr kumimoji="0" lang="es-US" sz="2000" b="0" u="none" strike="noStrike" cap="none" normalizeH="0" baseline="0" noProof="0" dirty="0" err="1">
                          <a:ln>
                            <a:noFill/>
                          </a:ln>
                          <a:solidFill>
                            <a:srgbClr val="00529B"/>
                          </a:solidFill>
                          <a:effectLst/>
                          <a:uLnTx/>
                          <a:uFillTx/>
                          <a:latin typeface="+mn-lt"/>
                        </a:rPr>
                        <a:t>n.°</a:t>
                      </a:r>
                      <a:r>
                        <a:rPr kumimoji="0" lang="es-US" sz="2000" b="0" u="none" strike="noStrike" cap="none" normalizeH="0" baseline="0" noProof="0" dirty="0">
                          <a:ln>
                            <a:noFill/>
                          </a:ln>
                          <a:solidFill>
                            <a:srgbClr val="00529B"/>
                          </a:solidFill>
                          <a:effectLst/>
                          <a:uLnTx/>
                          <a:uFillTx/>
                          <a:latin typeface="+mn-lt"/>
                        </a:rPr>
                        <a:t> 11417</a:t>
                      </a:r>
                    </a:p>
                  </a:txBody>
                  <a:tcPr>
                    <a:lnL w="12700" cap="flat" cmpd="sng" algn="ctr">
                      <a:solidFill>
                        <a:schemeClr val="accent1">
                          <a:lumMod val="40000"/>
                          <a:lumOff val="60000"/>
                        </a:schemeClr>
                      </a:solidFill>
                      <a:prstDash val="solid"/>
                      <a:round/>
                      <a:headEnd type="none" w="med" len="med"/>
                      <a:tailEnd type="none" w="med" len="med"/>
                    </a:lnL>
                    <a:lnT w="12700" cap="flat" cmpd="sng" algn="ctr">
                      <a:solidFill>
                        <a:schemeClr val="accent1">
                          <a:lumMod val="40000"/>
                          <a:lumOff val="60000"/>
                        </a:schemeClr>
                      </a:solidFill>
                      <a:prstDash val="solid"/>
                      <a:round/>
                      <a:headEnd type="none" w="med" len="med"/>
                      <a:tailEnd type="none" w="med" len="med"/>
                    </a:lnT>
                  </a:tcPr>
                </a:tc>
                <a:extLst>
                  <a:ext uri="{0D108BD9-81ED-4DB2-BD59-A6C34878D82A}">
                    <a16:rowId xmlns:a16="http://schemas.microsoft.com/office/drawing/2014/main" val="10002"/>
                  </a:ext>
                </a:extLst>
              </a:tr>
            </a:tbl>
          </a:graphicData>
        </a:graphic>
      </p:graphicFrame>
      <p:sp>
        <p:nvSpPr>
          <p:cNvPr id="10" name="Text Placeholder 9">
            <a:extLst>
              <a:ext uri="{FF2B5EF4-FFF2-40B4-BE49-F238E27FC236}">
                <a16:creationId xmlns:a16="http://schemas.microsoft.com/office/drawing/2014/main" id="{7886F74B-60EA-51AD-B848-DA0FA07FAC2B}"/>
              </a:ext>
            </a:extLst>
          </p:cNvPr>
          <p:cNvSpPr>
            <a:spLocks noGrp="1"/>
          </p:cNvSpPr>
          <p:nvPr>
            <p:ph type="body" sz="quarter" idx="14"/>
          </p:nvPr>
        </p:nvSpPr>
        <p:spPr>
          <a:xfrm>
            <a:off x="1177382" y="4870785"/>
            <a:ext cx="9490618" cy="1291384"/>
          </a:xfrm>
        </p:spPr>
        <p:txBody>
          <a:bodyPr/>
          <a:lstStyle/>
          <a:p>
            <a:pPr marL="0" lvl="0" indent="0">
              <a:buClrTx/>
              <a:buNone/>
              <a:defRPr/>
            </a:pPr>
            <a:r>
              <a:rPr lang="es-US" sz="2200">
                <a:ea typeface="Calibri"/>
              </a:rPr>
              <a:t>Para pedir varias copias (solo socios), visite </a:t>
            </a:r>
            <a:r>
              <a:rPr lang="es-US" sz="2200">
                <a:ea typeface="Calibri"/>
                <a:hlinkClick r:id="rId5">
                  <a:extLst>
                    <a:ext uri="{A12FA001-AC4F-418D-AE19-62706E023703}">
                      <ahyp:hlinkClr xmlns:ahyp="http://schemas.microsoft.com/office/drawing/2018/hyperlinkcolor" val="tx"/>
                    </a:ext>
                  </a:extLst>
                </a:hlinkClick>
              </a:rPr>
              <a:t>Productordering.cms.hhs.gov</a:t>
            </a:r>
            <a:r>
              <a:rPr lang="es-US" sz="2200">
                <a:ea typeface="Calibri"/>
              </a:rPr>
              <a:t>. Debe registrar a su organización.</a:t>
            </a:r>
          </a:p>
        </p:txBody>
      </p:sp>
      <p:sp>
        <p:nvSpPr>
          <p:cNvPr id="7" name="Slide Number Placeholder 6">
            <a:extLst>
              <a:ext uri="{FF2B5EF4-FFF2-40B4-BE49-F238E27FC236}">
                <a16:creationId xmlns:a16="http://schemas.microsoft.com/office/drawing/2014/main" id="{0DCC0EAA-7AD3-4591-A2CC-0184093F7F89}"/>
              </a:ext>
            </a:extLst>
          </p:cNvPr>
          <p:cNvSpPr>
            <a:spLocks noGrp="1"/>
          </p:cNvSpPr>
          <p:nvPr>
            <p:ph type="sldNum" sz="quarter" idx="12"/>
          </p:nvPr>
        </p:nvSpPr>
        <p:spPr/>
        <p:txBody>
          <a:bodyPr/>
          <a:lstStyle/>
          <a:p>
            <a:fld id="{0B2D781D-8844-5940-92D1-06EF0A7F581E}" type="slidenum">
              <a:rPr lang="en-US" smtClean="0"/>
              <a:t>45</a:t>
            </a:fld>
            <a:endParaRPr lang="en-US"/>
          </a:p>
        </p:txBody>
      </p:sp>
      <p:sp>
        <p:nvSpPr>
          <p:cNvPr id="3" name="Date Placeholder 2">
            <a:extLst>
              <a:ext uri="{FF2B5EF4-FFF2-40B4-BE49-F238E27FC236}">
                <a16:creationId xmlns:a16="http://schemas.microsoft.com/office/drawing/2014/main" id="{EE65AD23-8922-D94D-800B-4E71406353B4}"/>
              </a:ext>
            </a:extLst>
          </p:cNvPr>
          <p:cNvSpPr>
            <a:spLocks noGrp="1"/>
          </p:cNvSpPr>
          <p:nvPr>
            <p:ph type="dt" sz="half" idx="10"/>
          </p:nvPr>
        </p:nvSpPr>
        <p:spPr/>
        <p:txBody>
          <a:bodyPr/>
          <a:lstStyle/>
          <a:p>
            <a:r>
              <a:rPr lang="es-US"/>
              <a:t>Mayo de 2024</a:t>
            </a:r>
          </a:p>
        </p:txBody>
      </p:sp>
      <p:sp>
        <p:nvSpPr>
          <p:cNvPr id="9" name="Footer Placeholder 2">
            <a:extLst>
              <a:ext uri="{FF2B5EF4-FFF2-40B4-BE49-F238E27FC236}">
                <a16:creationId xmlns:a16="http://schemas.microsoft.com/office/drawing/2014/main" id="{C55BBBD9-21F7-4AE5-8E1B-0C54F87ABA2A}"/>
              </a:ext>
            </a:extLst>
          </p:cNvPr>
          <p:cNvSpPr>
            <a:spLocks noGrp="1"/>
          </p:cNvSpPr>
          <p:nvPr>
            <p:ph type="ftr" sz="quarter" idx="11"/>
          </p:nvPr>
        </p:nvSpPr>
        <p:spPr>
          <a:xfrm>
            <a:off x="3505200" y="6492875"/>
            <a:ext cx="5105400" cy="365125"/>
          </a:xfrm>
        </p:spPr>
        <p:txBody>
          <a:bodyPr/>
          <a:lstStyle/>
          <a:p>
            <a:r>
              <a:rPr lang="es-US" dirty="0"/>
              <a:t>Medicare y otros programas para personas con discapacidades</a:t>
            </a:r>
          </a:p>
        </p:txBody>
      </p:sp>
    </p:spTree>
    <p:custDataLst>
      <p:tags r:id="rId1"/>
    </p:custDataLst>
    <p:extLst>
      <p:ext uri="{BB962C8B-B14F-4D97-AF65-F5344CB8AC3E}">
        <p14:creationId xmlns:p14="http://schemas.microsoft.com/office/powerpoint/2010/main" val="31933284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S"/>
              <a:t>Publicaciones sobre discapacidad del Seguro Social</a:t>
            </a:r>
          </a:p>
        </p:txBody>
      </p:sp>
      <p:graphicFrame>
        <p:nvGraphicFramePr>
          <p:cNvPr id="5" name="Table 4" descr="Tabla de publicaciones útiles sobre discapacidad" title="Publicaciones sobre discapacidad del Seguro Social"/>
          <p:cNvGraphicFramePr>
            <a:graphicFrameLocks noGrp="1"/>
          </p:cNvGraphicFramePr>
          <p:nvPr>
            <p:extLst>
              <p:ext uri="{D42A27DB-BD31-4B8C-83A1-F6EECF244321}">
                <p14:modId xmlns:p14="http://schemas.microsoft.com/office/powerpoint/2010/main" val="2907505493"/>
              </p:ext>
            </p:extLst>
          </p:nvPr>
        </p:nvGraphicFramePr>
        <p:xfrm>
          <a:off x="1177383" y="1347678"/>
          <a:ext cx="9837234" cy="3302000"/>
        </p:xfrm>
        <a:graphic>
          <a:graphicData uri="http://schemas.openxmlformats.org/drawingml/2006/table">
            <a:tbl>
              <a:tblPr firstRow="1" bandRow="1">
                <a:tableStyleId>{5FD0F851-EC5A-4D38-B0AD-8093EC10F338}</a:tableStyleId>
              </a:tblPr>
              <a:tblGrid>
                <a:gridCol w="5340375">
                  <a:extLst>
                    <a:ext uri="{9D8B030D-6E8A-4147-A177-3AD203B41FA5}">
                      <a16:colId xmlns:a16="http://schemas.microsoft.com/office/drawing/2014/main" val="20000"/>
                    </a:ext>
                  </a:extLst>
                </a:gridCol>
                <a:gridCol w="4496859">
                  <a:extLst>
                    <a:ext uri="{9D8B030D-6E8A-4147-A177-3AD203B41FA5}">
                      <a16:colId xmlns:a16="http://schemas.microsoft.com/office/drawing/2014/main" val="20001"/>
                    </a:ext>
                  </a:extLst>
                </a:gridCol>
              </a:tblGrid>
              <a:tr h="37084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indent="0">
                        <a:spcBef>
                          <a:spcPts val="0"/>
                        </a:spcBef>
                        <a:buFont typeface="+mj-lt"/>
                        <a:buNone/>
                      </a:pPr>
                      <a:r>
                        <a:rPr lang="es-US" sz="1800" b="0" dirty="0">
                          <a:solidFill>
                            <a:srgbClr val="00529B"/>
                          </a:solidFill>
                        </a:rPr>
                        <a:t>“Trabajar mientras está discapacitado: Cómo </a:t>
                      </a:r>
                      <a:br>
                        <a:rPr lang="es-US" sz="1800" b="0" dirty="0">
                          <a:solidFill>
                            <a:srgbClr val="00529B"/>
                          </a:solidFill>
                        </a:rPr>
                      </a:br>
                      <a:r>
                        <a:rPr lang="es-US" sz="1800" b="0" dirty="0">
                          <a:solidFill>
                            <a:srgbClr val="00529B"/>
                          </a:solidFill>
                        </a:rPr>
                        <a:t>podemos ayudar”</a:t>
                      </a:r>
                    </a:p>
                  </a:txBody>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a:spcBef>
                          <a:spcPts val="0"/>
                        </a:spcBef>
                      </a:pPr>
                      <a:r>
                        <a:rPr lang="es-US" sz="1800" b="0">
                          <a:solidFill>
                            <a:srgbClr val="00529B"/>
                          </a:solidFill>
                          <a:hlinkClick r:id="rId4">
                            <a:extLst>
                              <a:ext uri="{A12FA001-AC4F-418D-AE19-62706E023703}">
                                <ahyp:hlinkClr xmlns:ahyp="http://schemas.microsoft.com/office/drawing/2018/hyperlinkcolor" val="tx"/>
                              </a:ext>
                            </a:extLst>
                          </a:hlinkClick>
                        </a:rPr>
                        <a:t>SSA.gov/pubs/EN-05-10095.pdf</a:t>
                      </a:r>
                      <a:r>
                        <a:rPr lang="es-US" sz="1800" b="0">
                          <a:solidFill>
                            <a:srgbClr val="00529B"/>
                          </a:solidFill>
                        </a:rPr>
                        <a:t> </a:t>
                      </a:r>
                    </a:p>
                  </a:txBody>
                  <a:tcPr/>
                </a:tc>
                <a:extLst>
                  <a:ext uri="{0D108BD9-81ED-4DB2-BD59-A6C34878D82A}">
                    <a16:rowId xmlns:a16="http://schemas.microsoft.com/office/drawing/2014/main" val="10000"/>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indent="0">
                        <a:spcBef>
                          <a:spcPts val="0"/>
                        </a:spcBef>
                        <a:buFont typeface="+mj-lt"/>
                        <a:buNone/>
                      </a:pPr>
                      <a:r>
                        <a:rPr lang="es-US" sz="1800" b="0">
                          <a:solidFill>
                            <a:srgbClr val="00529B"/>
                          </a:solidFill>
                        </a:rPr>
                        <a:t>“Beneficios por discapacidad”</a:t>
                      </a: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0"/>
                        </a:spcBef>
                      </a:pPr>
                      <a:r>
                        <a:rPr lang="es-US" sz="1800" b="0">
                          <a:solidFill>
                            <a:srgbClr val="00529B"/>
                          </a:solidFill>
                          <a:hlinkClick r:id="rId5">
                            <a:extLst>
                              <a:ext uri="{A12FA001-AC4F-418D-AE19-62706E023703}">
                                <ahyp:hlinkClr xmlns:ahyp="http://schemas.microsoft.com/office/drawing/2018/hyperlinkcolor" val="tx"/>
                              </a:ext>
                            </a:extLst>
                          </a:hlinkClick>
                        </a:rPr>
                        <a:t>SSA.gov/pubs/EN-05-10029.pdf</a:t>
                      </a:r>
                    </a:p>
                  </a:txBody>
                  <a:tcPr/>
                </a:tc>
                <a:extLst>
                  <a:ext uri="{0D108BD9-81ED-4DB2-BD59-A6C34878D82A}">
                    <a16:rowId xmlns:a16="http://schemas.microsoft.com/office/drawing/2014/main" val="10001"/>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indent="0">
                        <a:spcBef>
                          <a:spcPts val="0"/>
                        </a:spcBef>
                        <a:buFont typeface="+mj-lt"/>
                        <a:buNone/>
                      </a:pPr>
                      <a:r>
                        <a:rPr lang="es-US" sz="1800" b="0">
                          <a:solidFill>
                            <a:srgbClr val="00529B"/>
                          </a:solidFill>
                        </a:rPr>
                        <a:t>“Lo que debe saber cuando obtiene beneficios por discapacidad del Seguro Social”</a:t>
                      </a: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0"/>
                        </a:spcBef>
                      </a:pPr>
                      <a:r>
                        <a:rPr lang="es-US" sz="1800" b="0">
                          <a:solidFill>
                            <a:srgbClr val="00529B"/>
                          </a:solidFill>
                          <a:hlinkClick r:id="rId6">
                            <a:extLst>
                              <a:ext uri="{A12FA001-AC4F-418D-AE19-62706E023703}">
                                <ahyp:hlinkClr xmlns:ahyp="http://schemas.microsoft.com/office/drawing/2018/hyperlinkcolor" val="tx"/>
                              </a:ext>
                            </a:extLst>
                          </a:hlinkClick>
                        </a:rPr>
                        <a:t>SSA.gov/pubs/EN-05-10153.pdf</a:t>
                      </a:r>
                    </a:p>
                  </a:txBody>
                  <a:tcPr/>
                </a:tc>
                <a:extLst>
                  <a:ext uri="{0D108BD9-81ED-4DB2-BD59-A6C34878D82A}">
                    <a16:rowId xmlns:a16="http://schemas.microsoft.com/office/drawing/2014/main" val="10003"/>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indent="0">
                        <a:spcBef>
                          <a:spcPts val="0"/>
                        </a:spcBef>
                        <a:buFont typeface="+mj-lt"/>
                        <a:buNone/>
                      </a:pPr>
                      <a:r>
                        <a:rPr lang="es-US" sz="1800" b="0">
                          <a:solidFill>
                            <a:srgbClr val="00529B"/>
                          </a:solidFill>
                        </a:rPr>
                        <a:t>“Beneficios para niños con discapacidades”</a:t>
                      </a: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0"/>
                        </a:spcBef>
                      </a:pPr>
                      <a:r>
                        <a:rPr lang="es-US" sz="1800" b="0">
                          <a:solidFill>
                            <a:srgbClr val="00529B"/>
                          </a:solidFill>
                          <a:hlinkClick r:id="rId7">
                            <a:extLst>
                              <a:ext uri="{A12FA001-AC4F-418D-AE19-62706E023703}">
                                <ahyp:hlinkClr xmlns:ahyp="http://schemas.microsoft.com/office/drawing/2018/hyperlinkcolor" val="tx"/>
                              </a:ext>
                            </a:extLst>
                          </a:hlinkClick>
                        </a:rPr>
                        <a:t>SSA.gov/pubs/EN-05-10026.pdf</a:t>
                      </a:r>
                    </a:p>
                  </a:txBody>
                  <a:tcPr/>
                </a:tc>
                <a:extLst>
                  <a:ext uri="{0D108BD9-81ED-4DB2-BD59-A6C34878D82A}">
                    <a16:rowId xmlns:a16="http://schemas.microsoft.com/office/drawing/2014/main" val="10004"/>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indent="0">
                        <a:spcBef>
                          <a:spcPts val="0"/>
                        </a:spcBef>
                        <a:buFont typeface="+mj-lt"/>
                        <a:buNone/>
                      </a:pPr>
                      <a:r>
                        <a:rPr lang="es-US" sz="1800" b="0" dirty="0">
                          <a:solidFill>
                            <a:srgbClr val="00529B"/>
                          </a:solidFill>
                        </a:rPr>
                        <a:t>"Su derecho a cuestionar la decisión tomada sobre </a:t>
                      </a:r>
                      <a:br>
                        <a:rPr lang="es-US" sz="1800" b="0" dirty="0">
                          <a:solidFill>
                            <a:srgbClr val="00529B"/>
                          </a:solidFill>
                        </a:rPr>
                      </a:br>
                      <a:r>
                        <a:rPr lang="es-US" sz="1800" b="0" dirty="0">
                          <a:solidFill>
                            <a:srgbClr val="00529B"/>
                          </a:solidFill>
                        </a:rPr>
                        <a:t>su reclamo"</a:t>
                      </a: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0"/>
                        </a:spcBef>
                      </a:pPr>
                      <a:r>
                        <a:rPr lang="es-US" sz="1800" b="0">
                          <a:solidFill>
                            <a:srgbClr val="00529B"/>
                          </a:solidFill>
                          <a:hlinkClick r:id="rId8">
                            <a:extLst>
                              <a:ext uri="{A12FA001-AC4F-418D-AE19-62706E023703}">
                                <ahyp:hlinkClr xmlns:ahyp="http://schemas.microsoft.com/office/drawing/2018/hyperlinkcolor" val="tx"/>
                              </a:ext>
                            </a:extLst>
                          </a:hlinkClick>
                        </a:rPr>
                        <a:t>SSA.gov/pubs/EN-05-10058.pdf</a:t>
                      </a:r>
                      <a:r>
                        <a:rPr lang="es-US" sz="1800" b="0">
                          <a:solidFill>
                            <a:srgbClr val="00529B"/>
                          </a:solidFill>
                        </a:rPr>
                        <a:t> </a:t>
                      </a:r>
                    </a:p>
                  </a:txBody>
                  <a:tcPr/>
                </a:tc>
                <a:extLst>
                  <a:ext uri="{0D108BD9-81ED-4DB2-BD59-A6C34878D82A}">
                    <a16:rowId xmlns:a16="http://schemas.microsoft.com/office/drawing/2014/main" val="10005"/>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indent="0">
                        <a:spcBef>
                          <a:spcPts val="0"/>
                        </a:spcBef>
                        <a:buFont typeface="+mj-lt"/>
                        <a:buNone/>
                      </a:pPr>
                      <a:r>
                        <a:rPr lang="es-US" sz="1800" b="0">
                          <a:solidFill>
                            <a:srgbClr val="00529B"/>
                          </a:solidFill>
                        </a:rPr>
                        <a:t>Solicitud de "Ayuda adicional con los </a:t>
                      </a:r>
                      <a:r>
                        <a:rPr lang="es-US" sz="1800" b="0" baseline="0">
                          <a:solidFill>
                            <a:srgbClr val="00529B"/>
                          </a:solidFill>
                        </a:rPr>
                        <a:t>costos de planes de medicamentos recetados de Medicare"</a:t>
                      </a: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0"/>
                        </a:spcBef>
                      </a:pPr>
                      <a:r>
                        <a:rPr lang="es-US" sz="1800" b="0" dirty="0">
                          <a:solidFill>
                            <a:srgbClr val="00529B"/>
                          </a:solidFill>
                          <a:hlinkClick r:id="rId9">
                            <a:extLst>
                              <a:ext uri="{A12FA001-AC4F-418D-AE19-62706E023703}">
                                <ahyp:hlinkClr xmlns:ahyp="http://schemas.microsoft.com/office/drawing/2018/hyperlinkcolor" val="tx"/>
                              </a:ext>
                            </a:extLst>
                          </a:hlinkClick>
                        </a:rPr>
                        <a:t>secure.SSA.gov/i1020/</a:t>
                      </a:r>
                      <a:r>
                        <a:rPr lang="es-US" sz="1800" b="0" dirty="0" err="1">
                          <a:solidFill>
                            <a:srgbClr val="00529B"/>
                          </a:solidFill>
                          <a:hlinkClick r:id="rId9">
                            <a:extLst>
                              <a:ext uri="{A12FA001-AC4F-418D-AE19-62706E023703}">
                                <ahyp:hlinkClr xmlns:ahyp="http://schemas.microsoft.com/office/drawing/2018/hyperlinkcolor" val="tx"/>
                              </a:ext>
                            </a:extLst>
                          </a:hlinkClick>
                        </a:rPr>
                        <a:t>start</a:t>
                      </a:r>
                      <a:r>
                        <a:rPr lang="es-US" sz="1800" b="0" dirty="0">
                          <a:solidFill>
                            <a:srgbClr val="00529B"/>
                          </a:solidFill>
                        </a:rPr>
                        <a:t> </a:t>
                      </a:r>
                    </a:p>
                  </a:txBody>
                  <a:tcPr/>
                </a:tc>
                <a:extLst>
                  <a:ext uri="{0D108BD9-81ED-4DB2-BD59-A6C34878D82A}">
                    <a16:rowId xmlns:a16="http://schemas.microsoft.com/office/drawing/2014/main" val="2577037839"/>
                  </a:ext>
                </a:extLst>
              </a:tr>
            </a:tbl>
          </a:graphicData>
        </a:graphic>
      </p:graphicFrame>
      <p:sp>
        <p:nvSpPr>
          <p:cNvPr id="10" name="Text Placeholder 9">
            <a:extLst>
              <a:ext uri="{FF2B5EF4-FFF2-40B4-BE49-F238E27FC236}">
                <a16:creationId xmlns:a16="http://schemas.microsoft.com/office/drawing/2014/main" id="{89C98003-60F6-C1F8-6A8D-06DF2A6B2A8C}"/>
              </a:ext>
            </a:extLst>
          </p:cNvPr>
          <p:cNvSpPr>
            <a:spLocks noGrp="1"/>
          </p:cNvSpPr>
          <p:nvPr>
            <p:ph type="body" sz="quarter" idx="15"/>
          </p:nvPr>
        </p:nvSpPr>
        <p:spPr>
          <a:xfrm>
            <a:off x="1177383" y="4895959"/>
            <a:ext cx="8309517" cy="614363"/>
          </a:xfrm>
        </p:spPr>
        <p:txBody>
          <a:bodyPr/>
          <a:lstStyle/>
          <a:p>
            <a:pPr marL="0" lvl="0" indent="0" defTabSz="685800">
              <a:spcBef>
                <a:spcPts val="600"/>
              </a:spcBef>
              <a:spcAft>
                <a:spcPts val="0"/>
              </a:spcAft>
              <a:buClrTx/>
              <a:buNone/>
              <a:defRPr/>
            </a:pPr>
            <a:r>
              <a:rPr lang="es-US" sz="1800"/>
              <a:t>Para ver más publicaciones sobre discapacidad, visite </a:t>
            </a:r>
            <a:r>
              <a:rPr lang="es-US" sz="1800">
                <a:hlinkClick r:id="rId10">
                  <a:extLst>
                    <a:ext uri="{A12FA001-AC4F-418D-AE19-62706E023703}">
                      <ahyp:hlinkClr xmlns:ahyp="http://schemas.microsoft.com/office/drawing/2018/hyperlinkcolor" val="tx"/>
                    </a:ext>
                  </a:extLst>
                </a:hlinkClick>
              </a:rPr>
              <a:t>SSA.gov/pubs/</a:t>
            </a:r>
            <a:r>
              <a:rPr lang="es-US" sz="1800"/>
              <a:t>. </a:t>
            </a:r>
          </a:p>
        </p:txBody>
      </p:sp>
      <p:sp>
        <p:nvSpPr>
          <p:cNvPr id="7" name="Slide Number Placeholder 6">
            <a:extLst>
              <a:ext uri="{FF2B5EF4-FFF2-40B4-BE49-F238E27FC236}">
                <a16:creationId xmlns:a16="http://schemas.microsoft.com/office/drawing/2014/main" id="{F8ADC990-9F99-40CC-B65A-17991DA84FAF}"/>
              </a:ext>
            </a:extLst>
          </p:cNvPr>
          <p:cNvSpPr>
            <a:spLocks noGrp="1"/>
          </p:cNvSpPr>
          <p:nvPr>
            <p:ph type="sldNum" sz="quarter" idx="12"/>
          </p:nvPr>
        </p:nvSpPr>
        <p:spPr/>
        <p:txBody>
          <a:bodyPr/>
          <a:lstStyle/>
          <a:p>
            <a:fld id="{0B2D781D-8844-5940-92D1-06EF0A7F581E}" type="slidenum">
              <a:rPr lang="en-US" smtClean="0"/>
              <a:t>46</a:t>
            </a:fld>
            <a:endParaRPr lang="en-US"/>
          </a:p>
        </p:txBody>
      </p:sp>
      <p:sp>
        <p:nvSpPr>
          <p:cNvPr id="4" name="Date Placeholder 3"/>
          <p:cNvSpPr>
            <a:spLocks noGrp="1"/>
          </p:cNvSpPr>
          <p:nvPr>
            <p:ph type="dt" sz="half" idx="10"/>
          </p:nvPr>
        </p:nvSpPr>
        <p:spPr/>
        <p:txBody>
          <a:bodyPr/>
          <a:lstStyle/>
          <a:p>
            <a:r>
              <a:rPr lang="es-US"/>
              <a:t>Mayo de 2024</a:t>
            </a:r>
          </a:p>
        </p:txBody>
      </p:sp>
      <p:sp>
        <p:nvSpPr>
          <p:cNvPr id="8" name="Footer Placeholder 2">
            <a:extLst>
              <a:ext uri="{FF2B5EF4-FFF2-40B4-BE49-F238E27FC236}">
                <a16:creationId xmlns:a16="http://schemas.microsoft.com/office/drawing/2014/main" id="{83149FC7-219E-442A-A368-70BEAB2F1794}"/>
              </a:ext>
            </a:extLst>
          </p:cNvPr>
          <p:cNvSpPr>
            <a:spLocks noGrp="1"/>
          </p:cNvSpPr>
          <p:nvPr>
            <p:ph type="ftr" sz="quarter" idx="11"/>
          </p:nvPr>
        </p:nvSpPr>
        <p:spPr>
          <a:xfrm>
            <a:off x="3505200" y="6492875"/>
            <a:ext cx="5105400" cy="365125"/>
          </a:xfrm>
        </p:spPr>
        <p:txBody>
          <a:bodyPr/>
          <a:lstStyle/>
          <a:p>
            <a:r>
              <a:rPr lang="es-US" dirty="0"/>
              <a:t>Medicare y otros programas para personas con discapacidades</a:t>
            </a:r>
          </a:p>
        </p:txBody>
      </p:sp>
    </p:spTree>
    <p:custDataLst>
      <p:tags r:id="rId1"/>
    </p:custDataLst>
    <p:extLst>
      <p:ext uri="{BB962C8B-B14F-4D97-AF65-F5344CB8AC3E}">
        <p14:creationId xmlns:p14="http://schemas.microsoft.com/office/powerpoint/2010/main" val="31341357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S"/>
              <a:t>Acrónimos</a:t>
            </a:r>
          </a:p>
        </p:txBody>
      </p:sp>
      <p:sp>
        <p:nvSpPr>
          <p:cNvPr id="8" name="Content Placeholder 7"/>
          <p:cNvSpPr>
            <a:spLocks noGrp="1"/>
          </p:cNvSpPr>
          <p:nvPr>
            <p:ph sz="quarter" idx="13"/>
          </p:nvPr>
        </p:nvSpPr>
        <p:spPr>
          <a:xfrm>
            <a:off x="838200" y="1102527"/>
            <a:ext cx="10515600" cy="4861560"/>
          </a:xfrm>
        </p:spPr>
        <p:txBody>
          <a:bodyPr numCol="2">
            <a:normAutofit fontScale="85000" lnSpcReduction="20000"/>
          </a:bodyPr>
          <a:lstStyle/>
          <a:p>
            <a:pPr marL="0" lvl="0" indent="0" defTabSz="685800">
              <a:lnSpc>
                <a:spcPct val="120000"/>
              </a:lnSpc>
              <a:buNone/>
            </a:pPr>
            <a:r>
              <a:rPr lang="es-US" sz="2000" b="1" dirty="0"/>
              <a:t>ALS</a:t>
            </a:r>
            <a:r>
              <a:rPr lang="es-US" sz="2000" dirty="0"/>
              <a:t>: Esclerosis lateral amiotrófica </a:t>
            </a:r>
          </a:p>
          <a:p>
            <a:pPr marL="0" lvl="0" indent="0" defTabSz="685800">
              <a:lnSpc>
                <a:spcPct val="120000"/>
              </a:lnSpc>
              <a:buNone/>
            </a:pPr>
            <a:r>
              <a:rPr lang="es-US" sz="2000" b="1" dirty="0"/>
              <a:t>CAL</a:t>
            </a:r>
            <a:r>
              <a:rPr lang="es-US" sz="2000" dirty="0"/>
              <a:t>: Subsidios compasivos </a:t>
            </a:r>
          </a:p>
          <a:p>
            <a:pPr marL="0" lvl="0" indent="0" defTabSz="685800">
              <a:lnSpc>
                <a:spcPct val="120000"/>
              </a:lnSpc>
              <a:buNone/>
            </a:pPr>
            <a:r>
              <a:rPr lang="es-US" sz="2000" b="1" dirty="0"/>
              <a:t>CHIP:</a:t>
            </a:r>
            <a:r>
              <a:rPr lang="es-US" sz="2000" dirty="0"/>
              <a:t> Programa de Seguro Médico para Niños </a:t>
            </a:r>
          </a:p>
          <a:p>
            <a:pPr marL="0" lvl="0" indent="0" defTabSz="685800">
              <a:lnSpc>
                <a:spcPct val="120000"/>
              </a:lnSpc>
              <a:buNone/>
            </a:pPr>
            <a:r>
              <a:rPr lang="es-US" sz="2000" b="1" dirty="0"/>
              <a:t>CMS</a:t>
            </a:r>
            <a:r>
              <a:rPr lang="es-US" sz="2000" dirty="0"/>
              <a:t>: Centros para Servicios de Medicare </a:t>
            </a:r>
            <a:br>
              <a:rPr lang="es-US" sz="2000" dirty="0"/>
            </a:br>
            <a:r>
              <a:rPr lang="es-US" sz="2000" dirty="0"/>
              <a:t>y Medicaid </a:t>
            </a:r>
          </a:p>
          <a:p>
            <a:pPr marL="0" lvl="0" indent="0" defTabSz="685800">
              <a:lnSpc>
                <a:spcPct val="120000"/>
              </a:lnSpc>
              <a:buNone/>
            </a:pPr>
            <a:r>
              <a:rPr lang="es-US" sz="2000" b="1" dirty="0"/>
              <a:t>ESRD</a:t>
            </a:r>
            <a:r>
              <a:rPr lang="es-US" sz="2000" dirty="0"/>
              <a:t>: Enfermedad renal en etapa terminal </a:t>
            </a:r>
          </a:p>
          <a:p>
            <a:pPr marL="0" lvl="0" indent="0" defTabSz="685800">
              <a:lnSpc>
                <a:spcPct val="120000"/>
              </a:lnSpc>
              <a:buNone/>
            </a:pPr>
            <a:r>
              <a:rPr lang="es-US" sz="2000" b="1" dirty="0"/>
              <a:t>FPL:</a:t>
            </a:r>
            <a:r>
              <a:rPr lang="es-US" sz="2000" dirty="0"/>
              <a:t> Nivel Federal de Pobreza </a:t>
            </a:r>
          </a:p>
          <a:p>
            <a:pPr marL="0" lvl="0" indent="0" defTabSz="685800">
              <a:lnSpc>
                <a:spcPct val="120000"/>
              </a:lnSpc>
              <a:buNone/>
            </a:pPr>
            <a:r>
              <a:rPr lang="es-US" sz="2000" b="1" dirty="0"/>
              <a:t>GHP</a:t>
            </a:r>
            <a:r>
              <a:rPr lang="es-US" sz="2000" dirty="0"/>
              <a:t>: Plan de salud grupal </a:t>
            </a:r>
          </a:p>
          <a:p>
            <a:pPr marL="0" lvl="0" indent="0" defTabSz="685800">
              <a:lnSpc>
                <a:spcPct val="120000"/>
              </a:lnSpc>
              <a:buNone/>
            </a:pPr>
            <a:r>
              <a:rPr lang="es-US" sz="2000" b="1" dirty="0"/>
              <a:t>IEP</a:t>
            </a:r>
            <a:r>
              <a:rPr lang="es-US" sz="2000" dirty="0"/>
              <a:t>: Período de Inscripción Inicial </a:t>
            </a:r>
          </a:p>
          <a:p>
            <a:pPr marL="0" lvl="0" indent="0" defTabSz="685800">
              <a:lnSpc>
                <a:spcPct val="120000"/>
              </a:lnSpc>
              <a:buNone/>
            </a:pPr>
            <a:r>
              <a:rPr lang="es-US" sz="2000" b="1" dirty="0"/>
              <a:t>IRS:</a:t>
            </a:r>
            <a:r>
              <a:rPr lang="es-US" sz="2000" dirty="0"/>
              <a:t> Servicio de Impuestos Internos</a:t>
            </a:r>
          </a:p>
          <a:p>
            <a:pPr marL="0" lvl="0" indent="0" defTabSz="685800">
              <a:lnSpc>
                <a:spcPct val="120000"/>
              </a:lnSpc>
              <a:buNone/>
            </a:pPr>
            <a:r>
              <a:rPr lang="es-US" sz="2000" b="1" dirty="0"/>
              <a:t>LIS:</a:t>
            </a:r>
            <a:r>
              <a:rPr lang="es-US" sz="2000" dirty="0"/>
              <a:t> Subsidio por Bajos Ingresos</a:t>
            </a:r>
          </a:p>
          <a:p>
            <a:pPr marL="0" lvl="0" indent="0" defTabSz="685800">
              <a:lnSpc>
                <a:spcPct val="120000"/>
              </a:lnSpc>
              <a:buNone/>
            </a:pPr>
            <a:r>
              <a:rPr lang="es-US" sz="2000" b="1" dirty="0"/>
              <a:t>NTP</a:t>
            </a:r>
            <a:r>
              <a:rPr lang="es-US" sz="2000" dirty="0"/>
              <a:t>: Programa de Capacitación Nacional </a:t>
            </a:r>
          </a:p>
          <a:p>
            <a:pPr marL="0" lvl="0" indent="0" defTabSz="685800">
              <a:lnSpc>
                <a:spcPct val="120000"/>
              </a:lnSpc>
              <a:buNone/>
            </a:pPr>
            <a:r>
              <a:rPr lang="es-US" sz="2000" b="1" dirty="0"/>
              <a:t>OEP</a:t>
            </a:r>
            <a:r>
              <a:rPr lang="es-US" sz="2000" dirty="0"/>
              <a:t>: Período de Inscripción Abierta</a:t>
            </a:r>
          </a:p>
          <a:p>
            <a:pPr marL="0" lvl="0" indent="0" defTabSz="685800">
              <a:lnSpc>
                <a:spcPct val="120000"/>
              </a:lnSpc>
              <a:buNone/>
            </a:pPr>
            <a:r>
              <a:rPr lang="es-US" sz="2000" b="1" dirty="0"/>
              <a:t>PACE:</a:t>
            </a:r>
            <a:r>
              <a:rPr lang="es-US" sz="2000" dirty="0"/>
              <a:t> Programas de Cuidado Integral para Personas Mayores</a:t>
            </a:r>
          </a:p>
          <a:p>
            <a:pPr marL="0" lvl="0" indent="0" defTabSz="685800">
              <a:lnSpc>
                <a:spcPct val="120000"/>
              </a:lnSpc>
              <a:buNone/>
            </a:pPr>
            <a:r>
              <a:rPr lang="es-US" sz="2000" b="1" dirty="0"/>
              <a:t>QDWI</a:t>
            </a:r>
            <a:r>
              <a:rPr lang="es-US" sz="2000" dirty="0"/>
              <a:t>: Individuos Discapacitados y Empleados Calificados</a:t>
            </a:r>
          </a:p>
          <a:p>
            <a:pPr marL="0" lvl="0" indent="0" defTabSz="685800">
              <a:lnSpc>
                <a:spcPct val="120000"/>
              </a:lnSpc>
              <a:buNone/>
            </a:pPr>
            <a:r>
              <a:rPr lang="es-US" sz="2000" b="1" dirty="0"/>
              <a:t>QHP</a:t>
            </a:r>
            <a:r>
              <a:rPr lang="es-US" sz="2000" dirty="0"/>
              <a:t>: Plan de Salud Calificado</a:t>
            </a:r>
          </a:p>
          <a:p>
            <a:pPr marL="0" lvl="0" indent="0" defTabSz="685800">
              <a:lnSpc>
                <a:spcPct val="120000"/>
              </a:lnSpc>
              <a:buNone/>
            </a:pPr>
            <a:r>
              <a:rPr lang="es-US" sz="2000" b="1" dirty="0"/>
              <a:t>RRB</a:t>
            </a:r>
            <a:r>
              <a:rPr lang="es-US" sz="2000" dirty="0"/>
              <a:t>: Junta de Jubilación de Empleados Ferroviarios </a:t>
            </a:r>
          </a:p>
          <a:p>
            <a:pPr marL="0" lvl="0" indent="0" defTabSz="685800">
              <a:lnSpc>
                <a:spcPct val="120000"/>
              </a:lnSpc>
              <a:buNone/>
            </a:pPr>
            <a:r>
              <a:rPr lang="es-US" sz="2000" b="1" dirty="0"/>
              <a:t>SEP:</a:t>
            </a:r>
            <a:r>
              <a:rPr lang="es-US" sz="2000" dirty="0"/>
              <a:t> Período de Inscripción Especial</a:t>
            </a:r>
          </a:p>
          <a:p>
            <a:pPr marL="0" lvl="0" indent="0" defTabSz="685800">
              <a:lnSpc>
                <a:spcPct val="120000"/>
              </a:lnSpc>
              <a:buNone/>
            </a:pPr>
            <a:r>
              <a:rPr lang="es-US" sz="2000" b="1" dirty="0"/>
              <a:t>SHIP:</a:t>
            </a:r>
            <a:r>
              <a:rPr lang="es-US" sz="2000" dirty="0"/>
              <a:t> Programa Estatal de Asistencia sobre Seguros de Salud </a:t>
            </a:r>
          </a:p>
          <a:p>
            <a:pPr marL="0" lvl="0" indent="0" defTabSz="685800">
              <a:lnSpc>
                <a:spcPct val="120000"/>
              </a:lnSpc>
              <a:buNone/>
            </a:pPr>
            <a:r>
              <a:rPr lang="es-US" sz="2000" b="1" dirty="0"/>
              <a:t>SSDI:</a:t>
            </a:r>
            <a:r>
              <a:rPr lang="es-US" sz="2000" dirty="0"/>
              <a:t> Seguro por Incapacidad del Seguro Social </a:t>
            </a:r>
          </a:p>
          <a:p>
            <a:pPr marL="0" lvl="0" indent="0" defTabSz="685800">
              <a:lnSpc>
                <a:spcPct val="120000"/>
              </a:lnSpc>
              <a:buNone/>
            </a:pPr>
            <a:r>
              <a:rPr lang="es-US" sz="2000" b="1" dirty="0"/>
              <a:t>SSI:</a:t>
            </a:r>
            <a:r>
              <a:rPr lang="es-US" sz="2000" dirty="0"/>
              <a:t> Seguridad de Ingreso Suplementario </a:t>
            </a:r>
          </a:p>
          <a:p>
            <a:pPr marL="0" lvl="0" indent="0" defTabSz="685800">
              <a:lnSpc>
                <a:spcPct val="120000"/>
              </a:lnSpc>
              <a:buNone/>
            </a:pPr>
            <a:r>
              <a:rPr lang="es-US" sz="2000" b="1" dirty="0"/>
              <a:t>TTY</a:t>
            </a:r>
            <a:r>
              <a:rPr lang="es-US" sz="2000" dirty="0"/>
              <a:t> Teletipo </a:t>
            </a:r>
          </a:p>
        </p:txBody>
      </p:sp>
      <p:cxnSp>
        <p:nvCxnSpPr>
          <p:cNvPr id="7" name="Straight Connector 6">
            <a:extLst>
              <a:ext uri="{FF2B5EF4-FFF2-40B4-BE49-F238E27FC236}">
                <a16:creationId xmlns:a16="http://schemas.microsoft.com/office/drawing/2014/main" id="{99DC90D4-632B-4E73-B7BB-57FEFDE8E0E4}"/>
              </a:ext>
              <a:ext uri="{C183D7F6-B498-43B3-948B-1728B52AA6E4}">
                <adec:decorative xmlns:adec="http://schemas.microsoft.com/office/drawing/2017/decorative" val="1"/>
              </a:ext>
            </a:extLst>
          </p:cNvPr>
          <p:cNvCxnSpPr/>
          <p:nvPr/>
        </p:nvCxnSpPr>
        <p:spPr>
          <a:xfrm>
            <a:off x="5872163" y="1262331"/>
            <a:ext cx="0" cy="4429125"/>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2680719-ED0F-46F8-8778-79FA4DDF2836}"/>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47</a:t>
            </a:fld>
            <a:endParaRPr lang="en-US"/>
          </a:p>
        </p:txBody>
      </p:sp>
      <p:sp>
        <p:nvSpPr>
          <p:cNvPr id="3" name="Date Placeholder 2">
            <a:extLst>
              <a:ext uri="{FF2B5EF4-FFF2-40B4-BE49-F238E27FC236}">
                <a16:creationId xmlns:a16="http://schemas.microsoft.com/office/drawing/2014/main" id="{C1D15B42-6C8F-3747-9887-1FBF678C9301}"/>
              </a:ext>
            </a:extLst>
          </p:cNvPr>
          <p:cNvSpPr>
            <a:spLocks noGrp="1"/>
          </p:cNvSpPr>
          <p:nvPr>
            <p:ph type="dt" sz="half" idx="10"/>
          </p:nvPr>
        </p:nvSpPr>
        <p:spPr>
          <a:xfrm>
            <a:off x="838200" y="6492240"/>
            <a:ext cx="2743200" cy="365125"/>
          </a:xfrm>
        </p:spPr>
        <p:txBody>
          <a:bodyPr/>
          <a:lstStyle/>
          <a:p>
            <a:r>
              <a:rPr lang="es-US"/>
              <a:t>Mayo de 2024</a:t>
            </a:r>
          </a:p>
        </p:txBody>
      </p:sp>
      <p:sp>
        <p:nvSpPr>
          <p:cNvPr id="9" name="Footer Placeholder 2">
            <a:extLst>
              <a:ext uri="{FF2B5EF4-FFF2-40B4-BE49-F238E27FC236}">
                <a16:creationId xmlns:a16="http://schemas.microsoft.com/office/drawing/2014/main" id="{581F71FC-2DB6-4894-A311-54F843E2A915}"/>
              </a:ext>
            </a:extLst>
          </p:cNvPr>
          <p:cNvSpPr>
            <a:spLocks noGrp="1"/>
          </p:cNvSpPr>
          <p:nvPr>
            <p:ph type="ftr" sz="quarter" idx="11"/>
          </p:nvPr>
        </p:nvSpPr>
        <p:spPr>
          <a:xfrm>
            <a:off x="3505200" y="6492875"/>
            <a:ext cx="5105400" cy="365125"/>
          </a:xfrm>
        </p:spPr>
        <p:txBody>
          <a:bodyPr/>
          <a:lstStyle/>
          <a:p>
            <a:r>
              <a:rPr lang="es-US" dirty="0"/>
              <a:t>Medicare y otros programas para personas con discapacidades</a:t>
            </a:r>
          </a:p>
        </p:txBody>
      </p:sp>
    </p:spTree>
    <p:custDataLst>
      <p:tags r:id="rId1"/>
    </p:custDataLst>
    <p:extLst>
      <p:ext uri="{BB962C8B-B14F-4D97-AF65-F5344CB8AC3E}">
        <p14:creationId xmlns:p14="http://schemas.microsoft.com/office/powerpoint/2010/main" val="15123461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92667F-B6EB-F84A-95CF-1B156979F98A}"/>
              </a:ext>
            </a:extLst>
          </p:cNvPr>
          <p:cNvSpPr>
            <a:spLocks noGrp="1"/>
          </p:cNvSpPr>
          <p:nvPr>
            <p:ph type="title"/>
          </p:nvPr>
        </p:nvSpPr>
        <p:spPr/>
        <p:txBody>
          <a:bodyPr/>
          <a:lstStyle/>
          <a:p>
            <a:r>
              <a:rPr lang="es-US"/>
              <a:t>Manténgase conectado</a:t>
            </a:r>
          </a:p>
        </p:txBody>
      </p:sp>
      <p:pic>
        <p:nvPicPr>
          <p:cNvPr id="4" name="Picture 3">
            <a:extLst>
              <a:ext uri="{FF2B5EF4-FFF2-40B4-BE49-F238E27FC236}">
                <a16:creationId xmlns:a16="http://schemas.microsoft.com/office/drawing/2014/main" id="{B00E97E5-6E27-4B25-9D28-29624510357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395625" y="1833369"/>
            <a:ext cx="2371550" cy="1774090"/>
          </a:xfrm>
          <a:prstGeom prst="rect">
            <a:avLst/>
          </a:prstGeom>
        </p:spPr>
      </p:pic>
      <p:sp>
        <p:nvSpPr>
          <p:cNvPr id="7" name="Content Placeholder 6">
            <a:extLst>
              <a:ext uri="{FF2B5EF4-FFF2-40B4-BE49-F238E27FC236}">
                <a16:creationId xmlns:a16="http://schemas.microsoft.com/office/drawing/2014/main" id="{866D1B3D-A953-B87A-3C8B-5E37DF520ABC}"/>
              </a:ext>
            </a:extLst>
          </p:cNvPr>
          <p:cNvSpPr>
            <a:spLocks noGrp="1"/>
          </p:cNvSpPr>
          <p:nvPr>
            <p:ph sz="quarter" idx="13"/>
          </p:nvPr>
        </p:nvSpPr>
        <p:spPr>
          <a:xfrm>
            <a:off x="653658" y="3841910"/>
            <a:ext cx="5855484" cy="1512496"/>
          </a:xfrm>
        </p:spPr>
        <p:txBody>
          <a:bodyPr>
            <a:normAutofit lnSpcReduction="10000"/>
          </a:bodyPr>
          <a:lstStyle/>
          <a:p>
            <a:pPr marL="0" lvl="0" indent="0" algn="ctr">
              <a:spcAft>
                <a:spcPts val="0"/>
              </a:spcAft>
              <a:buClrTx/>
              <a:buNone/>
            </a:pPr>
            <a:r>
              <a:rPr lang="es-US" sz="2400"/>
              <a:t>Para ver los materiales de capacitación disponibles, o para suscribirse a nuestra lista de correo electrónico, visite:</a:t>
            </a:r>
          </a:p>
          <a:p>
            <a:pPr marL="0" lvl="0" indent="0" algn="ctr">
              <a:spcAft>
                <a:spcPts val="0"/>
              </a:spcAft>
              <a:buClrTx/>
              <a:buNone/>
            </a:pPr>
            <a:r>
              <a:rPr lang="es-US" sz="2400">
                <a:hlinkClick r:id="rId5">
                  <a:extLst>
                    <a:ext uri="{A12FA001-AC4F-418D-AE19-62706E023703}">
                      <ahyp:hlinkClr xmlns:ahyp="http://schemas.microsoft.com/office/drawing/2018/hyperlinkcolor" val="tx"/>
                    </a:ext>
                  </a:extLst>
                </a:hlinkClick>
              </a:rPr>
              <a:t>CMSnationaltrainingprogram.cms.gov</a:t>
            </a:r>
            <a:r>
              <a:rPr lang="es-US" sz="2400"/>
              <a:t>.</a:t>
            </a:r>
          </a:p>
        </p:txBody>
      </p:sp>
      <p:pic>
        <p:nvPicPr>
          <p:cNvPr id="19" name="Picture 18">
            <a:extLst>
              <a:ext uri="{FF2B5EF4-FFF2-40B4-BE49-F238E27FC236}">
                <a16:creationId xmlns:a16="http://schemas.microsoft.com/office/drawing/2014/main" id="{6769240F-DF2B-4721-8FAA-9A6B4A1B234A}"/>
              </a:ext>
              <a:ext uri="{C183D7F6-B498-43B3-948B-1728B52AA6E4}">
                <adec:decorative xmlns:adec="http://schemas.microsoft.com/office/drawing/2017/decorative" val="1"/>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t="13446" b="12941"/>
          <a:stretch/>
        </p:blipFill>
        <p:spPr>
          <a:xfrm>
            <a:off x="7353233" y="1673748"/>
            <a:ext cx="2863263" cy="2107764"/>
          </a:xfrm>
          <a:prstGeom prst="rect">
            <a:avLst/>
          </a:prstGeom>
        </p:spPr>
      </p:pic>
      <p:sp>
        <p:nvSpPr>
          <p:cNvPr id="8" name="Content Placeholder 7">
            <a:extLst>
              <a:ext uri="{FF2B5EF4-FFF2-40B4-BE49-F238E27FC236}">
                <a16:creationId xmlns:a16="http://schemas.microsoft.com/office/drawing/2014/main" id="{C5482D34-E663-C282-C3CB-4567B34A65E9}"/>
              </a:ext>
            </a:extLst>
          </p:cNvPr>
          <p:cNvSpPr>
            <a:spLocks noGrp="1"/>
          </p:cNvSpPr>
          <p:nvPr>
            <p:ph sz="quarter" idx="14"/>
          </p:nvPr>
        </p:nvSpPr>
        <p:spPr>
          <a:xfrm>
            <a:off x="6769994" y="3841910"/>
            <a:ext cx="4029740" cy="1342342"/>
          </a:xfrm>
        </p:spPr>
        <p:txBody>
          <a:bodyPr/>
          <a:lstStyle/>
          <a:p>
            <a:pPr marL="0" lvl="0" indent="0" algn="ctr">
              <a:spcAft>
                <a:spcPts val="0"/>
              </a:spcAft>
              <a:buClrTx/>
              <a:buNone/>
            </a:pPr>
            <a:r>
              <a:rPr lang="es-US" sz="2400"/>
              <a:t>Comuníquese con nosotros en </a:t>
            </a:r>
            <a:r>
              <a:rPr lang="es-US" sz="2400">
                <a:hlinkClick r:id="rId8">
                  <a:extLst>
                    <a:ext uri="{A12FA001-AC4F-418D-AE19-62706E023703}">
                      <ahyp:hlinkClr xmlns:ahyp="http://schemas.microsoft.com/office/drawing/2018/hyperlinkcolor" val="tx"/>
                    </a:ext>
                  </a:extLst>
                </a:hlinkClick>
              </a:rPr>
              <a:t>training@cms.hhs.gov</a:t>
            </a:r>
            <a:r>
              <a:rPr lang="es-US" sz="2400"/>
              <a:t>.</a:t>
            </a:r>
          </a:p>
          <a:p>
            <a:pPr marL="0" lvl="0" indent="0" algn="ctr">
              <a:spcAft>
                <a:spcPts val="0"/>
              </a:spcAft>
              <a:buClrTx/>
              <a:buNone/>
            </a:pPr>
            <a:endParaRPr lang="en-US" sz="2400" dirty="0"/>
          </a:p>
        </p:txBody>
      </p:sp>
      <p:sp>
        <p:nvSpPr>
          <p:cNvPr id="5" name="Slide Number Placeholder 4">
            <a:extLst>
              <a:ext uri="{FF2B5EF4-FFF2-40B4-BE49-F238E27FC236}">
                <a16:creationId xmlns:a16="http://schemas.microsoft.com/office/drawing/2014/main" id="{570010BF-BC9C-4FB4-8189-F64378DC29E5}"/>
              </a:ext>
            </a:extLst>
          </p:cNvPr>
          <p:cNvSpPr>
            <a:spLocks noGrp="1"/>
          </p:cNvSpPr>
          <p:nvPr>
            <p:ph type="sldNum" sz="quarter" idx="12"/>
          </p:nvPr>
        </p:nvSpPr>
        <p:spPr/>
        <p:txBody>
          <a:bodyPr/>
          <a:lstStyle/>
          <a:p>
            <a:fld id="{0B2D781D-8844-5940-92D1-06EF0A7F581E}" type="slidenum">
              <a:rPr lang="en-US" smtClean="0"/>
              <a:t>48</a:t>
            </a:fld>
            <a:endParaRPr lang="en-US"/>
          </a:p>
        </p:txBody>
      </p:sp>
      <p:sp>
        <p:nvSpPr>
          <p:cNvPr id="3" name="Footer Placeholder 2">
            <a:extLst>
              <a:ext uri="{FF2B5EF4-FFF2-40B4-BE49-F238E27FC236}">
                <a16:creationId xmlns:a16="http://schemas.microsoft.com/office/drawing/2014/main" id="{52F93C84-E1D6-A140-990A-0FE55BEC62C1}"/>
              </a:ext>
            </a:extLst>
          </p:cNvPr>
          <p:cNvSpPr>
            <a:spLocks noGrp="1"/>
          </p:cNvSpPr>
          <p:nvPr>
            <p:ph type="ftr" sz="quarter" idx="11"/>
          </p:nvPr>
        </p:nvSpPr>
        <p:spPr>
          <a:xfrm>
            <a:off x="3505200" y="6492875"/>
            <a:ext cx="5105400" cy="365125"/>
          </a:xfrm>
        </p:spPr>
        <p:txBody>
          <a:bodyPr/>
          <a:lstStyle/>
          <a:p>
            <a:r>
              <a:rPr lang="es-US" dirty="0"/>
              <a:t>Medicare y otros programas para personas con discapacidades</a:t>
            </a:r>
          </a:p>
        </p:txBody>
      </p:sp>
      <p:sp>
        <p:nvSpPr>
          <p:cNvPr id="2" name="Date Placeholder 1">
            <a:extLst>
              <a:ext uri="{FF2B5EF4-FFF2-40B4-BE49-F238E27FC236}">
                <a16:creationId xmlns:a16="http://schemas.microsoft.com/office/drawing/2014/main" id="{D17EC8DC-A4E9-0447-80A5-4CA4BC67AF06}"/>
              </a:ext>
            </a:extLst>
          </p:cNvPr>
          <p:cNvSpPr>
            <a:spLocks noGrp="1"/>
          </p:cNvSpPr>
          <p:nvPr>
            <p:ph type="dt" sz="half" idx="10"/>
          </p:nvPr>
        </p:nvSpPr>
        <p:spPr/>
        <p:txBody>
          <a:bodyPr/>
          <a:lstStyle/>
          <a:p>
            <a:r>
              <a:rPr lang="es-US" dirty="0"/>
              <a:t>Mayo de 2024</a:t>
            </a:r>
          </a:p>
        </p:txBody>
      </p:sp>
    </p:spTree>
    <p:custDataLst>
      <p:tags r:id="rId1"/>
    </p:custDataLst>
    <p:extLst>
      <p:ext uri="{BB962C8B-B14F-4D97-AF65-F5344CB8AC3E}">
        <p14:creationId xmlns:p14="http://schemas.microsoft.com/office/powerpoint/2010/main" val="4279051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5E7A2-AE8C-421D-985D-CCED84A66714}"/>
              </a:ext>
            </a:extLst>
          </p:cNvPr>
          <p:cNvSpPr>
            <a:spLocks noGrp="1"/>
          </p:cNvSpPr>
          <p:nvPr>
            <p:ph type="title"/>
          </p:nvPr>
        </p:nvSpPr>
        <p:spPr/>
        <p:txBody>
          <a:bodyPr/>
          <a:lstStyle/>
          <a:p>
            <a:r>
              <a:rPr lang="es-US"/>
              <a:t>Objetivos de la lección</a:t>
            </a:r>
          </a:p>
        </p:txBody>
      </p:sp>
      <p:sp>
        <p:nvSpPr>
          <p:cNvPr id="3" name="Content Placeholder 2">
            <a:extLst>
              <a:ext uri="{FF2B5EF4-FFF2-40B4-BE49-F238E27FC236}">
                <a16:creationId xmlns:a16="http://schemas.microsoft.com/office/drawing/2014/main" id="{A66267A8-A158-4869-8672-CF00799B51F4}"/>
              </a:ext>
            </a:extLst>
          </p:cNvPr>
          <p:cNvSpPr>
            <a:spLocks noGrp="1"/>
          </p:cNvSpPr>
          <p:nvPr>
            <p:ph sz="quarter" idx="13"/>
          </p:nvPr>
        </p:nvSpPr>
        <p:spPr>
          <a:xfrm>
            <a:off x="914400" y="1361768"/>
            <a:ext cx="9791700" cy="4667250"/>
          </a:xfrm>
        </p:spPr>
        <p:txBody>
          <a:bodyPr/>
          <a:lstStyle/>
          <a:p>
            <a:pPr marL="0" indent="0">
              <a:buNone/>
            </a:pPr>
            <a:r>
              <a:rPr lang="es-US" b="1" dirty="0"/>
              <a:t>Al final de esta lección, usted podrá:</a:t>
            </a:r>
          </a:p>
          <a:p>
            <a:pPr marL="548640" defTabSz="685800"/>
            <a:r>
              <a:rPr lang="es-US" sz="2400" dirty="0"/>
              <a:t>Definir discapacidad con base en la Ley de Seguro Social</a:t>
            </a:r>
          </a:p>
          <a:p>
            <a:pPr marL="548640" defTabSz="685800"/>
            <a:r>
              <a:rPr lang="es-US" sz="2400" dirty="0"/>
              <a:t>Enumerar los requisitos básicos para calificar para beneficios </a:t>
            </a:r>
            <a:br>
              <a:rPr lang="es-US" sz="2400" dirty="0"/>
            </a:br>
            <a:r>
              <a:rPr lang="es-US" sz="2400" dirty="0"/>
              <a:t>por discapacidad</a:t>
            </a:r>
          </a:p>
          <a:p>
            <a:pPr marL="548640" defTabSz="685800"/>
            <a:r>
              <a:rPr lang="es-US" sz="2400" dirty="0"/>
              <a:t>Identificar programas del Seguro Social para personas con discapacidades </a:t>
            </a:r>
          </a:p>
          <a:p>
            <a:pPr marL="548640" defTabSz="685800"/>
            <a:r>
              <a:rPr lang="es-US" sz="2400" dirty="0"/>
              <a:t>Explicar el proceso de decisión de discapacidad</a:t>
            </a:r>
          </a:p>
          <a:p>
            <a:pPr marL="548640" defTabSz="685800"/>
            <a:r>
              <a:rPr lang="es-US" sz="2400" dirty="0"/>
              <a:t>Enumerar los servicios disponibles en la cuenta “</a:t>
            </a:r>
            <a:r>
              <a:rPr lang="es-US" sz="2400" i="1" dirty="0"/>
              <a:t>mi</a:t>
            </a:r>
            <a:r>
              <a:rPr lang="es-US" sz="2400" dirty="0"/>
              <a:t> Seguro Social” en línea</a:t>
            </a:r>
          </a:p>
        </p:txBody>
      </p:sp>
      <p:sp>
        <p:nvSpPr>
          <p:cNvPr id="6" name="Slide Number Placeholder 5">
            <a:extLst>
              <a:ext uri="{FF2B5EF4-FFF2-40B4-BE49-F238E27FC236}">
                <a16:creationId xmlns:a16="http://schemas.microsoft.com/office/drawing/2014/main" id="{4C6E1FC8-21C8-406A-A118-C5E9F7761AC1}"/>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5</a:t>
            </a:fld>
            <a:endParaRPr lang="en-US"/>
          </a:p>
        </p:txBody>
      </p:sp>
      <p:sp>
        <p:nvSpPr>
          <p:cNvPr id="4" name="Date Placeholder 3">
            <a:extLst>
              <a:ext uri="{FF2B5EF4-FFF2-40B4-BE49-F238E27FC236}">
                <a16:creationId xmlns:a16="http://schemas.microsoft.com/office/drawing/2014/main" id="{5F856BAB-7DE6-4AC9-9B18-214ACF7A7FBF}"/>
              </a:ext>
            </a:extLst>
          </p:cNvPr>
          <p:cNvSpPr>
            <a:spLocks noGrp="1"/>
          </p:cNvSpPr>
          <p:nvPr>
            <p:ph type="dt" sz="half" idx="10"/>
          </p:nvPr>
        </p:nvSpPr>
        <p:spPr>
          <a:xfrm>
            <a:off x="838200" y="6492240"/>
            <a:ext cx="2743200" cy="365125"/>
          </a:xfrm>
        </p:spPr>
        <p:txBody>
          <a:bodyPr/>
          <a:lstStyle/>
          <a:p>
            <a:r>
              <a:rPr lang="es-US"/>
              <a:t>Mayo de 2024</a:t>
            </a:r>
          </a:p>
        </p:txBody>
      </p:sp>
      <p:sp>
        <p:nvSpPr>
          <p:cNvPr id="7" name="Footer Placeholder 2">
            <a:extLst>
              <a:ext uri="{FF2B5EF4-FFF2-40B4-BE49-F238E27FC236}">
                <a16:creationId xmlns:a16="http://schemas.microsoft.com/office/drawing/2014/main" id="{0AC4B8D2-5245-420F-B403-A0A4828DB3A9}"/>
              </a:ext>
            </a:extLst>
          </p:cNvPr>
          <p:cNvSpPr>
            <a:spLocks noGrp="1"/>
          </p:cNvSpPr>
          <p:nvPr>
            <p:ph type="ftr" sz="quarter" idx="11"/>
          </p:nvPr>
        </p:nvSpPr>
        <p:spPr>
          <a:xfrm>
            <a:off x="3505200" y="6492875"/>
            <a:ext cx="5105400" cy="365125"/>
          </a:xfrm>
        </p:spPr>
        <p:txBody>
          <a:bodyPr/>
          <a:lstStyle/>
          <a:p>
            <a:r>
              <a:rPr lang="es-US" dirty="0"/>
              <a:t>Medicare y otros programas para personas con discapacidades</a:t>
            </a:r>
          </a:p>
        </p:txBody>
      </p:sp>
    </p:spTree>
    <p:custDataLst>
      <p:tags r:id="rId1"/>
    </p:custDataLst>
    <p:extLst>
      <p:ext uri="{BB962C8B-B14F-4D97-AF65-F5344CB8AC3E}">
        <p14:creationId xmlns:p14="http://schemas.microsoft.com/office/powerpoint/2010/main" val="2781148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lstStyle/>
          <a:p>
            <a:r>
              <a:rPr lang="es-US" b="0"/>
              <a:t>Definición de discapacidad</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sz="quarter" idx="13"/>
          </p:nvPr>
        </p:nvSpPr>
        <p:spPr>
          <a:xfrm>
            <a:off x="914400" y="1371600"/>
            <a:ext cx="6858000" cy="4667250"/>
          </a:xfrm>
        </p:spPr>
        <p:txBody>
          <a:bodyPr/>
          <a:lstStyle/>
          <a:p>
            <a:pPr marL="0" lvl="0" indent="0" defTabSz="685800">
              <a:lnSpc>
                <a:spcPct val="100000"/>
              </a:lnSpc>
              <a:spcBef>
                <a:spcPts val="600"/>
              </a:spcBef>
              <a:buNone/>
            </a:pPr>
            <a:r>
              <a:rPr lang="es-US" b="1"/>
              <a:t>Según la Ley de Seguro Social, una persona está discapacitada si:</a:t>
            </a:r>
          </a:p>
          <a:p>
            <a:pPr lvl="1" defTabSz="685800">
              <a:lnSpc>
                <a:spcPct val="100000"/>
              </a:lnSpc>
              <a:spcAft>
                <a:spcPts val="1200"/>
              </a:spcAft>
              <a:buFont typeface="Wingdings" panose="05000000000000000000" pitchFamily="2" charset="2"/>
              <a:buChar char="§"/>
            </a:pPr>
            <a:r>
              <a:rPr lang="es-US"/>
              <a:t>No puede trabajar debido a una afección médica grave que se prevé que dure al menos 12 meses o que tenga como consecuencia la muerte</a:t>
            </a:r>
          </a:p>
          <a:p>
            <a:pPr lvl="1" defTabSz="685800">
              <a:lnSpc>
                <a:spcPct val="100000"/>
              </a:lnSpc>
              <a:spcAft>
                <a:spcPts val="1200"/>
              </a:spcAft>
              <a:buFont typeface="Wingdings" panose="05000000000000000000" pitchFamily="2" charset="2"/>
              <a:buChar char="§"/>
            </a:pPr>
            <a:r>
              <a:rPr lang="es-US"/>
              <a:t>Sus afecciones médicas le impiden hacer el trabajo que hacía antes, así como adaptarse a otro tipo de trabajo</a:t>
            </a:r>
          </a:p>
        </p:txBody>
      </p:sp>
      <p:pic>
        <p:nvPicPr>
          <p:cNvPr id="3" name="Picture 2">
            <a:extLst>
              <a:ext uri="{FF2B5EF4-FFF2-40B4-BE49-F238E27FC236}">
                <a16:creationId xmlns:a16="http://schemas.microsoft.com/office/drawing/2014/main" id="{BDFAAE36-CBE9-4A86-B96E-038EC93DB6D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189820" y="1636620"/>
            <a:ext cx="3584759" cy="3584759"/>
          </a:xfrm>
          <a:prstGeom prst="rect">
            <a:avLst/>
          </a:prstGeom>
        </p:spPr>
      </p:pic>
      <p:sp>
        <p:nvSpPr>
          <p:cNvPr id="2" name="Slide Number Placeholder 1">
            <a:extLst>
              <a:ext uri="{FF2B5EF4-FFF2-40B4-BE49-F238E27FC236}">
                <a16:creationId xmlns:a16="http://schemas.microsoft.com/office/drawing/2014/main" id="{E28F2CDC-BAEB-421E-B6D1-F9E34AAC2D69}"/>
              </a:ext>
            </a:extLst>
          </p:cNvPr>
          <p:cNvSpPr>
            <a:spLocks noGrp="1"/>
          </p:cNvSpPr>
          <p:nvPr>
            <p:ph type="sldNum" sz="quarter" idx="12"/>
          </p:nvPr>
        </p:nvSpPr>
        <p:spPr>
          <a:xfrm>
            <a:off x="8610600" y="6491100"/>
            <a:ext cx="2743200" cy="365125"/>
          </a:xfrm>
        </p:spPr>
        <p:txBody>
          <a:bodyPr/>
          <a:lstStyle/>
          <a:p>
            <a:fld id="{0B2D781D-8844-5940-92D1-06EF0A7F581E}" type="slidenum">
              <a:rPr lang="en-US" smtClean="0"/>
              <a:t>6</a:t>
            </a:fld>
            <a:endParaRPr lang="en-US"/>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a:xfrm>
            <a:off x="838200" y="6491100"/>
            <a:ext cx="2743200" cy="365125"/>
          </a:xfrm>
        </p:spPr>
        <p:txBody>
          <a:bodyPr/>
          <a:lstStyle/>
          <a:p>
            <a:r>
              <a:rPr lang="es-US"/>
              <a:t>Mayo de 2024</a:t>
            </a:r>
          </a:p>
        </p:txBody>
      </p:sp>
      <p:sp>
        <p:nvSpPr>
          <p:cNvPr id="8" name="Footer Placeholder 2">
            <a:extLst>
              <a:ext uri="{FF2B5EF4-FFF2-40B4-BE49-F238E27FC236}">
                <a16:creationId xmlns:a16="http://schemas.microsoft.com/office/drawing/2014/main" id="{DD362E79-E42D-4592-97EC-44368C7024CA}"/>
              </a:ext>
            </a:extLst>
          </p:cNvPr>
          <p:cNvSpPr>
            <a:spLocks noGrp="1"/>
          </p:cNvSpPr>
          <p:nvPr>
            <p:ph type="ftr" sz="quarter" idx="11"/>
          </p:nvPr>
        </p:nvSpPr>
        <p:spPr>
          <a:xfrm>
            <a:off x="3505200" y="6492875"/>
            <a:ext cx="5105400" cy="365125"/>
          </a:xfrm>
        </p:spPr>
        <p:txBody>
          <a:bodyPr/>
          <a:lstStyle/>
          <a:p>
            <a:r>
              <a:rPr lang="es-US" dirty="0"/>
              <a:t>Medicare y otros programas para personas con discapacidades</a:t>
            </a:r>
          </a:p>
        </p:txBody>
      </p:sp>
    </p:spTree>
    <p:custDataLst>
      <p:tags r:id="rId1"/>
    </p:custDataLst>
    <p:extLst>
      <p:ext uri="{BB962C8B-B14F-4D97-AF65-F5344CB8AC3E}">
        <p14:creationId xmlns:p14="http://schemas.microsoft.com/office/powerpoint/2010/main" val="36194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US"/>
              <a:t>Proceso para determinar la discapacidad</a:t>
            </a:r>
          </a:p>
        </p:txBody>
      </p:sp>
      <p:grpSp>
        <p:nvGrpSpPr>
          <p:cNvPr id="6" name="Group 5">
            <a:extLst>
              <a:ext uri="{FF2B5EF4-FFF2-40B4-BE49-F238E27FC236}">
                <a16:creationId xmlns:a16="http://schemas.microsoft.com/office/drawing/2014/main" id="{F8C476BF-6141-4585-9F76-8DCD3CE862A1}"/>
              </a:ext>
              <a:ext uri="{C183D7F6-B498-43B3-948B-1728B52AA6E4}">
                <adec:decorative xmlns:adec="http://schemas.microsoft.com/office/drawing/2017/decorative" val="1"/>
              </a:ext>
            </a:extLst>
          </p:cNvPr>
          <p:cNvGrpSpPr/>
          <p:nvPr/>
        </p:nvGrpSpPr>
        <p:grpSpPr>
          <a:xfrm>
            <a:off x="4127686" y="2406808"/>
            <a:ext cx="4010755" cy="4010755"/>
            <a:chOff x="4127686" y="2406808"/>
            <a:chExt cx="4010755" cy="4010755"/>
          </a:xfrm>
        </p:grpSpPr>
        <p:pic>
          <p:nvPicPr>
            <p:cNvPr id="7" name="Graphic 6">
              <a:extLst>
                <a:ext uri="{FF2B5EF4-FFF2-40B4-BE49-F238E27FC236}">
                  <a16:creationId xmlns:a16="http://schemas.microsoft.com/office/drawing/2014/main" id="{7BFB0F31-ACF0-4A80-95B7-750D61864C92}"/>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27686" y="2406808"/>
              <a:ext cx="4010755" cy="4010755"/>
            </a:xfrm>
            <a:prstGeom prst="rect">
              <a:avLst/>
            </a:prstGeom>
          </p:spPr>
        </p:pic>
        <p:sp>
          <p:nvSpPr>
            <p:cNvPr id="15" name="TextBox 14">
              <a:extLst>
                <a:ext uri="{FF2B5EF4-FFF2-40B4-BE49-F238E27FC236}">
                  <a16:creationId xmlns:a16="http://schemas.microsoft.com/office/drawing/2014/main" id="{1D5AD682-5B7E-4E76-8A3E-F681386A0F41}"/>
                </a:ext>
              </a:extLst>
            </p:cNvPr>
            <p:cNvSpPr txBox="1"/>
            <p:nvPr/>
          </p:nvSpPr>
          <p:spPr>
            <a:xfrm>
              <a:off x="6441505" y="5344862"/>
              <a:ext cx="1079545" cy="400110"/>
            </a:xfrm>
            <a:prstGeom prst="rect">
              <a:avLst/>
            </a:prstGeom>
            <a:noFill/>
          </p:spPr>
          <p:txBody>
            <a:bodyPr wrap="square" rtlCol="0">
              <a:spAutoFit/>
            </a:bodyPr>
            <a:lstStyle/>
            <a:p>
              <a:r>
                <a:rPr lang="es-US" sz="1000" b="1" dirty="0">
                  <a:solidFill>
                    <a:schemeClr val="bg1"/>
                  </a:solidFill>
                </a:rPr>
                <a:t>Administración </a:t>
              </a:r>
            </a:p>
            <a:p>
              <a:r>
                <a:rPr lang="es-US" sz="1000" b="1" dirty="0">
                  <a:solidFill>
                    <a:schemeClr val="bg1"/>
                  </a:solidFill>
                </a:rPr>
                <a:t>del Seguro Social</a:t>
              </a:r>
            </a:p>
          </p:txBody>
        </p:sp>
      </p:grpSp>
      <p:sp>
        <p:nvSpPr>
          <p:cNvPr id="11" name="Text Placeholder 10">
            <a:extLst>
              <a:ext uri="{FF2B5EF4-FFF2-40B4-BE49-F238E27FC236}">
                <a16:creationId xmlns:a16="http://schemas.microsoft.com/office/drawing/2014/main" id="{9DAB4C3B-3205-E6C3-1E26-E2FBCD35F8C9}"/>
              </a:ext>
            </a:extLst>
          </p:cNvPr>
          <p:cNvSpPr>
            <a:spLocks noGrp="1"/>
          </p:cNvSpPr>
          <p:nvPr>
            <p:ph type="body" sz="quarter" idx="13"/>
          </p:nvPr>
        </p:nvSpPr>
        <p:spPr>
          <a:xfrm>
            <a:off x="6981427" y="1311034"/>
            <a:ext cx="3350959" cy="875003"/>
          </a:xfrm>
          <a:prstGeom prst="wedgeEllipseCallout">
            <a:avLst>
              <a:gd name="adj1" fmla="val -49865"/>
              <a:gd name="adj2" fmla="val 103310"/>
            </a:avLst>
          </a:prstGeom>
          <a:noFill/>
          <a:ln w="38100">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indent="0" algn="ctr">
              <a:buNone/>
            </a:pPr>
            <a:r>
              <a:rPr lang="es-US" dirty="0">
                <a:solidFill>
                  <a:srgbClr val="00529B"/>
                </a:solidFill>
              </a:rPr>
              <a:t>1. ¿Está trabajando? </a:t>
            </a:r>
          </a:p>
        </p:txBody>
      </p:sp>
      <p:sp>
        <p:nvSpPr>
          <p:cNvPr id="12" name="Text Placeholder 11">
            <a:extLst>
              <a:ext uri="{FF2B5EF4-FFF2-40B4-BE49-F238E27FC236}">
                <a16:creationId xmlns:a16="http://schemas.microsoft.com/office/drawing/2014/main" id="{FE7D392A-3795-C066-9C27-B2A6A2537D41}"/>
              </a:ext>
            </a:extLst>
          </p:cNvPr>
          <p:cNvSpPr>
            <a:spLocks noGrp="1"/>
          </p:cNvSpPr>
          <p:nvPr>
            <p:ph type="body" sz="quarter" idx="14"/>
          </p:nvPr>
        </p:nvSpPr>
        <p:spPr>
          <a:xfrm flipH="1">
            <a:off x="7062157" y="2760713"/>
            <a:ext cx="5105721" cy="709438"/>
          </a:xfrm>
          <a:prstGeom prst="homePlate">
            <a:avLst>
              <a:gd name="adj" fmla="val 64403"/>
            </a:avLst>
          </a:prstGeom>
          <a:solidFill>
            <a:srgbClr val="FFD966"/>
          </a:solidFill>
        </p:spPr>
        <p:txBody>
          <a:bodyPr/>
          <a:lstStyle/>
          <a:p>
            <a:pPr marL="1280160" marR="0" lvl="0" indent="0" algn="l" defTabSz="914400" rtl="0" eaLnBrk="1" fontAlgn="auto" latinLnBrk="0" hangingPunct="1">
              <a:lnSpc>
                <a:spcPct val="100000"/>
              </a:lnSpc>
              <a:spcBef>
                <a:spcPts val="0"/>
              </a:spcBef>
              <a:spcAft>
                <a:spcPts val="0"/>
              </a:spcAft>
              <a:buClrTx/>
              <a:buSzTx/>
              <a:buFontTx/>
              <a:buNone/>
              <a:tabLst/>
              <a:defRPr/>
            </a:pPr>
            <a:r>
              <a:rPr kumimoji="0" lang="es-US" sz="1800" b="0" i="0" u="none" strike="noStrike" cap="none" normalizeH="0" baseline="0" noProof="0" dirty="0">
                <a:ln>
                  <a:noFill/>
                </a:ln>
                <a:solidFill>
                  <a:srgbClr val="00529B"/>
                </a:solidFill>
                <a:effectLst/>
                <a:uLnTx/>
                <a:uFillTx/>
                <a:latin typeface="Calibri" panose="020F0502020204030204"/>
                <a:ea typeface="+mn-ea"/>
                <a:cs typeface="+mn-cs"/>
              </a:rPr>
              <a:t>Remuneración mensual en 2024 de $1550 o menos ($2590 si está ciego)</a:t>
            </a:r>
          </a:p>
        </p:txBody>
      </p:sp>
      <p:pic>
        <p:nvPicPr>
          <p:cNvPr id="20" name="Graphic 19" descr="Icono de dinero">
            <a:extLst>
              <a:ext uri="{FF2B5EF4-FFF2-40B4-BE49-F238E27FC236}">
                <a16:creationId xmlns:a16="http://schemas.microsoft.com/office/drawing/2014/main" id="{5BD5D64F-4E08-44A7-A2E1-E981AE01937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20720" y="2506693"/>
            <a:ext cx="1079545" cy="1114986"/>
          </a:xfrm>
          <a:prstGeom prst="rect">
            <a:avLst/>
          </a:prstGeom>
        </p:spPr>
      </p:pic>
      <p:sp>
        <p:nvSpPr>
          <p:cNvPr id="13" name="Text Placeholder 12">
            <a:extLst>
              <a:ext uri="{FF2B5EF4-FFF2-40B4-BE49-F238E27FC236}">
                <a16:creationId xmlns:a16="http://schemas.microsoft.com/office/drawing/2014/main" id="{DCDD4077-EC49-D3C3-29BC-B0E1B76F02FB}"/>
              </a:ext>
            </a:extLst>
          </p:cNvPr>
          <p:cNvSpPr>
            <a:spLocks noGrp="1"/>
          </p:cNvSpPr>
          <p:nvPr>
            <p:ph type="body" sz="quarter" idx="15"/>
          </p:nvPr>
        </p:nvSpPr>
        <p:spPr>
          <a:xfrm>
            <a:off x="7956410" y="4428172"/>
            <a:ext cx="3215360" cy="1114986"/>
          </a:xfrm>
          <a:prstGeom prst="wedgeEllipseCallout">
            <a:avLst>
              <a:gd name="adj1" fmla="val -63893"/>
              <a:gd name="adj2" fmla="val -64830"/>
            </a:avLst>
          </a:prstGeom>
          <a:ln w="38100">
            <a:solidFill>
              <a:srgbClr val="FFD966"/>
            </a:solidFill>
          </a:ln>
        </p:spPr>
        <p:txBody>
          <a:bodyPr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i="0" u="none" strike="noStrike" cap="none" normalizeH="0" baseline="0" noProof="0" dirty="0">
                <a:ln>
                  <a:noFill/>
                </a:ln>
                <a:solidFill>
                  <a:srgbClr val="00529B"/>
                </a:solidFill>
                <a:effectLst/>
                <a:uLnTx/>
                <a:uFillTx/>
                <a:latin typeface="+mn-lt"/>
                <a:ea typeface="+mn-ea"/>
                <a:cs typeface="Arial" panose="020B0604020202020204" pitchFamily="34" charset="0"/>
              </a:rPr>
              <a:t>2. ¿Su afección médica es "grave"?</a:t>
            </a:r>
          </a:p>
        </p:txBody>
      </p:sp>
      <p:sp>
        <p:nvSpPr>
          <p:cNvPr id="19" name="Text Placeholder 18">
            <a:extLst>
              <a:ext uri="{FF2B5EF4-FFF2-40B4-BE49-F238E27FC236}">
                <a16:creationId xmlns:a16="http://schemas.microsoft.com/office/drawing/2014/main" id="{97466EEA-7C81-F0B0-54DB-35A178343EC6}"/>
              </a:ext>
            </a:extLst>
          </p:cNvPr>
          <p:cNvSpPr>
            <a:spLocks noGrp="1"/>
          </p:cNvSpPr>
          <p:nvPr>
            <p:ph type="body" sz="quarter" idx="16"/>
          </p:nvPr>
        </p:nvSpPr>
        <p:spPr>
          <a:xfrm>
            <a:off x="648639" y="4343099"/>
            <a:ext cx="3670430" cy="1796444"/>
          </a:xfrm>
          <a:prstGeom prst="wedgeEllipseCallout">
            <a:avLst>
              <a:gd name="adj1" fmla="val 62745"/>
              <a:gd name="adj2" fmla="val -47296"/>
            </a:avLst>
          </a:prstGeom>
          <a:ln w="38100">
            <a:solidFill>
              <a:srgbClr val="FFD966"/>
            </a:solidFill>
          </a:ln>
        </p:spPr>
        <p:txBody>
          <a:bodyPr anchor="ct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i="0" u="none" strike="noStrike" cap="none" normalizeH="0" baseline="0" noProof="0" dirty="0">
                <a:ln>
                  <a:noFill/>
                </a:ln>
                <a:solidFill>
                  <a:srgbClr val="00529B"/>
                </a:solidFill>
                <a:effectLst/>
                <a:uLnTx/>
                <a:uFillTx/>
                <a:latin typeface="+mn-lt"/>
                <a:ea typeface="+mn-ea"/>
                <a:cs typeface="Arial" panose="020B0604020202020204" pitchFamily="34" charset="0"/>
              </a:rPr>
              <a:t>3. ¿Su afección se encuentra en la lista </a:t>
            </a:r>
            <a:br>
              <a:rPr kumimoji="0" lang="es-US" i="0" u="none" strike="noStrike" cap="none" normalizeH="0" baseline="0" noProof="0" dirty="0">
                <a:ln>
                  <a:noFill/>
                </a:ln>
                <a:solidFill>
                  <a:srgbClr val="00529B"/>
                </a:solidFill>
                <a:effectLst/>
                <a:uLnTx/>
                <a:uFillTx/>
                <a:latin typeface="+mn-lt"/>
                <a:ea typeface="+mn-ea"/>
                <a:cs typeface="Arial" panose="020B0604020202020204" pitchFamily="34" charset="0"/>
              </a:rPr>
            </a:br>
            <a:r>
              <a:rPr kumimoji="0" lang="es-US" i="0" u="none" strike="noStrike" cap="none" normalizeH="0" baseline="0" noProof="0" dirty="0">
                <a:ln>
                  <a:noFill/>
                </a:ln>
                <a:solidFill>
                  <a:srgbClr val="00529B"/>
                </a:solidFill>
                <a:effectLst/>
                <a:uLnTx/>
                <a:uFillTx/>
                <a:latin typeface="+mn-lt"/>
                <a:ea typeface="+mn-ea"/>
                <a:cs typeface="Arial" panose="020B0604020202020204" pitchFamily="34" charset="0"/>
              </a:rPr>
              <a:t>de afecciones </a:t>
            </a:r>
            <a:r>
              <a:rPr kumimoji="0" lang="es-US" i="0" u="none" strike="noStrike" cap="none" normalizeH="0" baseline="0" noProof="0" dirty="0" err="1">
                <a:ln>
                  <a:noFill/>
                </a:ln>
                <a:solidFill>
                  <a:srgbClr val="00529B"/>
                </a:solidFill>
                <a:effectLst/>
                <a:uLnTx/>
                <a:uFillTx/>
                <a:latin typeface="+mn-lt"/>
                <a:ea typeface="+mn-ea"/>
                <a:cs typeface="Arial" panose="020B0604020202020204" pitchFamily="34" charset="0"/>
              </a:rPr>
              <a:t>discapacitantes</a:t>
            </a:r>
            <a:r>
              <a:rPr kumimoji="0" lang="es-US" i="0" u="none" strike="noStrike" cap="none" normalizeH="0" baseline="0" noProof="0" dirty="0">
                <a:ln>
                  <a:noFill/>
                </a:ln>
                <a:solidFill>
                  <a:srgbClr val="00529B"/>
                </a:solidFill>
                <a:effectLst/>
                <a:uLnTx/>
                <a:uFillTx/>
                <a:latin typeface="+mn-lt"/>
                <a:ea typeface="+mn-ea"/>
                <a:cs typeface="Arial" panose="020B0604020202020204" pitchFamily="34" charset="0"/>
              </a:rPr>
              <a:t>?</a:t>
            </a:r>
          </a:p>
        </p:txBody>
      </p:sp>
      <p:sp>
        <p:nvSpPr>
          <p:cNvPr id="22" name="Text Placeholder 21">
            <a:extLst>
              <a:ext uri="{FF2B5EF4-FFF2-40B4-BE49-F238E27FC236}">
                <a16:creationId xmlns:a16="http://schemas.microsoft.com/office/drawing/2014/main" id="{6165CBBF-4C9D-2C36-9608-2C1C593AF1DC}"/>
              </a:ext>
            </a:extLst>
          </p:cNvPr>
          <p:cNvSpPr>
            <a:spLocks noGrp="1"/>
          </p:cNvSpPr>
          <p:nvPr>
            <p:ph type="body" sz="quarter" idx="17"/>
          </p:nvPr>
        </p:nvSpPr>
        <p:spPr>
          <a:xfrm>
            <a:off x="1094357" y="2940813"/>
            <a:ext cx="3670430" cy="1114985"/>
          </a:xfrm>
          <a:prstGeom prst="wedgeEllipseCallout">
            <a:avLst>
              <a:gd name="adj1" fmla="val 63147"/>
              <a:gd name="adj2" fmla="val 17814"/>
            </a:avLst>
          </a:prstGeom>
          <a:ln w="38100">
            <a:solidFill>
              <a:srgbClr val="FFD966"/>
            </a:solidFill>
          </a:ln>
        </p:spPr>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i="0" u="none" strike="noStrike" cap="none" normalizeH="0" baseline="0" noProof="0" dirty="0">
                <a:ln>
                  <a:noFill/>
                </a:ln>
                <a:solidFill>
                  <a:srgbClr val="00529B"/>
                </a:solidFill>
                <a:effectLst/>
                <a:uLnTx/>
                <a:uFillTx/>
                <a:latin typeface="+mn-lt"/>
                <a:ea typeface="+mn-ea"/>
                <a:cs typeface="Arial" panose="020B0604020202020204" pitchFamily="34" charset="0"/>
              </a:rPr>
              <a:t>4. ¿Puede hacer el trabajo que hacía antes?</a:t>
            </a:r>
          </a:p>
        </p:txBody>
      </p:sp>
      <p:sp>
        <p:nvSpPr>
          <p:cNvPr id="23" name="Text Placeholder 22">
            <a:extLst>
              <a:ext uri="{FF2B5EF4-FFF2-40B4-BE49-F238E27FC236}">
                <a16:creationId xmlns:a16="http://schemas.microsoft.com/office/drawing/2014/main" id="{06DF6F6D-7F0B-2AAD-80F8-AD4F71DBE67B}"/>
              </a:ext>
            </a:extLst>
          </p:cNvPr>
          <p:cNvSpPr>
            <a:spLocks noGrp="1"/>
          </p:cNvSpPr>
          <p:nvPr>
            <p:ph type="body" sz="quarter" idx="18"/>
          </p:nvPr>
        </p:nvSpPr>
        <p:spPr>
          <a:xfrm>
            <a:off x="2042375" y="1309826"/>
            <a:ext cx="3350959" cy="1501543"/>
          </a:xfrm>
          <a:prstGeom prst="wedgeEllipseCallout">
            <a:avLst>
              <a:gd name="adj1" fmla="val 50799"/>
              <a:gd name="adj2" fmla="val 65523"/>
            </a:avLst>
          </a:prstGeom>
          <a:ln w="38100">
            <a:solidFill>
              <a:srgbClr val="FFD966"/>
            </a:solidFill>
          </a:ln>
        </p:spPr>
        <p:txBody>
          <a:bodyPr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i="0" u="none" strike="noStrike" cap="none" normalizeH="0" baseline="0" noProof="0" dirty="0">
                <a:ln>
                  <a:noFill/>
                </a:ln>
                <a:solidFill>
                  <a:srgbClr val="00529B"/>
                </a:solidFill>
                <a:effectLst/>
                <a:uLnTx/>
                <a:uFillTx/>
                <a:latin typeface="+mn-lt"/>
                <a:ea typeface="+mn-ea"/>
                <a:cs typeface="Arial" panose="020B0604020202020204" pitchFamily="34" charset="0"/>
              </a:rPr>
              <a:t>5. ¿Puede hacer algún otro tipo de trabajo?</a:t>
            </a:r>
          </a:p>
        </p:txBody>
      </p:sp>
      <p:sp>
        <p:nvSpPr>
          <p:cNvPr id="5" name="Slide Number Placeholder 4">
            <a:extLst>
              <a:ext uri="{FF2B5EF4-FFF2-40B4-BE49-F238E27FC236}">
                <a16:creationId xmlns:a16="http://schemas.microsoft.com/office/drawing/2014/main" id="{63D32C4E-B2DC-457A-B479-6C62746213E4}"/>
              </a:ext>
            </a:extLst>
          </p:cNvPr>
          <p:cNvSpPr>
            <a:spLocks noGrp="1"/>
          </p:cNvSpPr>
          <p:nvPr>
            <p:ph type="sldNum" sz="quarter" idx="12"/>
          </p:nvPr>
        </p:nvSpPr>
        <p:spPr/>
        <p:txBody>
          <a:bodyPr/>
          <a:lstStyle/>
          <a:p>
            <a:fld id="{0B2D781D-8844-5940-92D1-06EF0A7F581E}" type="slidenum">
              <a:rPr lang="en-US" smtClean="0"/>
              <a:t>7</a:t>
            </a:fld>
            <a:endParaRPr lang="en-US"/>
          </a:p>
        </p:txBody>
      </p:sp>
      <p:sp>
        <p:nvSpPr>
          <p:cNvPr id="2" name="Date Placeholder 1"/>
          <p:cNvSpPr>
            <a:spLocks noGrp="1"/>
          </p:cNvSpPr>
          <p:nvPr>
            <p:ph type="dt" sz="half" idx="10"/>
          </p:nvPr>
        </p:nvSpPr>
        <p:spPr/>
        <p:txBody>
          <a:bodyPr/>
          <a:lstStyle/>
          <a:p>
            <a:r>
              <a:rPr lang="es-US"/>
              <a:t>Mayo de 2024</a:t>
            </a:r>
          </a:p>
        </p:txBody>
      </p:sp>
      <p:sp>
        <p:nvSpPr>
          <p:cNvPr id="16" name="Footer Placeholder 2">
            <a:extLst>
              <a:ext uri="{FF2B5EF4-FFF2-40B4-BE49-F238E27FC236}">
                <a16:creationId xmlns:a16="http://schemas.microsoft.com/office/drawing/2014/main" id="{16D58880-4DFE-4646-94EB-E08DCC04AC05}"/>
              </a:ext>
            </a:extLst>
          </p:cNvPr>
          <p:cNvSpPr>
            <a:spLocks noGrp="1"/>
          </p:cNvSpPr>
          <p:nvPr>
            <p:ph type="ftr" sz="quarter" idx="11"/>
          </p:nvPr>
        </p:nvSpPr>
        <p:spPr>
          <a:xfrm>
            <a:off x="3505200" y="6492875"/>
            <a:ext cx="5105400" cy="365125"/>
          </a:xfrm>
        </p:spPr>
        <p:txBody>
          <a:bodyPr/>
          <a:lstStyle/>
          <a:p>
            <a:r>
              <a:rPr lang="es-US" dirty="0"/>
              <a:t>Medicare y otros programas para personas con discapacidades</a:t>
            </a:r>
          </a:p>
        </p:txBody>
      </p:sp>
    </p:spTree>
    <p:custDataLst>
      <p:tags r:id="rId1"/>
    </p:custDataLst>
    <p:extLst>
      <p:ext uri="{BB962C8B-B14F-4D97-AF65-F5344CB8AC3E}">
        <p14:creationId xmlns:p14="http://schemas.microsoft.com/office/powerpoint/2010/main" val="1998092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2" presetClass="entr" presetSubtype="2" fill="hold" nodeType="afterEffect">
                                  <p:stCondLst>
                                    <p:cond delay="500"/>
                                  </p:stCondLst>
                                  <p:childTnLst>
                                    <p:set>
                                      <p:cBhvr>
                                        <p:cTn id="9" dur="1" fill="hold">
                                          <p:stCondLst>
                                            <p:cond delay="0"/>
                                          </p:stCondLst>
                                        </p:cTn>
                                        <p:tgtEl>
                                          <p:spTgt spid="20"/>
                                        </p:tgtEl>
                                        <p:attrNameLst>
                                          <p:attrName>style.visibility</p:attrName>
                                        </p:attrNameLst>
                                      </p:cBhvr>
                                      <p:to>
                                        <p:strVal val="visible"/>
                                      </p:to>
                                    </p:set>
                                    <p:anim calcmode="lin" valueType="num">
                                      <p:cBhvr additive="base">
                                        <p:cTn id="10" dur="500" fill="hold"/>
                                        <p:tgtEl>
                                          <p:spTgt spid="20"/>
                                        </p:tgtEl>
                                        <p:attrNameLst>
                                          <p:attrName>ppt_x</p:attrName>
                                        </p:attrNameLst>
                                      </p:cBhvr>
                                      <p:tavLst>
                                        <p:tav tm="0">
                                          <p:val>
                                            <p:strVal val="1+#ppt_w/2"/>
                                          </p:val>
                                        </p:tav>
                                        <p:tav tm="100000">
                                          <p:val>
                                            <p:strVal val="#ppt_x"/>
                                          </p:val>
                                        </p:tav>
                                      </p:tavLst>
                                    </p:anim>
                                    <p:anim calcmode="lin" valueType="num">
                                      <p:cBhvr additive="base">
                                        <p:cTn id="11" dur="500" fill="hold"/>
                                        <p:tgtEl>
                                          <p:spTgt spid="20"/>
                                        </p:tgtEl>
                                        <p:attrNameLst>
                                          <p:attrName>ppt_y</p:attrName>
                                        </p:attrNameLst>
                                      </p:cBhvr>
                                      <p:tavLst>
                                        <p:tav tm="0">
                                          <p:val>
                                            <p:strVal val="#ppt_y"/>
                                          </p:val>
                                        </p:tav>
                                        <p:tav tm="100000">
                                          <p:val>
                                            <p:strVal val="#ppt_y"/>
                                          </p:val>
                                        </p:tav>
                                      </p:tavLst>
                                    </p:anim>
                                  </p:childTnLst>
                                </p:cTn>
                              </p:par>
                              <p:par>
                                <p:cTn id="12" presetID="2" presetClass="entr" presetSubtype="2" fill="hold" grpId="0" nodeType="withEffect">
                                  <p:stCondLst>
                                    <p:cond delay="500"/>
                                  </p:stCondLst>
                                  <p:childTnLst>
                                    <p:set>
                                      <p:cBhvr>
                                        <p:cTn id="13" dur="1" fill="hold">
                                          <p:stCondLst>
                                            <p:cond delay="0"/>
                                          </p:stCondLst>
                                        </p:cTn>
                                        <p:tgtEl>
                                          <p:spTgt spid="12">
                                            <p:bg/>
                                          </p:spTgt>
                                        </p:tgtEl>
                                        <p:attrNameLst>
                                          <p:attrName>style.visibility</p:attrName>
                                        </p:attrNameLst>
                                      </p:cBhvr>
                                      <p:to>
                                        <p:strVal val="visible"/>
                                      </p:to>
                                    </p:set>
                                    <p:anim calcmode="lin" valueType="num">
                                      <p:cBhvr additive="base">
                                        <p:cTn id="14" dur="500" fill="hold"/>
                                        <p:tgtEl>
                                          <p:spTgt spid="12">
                                            <p:bg/>
                                          </p:spTgt>
                                        </p:tgtEl>
                                        <p:attrNameLst>
                                          <p:attrName>ppt_x</p:attrName>
                                        </p:attrNameLst>
                                      </p:cBhvr>
                                      <p:tavLst>
                                        <p:tav tm="0">
                                          <p:val>
                                            <p:strVal val="1+#ppt_w/2"/>
                                          </p:val>
                                        </p:tav>
                                        <p:tav tm="100000">
                                          <p:val>
                                            <p:strVal val="#ppt_x"/>
                                          </p:val>
                                        </p:tav>
                                      </p:tavLst>
                                    </p:anim>
                                    <p:anim calcmode="lin" valueType="num">
                                      <p:cBhvr additive="base">
                                        <p:cTn id="15" dur="500" fill="hold"/>
                                        <p:tgtEl>
                                          <p:spTgt spid="12">
                                            <p:bg/>
                                          </p:spTgt>
                                        </p:tgtEl>
                                        <p:attrNameLst>
                                          <p:attrName>ppt_y</p:attrName>
                                        </p:attrNameLst>
                                      </p:cBhvr>
                                      <p:tavLst>
                                        <p:tav tm="0">
                                          <p:val>
                                            <p:strVal val="#ppt_y"/>
                                          </p:val>
                                        </p:tav>
                                        <p:tav tm="100000">
                                          <p:val>
                                            <p:strVal val="#ppt_y"/>
                                          </p:val>
                                        </p:tav>
                                      </p:tavLst>
                                    </p:anim>
                                  </p:childTnLst>
                                </p:cTn>
                              </p:par>
                              <p:par>
                                <p:cTn id="16" presetID="2" presetClass="entr" presetSubtype="2" fill="hold" grpId="0" nodeType="withEffect">
                                  <p:stCondLst>
                                    <p:cond delay="500"/>
                                  </p:stCondLst>
                                  <p:childTnLst>
                                    <p:set>
                                      <p:cBhvr>
                                        <p:cTn id="17" dur="1" fill="hold">
                                          <p:stCondLst>
                                            <p:cond delay="0"/>
                                          </p:stCondLst>
                                        </p:cTn>
                                        <p:tgtEl>
                                          <p:spTgt spid="12">
                                            <p:txEl>
                                              <p:pRg st="0" end="0"/>
                                            </p:txEl>
                                          </p:spTgt>
                                        </p:tgtEl>
                                        <p:attrNameLst>
                                          <p:attrName>style.visibility</p:attrName>
                                        </p:attrNameLst>
                                      </p:cBhvr>
                                      <p:to>
                                        <p:strVal val="visible"/>
                                      </p:to>
                                    </p:set>
                                    <p:anim calcmode="lin" valueType="num">
                                      <p:cBhvr additive="base">
                                        <p:cTn id="18"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uiExpand="1" build="p" animBg="1"/>
      <p:bldP spid="13" grpId="0" animBg="1"/>
      <p:bldP spid="19" grpId="0" animBg="1"/>
      <p:bldP spid="22" grpId="0" animBg="1"/>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US" dirty="0"/>
              <a:t>Programas del Seguro Social para </a:t>
            </a:r>
            <a:br>
              <a:rPr lang="es-US" dirty="0"/>
            </a:br>
            <a:r>
              <a:rPr lang="es-US" dirty="0"/>
              <a:t>personas con discapacidades</a:t>
            </a:r>
          </a:p>
        </p:txBody>
      </p:sp>
      <p:sp>
        <p:nvSpPr>
          <p:cNvPr id="5" name="Content Placeholder 4"/>
          <p:cNvSpPr>
            <a:spLocks noGrp="1"/>
          </p:cNvSpPr>
          <p:nvPr>
            <p:ph sz="quarter" idx="13"/>
          </p:nvPr>
        </p:nvSpPr>
        <p:spPr>
          <a:xfrm>
            <a:off x="914400" y="1169618"/>
            <a:ext cx="9791700" cy="4803732"/>
          </a:xfrm>
        </p:spPr>
        <p:txBody>
          <a:bodyPr>
            <a:noAutofit/>
          </a:bodyPr>
          <a:lstStyle/>
          <a:p>
            <a:pPr marL="287338" indent="-287338" defTabSz="685800"/>
            <a:r>
              <a:rPr lang="es-US" sz="2200" dirty="0"/>
              <a:t>El Seguro Social paga beneficios por discapacidad a través de </a:t>
            </a:r>
            <a:br>
              <a:rPr lang="es-US" sz="2200" dirty="0"/>
            </a:br>
            <a:r>
              <a:rPr lang="es-US" sz="2200" dirty="0"/>
              <a:t>2 programas:</a:t>
            </a:r>
          </a:p>
          <a:p>
            <a:pPr marL="548640" lvl="0" defTabSz="685800">
              <a:buFont typeface="Arial" panose="020B0604020202020204" pitchFamily="34" charset="0"/>
              <a:buChar char="•"/>
            </a:pPr>
            <a:r>
              <a:rPr lang="es-US" sz="1800" dirty="0"/>
              <a:t>Seguro por Incapacidad del Seguro Social (SSDI, por sus siglas en inglés)</a:t>
            </a:r>
          </a:p>
          <a:p>
            <a:pPr marL="548640" lvl="0" defTabSz="685800">
              <a:buFont typeface="Arial" panose="020B0604020202020204" pitchFamily="34" charset="0"/>
              <a:buChar char="•"/>
            </a:pPr>
            <a:r>
              <a:rPr lang="es-US" sz="1800" dirty="0"/>
              <a:t>Seguridad de Ingreso Suplementario (SSI, por sus siglas en inglés)</a:t>
            </a:r>
          </a:p>
          <a:p>
            <a:pPr marL="0" defTabSz="685800"/>
            <a:r>
              <a:rPr lang="es-US" sz="2200" dirty="0"/>
              <a:t>Esos programas:</a:t>
            </a:r>
          </a:p>
          <a:p>
            <a:pPr lvl="1" defTabSz="685800">
              <a:spcAft>
                <a:spcPts val="1200"/>
              </a:spcAft>
            </a:pPr>
            <a:r>
              <a:rPr lang="es-US" sz="1800" dirty="0"/>
              <a:t>Pagan beneficios a personas que cumplen con la definición estricta de discapacidad</a:t>
            </a:r>
          </a:p>
          <a:p>
            <a:pPr lvl="1" defTabSz="685800">
              <a:spcAft>
                <a:spcPts val="1200"/>
              </a:spcAft>
            </a:pPr>
            <a:r>
              <a:rPr lang="es-US" sz="1800" dirty="0"/>
              <a:t>No proporcionan beneficios mensuales en efectivo a personas con discapacidad parcial o de corto plazo </a:t>
            </a:r>
          </a:p>
          <a:p>
            <a:pPr defTabSz="685800"/>
            <a:r>
              <a:rPr lang="es-US" sz="2200" dirty="0"/>
              <a:t>Es posible que califique tanto para SSI como para SSDI si cumple con los requisitos de elegibilidad para ambos </a:t>
            </a:r>
          </a:p>
          <a:p>
            <a:pPr defTabSz="685800"/>
            <a:r>
              <a:rPr lang="es-US" sz="2200" dirty="0"/>
              <a:t>Ciertos familiares de trabajadores discapacitados también pueden obtener beneficios mensuales en efectivo</a:t>
            </a:r>
          </a:p>
        </p:txBody>
      </p:sp>
      <p:pic>
        <p:nvPicPr>
          <p:cNvPr id="8" name="Picture 7">
            <a:extLst>
              <a:ext uri="{FF2B5EF4-FFF2-40B4-BE49-F238E27FC236}">
                <a16:creationId xmlns:a16="http://schemas.microsoft.com/office/drawing/2014/main" id="{68B432DA-61D8-4F36-98B4-E1EDED87670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380508" y="1646208"/>
            <a:ext cx="1782792" cy="1782792"/>
          </a:xfrm>
          <a:prstGeom prst="rect">
            <a:avLst/>
          </a:prstGeom>
        </p:spPr>
      </p:pic>
      <p:sp>
        <p:nvSpPr>
          <p:cNvPr id="7" name="Slide Number Placeholder 6">
            <a:extLst>
              <a:ext uri="{FF2B5EF4-FFF2-40B4-BE49-F238E27FC236}">
                <a16:creationId xmlns:a16="http://schemas.microsoft.com/office/drawing/2014/main" id="{4A7E534F-75C0-498F-9E93-E8644B95E719}"/>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8</a:t>
            </a:fld>
            <a:endParaRPr lang="en-US"/>
          </a:p>
        </p:txBody>
      </p:sp>
      <p:sp>
        <p:nvSpPr>
          <p:cNvPr id="2" name="Date Placeholder 1"/>
          <p:cNvSpPr>
            <a:spLocks noGrp="1"/>
          </p:cNvSpPr>
          <p:nvPr>
            <p:ph type="dt" sz="half" idx="10"/>
          </p:nvPr>
        </p:nvSpPr>
        <p:spPr>
          <a:xfrm>
            <a:off x="838200" y="6492240"/>
            <a:ext cx="2743200" cy="365125"/>
          </a:xfrm>
        </p:spPr>
        <p:txBody>
          <a:bodyPr/>
          <a:lstStyle/>
          <a:p>
            <a:r>
              <a:rPr lang="es-US"/>
              <a:t>Mayo de 2024</a:t>
            </a:r>
          </a:p>
        </p:txBody>
      </p:sp>
      <p:sp>
        <p:nvSpPr>
          <p:cNvPr id="9" name="Footer Placeholder 2">
            <a:extLst>
              <a:ext uri="{FF2B5EF4-FFF2-40B4-BE49-F238E27FC236}">
                <a16:creationId xmlns:a16="http://schemas.microsoft.com/office/drawing/2014/main" id="{92F4FFEC-E909-4F6F-A5A3-5C4171FE4B00}"/>
              </a:ext>
            </a:extLst>
          </p:cNvPr>
          <p:cNvSpPr>
            <a:spLocks noGrp="1"/>
          </p:cNvSpPr>
          <p:nvPr>
            <p:ph type="ftr" sz="quarter" idx="11"/>
          </p:nvPr>
        </p:nvSpPr>
        <p:spPr>
          <a:xfrm>
            <a:off x="3505200" y="6492875"/>
            <a:ext cx="5105400" cy="365125"/>
          </a:xfrm>
        </p:spPr>
        <p:txBody>
          <a:bodyPr/>
          <a:lstStyle/>
          <a:p>
            <a:r>
              <a:rPr lang="es-US" dirty="0"/>
              <a:t>Medicare y otros programas para personas con discapacidades</a:t>
            </a:r>
          </a:p>
        </p:txBody>
      </p:sp>
    </p:spTree>
    <p:custDataLst>
      <p:tags r:id="rId1"/>
    </p:custDataLst>
    <p:extLst>
      <p:ext uri="{BB962C8B-B14F-4D97-AF65-F5344CB8AC3E}">
        <p14:creationId xmlns:p14="http://schemas.microsoft.com/office/powerpoint/2010/main" val="31092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nodeType="after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US" dirty="0"/>
              <a:t>Seguro por Incapacidad del Seguro Social </a:t>
            </a:r>
            <a:br>
              <a:rPr lang="es-US" dirty="0"/>
            </a:br>
            <a:r>
              <a:rPr lang="es-US" dirty="0"/>
              <a:t>(SSDI, por sus siglas en inglés)</a:t>
            </a:r>
          </a:p>
        </p:txBody>
      </p:sp>
      <p:sp>
        <p:nvSpPr>
          <p:cNvPr id="5" name="Content Placeholder 4"/>
          <p:cNvSpPr>
            <a:spLocks noGrp="1"/>
          </p:cNvSpPr>
          <p:nvPr>
            <p:ph sz="quarter" idx="13"/>
          </p:nvPr>
        </p:nvSpPr>
        <p:spPr>
          <a:xfrm>
            <a:off x="914400" y="1371600"/>
            <a:ext cx="9791700" cy="4667250"/>
          </a:xfrm>
        </p:spPr>
        <p:txBody>
          <a:bodyPr>
            <a:normAutofit/>
          </a:bodyPr>
          <a:lstStyle/>
          <a:p>
            <a:pPr marL="273050" lvl="0" indent="-273050" defTabSz="685800">
              <a:lnSpc>
                <a:spcPct val="100000"/>
              </a:lnSpc>
            </a:pPr>
            <a:r>
              <a:rPr lang="es-US" sz="2400"/>
              <a:t>Les paga beneficios mensuales en efectivo a usted y a ciertos miembros de su familia si usted no tiene seguro</a:t>
            </a:r>
          </a:p>
          <a:p>
            <a:pPr marL="273050" lvl="0" indent="-273050" defTabSz="685800">
              <a:lnSpc>
                <a:spcPct val="100000"/>
              </a:lnSpc>
            </a:pPr>
            <a:r>
              <a:rPr lang="es-US" sz="2400"/>
              <a:t>Calcula su beneficio mensual en efectivo con base en sus ingresos promedio de por vida</a:t>
            </a:r>
          </a:p>
          <a:p>
            <a:pPr marL="273050" lvl="0" indent="-273050" defTabSz="685800">
              <a:lnSpc>
                <a:spcPct val="100000"/>
              </a:lnSpc>
            </a:pPr>
            <a:r>
              <a:rPr lang="es-US" sz="2400"/>
              <a:t>Continúa mientras su afección médica no mejore y usted no pueda trabajar</a:t>
            </a:r>
          </a:p>
        </p:txBody>
      </p:sp>
      <p:sp>
        <p:nvSpPr>
          <p:cNvPr id="6" name="Slide Number Placeholder 5">
            <a:extLst>
              <a:ext uri="{FF2B5EF4-FFF2-40B4-BE49-F238E27FC236}">
                <a16:creationId xmlns:a16="http://schemas.microsoft.com/office/drawing/2014/main" id="{594FCF39-E61A-46BC-B09C-17856C6CFDD3}"/>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9</a:t>
            </a:fld>
            <a:endParaRPr lang="en-US"/>
          </a:p>
        </p:txBody>
      </p:sp>
      <p:sp>
        <p:nvSpPr>
          <p:cNvPr id="2" name="Date Placeholder 1"/>
          <p:cNvSpPr>
            <a:spLocks noGrp="1"/>
          </p:cNvSpPr>
          <p:nvPr>
            <p:ph type="dt" sz="half" idx="10"/>
          </p:nvPr>
        </p:nvSpPr>
        <p:spPr>
          <a:xfrm>
            <a:off x="838200" y="6492240"/>
            <a:ext cx="2743200" cy="365125"/>
          </a:xfrm>
        </p:spPr>
        <p:txBody>
          <a:bodyPr/>
          <a:lstStyle/>
          <a:p>
            <a:r>
              <a:rPr lang="es-US"/>
              <a:t>Mayo de 2024</a:t>
            </a:r>
          </a:p>
        </p:txBody>
      </p:sp>
      <p:sp>
        <p:nvSpPr>
          <p:cNvPr id="7" name="Footer Placeholder 2">
            <a:extLst>
              <a:ext uri="{FF2B5EF4-FFF2-40B4-BE49-F238E27FC236}">
                <a16:creationId xmlns:a16="http://schemas.microsoft.com/office/drawing/2014/main" id="{024BD1B3-1612-43E1-A419-93E384AA4ACE}"/>
              </a:ext>
            </a:extLst>
          </p:cNvPr>
          <p:cNvSpPr>
            <a:spLocks noGrp="1"/>
          </p:cNvSpPr>
          <p:nvPr>
            <p:ph type="ftr" sz="quarter" idx="11"/>
          </p:nvPr>
        </p:nvSpPr>
        <p:spPr>
          <a:xfrm>
            <a:off x="3505200" y="6492875"/>
            <a:ext cx="5105400" cy="365125"/>
          </a:xfrm>
        </p:spPr>
        <p:txBody>
          <a:bodyPr/>
          <a:lstStyle/>
          <a:p>
            <a:r>
              <a:rPr lang="es-US" dirty="0"/>
              <a:t>Medicare y otros programas para personas con discapacidades</a:t>
            </a:r>
          </a:p>
        </p:txBody>
      </p:sp>
    </p:spTree>
    <p:custDataLst>
      <p:tags r:id="rId1"/>
    </p:custDataLst>
    <p:extLst>
      <p:ext uri="{BB962C8B-B14F-4D97-AF65-F5344CB8AC3E}">
        <p14:creationId xmlns:p14="http://schemas.microsoft.com/office/powerpoint/2010/main" val="29975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DT FINAL TEMPLATE 12-23-21" val="QGG6jO4U"/>
  <p:tag name="ARTICULATE_DESIGN_ID_OFFICE THEME" val="Q2ghQoB1"/>
  <p:tag name="ARTICULATE_PROJECT_OPEN" val="0"/>
  <p:tag name="ARTICULATE_SLIDE_COUNT" val="5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T FINAL TEMPLATE 12-23-2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T FINAL TEMPLATE 12-23-21" id="{B84476B2-939D-4EC8-8474-D866C64013F6}" vid="{4EED8D49-CB14-4C5E-A907-947B52D8543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DT FINAL TEMPLATE 12-23-21</Template>
  <TotalTime>33040</TotalTime>
  <Words>14028</Words>
  <Application>Microsoft Office PowerPoint</Application>
  <PresentationFormat>Widescreen</PresentationFormat>
  <Paragraphs>831</Paragraphs>
  <Slides>48</Slides>
  <Notes>48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48</vt:i4>
      </vt:variant>
    </vt:vector>
  </HeadingPairs>
  <TitlesOfParts>
    <vt:vector size="56" baseType="lpstr">
      <vt:lpstr>ＭＳ Ｐゴシック</vt:lpstr>
      <vt:lpstr>Arial</vt:lpstr>
      <vt:lpstr>Arial Black</vt:lpstr>
      <vt:lpstr>Calibri</vt:lpstr>
      <vt:lpstr>Courier New</vt:lpstr>
      <vt:lpstr>Wingdings</vt:lpstr>
      <vt:lpstr>DT FINAL TEMPLATE 12-23-21</vt:lpstr>
      <vt:lpstr>Office Theme</vt:lpstr>
      <vt:lpstr>Medicare y otros programas para personas con discapacidades</vt:lpstr>
      <vt:lpstr>Contenido</vt:lpstr>
      <vt:lpstr>Objetivos de la sesión</vt:lpstr>
      <vt:lpstr>Lección 1</vt:lpstr>
      <vt:lpstr>Objetivos de la lección</vt:lpstr>
      <vt:lpstr>Definición de discapacidad</vt:lpstr>
      <vt:lpstr>Proceso para determinar la discapacidad</vt:lpstr>
      <vt:lpstr>Programas del Seguro Social para  personas con discapacidades</vt:lpstr>
      <vt:lpstr>Seguro por Incapacidad del Seguro Social  (SSDI, por sus siglas en inglés)</vt:lpstr>
      <vt:lpstr>¿Quiénes pueden obtener beneficios del Seguro por Incapacidad  del Seguro Social (SSDI, por sus siglas en inglés) con base en su trabajo?</vt:lpstr>
      <vt:lpstr>Cómo calificar para el Seguro por Incapacidad  del Seguro Social (SSDI, por sus siglas en inglés)</vt:lpstr>
      <vt:lpstr>Prueba del "trabajo reciente" para el Seguro por Incapacidad del Seguro Social (SSDI, por sus siglas en inglés)</vt:lpstr>
      <vt:lpstr>Prueba de la "duración del trabajo" para el Seguro por Incapacidad del Seguro Social (SSDI, por sus siglas en inglés)</vt:lpstr>
      <vt:lpstr>Período de espera para el Seguro por Incapacidad  del Seguro Social (SSDI, por sus siglas en inglés)</vt:lpstr>
      <vt:lpstr>Seguridad de Ingreso Suplementario (SSI)</vt:lpstr>
      <vt:lpstr>Cómo calificar para la Seguridad de Ingreso Suplementario (SSI, por sus siglas en inglés)</vt:lpstr>
      <vt:lpstr>Seguridad de Ingreso Suplementario  (SSI, por sus siglas en inglés) y cobertura de Medicaid</vt:lpstr>
      <vt:lpstr>Cómo solicitar beneficios por discapacidad</vt:lpstr>
      <vt:lpstr>Cómo solicitar beneficios por discapacidad </vt:lpstr>
      <vt:lpstr>Subsidios compasivos (CAL, por sus siglas en inglés)</vt:lpstr>
      <vt:lpstr>Decisión de discapacidad</vt:lpstr>
      <vt:lpstr>Si cuenta "mi Seguro Social"</vt:lpstr>
      <vt:lpstr>Compruebe sus conocimientos: Pregunta 1</vt:lpstr>
      <vt:lpstr>Lección 2</vt:lpstr>
      <vt:lpstr>Objetivos de la lección 2</vt:lpstr>
      <vt:lpstr>Medicare para personas de menos de 65 años</vt:lpstr>
      <vt:lpstr>Cómo calificar para Medicare por discapacidad</vt:lpstr>
      <vt:lpstr>Período de espera de 24 meses para Medicare</vt:lpstr>
      <vt:lpstr>Derecho retroactivo a Medicare</vt:lpstr>
      <vt:lpstr>Determinación retroactiva</vt:lpstr>
      <vt:lpstr>Discapacidad y su derecho a Medicare</vt:lpstr>
      <vt:lpstr>Individuos discapacitados y empleados calificados (QDWI)</vt:lpstr>
      <vt:lpstr>Compruebe sus conocimientos: Pregunta 2</vt:lpstr>
      <vt:lpstr>Lección 3</vt:lpstr>
      <vt:lpstr>Objetivos de la lección 3</vt:lpstr>
      <vt:lpstr>Opciones de Medicare para  personas con discapacidades</vt:lpstr>
      <vt:lpstr>Coordinación de beneficios:  Plan de salud grupal (GHP) grande</vt:lpstr>
      <vt:lpstr>Coordinación de beneficios: Planes para jubilados</vt:lpstr>
      <vt:lpstr>Pólizas del Seguro Complementario de Medicare (Medigap) para personas con discapacidades</vt:lpstr>
      <vt:lpstr>Compruebe sus conocimientos: Pregunta 3</vt:lpstr>
      <vt:lpstr>Lección 4</vt:lpstr>
      <vt:lpstr>Objetivos de la lección 4</vt:lpstr>
      <vt:lpstr>Programas útiles</vt:lpstr>
      <vt:lpstr>Medicare y otros programas para personas  con discapacidades: Recursos</vt:lpstr>
      <vt:lpstr>Guía de recursos de Medicare y otros programas para personas con discapacidades: Productos</vt:lpstr>
      <vt:lpstr>Publicaciones sobre discapacidad del Seguro Social</vt:lpstr>
      <vt:lpstr>Acrónimos</vt:lpstr>
      <vt:lpstr>Manténgase conectado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Mohamad Al-Issa</dc:creator>
  <cp:lastModifiedBy>Long, Leslie (CMS/OC)</cp:lastModifiedBy>
  <cp:revision>519</cp:revision>
  <cp:lastPrinted>2024-03-27T20:10:11Z</cp:lastPrinted>
  <dcterms:created xsi:type="dcterms:W3CDTF">2022-01-10T19:20:26Z</dcterms:created>
  <dcterms:modified xsi:type="dcterms:W3CDTF">2024-06-18T13:07:21Z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7635B91C-C0D0-4F90-BB2B-7501F957CAC1</vt:lpwstr>
  </property>
  <property fmtid="{D5CDD505-2E9C-101B-9397-08002B2CF9AE}" pid="3" name="ArticulatePath">
    <vt:lpwstr>2022_Medicare and Other Programs for People with Disabilities_v1_MA</vt:lpwstr>
  </property>
</Properties>
</file>